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4"/>
  </p:notesMasterIdLst>
  <p:sldIdLst>
    <p:sldId id="256" r:id="rId2"/>
    <p:sldId id="387" r:id="rId3"/>
    <p:sldId id="409" r:id="rId4"/>
    <p:sldId id="410" r:id="rId5"/>
    <p:sldId id="408" r:id="rId6"/>
    <p:sldId id="411" r:id="rId7"/>
    <p:sldId id="412" r:id="rId8"/>
    <p:sldId id="413" r:id="rId9"/>
    <p:sldId id="414" r:id="rId10"/>
    <p:sldId id="378" r:id="rId11"/>
    <p:sldId id="415" r:id="rId12"/>
    <p:sldId id="421" r:id="rId13"/>
  </p:sldIdLst>
  <p:sldSz cx="9144000" cy="5143500" type="screen16x9"/>
  <p:notesSz cx="6858000" cy="9144000"/>
  <p:embeddedFontLst>
    <p:embeddedFont>
      <p:font typeface="Livvic" pitchFamily="2" charset="0"/>
      <p:regular r:id="rId15"/>
      <p:bold r:id="rId16"/>
      <p:italic r:id="rId17"/>
      <p:boldItalic r:id="rId18"/>
    </p:embeddedFont>
    <p:embeddedFont>
      <p:font typeface="Merriweather" panose="00000500000000000000" pitchFamily="2" charset="0"/>
      <p:regular r:id="rId19"/>
      <p:bold r:id="rId20"/>
      <p:italic r:id="rId21"/>
      <p:boldItalic r:id="rId22"/>
    </p:embeddedFont>
    <p:embeddedFont>
      <p:font typeface="Nunito Light" pitchFamily="2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9BDA8889-4E32-42C1-BF95-809C2DD56890}">
          <p14:sldIdLst>
            <p14:sldId id="256"/>
            <p14:sldId id="387"/>
            <p14:sldId id="409"/>
            <p14:sldId id="410"/>
            <p14:sldId id="408"/>
            <p14:sldId id="411"/>
            <p14:sldId id="412"/>
            <p14:sldId id="413"/>
            <p14:sldId id="414"/>
            <p14:sldId id="378"/>
            <p14:sldId id="415"/>
            <p14:sldId id="421"/>
          </p14:sldIdLst>
        </p14:section>
        <p14:section name="Untitled Section" id="{7A4C8EB6-BBE5-4567-A6B3-15DDA1C269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614604-4DA0-4689-A57F-3C675D1F5DEF}">
  <a:tblStyle styleId="{95614604-4DA0-4689-A57F-3C675D1F5D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1" autoAdjust="0"/>
    <p:restoredTop sz="78860" autoAdjust="0"/>
  </p:normalViewPr>
  <p:slideViewPr>
    <p:cSldViewPr snapToGrid="0">
      <p:cViewPr varScale="1">
        <p:scale>
          <a:sx n="82" d="100"/>
          <a:sy n="82" d="100"/>
        </p:scale>
        <p:origin x="52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za Laichi" userId="6bc492d1f8b44f4f" providerId="LiveId" clId="{145007C0-76A2-44C5-B3B2-2D25D5AE8668}"/>
    <pc:docChg chg="undo custSel addSld modSld modSection">
      <pc:chgData name="Kenza Laichi" userId="6bc492d1f8b44f4f" providerId="LiveId" clId="{145007C0-76A2-44C5-B3B2-2D25D5AE8668}" dt="2023-01-27T19:51:11.381" v="164" actId="115"/>
      <pc:docMkLst>
        <pc:docMk/>
      </pc:docMkLst>
      <pc:sldChg chg="modSp mod">
        <pc:chgData name="Kenza Laichi" userId="6bc492d1f8b44f4f" providerId="LiveId" clId="{145007C0-76A2-44C5-B3B2-2D25D5AE8668}" dt="2023-01-27T19:36:44.654" v="4" actId="790"/>
        <pc:sldMkLst>
          <pc:docMk/>
          <pc:sldMk cId="3099327000" sldId="306"/>
        </pc:sldMkLst>
        <pc:spChg chg="mod">
          <ac:chgData name="Kenza Laichi" userId="6bc492d1f8b44f4f" providerId="LiveId" clId="{145007C0-76A2-44C5-B3B2-2D25D5AE8668}" dt="2023-01-27T19:36:44.654" v="4" actId="790"/>
          <ac:spMkLst>
            <pc:docMk/>
            <pc:sldMk cId="3099327000" sldId="306"/>
            <ac:spMk id="7" creationId="{015BA368-5FC1-898B-63F4-34EF08E3E0D1}"/>
          </ac:spMkLst>
        </pc:spChg>
      </pc:sldChg>
      <pc:sldChg chg="modSp mod">
        <pc:chgData name="Kenza Laichi" userId="6bc492d1f8b44f4f" providerId="LiveId" clId="{145007C0-76A2-44C5-B3B2-2D25D5AE8668}" dt="2023-01-27T19:38:30.054" v="7" actId="20577"/>
        <pc:sldMkLst>
          <pc:docMk/>
          <pc:sldMk cId="3258913170" sldId="376"/>
        </pc:sldMkLst>
        <pc:spChg chg="mod">
          <ac:chgData name="Kenza Laichi" userId="6bc492d1f8b44f4f" providerId="LiveId" clId="{145007C0-76A2-44C5-B3B2-2D25D5AE8668}" dt="2023-01-27T19:38:30.054" v="7" actId="20577"/>
          <ac:spMkLst>
            <pc:docMk/>
            <pc:sldMk cId="3258913170" sldId="376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7:19.287" v="5" actId="20577"/>
        <pc:sldMkLst>
          <pc:docMk/>
          <pc:sldMk cId="2437632891" sldId="386"/>
        </pc:sldMkLst>
        <pc:spChg chg="mod">
          <ac:chgData name="Kenza Laichi" userId="6bc492d1f8b44f4f" providerId="LiveId" clId="{145007C0-76A2-44C5-B3B2-2D25D5AE8668}" dt="2023-01-27T19:37:19.287" v="5" actId="20577"/>
          <ac:spMkLst>
            <pc:docMk/>
            <pc:sldMk cId="2437632891" sldId="386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43:52.361" v="9" actId="20577"/>
        <pc:sldMkLst>
          <pc:docMk/>
          <pc:sldMk cId="1878604358" sldId="387"/>
        </pc:sldMkLst>
        <pc:spChg chg="mod">
          <ac:chgData name="Kenza Laichi" userId="6bc492d1f8b44f4f" providerId="LiveId" clId="{145007C0-76A2-44C5-B3B2-2D25D5AE8668}" dt="2023-01-27T19:43:52.361" v="9" actId="20577"/>
          <ac:spMkLst>
            <pc:docMk/>
            <pc:sldMk cId="1878604358" sldId="387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39:06.294" v="8" actId="790"/>
        <pc:sldMkLst>
          <pc:docMk/>
          <pc:sldMk cId="2392051487" sldId="391"/>
        </pc:sldMkLst>
        <pc:spChg chg="mod">
          <ac:chgData name="Kenza Laichi" userId="6bc492d1f8b44f4f" providerId="LiveId" clId="{145007C0-76A2-44C5-B3B2-2D25D5AE8668}" dt="2023-01-27T19:39:06.294" v="8" actId="790"/>
          <ac:spMkLst>
            <pc:docMk/>
            <pc:sldMk cId="2392051487" sldId="391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5:47.707" v="2" actId="20577"/>
        <pc:sldMkLst>
          <pc:docMk/>
          <pc:sldMk cId="2727957277" sldId="397"/>
        </pc:sldMkLst>
        <pc:spChg chg="mod">
          <ac:chgData name="Kenza Laichi" userId="6bc492d1f8b44f4f" providerId="LiveId" clId="{145007C0-76A2-44C5-B3B2-2D25D5AE8668}" dt="2023-01-27T19:35:47.707" v="2" actId="20577"/>
          <ac:spMkLst>
            <pc:docMk/>
            <pc:sldMk cId="2727957277" sldId="397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6:13.040" v="3" actId="790"/>
        <pc:sldMkLst>
          <pc:docMk/>
          <pc:sldMk cId="3301613608" sldId="399"/>
        </pc:sldMkLst>
        <pc:spChg chg="mod">
          <ac:chgData name="Kenza Laichi" userId="6bc492d1f8b44f4f" providerId="LiveId" clId="{145007C0-76A2-44C5-B3B2-2D25D5AE8668}" dt="2023-01-27T19:36:13.040" v="3" actId="790"/>
          <ac:spMkLst>
            <pc:docMk/>
            <pc:sldMk cId="3301613608" sldId="399"/>
            <ac:spMk id="7" creationId="{015BA368-5FC1-898B-63F4-34EF08E3E0D1}"/>
          </ac:spMkLst>
        </pc:spChg>
      </pc:sldChg>
      <pc:sldChg chg="delSp modSp add mod">
        <pc:chgData name="Kenza Laichi" userId="6bc492d1f8b44f4f" providerId="LiveId" clId="{145007C0-76A2-44C5-B3B2-2D25D5AE8668}" dt="2023-01-27T19:51:11.381" v="164" actId="115"/>
        <pc:sldMkLst>
          <pc:docMk/>
          <pc:sldMk cId="4053432555" sldId="421"/>
        </pc:sldMkLst>
        <pc:spChg chg="del">
          <ac:chgData name="Kenza Laichi" userId="6bc492d1f8b44f4f" providerId="LiveId" clId="{145007C0-76A2-44C5-B3B2-2D25D5AE8668}" dt="2023-01-27T19:45:41.286" v="14" actId="478"/>
          <ac:spMkLst>
            <pc:docMk/>
            <pc:sldMk cId="4053432555" sldId="421"/>
            <ac:spMk id="2" creationId="{89E66673-1B2D-55CF-8656-F91DC18C0234}"/>
          </ac:spMkLst>
        </pc:spChg>
        <pc:spChg chg="mod">
          <ac:chgData name="Kenza Laichi" userId="6bc492d1f8b44f4f" providerId="LiveId" clId="{145007C0-76A2-44C5-B3B2-2D25D5AE8668}" dt="2023-01-27T19:51:11.381" v="164" actId="115"/>
          <ac:spMkLst>
            <pc:docMk/>
            <pc:sldMk cId="4053432555" sldId="421"/>
            <ac:spMk id="4" creationId="{5AE43822-0A27-4255-90C5-D0470A2E02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781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996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6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828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256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862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3430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6159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453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351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94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13225" y="654749"/>
            <a:ext cx="501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152375" y="2139400"/>
            <a:ext cx="4275900" cy="12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8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152375" y="1566700"/>
            <a:ext cx="427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mrsabercrombie/native-american-literature-3087773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445892" y="3887243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445893" y="1209262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696368" y="1690669"/>
            <a:ext cx="2521258" cy="1720126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" name="Titre 1">
            <a:extLst>
              <a:ext uri="{FF2B5EF4-FFF2-40B4-BE49-F238E27FC236}">
                <a16:creationId xmlns:a16="http://schemas.microsoft.com/office/drawing/2014/main" id="{0604AE17-A1CE-4958-A1FD-6EEB6E14CA39}"/>
              </a:ext>
            </a:extLst>
          </p:cNvPr>
          <p:cNvSpPr txBox="1">
            <a:spLocks/>
          </p:cNvSpPr>
          <p:nvPr/>
        </p:nvSpPr>
        <p:spPr>
          <a:xfrm>
            <a:off x="-116243" y="308809"/>
            <a:ext cx="9144000" cy="153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45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Democratic Republic of Algeria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El Bouaghi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Letters and Foreign Languages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English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0344DD37-115C-48CA-A87E-0F5D28D8A2FE}"/>
              </a:ext>
            </a:extLst>
          </p:cNvPr>
          <p:cNvSpPr txBox="1"/>
          <p:nvPr/>
        </p:nvSpPr>
        <p:spPr>
          <a:xfrm>
            <a:off x="183964" y="4179066"/>
            <a:ext cx="855150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by:  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Salah Eddine AAID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C188410F-1AD8-4556-8F54-87DBFE8E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530" y="1564508"/>
            <a:ext cx="6770710" cy="2709317"/>
          </a:xfrm>
        </p:spPr>
        <p:txBody>
          <a:bodyPr>
            <a:noAutofit/>
          </a:bodyPr>
          <a:lstStyle/>
          <a:p>
            <a:r>
              <a:rPr lang="en-GB" sz="2400" b="1" i="1" dirty="0"/>
              <a:t> </a:t>
            </a:r>
            <a:endParaRPr lang="fr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9488A-828F-DBA7-3964-4CD2ED48EFD1}"/>
              </a:ext>
            </a:extLst>
          </p:cNvPr>
          <p:cNvSpPr txBox="1"/>
          <p:nvPr/>
        </p:nvSpPr>
        <p:spPr>
          <a:xfrm>
            <a:off x="377314" y="2060509"/>
            <a:ext cx="66098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+mj-lt"/>
              </a:rPr>
              <a:t>3- </a:t>
            </a:r>
            <a:r>
              <a:rPr lang="en-GB" sz="3600" dirty="0">
                <a:latin typeface="+mj-lt"/>
              </a:rPr>
              <a:t>National Echoes: the Literature of Revolution and Reason </a:t>
            </a:r>
            <a:endParaRPr lang="en-GB" sz="3600" b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836BC-2C85-093D-B03A-12C4988C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8" y="45827"/>
            <a:ext cx="1476375" cy="148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32604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The           Slow development in New England / Puritan and Protestant's moral cause. </a:t>
            </a:r>
          </a:p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                </a:t>
            </a:r>
          </a:p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                   Williamsburg, Virginia – Thomas Godfrey’s </a:t>
            </a:r>
            <a:r>
              <a:rPr lang="en-US" sz="2600" i="1" dirty="0">
                <a:latin typeface="+mj-lt"/>
              </a:rPr>
              <a:t>Prince of Parthia </a:t>
            </a:r>
            <a:r>
              <a:rPr lang="en-US" sz="2600" dirty="0">
                <a:latin typeface="+mj-lt"/>
              </a:rPr>
              <a:t>(1759=)1767)  - William Dunlap (1766-1839) =) </a:t>
            </a:r>
            <a:r>
              <a:rPr lang="en-US" sz="2600" i="1" dirty="0">
                <a:latin typeface="+mj-lt"/>
              </a:rPr>
              <a:t>The Father </a:t>
            </a:r>
            <a:r>
              <a:rPr lang="en-US" sz="2600" dirty="0">
                <a:latin typeface="+mj-lt"/>
              </a:rPr>
              <a:t>(1789) &amp;</a:t>
            </a:r>
            <a:r>
              <a:rPr lang="en-US" sz="2600" i="1" dirty="0">
                <a:latin typeface="+mj-lt"/>
              </a:rPr>
              <a:t> André </a:t>
            </a:r>
            <a:r>
              <a:rPr lang="en-US" sz="2600" dirty="0">
                <a:latin typeface="+mj-lt"/>
              </a:rPr>
              <a:t>(1798)</a:t>
            </a: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479160" y="1097122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CAF8B990-63EF-3114-2226-0965E90B70E1}"/>
              </a:ext>
            </a:extLst>
          </p:cNvPr>
          <p:cNvSpPr/>
          <p:nvPr/>
        </p:nvSpPr>
        <p:spPr>
          <a:xfrm>
            <a:off x="479159" y="2256623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</a:t>
            </a:r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670181" y="296446"/>
            <a:ext cx="535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+mj-lt"/>
              </a:rPr>
              <a:t>D</a:t>
            </a:r>
            <a:r>
              <a:rPr lang="en-GB" sz="2800" dirty="0" err="1">
                <a:latin typeface="+mj-lt"/>
              </a:rPr>
              <a:t>rama</a:t>
            </a:r>
            <a:r>
              <a:rPr lang="en-GB" sz="2800" dirty="0">
                <a:latin typeface="+mj-lt"/>
              </a:rPr>
              <a:t> &amp; Novels</a:t>
            </a:r>
          </a:p>
        </p:txBody>
      </p:sp>
    </p:spTree>
    <p:extLst>
      <p:ext uri="{BB962C8B-B14F-4D97-AF65-F5344CB8AC3E}">
        <p14:creationId xmlns:p14="http://schemas.microsoft.com/office/powerpoint/2010/main" val="1999893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32604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endParaRPr lang="en-US" sz="26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894115" y="419633"/>
            <a:ext cx="535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+mj-lt"/>
              </a:rPr>
              <a:t>The Rise of American Persona</a:t>
            </a:r>
            <a:endParaRPr lang="en-GB" sz="28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D9D00C-86A4-59E3-F96D-076CBA0FA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532" y="1209964"/>
            <a:ext cx="5460423" cy="229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9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794904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600" u="sng" dirty="0">
                <a:solidFill>
                  <a:schemeClr val="tx1"/>
                </a:solidFill>
                <a:latin typeface="+mj-lt"/>
              </a:rPr>
              <a:t>References</a:t>
            </a:r>
          </a:p>
          <a:p>
            <a:pPr marL="177800" indent="0" algn="ctr">
              <a:buNone/>
            </a:pPr>
            <a:endParaRPr lang="en-US" sz="2600" u="sng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High, Peter B.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An Outline of American Literature.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 Longman, 1986.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Native American Literature, FA 2013, </a:t>
            </a:r>
            <a:r>
              <a:rPr lang="en-US" sz="2600" dirty="0">
                <a:solidFill>
                  <a:schemeClr val="tx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https://www.slideshare.net/mrsabercrombie/native-american-literature-30877737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343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894724"/>
            <a:ext cx="6966850" cy="28935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III. National Echoes: the Literature of Revolution and Reason </a:t>
            </a:r>
            <a:endParaRPr lang="fr-FR" sz="4000" dirty="0"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60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819666"/>
            <a:ext cx="8700655" cy="4027388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400" dirty="0">
                <a:latin typeface="+mj-lt"/>
              </a:rPr>
              <a:t>1700S: Era of enlightenment, revolution and political commitment</a:t>
            </a:r>
          </a:p>
          <a:p>
            <a:pPr algn="just"/>
            <a:r>
              <a:rPr lang="en-US" sz="2400" dirty="0">
                <a:latin typeface="+mj-lt"/>
              </a:rPr>
              <a:t>Writing political pamphlets &amp; faith in human intellect.</a:t>
            </a:r>
          </a:p>
          <a:p>
            <a:pPr marL="177800" indent="0" algn="just">
              <a:buNone/>
            </a:pPr>
            <a:r>
              <a:rPr lang="en-US" sz="2400" dirty="0">
                <a:latin typeface="+mj-lt"/>
              </a:rPr>
              <a:t>1-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Benjamin Franklin </a:t>
            </a:r>
            <a:r>
              <a:rPr lang="en-US" sz="2400" dirty="0">
                <a:latin typeface="+mj-lt"/>
              </a:rPr>
              <a:t>(1706-1790)’s optimism &amp; practicality.</a:t>
            </a:r>
          </a:p>
          <a:p>
            <a:pPr marL="177800" indent="0" algn="just">
              <a:buNone/>
            </a:pPr>
            <a:r>
              <a:rPr lang="en-US" sz="2400" i="1" dirty="0" err="1">
                <a:latin typeface="+mj-lt"/>
              </a:rPr>
              <a:t>Dogood</a:t>
            </a:r>
            <a:r>
              <a:rPr lang="en-US" sz="2400" i="1" dirty="0">
                <a:latin typeface="+mj-lt"/>
              </a:rPr>
              <a:t> Papers </a:t>
            </a:r>
            <a:r>
              <a:rPr lang="en-US" sz="2400" dirty="0">
                <a:latin typeface="+mj-lt"/>
              </a:rPr>
              <a:t>(1722), </a:t>
            </a:r>
            <a:r>
              <a:rPr lang="en-US" sz="2400" i="1" dirty="0">
                <a:latin typeface="+mj-lt"/>
              </a:rPr>
              <a:t>Poor Richard’s Almanac </a:t>
            </a:r>
            <a:r>
              <a:rPr lang="en-US" sz="2400" dirty="0">
                <a:latin typeface="+mj-lt"/>
              </a:rPr>
              <a:t>(1732-1757), </a:t>
            </a:r>
            <a:r>
              <a:rPr lang="en-US" sz="2400" i="1" dirty="0">
                <a:latin typeface="+mj-lt"/>
              </a:rPr>
              <a:t>The Way to Wealth </a:t>
            </a:r>
            <a:r>
              <a:rPr lang="en-US" sz="2400" dirty="0">
                <a:latin typeface="+mj-lt"/>
              </a:rPr>
              <a:t>(1757) / the “Hoax” or “Tall tale”.</a:t>
            </a:r>
          </a:p>
          <a:p>
            <a:pPr marL="177800" indent="0" algn="just">
              <a:buNone/>
            </a:pPr>
            <a:endParaRPr lang="en-US" sz="2400" dirty="0">
              <a:latin typeface="+mj-lt"/>
            </a:endParaRPr>
          </a:p>
          <a:p>
            <a:pPr marL="177800" indent="0" algn="just">
              <a:buNone/>
            </a:pPr>
            <a:r>
              <a:rPr lang="en-US" sz="2400" dirty="0"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670181" y="296446"/>
            <a:ext cx="535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+mj-lt"/>
              </a:rPr>
              <a:t>T</a:t>
            </a:r>
            <a:r>
              <a:rPr lang="en-GB" sz="2800" dirty="0">
                <a:latin typeface="+mj-lt"/>
              </a:rPr>
              <a:t>he Founding Fathers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CF9F73-A69D-5F04-E0F3-1A22860BF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953" y="3209925"/>
            <a:ext cx="484822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1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378692"/>
            <a:ext cx="8608291" cy="4322618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US" sz="2600" dirty="0">
              <a:latin typeface="+mj-lt"/>
            </a:endParaRPr>
          </a:p>
          <a:p>
            <a:pPr algn="just"/>
            <a:endParaRPr lang="en-US" sz="2600" dirty="0">
              <a:latin typeface="+mj-lt"/>
            </a:endParaRPr>
          </a:p>
          <a:p>
            <a:pPr marL="177800" indent="0" algn="just">
              <a:buNone/>
            </a:pPr>
            <a:endParaRPr lang="en-US" sz="2400" dirty="0">
              <a:latin typeface="+mj-lt"/>
            </a:endParaRPr>
          </a:p>
          <a:p>
            <a:pPr algn="just"/>
            <a:r>
              <a:rPr lang="en-US" sz="2400" dirty="0">
                <a:latin typeface="+mj-lt"/>
              </a:rPr>
              <a:t>2-James Otis (1725-1783), John Dickinson (1732-1808) &amp; John Adams (1735-1826) &amp;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Thomas Paine </a:t>
            </a:r>
            <a:r>
              <a:rPr lang="en-US" sz="2400" dirty="0">
                <a:latin typeface="+mj-lt"/>
              </a:rPr>
              <a:t>(1737-1809)</a:t>
            </a:r>
          </a:p>
          <a:p>
            <a:pPr algn="just"/>
            <a:r>
              <a:rPr lang="en-US" sz="2400" dirty="0">
                <a:latin typeface="+mj-lt"/>
              </a:rPr>
              <a:t>Common Sense (1776): United American Feelings.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F5DFC-0857-D89F-E5B1-9D4A947A1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212" y="553026"/>
            <a:ext cx="4981575" cy="1057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CE525B-C082-DA1A-3D44-114CFC918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909" y="2998011"/>
            <a:ext cx="5973489" cy="88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80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378692"/>
            <a:ext cx="8608291" cy="4322618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600" i="1" dirty="0">
                <a:latin typeface="+mj-lt"/>
              </a:rPr>
              <a:t>The Crisis I</a:t>
            </a:r>
          </a:p>
          <a:p>
            <a:pPr algn="just"/>
            <a:endParaRPr lang="en-US" sz="2600" i="1" dirty="0">
              <a:latin typeface="+mj-lt"/>
            </a:endParaRPr>
          </a:p>
          <a:p>
            <a:pPr algn="just"/>
            <a:endParaRPr lang="en-US" sz="2600" i="1" dirty="0">
              <a:latin typeface="+mj-lt"/>
            </a:endParaRPr>
          </a:p>
          <a:p>
            <a:pPr algn="just"/>
            <a:endParaRPr lang="en-US" sz="2600" i="1" dirty="0">
              <a:latin typeface="+mj-lt"/>
            </a:endParaRPr>
          </a:p>
          <a:p>
            <a:pPr algn="just"/>
            <a:endParaRPr lang="en-US" sz="2600" i="1" dirty="0">
              <a:latin typeface="+mj-lt"/>
            </a:endParaRPr>
          </a:p>
          <a:p>
            <a:pPr algn="just"/>
            <a:r>
              <a:rPr lang="en-US" sz="2600" dirty="0">
                <a:latin typeface="+mj-lt"/>
              </a:rPr>
              <a:t>3- Thomas Jefferson (1743-1826), </a:t>
            </a:r>
            <a:r>
              <a:rPr lang="en-US" sz="2600" i="1" dirty="0">
                <a:latin typeface="+mj-lt"/>
              </a:rPr>
              <a:t>Declaration of Independence</a:t>
            </a:r>
            <a:r>
              <a:rPr lang="en-US" sz="2600" dirty="0">
                <a:latin typeface="+mj-lt"/>
              </a:rPr>
              <a:t> (free from emotional appeals), </a:t>
            </a:r>
            <a:r>
              <a:rPr lang="en-US" sz="2600" i="1" dirty="0">
                <a:latin typeface="+mj-lt"/>
              </a:rPr>
              <a:t>Notes on the State of Virginia</a:t>
            </a:r>
            <a:r>
              <a:rPr lang="en-US" sz="2600" dirty="0">
                <a:latin typeface="+mj-lt"/>
              </a:rPr>
              <a:t> (1784-1785)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7FEBEC-015E-6B69-55DD-9515C16CD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305" y="608287"/>
            <a:ext cx="5048250" cy="1695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F655C0-C4FA-2E19-0834-610BE8A0A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1920" y="3817324"/>
            <a:ext cx="5655635" cy="97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3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378692"/>
            <a:ext cx="8608291" cy="4322618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endParaRPr lang="en-US" sz="2600" i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0A2CB1-49FC-601C-F363-00C463400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418" y="528637"/>
            <a:ext cx="5516707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608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378692"/>
            <a:ext cx="8608291" cy="4322618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i="1" dirty="0">
                <a:solidFill>
                  <a:srgbClr val="FF0000"/>
                </a:solidFill>
                <a:latin typeface="+mj-lt"/>
              </a:rPr>
              <a:t>4-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Philip Freneau </a:t>
            </a:r>
            <a:r>
              <a:rPr lang="en-US" sz="2600" dirty="0">
                <a:latin typeface="+mj-lt"/>
              </a:rPr>
              <a:t>(1752-1832) and political commitment </a:t>
            </a:r>
          </a:p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- </a:t>
            </a:r>
            <a:r>
              <a:rPr lang="en-US" sz="2600" i="1" dirty="0">
                <a:latin typeface="+mj-lt"/>
              </a:rPr>
              <a:t>Pictures of Columbus </a:t>
            </a:r>
            <a:r>
              <a:rPr lang="en-US" sz="2600" dirty="0">
                <a:latin typeface="+mj-lt"/>
              </a:rPr>
              <a:t>(1771),  </a:t>
            </a:r>
            <a:r>
              <a:rPr lang="en-US" sz="2600" i="1" dirty="0">
                <a:latin typeface="+mj-lt"/>
              </a:rPr>
              <a:t>British Prison Ship </a:t>
            </a:r>
            <a:r>
              <a:rPr lang="en-US" sz="2600" dirty="0">
                <a:latin typeface="+mj-lt"/>
              </a:rPr>
              <a:t>(1781)</a:t>
            </a:r>
          </a:p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Patriotic feelings : the “None grieved in such a cause to die”</a:t>
            </a:r>
          </a:p>
          <a:p>
            <a:pPr marL="177800" indent="0" algn="just">
              <a:buNone/>
            </a:pPr>
            <a:endParaRPr lang="en-US" sz="2600" dirty="0">
              <a:latin typeface="+mj-lt"/>
            </a:endParaRPr>
          </a:p>
          <a:p>
            <a:pPr marL="177800" indent="0" algn="just">
              <a:buNone/>
            </a:pPr>
            <a:endParaRPr lang="en-US" sz="2600" dirty="0">
              <a:latin typeface="+mj-lt"/>
            </a:endParaRPr>
          </a:p>
          <a:p>
            <a:pPr marL="177800" indent="0" algn="just">
              <a:buNone/>
            </a:pPr>
            <a:r>
              <a:rPr lang="en-US" sz="2600" i="1" dirty="0">
                <a:latin typeface="+mj-lt"/>
              </a:rPr>
              <a:t>The</a:t>
            </a:r>
            <a:r>
              <a:rPr lang="en-US" sz="2600" dirty="0">
                <a:latin typeface="+mj-lt"/>
              </a:rPr>
              <a:t> </a:t>
            </a:r>
            <a:r>
              <a:rPr lang="en-US" sz="2600" i="1" dirty="0">
                <a:latin typeface="+mj-lt"/>
              </a:rPr>
              <a:t>Wild Honey Suckle </a:t>
            </a:r>
            <a:r>
              <a:rPr lang="en-US" sz="2600" dirty="0">
                <a:latin typeface="+mj-lt"/>
              </a:rPr>
              <a:t>(1786) vs. The House of Night (79) </a:t>
            </a:r>
          </a:p>
          <a:p>
            <a:pPr marL="177800" indent="0" algn="just">
              <a:buNone/>
            </a:pPr>
            <a:endParaRPr lang="en-US" sz="26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9F0007-6DDC-4D21-7829-D48B72D22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269" y="1692276"/>
            <a:ext cx="4170143" cy="847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DD3010-280D-4CA5-215C-9B0D5B23A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33" y="3192845"/>
            <a:ext cx="2857500" cy="1268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D9CFD4-C4A0-C837-0AB7-0880398EF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737" y="3071108"/>
            <a:ext cx="3749730" cy="126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7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378691"/>
            <a:ext cx="8608291" cy="460321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i="1" dirty="0">
                <a:solidFill>
                  <a:srgbClr val="FF0000"/>
                </a:solidFill>
                <a:latin typeface="+mj-lt"/>
              </a:rPr>
              <a:t>5-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“The Connecticut Wits” =)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1</a:t>
            </a:r>
            <a:r>
              <a:rPr lang="en-US" sz="2600" baseline="30000" dirty="0">
                <a:solidFill>
                  <a:srgbClr val="000000"/>
                </a:solidFill>
                <a:latin typeface="+mj-lt"/>
              </a:rPr>
              <a:t>st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 American poetic circle/ Federalists &amp; Calvinists. </a:t>
            </a:r>
          </a:p>
          <a:p>
            <a:pPr algn="just"/>
            <a:r>
              <a:rPr lang="en-US" sz="2600" b="1" dirty="0">
                <a:solidFill>
                  <a:srgbClr val="000000"/>
                </a:solidFill>
                <a:latin typeface="+mj-lt"/>
              </a:rPr>
              <a:t>John Trumbull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(1750-1830): “The Progress of </a:t>
            </a:r>
            <a:r>
              <a:rPr lang="en-US" sz="2600" dirty="0" err="1">
                <a:solidFill>
                  <a:srgbClr val="000000"/>
                </a:solidFill>
                <a:latin typeface="+mj-lt"/>
              </a:rPr>
              <a:t>Dulness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” (1773)/ Tom Brainless, “</a:t>
            </a:r>
            <a:r>
              <a:rPr lang="en-US" sz="2600" dirty="0" err="1">
                <a:solidFill>
                  <a:srgbClr val="000000"/>
                </a:solidFill>
                <a:latin typeface="+mj-lt"/>
              </a:rPr>
              <a:t>M’Fingal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” (1776) / </a:t>
            </a:r>
            <a:r>
              <a:rPr lang="en-US" sz="26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</a:rPr>
              <a:t>Story poems &amp; the best of satire. </a:t>
            </a:r>
          </a:p>
          <a:p>
            <a:pPr algn="just"/>
            <a:r>
              <a:rPr lang="en-US" sz="2600" b="1" dirty="0">
                <a:solidFill>
                  <a:srgbClr val="000000"/>
                </a:solidFill>
                <a:latin typeface="+mj-lt"/>
              </a:rPr>
              <a:t>Timothy Dwight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(1752-1817): </a:t>
            </a:r>
            <a:r>
              <a:rPr lang="en-US" sz="2600" i="1" dirty="0">
                <a:solidFill>
                  <a:srgbClr val="000000"/>
                </a:solidFill>
                <a:latin typeface="+mj-lt"/>
              </a:rPr>
              <a:t>The Triumph of Infidelity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(1788) ,  </a:t>
            </a:r>
            <a:r>
              <a:rPr lang="en-US" sz="2600" i="1" dirty="0">
                <a:solidFill>
                  <a:srgbClr val="000000"/>
                </a:solidFill>
                <a:latin typeface="+mj-lt"/>
              </a:rPr>
              <a:t>Greenfield Hill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(1794) (happiness vs. poverty and war)</a:t>
            </a:r>
          </a:p>
          <a:p>
            <a:pPr algn="just"/>
            <a:r>
              <a:rPr lang="en-US" sz="2600" b="1" dirty="0">
                <a:solidFill>
                  <a:srgbClr val="000000"/>
                </a:solidFill>
                <a:latin typeface="+mj-lt"/>
              </a:rPr>
              <a:t>Joel Barlow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(1754-1812), “</a:t>
            </a:r>
            <a:r>
              <a:rPr lang="en-US" sz="2600" i="1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2600" i="1" dirty="0" err="1">
                <a:solidFill>
                  <a:srgbClr val="000000"/>
                </a:solidFill>
                <a:latin typeface="+mj-lt"/>
              </a:rPr>
              <a:t>Columbiad</a:t>
            </a:r>
            <a:r>
              <a:rPr lang="en-US" sz="2600" i="1" dirty="0">
                <a:solidFill>
                  <a:srgbClr val="000000"/>
                </a:solidFill>
                <a:latin typeface="+mj-lt"/>
              </a:rPr>
              <a:t>”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(1787)</a:t>
            </a:r>
          </a:p>
          <a:p>
            <a:pPr marL="177800" indent="0" algn="just">
              <a:buNone/>
            </a:pPr>
            <a:r>
              <a:rPr lang="en-US" sz="2600" dirty="0">
                <a:solidFill>
                  <a:srgbClr val="000000"/>
                </a:solidFill>
                <a:latin typeface="+mj-lt"/>
              </a:rPr>
              <a:t>“The Hasty Pudding” (1793) =) </a:t>
            </a:r>
            <a:r>
              <a:rPr lang="en-US" sz="26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</a:rPr>
              <a:t>a mock-heroic poem </a:t>
            </a:r>
          </a:p>
          <a:p>
            <a:pPr marL="177800" indent="0" algn="just">
              <a:buNone/>
            </a:pPr>
            <a:endParaRPr lang="en-US" sz="26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6390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8A63A1-70C7-0F39-78CD-CB0B22C6C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36" y="2067088"/>
            <a:ext cx="3365371" cy="14242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D3C00B-6315-50F1-C0A1-2DA629B88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189" y="258618"/>
            <a:ext cx="5286375" cy="423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2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riting History Thesis by Slidesgo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000000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95819</TotalTime>
  <Words>428</Words>
  <Application>Microsoft Office PowerPoint</Application>
  <PresentationFormat>On-screen Show (16:9)</PresentationFormat>
  <Paragraphs>49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Nunito Light</vt:lpstr>
      <vt:lpstr>Times New Roman</vt:lpstr>
      <vt:lpstr>Arial</vt:lpstr>
      <vt:lpstr>Merriweather</vt:lpstr>
      <vt:lpstr>Livvic</vt:lpstr>
      <vt:lpstr>Writing History Thesis by Slidesgo</vt:lpstr>
      <vt:lpstr>PowerPoint Presentation</vt:lpstr>
      <vt:lpstr>III. National Echoes: the Literature of Revolution and Reason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 History Thesis</dc:title>
  <dc:creator>PC</dc:creator>
  <cp:lastModifiedBy>Kenza Laichi</cp:lastModifiedBy>
  <cp:revision>194</cp:revision>
  <dcterms:modified xsi:type="dcterms:W3CDTF">2023-02-17T23:32:55Z</dcterms:modified>
</cp:coreProperties>
</file>