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67" r:id="rId5"/>
    <p:sldId id="268" r:id="rId6"/>
    <p:sldId id="269" r:id="rId7"/>
    <p:sldId id="270" r:id="rId8"/>
    <p:sldId id="271" r:id="rId9"/>
    <p:sldId id="272" r:id="rId10"/>
    <p:sldId id="273" r:id="rId11"/>
    <p:sldId id="274" r:id="rId12"/>
    <p:sldId id="260" r:id="rId13"/>
    <p:sldId id="276" r:id="rId14"/>
    <p:sldId id="277" r:id="rId15"/>
    <p:sldId id="278"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2" d="100"/>
          <a:sy n="82" d="100"/>
        </p:scale>
        <p:origin x="-153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C667C2B3-87E8-41BF-9D91-43E687ADFBBF}" type="datetimeFigureOut">
              <a:rPr lang="fr-FR" smtClean="0"/>
              <a:pPr/>
              <a:t>27/04/2024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35324AF8-6131-4E64-945A-0881633D4D87}"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667C2B3-87E8-41BF-9D91-43E687ADFBBF}" type="datetimeFigureOut">
              <a:rPr lang="fr-FR" smtClean="0"/>
              <a:pPr/>
              <a:t>27/04/2024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35324AF8-6131-4E64-945A-0881633D4D87}"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667C2B3-87E8-41BF-9D91-43E687ADFBBF}" type="datetimeFigureOut">
              <a:rPr lang="fr-FR" smtClean="0"/>
              <a:pPr/>
              <a:t>27/04/2024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35324AF8-6131-4E64-945A-0881633D4D87}"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667C2B3-87E8-41BF-9D91-43E687ADFBBF}" type="datetimeFigureOut">
              <a:rPr lang="fr-FR" smtClean="0"/>
              <a:pPr/>
              <a:t>27/04/2024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35324AF8-6131-4E64-945A-0881633D4D87}"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C667C2B3-87E8-41BF-9D91-43E687ADFBBF}" type="datetimeFigureOut">
              <a:rPr lang="fr-FR" smtClean="0"/>
              <a:pPr/>
              <a:t>27/04/2024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35324AF8-6131-4E64-945A-0881633D4D87}"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667C2B3-87E8-41BF-9D91-43E687ADFBBF}" type="datetimeFigureOut">
              <a:rPr lang="fr-FR" smtClean="0"/>
              <a:pPr/>
              <a:t>27/04/2024</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35324AF8-6131-4E64-945A-0881633D4D87}"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667C2B3-87E8-41BF-9D91-43E687ADFBBF}" type="datetimeFigureOut">
              <a:rPr lang="fr-FR" smtClean="0"/>
              <a:pPr/>
              <a:t>27/04/2024</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35324AF8-6131-4E64-945A-0881633D4D87}"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C667C2B3-87E8-41BF-9D91-43E687ADFBBF}" type="datetimeFigureOut">
              <a:rPr lang="fr-FR" smtClean="0"/>
              <a:pPr/>
              <a:t>27/04/2024</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35324AF8-6131-4E64-945A-0881633D4D87}"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667C2B3-87E8-41BF-9D91-43E687ADFBBF}" type="datetimeFigureOut">
              <a:rPr lang="fr-FR" smtClean="0"/>
              <a:pPr/>
              <a:t>27/04/2024</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35324AF8-6131-4E64-945A-0881633D4D87}"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667C2B3-87E8-41BF-9D91-43E687ADFBBF}" type="datetimeFigureOut">
              <a:rPr lang="fr-FR" smtClean="0"/>
              <a:pPr/>
              <a:t>27/04/2024</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35324AF8-6131-4E64-945A-0881633D4D87}"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667C2B3-87E8-41BF-9D91-43E687ADFBBF}" type="datetimeFigureOut">
              <a:rPr lang="fr-FR" smtClean="0"/>
              <a:pPr/>
              <a:t>27/04/2024</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35324AF8-6131-4E64-945A-0881633D4D87}"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67C2B3-87E8-41BF-9D91-43E687ADFBBF}" type="datetimeFigureOut">
              <a:rPr lang="fr-FR" smtClean="0"/>
              <a:pPr/>
              <a:t>27/04/2024</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324AF8-6131-4E64-945A-0881633D4D87}"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www.qualitedelairontario.com/aqhi/locations.php" TargetMode="External"/><Relationship Id="rId2" Type="http://schemas.openxmlformats.org/officeDocument/2006/relationships/hyperlink" Target="https://www.qualitedelairontario.com/science/background.php"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canada.ca/fr/environnement-changement-climatique/services/indicateurs-environnementaux/emissions-polluants-atmospheriques.html" TargetMode="External"/><Relationship Id="rId2" Type="http://schemas.openxmlformats.org/officeDocument/2006/relationships/hyperlink" Target="https://www.canada.ca/fr/environnement-changement-climatique/services/indicateurs-environnementaux/pollution-atmospherique-facteurs-incidences.html"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Indicateurs de la qualité de l’air</a:t>
            </a:r>
            <a:endParaRPr lang="fr-FR" dirty="0"/>
          </a:p>
        </p:txBody>
      </p:sp>
      <p:sp>
        <p:nvSpPr>
          <p:cNvPr id="3" name="Sous-titre 2"/>
          <p:cNvSpPr>
            <a:spLocks noGrp="1"/>
          </p:cNvSpPr>
          <p:nvPr>
            <p:ph type="subTitle" idx="1"/>
          </p:nvPr>
        </p:nvSpPr>
        <p:spPr/>
        <p:txBody>
          <a:bodyPr/>
          <a:lstStyle/>
          <a:p>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210901"/>
            <a:ext cx="8572560" cy="461665"/>
          </a:xfrm>
          <a:prstGeom prst="rect">
            <a:avLst/>
          </a:prstGeom>
        </p:spPr>
        <p:txBody>
          <a:bodyPr wrap="square">
            <a:spAutoFit/>
          </a:bodyPr>
          <a:lstStyle/>
          <a:p>
            <a:r>
              <a:rPr lang="fr-FR" sz="2400" b="1" dirty="0" smtClean="0">
                <a:solidFill>
                  <a:srgbClr val="FF0000"/>
                </a:solidFill>
                <a:latin typeface="Times New Roman" pitchFamily="18" charset="0"/>
                <a:cs typeface="Times New Roman" pitchFamily="18" charset="0"/>
              </a:rPr>
              <a:t>3.2.3.Méthodes de </a:t>
            </a:r>
            <a:r>
              <a:rPr lang="fr-FR" sz="2400" b="1" dirty="0" err="1" smtClean="0">
                <a:solidFill>
                  <a:srgbClr val="FF0000"/>
                </a:solidFill>
                <a:latin typeface="Times New Roman" pitchFamily="18" charset="0"/>
                <a:cs typeface="Times New Roman" pitchFamily="18" charset="0"/>
              </a:rPr>
              <a:t>bioindication</a:t>
            </a:r>
            <a:r>
              <a:rPr lang="fr-FR" sz="2400" b="1" dirty="0" smtClean="0">
                <a:solidFill>
                  <a:srgbClr val="FF0000"/>
                </a:solidFill>
                <a:latin typeface="Times New Roman" pitchFamily="18" charset="0"/>
                <a:cs typeface="Times New Roman" pitchFamily="18" charset="0"/>
              </a:rPr>
              <a:t> </a:t>
            </a:r>
            <a:r>
              <a:rPr lang="fr-FR" sz="2400" b="1" dirty="0" err="1" smtClean="0">
                <a:solidFill>
                  <a:srgbClr val="FF0000"/>
                </a:solidFill>
                <a:latin typeface="Times New Roman" pitchFamily="18" charset="0"/>
                <a:cs typeface="Times New Roman" pitchFamily="18" charset="0"/>
              </a:rPr>
              <a:t>lichénique</a:t>
            </a:r>
            <a:r>
              <a:rPr lang="fr-FR" sz="2400" b="1" dirty="0" smtClean="0">
                <a:solidFill>
                  <a:srgbClr val="FF0000"/>
                </a:solidFill>
                <a:latin typeface="Times New Roman" pitchFamily="18" charset="0"/>
                <a:cs typeface="Times New Roman" pitchFamily="18" charset="0"/>
              </a:rPr>
              <a:t> de la qualité de l’air</a:t>
            </a:r>
            <a:endParaRPr lang="en-US" sz="2400" b="1" dirty="0">
              <a:solidFill>
                <a:srgbClr val="FF0000"/>
              </a:solidFill>
              <a:latin typeface="Times New Roman" pitchFamily="18" charset="0"/>
              <a:cs typeface="Times New Roman" pitchFamily="18" charset="0"/>
            </a:endParaRPr>
          </a:p>
        </p:txBody>
      </p:sp>
      <p:sp>
        <p:nvSpPr>
          <p:cNvPr id="3" name="Rectangle 2"/>
          <p:cNvSpPr/>
          <p:nvPr/>
        </p:nvSpPr>
        <p:spPr>
          <a:xfrm>
            <a:off x="0" y="714356"/>
            <a:ext cx="9001156" cy="6001643"/>
          </a:xfrm>
          <a:prstGeom prst="rect">
            <a:avLst/>
          </a:prstGeom>
        </p:spPr>
        <p:txBody>
          <a:bodyPr wrap="square">
            <a:spAutoFit/>
          </a:bodyPr>
          <a:lstStyle/>
          <a:p>
            <a:pPr algn="just"/>
            <a:r>
              <a:rPr lang="fr-FR" sz="2400" dirty="0" smtClean="0">
                <a:latin typeface="Times New Roman" pitchFamily="18" charset="0"/>
                <a:cs typeface="Times New Roman" pitchFamily="18" charset="0"/>
              </a:rPr>
              <a:t>Depuis les années 1970, des méthodes de </a:t>
            </a:r>
            <a:r>
              <a:rPr lang="fr-FR" sz="2400" dirty="0" err="1" smtClean="0">
                <a:latin typeface="Times New Roman" pitchFamily="18" charset="0"/>
                <a:cs typeface="Times New Roman" pitchFamily="18" charset="0"/>
              </a:rPr>
              <a:t>bioindication</a:t>
            </a:r>
            <a:r>
              <a:rPr lang="fr-FR" sz="2400" dirty="0" smtClean="0">
                <a:latin typeface="Times New Roman" pitchFamily="18" charset="0"/>
                <a:cs typeface="Times New Roman" pitchFamily="18" charset="0"/>
              </a:rPr>
              <a:t> basées sur les lichens ont été développées pour évaluer la qualité de l'air. Ces méthodes sont généralement classées en deux groupes : les méthodes qualitatives et les méthodes quantitatives.</a:t>
            </a:r>
          </a:p>
          <a:p>
            <a:pPr algn="just"/>
            <a:r>
              <a:rPr lang="fr-FR" sz="2400" b="1" dirty="0" smtClean="0">
                <a:solidFill>
                  <a:srgbClr val="FF0000"/>
                </a:solidFill>
                <a:latin typeface="Times New Roman" pitchFamily="18" charset="0"/>
                <a:cs typeface="Times New Roman" pitchFamily="18" charset="0"/>
              </a:rPr>
              <a:t>Les méthodes qualitatives </a:t>
            </a:r>
            <a:r>
              <a:rPr lang="fr-FR" sz="2400" dirty="0" smtClean="0">
                <a:latin typeface="Times New Roman" pitchFamily="18" charset="0"/>
                <a:cs typeface="Times New Roman" pitchFamily="18" charset="0"/>
              </a:rPr>
              <a:t>utilisent des observations sur le terrain pour évaluer le degré de contamination en se basant sur une échelle de correspondance entre les espèces de lichens et les polluants. Certaines échelles sont spécifiques à des polluants comme le dioxyde de soufre (SO2) ou l'ammoniac (NH3), tandis que d'autres fournissent une évaluation globale de la qualité de l'air.</a:t>
            </a:r>
          </a:p>
          <a:p>
            <a:pPr algn="just"/>
            <a:r>
              <a:rPr lang="fr-FR" sz="2400" b="1" dirty="0" smtClean="0">
                <a:solidFill>
                  <a:srgbClr val="FF0000"/>
                </a:solidFill>
                <a:latin typeface="Times New Roman" pitchFamily="18" charset="0"/>
                <a:cs typeface="Times New Roman" pitchFamily="18" charset="0"/>
              </a:rPr>
              <a:t>Les méthodes quantitatives </a:t>
            </a:r>
            <a:r>
              <a:rPr lang="fr-FR" sz="2400" dirty="0" smtClean="0">
                <a:latin typeface="Times New Roman" pitchFamily="18" charset="0"/>
                <a:cs typeface="Times New Roman" pitchFamily="18" charset="0"/>
              </a:rPr>
              <a:t>calculent un indice de pollution en fonction des espèces de lichens présentes sur un site, prenant en compte à la fois la diversité spécifique et le recouvrement de chaque espèce. Certaines de ces méthodes ciblent des polluants spécifiques en ne considérant qu'une sélection d'espèces, tandis que d'autres évaluent la biodiversité </a:t>
            </a:r>
            <a:r>
              <a:rPr lang="fr-FR" sz="2400" dirty="0" err="1" smtClean="0">
                <a:latin typeface="Times New Roman" pitchFamily="18" charset="0"/>
                <a:cs typeface="Times New Roman" pitchFamily="18" charset="0"/>
              </a:rPr>
              <a:t>lichénique</a:t>
            </a:r>
            <a:r>
              <a:rPr lang="fr-FR" sz="2400" dirty="0" smtClean="0">
                <a:latin typeface="Times New Roman" pitchFamily="18" charset="0"/>
                <a:cs typeface="Times New Roman" pitchFamily="18" charset="0"/>
              </a:rPr>
              <a:t> globale</a:t>
            </a:r>
            <a:r>
              <a:rPr lang="fr-FR" dirty="0" smtClean="0"/>
              <a:t>.</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474345"/>
            <a:ext cx="8643998" cy="6001643"/>
          </a:xfrm>
          <a:prstGeom prst="rect">
            <a:avLst/>
          </a:prstGeom>
        </p:spPr>
        <p:txBody>
          <a:bodyPr wrap="square">
            <a:spAutoFit/>
          </a:bodyPr>
          <a:lstStyle/>
          <a:p>
            <a:r>
              <a:rPr lang="fr-FR" sz="2400" b="1" dirty="0" smtClean="0">
                <a:solidFill>
                  <a:srgbClr val="FF0000"/>
                </a:solidFill>
                <a:latin typeface="Times New Roman" pitchFamily="18" charset="0"/>
                <a:cs typeface="Times New Roman" pitchFamily="18" charset="0"/>
              </a:rPr>
              <a:t>3.2.4.Limitations de la </a:t>
            </a:r>
            <a:r>
              <a:rPr lang="fr-FR" sz="2400" b="1" dirty="0" err="1" smtClean="0">
                <a:solidFill>
                  <a:srgbClr val="FF0000"/>
                </a:solidFill>
                <a:latin typeface="Times New Roman" pitchFamily="18" charset="0"/>
                <a:cs typeface="Times New Roman" pitchFamily="18" charset="0"/>
              </a:rPr>
              <a:t>bioindication</a:t>
            </a:r>
            <a:r>
              <a:rPr lang="fr-FR" sz="2400" b="1" dirty="0" smtClean="0">
                <a:solidFill>
                  <a:srgbClr val="FF0000"/>
                </a:solidFill>
                <a:latin typeface="Times New Roman" pitchFamily="18" charset="0"/>
                <a:cs typeface="Times New Roman" pitchFamily="18" charset="0"/>
              </a:rPr>
              <a:t> par les lichens</a:t>
            </a:r>
          </a:p>
          <a:p>
            <a:r>
              <a:rPr lang="fr-FR" sz="2400" dirty="0" smtClean="0">
                <a:latin typeface="Times New Roman" pitchFamily="18" charset="0"/>
                <a:cs typeface="Times New Roman" pitchFamily="18" charset="0"/>
              </a:rPr>
              <a:t>La </a:t>
            </a:r>
            <a:r>
              <a:rPr lang="fr-FR" sz="2400" dirty="0" err="1" smtClean="0">
                <a:latin typeface="Times New Roman" pitchFamily="18" charset="0"/>
                <a:cs typeface="Times New Roman" pitchFamily="18" charset="0"/>
              </a:rPr>
              <a:t>bioindication</a:t>
            </a:r>
            <a:r>
              <a:rPr lang="fr-FR" sz="2400" dirty="0" smtClean="0">
                <a:latin typeface="Times New Roman" pitchFamily="18" charset="0"/>
                <a:cs typeface="Times New Roman" pitchFamily="18" charset="0"/>
              </a:rPr>
              <a:t> basée sur les lichens présente certaines limitations à prendre en compte :</a:t>
            </a:r>
          </a:p>
          <a:p>
            <a:pPr>
              <a:buFont typeface="Wingdings" pitchFamily="2" charset="2"/>
              <a:buChar char="Ø"/>
            </a:pPr>
            <a:r>
              <a:rPr lang="fr-FR" sz="2400" dirty="0" smtClean="0">
                <a:latin typeface="Times New Roman" pitchFamily="18" charset="0"/>
                <a:cs typeface="Times New Roman" pitchFamily="18" charset="0"/>
              </a:rPr>
              <a:t>Les échelles de </a:t>
            </a:r>
            <a:r>
              <a:rPr lang="fr-FR" sz="2400" dirty="0" err="1" smtClean="0">
                <a:latin typeface="Times New Roman" pitchFamily="18" charset="0"/>
                <a:cs typeface="Times New Roman" pitchFamily="18" charset="0"/>
              </a:rPr>
              <a:t>bioindication</a:t>
            </a:r>
            <a:r>
              <a:rPr lang="fr-FR" sz="2400" dirty="0" smtClean="0">
                <a:latin typeface="Times New Roman" pitchFamily="18" charset="0"/>
                <a:cs typeface="Times New Roman" pitchFamily="18" charset="0"/>
              </a:rPr>
              <a:t> qualitative sont valides uniquement dans des contextes similaires à ceux dans lesquels elles ont été calibrées initialement.</a:t>
            </a:r>
          </a:p>
          <a:p>
            <a:pPr>
              <a:buFont typeface="Wingdings" pitchFamily="2" charset="2"/>
              <a:buChar char="Ø"/>
            </a:pPr>
            <a:r>
              <a:rPr lang="fr-FR" sz="2400" dirty="0" smtClean="0">
                <a:latin typeface="Times New Roman" pitchFamily="18" charset="0"/>
                <a:cs typeface="Times New Roman" pitchFamily="18" charset="0"/>
              </a:rPr>
              <a:t>Les communautés </a:t>
            </a:r>
            <a:r>
              <a:rPr lang="fr-FR" sz="2400" dirty="0" err="1" smtClean="0">
                <a:latin typeface="Times New Roman" pitchFamily="18" charset="0"/>
                <a:cs typeface="Times New Roman" pitchFamily="18" charset="0"/>
              </a:rPr>
              <a:t>lichéniques</a:t>
            </a:r>
            <a:r>
              <a:rPr lang="fr-FR" sz="2400" dirty="0" smtClean="0">
                <a:latin typeface="Times New Roman" pitchFamily="18" charset="0"/>
                <a:cs typeface="Times New Roman" pitchFamily="18" charset="0"/>
              </a:rPr>
              <a:t> peuvent réagir de manière différente selon que le niveau de pollution augmente ou diminue, ce qui rend difficile l'évaluation des améliorations de la qualité de l'air.</a:t>
            </a:r>
          </a:p>
          <a:p>
            <a:pPr>
              <a:buFont typeface="Wingdings" pitchFamily="2" charset="2"/>
              <a:buChar char="Ø"/>
            </a:pPr>
            <a:r>
              <a:rPr lang="fr-FR" sz="2400" dirty="0" smtClean="0">
                <a:latin typeface="Times New Roman" pitchFamily="18" charset="0"/>
                <a:cs typeface="Times New Roman" pitchFamily="18" charset="0"/>
              </a:rPr>
              <a:t>La </a:t>
            </a:r>
            <a:r>
              <a:rPr lang="fr-FR" sz="2400" dirty="0" err="1" smtClean="0">
                <a:latin typeface="Times New Roman" pitchFamily="18" charset="0"/>
                <a:cs typeface="Times New Roman" pitchFamily="18" charset="0"/>
              </a:rPr>
              <a:t>bioindication</a:t>
            </a:r>
            <a:r>
              <a:rPr lang="fr-FR" sz="2400" dirty="0" smtClean="0">
                <a:latin typeface="Times New Roman" pitchFamily="18" charset="0"/>
                <a:cs typeface="Times New Roman" pitchFamily="18" charset="0"/>
              </a:rPr>
              <a:t> nécessite la présence de lichens, ce qui dépend de la disponibilité de substrats appropriés.</a:t>
            </a:r>
          </a:p>
          <a:p>
            <a:r>
              <a:rPr lang="fr-FR" sz="2400" dirty="0" smtClean="0">
                <a:latin typeface="Times New Roman" pitchFamily="18" charset="0"/>
                <a:cs typeface="Times New Roman" pitchFamily="18" charset="0"/>
              </a:rPr>
              <a:t>La résolution spatiale de l'échantillonnage doit être adaptée aux objectifs de l'étude, ce qui peut nécessiter une collecte de données étendue pour les études à grande échelle.</a:t>
            </a:r>
          </a:p>
          <a:p>
            <a:r>
              <a:rPr lang="fr-FR" sz="2400" dirty="0" smtClean="0">
                <a:latin typeface="Times New Roman" pitchFamily="18" charset="0"/>
                <a:cs typeface="Times New Roman" pitchFamily="18" charset="0"/>
              </a:rPr>
              <a:t>La </a:t>
            </a:r>
            <a:r>
              <a:rPr lang="fr-FR" sz="2400" dirty="0" err="1" smtClean="0">
                <a:latin typeface="Times New Roman" pitchFamily="18" charset="0"/>
                <a:cs typeface="Times New Roman" pitchFamily="18" charset="0"/>
              </a:rPr>
              <a:t>bioindication</a:t>
            </a:r>
            <a:r>
              <a:rPr lang="fr-FR" sz="2400" dirty="0" smtClean="0">
                <a:latin typeface="Times New Roman" pitchFamily="18" charset="0"/>
                <a:cs typeface="Times New Roman" pitchFamily="18" charset="0"/>
              </a:rPr>
              <a:t> ne permet pas de distinguer les effets de la pollution locale de ceux de la pollution générale.</a:t>
            </a:r>
            <a:endParaRPr lang="fr-FR" sz="24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45358" y="71414"/>
            <a:ext cx="8017772"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fontAlgn="base">
              <a:spcBef>
                <a:spcPct val="0"/>
              </a:spcBef>
              <a:spcAft>
                <a:spcPct val="0"/>
              </a:spcAft>
            </a:pPr>
            <a:r>
              <a:rPr kumimoji="0" lang="fr-FR"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fr-FR"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4.Les bryophytes (mousses)</a:t>
            </a:r>
            <a:r>
              <a:rPr lang="fr-FR" sz="2400" b="1" dirty="0" smtClean="0">
                <a:solidFill>
                  <a:srgbClr val="FF0000"/>
                </a:solidFill>
                <a:latin typeface="Times New Roman" pitchFamily="18" charset="0"/>
                <a:ea typeface="Times New Roman" pitchFamily="18" charset="0"/>
                <a:cs typeface="Times New Roman" pitchFamily="18" charset="0"/>
              </a:rPr>
              <a:t> comme </a:t>
            </a:r>
            <a:r>
              <a:rPr lang="fr-FR" sz="2400" b="1" dirty="0" err="1" smtClean="0">
                <a:solidFill>
                  <a:srgbClr val="FF0000"/>
                </a:solidFill>
                <a:latin typeface="Times New Roman" pitchFamily="18" charset="0"/>
                <a:ea typeface="Times New Roman" pitchFamily="18" charset="0"/>
                <a:cs typeface="Times New Roman" pitchFamily="18" charset="0"/>
              </a:rPr>
              <a:t>bioindicateurs</a:t>
            </a:r>
            <a:r>
              <a:rPr lang="fr-FR" sz="2400" b="1" dirty="0" smtClean="0">
                <a:solidFill>
                  <a:srgbClr val="FF0000"/>
                </a:solidFill>
                <a:latin typeface="Times New Roman" pitchFamily="18" charset="0"/>
                <a:ea typeface="Times New Roman" pitchFamily="18" charset="0"/>
                <a:cs typeface="Times New Roman" pitchFamily="18" charset="0"/>
              </a:rPr>
              <a:t> de l'air </a:t>
            </a:r>
            <a:r>
              <a:rPr kumimoji="0" lang="fr-FR"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4" name="Image 3" descr="http://www.andartha.org/local/cache-vignettes/L200xH150/mousse006-86828-4c8e3.jpg?1506844417"/>
          <p:cNvPicPr/>
          <p:nvPr/>
        </p:nvPicPr>
        <p:blipFill>
          <a:blip r:embed="rId2"/>
          <a:srcRect/>
          <a:stretch>
            <a:fillRect/>
          </a:stretch>
        </p:blipFill>
        <p:spPr bwMode="auto">
          <a:xfrm>
            <a:off x="357158" y="4214818"/>
            <a:ext cx="8429684" cy="2286016"/>
          </a:xfrm>
          <a:prstGeom prst="rect">
            <a:avLst/>
          </a:prstGeom>
          <a:noFill/>
          <a:ln w="9525">
            <a:noFill/>
            <a:miter lim="800000"/>
            <a:headEnd/>
            <a:tailEnd/>
          </a:ln>
        </p:spPr>
      </p:pic>
      <p:sp>
        <p:nvSpPr>
          <p:cNvPr id="5" name="Rectangle 4"/>
          <p:cNvSpPr/>
          <p:nvPr/>
        </p:nvSpPr>
        <p:spPr>
          <a:xfrm>
            <a:off x="214282" y="500042"/>
            <a:ext cx="8715436" cy="3539430"/>
          </a:xfrm>
          <a:prstGeom prst="rect">
            <a:avLst/>
          </a:prstGeom>
        </p:spPr>
        <p:txBody>
          <a:bodyPr wrap="square">
            <a:spAutoFit/>
          </a:bodyPr>
          <a:lstStyle/>
          <a:p>
            <a:pPr algn="just"/>
            <a:r>
              <a:rPr lang="fr-FR" sz="2800" dirty="0" smtClean="0">
                <a:latin typeface="Times New Roman" pitchFamily="18" charset="0"/>
                <a:cs typeface="Times New Roman" pitchFamily="18" charset="0"/>
              </a:rPr>
              <a:t>L'utilisation de mousses terrestres comme bio-indicateurs d’éléments trace métalliques atmosphériques a été utilisées avec succès au cours des 30 dernières années dans différentes parties du monde, comme le montre les travaux de : </a:t>
            </a:r>
            <a:r>
              <a:rPr lang="fr-FR" sz="2800" dirty="0" err="1" smtClean="0">
                <a:latin typeface="Times New Roman" pitchFamily="18" charset="0"/>
                <a:cs typeface="Times New Roman" pitchFamily="18" charset="0"/>
              </a:rPr>
              <a:t>Ruhling</a:t>
            </a:r>
            <a:r>
              <a:rPr lang="fr-FR" sz="2800" dirty="0" smtClean="0">
                <a:latin typeface="Times New Roman" pitchFamily="18" charset="0"/>
                <a:cs typeface="Times New Roman" pitchFamily="18" charset="0"/>
              </a:rPr>
              <a:t> et al., 1969 ; Tyler, 1990 ; </a:t>
            </a:r>
            <a:r>
              <a:rPr lang="fr-FR" sz="2800" dirty="0" err="1" smtClean="0">
                <a:latin typeface="Times New Roman" pitchFamily="18" charset="0"/>
                <a:cs typeface="Times New Roman" pitchFamily="18" charset="0"/>
              </a:rPr>
              <a:t>Grodzinska</a:t>
            </a:r>
            <a:r>
              <a:rPr lang="fr-FR" sz="2800" dirty="0" smtClean="0">
                <a:latin typeface="Times New Roman" pitchFamily="18" charset="0"/>
                <a:cs typeface="Times New Roman" pitchFamily="18" charset="0"/>
              </a:rPr>
              <a:t> et al., 1990 ; </a:t>
            </a:r>
            <a:r>
              <a:rPr lang="fr-FR" sz="2800" dirty="0" err="1" smtClean="0">
                <a:latin typeface="Times New Roman" pitchFamily="18" charset="0"/>
                <a:cs typeface="Times New Roman" pitchFamily="18" charset="0"/>
              </a:rPr>
              <a:t>Gjenedal</a:t>
            </a:r>
            <a:r>
              <a:rPr lang="fr-FR" sz="2800" dirty="0" smtClean="0">
                <a:latin typeface="Times New Roman" pitchFamily="18" charset="0"/>
                <a:cs typeface="Times New Roman" pitchFamily="18" charset="0"/>
              </a:rPr>
              <a:t> et al., 1990 ; </a:t>
            </a:r>
            <a:r>
              <a:rPr lang="fr-FR" sz="2800" dirty="0" err="1" smtClean="0">
                <a:latin typeface="Times New Roman" pitchFamily="18" charset="0"/>
                <a:cs typeface="Times New Roman" pitchFamily="18" charset="0"/>
              </a:rPr>
              <a:t>Thoni</a:t>
            </a:r>
            <a:r>
              <a:rPr lang="fr-FR" sz="2800" dirty="0" smtClean="0">
                <a:latin typeface="Times New Roman" pitchFamily="18" charset="0"/>
                <a:cs typeface="Times New Roman" pitchFamily="18" charset="0"/>
              </a:rPr>
              <a:t> et al., 1996 ; </a:t>
            </a:r>
            <a:r>
              <a:rPr lang="fr-FR" sz="2800" dirty="0" err="1" smtClean="0">
                <a:latin typeface="Times New Roman" pitchFamily="18" charset="0"/>
                <a:cs typeface="Times New Roman" pitchFamily="18" charset="0"/>
              </a:rPr>
              <a:t>Ruhling</a:t>
            </a:r>
            <a:r>
              <a:rPr lang="fr-FR" sz="2800" dirty="0" smtClean="0">
                <a:latin typeface="Times New Roman" pitchFamily="18" charset="0"/>
                <a:cs typeface="Times New Roman" pitchFamily="18" charset="0"/>
              </a:rPr>
              <a:t> et al., 1998 ; </a:t>
            </a:r>
            <a:r>
              <a:rPr lang="fr-FR" sz="2800" dirty="0" err="1" smtClean="0">
                <a:latin typeface="Times New Roman" pitchFamily="18" charset="0"/>
                <a:cs typeface="Times New Roman" pitchFamily="18" charset="0"/>
              </a:rPr>
              <a:t>Bargagli</a:t>
            </a:r>
            <a:r>
              <a:rPr lang="fr-FR" sz="2800" dirty="0" smtClean="0">
                <a:latin typeface="Times New Roman" pitchFamily="18" charset="0"/>
                <a:cs typeface="Times New Roman" pitchFamily="18" charset="0"/>
              </a:rPr>
              <a:t> et al., 1990 ; </a:t>
            </a:r>
            <a:r>
              <a:rPr lang="fr-FR" sz="2800" dirty="0" err="1" smtClean="0">
                <a:latin typeface="Times New Roman" pitchFamily="18" charset="0"/>
                <a:cs typeface="Times New Roman" pitchFamily="18" charset="0"/>
              </a:rPr>
              <a:t>Gerdol</a:t>
            </a:r>
            <a:r>
              <a:rPr lang="fr-FR" sz="2800" dirty="0" smtClean="0">
                <a:latin typeface="Times New Roman" pitchFamily="18" charset="0"/>
                <a:cs typeface="Times New Roman" pitchFamily="18" charset="0"/>
              </a:rPr>
              <a:t> et al., 2000 ; Fernandez et al., 2002. (</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Malandrino</a:t>
            </a:r>
            <a:r>
              <a:rPr lang="en-US" sz="2800" dirty="0" smtClean="0">
                <a:latin typeface="Times New Roman" pitchFamily="18" charset="0"/>
                <a:cs typeface="Times New Roman" pitchFamily="18" charset="0"/>
              </a:rPr>
              <a:t> et al., 2006</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474345"/>
            <a:ext cx="8643998" cy="5262979"/>
          </a:xfrm>
          <a:prstGeom prst="rect">
            <a:avLst/>
          </a:prstGeom>
        </p:spPr>
        <p:txBody>
          <a:bodyPr wrap="square">
            <a:spAutoFit/>
          </a:bodyPr>
          <a:lstStyle/>
          <a:p>
            <a:pPr algn="just"/>
            <a:r>
              <a:rPr lang="fr-FR" sz="2400" dirty="0" smtClean="0">
                <a:latin typeface="Times New Roman" pitchFamily="18" charset="0"/>
                <a:cs typeface="Times New Roman" pitchFamily="18" charset="0"/>
              </a:rPr>
              <a:t>Les mousses conviennent de surveiller et de cartographier les dépôts atmosphériques des contaminants en raison de leurs propriétés physicochimiques. En effet, elles sont caractérisées par une distribution géographique étendue, car elles sont en mesure de survivre dans des conditions météorologiques sèches et dans les zones hautement polluées ; elles ont un rapport surface : volume grand, leurs anatomie est simple et possèdent une cuticule, ce qui permet une interaction plus directe avec l'environnement extérieur par rapport aux plantes supérieures ; elles obtiennent leur approvisionnement élémentaire de l'atmosphère et conserve efficacement de nombreux éléments reçus des précipitations. Elles se développent habituellement toute l'année (plantes à feuilles persistantes) (Leblond, 2004 ; </a:t>
            </a:r>
            <a:r>
              <a:rPr lang="fr-FR" sz="2400" dirty="0" err="1" smtClean="0">
                <a:latin typeface="Times New Roman" pitchFamily="18" charset="0"/>
                <a:cs typeface="Times New Roman" pitchFamily="18" charset="0"/>
              </a:rPr>
              <a:t>Chakrabortty</a:t>
            </a:r>
            <a:r>
              <a:rPr lang="fr-FR" sz="2400" dirty="0" smtClean="0">
                <a:latin typeface="Times New Roman" pitchFamily="18" charset="0"/>
                <a:cs typeface="Times New Roman" pitchFamily="18" charset="0"/>
              </a:rPr>
              <a:t> et </a:t>
            </a:r>
            <a:r>
              <a:rPr lang="fr-FR" sz="2400" dirty="0" err="1" smtClean="0">
                <a:latin typeface="Times New Roman" pitchFamily="18" charset="0"/>
                <a:cs typeface="Times New Roman" pitchFamily="18" charset="0"/>
              </a:rPr>
              <a:t>Paratkar</a:t>
            </a:r>
            <a:r>
              <a:rPr lang="fr-FR" sz="2400" dirty="0" smtClean="0">
                <a:latin typeface="Times New Roman" pitchFamily="18" charset="0"/>
                <a:cs typeface="Times New Roman" pitchFamily="18" charset="0"/>
              </a:rPr>
              <a:t>, 2006 ; </a:t>
            </a:r>
            <a:r>
              <a:rPr lang="fr-FR" sz="2400" dirty="0" err="1" smtClean="0">
                <a:latin typeface="Times New Roman" pitchFamily="18" charset="0"/>
                <a:cs typeface="Times New Roman" pitchFamily="18" charset="0"/>
              </a:rPr>
              <a:t>Malandrino</a:t>
            </a:r>
            <a:r>
              <a:rPr lang="fr-FR" sz="2400" dirty="0" smtClean="0">
                <a:latin typeface="Times New Roman" pitchFamily="18" charset="0"/>
                <a:cs typeface="Times New Roman" pitchFamily="18" charset="0"/>
              </a:rPr>
              <a:t> et al., 2006 )</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844" y="244500"/>
            <a:ext cx="8858312" cy="3785652"/>
          </a:xfrm>
          <a:prstGeom prst="rect">
            <a:avLst/>
          </a:prstGeom>
        </p:spPr>
        <p:txBody>
          <a:bodyPr wrap="square">
            <a:spAutoFit/>
          </a:bodyPr>
          <a:lstStyle/>
          <a:p>
            <a:pPr fontAlgn="base"/>
            <a:r>
              <a:rPr lang="fr-FR" sz="2400" b="1" dirty="0" smtClean="0">
                <a:latin typeface="Times New Roman" pitchFamily="18" charset="0"/>
                <a:cs typeface="Times New Roman" pitchFamily="18" charset="0"/>
              </a:rPr>
              <a:t>4.Qu'est-ce que l'Indice de la qualité de l'air?</a:t>
            </a:r>
          </a:p>
          <a:p>
            <a:pPr fontAlgn="base"/>
            <a:r>
              <a:rPr lang="fr-FR" sz="2400" dirty="0" smtClean="0">
                <a:latin typeface="Times New Roman" pitchFamily="18" charset="0"/>
                <a:cs typeface="Times New Roman" pitchFamily="18" charset="0"/>
              </a:rPr>
              <a:t>L'Indice de la qualité de l'air est un indicateur qui se fonde sur des données horaires sur la qualité de l'air. Ces données concernent certains ou l'ensemble des six </a:t>
            </a:r>
            <a:r>
              <a:rPr lang="fr-FR" sz="2400" b="1" dirty="0" smtClean="0">
                <a:latin typeface="Times New Roman" pitchFamily="18" charset="0"/>
                <a:cs typeface="Times New Roman" pitchFamily="18" charset="0"/>
                <a:hlinkClick r:id="rId2"/>
              </a:rPr>
              <a:t>polluants atmosphériques</a:t>
            </a:r>
            <a:r>
              <a:rPr lang="fr-FR" sz="2400" dirty="0" smtClean="0">
                <a:latin typeface="Times New Roman" pitchFamily="18" charset="0"/>
                <a:cs typeface="Times New Roman" pitchFamily="18" charset="0"/>
              </a:rPr>
              <a:t> les plus courants : le dioxyde de soufre, l'ozone au sol, le dioxyde d'azote, les composés de soufre réduit total, le monoxyde de carbone et les particules fines.</a:t>
            </a:r>
          </a:p>
          <a:p>
            <a:pPr fontAlgn="base"/>
            <a:r>
              <a:rPr lang="fr-FR" sz="2400" dirty="0" smtClean="0">
                <a:latin typeface="Times New Roman" pitchFamily="18" charset="0"/>
                <a:cs typeface="Times New Roman" pitchFamily="18" charset="0"/>
              </a:rPr>
              <a:t>Les données de l'Indice de la qualité de l'air sont prélevées par plusieurs </a:t>
            </a:r>
            <a:r>
              <a:rPr lang="fr-FR" sz="2400" b="1" dirty="0" smtClean="0">
                <a:latin typeface="Times New Roman" pitchFamily="18" charset="0"/>
                <a:cs typeface="Times New Roman" pitchFamily="18" charset="0"/>
                <a:hlinkClick r:id="rId3"/>
              </a:rPr>
              <a:t>stations de surveillance</a:t>
            </a:r>
            <a:r>
              <a:rPr lang="fr-FR" sz="2400" b="1" dirty="0" smtClean="0">
                <a:latin typeface="Times New Roman" pitchFamily="18" charset="0"/>
                <a:cs typeface="Times New Roman" pitchFamily="18" charset="0"/>
              </a:rPr>
              <a:t>.</a:t>
            </a:r>
            <a:endParaRPr lang="fr-FR" sz="2400" dirty="0" smtClean="0">
              <a:latin typeface="Times New Roman" pitchFamily="18" charset="0"/>
              <a:cs typeface="Times New Roman" pitchFamily="18" charset="0"/>
            </a:endParaRPr>
          </a:p>
          <a:p>
            <a:pPr fontAlgn="base"/>
            <a:endParaRPr lang="fr-FR" sz="2400" dirty="0">
              <a:latin typeface="Times New Roman" pitchFamily="18" charset="0"/>
              <a:cs typeface="Times New Roman" pitchFamily="18" charset="0"/>
            </a:endParaRPr>
          </a:p>
        </p:txBody>
      </p:sp>
      <p:sp>
        <p:nvSpPr>
          <p:cNvPr id="3" name="Rectangle 2"/>
          <p:cNvSpPr/>
          <p:nvPr/>
        </p:nvSpPr>
        <p:spPr>
          <a:xfrm>
            <a:off x="285720" y="3702610"/>
            <a:ext cx="5607625" cy="461665"/>
          </a:xfrm>
          <a:prstGeom prst="rect">
            <a:avLst/>
          </a:prstGeom>
        </p:spPr>
        <p:txBody>
          <a:bodyPr wrap="none">
            <a:spAutoFit/>
          </a:bodyPr>
          <a:lstStyle/>
          <a:p>
            <a:pPr fontAlgn="base"/>
            <a:r>
              <a:rPr lang="fr-FR" sz="2400" b="1" dirty="0" smtClean="0">
                <a:latin typeface="Times New Roman" pitchFamily="18" charset="0"/>
                <a:cs typeface="Times New Roman" pitchFamily="18" charset="0"/>
              </a:rPr>
              <a:t>4.1.Calcul de l'indice de la qualité de l'air</a:t>
            </a:r>
            <a:endParaRPr lang="fr-FR" sz="2400" b="1" dirty="0">
              <a:latin typeface="Times New Roman" pitchFamily="18" charset="0"/>
              <a:cs typeface="Times New Roman" pitchFamily="18" charset="0"/>
            </a:endParaRPr>
          </a:p>
        </p:txBody>
      </p:sp>
      <p:sp>
        <p:nvSpPr>
          <p:cNvPr id="4" name="Rectangle 3"/>
          <p:cNvSpPr/>
          <p:nvPr/>
        </p:nvSpPr>
        <p:spPr>
          <a:xfrm>
            <a:off x="0" y="4255195"/>
            <a:ext cx="8858280" cy="2308324"/>
          </a:xfrm>
          <a:prstGeom prst="rect">
            <a:avLst/>
          </a:prstGeom>
        </p:spPr>
        <p:txBody>
          <a:bodyPr wrap="square">
            <a:spAutoFit/>
          </a:bodyPr>
          <a:lstStyle/>
          <a:p>
            <a:pPr algn="just" fontAlgn="base"/>
            <a:r>
              <a:rPr lang="fr-FR" sz="2400" dirty="0" smtClean="0">
                <a:latin typeface="Times New Roman" pitchFamily="18" charset="0"/>
                <a:cs typeface="Times New Roman" pitchFamily="18" charset="0"/>
              </a:rPr>
              <a:t>À chaque heure, la concentration de chaque polluant mesuré par les stations de surveillance est représentée par un chiffre à partir de zéro, au moyen d'une échelle ou d'un indice. Le polluant ayant le chiffre le plus élevé, à l'heure donnée, devient l'indice de la qualité de l'air. L'indice augmente ou baisse au fur et à mesure que la qualité de l'air change. Plus l'indice est bas, plus la qualité de l'air est bonne.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214290"/>
            <a:ext cx="7454285" cy="523220"/>
          </a:xfrm>
          <a:prstGeom prst="rect">
            <a:avLst/>
          </a:prstGeom>
        </p:spPr>
        <p:txBody>
          <a:bodyPr wrap="none">
            <a:spAutoFit/>
          </a:bodyPr>
          <a:lstStyle/>
          <a:p>
            <a:pPr fontAlgn="base"/>
            <a:r>
              <a:rPr lang="fr-FR" sz="2800" b="1" dirty="0" smtClean="0">
                <a:solidFill>
                  <a:srgbClr val="FF0000"/>
                </a:solidFill>
                <a:latin typeface="Times New Roman" pitchFamily="18" charset="0"/>
                <a:cs typeface="Times New Roman" pitchFamily="18" charset="0"/>
              </a:rPr>
              <a:t>4.2.Signification de l'indice de la qualité de l'air</a:t>
            </a:r>
            <a:endParaRPr lang="fr-FR" sz="2800" b="1" dirty="0">
              <a:solidFill>
                <a:srgbClr val="FF0000"/>
              </a:solidFill>
              <a:latin typeface="Times New Roman" pitchFamily="18" charset="0"/>
              <a:cs typeface="Times New Roman" pitchFamily="18" charset="0"/>
            </a:endParaRPr>
          </a:p>
        </p:txBody>
      </p:sp>
      <p:sp>
        <p:nvSpPr>
          <p:cNvPr id="3" name="Rectangle 2"/>
          <p:cNvSpPr/>
          <p:nvPr/>
        </p:nvSpPr>
        <p:spPr>
          <a:xfrm>
            <a:off x="357158" y="857232"/>
            <a:ext cx="8358246" cy="2585323"/>
          </a:xfrm>
          <a:prstGeom prst="rect">
            <a:avLst/>
          </a:prstGeom>
        </p:spPr>
        <p:txBody>
          <a:bodyPr wrap="square">
            <a:spAutoFit/>
          </a:bodyPr>
          <a:lstStyle/>
          <a:p>
            <a:pPr fontAlgn="base"/>
            <a:r>
              <a:rPr lang="fr-FR" dirty="0" smtClean="0"/>
              <a:t>Avec un indice au-dessous de 32 (bon), la qualité de l'air est considérée comme relativement bonne.</a:t>
            </a:r>
          </a:p>
          <a:p>
            <a:pPr fontAlgn="base"/>
            <a:r>
              <a:rPr lang="fr-FR" dirty="0" smtClean="0"/>
              <a:t>Avec un indice de 32 à 49 (moyen), les personnes ayant la santé particulièrement fragile peuvent être incommodées.</a:t>
            </a:r>
          </a:p>
          <a:p>
            <a:pPr fontAlgn="base"/>
            <a:r>
              <a:rPr lang="fr-FR" dirty="0" smtClean="0"/>
              <a:t>Avec un indice de 50 à 99 (mauvais), il peut y avoir des effets nocifs à court terme sur les personnes et les animaux, ou des dommages importants à la végétation et aux biens.</a:t>
            </a:r>
          </a:p>
          <a:p>
            <a:pPr fontAlgn="base"/>
            <a:r>
              <a:rPr lang="fr-FR" dirty="0" smtClean="0"/>
              <a:t>Avec un indice de 100 ou plus (très mauvais), il peut y avoir des répercussions nocives sur une proportion élevée de personnes, d'animaux, de végétaux et de biens.</a:t>
            </a:r>
            <a:endParaRPr lang="fr-FR" dirty="0"/>
          </a:p>
        </p:txBody>
      </p:sp>
      <p:pic>
        <p:nvPicPr>
          <p:cNvPr id="27650" name="Picture 2"/>
          <p:cNvPicPr>
            <a:picLocks noChangeAspect="1" noChangeArrowheads="1"/>
          </p:cNvPicPr>
          <p:nvPr/>
        </p:nvPicPr>
        <p:blipFill>
          <a:blip r:embed="rId2"/>
          <a:srcRect/>
          <a:stretch>
            <a:fillRect/>
          </a:stretch>
        </p:blipFill>
        <p:spPr bwMode="auto">
          <a:xfrm>
            <a:off x="785786" y="3571876"/>
            <a:ext cx="7215237" cy="250032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20005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1-Introduction</a:t>
            </a:r>
          </a:p>
          <a:p>
            <a:pPr marL="0" marR="0" lvl="0" indent="0" algn="just"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On parlera de pollution de l’air lorsque « la présence d’une substance étrangère ou une variation importante dans la proportion de constituants de l’air est susceptible de créer une gêne ou de provoquer un effet nuisible, compte tenu des connaissances scientifiques du moment </a:t>
            </a:r>
            <a:r>
              <a:rPr kumimoji="0" lang="fr-FR"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26" name="Rectangle 2"/>
          <p:cNvSpPr>
            <a:spLocks noChangeArrowheads="1"/>
          </p:cNvSpPr>
          <p:nvPr/>
        </p:nvSpPr>
        <p:spPr bwMode="auto">
          <a:xfrm>
            <a:off x="-71470" y="2071678"/>
            <a:ext cx="8929718"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kumimoji="0" lang="fr-FR"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 name="Rectangle 4"/>
          <p:cNvSpPr/>
          <p:nvPr/>
        </p:nvSpPr>
        <p:spPr>
          <a:xfrm>
            <a:off x="0" y="2143116"/>
            <a:ext cx="9144000" cy="4524315"/>
          </a:xfrm>
          <a:prstGeom prst="rect">
            <a:avLst/>
          </a:prstGeom>
        </p:spPr>
        <p:txBody>
          <a:bodyPr wrap="square">
            <a:spAutoFit/>
          </a:bodyPr>
          <a:lstStyle/>
          <a:p>
            <a:pPr algn="just"/>
            <a:r>
              <a:rPr lang="fr-FR" sz="2400" b="1" u="sng" dirty="0" smtClean="0">
                <a:solidFill>
                  <a:srgbClr val="FF0000"/>
                </a:solidFill>
                <a:hlinkClick r:id="rId2"/>
              </a:rPr>
              <a:t>Définition de la pollution atmosphérique </a:t>
            </a:r>
          </a:p>
          <a:p>
            <a:pPr algn="just"/>
            <a:r>
              <a:rPr lang="fr-FR" sz="2400" u="sng" dirty="0" smtClean="0">
                <a:hlinkClick r:id="rId2"/>
              </a:rPr>
              <a:t>La pollution atmosphérique</a:t>
            </a:r>
            <a:r>
              <a:rPr lang="fr-FR" sz="2400" dirty="0" smtClean="0"/>
              <a:t>, tels que le smog et les pluies acides, sont le résultat du rejet de polluants dans l'atmosphère. Ces polluants peuvent affecter la santé humaine , l'environnement, les bâtiments, les structures et l'économie. La majorité de ces polluants est libérée par l'activité humaine, notamment le transport, l'utilisation de combustibles pour l'électricité et le chauffage et par diverses activités industrielles. Les indicateurs sur les </a:t>
            </a:r>
            <a:r>
              <a:rPr lang="fr-FR" sz="2400" u="sng" dirty="0" smtClean="0">
                <a:hlinkClick r:id="rId3"/>
              </a:rPr>
              <a:t>oxydes de soufre</a:t>
            </a:r>
            <a:r>
              <a:rPr lang="fr-FR" sz="2400" dirty="0" smtClean="0"/>
              <a:t> (SO</a:t>
            </a:r>
            <a:r>
              <a:rPr lang="fr-FR" sz="2400" baseline="-25000" dirty="0" smtClean="0"/>
              <a:t>X</a:t>
            </a:r>
            <a:r>
              <a:rPr lang="fr-FR" sz="2400" dirty="0" smtClean="0"/>
              <a:t>), les </a:t>
            </a:r>
            <a:r>
              <a:rPr lang="fr-FR" sz="2400" u="sng" dirty="0" smtClean="0">
                <a:hlinkClick r:id="rId3"/>
              </a:rPr>
              <a:t>oxydes d'azote</a:t>
            </a:r>
            <a:r>
              <a:rPr lang="fr-FR" sz="2400" dirty="0" smtClean="0"/>
              <a:t> (NO</a:t>
            </a:r>
            <a:r>
              <a:rPr lang="fr-FR" sz="2400" baseline="-25000" dirty="0" smtClean="0"/>
              <a:t>X</a:t>
            </a:r>
            <a:r>
              <a:rPr lang="fr-FR" sz="2400" dirty="0" smtClean="0"/>
              <a:t>), les </a:t>
            </a:r>
            <a:r>
              <a:rPr lang="fr-FR" sz="2400" u="sng" dirty="0" smtClean="0">
                <a:hlinkClick r:id="rId3"/>
              </a:rPr>
              <a:t>composés organiques volatils</a:t>
            </a:r>
            <a:r>
              <a:rPr lang="fr-FR" sz="2400" dirty="0" smtClean="0"/>
              <a:t> (COV), le </a:t>
            </a:r>
            <a:r>
              <a:rPr lang="fr-FR" sz="2400" u="sng" dirty="0" smtClean="0">
                <a:hlinkClick r:id="rId3"/>
              </a:rPr>
              <a:t>monoxyde de carbone</a:t>
            </a:r>
            <a:r>
              <a:rPr lang="fr-FR" sz="2400" dirty="0" smtClean="0"/>
              <a:t> (CO), l'</a:t>
            </a:r>
            <a:r>
              <a:rPr lang="fr-FR" sz="2400" u="sng" dirty="0" smtClean="0">
                <a:hlinkClick r:id="rId3"/>
              </a:rPr>
              <a:t>ammoniac</a:t>
            </a:r>
            <a:r>
              <a:rPr lang="fr-FR" sz="2400" dirty="0" smtClean="0"/>
              <a:t> (NH</a:t>
            </a:r>
            <a:r>
              <a:rPr lang="fr-FR" sz="2400" baseline="-25000" dirty="0" smtClean="0"/>
              <a:t>3</a:t>
            </a:r>
            <a:r>
              <a:rPr lang="fr-FR" sz="2400" dirty="0" smtClean="0"/>
              <a:t>), les </a:t>
            </a:r>
            <a:r>
              <a:rPr lang="fr-FR" sz="2400" u="sng" dirty="0" smtClean="0">
                <a:hlinkClick r:id="rId3"/>
              </a:rPr>
              <a:t>particules fines</a:t>
            </a:r>
            <a:r>
              <a:rPr lang="fr-FR" sz="2400" dirty="0" smtClean="0"/>
              <a:t> (P</a:t>
            </a:r>
            <a:r>
              <a:rPr lang="fr-FR" sz="2400" baseline="-25000" dirty="0" smtClean="0"/>
              <a:t>2,5</a:t>
            </a:r>
            <a:r>
              <a:rPr lang="fr-FR" sz="2400" dirty="0" smtClean="0"/>
              <a:t>), et le </a:t>
            </a:r>
            <a:r>
              <a:rPr lang="fr-FR" sz="2400" u="sng" dirty="0" smtClean="0">
                <a:hlinkClick r:id="rId3"/>
              </a:rPr>
              <a:t>carbone noir</a:t>
            </a:r>
            <a:r>
              <a:rPr lang="fr-FR" sz="2400" dirty="0" smtClean="0"/>
              <a:t>, un composant des P</a:t>
            </a:r>
            <a:r>
              <a:rPr lang="fr-FR" sz="2400" baseline="-25000" dirty="0" smtClean="0"/>
              <a:t>2,5</a:t>
            </a:r>
            <a:r>
              <a:rPr lang="fr-FR" sz="2400" dirty="0" smtClean="0"/>
              <a:t>, rapportent les émissions générées par l'activité humaine</a:t>
            </a:r>
            <a:endParaRPr 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71414"/>
            <a:ext cx="8858280" cy="523220"/>
          </a:xfrm>
          <a:prstGeom prst="rect">
            <a:avLst/>
          </a:prstGeom>
        </p:spPr>
        <p:txBody>
          <a:bodyPr wrap="square">
            <a:spAutoFit/>
          </a:bodyPr>
          <a:lstStyle/>
          <a:p>
            <a:r>
              <a:rPr lang="fr-FR" sz="2800" b="1" dirty="0" smtClean="0">
                <a:solidFill>
                  <a:srgbClr val="FF0000"/>
                </a:solidFill>
              </a:rPr>
              <a:t>2-Incidences principales de la pollution atmosphérique</a:t>
            </a:r>
            <a:endParaRPr lang="fr-FR" sz="2800" b="1" dirty="0">
              <a:solidFill>
                <a:srgbClr val="FF0000"/>
              </a:solidFill>
            </a:endParaRPr>
          </a:p>
        </p:txBody>
      </p:sp>
      <p:sp>
        <p:nvSpPr>
          <p:cNvPr id="4" name="Rectangle 3"/>
          <p:cNvSpPr/>
          <p:nvPr/>
        </p:nvSpPr>
        <p:spPr>
          <a:xfrm>
            <a:off x="142844" y="642918"/>
            <a:ext cx="8715436" cy="5262979"/>
          </a:xfrm>
          <a:prstGeom prst="rect">
            <a:avLst/>
          </a:prstGeom>
        </p:spPr>
        <p:txBody>
          <a:bodyPr wrap="square">
            <a:spAutoFit/>
          </a:bodyPr>
          <a:lstStyle/>
          <a:p>
            <a:pPr algn="just"/>
            <a:r>
              <a:rPr lang="fr-FR" sz="2800" dirty="0" smtClean="0"/>
              <a:t>La pollution atmosphérique a des incidences majeures sur la santé humaine, l'environnement et l'économie:</a:t>
            </a:r>
          </a:p>
          <a:p>
            <a:pPr algn="just"/>
            <a:r>
              <a:rPr lang="fr-FR" sz="2800" b="1" dirty="0" smtClean="0"/>
              <a:t>2.1.Incidences sur la santé humaine :</a:t>
            </a:r>
          </a:p>
          <a:p>
            <a:pPr algn="just"/>
            <a:r>
              <a:rPr lang="fr-FR" sz="2800" dirty="0" smtClean="0"/>
              <a:t>La pollution atmosphérique cause environ 4,2 millions de décès prématurés par an à l'échelle mondiale.</a:t>
            </a:r>
          </a:p>
          <a:p>
            <a:pPr algn="just"/>
            <a:r>
              <a:rPr lang="fr-FR" sz="2800" dirty="0" smtClean="0"/>
              <a:t>Les principaux polluants, comme les NOX, SOX, P2,5, O3, CO et NH3, ont des effets néfastes sur les poumons, les fonctions pulmonaires, le système cardiovasculaire, et peuvent aggraver l'asthme et les allergies.</a:t>
            </a:r>
          </a:p>
          <a:p>
            <a:pPr algn="just"/>
            <a:r>
              <a:rPr lang="fr-FR" sz="2800" dirty="0" smtClean="0"/>
              <a:t>Les enfants, les personnes âgées, les personnes souffrant de maladies aiguës et celles vivant près des villes sont particulièrement vulnérables.</a:t>
            </a:r>
            <a:endParaRPr lang="fr-FR"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197346"/>
            <a:ext cx="8786874" cy="6001643"/>
          </a:xfrm>
          <a:prstGeom prst="rect">
            <a:avLst/>
          </a:prstGeom>
        </p:spPr>
        <p:txBody>
          <a:bodyPr wrap="square">
            <a:spAutoFit/>
          </a:bodyPr>
          <a:lstStyle/>
          <a:p>
            <a:pPr algn="just"/>
            <a:r>
              <a:rPr lang="fr-FR" sz="2400" b="1" dirty="0" smtClean="0">
                <a:solidFill>
                  <a:srgbClr val="FF0000"/>
                </a:solidFill>
              </a:rPr>
              <a:t>2.2.Incidences sur l'environnement :</a:t>
            </a:r>
          </a:p>
          <a:p>
            <a:pPr algn="just"/>
            <a:r>
              <a:rPr lang="fr-FR" sz="2400" dirty="0" smtClean="0"/>
              <a:t>Les NOX et SOX sont responsables des pluies acides, qui détériorent les sols, les plans d'eau et affectent la faune et la flore.</a:t>
            </a:r>
          </a:p>
          <a:p>
            <a:pPr algn="just"/>
            <a:r>
              <a:rPr lang="fr-FR" sz="2400" dirty="0" smtClean="0"/>
              <a:t>Le mercure et d'autres polluants augmentent la toxicité des dépôts acides sur les poissons et la faune.</a:t>
            </a:r>
          </a:p>
          <a:p>
            <a:pPr algn="just"/>
            <a:r>
              <a:rPr lang="fr-FR" sz="2400" dirty="0" smtClean="0"/>
              <a:t>Les particules fines et l'O3 nuisent à la croissance des plantes, des cultures et des arbres, et modifient les écosystèmes.</a:t>
            </a:r>
          </a:p>
          <a:p>
            <a:pPr algn="just"/>
            <a:r>
              <a:rPr lang="fr-FR" sz="2400" b="1" dirty="0" smtClean="0">
                <a:solidFill>
                  <a:srgbClr val="FF0000"/>
                </a:solidFill>
              </a:rPr>
              <a:t>2.3.Incidences économiques :</a:t>
            </a:r>
          </a:p>
          <a:p>
            <a:pPr algn="just"/>
            <a:r>
              <a:rPr lang="fr-FR" sz="2400" dirty="0" smtClean="0"/>
              <a:t>Les coûts économiques des pluies acides et des particules fines se traduisent par une augmentation des dépenses d'entretien des monuments, des bâtiments et d'autres infrastructures.</a:t>
            </a:r>
          </a:p>
          <a:p>
            <a:pPr algn="just"/>
            <a:r>
              <a:rPr lang="fr-FR" sz="2400" dirty="0" smtClean="0"/>
              <a:t>Les effets sur la santé entraînent une baisse de productivité, une augmentation des dépenses de santé et des pertes économiques dans l'agriculture et la foresterie.</a:t>
            </a:r>
          </a:p>
          <a:p>
            <a:pPr algn="just"/>
            <a:r>
              <a:rPr lang="fr-FR" sz="2400" dirty="0" smtClean="0"/>
              <a:t>Le smog accélère la dégradation des matériaux, augmentant ainsi les coûts de remplacement ou de nettoyage.</a:t>
            </a:r>
            <a:endParaRPr lang="fr-FR"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35747"/>
            <a:ext cx="9144000" cy="6370975"/>
          </a:xfrm>
          <a:prstGeom prst="rect">
            <a:avLst/>
          </a:prstGeom>
        </p:spPr>
        <p:txBody>
          <a:bodyPr wrap="square">
            <a:spAutoFit/>
          </a:bodyPr>
          <a:lstStyle/>
          <a:p>
            <a:pPr algn="just"/>
            <a:r>
              <a:rPr lang="fr-FR" sz="2400" b="1" dirty="0" smtClean="0">
                <a:solidFill>
                  <a:srgbClr val="FF0000"/>
                </a:solidFill>
              </a:rPr>
              <a:t>3-</a:t>
            </a:r>
            <a:r>
              <a:rPr lang="fr-FR" sz="2400" b="1" dirty="0" err="1" smtClean="0">
                <a:solidFill>
                  <a:srgbClr val="FF0000"/>
                </a:solidFill>
              </a:rPr>
              <a:t>Bioindication</a:t>
            </a:r>
            <a:r>
              <a:rPr lang="fr-FR" sz="2400" b="1" dirty="0" smtClean="0">
                <a:solidFill>
                  <a:srgbClr val="FF0000"/>
                </a:solidFill>
              </a:rPr>
              <a:t> de la qualité de l’air </a:t>
            </a:r>
          </a:p>
          <a:p>
            <a:pPr algn="just"/>
            <a:r>
              <a:rPr lang="fr-FR" sz="2400" b="1" dirty="0" smtClean="0">
                <a:solidFill>
                  <a:srgbClr val="FF0000"/>
                </a:solidFill>
              </a:rPr>
              <a:t>3.1.Organismes concernés </a:t>
            </a:r>
          </a:p>
          <a:p>
            <a:pPr algn="just"/>
            <a:r>
              <a:rPr lang="fr-FR" sz="2400" dirty="0" smtClean="0"/>
              <a:t>De nombreux organismes ou groupes d’organismes sont utilisés en tant que </a:t>
            </a:r>
            <a:r>
              <a:rPr lang="fr-FR" sz="2400" dirty="0" err="1" smtClean="0"/>
              <a:t>bioindicateurs</a:t>
            </a:r>
            <a:r>
              <a:rPr lang="fr-FR" sz="2400" dirty="0" smtClean="0"/>
              <a:t> de la qualité de l’air. Les végétaux supérieurs présentent des symptômes facilement mesurables en réponses à différents polluants. Après diffusion à travers les stomates, les polluants peuvent causer des nécroses, chloroses ou autres perturbations morphologiques et physiologiques plus ou moins caractéristiques en fonction de l’espèce végétale et des propriétés physico-chimiques du polluant Par exemple, le tabac (Nicotiana </a:t>
            </a:r>
            <a:r>
              <a:rPr lang="fr-FR" sz="2400" dirty="0" err="1" smtClean="0"/>
              <a:t>tabacum</a:t>
            </a:r>
            <a:r>
              <a:rPr lang="fr-FR" sz="2400" dirty="0" smtClean="0"/>
              <a:t>) est fréquemment employé en </a:t>
            </a:r>
            <a:r>
              <a:rPr lang="fr-FR" sz="2400" dirty="0" err="1" smtClean="0"/>
              <a:t>bioindication</a:t>
            </a:r>
            <a:r>
              <a:rPr lang="fr-FR" sz="2400" dirty="0" smtClean="0"/>
              <a:t> active afin de mesurer le stress oxydatif lié à l’ozone troposphérique. Aussi, de nombreuses espèces d’arbres sont utilisées en tant que </a:t>
            </a:r>
            <a:r>
              <a:rPr lang="fr-FR" sz="2400" dirty="0" err="1" smtClean="0"/>
              <a:t>bioindicateurs</a:t>
            </a:r>
            <a:r>
              <a:rPr lang="fr-FR" sz="2400" dirty="0" smtClean="0"/>
              <a:t> passifs pour évaluer la qualité de l’air en milieu forestier, et notamment les émissions de SO2 liées aux feux de forêt. L’étude des communautés végétales permet également d’évaluer l’exposition des écosystèmes aux composés azotés, moyennant l’utilisation des indices d’Ellenberg4.</a:t>
            </a: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4"/>
            <a:ext cx="9144000" cy="6924973"/>
          </a:xfrm>
          <a:prstGeom prst="rect">
            <a:avLst/>
          </a:prstGeom>
        </p:spPr>
        <p:txBody>
          <a:bodyPr wrap="square">
            <a:spAutoFit/>
          </a:bodyPr>
          <a:lstStyle/>
          <a:p>
            <a:pPr algn="just"/>
            <a:r>
              <a:rPr lang="fr-FR" sz="2800" dirty="0" smtClean="0"/>
              <a:t>De nombreux autres organismes de biomasse moins abondante sont également utilisés afin d’évaluer la pollution atmosphérique. Souvent employées dans des approches de bioaccumulation, certaines espèces de </a:t>
            </a:r>
            <a:r>
              <a:rPr lang="fr-FR" sz="2800" dirty="0" smtClean="0">
                <a:solidFill>
                  <a:srgbClr val="FF0000"/>
                </a:solidFill>
              </a:rPr>
              <a:t>bryophytes</a:t>
            </a:r>
            <a:r>
              <a:rPr lang="fr-FR" sz="2800" dirty="0" smtClean="0"/>
              <a:t> peuvent également servir de </a:t>
            </a:r>
            <a:r>
              <a:rPr lang="fr-FR" sz="2800" dirty="0" err="1" smtClean="0"/>
              <a:t>bioindicateurs</a:t>
            </a:r>
            <a:r>
              <a:rPr lang="fr-FR" sz="2800" dirty="0" smtClean="0"/>
              <a:t> de la qualité de l’air. Par exemple, Adams et Preston (1992) ont établi une échelle de </a:t>
            </a:r>
            <a:r>
              <a:rPr lang="fr-FR" sz="2800" dirty="0" err="1" smtClean="0"/>
              <a:t>bioindication</a:t>
            </a:r>
            <a:r>
              <a:rPr lang="fr-FR" sz="2800" dirty="0" smtClean="0"/>
              <a:t> reliant la composition des communautés de bryophytes à des concentrations hivernales moyennes en SO2. Certaines maladies cryptogamiques très répandues peuvent être employées pour détecter l’absence de certains polluants. En effet, SO2 et NO2 présentent une activité fongicide et empêchent le développement de ces pathologies. Enfin, les lichens sont l’un des groupes les plus souvent utilisés en </a:t>
            </a:r>
            <a:r>
              <a:rPr lang="fr-FR" sz="2800" dirty="0" err="1" smtClean="0"/>
              <a:t>biosurveillance</a:t>
            </a:r>
            <a:r>
              <a:rPr lang="fr-FR" sz="2800" dirty="0" smtClean="0"/>
              <a:t> de la qualité de l’air, que ce soit à travers des approches de bioaccumulation ou de </a:t>
            </a:r>
            <a:r>
              <a:rPr lang="fr-FR" sz="2800" dirty="0" err="1" smtClean="0"/>
              <a:t>bioindication</a:t>
            </a:r>
            <a:r>
              <a:rPr lang="fr-FR" sz="2800" dirty="0" smtClean="0"/>
              <a:t> </a:t>
            </a:r>
            <a:r>
              <a:rPr lang="fr-FR" sz="2400" dirty="0" smtClean="0"/>
              <a:t>. </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214290"/>
            <a:ext cx="6333593" cy="523220"/>
          </a:xfrm>
          <a:prstGeom prst="rect">
            <a:avLst/>
          </a:prstGeom>
        </p:spPr>
        <p:txBody>
          <a:bodyPr wrap="none">
            <a:spAutoFit/>
          </a:bodyPr>
          <a:lstStyle/>
          <a:p>
            <a:r>
              <a:rPr lang="fr-FR" sz="2800" b="1" dirty="0" smtClean="0">
                <a:solidFill>
                  <a:srgbClr val="FF0000"/>
                </a:solidFill>
              </a:rPr>
              <a:t>3.2.Les lichens en tant que </a:t>
            </a:r>
            <a:r>
              <a:rPr lang="fr-FR" sz="2800" b="1" dirty="0" err="1" smtClean="0">
                <a:solidFill>
                  <a:srgbClr val="FF0000"/>
                </a:solidFill>
              </a:rPr>
              <a:t>bioindicateurs</a:t>
            </a:r>
            <a:endParaRPr lang="en-US" sz="2800" b="1" dirty="0">
              <a:solidFill>
                <a:srgbClr val="FF0000"/>
              </a:solidFill>
            </a:endParaRPr>
          </a:p>
        </p:txBody>
      </p:sp>
      <p:sp>
        <p:nvSpPr>
          <p:cNvPr id="1025" name="Rectangle 1"/>
          <p:cNvSpPr>
            <a:spLocks noChangeArrowheads="1"/>
          </p:cNvSpPr>
          <p:nvPr/>
        </p:nvSpPr>
        <p:spPr bwMode="auto">
          <a:xfrm flipH="1">
            <a:off x="285720" y="798498"/>
            <a:ext cx="8501122" cy="55399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fr-FR" sz="2400" b="1" dirty="0" smtClean="0">
                <a:solidFill>
                  <a:srgbClr val="FF0000"/>
                </a:solidFill>
              </a:rPr>
              <a:t>3.2.1.Caractéristiques des lichens pour la </a:t>
            </a:r>
            <a:r>
              <a:rPr lang="fr-FR" sz="2400" b="1" dirty="0" err="1" smtClean="0">
                <a:solidFill>
                  <a:srgbClr val="FF0000"/>
                </a:solidFill>
              </a:rPr>
              <a:t>bioindication</a:t>
            </a:r>
            <a:endParaRPr kumimoji="0" lang="en-US" sz="2400" b="1"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Les lichens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sont</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d'excellents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bioindicateurs</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de la pollution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atmosphérique</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et du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changement</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climatique</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pour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plusieurs</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raisons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Leur</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sensibilité</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élevée</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aux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polluants</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atmosphériques</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en raison de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l'absence</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de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cuticule</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de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stomate</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et de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système</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vasculaire</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Leur</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capacité</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à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fournir</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une</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mesure</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intégrée</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dans</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le temps de la pollution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grâce</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à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leur</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longévité</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et à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leur</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activité</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photosynthétique</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continue.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La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sensibilité</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spécifique</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de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chaque</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espèce</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à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différents</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types de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polluants</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facilitant</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ainsi</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leur</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utilisation</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dans</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l'évaluation</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de la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qualité</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de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l'air</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Leur</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réponse</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aux variations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climatiques</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avec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une</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augmentation des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espèces</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adaptées</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aux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climats</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chauds</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et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une</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diminution des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espèces</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adaptées</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aux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climats</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froids</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6" name="Rectangle 2"/>
          <p:cNvSpPr>
            <a:spLocks noChangeArrowheads="1"/>
          </p:cNvSpPr>
          <p:nvPr/>
        </p:nvSpPr>
        <p:spPr bwMode="auto">
          <a:xfrm>
            <a:off x="0" y="0"/>
            <a:ext cx="3736975"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Söhne"/>
                <a:cs typeface="Arial" pitchFamily="34" charset="0"/>
              </a:rPr>
              <a:t/>
            </a:r>
            <a:br>
              <a:rPr kumimoji="0" lang="en-US" sz="1800" b="0" i="0" u="none" strike="noStrike" cap="none" normalizeH="0" baseline="0" smtClean="0">
                <a:ln>
                  <a:noFill/>
                </a:ln>
                <a:solidFill>
                  <a:srgbClr val="000000"/>
                </a:solidFill>
                <a:effectLst/>
                <a:latin typeface="Söhne"/>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RÃ©sultat de recherche d'images pour &quot;lichen&quot;"/>
          <p:cNvPicPr/>
          <p:nvPr/>
        </p:nvPicPr>
        <p:blipFill>
          <a:blip r:embed="rId2" cstate="print"/>
          <a:srcRect/>
          <a:stretch>
            <a:fillRect/>
          </a:stretch>
        </p:blipFill>
        <p:spPr bwMode="auto">
          <a:xfrm>
            <a:off x="357158" y="428604"/>
            <a:ext cx="3214710" cy="5373583"/>
          </a:xfrm>
          <a:prstGeom prst="rect">
            <a:avLst/>
          </a:prstGeom>
          <a:noFill/>
          <a:ln w="9525">
            <a:noFill/>
            <a:miter lim="800000"/>
            <a:headEnd/>
            <a:tailEnd/>
          </a:ln>
        </p:spPr>
      </p:pic>
      <p:pic>
        <p:nvPicPr>
          <p:cNvPr id="3" name="Image 2" descr="https://upload.wikimedia.org/wikipedia/commons/thumb/c/cc/Cladonia-fimbriata%28Trompetenflechte%292.jpg/220px-Cladonia-fimbriata%28Trompetenflechte%292.jpg"/>
          <p:cNvPicPr/>
          <p:nvPr/>
        </p:nvPicPr>
        <p:blipFill>
          <a:blip r:embed="rId3"/>
          <a:srcRect/>
          <a:stretch>
            <a:fillRect/>
          </a:stretch>
        </p:blipFill>
        <p:spPr bwMode="auto">
          <a:xfrm>
            <a:off x="4643438" y="500042"/>
            <a:ext cx="3214710" cy="5429288"/>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119698"/>
            <a:ext cx="6332183" cy="523220"/>
          </a:xfrm>
          <a:prstGeom prst="rect">
            <a:avLst/>
          </a:prstGeom>
        </p:spPr>
        <p:txBody>
          <a:bodyPr wrap="none">
            <a:spAutoFit/>
          </a:bodyPr>
          <a:lstStyle/>
          <a:p>
            <a:r>
              <a:rPr lang="en-US" sz="2800" b="1" dirty="0" smtClean="0">
                <a:solidFill>
                  <a:srgbClr val="FF0000"/>
                </a:solidFill>
                <a:latin typeface="Times New Roman" pitchFamily="18" charset="0"/>
                <a:cs typeface="Times New Roman" pitchFamily="18" charset="0"/>
              </a:rPr>
              <a:t>3.2.2.Effets </a:t>
            </a:r>
            <a:r>
              <a:rPr lang="en-US" sz="2800" b="1" dirty="0" err="1" smtClean="0">
                <a:solidFill>
                  <a:srgbClr val="FF0000"/>
                </a:solidFill>
                <a:latin typeface="Times New Roman" pitchFamily="18" charset="0"/>
                <a:cs typeface="Times New Roman" pitchFamily="18" charset="0"/>
              </a:rPr>
              <a:t>physiologiques</a:t>
            </a:r>
            <a:r>
              <a:rPr lang="en-US" sz="2800" b="1" dirty="0" smtClean="0">
                <a:solidFill>
                  <a:srgbClr val="FF0000"/>
                </a:solidFill>
                <a:latin typeface="Times New Roman" pitchFamily="18" charset="0"/>
                <a:cs typeface="Times New Roman" pitchFamily="18" charset="0"/>
              </a:rPr>
              <a:t> des </a:t>
            </a:r>
            <a:r>
              <a:rPr lang="en-US" sz="2800" b="1" dirty="0" err="1" smtClean="0">
                <a:solidFill>
                  <a:srgbClr val="FF0000"/>
                </a:solidFill>
                <a:latin typeface="Times New Roman" pitchFamily="18" charset="0"/>
                <a:cs typeface="Times New Roman" pitchFamily="18" charset="0"/>
              </a:rPr>
              <a:t>polluants</a:t>
            </a:r>
            <a:endParaRPr lang="en-US" sz="2800" b="1" dirty="0">
              <a:solidFill>
                <a:srgbClr val="FF0000"/>
              </a:solidFill>
              <a:latin typeface="Times New Roman" pitchFamily="18" charset="0"/>
              <a:cs typeface="Times New Roman" pitchFamily="18" charset="0"/>
            </a:endParaRPr>
          </a:p>
        </p:txBody>
      </p:sp>
      <p:sp>
        <p:nvSpPr>
          <p:cNvPr id="3" name="Rectangle 2"/>
          <p:cNvSpPr/>
          <p:nvPr/>
        </p:nvSpPr>
        <p:spPr>
          <a:xfrm>
            <a:off x="0" y="709554"/>
            <a:ext cx="9001156" cy="4893647"/>
          </a:xfrm>
          <a:prstGeom prst="rect">
            <a:avLst/>
          </a:prstGeom>
        </p:spPr>
        <p:txBody>
          <a:bodyPr wrap="square">
            <a:spAutoFit/>
          </a:bodyPr>
          <a:lstStyle/>
          <a:p>
            <a:pPr algn="just"/>
            <a:r>
              <a:rPr lang="fr-FR" sz="2400" dirty="0" smtClean="0"/>
              <a:t>Les effets physiologiques des polluants sur les lichens sont complexes et varient selon les espèces et les types de polluants. </a:t>
            </a:r>
            <a:r>
              <a:rPr lang="fr-FR" sz="2400" dirty="0" smtClean="0">
                <a:solidFill>
                  <a:srgbClr val="FF0000"/>
                </a:solidFill>
              </a:rPr>
              <a:t>Les polluants acidifiants</a:t>
            </a:r>
            <a:r>
              <a:rPr lang="fr-FR" sz="2400" dirty="0" smtClean="0"/>
              <a:t> tels que le dioxyde de soufre (SO2) et </a:t>
            </a:r>
            <a:r>
              <a:rPr lang="fr-FR" sz="2400" dirty="0" smtClean="0">
                <a:solidFill>
                  <a:srgbClr val="FF0000"/>
                </a:solidFill>
              </a:rPr>
              <a:t>les oxydes d'azote (</a:t>
            </a:r>
            <a:r>
              <a:rPr lang="fr-FR" sz="2400" dirty="0" err="1" smtClean="0">
                <a:solidFill>
                  <a:srgbClr val="FF0000"/>
                </a:solidFill>
              </a:rPr>
              <a:t>NOx</a:t>
            </a:r>
            <a:r>
              <a:rPr lang="fr-FR" sz="2400" dirty="0" smtClean="0"/>
              <a:t>) ont des effets négatifs sur les lichens, entraînant une diminution de la fixation de N2 chez les </a:t>
            </a:r>
            <a:r>
              <a:rPr lang="fr-FR" sz="2400" dirty="0" err="1" smtClean="0"/>
              <a:t>cyanolichens</a:t>
            </a:r>
            <a:r>
              <a:rPr lang="fr-FR" sz="2400" dirty="0" smtClean="0"/>
              <a:t> et des dommages aux </a:t>
            </a:r>
            <a:r>
              <a:rPr lang="fr-FR" sz="2400" dirty="0" err="1" smtClean="0"/>
              <a:t>photobiontes</a:t>
            </a:r>
            <a:r>
              <a:rPr lang="fr-FR" sz="2400" dirty="0" smtClean="0"/>
              <a:t>, perturbant ainsi la photosynthèse et endommageant les mitochondries. Cela conduit à un déclin de la diversité spécifique des lichens. En revanche, l'ammoniac (NH3) n'entraîne généralement pas de toxicité aiguë chez les lichens, mais il peut augmenter le pH des écorces, favorisant ainsi les espèces neutrophiles et nitrophiles au détriment d'autres. En résumé, les polluants peuvent avoir des effets divers sur les lichens, allant de la réduction de la diversité à des changements dans la composition des communautés.</a:t>
            </a:r>
            <a:endParaRPr lang="en-US" sz="2400"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414</TotalTime>
  <Words>1753</Words>
  <Application>Microsoft Office PowerPoint</Application>
  <PresentationFormat>Affichage à l'écran (4:3)</PresentationFormat>
  <Paragraphs>58</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Thème Office</vt:lpstr>
      <vt:lpstr>Indicateurs de la qualité de l’air</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univ-oeb</dc:creator>
  <cp:lastModifiedBy>PC</cp:lastModifiedBy>
  <cp:revision>9</cp:revision>
  <dcterms:created xsi:type="dcterms:W3CDTF">2019-05-27T04:32:09Z</dcterms:created>
  <dcterms:modified xsi:type="dcterms:W3CDTF">2024-04-27T21:14:58Z</dcterms:modified>
</cp:coreProperties>
</file>