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embeddedFontLst>
    <p:embeddedFont>
      <p:font typeface="Patrick Hand" panose="020B0604020202020204" charset="0"/>
      <p:regular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Wingdings 3" panose="05040102010807070707" pitchFamily="18" charset="2"/>
      <p:regular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9" d="100"/>
          <a:sy n="59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1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07056" y="3017521"/>
            <a:ext cx="10698479" cy="2715337"/>
          </a:xfrm>
        </p:spPr>
        <p:txBody>
          <a:bodyPr anchor="b">
            <a:normAutofit/>
          </a:bodyPr>
          <a:lstStyle>
            <a:lvl1pPr>
              <a:defRPr sz="648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7056" y="5732855"/>
            <a:ext cx="10698479" cy="1351540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5188573"/>
            <a:ext cx="2093582" cy="934307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5435449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4102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31520"/>
            <a:ext cx="10698479" cy="3740448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52544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930014" y="4206240"/>
            <a:ext cx="9043865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5224855"/>
            <a:ext cx="10698479" cy="1867037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5585798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2926081"/>
            <a:ext cx="10698480" cy="3269814"/>
          </a:xfrm>
        </p:spPr>
        <p:txBody>
          <a:bodyPr anchor="b">
            <a:normAutofit/>
          </a:bodyPr>
          <a:lstStyle>
            <a:lvl1pPr algn="l">
              <a:defRPr sz="576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7674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3419939" y="731520"/>
            <a:ext cx="10072711" cy="3474720"/>
          </a:xfrm>
        </p:spPr>
        <p:txBody>
          <a:bodyPr anchor="ctr">
            <a:normAutofit/>
          </a:bodyPr>
          <a:lstStyle>
            <a:lvl1pPr algn="l">
              <a:defRPr sz="576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61182" y="777606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337822" y="34863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817859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752888"/>
            <a:ext cx="10698479" cy="3456024"/>
          </a:xfrm>
        </p:spPr>
        <p:txBody>
          <a:bodyPr anchor="ctr">
            <a:normAutofit/>
          </a:bodyPr>
          <a:lstStyle>
            <a:lvl1pPr algn="l">
              <a:defRPr sz="576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107054" y="5212080"/>
            <a:ext cx="10698480" cy="100584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217920"/>
            <a:ext cx="10698480" cy="87554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946969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67279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153775" y="752887"/>
            <a:ext cx="2649121" cy="6340580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07054" y="752887"/>
            <a:ext cx="7772400" cy="634058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64590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14827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09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6485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1511" y="748932"/>
            <a:ext cx="10694024" cy="153706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7054" y="2560320"/>
            <a:ext cx="10698480" cy="453314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96202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498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360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84876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266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9097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2470500"/>
            <a:ext cx="10698479" cy="1762560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5" y="4236155"/>
            <a:ext cx="10698479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381381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3892967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9409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07054" y="2560320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28896" y="2551467"/>
            <a:ext cx="5176637" cy="453314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42254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248" y="2367244"/>
            <a:ext cx="479127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07055" y="3058759"/>
            <a:ext cx="5211472" cy="402487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007956" y="2363370"/>
            <a:ext cx="4798801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600348" y="3054886"/>
            <a:ext cx="5206409" cy="402487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38175" y="945339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40583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89345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359473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5" y="535306"/>
            <a:ext cx="4206239" cy="1171574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87614" y="535306"/>
            <a:ext cx="6217920" cy="6497956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5" y="1918336"/>
            <a:ext cx="4206239" cy="5114923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85725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6330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7056" y="5760720"/>
            <a:ext cx="1069848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7054" y="761958"/>
            <a:ext cx="10698480" cy="4625964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07056" y="6440806"/>
            <a:ext cx="10698480" cy="592454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5026" y="5894071"/>
            <a:ext cx="1906232" cy="608756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38175" y="5979705"/>
            <a:ext cx="935720" cy="43815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957720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74320"/>
            <a:ext cx="3421819" cy="7966354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32665" y="-943"/>
            <a:ext cx="2828009" cy="8224847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219456" cy="82296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111510" y="748932"/>
            <a:ext cx="10694024" cy="15370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07054" y="2560320"/>
            <a:ext cx="10698480" cy="46634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433935" y="7356525"/>
            <a:ext cx="1375540" cy="4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07055" y="7362970"/>
            <a:ext cx="9143999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638175" y="945339"/>
            <a:ext cx="93572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72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2365177"/>
            <a:ext cx="7415927" cy="123420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Introduction aux GANs (Réseaux Adversaires Génératifs)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864037" y="3969663"/>
            <a:ext cx="7415927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Les GANs sont une méthode d'apprentissage non supervisé. Ils génèrent des données nouvelles en apprenant des distributions complexes. Ils sont utilisés en images, vidéos, et autres domaines innovants.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864037" y="5450919"/>
            <a:ext cx="394930" cy="394930"/>
          </a:xfrm>
          <a:prstGeom prst="roundRect">
            <a:avLst>
              <a:gd name="adj" fmla="val 23151155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713792"/>
            <a:ext cx="4937760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L'Architecture d'un GAN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64037" y="394799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 Générateur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503420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Produit des données synthétiques imitant les vraies données.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695" y="394799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 Discriminateur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372695" y="4503420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Évalue si les données sont réelles ou générées.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94799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Interaction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881354" y="4503420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Les deux réseaux s'affrontent pour s'améliorer mutuellement.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2042636"/>
            <a:ext cx="6775847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 Processus d'Entraînement d'un GAN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350437" y="3030022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79977" y="3122533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1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7152680" y="3114794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Boucle Adversariale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152680" y="3571518"/>
            <a:ext cx="2751415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 générateur et le discriminateur s'entraînent en compétition.</a:t>
            </a:r>
            <a:endParaRPr lang="en-US" sz="1900" dirty="0"/>
          </a:p>
        </p:txBody>
      </p:sp>
      <p:sp>
        <p:nvSpPr>
          <p:cNvPr id="8" name="Shape 5"/>
          <p:cNvSpPr/>
          <p:nvPr/>
        </p:nvSpPr>
        <p:spPr>
          <a:xfrm>
            <a:off x="10212705" y="3030022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342245" y="3122533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2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1014948" y="3114794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Mise à jour Itérative</a:t>
            </a:r>
            <a:endParaRPr lang="en-US" sz="1900" dirty="0"/>
          </a:p>
        </p:txBody>
      </p:sp>
      <p:sp>
        <p:nvSpPr>
          <p:cNvPr id="11" name="Text 8"/>
          <p:cNvSpPr/>
          <p:nvPr/>
        </p:nvSpPr>
        <p:spPr>
          <a:xfrm>
            <a:off x="11014948" y="3571518"/>
            <a:ext cx="2751415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Les poids des réseaux sont ajustés par rétropropagation.</a:t>
            </a:r>
            <a:endParaRPr lang="en-US" sz="1900" dirty="0"/>
          </a:p>
        </p:txBody>
      </p:sp>
      <p:sp>
        <p:nvSpPr>
          <p:cNvPr id="12" name="Shape 9"/>
          <p:cNvSpPr/>
          <p:nvPr/>
        </p:nvSpPr>
        <p:spPr>
          <a:xfrm>
            <a:off x="6350437" y="5250418"/>
            <a:ext cx="555427" cy="555427"/>
          </a:xfrm>
          <a:prstGeom prst="roundRect">
            <a:avLst>
              <a:gd name="adj" fmla="val 18669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79977" y="5342930"/>
            <a:ext cx="296228" cy="370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3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7152680" y="5335191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Équilibre de Nash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7152680" y="5791914"/>
            <a:ext cx="661368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Les deux réseaux atteignent un point stable d'amélioration.</a:t>
            </a:r>
            <a:endParaRPr lang="en-US" sz="1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726763"/>
            <a:ext cx="5887045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Fonctions de Perte dans les GANs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350437" y="2714149"/>
            <a:ext cx="3584615" cy="2165985"/>
          </a:xfrm>
          <a:prstGeom prst="roundRect">
            <a:avLst>
              <a:gd name="adj" fmla="val 4787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612493" y="2976205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Binary Cross-Entropy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612493" y="3432929"/>
            <a:ext cx="3060502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Mesure la précision dans la classification des données réelles/fake.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10181868" y="2714149"/>
            <a:ext cx="3584615" cy="2165985"/>
          </a:xfrm>
          <a:prstGeom prst="roundRect">
            <a:avLst>
              <a:gd name="adj" fmla="val 4787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443924" y="2976205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Guidage de l'Apprentissage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0443924" y="3432929"/>
            <a:ext cx="3060502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La fonction de perte oriente l'amélioration des deux réseaux.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6350437" y="5126950"/>
            <a:ext cx="7415927" cy="1375886"/>
          </a:xfrm>
          <a:prstGeom prst="roundRect">
            <a:avLst>
              <a:gd name="adj" fmla="val 7536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612493" y="5389007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Discriminateur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6612493" y="5845731"/>
            <a:ext cx="6891814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Optimise la classification correcte des données vraies et fausses.</a:t>
            </a:r>
            <a:endParaRPr lang="en-US" sz="1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64037" y="2713792"/>
            <a:ext cx="8082796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Défis Courants dans l'Entraînement des GANs</a:t>
            </a:r>
            <a:endParaRPr lang="en-US" sz="3850" dirty="0"/>
          </a:p>
        </p:txBody>
      </p:sp>
      <p:sp>
        <p:nvSpPr>
          <p:cNvPr id="3" name="Text 1"/>
          <p:cNvSpPr/>
          <p:nvPr/>
        </p:nvSpPr>
        <p:spPr>
          <a:xfrm>
            <a:off x="864037" y="394799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Effondrement du Mode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864037" y="4503420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 générateur produit peu de types d'échantillons.</a:t>
            </a:r>
            <a:endParaRPr lang="en-US" sz="1900" dirty="0"/>
          </a:p>
        </p:txBody>
      </p:sp>
      <p:sp>
        <p:nvSpPr>
          <p:cNvPr id="5" name="Text 3"/>
          <p:cNvSpPr/>
          <p:nvPr/>
        </p:nvSpPr>
        <p:spPr>
          <a:xfrm>
            <a:off x="5372695" y="394799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Convergence Instable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5372695" y="4503420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L'entraînement peut diverger sans convergence claire.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9881354" y="394799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Techniques d'Atténuation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881354" y="4503420"/>
            <a:ext cx="3898821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Ex: mini-batch discrimination pour diversifier les échantillons.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919043"/>
            <a:ext cx="4937760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Applications des GANs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437" y="1906429"/>
            <a:ext cx="566499" cy="5664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350437" y="2719745"/>
            <a:ext cx="226623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Images Réalistes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6350437" y="3176468"/>
            <a:ext cx="226623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Visages, paysages et plus, très fidèles à la réalité.</a:t>
            </a:r>
            <a:endParaRPr lang="en-US" sz="1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25282" y="1906429"/>
            <a:ext cx="566499" cy="5664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25282" y="2719745"/>
            <a:ext cx="226623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Transfert de Style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8925282" y="3176468"/>
            <a:ext cx="226623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Applique des styles artistiques à des photos existantes.</a:t>
            </a:r>
            <a:endParaRPr lang="en-US" sz="1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00128" y="1906429"/>
            <a:ext cx="566499" cy="5664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00128" y="2719745"/>
            <a:ext cx="226623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Super-résolution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11500128" y="3176468"/>
            <a:ext cx="2266236" cy="7900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Améliore la résolution d'images basse qualité.</a:t>
            </a:r>
            <a:endParaRPr lang="en-US" sz="19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0437" y="4855369"/>
            <a:ext cx="566499" cy="56649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350437" y="5668685"/>
            <a:ext cx="2266236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Données Synthétiques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6350437" y="6125408"/>
            <a:ext cx="2266236" cy="11851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Création de données d'entraînement pour d'autres modèles.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64037" y="1399222"/>
            <a:ext cx="6565940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Variantes et Améliorations des GANs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037" y="2386608"/>
            <a:ext cx="1234440" cy="148125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468761" y="2633424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DCGAN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2468761" y="3090148"/>
            <a:ext cx="581120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Utilise des réseaux convolutionnels pour générer des images.</a:t>
            </a:r>
            <a:endParaRPr lang="en-US" sz="19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037" y="3867864"/>
            <a:ext cx="1234440" cy="148125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468761" y="4114681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WGAN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2468761" y="4571405"/>
            <a:ext cx="581120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Améliore la stabilité avec la distance de Wasserstein.</a:t>
            </a:r>
            <a:endParaRPr lang="en-US" sz="19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4037" y="5349121"/>
            <a:ext cx="1234440" cy="1481257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468761" y="5595938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StyleGAN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2468761" y="6052661"/>
            <a:ext cx="5811203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Génération de visages très réalistes avec contrôle de style.</a:t>
            </a:r>
            <a:endParaRPr lang="en-US" sz="1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50437" y="1423868"/>
            <a:ext cx="6353651" cy="617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Conclusion et Perspectives d'Avenir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350437" y="2411254"/>
            <a:ext cx="185142" cy="851773"/>
          </a:xfrm>
          <a:prstGeom prst="roundRect">
            <a:avLst>
              <a:gd name="adj" fmla="val 56007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905863" y="2411254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Récapitulatif</a:t>
            </a:r>
            <a:endParaRPr lang="en-US" sz="1900" dirty="0"/>
          </a:p>
        </p:txBody>
      </p:sp>
      <p:sp>
        <p:nvSpPr>
          <p:cNvPr id="6" name="Text 3"/>
          <p:cNvSpPr/>
          <p:nvPr/>
        </p:nvSpPr>
        <p:spPr>
          <a:xfrm>
            <a:off x="6905863" y="2867978"/>
            <a:ext cx="6860500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Les GANs révolutionnent la génération de données synthétiques.</a:t>
            </a:r>
            <a:endParaRPr lang="en-US" sz="1900" dirty="0"/>
          </a:p>
        </p:txBody>
      </p:sp>
      <p:sp>
        <p:nvSpPr>
          <p:cNvPr id="7" name="Shape 4"/>
          <p:cNvSpPr/>
          <p:nvPr/>
        </p:nvSpPr>
        <p:spPr>
          <a:xfrm>
            <a:off x="6720721" y="3509843"/>
            <a:ext cx="185142" cy="851773"/>
          </a:xfrm>
          <a:prstGeom prst="roundRect">
            <a:avLst>
              <a:gd name="adj" fmla="val 56007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76148" y="350984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Tendances Actuelles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7276148" y="3966567"/>
            <a:ext cx="6490216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Recherche sur la stabilité et la diversité des échantillons progresse.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7091005" y="4608433"/>
            <a:ext cx="185142" cy="851773"/>
          </a:xfrm>
          <a:prstGeom prst="roundRect">
            <a:avLst>
              <a:gd name="adj" fmla="val 56007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646432" y="460843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Perspectives</a:t>
            </a:r>
            <a:endParaRPr lang="en-US" sz="1900" dirty="0"/>
          </a:p>
        </p:txBody>
      </p:sp>
      <p:sp>
        <p:nvSpPr>
          <p:cNvPr id="12" name="Text 9"/>
          <p:cNvSpPr/>
          <p:nvPr/>
        </p:nvSpPr>
        <p:spPr>
          <a:xfrm>
            <a:off x="7646432" y="5065157"/>
            <a:ext cx="6119932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Applications accrues dans la création artistique et les simulations.</a:t>
            </a:r>
            <a:endParaRPr lang="en-US" sz="1900" dirty="0"/>
          </a:p>
        </p:txBody>
      </p:sp>
      <p:sp>
        <p:nvSpPr>
          <p:cNvPr id="13" name="Shape 10"/>
          <p:cNvSpPr/>
          <p:nvPr/>
        </p:nvSpPr>
        <p:spPr>
          <a:xfrm>
            <a:off x="7461409" y="5707023"/>
            <a:ext cx="185142" cy="851773"/>
          </a:xfrm>
          <a:prstGeom prst="roundRect">
            <a:avLst>
              <a:gd name="adj" fmla="val 56007"/>
            </a:avLst>
          </a:prstGeom>
          <a:solidFill>
            <a:srgbClr val="E6E6E6"/>
          </a:solidFill>
          <a:ln w="15240">
            <a:solidFill>
              <a:srgbClr val="CCCCC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016835" y="5707023"/>
            <a:ext cx="2468880" cy="3086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Défis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8016835" y="6163747"/>
            <a:ext cx="5749528" cy="3950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00"/>
              </a:lnSpc>
              <a:buNone/>
            </a:pPr>
            <a:r>
              <a:rPr lang="en-US" sz="1900" dirty="0">
                <a:solidFill>
                  <a:srgbClr val="383838"/>
                </a:solidFill>
                <a:latin typeface="Patrick Hand" pitchFamily="34" charset="0"/>
                <a:ea typeface="Patrick Hand" pitchFamily="34" charset="-122"/>
                <a:cs typeface="Patrick Hand" pitchFamily="34" charset="-120"/>
              </a:rPr>
              <a:t>Stabilité et fiabilité à améliorer pour usage industriel.</a:t>
            </a:r>
            <a:endParaRPr lang="en-US" sz="1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337</Words>
  <Application>Microsoft Office PowerPoint</Application>
  <PresentationFormat>Personnalisé</PresentationFormat>
  <Paragraphs>66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Patrick Hand</vt:lpstr>
      <vt:lpstr>Calibri</vt:lpstr>
      <vt:lpstr>Wingdings 3</vt:lpstr>
      <vt:lpstr>Arial</vt:lpstr>
      <vt:lpstr>Century Gothic</vt:lpstr>
      <vt:lpstr>Brin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2</cp:revision>
  <dcterms:created xsi:type="dcterms:W3CDTF">2025-04-29T20:43:25Z</dcterms:created>
  <dcterms:modified xsi:type="dcterms:W3CDTF">2025-04-29T20:46:55Z</dcterms:modified>
</cp:coreProperties>
</file>