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47" r:id="rId3"/>
    <p:sldId id="313" r:id="rId4"/>
    <p:sldId id="350" r:id="rId5"/>
    <p:sldId id="357" r:id="rId6"/>
    <p:sldId id="351" r:id="rId7"/>
    <p:sldId id="352" r:id="rId8"/>
    <p:sldId id="353" r:id="rId9"/>
    <p:sldId id="354" r:id="rId10"/>
    <p:sldId id="358" r:id="rId11"/>
    <p:sldId id="355" r:id="rId12"/>
    <p:sldId id="356" r:id="rId13"/>
    <p:sldId id="359" r:id="rId14"/>
    <p:sldId id="349" r:id="rId15"/>
    <p:sldId id="360" r:id="rId16"/>
    <p:sldId id="368" r:id="rId17"/>
    <p:sldId id="369" r:id="rId18"/>
    <p:sldId id="370" r:id="rId19"/>
    <p:sldId id="371" r:id="rId20"/>
    <p:sldId id="376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9" d="100"/>
          <a:sy n="79" d="100"/>
        </p:scale>
        <p:origin x="1098" y="114"/>
      </p:cViewPr>
      <p:guideLst>
        <p:guide orient="horz" pos="2160"/>
        <p:guide pos="28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276872"/>
            <a:ext cx="7418785" cy="1320800"/>
          </a:xfrm>
        </p:spPr>
        <p:txBody>
          <a:bodyPr>
            <a:normAutofit/>
          </a:bodyPr>
          <a:lstStyle/>
          <a:p>
            <a:pPr algn="ctr"/>
            <a:r>
              <a:rPr lang="fr-FR" b="1" dirty="0" smtClean="0"/>
              <a:t> </a:t>
            </a:r>
            <a:br>
              <a:rPr lang="fr-FR" b="1" dirty="0" smtClean="0"/>
            </a:br>
            <a:r>
              <a:rPr lang="en-GB" altLang="fr-FR" b="1" dirty="0"/>
              <a:t>general theories of </a:t>
            </a:r>
            <a:r>
              <a:rPr lang="fr-FR" b="1" dirty="0" smtClean="0"/>
              <a:t>ergonomi</a:t>
            </a:r>
            <a:r>
              <a:rPr lang="en-GB" altLang="fr-FR" b="1" dirty="0" smtClean="0"/>
              <a:t>cs</a:t>
            </a:r>
            <a:endParaRPr lang="en-GB" altLang="fr-F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en-US" altLang="fr-FR" sz="3200" b="1" dirty="0"/>
              <a:t>Rear-view mirror syndrome</a:t>
            </a:r>
            <a:r>
              <a:rPr lang="fr-FR" sz="3200" b="1" dirty="0"/>
              <a:t> (ou de l’oisillon)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20688"/>
            <a:ext cx="8821644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chemeClr val="tx1"/>
                </a:solidFill>
              </a:rPr>
              <a:t>Princip</a:t>
            </a:r>
            <a:r>
              <a:rPr lang="en-GB" altLang="fr-FR" sz="2800" b="1" dirty="0">
                <a:solidFill>
                  <a:schemeClr val="tx1"/>
                </a:solidFill>
              </a:rPr>
              <a:t>l</a:t>
            </a:r>
            <a:r>
              <a:rPr lang="fr-FR" sz="2800" b="1" dirty="0">
                <a:solidFill>
                  <a:schemeClr val="tx1"/>
                </a:solidFill>
              </a:rPr>
              <a:t>e</a:t>
            </a:r>
            <a:endParaRPr lang="fr-FR" sz="28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2800" b="1" dirty="0">
                <a:solidFill>
                  <a:schemeClr val="tx1"/>
                </a:solidFill>
              </a:rPr>
              <a:t>Users tend to reject unfamiliar systems — “it was better before.”</a:t>
            </a:r>
            <a:endParaRPr lang="en-US" altLang="fr-FR" sz="2800" b="1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fr-FR" sz="2800" b="1" dirty="0">
                <a:solidFill>
                  <a:schemeClr val="tx1"/>
                </a:solidFill>
              </a:rPr>
              <a:t>Ris</a:t>
            </a:r>
            <a:r>
              <a:rPr lang="en-GB" altLang="fr-FR" sz="2800" b="1" dirty="0">
                <a:solidFill>
                  <a:schemeClr val="tx1"/>
                </a:solidFill>
              </a:rPr>
              <a:t>k</a:t>
            </a:r>
            <a:r>
              <a:rPr lang="fr-FR" sz="2800" b="1" dirty="0">
                <a:solidFill>
                  <a:schemeClr val="tx1"/>
                </a:solidFill>
              </a:rPr>
              <a:t>s</a:t>
            </a:r>
            <a:endParaRPr lang="fr-FR" sz="28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2800" b="1" dirty="0">
                <a:solidFill>
                  <a:schemeClr val="tx1"/>
                </a:solidFill>
              </a:rPr>
              <a:t>Rejection of new applications/versions</a:t>
            </a:r>
            <a:endParaRPr lang="en-US" altLang="fr-FR" sz="28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2800" b="1" dirty="0">
                <a:solidFill>
                  <a:schemeClr val="tx1"/>
                </a:solidFill>
              </a:rPr>
              <a:t>A challenge for innovations and software evolution</a:t>
            </a:r>
            <a:endParaRPr lang="en-US" altLang="fr-FR" sz="2800" b="1" dirty="0">
              <a:solidFill>
                <a:schemeClr val="tx1"/>
              </a:solidFill>
            </a:endParaRPr>
          </a:p>
          <a:p>
            <a:pPr lvl="0"/>
            <a:endParaRPr lang="en-US" altLang="fr-FR" sz="2800" b="1" dirty="0">
              <a:solidFill>
                <a:schemeClr val="tx1"/>
              </a:solidFill>
            </a:endParaRPr>
          </a:p>
          <a:p>
            <a:pPr lvl="0"/>
            <a:r>
              <a:rPr lang="fr-FR" sz="2800" b="1" dirty="0">
                <a:solidFill>
                  <a:schemeClr val="tx1"/>
                </a:solidFill>
              </a:rPr>
              <a:t>Solutions</a:t>
            </a:r>
            <a:endParaRPr lang="fr-FR" sz="28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2800" dirty="0">
                <a:solidFill>
                  <a:schemeClr val="tx1"/>
                </a:solidFill>
              </a:rPr>
              <a:t>Evolution with consistency</a:t>
            </a:r>
            <a:endParaRPr lang="en-US" altLang="fr-FR" sz="2800" dirty="0">
              <a:solidFill>
                <a:schemeClr val="tx1"/>
              </a:solidFill>
            </a:endParaRPr>
          </a:p>
          <a:p>
            <a:pPr lvl="0"/>
            <a:r>
              <a:rPr lang="en-US" altLang="fr-FR" sz="2800" dirty="0">
                <a:solidFill>
                  <a:schemeClr val="tx1"/>
                </a:solidFill>
              </a:rPr>
              <a:t>Support the change</a:t>
            </a:r>
            <a:endParaRPr lang="en-US" altLang="fr-FR" sz="2800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/>
          <p:nvPr/>
        </p:nvPicPr>
        <p:blipFill>
          <a:blip r:embed="rId1"/>
          <a:stretch>
            <a:fillRect/>
          </a:stretch>
        </p:blipFill>
        <p:spPr>
          <a:xfrm>
            <a:off x="6804248" y="1844824"/>
            <a:ext cx="1944216" cy="8644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en-US" altLang="fr-FR" sz="3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Gestalt Theory</a:t>
            </a:r>
            <a:endParaRPr lang="en-US" altLang="fr-FR" sz="3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20688"/>
            <a:ext cx="8605620" cy="33123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fr-FR" sz="2800" dirty="0">
                <a:solidFill>
                  <a:schemeClr val="tx1"/>
                </a:solidFill>
              </a:rPr>
              <a:t>Gestalt theory, or psychology of form</a:t>
            </a:r>
            <a:endParaRPr lang="en-US" altLang="fr-FR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fr-FR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fr-FR" sz="2800" dirty="0">
                <a:solidFill>
                  <a:schemeClr val="tx1"/>
                </a:solidFill>
              </a:rPr>
              <a:t>Perceptual and mental representation processes spontaneously process phenomena.</a:t>
            </a:r>
            <a:endParaRPr lang="en-US" altLang="fr-FR" sz="2800" dirty="0">
              <a:solidFill>
                <a:schemeClr val="tx1"/>
              </a:solidFill>
            </a:endParaRPr>
          </a:p>
          <a:p>
            <a:r>
              <a:rPr lang="en-US" altLang="fr-FR" sz="2800" dirty="0">
                <a:solidFill>
                  <a:schemeClr val="tx1"/>
                </a:solidFill>
              </a:rPr>
              <a:t>As structured wholes (forms) rather than a simple </a:t>
            </a:r>
            <a:r>
              <a:rPr lang="en-GB" altLang="en-US" sz="2800" dirty="0">
                <a:solidFill>
                  <a:schemeClr val="tx1"/>
                </a:solidFill>
              </a:rPr>
              <a:t>.</a:t>
            </a:r>
            <a:endParaRPr lang="en-GB" altLang="en-US" sz="2800" dirty="0">
              <a:solidFill>
                <a:schemeClr val="tx1"/>
              </a:solidFill>
            </a:endParaRPr>
          </a:p>
          <a:p>
            <a:r>
              <a:rPr lang="en-US" altLang="fr-FR" sz="2800" dirty="0">
                <a:solidFill>
                  <a:schemeClr val="tx1"/>
                </a:solidFill>
              </a:rPr>
              <a:t>addition or grouping of elements.</a:t>
            </a:r>
            <a:endParaRPr lang="en-US" altLang="fr-FR" sz="2800" dirty="0">
              <a:solidFill>
                <a:schemeClr val="tx1"/>
              </a:solidFill>
            </a:endParaRPr>
          </a:p>
        </p:txBody>
      </p:sp>
      <p:pic>
        <p:nvPicPr>
          <p:cNvPr id="7" name="Image 6"/>
          <p:cNvPicPr/>
          <p:nvPr/>
        </p:nvPicPr>
        <p:blipFill>
          <a:blip r:embed="rId1"/>
          <a:stretch>
            <a:fillRect/>
          </a:stretch>
        </p:blipFill>
        <p:spPr>
          <a:xfrm>
            <a:off x="6660232" y="548680"/>
            <a:ext cx="1152525" cy="704850"/>
          </a:xfrm>
          <a:prstGeom prst="rect">
            <a:avLst/>
          </a:prstGeom>
        </p:spPr>
      </p:pic>
      <p:pic>
        <p:nvPicPr>
          <p:cNvPr id="8" name="Image 7"/>
          <p:cNvPicPr/>
          <p:nvPr/>
        </p:nvPicPr>
        <p:blipFill>
          <a:blip r:embed="rId2"/>
          <a:stretch>
            <a:fillRect/>
          </a:stretch>
        </p:blipFill>
        <p:spPr>
          <a:xfrm>
            <a:off x="3707904" y="3923878"/>
            <a:ext cx="2661866" cy="26642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fr-FR" sz="3200" b="1" dirty="0" smtClean="0"/>
              <a:t>Perception(2)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20688"/>
            <a:ext cx="8605620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200" b="1" dirty="0">
                <a:solidFill>
                  <a:schemeClr val="tx1"/>
                </a:solidFill>
              </a:rPr>
              <a:t>Complétion</a:t>
            </a:r>
            <a:endParaRPr lang="fr-FR" sz="3200" dirty="0">
              <a:solidFill>
                <a:schemeClr val="tx1"/>
              </a:solidFill>
            </a:endParaRPr>
          </a:p>
          <a:p>
            <a:pPr lvl="0"/>
            <a:r>
              <a:rPr lang="en-US" altLang="fr-FR" sz="3200" b="1" dirty="0">
                <a:solidFill>
                  <a:schemeClr val="tx1"/>
                </a:solidFill>
              </a:rPr>
              <a:t>Emergence of characteristics not present in the individual forms.</a:t>
            </a:r>
            <a:endParaRPr lang="en-US" altLang="fr-FR" sz="3200" b="1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fr-FR" sz="3200" b="1" dirty="0">
                <a:solidFill>
                  <a:schemeClr val="tx1"/>
                </a:solidFill>
              </a:rPr>
              <a:t>Gestalt</a:t>
            </a:r>
            <a:r>
              <a:rPr lang="en-GB" altLang="fr-FR" sz="3200" b="1" dirty="0">
                <a:solidFill>
                  <a:schemeClr val="tx1"/>
                </a:solidFill>
              </a:rPr>
              <a:t> law theory</a:t>
            </a:r>
            <a:endParaRPr lang="fr-FR" sz="3200" dirty="0">
              <a:solidFill>
                <a:schemeClr val="tx1"/>
              </a:solidFill>
            </a:endParaRPr>
          </a:p>
          <a:p>
            <a:pPr lvl="0"/>
            <a:r>
              <a:rPr lang="en-US" altLang="fr-FR" sz="3200" dirty="0">
                <a:solidFill>
                  <a:schemeClr val="tx1"/>
                </a:solidFill>
              </a:rPr>
              <a:t>Studied: proximity, similarity</a:t>
            </a:r>
            <a:endParaRPr lang="en-US" altLang="fr-FR" sz="3200" dirty="0">
              <a:solidFill>
                <a:schemeClr val="tx1"/>
              </a:solidFill>
            </a:endParaRPr>
          </a:p>
          <a:p>
            <a:pPr lvl="0"/>
            <a:r>
              <a:rPr lang="en-US" altLang="fr-FR" sz="3200" dirty="0">
                <a:solidFill>
                  <a:schemeClr val="tx1"/>
                </a:solidFill>
              </a:rPr>
              <a:t>Others: distinction, visual continuity, symmetry, …</a:t>
            </a:r>
            <a:endParaRPr lang="en-US" altLang="fr-FR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en-US" altLang="fr-FR" sz="3200" b="1" dirty="0"/>
              <a:t>Gestalt Theory</a:t>
            </a:r>
            <a:r>
              <a:rPr lang="fr-FR" sz="3200" b="1" dirty="0"/>
              <a:t> – proximit</a:t>
            </a:r>
            <a:r>
              <a:rPr lang="en-GB" altLang="fr-FR" sz="3200" b="1" dirty="0"/>
              <a:t>y</a:t>
            </a:r>
            <a:endParaRPr lang="en-GB" alt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20688"/>
            <a:ext cx="8821644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chemeClr val="tx1"/>
                </a:solidFill>
              </a:rPr>
              <a:t>Loi de proximité</a:t>
            </a:r>
            <a:endParaRPr lang="fr-FR" sz="2800" b="1" dirty="0">
              <a:solidFill>
                <a:schemeClr val="tx1"/>
              </a:solidFill>
            </a:endParaRPr>
          </a:p>
          <a:p>
            <a:pPr lvl="0"/>
            <a:r>
              <a:rPr lang="fr-FR" sz="2800" dirty="0">
                <a:solidFill>
                  <a:schemeClr val="tx1"/>
                </a:solidFill>
              </a:rPr>
              <a:t>le cerveau tend à associer ce qui est proche </a:t>
            </a:r>
            <a:r>
              <a:rPr lang="fr-FR" sz="2800" dirty="0" smtClean="0">
                <a:solidFill>
                  <a:schemeClr val="tx1"/>
                </a:solidFill>
              </a:rPr>
              <a:t>physiquement</a:t>
            </a:r>
            <a:endParaRPr lang="fr-FR" sz="2800" dirty="0" smtClean="0">
              <a:solidFill>
                <a:schemeClr val="tx1"/>
              </a:solidFill>
            </a:endParaRPr>
          </a:p>
          <a:p>
            <a:pPr lvl="0"/>
            <a:endParaRPr lang="fr-FR" sz="2800" dirty="0">
              <a:solidFill>
                <a:schemeClr val="tx1"/>
              </a:solidFill>
            </a:endParaRPr>
          </a:p>
          <a:p>
            <a:pPr lvl="0"/>
            <a:endParaRPr lang="fr-FR" sz="2800" dirty="0" smtClean="0">
              <a:solidFill>
                <a:schemeClr val="tx1"/>
              </a:solidFill>
            </a:endParaRPr>
          </a:p>
          <a:p>
            <a:pPr lvl="0"/>
            <a:endParaRPr lang="fr-FR" sz="2800" dirty="0">
              <a:solidFill>
                <a:schemeClr val="tx1"/>
              </a:solidFill>
            </a:endParaRPr>
          </a:p>
          <a:p>
            <a:pPr lvl="0"/>
            <a:endParaRPr lang="fr-FR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2800" b="1" dirty="0">
                <a:solidFill>
                  <a:schemeClr val="tx1"/>
                </a:solidFill>
              </a:rPr>
              <a:t>Solutions</a:t>
            </a:r>
            <a:endParaRPr lang="fr-FR" sz="2800" b="1" dirty="0">
              <a:solidFill>
                <a:schemeClr val="tx1"/>
              </a:solidFill>
            </a:endParaRPr>
          </a:p>
          <a:p>
            <a:r>
              <a:rPr lang="fr-FR" sz="2800" dirty="0" smtClean="0">
                <a:solidFill>
                  <a:schemeClr val="tx1"/>
                </a:solidFill>
              </a:rPr>
              <a:t>rapprocher </a:t>
            </a:r>
            <a:r>
              <a:rPr lang="fr-FR" sz="2800" dirty="0">
                <a:solidFill>
                  <a:schemeClr val="tx1"/>
                </a:solidFill>
              </a:rPr>
              <a:t>les éléments similaires / éloigner les éléments différents</a:t>
            </a:r>
            <a:endParaRPr lang="fr-FR" sz="2800" dirty="0">
              <a:solidFill>
                <a:schemeClr val="tx1"/>
              </a:solidFill>
            </a:endParaRPr>
          </a:p>
          <a:p>
            <a:pPr lvl="0"/>
            <a:endParaRPr lang="fr-FR" sz="2800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/>
          <p:nvPr/>
        </p:nvPicPr>
        <p:blipFill>
          <a:blip r:embed="rId1"/>
          <a:stretch>
            <a:fillRect/>
          </a:stretch>
        </p:blipFill>
        <p:spPr>
          <a:xfrm>
            <a:off x="346836" y="2338585"/>
            <a:ext cx="2120173" cy="1497310"/>
          </a:xfrm>
          <a:prstGeom prst="rect">
            <a:avLst/>
          </a:prstGeom>
        </p:spPr>
      </p:pic>
      <p:pic>
        <p:nvPicPr>
          <p:cNvPr id="5" name="Imag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646521" y="2338015"/>
            <a:ext cx="2717568" cy="1739057"/>
          </a:xfrm>
          <a:prstGeom prst="rect">
            <a:avLst/>
          </a:prstGeom>
        </p:spPr>
      </p:pic>
      <p:pic>
        <p:nvPicPr>
          <p:cNvPr id="6" name="Image 5"/>
          <p:cNvPicPr/>
          <p:nvPr/>
        </p:nvPicPr>
        <p:blipFill>
          <a:blip r:embed="rId3"/>
          <a:stretch>
            <a:fillRect/>
          </a:stretch>
        </p:blipFill>
        <p:spPr>
          <a:xfrm>
            <a:off x="5577285" y="2338015"/>
            <a:ext cx="1947044" cy="17390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4794799" y="2301907"/>
            <a:ext cx="1944216" cy="14891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Rectangle 49"/>
          <p:cNvSpPr/>
          <p:nvPr/>
        </p:nvSpPr>
        <p:spPr>
          <a:xfrm>
            <a:off x="2555776" y="2249242"/>
            <a:ext cx="1944216" cy="14891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8346"/>
          </a:xfrm>
        </p:spPr>
        <p:txBody>
          <a:bodyPr>
            <a:normAutofit/>
          </a:bodyPr>
          <a:lstStyle/>
          <a:p>
            <a:r>
              <a:rPr lang="en-US" altLang="fr-FR" sz="3200" b="1" dirty="0"/>
              <a:t>Gestalt Theory</a:t>
            </a:r>
            <a:r>
              <a:rPr lang="fr-FR" sz="3200" b="1" dirty="0"/>
              <a:t> – similarit</a:t>
            </a:r>
            <a:r>
              <a:rPr lang="en-GB" altLang="fr-FR" sz="3200" b="1" dirty="0"/>
              <a:t>y</a:t>
            </a:r>
            <a:endParaRPr lang="en-GB" alt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92696"/>
            <a:ext cx="8821644" cy="58326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dirty="0">
                <a:solidFill>
                  <a:schemeClr val="tx1"/>
                </a:solidFill>
              </a:rPr>
              <a:t>L</a:t>
            </a:r>
            <a:r>
              <a:rPr lang="en-GB" altLang="fr-FR" sz="2800" dirty="0">
                <a:solidFill>
                  <a:schemeClr val="tx1"/>
                </a:solidFill>
              </a:rPr>
              <a:t>aw of </a:t>
            </a:r>
            <a:r>
              <a:rPr lang="fr-FR" sz="2800" dirty="0">
                <a:solidFill>
                  <a:schemeClr val="tx1"/>
                </a:solidFill>
              </a:rPr>
              <a:t> </a:t>
            </a:r>
            <a:r>
              <a:rPr lang="fr-FR" sz="2800" b="1" dirty="0">
                <a:solidFill>
                  <a:schemeClr val="tx1"/>
                </a:solidFill>
              </a:rPr>
              <a:t>similarit</a:t>
            </a:r>
            <a:r>
              <a:rPr lang="en-GB" altLang="fr-FR" sz="2800" b="1" dirty="0">
                <a:solidFill>
                  <a:schemeClr val="tx1"/>
                </a:solidFill>
              </a:rPr>
              <a:t>y</a:t>
            </a:r>
            <a:endParaRPr lang="fr-FR" sz="2800" dirty="0">
              <a:solidFill>
                <a:schemeClr val="tx1"/>
              </a:solidFill>
            </a:endParaRPr>
          </a:p>
          <a:p>
            <a:r>
              <a:rPr lang="fr-FR" sz="2800" dirty="0" smtClean="0">
                <a:solidFill>
                  <a:schemeClr val="tx1"/>
                </a:solidFill>
              </a:rPr>
              <a:t>le </a:t>
            </a:r>
            <a:r>
              <a:rPr lang="fr-FR" sz="2800" dirty="0">
                <a:solidFill>
                  <a:schemeClr val="tx1"/>
                </a:solidFill>
              </a:rPr>
              <a:t>cerveau tend à associer ce qui se ressemble (selon la forme, la couleur, la taille, le comportement</a:t>
            </a:r>
            <a:r>
              <a:rPr lang="fr-FR" sz="2800" dirty="0" smtClean="0">
                <a:solidFill>
                  <a:schemeClr val="tx1"/>
                </a:solidFill>
              </a:rPr>
              <a:t>…)</a:t>
            </a:r>
            <a:endParaRPr lang="fr-FR" sz="2800" dirty="0" smtClean="0">
              <a:solidFill>
                <a:schemeClr val="tx1"/>
              </a:solidFill>
            </a:endParaRPr>
          </a:p>
          <a:p>
            <a:endParaRPr lang="fr-FR" sz="2800" dirty="0">
              <a:solidFill>
                <a:schemeClr val="tx1"/>
              </a:solidFill>
            </a:endParaRPr>
          </a:p>
          <a:p>
            <a:endParaRPr lang="fr-FR" sz="2800" dirty="0" smtClean="0">
              <a:solidFill>
                <a:schemeClr val="tx1"/>
              </a:solidFill>
            </a:endParaRPr>
          </a:p>
          <a:p>
            <a:endParaRPr lang="fr-FR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2800" b="1" dirty="0">
                <a:solidFill>
                  <a:schemeClr val="tx1"/>
                </a:solidFill>
              </a:rPr>
              <a:t>Risques</a:t>
            </a:r>
            <a:endParaRPr lang="fr-FR" sz="2800" b="1" dirty="0">
              <a:solidFill>
                <a:schemeClr val="tx1"/>
              </a:solidFill>
            </a:endParaRPr>
          </a:p>
          <a:p>
            <a:pPr lvl="0"/>
            <a:r>
              <a:rPr lang="fr-FR" sz="2800" dirty="0">
                <a:solidFill>
                  <a:schemeClr val="tx1"/>
                </a:solidFill>
              </a:rPr>
              <a:t>confondre les objets ressemblants</a:t>
            </a:r>
            <a:endParaRPr lang="fr-FR" sz="2800" dirty="0">
              <a:solidFill>
                <a:schemeClr val="tx1"/>
              </a:solidFill>
            </a:endParaRPr>
          </a:p>
          <a:p>
            <a:endParaRPr lang="fr-FR" sz="2800" dirty="0">
              <a:solidFill>
                <a:schemeClr val="tx1"/>
              </a:solidFill>
            </a:endParaRPr>
          </a:p>
        </p:txBody>
      </p:sp>
      <p:pic>
        <p:nvPicPr>
          <p:cNvPr id="5" name="Image 4"/>
          <p:cNvPicPr/>
          <p:nvPr/>
        </p:nvPicPr>
        <p:blipFill>
          <a:blip r:embed="rId1"/>
          <a:stretch>
            <a:fillRect/>
          </a:stretch>
        </p:blipFill>
        <p:spPr>
          <a:xfrm>
            <a:off x="3275856" y="5229200"/>
            <a:ext cx="1224136" cy="1296144"/>
          </a:xfrm>
          <a:prstGeom prst="rect">
            <a:avLst/>
          </a:prstGeom>
        </p:spPr>
      </p:pic>
      <p:sp>
        <p:nvSpPr>
          <p:cNvPr id="9" name="Ellipse 8"/>
          <p:cNvSpPr/>
          <p:nvPr/>
        </p:nvSpPr>
        <p:spPr>
          <a:xfrm>
            <a:off x="406915" y="2249243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1431018" y="2249242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876593" y="2249242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1923695" y="2249243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406915" y="2812163"/>
            <a:ext cx="276653" cy="3156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1431018" y="2812162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876593" y="2812162"/>
            <a:ext cx="276653" cy="3156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1923695" y="2812163"/>
            <a:ext cx="276653" cy="3156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406915" y="3371181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1431018" y="3371180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876593" y="3371180"/>
            <a:ext cx="276653" cy="3156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llipse 23"/>
          <p:cNvSpPr/>
          <p:nvPr/>
        </p:nvSpPr>
        <p:spPr>
          <a:xfrm>
            <a:off x="1923695" y="3371181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2645930" y="2281043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3670033" y="2281042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3115608" y="2281042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llipse 27"/>
          <p:cNvSpPr/>
          <p:nvPr/>
        </p:nvSpPr>
        <p:spPr>
          <a:xfrm>
            <a:off x="4162710" y="2281043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/>
          <p:cNvSpPr/>
          <p:nvPr/>
        </p:nvSpPr>
        <p:spPr>
          <a:xfrm>
            <a:off x="3670033" y="2843962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Ellipse 32"/>
          <p:cNvSpPr/>
          <p:nvPr/>
        </p:nvSpPr>
        <p:spPr>
          <a:xfrm>
            <a:off x="2645930" y="3402981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Ellipse 33"/>
          <p:cNvSpPr/>
          <p:nvPr/>
        </p:nvSpPr>
        <p:spPr>
          <a:xfrm>
            <a:off x="3670033" y="3402980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Ellipse 35"/>
          <p:cNvSpPr/>
          <p:nvPr/>
        </p:nvSpPr>
        <p:spPr>
          <a:xfrm>
            <a:off x="4162710" y="3402981"/>
            <a:ext cx="276653" cy="315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/>
          <p:cNvSpPr/>
          <p:nvPr/>
        </p:nvSpPr>
        <p:spPr>
          <a:xfrm>
            <a:off x="4908984" y="2863700"/>
            <a:ext cx="276653" cy="3156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/>
          <p:cNvSpPr/>
          <p:nvPr/>
        </p:nvSpPr>
        <p:spPr>
          <a:xfrm>
            <a:off x="5378662" y="2863699"/>
            <a:ext cx="276653" cy="3156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Ellipse 43"/>
          <p:cNvSpPr/>
          <p:nvPr/>
        </p:nvSpPr>
        <p:spPr>
          <a:xfrm>
            <a:off x="6425764" y="2863700"/>
            <a:ext cx="276653" cy="3156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Ellipse 46"/>
          <p:cNvSpPr/>
          <p:nvPr/>
        </p:nvSpPr>
        <p:spPr>
          <a:xfrm>
            <a:off x="5378662" y="3422717"/>
            <a:ext cx="276653" cy="3156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8346"/>
          </a:xfrm>
        </p:spPr>
        <p:txBody>
          <a:bodyPr>
            <a:normAutofit/>
          </a:bodyPr>
          <a:lstStyle/>
          <a:p>
            <a:r>
              <a:rPr lang="en-US" altLang="fr-FR" sz="3200" b="1" dirty="0"/>
              <a:t>Gestalt Theory</a:t>
            </a:r>
            <a:r>
              <a:rPr lang="fr-FR" sz="3200" b="1" dirty="0"/>
              <a:t>– similarit</a:t>
            </a:r>
            <a:r>
              <a:rPr lang="en-GB" altLang="fr-FR" sz="3200" b="1" dirty="0"/>
              <a:t>y</a:t>
            </a:r>
            <a:r>
              <a:rPr lang="fr-FR" sz="3200" b="1" dirty="0"/>
              <a:t> (2)</a:t>
            </a: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92696"/>
            <a:ext cx="8677628" cy="41044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200" b="1" dirty="0" smtClean="0">
                <a:solidFill>
                  <a:schemeClr val="tx1"/>
                </a:solidFill>
              </a:rPr>
              <a:t>Solutions</a:t>
            </a:r>
            <a:endParaRPr lang="fr-FR" sz="32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FR" sz="32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3200" dirty="0">
                <a:solidFill>
                  <a:schemeClr val="tx1"/>
                </a:solidFill>
              </a:rPr>
              <a:t>Associate common features with similar elements.</a:t>
            </a:r>
            <a:endParaRPr lang="en-US" altLang="fr-FR" sz="3200" dirty="0">
              <a:solidFill>
                <a:schemeClr val="tx1"/>
              </a:solidFill>
            </a:endParaRPr>
          </a:p>
          <a:p>
            <a:pPr lvl="0"/>
            <a:endParaRPr lang="en-US" altLang="fr-FR" sz="3200" dirty="0">
              <a:solidFill>
                <a:schemeClr val="tx1"/>
              </a:solidFill>
            </a:endParaRPr>
          </a:p>
          <a:p>
            <a:pPr lvl="0"/>
            <a:r>
              <a:rPr lang="en-US" altLang="fr-FR" sz="3200" dirty="0">
                <a:solidFill>
                  <a:schemeClr val="tx1"/>
                </a:solidFill>
              </a:rPr>
              <a:t>Mark different elements with distinguishing characteristics.</a:t>
            </a:r>
            <a:endParaRPr lang="en-US" altLang="fr-FR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8346"/>
          </a:xfrm>
        </p:spPr>
        <p:txBody>
          <a:bodyPr>
            <a:normAutofit/>
          </a:bodyPr>
          <a:lstStyle/>
          <a:p>
            <a:r>
              <a:rPr lang="fr-FR" sz="3200" b="1" dirty="0"/>
              <a:t>Lisibilité des couleurs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92696"/>
            <a:ext cx="8029556" cy="5256584"/>
          </a:xfrm>
        </p:spPr>
        <p:txBody>
          <a:bodyPr>
            <a:noAutofit/>
          </a:bodyPr>
          <a:lstStyle/>
          <a:p>
            <a:pPr marL="0" indent="0">
              <a:lnSpc>
                <a:spcPct val="50000"/>
              </a:lnSpc>
              <a:buNone/>
            </a:pPr>
            <a:r>
              <a:rPr lang="fr-FR" sz="3200" b="1" dirty="0">
                <a:solidFill>
                  <a:schemeClr val="tx1"/>
                </a:solidFill>
              </a:rPr>
              <a:t>Principe </a:t>
            </a:r>
            <a:endParaRPr lang="fr-FR" sz="3200" b="1" dirty="0">
              <a:solidFill>
                <a:schemeClr val="tx1"/>
              </a:solidFill>
            </a:endParaRPr>
          </a:p>
          <a:p>
            <a:pPr lvl="0">
              <a:lnSpc>
                <a:spcPct val="50000"/>
              </a:lnSpc>
            </a:pPr>
            <a:r>
              <a:rPr lang="en-US" altLang="fr-FR" sz="3200" dirty="0">
                <a:solidFill>
                  <a:schemeClr val="tx1"/>
                </a:solidFill>
              </a:rPr>
              <a:t>High contrast between characters and background.</a:t>
            </a:r>
            <a:endParaRPr lang="en-US" altLang="fr-FR" sz="3200" dirty="0">
              <a:solidFill>
                <a:schemeClr val="tx1"/>
              </a:solidFill>
            </a:endParaRPr>
          </a:p>
          <a:p>
            <a:pPr lvl="0">
              <a:lnSpc>
                <a:spcPct val="50000"/>
              </a:lnSpc>
            </a:pPr>
            <a:endParaRPr lang="en-US" altLang="fr-FR" sz="3200" dirty="0">
              <a:solidFill>
                <a:schemeClr val="tx1"/>
              </a:solidFill>
            </a:endParaRPr>
          </a:p>
          <a:p>
            <a:pPr lvl="0">
              <a:lnSpc>
                <a:spcPct val="50000"/>
              </a:lnSpc>
            </a:pPr>
            <a:r>
              <a:rPr lang="en-US" altLang="fr-FR" sz="3200" dirty="0">
                <a:solidFill>
                  <a:schemeClr val="tx1"/>
                </a:solidFill>
              </a:rPr>
              <a:t>Dark characters on a light background.</a:t>
            </a:r>
            <a:endParaRPr lang="en-US" altLang="fr-FR" sz="3200" dirty="0">
              <a:solidFill>
                <a:schemeClr val="tx1"/>
              </a:solidFill>
            </a:endParaRPr>
          </a:p>
          <a:p>
            <a:pPr lvl="0">
              <a:lnSpc>
                <a:spcPct val="50000"/>
              </a:lnSpc>
            </a:pPr>
            <a:endParaRPr lang="en-US" altLang="fr-FR" sz="3200" dirty="0">
              <a:solidFill>
                <a:schemeClr val="tx1"/>
              </a:solidFill>
            </a:endParaRPr>
          </a:p>
          <a:p>
            <a:pPr lvl="0">
              <a:lnSpc>
                <a:spcPct val="50000"/>
              </a:lnSpc>
            </a:pPr>
            <a:r>
              <a:rPr lang="en-US" altLang="fr-FR" sz="3200" dirty="0">
                <a:solidFill>
                  <a:schemeClr val="tx1"/>
                </a:solidFill>
              </a:rPr>
              <a:t>Preferably black text on a white background, except in low-light environments (nighttime, specific tasks).</a:t>
            </a:r>
            <a:endParaRPr lang="en-US" altLang="fr-FR" sz="3200" dirty="0">
              <a:solidFill>
                <a:schemeClr val="tx1"/>
              </a:solidFill>
            </a:endParaRPr>
          </a:p>
          <a:p>
            <a:pPr lvl="0">
              <a:lnSpc>
                <a:spcPct val="50000"/>
              </a:lnSpc>
            </a:pPr>
            <a:endParaRPr lang="en-US" altLang="fr-FR" sz="3200" dirty="0">
              <a:solidFill>
                <a:schemeClr val="tx1"/>
              </a:solidFill>
            </a:endParaRPr>
          </a:p>
          <a:p>
            <a:pPr lvl="0">
              <a:lnSpc>
                <a:spcPct val="50000"/>
              </a:lnSpc>
            </a:pPr>
            <a:r>
              <a:rPr lang="en-US" altLang="fr-FR" sz="3200" dirty="0">
                <a:solidFill>
                  <a:schemeClr val="tx1"/>
                </a:solidFill>
              </a:rPr>
              <a:t>Use a limited number of colors.</a:t>
            </a:r>
            <a:endParaRPr lang="en-US" altLang="fr-FR" sz="3200" dirty="0">
              <a:solidFill>
                <a:schemeClr val="tx1"/>
              </a:solidFill>
            </a:endParaRPr>
          </a:p>
          <a:p>
            <a:pPr lvl="0">
              <a:lnSpc>
                <a:spcPct val="50000"/>
              </a:lnSpc>
            </a:pPr>
            <a:endParaRPr lang="en-US" altLang="fr-FR" sz="3200" dirty="0">
              <a:solidFill>
                <a:schemeClr val="tx1"/>
              </a:solidFill>
            </a:endParaRPr>
          </a:p>
          <a:p>
            <a:pPr lvl="0">
              <a:lnSpc>
                <a:spcPct val="50000"/>
              </a:lnSpc>
            </a:pPr>
            <a:r>
              <a:rPr lang="en-US" altLang="fr-FR" sz="3200" dirty="0">
                <a:solidFill>
                  <a:schemeClr val="tx1"/>
                </a:solidFill>
              </a:rPr>
              <a:t>Risks:</a:t>
            </a:r>
            <a:endParaRPr lang="en-US" altLang="fr-FR" sz="3200" dirty="0">
              <a:solidFill>
                <a:schemeClr val="tx1"/>
              </a:solidFill>
            </a:endParaRPr>
          </a:p>
          <a:p>
            <a:pPr lvl="0">
              <a:lnSpc>
                <a:spcPct val="50000"/>
              </a:lnSpc>
            </a:pPr>
            <a:endParaRPr lang="en-US" altLang="fr-FR" sz="3200" dirty="0">
              <a:solidFill>
                <a:schemeClr val="tx1"/>
              </a:solidFill>
            </a:endParaRPr>
          </a:p>
          <a:p>
            <a:pPr lvl="0">
              <a:lnSpc>
                <a:spcPct val="50000"/>
              </a:lnSpc>
            </a:pPr>
            <a:r>
              <a:rPr lang="en-US" altLang="fr-FR" sz="3200" dirty="0">
                <a:solidFill>
                  <a:schemeClr val="tx1"/>
                </a:solidFill>
              </a:rPr>
              <a:t>Insufficient contrast, which reduces readability.</a:t>
            </a:r>
            <a:endParaRPr lang="en-US" altLang="fr-FR" sz="3200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/>
          <p:nvPr/>
        </p:nvPicPr>
        <p:blipFill>
          <a:blip r:embed="rId1"/>
          <a:stretch>
            <a:fillRect/>
          </a:stretch>
        </p:blipFill>
        <p:spPr>
          <a:xfrm>
            <a:off x="3564037" y="1340760"/>
            <a:ext cx="3960440" cy="585225"/>
          </a:xfrm>
          <a:prstGeom prst="rect">
            <a:avLst/>
          </a:prstGeom>
        </p:spPr>
      </p:pic>
      <p:pic>
        <p:nvPicPr>
          <p:cNvPr id="5" name="Imag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924454" y="4653392"/>
            <a:ext cx="4392488" cy="6065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8346"/>
          </a:xfrm>
        </p:spPr>
        <p:txBody>
          <a:bodyPr>
            <a:normAutofit/>
          </a:bodyPr>
          <a:lstStyle/>
          <a:p>
            <a:r>
              <a:rPr lang="fr-FR" sz="3200" b="1" dirty="0"/>
              <a:t>Lisibilité des </a:t>
            </a:r>
            <a:r>
              <a:rPr lang="fr-FR" sz="3200" b="1" dirty="0" smtClean="0"/>
              <a:t>couleurs(2)</a:t>
            </a: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92696"/>
            <a:ext cx="8821644" cy="38164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600" b="1" dirty="0" smtClean="0">
                <a:solidFill>
                  <a:schemeClr val="tx1"/>
                </a:solidFill>
              </a:rPr>
              <a:t>Solutions</a:t>
            </a:r>
            <a:endParaRPr lang="fr-FR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FR" sz="36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3600" dirty="0">
                <a:solidFill>
                  <a:schemeClr val="tx1"/>
                </a:solidFill>
              </a:rPr>
              <a:t>Avoid certain color combinations.</a:t>
            </a:r>
            <a:endParaRPr lang="en-US" altLang="fr-FR" sz="3600" dirty="0">
              <a:solidFill>
                <a:schemeClr val="tx1"/>
              </a:solidFill>
            </a:endParaRPr>
          </a:p>
          <a:p>
            <a:pPr lvl="0"/>
            <a:endParaRPr lang="en-US" altLang="fr-FR" sz="3600" dirty="0">
              <a:solidFill>
                <a:schemeClr val="tx1"/>
              </a:solidFill>
            </a:endParaRPr>
          </a:p>
          <a:p>
            <a:pPr lvl="0"/>
            <a:r>
              <a:rPr lang="en-US" altLang="fr-FR" sz="3600" dirty="0">
                <a:solidFill>
                  <a:schemeClr val="tx1"/>
                </a:solidFill>
              </a:rPr>
              <a:t>Limit the number of colors (a maximum of 7, excluding icons).</a:t>
            </a:r>
            <a:endParaRPr lang="en-US" altLang="fr-F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8346"/>
          </a:xfrm>
        </p:spPr>
        <p:txBody>
          <a:bodyPr>
            <a:normAutofit/>
          </a:bodyPr>
          <a:lstStyle/>
          <a:p>
            <a:r>
              <a:rPr lang="fr-FR" sz="3200" b="1" dirty="0"/>
              <a:t>Loi de </a:t>
            </a:r>
            <a:r>
              <a:rPr lang="fr-FR" sz="3200" b="1" dirty="0" err="1"/>
              <a:t>Fitts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92696"/>
            <a:ext cx="8821644" cy="58326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chemeClr val="tx1"/>
                </a:solidFill>
              </a:rPr>
              <a:t>Principe</a:t>
            </a:r>
            <a:endParaRPr lang="fr-FR" sz="2800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altLang="fr-FR" sz="2800" dirty="0">
                <a:solidFill>
                  <a:schemeClr val="tx1"/>
                </a:solidFill>
              </a:rPr>
              <a:t>The time required to reach a target depends on:</a:t>
            </a:r>
            <a:endParaRPr lang="en-US" altLang="fr-FR" sz="2800" dirty="0">
              <a:solidFill>
                <a:schemeClr val="tx1"/>
              </a:solidFill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fr-FR" sz="2800" dirty="0">
                <a:solidFill>
                  <a:schemeClr val="tx1"/>
                </a:solidFill>
              </a:rPr>
              <a:t>       ==its size</a:t>
            </a:r>
            <a:endParaRPr lang="en-GB" altLang="fr-FR" sz="2800" dirty="0">
              <a:solidFill>
                <a:schemeClr val="tx1"/>
              </a:solidFill>
            </a:endParaRPr>
          </a:p>
          <a:p>
            <a:pPr marL="557530" lvl="0" indent="0">
              <a:buNone/>
            </a:pPr>
            <a:r>
              <a:rPr lang="en-GB" altLang="en-US" sz="2800" dirty="0" smtClean="0">
                <a:solidFill>
                  <a:schemeClr val="tx1"/>
                </a:solidFill>
              </a:rPr>
              <a:t>==</a:t>
            </a:r>
            <a:r>
              <a:rPr lang="en-US" altLang="fr-FR" sz="2800" dirty="0" smtClean="0">
                <a:solidFill>
                  <a:schemeClr val="tx1"/>
                </a:solidFill>
              </a:rPr>
              <a:t>The distance from which it is located</a:t>
            </a:r>
            <a:endParaRPr lang="en-US" altLang="fr-FR" sz="2800" dirty="0" smtClean="0">
              <a:solidFill>
                <a:schemeClr val="tx1"/>
              </a:solidFill>
            </a:endParaRPr>
          </a:p>
          <a:p>
            <a:pPr marL="557530" lvl="0" indent="0">
              <a:buNone/>
            </a:pPr>
            <a:r>
              <a:rPr lang="en-US" altLang="fr-FR" sz="2800" dirty="0">
                <a:solidFill>
                  <a:schemeClr val="tx1"/>
                </a:solidFill>
              </a:rPr>
              <a:t>Best practices for visibility and accessibility:</a:t>
            </a:r>
            <a:endParaRPr lang="en-US" altLang="fr-FR" sz="2800" dirty="0">
              <a:solidFill>
                <a:schemeClr val="tx1"/>
              </a:solidFill>
            </a:endParaRPr>
          </a:p>
          <a:p>
            <a:pPr marL="557530" lvl="0" indent="0">
              <a:buNone/>
            </a:pPr>
            <a:r>
              <a:rPr lang="en-GB" altLang="en-US" sz="2800" b="1" dirty="0">
                <a:solidFill>
                  <a:schemeClr val="tx1"/>
                </a:solidFill>
              </a:rPr>
              <a:t>1. </a:t>
            </a:r>
            <a:r>
              <a:rPr lang="en-US" altLang="fr-FR" sz="2800" b="1" dirty="0">
                <a:solidFill>
                  <a:schemeClr val="tx1"/>
                </a:solidFill>
              </a:rPr>
              <a:t>Large objects in the center of the screen</a:t>
            </a:r>
            <a:endParaRPr lang="en-US" altLang="fr-FR" sz="2800" b="1" dirty="0">
              <a:solidFill>
                <a:schemeClr val="tx1"/>
              </a:solidFill>
            </a:endParaRPr>
          </a:p>
          <a:p>
            <a:pPr marL="557530" lvl="0" indent="0">
              <a:buNone/>
            </a:pPr>
            <a:r>
              <a:rPr lang="en-GB" altLang="en-US" sz="2800" b="1" dirty="0">
                <a:solidFill>
                  <a:schemeClr val="tx1"/>
                </a:solidFill>
              </a:rPr>
              <a:t>2. </a:t>
            </a:r>
            <a:r>
              <a:rPr lang="en-US" altLang="fr-FR" sz="2800" b="1" dirty="0">
                <a:solidFill>
                  <a:schemeClr val="tx1"/>
                </a:solidFill>
              </a:rPr>
              <a:t>Certain functionalities should be “protected”</a:t>
            </a:r>
            <a:endParaRPr lang="en-US" altLang="fr-FR" sz="2800" b="1" dirty="0">
              <a:solidFill>
                <a:schemeClr val="tx1"/>
              </a:solidFill>
            </a:endParaRPr>
          </a:p>
          <a:p>
            <a:pPr marL="557530" lvl="0" indent="0">
              <a:buNone/>
            </a:pPr>
            <a:r>
              <a:rPr lang="fr-FR" sz="2800" b="1" dirty="0">
                <a:solidFill>
                  <a:schemeClr val="tx1"/>
                </a:solidFill>
              </a:rPr>
              <a:t>Ris</a:t>
            </a:r>
            <a:r>
              <a:rPr lang="en-GB" altLang="fr-FR" sz="2800" b="1" dirty="0">
                <a:solidFill>
                  <a:schemeClr val="tx1"/>
                </a:solidFill>
              </a:rPr>
              <a:t>k</a:t>
            </a:r>
            <a:r>
              <a:rPr lang="fr-FR" sz="2800" b="1" dirty="0">
                <a:solidFill>
                  <a:schemeClr val="tx1"/>
                </a:solidFill>
              </a:rPr>
              <a:t>s</a:t>
            </a:r>
            <a:r>
              <a:rPr lang="en-GB" altLang="fr-FR" sz="2800" b="1" dirty="0">
                <a:solidFill>
                  <a:schemeClr val="tx1"/>
                </a:solidFill>
              </a:rPr>
              <a:t> :</a:t>
            </a:r>
            <a:endParaRPr lang="fr-FR" sz="2800" b="1" dirty="0">
              <a:solidFill>
                <a:schemeClr val="tx1"/>
              </a:solidFill>
            </a:endParaRPr>
          </a:p>
          <a:p>
            <a:r>
              <a:rPr lang="en-GB" altLang="fr-FR" sz="2800" dirty="0" smtClean="0">
                <a:solidFill>
                  <a:schemeClr val="tx1"/>
                </a:solidFill>
              </a:rPr>
              <a:t>loss of time</a:t>
            </a:r>
            <a:endParaRPr lang="en-GB" altLang="fr-FR" sz="2800" dirty="0" smtClean="0">
              <a:solidFill>
                <a:schemeClr val="tx1"/>
              </a:solidFill>
            </a:endParaRPr>
          </a:p>
          <a:p>
            <a:r>
              <a:rPr lang="fr-FR" sz="2800" dirty="0" smtClean="0">
                <a:solidFill>
                  <a:schemeClr val="tx1"/>
                </a:solidFill>
              </a:rPr>
              <a:t>clics </a:t>
            </a:r>
            <a:r>
              <a:rPr lang="fr-FR" sz="2800" dirty="0">
                <a:solidFill>
                  <a:schemeClr val="tx1"/>
                </a:solidFill>
              </a:rPr>
              <a:t>à côté de la cible</a:t>
            </a:r>
            <a:endParaRPr lang="fr-FR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8346"/>
          </a:xfrm>
        </p:spPr>
        <p:txBody>
          <a:bodyPr>
            <a:normAutofit/>
          </a:bodyPr>
          <a:lstStyle/>
          <a:p>
            <a:r>
              <a:rPr lang="fr-FR" b="1" dirty="0"/>
              <a:t>Loi de </a:t>
            </a:r>
            <a:r>
              <a:rPr lang="fr-FR" b="1" dirty="0" err="1"/>
              <a:t>Fitts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92696"/>
            <a:ext cx="8101564" cy="3888432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3600" b="1" dirty="0">
                <a:solidFill>
                  <a:schemeClr val="tx1"/>
                </a:solidFill>
              </a:rPr>
              <a:t>Solutions</a:t>
            </a:r>
            <a:endParaRPr lang="fr-FR" sz="3600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fr-FR" sz="3600" dirty="0">
                <a:solidFill>
                  <a:schemeClr val="tx1"/>
                </a:solidFill>
              </a:rPr>
              <a:t>Respect the organization of the screen</a:t>
            </a:r>
            <a:endParaRPr lang="en-US" altLang="fr-FR" sz="36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altLang="fr-FR" sz="36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fr-FR" sz="3600" dirty="0">
                <a:solidFill>
                  <a:schemeClr val="tx1"/>
                </a:solidFill>
              </a:rPr>
              <a:t>Adapt sizes and locations</a:t>
            </a:r>
            <a:endParaRPr lang="en-US" altLang="fr-FR" sz="36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altLang="fr-FR" sz="36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fr-FR" sz="3600" dirty="0">
                <a:solidFill>
                  <a:schemeClr val="tx1"/>
                </a:solidFill>
              </a:rPr>
              <a:t>Use contextual menus</a:t>
            </a:r>
            <a:endParaRPr lang="en-US" altLang="fr-F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fr-FR" sz="3200" b="1" dirty="0"/>
              <a:t>Mémoire : long terme vs. court terme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548680"/>
            <a:ext cx="4285140" cy="33123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2800" b="1" dirty="0">
                <a:solidFill>
                  <a:schemeClr val="tx1"/>
                </a:solidFill>
              </a:rPr>
              <a:t>M</a:t>
            </a:r>
            <a:r>
              <a:rPr lang="en-GB" altLang="fr-FR" sz="2800" b="1" dirty="0">
                <a:solidFill>
                  <a:schemeClr val="tx1"/>
                </a:solidFill>
              </a:rPr>
              <a:t>emory of </a:t>
            </a:r>
            <a:r>
              <a:rPr lang="fr-FR" sz="2800" b="1" dirty="0">
                <a:solidFill>
                  <a:schemeClr val="tx1"/>
                </a:solidFill>
              </a:rPr>
              <a:t> court</a:t>
            </a:r>
            <a:r>
              <a:rPr lang="en-GB" altLang="fr-FR" sz="2800" b="1" dirty="0">
                <a:solidFill>
                  <a:schemeClr val="tx1"/>
                </a:solidFill>
              </a:rPr>
              <a:t>e</a:t>
            </a:r>
            <a:r>
              <a:rPr lang="fr-FR" sz="2800" b="1" dirty="0">
                <a:solidFill>
                  <a:schemeClr val="tx1"/>
                </a:solidFill>
              </a:rPr>
              <a:t> term :</a:t>
            </a:r>
            <a:endParaRPr lang="fr-FR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2800" dirty="0">
                <a:solidFill>
                  <a:schemeClr val="tx1"/>
                </a:solidFill>
              </a:rPr>
              <a:t>Caractéristiques</a:t>
            </a:r>
            <a:endParaRPr lang="fr-FR" sz="2800" dirty="0">
              <a:solidFill>
                <a:schemeClr val="tx1"/>
              </a:solidFill>
            </a:endParaRPr>
          </a:p>
          <a:p>
            <a:pPr lvl="0"/>
            <a:r>
              <a:rPr lang="en-US" altLang="fr-FR" sz="2800" dirty="0">
                <a:solidFill>
                  <a:schemeClr val="tx1"/>
                </a:solidFill>
              </a:rPr>
              <a:t>Memory capacity of 7 items</a:t>
            </a:r>
            <a:endParaRPr lang="en-US" altLang="fr-FR" sz="2800" dirty="0">
              <a:solidFill>
                <a:schemeClr val="tx1"/>
              </a:solidFill>
            </a:endParaRPr>
          </a:p>
          <a:p>
            <a:pPr lvl="0"/>
            <a:r>
              <a:rPr lang="en-US" altLang="fr-FR" sz="2800" dirty="0">
                <a:solidFill>
                  <a:schemeClr val="tx1"/>
                </a:solidFill>
              </a:rPr>
              <a:t>Sequential access</a:t>
            </a:r>
            <a:endParaRPr lang="en-US" altLang="fr-FR" sz="2800" dirty="0">
              <a:solidFill>
                <a:schemeClr val="tx1"/>
              </a:solidFill>
            </a:endParaRPr>
          </a:p>
          <a:p>
            <a:pPr lvl="0"/>
            <a:r>
              <a:rPr lang="en-US" altLang="fr-FR" sz="2800" dirty="0">
                <a:solidFill>
                  <a:schemeClr val="tx1"/>
                </a:solidFill>
              </a:rPr>
              <a:t>Forgetting: 15 to 30 seconds</a:t>
            </a:r>
            <a:endParaRPr lang="en-US" altLang="fr-FR" sz="2800" dirty="0">
              <a:solidFill>
                <a:schemeClr val="tx1"/>
              </a:solidFill>
            </a:endParaRPr>
          </a:p>
        </p:txBody>
      </p:sp>
      <p:sp>
        <p:nvSpPr>
          <p:cNvPr id="5" name="Espace réservé du contenu 2"/>
          <p:cNvSpPr txBox="1"/>
          <p:nvPr/>
        </p:nvSpPr>
        <p:spPr>
          <a:xfrm>
            <a:off x="4607340" y="548680"/>
            <a:ext cx="4141124" cy="331236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2800" b="1" dirty="0">
                <a:solidFill>
                  <a:schemeClr val="tx1"/>
                </a:solidFill>
              </a:rPr>
              <a:t>M</a:t>
            </a:r>
            <a:r>
              <a:rPr lang="en-GB" altLang="fr-FR" sz="2800" b="1" dirty="0">
                <a:solidFill>
                  <a:schemeClr val="tx1"/>
                </a:solidFill>
              </a:rPr>
              <a:t>emory with </a:t>
            </a:r>
            <a:r>
              <a:rPr lang="fr-FR" sz="2800" b="1" dirty="0">
                <a:solidFill>
                  <a:schemeClr val="tx1"/>
                </a:solidFill>
              </a:rPr>
              <a:t>long term :</a:t>
            </a:r>
            <a:endParaRPr lang="fr-FR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2800" dirty="0">
                <a:solidFill>
                  <a:schemeClr val="tx1"/>
                </a:solidFill>
              </a:rPr>
              <a:t>Caractéristiques</a:t>
            </a:r>
            <a:endParaRPr lang="fr-FR" sz="2800" dirty="0">
              <a:solidFill>
                <a:schemeClr val="tx1"/>
              </a:solidFill>
            </a:endParaRPr>
          </a:p>
          <a:p>
            <a:pPr lvl="0"/>
            <a:r>
              <a:rPr lang="en-US" altLang="fr-FR" sz="2800" dirty="0">
                <a:solidFill>
                  <a:schemeClr val="tx1"/>
                </a:solidFill>
              </a:rPr>
              <a:t>Infinite capacity</a:t>
            </a:r>
            <a:endParaRPr lang="en-US" altLang="fr-FR" sz="2800" dirty="0">
              <a:solidFill>
                <a:schemeClr val="tx1"/>
              </a:solidFill>
            </a:endParaRPr>
          </a:p>
          <a:p>
            <a:pPr lvl="0"/>
            <a:r>
              <a:rPr lang="en-US" altLang="fr-FR" sz="2800" dirty="0">
                <a:solidFill>
                  <a:schemeClr val="tx1"/>
                </a:solidFill>
              </a:rPr>
              <a:t>Associative access</a:t>
            </a:r>
            <a:endParaRPr lang="en-US" altLang="fr-FR" sz="2800" dirty="0">
              <a:solidFill>
                <a:schemeClr val="tx1"/>
              </a:solidFill>
            </a:endParaRPr>
          </a:p>
          <a:p>
            <a:pPr lvl="0"/>
            <a:r>
              <a:rPr lang="en-US" altLang="fr-FR" sz="2800" dirty="0">
                <a:solidFill>
                  <a:schemeClr val="tx1"/>
                </a:solidFill>
              </a:rPr>
              <a:t>Unlimited storage duration</a:t>
            </a:r>
            <a:endParaRPr lang="en-US" altLang="fr-FR" sz="2800" dirty="0">
              <a:solidFill>
                <a:schemeClr val="tx1"/>
              </a:solidFill>
            </a:endParaRPr>
          </a:p>
        </p:txBody>
      </p:sp>
      <p:sp>
        <p:nvSpPr>
          <p:cNvPr id="6" name="Espace réservé du contenu 2"/>
          <p:cNvSpPr txBox="1"/>
          <p:nvPr/>
        </p:nvSpPr>
        <p:spPr>
          <a:xfrm>
            <a:off x="467544" y="4221088"/>
            <a:ext cx="7992888" cy="2592288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800" dirty="0"/>
              <a:t>Solutions pour bénéficier de la mémoire à long terme</a:t>
            </a:r>
            <a:endParaRPr lang="fr-FR" sz="2800" dirty="0"/>
          </a:p>
          <a:p>
            <a:pPr lvl="0"/>
            <a:r>
              <a:rPr lang="en-US" altLang="fr-FR" sz="2800" dirty="0"/>
              <a:t>Encourage repetition, regularity, and consistency</a:t>
            </a:r>
            <a:endParaRPr lang="en-US" altLang="fr-FR" sz="2800" dirty="0"/>
          </a:p>
          <a:p>
            <a:pPr lvl="0"/>
            <a:r>
              <a:rPr lang="en-US" altLang="fr-FR" sz="2800" dirty="0"/>
              <a:t>Rely on constant elements and common points</a:t>
            </a:r>
            <a:endParaRPr lang="en-US" alt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fr-FR" sz="3200" b="1" dirty="0"/>
              <a:t>Nombre magique de Miller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20688"/>
            <a:ext cx="8821644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200" b="1" dirty="0">
                <a:solidFill>
                  <a:schemeClr val="tx1"/>
                </a:solidFill>
              </a:rPr>
              <a:t>La mémoire de travail peut contenir</a:t>
            </a:r>
            <a:endParaRPr lang="fr-FR" sz="3200" b="1" dirty="0">
              <a:solidFill>
                <a:schemeClr val="tx1"/>
              </a:solidFill>
            </a:endParaRPr>
          </a:p>
          <a:p>
            <a:pPr lvl="0"/>
            <a:r>
              <a:rPr lang="fr-FR" sz="3200" dirty="0">
                <a:solidFill>
                  <a:schemeClr val="tx1"/>
                </a:solidFill>
              </a:rPr>
              <a:t>7 items ± </a:t>
            </a:r>
            <a:r>
              <a:rPr lang="fr-FR" sz="3200" dirty="0" smtClean="0">
                <a:solidFill>
                  <a:schemeClr val="tx1"/>
                </a:solidFill>
              </a:rPr>
              <a:t>2, </a:t>
            </a:r>
            <a:endParaRPr lang="fr-FR" sz="3200" dirty="0" smtClean="0">
              <a:solidFill>
                <a:schemeClr val="tx1"/>
              </a:solidFill>
            </a:endParaRPr>
          </a:p>
          <a:p>
            <a:pPr lvl="0"/>
            <a:r>
              <a:rPr lang="fr-FR" sz="3200" dirty="0" smtClean="0">
                <a:solidFill>
                  <a:schemeClr val="tx1"/>
                </a:solidFill>
              </a:rPr>
              <a:t>selon </a:t>
            </a:r>
            <a:r>
              <a:rPr lang="fr-FR" sz="3200" dirty="0">
                <a:solidFill>
                  <a:schemeClr val="tx1"/>
                </a:solidFill>
              </a:rPr>
              <a:t>individu, fatigue</a:t>
            </a:r>
            <a:r>
              <a:rPr lang="fr-FR" sz="3200" dirty="0" smtClean="0">
                <a:solidFill>
                  <a:schemeClr val="tx1"/>
                </a:solidFill>
              </a:rPr>
              <a:t>...</a:t>
            </a:r>
            <a:endParaRPr lang="fr-FR" sz="3200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fr-FR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3200" b="1" dirty="0">
                <a:solidFill>
                  <a:schemeClr val="tx1"/>
                </a:solidFill>
              </a:rPr>
              <a:t>Risques</a:t>
            </a:r>
            <a:endParaRPr lang="fr-FR" sz="32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3200" dirty="0">
                <a:solidFill>
                  <a:schemeClr val="tx1"/>
                </a:solidFill>
              </a:rPr>
              <a:t>The user may forget and waste time searching, particularly when working with software that is used infrequently.</a:t>
            </a:r>
            <a:endParaRPr lang="en-US" altLang="fr-FR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fr-FR" sz="3200" b="1" dirty="0"/>
              <a:t>Nombre magique de </a:t>
            </a:r>
            <a:r>
              <a:rPr lang="fr-FR" sz="3200" b="1" dirty="0" smtClean="0"/>
              <a:t>Miller(2)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75" y="494030"/>
            <a:ext cx="8821420" cy="62471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200" b="1" dirty="0" smtClean="0">
                <a:solidFill>
                  <a:schemeClr val="tx1"/>
                </a:solidFill>
              </a:rPr>
              <a:t>Solutions</a:t>
            </a:r>
            <a:endParaRPr lang="fr-FR" sz="32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3200" dirty="0">
                <a:solidFill>
                  <a:schemeClr val="tx1"/>
                </a:solidFill>
              </a:rPr>
              <a:t>Limit the number of items to be remembered to seven.</a:t>
            </a:r>
            <a:endParaRPr lang="en-US" altLang="fr-FR" sz="3200" dirty="0">
              <a:solidFill>
                <a:schemeClr val="tx1"/>
              </a:solidFill>
            </a:endParaRPr>
          </a:p>
          <a:p>
            <a:pPr lvl="0"/>
            <a:r>
              <a:rPr lang="en-US" altLang="fr-FR" sz="3200" dirty="0">
                <a:solidFill>
                  <a:schemeClr val="tx1"/>
                </a:solidFill>
              </a:rPr>
              <a:t>Avoid providing unnecessary information.</a:t>
            </a:r>
            <a:endParaRPr lang="en-US" altLang="fr-FR" sz="3200" dirty="0">
              <a:solidFill>
                <a:schemeClr val="tx1"/>
              </a:solidFill>
            </a:endParaRPr>
          </a:p>
          <a:p>
            <a:pPr lvl="0"/>
            <a:r>
              <a:rPr lang="en-US" altLang="fr-FR" sz="3200" dirty="0">
                <a:solidFill>
                  <a:schemeClr val="tx1"/>
                </a:solidFill>
              </a:rPr>
              <a:t>Create associations between elements through color, format, or spatial positioning.</a:t>
            </a:r>
            <a:endParaRPr lang="en-US" altLang="fr-FR" sz="3200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360" y="3844925"/>
            <a:ext cx="7808595" cy="59245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3070" y="4703345"/>
            <a:ext cx="4840783" cy="18437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fr-FR" sz="3200" b="1" dirty="0"/>
              <a:t>Loi de </a:t>
            </a:r>
            <a:r>
              <a:rPr lang="fr-FR" sz="3200" b="1" dirty="0" err="1"/>
              <a:t>Hick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20688"/>
            <a:ext cx="8821644" cy="3384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chemeClr val="tx1"/>
                </a:solidFill>
              </a:rPr>
              <a:t>Princip</a:t>
            </a:r>
            <a:r>
              <a:rPr lang="en-GB" altLang="fr-FR" sz="2800" b="1" dirty="0">
                <a:solidFill>
                  <a:schemeClr val="tx1"/>
                </a:solidFill>
              </a:rPr>
              <a:t>l</a:t>
            </a:r>
            <a:r>
              <a:rPr lang="fr-FR" sz="2800" b="1" dirty="0">
                <a:solidFill>
                  <a:schemeClr val="tx1"/>
                </a:solidFill>
              </a:rPr>
              <a:t>e</a:t>
            </a:r>
            <a:endParaRPr lang="fr-FR" sz="2800" b="1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en-US" altLang="fr-FR" sz="2800" b="1" dirty="0">
                <a:solidFill>
                  <a:schemeClr val="tx1"/>
                </a:solidFill>
              </a:rPr>
              <a:t>The time needed to make a decision depends</a:t>
            </a:r>
            <a:endParaRPr lang="en-US" altLang="fr-FR" sz="28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2800" b="1" dirty="0">
                <a:solidFill>
                  <a:schemeClr val="tx1"/>
                </a:solidFill>
              </a:rPr>
              <a:t>On the number and complexity</a:t>
            </a:r>
            <a:endParaRPr lang="en-US" altLang="fr-FR" sz="28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2800" b="1" dirty="0">
                <a:solidFill>
                  <a:schemeClr val="tx1"/>
                </a:solidFill>
              </a:rPr>
              <a:t>Of the options offered</a:t>
            </a:r>
            <a:r>
              <a:rPr lang="fr-FR" sz="2800" b="1" dirty="0">
                <a:solidFill>
                  <a:schemeClr val="tx1"/>
                </a:solidFill>
              </a:rPr>
              <a:t>Risques</a:t>
            </a:r>
            <a:endParaRPr lang="fr-FR" sz="2800" b="1" dirty="0">
              <a:solidFill>
                <a:schemeClr val="tx1"/>
              </a:solidFill>
            </a:endParaRPr>
          </a:p>
          <a:p>
            <a:pPr lvl="0"/>
            <a:r>
              <a:rPr lang="en-US" altLang="fr-FR" sz="2800" dirty="0">
                <a:solidFill>
                  <a:schemeClr val="tx1"/>
                </a:solidFill>
              </a:rPr>
              <a:t>The user may make mistakes, waste time</a:t>
            </a:r>
            <a:endParaRPr lang="en-US" altLang="fr-FR" sz="2800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/>
          <p:nvPr/>
        </p:nvPicPr>
        <p:blipFill>
          <a:blip r:embed="rId1"/>
          <a:stretch>
            <a:fillRect/>
          </a:stretch>
        </p:blipFill>
        <p:spPr>
          <a:xfrm>
            <a:off x="142844" y="4265274"/>
            <a:ext cx="5869316" cy="2260070"/>
          </a:xfrm>
          <a:prstGeom prst="rect">
            <a:avLst/>
          </a:prstGeom>
        </p:spPr>
      </p:pic>
      <p:pic>
        <p:nvPicPr>
          <p:cNvPr id="5" name="Image 4"/>
          <p:cNvPicPr/>
          <p:nvPr/>
        </p:nvPicPr>
        <p:blipFill>
          <a:blip r:embed="rId2"/>
          <a:stretch>
            <a:fillRect/>
          </a:stretch>
        </p:blipFill>
        <p:spPr>
          <a:xfrm>
            <a:off x="6156176" y="4221088"/>
            <a:ext cx="2987824" cy="23743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fr-FR" sz="3200" b="1" dirty="0"/>
              <a:t>Loi de </a:t>
            </a:r>
            <a:r>
              <a:rPr lang="fr-FR" sz="3200" b="1" dirty="0" err="1"/>
              <a:t>Hick</a:t>
            </a: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20688"/>
            <a:ext cx="5437268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b="1" dirty="0" smtClean="0">
                <a:solidFill>
                  <a:schemeClr val="tx1"/>
                </a:solidFill>
              </a:rPr>
              <a:t>Solutions</a:t>
            </a:r>
            <a:endParaRPr lang="fr-FR" sz="2800" b="1" dirty="0" smtClean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Limit the number of items.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Avoid unnecessary information.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Avoid dead ends.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Use the user’s language.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Avoid abbreviations.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Messages should be: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r>
              <a:rPr lang="en-GB" altLang="en-US" sz="2800" dirty="0">
                <a:solidFill>
                  <a:schemeClr val="tx1"/>
                </a:solidFill>
              </a:rPr>
              <a:t>   </a:t>
            </a:r>
            <a:r>
              <a:rPr lang="en-US" altLang="fr-FR" sz="2800" dirty="0">
                <a:solidFill>
                  <a:schemeClr val="tx1"/>
                </a:solidFill>
              </a:rPr>
              <a:t>Short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r>
              <a:rPr lang="en-GB" altLang="en-US" sz="2800" dirty="0">
                <a:solidFill>
                  <a:schemeClr val="tx1"/>
                </a:solidFill>
              </a:rPr>
              <a:t>   </a:t>
            </a:r>
            <a:r>
              <a:rPr lang="en-US" altLang="fr-FR" sz="2800" dirty="0">
                <a:solidFill>
                  <a:schemeClr val="tx1"/>
                </a:solidFill>
              </a:rPr>
              <a:t>Consistent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45000"/>
              </a:lnSpc>
            </a:pPr>
            <a:r>
              <a:rPr lang="en-GB" altLang="en-US" sz="2800" dirty="0">
                <a:solidFill>
                  <a:schemeClr val="tx1"/>
                </a:solidFill>
              </a:rPr>
              <a:t>   </a:t>
            </a:r>
            <a:r>
              <a:rPr lang="en-US" altLang="fr-FR" sz="2800" dirty="0">
                <a:solidFill>
                  <a:schemeClr val="tx1"/>
                </a:solidFill>
              </a:rPr>
              <a:t>Clear and explicit</a:t>
            </a:r>
            <a:endParaRPr lang="en-US" altLang="fr-FR" sz="2800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/>
          <p:nvPr/>
        </p:nvPicPr>
        <p:blipFill>
          <a:blip r:embed="rId1"/>
          <a:stretch>
            <a:fillRect/>
          </a:stretch>
        </p:blipFill>
        <p:spPr>
          <a:xfrm>
            <a:off x="4067944" y="4509120"/>
            <a:ext cx="4536504" cy="2016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fr-FR" sz="3200" b="1" dirty="0"/>
              <a:t>Principe des 2 secondes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20688"/>
            <a:ext cx="8821644" cy="4248472"/>
          </a:xfrm>
        </p:spPr>
        <p:txBody>
          <a:bodyPr>
            <a:noAutofit/>
          </a:bodyPr>
          <a:lstStyle/>
          <a:p>
            <a:pPr marL="0" indent="0">
              <a:lnSpc>
                <a:spcPct val="60000"/>
              </a:lnSpc>
              <a:buNone/>
            </a:pPr>
            <a:r>
              <a:rPr lang="fr-FR" sz="2800" b="1" dirty="0">
                <a:solidFill>
                  <a:schemeClr val="tx1"/>
                </a:solidFill>
              </a:rPr>
              <a:t>Principe</a:t>
            </a:r>
            <a:endParaRPr lang="fr-FR" sz="2800" b="1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Do not wait more than 2 seconds for the system’s response.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Risks: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The user may repeat the action.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Bugs or error messages may occur.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Solutions:</a:t>
            </a: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endParaRPr lang="en-US" altLang="fr-FR" sz="28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r>
              <a:rPr lang="en-US" altLang="fr-FR" sz="2800" dirty="0">
                <a:solidFill>
                  <a:schemeClr val="tx1"/>
                </a:solidFill>
              </a:rPr>
              <a:t>For quick actions: provide an indicator showing that the action has been executed.</a:t>
            </a:r>
            <a:endParaRPr lang="en-US" altLang="fr-FR" sz="2800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/>
          <p:nvPr/>
        </p:nvPicPr>
        <p:blipFill>
          <a:blip r:embed="rId1"/>
          <a:stretch>
            <a:fillRect/>
          </a:stretch>
        </p:blipFill>
        <p:spPr>
          <a:xfrm>
            <a:off x="5633548" y="2339503"/>
            <a:ext cx="3473784" cy="1449537"/>
          </a:xfrm>
          <a:prstGeom prst="rect">
            <a:avLst/>
          </a:prstGeom>
        </p:spPr>
      </p:pic>
      <p:pic>
        <p:nvPicPr>
          <p:cNvPr id="5" name="Image 4"/>
          <p:cNvPicPr/>
          <p:nvPr/>
        </p:nvPicPr>
        <p:blipFill>
          <a:blip r:embed="rId2"/>
          <a:stretch>
            <a:fillRect/>
          </a:stretch>
        </p:blipFill>
        <p:spPr>
          <a:xfrm>
            <a:off x="7740352" y="5239341"/>
            <a:ext cx="556195" cy="645029"/>
          </a:xfrm>
          <a:prstGeom prst="rect">
            <a:avLst/>
          </a:prstGeom>
        </p:spPr>
      </p:pic>
      <p:pic>
        <p:nvPicPr>
          <p:cNvPr id="6" name="Image 5"/>
          <p:cNvPicPr/>
          <p:nvPr/>
        </p:nvPicPr>
        <p:blipFill>
          <a:blip r:embed="rId3"/>
          <a:stretch>
            <a:fillRect/>
          </a:stretch>
        </p:blipFill>
        <p:spPr>
          <a:xfrm>
            <a:off x="3780324" y="5135335"/>
            <a:ext cx="3816424" cy="17228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fr-FR" sz="3200" b="1" dirty="0"/>
              <a:t>Principe des 3 clics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20688"/>
            <a:ext cx="8821644" cy="23762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chemeClr val="tx1"/>
                </a:solidFill>
              </a:rPr>
              <a:t>Principe</a:t>
            </a:r>
            <a:endParaRPr lang="fr-FR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2800" dirty="0">
                <a:solidFill>
                  <a:schemeClr val="tx1"/>
                </a:solidFill>
              </a:rPr>
              <a:t>L’information souhaitée doit être accessible</a:t>
            </a:r>
            <a:endParaRPr lang="fr-FR" sz="2800" dirty="0">
              <a:solidFill>
                <a:schemeClr val="tx1"/>
              </a:solidFill>
            </a:endParaRPr>
          </a:p>
          <a:p>
            <a:pPr lvl="0"/>
            <a:r>
              <a:rPr lang="fr-FR" sz="2800" dirty="0">
                <a:solidFill>
                  <a:schemeClr val="tx1"/>
                </a:solidFill>
              </a:rPr>
              <a:t>en 3 clics </a:t>
            </a:r>
            <a:endParaRPr lang="fr-FR" sz="2800" dirty="0">
              <a:solidFill>
                <a:schemeClr val="tx1"/>
              </a:solidFill>
            </a:endParaRPr>
          </a:p>
          <a:p>
            <a:pPr lvl="0"/>
            <a:r>
              <a:rPr lang="fr-FR" sz="2800" dirty="0">
                <a:solidFill>
                  <a:schemeClr val="tx1"/>
                </a:solidFill>
              </a:rPr>
              <a:t>rapidement</a:t>
            </a:r>
            <a:endParaRPr lang="fr-FR" sz="2800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/>
          <p:nvPr/>
        </p:nvPicPr>
        <p:blipFill>
          <a:blip r:embed="rId1"/>
          <a:stretch>
            <a:fillRect/>
          </a:stretch>
        </p:blipFill>
        <p:spPr>
          <a:xfrm>
            <a:off x="899592" y="3014712"/>
            <a:ext cx="7056784" cy="34386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72008"/>
            <a:ext cx="9144000" cy="692696"/>
          </a:xfrm>
        </p:spPr>
        <p:txBody>
          <a:bodyPr>
            <a:normAutofit/>
          </a:bodyPr>
          <a:lstStyle/>
          <a:p>
            <a:r>
              <a:rPr lang="fr-FR" sz="3200" b="1" dirty="0"/>
              <a:t>Principe des 3 </a:t>
            </a:r>
            <a:r>
              <a:rPr lang="fr-FR" sz="3200" b="1" dirty="0" smtClean="0"/>
              <a:t>clics(2)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620688"/>
            <a:ext cx="8821644" cy="31683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chemeClr val="tx1"/>
                </a:solidFill>
              </a:rPr>
              <a:t>Risques</a:t>
            </a:r>
            <a:endParaRPr lang="fr-FR" sz="2800" b="1" dirty="0">
              <a:solidFill>
                <a:schemeClr val="tx1"/>
              </a:solidFill>
            </a:endParaRPr>
          </a:p>
          <a:p>
            <a:pPr lvl="0"/>
            <a:r>
              <a:rPr lang="fr-FR" sz="2800" dirty="0">
                <a:solidFill>
                  <a:schemeClr val="tx1"/>
                </a:solidFill>
              </a:rPr>
              <a:t>l’utilisateur peut abandonner la tâche / l’application</a:t>
            </a:r>
            <a:endParaRPr lang="fr-FR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2800" b="1" dirty="0">
                <a:solidFill>
                  <a:schemeClr val="tx1"/>
                </a:solidFill>
              </a:rPr>
              <a:t>Solutions</a:t>
            </a:r>
            <a:endParaRPr lang="fr-FR" sz="2800" b="1" dirty="0">
              <a:solidFill>
                <a:schemeClr val="tx1"/>
              </a:solidFill>
            </a:endParaRPr>
          </a:p>
          <a:p>
            <a:pPr lvl="0"/>
            <a:r>
              <a:rPr lang="fr-FR" sz="2800" dirty="0">
                <a:solidFill>
                  <a:schemeClr val="tx1"/>
                </a:solidFill>
              </a:rPr>
              <a:t>rendre les actions importantes accessibles directement ou au moins rapidement</a:t>
            </a:r>
            <a:endParaRPr lang="fr-FR" sz="2800" dirty="0">
              <a:solidFill>
                <a:schemeClr val="tx1"/>
              </a:solidFill>
            </a:endParaRPr>
          </a:p>
          <a:p>
            <a:pPr lvl="0"/>
            <a:r>
              <a:rPr lang="fr-FR" sz="2800" dirty="0">
                <a:solidFill>
                  <a:schemeClr val="tx1"/>
                </a:solidFill>
              </a:rPr>
              <a:t>adapter à la situation</a:t>
            </a:r>
            <a:endParaRPr lang="fr-FR" sz="2800" dirty="0">
              <a:solidFill>
                <a:schemeClr val="tx1"/>
              </a:solidFill>
            </a:endParaRPr>
          </a:p>
        </p:txBody>
      </p:sp>
      <p:pic>
        <p:nvPicPr>
          <p:cNvPr id="5" name="Image 4"/>
          <p:cNvPicPr/>
          <p:nvPr/>
        </p:nvPicPr>
        <p:blipFill>
          <a:blip r:embed="rId1"/>
          <a:stretch>
            <a:fillRect/>
          </a:stretch>
        </p:blipFill>
        <p:spPr>
          <a:xfrm>
            <a:off x="3923928" y="3429000"/>
            <a:ext cx="5040560" cy="33215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Rouge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3768</Words>
  <Application>WPS Presentation</Application>
  <PresentationFormat>Affichage à l'écran (4:3)</PresentationFormat>
  <Paragraphs>198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0" baseType="lpstr">
      <vt:lpstr>Arial</vt:lpstr>
      <vt:lpstr>SimSun</vt:lpstr>
      <vt:lpstr>Wingdings</vt:lpstr>
      <vt:lpstr>Wingdings 3</vt:lpstr>
      <vt:lpstr>Arial</vt:lpstr>
      <vt:lpstr>Franklin Gothic Medium</vt:lpstr>
      <vt:lpstr>Microsoft YaHei</vt:lpstr>
      <vt:lpstr>Arial Unicode MS</vt:lpstr>
      <vt:lpstr>Franklin Gothic Book</vt:lpstr>
      <vt:lpstr>Calibri</vt:lpstr>
      <vt:lpstr>Facette</vt:lpstr>
      <vt:lpstr>   Théories générales de l’ergonomie</vt:lpstr>
      <vt:lpstr>Mémoire : long terme vs. court terme</vt:lpstr>
      <vt:lpstr>Nombre magique de Miller</vt:lpstr>
      <vt:lpstr>Nombre magique de Miller(2)</vt:lpstr>
      <vt:lpstr>Loi de Hick</vt:lpstr>
      <vt:lpstr>Loi de Hick</vt:lpstr>
      <vt:lpstr>Principe des 2 secondes</vt:lpstr>
      <vt:lpstr>Principe des 3 clics</vt:lpstr>
      <vt:lpstr>Principe des 3 clics(2)</vt:lpstr>
      <vt:lpstr>Syndrome du rétroviseur (ou de l’oisillon)</vt:lpstr>
      <vt:lpstr>Théorie de la Gestalt</vt:lpstr>
      <vt:lpstr>Perception(2)</vt:lpstr>
      <vt:lpstr>Théorie de la Gestalt – proximité</vt:lpstr>
      <vt:lpstr>Théorie de la Gestalt – similarité</vt:lpstr>
      <vt:lpstr>Théorie de la Gestalt – similarité (2)</vt:lpstr>
      <vt:lpstr>Lisibilité des couleurs</vt:lpstr>
      <vt:lpstr>Lisibilité des couleurs(2)</vt:lpstr>
      <vt:lpstr>Loi de Fitts</vt:lpstr>
      <vt:lpstr>Loi de Fitts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Interface Homme-Machine</dc:title>
  <dc:creator>TBS</dc:creator>
  <cp:lastModifiedBy>hp</cp:lastModifiedBy>
  <cp:revision>292</cp:revision>
  <dcterms:created xsi:type="dcterms:W3CDTF">2025-09-18T12:37:49Z</dcterms:created>
  <dcterms:modified xsi:type="dcterms:W3CDTF">2025-09-18T12:56:44Z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F7080224A0244466A79CCEDD272E3870_12</vt:lpwstr>
  </property>
  <property fmtid="{D5CDD505-2E9C-101B-9397-08002B2CF9AE}" pid="3" name="KSOProductBuildVer">
    <vt:lpwstr>1036-12.2.0.22549</vt:lpwstr>
  </property>
</Properties>
</file>