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23"/>
  </p:notesMasterIdLst>
  <p:handoutMasterIdLst>
    <p:handoutMasterId r:id="rId24"/>
  </p:handoutMasterIdLst>
  <p:sldIdLst>
    <p:sldId id="256" r:id="rId2"/>
    <p:sldId id="288" r:id="rId3"/>
    <p:sldId id="309" r:id="rId4"/>
    <p:sldId id="312" r:id="rId5"/>
    <p:sldId id="313" r:id="rId6"/>
    <p:sldId id="314" r:id="rId7"/>
    <p:sldId id="315" r:id="rId8"/>
    <p:sldId id="316" r:id="rId9"/>
    <p:sldId id="317" r:id="rId10"/>
    <p:sldId id="318" r:id="rId11"/>
    <p:sldId id="319" r:id="rId12"/>
    <p:sldId id="320" r:id="rId13"/>
    <p:sldId id="321" r:id="rId14"/>
    <p:sldId id="322" r:id="rId15"/>
    <p:sldId id="323" r:id="rId16"/>
    <p:sldId id="310" r:id="rId17"/>
    <p:sldId id="324" r:id="rId18"/>
    <p:sldId id="325" r:id="rId19"/>
    <p:sldId id="326" r:id="rId20"/>
    <p:sldId id="311" r:id="rId21"/>
    <p:sldId id="308" r:id="rId22"/>
  </p:sldIdLst>
  <p:sldSz cx="9144000" cy="6858000" type="screen4x3"/>
  <p:notesSz cx="9869488" cy="6735763"/>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809" autoAdjust="0"/>
    <p:restoredTop sz="94718" autoAdjust="0"/>
  </p:normalViewPr>
  <p:slideViewPr>
    <p:cSldViewPr>
      <p:cViewPr varScale="1">
        <p:scale>
          <a:sx n="65" d="100"/>
          <a:sy n="65" d="100"/>
        </p:scale>
        <p:origin x="1512" y="60"/>
      </p:cViewPr>
      <p:guideLst>
        <p:guide orient="horz" pos="2160"/>
        <p:guide pos="2880"/>
      </p:guideLst>
    </p:cSldViewPr>
  </p:slideViewPr>
  <p:outlineViewPr>
    <p:cViewPr>
      <p:scale>
        <a:sx n="33" d="100"/>
        <a:sy n="33" d="100"/>
      </p:scale>
      <p:origin x="0" y="1909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592711" y="0"/>
            <a:ext cx="4276779" cy="336788"/>
          </a:xfrm>
          <a:prstGeom prst="rect">
            <a:avLst/>
          </a:prstGeom>
        </p:spPr>
        <p:txBody>
          <a:bodyPr vert="horz" lIns="91440" tIns="45720" rIns="91440" bIns="45720" rtlCol="1"/>
          <a:lstStyle>
            <a:lvl1pPr algn="r">
              <a:defRPr sz="1200"/>
            </a:lvl1pPr>
          </a:lstStyle>
          <a:p>
            <a:r>
              <a:rPr lang="ar-SA"/>
              <a:t>قسم المحاسبة والمالية</a:t>
            </a:r>
          </a:p>
        </p:txBody>
      </p:sp>
      <p:sp>
        <p:nvSpPr>
          <p:cNvPr id="3" name="Date Placeholder 2"/>
          <p:cNvSpPr>
            <a:spLocks noGrp="1"/>
          </p:cNvSpPr>
          <p:nvPr>
            <p:ph type="dt" sz="quarter" idx="1"/>
          </p:nvPr>
        </p:nvSpPr>
        <p:spPr>
          <a:xfrm>
            <a:off x="2288" y="0"/>
            <a:ext cx="4276779" cy="336788"/>
          </a:xfrm>
          <a:prstGeom prst="rect">
            <a:avLst/>
          </a:prstGeom>
        </p:spPr>
        <p:txBody>
          <a:bodyPr vert="horz" lIns="91440" tIns="45720" rIns="91440" bIns="45720" rtlCol="1"/>
          <a:lstStyle>
            <a:lvl1pPr algn="l">
              <a:defRPr sz="1200"/>
            </a:lvl1pPr>
          </a:lstStyle>
          <a:p>
            <a:fld id="{CBDA508C-0B2B-4FAA-BF61-18594E170DC8}" type="datetime1">
              <a:rPr lang="en-US" smtClean="0"/>
              <a:t>4/19/2025</a:t>
            </a:fld>
            <a:endParaRPr lang="ar-SA"/>
          </a:p>
        </p:txBody>
      </p:sp>
      <p:sp>
        <p:nvSpPr>
          <p:cNvPr id="4" name="Footer Placeholder 3"/>
          <p:cNvSpPr>
            <a:spLocks noGrp="1"/>
          </p:cNvSpPr>
          <p:nvPr>
            <p:ph type="ftr" sz="quarter" idx="2"/>
          </p:nvPr>
        </p:nvSpPr>
        <p:spPr>
          <a:xfrm>
            <a:off x="5592711" y="6397806"/>
            <a:ext cx="4276779" cy="336788"/>
          </a:xfrm>
          <a:prstGeom prst="rect">
            <a:avLst/>
          </a:prstGeom>
        </p:spPr>
        <p:txBody>
          <a:bodyPr vert="horz" lIns="91440" tIns="45720" rIns="91440" bIns="45720" rtlCol="1" anchor="b"/>
          <a:lstStyle>
            <a:lvl1pPr algn="r">
              <a:defRPr sz="1200"/>
            </a:lvl1pPr>
          </a:lstStyle>
          <a:p>
            <a:r>
              <a:rPr lang="ar-SA"/>
              <a:t>الأستاذ الدكتور بوداح عبدالجليل</a:t>
            </a:r>
          </a:p>
        </p:txBody>
      </p:sp>
      <p:sp>
        <p:nvSpPr>
          <p:cNvPr id="5" name="Slide Number Placeholder 4"/>
          <p:cNvSpPr>
            <a:spLocks noGrp="1"/>
          </p:cNvSpPr>
          <p:nvPr>
            <p:ph type="sldNum" sz="quarter" idx="3"/>
          </p:nvPr>
        </p:nvSpPr>
        <p:spPr>
          <a:xfrm>
            <a:off x="2288" y="6397806"/>
            <a:ext cx="4276779" cy="336788"/>
          </a:xfrm>
          <a:prstGeom prst="rect">
            <a:avLst/>
          </a:prstGeom>
        </p:spPr>
        <p:txBody>
          <a:bodyPr vert="horz" lIns="91440" tIns="45720" rIns="91440" bIns="45720" rtlCol="1" anchor="b"/>
          <a:lstStyle>
            <a:lvl1pPr algn="l">
              <a:defRPr sz="1200"/>
            </a:lvl1pPr>
          </a:lstStyle>
          <a:p>
            <a:fld id="{C6395E4D-6E97-482B-84FD-30E28AD351DD}" type="slidenum">
              <a:rPr lang="ar-SA" smtClean="0"/>
              <a:pPr/>
              <a:t>‹N°›</a:t>
            </a:fld>
            <a:endParaRPr lang="ar-SA"/>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592711" y="0"/>
            <a:ext cx="4276779" cy="336788"/>
          </a:xfrm>
          <a:prstGeom prst="rect">
            <a:avLst/>
          </a:prstGeom>
        </p:spPr>
        <p:txBody>
          <a:bodyPr vert="horz" lIns="91440" tIns="45720" rIns="91440" bIns="45720" rtlCol="1"/>
          <a:lstStyle>
            <a:lvl1pPr algn="r">
              <a:defRPr sz="1200"/>
            </a:lvl1pPr>
          </a:lstStyle>
          <a:p>
            <a:r>
              <a:rPr lang="ar-SA"/>
              <a:t>قسم المحاسبة والمالية</a:t>
            </a:r>
          </a:p>
        </p:txBody>
      </p:sp>
      <p:sp>
        <p:nvSpPr>
          <p:cNvPr id="3" name="Date Placeholder 2"/>
          <p:cNvSpPr>
            <a:spLocks noGrp="1"/>
          </p:cNvSpPr>
          <p:nvPr>
            <p:ph type="dt" idx="1"/>
          </p:nvPr>
        </p:nvSpPr>
        <p:spPr>
          <a:xfrm>
            <a:off x="2288" y="0"/>
            <a:ext cx="4276779" cy="336788"/>
          </a:xfrm>
          <a:prstGeom prst="rect">
            <a:avLst/>
          </a:prstGeom>
        </p:spPr>
        <p:txBody>
          <a:bodyPr vert="horz" lIns="91440" tIns="45720" rIns="91440" bIns="45720" rtlCol="1"/>
          <a:lstStyle>
            <a:lvl1pPr algn="l">
              <a:defRPr sz="1200"/>
            </a:lvl1pPr>
          </a:lstStyle>
          <a:p>
            <a:fld id="{492982B8-FDDF-4894-AE57-0584C417697E}" type="datetime1">
              <a:rPr lang="en-US" smtClean="0"/>
              <a:t>4/19/2025</a:t>
            </a:fld>
            <a:endParaRPr lang="ar-SA"/>
          </a:p>
        </p:txBody>
      </p:sp>
      <p:sp>
        <p:nvSpPr>
          <p:cNvPr id="4" name="Slide Image Placeholder 3"/>
          <p:cNvSpPr>
            <a:spLocks noGrp="1" noRot="1" noChangeAspect="1"/>
          </p:cNvSpPr>
          <p:nvPr>
            <p:ph type="sldImg" idx="2"/>
          </p:nvPr>
        </p:nvSpPr>
        <p:spPr>
          <a:xfrm>
            <a:off x="3249613" y="504825"/>
            <a:ext cx="3370262" cy="25273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986950" y="3199487"/>
            <a:ext cx="7895590" cy="3031094"/>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6" name="Footer Placeholder 5"/>
          <p:cNvSpPr>
            <a:spLocks noGrp="1"/>
          </p:cNvSpPr>
          <p:nvPr>
            <p:ph type="ftr" sz="quarter" idx="4"/>
          </p:nvPr>
        </p:nvSpPr>
        <p:spPr>
          <a:xfrm>
            <a:off x="5592711" y="6397806"/>
            <a:ext cx="4276779" cy="336788"/>
          </a:xfrm>
          <a:prstGeom prst="rect">
            <a:avLst/>
          </a:prstGeom>
        </p:spPr>
        <p:txBody>
          <a:bodyPr vert="horz" lIns="91440" tIns="45720" rIns="91440" bIns="45720" rtlCol="1" anchor="b"/>
          <a:lstStyle>
            <a:lvl1pPr algn="r">
              <a:defRPr sz="1200"/>
            </a:lvl1pPr>
          </a:lstStyle>
          <a:p>
            <a:r>
              <a:rPr lang="ar-SA"/>
              <a:t>الأستاذ الدكتور بوداح عبدالجليل</a:t>
            </a:r>
          </a:p>
        </p:txBody>
      </p:sp>
      <p:sp>
        <p:nvSpPr>
          <p:cNvPr id="7" name="Slide Number Placeholder 6"/>
          <p:cNvSpPr>
            <a:spLocks noGrp="1"/>
          </p:cNvSpPr>
          <p:nvPr>
            <p:ph type="sldNum" sz="quarter" idx="5"/>
          </p:nvPr>
        </p:nvSpPr>
        <p:spPr>
          <a:xfrm>
            <a:off x="2288" y="6397806"/>
            <a:ext cx="4276779" cy="336788"/>
          </a:xfrm>
          <a:prstGeom prst="rect">
            <a:avLst/>
          </a:prstGeom>
        </p:spPr>
        <p:txBody>
          <a:bodyPr vert="horz" lIns="91440" tIns="45720" rIns="91440" bIns="45720" rtlCol="1" anchor="b"/>
          <a:lstStyle>
            <a:lvl1pPr algn="l">
              <a:defRPr sz="1200"/>
            </a:lvl1pPr>
          </a:lstStyle>
          <a:p>
            <a:fld id="{2F576C64-1989-487D-A6AB-C06D0AEDBD91}" type="slidenum">
              <a:rPr lang="ar-SA" smtClean="0"/>
              <a:pPr/>
              <a:t>‹N°›</a:t>
            </a:fld>
            <a:endParaRPr lang="ar-SA"/>
          </a:p>
        </p:txBody>
      </p:sp>
    </p:spTree>
  </p:cSld>
  <p:clrMap bg1="lt1" tx1="dk1" bg2="lt2" tx2="dk2" accent1="accent1" accent2="accent2" accent3="accent3" accent4="accent4" accent5="accent5" accent6="accent6" hlink="hlink" folHlink="folHlink"/>
  <p:hf/>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F576C64-1989-487D-A6AB-C06D0AEDBD91}" type="slidenum">
              <a:rPr lang="ar-SA" smtClean="0"/>
              <a:pPr/>
              <a:t>1</a:t>
            </a:fld>
            <a:endParaRPr lang="ar-SA"/>
          </a:p>
        </p:txBody>
      </p:sp>
      <p:sp>
        <p:nvSpPr>
          <p:cNvPr id="5" name="Date Placeholder 4"/>
          <p:cNvSpPr>
            <a:spLocks noGrp="1"/>
          </p:cNvSpPr>
          <p:nvPr>
            <p:ph type="dt" idx="11"/>
          </p:nvPr>
        </p:nvSpPr>
        <p:spPr/>
        <p:txBody>
          <a:bodyPr/>
          <a:lstStyle/>
          <a:p>
            <a:fld id="{4B4B5244-D78C-43A9-9252-1FE2F9F7BE6F}" type="datetime1">
              <a:rPr lang="en-US" smtClean="0"/>
              <a:t>4/19/2025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Header Placeholder 6"/>
          <p:cNvSpPr>
            <a:spLocks noGrp="1"/>
          </p:cNvSpPr>
          <p:nvPr>
            <p:ph type="hdr" sz="quarter" idx="13"/>
          </p:nvPr>
        </p:nvSpPr>
        <p:spPr/>
        <p:txBody>
          <a:bodyPr/>
          <a:lstStyle/>
          <a:p>
            <a:r>
              <a:rPr lang="ar-SA"/>
              <a:t>قسم المحاسبة والمالية</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A9C26-D747-E3B6-ACBE-D8CB4551A5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DB6B78-3873-EF4D-1028-8113B8149E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BD0BA7-55E9-B46E-E6C1-D1EBAE3FD5D3}"/>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BE2D20CD-CF1C-EEA8-3412-8D1904ED0256}"/>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CDF24AB6-D07D-460F-3ECC-C0BCE45EFC24}"/>
              </a:ext>
            </a:extLst>
          </p:cNvPr>
          <p:cNvSpPr>
            <a:spLocks noGrp="1"/>
          </p:cNvSpPr>
          <p:nvPr>
            <p:ph type="dt" idx="11"/>
          </p:nvPr>
        </p:nvSpPr>
        <p:spPr/>
        <p:txBody>
          <a:bodyPr/>
          <a:lstStyle/>
          <a:p>
            <a:fld id="{ED89B429-5F44-452C-9887-1CC7E82974FB}" type="datetime1">
              <a:rPr lang="en-US" smtClean="0"/>
              <a:t>4/19/2025</a:t>
            </a:fld>
            <a:endParaRPr lang="ar-SA"/>
          </a:p>
        </p:txBody>
      </p:sp>
      <p:sp>
        <p:nvSpPr>
          <p:cNvPr id="6" name="Footer Placeholder 5">
            <a:extLst>
              <a:ext uri="{FF2B5EF4-FFF2-40B4-BE49-F238E27FC236}">
                <a16:creationId xmlns:a16="http://schemas.microsoft.com/office/drawing/2014/main" id="{C3F3C293-90E1-06AE-A43C-5EDE60ADF4EA}"/>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2A8D8B65-DE8C-81C8-8109-AF842976B66B}"/>
              </a:ext>
            </a:extLst>
          </p:cNvPr>
          <p:cNvSpPr>
            <a:spLocks noGrp="1"/>
          </p:cNvSpPr>
          <p:nvPr>
            <p:ph type="sldNum" sz="quarter" idx="13"/>
          </p:nvPr>
        </p:nvSpPr>
        <p:spPr/>
        <p:txBody>
          <a:bodyPr/>
          <a:lstStyle/>
          <a:p>
            <a:fld id="{2F576C64-1989-487D-A6AB-C06D0AEDBD91}" type="slidenum">
              <a:rPr lang="ar-SA" smtClean="0"/>
              <a:pPr/>
              <a:t>10</a:t>
            </a:fld>
            <a:endParaRPr lang="ar-SA"/>
          </a:p>
        </p:txBody>
      </p:sp>
    </p:spTree>
    <p:extLst>
      <p:ext uri="{BB962C8B-B14F-4D97-AF65-F5344CB8AC3E}">
        <p14:creationId xmlns:p14="http://schemas.microsoft.com/office/powerpoint/2010/main" val="42358163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AC4BEC-2682-C767-4E25-5CB417D75E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1D2A4A-C78F-AEB4-9629-6E7CA955F2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D58D11-3EF8-0EBF-EEB4-FA1F645DA273}"/>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B118F5D1-F9E5-9039-CB41-575D2B5C38AD}"/>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4432D38C-CD63-5560-1669-6E9C253FFF9A}"/>
              </a:ext>
            </a:extLst>
          </p:cNvPr>
          <p:cNvSpPr>
            <a:spLocks noGrp="1"/>
          </p:cNvSpPr>
          <p:nvPr>
            <p:ph type="dt" idx="11"/>
          </p:nvPr>
        </p:nvSpPr>
        <p:spPr/>
        <p:txBody>
          <a:bodyPr/>
          <a:lstStyle/>
          <a:p>
            <a:fld id="{ED89B429-5F44-452C-9887-1CC7E82974FB}" type="datetime1">
              <a:rPr lang="en-US" smtClean="0"/>
              <a:t>4/19/2025</a:t>
            </a:fld>
            <a:endParaRPr lang="ar-SA"/>
          </a:p>
        </p:txBody>
      </p:sp>
      <p:sp>
        <p:nvSpPr>
          <p:cNvPr id="6" name="Footer Placeholder 5">
            <a:extLst>
              <a:ext uri="{FF2B5EF4-FFF2-40B4-BE49-F238E27FC236}">
                <a16:creationId xmlns:a16="http://schemas.microsoft.com/office/drawing/2014/main" id="{E758B63F-B262-557D-DF3B-1A748DF1D35A}"/>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A830EE82-424C-F41E-4EE6-C45DFB4E9FCF}"/>
              </a:ext>
            </a:extLst>
          </p:cNvPr>
          <p:cNvSpPr>
            <a:spLocks noGrp="1"/>
          </p:cNvSpPr>
          <p:nvPr>
            <p:ph type="sldNum" sz="quarter" idx="13"/>
          </p:nvPr>
        </p:nvSpPr>
        <p:spPr/>
        <p:txBody>
          <a:bodyPr/>
          <a:lstStyle/>
          <a:p>
            <a:fld id="{2F576C64-1989-487D-A6AB-C06D0AEDBD91}" type="slidenum">
              <a:rPr lang="ar-SA" smtClean="0"/>
              <a:pPr/>
              <a:t>11</a:t>
            </a:fld>
            <a:endParaRPr lang="ar-SA"/>
          </a:p>
        </p:txBody>
      </p:sp>
    </p:spTree>
    <p:extLst>
      <p:ext uri="{BB962C8B-B14F-4D97-AF65-F5344CB8AC3E}">
        <p14:creationId xmlns:p14="http://schemas.microsoft.com/office/powerpoint/2010/main" val="11269454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D2976C-CA93-3BD7-D597-9DE23A0E53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B6AC0F-4531-6D0F-195B-D18BABE2E7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5547E9-604B-C621-B354-8E0A691F48D6}"/>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24B08849-0E22-FA9C-DD2B-F90085934071}"/>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3B54B140-CAC6-A2FE-F9F1-DB3E6247726A}"/>
              </a:ext>
            </a:extLst>
          </p:cNvPr>
          <p:cNvSpPr>
            <a:spLocks noGrp="1"/>
          </p:cNvSpPr>
          <p:nvPr>
            <p:ph type="dt" idx="11"/>
          </p:nvPr>
        </p:nvSpPr>
        <p:spPr/>
        <p:txBody>
          <a:bodyPr/>
          <a:lstStyle/>
          <a:p>
            <a:fld id="{ED89B429-5F44-452C-9887-1CC7E82974FB}" type="datetime1">
              <a:rPr lang="en-US" smtClean="0"/>
              <a:t>4/19/2025</a:t>
            </a:fld>
            <a:endParaRPr lang="ar-SA"/>
          </a:p>
        </p:txBody>
      </p:sp>
      <p:sp>
        <p:nvSpPr>
          <p:cNvPr id="6" name="Footer Placeholder 5">
            <a:extLst>
              <a:ext uri="{FF2B5EF4-FFF2-40B4-BE49-F238E27FC236}">
                <a16:creationId xmlns:a16="http://schemas.microsoft.com/office/drawing/2014/main" id="{AB81A3E5-847C-06B1-E22C-5F6DD7520715}"/>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F26A84F8-00FE-EA88-700D-E688859D1831}"/>
              </a:ext>
            </a:extLst>
          </p:cNvPr>
          <p:cNvSpPr>
            <a:spLocks noGrp="1"/>
          </p:cNvSpPr>
          <p:nvPr>
            <p:ph type="sldNum" sz="quarter" idx="13"/>
          </p:nvPr>
        </p:nvSpPr>
        <p:spPr/>
        <p:txBody>
          <a:bodyPr/>
          <a:lstStyle/>
          <a:p>
            <a:fld id="{2F576C64-1989-487D-A6AB-C06D0AEDBD91}" type="slidenum">
              <a:rPr lang="ar-SA" smtClean="0"/>
              <a:pPr/>
              <a:t>12</a:t>
            </a:fld>
            <a:endParaRPr lang="ar-SA"/>
          </a:p>
        </p:txBody>
      </p:sp>
    </p:spTree>
    <p:extLst>
      <p:ext uri="{BB962C8B-B14F-4D97-AF65-F5344CB8AC3E}">
        <p14:creationId xmlns:p14="http://schemas.microsoft.com/office/powerpoint/2010/main" val="2748718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04B093-9C8D-C0BB-AD6F-4D8900B5EB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22DE54-EB37-DDFA-B7DA-BB781D26BE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20C606-9D30-BF61-987A-142DF18C670E}"/>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151C6074-6CE3-D36B-CAF0-94972F91DBEB}"/>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44C7DF5A-BB65-8429-ECEC-3A02CA2F25C3}"/>
              </a:ext>
            </a:extLst>
          </p:cNvPr>
          <p:cNvSpPr>
            <a:spLocks noGrp="1"/>
          </p:cNvSpPr>
          <p:nvPr>
            <p:ph type="dt" idx="11"/>
          </p:nvPr>
        </p:nvSpPr>
        <p:spPr/>
        <p:txBody>
          <a:bodyPr/>
          <a:lstStyle/>
          <a:p>
            <a:fld id="{ED89B429-5F44-452C-9887-1CC7E82974FB}" type="datetime1">
              <a:rPr lang="en-US" smtClean="0"/>
              <a:t>4/19/2025</a:t>
            </a:fld>
            <a:endParaRPr lang="ar-SA"/>
          </a:p>
        </p:txBody>
      </p:sp>
      <p:sp>
        <p:nvSpPr>
          <p:cNvPr id="6" name="Footer Placeholder 5">
            <a:extLst>
              <a:ext uri="{FF2B5EF4-FFF2-40B4-BE49-F238E27FC236}">
                <a16:creationId xmlns:a16="http://schemas.microsoft.com/office/drawing/2014/main" id="{68467AE4-10BC-0B7A-C9F6-F04450B1D05F}"/>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B0243EDF-4938-F9CE-D349-62688440D2A5}"/>
              </a:ext>
            </a:extLst>
          </p:cNvPr>
          <p:cNvSpPr>
            <a:spLocks noGrp="1"/>
          </p:cNvSpPr>
          <p:nvPr>
            <p:ph type="sldNum" sz="quarter" idx="13"/>
          </p:nvPr>
        </p:nvSpPr>
        <p:spPr/>
        <p:txBody>
          <a:bodyPr/>
          <a:lstStyle/>
          <a:p>
            <a:fld id="{2F576C64-1989-487D-A6AB-C06D0AEDBD91}" type="slidenum">
              <a:rPr lang="ar-SA" smtClean="0"/>
              <a:pPr/>
              <a:t>13</a:t>
            </a:fld>
            <a:endParaRPr lang="ar-SA"/>
          </a:p>
        </p:txBody>
      </p:sp>
    </p:spTree>
    <p:extLst>
      <p:ext uri="{BB962C8B-B14F-4D97-AF65-F5344CB8AC3E}">
        <p14:creationId xmlns:p14="http://schemas.microsoft.com/office/powerpoint/2010/main" val="39555411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19F248-31C3-9DAF-DFB0-1E9EF960EC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C74C23-7397-7A2D-DADA-E73599EA5C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944825-B628-A09B-AF54-92C27852D504}"/>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7AAC7419-BFAD-E8A1-30BB-0B9BE0990334}"/>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2C66E113-07C3-C9F4-BA8A-DBCA379F1419}"/>
              </a:ext>
            </a:extLst>
          </p:cNvPr>
          <p:cNvSpPr>
            <a:spLocks noGrp="1"/>
          </p:cNvSpPr>
          <p:nvPr>
            <p:ph type="dt" idx="11"/>
          </p:nvPr>
        </p:nvSpPr>
        <p:spPr/>
        <p:txBody>
          <a:bodyPr/>
          <a:lstStyle/>
          <a:p>
            <a:fld id="{ED89B429-5F44-452C-9887-1CC7E82974FB}" type="datetime1">
              <a:rPr lang="en-US" smtClean="0"/>
              <a:t>4/19/2025</a:t>
            </a:fld>
            <a:endParaRPr lang="ar-SA"/>
          </a:p>
        </p:txBody>
      </p:sp>
      <p:sp>
        <p:nvSpPr>
          <p:cNvPr id="6" name="Footer Placeholder 5">
            <a:extLst>
              <a:ext uri="{FF2B5EF4-FFF2-40B4-BE49-F238E27FC236}">
                <a16:creationId xmlns:a16="http://schemas.microsoft.com/office/drawing/2014/main" id="{BA74A340-07C2-D555-5D1C-31EB95DA47D6}"/>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B1EC9296-B73A-7B27-DC30-240BFF5AC543}"/>
              </a:ext>
            </a:extLst>
          </p:cNvPr>
          <p:cNvSpPr>
            <a:spLocks noGrp="1"/>
          </p:cNvSpPr>
          <p:nvPr>
            <p:ph type="sldNum" sz="quarter" idx="13"/>
          </p:nvPr>
        </p:nvSpPr>
        <p:spPr/>
        <p:txBody>
          <a:bodyPr/>
          <a:lstStyle/>
          <a:p>
            <a:fld id="{2F576C64-1989-487D-A6AB-C06D0AEDBD91}" type="slidenum">
              <a:rPr lang="ar-SA" smtClean="0"/>
              <a:pPr/>
              <a:t>14</a:t>
            </a:fld>
            <a:endParaRPr lang="ar-SA"/>
          </a:p>
        </p:txBody>
      </p:sp>
    </p:spTree>
    <p:extLst>
      <p:ext uri="{BB962C8B-B14F-4D97-AF65-F5344CB8AC3E}">
        <p14:creationId xmlns:p14="http://schemas.microsoft.com/office/powerpoint/2010/main" val="5080384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113B74-22F8-A3F0-2179-0E9A30C716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9049E0-47D9-05E4-E18C-EF0982E8DA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3FC5F6-6842-9C4F-DC69-156CC0756EF7}"/>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DF5E6A65-5F0E-CE46-8B2C-3FBD55CC77CB}"/>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84B844F3-8839-C675-D14C-517430140427}"/>
              </a:ext>
            </a:extLst>
          </p:cNvPr>
          <p:cNvSpPr>
            <a:spLocks noGrp="1"/>
          </p:cNvSpPr>
          <p:nvPr>
            <p:ph type="dt" idx="11"/>
          </p:nvPr>
        </p:nvSpPr>
        <p:spPr/>
        <p:txBody>
          <a:bodyPr/>
          <a:lstStyle/>
          <a:p>
            <a:fld id="{ED89B429-5F44-452C-9887-1CC7E82974FB}" type="datetime1">
              <a:rPr lang="en-US" smtClean="0"/>
              <a:t>4/19/2025</a:t>
            </a:fld>
            <a:endParaRPr lang="ar-SA"/>
          </a:p>
        </p:txBody>
      </p:sp>
      <p:sp>
        <p:nvSpPr>
          <p:cNvPr id="6" name="Footer Placeholder 5">
            <a:extLst>
              <a:ext uri="{FF2B5EF4-FFF2-40B4-BE49-F238E27FC236}">
                <a16:creationId xmlns:a16="http://schemas.microsoft.com/office/drawing/2014/main" id="{5BFB590F-3069-7ABB-12D5-D694E499323A}"/>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6708D9FE-92AF-024F-F9EF-FC86AB451B57}"/>
              </a:ext>
            </a:extLst>
          </p:cNvPr>
          <p:cNvSpPr>
            <a:spLocks noGrp="1"/>
          </p:cNvSpPr>
          <p:nvPr>
            <p:ph type="sldNum" sz="quarter" idx="13"/>
          </p:nvPr>
        </p:nvSpPr>
        <p:spPr/>
        <p:txBody>
          <a:bodyPr/>
          <a:lstStyle/>
          <a:p>
            <a:fld id="{2F576C64-1989-487D-A6AB-C06D0AEDBD91}" type="slidenum">
              <a:rPr lang="ar-SA" smtClean="0"/>
              <a:pPr/>
              <a:t>15</a:t>
            </a:fld>
            <a:endParaRPr lang="ar-SA"/>
          </a:p>
        </p:txBody>
      </p:sp>
    </p:spTree>
    <p:extLst>
      <p:ext uri="{BB962C8B-B14F-4D97-AF65-F5344CB8AC3E}">
        <p14:creationId xmlns:p14="http://schemas.microsoft.com/office/powerpoint/2010/main" val="5616354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9C3345-E0FC-369A-9088-E15335B3FF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237E34-888A-6E2B-1180-F1CFAD0DB0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DAB499-52B6-6C06-7FDB-E3E260890383}"/>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E776451C-12CA-5EEA-BA1C-48B04A6F2A7A}"/>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F2012057-FEAE-C6A7-52DB-F9DADBF596F0}"/>
              </a:ext>
            </a:extLst>
          </p:cNvPr>
          <p:cNvSpPr>
            <a:spLocks noGrp="1"/>
          </p:cNvSpPr>
          <p:nvPr>
            <p:ph type="dt" idx="11"/>
          </p:nvPr>
        </p:nvSpPr>
        <p:spPr/>
        <p:txBody>
          <a:bodyPr/>
          <a:lstStyle/>
          <a:p>
            <a:fld id="{ED89B429-5F44-452C-9887-1CC7E82974FB}" type="datetime1">
              <a:rPr lang="en-US" smtClean="0"/>
              <a:t>4/19/2025</a:t>
            </a:fld>
            <a:endParaRPr lang="ar-SA"/>
          </a:p>
        </p:txBody>
      </p:sp>
      <p:sp>
        <p:nvSpPr>
          <p:cNvPr id="6" name="Footer Placeholder 5">
            <a:extLst>
              <a:ext uri="{FF2B5EF4-FFF2-40B4-BE49-F238E27FC236}">
                <a16:creationId xmlns:a16="http://schemas.microsoft.com/office/drawing/2014/main" id="{88B56734-12AE-56B3-C505-CEE12F16CEDF}"/>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2AE2D343-EB30-4AF3-517A-63750B653B95}"/>
              </a:ext>
            </a:extLst>
          </p:cNvPr>
          <p:cNvSpPr>
            <a:spLocks noGrp="1"/>
          </p:cNvSpPr>
          <p:nvPr>
            <p:ph type="sldNum" sz="quarter" idx="13"/>
          </p:nvPr>
        </p:nvSpPr>
        <p:spPr/>
        <p:txBody>
          <a:bodyPr/>
          <a:lstStyle/>
          <a:p>
            <a:fld id="{2F576C64-1989-487D-A6AB-C06D0AEDBD91}" type="slidenum">
              <a:rPr lang="ar-SA" smtClean="0"/>
              <a:pPr/>
              <a:t>16</a:t>
            </a:fld>
            <a:endParaRPr lang="ar-SA"/>
          </a:p>
        </p:txBody>
      </p:sp>
    </p:spTree>
    <p:extLst>
      <p:ext uri="{BB962C8B-B14F-4D97-AF65-F5344CB8AC3E}">
        <p14:creationId xmlns:p14="http://schemas.microsoft.com/office/powerpoint/2010/main" val="24020708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B458C-531B-033B-4355-4D2F56AEBA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D48C41-986E-D2BF-D496-E9F0886780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EAC2A9-B863-9E23-2CD6-C58BF9A7CB0E}"/>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9FEC3659-249C-3823-0077-862CDD4415B2}"/>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51870695-DFD3-2B83-48E3-25A5BB9C77CE}"/>
              </a:ext>
            </a:extLst>
          </p:cNvPr>
          <p:cNvSpPr>
            <a:spLocks noGrp="1"/>
          </p:cNvSpPr>
          <p:nvPr>
            <p:ph type="dt" idx="11"/>
          </p:nvPr>
        </p:nvSpPr>
        <p:spPr/>
        <p:txBody>
          <a:bodyPr/>
          <a:lstStyle/>
          <a:p>
            <a:fld id="{ED89B429-5F44-452C-9887-1CC7E82974FB}" type="datetime1">
              <a:rPr lang="en-US" smtClean="0"/>
              <a:t>4/19/2025</a:t>
            </a:fld>
            <a:endParaRPr lang="ar-SA"/>
          </a:p>
        </p:txBody>
      </p:sp>
      <p:sp>
        <p:nvSpPr>
          <p:cNvPr id="6" name="Footer Placeholder 5">
            <a:extLst>
              <a:ext uri="{FF2B5EF4-FFF2-40B4-BE49-F238E27FC236}">
                <a16:creationId xmlns:a16="http://schemas.microsoft.com/office/drawing/2014/main" id="{5365BE0D-8581-FF87-379A-7B8D3A26F4D3}"/>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C635210D-6665-7C2F-B4E2-E1C2B14B572A}"/>
              </a:ext>
            </a:extLst>
          </p:cNvPr>
          <p:cNvSpPr>
            <a:spLocks noGrp="1"/>
          </p:cNvSpPr>
          <p:nvPr>
            <p:ph type="sldNum" sz="quarter" idx="13"/>
          </p:nvPr>
        </p:nvSpPr>
        <p:spPr/>
        <p:txBody>
          <a:bodyPr/>
          <a:lstStyle/>
          <a:p>
            <a:fld id="{2F576C64-1989-487D-A6AB-C06D0AEDBD91}" type="slidenum">
              <a:rPr lang="ar-SA" smtClean="0"/>
              <a:pPr/>
              <a:t>17</a:t>
            </a:fld>
            <a:endParaRPr lang="ar-SA"/>
          </a:p>
        </p:txBody>
      </p:sp>
    </p:spTree>
    <p:extLst>
      <p:ext uri="{BB962C8B-B14F-4D97-AF65-F5344CB8AC3E}">
        <p14:creationId xmlns:p14="http://schemas.microsoft.com/office/powerpoint/2010/main" val="12921733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C2AA78-3484-52E3-32AA-21C43C230A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DC5B01-9C38-0993-E65A-52702FCF36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86B7E1-1BBD-BB7D-399A-CBAD4A341E1A}"/>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2EA3D00C-6925-7DBD-5870-2A5A9CE62718}"/>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4CC7F4EC-299D-5B30-C3E2-71DC3804658C}"/>
              </a:ext>
            </a:extLst>
          </p:cNvPr>
          <p:cNvSpPr>
            <a:spLocks noGrp="1"/>
          </p:cNvSpPr>
          <p:nvPr>
            <p:ph type="dt" idx="11"/>
          </p:nvPr>
        </p:nvSpPr>
        <p:spPr/>
        <p:txBody>
          <a:bodyPr/>
          <a:lstStyle/>
          <a:p>
            <a:fld id="{ED89B429-5F44-452C-9887-1CC7E82974FB}" type="datetime1">
              <a:rPr lang="en-US" smtClean="0"/>
              <a:t>4/19/2025</a:t>
            </a:fld>
            <a:endParaRPr lang="ar-SA"/>
          </a:p>
        </p:txBody>
      </p:sp>
      <p:sp>
        <p:nvSpPr>
          <p:cNvPr id="6" name="Footer Placeholder 5">
            <a:extLst>
              <a:ext uri="{FF2B5EF4-FFF2-40B4-BE49-F238E27FC236}">
                <a16:creationId xmlns:a16="http://schemas.microsoft.com/office/drawing/2014/main" id="{EF73D4CE-13CB-ABD9-C994-24AE366CC0B1}"/>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361782D2-B5EB-B249-FAF2-1C99D61DEEC2}"/>
              </a:ext>
            </a:extLst>
          </p:cNvPr>
          <p:cNvSpPr>
            <a:spLocks noGrp="1"/>
          </p:cNvSpPr>
          <p:nvPr>
            <p:ph type="sldNum" sz="quarter" idx="13"/>
          </p:nvPr>
        </p:nvSpPr>
        <p:spPr/>
        <p:txBody>
          <a:bodyPr/>
          <a:lstStyle/>
          <a:p>
            <a:fld id="{2F576C64-1989-487D-A6AB-C06D0AEDBD91}" type="slidenum">
              <a:rPr lang="ar-SA" smtClean="0"/>
              <a:pPr/>
              <a:t>18</a:t>
            </a:fld>
            <a:endParaRPr lang="ar-SA"/>
          </a:p>
        </p:txBody>
      </p:sp>
    </p:spTree>
    <p:extLst>
      <p:ext uri="{BB962C8B-B14F-4D97-AF65-F5344CB8AC3E}">
        <p14:creationId xmlns:p14="http://schemas.microsoft.com/office/powerpoint/2010/main" val="28047262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397266-476B-D48E-943B-0D990E76AE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A127A8-10E0-A16E-A9FE-C079BB9B25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97C32D-EE0D-463E-C69B-8E3D746F3EBC}"/>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591F9970-5DDE-E81A-7372-6F97D5ABF7FF}"/>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82B528E5-A32B-43C4-087E-DF05DB107961}"/>
              </a:ext>
            </a:extLst>
          </p:cNvPr>
          <p:cNvSpPr>
            <a:spLocks noGrp="1"/>
          </p:cNvSpPr>
          <p:nvPr>
            <p:ph type="dt" idx="11"/>
          </p:nvPr>
        </p:nvSpPr>
        <p:spPr/>
        <p:txBody>
          <a:bodyPr/>
          <a:lstStyle/>
          <a:p>
            <a:fld id="{ED89B429-5F44-452C-9887-1CC7E82974FB}" type="datetime1">
              <a:rPr lang="en-US" smtClean="0"/>
              <a:t>4/19/2025</a:t>
            </a:fld>
            <a:endParaRPr lang="ar-SA"/>
          </a:p>
        </p:txBody>
      </p:sp>
      <p:sp>
        <p:nvSpPr>
          <p:cNvPr id="6" name="Footer Placeholder 5">
            <a:extLst>
              <a:ext uri="{FF2B5EF4-FFF2-40B4-BE49-F238E27FC236}">
                <a16:creationId xmlns:a16="http://schemas.microsoft.com/office/drawing/2014/main" id="{78F94DB9-573F-C4E0-1D42-F7F11579FE3F}"/>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2EF216EF-8C0E-A438-30A5-C49492C1FCD2}"/>
              </a:ext>
            </a:extLst>
          </p:cNvPr>
          <p:cNvSpPr>
            <a:spLocks noGrp="1"/>
          </p:cNvSpPr>
          <p:nvPr>
            <p:ph type="sldNum" sz="quarter" idx="13"/>
          </p:nvPr>
        </p:nvSpPr>
        <p:spPr/>
        <p:txBody>
          <a:bodyPr/>
          <a:lstStyle/>
          <a:p>
            <a:fld id="{2F576C64-1989-487D-A6AB-C06D0AEDBD91}" type="slidenum">
              <a:rPr lang="ar-SA" smtClean="0"/>
              <a:pPr/>
              <a:t>19</a:t>
            </a:fld>
            <a:endParaRPr lang="ar-SA"/>
          </a:p>
        </p:txBody>
      </p:sp>
    </p:spTree>
    <p:extLst>
      <p:ext uri="{BB962C8B-B14F-4D97-AF65-F5344CB8AC3E}">
        <p14:creationId xmlns:p14="http://schemas.microsoft.com/office/powerpoint/2010/main" val="5002916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ED89B429-5F44-452C-9887-1CC7E82974FB}" type="datetime1">
              <a:rPr lang="en-US" smtClean="0"/>
              <a:t>4/19/2025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a:t>
            </a:fld>
            <a:endParaRPr lang="ar-SA"/>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8A4528-0741-A7C4-D182-6768A7A7CD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77B61E-5F4E-1A7B-958F-64A08D729B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86F4D4-080D-7BF1-1451-00B38202B1D2}"/>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96A11512-8FB5-A593-D99A-4F5EC6904639}"/>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24C263F8-C334-51E8-0F18-361F9CBC9D9B}"/>
              </a:ext>
            </a:extLst>
          </p:cNvPr>
          <p:cNvSpPr>
            <a:spLocks noGrp="1"/>
          </p:cNvSpPr>
          <p:nvPr>
            <p:ph type="dt" idx="11"/>
          </p:nvPr>
        </p:nvSpPr>
        <p:spPr/>
        <p:txBody>
          <a:bodyPr/>
          <a:lstStyle/>
          <a:p>
            <a:fld id="{ED89B429-5F44-452C-9887-1CC7E82974FB}" type="datetime1">
              <a:rPr lang="en-US" smtClean="0"/>
              <a:t>4/19/2025</a:t>
            </a:fld>
            <a:endParaRPr lang="ar-SA"/>
          </a:p>
        </p:txBody>
      </p:sp>
      <p:sp>
        <p:nvSpPr>
          <p:cNvPr id="6" name="Footer Placeholder 5">
            <a:extLst>
              <a:ext uri="{FF2B5EF4-FFF2-40B4-BE49-F238E27FC236}">
                <a16:creationId xmlns:a16="http://schemas.microsoft.com/office/drawing/2014/main" id="{BE1AD1C6-4EE2-1C48-0EF0-55F9547AA230}"/>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DCFE0DDB-A628-1B40-4C1C-D354D87E017F}"/>
              </a:ext>
            </a:extLst>
          </p:cNvPr>
          <p:cNvSpPr>
            <a:spLocks noGrp="1"/>
          </p:cNvSpPr>
          <p:nvPr>
            <p:ph type="sldNum" sz="quarter" idx="13"/>
          </p:nvPr>
        </p:nvSpPr>
        <p:spPr/>
        <p:txBody>
          <a:bodyPr/>
          <a:lstStyle/>
          <a:p>
            <a:fld id="{2F576C64-1989-487D-A6AB-C06D0AEDBD91}" type="slidenum">
              <a:rPr lang="ar-SA" smtClean="0"/>
              <a:pPr/>
              <a:t>20</a:t>
            </a:fld>
            <a:endParaRPr lang="ar-SA"/>
          </a:p>
        </p:txBody>
      </p:sp>
    </p:spTree>
    <p:extLst>
      <p:ext uri="{BB962C8B-B14F-4D97-AF65-F5344CB8AC3E}">
        <p14:creationId xmlns:p14="http://schemas.microsoft.com/office/powerpoint/2010/main" val="327240950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DAA209A5-81DA-4D69-8952-60ADBBD28CA1}" type="datetime1">
              <a:rPr lang="en-US" smtClean="0"/>
              <a:t>4/19/2025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21</a:t>
            </a:fld>
            <a:endParaRPr lang="ar-SA"/>
          </a:p>
        </p:txBody>
      </p:sp>
    </p:spTree>
    <p:extLst>
      <p:ext uri="{BB962C8B-B14F-4D97-AF65-F5344CB8AC3E}">
        <p14:creationId xmlns:p14="http://schemas.microsoft.com/office/powerpoint/2010/main" val="2281432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AA4E66-3EB3-35A4-FEA0-2907A177C2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869B57-A785-0B58-5A59-ACDA2CD94B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DF1744-371B-00DC-4192-20C543A80BA4}"/>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FECAF4DE-0AB6-2B18-7C3E-093C211A8E81}"/>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391DD1C3-2D0B-64D2-48AF-3188534892BF}"/>
              </a:ext>
            </a:extLst>
          </p:cNvPr>
          <p:cNvSpPr>
            <a:spLocks noGrp="1"/>
          </p:cNvSpPr>
          <p:nvPr>
            <p:ph type="dt" idx="11"/>
          </p:nvPr>
        </p:nvSpPr>
        <p:spPr/>
        <p:txBody>
          <a:bodyPr/>
          <a:lstStyle/>
          <a:p>
            <a:fld id="{ED89B429-5F44-452C-9887-1CC7E82974FB}" type="datetime1">
              <a:rPr lang="en-US" smtClean="0"/>
              <a:t>4/19/2025</a:t>
            </a:fld>
            <a:endParaRPr lang="ar-SA"/>
          </a:p>
        </p:txBody>
      </p:sp>
      <p:sp>
        <p:nvSpPr>
          <p:cNvPr id="6" name="Footer Placeholder 5">
            <a:extLst>
              <a:ext uri="{FF2B5EF4-FFF2-40B4-BE49-F238E27FC236}">
                <a16:creationId xmlns:a16="http://schemas.microsoft.com/office/drawing/2014/main" id="{3E30F705-F223-7198-5C0D-03DC894ACEF7}"/>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EEBA6B0C-22FD-3221-139A-9700FD5237BD}"/>
              </a:ext>
            </a:extLst>
          </p:cNvPr>
          <p:cNvSpPr>
            <a:spLocks noGrp="1"/>
          </p:cNvSpPr>
          <p:nvPr>
            <p:ph type="sldNum" sz="quarter" idx="13"/>
          </p:nvPr>
        </p:nvSpPr>
        <p:spPr/>
        <p:txBody>
          <a:bodyPr/>
          <a:lstStyle/>
          <a:p>
            <a:fld id="{2F576C64-1989-487D-A6AB-C06D0AEDBD91}" type="slidenum">
              <a:rPr lang="ar-SA" smtClean="0"/>
              <a:pPr/>
              <a:t>3</a:t>
            </a:fld>
            <a:endParaRPr lang="ar-SA"/>
          </a:p>
        </p:txBody>
      </p:sp>
    </p:spTree>
    <p:extLst>
      <p:ext uri="{BB962C8B-B14F-4D97-AF65-F5344CB8AC3E}">
        <p14:creationId xmlns:p14="http://schemas.microsoft.com/office/powerpoint/2010/main" val="15910341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212621-6676-ADE9-7786-03B114C5AB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F33B24-C10B-269D-438E-EF1CF5F478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4CD97E-8F6B-999A-3FCB-C16F0BDE7702}"/>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D5721AAA-8D72-3E49-2E2C-AC18B1558CA4}"/>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A7A9EDB3-DA52-F1B1-6142-B4096DFD2029}"/>
              </a:ext>
            </a:extLst>
          </p:cNvPr>
          <p:cNvSpPr>
            <a:spLocks noGrp="1"/>
          </p:cNvSpPr>
          <p:nvPr>
            <p:ph type="dt" idx="11"/>
          </p:nvPr>
        </p:nvSpPr>
        <p:spPr/>
        <p:txBody>
          <a:bodyPr/>
          <a:lstStyle/>
          <a:p>
            <a:fld id="{ED89B429-5F44-452C-9887-1CC7E82974FB}" type="datetime1">
              <a:rPr lang="en-US" smtClean="0"/>
              <a:t>4/19/2025</a:t>
            </a:fld>
            <a:endParaRPr lang="ar-SA"/>
          </a:p>
        </p:txBody>
      </p:sp>
      <p:sp>
        <p:nvSpPr>
          <p:cNvPr id="6" name="Footer Placeholder 5">
            <a:extLst>
              <a:ext uri="{FF2B5EF4-FFF2-40B4-BE49-F238E27FC236}">
                <a16:creationId xmlns:a16="http://schemas.microsoft.com/office/drawing/2014/main" id="{E266DC84-9CF2-5C2C-2C9F-2DDE100AA453}"/>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D718CF34-1A70-3A0D-FB86-294D3531D4B4}"/>
              </a:ext>
            </a:extLst>
          </p:cNvPr>
          <p:cNvSpPr>
            <a:spLocks noGrp="1"/>
          </p:cNvSpPr>
          <p:nvPr>
            <p:ph type="sldNum" sz="quarter" idx="13"/>
          </p:nvPr>
        </p:nvSpPr>
        <p:spPr/>
        <p:txBody>
          <a:bodyPr/>
          <a:lstStyle/>
          <a:p>
            <a:fld id="{2F576C64-1989-487D-A6AB-C06D0AEDBD91}" type="slidenum">
              <a:rPr lang="ar-SA" smtClean="0"/>
              <a:pPr/>
              <a:t>4</a:t>
            </a:fld>
            <a:endParaRPr lang="ar-SA"/>
          </a:p>
        </p:txBody>
      </p:sp>
    </p:spTree>
    <p:extLst>
      <p:ext uri="{BB962C8B-B14F-4D97-AF65-F5344CB8AC3E}">
        <p14:creationId xmlns:p14="http://schemas.microsoft.com/office/powerpoint/2010/main" val="6737262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BCB2C-BC02-F039-DC85-3846BF65FC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EC7F8D-9B60-F777-D17F-851401D991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5D029A-297E-BD79-1742-CDEAE2AFBE0D}"/>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074DAC63-1D92-BFFD-4D6B-96671FEA8542}"/>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93B838A6-3133-304E-27A2-FBC795690977}"/>
              </a:ext>
            </a:extLst>
          </p:cNvPr>
          <p:cNvSpPr>
            <a:spLocks noGrp="1"/>
          </p:cNvSpPr>
          <p:nvPr>
            <p:ph type="dt" idx="11"/>
          </p:nvPr>
        </p:nvSpPr>
        <p:spPr/>
        <p:txBody>
          <a:bodyPr/>
          <a:lstStyle/>
          <a:p>
            <a:fld id="{ED89B429-5F44-452C-9887-1CC7E82974FB}" type="datetime1">
              <a:rPr lang="en-US" smtClean="0"/>
              <a:t>4/19/2025</a:t>
            </a:fld>
            <a:endParaRPr lang="ar-SA"/>
          </a:p>
        </p:txBody>
      </p:sp>
      <p:sp>
        <p:nvSpPr>
          <p:cNvPr id="6" name="Footer Placeholder 5">
            <a:extLst>
              <a:ext uri="{FF2B5EF4-FFF2-40B4-BE49-F238E27FC236}">
                <a16:creationId xmlns:a16="http://schemas.microsoft.com/office/drawing/2014/main" id="{1E65907D-F8E9-A191-2273-8E6A97F5358E}"/>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8844C21C-DF52-A567-13EC-E522C35D1DBF}"/>
              </a:ext>
            </a:extLst>
          </p:cNvPr>
          <p:cNvSpPr>
            <a:spLocks noGrp="1"/>
          </p:cNvSpPr>
          <p:nvPr>
            <p:ph type="sldNum" sz="quarter" idx="13"/>
          </p:nvPr>
        </p:nvSpPr>
        <p:spPr/>
        <p:txBody>
          <a:bodyPr/>
          <a:lstStyle/>
          <a:p>
            <a:fld id="{2F576C64-1989-487D-A6AB-C06D0AEDBD91}" type="slidenum">
              <a:rPr lang="ar-SA" smtClean="0"/>
              <a:pPr/>
              <a:t>5</a:t>
            </a:fld>
            <a:endParaRPr lang="ar-SA"/>
          </a:p>
        </p:txBody>
      </p:sp>
    </p:spTree>
    <p:extLst>
      <p:ext uri="{BB962C8B-B14F-4D97-AF65-F5344CB8AC3E}">
        <p14:creationId xmlns:p14="http://schemas.microsoft.com/office/powerpoint/2010/main" val="8239570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97201C-B9A9-7D6F-EBAB-F17EBA6E38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EA9497-C918-5582-E89B-5B8C04B741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D7E070-5D66-AB20-E683-88B89F674F63}"/>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C52832FE-8EA4-7494-8424-CD1C2D0DBF16}"/>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EE12C35C-C51E-C410-3293-8258DFB461A4}"/>
              </a:ext>
            </a:extLst>
          </p:cNvPr>
          <p:cNvSpPr>
            <a:spLocks noGrp="1"/>
          </p:cNvSpPr>
          <p:nvPr>
            <p:ph type="dt" idx="11"/>
          </p:nvPr>
        </p:nvSpPr>
        <p:spPr/>
        <p:txBody>
          <a:bodyPr/>
          <a:lstStyle/>
          <a:p>
            <a:fld id="{ED89B429-5F44-452C-9887-1CC7E82974FB}" type="datetime1">
              <a:rPr lang="en-US" smtClean="0"/>
              <a:t>4/19/2025</a:t>
            </a:fld>
            <a:endParaRPr lang="ar-SA"/>
          </a:p>
        </p:txBody>
      </p:sp>
      <p:sp>
        <p:nvSpPr>
          <p:cNvPr id="6" name="Footer Placeholder 5">
            <a:extLst>
              <a:ext uri="{FF2B5EF4-FFF2-40B4-BE49-F238E27FC236}">
                <a16:creationId xmlns:a16="http://schemas.microsoft.com/office/drawing/2014/main" id="{C9EE3EE9-28D0-F4BB-4722-525F2CFF040C}"/>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75CFB90C-5721-1843-0183-B329FB889C28}"/>
              </a:ext>
            </a:extLst>
          </p:cNvPr>
          <p:cNvSpPr>
            <a:spLocks noGrp="1"/>
          </p:cNvSpPr>
          <p:nvPr>
            <p:ph type="sldNum" sz="quarter" idx="13"/>
          </p:nvPr>
        </p:nvSpPr>
        <p:spPr/>
        <p:txBody>
          <a:bodyPr/>
          <a:lstStyle/>
          <a:p>
            <a:fld id="{2F576C64-1989-487D-A6AB-C06D0AEDBD91}" type="slidenum">
              <a:rPr lang="ar-SA" smtClean="0"/>
              <a:pPr/>
              <a:t>6</a:t>
            </a:fld>
            <a:endParaRPr lang="ar-SA"/>
          </a:p>
        </p:txBody>
      </p:sp>
    </p:spTree>
    <p:extLst>
      <p:ext uri="{BB962C8B-B14F-4D97-AF65-F5344CB8AC3E}">
        <p14:creationId xmlns:p14="http://schemas.microsoft.com/office/powerpoint/2010/main" val="33682864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3F5E00-F332-727D-E155-59151FF4DE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608330-B44D-7E6F-60F8-9AFD777B2D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FAB04C-874B-A78E-5239-A7179F7DCAC3}"/>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5DAC24F3-BDD0-0B3F-6A82-B9A2CB03D9C0}"/>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AA7FF855-5ACB-5DB9-91D0-CEEB6D7AF6D3}"/>
              </a:ext>
            </a:extLst>
          </p:cNvPr>
          <p:cNvSpPr>
            <a:spLocks noGrp="1"/>
          </p:cNvSpPr>
          <p:nvPr>
            <p:ph type="dt" idx="11"/>
          </p:nvPr>
        </p:nvSpPr>
        <p:spPr/>
        <p:txBody>
          <a:bodyPr/>
          <a:lstStyle/>
          <a:p>
            <a:fld id="{ED89B429-5F44-452C-9887-1CC7E82974FB}" type="datetime1">
              <a:rPr lang="en-US" smtClean="0"/>
              <a:t>4/19/2025</a:t>
            </a:fld>
            <a:endParaRPr lang="ar-SA"/>
          </a:p>
        </p:txBody>
      </p:sp>
      <p:sp>
        <p:nvSpPr>
          <p:cNvPr id="6" name="Footer Placeholder 5">
            <a:extLst>
              <a:ext uri="{FF2B5EF4-FFF2-40B4-BE49-F238E27FC236}">
                <a16:creationId xmlns:a16="http://schemas.microsoft.com/office/drawing/2014/main" id="{465258D0-1689-086F-4779-B8ABF61B0B0B}"/>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464103B4-0AEA-DDB5-902C-2E585C83449F}"/>
              </a:ext>
            </a:extLst>
          </p:cNvPr>
          <p:cNvSpPr>
            <a:spLocks noGrp="1"/>
          </p:cNvSpPr>
          <p:nvPr>
            <p:ph type="sldNum" sz="quarter" idx="13"/>
          </p:nvPr>
        </p:nvSpPr>
        <p:spPr/>
        <p:txBody>
          <a:bodyPr/>
          <a:lstStyle/>
          <a:p>
            <a:fld id="{2F576C64-1989-487D-A6AB-C06D0AEDBD91}" type="slidenum">
              <a:rPr lang="ar-SA" smtClean="0"/>
              <a:pPr/>
              <a:t>7</a:t>
            </a:fld>
            <a:endParaRPr lang="ar-SA"/>
          </a:p>
        </p:txBody>
      </p:sp>
    </p:spTree>
    <p:extLst>
      <p:ext uri="{BB962C8B-B14F-4D97-AF65-F5344CB8AC3E}">
        <p14:creationId xmlns:p14="http://schemas.microsoft.com/office/powerpoint/2010/main" val="9300994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568DD1-723B-6FDD-7BFF-29F664F629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7DED18-9BC1-FB62-52F7-29943DC8B0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C352F5-5305-3B4A-3163-A5035E8269B9}"/>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D5C45FAA-1B35-407B-1090-620A81B7C6DF}"/>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25634B83-EDCD-5BF3-D5FB-426F3213F998}"/>
              </a:ext>
            </a:extLst>
          </p:cNvPr>
          <p:cNvSpPr>
            <a:spLocks noGrp="1"/>
          </p:cNvSpPr>
          <p:nvPr>
            <p:ph type="dt" idx="11"/>
          </p:nvPr>
        </p:nvSpPr>
        <p:spPr/>
        <p:txBody>
          <a:bodyPr/>
          <a:lstStyle/>
          <a:p>
            <a:fld id="{ED89B429-5F44-452C-9887-1CC7E82974FB}" type="datetime1">
              <a:rPr lang="en-US" smtClean="0"/>
              <a:t>4/19/2025</a:t>
            </a:fld>
            <a:endParaRPr lang="ar-SA"/>
          </a:p>
        </p:txBody>
      </p:sp>
      <p:sp>
        <p:nvSpPr>
          <p:cNvPr id="6" name="Footer Placeholder 5">
            <a:extLst>
              <a:ext uri="{FF2B5EF4-FFF2-40B4-BE49-F238E27FC236}">
                <a16:creationId xmlns:a16="http://schemas.microsoft.com/office/drawing/2014/main" id="{4A3D1A3F-3FC3-4256-293E-247DB1EB0D75}"/>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742B44C9-9563-CA5B-840D-A8B23CABCD19}"/>
              </a:ext>
            </a:extLst>
          </p:cNvPr>
          <p:cNvSpPr>
            <a:spLocks noGrp="1"/>
          </p:cNvSpPr>
          <p:nvPr>
            <p:ph type="sldNum" sz="quarter" idx="13"/>
          </p:nvPr>
        </p:nvSpPr>
        <p:spPr/>
        <p:txBody>
          <a:bodyPr/>
          <a:lstStyle/>
          <a:p>
            <a:fld id="{2F576C64-1989-487D-A6AB-C06D0AEDBD91}" type="slidenum">
              <a:rPr lang="ar-SA" smtClean="0"/>
              <a:pPr/>
              <a:t>8</a:t>
            </a:fld>
            <a:endParaRPr lang="ar-SA"/>
          </a:p>
        </p:txBody>
      </p:sp>
    </p:spTree>
    <p:extLst>
      <p:ext uri="{BB962C8B-B14F-4D97-AF65-F5344CB8AC3E}">
        <p14:creationId xmlns:p14="http://schemas.microsoft.com/office/powerpoint/2010/main" val="35353740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E50BB9-FF1B-9429-A0B0-58DCDA2FDF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634B72-6D98-6BA8-0572-61EAF1B8F4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E3DA6A-6B77-30AF-E4FC-BEC0520AD8C9}"/>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BF6DC04F-A924-44FC-7F4F-C4330D94A542}"/>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4D005723-511E-A885-714C-9CB213D0DB7A}"/>
              </a:ext>
            </a:extLst>
          </p:cNvPr>
          <p:cNvSpPr>
            <a:spLocks noGrp="1"/>
          </p:cNvSpPr>
          <p:nvPr>
            <p:ph type="dt" idx="11"/>
          </p:nvPr>
        </p:nvSpPr>
        <p:spPr/>
        <p:txBody>
          <a:bodyPr/>
          <a:lstStyle/>
          <a:p>
            <a:fld id="{ED89B429-5F44-452C-9887-1CC7E82974FB}" type="datetime1">
              <a:rPr lang="en-US" smtClean="0"/>
              <a:t>4/19/2025</a:t>
            </a:fld>
            <a:endParaRPr lang="ar-SA"/>
          </a:p>
        </p:txBody>
      </p:sp>
      <p:sp>
        <p:nvSpPr>
          <p:cNvPr id="6" name="Footer Placeholder 5">
            <a:extLst>
              <a:ext uri="{FF2B5EF4-FFF2-40B4-BE49-F238E27FC236}">
                <a16:creationId xmlns:a16="http://schemas.microsoft.com/office/drawing/2014/main" id="{74C8237A-4E1A-5BEF-E92F-CC34BB810264}"/>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B63C0C88-A1EB-CED3-6404-552EC7C3FB6B}"/>
              </a:ext>
            </a:extLst>
          </p:cNvPr>
          <p:cNvSpPr>
            <a:spLocks noGrp="1"/>
          </p:cNvSpPr>
          <p:nvPr>
            <p:ph type="sldNum" sz="quarter" idx="13"/>
          </p:nvPr>
        </p:nvSpPr>
        <p:spPr/>
        <p:txBody>
          <a:bodyPr/>
          <a:lstStyle/>
          <a:p>
            <a:fld id="{2F576C64-1989-487D-A6AB-C06D0AEDBD91}" type="slidenum">
              <a:rPr lang="ar-SA" smtClean="0"/>
              <a:pPr/>
              <a:t>9</a:t>
            </a:fld>
            <a:endParaRPr lang="ar-SA"/>
          </a:p>
        </p:txBody>
      </p:sp>
    </p:spTree>
    <p:extLst>
      <p:ext uri="{BB962C8B-B14F-4D97-AF65-F5344CB8AC3E}">
        <p14:creationId xmlns:p14="http://schemas.microsoft.com/office/powerpoint/2010/main" val="30126987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52E86563-0590-480B-B50A-30D0E150F408}" type="datetime1">
              <a:rPr lang="en-US" smtClean="0"/>
              <a:t>4/19/2025</a:t>
            </a:fld>
            <a:endParaRPr lang="ar-SA"/>
          </a:p>
        </p:txBody>
      </p:sp>
      <p:sp>
        <p:nvSpPr>
          <p:cNvPr id="17" name="Footer Placeholder 16"/>
          <p:cNvSpPr>
            <a:spLocks noGrp="1"/>
          </p:cNvSpPr>
          <p:nvPr>
            <p:ph type="ftr" sz="quarter" idx="11"/>
          </p:nvPr>
        </p:nvSpPr>
        <p:spPr bwMode="auto">
          <a:xfrm rot="5400000">
            <a:off x="7077269" y="4181669"/>
            <a:ext cx="3657600" cy="384048"/>
          </a:xfrm>
        </p:spPr>
        <p:txBody>
          <a:bodyPr/>
          <a:lstStyle/>
          <a:p>
            <a:r>
              <a:rPr lang="ar-SA"/>
              <a:t>جامعة أم البواقي-  - كلية الاقتصاد و التسيير و التجارة – قسم المحاسبة والمالية - السنة الثانية</a:t>
            </a: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4231B69-FBD1-4C22-85BF-9904F0109019}" type="slidenum">
              <a:rPr lang="ar-SA" smtClean="0"/>
              <a:pPr/>
              <a:t>‹N°›</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780BD0F-2A95-40BE-8880-F4755B5EFE68}" type="datetime1">
              <a:rPr lang="en-US" smtClean="0"/>
              <a:t>4/19/2025</a:t>
            </a:fld>
            <a:endParaRPr lang="ar-SA"/>
          </a:p>
        </p:txBody>
      </p:sp>
      <p:sp>
        <p:nvSpPr>
          <p:cNvPr id="5" name="Footer Placeholder 4"/>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6" name="Slide Number Placeholder 5"/>
          <p:cNvSpPr>
            <a:spLocks noGrp="1"/>
          </p:cNvSpPr>
          <p:nvPr>
            <p:ph type="sldNum" sz="quarter" idx="12"/>
          </p:nvPr>
        </p:nvSpPr>
        <p:spPr/>
        <p:txBody>
          <a:bodyPr/>
          <a:lstStyle/>
          <a:p>
            <a:fld id="{A4231B69-FBD1-4C22-85BF-9904F0109019}" type="slidenum">
              <a:rPr lang="ar-SA" smtClean="0"/>
              <a:pPr/>
              <a:t>‹N°›</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894873F-98B4-4A44-98FA-F5936376A196}" type="datetime1">
              <a:rPr lang="en-US" smtClean="0"/>
              <a:t>4/19/2025</a:t>
            </a:fld>
            <a:endParaRPr lang="ar-SA"/>
          </a:p>
        </p:txBody>
      </p:sp>
      <p:sp>
        <p:nvSpPr>
          <p:cNvPr id="5" name="Footer Placeholder 4"/>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6" name="Slide Number Placeholder 5"/>
          <p:cNvSpPr>
            <a:spLocks noGrp="1"/>
          </p:cNvSpPr>
          <p:nvPr>
            <p:ph type="sldNum" sz="quarter" idx="12"/>
          </p:nvPr>
        </p:nvSpPr>
        <p:spPr/>
        <p:txBody>
          <a:bodyPr/>
          <a:lstStyle/>
          <a:p>
            <a:fld id="{A4231B69-FBD1-4C22-85BF-9904F0109019}" type="slidenum">
              <a:rPr lang="ar-SA" smtClean="0"/>
              <a:pPr/>
              <a:t>‹N°›</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9494FCB1-9D1C-4E9B-80D5-F2D47C1453B2}" type="datetime1">
              <a:rPr lang="en-US" smtClean="0"/>
              <a:t>4/19/2025</a:t>
            </a:fld>
            <a:endParaRPr lang="ar-SA"/>
          </a:p>
        </p:txBody>
      </p:sp>
      <p:sp>
        <p:nvSpPr>
          <p:cNvPr id="9" name="Slide Number Placeholder 8"/>
          <p:cNvSpPr>
            <a:spLocks noGrp="1"/>
          </p:cNvSpPr>
          <p:nvPr>
            <p:ph type="sldNum" sz="quarter" idx="15"/>
          </p:nvPr>
        </p:nvSpPr>
        <p:spPr/>
        <p:txBody>
          <a:bodyPr rtlCol="0"/>
          <a:lstStyle/>
          <a:p>
            <a:fld id="{A4231B69-FBD1-4C22-85BF-9904F0109019}" type="slidenum">
              <a:rPr lang="ar-SA" smtClean="0"/>
              <a:pPr/>
              <a:t>‹N°›</a:t>
            </a:fld>
            <a:endParaRPr lang="ar-SA"/>
          </a:p>
        </p:txBody>
      </p:sp>
      <p:sp>
        <p:nvSpPr>
          <p:cNvPr id="10" name="Footer Placeholder 9"/>
          <p:cNvSpPr>
            <a:spLocks noGrp="1"/>
          </p:cNvSpPr>
          <p:nvPr>
            <p:ph type="ftr" sz="quarter" idx="16"/>
          </p:nvPr>
        </p:nvSpPr>
        <p:spPr/>
        <p:txBody>
          <a:bodyPr rtlCol="0"/>
          <a:lstStyle/>
          <a:p>
            <a:r>
              <a:rPr lang="ar-SA"/>
              <a:t>جامعة أم البواقي-  - كلية الاقتصاد و التسيير و التجارة – قسم المحاسبة والمالية - السنة الثانية</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317DFE2C-B01B-42A8-AAA1-D38F6B32CEFF}" type="datetime1">
              <a:rPr lang="en-US" smtClean="0"/>
              <a:t>4/19/2025</a:t>
            </a:fld>
            <a:endParaRPr lang="ar-SA"/>
          </a:p>
        </p:txBody>
      </p:sp>
      <p:sp>
        <p:nvSpPr>
          <p:cNvPr id="5" name="Footer Placeholder 4"/>
          <p:cNvSpPr>
            <a:spLocks noGrp="1"/>
          </p:cNvSpPr>
          <p:nvPr>
            <p:ph type="ftr" sz="quarter" idx="11"/>
          </p:nvPr>
        </p:nvSpPr>
        <p:spPr bwMode="auto">
          <a:xfrm rot="5400000">
            <a:off x="7077456" y="4178808"/>
            <a:ext cx="3657600" cy="384048"/>
          </a:xfrm>
        </p:spPr>
        <p:txBody>
          <a:bodyPr/>
          <a:lstStyle/>
          <a:p>
            <a:r>
              <a:rPr lang="ar-SA"/>
              <a:t>جامعة أم البواقي-  - كلية الاقتصاد و التسيير و التجارة – قسم المحاسبة والمالية - السنة الثانية</a:t>
            </a: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4231B69-FBD1-4C22-85BF-9904F0109019}" type="slidenum">
              <a:rPr lang="ar-SA" smtClean="0"/>
              <a:pPr/>
              <a:t>‹N°›</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9DD126F8-1271-4BDF-BD7E-3DE5DE876D91}" type="datetime1">
              <a:rPr lang="en-US" smtClean="0"/>
              <a:t>4/19/2025</a:t>
            </a:fld>
            <a:endParaRPr lang="ar-SA"/>
          </a:p>
        </p:txBody>
      </p:sp>
      <p:sp>
        <p:nvSpPr>
          <p:cNvPr id="6" name="Footer Placeholder 5"/>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7" name="Slide Number Placeholder 6"/>
          <p:cNvSpPr>
            <a:spLocks noGrp="1"/>
          </p:cNvSpPr>
          <p:nvPr>
            <p:ph type="sldNum" sz="quarter" idx="12"/>
          </p:nvPr>
        </p:nvSpPr>
        <p:spPr/>
        <p:txBody>
          <a:bodyPr/>
          <a:lstStyle/>
          <a:p>
            <a:fld id="{A4231B69-FBD1-4C22-85BF-9904F0109019}" type="slidenum">
              <a:rPr lang="ar-SA" smtClean="0"/>
              <a:pPr/>
              <a:t>‹N°›</a:t>
            </a:fld>
            <a:endParaRPr lang="ar-SA"/>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04A3814F-B538-46B9-A552-DFC899A74D00}" type="datetime1">
              <a:rPr lang="en-US" smtClean="0"/>
              <a:t>4/19/2025</a:t>
            </a:fld>
            <a:endParaRPr lang="ar-SA"/>
          </a:p>
        </p:txBody>
      </p:sp>
      <p:sp>
        <p:nvSpPr>
          <p:cNvPr id="8" name="Footer Placeholder 7"/>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9" name="Slide Number Placeholder 8"/>
          <p:cNvSpPr>
            <a:spLocks noGrp="1"/>
          </p:cNvSpPr>
          <p:nvPr>
            <p:ph type="sldNum" sz="quarter" idx="12"/>
          </p:nvPr>
        </p:nvSpPr>
        <p:spPr/>
        <p:txBody>
          <a:bodyPr/>
          <a:lstStyle/>
          <a:p>
            <a:fld id="{A4231B69-FBD1-4C22-85BF-9904F0109019}" type="slidenum">
              <a:rPr lang="ar-SA" smtClean="0"/>
              <a:pPr/>
              <a:t>‹N°›</a:t>
            </a:fld>
            <a:endParaRPr lang="ar-SA"/>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75E3039A-8A7A-42D6-9CB0-CBC0D02C0802}" type="datetime1">
              <a:rPr lang="en-US" smtClean="0"/>
              <a:t>4/19/2025</a:t>
            </a:fld>
            <a:endParaRPr lang="ar-SA"/>
          </a:p>
        </p:txBody>
      </p:sp>
      <p:sp>
        <p:nvSpPr>
          <p:cNvPr id="7" name="Slide Number Placeholder 6"/>
          <p:cNvSpPr>
            <a:spLocks noGrp="1"/>
          </p:cNvSpPr>
          <p:nvPr>
            <p:ph type="sldNum" sz="quarter" idx="11"/>
          </p:nvPr>
        </p:nvSpPr>
        <p:spPr/>
        <p:txBody>
          <a:bodyPr rtlCol="0"/>
          <a:lstStyle/>
          <a:p>
            <a:fld id="{A4231B69-FBD1-4C22-85BF-9904F0109019}" type="slidenum">
              <a:rPr lang="ar-SA" smtClean="0"/>
              <a:pPr/>
              <a:t>‹N°›</a:t>
            </a:fld>
            <a:endParaRPr lang="ar-SA"/>
          </a:p>
        </p:txBody>
      </p:sp>
      <p:sp>
        <p:nvSpPr>
          <p:cNvPr id="8" name="Footer Placeholder 7"/>
          <p:cNvSpPr>
            <a:spLocks noGrp="1"/>
          </p:cNvSpPr>
          <p:nvPr>
            <p:ph type="ftr" sz="quarter" idx="12"/>
          </p:nvPr>
        </p:nvSpPr>
        <p:spPr/>
        <p:txBody>
          <a:bodyPr rtlCol="0"/>
          <a:lstStyle/>
          <a:p>
            <a:r>
              <a:rPr lang="ar-SA"/>
              <a:t>جامعة أم البواقي-  - كلية الاقتصاد و التسيير و التجارة – قسم المحاسبة والمالية - السنة الثانية</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BBA5A3-5254-4D90-9505-22697D2CD5EF}" type="datetime1">
              <a:rPr lang="en-US" smtClean="0"/>
              <a:t>4/19/2025</a:t>
            </a:fld>
            <a:endParaRPr lang="ar-SA"/>
          </a:p>
        </p:txBody>
      </p:sp>
      <p:sp>
        <p:nvSpPr>
          <p:cNvPr id="3" name="Footer Placeholder 2"/>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4" name="Slide Number Placeholder 3"/>
          <p:cNvSpPr>
            <a:spLocks noGrp="1"/>
          </p:cNvSpPr>
          <p:nvPr>
            <p:ph type="sldNum" sz="quarter" idx="12"/>
          </p:nvPr>
        </p:nvSpPr>
        <p:spPr/>
        <p:txBody>
          <a:bodyPr/>
          <a:lstStyle/>
          <a:p>
            <a:fld id="{A4231B69-FBD1-4C22-85BF-9904F0109019}" type="slidenum">
              <a:rPr lang="ar-SA" smtClean="0"/>
              <a:pPr/>
              <a:t>‹N°›</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F93596A2-E082-433B-AB56-173774178C10}" type="datetime1">
              <a:rPr lang="en-US" smtClean="0"/>
              <a:t>4/19/2025</a:t>
            </a:fld>
            <a:endParaRPr lang="ar-SA"/>
          </a:p>
        </p:txBody>
      </p:sp>
      <p:sp>
        <p:nvSpPr>
          <p:cNvPr id="22" name="Slide Number Placeholder 21"/>
          <p:cNvSpPr>
            <a:spLocks noGrp="1"/>
          </p:cNvSpPr>
          <p:nvPr>
            <p:ph type="sldNum" sz="quarter" idx="15"/>
          </p:nvPr>
        </p:nvSpPr>
        <p:spPr/>
        <p:txBody>
          <a:bodyPr rtlCol="0"/>
          <a:lstStyle/>
          <a:p>
            <a:fld id="{A4231B69-FBD1-4C22-85BF-9904F0109019}" type="slidenum">
              <a:rPr lang="ar-SA" smtClean="0"/>
              <a:pPr/>
              <a:t>‹N°›</a:t>
            </a:fld>
            <a:endParaRPr lang="ar-SA"/>
          </a:p>
        </p:txBody>
      </p:sp>
      <p:sp>
        <p:nvSpPr>
          <p:cNvPr id="23" name="Footer Placeholder 22"/>
          <p:cNvSpPr>
            <a:spLocks noGrp="1"/>
          </p:cNvSpPr>
          <p:nvPr>
            <p:ph type="ftr" sz="quarter" idx="16"/>
          </p:nvPr>
        </p:nvSpPr>
        <p:spPr/>
        <p:txBody>
          <a:bodyPr rtlCol="0"/>
          <a:lstStyle/>
          <a:p>
            <a:r>
              <a:rPr lang="ar-SA"/>
              <a:t>جامعة أم البواقي-  - كلية الاقتصاد و التسيير و التجارة – قسم المحاسبة والمالية - السنة الثانية</a:t>
            </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62251F43-2067-44EB-BEB0-653B47326EAC}" type="datetime1">
              <a:rPr lang="en-US" smtClean="0"/>
              <a:t>4/19/2025</a:t>
            </a:fld>
            <a:endParaRPr lang="ar-SA"/>
          </a:p>
        </p:txBody>
      </p:sp>
      <p:sp>
        <p:nvSpPr>
          <p:cNvPr id="18" name="Slide Number Placeholder 17"/>
          <p:cNvSpPr>
            <a:spLocks noGrp="1"/>
          </p:cNvSpPr>
          <p:nvPr>
            <p:ph type="sldNum" sz="quarter" idx="11"/>
          </p:nvPr>
        </p:nvSpPr>
        <p:spPr/>
        <p:txBody>
          <a:bodyPr rtlCol="0"/>
          <a:lstStyle/>
          <a:p>
            <a:fld id="{A4231B69-FBD1-4C22-85BF-9904F0109019}" type="slidenum">
              <a:rPr lang="ar-SA" smtClean="0"/>
              <a:pPr/>
              <a:t>‹N°›</a:t>
            </a:fld>
            <a:endParaRPr lang="ar-SA"/>
          </a:p>
        </p:txBody>
      </p:sp>
      <p:sp>
        <p:nvSpPr>
          <p:cNvPr id="21" name="Footer Placeholder 20"/>
          <p:cNvSpPr>
            <a:spLocks noGrp="1"/>
          </p:cNvSpPr>
          <p:nvPr>
            <p:ph type="ftr" sz="quarter" idx="12"/>
          </p:nvPr>
        </p:nvSpPr>
        <p:spPr/>
        <p:txBody>
          <a:bodyPr rtlCol="0"/>
          <a:lstStyle/>
          <a:p>
            <a:r>
              <a:rPr lang="ar-SA"/>
              <a:t>جامعة أم البواقي-  - كلية الاقتصاد و التسيير و التجارة – قسم المحاسبة والمالية - السنة الثانية</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DC7B42D-97C5-4F1A-8686-D0A489722EFD}" type="datetime1">
              <a:rPr lang="en-US" smtClean="0"/>
              <a:t>4/19/2025</a:t>
            </a:fld>
            <a:endParaRPr lang="ar-SA"/>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ar-SA"/>
              <a:t>جامعة أم البواقي-  - كلية الاقتصاد و التسيير و التجارة – قسم المحاسبة والمالية - السنة الثانية</a:t>
            </a: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4231B69-FBD1-4C22-85BF-9904F0109019}" type="slidenum">
              <a:rPr lang="ar-SA" smtClean="0"/>
              <a:pPr/>
              <a:t>‹N°›</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23728" y="2204864"/>
            <a:ext cx="6172200" cy="1894362"/>
          </a:xfrm>
          <a:solidFill>
            <a:schemeClr val="accent4">
              <a:lumMod val="20000"/>
              <a:lumOff val="80000"/>
            </a:schemeClr>
          </a:solidFill>
        </p:spPr>
        <p:style>
          <a:lnRef idx="2">
            <a:schemeClr val="accent3"/>
          </a:lnRef>
          <a:fillRef idx="1">
            <a:schemeClr val="lt1"/>
          </a:fillRef>
          <a:effectRef idx="0">
            <a:schemeClr val="accent3"/>
          </a:effectRef>
          <a:fontRef idx="minor">
            <a:schemeClr val="dk1"/>
          </a:fontRef>
        </p:style>
        <p:txBody>
          <a:bodyPr anchor="ctr">
            <a:normAutofit/>
          </a:bodyPr>
          <a:lstStyle/>
          <a:p>
            <a:pPr algn="ctr"/>
            <a:r>
              <a:rPr lang="ar-SA" sz="3600" dirty="0">
                <a:latin typeface="Calibri" panose="020F0502020204030204" pitchFamily="34" charset="0"/>
                <a:cs typeface="Calibri" panose="020F0502020204030204" pitchFamily="34" charset="0"/>
              </a:rPr>
              <a:t>مالــــــــــــية المؤسسة</a:t>
            </a:r>
          </a:p>
        </p:txBody>
      </p:sp>
      <p:sp>
        <p:nvSpPr>
          <p:cNvPr id="7" name="Date Placeholder 6"/>
          <p:cNvSpPr>
            <a:spLocks noGrp="1"/>
          </p:cNvSpPr>
          <p:nvPr>
            <p:ph type="dt" sz="half" idx="10"/>
          </p:nvPr>
        </p:nvSpPr>
        <p:spPr>
          <a:xfrm>
            <a:off x="3491880" y="5974804"/>
            <a:ext cx="2592288" cy="381000"/>
          </a:xfrm>
        </p:spPr>
        <p:txBody>
          <a:bodyPr/>
          <a:lstStyle/>
          <a:p>
            <a:pPr algn="ctr" rtl="0"/>
            <a:fld id="{A4E79977-E61F-4715-BB03-A50C21D34BA5}" type="datetime1">
              <a:rPr lang="en-US" sz="1400" b="1" smtClean="0">
                <a:solidFill>
                  <a:schemeClr val="tx1"/>
                </a:solidFill>
              </a:rPr>
              <a:t>4/19/2025</a:t>
            </a:fld>
            <a:endParaRPr lang="ar-SA" b="1" dirty="0">
              <a:solidFill>
                <a:schemeClr val="tx1"/>
              </a:solidFill>
            </a:endParaRPr>
          </a:p>
        </p:txBody>
      </p:sp>
      <p:sp>
        <p:nvSpPr>
          <p:cNvPr id="8" name="Slide Number Placeholder 7"/>
          <p:cNvSpPr>
            <a:spLocks noGrp="1"/>
          </p:cNvSpPr>
          <p:nvPr>
            <p:ph type="sldNum" sz="quarter" idx="12"/>
          </p:nvPr>
        </p:nvSpPr>
        <p:spPr/>
        <p:txBody>
          <a:bodyPr/>
          <a:lstStyle/>
          <a:p>
            <a:fld id="{A4231B69-FBD1-4C22-85BF-9904F0109019}" type="slidenum">
              <a:rPr lang="ar-SA" smtClean="0"/>
              <a:pPr/>
              <a:t>1</a:t>
            </a:fld>
            <a:endParaRPr lang="ar-SA"/>
          </a:p>
        </p:txBody>
      </p:sp>
      <p:sp>
        <p:nvSpPr>
          <p:cNvPr id="9" name="Footer Placeholder 8"/>
          <p:cNvSpPr>
            <a:spLocks noGrp="1"/>
          </p:cNvSpPr>
          <p:nvPr>
            <p:ph type="ftr" sz="quarter" idx="11"/>
          </p:nvPr>
        </p:nvSpPr>
        <p:spPr>
          <a:xfrm>
            <a:off x="1935144" y="5398740"/>
            <a:ext cx="6582488" cy="576064"/>
          </a:xfrm>
        </p:spPr>
        <p:txBody>
          <a:bodyPr/>
          <a:lstStyle/>
          <a:p>
            <a:pPr algn="r"/>
            <a:r>
              <a:rPr lang="ar-SA" sz="1600" b="1" dirty="0">
                <a:solidFill>
                  <a:schemeClr val="tx1"/>
                </a:solidFill>
              </a:rPr>
              <a:t>جامعة أم البواقي-  - كلية الاقتصاد و التسيير و التجارة – قسم المحاسبة والمالية - السنة الثانية</a:t>
            </a:r>
          </a:p>
        </p:txBody>
      </p:sp>
      <p:pic>
        <p:nvPicPr>
          <p:cNvPr id="3" name="Picture 2">
            <a:extLst>
              <a:ext uri="{FF2B5EF4-FFF2-40B4-BE49-F238E27FC236}">
                <a16:creationId xmlns:a16="http://schemas.microsoft.com/office/drawing/2014/main" id="{6DE8581E-DC55-4D75-93E2-BD6BDD6729C1}"/>
              </a:ext>
            </a:extLst>
          </p:cNvPr>
          <p:cNvPicPr>
            <a:picLocks noChangeAspect="1"/>
          </p:cNvPicPr>
          <p:nvPr/>
        </p:nvPicPr>
        <p:blipFill>
          <a:blip r:embed="rId3"/>
          <a:stretch>
            <a:fillRect/>
          </a:stretch>
        </p:blipFill>
        <p:spPr>
          <a:xfrm>
            <a:off x="3671540" y="621432"/>
            <a:ext cx="3076575" cy="1485900"/>
          </a:xfrm>
          <a:prstGeom prst="rect">
            <a:avLst/>
          </a:prstGeom>
          <a:solidFill>
            <a:srgbClr val="FFC000"/>
          </a:solidFill>
          <a:ln>
            <a:solidFill>
              <a:schemeClr val="tx2"/>
            </a:solid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ABCCF1-46FD-A02F-D500-8942718AD276}"/>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784F79B1-037E-60C9-DEA6-A301195E3804}"/>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الثالث</a:t>
            </a:r>
            <a:br>
              <a:rPr lang="ar-SA" sz="2000" dirty="0">
                <a:solidFill>
                  <a:schemeClr val="tx1"/>
                </a:solidFill>
              </a:rPr>
            </a:br>
            <a:r>
              <a:rPr lang="ar-DZ" sz="2800" b="1" dirty="0">
                <a:solidFill>
                  <a:schemeClr val="tx1"/>
                </a:solidFill>
                <a:latin typeface="Calibri" panose="020F0502020204030204" pitchFamily="34" charset="0"/>
                <a:cs typeface="Calibri" panose="020F0502020204030204" pitchFamily="34" charset="0"/>
              </a:rPr>
              <a:t>مدخل للوظيفة المالية</a:t>
            </a:r>
            <a:endParaRPr lang="ar-SA" sz="1800" b="1"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6E3DAB35-CB5E-42DA-6BCD-39A7CD13AF9C}"/>
              </a:ext>
            </a:extLst>
          </p:cNvPr>
          <p:cNvSpPr>
            <a:spLocks noGrp="1"/>
          </p:cNvSpPr>
          <p:nvPr>
            <p:ph sz="quarter" idx="1"/>
          </p:nvPr>
        </p:nvSpPr>
        <p:spPr>
          <a:xfrm>
            <a:off x="457200" y="1340768"/>
            <a:ext cx="7467600" cy="4824536"/>
          </a:xfrm>
        </p:spPr>
        <p:style>
          <a:lnRef idx="2">
            <a:schemeClr val="dk1"/>
          </a:lnRef>
          <a:fillRef idx="1">
            <a:schemeClr val="lt1"/>
          </a:fillRef>
          <a:effectRef idx="0">
            <a:schemeClr val="dk1"/>
          </a:effectRef>
          <a:fontRef idx="minor">
            <a:schemeClr val="dk1"/>
          </a:fontRef>
        </p:style>
        <p:txBody>
          <a:bodyPr>
            <a:normAutofit/>
          </a:bodyPr>
          <a:lstStyle/>
          <a:p>
            <a:pPr marL="265113" lvl="0" indent="0">
              <a:buNone/>
            </a:pPr>
            <a:r>
              <a:rPr lang="ar-DZ" b="1" dirty="0">
                <a:latin typeface="Calibri" panose="020F0502020204030204" pitchFamily="34" charset="0"/>
                <a:cs typeface="Calibri" panose="020F0502020204030204" pitchFamily="34" charset="0"/>
              </a:rPr>
              <a:t>1- مفهوم، خصائص، أهداف، ووظائف ومهام المسيّر المالي</a:t>
            </a:r>
          </a:p>
          <a:p>
            <a:pPr marL="608013" lvl="0" indent="-342900" algn="just">
              <a:buFont typeface="Wingdings" panose="05000000000000000000" pitchFamily="2" charset="2"/>
              <a:buChar char="Ø"/>
            </a:pPr>
            <a:r>
              <a:rPr lang="ar-DZ" b="1" dirty="0">
                <a:latin typeface="Calibri" panose="020F0502020204030204" pitchFamily="34" charset="0"/>
                <a:cs typeface="Calibri" panose="020F0502020204030204" pitchFamily="34" charset="0"/>
              </a:rPr>
              <a:t>أهداف الوظيفة المالية</a:t>
            </a:r>
          </a:p>
          <a:p>
            <a:pPr marL="608013" lvl="0" indent="-342900" algn="just">
              <a:buFontTx/>
              <a:buChar char="-"/>
            </a:pPr>
            <a:r>
              <a:rPr lang="ar-DZ" b="1" dirty="0">
                <a:effectLst/>
                <a:latin typeface="Calibri" panose="020F0502020204030204" pitchFamily="34" charset="0"/>
                <a:ea typeface="Calibri" panose="020F0502020204030204" pitchFamily="34" charset="0"/>
                <a:cs typeface="Calibri" panose="020F0502020204030204" pitchFamily="34" charset="0"/>
              </a:rPr>
              <a:t>انتقاد مفهوم الربحية: </a:t>
            </a:r>
            <a:r>
              <a:rPr lang="ar-DZ" dirty="0">
                <a:effectLst/>
                <a:latin typeface="Calibri" panose="020F0502020204030204" pitchFamily="34" charset="0"/>
                <a:ea typeface="Calibri" panose="020F0502020204030204" pitchFamily="34" charset="0"/>
                <a:cs typeface="Calibri" panose="020F0502020204030204" pitchFamily="34" charset="0"/>
              </a:rPr>
              <a:t>بالرغم من البساطة في حساب الربحية، إلا أنها لا تعتبر في كثير من الأحيان وسيلة لقياس الأداء، بما تتضمنه من مفاهيم متعددة، أي أنه لا يوجد مفهوم واحد للربحية، مما يجعل الأمر نسبي جدا. </a:t>
            </a:r>
            <a:r>
              <a:rPr lang="ar-DZ" dirty="0">
                <a:latin typeface="Calibri" panose="020F0502020204030204" pitchFamily="34" charset="0"/>
                <a:ea typeface="Calibri" panose="020F0502020204030204" pitchFamily="34" charset="0"/>
                <a:cs typeface="Calibri" panose="020F0502020204030204" pitchFamily="34" charset="0"/>
              </a:rPr>
              <a:t>من جهة أخرى، فإن حساب الربحية وفق الأسس المحاسبية يجعلنا أمام تجاهل تام لمفهوم القيمة الزمنية للنقود، التي تتأثر بعامل التضخم، وهي ظاهرة اقتصادية لا يمكن تجاهلها. وبالتالي فإن إخضاع المشروع لقياس الأداء المالي يجعل من الربحية مؤشر غير مستقر عبر السنوات، وبالتالي قد يصبح عاملا مضللا للقياس ما لم يخضع للتصحيحات اللازمة بخصوص تدهور قيمة النقد. </a:t>
            </a:r>
            <a:r>
              <a:rPr lang="ar-DZ" dirty="0">
                <a:effectLst/>
                <a:latin typeface="Calibri" panose="020F0502020204030204" pitchFamily="34" charset="0"/>
                <a:ea typeface="Calibri" panose="020F0502020204030204" pitchFamily="34" charset="0"/>
                <a:cs typeface="Calibri" panose="020F0502020204030204" pitchFamily="34" charset="0"/>
              </a:rPr>
              <a:t> </a:t>
            </a:r>
            <a:endParaRPr lang="ar-SA"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107217E6-BA3E-A3A5-8037-87BDF8B45265}"/>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4/19/2025</a:t>
            </a:fld>
            <a:endParaRPr lang="ar-SA" b="1" dirty="0"/>
          </a:p>
        </p:txBody>
      </p:sp>
      <p:sp>
        <p:nvSpPr>
          <p:cNvPr id="5" name="Slide Number Placeholder 4">
            <a:extLst>
              <a:ext uri="{FF2B5EF4-FFF2-40B4-BE49-F238E27FC236}">
                <a16:creationId xmlns:a16="http://schemas.microsoft.com/office/drawing/2014/main" id="{1FED26C4-D48B-A3E9-7A47-B354965567F5}"/>
              </a:ext>
            </a:extLst>
          </p:cNvPr>
          <p:cNvSpPr>
            <a:spLocks noGrp="1"/>
          </p:cNvSpPr>
          <p:nvPr>
            <p:ph type="sldNum" sz="quarter" idx="15"/>
          </p:nvPr>
        </p:nvSpPr>
        <p:spPr/>
        <p:txBody>
          <a:bodyPr/>
          <a:lstStyle/>
          <a:p>
            <a:fld id="{A4231B69-FBD1-4C22-85BF-9904F0109019}" type="slidenum">
              <a:rPr lang="ar-SA" smtClean="0"/>
              <a:pPr/>
              <a:t>10</a:t>
            </a:fld>
            <a:endParaRPr lang="ar-SA"/>
          </a:p>
        </p:txBody>
      </p:sp>
      <p:sp>
        <p:nvSpPr>
          <p:cNvPr id="6" name="Footer Placeholder 5">
            <a:extLst>
              <a:ext uri="{FF2B5EF4-FFF2-40B4-BE49-F238E27FC236}">
                <a16:creationId xmlns:a16="http://schemas.microsoft.com/office/drawing/2014/main" id="{8A4D2C40-2668-64F0-4344-598C8BDE3A9C}"/>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4282513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A445FC-801C-3E4D-076E-4284665DFF9C}"/>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B0B56073-E8EB-F958-1D95-3449EE98337B}"/>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الثالث</a:t>
            </a:r>
            <a:br>
              <a:rPr lang="ar-SA" sz="2000" dirty="0">
                <a:solidFill>
                  <a:schemeClr val="tx1"/>
                </a:solidFill>
              </a:rPr>
            </a:br>
            <a:r>
              <a:rPr lang="ar-DZ" sz="2800" b="1" dirty="0">
                <a:solidFill>
                  <a:schemeClr val="tx1"/>
                </a:solidFill>
                <a:latin typeface="Calibri" panose="020F0502020204030204" pitchFamily="34" charset="0"/>
                <a:cs typeface="Calibri" panose="020F0502020204030204" pitchFamily="34" charset="0"/>
              </a:rPr>
              <a:t>مدخل للوظيفة المالية</a:t>
            </a:r>
            <a:endParaRPr lang="ar-SA" sz="1800" b="1"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6B06497C-292B-5F40-6A60-6349AD209386}"/>
              </a:ext>
            </a:extLst>
          </p:cNvPr>
          <p:cNvSpPr>
            <a:spLocks noGrp="1"/>
          </p:cNvSpPr>
          <p:nvPr>
            <p:ph sz="quarter" idx="1"/>
          </p:nvPr>
        </p:nvSpPr>
        <p:spPr>
          <a:xfrm>
            <a:off x="457200" y="1340768"/>
            <a:ext cx="7467600" cy="4824536"/>
          </a:xfrm>
        </p:spPr>
        <p:style>
          <a:lnRef idx="2">
            <a:schemeClr val="dk1"/>
          </a:lnRef>
          <a:fillRef idx="1">
            <a:schemeClr val="lt1"/>
          </a:fillRef>
          <a:effectRef idx="0">
            <a:schemeClr val="dk1"/>
          </a:effectRef>
          <a:fontRef idx="minor">
            <a:schemeClr val="dk1"/>
          </a:fontRef>
        </p:style>
        <p:txBody>
          <a:bodyPr>
            <a:normAutofit fontScale="92500"/>
          </a:bodyPr>
          <a:lstStyle/>
          <a:p>
            <a:pPr marL="265113" lvl="0" indent="0">
              <a:buNone/>
            </a:pPr>
            <a:r>
              <a:rPr lang="ar-DZ" b="1" dirty="0">
                <a:latin typeface="Calibri" panose="020F0502020204030204" pitchFamily="34" charset="0"/>
                <a:cs typeface="Calibri" panose="020F0502020204030204" pitchFamily="34" charset="0"/>
              </a:rPr>
              <a:t>1- مفهوم، خصائص، أهداف، ووظائف ومهام المسيّر المالي</a:t>
            </a:r>
          </a:p>
          <a:p>
            <a:pPr marL="608013" lvl="0" indent="-342900" algn="just">
              <a:buFont typeface="Wingdings" panose="05000000000000000000" pitchFamily="2" charset="2"/>
              <a:buChar char="Ø"/>
            </a:pPr>
            <a:r>
              <a:rPr lang="ar-DZ" b="1" dirty="0">
                <a:latin typeface="Calibri" panose="020F0502020204030204" pitchFamily="34" charset="0"/>
                <a:cs typeface="Calibri" panose="020F0502020204030204" pitchFamily="34" charset="0"/>
              </a:rPr>
              <a:t>أهداف الوظيفة المالية</a:t>
            </a:r>
          </a:p>
          <a:p>
            <a:pPr marL="608013" lvl="0" indent="-342900" algn="just">
              <a:buFontTx/>
              <a:buChar char="-"/>
            </a:pPr>
            <a:r>
              <a:rPr lang="ar-DZ" b="1" dirty="0">
                <a:effectLst/>
                <a:latin typeface="Calibri" panose="020F0502020204030204" pitchFamily="34" charset="0"/>
                <a:ea typeface="Calibri" panose="020F0502020204030204" pitchFamily="34" charset="0"/>
                <a:cs typeface="Calibri" panose="020F0502020204030204" pitchFamily="34" charset="0"/>
              </a:rPr>
              <a:t>انتقاد مفهوم الربحية: </a:t>
            </a:r>
            <a:r>
              <a:rPr lang="ar-DZ" dirty="0">
                <a:effectLst/>
                <a:latin typeface="Calibri" panose="020F0502020204030204" pitchFamily="34" charset="0"/>
                <a:ea typeface="Calibri" panose="020F0502020204030204" pitchFamily="34" charset="0"/>
                <a:cs typeface="Calibri" panose="020F0502020204030204" pitchFamily="34" charset="0"/>
              </a:rPr>
              <a:t>إضافة إلى ما سبق فإن العمل على تعظيم  يحتاج من المدير المالي الاعتناء بعنصر المخاطرة، لأنه ملازم للعملية الاستثمارية كما هو الحال بالنسبة للعملية التشغيلية. فالاحتمالية في تحقيق التدفقات النقدية لعوائد المشروع، تجعل مؤشر الربحية والعمل على تعظيمها لا يتحقق بصفة مؤكدة. لأن هناك من العوامل المؤثرة في ذلك ، منها الظروف الاقتصادية العامة، ومستوى المنافسة لقطاع المنشأة الاقتصادية، وعوامل أخرى مرتبطة بعوامل داخلية، منها فعالية التنظيم من حيث الكفاءة، وعوامل خارجية، مثل مستوى التطور التكنولوجي للنشاط الاقتصادي، والذي له دور أساسي في التأثير على أرباح المنشأة بفعل التقادم الفني الي يصيب المشروع ما لم تكن هناك يقظة كافية لتجنب ذلك.</a:t>
            </a:r>
            <a:endParaRPr lang="ar-SA"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5072CF7F-FE29-E3DB-3374-3E042E3AB160}"/>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4/19/2025</a:t>
            </a:fld>
            <a:endParaRPr lang="ar-SA" b="1" dirty="0"/>
          </a:p>
        </p:txBody>
      </p:sp>
      <p:sp>
        <p:nvSpPr>
          <p:cNvPr id="5" name="Slide Number Placeholder 4">
            <a:extLst>
              <a:ext uri="{FF2B5EF4-FFF2-40B4-BE49-F238E27FC236}">
                <a16:creationId xmlns:a16="http://schemas.microsoft.com/office/drawing/2014/main" id="{76DBF144-E09E-5DDA-DABC-CBC655CA8B9F}"/>
              </a:ext>
            </a:extLst>
          </p:cNvPr>
          <p:cNvSpPr>
            <a:spLocks noGrp="1"/>
          </p:cNvSpPr>
          <p:nvPr>
            <p:ph type="sldNum" sz="quarter" idx="15"/>
          </p:nvPr>
        </p:nvSpPr>
        <p:spPr/>
        <p:txBody>
          <a:bodyPr/>
          <a:lstStyle/>
          <a:p>
            <a:fld id="{A4231B69-FBD1-4C22-85BF-9904F0109019}" type="slidenum">
              <a:rPr lang="ar-SA" smtClean="0"/>
              <a:pPr/>
              <a:t>11</a:t>
            </a:fld>
            <a:endParaRPr lang="ar-SA"/>
          </a:p>
        </p:txBody>
      </p:sp>
      <p:sp>
        <p:nvSpPr>
          <p:cNvPr id="6" name="Footer Placeholder 5">
            <a:extLst>
              <a:ext uri="{FF2B5EF4-FFF2-40B4-BE49-F238E27FC236}">
                <a16:creationId xmlns:a16="http://schemas.microsoft.com/office/drawing/2014/main" id="{17309C45-AD30-E298-E2AE-C66699FBBCEB}"/>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89744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FDC187-6F51-F008-75F5-08584D7D0582}"/>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527683BA-AADE-DBC9-414C-FBD95DE65C2A}"/>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الثالث</a:t>
            </a:r>
            <a:br>
              <a:rPr lang="ar-SA" sz="2000" dirty="0">
                <a:solidFill>
                  <a:schemeClr val="tx1"/>
                </a:solidFill>
              </a:rPr>
            </a:br>
            <a:r>
              <a:rPr lang="ar-DZ" sz="2800" b="1" dirty="0">
                <a:solidFill>
                  <a:schemeClr val="tx1"/>
                </a:solidFill>
                <a:latin typeface="Calibri" panose="020F0502020204030204" pitchFamily="34" charset="0"/>
                <a:cs typeface="Calibri" panose="020F0502020204030204" pitchFamily="34" charset="0"/>
              </a:rPr>
              <a:t>مدخل للوظيفة المالية</a:t>
            </a:r>
            <a:endParaRPr lang="ar-SA" sz="1800" b="1"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9DEC7118-A2F8-FA3F-E3AE-22018E6A7035}"/>
              </a:ext>
            </a:extLst>
          </p:cNvPr>
          <p:cNvSpPr>
            <a:spLocks noGrp="1"/>
          </p:cNvSpPr>
          <p:nvPr>
            <p:ph sz="quarter" idx="1"/>
          </p:nvPr>
        </p:nvSpPr>
        <p:spPr>
          <a:xfrm>
            <a:off x="457200" y="1340768"/>
            <a:ext cx="7467600" cy="4824536"/>
          </a:xfrm>
        </p:spPr>
        <p:style>
          <a:lnRef idx="2">
            <a:schemeClr val="dk1"/>
          </a:lnRef>
          <a:fillRef idx="1">
            <a:schemeClr val="lt1"/>
          </a:fillRef>
          <a:effectRef idx="0">
            <a:schemeClr val="dk1"/>
          </a:effectRef>
          <a:fontRef idx="minor">
            <a:schemeClr val="dk1"/>
          </a:fontRef>
        </p:style>
        <p:txBody>
          <a:bodyPr>
            <a:normAutofit/>
          </a:bodyPr>
          <a:lstStyle/>
          <a:p>
            <a:pPr marL="265113" lvl="0" indent="0">
              <a:buNone/>
            </a:pPr>
            <a:r>
              <a:rPr lang="ar-DZ" b="1" dirty="0">
                <a:latin typeface="Calibri" panose="020F0502020204030204" pitchFamily="34" charset="0"/>
                <a:cs typeface="Calibri" panose="020F0502020204030204" pitchFamily="34" charset="0"/>
              </a:rPr>
              <a:t>1- مفهوم، خصائص، أهداف، ووظائف ومهام المسيّر المالي</a:t>
            </a:r>
          </a:p>
          <a:p>
            <a:pPr marL="608013" lvl="0" indent="-342900" algn="just">
              <a:buFont typeface="Wingdings" panose="05000000000000000000" pitchFamily="2" charset="2"/>
              <a:buChar char="Ø"/>
            </a:pPr>
            <a:r>
              <a:rPr lang="ar-DZ" b="1" dirty="0">
                <a:latin typeface="Calibri" panose="020F0502020204030204" pitchFamily="34" charset="0"/>
                <a:cs typeface="Calibri" panose="020F0502020204030204" pitchFamily="34" charset="0"/>
              </a:rPr>
              <a:t>أهداف الوظيفة المالية</a:t>
            </a:r>
          </a:p>
          <a:p>
            <a:pPr marL="608013" lvl="0" indent="-342900" algn="just">
              <a:buFontTx/>
              <a:buChar char="-"/>
            </a:pPr>
            <a:r>
              <a:rPr lang="ar-DZ" b="1" dirty="0">
                <a:effectLst/>
                <a:latin typeface="Calibri" panose="020F0502020204030204" pitchFamily="34" charset="0"/>
                <a:ea typeface="Calibri" panose="020F0502020204030204" pitchFamily="34" charset="0"/>
                <a:cs typeface="Calibri" panose="020F0502020204030204" pitchFamily="34" charset="0"/>
              </a:rPr>
              <a:t>انتقاد مفهوم الربحية: </a:t>
            </a:r>
            <a:r>
              <a:rPr lang="ar-DZ" dirty="0">
                <a:effectLst/>
                <a:latin typeface="Calibri" panose="020F0502020204030204" pitchFamily="34" charset="0"/>
                <a:ea typeface="Calibri" panose="020F0502020204030204" pitchFamily="34" charset="0"/>
                <a:cs typeface="Calibri" panose="020F0502020204030204" pitchFamily="34" charset="0"/>
              </a:rPr>
              <a:t>أخيرا، وليس آخرا، فإن مؤشر الربحية لابد وأن يتماشى مع الأهداف الاستراتيجية للمنشاة. فغياب الاستراتيجية ذات المعالم الواضحة في أهدافها ووسائلها سيؤثر حتما على ربحية نشاط المنشأة المزمع تحقيقه. فبالنظر إلى عامل المنافسة، تجد المنشأة نفسها أمام تحديات كبرى لبلوغ أهدافها الأساسية ومنها الربحية أو النمو. لذلك، فإن العمل على صياغة استراتيجية صحيحة </a:t>
            </a:r>
            <a:r>
              <a:rPr lang="ar-DZ" dirty="0" err="1">
                <a:effectLst/>
                <a:latin typeface="Calibri" panose="020F0502020204030204" pitchFamily="34" charset="0"/>
                <a:ea typeface="Calibri" panose="020F0502020204030204" pitchFamily="34" charset="0"/>
                <a:cs typeface="Calibri" panose="020F0502020204030204" pitchFamily="34" charset="0"/>
              </a:rPr>
              <a:t>وكفأة</a:t>
            </a:r>
            <a:r>
              <a:rPr lang="ar-DZ" dirty="0">
                <a:effectLst/>
                <a:latin typeface="Calibri" panose="020F0502020204030204" pitchFamily="34" charset="0"/>
                <a:ea typeface="Calibri" panose="020F0502020204030204" pitchFamily="34" charset="0"/>
                <a:cs typeface="Calibri" panose="020F0502020204030204" pitchFamily="34" charset="0"/>
              </a:rPr>
              <a:t> قادرة على إنجاز الأهداف والتأقلم مع الأحداث كفيل بأن يحقق أهداف الربحية، لكن تعظيمها يبقى أمر نسبي بسبب عوامل كثير مؤثرة في ذلك، منها ما هو اقتصادي محض، ومنها ما هو تنظيمي، ومنها ما هو تكنولوجي.</a:t>
            </a:r>
            <a:endParaRPr lang="ar-SA"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0E7D5642-1960-9CEC-9791-D5550E99B458}"/>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4/19/2025</a:t>
            </a:fld>
            <a:endParaRPr lang="ar-SA" b="1" dirty="0"/>
          </a:p>
        </p:txBody>
      </p:sp>
      <p:sp>
        <p:nvSpPr>
          <p:cNvPr id="5" name="Slide Number Placeholder 4">
            <a:extLst>
              <a:ext uri="{FF2B5EF4-FFF2-40B4-BE49-F238E27FC236}">
                <a16:creationId xmlns:a16="http://schemas.microsoft.com/office/drawing/2014/main" id="{AD7E19B5-22E5-C439-2A97-91FDDF44DEA7}"/>
              </a:ext>
            </a:extLst>
          </p:cNvPr>
          <p:cNvSpPr>
            <a:spLocks noGrp="1"/>
          </p:cNvSpPr>
          <p:nvPr>
            <p:ph type="sldNum" sz="quarter" idx="15"/>
          </p:nvPr>
        </p:nvSpPr>
        <p:spPr/>
        <p:txBody>
          <a:bodyPr/>
          <a:lstStyle/>
          <a:p>
            <a:fld id="{A4231B69-FBD1-4C22-85BF-9904F0109019}" type="slidenum">
              <a:rPr lang="ar-SA" smtClean="0"/>
              <a:pPr/>
              <a:t>12</a:t>
            </a:fld>
            <a:endParaRPr lang="ar-SA"/>
          </a:p>
        </p:txBody>
      </p:sp>
      <p:sp>
        <p:nvSpPr>
          <p:cNvPr id="6" name="Footer Placeholder 5">
            <a:extLst>
              <a:ext uri="{FF2B5EF4-FFF2-40B4-BE49-F238E27FC236}">
                <a16:creationId xmlns:a16="http://schemas.microsoft.com/office/drawing/2014/main" id="{E650C385-7CF8-0BB4-25DE-367973C4BC54}"/>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42186964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C54A0-C790-E0E0-D901-F47B33A0CBA6}"/>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46BFD299-B2B1-2BD5-87C7-0885BD7DFEC9}"/>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الثالث</a:t>
            </a:r>
            <a:br>
              <a:rPr lang="ar-SA" sz="2000" dirty="0">
                <a:solidFill>
                  <a:schemeClr val="tx1"/>
                </a:solidFill>
              </a:rPr>
            </a:br>
            <a:r>
              <a:rPr lang="ar-DZ" sz="2800" b="1" dirty="0">
                <a:solidFill>
                  <a:schemeClr val="tx1"/>
                </a:solidFill>
                <a:latin typeface="Calibri" panose="020F0502020204030204" pitchFamily="34" charset="0"/>
                <a:cs typeface="Calibri" panose="020F0502020204030204" pitchFamily="34" charset="0"/>
              </a:rPr>
              <a:t>مدخل للوظيفة المالية</a:t>
            </a:r>
            <a:endParaRPr lang="ar-SA" sz="1800" b="1"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1E0170C4-9A4D-B530-158F-D4FEC2966281}"/>
              </a:ext>
            </a:extLst>
          </p:cNvPr>
          <p:cNvSpPr>
            <a:spLocks noGrp="1"/>
          </p:cNvSpPr>
          <p:nvPr>
            <p:ph sz="quarter" idx="1"/>
          </p:nvPr>
        </p:nvSpPr>
        <p:spPr>
          <a:xfrm>
            <a:off x="457200" y="1340768"/>
            <a:ext cx="7467600" cy="4824536"/>
          </a:xfrm>
        </p:spPr>
        <p:style>
          <a:lnRef idx="2">
            <a:schemeClr val="dk1"/>
          </a:lnRef>
          <a:fillRef idx="1">
            <a:schemeClr val="lt1"/>
          </a:fillRef>
          <a:effectRef idx="0">
            <a:schemeClr val="dk1"/>
          </a:effectRef>
          <a:fontRef idx="minor">
            <a:schemeClr val="dk1"/>
          </a:fontRef>
        </p:style>
        <p:txBody>
          <a:bodyPr>
            <a:normAutofit/>
          </a:bodyPr>
          <a:lstStyle/>
          <a:p>
            <a:pPr marL="265113" lvl="0" indent="0">
              <a:buNone/>
            </a:pPr>
            <a:r>
              <a:rPr lang="ar-DZ" b="1" dirty="0">
                <a:latin typeface="Calibri" panose="020F0502020204030204" pitchFamily="34" charset="0"/>
                <a:cs typeface="Calibri" panose="020F0502020204030204" pitchFamily="34" charset="0"/>
              </a:rPr>
              <a:t>1- مفهوم، خصائص، أهداف، ووظائف ومهام المسيّر المالي</a:t>
            </a:r>
          </a:p>
          <a:p>
            <a:pPr marL="608013" lvl="0" indent="-342900" algn="just">
              <a:buFont typeface="Wingdings" panose="05000000000000000000" pitchFamily="2" charset="2"/>
              <a:buChar char="Ø"/>
            </a:pPr>
            <a:r>
              <a:rPr lang="ar-DZ" b="1" dirty="0">
                <a:latin typeface="Calibri" panose="020F0502020204030204" pitchFamily="34" charset="0"/>
                <a:cs typeface="Calibri" panose="020F0502020204030204" pitchFamily="34" charset="0"/>
              </a:rPr>
              <a:t>وظائف ومهام المسير المالي</a:t>
            </a:r>
          </a:p>
          <a:p>
            <a:pPr marL="608013" lvl="0" indent="-342900" algn="just">
              <a:buFontTx/>
              <a:buChar char="-"/>
            </a:pPr>
            <a:r>
              <a:rPr lang="ar-DZ" b="1" dirty="0">
                <a:effectLst/>
                <a:latin typeface="Calibri" panose="020F0502020204030204" pitchFamily="34" charset="0"/>
                <a:ea typeface="Calibri" panose="020F0502020204030204" pitchFamily="34" charset="0"/>
                <a:cs typeface="Calibri" panose="020F0502020204030204" pitchFamily="34" charset="0"/>
              </a:rPr>
              <a:t>التنبؤ بالتدفقات النقدية: </a:t>
            </a:r>
            <a:r>
              <a:rPr lang="ar-DZ" dirty="0">
                <a:effectLst/>
                <a:latin typeface="Calibri" panose="020F0502020204030204" pitchFamily="34" charset="0"/>
                <a:ea typeface="Calibri" panose="020F0502020204030204" pitchFamily="34" charset="0"/>
                <a:cs typeface="Calibri" panose="020F0502020204030204" pitchFamily="34" charset="0"/>
              </a:rPr>
              <a:t>يتوجب على المدير المالي التنبؤ بمصادر التدفقات النقدية الواردة، وإمكاني الحصول عليها في الوقت المناسب من أجل مقابلة الالتزامات الواجب على المنشأة الوفاء بها.</a:t>
            </a:r>
          </a:p>
          <a:p>
            <a:pPr marL="608013" lvl="0" indent="-342900" algn="just">
              <a:buFontTx/>
              <a:buChar char="-"/>
            </a:pPr>
            <a:r>
              <a:rPr lang="ar-DZ" b="1" dirty="0">
                <a:latin typeface="Calibri" panose="020F0502020204030204" pitchFamily="34" charset="0"/>
                <a:ea typeface="Calibri" panose="020F0502020204030204" pitchFamily="34" charset="0"/>
                <a:cs typeface="Calibri" panose="020F0502020204030204" pitchFamily="34" charset="0"/>
              </a:rPr>
              <a:t>تدبير الأموال: </a:t>
            </a:r>
            <a:r>
              <a:rPr lang="ar-DZ" dirty="0">
                <a:latin typeface="Calibri" panose="020F0502020204030204" pitchFamily="34" charset="0"/>
                <a:ea typeface="Calibri" panose="020F0502020204030204" pitchFamily="34" charset="0"/>
                <a:cs typeface="Calibri" panose="020F0502020204030204" pitchFamily="34" charset="0"/>
              </a:rPr>
              <a:t>يتطلب ذلك تحديد مصادر التمويل المتاحة والممكنة، و وحجم التمويل المطلوب من كل مصدر، ووقت الحصول عليه، ومعرفة التكلفة المرافقة لكل نوع.</a:t>
            </a:r>
          </a:p>
          <a:p>
            <a:pPr marL="608013" lvl="0" indent="-342900" algn="just">
              <a:buFontTx/>
              <a:buChar char="-"/>
            </a:pPr>
            <a:r>
              <a:rPr lang="ar-DZ" dirty="0">
                <a:effectLst/>
                <a:latin typeface="Calibri" panose="020F0502020204030204" pitchFamily="34" charset="0"/>
                <a:ea typeface="Calibri" panose="020F0502020204030204" pitchFamily="34" charset="0"/>
                <a:cs typeface="Calibri" panose="020F0502020204030204" pitchFamily="34" charset="0"/>
              </a:rPr>
              <a:t> </a:t>
            </a:r>
            <a:r>
              <a:rPr lang="ar-DZ" b="1" dirty="0">
                <a:effectLst/>
                <a:latin typeface="Calibri" panose="020F0502020204030204" pitchFamily="34" charset="0"/>
                <a:ea typeface="Calibri" panose="020F0502020204030204" pitchFamily="34" charset="0"/>
                <a:cs typeface="Calibri" panose="020F0502020204030204" pitchFamily="34" charset="0"/>
              </a:rPr>
              <a:t>إدارة تدفق الأموال داخل المنشأة:  </a:t>
            </a:r>
            <a:r>
              <a:rPr lang="ar-DZ" dirty="0">
                <a:effectLst/>
                <a:latin typeface="Calibri" panose="020F0502020204030204" pitchFamily="34" charset="0"/>
                <a:ea typeface="Calibri" panose="020F0502020204030204" pitchFamily="34" charset="0"/>
                <a:cs typeface="Calibri" panose="020F0502020204030204" pitchFamily="34" charset="0"/>
              </a:rPr>
              <a:t>يتعين على المدير المالي متابعة ومراقبة الرصيد النقدي لحسابات المنشأة الواردة والصادرة، والعمل على تدارك العجز في التدفق النقدي بما يسمح على تجنب تحمل مصاريف إضافية تزيد من عبء التمويل.</a:t>
            </a:r>
            <a:endParaRPr lang="ar-SA"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1851D314-0846-0FC0-5BE3-8177DCADCD82}"/>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4/19/2025</a:t>
            </a:fld>
            <a:endParaRPr lang="ar-SA" b="1" dirty="0"/>
          </a:p>
        </p:txBody>
      </p:sp>
      <p:sp>
        <p:nvSpPr>
          <p:cNvPr id="5" name="Slide Number Placeholder 4">
            <a:extLst>
              <a:ext uri="{FF2B5EF4-FFF2-40B4-BE49-F238E27FC236}">
                <a16:creationId xmlns:a16="http://schemas.microsoft.com/office/drawing/2014/main" id="{9765CFB4-009F-A65D-A898-46F6AC77AB42}"/>
              </a:ext>
            </a:extLst>
          </p:cNvPr>
          <p:cNvSpPr>
            <a:spLocks noGrp="1"/>
          </p:cNvSpPr>
          <p:nvPr>
            <p:ph type="sldNum" sz="quarter" idx="15"/>
          </p:nvPr>
        </p:nvSpPr>
        <p:spPr/>
        <p:txBody>
          <a:bodyPr/>
          <a:lstStyle/>
          <a:p>
            <a:fld id="{A4231B69-FBD1-4C22-85BF-9904F0109019}" type="slidenum">
              <a:rPr lang="ar-SA" smtClean="0"/>
              <a:pPr/>
              <a:t>13</a:t>
            </a:fld>
            <a:endParaRPr lang="ar-SA"/>
          </a:p>
        </p:txBody>
      </p:sp>
      <p:sp>
        <p:nvSpPr>
          <p:cNvPr id="6" name="Footer Placeholder 5">
            <a:extLst>
              <a:ext uri="{FF2B5EF4-FFF2-40B4-BE49-F238E27FC236}">
                <a16:creationId xmlns:a16="http://schemas.microsoft.com/office/drawing/2014/main" id="{EA57C60F-A5BF-92B1-009B-C639BB992DBD}"/>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2539526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12E982-3D78-D16D-E99A-07BA719DFE3D}"/>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822C3C38-B99A-5D45-2C0A-E8A3D0063782}"/>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الثالث</a:t>
            </a:r>
            <a:br>
              <a:rPr lang="ar-SA" sz="2000" dirty="0">
                <a:solidFill>
                  <a:schemeClr val="tx1"/>
                </a:solidFill>
              </a:rPr>
            </a:br>
            <a:r>
              <a:rPr lang="ar-DZ" sz="2800" b="1" dirty="0">
                <a:solidFill>
                  <a:schemeClr val="tx1"/>
                </a:solidFill>
                <a:latin typeface="Calibri" panose="020F0502020204030204" pitchFamily="34" charset="0"/>
                <a:cs typeface="Calibri" panose="020F0502020204030204" pitchFamily="34" charset="0"/>
              </a:rPr>
              <a:t>مدخل للوظيفة المالية</a:t>
            </a:r>
            <a:endParaRPr lang="ar-SA" sz="1800" b="1"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45B8662E-93E7-7530-8DFE-9511FA3CB42B}"/>
              </a:ext>
            </a:extLst>
          </p:cNvPr>
          <p:cNvSpPr>
            <a:spLocks noGrp="1"/>
          </p:cNvSpPr>
          <p:nvPr>
            <p:ph sz="quarter" idx="1"/>
          </p:nvPr>
        </p:nvSpPr>
        <p:spPr>
          <a:xfrm>
            <a:off x="457200" y="1340768"/>
            <a:ext cx="7467600" cy="4824536"/>
          </a:xfrm>
        </p:spPr>
        <p:style>
          <a:lnRef idx="2">
            <a:schemeClr val="dk1"/>
          </a:lnRef>
          <a:fillRef idx="1">
            <a:schemeClr val="lt1"/>
          </a:fillRef>
          <a:effectRef idx="0">
            <a:schemeClr val="dk1"/>
          </a:effectRef>
          <a:fontRef idx="minor">
            <a:schemeClr val="dk1"/>
          </a:fontRef>
        </p:style>
        <p:txBody>
          <a:bodyPr>
            <a:normAutofit/>
          </a:bodyPr>
          <a:lstStyle/>
          <a:p>
            <a:pPr marL="265113" lvl="0" indent="0">
              <a:buNone/>
            </a:pPr>
            <a:r>
              <a:rPr lang="ar-DZ" b="1" dirty="0">
                <a:latin typeface="Calibri" panose="020F0502020204030204" pitchFamily="34" charset="0"/>
                <a:cs typeface="Calibri" panose="020F0502020204030204" pitchFamily="34" charset="0"/>
              </a:rPr>
              <a:t>1- مفهوم، خصائص، أهداف، ووظائف ومهام المسيّر المالي</a:t>
            </a:r>
          </a:p>
          <a:p>
            <a:pPr marL="608013" lvl="0" indent="-342900" algn="just">
              <a:buFont typeface="Wingdings" panose="05000000000000000000" pitchFamily="2" charset="2"/>
              <a:buChar char="Ø"/>
            </a:pPr>
            <a:r>
              <a:rPr lang="ar-DZ" b="1" dirty="0">
                <a:latin typeface="Calibri" panose="020F0502020204030204" pitchFamily="34" charset="0"/>
                <a:cs typeface="Calibri" panose="020F0502020204030204" pitchFamily="34" charset="0"/>
              </a:rPr>
              <a:t>وظائف ومهام المسير المالي</a:t>
            </a:r>
          </a:p>
          <a:p>
            <a:pPr marL="608013" lvl="0" indent="-342900" algn="just">
              <a:buFontTx/>
              <a:buChar char="-"/>
            </a:pPr>
            <a:r>
              <a:rPr lang="ar-DZ" b="1" dirty="0">
                <a:effectLst/>
                <a:latin typeface="Calibri" panose="020F0502020204030204" pitchFamily="34" charset="0"/>
                <a:ea typeface="Calibri" panose="020F0502020204030204" pitchFamily="34" charset="0"/>
                <a:cs typeface="Calibri" panose="020F0502020204030204" pitchFamily="34" charset="0"/>
              </a:rPr>
              <a:t>الرقابة على التكاليف: </a:t>
            </a:r>
            <a:r>
              <a:rPr lang="ar-DZ" dirty="0">
                <a:effectLst/>
                <a:latin typeface="Calibri" panose="020F0502020204030204" pitchFamily="34" charset="0"/>
                <a:ea typeface="Calibri" panose="020F0502020204030204" pitchFamily="34" charset="0"/>
                <a:cs typeface="Calibri" panose="020F0502020204030204" pitchFamily="34" charset="0"/>
              </a:rPr>
              <a:t>يتوجب على المدير المالي التنبؤ بمصادر التدفقات النقدية الواردة، وإمكاني الحصول عليها في الوقت المناسب من أجل مقابلة الالتزامات الواجب على المنشأة الوفاء بها.</a:t>
            </a:r>
          </a:p>
          <a:p>
            <a:pPr marL="608013" lvl="0" indent="-342900" algn="just">
              <a:buFontTx/>
              <a:buChar char="-"/>
            </a:pPr>
            <a:r>
              <a:rPr lang="ar-DZ" b="1" dirty="0">
                <a:latin typeface="Calibri" panose="020F0502020204030204" pitchFamily="34" charset="0"/>
                <a:ea typeface="Calibri" panose="020F0502020204030204" pitchFamily="34" charset="0"/>
                <a:cs typeface="Calibri" panose="020F0502020204030204" pitchFamily="34" charset="0"/>
              </a:rPr>
              <a:t>التسعير: </a:t>
            </a:r>
            <a:r>
              <a:rPr lang="ar-DZ" dirty="0">
                <a:latin typeface="Calibri" panose="020F0502020204030204" pitchFamily="34" charset="0"/>
                <a:ea typeface="Calibri" panose="020F0502020204030204" pitchFamily="34" charset="0"/>
                <a:cs typeface="Calibri" panose="020F0502020204030204" pitchFamily="34" charset="0"/>
              </a:rPr>
              <a:t>تسعير المنتجات تؤثر بطريقة أو أخرى على ربحية المنشأة، تمثل هدفا مشتركا بين وظيفة التسويق، والوظيفة المالية. فإدارة التسويق توفر المعلومات الخاصة بالطلب على المنتجات وحاجة السوق في ذلك، بينما تتولى إدارة المالية بتوفير المعلومات بتكاليف الإنتاج وإمكانية تحقيق هامش الربح المرغوب بالنظر إلى عوامل التكلفة الداخلية، وعوامل السوق التنافسية. </a:t>
            </a:r>
          </a:p>
          <a:p>
            <a:pPr marL="608013" lvl="0" indent="-342900" algn="just">
              <a:buFontTx/>
              <a:buChar char="-"/>
            </a:pPr>
            <a:endParaRPr lang="ar-SA"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15BC991E-BC77-7B98-7123-6A8FD73763F3}"/>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4/19/2025</a:t>
            </a:fld>
            <a:endParaRPr lang="ar-SA" b="1" dirty="0"/>
          </a:p>
        </p:txBody>
      </p:sp>
      <p:sp>
        <p:nvSpPr>
          <p:cNvPr id="5" name="Slide Number Placeholder 4">
            <a:extLst>
              <a:ext uri="{FF2B5EF4-FFF2-40B4-BE49-F238E27FC236}">
                <a16:creationId xmlns:a16="http://schemas.microsoft.com/office/drawing/2014/main" id="{C8363C3A-55EA-64A4-4BC0-C1A3984CC363}"/>
              </a:ext>
            </a:extLst>
          </p:cNvPr>
          <p:cNvSpPr>
            <a:spLocks noGrp="1"/>
          </p:cNvSpPr>
          <p:nvPr>
            <p:ph type="sldNum" sz="quarter" idx="15"/>
          </p:nvPr>
        </p:nvSpPr>
        <p:spPr/>
        <p:txBody>
          <a:bodyPr/>
          <a:lstStyle/>
          <a:p>
            <a:fld id="{A4231B69-FBD1-4C22-85BF-9904F0109019}" type="slidenum">
              <a:rPr lang="ar-SA" smtClean="0"/>
              <a:pPr/>
              <a:t>14</a:t>
            </a:fld>
            <a:endParaRPr lang="ar-SA"/>
          </a:p>
        </p:txBody>
      </p:sp>
      <p:sp>
        <p:nvSpPr>
          <p:cNvPr id="6" name="Footer Placeholder 5">
            <a:extLst>
              <a:ext uri="{FF2B5EF4-FFF2-40B4-BE49-F238E27FC236}">
                <a16:creationId xmlns:a16="http://schemas.microsoft.com/office/drawing/2014/main" id="{C921CCA2-756D-271F-F194-272A9F336134}"/>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9877293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D4E044-7C0D-DC28-93FE-651A913BA115}"/>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7B33FB27-E7A8-59B5-7CAF-E03211FD6421}"/>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الثالث</a:t>
            </a:r>
            <a:br>
              <a:rPr lang="ar-SA" sz="2000" dirty="0">
                <a:solidFill>
                  <a:schemeClr val="tx1"/>
                </a:solidFill>
              </a:rPr>
            </a:br>
            <a:r>
              <a:rPr lang="ar-DZ" sz="2800" b="1" dirty="0">
                <a:solidFill>
                  <a:schemeClr val="tx1"/>
                </a:solidFill>
                <a:latin typeface="Calibri" panose="020F0502020204030204" pitchFamily="34" charset="0"/>
                <a:cs typeface="Calibri" panose="020F0502020204030204" pitchFamily="34" charset="0"/>
              </a:rPr>
              <a:t>مدخل للوظيفة المالية</a:t>
            </a:r>
            <a:endParaRPr lang="ar-SA" sz="1800" b="1"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83F59287-295F-97AC-7240-A453267C436B}"/>
              </a:ext>
            </a:extLst>
          </p:cNvPr>
          <p:cNvSpPr>
            <a:spLocks noGrp="1"/>
          </p:cNvSpPr>
          <p:nvPr>
            <p:ph sz="quarter" idx="1"/>
          </p:nvPr>
        </p:nvSpPr>
        <p:spPr>
          <a:xfrm>
            <a:off x="457200" y="1340768"/>
            <a:ext cx="7467600" cy="4824536"/>
          </a:xfrm>
        </p:spPr>
        <p:style>
          <a:lnRef idx="2">
            <a:schemeClr val="dk1"/>
          </a:lnRef>
          <a:fillRef idx="1">
            <a:schemeClr val="lt1"/>
          </a:fillRef>
          <a:effectRef idx="0">
            <a:schemeClr val="dk1"/>
          </a:effectRef>
          <a:fontRef idx="minor">
            <a:schemeClr val="dk1"/>
          </a:fontRef>
        </p:style>
        <p:txBody>
          <a:bodyPr>
            <a:normAutofit fontScale="92500" lnSpcReduction="20000"/>
          </a:bodyPr>
          <a:lstStyle/>
          <a:p>
            <a:pPr marL="265113" lvl="0" indent="0">
              <a:buNone/>
            </a:pPr>
            <a:r>
              <a:rPr lang="ar-DZ" b="1" dirty="0">
                <a:latin typeface="Calibri" panose="020F0502020204030204" pitchFamily="34" charset="0"/>
                <a:cs typeface="Calibri" panose="020F0502020204030204" pitchFamily="34" charset="0"/>
              </a:rPr>
              <a:t>1- مفهوم، خصائص، أهداف، ووظائف ومهام المسيّر المالي</a:t>
            </a:r>
          </a:p>
          <a:p>
            <a:pPr marL="608013" lvl="0" indent="-342900" algn="just">
              <a:buFont typeface="Wingdings" panose="05000000000000000000" pitchFamily="2" charset="2"/>
              <a:buChar char="Ø"/>
            </a:pPr>
            <a:r>
              <a:rPr lang="ar-DZ" b="1" dirty="0">
                <a:latin typeface="Calibri" panose="020F0502020204030204" pitchFamily="34" charset="0"/>
                <a:cs typeface="Calibri" panose="020F0502020204030204" pitchFamily="34" charset="0"/>
              </a:rPr>
              <a:t>وظائف ومهام المسير المالي</a:t>
            </a:r>
          </a:p>
          <a:p>
            <a:pPr marL="608013" lvl="0" indent="-342900" algn="just">
              <a:buFontTx/>
              <a:buChar char="-"/>
            </a:pPr>
            <a:r>
              <a:rPr lang="ar-DZ" b="1" dirty="0">
                <a:effectLst/>
                <a:latin typeface="Calibri" panose="020F0502020204030204" pitchFamily="34" charset="0"/>
                <a:ea typeface="Calibri" panose="020F0502020204030204" pitchFamily="34" charset="0"/>
                <a:cs typeface="Calibri" panose="020F0502020204030204" pitchFamily="34" charset="0"/>
              </a:rPr>
              <a:t>التنبؤ بالأرباح:  </a:t>
            </a:r>
            <a:r>
              <a:rPr lang="ar-DZ" dirty="0">
                <a:effectLst/>
                <a:latin typeface="Calibri" panose="020F0502020204030204" pitchFamily="34" charset="0"/>
                <a:ea typeface="Calibri" panose="020F0502020204030204" pitchFamily="34" charset="0"/>
                <a:cs typeface="Calibri" panose="020F0502020204030204" pitchFamily="34" charset="0"/>
              </a:rPr>
              <a:t>يتعين على المدير المالي التنسيق مع كل من مدير التسويق، ومدير الإنتاج ، لمعرفة ولو بصفة احتمالية مدروسة قيمة المبيعات، والتكاليف المرافقة. أما بالنسبة للمشروعات الجديدة، تصبح عملية التنبؤ بالأرباح أكثر من ضرورية، لأن الخطأ في ذلك سيحمل المنشأة تكاليف باهظة وقد يفشل المشروع، ويتعرض لما يعرف باسم التكلفة المستغرقة. </a:t>
            </a:r>
          </a:p>
          <a:p>
            <a:pPr marL="608013" lvl="0" indent="-342900" algn="just">
              <a:buFontTx/>
              <a:buChar char="-"/>
            </a:pPr>
            <a:r>
              <a:rPr lang="ar-DZ" b="1" dirty="0">
                <a:effectLst/>
                <a:latin typeface="Calibri" panose="020F0502020204030204" pitchFamily="34" charset="0"/>
                <a:ea typeface="Calibri" panose="020F0502020204030204" pitchFamily="34" charset="0"/>
                <a:cs typeface="Calibri" panose="020F0502020204030204" pitchFamily="34" charset="0"/>
              </a:rPr>
              <a:t>قياس كل من العائد المطلوب للاستثمار، وتكلفة رأس المال: </a:t>
            </a:r>
            <a:r>
              <a:rPr lang="ar-DZ" dirty="0">
                <a:effectLst/>
                <a:latin typeface="Calibri" panose="020F0502020204030204" pitchFamily="34" charset="0"/>
                <a:ea typeface="Calibri" panose="020F0502020204030204" pitchFamily="34" charset="0"/>
                <a:cs typeface="Calibri" panose="020F0502020204030204" pitchFamily="34" charset="0"/>
              </a:rPr>
              <a:t>يتولى المدير المالي، في إطار مفهوم الموازنة الرأسمالية، معرفة الفرص الاستثمارية التي تدر تدفقات نقدية تفوق تكلفة الحصول عليها. كما يتعين عليه الاهتمام بتوليفة هيكل رأس المال ، من جانب تحديد المزيج التمويلي الذي تتحقق معه أقل تكلفة ممكنة، ويضمن بذلك الأموال اللازمة لتمويل رأس المال العامل، وهذه مسألة مهمة من منظور العمليات التشغيلية للمنشأة.  </a:t>
            </a:r>
            <a:endParaRPr lang="ar-SA"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D409A072-93BD-8C62-0B36-091993235999}"/>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4/19/2025</a:t>
            </a:fld>
            <a:endParaRPr lang="ar-SA" b="1" dirty="0"/>
          </a:p>
        </p:txBody>
      </p:sp>
      <p:sp>
        <p:nvSpPr>
          <p:cNvPr id="5" name="Slide Number Placeholder 4">
            <a:extLst>
              <a:ext uri="{FF2B5EF4-FFF2-40B4-BE49-F238E27FC236}">
                <a16:creationId xmlns:a16="http://schemas.microsoft.com/office/drawing/2014/main" id="{CF6A5D22-0510-5DA8-DDB8-C861CB95869C}"/>
              </a:ext>
            </a:extLst>
          </p:cNvPr>
          <p:cNvSpPr>
            <a:spLocks noGrp="1"/>
          </p:cNvSpPr>
          <p:nvPr>
            <p:ph type="sldNum" sz="quarter" idx="15"/>
          </p:nvPr>
        </p:nvSpPr>
        <p:spPr/>
        <p:txBody>
          <a:bodyPr/>
          <a:lstStyle/>
          <a:p>
            <a:fld id="{A4231B69-FBD1-4C22-85BF-9904F0109019}" type="slidenum">
              <a:rPr lang="ar-SA" smtClean="0"/>
              <a:pPr/>
              <a:t>15</a:t>
            </a:fld>
            <a:endParaRPr lang="ar-SA"/>
          </a:p>
        </p:txBody>
      </p:sp>
      <p:sp>
        <p:nvSpPr>
          <p:cNvPr id="6" name="Footer Placeholder 5">
            <a:extLst>
              <a:ext uri="{FF2B5EF4-FFF2-40B4-BE49-F238E27FC236}">
                <a16:creationId xmlns:a16="http://schemas.microsoft.com/office/drawing/2014/main" id="{220A037B-8F0C-57F4-DEBC-A46436E50155}"/>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4440055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FB92FE-8FD1-A4A6-2829-9260A6B49951}"/>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A9A3220B-86CC-3FC6-F51B-B77546904D87}"/>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الثالث</a:t>
            </a:r>
            <a:br>
              <a:rPr lang="ar-SA" sz="2000" dirty="0">
                <a:solidFill>
                  <a:schemeClr val="tx1"/>
                </a:solidFill>
              </a:rPr>
            </a:br>
            <a:r>
              <a:rPr lang="ar-DZ" sz="2800" b="1" dirty="0">
                <a:solidFill>
                  <a:schemeClr val="tx1"/>
                </a:solidFill>
                <a:latin typeface="Calibri" panose="020F0502020204030204" pitchFamily="34" charset="0"/>
                <a:cs typeface="Calibri" panose="020F0502020204030204" pitchFamily="34" charset="0"/>
              </a:rPr>
              <a:t>مدخل للوظيفة المالية</a:t>
            </a:r>
            <a:endParaRPr lang="ar-SA" sz="1800" b="1"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DB707487-90C2-4B80-C982-C5ACD1B507EB}"/>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a:bodyPr>
          <a:lstStyle/>
          <a:p>
            <a:pPr marL="265113" lvl="0" indent="0">
              <a:buNone/>
            </a:pPr>
            <a:r>
              <a:rPr lang="ar-DZ" b="1" dirty="0">
                <a:latin typeface="Calibri" panose="020F0502020204030204" pitchFamily="34" charset="0"/>
                <a:cs typeface="Calibri" panose="020F0502020204030204" pitchFamily="34" charset="0"/>
              </a:rPr>
              <a:t>2- تطور مكانة الوظيفة المالية عبر الزمن وعلاقتها بالإدارة المالية </a:t>
            </a:r>
          </a:p>
          <a:p>
            <a:pPr marL="265113" lvl="0" indent="0">
              <a:buNone/>
            </a:pPr>
            <a:r>
              <a:rPr lang="ar-DZ" dirty="0">
                <a:latin typeface="Calibri" panose="020F0502020204030204" pitchFamily="34" charset="0"/>
                <a:cs typeface="Calibri" panose="020F0502020204030204" pitchFamily="34" charset="0"/>
              </a:rPr>
              <a:t>2-1</a:t>
            </a:r>
            <a:r>
              <a:rPr lang="ar-DZ" b="1" dirty="0">
                <a:latin typeface="Calibri" panose="020F0502020204030204" pitchFamily="34" charset="0"/>
                <a:cs typeface="Calibri" panose="020F0502020204030204" pitchFamily="34" charset="0"/>
              </a:rPr>
              <a:t> </a:t>
            </a:r>
            <a:r>
              <a:rPr lang="ar-DZ" dirty="0">
                <a:latin typeface="Calibri" panose="020F0502020204030204" pitchFamily="34" charset="0"/>
                <a:cs typeface="Calibri" panose="020F0502020204030204" pitchFamily="34" charset="0"/>
              </a:rPr>
              <a:t>مدخل إدارة النقدية، </a:t>
            </a:r>
          </a:p>
          <a:p>
            <a:pPr marL="265113" lvl="0" indent="0" algn="just">
              <a:buNone/>
            </a:pPr>
            <a:r>
              <a:rPr lang="ar-DZ" dirty="0">
                <a:latin typeface="Calibri" panose="020F0502020204030204" pitchFamily="34" charset="0"/>
                <a:cs typeface="Calibri" panose="020F0502020204030204" pitchFamily="34" charset="0"/>
              </a:rPr>
              <a:t>يرتبط مفهوم إدارة النقدية بمفهوم إدارة التدفقات النقدية الوارد والصادرة. فمحصلة الفرق بين هذه التدفقات يبين حقيقة السيولة في المنشأة، من جهة، ومدى قدرتها على تسوية التزاماتها من جهة أخرى. ومن منظور معاصر تُعطى أهمية بالغة لإدارة النقدية بحيث تخصص نماج رياضية لتحدد النقدية المثلى الواجب الاحتفاظ بها. فالعجز في توفير النقدية يصحبه تحمل تكاليف تتمثل فيما يسدد من فوائد لقاء تدبير الحصول على أموال إضافية، أما الفائض في النقدية، وبالرغم من إيجابية ذلك في تسديد الالتزامات الآنية، فسيعرض المنشأة إلى تحمل تكاليف إضافية تسمى بتكلفة الفرصة الضائعة.</a:t>
            </a:r>
          </a:p>
        </p:txBody>
      </p:sp>
      <p:sp>
        <p:nvSpPr>
          <p:cNvPr id="4" name="Date Placeholder 3">
            <a:extLst>
              <a:ext uri="{FF2B5EF4-FFF2-40B4-BE49-F238E27FC236}">
                <a16:creationId xmlns:a16="http://schemas.microsoft.com/office/drawing/2014/main" id="{C48E0FA3-DCC1-F01C-126B-417040CA50C7}"/>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4/19/2025</a:t>
            </a:fld>
            <a:endParaRPr lang="ar-SA" b="1" dirty="0"/>
          </a:p>
        </p:txBody>
      </p:sp>
      <p:sp>
        <p:nvSpPr>
          <p:cNvPr id="5" name="Slide Number Placeholder 4">
            <a:extLst>
              <a:ext uri="{FF2B5EF4-FFF2-40B4-BE49-F238E27FC236}">
                <a16:creationId xmlns:a16="http://schemas.microsoft.com/office/drawing/2014/main" id="{C53B96E3-4CE0-E29C-2FDC-2264588169AE}"/>
              </a:ext>
            </a:extLst>
          </p:cNvPr>
          <p:cNvSpPr>
            <a:spLocks noGrp="1"/>
          </p:cNvSpPr>
          <p:nvPr>
            <p:ph type="sldNum" sz="quarter" idx="15"/>
          </p:nvPr>
        </p:nvSpPr>
        <p:spPr/>
        <p:txBody>
          <a:bodyPr/>
          <a:lstStyle/>
          <a:p>
            <a:fld id="{A4231B69-FBD1-4C22-85BF-9904F0109019}" type="slidenum">
              <a:rPr lang="ar-SA" smtClean="0"/>
              <a:pPr/>
              <a:t>16</a:t>
            </a:fld>
            <a:endParaRPr lang="ar-SA"/>
          </a:p>
        </p:txBody>
      </p:sp>
      <p:sp>
        <p:nvSpPr>
          <p:cNvPr id="6" name="Footer Placeholder 5">
            <a:extLst>
              <a:ext uri="{FF2B5EF4-FFF2-40B4-BE49-F238E27FC236}">
                <a16:creationId xmlns:a16="http://schemas.microsoft.com/office/drawing/2014/main" id="{6B6ECAE9-11B6-4668-C546-D6882A69C847}"/>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5458241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92B63A-36A2-1521-957B-5FF151CC4D55}"/>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B43DB935-34DE-F1BB-B5F3-365E28C3426A}"/>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الثالث</a:t>
            </a:r>
            <a:br>
              <a:rPr lang="ar-SA" sz="2000" dirty="0">
                <a:solidFill>
                  <a:schemeClr val="tx1"/>
                </a:solidFill>
              </a:rPr>
            </a:br>
            <a:r>
              <a:rPr lang="ar-DZ" sz="2800" b="1" dirty="0">
                <a:solidFill>
                  <a:schemeClr val="tx1"/>
                </a:solidFill>
                <a:latin typeface="Calibri" panose="020F0502020204030204" pitchFamily="34" charset="0"/>
                <a:cs typeface="Calibri" panose="020F0502020204030204" pitchFamily="34" charset="0"/>
              </a:rPr>
              <a:t>مدخل للوظيفة المالية</a:t>
            </a:r>
            <a:endParaRPr lang="ar-SA" sz="1800" b="1"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1CD9B2EA-5E8C-D359-D687-775C30097BE4}"/>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fontScale="92500" lnSpcReduction="10000"/>
          </a:bodyPr>
          <a:lstStyle/>
          <a:p>
            <a:pPr marL="265113" lvl="0" indent="0">
              <a:buNone/>
            </a:pPr>
            <a:r>
              <a:rPr lang="ar-DZ" b="1" dirty="0">
                <a:latin typeface="Calibri" panose="020F0502020204030204" pitchFamily="34" charset="0"/>
                <a:cs typeface="Calibri" panose="020F0502020204030204" pitchFamily="34" charset="0"/>
              </a:rPr>
              <a:t>2- تطور مكانة الوظيفة المالية عبر الزمن وعلاقتها بالإدارة المالية </a:t>
            </a:r>
          </a:p>
          <a:p>
            <a:pPr marL="265113" lvl="0" indent="0">
              <a:buNone/>
            </a:pPr>
            <a:r>
              <a:rPr lang="ar-DZ" dirty="0">
                <a:latin typeface="Calibri" panose="020F0502020204030204" pitchFamily="34" charset="0"/>
                <a:cs typeface="Calibri" panose="020F0502020204030204" pitchFamily="34" charset="0"/>
              </a:rPr>
              <a:t>2-2 مدخل إدارة الموارد المالية، </a:t>
            </a:r>
          </a:p>
          <a:p>
            <a:pPr marL="265113" lvl="0" indent="0" algn="just">
              <a:buNone/>
            </a:pPr>
            <a:r>
              <a:rPr lang="ar-DZ" dirty="0">
                <a:latin typeface="Calibri" panose="020F0502020204030204" pitchFamily="34" charset="0"/>
                <a:cs typeface="Calibri" panose="020F0502020204030204" pitchFamily="34" charset="0"/>
              </a:rPr>
              <a:t>من الناحية التاريخية، يمكن القول أن إدارة الموارد المالية بدأت تأخذ طابعا إداريا بعد الحرب العالمية الثانية، في ظل الطابع الإداري للوظيفة المالية التي كانت ترتكز على القضايا ذات العلاقة بالرقابة، والتخطيط المالي. فتعقد العمليات الاستثمارية والتمويلية برز بشكل واضح في فترة تاريخية عرفت استقرارا اقتصاديا نسبيا عرفت باسم الثلاثين سنة لاقتصاد مزدهر عقبت الحرب العالمية ممتدة بذلك إلى غاية نهاية السبعينات من القرن الماضي. وكما سبق وأن تمت الإشارة في الفصل الثاني حول رواد وأعلام الفكر المالي كان ذلك في بداية الستينات 1960، حيث ظهرت أبرز النظريات المالية ذات العلاقة بالوظيفة المالية أو الإدارة المالية. منذ ذلك الوقت زادت أهمية الوظيفة المالية سواء من حيث ما تقوم به من مهام تخصيص الموارد المالية طبقا لطبيعة النشاط من كونه استثماري أو تشغيلي ، أو هو ذو طبيعة قصيرة الأجل أو طويلة الأجل</a:t>
            </a:r>
          </a:p>
        </p:txBody>
      </p:sp>
      <p:sp>
        <p:nvSpPr>
          <p:cNvPr id="4" name="Date Placeholder 3">
            <a:extLst>
              <a:ext uri="{FF2B5EF4-FFF2-40B4-BE49-F238E27FC236}">
                <a16:creationId xmlns:a16="http://schemas.microsoft.com/office/drawing/2014/main" id="{02EA9E16-9F84-B6B3-B7E8-3481D07F850A}"/>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4/19/2025</a:t>
            </a:fld>
            <a:endParaRPr lang="ar-SA" b="1" dirty="0"/>
          </a:p>
        </p:txBody>
      </p:sp>
      <p:sp>
        <p:nvSpPr>
          <p:cNvPr id="5" name="Slide Number Placeholder 4">
            <a:extLst>
              <a:ext uri="{FF2B5EF4-FFF2-40B4-BE49-F238E27FC236}">
                <a16:creationId xmlns:a16="http://schemas.microsoft.com/office/drawing/2014/main" id="{C9B4A6F4-DACE-44E8-2AE5-E593CB29708D}"/>
              </a:ext>
            </a:extLst>
          </p:cNvPr>
          <p:cNvSpPr>
            <a:spLocks noGrp="1"/>
          </p:cNvSpPr>
          <p:nvPr>
            <p:ph type="sldNum" sz="quarter" idx="15"/>
          </p:nvPr>
        </p:nvSpPr>
        <p:spPr/>
        <p:txBody>
          <a:bodyPr/>
          <a:lstStyle/>
          <a:p>
            <a:fld id="{A4231B69-FBD1-4C22-85BF-9904F0109019}" type="slidenum">
              <a:rPr lang="ar-SA" smtClean="0"/>
              <a:pPr/>
              <a:t>17</a:t>
            </a:fld>
            <a:endParaRPr lang="ar-SA"/>
          </a:p>
        </p:txBody>
      </p:sp>
      <p:sp>
        <p:nvSpPr>
          <p:cNvPr id="6" name="Footer Placeholder 5">
            <a:extLst>
              <a:ext uri="{FF2B5EF4-FFF2-40B4-BE49-F238E27FC236}">
                <a16:creationId xmlns:a16="http://schemas.microsoft.com/office/drawing/2014/main" id="{CC59514C-7C73-16E2-DD52-0983F179699B}"/>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459942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E875AB-271C-49CF-18B1-6D644881EFB9}"/>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8FBA99DB-477E-435C-C437-E9716C7FFB67}"/>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الثالث</a:t>
            </a:r>
            <a:br>
              <a:rPr lang="ar-SA" sz="2000" dirty="0">
                <a:solidFill>
                  <a:schemeClr val="tx1"/>
                </a:solidFill>
              </a:rPr>
            </a:br>
            <a:r>
              <a:rPr lang="ar-DZ" sz="2800" b="1" dirty="0">
                <a:solidFill>
                  <a:schemeClr val="tx1"/>
                </a:solidFill>
                <a:latin typeface="Calibri" panose="020F0502020204030204" pitchFamily="34" charset="0"/>
                <a:cs typeface="Calibri" panose="020F0502020204030204" pitchFamily="34" charset="0"/>
              </a:rPr>
              <a:t>مدخل للوظيفة المالية</a:t>
            </a:r>
            <a:endParaRPr lang="ar-SA" sz="1800" b="1"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D1C2B0D8-750C-FDC4-4441-898EF5F23713}"/>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lnSpcReduction="10000"/>
          </a:bodyPr>
          <a:lstStyle/>
          <a:p>
            <a:pPr marL="265113" lvl="0" indent="0">
              <a:buNone/>
            </a:pPr>
            <a:r>
              <a:rPr lang="ar-DZ" b="1" dirty="0">
                <a:latin typeface="Calibri" panose="020F0502020204030204" pitchFamily="34" charset="0"/>
                <a:cs typeface="Calibri" panose="020F0502020204030204" pitchFamily="34" charset="0"/>
              </a:rPr>
              <a:t>2- تطور مكانة الوظيفة المالية عبر الزمن وعلاقتها بالإدارة المالية </a:t>
            </a:r>
          </a:p>
          <a:p>
            <a:pPr marL="265113" lvl="0" indent="0">
              <a:buNone/>
            </a:pPr>
            <a:r>
              <a:rPr lang="ar-DZ" dirty="0">
                <a:latin typeface="Calibri" panose="020F0502020204030204" pitchFamily="34" charset="0"/>
                <a:cs typeface="Calibri" panose="020F0502020204030204" pitchFamily="34" charset="0"/>
              </a:rPr>
              <a:t>2-3 مدخل  التخصيص الأمثل للموارد وتحقيق الأهداف المالية الشاملة</a:t>
            </a:r>
          </a:p>
          <a:p>
            <a:pPr marL="265113" lvl="0" indent="0" algn="just">
              <a:buNone/>
            </a:pPr>
            <a:r>
              <a:rPr lang="ar-DZ" dirty="0">
                <a:latin typeface="Calibri" panose="020F0502020204030204" pitchFamily="34" charset="0"/>
                <a:cs typeface="Calibri" panose="020F0502020204030204" pitchFamily="34" charset="0"/>
              </a:rPr>
              <a:t>يقصد بالتخصيص الأمثل للموارد القدرة على تمويل المشروع استثماريا وتشغيليا بما يحقق الكفاء الإنتاجية والتي بدورها تسمح بالوصول إلى إنجاز فوائض في القيمة وبالتالي بلوغ أهداف الربحية. فالربح عامل أساسي نحو تحقيق النمو والتوسع في نشاطات المشروع الاستثماري. لكن الملاحظ أن العمل على تحقيق الربح لا يكون بمعزل عن تحمل مخاطر تقسم عادة إلى نوعين من المخاطر الأساسية: مخاطر نظامية ومخاطر غير نظامية (داخلية). أما المخاطر النظامية فتسمى أيضا بمخاطر السوق على اعتبار أن توجه السوق في مجموعه نحو التراجع يؤثر بشكل مباشر وحتمي على المشروع، بحيث لا يمكن تجنبها. أما المخاطر غير النظامية فترتبط بنشاط المنشأة تنظيميا وتشغيليا دون غيرها من المنشآت الأخرى المماثلة لها في السوق.   </a:t>
            </a:r>
          </a:p>
        </p:txBody>
      </p:sp>
      <p:sp>
        <p:nvSpPr>
          <p:cNvPr id="4" name="Date Placeholder 3">
            <a:extLst>
              <a:ext uri="{FF2B5EF4-FFF2-40B4-BE49-F238E27FC236}">
                <a16:creationId xmlns:a16="http://schemas.microsoft.com/office/drawing/2014/main" id="{CE3B2227-EE87-47A7-8870-B8C8B60CA18B}"/>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4/19/2025</a:t>
            </a:fld>
            <a:endParaRPr lang="ar-SA" b="1" dirty="0"/>
          </a:p>
        </p:txBody>
      </p:sp>
      <p:sp>
        <p:nvSpPr>
          <p:cNvPr id="5" name="Slide Number Placeholder 4">
            <a:extLst>
              <a:ext uri="{FF2B5EF4-FFF2-40B4-BE49-F238E27FC236}">
                <a16:creationId xmlns:a16="http://schemas.microsoft.com/office/drawing/2014/main" id="{BE87CCA7-7A47-2853-9E58-5E575C4F7A4A}"/>
              </a:ext>
            </a:extLst>
          </p:cNvPr>
          <p:cNvSpPr>
            <a:spLocks noGrp="1"/>
          </p:cNvSpPr>
          <p:nvPr>
            <p:ph type="sldNum" sz="quarter" idx="15"/>
          </p:nvPr>
        </p:nvSpPr>
        <p:spPr/>
        <p:txBody>
          <a:bodyPr/>
          <a:lstStyle/>
          <a:p>
            <a:fld id="{A4231B69-FBD1-4C22-85BF-9904F0109019}" type="slidenum">
              <a:rPr lang="ar-SA" smtClean="0"/>
              <a:pPr/>
              <a:t>18</a:t>
            </a:fld>
            <a:endParaRPr lang="ar-SA"/>
          </a:p>
        </p:txBody>
      </p:sp>
      <p:sp>
        <p:nvSpPr>
          <p:cNvPr id="6" name="Footer Placeholder 5">
            <a:extLst>
              <a:ext uri="{FF2B5EF4-FFF2-40B4-BE49-F238E27FC236}">
                <a16:creationId xmlns:a16="http://schemas.microsoft.com/office/drawing/2014/main" id="{AE52945F-B105-F312-4495-3EC7F4DE4C9F}"/>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8242376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8E9588-A94B-96C6-BB09-831CC3B25E71}"/>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DC179549-CF93-3E43-09A2-D01FEC785321}"/>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الثالث</a:t>
            </a:r>
            <a:br>
              <a:rPr lang="ar-SA" sz="2000" dirty="0">
                <a:solidFill>
                  <a:schemeClr val="tx1"/>
                </a:solidFill>
              </a:rPr>
            </a:br>
            <a:r>
              <a:rPr lang="ar-DZ" sz="2800" b="1" dirty="0">
                <a:solidFill>
                  <a:schemeClr val="tx1"/>
                </a:solidFill>
                <a:latin typeface="Calibri" panose="020F0502020204030204" pitchFamily="34" charset="0"/>
                <a:cs typeface="Calibri" panose="020F0502020204030204" pitchFamily="34" charset="0"/>
              </a:rPr>
              <a:t>مدخل للوظيفة المالية</a:t>
            </a:r>
            <a:endParaRPr lang="ar-SA" sz="1800" b="1"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EAC60B74-E885-CD05-65C9-DC6B757EF489}"/>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lnSpcReduction="10000"/>
          </a:bodyPr>
          <a:lstStyle/>
          <a:p>
            <a:pPr marL="265113" lvl="0" indent="0">
              <a:buNone/>
            </a:pPr>
            <a:r>
              <a:rPr lang="ar-DZ" b="1" dirty="0">
                <a:latin typeface="Calibri" panose="020F0502020204030204" pitchFamily="34" charset="0"/>
                <a:cs typeface="Calibri" panose="020F0502020204030204" pitchFamily="34" charset="0"/>
              </a:rPr>
              <a:t>2- تطور مكانة الوظيفة المالية عبر الزمن وعلاقتها بالإدارة المالية </a:t>
            </a:r>
          </a:p>
          <a:p>
            <a:pPr marL="265113" lvl="0" indent="0">
              <a:buNone/>
            </a:pPr>
            <a:r>
              <a:rPr lang="ar-DZ" dirty="0">
                <a:latin typeface="Calibri" panose="020F0502020204030204" pitchFamily="34" charset="0"/>
                <a:cs typeface="Calibri" panose="020F0502020204030204" pitchFamily="34" charset="0"/>
              </a:rPr>
              <a:t>2-3 مدخل  التخصيص الأمثل للموارد وتحقيق الأهداف المالية الشاملة</a:t>
            </a:r>
          </a:p>
          <a:p>
            <a:pPr marL="265113" lvl="0" indent="0" algn="just">
              <a:buNone/>
            </a:pPr>
            <a:r>
              <a:rPr lang="ar-DZ" dirty="0">
                <a:latin typeface="Calibri" panose="020F0502020204030204" pitchFamily="34" charset="0"/>
                <a:cs typeface="Calibri" panose="020F0502020204030204" pitchFamily="34" charset="0"/>
              </a:rPr>
              <a:t>إذن، فالتخصيص الأمثل للموارد يحتاج إلى مراعاة التكلفة، والتي تتعدد مصادرها، من بينها المخاطر المشار إليها ، وأيضا تكلفة التمويل. فالتخصيص غير العقلاني قد يؤثر بشكل واضح على مردودية المشروع بما يضمن له أرباحا مستقرة ومتزايدة. </a:t>
            </a:r>
          </a:p>
          <a:p>
            <a:pPr marL="265113" lvl="0" indent="0" algn="just">
              <a:buNone/>
            </a:pPr>
            <a:r>
              <a:rPr lang="ar-DZ" dirty="0">
                <a:latin typeface="Calibri" panose="020F0502020204030204" pitchFamily="34" charset="0"/>
                <a:cs typeface="Calibri" panose="020F0502020204030204" pitchFamily="34" charset="0"/>
              </a:rPr>
              <a:t>فإذا كانت مهمة الوظيفة المالية في مجملها الاهتمام ماذا نفعل بالأموال المتاحة، فإن مهمة الإدارة المالية هو اتخاذ القرارات المناسبة لاستخدام الأموال استخداما أمثلا تراعي فيه إمكانية تخفيض الكلفة وزيادة المردود في آن واحد. وبالتالي يمكن الوصول بالمنشأة في الأجل الطويل إلى تعظيم القيمة السوقية لها في حالة ما إذا كانت مدرجة في البورصة، ودعم النمو المستمر، وأيضا زيادة رضا أصحاب المصلحة من ملاك ، وموظفين ، وعملاء. </a:t>
            </a:r>
          </a:p>
        </p:txBody>
      </p:sp>
      <p:sp>
        <p:nvSpPr>
          <p:cNvPr id="4" name="Date Placeholder 3">
            <a:extLst>
              <a:ext uri="{FF2B5EF4-FFF2-40B4-BE49-F238E27FC236}">
                <a16:creationId xmlns:a16="http://schemas.microsoft.com/office/drawing/2014/main" id="{37BAD962-2690-2107-8DEE-F979E6FEBC5E}"/>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4/19/2025</a:t>
            </a:fld>
            <a:endParaRPr lang="ar-SA" b="1" dirty="0"/>
          </a:p>
        </p:txBody>
      </p:sp>
      <p:sp>
        <p:nvSpPr>
          <p:cNvPr id="5" name="Slide Number Placeholder 4">
            <a:extLst>
              <a:ext uri="{FF2B5EF4-FFF2-40B4-BE49-F238E27FC236}">
                <a16:creationId xmlns:a16="http://schemas.microsoft.com/office/drawing/2014/main" id="{99847C8C-EF29-CBD4-A193-89CD2051B230}"/>
              </a:ext>
            </a:extLst>
          </p:cNvPr>
          <p:cNvSpPr>
            <a:spLocks noGrp="1"/>
          </p:cNvSpPr>
          <p:nvPr>
            <p:ph type="sldNum" sz="quarter" idx="15"/>
          </p:nvPr>
        </p:nvSpPr>
        <p:spPr/>
        <p:txBody>
          <a:bodyPr/>
          <a:lstStyle/>
          <a:p>
            <a:fld id="{A4231B69-FBD1-4C22-85BF-9904F0109019}" type="slidenum">
              <a:rPr lang="ar-SA" smtClean="0"/>
              <a:pPr/>
              <a:t>19</a:t>
            </a:fld>
            <a:endParaRPr lang="ar-SA"/>
          </a:p>
        </p:txBody>
      </p:sp>
      <p:sp>
        <p:nvSpPr>
          <p:cNvPr id="6" name="Footer Placeholder 5">
            <a:extLst>
              <a:ext uri="{FF2B5EF4-FFF2-40B4-BE49-F238E27FC236}">
                <a16:creationId xmlns:a16="http://schemas.microsoft.com/office/drawing/2014/main" id="{C2B4CF84-E56D-7386-957B-463F4DC31EBC}"/>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522878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الثالث</a:t>
            </a:r>
            <a:br>
              <a:rPr lang="ar-SA" sz="2000" dirty="0">
                <a:solidFill>
                  <a:schemeClr val="tx1"/>
                </a:solidFill>
              </a:rPr>
            </a:br>
            <a:r>
              <a:rPr lang="ar-DZ" sz="2800" b="1" dirty="0">
                <a:solidFill>
                  <a:schemeClr val="tx1"/>
                </a:solidFill>
                <a:latin typeface="Calibri" panose="020F0502020204030204" pitchFamily="34" charset="0"/>
                <a:cs typeface="Calibri" panose="020F0502020204030204" pitchFamily="34" charset="0"/>
              </a:rPr>
              <a:t>مدخل للوظيفة المالية</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a:bodyPr>
          <a:lstStyle/>
          <a:p>
            <a:pPr marL="354013" lvl="0" indent="0">
              <a:buNone/>
            </a:pPr>
            <a:r>
              <a:rPr lang="ar-DZ" b="1" dirty="0">
                <a:latin typeface="Calibri" panose="020F0502020204030204" pitchFamily="34" charset="0"/>
                <a:cs typeface="Calibri" panose="020F0502020204030204" pitchFamily="34" charset="0"/>
              </a:rPr>
              <a:t>يتضمن موضوع هذا الفصل المحاور الآتية:</a:t>
            </a:r>
          </a:p>
          <a:p>
            <a:pPr marL="265113" lvl="0" indent="0">
              <a:buNone/>
            </a:pPr>
            <a:br>
              <a:rPr lang="ar-DZ" b="1" dirty="0">
                <a:latin typeface="Calibri" panose="020F0502020204030204" pitchFamily="34" charset="0"/>
                <a:cs typeface="Calibri" panose="020F0502020204030204" pitchFamily="34" charset="0"/>
              </a:rPr>
            </a:br>
            <a:r>
              <a:rPr lang="ar-DZ" b="1" dirty="0">
                <a:latin typeface="Calibri" panose="020F0502020204030204" pitchFamily="34" charset="0"/>
                <a:cs typeface="Calibri" panose="020F0502020204030204" pitchFamily="34" charset="0"/>
              </a:rPr>
              <a:t>1- مفهوم، خصائص، أهداف، ووظائف ومهام المسيّر المالي</a:t>
            </a:r>
          </a:p>
          <a:p>
            <a:pPr marL="265113" lvl="0" indent="0">
              <a:buNone/>
            </a:pPr>
            <a:r>
              <a:rPr lang="ar-DZ" b="1" dirty="0">
                <a:latin typeface="Calibri" panose="020F0502020204030204" pitchFamily="34" charset="0"/>
                <a:cs typeface="Calibri" panose="020F0502020204030204" pitchFamily="34" charset="0"/>
              </a:rPr>
              <a:t> 2- تطور مكانة الوظيفة المالية عبر الزمن وعلاقتها بالإدارة المالية </a:t>
            </a:r>
          </a:p>
          <a:p>
            <a:pPr marL="265113" lvl="0" indent="0">
              <a:buNone/>
            </a:pPr>
            <a:r>
              <a:rPr lang="ar-DZ" dirty="0">
                <a:latin typeface="Calibri" panose="020F0502020204030204" pitchFamily="34" charset="0"/>
                <a:cs typeface="Calibri" panose="020F0502020204030204" pitchFamily="34" charset="0"/>
              </a:rPr>
              <a:t>2-1</a:t>
            </a:r>
            <a:r>
              <a:rPr lang="ar-DZ" b="1" dirty="0">
                <a:latin typeface="Calibri" panose="020F0502020204030204" pitchFamily="34" charset="0"/>
                <a:cs typeface="Calibri" panose="020F0502020204030204" pitchFamily="34" charset="0"/>
              </a:rPr>
              <a:t> </a:t>
            </a:r>
            <a:r>
              <a:rPr lang="ar-DZ" dirty="0">
                <a:latin typeface="Calibri" panose="020F0502020204030204" pitchFamily="34" charset="0"/>
                <a:cs typeface="Calibri" panose="020F0502020204030204" pitchFamily="34" charset="0"/>
              </a:rPr>
              <a:t>مدخل إدارة النقدية، </a:t>
            </a:r>
          </a:p>
          <a:p>
            <a:pPr marL="265113" lvl="0" indent="0">
              <a:buNone/>
            </a:pPr>
            <a:r>
              <a:rPr lang="ar-DZ" dirty="0">
                <a:latin typeface="Calibri" panose="020F0502020204030204" pitchFamily="34" charset="0"/>
                <a:cs typeface="Calibri" panose="020F0502020204030204" pitchFamily="34" charset="0"/>
              </a:rPr>
              <a:t>2-2 مدخل إدارة الموارد المالية، </a:t>
            </a:r>
          </a:p>
          <a:p>
            <a:pPr marL="265113" lvl="0" indent="0">
              <a:buNone/>
            </a:pPr>
            <a:r>
              <a:rPr lang="ar-DZ" dirty="0">
                <a:latin typeface="Calibri" panose="020F0502020204030204" pitchFamily="34" charset="0"/>
                <a:cs typeface="Calibri" panose="020F0502020204030204" pitchFamily="34" charset="0"/>
              </a:rPr>
              <a:t>2-3 مدخل  التخصيص الأمثل للموارد وتحقيق الأهداف المالية الشاملة</a:t>
            </a:r>
          </a:p>
          <a:p>
            <a:pPr marL="265113" lvl="0" indent="0">
              <a:buNone/>
            </a:pPr>
            <a:r>
              <a:rPr lang="ar-SA" b="1" dirty="0">
                <a:effectLst/>
                <a:latin typeface="Calibri" panose="020F0502020204030204" pitchFamily="34" charset="0"/>
                <a:ea typeface="Calibri" panose="020F0502020204030204" pitchFamily="34" charset="0"/>
                <a:cs typeface="Calibri" panose="020F0502020204030204" pitchFamily="34" charset="0"/>
              </a:rPr>
              <a:t>3-علاقة الوظيفة المالية بالوظائف الأخرى.</a:t>
            </a:r>
          </a:p>
        </p:txBody>
      </p:sp>
      <p:sp>
        <p:nvSpPr>
          <p:cNvPr id="4" name="Date Placeholder 3"/>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4/19/2025</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2</a:t>
            </a:fld>
            <a:endParaRPr lang="ar-SA"/>
          </a:p>
        </p:txBody>
      </p:sp>
      <p:sp>
        <p:nvSpPr>
          <p:cNvPr id="6" name="Footer Placeholder 5"/>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1C3EA8-AD5D-7474-AA92-C30C92504825}"/>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C35C6C8C-C5CD-A504-634B-9DCEB3DCBFB1}"/>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الثالث</a:t>
            </a:r>
            <a:br>
              <a:rPr lang="ar-SA" sz="2000" dirty="0">
                <a:solidFill>
                  <a:schemeClr val="tx1"/>
                </a:solidFill>
              </a:rPr>
            </a:br>
            <a:r>
              <a:rPr lang="ar-DZ" sz="2800" b="1" dirty="0">
                <a:solidFill>
                  <a:schemeClr val="tx1"/>
                </a:solidFill>
                <a:latin typeface="Calibri" panose="020F0502020204030204" pitchFamily="34" charset="0"/>
                <a:cs typeface="Calibri" panose="020F0502020204030204" pitchFamily="34" charset="0"/>
              </a:rPr>
              <a:t>مدخل للوظيفة المالية</a:t>
            </a:r>
            <a:endParaRPr lang="ar-SA" sz="1800" b="1"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C087A9AF-8FF4-B865-DC99-899A046DFA7D}"/>
              </a:ext>
            </a:extLst>
          </p:cNvPr>
          <p:cNvSpPr>
            <a:spLocks noGrp="1"/>
          </p:cNvSpPr>
          <p:nvPr>
            <p:ph sz="quarter" idx="1"/>
          </p:nvPr>
        </p:nvSpPr>
        <p:spPr>
          <a:xfrm>
            <a:off x="457200" y="1268760"/>
            <a:ext cx="7467600" cy="4896544"/>
          </a:xfrm>
        </p:spPr>
        <p:style>
          <a:lnRef idx="2">
            <a:schemeClr val="dk1"/>
          </a:lnRef>
          <a:fillRef idx="1">
            <a:schemeClr val="lt1"/>
          </a:fillRef>
          <a:effectRef idx="0">
            <a:schemeClr val="dk1"/>
          </a:effectRef>
          <a:fontRef idx="minor">
            <a:schemeClr val="dk1"/>
          </a:fontRef>
        </p:style>
        <p:txBody>
          <a:bodyPr>
            <a:normAutofit fontScale="92500" lnSpcReduction="20000"/>
          </a:bodyPr>
          <a:lstStyle/>
          <a:p>
            <a:pPr marL="265113" lvl="0" indent="0">
              <a:buNone/>
            </a:pPr>
            <a:r>
              <a:rPr lang="ar-SA" b="1" dirty="0">
                <a:effectLst/>
                <a:latin typeface="Calibri" panose="020F0502020204030204" pitchFamily="34" charset="0"/>
                <a:ea typeface="Calibri" panose="020F0502020204030204" pitchFamily="34" charset="0"/>
                <a:cs typeface="Calibri" panose="020F0502020204030204" pitchFamily="34" charset="0"/>
              </a:rPr>
              <a:t>3-علاقة الوظيفة المالية بالوظائف الأخرى.</a:t>
            </a:r>
            <a:endParaRPr lang="ar-DZ" b="1" dirty="0">
              <a:effectLst/>
              <a:latin typeface="Calibri" panose="020F0502020204030204" pitchFamily="34" charset="0"/>
              <a:ea typeface="Calibri" panose="020F0502020204030204" pitchFamily="34" charset="0"/>
              <a:cs typeface="Calibri" panose="020F0502020204030204" pitchFamily="34" charset="0"/>
            </a:endParaRPr>
          </a:p>
          <a:p>
            <a:pPr marL="265113" lvl="0" indent="0" algn="just">
              <a:buNone/>
            </a:pPr>
            <a:r>
              <a:rPr lang="ar-DZ" dirty="0">
                <a:effectLst/>
                <a:latin typeface="Calibri" panose="020F0502020204030204" pitchFamily="34" charset="0"/>
                <a:ea typeface="Calibri" panose="020F0502020204030204" pitchFamily="34" charset="0"/>
                <a:cs typeface="Calibri" panose="020F0502020204030204" pitchFamily="34" charset="0"/>
              </a:rPr>
              <a:t>تتجلى علاقة الوظيفة المالية بالوظائف الأخرى داخل المنشاة من خلال علاقتها بوظيفة الإنتاج، و وظيفة التسويق، و وظيفة الموارد البشرية، وكما قد يكون الأمر مع وظيفة البحث والتطوير، و وظيفة نظم المعلومات، إذا كانت المنشأة من الحجم بمكان من الناحية الاستثمارية. ومنه، </a:t>
            </a:r>
            <a:r>
              <a:rPr lang="ar-DZ" dirty="0">
                <a:latin typeface="Calibri" panose="020F0502020204030204" pitchFamily="34" charset="0"/>
                <a:ea typeface="Calibri" panose="020F0502020204030204" pitchFamily="34" charset="0"/>
                <a:cs typeface="Calibri" panose="020F0502020204030204" pitchFamily="34" charset="0"/>
              </a:rPr>
              <a:t>تعتبر </a:t>
            </a:r>
            <a:r>
              <a:rPr lang="ar-DZ" dirty="0">
                <a:effectLst/>
                <a:latin typeface="Calibri" panose="020F0502020204030204" pitchFamily="34" charset="0"/>
                <a:ea typeface="Calibri" panose="020F0502020204030204" pitchFamily="34" charset="0"/>
                <a:cs typeface="Calibri" panose="020F0502020204030204" pitchFamily="34" charset="0"/>
              </a:rPr>
              <a:t>الوظيفة المالية محور أساسي ضمن محاور ووظائف المنشأ على اعتبار أن تحليل تكلفة الإنتاج يساعد الإدارة المالية على توفير الموارد اللازمة لتمويل مختلف الأنشطة الاستثمارية والتشغيلية، وبالكيفية المناسبة من حيت التوقيت وحجم التمويل. وما يقال عن وظيفة الإنتاج ينطبق على باقي الوظائف الأخرى، فمثلا توفير الرواتب والأجور والمزايا للمستخدمين يتطلب التنسيق الدائم مع الإدارة المالية. فالتوظيف ، والدريب للعاملين مثلا يتطلب رصد ميزانية بأكملها بعدما يتم تحديد المردودية المرجوة من العملية في حد ذاتها. أما ما يتعلق بالبحث والتطوير فله علاقة </a:t>
            </a:r>
            <a:r>
              <a:rPr lang="ar-DZ" dirty="0">
                <a:latin typeface="Calibri" panose="020F0502020204030204" pitchFamily="34" charset="0"/>
                <a:ea typeface="Calibri" panose="020F0502020204030204" pitchFamily="34" charset="0"/>
                <a:cs typeface="Calibri" panose="020F0502020204030204" pitchFamily="34" charset="0"/>
              </a:rPr>
              <a:t>وطيدة بالمنافسة القائمة </a:t>
            </a:r>
            <a:r>
              <a:rPr lang="ar-DZ" dirty="0">
                <a:effectLst/>
                <a:latin typeface="Calibri" panose="020F0502020204030204" pitchFamily="34" charset="0"/>
                <a:ea typeface="Calibri" panose="020F0502020204030204" pitchFamily="34" charset="0"/>
                <a:cs typeface="Calibri" panose="020F0502020204030204" pitchFamily="34" charset="0"/>
              </a:rPr>
              <a:t>على أساس تكنولوجي. فالأثر السلبي يكون بالغ الأهمية في حالة عدم يقظة المنشأة بمجريات الابتكار والتجديد لمنتجاتها في السوق ، ما قد يعرض مشروعها إلى التقادم الفني وبالتالي انتهاء فترة حياة الأصل أو المنتوج بأسرع ما يمكن.</a:t>
            </a:r>
          </a:p>
          <a:p>
            <a:pPr marL="265113" lvl="0" indent="0" algn="just">
              <a:buNone/>
            </a:pPr>
            <a:r>
              <a:rPr lang="ar-DZ" dirty="0">
                <a:effectLst/>
                <a:latin typeface="Calibri" panose="020F0502020204030204" pitchFamily="34" charset="0"/>
                <a:ea typeface="Calibri" panose="020F0502020204030204" pitchFamily="34" charset="0"/>
                <a:cs typeface="Calibri" panose="020F0502020204030204" pitchFamily="34" charset="0"/>
              </a:rPr>
              <a:t> </a:t>
            </a:r>
            <a:endParaRPr lang="ar-SA"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068A08E3-F38F-BB87-86C8-A24F7D01648F}"/>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4/19/2025</a:t>
            </a:fld>
            <a:endParaRPr lang="ar-SA" b="1" dirty="0"/>
          </a:p>
        </p:txBody>
      </p:sp>
      <p:sp>
        <p:nvSpPr>
          <p:cNvPr id="5" name="Slide Number Placeholder 4">
            <a:extLst>
              <a:ext uri="{FF2B5EF4-FFF2-40B4-BE49-F238E27FC236}">
                <a16:creationId xmlns:a16="http://schemas.microsoft.com/office/drawing/2014/main" id="{4998C7A3-C730-E8C6-1C24-6AD24018B327}"/>
              </a:ext>
            </a:extLst>
          </p:cNvPr>
          <p:cNvSpPr>
            <a:spLocks noGrp="1"/>
          </p:cNvSpPr>
          <p:nvPr>
            <p:ph type="sldNum" sz="quarter" idx="15"/>
          </p:nvPr>
        </p:nvSpPr>
        <p:spPr/>
        <p:txBody>
          <a:bodyPr/>
          <a:lstStyle/>
          <a:p>
            <a:fld id="{A4231B69-FBD1-4C22-85BF-9904F0109019}" type="slidenum">
              <a:rPr lang="ar-SA" smtClean="0"/>
              <a:pPr/>
              <a:t>20</a:t>
            </a:fld>
            <a:endParaRPr lang="ar-SA"/>
          </a:p>
        </p:txBody>
      </p:sp>
      <p:sp>
        <p:nvSpPr>
          <p:cNvPr id="6" name="Footer Placeholder 5">
            <a:extLst>
              <a:ext uri="{FF2B5EF4-FFF2-40B4-BE49-F238E27FC236}">
                <a16:creationId xmlns:a16="http://schemas.microsoft.com/office/drawing/2014/main" id="{6307E733-63E4-1913-4448-192AA0CE8A31}"/>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5597042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008112"/>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DZ" sz="2800" b="1" dirty="0">
                <a:solidFill>
                  <a:schemeClr val="tx1"/>
                </a:solidFill>
              </a:rPr>
            </a:br>
            <a:r>
              <a:rPr lang="ar-DZ" sz="2800" b="1" dirty="0">
                <a:solidFill>
                  <a:schemeClr val="tx1"/>
                </a:solidFill>
              </a:rPr>
              <a:t>الفصـــــــل الخامس</a:t>
            </a:r>
            <a:br>
              <a:rPr lang="ar-DZ" sz="2800" b="1" dirty="0">
                <a:solidFill>
                  <a:schemeClr val="tx1"/>
                </a:solidFill>
              </a:rPr>
            </a:br>
            <a:r>
              <a:rPr lang="ar-DZ" sz="2800" b="1" dirty="0">
                <a:solidFill>
                  <a:schemeClr val="tx1"/>
                </a:solidFill>
              </a:rPr>
              <a:t>تسيير المخاطر</a:t>
            </a:r>
            <a:br>
              <a:rPr lang="ar-SA" sz="2000" dirty="0">
                <a:solidFill>
                  <a:schemeClr val="tx1"/>
                </a:solidFill>
              </a:rPr>
            </a:br>
            <a:endParaRPr lang="ar-SA" sz="1800" dirty="0"/>
          </a:p>
        </p:txBody>
      </p:sp>
      <p:sp>
        <p:nvSpPr>
          <p:cNvPr id="16" name="Content Placeholder 15"/>
          <p:cNvSpPr>
            <a:spLocks noGrp="1"/>
          </p:cNvSpPr>
          <p:nvPr>
            <p:ph sz="quarter" idx="1"/>
          </p:nvPr>
        </p:nvSpPr>
        <p:spPr>
          <a:xfrm>
            <a:off x="457200" y="1600200"/>
            <a:ext cx="7467600" cy="3412976"/>
          </a:xfrm>
          <a:solidFill>
            <a:schemeClr val="accent4">
              <a:lumMod val="20000"/>
              <a:lumOff val="80000"/>
            </a:schemeClr>
          </a:solidFill>
        </p:spPr>
        <p:style>
          <a:lnRef idx="2">
            <a:schemeClr val="dk1"/>
          </a:lnRef>
          <a:fillRef idx="1">
            <a:schemeClr val="lt1"/>
          </a:fillRef>
          <a:effectRef idx="0">
            <a:schemeClr val="dk1"/>
          </a:effectRef>
          <a:fontRef idx="minor">
            <a:schemeClr val="dk1"/>
          </a:fontRef>
        </p:style>
        <p:txBody>
          <a:bodyPr>
            <a:normAutofit/>
          </a:bodyPr>
          <a:lstStyle/>
          <a:p>
            <a:pPr marL="809625" indent="0">
              <a:buNone/>
            </a:pPr>
            <a:endParaRPr lang="ar-SA" b="1" dirty="0"/>
          </a:p>
          <a:p>
            <a:pPr marL="809625" lvl="0" indent="0" algn="ctr">
              <a:buNone/>
            </a:pPr>
            <a:endParaRPr lang="ar-DZ" b="1" dirty="0"/>
          </a:p>
          <a:p>
            <a:pPr marL="809625" lvl="0" indent="0" algn="ctr">
              <a:buNone/>
            </a:pPr>
            <a:endParaRPr lang="ar-DZ" b="1" dirty="0"/>
          </a:p>
          <a:p>
            <a:pPr marL="809625" lvl="0" indent="0" algn="ctr">
              <a:buNone/>
            </a:pPr>
            <a:r>
              <a:rPr lang="ar-DZ" sz="3600" b="1" dirty="0">
                <a:latin typeface="Calibri" panose="020F0502020204030204" pitchFamily="34" charset="0"/>
                <a:cs typeface="Calibri" panose="020F0502020204030204" pitchFamily="34" charset="0"/>
              </a:rPr>
              <a:t>انتهـــــــــــــــــــــــــــــــى</a:t>
            </a:r>
            <a:endParaRPr lang="en-US" dirty="0">
              <a:latin typeface="Calibri" panose="020F0502020204030204" pitchFamily="34" charset="0"/>
              <a:cs typeface="Calibri" panose="020F0502020204030204" pitchFamily="34" charset="0"/>
            </a:endParaRPr>
          </a:p>
          <a:p>
            <a:pPr marL="809625" indent="265113">
              <a:buNone/>
            </a:pPr>
            <a:r>
              <a:rPr lang="ar-SA" dirty="0"/>
              <a:t> </a:t>
            </a:r>
          </a:p>
        </p:txBody>
      </p:sp>
      <p:sp>
        <p:nvSpPr>
          <p:cNvPr id="4" name="Date Placeholder 3"/>
          <p:cNvSpPr>
            <a:spLocks noGrp="1"/>
          </p:cNvSpPr>
          <p:nvPr>
            <p:ph type="dt" sz="half" idx="14"/>
          </p:nvPr>
        </p:nvSpPr>
        <p:spPr>
          <a:xfrm>
            <a:off x="457200" y="4926951"/>
            <a:ext cx="2016224" cy="576858"/>
          </a:xfrm>
        </p:spPr>
        <p:txBody>
          <a:bodyPr/>
          <a:lstStyle/>
          <a:p>
            <a:pPr algn="l" rtl="0"/>
            <a:fld id="{1BB00D6A-99DF-4958-8D7B-76D1081293DB}" type="datetime1">
              <a:rPr lang="en-US" sz="1600" b="1" smtClean="0"/>
              <a:t>4/19/2025</a:t>
            </a:fld>
            <a:endParaRPr lang="ar-SA" sz="1800"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21</a:t>
            </a:fld>
            <a:endParaRPr lang="ar-SA"/>
          </a:p>
        </p:txBody>
      </p:sp>
      <p:sp>
        <p:nvSpPr>
          <p:cNvPr id="6" name="Footer Placeholder 5"/>
          <p:cNvSpPr>
            <a:spLocks noGrp="1"/>
          </p:cNvSpPr>
          <p:nvPr>
            <p:ph type="ftr" sz="quarter" idx="16"/>
          </p:nvPr>
        </p:nvSpPr>
        <p:spPr>
          <a:xfrm>
            <a:off x="1907704" y="4930904"/>
            <a:ext cx="6017096" cy="653792"/>
          </a:xfrm>
        </p:spPr>
        <p:txBody>
          <a:bodyPr/>
          <a:lstStyle/>
          <a:p>
            <a:pPr algn="ctr"/>
            <a:r>
              <a:rPr lang="ar-SA" sz="15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423371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5EAF22-B5D0-C5FC-5CB4-C027D830CD36}"/>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11248AA4-0BC7-C3E9-8DFA-FEBC435E52FE}"/>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الثالث</a:t>
            </a:r>
            <a:br>
              <a:rPr lang="ar-SA" sz="2000" dirty="0">
                <a:solidFill>
                  <a:schemeClr val="tx1"/>
                </a:solidFill>
              </a:rPr>
            </a:br>
            <a:r>
              <a:rPr lang="ar-DZ" sz="2800" b="1" dirty="0">
                <a:solidFill>
                  <a:schemeClr val="tx1"/>
                </a:solidFill>
                <a:latin typeface="Calibri" panose="020F0502020204030204" pitchFamily="34" charset="0"/>
                <a:cs typeface="Calibri" panose="020F0502020204030204" pitchFamily="34" charset="0"/>
              </a:rPr>
              <a:t>مدخل للوظيفة المالية</a:t>
            </a:r>
            <a:endParaRPr lang="ar-SA" sz="1800" b="1"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1B0F47E4-3CDC-B3CA-C8BF-C7F9C3AE8654}"/>
              </a:ext>
            </a:extLst>
          </p:cNvPr>
          <p:cNvSpPr>
            <a:spLocks noGrp="1"/>
          </p:cNvSpPr>
          <p:nvPr>
            <p:ph sz="quarter" idx="1"/>
          </p:nvPr>
        </p:nvSpPr>
        <p:spPr>
          <a:xfrm>
            <a:off x="457200" y="1340768"/>
            <a:ext cx="7467600" cy="4824536"/>
          </a:xfrm>
        </p:spPr>
        <p:style>
          <a:lnRef idx="2">
            <a:schemeClr val="dk1"/>
          </a:lnRef>
          <a:fillRef idx="1">
            <a:schemeClr val="lt1"/>
          </a:fillRef>
          <a:effectRef idx="0">
            <a:schemeClr val="dk1"/>
          </a:effectRef>
          <a:fontRef idx="minor">
            <a:schemeClr val="dk1"/>
          </a:fontRef>
        </p:style>
        <p:txBody>
          <a:bodyPr>
            <a:normAutofit fontScale="92500" lnSpcReduction="20000"/>
          </a:bodyPr>
          <a:lstStyle/>
          <a:p>
            <a:pPr marL="265113" lvl="0" indent="0">
              <a:buNone/>
            </a:pPr>
            <a:r>
              <a:rPr lang="ar-DZ" b="1" dirty="0">
                <a:latin typeface="Calibri" panose="020F0502020204030204" pitchFamily="34" charset="0"/>
                <a:cs typeface="Calibri" panose="020F0502020204030204" pitchFamily="34" charset="0"/>
              </a:rPr>
              <a:t>1- مفهوم، خصائص، أهداف، ووظائف ومهام المسيّر المالي</a:t>
            </a:r>
          </a:p>
          <a:p>
            <a:pPr marL="265113" lvl="0" indent="0" algn="just">
              <a:buNone/>
            </a:pPr>
            <a:r>
              <a:rPr lang="ar-DZ" dirty="0">
                <a:latin typeface="Calibri" panose="020F0502020204030204" pitchFamily="34" charset="0"/>
                <a:cs typeface="Calibri" panose="020F0502020204030204" pitchFamily="34" charset="0"/>
              </a:rPr>
              <a:t>تندرج الوظيفة المالية ضمن ما يعرف كلاسيكيا بالوظيفة الحقيقية للمشروع، المتضمنة بدورها أربعة وظائف أساسية تتمثل إلى جانب الوظيفة المالية، وظيفة الإنتاج، ووظيفة التسويق، ووظيفة الموارد البشرية. لكن، وبالمفهوم المعاصر لوظيفة المشروع للمنشأة الاقتصادية يمتد إلى وظائف أخرى ذات أهمية أساسية تتماشى ومتطلبات العصر، مثل تبني وظيفة نظام المعلومات ضمن مخطط النشاط الاقتصادي ، وكل ماله علاقة بأدوات تكنولوجيا المعلومات. فالمعاملات الاقتصادية للمنشأة تطورت أدواتها، فلم يعد على مستوى التسويات المالية أي استخدام للأدوات التقليدية كالشيكات، وغيرها من الأدوات المماثلة، بل أصبحت المعاملات تُسوى بطرق إلكترونية وعلى الخط المباشر . والأكثر من هذا، فقد أثرت التجارة الإلكترونية على المعاملات المالية، فضلا عما تقوم به المنشآت الاقتصادية بتعميم معاملاتها المختلفة وأنشطتها وفق مبدأ المعاملات الإلكترونية.  </a:t>
            </a:r>
          </a:p>
          <a:p>
            <a:pPr marL="265113" lvl="0" indent="0">
              <a:buNone/>
            </a:pPr>
            <a:endParaRPr lang="ar-DZ" b="1" dirty="0">
              <a:latin typeface="Calibri" panose="020F0502020204030204" pitchFamily="34" charset="0"/>
              <a:cs typeface="Calibri" panose="020F0502020204030204" pitchFamily="34" charset="0"/>
            </a:endParaRPr>
          </a:p>
          <a:p>
            <a:pPr marL="265113" lvl="0" indent="0">
              <a:buNone/>
            </a:pPr>
            <a:r>
              <a:rPr lang="ar-DZ" b="1" dirty="0">
                <a:latin typeface="Calibri" panose="020F0502020204030204" pitchFamily="34" charset="0"/>
                <a:cs typeface="Calibri" panose="020F0502020204030204" pitchFamily="34" charset="0"/>
              </a:rPr>
              <a:t> </a:t>
            </a:r>
            <a:endParaRPr lang="ar-SA" b="1"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9F8EF228-0CFB-5C21-FF04-B70A34A79187}"/>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4/19/2025</a:t>
            </a:fld>
            <a:endParaRPr lang="ar-SA" b="1" dirty="0"/>
          </a:p>
        </p:txBody>
      </p:sp>
      <p:sp>
        <p:nvSpPr>
          <p:cNvPr id="5" name="Slide Number Placeholder 4">
            <a:extLst>
              <a:ext uri="{FF2B5EF4-FFF2-40B4-BE49-F238E27FC236}">
                <a16:creationId xmlns:a16="http://schemas.microsoft.com/office/drawing/2014/main" id="{28F129DF-7083-630F-F58F-0A782EAE5B50}"/>
              </a:ext>
            </a:extLst>
          </p:cNvPr>
          <p:cNvSpPr>
            <a:spLocks noGrp="1"/>
          </p:cNvSpPr>
          <p:nvPr>
            <p:ph type="sldNum" sz="quarter" idx="15"/>
          </p:nvPr>
        </p:nvSpPr>
        <p:spPr/>
        <p:txBody>
          <a:bodyPr/>
          <a:lstStyle/>
          <a:p>
            <a:fld id="{A4231B69-FBD1-4C22-85BF-9904F0109019}" type="slidenum">
              <a:rPr lang="ar-SA" smtClean="0"/>
              <a:pPr/>
              <a:t>3</a:t>
            </a:fld>
            <a:endParaRPr lang="ar-SA"/>
          </a:p>
        </p:txBody>
      </p:sp>
      <p:sp>
        <p:nvSpPr>
          <p:cNvPr id="6" name="Footer Placeholder 5">
            <a:extLst>
              <a:ext uri="{FF2B5EF4-FFF2-40B4-BE49-F238E27FC236}">
                <a16:creationId xmlns:a16="http://schemas.microsoft.com/office/drawing/2014/main" id="{26CD3824-7AFD-15F1-E66B-95A3030CF227}"/>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694768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97F518-31AA-EA42-04F8-1DE575F1B4D2}"/>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433581B5-BC51-1591-BA11-F17E01EEE530}"/>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الثالث</a:t>
            </a:r>
            <a:br>
              <a:rPr lang="ar-SA" sz="2000" dirty="0">
                <a:solidFill>
                  <a:schemeClr val="tx1"/>
                </a:solidFill>
              </a:rPr>
            </a:br>
            <a:r>
              <a:rPr lang="ar-DZ" sz="2800" b="1" dirty="0">
                <a:solidFill>
                  <a:schemeClr val="tx1"/>
                </a:solidFill>
                <a:latin typeface="Calibri" panose="020F0502020204030204" pitchFamily="34" charset="0"/>
                <a:cs typeface="Calibri" panose="020F0502020204030204" pitchFamily="34" charset="0"/>
              </a:rPr>
              <a:t>مدخل للوظيفة المالية</a:t>
            </a:r>
            <a:endParaRPr lang="ar-SA" sz="1800" b="1"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EBA5F7B7-81FA-6DDD-0620-522CE5933633}"/>
              </a:ext>
            </a:extLst>
          </p:cNvPr>
          <p:cNvSpPr>
            <a:spLocks noGrp="1"/>
          </p:cNvSpPr>
          <p:nvPr>
            <p:ph sz="quarter" idx="1"/>
          </p:nvPr>
        </p:nvSpPr>
        <p:spPr>
          <a:xfrm>
            <a:off x="457200" y="1340768"/>
            <a:ext cx="7467600" cy="4824536"/>
          </a:xfrm>
        </p:spPr>
        <p:style>
          <a:lnRef idx="2">
            <a:schemeClr val="dk1"/>
          </a:lnRef>
          <a:fillRef idx="1">
            <a:schemeClr val="lt1"/>
          </a:fillRef>
          <a:effectRef idx="0">
            <a:schemeClr val="dk1"/>
          </a:effectRef>
          <a:fontRef idx="minor">
            <a:schemeClr val="dk1"/>
          </a:fontRef>
        </p:style>
        <p:txBody>
          <a:bodyPr>
            <a:normAutofit/>
          </a:bodyPr>
          <a:lstStyle/>
          <a:p>
            <a:pPr marL="265113" lvl="0" indent="0">
              <a:buNone/>
            </a:pPr>
            <a:r>
              <a:rPr lang="ar-DZ" b="1" dirty="0">
                <a:latin typeface="Calibri" panose="020F0502020204030204" pitchFamily="34" charset="0"/>
                <a:cs typeface="Calibri" panose="020F0502020204030204" pitchFamily="34" charset="0"/>
              </a:rPr>
              <a:t>1- مفهوم، خصائص، أهداف، ووظائف ومهام المسيّر المالي</a:t>
            </a:r>
          </a:p>
          <a:p>
            <a:pPr marL="608013" lvl="0" indent="-342900" algn="just">
              <a:buFont typeface="Wingdings" panose="05000000000000000000" pitchFamily="2" charset="2"/>
              <a:buChar char="Ø"/>
            </a:pPr>
            <a:r>
              <a:rPr lang="ar-DZ" b="1" dirty="0">
                <a:latin typeface="Calibri" panose="020F0502020204030204" pitchFamily="34" charset="0"/>
                <a:cs typeface="Calibri" panose="020F0502020204030204" pitchFamily="34" charset="0"/>
              </a:rPr>
              <a:t>خصائص الوظيفة المالية</a:t>
            </a:r>
          </a:p>
          <a:p>
            <a:pPr marL="265113" lvl="0" indent="0" algn="just">
              <a:buNone/>
            </a:pPr>
            <a:r>
              <a:rPr lang="ar-DZ" dirty="0">
                <a:latin typeface="Calibri" panose="020F0502020204030204" pitchFamily="34" charset="0"/>
                <a:cs typeface="Calibri" panose="020F0502020204030204" pitchFamily="34" charset="0"/>
              </a:rPr>
              <a:t>وتعتبر الوظيفة المالية أهم وظيفة أساسية داخل المنشأة الاقتصادية، فكل الوظائف الأخرى الملحقة لا تستطيع إتمام نشاطاتها إلا بالرجوع إلى معرفة إمكانيات المنشأة المالية. وبالتالي فإن مهمة الوظيفية المالية تختصر إجمالا في قدرتها على إدارة الموارد المالية لتحقيق أهداف المنشأة وبكفاءة عالية. بمعنى العمل على جلب الموارد المالية وتخصيصها بطريقة كفأة ضمن أنشطتها المختلفة الموزعة على مختلف الوظائف المشار إليها أعلاه. وتتجلى كفاءة الوظيفة المالية في إدارة الموارد المالية من خلال قدرتها على جلب الأموال بأقل كلفة ممكنة ، وتخصيصها فيما بعد بطريقة صحيحة وسليمة بحيث تحقق المردود المطلوب لهدف النشاط.  </a:t>
            </a:r>
            <a:endParaRPr lang="ar-SA" b="1"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FBD109DB-08C9-82B2-DB8A-1530DCB748C6}"/>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4/19/2025</a:t>
            </a:fld>
            <a:endParaRPr lang="ar-SA" b="1" dirty="0"/>
          </a:p>
        </p:txBody>
      </p:sp>
      <p:sp>
        <p:nvSpPr>
          <p:cNvPr id="5" name="Slide Number Placeholder 4">
            <a:extLst>
              <a:ext uri="{FF2B5EF4-FFF2-40B4-BE49-F238E27FC236}">
                <a16:creationId xmlns:a16="http://schemas.microsoft.com/office/drawing/2014/main" id="{935C4E1D-03C6-5143-E67A-A6B15AF129C4}"/>
              </a:ext>
            </a:extLst>
          </p:cNvPr>
          <p:cNvSpPr>
            <a:spLocks noGrp="1"/>
          </p:cNvSpPr>
          <p:nvPr>
            <p:ph type="sldNum" sz="quarter" idx="15"/>
          </p:nvPr>
        </p:nvSpPr>
        <p:spPr/>
        <p:txBody>
          <a:bodyPr/>
          <a:lstStyle/>
          <a:p>
            <a:fld id="{A4231B69-FBD1-4C22-85BF-9904F0109019}" type="slidenum">
              <a:rPr lang="ar-SA" smtClean="0"/>
              <a:pPr/>
              <a:t>4</a:t>
            </a:fld>
            <a:endParaRPr lang="ar-SA"/>
          </a:p>
        </p:txBody>
      </p:sp>
      <p:sp>
        <p:nvSpPr>
          <p:cNvPr id="6" name="Footer Placeholder 5">
            <a:extLst>
              <a:ext uri="{FF2B5EF4-FFF2-40B4-BE49-F238E27FC236}">
                <a16:creationId xmlns:a16="http://schemas.microsoft.com/office/drawing/2014/main" id="{0B01233A-2F7D-7BCF-2659-61A0AC5F5BA7}"/>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10437073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E0747C-5ADA-0CED-EFD0-D331E6962B0F}"/>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1E8CC5CD-B69D-DEAE-9090-E429F6AE3EF6}"/>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الثالث</a:t>
            </a:r>
            <a:br>
              <a:rPr lang="ar-SA" sz="2000" dirty="0">
                <a:solidFill>
                  <a:schemeClr val="tx1"/>
                </a:solidFill>
              </a:rPr>
            </a:br>
            <a:r>
              <a:rPr lang="ar-DZ" sz="2800" b="1" dirty="0">
                <a:solidFill>
                  <a:schemeClr val="tx1"/>
                </a:solidFill>
                <a:latin typeface="Calibri" panose="020F0502020204030204" pitchFamily="34" charset="0"/>
                <a:cs typeface="Calibri" panose="020F0502020204030204" pitchFamily="34" charset="0"/>
              </a:rPr>
              <a:t>مدخل للوظيفة المالية</a:t>
            </a:r>
            <a:endParaRPr lang="ar-SA" sz="1800" b="1"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36955EA0-8F0D-8C31-9781-6699637868AC}"/>
              </a:ext>
            </a:extLst>
          </p:cNvPr>
          <p:cNvSpPr>
            <a:spLocks noGrp="1"/>
          </p:cNvSpPr>
          <p:nvPr>
            <p:ph sz="quarter" idx="1"/>
          </p:nvPr>
        </p:nvSpPr>
        <p:spPr>
          <a:xfrm>
            <a:off x="457200" y="1340768"/>
            <a:ext cx="7467600" cy="4824536"/>
          </a:xfrm>
        </p:spPr>
        <p:style>
          <a:lnRef idx="2">
            <a:schemeClr val="dk1"/>
          </a:lnRef>
          <a:fillRef idx="1">
            <a:schemeClr val="lt1"/>
          </a:fillRef>
          <a:effectRef idx="0">
            <a:schemeClr val="dk1"/>
          </a:effectRef>
          <a:fontRef idx="minor">
            <a:schemeClr val="dk1"/>
          </a:fontRef>
        </p:style>
        <p:txBody>
          <a:bodyPr>
            <a:normAutofit/>
          </a:bodyPr>
          <a:lstStyle/>
          <a:p>
            <a:pPr marL="265113" lvl="0" indent="0">
              <a:buNone/>
            </a:pPr>
            <a:r>
              <a:rPr lang="ar-DZ" b="1" dirty="0">
                <a:latin typeface="Calibri" panose="020F0502020204030204" pitchFamily="34" charset="0"/>
                <a:cs typeface="Calibri" panose="020F0502020204030204" pitchFamily="34" charset="0"/>
              </a:rPr>
              <a:t>1- مفهوم، خصائص، أهداف، ووظائف ومهام المسيّر المالي</a:t>
            </a:r>
          </a:p>
          <a:p>
            <a:pPr marL="608013" lvl="0" indent="-342900" algn="just">
              <a:buFont typeface="Wingdings" panose="05000000000000000000" pitchFamily="2" charset="2"/>
              <a:buChar char="Ø"/>
            </a:pPr>
            <a:r>
              <a:rPr lang="ar-DZ" b="1" dirty="0">
                <a:latin typeface="Calibri" panose="020F0502020204030204" pitchFamily="34" charset="0"/>
                <a:cs typeface="Calibri" panose="020F0502020204030204" pitchFamily="34" charset="0"/>
              </a:rPr>
              <a:t>خصائص الوظيفة المالية</a:t>
            </a:r>
          </a:p>
          <a:p>
            <a:pPr marL="265113" lvl="0" indent="0" algn="just">
              <a:buNone/>
            </a:pPr>
            <a:r>
              <a:rPr lang="ar-DZ" dirty="0">
                <a:latin typeface="Calibri" panose="020F0502020204030204" pitchFamily="34" charset="0"/>
                <a:cs typeface="Calibri" panose="020F0502020204030204" pitchFamily="34" charset="0"/>
              </a:rPr>
              <a:t>ويمكن اختصار خصائص الوظيفة المالية للمنشأة الاقتصادية، في العناصر التالية:</a:t>
            </a:r>
          </a:p>
          <a:p>
            <a:pPr marL="265113" lvl="0" indent="0" algn="just">
              <a:buNone/>
            </a:pPr>
            <a:r>
              <a:rPr lang="ar-DZ" b="1" dirty="0">
                <a:effectLst/>
                <a:latin typeface="Calibri" panose="020F0502020204030204" pitchFamily="34" charset="0"/>
                <a:ea typeface="Calibri" panose="020F0502020204030204" pitchFamily="34" charset="0"/>
                <a:cs typeface="Calibri" panose="020F0502020204030204" pitchFamily="34" charset="0"/>
              </a:rPr>
              <a:t>- </a:t>
            </a:r>
            <a:r>
              <a:rPr lang="ar-DZ" dirty="0">
                <a:effectLst/>
                <a:latin typeface="Calibri" panose="020F0502020204030204" pitchFamily="34" charset="0"/>
                <a:ea typeface="Calibri" panose="020F0502020204030204" pitchFamily="34" charset="0"/>
                <a:cs typeface="Calibri" panose="020F0502020204030204" pitchFamily="34" charset="0"/>
              </a:rPr>
              <a:t>تحقيق مبدأ التوازن بين </a:t>
            </a:r>
            <a:r>
              <a:rPr lang="ar-DZ" b="1" dirty="0">
                <a:effectLst/>
                <a:latin typeface="Calibri" panose="020F0502020204030204" pitchFamily="34" charset="0"/>
                <a:ea typeface="Calibri" panose="020F0502020204030204" pitchFamily="34" charset="0"/>
                <a:cs typeface="Calibri" panose="020F0502020204030204" pitchFamily="34" charset="0"/>
              </a:rPr>
              <a:t>هدفي السيولة والربحية </a:t>
            </a:r>
            <a:r>
              <a:rPr lang="ar-DZ" dirty="0">
                <a:effectLst/>
                <a:latin typeface="Calibri" panose="020F0502020204030204" pitchFamily="34" charset="0"/>
                <a:ea typeface="Calibri" panose="020F0502020204030204" pitchFamily="34" charset="0"/>
                <a:cs typeface="Calibri" panose="020F0502020204030204" pitchFamily="34" charset="0"/>
              </a:rPr>
              <a:t>(السيولة معناه توفير النقد اللازم عند الحاجة وعادة ما يكون آني أو في الأجل القصير، بينما الربحية قد تمتد إلى آجال طويلة مما يتطلب التركيز على مراقبة المداخيل والتكاليف للأنشطة الاقتصادية) .</a:t>
            </a:r>
          </a:p>
          <a:p>
            <a:pPr marL="265113" lvl="0" indent="0" algn="just">
              <a:buNone/>
            </a:pPr>
            <a:r>
              <a:rPr lang="ar-DZ" dirty="0">
                <a:latin typeface="Calibri" panose="020F0502020204030204" pitchFamily="34" charset="0"/>
                <a:ea typeface="Calibri" panose="020F0502020204030204" pitchFamily="34" charset="0"/>
                <a:cs typeface="Calibri" panose="020F0502020204030204" pitchFamily="34" charset="0"/>
              </a:rPr>
              <a:t>- ضرورة إخضاع </a:t>
            </a:r>
            <a:r>
              <a:rPr lang="ar-DZ" b="1" dirty="0">
                <a:latin typeface="Calibri" panose="020F0502020204030204" pitchFamily="34" charset="0"/>
                <a:ea typeface="Calibri" panose="020F0502020204030204" pitchFamily="34" charset="0"/>
                <a:cs typeface="Calibri" panose="020F0502020204030204" pitchFamily="34" charset="0"/>
              </a:rPr>
              <a:t>عمليتي التمويل والاستثمار إلى القرارات الرشيدة </a:t>
            </a:r>
            <a:r>
              <a:rPr lang="ar-DZ" dirty="0">
                <a:latin typeface="Calibri" panose="020F0502020204030204" pitchFamily="34" charset="0"/>
                <a:ea typeface="Calibri" panose="020F0502020204030204" pitchFamily="34" charset="0"/>
                <a:cs typeface="Calibri" panose="020F0502020204030204" pitchFamily="34" charset="0"/>
              </a:rPr>
              <a:t>المبنية على دراسات جادة تراعى فيها عاملي المخاطرة والعائد (المردود: المردود المالي، والمردود الاقتصادي)</a:t>
            </a:r>
            <a:endParaRPr lang="ar-SA"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0632C700-A648-947E-B3AC-CB7CD34548F2}"/>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4/19/2025</a:t>
            </a:fld>
            <a:endParaRPr lang="ar-SA" b="1" dirty="0"/>
          </a:p>
        </p:txBody>
      </p:sp>
      <p:sp>
        <p:nvSpPr>
          <p:cNvPr id="5" name="Slide Number Placeholder 4">
            <a:extLst>
              <a:ext uri="{FF2B5EF4-FFF2-40B4-BE49-F238E27FC236}">
                <a16:creationId xmlns:a16="http://schemas.microsoft.com/office/drawing/2014/main" id="{93ECCD33-5B4B-6CDB-6BAE-C8E5C205DA30}"/>
              </a:ext>
            </a:extLst>
          </p:cNvPr>
          <p:cNvSpPr>
            <a:spLocks noGrp="1"/>
          </p:cNvSpPr>
          <p:nvPr>
            <p:ph type="sldNum" sz="quarter" idx="15"/>
          </p:nvPr>
        </p:nvSpPr>
        <p:spPr/>
        <p:txBody>
          <a:bodyPr/>
          <a:lstStyle/>
          <a:p>
            <a:fld id="{A4231B69-FBD1-4C22-85BF-9904F0109019}" type="slidenum">
              <a:rPr lang="ar-SA" smtClean="0"/>
              <a:pPr/>
              <a:t>5</a:t>
            </a:fld>
            <a:endParaRPr lang="ar-SA"/>
          </a:p>
        </p:txBody>
      </p:sp>
      <p:sp>
        <p:nvSpPr>
          <p:cNvPr id="6" name="Footer Placeholder 5">
            <a:extLst>
              <a:ext uri="{FF2B5EF4-FFF2-40B4-BE49-F238E27FC236}">
                <a16:creationId xmlns:a16="http://schemas.microsoft.com/office/drawing/2014/main" id="{442BD11B-8515-85D9-22B1-DD48EEA33695}"/>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12325875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202C9C-D20F-4A97-88C2-48F4AA9585D9}"/>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6A2BC7F4-9DB4-20BE-255B-5C9F49B9E7A6}"/>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الثالث</a:t>
            </a:r>
            <a:br>
              <a:rPr lang="ar-SA" sz="2000" dirty="0">
                <a:solidFill>
                  <a:schemeClr val="tx1"/>
                </a:solidFill>
              </a:rPr>
            </a:br>
            <a:r>
              <a:rPr lang="ar-DZ" sz="2800" b="1" dirty="0">
                <a:solidFill>
                  <a:schemeClr val="tx1"/>
                </a:solidFill>
                <a:latin typeface="Calibri" panose="020F0502020204030204" pitchFamily="34" charset="0"/>
                <a:cs typeface="Calibri" panose="020F0502020204030204" pitchFamily="34" charset="0"/>
              </a:rPr>
              <a:t>مدخل للوظيفة المالية</a:t>
            </a:r>
            <a:endParaRPr lang="ar-SA" sz="1800" b="1"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723C6B8D-E533-5C1F-ACB0-9998B05568C8}"/>
              </a:ext>
            </a:extLst>
          </p:cNvPr>
          <p:cNvSpPr>
            <a:spLocks noGrp="1"/>
          </p:cNvSpPr>
          <p:nvPr>
            <p:ph sz="quarter" idx="1"/>
          </p:nvPr>
        </p:nvSpPr>
        <p:spPr>
          <a:xfrm>
            <a:off x="457200" y="1340768"/>
            <a:ext cx="7467600" cy="4824536"/>
          </a:xfrm>
        </p:spPr>
        <p:style>
          <a:lnRef idx="2">
            <a:schemeClr val="dk1"/>
          </a:lnRef>
          <a:fillRef idx="1">
            <a:schemeClr val="lt1"/>
          </a:fillRef>
          <a:effectRef idx="0">
            <a:schemeClr val="dk1"/>
          </a:effectRef>
          <a:fontRef idx="minor">
            <a:schemeClr val="dk1"/>
          </a:fontRef>
        </p:style>
        <p:txBody>
          <a:bodyPr>
            <a:normAutofit/>
          </a:bodyPr>
          <a:lstStyle/>
          <a:p>
            <a:pPr marL="265113" lvl="0" indent="0">
              <a:buNone/>
            </a:pPr>
            <a:r>
              <a:rPr lang="ar-DZ" b="1" dirty="0">
                <a:latin typeface="Calibri" panose="020F0502020204030204" pitchFamily="34" charset="0"/>
                <a:cs typeface="Calibri" panose="020F0502020204030204" pitchFamily="34" charset="0"/>
              </a:rPr>
              <a:t>1- مفهوم، خصائص، أهداف، ووظائف ومهام المسيّر المالي</a:t>
            </a:r>
          </a:p>
          <a:p>
            <a:pPr marL="608013" lvl="0" indent="-342900" algn="just">
              <a:buFont typeface="Wingdings" panose="05000000000000000000" pitchFamily="2" charset="2"/>
              <a:buChar char="Ø"/>
            </a:pPr>
            <a:r>
              <a:rPr lang="ar-DZ" b="1" dirty="0">
                <a:latin typeface="Calibri" panose="020F0502020204030204" pitchFamily="34" charset="0"/>
                <a:cs typeface="Calibri" panose="020F0502020204030204" pitchFamily="34" charset="0"/>
              </a:rPr>
              <a:t>خصائص الوظيفة المالية</a:t>
            </a:r>
          </a:p>
          <a:p>
            <a:pPr marL="265113" lvl="0" indent="0" algn="just">
              <a:buNone/>
            </a:pPr>
            <a:r>
              <a:rPr lang="ar-DZ" b="1" dirty="0">
                <a:effectLst/>
                <a:latin typeface="Calibri" panose="020F0502020204030204" pitchFamily="34" charset="0"/>
                <a:ea typeface="Calibri" panose="020F0502020204030204" pitchFamily="34" charset="0"/>
                <a:cs typeface="Calibri" panose="020F0502020204030204" pitchFamily="34" charset="0"/>
              </a:rPr>
              <a:t>- </a:t>
            </a:r>
            <a:r>
              <a:rPr lang="ar-DZ" dirty="0">
                <a:effectLst/>
                <a:latin typeface="Calibri" panose="020F0502020204030204" pitchFamily="34" charset="0"/>
                <a:ea typeface="Calibri" panose="020F0502020204030204" pitchFamily="34" charset="0"/>
                <a:cs typeface="Calibri" panose="020F0502020204030204" pitchFamily="34" charset="0"/>
              </a:rPr>
              <a:t>تمارس الوظيفة المالية </a:t>
            </a:r>
            <a:r>
              <a:rPr lang="ar-DZ" b="1" dirty="0">
                <a:effectLst/>
                <a:latin typeface="Calibri" panose="020F0502020204030204" pitchFamily="34" charset="0"/>
                <a:ea typeface="Calibri" panose="020F0502020204030204" pitchFamily="34" charset="0"/>
                <a:cs typeface="Calibri" panose="020F0502020204030204" pitchFamily="34" charset="0"/>
              </a:rPr>
              <a:t>عملية التخطيط المالي</a:t>
            </a:r>
            <a:r>
              <a:rPr lang="ar-DZ" dirty="0">
                <a:effectLst/>
                <a:latin typeface="Calibri" panose="020F0502020204030204" pitchFamily="34" charset="0"/>
                <a:ea typeface="Calibri" panose="020F0502020204030204" pitchFamily="34" charset="0"/>
                <a:cs typeface="Calibri" panose="020F0502020204030204" pitchFamily="34" charset="0"/>
              </a:rPr>
              <a:t>، وذلك لأجل الحصول على الموارد المالية بأقل كلفة ممكنة وتوجيهها نحو الاستخدامات المختلفة التشغيلية منها والاستثمارية بحيث تحقق الغرض الخاص بالعائد، ومراعاة لعامل المخاطرة كما سبق وأن تمت الإشارة إلى ذلك.</a:t>
            </a:r>
          </a:p>
          <a:p>
            <a:pPr marL="265113" lvl="0" indent="0" algn="just">
              <a:buNone/>
            </a:pPr>
            <a:r>
              <a:rPr lang="ar-DZ" dirty="0">
                <a:latin typeface="Calibri" panose="020F0502020204030204" pitchFamily="34" charset="0"/>
                <a:ea typeface="Calibri" panose="020F0502020204030204" pitchFamily="34" charset="0"/>
                <a:cs typeface="Calibri" panose="020F0502020204030204" pitchFamily="34" charset="0"/>
              </a:rPr>
              <a:t>- تستخدم الوظيفة المالية من الأدوات والتقنيات المختلفة </a:t>
            </a:r>
            <a:r>
              <a:rPr lang="ar-DZ" b="1" dirty="0">
                <a:latin typeface="Calibri" panose="020F0502020204030204" pitchFamily="34" charset="0"/>
                <a:ea typeface="Calibri" panose="020F0502020204030204" pitchFamily="34" charset="0"/>
                <a:cs typeface="Calibri" panose="020F0502020204030204" pitchFamily="34" charset="0"/>
              </a:rPr>
              <a:t>لمراقبة عملياتها المالية</a:t>
            </a:r>
            <a:r>
              <a:rPr lang="ar-DZ" dirty="0">
                <a:latin typeface="Calibri" panose="020F0502020204030204" pitchFamily="34" charset="0"/>
                <a:ea typeface="Calibri" panose="020F0502020204030204" pitchFamily="34" charset="0"/>
                <a:cs typeface="Calibri" panose="020F0502020204030204" pitchFamily="34" charset="0"/>
              </a:rPr>
              <a:t>، تبدأ من القوائم المالية المحاسبية، لتمتد بعدها إلى أدوات أخرى ترتبط بالمؤشرات المالية التي تعتبر بمثابة لوحة القيادة لمعرفة حقيقة الأهداف المراد الوصول إليها، من مستويات السيولة والربحية والنمو.</a:t>
            </a:r>
            <a:endParaRPr lang="ar-SA"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B2A1D337-8583-18A9-29A7-F1F36287D9DE}"/>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4/19/2025</a:t>
            </a:fld>
            <a:endParaRPr lang="ar-SA" b="1" dirty="0"/>
          </a:p>
        </p:txBody>
      </p:sp>
      <p:sp>
        <p:nvSpPr>
          <p:cNvPr id="5" name="Slide Number Placeholder 4">
            <a:extLst>
              <a:ext uri="{FF2B5EF4-FFF2-40B4-BE49-F238E27FC236}">
                <a16:creationId xmlns:a16="http://schemas.microsoft.com/office/drawing/2014/main" id="{92340C26-4A66-8FE9-DD53-2A885907C465}"/>
              </a:ext>
            </a:extLst>
          </p:cNvPr>
          <p:cNvSpPr>
            <a:spLocks noGrp="1"/>
          </p:cNvSpPr>
          <p:nvPr>
            <p:ph type="sldNum" sz="quarter" idx="15"/>
          </p:nvPr>
        </p:nvSpPr>
        <p:spPr/>
        <p:txBody>
          <a:bodyPr/>
          <a:lstStyle/>
          <a:p>
            <a:fld id="{A4231B69-FBD1-4C22-85BF-9904F0109019}" type="slidenum">
              <a:rPr lang="ar-SA" smtClean="0"/>
              <a:pPr/>
              <a:t>6</a:t>
            </a:fld>
            <a:endParaRPr lang="ar-SA"/>
          </a:p>
        </p:txBody>
      </p:sp>
      <p:sp>
        <p:nvSpPr>
          <p:cNvPr id="6" name="Footer Placeholder 5">
            <a:extLst>
              <a:ext uri="{FF2B5EF4-FFF2-40B4-BE49-F238E27FC236}">
                <a16:creationId xmlns:a16="http://schemas.microsoft.com/office/drawing/2014/main" id="{A38DB5B7-58CF-D409-0EA7-D97B751FA425}"/>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566625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FD256-C30A-6D10-106A-C4CD80CCA242}"/>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6CB730B9-9910-03BE-8C11-A23C81D5AC09}"/>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الثالث</a:t>
            </a:r>
            <a:br>
              <a:rPr lang="ar-SA" sz="2000" dirty="0">
                <a:solidFill>
                  <a:schemeClr val="tx1"/>
                </a:solidFill>
              </a:rPr>
            </a:br>
            <a:r>
              <a:rPr lang="ar-DZ" sz="2800" b="1" dirty="0">
                <a:solidFill>
                  <a:schemeClr val="tx1"/>
                </a:solidFill>
                <a:latin typeface="Calibri" panose="020F0502020204030204" pitchFamily="34" charset="0"/>
                <a:cs typeface="Calibri" panose="020F0502020204030204" pitchFamily="34" charset="0"/>
              </a:rPr>
              <a:t>مدخل للوظيفة المالية</a:t>
            </a:r>
            <a:endParaRPr lang="ar-SA" sz="1800" b="1"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77462FA4-CF85-5182-5042-D7974928A0F6}"/>
              </a:ext>
            </a:extLst>
          </p:cNvPr>
          <p:cNvSpPr>
            <a:spLocks noGrp="1"/>
          </p:cNvSpPr>
          <p:nvPr>
            <p:ph sz="quarter" idx="1"/>
          </p:nvPr>
        </p:nvSpPr>
        <p:spPr>
          <a:xfrm>
            <a:off x="457200" y="1340768"/>
            <a:ext cx="7467600" cy="4824536"/>
          </a:xfrm>
        </p:spPr>
        <p:style>
          <a:lnRef idx="2">
            <a:schemeClr val="dk1"/>
          </a:lnRef>
          <a:fillRef idx="1">
            <a:schemeClr val="lt1"/>
          </a:fillRef>
          <a:effectRef idx="0">
            <a:schemeClr val="dk1"/>
          </a:effectRef>
          <a:fontRef idx="minor">
            <a:schemeClr val="dk1"/>
          </a:fontRef>
        </p:style>
        <p:txBody>
          <a:bodyPr>
            <a:normAutofit/>
          </a:bodyPr>
          <a:lstStyle/>
          <a:p>
            <a:pPr marL="265113" lvl="0" indent="0">
              <a:buNone/>
            </a:pPr>
            <a:r>
              <a:rPr lang="ar-DZ" b="1" dirty="0">
                <a:latin typeface="Calibri" panose="020F0502020204030204" pitchFamily="34" charset="0"/>
                <a:cs typeface="Calibri" panose="020F0502020204030204" pitchFamily="34" charset="0"/>
              </a:rPr>
              <a:t>1- مفهوم، خصائص، أهداف، ووظائف ومهام المسيّر المالي</a:t>
            </a:r>
          </a:p>
          <a:p>
            <a:pPr marL="608013" lvl="0" indent="-342900" algn="just">
              <a:buFont typeface="Wingdings" panose="05000000000000000000" pitchFamily="2" charset="2"/>
              <a:buChar char="Ø"/>
            </a:pPr>
            <a:r>
              <a:rPr lang="ar-DZ" b="1" dirty="0">
                <a:latin typeface="Calibri" panose="020F0502020204030204" pitchFamily="34" charset="0"/>
                <a:cs typeface="Calibri" panose="020F0502020204030204" pitchFamily="34" charset="0"/>
              </a:rPr>
              <a:t>خصائص الوظيفة المالية</a:t>
            </a:r>
          </a:p>
          <a:p>
            <a:pPr marL="265113" lvl="0" indent="0" algn="just">
              <a:buNone/>
            </a:pPr>
            <a:r>
              <a:rPr lang="ar-DZ" b="1" dirty="0">
                <a:effectLst/>
                <a:latin typeface="Calibri" panose="020F0502020204030204" pitchFamily="34" charset="0"/>
                <a:ea typeface="Calibri" panose="020F0502020204030204" pitchFamily="34" charset="0"/>
                <a:cs typeface="Calibri" panose="020F0502020204030204" pitchFamily="34" charset="0"/>
              </a:rPr>
              <a:t>- </a:t>
            </a:r>
            <a:r>
              <a:rPr lang="ar-DZ" dirty="0">
                <a:effectLst/>
                <a:latin typeface="Calibri" panose="020F0502020204030204" pitchFamily="34" charset="0"/>
                <a:ea typeface="Calibri" panose="020F0502020204030204" pitchFamily="34" charset="0"/>
                <a:cs typeface="Calibri" panose="020F0502020204030204" pitchFamily="34" charset="0"/>
              </a:rPr>
              <a:t>كما تعتني الوظيفة المالية بضرورة إخضاع المدراء الماليين والتنفيذيين إلى الاهتمام </a:t>
            </a:r>
            <a:r>
              <a:rPr lang="ar-DZ" b="1" dirty="0">
                <a:effectLst/>
                <a:latin typeface="Calibri" panose="020F0502020204030204" pitchFamily="34" charset="0"/>
                <a:ea typeface="Calibri" panose="020F0502020204030204" pitchFamily="34" charset="0"/>
                <a:cs typeface="Calibri" panose="020F0502020204030204" pitchFamily="34" charset="0"/>
              </a:rPr>
              <a:t>بتعظيم قيمة المنشاة </a:t>
            </a:r>
            <a:r>
              <a:rPr lang="ar-DZ" dirty="0">
                <a:effectLst/>
                <a:latin typeface="Calibri" panose="020F0502020204030204" pitchFamily="34" charset="0"/>
                <a:ea typeface="Calibri" panose="020F0502020204030204" pitchFamily="34" charset="0"/>
                <a:cs typeface="Calibri" panose="020F0502020204030204" pitchFamily="34" charset="0"/>
              </a:rPr>
              <a:t>في السوق المالي، خاصة إذا كانت النشأة مدرجة في البورصة. ومن منطلق أهداف المنشأة في تحقيق استمرارية النشاط والنمو في آن واحد، تحتاج إلى العناية بقيمة المنشأة في السوق إلى جانب الأرباح الدورية التشغيلية المحققة، والعلاوات التي يتقاضاها المدراء.</a:t>
            </a:r>
          </a:p>
          <a:p>
            <a:pPr marL="265113" lvl="0" indent="0" algn="just">
              <a:buNone/>
            </a:pPr>
            <a:r>
              <a:rPr lang="ar-DZ" dirty="0">
                <a:latin typeface="Calibri" panose="020F0502020204030204" pitchFamily="34" charset="0"/>
                <a:ea typeface="Calibri" panose="020F0502020204030204" pitchFamily="34" charset="0"/>
                <a:cs typeface="Calibri" panose="020F0502020204030204" pitchFamily="34" charset="0"/>
              </a:rPr>
              <a:t>- ضرورة إخضاع الوظيفة لخاصية تبني أساليب التكنولوجيا المالية الحديثة ، لكي لا تضيع فرص الاستثمار والعمليات التشغيلية وبما يخدم أهدافها الخاصة والعامة.</a:t>
            </a:r>
            <a:endParaRPr lang="ar-SA"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A1B77A82-3C97-0991-7CE6-54606112A04E}"/>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4/19/2025</a:t>
            </a:fld>
            <a:endParaRPr lang="ar-SA" b="1" dirty="0"/>
          </a:p>
        </p:txBody>
      </p:sp>
      <p:sp>
        <p:nvSpPr>
          <p:cNvPr id="5" name="Slide Number Placeholder 4">
            <a:extLst>
              <a:ext uri="{FF2B5EF4-FFF2-40B4-BE49-F238E27FC236}">
                <a16:creationId xmlns:a16="http://schemas.microsoft.com/office/drawing/2014/main" id="{7A911027-2CEE-AD15-74DD-1ECB459626A6}"/>
              </a:ext>
            </a:extLst>
          </p:cNvPr>
          <p:cNvSpPr>
            <a:spLocks noGrp="1"/>
          </p:cNvSpPr>
          <p:nvPr>
            <p:ph type="sldNum" sz="quarter" idx="15"/>
          </p:nvPr>
        </p:nvSpPr>
        <p:spPr/>
        <p:txBody>
          <a:bodyPr/>
          <a:lstStyle/>
          <a:p>
            <a:fld id="{A4231B69-FBD1-4C22-85BF-9904F0109019}" type="slidenum">
              <a:rPr lang="ar-SA" smtClean="0"/>
              <a:pPr/>
              <a:t>7</a:t>
            </a:fld>
            <a:endParaRPr lang="ar-SA"/>
          </a:p>
        </p:txBody>
      </p:sp>
      <p:sp>
        <p:nvSpPr>
          <p:cNvPr id="6" name="Footer Placeholder 5">
            <a:extLst>
              <a:ext uri="{FF2B5EF4-FFF2-40B4-BE49-F238E27FC236}">
                <a16:creationId xmlns:a16="http://schemas.microsoft.com/office/drawing/2014/main" id="{9B08A661-0E37-7D08-F0B4-CD1E37121C68}"/>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8212784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9DD30D-9C4A-E1EB-2BD3-981EF707FF9D}"/>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741EBDE1-E486-17C6-5CF6-80E591EE64F3}"/>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الثالث</a:t>
            </a:r>
            <a:br>
              <a:rPr lang="ar-SA" sz="2000" dirty="0">
                <a:solidFill>
                  <a:schemeClr val="tx1"/>
                </a:solidFill>
              </a:rPr>
            </a:br>
            <a:r>
              <a:rPr lang="ar-DZ" sz="2800" b="1" dirty="0">
                <a:solidFill>
                  <a:schemeClr val="tx1"/>
                </a:solidFill>
                <a:latin typeface="Calibri" panose="020F0502020204030204" pitchFamily="34" charset="0"/>
                <a:cs typeface="Calibri" panose="020F0502020204030204" pitchFamily="34" charset="0"/>
              </a:rPr>
              <a:t>مدخل للوظيفة المالية</a:t>
            </a:r>
            <a:endParaRPr lang="ar-SA" sz="1800" b="1"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36421D57-5AC8-363B-FA57-32FE5E699B82}"/>
              </a:ext>
            </a:extLst>
          </p:cNvPr>
          <p:cNvSpPr>
            <a:spLocks noGrp="1"/>
          </p:cNvSpPr>
          <p:nvPr>
            <p:ph sz="quarter" idx="1"/>
          </p:nvPr>
        </p:nvSpPr>
        <p:spPr>
          <a:xfrm>
            <a:off x="457200" y="1340768"/>
            <a:ext cx="7467600" cy="4824536"/>
          </a:xfrm>
        </p:spPr>
        <p:style>
          <a:lnRef idx="2">
            <a:schemeClr val="dk1"/>
          </a:lnRef>
          <a:fillRef idx="1">
            <a:schemeClr val="lt1"/>
          </a:fillRef>
          <a:effectRef idx="0">
            <a:schemeClr val="dk1"/>
          </a:effectRef>
          <a:fontRef idx="minor">
            <a:schemeClr val="dk1"/>
          </a:fontRef>
        </p:style>
        <p:txBody>
          <a:bodyPr>
            <a:normAutofit lnSpcReduction="10000"/>
          </a:bodyPr>
          <a:lstStyle/>
          <a:p>
            <a:pPr marL="265113" lvl="0" indent="0">
              <a:buNone/>
            </a:pPr>
            <a:r>
              <a:rPr lang="ar-DZ" b="1" dirty="0">
                <a:latin typeface="Calibri" panose="020F0502020204030204" pitchFamily="34" charset="0"/>
                <a:cs typeface="Calibri" panose="020F0502020204030204" pitchFamily="34" charset="0"/>
              </a:rPr>
              <a:t>1- مفهوم، خصائص، أهداف، ووظائف ومهام المسيّر المالي</a:t>
            </a:r>
          </a:p>
          <a:p>
            <a:pPr marL="608013" lvl="0" indent="-342900" algn="just">
              <a:buFont typeface="Wingdings" panose="05000000000000000000" pitchFamily="2" charset="2"/>
              <a:buChar char="Ø"/>
            </a:pPr>
            <a:r>
              <a:rPr lang="ar-DZ" b="1" dirty="0">
                <a:latin typeface="Calibri" panose="020F0502020204030204" pitchFamily="34" charset="0"/>
                <a:cs typeface="Calibri" panose="020F0502020204030204" pitchFamily="34" charset="0"/>
              </a:rPr>
              <a:t>أهداف الوظيفة المالية</a:t>
            </a:r>
          </a:p>
          <a:p>
            <a:pPr marL="608013" lvl="0" indent="-342900" algn="just">
              <a:buFontTx/>
              <a:buChar char="-"/>
            </a:pPr>
            <a:r>
              <a:rPr lang="ar-DZ" b="1" dirty="0">
                <a:effectLst/>
                <a:latin typeface="Calibri" panose="020F0502020204030204" pitchFamily="34" charset="0"/>
                <a:ea typeface="Calibri" panose="020F0502020204030204" pitchFamily="34" charset="0"/>
                <a:cs typeface="Calibri" panose="020F0502020204030204" pitchFamily="34" charset="0"/>
              </a:rPr>
              <a:t>تعظيم الربح: </a:t>
            </a:r>
            <a:r>
              <a:rPr lang="ar-DZ" dirty="0">
                <a:effectLst/>
                <a:latin typeface="Calibri" panose="020F0502020204030204" pitchFamily="34" charset="0"/>
                <a:ea typeface="Calibri" panose="020F0502020204030204" pitchFamily="34" charset="0"/>
                <a:cs typeface="Calibri" panose="020F0502020204030204" pitchFamily="34" charset="0"/>
              </a:rPr>
              <a:t>يمكن النظر إلى الربح المستهدف من طرف المنشأة من زاويتين، الأولى تخص المساهمين الذين يرون في مفهوم الربح ما يوزع عليهم سنويا من أرباح عبارة عن عوائد الأسهم وتسمى بالأرباح التشغيلية، وأيضا الأرباح الرأسمالية في حالة ما إذا قرر المساهم بيع الأسهم في السوق بقيمة سوقية تفوق قيمة الأسهم الإسمية </a:t>
            </a:r>
          </a:p>
          <a:p>
            <a:pPr marL="608013" lvl="0" indent="-342900" algn="just">
              <a:buFontTx/>
              <a:buChar char="-"/>
            </a:pPr>
            <a:r>
              <a:rPr lang="ar-DZ" dirty="0">
                <a:latin typeface="Calibri" panose="020F0502020204030204" pitchFamily="34" charset="0"/>
                <a:ea typeface="Calibri" panose="020F0502020204030204" pitchFamily="34" charset="0"/>
                <a:cs typeface="Calibri" panose="020F0502020204030204" pitchFamily="34" charset="0"/>
              </a:rPr>
              <a:t>- </a:t>
            </a:r>
            <a:r>
              <a:rPr lang="ar-DZ" b="1" dirty="0">
                <a:latin typeface="Calibri" panose="020F0502020204030204" pitchFamily="34" charset="0"/>
                <a:ea typeface="Calibri" panose="020F0502020204030204" pitchFamily="34" charset="0"/>
                <a:cs typeface="Calibri" panose="020F0502020204030204" pitchFamily="34" charset="0"/>
              </a:rPr>
              <a:t>تعدد مفاهيم الربحية: </a:t>
            </a:r>
            <a:r>
              <a:rPr lang="ar-DZ" dirty="0">
                <a:latin typeface="Calibri" panose="020F0502020204030204" pitchFamily="34" charset="0"/>
                <a:ea typeface="Calibri" panose="020F0502020204030204" pitchFamily="34" charset="0"/>
                <a:cs typeface="Calibri" panose="020F0502020204030204" pitchFamily="34" charset="0"/>
              </a:rPr>
              <a:t>تتعدد مفاهيم الربحية بتعدد الأهداف المتوخاة من طرف المنشاة، فيما إذا كانت في الأجل القصير أو الطويل. ففي الأجل القصير تستطيع تحقيق أرباح معتبرة في البدايات الأولى للمشروع، أين يقل الاهتمام بعامل الصيانة، باعتبارها تكلفة تؤثر على ربحية المشروع، أما في الأجل الطويل، فالأرباح تتأثر بتكاليف متعددة خاصة تكلفة الصيانة وتقادم المشروع. </a:t>
            </a:r>
            <a:endParaRPr lang="ar-SA"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2E1E5E37-86F3-44E5-1A1E-E5E814F4FE5A}"/>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4/19/2025</a:t>
            </a:fld>
            <a:endParaRPr lang="ar-SA" b="1" dirty="0"/>
          </a:p>
        </p:txBody>
      </p:sp>
      <p:sp>
        <p:nvSpPr>
          <p:cNvPr id="5" name="Slide Number Placeholder 4">
            <a:extLst>
              <a:ext uri="{FF2B5EF4-FFF2-40B4-BE49-F238E27FC236}">
                <a16:creationId xmlns:a16="http://schemas.microsoft.com/office/drawing/2014/main" id="{0066BC30-F3D3-5540-AB91-0CEE24E53532}"/>
              </a:ext>
            </a:extLst>
          </p:cNvPr>
          <p:cNvSpPr>
            <a:spLocks noGrp="1"/>
          </p:cNvSpPr>
          <p:nvPr>
            <p:ph type="sldNum" sz="quarter" idx="15"/>
          </p:nvPr>
        </p:nvSpPr>
        <p:spPr/>
        <p:txBody>
          <a:bodyPr/>
          <a:lstStyle/>
          <a:p>
            <a:fld id="{A4231B69-FBD1-4C22-85BF-9904F0109019}" type="slidenum">
              <a:rPr lang="ar-SA" smtClean="0"/>
              <a:pPr/>
              <a:t>8</a:t>
            </a:fld>
            <a:endParaRPr lang="ar-SA"/>
          </a:p>
        </p:txBody>
      </p:sp>
      <p:sp>
        <p:nvSpPr>
          <p:cNvPr id="6" name="Footer Placeholder 5">
            <a:extLst>
              <a:ext uri="{FF2B5EF4-FFF2-40B4-BE49-F238E27FC236}">
                <a16:creationId xmlns:a16="http://schemas.microsoft.com/office/drawing/2014/main" id="{F2A3AF92-137F-CF96-BCC6-0D09E1BBDB4D}"/>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4139481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D51483-74D9-C37E-AA06-FBA644FA6FC2}"/>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62F59665-6D95-7B92-E786-2FE932271832}"/>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الثالث</a:t>
            </a:r>
            <a:br>
              <a:rPr lang="ar-SA" sz="2000" dirty="0">
                <a:solidFill>
                  <a:schemeClr val="tx1"/>
                </a:solidFill>
              </a:rPr>
            </a:br>
            <a:r>
              <a:rPr lang="ar-DZ" sz="2800" b="1" dirty="0">
                <a:solidFill>
                  <a:schemeClr val="tx1"/>
                </a:solidFill>
                <a:latin typeface="Calibri" panose="020F0502020204030204" pitchFamily="34" charset="0"/>
                <a:cs typeface="Calibri" panose="020F0502020204030204" pitchFamily="34" charset="0"/>
              </a:rPr>
              <a:t>مدخل للوظيفة المالية</a:t>
            </a:r>
            <a:endParaRPr lang="ar-SA" sz="1800" b="1"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C65CE7F6-AD1E-E5CF-B49F-EAA2BC95EECD}"/>
              </a:ext>
            </a:extLst>
          </p:cNvPr>
          <p:cNvSpPr>
            <a:spLocks noGrp="1"/>
          </p:cNvSpPr>
          <p:nvPr>
            <p:ph sz="quarter" idx="1"/>
          </p:nvPr>
        </p:nvSpPr>
        <p:spPr>
          <a:xfrm>
            <a:off x="457200" y="1340768"/>
            <a:ext cx="7467600" cy="4824536"/>
          </a:xfrm>
        </p:spPr>
        <p:style>
          <a:lnRef idx="2">
            <a:schemeClr val="dk1"/>
          </a:lnRef>
          <a:fillRef idx="1">
            <a:schemeClr val="lt1"/>
          </a:fillRef>
          <a:effectRef idx="0">
            <a:schemeClr val="dk1"/>
          </a:effectRef>
          <a:fontRef idx="minor">
            <a:schemeClr val="dk1"/>
          </a:fontRef>
        </p:style>
        <p:txBody>
          <a:bodyPr>
            <a:normAutofit lnSpcReduction="10000"/>
          </a:bodyPr>
          <a:lstStyle/>
          <a:p>
            <a:pPr marL="265113" lvl="0" indent="0">
              <a:buNone/>
            </a:pPr>
            <a:r>
              <a:rPr lang="ar-DZ" b="1" dirty="0">
                <a:latin typeface="Calibri" panose="020F0502020204030204" pitchFamily="34" charset="0"/>
                <a:cs typeface="Calibri" panose="020F0502020204030204" pitchFamily="34" charset="0"/>
              </a:rPr>
              <a:t>1- مفهوم، خصائص، أهداف، ووظائف ومهام المسيّر المالي</a:t>
            </a:r>
          </a:p>
          <a:p>
            <a:pPr marL="608013" lvl="0" indent="-342900" algn="just">
              <a:buFont typeface="Wingdings" panose="05000000000000000000" pitchFamily="2" charset="2"/>
              <a:buChar char="Ø"/>
            </a:pPr>
            <a:r>
              <a:rPr lang="ar-DZ" b="1" dirty="0">
                <a:latin typeface="Calibri" panose="020F0502020204030204" pitchFamily="34" charset="0"/>
                <a:cs typeface="Calibri" panose="020F0502020204030204" pitchFamily="34" charset="0"/>
              </a:rPr>
              <a:t>أهداف الوظيفة المالية</a:t>
            </a:r>
          </a:p>
          <a:p>
            <a:pPr marL="608013" lvl="0" indent="-342900" algn="just">
              <a:buFontTx/>
              <a:buChar char="-"/>
            </a:pPr>
            <a:r>
              <a:rPr lang="ar-DZ" b="1" dirty="0">
                <a:effectLst/>
                <a:latin typeface="Calibri" panose="020F0502020204030204" pitchFamily="34" charset="0"/>
                <a:ea typeface="Calibri" panose="020F0502020204030204" pitchFamily="34" charset="0"/>
                <a:cs typeface="Calibri" panose="020F0502020204030204" pitchFamily="34" charset="0"/>
              </a:rPr>
              <a:t>تعظيم الربح: </a:t>
            </a:r>
            <a:r>
              <a:rPr lang="ar-DZ" dirty="0">
                <a:effectLst/>
                <a:latin typeface="Calibri" panose="020F0502020204030204" pitchFamily="34" charset="0"/>
                <a:ea typeface="Calibri" panose="020F0502020204030204" pitchFamily="34" charset="0"/>
                <a:cs typeface="Calibri" panose="020F0502020204030204" pitchFamily="34" charset="0"/>
              </a:rPr>
              <a:t>يمكن النظر إلى الربح المستهدف من طرف المنشأة من زاويتين، الأولى تخص المساهمين الذين يرون في مفهوم الربح ما يوزع عليهم سنويا من أرباح عبارة عن عوائد الأسهم وتسمى بالأرباح التشغيلية، وأيضا الأرباح الرأسمالية في حالة ما إذا قرر المساهم بيع الأسهم في السوق بقيمة سوقية تفوق قيمة الأسهم الإسمية. </a:t>
            </a:r>
          </a:p>
          <a:p>
            <a:pPr marL="608013" lvl="0" indent="-342900" algn="just">
              <a:buFontTx/>
              <a:buChar char="-"/>
            </a:pPr>
            <a:r>
              <a:rPr lang="ar-DZ" dirty="0">
                <a:latin typeface="Calibri" panose="020F0502020204030204" pitchFamily="34" charset="0"/>
                <a:ea typeface="Calibri" panose="020F0502020204030204" pitchFamily="34" charset="0"/>
                <a:cs typeface="Calibri" panose="020F0502020204030204" pitchFamily="34" charset="0"/>
              </a:rPr>
              <a:t>- </a:t>
            </a:r>
            <a:r>
              <a:rPr lang="ar-DZ" b="1" dirty="0">
                <a:latin typeface="Calibri" panose="020F0502020204030204" pitchFamily="34" charset="0"/>
                <a:ea typeface="Calibri" panose="020F0502020204030204" pitchFamily="34" charset="0"/>
                <a:cs typeface="Calibri" panose="020F0502020204030204" pitchFamily="34" charset="0"/>
              </a:rPr>
              <a:t>تعدد مفاهيم الربحية: </a:t>
            </a:r>
            <a:r>
              <a:rPr lang="ar-DZ" dirty="0">
                <a:latin typeface="Calibri" panose="020F0502020204030204" pitchFamily="34" charset="0"/>
                <a:ea typeface="Calibri" panose="020F0502020204030204" pitchFamily="34" charset="0"/>
                <a:cs typeface="Calibri" panose="020F0502020204030204" pitchFamily="34" charset="0"/>
              </a:rPr>
              <a:t>تتعدد مفاهيم الربحية بتعدد الأهداف المتوخاة من طرف المنشاة، فيما إذا كانت في الأجل القصير أو الطويل. ففي الأجل القصير تستطيع تحقيق أرباح معتبرة في البدايات الأولى للمشروع، أين يقل الاهتمام بعامل الصيانة، باعتبارها تكلفة تؤثر على ربحية المشروع، أما في الأجل الطويل، فالأرباح تتأثر بتكاليف متعددة خاصة تكلفة الصيانة وتقادم المشروع. </a:t>
            </a:r>
            <a:endParaRPr lang="ar-SA"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190872BF-FB44-7D2E-8C59-E045DED63DCE}"/>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4/19/2025</a:t>
            </a:fld>
            <a:endParaRPr lang="ar-SA" b="1" dirty="0"/>
          </a:p>
        </p:txBody>
      </p:sp>
      <p:sp>
        <p:nvSpPr>
          <p:cNvPr id="5" name="Slide Number Placeholder 4">
            <a:extLst>
              <a:ext uri="{FF2B5EF4-FFF2-40B4-BE49-F238E27FC236}">
                <a16:creationId xmlns:a16="http://schemas.microsoft.com/office/drawing/2014/main" id="{0ADBE3DE-CEAE-C1C0-7397-382D2AB33963}"/>
              </a:ext>
            </a:extLst>
          </p:cNvPr>
          <p:cNvSpPr>
            <a:spLocks noGrp="1"/>
          </p:cNvSpPr>
          <p:nvPr>
            <p:ph type="sldNum" sz="quarter" idx="15"/>
          </p:nvPr>
        </p:nvSpPr>
        <p:spPr/>
        <p:txBody>
          <a:bodyPr/>
          <a:lstStyle/>
          <a:p>
            <a:fld id="{A4231B69-FBD1-4C22-85BF-9904F0109019}" type="slidenum">
              <a:rPr lang="ar-SA" smtClean="0"/>
              <a:pPr/>
              <a:t>9</a:t>
            </a:fld>
            <a:endParaRPr lang="ar-SA"/>
          </a:p>
        </p:txBody>
      </p:sp>
      <p:sp>
        <p:nvSpPr>
          <p:cNvPr id="6" name="Footer Placeholder 5">
            <a:extLst>
              <a:ext uri="{FF2B5EF4-FFF2-40B4-BE49-F238E27FC236}">
                <a16:creationId xmlns:a16="http://schemas.microsoft.com/office/drawing/2014/main" id="{3E88DCA3-5AC9-9C4E-108C-DBD2E5035CF8}"/>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18480928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25828</TotalTime>
  <Words>3031</Words>
  <Application>Microsoft Office PowerPoint</Application>
  <PresentationFormat>Affichage à l'écran (4:3)</PresentationFormat>
  <Paragraphs>246</Paragraphs>
  <Slides>21</Slides>
  <Notes>21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21</vt:i4>
      </vt:variant>
    </vt:vector>
  </HeadingPairs>
  <TitlesOfParts>
    <vt:vector size="26" baseType="lpstr">
      <vt:lpstr>Calibri</vt:lpstr>
      <vt:lpstr>Century Schoolbook</vt:lpstr>
      <vt:lpstr>Wingdings</vt:lpstr>
      <vt:lpstr>Wingdings 2</vt:lpstr>
      <vt:lpstr>Oriel</vt:lpstr>
      <vt:lpstr>مالــــــــــــية المؤسسة</vt:lpstr>
      <vt:lpstr>الفصـــــــل الثالث مدخل للوظيفة المالية</vt:lpstr>
      <vt:lpstr>الفصـــــــل الثالث مدخل للوظيفة المالية</vt:lpstr>
      <vt:lpstr>الفصـــــــل الثالث مدخل للوظيفة المالية</vt:lpstr>
      <vt:lpstr>الفصـــــــل الثالث مدخل للوظيفة المالية</vt:lpstr>
      <vt:lpstr>الفصـــــــل الثالث مدخل للوظيفة المالية</vt:lpstr>
      <vt:lpstr>الفصـــــــل الثالث مدخل للوظيفة المالية</vt:lpstr>
      <vt:lpstr>الفصـــــــل الثالث مدخل للوظيفة المالية</vt:lpstr>
      <vt:lpstr>الفصـــــــل الثالث مدخل للوظيفة المالية</vt:lpstr>
      <vt:lpstr>الفصـــــــل الثالث مدخل للوظيفة المالية</vt:lpstr>
      <vt:lpstr>الفصـــــــل الثالث مدخل للوظيفة المالية</vt:lpstr>
      <vt:lpstr>الفصـــــــل الثالث مدخل للوظيفة المالية</vt:lpstr>
      <vt:lpstr>الفصـــــــل الثالث مدخل للوظيفة المالية</vt:lpstr>
      <vt:lpstr>الفصـــــــل الثالث مدخل للوظيفة المالية</vt:lpstr>
      <vt:lpstr>الفصـــــــل الثالث مدخل للوظيفة المالية</vt:lpstr>
      <vt:lpstr>الفصـــــــل الثالث مدخل للوظيفة المالية</vt:lpstr>
      <vt:lpstr>الفصـــــــل الثالث مدخل للوظيفة المالية</vt:lpstr>
      <vt:lpstr>الفصـــــــل الثالث مدخل للوظيفة المالية</vt:lpstr>
      <vt:lpstr>الفصـــــــل الثالث مدخل للوظيفة المالية</vt:lpstr>
      <vt:lpstr>الفصـــــــل الثالث مدخل للوظيفة المالية</vt:lpstr>
      <vt:lpstr> الفصـــــــل الخامس تسيير المخاطر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مالــــــــــــية المؤسسة</dc:title>
  <dc:creator>AVAS</dc:creator>
  <cp:lastModifiedBy>Abdeldjelil BOUDAH</cp:lastModifiedBy>
  <cp:revision>218</cp:revision>
  <dcterms:created xsi:type="dcterms:W3CDTF">2015-11-01T07:31:46Z</dcterms:created>
  <dcterms:modified xsi:type="dcterms:W3CDTF">2025-04-19T20:40:37Z</dcterms:modified>
</cp:coreProperties>
</file>