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4" r:id="rId8"/>
    <p:sldId id="262" r:id="rId9"/>
    <p:sldId id="265" r:id="rId10"/>
    <p:sldId id="266" r:id="rId11"/>
    <p:sldId id="267" r:id="rId12"/>
    <p:sldId id="269" r:id="rId13"/>
  </p:sldIdLst>
  <p:sldSz cx="12192000" cy="6858000"/>
  <p:notesSz cx="6858000" cy="9144000"/>
  <p:defaultTextStyle>
    <a:defPPr>
      <a:defRPr lang="fr-D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672892-15B7-EEED-5ACD-6E120F4C12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4D0D37B-41EE-78E5-0AAF-6917A3814B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7B4441D-3D1C-9462-A2BB-C8401A205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8BFF-31D8-4B11-96B7-14F2D7404451}" type="datetimeFigureOut">
              <a:rPr lang="fr-FR" smtClean="0"/>
              <a:t>05/11/2022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128B150-EBA9-68A4-282F-79A92ED2D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C7C9EE7-1B4B-C509-3F42-3E91C51D1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D5CC-A70F-47AD-AADA-E771D0F770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2961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7190FC-D8E8-668E-FD45-BE1D63B5B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D715F0C-80A4-1808-5E0B-6B8CB47F01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9BC570-2F9A-DD54-0F1A-66E83DF9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8BFF-31D8-4B11-96B7-14F2D7404451}" type="datetimeFigureOut">
              <a:rPr lang="fr-FR" smtClean="0"/>
              <a:t>05/11/2022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9A74B8-293C-5DD9-BFC6-3A4A1ABCF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86DE537-CC2F-DAD7-14B3-72F210872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D5CC-A70F-47AD-AADA-E771D0F770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8159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B1DF394-4386-93E9-D056-54F9F550C7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2A0DD75-2E58-5430-122F-5F726AE50B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1863703-FD11-6C7B-C694-33B48D70C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8BFF-31D8-4B11-96B7-14F2D7404451}" type="datetimeFigureOut">
              <a:rPr lang="fr-FR" smtClean="0"/>
              <a:t>05/11/2022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EF9EEDE-867E-72F4-DDFB-BE2E99F75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6EC47E9-0A7F-CAE2-5842-E98EB6C35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D5CC-A70F-47AD-AADA-E771D0F770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7543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565936-FACF-CBDE-DD8D-BC4109712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0B11470-1547-FECC-70ED-29A5F6897E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DD4941F-5505-1CE4-BBBC-0FC576F92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8BFF-31D8-4B11-96B7-14F2D7404451}" type="datetimeFigureOut">
              <a:rPr lang="fr-FR" smtClean="0"/>
              <a:t>05/11/2022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D844CC8-6421-7270-B45F-4D3DEF667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889BCE-BC0A-C9C6-CD69-C6DA8A4A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D5CC-A70F-47AD-AADA-E771D0F770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3973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0C044D-DFFB-6430-7AAA-3ECC58117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58212B9-D975-282B-D3C5-EA4BB6EABC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E3C4B65-E7D0-293C-C6F3-753489FF4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8BFF-31D8-4B11-96B7-14F2D7404451}" type="datetimeFigureOut">
              <a:rPr lang="fr-FR" smtClean="0"/>
              <a:t>05/11/2022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DE3471-3E57-34BE-135B-DFF93A246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3F33C0-A260-D69D-24C1-CCD02CE22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D5CC-A70F-47AD-AADA-E771D0F770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0594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AD6086-32C9-256E-3E88-1FB0A56F2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A32E258-F8F2-ECB3-834B-D5C877FB5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2B0C7B9-79D3-D5E1-7F15-B51C9BB4C0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8AA4739-4DE2-8944-E24C-F3B1EC0F1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8BFF-31D8-4B11-96B7-14F2D7404451}" type="datetimeFigureOut">
              <a:rPr lang="fr-FR" smtClean="0"/>
              <a:t>05/11/2022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673E9DC-F480-A9DA-0B02-813ECE471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162E722-486B-2143-6F42-249995B35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D5CC-A70F-47AD-AADA-E771D0F770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0516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A6A759-B2E7-F6D6-1D5C-47F509115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F267F30-9091-7A23-721E-5D9847A4C5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D9130F3-F875-7204-9EED-EE3DE37C4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650235E-A71E-192E-48D7-EFA92F3F4A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A058E6B-D75B-8178-97D7-635F7442AD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65302AD-763E-AF7D-108E-C34E74B75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8BFF-31D8-4B11-96B7-14F2D7404451}" type="datetimeFigureOut">
              <a:rPr lang="fr-FR" smtClean="0"/>
              <a:t>05/11/2022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D2F5384-FE5E-6825-F7D9-B948BFE20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E46F730-5390-3194-7A29-5851F107F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D5CC-A70F-47AD-AADA-E771D0F770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0246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ECBB1C-0F3B-C6EB-5331-5AE451F39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943012D-0D19-E394-4D7D-E1141D46A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8BFF-31D8-4B11-96B7-14F2D7404451}" type="datetimeFigureOut">
              <a:rPr lang="fr-FR" smtClean="0"/>
              <a:t>05/11/2022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B9F8462-093F-EE82-5FCA-37862BA54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6E57E7C-9C8F-4E3A-7F0B-5E137D075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D5CC-A70F-47AD-AADA-E771D0F770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4536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B081706-F347-CCA3-341A-59BC0881B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8BFF-31D8-4B11-96B7-14F2D7404451}" type="datetimeFigureOut">
              <a:rPr lang="fr-FR" smtClean="0"/>
              <a:t>05/11/2022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9D5C3D8-2104-DF9A-2334-4C99C54DE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E7D801E-BC9D-ABD9-BC34-73E47A6B9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D5CC-A70F-47AD-AADA-E771D0F770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3755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D9F4E7-B2C9-BEBD-6BC1-D1217E2BB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F840963-EFF6-7BC9-0B0E-9A04AC4EE2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2A6C80D-C36E-2533-78DF-36A355DBF9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09F6005-102D-C295-75A9-542987C53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8BFF-31D8-4B11-96B7-14F2D7404451}" type="datetimeFigureOut">
              <a:rPr lang="fr-FR" smtClean="0"/>
              <a:t>05/11/2022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D88D98E-0D71-8AA4-D38A-48A835F1B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E7186B3-142E-6660-975A-6D6C17C42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D5CC-A70F-47AD-AADA-E771D0F770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271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06F31E-F393-40EB-64CA-91E886C9E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AEB76AD-2568-C820-3BEE-00512A6722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D00C339-EE94-0E89-ABF4-20E6C22F18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50CEAC8-925A-3B9B-F0BE-B0B6E068C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8BFF-31D8-4B11-96B7-14F2D7404451}" type="datetimeFigureOut">
              <a:rPr lang="fr-FR" smtClean="0"/>
              <a:t>05/11/2022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DD5F0C3-2700-F24B-78D1-28B717C4F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9D6B1E7-53B3-0172-EF9E-4684CE835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D5CC-A70F-47AD-AADA-E771D0F770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6215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0B9AE2B-C42D-5F93-DBAC-3C0F79056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E31F55-7B63-9734-8615-91039585B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EE6161F-3F1D-32D3-075D-4EB1C7E3F6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8BFF-31D8-4B11-96B7-14F2D7404451}" type="datetimeFigureOut">
              <a:rPr lang="fr-FR" smtClean="0"/>
              <a:t>05/11/2022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3E6366-6A93-7A4D-D533-E6ED76E9F2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C3F04B-30C0-9A7D-67C8-A96D30CDB0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0D5CC-A70F-47AD-AADA-E771D0F770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2398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D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A42E53-498B-21E9-87DA-670E75B41A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Prise en main de Java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BFAE8E6-B66F-1795-577E-41A449AD19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2022-2023</a:t>
            </a:r>
          </a:p>
        </p:txBody>
      </p:sp>
    </p:spTree>
    <p:extLst>
      <p:ext uri="{BB962C8B-B14F-4D97-AF65-F5344CB8AC3E}">
        <p14:creationId xmlns:p14="http://schemas.microsoft.com/office/powerpoint/2010/main" val="389974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4A734A-A5FE-1D0B-DA4F-0C20EE630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400" b="1" i="0" u="none" strike="noStrike" baseline="0" dirty="0" err="1">
                <a:latin typeface="LiberationSans-Bold"/>
              </a:rPr>
              <a:t>Modificaturs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B24557-B5A2-3358-8E6E-155BB9D86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864" y="1454046"/>
            <a:ext cx="11862215" cy="5329003"/>
          </a:xfrm>
        </p:spPr>
        <p:txBody>
          <a:bodyPr>
            <a:normAutofit lnSpcReduction="10000"/>
          </a:bodyPr>
          <a:lstStyle/>
          <a:p>
            <a:r>
              <a:rPr lang="fr-FR" b="1" i="0" u="none" strike="noStrike" baseline="0" dirty="0" err="1">
                <a:latin typeface="LiberationSans-Bold"/>
              </a:rPr>
              <a:t>protected</a:t>
            </a:r>
            <a:r>
              <a:rPr lang="fr-FR" b="1" i="0" u="none" strike="noStrike" baseline="0" dirty="0">
                <a:latin typeface="LiberationSans-Bold"/>
              </a:rPr>
              <a:t> </a:t>
            </a:r>
            <a:r>
              <a:rPr lang="fr-FR" b="0" i="0" u="none" strike="noStrike" baseline="0" dirty="0">
                <a:latin typeface="LiberationSans"/>
              </a:rPr>
              <a:t>: ce modificateur définit l’accès comme suit : si dans une classe, on déclare une méthode ou une variable comme </a:t>
            </a:r>
            <a:r>
              <a:rPr lang="fr-FR" b="0" i="0" u="none" strike="noStrike" baseline="0" dirty="0" err="1">
                <a:latin typeface="LiberationSans"/>
              </a:rPr>
              <a:t>protected</a:t>
            </a:r>
            <a:r>
              <a:rPr lang="fr-FR" b="0" i="0" u="none" strike="noStrike" baseline="0" dirty="0">
                <a:latin typeface="LiberationSans"/>
              </a:rPr>
              <a:t>, seules les méthodes présentes dans le même paquetage (package) pourront y accéder ou les classes dérivées (même dans un paquetage différent). On ne peut pas utiliser </a:t>
            </a:r>
            <a:r>
              <a:rPr lang="fr-FR" b="0" i="0" u="none" strike="noStrike" baseline="0" dirty="0" err="1">
                <a:latin typeface="LiberationSans"/>
              </a:rPr>
              <a:t>protected</a:t>
            </a:r>
            <a:r>
              <a:rPr lang="fr-FR" b="0" i="0" u="none" strike="noStrike" baseline="0" dirty="0">
                <a:latin typeface="LiberationSans"/>
              </a:rPr>
              <a:t> pour qualifier une classe.</a:t>
            </a:r>
          </a:p>
          <a:p>
            <a:pPr algn="l"/>
            <a:r>
              <a:rPr lang="fr-FR" b="1" i="0" u="none" strike="noStrike" baseline="0" dirty="0" err="1">
                <a:latin typeface="LiberationSans"/>
              </a:rPr>
              <a:t>static</a:t>
            </a:r>
            <a:r>
              <a:rPr lang="fr-FR" b="0" i="0" u="none" strike="noStrike" baseline="0" dirty="0">
                <a:latin typeface="LiberationSans"/>
              </a:rPr>
              <a:t> : jusqu’à maintenant, nous avons considéré que chaque variable est propre à un objet. C’est pour cette raison que nous parlons d’instance de classe. Il se peut qu’on a besoin de définir des variables communes à plusieurs instances de même classe que nous qualifions </a:t>
            </a:r>
            <a:r>
              <a:rPr lang="fr-FR" b="0" i="0" u="none" strike="noStrike" baseline="0" dirty="0" err="1">
                <a:latin typeface="LiberationSans"/>
              </a:rPr>
              <a:t>static</a:t>
            </a:r>
            <a:r>
              <a:rPr lang="fr-FR" b="0" i="0" u="none" strike="noStrike" baseline="0" dirty="0">
                <a:latin typeface="LiberationSans"/>
              </a:rPr>
              <a:t> (pi=3.14 variable commune à toutes les instances Cercle).</a:t>
            </a:r>
          </a:p>
          <a:p>
            <a:pPr algn="l"/>
            <a:r>
              <a:rPr lang="fr-FR" b="1" i="0" u="none" strike="noStrike" baseline="0" dirty="0">
                <a:latin typeface="LiberationSans"/>
              </a:rPr>
              <a:t>final</a:t>
            </a:r>
            <a:r>
              <a:rPr lang="fr-FR" b="0" i="0" u="none" strike="noStrike" baseline="0" dirty="0">
                <a:latin typeface="LiberationSans"/>
              </a:rPr>
              <a:t> : une variable est qualifiée de final signifie que la variable est une constante. Lorsque ce modificateur est ajouté à une classe, interdit de créer une classe qui en hérite.</a:t>
            </a:r>
          </a:p>
        </p:txBody>
      </p:sp>
    </p:spTree>
    <p:extLst>
      <p:ext uri="{BB962C8B-B14F-4D97-AF65-F5344CB8AC3E}">
        <p14:creationId xmlns:p14="http://schemas.microsoft.com/office/powerpoint/2010/main" val="18999259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6E1426-916B-FC3B-DDB2-1887B90E8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225"/>
            <a:ext cx="10515600" cy="714167"/>
          </a:xfrm>
        </p:spPr>
        <p:txBody>
          <a:bodyPr>
            <a:noAutofit/>
          </a:bodyPr>
          <a:lstStyle/>
          <a:p>
            <a:r>
              <a:rPr lang="fr-FR" sz="3600" b="1" i="0" u="none" strike="noStrike" baseline="0" dirty="0">
                <a:latin typeface="LiberationSans-Bold"/>
              </a:rPr>
              <a:t>Exercice 01</a:t>
            </a:r>
            <a:br>
              <a:rPr lang="fr-FR" sz="3600" b="1" i="0" u="none" strike="noStrike" baseline="0" dirty="0">
                <a:latin typeface="LiberationSans-Bold"/>
              </a:rPr>
            </a:br>
            <a:endParaRPr lang="fr-FR" sz="36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474A320-2F9A-5DFA-ABE0-7FEF7C3FF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793" y="674558"/>
            <a:ext cx="11527437" cy="6063521"/>
          </a:xfrm>
        </p:spPr>
        <p:txBody>
          <a:bodyPr>
            <a:normAutofit/>
          </a:bodyPr>
          <a:lstStyle/>
          <a:p>
            <a:pPr algn="l"/>
            <a:r>
              <a:rPr lang="fr-FR" sz="1800" b="0" i="0" u="none" strike="noStrike" baseline="0" dirty="0">
                <a:latin typeface="LiberationSans"/>
              </a:rPr>
              <a:t>Soit le code de la classe suivante :</a:t>
            </a:r>
          </a:p>
          <a:p>
            <a:pPr marL="0" indent="0" algn="l">
              <a:buNone/>
            </a:pPr>
            <a:r>
              <a:rPr lang="fr-FR" sz="1800" b="1" i="0" u="none" strike="noStrike" baseline="0" dirty="0">
                <a:latin typeface="LiberationMono-Bold"/>
              </a:rPr>
              <a:t>public class </a:t>
            </a:r>
            <a:r>
              <a:rPr lang="fr-FR" sz="1800" b="0" i="0" u="none" strike="noStrike" baseline="0" dirty="0">
                <a:latin typeface="LiberationMono"/>
              </a:rPr>
              <a:t>Livre {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latin typeface="LiberationMono"/>
              </a:rPr>
              <a:t>// Variables</a:t>
            </a:r>
          </a:p>
          <a:p>
            <a:pPr marL="0" indent="0" algn="l">
              <a:buNone/>
            </a:pPr>
            <a:r>
              <a:rPr lang="fr-FR" sz="1800" b="1" i="0" u="none" strike="noStrike" baseline="0" dirty="0" err="1">
                <a:latin typeface="LiberationMono-Bold"/>
              </a:rPr>
              <a:t>private</a:t>
            </a:r>
            <a:r>
              <a:rPr lang="fr-FR" sz="1800" b="1" i="0" u="none" strike="noStrike" baseline="0" dirty="0">
                <a:latin typeface="LiberationMono-Bold"/>
              </a:rPr>
              <a:t> String </a:t>
            </a:r>
            <a:r>
              <a:rPr lang="fr-FR" sz="1800" b="0" i="0" u="none" strike="noStrike" baseline="0" dirty="0" err="1">
                <a:latin typeface="LiberationMono"/>
              </a:rPr>
              <a:t>title</a:t>
            </a:r>
            <a:r>
              <a:rPr lang="fr-FR" sz="1800" b="0" i="0" u="none" strike="noStrike" baseline="0" dirty="0">
                <a:latin typeface="LiberationMono"/>
              </a:rPr>
              <a:t>, </a:t>
            </a:r>
            <a:r>
              <a:rPr lang="fr-FR" sz="1800" b="0" i="0" u="none" strike="noStrike" baseline="0" dirty="0" err="1">
                <a:latin typeface="LiberationMono"/>
              </a:rPr>
              <a:t>Author</a:t>
            </a:r>
            <a:r>
              <a:rPr lang="fr-FR" sz="1800" b="0" i="0" u="none" strike="noStrike" baseline="0" dirty="0">
                <a:latin typeface="LiberationMono"/>
              </a:rPr>
              <a:t>;</a:t>
            </a:r>
          </a:p>
          <a:p>
            <a:pPr marL="0" indent="0" algn="l">
              <a:buNone/>
            </a:pPr>
            <a:r>
              <a:rPr lang="en-US" sz="1800" b="1" i="0" u="none" strike="noStrike" baseline="0" dirty="0">
                <a:latin typeface="LiberationMono-Bold"/>
              </a:rPr>
              <a:t>private </a:t>
            </a:r>
            <a:r>
              <a:rPr lang="en-US" sz="1800" b="0" i="0" u="none" strike="noStrike" baseline="0" dirty="0">
                <a:latin typeface="LiberationMono"/>
              </a:rPr>
              <a:t>int </a:t>
            </a:r>
            <a:r>
              <a:rPr lang="en-US" sz="1800" b="0" i="0" u="none" strike="noStrike" baseline="0" dirty="0" err="1">
                <a:latin typeface="LiberationMono"/>
              </a:rPr>
              <a:t>nbOfPages</a:t>
            </a:r>
            <a:r>
              <a:rPr lang="en-US" sz="1800" b="0" i="0" u="none" strike="noStrike" baseline="0" dirty="0">
                <a:latin typeface="LiberationMono"/>
              </a:rPr>
              <a:t> // </a:t>
            </a:r>
            <a:r>
              <a:rPr lang="en-US" sz="1800" b="0" i="0" u="none" strike="noStrike" baseline="0" dirty="0" err="1">
                <a:latin typeface="LiberationMono"/>
              </a:rPr>
              <a:t>nombre</a:t>
            </a:r>
            <a:r>
              <a:rPr lang="en-US" sz="1800" b="0" i="0" u="none" strike="noStrike" baseline="0" dirty="0">
                <a:latin typeface="LiberationMono"/>
              </a:rPr>
              <a:t> de pages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latin typeface="LiberationMono"/>
              </a:rPr>
              <a:t>// </a:t>
            </a:r>
            <a:r>
              <a:rPr lang="fr-FR" sz="1800" b="0" i="0" u="none" strike="noStrike" baseline="0" dirty="0" err="1">
                <a:latin typeface="LiberationMono"/>
              </a:rPr>
              <a:t>Constructor</a:t>
            </a:r>
            <a:endParaRPr lang="fr-FR" sz="1800" b="0" i="0" u="none" strike="noStrike" baseline="0" dirty="0">
              <a:latin typeface="LiberationMono"/>
            </a:endParaRPr>
          </a:p>
          <a:p>
            <a:pPr marL="0" indent="0" algn="l">
              <a:buNone/>
            </a:pPr>
            <a:r>
              <a:rPr lang="en-US" sz="1800" b="1" i="0" u="none" strike="noStrike" baseline="0" dirty="0">
                <a:latin typeface="LiberationMono-Bold"/>
              </a:rPr>
              <a:t>public </a:t>
            </a:r>
            <a:r>
              <a:rPr lang="en-US" sz="1800" b="0" i="0" u="none" strike="noStrike" baseline="0" dirty="0">
                <a:latin typeface="LiberationMono"/>
              </a:rPr>
              <a:t>Livre(String </a:t>
            </a:r>
            <a:r>
              <a:rPr lang="en-US" sz="1800" b="0" i="0" u="none" strike="noStrike" baseline="0" dirty="0" err="1">
                <a:latin typeface="LiberationMono"/>
              </a:rPr>
              <a:t>unAuthor</a:t>
            </a:r>
            <a:r>
              <a:rPr lang="en-US" sz="1800" b="0" i="0" u="none" strike="noStrike" baseline="0" dirty="0">
                <a:latin typeface="LiberationMono"/>
              </a:rPr>
              <a:t>, String </a:t>
            </a:r>
            <a:r>
              <a:rPr lang="en-US" sz="1800" b="0" i="0" u="none" strike="noStrike" baseline="0" dirty="0" err="1">
                <a:latin typeface="LiberationMono"/>
              </a:rPr>
              <a:t>aTitle</a:t>
            </a:r>
            <a:r>
              <a:rPr lang="en-US" sz="1800" b="0" i="0" u="none" strike="noStrike" baseline="0" dirty="0">
                <a:latin typeface="LiberationMono"/>
              </a:rPr>
              <a:t>) {</a:t>
            </a:r>
          </a:p>
          <a:p>
            <a:pPr marL="0" indent="0" algn="l">
              <a:buNone/>
            </a:pPr>
            <a:r>
              <a:rPr lang="fr-FR" sz="1800" b="0" i="0" u="none" strike="noStrike" baseline="0" dirty="0" err="1">
                <a:latin typeface="LiberationMono"/>
              </a:rPr>
              <a:t>Author</a:t>
            </a:r>
            <a:r>
              <a:rPr lang="fr-FR" sz="1800" b="0" i="0" u="none" strike="noStrike" baseline="0" dirty="0">
                <a:latin typeface="LiberationMono"/>
              </a:rPr>
              <a:t> = </a:t>
            </a:r>
            <a:r>
              <a:rPr lang="fr-FR" sz="1800" b="0" i="0" u="none" strike="noStrike" baseline="0" dirty="0" err="1">
                <a:latin typeface="LiberationMono"/>
              </a:rPr>
              <a:t>unAuthor</a:t>
            </a:r>
            <a:r>
              <a:rPr lang="fr-FR" sz="1800" b="0" i="0" u="none" strike="noStrike" baseline="0" dirty="0">
                <a:latin typeface="LiberationMono"/>
              </a:rPr>
              <a:t>;</a:t>
            </a:r>
          </a:p>
          <a:p>
            <a:pPr marL="0" indent="0" algn="l">
              <a:buNone/>
            </a:pPr>
            <a:r>
              <a:rPr lang="fr-FR" sz="1800" b="0" i="0" u="none" strike="noStrike" baseline="0" dirty="0" err="1">
                <a:latin typeface="LiberationMono"/>
              </a:rPr>
              <a:t>title</a:t>
            </a:r>
            <a:r>
              <a:rPr lang="fr-FR" sz="1800" b="0" i="0" u="none" strike="noStrike" baseline="0" dirty="0">
                <a:latin typeface="LiberationMono"/>
              </a:rPr>
              <a:t> = </a:t>
            </a:r>
            <a:r>
              <a:rPr lang="fr-FR" sz="1800" b="0" i="0" u="none" strike="noStrike" baseline="0" dirty="0" err="1">
                <a:latin typeface="LiberationMono"/>
              </a:rPr>
              <a:t>aTitle</a:t>
            </a:r>
            <a:r>
              <a:rPr lang="fr-FR" sz="1800" b="0" i="0" u="none" strike="noStrike" baseline="0" dirty="0">
                <a:latin typeface="LiberationMono"/>
              </a:rPr>
              <a:t>;   }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latin typeface="LiberationMono"/>
              </a:rPr>
              <a:t>// Getters</a:t>
            </a:r>
          </a:p>
          <a:p>
            <a:pPr marL="0" indent="0" algn="l">
              <a:buNone/>
            </a:pPr>
            <a:r>
              <a:rPr lang="fr-FR" sz="1800" b="1" i="0" u="none" strike="noStrike" baseline="0" dirty="0">
                <a:latin typeface="LiberationMono-Bold"/>
              </a:rPr>
              <a:t>public </a:t>
            </a:r>
            <a:r>
              <a:rPr lang="fr-FR" sz="1800" b="0" i="0" u="none" strike="noStrike" baseline="0" dirty="0">
                <a:latin typeface="LiberationMono"/>
              </a:rPr>
              <a:t>String </a:t>
            </a:r>
            <a:r>
              <a:rPr lang="fr-FR" sz="1800" b="0" i="0" u="none" strike="noStrike" baseline="0" dirty="0" err="1">
                <a:latin typeface="LiberationMono"/>
              </a:rPr>
              <a:t>getAuthor</a:t>
            </a:r>
            <a:r>
              <a:rPr lang="fr-FR" sz="1800" b="0" i="0" u="none" strike="noStrike" baseline="0" dirty="0">
                <a:latin typeface="LiberationMono"/>
              </a:rPr>
              <a:t>() {       return A;      }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latin typeface="LiberationMono"/>
              </a:rPr>
              <a:t>// Setters</a:t>
            </a:r>
          </a:p>
          <a:p>
            <a:pPr marL="0" indent="0" algn="l">
              <a:buNone/>
            </a:pPr>
            <a:r>
              <a:rPr lang="fr-FR" sz="1800" b="1" i="0" u="none" strike="noStrike" baseline="0" dirty="0" err="1">
                <a:latin typeface="LiberationMono-Bold"/>
              </a:rPr>
              <a:t>void</a:t>
            </a:r>
            <a:r>
              <a:rPr lang="fr-FR" sz="1800" b="1" i="0" u="none" strike="noStrike" baseline="0" dirty="0">
                <a:latin typeface="LiberationMono-Bold"/>
              </a:rPr>
              <a:t> </a:t>
            </a:r>
            <a:r>
              <a:rPr lang="fr-FR" sz="1800" b="0" i="0" u="none" strike="noStrike" baseline="0" dirty="0" err="1">
                <a:latin typeface="LiberationMono"/>
              </a:rPr>
              <a:t>setNbOfPages</a:t>
            </a:r>
            <a:r>
              <a:rPr lang="fr-FR" sz="1800" b="0" i="0" u="none" strike="noStrike" baseline="0" dirty="0">
                <a:latin typeface="LiberationMono"/>
              </a:rPr>
              <a:t>(</a:t>
            </a:r>
            <a:r>
              <a:rPr lang="fr-FR" sz="1800" b="0" i="0" u="none" strike="noStrike" baseline="0" dirty="0" err="1">
                <a:latin typeface="LiberationMono"/>
              </a:rPr>
              <a:t>int</a:t>
            </a:r>
            <a:r>
              <a:rPr lang="fr-FR" sz="1800" b="0" i="0" u="none" strike="noStrike" baseline="0" dirty="0">
                <a:latin typeface="LiberationMono"/>
              </a:rPr>
              <a:t> n) {      </a:t>
            </a:r>
            <a:r>
              <a:rPr lang="fr-FR" sz="1800" b="0" i="0" u="none" strike="noStrike" baseline="0" dirty="0" err="1">
                <a:latin typeface="LiberationMono"/>
              </a:rPr>
              <a:t>nbPages</a:t>
            </a:r>
            <a:r>
              <a:rPr lang="fr-FR" sz="1800" b="0" i="0" u="none" strike="noStrike" baseline="0" dirty="0">
                <a:latin typeface="LiberationMono"/>
              </a:rPr>
              <a:t> = nb;      }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latin typeface="LiberationSans"/>
              </a:rPr>
              <a:t>Corrigez les erreurs, complétez le code, et ajoutez une méthode main() pour :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latin typeface="LiberationSans"/>
              </a:rPr>
              <a:t>- Créer 2 </a:t>
            </a:r>
            <a:r>
              <a:rPr lang="fr-FR" sz="1800" b="0" i="0" u="none" strike="noStrike" baseline="0" dirty="0">
                <a:latin typeface="LiberationMono"/>
              </a:rPr>
              <a:t>Livres</a:t>
            </a:r>
            <a:r>
              <a:rPr lang="fr-FR" sz="1800" b="0" i="0" u="none" strike="noStrike" baseline="0" dirty="0">
                <a:latin typeface="LiberationSans"/>
              </a:rPr>
              <a:t>,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latin typeface="LiberationSans"/>
              </a:rPr>
              <a:t>- Faire afficher les auteurs de ces 2 </a:t>
            </a:r>
            <a:r>
              <a:rPr lang="fr-FR" sz="1800" b="0" i="0" u="none" strike="noStrike" baseline="0" dirty="0">
                <a:latin typeface="LiberationMono"/>
              </a:rPr>
              <a:t>Livre</a:t>
            </a:r>
            <a:r>
              <a:rPr lang="fr-FR" sz="1800" b="0" i="0" u="none" strike="noStrike" baseline="0" dirty="0">
                <a:latin typeface="LiberationSans"/>
              </a:rPr>
              <a:t>.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4298897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6E1426-916B-FC3B-DDB2-1887B90E8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225"/>
            <a:ext cx="10515600" cy="714167"/>
          </a:xfrm>
        </p:spPr>
        <p:txBody>
          <a:bodyPr>
            <a:noAutofit/>
          </a:bodyPr>
          <a:lstStyle/>
          <a:p>
            <a:r>
              <a:rPr lang="fr-FR" sz="3600" b="1" i="0" u="none" strike="noStrike" baseline="0" dirty="0">
                <a:latin typeface="LiberationSans-Bold"/>
              </a:rPr>
              <a:t>Exercice 02</a:t>
            </a:r>
            <a:br>
              <a:rPr lang="fr-FR" sz="3600" b="1" i="0" u="none" strike="noStrike" baseline="0" dirty="0">
                <a:latin typeface="LiberationSans-Bold"/>
              </a:rPr>
            </a:br>
            <a:endParaRPr lang="fr-FR" sz="36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474A320-2F9A-5DFA-ABE0-7FEF7C3FF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793" y="674558"/>
            <a:ext cx="11527437" cy="6063521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fr-FR" b="0" i="0" u="none" strike="noStrike" baseline="0" dirty="0">
                <a:latin typeface="LiberationSans"/>
              </a:rPr>
              <a:t>1) Définissez une classe Pen (stylo) dont les attributs sont </a:t>
            </a:r>
            <a:r>
              <a:rPr lang="fr-FR" b="0" i="0" u="none" strike="noStrike" baseline="0" dirty="0" err="1">
                <a:latin typeface="LiberationSans"/>
              </a:rPr>
              <a:t>length</a:t>
            </a:r>
            <a:r>
              <a:rPr lang="fr-FR" b="0" i="0" u="none" strike="noStrike" baseline="0" dirty="0">
                <a:latin typeface="LiberationSans"/>
              </a:rPr>
              <a:t> (longueur) et </a:t>
            </a:r>
            <a:r>
              <a:rPr lang="fr-FR" b="0" i="0" u="none" strike="noStrike" baseline="0" dirty="0" err="1">
                <a:latin typeface="LiberationSans"/>
              </a:rPr>
              <a:t>diameter</a:t>
            </a:r>
            <a:r>
              <a:rPr lang="fr-FR" b="0" i="0" u="none" strike="noStrike" baseline="0" dirty="0">
                <a:latin typeface="LiberationSans"/>
              </a:rPr>
              <a:t> (diamètre) avec une méthode affichage </a:t>
            </a:r>
            <a:r>
              <a:rPr lang="fr-FR" b="0" i="0" u="none" strike="noStrike" baseline="0" dirty="0" err="1">
                <a:latin typeface="LiberationSans"/>
              </a:rPr>
              <a:t>print</a:t>
            </a:r>
            <a:r>
              <a:rPr lang="fr-FR" b="0" i="0" u="none" strike="noStrike" baseline="0" dirty="0">
                <a:latin typeface="LiberationSans"/>
              </a:rPr>
              <a:t>() qui permet d’afficher les valeurs des attributs initialisés.</a:t>
            </a:r>
          </a:p>
          <a:p>
            <a:pPr marL="0" indent="0" algn="l">
              <a:buNone/>
            </a:pPr>
            <a:r>
              <a:rPr lang="fr-FR" b="0" i="0" u="none" strike="noStrike" baseline="0" dirty="0">
                <a:latin typeface="LiberationSans"/>
              </a:rPr>
              <a:t>2) Dans le programme principal (définissez une classe Test) :</a:t>
            </a:r>
          </a:p>
          <a:p>
            <a:pPr marL="0" indent="0" algn="l">
              <a:buNone/>
            </a:pPr>
            <a:r>
              <a:rPr lang="fr-FR" b="0" i="0" u="none" strike="noStrike" baseline="0" dirty="0">
                <a:latin typeface="LiberationSans"/>
              </a:rPr>
              <a:t>- Créez une instance d’un stylo avec comme longueur 50 et diamètre 0.2.</a:t>
            </a:r>
          </a:p>
          <a:p>
            <a:pPr marL="0" indent="0" algn="l">
              <a:buNone/>
            </a:pPr>
            <a:r>
              <a:rPr lang="fr-FR" b="0" i="0" u="none" strike="noStrike" baseline="0" dirty="0">
                <a:latin typeface="LiberationSans"/>
              </a:rPr>
              <a:t>- Modifiez votre programme pour qu’on puisse saisir les propriétés d’un stylo à partir des variables du programme (généraliser votre programme pour définir n stylos)</a:t>
            </a:r>
          </a:p>
          <a:p>
            <a:pPr marL="0" indent="0" algn="l">
              <a:buNone/>
            </a:pPr>
            <a:r>
              <a:rPr lang="fr-FR" b="0" i="0" u="none" strike="noStrike" baseline="0" dirty="0">
                <a:latin typeface="LiberationSans"/>
              </a:rPr>
              <a:t>3) Nous voulons définir trois catégories de stylos : Pencil (crayon), Bic (stylo </a:t>
            </a:r>
            <a:r>
              <a:rPr lang="fr-FR" b="0" i="0" u="none" strike="noStrike" baseline="0" dirty="0" err="1">
                <a:latin typeface="LiberationSans"/>
              </a:rPr>
              <a:t>bic</a:t>
            </a:r>
            <a:r>
              <a:rPr lang="fr-FR" b="0" i="0" u="none" strike="noStrike" baseline="0" dirty="0">
                <a:latin typeface="LiberationSans"/>
              </a:rPr>
              <a:t>) et Feather (plume) avec les propriétés communes </a:t>
            </a:r>
            <a:r>
              <a:rPr lang="fr-FR" b="0" i="0" u="none" strike="noStrike" baseline="0" dirty="0" err="1">
                <a:latin typeface="LiberationSans"/>
              </a:rPr>
              <a:t>length</a:t>
            </a:r>
            <a:r>
              <a:rPr lang="fr-FR" b="0" i="0" u="none" strike="noStrike" baseline="0" dirty="0">
                <a:latin typeface="LiberationSans"/>
              </a:rPr>
              <a:t> et </a:t>
            </a:r>
            <a:r>
              <a:rPr lang="fr-FR" b="0" i="0" u="none" strike="noStrike" baseline="0" dirty="0" err="1">
                <a:latin typeface="LiberationSans"/>
              </a:rPr>
              <a:t>diameter</a:t>
            </a:r>
            <a:r>
              <a:rPr lang="fr-FR" b="0" i="0" u="none" strike="noStrike" baseline="0" dirty="0">
                <a:latin typeface="LiberationSans"/>
              </a:rPr>
              <a:t> et une méthode qui permet d’afficher ces propriétés et la catégorie. Implémentez la (les) classe(s) correspondante(s).</a:t>
            </a:r>
          </a:p>
          <a:p>
            <a:pPr marL="0" indent="0" algn="l">
              <a:buNone/>
            </a:pPr>
            <a:r>
              <a:rPr lang="fr-FR" b="0" i="0" u="none" strike="noStrike" baseline="0" dirty="0">
                <a:latin typeface="LiberationSans"/>
              </a:rPr>
              <a:t>4) Ecrivez une méthode affichage qui prend en entrée une instance de type stylo (Pencil, Bic ou Feather) et affiche les propriétés énoncées en précisant la catégorie.</a:t>
            </a:r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val="681250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4A734A-A5FE-1D0B-DA4F-0C20EE630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400" b="1" i="0" u="none" strike="noStrike" baseline="0" dirty="0">
                <a:latin typeface="LiberationSans-Bold"/>
              </a:rPr>
              <a:t>Création d’un programme Java avec Eclipse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B24557-B5A2-3358-8E6E-155BB9D86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705" y="1528997"/>
            <a:ext cx="11542426" cy="4963878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50000"/>
              </a:lnSpc>
            </a:pPr>
            <a:r>
              <a:rPr lang="fr-FR" sz="3200" b="0" i="0" u="none" strike="noStrike" baseline="0" dirty="0">
                <a:latin typeface="LiberationSans"/>
              </a:rPr>
              <a:t>L’environnement </a:t>
            </a:r>
            <a:r>
              <a:rPr lang="fr-FR" sz="3200" b="1" i="0" u="none" strike="noStrike" baseline="0" dirty="0">
                <a:latin typeface="LiberationSans"/>
              </a:rPr>
              <a:t>Eclipse</a:t>
            </a:r>
            <a:r>
              <a:rPr lang="fr-FR" sz="3200" b="0" i="0" u="none" strike="noStrike" baseline="0" dirty="0">
                <a:latin typeface="LiberationSans"/>
              </a:rPr>
              <a:t> permet d’éditer des </a:t>
            </a:r>
            <a:r>
              <a:rPr lang="fr-FR" sz="3200" b="1" i="0" u="none" strike="noStrike" baseline="0" dirty="0">
                <a:latin typeface="LiberationSans"/>
              </a:rPr>
              <a:t>classes</a:t>
            </a:r>
            <a:r>
              <a:rPr lang="fr-FR" sz="3200" b="0" i="0" u="none" strike="noStrike" baseline="0" dirty="0">
                <a:latin typeface="LiberationSans"/>
              </a:rPr>
              <a:t> </a:t>
            </a:r>
            <a:r>
              <a:rPr lang="fr-FR" sz="3200" b="1" i="0" u="none" strike="noStrike" baseline="0" dirty="0">
                <a:latin typeface="LiberationSans"/>
              </a:rPr>
              <a:t>Java</a:t>
            </a:r>
            <a:r>
              <a:rPr lang="fr-FR" sz="3200" b="0" i="0" u="none" strike="noStrike" baseline="0" dirty="0">
                <a:latin typeface="LiberationSans"/>
              </a:rPr>
              <a:t> à l’aide de fichiers textuels dont </a:t>
            </a:r>
            <a:r>
              <a:rPr lang="fr-FR" sz="3200" b="1" i="0" u="none" strike="noStrike" baseline="0" dirty="0">
                <a:latin typeface="LiberationSans"/>
              </a:rPr>
              <a:t>l’extension est .java. </a:t>
            </a:r>
          </a:p>
          <a:p>
            <a:pPr algn="l">
              <a:lnSpc>
                <a:spcPct val="150000"/>
              </a:lnSpc>
            </a:pPr>
            <a:r>
              <a:rPr lang="fr-FR" sz="3200" b="0" i="0" u="none" strike="noStrike" baseline="0" dirty="0">
                <a:latin typeface="LiberationSans"/>
              </a:rPr>
              <a:t>Avant d’éditer une classe, il faut </a:t>
            </a:r>
            <a:r>
              <a:rPr lang="fr-FR" sz="3200" b="1" i="0" u="none" strike="noStrike" baseline="0" dirty="0">
                <a:latin typeface="LiberationSans"/>
              </a:rPr>
              <a:t>définir un projet</a:t>
            </a:r>
            <a:r>
              <a:rPr lang="fr-FR" sz="3200" b="0" i="0" u="none" strike="noStrike" baseline="0" dirty="0">
                <a:latin typeface="LiberationSans"/>
              </a:rPr>
              <a:t>. </a:t>
            </a:r>
            <a:endParaRPr lang="fr-FR" sz="3200" dirty="0">
              <a:latin typeface="LiberationSans"/>
            </a:endParaRPr>
          </a:p>
          <a:p>
            <a:pPr algn="l">
              <a:lnSpc>
                <a:spcPct val="150000"/>
              </a:lnSpc>
            </a:pPr>
            <a:r>
              <a:rPr lang="fr-FR" sz="3200" b="0" i="0" u="none" strike="noStrike" baseline="0" dirty="0">
                <a:latin typeface="LiberationSans"/>
              </a:rPr>
              <a:t>Une fois le </a:t>
            </a:r>
            <a:r>
              <a:rPr lang="fr-FR" sz="3200" b="1" i="0" u="none" strike="noStrike" baseline="0" dirty="0">
                <a:latin typeface="LiberationSans"/>
              </a:rPr>
              <a:t>nom du projet spécifié</a:t>
            </a:r>
            <a:r>
              <a:rPr lang="fr-FR" sz="3200" b="0" i="0" u="none" strike="noStrike" baseline="0" dirty="0">
                <a:latin typeface="LiberationSans"/>
              </a:rPr>
              <a:t>, un répertoire correspondant est créé dans le </a:t>
            </a:r>
            <a:r>
              <a:rPr lang="fr-FR" sz="3200" b="1" i="0" u="none" strike="noStrike" baseline="0" dirty="0">
                <a:latin typeface="LiberationSans"/>
              </a:rPr>
              <a:t>répertoire Workspace </a:t>
            </a:r>
            <a:r>
              <a:rPr lang="fr-FR" sz="3200" b="0" i="0" u="none" strike="noStrike" baseline="0" dirty="0">
                <a:latin typeface="LiberationSans"/>
              </a:rPr>
              <a:t>(espace de travail). </a:t>
            </a:r>
          </a:p>
          <a:p>
            <a:pPr algn="l">
              <a:lnSpc>
                <a:spcPct val="150000"/>
              </a:lnSpc>
            </a:pPr>
            <a:r>
              <a:rPr lang="fr-FR" sz="3200" b="0" i="0" u="none" strike="noStrike" baseline="0" dirty="0">
                <a:latin typeface="LiberationSans"/>
              </a:rPr>
              <a:t>Ensuite, des classes sont créées au fur et à mesure et le programmeur insère </a:t>
            </a:r>
            <a:r>
              <a:rPr lang="fr-FR" sz="3200" b="1" i="0" u="none" strike="noStrike" baseline="0" dirty="0">
                <a:latin typeface="LiberationSans"/>
              </a:rPr>
              <a:t>les attributs et méthodes nécessaires</a:t>
            </a:r>
            <a:r>
              <a:rPr lang="fr-FR" sz="3200" b="0" i="0" u="none" strike="noStrike" baseline="0" dirty="0">
                <a:latin typeface="LiberationSans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83884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4A734A-A5FE-1D0B-DA4F-0C20EE630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latin typeface="LiberationSans-Bold"/>
              </a:rPr>
              <a:t>P</a:t>
            </a:r>
            <a:r>
              <a:rPr lang="fr-FR" sz="4400" b="1" i="0" u="none" strike="noStrike" baseline="0" dirty="0">
                <a:latin typeface="LiberationSans-Bold"/>
              </a:rPr>
              <a:t>rogramme Java 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B24557-B5A2-3358-8E6E-155BB9D86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784" y="1528997"/>
            <a:ext cx="11862215" cy="4963878"/>
          </a:xfrm>
        </p:spPr>
        <p:txBody>
          <a:bodyPr>
            <a:normAutofit fontScale="85000" lnSpcReduction="10000"/>
          </a:bodyPr>
          <a:lstStyle/>
          <a:p>
            <a:pPr algn="l">
              <a:lnSpc>
                <a:spcPct val="150000"/>
              </a:lnSpc>
            </a:pPr>
            <a:r>
              <a:rPr lang="fr-FR" sz="3200" b="0" i="0" u="none" strike="noStrike" baseline="0" dirty="0">
                <a:latin typeface="LiberationSans"/>
              </a:rPr>
              <a:t>Pour faciliter la lecture des programmes, nous définissons </a:t>
            </a:r>
            <a:r>
              <a:rPr lang="fr-FR" sz="3200" b="1" i="0" u="none" strike="noStrike" baseline="0" dirty="0">
                <a:latin typeface="LiberationSans"/>
              </a:rPr>
              <a:t>quelques conventions </a:t>
            </a:r>
            <a:r>
              <a:rPr lang="fr-FR" sz="3200" b="0" i="0" u="none" strike="noStrike" baseline="0" dirty="0">
                <a:latin typeface="LiberationSans"/>
              </a:rPr>
              <a:t>:</a:t>
            </a:r>
          </a:p>
          <a:p>
            <a:pPr algn="l">
              <a:lnSpc>
                <a:spcPct val="150000"/>
              </a:lnSpc>
            </a:pPr>
            <a:r>
              <a:rPr lang="fr-FR" sz="3200" b="0" i="0" u="none" strike="noStrike" baseline="0" dirty="0">
                <a:latin typeface="LiberationSans"/>
              </a:rPr>
              <a:t>- le </a:t>
            </a:r>
            <a:r>
              <a:rPr lang="fr-FR" sz="3200" b="1" i="0" u="none" strike="noStrike" baseline="0" dirty="0">
                <a:latin typeface="LiberationSans"/>
              </a:rPr>
              <a:t>nom de classe </a:t>
            </a:r>
            <a:r>
              <a:rPr lang="fr-FR" sz="3200" b="0" i="0" u="none" strike="noStrike" baseline="0" dirty="0">
                <a:latin typeface="LiberationSans"/>
              </a:rPr>
              <a:t>est </a:t>
            </a:r>
            <a:r>
              <a:rPr lang="fr-FR" sz="3200" b="1" i="0" u="none" strike="noStrike" baseline="0" dirty="0">
                <a:latin typeface="LiberationSans"/>
              </a:rPr>
              <a:t>significatif</a:t>
            </a:r>
            <a:r>
              <a:rPr lang="fr-FR" sz="3200" b="0" i="0" u="none" strike="noStrike" baseline="0" dirty="0">
                <a:latin typeface="LiberationSans"/>
              </a:rPr>
              <a:t> et </a:t>
            </a:r>
            <a:r>
              <a:rPr lang="fr-FR" sz="3200" b="1" i="0" u="none" strike="noStrike" baseline="0" dirty="0">
                <a:latin typeface="LiberationSans"/>
              </a:rPr>
              <a:t>commence toujours par une majuscule</a:t>
            </a:r>
            <a:r>
              <a:rPr lang="fr-FR" sz="3200" b="0" i="0" u="none" strike="noStrike" baseline="0" dirty="0">
                <a:latin typeface="LiberationSans"/>
              </a:rPr>
              <a:t>, en évitant qu’il soit trop long.</a:t>
            </a:r>
          </a:p>
          <a:p>
            <a:pPr algn="l">
              <a:lnSpc>
                <a:spcPct val="150000"/>
              </a:lnSpc>
            </a:pPr>
            <a:r>
              <a:rPr lang="fr-FR" sz="3200" b="0" i="0" u="none" strike="noStrike" baseline="0" dirty="0">
                <a:latin typeface="LiberationSans"/>
              </a:rPr>
              <a:t>- le </a:t>
            </a:r>
            <a:r>
              <a:rPr lang="fr-FR" sz="3200" b="1" i="0" u="none" strike="noStrike" baseline="0" dirty="0">
                <a:latin typeface="LiberationSans"/>
              </a:rPr>
              <a:t>nom des attributs et méthodes </a:t>
            </a:r>
            <a:r>
              <a:rPr lang="fr-FR" sz="3200" b="1" i="0" u="sng" strike="noStrike" baseline="0" dirty="0">
                <a:latin typeface="LiberationSans"/>
              </a:rPr>
              <a:t>commence par une minuscule</a:t>
            </a:r>
            <a:r>
              <a:rPr lang="fr-FR" sz="3200" b="0" i="0" u="none" strike="noStrike" baseline="0" dirty="0">
                <a:latin typeface="LiberationSans"/>
              </a:rPr>
              <a:t>. </a:t>
            </a:r>
          </a:p>
          <a:p>
            <a:pPr algn="l">
              <a:lnSpc>
                <a:spcPct val="150000"/>
              </a:lnSpc>
            </a:pPr>
            <a:r>
              <a:rPr lang="fr-FR" sz="3200" b="0" i="0" u="none" strike="noStrike" baseline="0" dirty="0">
                <a:latin typeface="LiberationSans"/>
              </a:rPr>
              <a:t>Une méthode est différenciée d’un attribut grâce aux parenthèses.</a:t>
            </a:r>
          </a:p>
          <a:p>
            <a:pPr algn="l">
              <a:lnSpc>
                <a:spcPct val="150000"/>
              </a:lnSpc>
            </a:pPr>
            <a:r>
              <a:rPr lang="fr-FR" sz="3200" b="1" i="0" u="none" strike="noStrike" baseline="0" dirty="0">
                <a:latin typeface="LiberationSans"/>
              </a:rPr>
              <a:t>Cas particulier </a:t>
            </a:r>
            <a:r>
              <a:rPr lang="fr-FR" sz="3200" b="0" i="0" u="none" strike="noStrike" baseline="0" dirty="0">
                <a:latin typeface="LiberationSans"/>
              </a:rPr>
              <a:t>: les constructeurs commencent par des majuscules (nom de la classe).</a:t>
            </a:r>
          </a:p>
        </p:txBody>
      </p:sp>
    </p:spTree>
    <p:extLst>
      <p:ext uri="{BB962C8B-B14F-4D97-AF65-F5344CB8AC3E}">
        <p14:creationId xmlns:p14="http://schemas.microsoft.com/office/powerpoint/2010/main" val="2061897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4A734A-A5FE-1D0B-DA4F-0C20EE630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latin typeface="LiberationSans-Bold"/>
              </a:rPr>
              <a:t>Classe, Constructeur, Attribut, Méthode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B24557-B5A2-3358-8E6E-155BB9D86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784" y="1528997"/>
            <a:ext cx="11862215" cy="4963878"/>
          </a:xfrm>
        </p:spPr>
        <p:txBody>
          <a:bodyPr>
            <a:normAutofit/>
          </a:bodyPr>
          <a:lstStyle/>
          <a:p>
            <a:pPr algn="l"/>
            <a:r>
              <a:rPr lang="fr-FR" sz="3200" b="0" i="0" u="none" strike="noStrike" baseline="0" dirty="0">
                <a:latin typeface="LiberationSans"/>
              </a:rPr>
              <a:t>Exemple :</a:t>
            </a:r>
          </a:p>
          <a:p>
            <a:pPr algn="l"/>
            <a:r>
              <a:rPr lang="fr-FR" sz="3200" b="1" i="0" u="none" strike="noStrike" baseline="0" dirty="0">
                <a:latin typeface="LiberationSans"/>
              </a:rPr>
              <a:t>Hello</a:t>
            </a:r>
            <a:r>
              <a:rPr lang="fr-FR" sz="3200" b="0" i="0" u="none" strike="noStrike" baseline="0" dirty="0">
                <a:latin typeface="LiberationSans"/>
              </a:rPr>
              <a:t>: est le nom de la </a:t>
            </a:r>
            <a:r>
              <a:rPr lang="fr-FR" sz="3200" b="1" i="0" u="none" strike="noStrike" baseline="0" dirty="0">
                <a:latin typeface="LiberationSans"/>
              </a:rPr>
              <a:t>classe</a:t>
            </a:r>
          </a:p>
          <a:p>
            <a:pPr algn="l"/>
            <a:r>
              <a:rPr lang="fr-FR" sz="3200" b="1" i="0" u="none" strike="noStrike" baseline="0" dirty="0">
                <a:latin typeface="LiberationSans"/>
              </a:rPr>
              <a:t>Hello() </a:t>
            </a:r>
            <a:r>
              <a:rPr lang="fr-FR" sz="3200" b="0" i="0" u="none" strike="noStrike" baseline="0" dirty="0">
                <a:latin typeface="LiberationSans"/>
              </a:rPr>
              <a:t>: est le nom du </a:t>
            </a:r>
            <a:r>
              <a:rPr lang="fr-FR" sz="3200" b="1" i="0" u="none" strike="noStrike" baseline="0" dirty="0">
                <a:latin typeface="LiberationSans"/>
              </a:rPr>
              <a:t>constructeur</a:t>
            </a:r>
          </a:p>
          <a:p>
            <a:pPr algn="l"/>
            <a:r>
              <a:rPr lang="fr-FR" sz="3200" b="1" i="0" u="none" strike="noStrike" baseline="0" dirty="0" err="1">
                <a:latin typeface="LiberationSans"/>
              </a:rPr>
              <a:t>word</a:t>
            </a:r>
            <a:r>
              <a:rPr lang="fr-FR" sz="3200" b="0" i="0" u="none" strike="noStrike" baseline="0" dirty="0">
                <a:latin typeface="LiberationSans"/>
              </a:rPr>
              <a:t> : est le nom d’un </a:t>
            </a:r>
            <a:r>
              <a:rPr lang="fr-FR" sz="3200" b="1" i="0" u="none" strike="noStrike" baseline="0" dirty="0">
                <a:latin typeface="LiberationSans"/>
              </a:rPr>
              <a:t>attribut</a:t>
            </a:r>
          </a:p>
          <a:p>
            <a:pPr algn="l"/>
            <a:r>
              <a:rPr lang="fr-FR" sz="3200" b="1" i="0" u="none" strike="noStrike" baseline="0" dirty="0" err="1">
                <a:latin typeface="LiberationSans"/>
              </a:rPr>
              <a:t>print</a:t>
            </a:r>
            <a:r>
              <a:rPr lang="fr-FR" sz="3200" b="1" i="0" u="none" strike="noStrike" baseline="0" dirty="0">
                <a:latin typeface="LiberationSans"/>
              </a:rPr>
              <a:t>(</a:t>
            </a:r>
            <a:r>
              <a:rPr lang="fr-FR" sz="3200" b="1" i="0" u="none" strike="noStrike" baseline="0" dirty="0" err="1">
                <a:latin typeface="LiberationSans"/>
              </a:rPr>
              <a:t>word</a:t>
            </a:r>
            <a:r>
              <a:rPr lang="fr-FR" sz="3200" b="1" i="0" u="none" strike="noStrike" baseline="0" dirty="0">
                <a:latin typeface="LiberationSans"/>
              </a:rPr>
              <a:t>) </a:t>
            </a:r>
            <a:r>
              <a:rPr lang="fr-FR" sz="3200" b="0" i="0" u="none" strike="noStrike" baseline="0" dirty="0">
                <a:latin typeface="LiberationSans"/>
              </a:rPr>
              <a:t>: est le nom d’une </a:t>
            </a:r>
            <a:r>
              <a:rPr lang="fr-FR" sz="3200" b="1" i="0" u="none" strike="noStrike" baseline="0" dirty="0">
                <a:latin typeface="LiberationSans"/>
              </a:rPr>
              <a:t>méthode</a:t>
            </a:r>
          </a:p>
        </p:txBody>
      </p:sp>
    </p:spTree>
    <p:extLst>
      <p:ext uri="{BB962C8B-B14F-4D97-AF65-F5344CB8AC3E}">
        <p14:creationId xmlns:p14="http://schemas.microsoft.com/office/powerpoint/2010/main" val="568293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4A734A-A5FE-1D0B-DA4F-0C20EE630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400" b="1" i="0" u="none" strike="noStrike" baseline="0" dirty="0">
                <a:latin typeface="LiberationSans-Bold"/>
              </a:rPr>
              <a:t>Exemple d’un programme  JAVA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B24557-B5A2-3358-8E6E-155BB9D86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560" y="1894122"/>
            <a:ext cx="11862215" cy="496387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sz="3200" b="0" i="0" u="none" strike="noStrike" baseline="0" dirty="0">
                <a:latin typeface="LiberationMono"/>
              </a:rPr>
              <a:t>public class Hello {</a:t>
            </a:r>
          </a:p>
          <a:p>
            <a:pPr marL="0" indent="0" algn="l">
              <a:buNone/>
            </a:pPr>
            <a:r>
              <a:rPr lang="en-US" sz="3200" b="0" i="0" u="none" strike="noStrike" baseline="0" dirty="0">
                <a:latin typeface="LiberationMono"/>
              </a:rPr>
              <a:t>public static void main(String[ ] </a:t>
            </a:r>
            <a:r>
              <a:rPr lang="en-US" sz="3200" b="0" i="0" u="none" strike="noStrike" baseline="0" dirty="0" err="1">
                <a:latin typeface="LiberationMono"/>
              </a:rPr>
              <a:t>args</a:t>
            </a:r>
            <a:r>
              <a:rPr lang="en-US" sz="3200" b="0" i="0" u="none" strike="noStrike" baseline="0" dirty="0">
                <a:latin typeface="LiberationMono"/>
              </a:rPr>
              <a:t>) </a:t>
            </a:r>
          </a:p>
          <a:p>
            <a:pPr marL="0" indent="0" algn="l">
              <a:buNone/>
            </a:pPr>
            <a:r>
              <a:rPr lang="en-US" sz="3200" b="0" i="0" u="none" strike="noStrike" baseline="0" dirty="0">
                <a:latin typeface="LiberationMono"/>
              </a:rPr>
              <a:t>/* the program starts from this line – the argument </a:t>
            </a:r>
            <a:r>
              <a:rPr lang="en-US" sz="3200" b="0" i="0" u="none" strike="noStrike" baseline="0" dirty="0" err="1">
                <a:latin typeface="LiberationMono"/>
              </a:rPr>
              <a:t>args</a:t>
            </a:r>
            <a:r>
              <a:rPr lang="en-US" sz="3200" b="0" i="0" u="none" strike="noStrike" baseline="0" dirty="0">
                <a:latin typeface="LiberationMono"/>
              </a:rPr>
              <a:t> is the array where the</a:t>
            </a:r>
          </a:p>
          <a:p>
            <a:pPr marL="0" indent="0" algn="l">
              <a:buNone/>
            </a:pPr>
            <a:r>
              <a:rPr lang="fr-FR" sz="3200" b="0" i="0" u="none" strike="noStrike" baseline="0" dirty="0">
                <a:latin typeface="LiberationMono"/>
              </a:rPr>
              <a:t>program variables are </a:t>
            </a:r>
            <a:r>
              <a:rPr lang="fr-FR" sz="3200" b="0" i="0" u="none" strike="noStrike" baseline="0" dirty="0" err="1">
                <a:latin typeface="LiberationMono"/>
              </a:rPr>
              <a:t>saved</a:t>
            </a:r>
            <a:r>
              <a:rPr lang="fr-FR" sz="3200" b="0" i="0" u="none" strike="noStrike" baseline="0" dirty="0">
                <a:latin typeface="LiberationMono"/>
              </a:rPr>
              <a:t> */</a:t>
            </a:r>
          </a:p>
          <a:p>
            <a:pPr marL="0" indent="0" algn="l">
              <a:buNone/>
            </a:pPr>
            <a:r>
              <a:rPr lang="fr-FR" sz="3200" b="0" i="0" u="none" strike="noStrike" baseline="0" dirty="0">
                <a:latin typeface="LiberationMono"/>
              </a:rPr>
              <a:t>{</a:t>
            </a:r>
          </a:p>
          <a:p>
            <a:pPr marL="0" indent="0" algn="l">
              <a:buNone/>
            </a:pPr>
            <a:r>
              <a:rPr lang="en-US" sz="3200" b="0" i="0" u="none" strike="noStrike" baseline="0" dirty="0" err="1">
                <a:latin typeface="LiberationMono"/>
              </a:rPr>
              <a:t>System.out.println</a:t>
            </a:r>
            <a:r>
              <a:rPr lang="en-US" sz="3200" b="0" i="0" u="none" strike="noStrike" baseline="0" dirty="0">
                <a:latin typeface="LiberationMono"/>
              </a:rPr>
              <a:t>(“Hello every one”);</a:t>
            </a:r>
          </a:p>
          <a:p>
            <a:pPr marL="0" indent="0" algn="l">
              <a:buNone/>
            </a:pPr>
            <a:r>
              <a:rPr lang="en-US" sz="3200" b="0" i="0" u="none" strike="noStrike" baseline="0" dirty="0">
                <a:latin typeface="LiberationMono"/>
              </a:rPr>
              <a:t>// print on a console window</a:t>
            </a:r>
          </a:p>
          <a:p>
            <a:pPr marL="0" indent="0" algn="l">
              <a:buNone/>
            </a:pPr>
            <a:r>
              <a:rPr lang="fr-FR" sz="3200" b="0" i="0" u="none" strike="noStrike" baseline="0" dirty="0">
                <a:latin typeface="LiberationMono"/>
              </a:rPr>
              <a:t>}</a:t>
            </a:r>
          </a:p>
          <a:p>
            <a:pPr marL="0" indent="0" algn="l">
              <a:buNone/>
            </a:pPr>
            <a:r>
              <a:rPr lang="fr-FR" sz="3200" b="0" i="0" u="none" strike="noStrike" baseline="0" dirty="0">
                <a:latin typeface="LiberationMono"/>
              </a:rPr>
              <a:t>}</a:t>
            </a:r>
          </a:p>
          <a:p>
            <a:pPr marL="0" indent="0" algn="l">
              <a:buNone/>
            </a:pPr>
            <a:r>
              <a:rPr lang="fr-FR" sz="3200" b="1" i="0" u="none" strike="noStrike" baseline="0" dirty="0">
                <a:latin typeface="LiberationSans"/>
              </a:rPr>
              <a:t>Rappel</a:t>
            </a:r>
            <a:r>
              <a:rPr lang="fr-FR" sz="3200" b="0" i="0" u="none" strike="noStrike" baseline="0" dirty="0">
                <a:latin typeface="LiberationSans"/>
              </a:rPr>
              <a:t> : Les </a:t>
            </a:r>
            <a:r>
              <a:rPr lang="fr-FR" sz="3200" b="1" i="0" u="none" strike="noStrike" baseline="0" dirty="0">
                <a:latin typeface="LiberationSans"/>
              </a:rPr>
              <a:t>noms des fichiers </a:t>
            </a:r>
            <a:r>
              <a:rPr lang="fr-FR" sz="3200" b="0" i="0" u="none" strike="noStrike" baseline="0" dirty="0">
                <a:latin typeface="LiberationSans"/>
              </a:rPr>
              <a:t>sont de la forme nom de la </a:t>
            </a:r>
            <a:r>
              <a:rPr lang="fr-FR" sz="3200" b="1" i="0" u="none" strike="noStrike" baseline="0" dirty="0">
                <a:latin typeface="LiberationSans"/>
              </a:rPr>
              <a:t>classe.java </a:t>
            </a:r>
            <a:r>
              <a:rPr lang="fr-FR" sz="3200" b="0" i="0" u="none" strike="noStrike" baseline="0" dirty="0">
                <a:latin typeface="LiberationSans"/>
              </a:rPr>
              <a:t>(</a:t>
            </a:r>
            <a:r>
              <a:rPr lang="fr-FR" sz="3200" b="1" i="0" u="none" strike="noStrike" baseline="0" dirty="0">
                <a:latin typeface="LiberationSans"/>
              </a:rPr>
              <a:t>Hello.java</a:t>
            </a:r>
            <a:r>
              <a:rPr lang="fr-FR" sz="3200" b="0" i="0" u="none" strike="noStrike" baseline="0" dirty="0">
                <a:latin typeface="LiberationSans"/>
              </a:rPr>
              <a:t>)</a:t>
            </a:r>
            <a:endParaRPr lang="fr-FR" sz="4800" b="0" i="0" u="none" strike="noStrike" baseline="0" dirty="0">
              <a:latin typeface="LiberationSans"/>
            </a:endParaRPr>
          </a:p>
          <a:p>
            <a:pPr algn="l">
              <a:lnSpc>
                <a:spcPct val="150000"/>
              </a:lnSpc>
            </a:pPr>
            <a:endParaRPr lang="fr-FR" sz="3200" b="0" i="0" u="none" strike="noStrike" baseline="0" dirty="0">
              <a:latin typeface="LiberationSans"/>
            </a:endParaRPr>
          </a:p>
        </p:txBody>
      </p:sp>
    </p:spTree>
    <p:extLst>
      <p:ext uri="{BB962C8B-B14F-4D97-AF65-F5344CB8AC3E}">
        <p14:creationId xmlns:p14="http://schemas.microsoft.com/office/powerpoint/2010/main" val="2731087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4A734A-A5FE-1D0B-DA4F-0C20EE630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latin typeface="LiberationSans-Bold"/>
              </a:rPr>
              <a:t>Compilation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B24557-B5A2-3358-8E6E-155BB9D86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874" y="1528997"/>
            <a:ext cx="11862215" cy="4963878"/>
          </a:xfrm>
        </p:spPr>
        <p:txBody>
          <a:bodyPr>
            <a:normAutofit fontScale="92500"/>
          </a:bodyPr>
          <a:lstStyle/>
          <a:p>
            <a:pPr marL="0" indent="0" algn="l">
              <a:buNone/>
            </a:pPr>
            <a:endParaRPr lang="fr-FR" sz="1800" b="1" i="0" u="none" strike="noStrike" baseline="0" dirty="0">
              <a:latin typeface="LiberationSans-Bold"/>
            </a:endParaRPr>
          </a:p>
          <a:p>
            <a:pPr algn="just"/>
            <a:r>
              <a:rPr lang="fr-FR" b="0" i="0" u="none" strike="noStrike" baseline="0" dirty="0">
                <a:latin typeface="LiberationSans"/>
              </a:rPr>
              <a:t>La </a:t>
            </a:r>
            <a:r>
              <a:rPr lang="fr-FR" b="1" i="0" u="none" strike="noStrike" baseline="0" dirty="0">
                <a:latin typeface="LiberationSans"/>
              </a:rPr>
              <a:t>compilation d’un projet </a:t>
            </a:r>
            <a:r>
              <a:rPr lang="fr-FR" b="0" i="0" u="none" strike="noStrike" baseline="0" dirty="0">
                <a:latin typeface="LiberationSans"/>
              </a:rPr>
              <a:t>permet de </a:t>
            </a:r>
            <a:r>
              <a:rPr lang="fr-FR" b="1" i="0" u="none" strike="noStrike" baseline="0" dirty="0">
                <a:latin typeface="LiberationSans"/>
              </a:rPr>
              <a:t>générer des fichiers </a:t>
            </a:r>
            <a:r>
              <a:rPr lang="fr-FR" b="1" i="0" u="none" strike="noStrike" baseline="0" dirty="0">
                <a:solidFill>
                  <a:srgbClr val="FF0000"/>
                </a:solidFill>
                <a:latin typeface="LiberationSans"/>
              </a:rPr>
              <a:t>.class </a:t>
            </a:r>
            <a:r>
              <a:rPr lang="fr-FR" b="0" i="0" u="none" strike="noStrike" baseline="0" dirty="0">
                <a:latin typeface="LiberationSans"/>
              </a:rPr>
              <a:t>qui correspondent aux différentes classes du projet. </a:t>
            </a:r>
          </a:p>
          <a:p>
            <a:pPr algn="just"/>
            <a:r>
              <a:rPr lang="fr-FR" b="0" i="0" u="none" strike="noStrike" baseline="0" dirty="0">
                <a:latin typeface="LiberationSans"/>
              </a:rPr>
              <a:t>Ces fichiers générés </a:t>
            </a:r>
            <a:r>
              <a:rPr lang="fr-FR" b="1" i="0" u="none" strike="noStrike" baseline="0" dirty="0">
                <a:latin typeface="LiberationSans"/>
              </a:rPr>
              <a:t>ne correspondent pas à l’exécutable </a:t>
            </a:r>
            <a:r>
              <a:rPr lang="fr-FR" b="0" i="0" u="none" strike="noStrike" baseline="0" dirty="0">
                <a:latin typeface="LiberationSans"/>
              </a:rPr>
              <a:t>de l’application mais à </a:t>
            </a:r>
            <a:r>
              <a:rPr lang="fr-FR" b="1" i="0" u="none" strike="noStrike" baseline="0" dirty="0">
                <a:latin typeface="LiberationSans"/>
              </a:rPr>
              <a:t>un code précompilé utilisé par la machine virtuelle java (JVM) </a:t>
            </a:r>
            <a:r>
              <a:rPr lang="fr-FR" b="0" i="0" u="none" strike="noStrike" baseline="0" dirty="0">
                <a:latin typeface="LiberationSans"/>
              </a:rPr>
              <a:t>pour exécuter le projet. </a:t>
            </a:r>
          </a:p>
          <a:p>
            <a:pPr algn="just"/>
            <a:r>
              <a:rPr lang="fr-FR" b="0" i="0" u="none" strike="noStrike" baseline="0" dirty="0">
                <a:latin typeface="LiberationSans"/>
              </a:rPr>
              <a:t>Eclipse remplace les lignes de commandes </a:t>
            </a:r>
            <a:r>
              <a:rPr lang="fr-FR" b="1" i="1" u="none" strike="noStrike" baseline="0" dirty="0" err="1">
                <a:latin typeface="LiberationSans-Italic"/>
              </a:rPr>
              <a:t>javac</a:t>
            </a:r>
            <a:r>
              <a:rPr lang="fr-FR" b="0" i="1" u="none" strike="noStrike" baseline="0" dirty="0">
                <a:latin typeface="LiberationSans-Italic"/>
              </a:rPr>
              <a:t> </a:t>
            </a:r>
            <a:r>
              <a:rPr lang="fr-FR" b="0" i="0" u="none" strike="noStrike" baseline="0" dirty="0">
                <a:latin typeface="LiberationSans"/>
              </a:rPr>
              <a:t>pour générer le code précompilé et </a:t>
            </a:r>
            <a:r>
              <a:rPr lang="fr-FR" b="0" i="1" u="none" strike="noStrike" baseline="0" dirty="0">
                <a:latin typeface="LiberationSans-Italic"/>
              </a:rPr>
              <a:t>java </a:t>
            </a:r>
            <a:r>
              <a:rPr lang="fr-FR" b="0" i="0" u="none" strike="noStrike" baseline="0" dirty="0">
                <a:latin typeface="LiberationSans"/>
              </a:rPr>
              <a:t>pour lancer le programme par </a:t>
            </a:r>
            <a:r>
              <a:rPr lang="fr-FR" b="1" i="0" u="none" strike="noStrike" baseline="0" dirty="0">
                <a:latin typeface="LiberationSans"/>
              </a:rPr>
              <a:t>une commande </a:t>
            </a:r>
            <a:r>
              <a:rPr lang="fr-FR" b="1" i="1" u="none" strike="noStrike" baseline="0" dirty="0">
                <a:latin typeface="LiberationSans-Italic"/>
              </a:rPr>
              <a:t>run </a:t>
            </a:r>
            <a:r>
              <a:rPr lang="fr-FR" b="0" i="0" u="none" strike="noStrike" baseline="0" dirty="0">
                <a:latin typeface="LiberationSans"/>
              </a:rPr>
              <a:t>(à partir du menu).</a:t>
            </a:r>
          </a:p>
          <a:p>
            <a:pPr algn="just"/>
            <a:r>
              <a:rPr lang="fr-FR" b="0" i="0" u="none" strike="noStrike" baseline="0" dirty="0">
                <a:latin typeface="LiberationSans"/>
              </a:rPr>
              <a:t>Les </a:t>
            </a:r>
            <a:r>
              <a:rPr lang="fr-FR" b="1" i="0" u="none" strike="noStrike" baseline="0" dirty="0">
                <a:latin typeface="LiberationSans"/>
              </a:rPr>
              <a:t>variables de l’environnement </a:t>
            </a:r>
            <a:r>
              <a:rPr lang="fr-FR" b="0" i="0" u="none" strike="noStrike" baseline="0" dirty="0">
                <a:latin typeface="LiberationSans"/>
              </a:rPr>
              <a:t>peuvent être initialisées au départ, ainsi lors de l’exécution du programme, elles sont utilisées dans l’ordre défini.</a:t>
            </a:r>
          </a:p>
          <a:p>
            <a:pPr algn="just"/>
            <a:r>
              <a:rPr lang="fr-FR" b="0" i="0" u="none" strike="noStrike" baseline="0" dirty="0">
                <a:latin typeface="LiberationSans"/>
              </a:rPr>
              <a:t>NB : si les modifications ne sont pas prises en compte lors de l’exécution, pensez à rafraîchir votre projet.</a:t>
            </a:r>
            <a:endParaRPr lang="fr-FR" sz="4400" b="0" i="0" u="none" strike="noStrike" baseline="0" dirty="0">
              <a:latin typeface="LiberationSans"/>
            </a:endParaRPr>
          </a:p>
        </p:txBody>
      </p:sp>
    </p:spTree>
    <p:extLst>
      <p:ext uri="{BB962C8B-B14F-4D97-AF65-F5344CB8AC3E}">
        <p14:creationId xmlns:p14="http://schemas.microsoft.com/office/powerpoint/2010/main" val="4076063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4A734A-A5FE-1D0B-DA4F-0C20EE630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400" b="1" i="0" u="none" strike="noStrike" baseline="0" dirty="0">
                <a:latin typeface="LiberationSans-Bold"/>
              </a:rPr>
              <a:t>Syntaxe d’un programme Java avec Eclipse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B24557-B5A2-3358-8E6E-155BB9D86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824" y="1528997"/>
            <a:ext cx="11862215" cy="496387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fr-FR" sz="1800" b="1" i="0" u="none" strike="noStrike" baseline="0" dirty="0">
              <a:latin typeface="LiberationSans-Bold"/>
            </a:endParaRPr>
          </a:p>
          <a:p>
            <a:pPr algn="just"/>
            <a:r>
              <a:rPr lang="fr-FR" sz="3200" b="0" i="0" u="none" strike="noStrike" baseline="0" dirty="0">
                <a:latin typeface="LiberationSans"/>
              </a:rPr>
              <a:t>Définir une classe, consiste à </a:t>
            </a:r>
            <a:r>
              <a:rPr lang="fr-FR" sz="3200" b="1" i="0" u="sng" strike="noStrike" baseline="0" dirty="0">
                <a:latin typeface="LiberationSans"/>
              </a:rPr>
              <a:t>décrire ses variables (attributs) et ses méthodes </a:t>
            </a:r>
            <a:r>
              <a:rPr lang="fr-FR" sz="3200" b="0" i="0" u="none" strike="noStrike" baseline="0" dirty="0">
                <a:latin typeface="LiberationSans"/>
              </a:rPr>
              <a:t>tout en précisant leur nature (type de modificateur, type de variable, type de retour, etc.).</a:t>
            </a:r>
          </a:p>
          <a:p>
            <a:pPr algn="just"/>
            <a:r>
              <a:rPr lang="fr-FR" sz="3200" b="0" i="0" u="none" strike="noStrike" baseline="0" dirty="0">
                <a:latin typeface="LiberationSans"/>
              </a:rPr>
              <a:t>La syntaxe ressemble beaucoup à la syntaxe utilisée en C/C++ avec une facilité aux programmeurs, on ne manipule pas des pointeurs. </a:t>
            </a:r>
          </a:p>
          <a:p>
            <a:pPr algn="just"/>
            <a:r>
              <a:rPr lang="fr-FR" sz="3200" b="0" i="0" u="none" strike="noStrike" baseline="0" dirty="0">
                <a:latin typeface="LiberationSans"/>
              </a:rPr>
              <a:t>Les instances de classes sont manipulées seulement par leur nom. </a:t>
            </a:r>
            <a:endParaRPr lang="fr-FR" sz="4800" b="0" i="0" u="none" strike="noStrike" baseline="0" dirty="0">
              <a:latin typeface="LiberationSans"/>
            </a:endParaRPr>
          </a:p>
        </p:txBody>
      </p:sp>
    </p:spTree>
    <p:extLst>
      <p:ext uri="{BB962C8B-B14F-4D97-AF65-F5344CB8AC3E}">
        <p14:creationId xmlns:p14="http://schemas.microsoft.com/office/powerpoint/2010/main" val="740958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4A734A-A5FE-1D0B-DA4F-0C20EE630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latin typeface="LiberationSans-Bold"/>
              </a:rPr>
              <a:t>Syntaxe d’un P</a:t>
            </a:r>
            <a:r>
              <a:rPr lang="fr-FR" sz="4400" b="1" i="0" u="none" strike="noStrike" baseline="0" dirty="0">
                <a:latin typeface="LiberationSans-Bold"/>
              </a:rPr>
              <a:t>rogramme Java 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B24557-B5A2-3358-8E6E-155BB9D86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784" y="1528996"/>
            <a:ext cx="11862215" cy="5329003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fr-FR" sz="2400" b="1" i="0" u="none" strike="noStrike" baseline="0" dirty="0">
                <a:latin typeface="LiberationMono-Bold"/>
              </a:rPr>
              <a:t>class </a:t>
            </a:r>
            <a:r>
              <a:rPr lang="fr-FR" sz="2400" b="0" i="0" u="none" strike="noStrike" baseline="0" dirty="0">
                <a:latin typeface="LiberationMono"/>
              </a:rPr>
              <a:t>Classe {</a:t>
            </a:r>
          </a:p>
          <a:p>
            <a:pPr marL="0" indent="0" algn="l">
              <a:buNone/>
            </a:pPr>
            <a:r>
              <a:rPr lang="fr-FR" sz="2400" b="1" i="0" u="none" strike="noStrike" baseline="0" dirty="0">
                <a:latin typeface="LiberationMono-Bold"/>
              </a:rPr>
              <a:t>Type </a:t>
            </a:r>
            <a:r>
              <a:rPr lang="fr-FR" sz="2400" b="0" i="0" u="none" strike="noStrike" baseline="0" dirty="0">
                <a:latin typeface="LiberationMono"/>
              </a:rPr>
              <a:t>varibale1;</a:t>
            </a:r>
          </a:p>
          <a:p>
            <a:pPr marL="0" indent="0" algn="l">
              <a:buNone/>
            </a:pPr>
            <a:r>
              <a:rPr lang="fr-FR" sz="2400" b="1" i="0" u="none" strike="noStrike" baseline="0" dirty="0">
                <a:latin typeface="LiberationMono-Bold"/>
              </a:rPr>
              <a:t>Type </a:t>
            </a:r>
            <a:r>
              <a:rPr lang="fr-FR" sz="2400" b="0" i="0" u="none" strike="noStrike" baseline="0" dirty="0">
                <a:latin typeface="LiberationMono"/>
              </a:rPr>
              <a:t>varibale2, variable3;</a:t>
            </a:r>
          </a:p>
          <a:p>
            <a:pPr marL="0" indent="0" algn="l">
              <a:buNone/>
            </a:pPr>
            <a:r>
              <a:rPr lang="en-US" sz="2400" b="1" i="0" u="none" strike="noStrike" baseline="0" dirty="0">
                <a:latin typeface="LiberationMono-Bold"/>
              </a:rPr>
              <a:t>Type[] </a:t>
            </a:r>
            <a:r>
              <a:rPr lang="en-US" sz="2400" b="0" i="0" u="none" strike="noStrike" baseline="0" dirty="0">
                <a:latin typeface="LiberationMono"/>
              </a:rPr>
              <a:t>variable4;// variable4 </a:t>
            </a:r>
            <a:r>
              <a:rPr lang="en-US" sz="2400" b="0" i="0" u="none" strike="noStrike" baseline="0" dirty="0" err="1">
                <a:latin typeface="LiberationMono"/>
              </a:rPr>
              <a:t>est</a:t>
            </a:r>
            <a:r>
              <a:rPr lang="en-US" sz="2400" b="0" i="0" u="none" strike="noStrike" baseline="0" dirty="0">
                <a:latin typeface="LiberationMono"/>
              </a:rPr>
              <a:t> un tableau de type </a:t>
            </a:r>
            <a:r>
              <a:rPr lang="en-US" sz="2400" b="0" i="0" u="none" strike="noStrike" baseline="0" dirty="0" err="1">
                <a:latin typeface="LiberationMono"/>
              </a:rPr>
              <a:t>Type</a:t>
            </a:r>
            <a:r>
              <a:rPr lang="en-US" sz="2400" b="0" i="0" u="none" strike="noStrike" baseline="0" dirty="0">
                <a:latin typeface="LiberationMono"/>
              </a:rPr>
              <a:t>.</a:t>
            </a:r>
          </a:p>
          <a:p>
            <a:pPr marL="0" indent="0" algn="l">
              <a:buNone/>
            </a:pPr>
            <a:r>
              <a:rPr lang="fr-FR" sz="2400" b="1" i="0" u="none" strike="noStrike" baseline="0" dirty="0">
                <a:latin typeface="LiberationMono-Bold"/>
              </a:rPr>
              <a:t>Modifier Type </a:t>
            </a:r>
            <a:r>
              <a:rPr lang="fr-FR" sz="2400" b="0" i="0" u="none" strike="noStrike" baseline="0" dirty="0">
                <a:latin typeface="LiberationMono"/>
              </a:rPr>
              <a:t>variable2;</a:t>
            </a:r>
          </a:p>
          <a:p>
            <a:pPr marL="0" indent="0" algn="l">
              <a:buNone/>
            </a:pPr>
            <a:r>
              <a:rPr lang="fr-FR" sz="2400" b="1" i="0" u="none" strike="noStrike" baseline="0" dirty="0">
                <a:latin typeface="LiberationMono-Bold"/>
              </a:rPr>
              <a:t>Modifier Type </a:t>
            </a:r>
            <a:r>
              <a:rPr lang="fr-FR" sz="2400" b="0" i="0" u="none" strike="noStrike" baseline="0" dirty="0">
                <a:latin typeface="LiberationMono"/>
              </a:rPr>
              <a:t>method1() {</a:t>
            </a:r>
          </a:p>
          <a:p>
            <a:pPr marL="0" indent="0" algn="l">
              <a:buNone/>
            </a:pPr>
            <a:r>
              <a:rPr lang="fr-FR" sz="2400" b="0" i="0" u="none" strike="noStrike" baseline="0" dirty="0">
                <a:latin typeface="LiberationMono"/>
              </a:rPr>
              <a:t>// code of method1</a:t>
            </a:r>
          </a:p>
          <a:p>
            <a:pPr marL="0" indent="0" algn="l">
              <a:buNone/>
            </a:pPr>
            <a:r>
              <a:rPr lang="fr-FR" sz="2400" b="0" i="0" u="none" strike="noStrike" baseline="0" dirty="0">
                <a:latin typeface="LiberationMono"/>
              </a:rPr>
              <a:t>...    }</a:t>
            </a:r>
          </a:p>
          <a:p>
            <a:pPr marL="0" indent="0" algn="l">
              <a:buNone/>
            </a:pPr>
            <a:r>
              <a:rPr lang="fr-FR" sz="2400" b="1" i="0" u="none" strike="noStrike" baseline="0" dirty="0">
                <a:latin typeface="LiberationMono-Bold"/>
              </a:rPr>
              <a:t>Modifier </a:t>
            </a:r>
            <a:r>
              <a:rPr lang="fr-FR" sz="2400" b="1" i="0" u="none" strike="noStrike" baseline="0" dirty="0" err="1">
                <a:latin typeface="LiberationMono-Bold"/>
              </a:rPr>
              <a:t>void</a:t>
            </a:r>
            <a:r>
              <a:rPr lang="fr-FR" sz="2400" b="1" i="0" u="none" strike="noStrike" baseline="0" dirty="0">
                <a:latin typeface="LiberationMono-Bold"/>
              </a:rPr>
              <a:t> </a:t>
            </a:r>
            <a:r>
              <a:rPr lang="fr-FR" sz="2400" b="0" i="0" u="none" strike="noStrike" baseline="0" dirty="0">
                <a:latin typeface="LiberationMono"/>
              </a:rPr>
              <a:t>methode2() {</a:t>
            </a:r>
          </a:p>
          <a:p>
            <a:pPr marL="0" indent="0" algn="l">
              <a:buNone/>
            </a:pPr>
            <a:r>
              <a:rPr lang="fr-FR" sz="2400" b="0" i="0" u="none" strike="noStrike" baseline="0" dirty="0">
                <a:latin typeface="LiberationMono"/>
              </a:rPr>
              <a:t>// code of method2 ...                 }                  </a:t>
            </a:r>
          </a:p>
          <a:p>
            <a:pPr marL="0" indent="0" algn="l">
              <a:buNone/>
            </a:pPr>
            <a:r>
              <a:rPr lang="fr-FR" sz="2400" b="0" i="0" u="none" strike="noStrike" baseline="0" dirty="0">
                <a:latin typeface="LiberationMono"/>
              </a:rPr>
              <a:t>       }</a:t>
            </a:r>
            <a:endParaRPr lang="fr-FR" sz="3600" b="0" i="0" u="none" strike="noStrike" baseline="0" dirty="0">
              <a:latin typeface="LiberationSans"/>
            </a:endParaRPr>
          </a:p>
        </p:txBody>
      </p:sp>
    </p:spTree>
    <p:extLst>
      <p:ext uri="{BB962C8B-B14F-4D97-AF65-F5344CB8AC3E}">
        <p14:creationId xmlns:p14="http://schemas.microsoft.com/office/powerpoint/2010/main" val="4214247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4A734A-A5FE-1D0B-DA4F-0C20EE630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Modificateurs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B24557-B5A2-3358-8E6E-155BB9D86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864" y="1454046"/>
            <a:ext cx="11862215" cy="5329003"/>
          </a:xfrm>
        </p:spPr>
        <p:txBody>
          <a:bodyPr>
            <a:normAutofit lnSpcReduction="10000"/>
          </a:bodyPr>
          <a:lstStyle/>
          <a:p>
            <a:pPr algn="l"/>
            <a:r>
              <a:rPr lang="fr-FR" b="0" i="0" u="none" strike="noStrike" baseline="0" dirty="0">
                <a:latin typeface="LiberationSans"/>
              </a:rPr>
              <a:t>Le type d’une variable ou le type de retour d’une méthode peut s’agir d’un type élémentaire (</a:t>
            </a:r>
            <a:r>
              <a:rPr lang="fr-FR" b="0" i="0" u="none" strike="noStrike" baseline="0" dirty="0" err="1">
                <a:latin typeface="LiberationSans"/>
              </a:rPr>
              <a:t>int</a:t>
            </a:r>
            <a:r>
              <a:rPr lang="fr-FR" b="0" i="0" u="none" strike="noStrike" baseline="0" dirty="0">
                <a:latin typeface="LiberationSans"/>
              </a:rPr>
              <a:t>, </a:t>
            </a:r>
            <a:r>
              <a:rPr lang="fr-FR" b="0" i="0" u="none" strike="noStrike" baseline="0" dirty="0" err="1">
                <a:latin typeface="LiberationSans"/>
              </a:rPr>
              <a:t>float</a:t>
            </a:r>
            <a:r>
              <a:rPr lang="fr-FR" b="0" i="0" u="none" strike="noStrike" baseline="0" dirty="0">
                <a:latin typeface="LiberationSans"/>
              </a:rPr>
              <a:t>, string, etc.) ou d’une classe déjà définie.</a:t>
            </a:r>
          </a:p>
          <a:p>
            <a:pPr algn="l"/>
            <a:r>
              <a:rPr lang="fr-FR" b="0" i="0" u="none" strike="noStrike" baseline="0" dirty="0">
                <a:latin typeface="LiberationSans"/>
              </a:rPr>
              <a:t>Les modificateurs (en anglais </a:t>
            </a:r>
            <a:r>
              <a:rPr lang="fr-FR" b="0" i="1" u="none" strike="noStrike" baseline="0" dirty="0" err="1">
                <a:latin typeface="LiberationSans-Italic"/>
              </a:rPr>
              <a:t>modifiers</a:t>
            </a:r>
            <a:r>
              <a:rPr lang="fr-FR" b="0" i="0" u="none" strike="noStrike" baseline="0" dirty="0">
                <a:latin typeface="LiberationSans"/>
              </a:rPr>
              <a:t>) de classes, variables ou méthodes en java permettent de définir les accès autorisés et la visibilité envers d’autres classes. Il existe plusieurs modificateurs: </a:t>
            </a:r>
          </a:p>
          <a:p>
            <a:pPr algn="l"/>
            <a:r>
              <a:rPr lang="fr-FR" b="1" i="0" u="none" strike="noStrike" baseline="0" dirty="0">
                <a:latin typeface="LiberationSans-Bold"/>
              </a:rPr>
              <a:t>public </a:t>
            </a:r>
            <a:r>
              <a:rPr lang="fr-FR" b="0" i="0" u="none" strike="noStrike" baseline="0" dirty="0">
                <a:latin typeface="LiberationSans"/>
              </a:rPr>
              <a:t>: une classe, variable ou méthode déclarée comme public est visible par toutes les autres méthodes à l’intérieur ou l’extérieur de la classe. Généralement, on évite de déclarer des variables comme public et on crée des méthodes spéciales pour la mise à jour. Cela permet un meilleur contrôle et un code sûr (principe de l’encapsulation des objets).</a:t>
            </a:r>
          </a:p>
          <a:p>
            <a:pPr algn="l"/>
            <a:r>
              <a:rPr lang="fr-FR" b="1" i="0" u="none" strike="noStrike" baseline="0" dirty="0" err="1">
                <a:latin typeface="LiberationSans-Bold"/>
              </a:rPr>
              <a:t>private</a:t>
            </a:r>
            <a:r>
              <a:rPr lang="fr-FR" b="1" i="0" u="none" strike="noStrike" baseline="0" dirty="0">
                <a:latin typeface="LiberationSans-Bold"/>
              </a:rPr>
              <a:t> </a:t>
            </a:r>
            <a:r>
              <a:rPr lang="fr-FR" b="0" i="0" u="none" strike="noStrike" baseline="0" dirty="0">
                <a:latin typeface="LiberationSans"/>
              </a:rPr>
              <a:t>: il s’agit du niveau de restriction de visibilité le plus fort. Seules les méthodes de la classe dans laquelle l’entité </a:t>
            </a:r>
            <a:r>
              <a:rPr lang="fr-FR" b="0" i="0" u="none" strike="noStrike" baseline="0" dirty="0" err="1">
                <a:latin typeface="LiberationSans"/>
              </a:rPr>
              <a:t>private</a:t>
            </a:r>
            <a:r>
              <a:rPr lang="fr-FR" b="0" i="0" u="none" strike="noStrike" baseline="0" dirty="0">
                <a:latin typeface="LiberationSans"/>
              </a:rPr>
              <a:t> pourront la voir (variable ou méthode).</a:t>
            </a:r>
          </a:p>
        </p:txBody>
      </p:sp>
    </p:spTree>
    <p:extLst>
      <p:ext uri="{BB962C8B-B14F-4D97-AF65-F5344CB8AC3E}">
        <p14:creationId xmlns:p14="http://schemas.microsoft.com/office/powerpoint/2010/main" val="410663177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1078</TotalTime>
  <Words>1138</Words>
  <Application>Microsoft Office PowerPoint</Application>
  <PresentationFormat>Grand écran</PresentationFormat>
  <Paragraphs>87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LiberationMono</vt:lpstr>
      <vt:lpstr>LiberationMono-Bold</vt:lpstr>
      <vt:lpstr>LiberationSans</vt:lpstr>
      <vt:lpstr>LiberationSans-Bold</vt:lpstr>
      <vt:lpstr>LiberationSans-Italic</vt:lpstr>
      <vt:lpstr>Thème Office</vt:lpstr>
      <vt:lpstr>Prise en main de Java</vt:lpstr>
      <vt:lpstr>Création d’un programme Java avec Eclipse</vt:lpstr>
      <vt:lpstr>Programme Java </vt:lpstr>
      <vt:lpstr>Classe, Constructeur, Attribut, Méthode</vt:lpstr>
      <vt:lpstr>Exemple d’un programme  JAVA</vt:lpstr>
      <vt:lpstr>Compilation</vt:lpstr>
      <vt:lpstr>Syntaxe d’un programme Java avec Eclipse</vt:lpstr>
      <vt:lpstr>Syntaxe d’un Programme Java </vt:lpstr>
      <vt:lpstr>Modificateurs</vt:lpstr>
      <vt:lpstr>Modificaturs</vt:lpstr>
      <vt:lpstr>Exercice 01 </vt:lpstr>
      <vt:lpstr>Exercice 02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KOUAH Sofia</dc:creator>
  <cp:lastModifiedBy>KOUAH Sofia</cp:lastModifiedBy>
  <cp:revision>11</cp:revision>
  <dcterms:created xsi:type="dcterms:W3CDTF">2022-09-27T10:54:37Z</dcterms:created>
  <dcterms:modified xsi:type="dcterms:W3CDTF">2022-11-05T13:10:10Z</dcterms:modified>
</cp:coreProperties>
</file>