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77" r:id="rId3"/>
    <p:sldId id="296" r:id="rId4"/>
    <p:sldId id="301" r:id="rId5"/>
    <p:sldId id="302" r:id="rId6"/>
    <p:sldId id="303" r:id="rId7"/>
    <p:sldId id="304"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D6A0"/>
    <a:srgbClr val="FFD166"/>
    <a:srgbClr val="073B4C"/>
    <a:srgbClr val="05314A"/>
    <a:srgbClr val="4B696D"/>
    <a:srgbClr val="F77C00"/>
    <a:srgbClr val="EAE2B7"/>
    <a:srgbClr val="5ECDF0"/>
    <a:srgbClr val="FFE6AF"/>
    <a:srgbClr val="5CFA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62" d="100"/>
          <a:sy n="62" d="100"/>
        </p:scale>
        <p:origin x="96"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94494C-D456-484E-ACB1-B212D404099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5F2C18F-735D-49A9-B762-16C8CD561C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3D2C9C9-9A29-4DF8-92FC-7C58ECDDA47D}"/>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1CC7B821-3D86-4142-A078-A39C261CE2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1AE61BF-3468-4A92-A0E1-760EE3F2C493}"/>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914069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6986E1-1D1C-4948-ABDE-8DDF31B158A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3B05211-9D1D-45B0-AA98-0B406115E6A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800C4E-15EF-4A75-BDAF-09EE20E8FD6B}"/>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1F99DA28-CC87-42CD-AAB6-A677329ADC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5C6618-B11D-4499-8A2F-74921DE022EB}"/>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0047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D533B65-41BB-43D4-B3D4-6811220F481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F3AA518-9702-4C1C-8B9D-B4EE66AB3EC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847BD55-B236-4CC3-9310-C9CA8B3F1BC2}"/>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49E117BE-F10B-42BC-923D-4C94E079A8B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E7CB9E-6D56-41C0-B5AF-B5497A1C51A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82519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2E389E-CC84-4CBB-A396-814EB385A8B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8B3F54-CF22-4898-BD83-1CCA644DAE6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2B8151-C34C-4020-ACB9-FAAFD7B4B5B7}"/>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C21E1778-330A-4F80-8E74-ACDF7E6FF1D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DB256C7-2033-4EA0-A250-2BC5E787D77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195037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A376E-A707-4833-89A8-B048A80A1FC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03F7E3B-8AD9-41D6-BE8B-83C8CCC992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6720049-B1E8-42F1-A391-A453E9102AB6}"/>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7A8B1F56-AC84-4228-A15E-4A40A0D81E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66EFEE-2C92-4832-A4D8-26C2D688DA2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8624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F70FFD-AA61-4B2A-BDB3-506E03A7FF0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845833-57F8-42B1-9B25-6364D760EC5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E1A0AD6-1385-41AB-B920-50DD87D278FB}"/>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A401534-F598-4D01-83B3-91B74F3DE0B6}"/>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9F0E404F-BADC-41B3-A153-AD2B5003CD5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CF70FB4-DB06-4A5B-8331-F06808209169}"/>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159014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EDA7DD-EE43-4A47-B9DE-4F68D2A2CD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7C662EA-0726-4CA2-8A07-37CC816223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F41A50F-01AE-45F0-A86D-AE93AC1036B9}"/>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271A247-3752-4E07-BAB8-4B8037ABA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A081C1-552B-4BD0-BB1A-CEC4ED7A5E9F}"/>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34675BB-9871-4430-AFFE-3AFC723AADCD}"/>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8" name="Espace réservé du pied de page 7">
            <a:extLst>
              <a:ext uri="{FF2B5EF4-FFF2-40B4-BE49-F238E27FC236}">
                <a16:creationId xmlns:a16="http://schemas.microsoft.com/office/drawing/2014/main" id="{511C221D-97FF-44EE-84DE-B041E6CB4D3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C070495-C2EF-4D91-B61C-B3A956B7DFB2}"/>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02869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8A0A83-B44A-459A-A996-B208F382A16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B0A2990E-76E5-4A01-8453-6C13F4297A5F}"/>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4" name="Espace réservé du pied de page 3">
            <a:extLst>
              <a:ext uri="{FF2B5EF4-FFF2-40B4-BE49-F238E27FC236}">
                <a16:creationId xmlns:a16="http://schemas.microsoft.com/office/drawing/2014/main" id="{0FC2A8D2-9D2B-4C43-B1A4-C3D5452B478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037CEB4-C9C0-4D74-8BBB-18E3586F8790}"/>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61588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6" name="Espace réservé pour une image  5">
            <a:extLst>
              <a:ext uri="{FF2B5EF4-FFF2-40B4-BE49-F238E27FC236}">
                <a16:creationId xmlns:a16="http://schemas.microsoft.com/office/drawing/2014/main" id="{E7DE2A82-47D1-43D5-BC8C-8A6B0AB6C4EE}"/>
              </a:ext>
            </a:extLst>
          </p:cNvPr>
          <p:cNvSpPr>
            <a:spLocks noGrp="1"/>
          </p:cNvSpPr>
          <p:nvPr>
            <p:ph type="pic" sz="quarter" idx="10"/>
          </p:nvPr>
        </p:nvSpPr>
        <p:spPr>
          <a:xfrm>
            <a:off x="4710000" y="1485000"/>
            <a:ext cx="2772000" cy="3888000"/>
          </a:xfrm>
        </p:spPr>
        <p:txBody>
          <a:bodyPr/>
          <a:lstStyle/>
          <a:p>
            <a:endParaRPr lang="fr-FR"/>
          </a:p>
        </p:txBody>
      </p:sp>
      <p:sp>
        <p:nvSpPr>
          <p:cNvPr id="7" name="Espace réservé pour une image  5">
            <a:extLst>
              <a:ext uri="{FF2B5EF4-FFF2-40B4-BE49-F238E27FC236}">
                <a16:creationId xmlns:a16="http://schemas.microsoft.com/office/drawing/2014/main" id="{ABEBF760-2D52-4A35-BA56-D1B031C0C086}"/>
              </a:ext>
            </a:extLst>
          </p:cNvPr>
          <p:cNvSpPr>
            <a:spLocks noGrp="1"/>
          </p:cNvSpPr>
          <p:nvPr>
            <p:ph type="pic" sz="quarter" idx="11"/>
          </p:nvPr>
        </p:nvSpPr>
        <p:spPr>
          <a:xfrm>
            <a:off x="7710703" y="1485000"/>
            <a:ext cx="2772000" cy="3888000"/>
          </a:xfrm>
        </p:spPr>
        <p:txBody>
          <a:bodyPr/>
          <a:lstStyle/>
          <a:p>
            <a:endParaRPr lang="fr-FR"/>
          </a:p>
        </p:txBody>
      </p:sp>
      <p:sp>
        <p:nvSpPr>
          <p:cNvPr id="8" name="Espace réservé pour une image  5">
            <a:extLst>
              <a:ext uri="{FF2B5EF4-FFF2-40B4-BE49-F238E27FC236}">
                <a16:creationId xmlns:a16="http://schemas.microsoft.com/office/drawing/2014/main" id="{49A751B6-D8E3-456C-B82D-4CFF8C9344CD}"/>
              </a:ext>
            </a:extLst>
          </p:cNvPr>
          <p:cNvSpPr>
            <a:spLocks noGrp="1"/>
          </p:cNvSpPr>
          <p:nvPr>
            <p:ph type="pic" sz="quarter" idx="12"/>
          </p:nvPr>
        </p:nvSpPr>
        <p:spPr>
          <a:xfrm>
            <a:off x="10711406" y="1485000"/>
            <a:ext cx="2772000" cy="3888000"/>
          </a:xfrm>
        </p:spPr>
        <p:txBody>
          <a:bodyPr/>
          <a:lstStyle/>
          <a:p>
            <a:endParaRPr lang="fr-FR"/>
          </a:p>
        </p:txBody>
      </p:sp>
      <p:sp>
        <p:nvSpPr>
          <p:cNvPr id="9" name="Espace réservé pour une image  5">
            <a:extLst>
              <a:ext uri="{FF2B5EF4-FFF2-40B4-BE49-F238E27FC236}">
                <a16:creationId xmlns:a16="http://schemas.microsoft.com/office/drawing/2014/main" id="{B4783E5A-1690-40AD-BB86-3EC7D1BF8578}"/>
              </a:ext>
            </a:extLst>
          </p:cNvPr>
          <p:cNvSpPr>
            <a:spLocks noGrp="1"/>
          </p:cNvSpPr>
          <p:nvPr>
            <p:ph type="pic" sz="quarter" idx="13"/>
          </p:nvPr>
        </p:nvSpPr>
        <p:spPr>
          <a:xfrm>
            <a:off x="13712109" y="1485000"/>
            <a:ext cx="2772000" cy="3888000"/>
          </a:xfrm>
        </p:spPr>
        <p:txBody>
          <a:bodyPr/>
          <a:lstStyle/>
          <a:p>
            <a:endParaRPr lang="fr-FR"/>
          </a:p>
        </p:txBody>
      </p:sp>
      <p:sp>
        <p:nvSpPr>
          <p:cNvPr id="11" name="Espace réservé pour une image  5">
            <a:extLst>
              <a:ext uri="{FF2B5EF4-FFF2-40B4-BE49-F238E27FC236}">
                <a16:creationId xmlns:a16="http://schemas.microsoft.com/office/drawing/2014/main" id="{DDBB7854-CCE4-4A3F-BF9F-802BEB0234F7}"/>
              </a:ext>
            </a:extLst>
          </p:cNvPr>
          <p:cNvSpPr>
            <a:spLocks noGrp="1"/>
          </p:cNvSpPr>
          <p:nvPr>
            <p:ph type="pic" sz="quarter" idx="15"/>
          </p:nvPr>
        </p:nvSpPr>
        <p:spPr>
          <a:xfrm>
            <a:off x="-1291406" y="1485000"/>
            <a:ext cx="2772000" cy="3888000"/>
          </a:xfrm>
        </p:spPr>
        <p:txBody>
          <a:bodyPr/>
          <a:lstStyle/>
          <a:p>
            <a:endParaRPr lang="fr-FR"/>
          </a:p>
        </p:txBody>
      </p:sp>
      <p:sp>
        <p:nvSpPr>
          <p:cNvPr id="12" name="Espace réservé pour une image  5">
            <a:extLst>
              <a:ext uri="{FF2B5EF4-FFF2-40B4-BE49-F238E27FC236}">
                <a16:creationId xmlns:a16="http://schemas.microsoft.com/office/drawing/2014/main" id="{C4B23E80-2FA0-48E7-A5EA-994E0E8B5DC7}"/>
              </a:ext>
            </a:extLst>
          </p:cNvPr>
          <p:cNvSpPr>
            <a:spLocks noGrp="1"/>
          </p:cNvSpPr>
          <p:nvPr>
            <p:ph type="pic" sz="quarter" idx="16"/>
          </p:nvPr>
        </p:nvSpPr>
        <p:spPr>
          <a:xfrm>
            <a:off x="1709297" y="1485000"/>
            <a:ext cx="2772000" cy="3888000"/>
          </a:xfrm>
        </p:spPr>
        <p:txBody>
          <a:bodyPr/>
          <a:lstStyle/>
          <a:p>
            <a:endParaRPr lang="fr-FR"/>
          </a:p>
        </p:txBody>
      </p:sp>
    </p:spTree>
    <p:extLst>
      <p:ext uri="{BB962C8B-B14F-4D97-AF65-F5344CB8AC3E}">
        <p14:creationId xmlns:p14="http://schemas.microsoft.com/office/powerpoint/2010/main" val="1616930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3528CB-C19F-44F5-AFFE-0084B28379E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B54D11C-24C0-473F-A604-E65C65081B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E19FBC8-0B1A-4C99-B88B-C04381D62A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AA996B-5F95-416D-AB3D-068D3FF8AF1F}"/>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669E8E93-976E-4594-A603-D97E24F3019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0EE52AC-7F1C-42B2-8927-077EDD9ECD1C}"/>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27551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E7FA7-901B-441A-87E5-CF9B9119B5A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FC6D5C3-070F-4A77-862A-24FF8CCD0C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12FFB76-3650-45B4-BA9E-584A1E6E9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D85EF9-D412-457C-94A5-90B0DEEC1DEB}"/>
              </a:ext>
            </a:extLst>
          </p:cNvPr>
          <p:cNvSpPr>
            <a:spLocks noGrp="1"/>
          </p:cNvSpPr>
          <p:nvPr>
            <p:ph type="dt" sz="half" idx="10"/>
          </p:nvPr>
        </p:nvSpPr>
        <p:spPr/>
        <p:txBody>
          <a:bodyPr/>
          <a:lstStyle/>
          <a:p>
            <a:fld id="{FC76EF08-D330-4786-9D68-1D7D19824D4E}" type="datetimeFigureOut">
              <a:rPr lang="fr-FR" smtClean="0"/>
              <a:t>01/12/2025</a:t>
            </a:fld>
            <a:endParaRPr lang="fr-FR"/>
          </a:p>
        </p:txBody>
      </p:sp>
      <p:sp>
        <p:nvSpPr>
          <p:cNvPr id="6" name="Espace réservé du pied de page 5">
            <a:extLst>
              <a:ext uri="{FF2B5EF4-FFF2-40B4-BE49-F238E27FC236}">
                <a16:creationId xmlns:a16="http://schemas.microsoft.com/office/drawing/2014/main" id="{8847390A-841A-455D-B9C2-691D926FD06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F9045E-3646-42A1-A105-A4500D5F29B5}"/>
              </a:ext>
            </a:extLst>
          </p:cNvPr>
          <p:cNvSpPr>
            <a:spLocks noGrp="1"/>
          </p:cNvSpPr>
          <p:nvPr>
            <p:ph type="sldNum" sz="quarter" idx="12"/>
          </p:nvPr>
        </p:nvSpPr>
        <p:spPr/>
        <p:txBody>
          <a:bodyPr/>
          <a:lstStyle/>
          <a:p>
            <a:fld id="{2139607D-ACFE-494E-9716-EE22EADBA29C}" type="slidenum">
              <a:rPr lang="fr-FR" smtClean="0"/>
              <a:t>‹N°›</a:t>
            </a:fld>
            <a:endParaRPr lang="fr-FR"/>
          </a:p>
        </p:txBody>
      </p:sp>
    </p:spTree>
    <p:extLst>
      <p:ext uri="{BB962C8B-B14F-4D97-AF65-F5344CB8AC3E}">
        <p14:creationId xmlns:p14="http://schemas.microsoft.com/office/powerpoint/2010/main" val="313975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8B151DF-2393-4FD4-B5EC-13E8C30790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11316C-1B32-4EF2-BB12-FAA5C66935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861192-B5AC-4E06-8004-768BE71B8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EF08-D330-4786-9D68-1D7D19824D4E}" type="datetimeFigureOut">
              <a:rPr lang="fr-FR" smtClean="0"/>
              <a:t>01/12/2025</a:t>
            </a:fld>
            <a:endParaRPr lang="fr-FR"/>
          </a:p>
        </p:txBody>
      </p:sp>
      <p:sp>
        <p:nvSpPr>
          <p:cNvPr id="5" name="Espace réservé du pied de page 4">
            <a:extLst>
              <a:ext uri="{FF2B5EF4-FFF2-40B4-BE49-F238E27FC236}">
                <a16:creationId xmlns:a16="http://schemas.microsoft.com/office/drawing/2014/main" id="{0B277A46-A513-42BC-92CC-B2411D6EC6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6EE00D-1AE5-4AEC-9E30-AD0A73B654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39607D-ACFE-494E-9716-EE22EADBA29C}" type="slidenum">
              <a:rPr lang="fr-FR" smtClean="0"/>
              <a:t>‹N°›</a:t>
            </a:fld>
            <a:endParaRPr lang="fr-FR"/>
          </a:p>
        </p:txBody>
      </p:sp>
    </p:spTree>
    <p:extLst>
      <p:ext uri="{BB962C8B-B14F-4D97-AF65-F5344CB8AC3E}">
        <p14:creationId xmlns:p14="http://schemas.microsoft.com/office/powerpoint/2010/main" val="819501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157119D-6A7F-487B-8842-E474D40D1B64}"/>
              </a:ext>
            </a:extLst>
          </p:cNvPr>
          <p:cNvSpPr txBox="1"/>
          <p:nvPr/>
        </p:nvSpPr>
        <p:spPr>
          <a:xfrm>
            <a:off x="1405453" y="1033543"/>
            <a:ext cx="9381094" cy="1200329"/>
          </a:xfrm>
          <a:prstGeom prst="rect">
            <a:avLst/>
          </a:prstGeom>
          <a:noFill/>
        </p:spPr>
        <p:txBody>
          <a:bodyPr wrap="none" rtlCol="0">
            <a:spAutoFit/>
          </a:bodyPr>
          <a:lstStyle/>
          <a:p>
            <a:r>
              <a:rPr lang="ar-DZ" sz="7200" b="1" dirty="0">
                <a:latin typeface="ae_AlMohanad" panose="02060603050605020204" pitchFamily="18" charset="-78"/>
                <a:cs typeface="Fanan" pitchFamily="2" charset="-78"/>
              </a:rPr>
              <a:t> جريمة إصدار شيك دون رصيد</a:t>
            </a:r>
            <a:endParaRPr lang="fr-FR" sz="7200" b="1" dirty="0">
              <a:latin typeface="ae_AlMohanad" panose="02060603050605020204" pitchFamily="18" charset="-78"/>
              <a:cs typeface="Fanan" pitchFamily="2" charset="-78"/>
            </a:endParaRPr>
          </a:p>
        </p:txBody>
      </p:sp>
      <p:sp>
        <p:nvSpPr>
          <p:cNvPr id="8" name="ZoneTexte 7">
            <a:extLst>
              <a:ext uri="{FF2B5EF4-FFF2-40B4-BE49-F238E27FC236}">
                <a16:creationId xmlns:a16="http://schemas.microsoft.com/office/drawing/2014/main" id="{FE7A4D9F-9B96-4994-9D2C-B409DCF6AF1C}"/>
              </a:ext>
            </a:extLst>
          </p:cNvPr>
          <p:cNvSpPr txBox="1"/>
          <p:nvPr/>
        </p:nvSpPr>
        <p:spPr>
          <a:xfrm>
            <a:off x="1255363" y="2820948"/>
            <a:ext cx="9869656" cy="3200876"/>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5400" dirty="0">
                <a:cs typeface="Fanan" pitchFamily="2" charset="-78"/>
              </a:rPr>
              <a:t>ضرورة حماية الشيك  لما لها من دور في النشاط الاقتصادي خاصة في مجال الأعمال التجارية</a:t>
            </a:r>
          </a:p>
          <a:p>
            <a:pPr algn="ctr"/>
            <a:endParaRPr lang="fr-FR" sz="4000" dirty="0">
              <a:cs typeface="Fanan" pitchFamily="2" charset="-78"/>
            </a:endParaRPr>
          </a:p>
        </p:txBody>
      </p:sp>
      <p:pic>
        <p:nvPicPr>
          <p:cNvPr id="7" name="Image 6">
            <a:hlinkClick r:id="rId2" action="ppaction://hlinksldjump"/>
            <a:extLst>
              <a:ext uri="{FF2B5EF4-FFF2-40B4-BE49-F238E27FC236}">
                <a16:creationId xmlns:a16="http://schemas.microsoft.com/office/drawing/2014/main" id="{F776173D-CE8A-4713-B856-4C974ED9BA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Tree>
    <p:extLst>
      <p:ext uri="{BB962C8B-B14F-4D97-AF65-F5344CB8AC3E}">
        <p14:creationId xmlns:p14="http://schemas.microsoft.com/office/powerpoint/2010/main" val="1266951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157119D-6A7F-487B-8842-E474D40D1B64}"/>
              </a:ext>
            </a:extLst>
          </p:cNvPr>
          <p:cNvSpPr txBox="1"/>
          <p:nvPr/>
        </p:nvSpPr>
        <p:spPr>
          <a:xfrm>
            <a:off x="428778" y="881794"/>
            <a:ext cx="10394192" cy="923330"/>
          </a:xfrm>
          <a:prstGeom prst="rect">
            <a:avLst/>
          </a:prstGeom>
          <a:noFill/>
        </p:spPr>
        <p:txBody>
          <a:bodyPr wrap="none" rtlCol="0">
            <a:spAutoFit/>
          </a:bodyPr>
          <a:lstStyle/>
          <a:p>
            <a:r>
              <a:rPr lang="ar-DZ" sz="5400" b="1" dirty="0">
                <a:latin typeface="ae_AlMohanad" panose="02060603050605020204" pitchFamily="18" charset="-78"/>
                <a:cs typeface="Fanan" pitchFamily="2" charset="-78"/>
              </a:rPr>
              <a:t>الفرع </a:t>
            </a:r>
            <a:r>
              <a:rPr lang="ar-DZ" sz="5400" b="1" dirty="0" err="1">
                <a:latin typeface="ae_AlMohanad" panose="02060603050605020204" pitchFamily="18" charset="-78"/>
                <a:cs typeface="Fanan" pitchFamily="2" charset="-78"/>
              </a:rPr>
              <a:t>الأول:لمحة</a:t>
            </a:r>
            <a:r>
              <a:rPr lang="ar-DZ" sz="5400" b="1" dirty="0">
                <a:latin typeface="ae_AlMohanad" panose="02060603050605020204" pitchFamily="18" charset="-78"/>
                <a:cs typeface="Fanan" pitchFamily="2" charset="-78"/>
              </a:rPr>
              <a:t> عن الجرائم المقترنة بالشيك</a:t>
            </a:r>
          </a:p>
        </p:txBody>
      </p:sp>
      <p:sp>
        <p:nvSpPr>
          <p:cNvPr id="8" name="ZoneTexte 7">
            <a:extLst>
              <a:ext uri="{FF2B5EF4-FFF2-40B4-BE49-F238E27FC236}">
                <a16:creationId xmlns:a16="http://schemas.microsoft.com/office/drawing/2014/main" id="{FE7A4D9F-9B96-4994-9D2C-B409DCF6AF1C}"/>
              </a:ext>
            </a:extLst>
          </p:cNvPr>
          <p:cNvSpPr txBox="1"/>
          <p:nvPr/>
        </p:nvSpPr>
        <p:spPr>
          <a:xfrm>
            <a:off x="371951" y="2456795"/>
            <a:ext cx="10908043" cy="4401205"/>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4000" dirty="0">
                <a:cs typeface="Fanan" pitchFamily="2" charset="-78"/>
              </a:rPr>
              <a:t>تنشأ بعض الجرائم المتعلقة باستخدام الشيك منها:(المنصوص بموجب المادة375و376من قانون العقوبات)</a:t>
            </a:r>
          </a:p>
          <a:p>
            <a:pPr algn="ctr"/>
            <a:r>
              <a:rPr lang="ar-DZ" sz="4000" dirty="0">
                <a:cs typeface="Fanan" pitchFamily="2" charset="-78"/>
              </a:rPr>
              <a:t>1- استخدام الشيك كضمان</a:t>
            </a:r>
          </a:p>
          <a:p>
            <a:pPr algn="ctr"/>
            <a:r>
              <a:rPr lang="ar-DZ" sz="4000" dirty="0">
                <a:cs typeface="Fanan" pitchFamily="2" charset="-78"/>
              </a:rPr>
              <a:t>2- تظهير الشيك المسلم له كضمان</a:t>
            </a:r>
          </a:p>
          <a:p>
            <a:pPr algn="ctr"/>
            <a:r>
              <a:rPr lang="ar-DZ" sz="4000" dirty="0">
                <a:cs typeface="Fanan" pitchFamily="2" charset="-78"/>
              </a:rPr>
              <a:t>3- تزوير الشيك</a:t>
            </a:r>
          </a:p>
          <a:p>
            <a:pPr algn="ctr"/>
            <a:r>
              <a:rPr lang="ar-DZ" sz="4000" dirty="0">
                <a:cs typeface="Fanan" pitchFamily="2" charset="-78"/>
              </a:rPr>
              <a:t>4- قبول استلام الشيك المزور</a:t>
            </a:r>
          </a:p>
          <a:p>
            <a:pPr algn="ctr"/>
            <a:r>
              <a:rPr lang="ar-DZ" sz="4000" dirty="0">
                <a:cs typeface="Fanan" pitchFamily="2" charset="-78"/>
              </a:rPr>
              <a:t>5- إصدار شيك بدون </a:t>
            </a:r>
            <a:r>
              <a:rPr lang="ar-DZ" sz="4000" dirty="0" err="1">
                <a:cs typeface="Fanan" pitchFamily="2" charset="-78"/>
              </a:rPr>
              <a:t>رصيد،وهي</a:t>
            </a:r>
            <a:r>
              <a:rPr lang="ar-DZ" sz="4000" dirty="0">
                <a:cs typeface="Fanan" pitchFamily="2" charset="-78"/>
              </a:rPr>
              <a:t> الأكثر انتشارا.</a:t>
            </a:r>
          </a:p>
        </p:txBody>
      </p:sp>
      <p:pic>
        <p:nvPicPr>
          <p:cNvPr id="5" name="Image 4">
            <a:hlinkClick r:id="rId2" action="ppaction://hlinksldjump"/>
            <a:extLst>
              <a:ext uri="{FF2B5EF4-FFF2-40B4-BE49-F238E27FC236}">
                <a16:creationId xmlns:a16="http://schemas.microsoft.com/office/drawing/2014/main" id="{C6EFC886-60F2-4156-962E-BC0E282EE6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Tree>
    <p:extLst>
      <p:ext uri="{BB962C8B-B14F-4D97-AF65-F5344CB8AC3E}">
        <p14:creationId xmlns:p14="http://schemas.microsoft.com/office/powerpoint/2010/main" val="145606011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41B15-AB35-C17C-FA3A-7EE5C36F1CA0}"/>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58E55795-F991-54A8-2949-93FF07912CB7}"/>
              </a:ext>
            </a:extLst>
          </p:cNvPr>
          <p:cNvSpPr txBox="1"/>
          <p:nvPr/>
        </p:nvSpPr>
        <p:spPr>
          <a:xfrm>
            <a:off x="656425" y="949272"/>
            <a:ext cx="10908043" cy="4401205"/>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4000" dirty="0">
                <a:cs typeface="Fanan" pitchFamily="2" charset="-78"/>
              </a:rPr>
              <a:t>نصت المادة374 من قانون العقوبات على </a:t>
            </a:r>
            <a:r>
              <a:rPr lang="ar-DZ" sz="4000" dirty="0" err="1">
                <a:cs typeface="Fanan" pitchFamily="2" charset="-78"/>
              </a:rPr>
              <a:t>مايلي</a:t>
            </a:r>
            <a:r>
              <a:rPr lang="ar-DZ" sz="4000" dirty="0">
                <a:cs typeface="Fanan" pitchFamily="2" charset="-78"/>
              </a:rPr>
              <a:t>:</a:t>
            </a:r>
          </a:p>
          <a:p>
            <a:pPr algn="ctr"/>
            <a:r>
              <a:rPr lang="ar-DZ" sz="4000" dirty="0">
                <a:cs typeface="Fanan" pitchFamily="2" charset="-78"/>
              </a:rPr>
              <a:t>"يعاقب بالحبس من سنة الى 5سنوات وبغرامة مالية لا تقل عن قيمة الشيك أو عن قيمة النقص في الرصيد.</a:t>
            </a:r>
          </a:p>
          <a:p>
            <a:pPr algn="ctr"/>
            <a:r>
              <a:rPr lang="ar-DZ" sz="4000" dirty="0">
                <a:cs typeface="Fanan" pitchFamily="2" charset="-78"/>
              </a:rPr>
              <a:t>1- كل من أصدر بسوء نية شيكا لا يقابل رصيد قائم قابل للصرف أو كان الرصيد أقل من قيمة الشيك أو قام بسحب الرصيد كله أو بعضه بعد إصدار الشيك أو منع المسحوب عليه من صرفه</a:t>
            </a:r>
          </a:p>
          <a:p>
            <a:pPr algn="ctr"/>
            <a:r>
              <a:rPr lang="ar-DZ" sz="4000" dirty="0">
                <a:cs typeface="Fanan" pitchFamily="2" charset="-78"/>
              </a:rPr>
              <a:t>2- ...الخ". </a:t>
            </a:r>
          </a:p>
        </p:txBody>
      </p:sp>
      <p:pic>
        <p:nvPicPr>
          <p:cNvPr id="5" name="Image 4">
            <a:hlinkClick r:id="rId2" action="ppaction://hlinksldjump"/>
            <a:extLst>
              <a:ext uri="{FF2B5EF4-FFF2-40B4-BE49-F238E27FC236}">
                <a16:creationId xmlns:a16="http://schemas.microsoft.com/office/drawing/2014/main" id="{91C6CE86-D7B0-E0F8-99F8-DDCA951142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Tree>
    <p:extLst>
      <p:ext uri="{BB962C8B-B14F-4D97-AF65-F5344CB8AC3E}">
        <p14:creationId xmlns:p14="http://schemas.microsoft.com/office/powerpoint/2010/main" val="57561913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157119D-6A7F-487B-8842-E474D40D1B64}"/>
              </a:ext>
            </a:extLst>
          </p:cNvPr>
          <p:cNvSpPr txBox="1"/>
          <p:nvPr/>
        </p:nvSpPr>
        <p:spPr>
          <a:xfrm>
            <a:off x="1374457" y="599591"/>
            <a:ext cx="8509061" cy="1200329"/>
          </a:xfrm>
          <a:prstGeom prst="rect">
            <a:avLst/>
          </a:prstGeom>
          <a:noFill/>
        </p:spPr>
        <p:txBody>
          <a:bodyPr wrap="none" rtlCol="0">
            <a:spAutoFit/>
          </a:bodyPr>
          <a:lstStyle/>
          <a:p>
            <a:r>
              <a:rPr lang="ar-DZ" sz="7200" b="1" dirty="0">
                <a:latin typeface="ae_AlMohanad" panose="02060603050605020204" pitchFamily="18" charset="-78"/>
                <a:cs typeface="Fanan" pitchFamily="2" charset="-78"/>
              </a:rPr>
              <a:t>الفرع الثاني :أركان الجريمة</a:t>
            </a:r>
            <a:endParaRPr lang="fr-FR" sz="7200" b="1" dirty="0">
              <a:latin typeface="ae_AlMohanad" panose="02060603050605020204" pitchFamily="18" charset="-78"/>
              <a:cs typeface="Fanan" pitchFamily="2" charset="-78"/>
            </a:endParaRPr>
          </a:p>
        </p:txBody>
      </p:sp>
      <p:sp>
        <p:nvSpPr>
          <p:cNvPr id="8" name="ZoneTexte 7">
            <a:extLst>
              <a:ext uri="{FF2B5EF4-FFF2-40B4-BE49-F238E27FC236}">
                <a16:creationId xmlns:a16="http://schemas.microsoft.com/office/drawing/2014/main" id="{FE7A4D9F-9B96-4994-9D2C-B409DCF6AF1C}"/>
              </a:ext>
            </a:extLst>
          </p:cNvPr>
          <p:cNvSpPr txBox="1"/>
          <p:nvPr/>
        </p:nvSpPr>
        <p:spPr>
          <a:xfrm>
            <a:off x="1161172" y="2077030"/>
            <a:ext cx="9869656" cy="4001095"/>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5400" b="1" dirty="0">
                <a:cs typeface="Fanan" pitchFamily="2" charset="-78"/>
              </a:rPr>
              <a:t>أولا :الركن المادي</a:t>
            </a:r>
          </a:p>
          <a:p>
            <a:pPr algn="ctr"/>
            <a:r>
              <a:rPr lang="ar-DZ" sz="4000" dirty="0">
                <a:cs typeface="Fanan" pitchFamily="2" charset="-78"/>
              </a:rPr>
              <a:t>ينبغي التمييز بين إنشاء الشيك وإصداره لذلك فإن عناصر السلوك الاجرامي للركن المادي لجريمة إصدار شيك بدون رصيد هي:</a:t>
            </a:r>
          </a:p>
          <a:p>
            <a:pPr algn="ctr"/>
            <a:r>
              <a:rPr lang="ar-DZ" sz="4000" dirty="0">
                <a:cs typeface="Fanan" pitchFamily="2" charset="-78"/>
              </a:rPr>
              <a:t>1-إنشاء </a:t>
            </a:r>
            <a:r>
              <a:rPr lang="ar-DZ" sz="4000" dirty="0" err="1">
                <a:cs typeface="Fanan" pitchFamily="2" charset="-78"/>
              </a:rPr>
              <a:t>الشيك:بكتابته</a:t>
            </a:r>
            <a:r>
              <a:rPr lang="ar-DZ" sz="4000" dirty="0">
                <a:cs typeface="Fanan" pitchFamily="2" charset="-78"/>
              </a:rPr>
              <a:t> وتحريره والتوقيع عليه.</a:t>
            </a:r>
          </a:p>
          <a:p>
            <a:pPr algn="ctr"/>
            <a:r>
              <a:rPr lang="ar-DZ" sz="4000" dirty="0">
                <a:cs typeface="Fanan" pitchFamily="2" charset="-78"/>
              </a:rPr>
              <a:t>2- تسليمه للتداول</a:t>
            </a:r>
            <a:endParaRPr lang="fr-FR" sz="4000" dirty="0">
              <a:cs typeface="Fanan" pitchFamily="2" charset="-78"/>
            </a:endParaRPr>
          </a:p>
        </p:txBody>
      </p:sp>
      <p:pic>
        <p:nvPicPr>
          <p:cNvPr id="7" name="Image 6">
            <a:hlinkClick r:id="rId2" action="ppaction://hlinksldjump"/>
            <a:extLst>
              <a:ext uri="{FF2B5EF4-FFF2-40B4-BE49-F238E27FC236}">
                <a16:creationId xmlns:a16="http://schemas.microsoft.com/office/drawing/2014/main" id="{F776173D-CE8A-4713-B856-4C974ED9BA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Tree>
    <p:extLst>
      <p:ext uri="{BB962C8B-B14F-4D97-AF65-F5344CB8AC3E}">
        <p14:creationId xmlns:p14="http://schemas.microsoft.com/office/powerpoint/2010/main" val="1893184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D157119D-6A7F-487B-8842-E474D40D1B64}"/>
              </a:ext>
            </a:extLst>
          </p:cNvPr>
          <p:cNvSpPr txBox="1"/>
          <p:nvPr/>
        </p:nvSpPr>
        <p:spPr>
          <a:xfrm>
            <a:off x="1971358" y="881794"/>
            <a:ext cx="7869463" cy="923330"/>
          </a:xfrm>
          <a:prstGeom prst="rect">
            <a:avLst/>
          </a:prstGeom>
          <a:noFill/>
        </p:spPr>
        <p:txBody>
          <a:bodyPr wrap="none" rtlCol="0">
            <a:spAutoFit/>
          </a:bodyPr>
          <a:lstStyle/>
          <a:p>
            <a:pPr algn="ctr"/>
            <a:r>
              <a:rPr lang="ar-DZ" sz="5400" b="1" dirty="0" err="1">
                <a:latin typeface="ae_AlMohanad" panose="02060603050605020204" pitchFamily="18" charset="-78"/>
                <a:cs typeface="Fanan" pitchFamily="2" charset="-78"/>
              </a:rPr>
              <a:t>ثانيا:الركن</a:t>
            </a:r>
            <a:r>
              <a:rPr lang="ar-DZ" sz="5400" b="1" dirty="0">
                <a:latin typeface="ae_AlMohanad" panose="02060603050605020204" pitchFamily="18" charset="-78"/>
                <a:cs typeface="Fanan" pitchFamily="2" charset="-78"/>
              </a:rPr>
              <a:t> </a:t>
            </a:r>
            <a:r>
              <a:rPr lang="ar-DZ" sz="5400" b="1" dirty="0" err="1">
                <a:latin typeface="ae_AlMohanad" panose="02060603050605020204" pitchFamily="18" charset="-78"/>
                <a:cs typeface="Fanan" pitchFamily="2" charset="-78"/>
              </a:rPr>
              <a:t>المعنوي:القصد</a:t>
            </a:r>
            <a:r>
              <a:rPr lang="ar-DZ" sz="5400" b="1" dirty="0">
                <a:latin typeface="ae_AlMohanad" panose="02060603050605020204" pitchFamily="18" charset="-78"/>
                <a:cs typeface="Fanan" pitchFamily="2" charset="-78"/>
              </a:rPr>
              <a:t> الجنائي</a:t>
            </a:r>
          </a:p>
        </p:txBody>
      </p:sp>
      <p:sp>
        <p:nvSpPr>
          <p:cNvPr id="8" name="ZoneTexte 7">
            <a:extLst>
              <a:ext uri="{FF2B5EF4-FFF2-40B4-BE49-F238E27FC236}">
                <a16:creationId xmlns:a16="http://schemas.microsoft.com/office/drawing/2014/main" id="{FE7A4D9F-9B96-4994-9D2C-B409DCF6AF1C}"/>
              </a:ext>
            </a:extLst>
          </p:cNvPr>
          <p:cNvSpPr txBox="1"/>
          <p:nvPr/>
        </p:nvSpPr>
        <p:spPr>
          <a:xfrm>
            <a:off x="452065" y="2436776"/>
            <a:ext cx="10908043" cy="3170099"/>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4000" dirty="0">
                <a:cs typeface="Fanan" pitchFamily="2" charset="-78"/>
              </a:rPr>
              <a:t>لا تقوم جريمة اصدار شيك بدون رصيد الا بتوافر عنصري العلم والإرادة ،وهذه الإرادة مسؤولة جنائيا عند توافر التمييز والادراك والاختيار.</a:t>
            </a:r>
          </a:p>
          <a:p>
            <a:pPr algn="ctr"/>
            <a:r>
              <a:rPr lang="ar-DZ" sz="4000" dirty="0">
                <a:cs typeface="Fanan" pitchFamily="2" charset="-78"/>
              </a:rPr>
              <a:t>والقصد الجنائي يتوافر عند علمه بأن قيمة الشيك لم يكفلها مقابل الوفاء أو أن يسترد الساحب مقابل الوفاء قبل دفع قيمة الشيك.</a:t>
            </a:r>
            <a:endParaRPr lang="ar-DZ" sz="4400" dirty="0">
              <a:cs typeface="Fanan" pitchFamily="2" charset="-78"/>
            </a:endParaRPr>
          </a:p>
        </p:txBody>
      </p:sp>
      <p:pic>
        <p:nvPicPr>
          <p:cNvPr id="5" name="Image 4">
            <a:hlinkClick r:id="rId2" action="ppaction://hlinksldjump"/>
            <a:extLst>
              <a:ext uri="{FF2B5EF4-FFF2-40B4-BE49-F238E27FC236}">
                <a16:creationId xmlns:a16="http://schemas.microsoft.com/office/drawing/2014/main" id="{C6EFC886-60F2-4156-962E-BC0E282EE6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Tree>
    <p:extLst>
      <p:ext uri="{BB962C8B-B14F-4D97-AF65-F5344CB8AC3E}">
        <p14:creationId xmlns:p14="http://schemas.microsoft.com/office/powerpoint/2010/main" val="154585465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641B15-AB35-C17C-FA3A-7EE5C36F1CA0}"/>
            </a:ext>
          </a:extLst>
        </p:cNvPr>
        <p:cNvGrpSpPr/>
        <p:nvPr/>
      </p:nvGrpSpPr>
      <p:grpSpPr>
        <a:xfrm>
          <a:off x="0" y="0"/>
          <a:ext cx="0" cy="0"/>
          <a:chOff x="0" y="0"/>
          <a:chExt cx="0" cy="0"/>
        </a:xfrm>
      </p:grpSpPr>
      <p:sp>
        <p:nvSpPr>
          <p:cNvPr id="8" name="ZoneTexte 7">
            <a:extLst>
              <a:ext uri="{FF2B5EF4-FFF2-40B4-BE49-F238E27FC236}">
                <a16:creationId xmlns:a16="http://schemas.microsoft.com/office/drawing/2014/main" id="{58E55795-F991-54A8-2949-93FF07912CB7}"/>
              </a:ext>
            </a:extLst>
          </p:cNvPr>
          <p:cNvSpPr txBox="1"/>
          <p:nvPr/>
        </p:nvSpPr>
        <p:spPr>
          <a:xfrm>
            <a:off x="641978" y="2456795"/>
            <a:ext cx="10908043" cy="4401205"/>
          </a:xfrm>
          <a:prstGeom prst="rect">
            <a:avLst/>
          </a:prstGeom>
          <a:noFill/>
        </p:spPr>
        <p:txBody>
          <a:bodyPr wrap="square" rtlCol="0">
            <a:spAutoFit/>
          </a:bodyPr>
          <a:lstStyle>
            <a:defPPr>
              <a:defRPr lang="fr-FR"/>
            </a:defPPr>
            <a:lvl1pPr>
              <a:defRPr sz="7200">
                <a:latin typeface="ae_AlMohanad" panose="02060603050605020204" pitchFamily="18" charset="-78"/>
                <a:cs typeface="ae_AlMohanad" panose="02060603050605020204" pitchFamily="18" charset="-78"/>
              </a:defRPr>
            </a:lvl1pPr>
          </a:lstStyle>
          <a:p>
            <a:pPr algn="ctr"/>
            <a:r>
              <a:rPr lang="ar-DZ" sz="4000" dirty="0">
                <a:cs typeface="Fanan" pitchFamily="2" charset="-78"/>
              </a:rPr>
              <a:t>نصت المادة374 من قانون العقوبات على </a:t>
            </a:r>
            <a:r>
              <a:rPr lang="ar-DZ" sz="4000" dirty="0" err="1">
                <a:cs typeface="Fanan" pitchFamily="2" charset="-78"/>
              </a:rPr>
              <a:t>مايلي</a:t>
            </a:r>
            <a:r>
              <a:rPr lang="ar-DZ" sz="4000" dirty="0">
                <a:cs typeface="Fanan" pitchFamily="2" charset="-78"/>
              </a:rPr>
              <a:t>:</a:t>
            </a:r>
          </a:p>
          <a:p>
            <a:pPr algn="ctr"/>
            <a:r>
              <a:rPr lang="ar-DZ" sz="4000" dirty="0">
                <a:cs typeface="Fanan" pitchFamily="2" charset="-78"/>
              </a:rPr>
              <a:t>"يعاقب بالحبس من سنة الى 5سنوات وبغرامة مالية لا تقل عن قيمة الشيك أو عن قيمة النقص في الرصيد.</a:t>
            </a:r>
          </a:p>
          <a:p>
            <a:pPr algn="ctr"/>
            <a:r>
              <a:rPr lang="ar-DZ" sz="4000" dirty="0">
                <a:cs typeface="Fanan" pitchFamily="2" charset="-78"/>
              </a:rPr>
              <a:t>1- كل من أصدر بسوء نية شيكا لا يقابل رصيد قائم قابل للصرف أو كان الرصيد أقل من قيمة الشيك أو قام بسحب الرصيد كله أو بعضه بعد إصدار الشيك أو منع المسحوب عليه من صرفه</a:t>
            </a:r>
          </a:p>
          <a:p>
            <a:pPr algn="ctr"/>
            <a:r>
              <a:rPr lang="ar-DZ" sz="4000" dirty="0">
                <a:cs typeface="Fanan" pitchFamily="2" charset="-78"/>
              </a:rPr>
              <a:t>2- ...الخ". </a:t>
            </a:r>
          </a:p>
        </p:txBody>
      </p:sp>
      <p:pic>
        <p:nvPicPr>
          <p:cNvPr id="5" name="Image 4">
            <a:hlinkClick r:id="rId2" action="ppaction://hlinksldjump"/>
            <a:extLst>
              <a:ext uri="{FF2B5EF4-FFF2-40B4-BE49-F238E27FC236}">
                <a16:creationId xmlns:a16="http://schemas.microsoft.com/office/drawing/2014/main" id="{91C6CE86-D7B0-E0F8-99F8-DDCA951142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64468" y="6230468"/>
            <a:ext cx="627532" cy="627532"/>
          </a:xfrm>
          <a:prstGeom prst="rect">
            <a:avLst/>
          </a:prstGeom>
        </p:spPr>
      </p:pic>
      <p:sp>
        <p:nvSpPr>
          <p:cNvPr id="2" name="ZoneTexte 1">
            <a:extLst>
              <a:ext uri="{FF2B5EF4-FFF2-40B4-BE49-F238E27FC236}">
                <a16:creationId xmlns:a16="http://schemas.microsoft.com/office/drawing/2014/main" id="{83A55E95-797A-35B5-CA03-1F60938005D2}"/>
              </a:ext>
            </a:extLst>
          </p:cNvPr>
          <p:cNvSpPr txBox="1"/>
          <p:nvPr/>
        </p:nvSpPr>
        <p:spPr>
          <a:xfrm>
            <a:off x="1374457" y="599591"/>
            <a:ext cx="6213560" cy="1200329"/>
          </a:xfrm>
          <a:prstGeom prst="rect">
            <a:avLst/>
          </a:prstGeom>
          <a:noFill/>
        </p:spPr>
        <p:txBody>
          <a:bodyPr wrap="none" rtlCol="0">
            <a:spAutoFit/>
          </a:bodyPr>
          <a:lstStyle/>
          <a:p>
            <a:r>
              <a:rPr lang="ar-DZ" sz="7200" b="1" dirty="0">
                <a:latin typeface="ae_AlMohanad" panose="02060603050605020204" pitchFamily="18" charset="-78"/>
                <a:cs typeface="Fanan" pitchFamily="2" charset="-78"/>
              </a:rPr>
              <a:t>ثالثا :الركن الشرعي</a:t>
            </a:r>
            <a:endParaRPr lang="fr-FR" sz="7200" b="1" dirty="0">
              <a:latin typeface="ae_AlMohanad" panose="02060603050605020204" pitchFamily="18" charset="-78"/>
              <a:cs typeface="Fanan" pitchFamily="2" charset="-78"/>
            </a:endParaRPr>
          </a:p>
        </p:txBody>
      </p:sp>
    </p:spTree>
    <p:extLst>
      <p:ext uri="{BB962C8B-B14F-4D97-AF65-F5344CB8AC3E}">
        <p14:creationId xmlns:p14="http://schemas.microsoft.com/office/powerpoint/2010/main" val="367924342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randombar(horizontal)">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C865870-182C-D460-8B5B-0BFCCC8E22CC}"/>
              </a:ext>
            </a:extLst>
          </p:cNvPr>
          <p:cNvSpPr>
            <a:spLocks noGrp="1"/>
          </p:cNvSpPr>
          <p:nvPr>
            <p:ph idx="1"/>
          </p:nvPr>
        </p:nvSpPr>
        <p:spPr>
          <a:xfrm>
            <a:off x="838200" y="1634247"/>
            <a:ext cx="10515600" cy="2825885"/>
          </a:xfrm>
        </p:spPr>
        <p:txBody>
          <a:bodyPr>
            <a:noAutofit/>
          </a:bodyPr>
          <a:lstStyle/>
          <a:p>
            <a:pPr algn="ctr"/>
            <a:r>
              <a:rPr lang="ar-DZ" sz="4000" dirty="0"/>
              <a:t>كما يمكن أن يستفيد من تخفيف العقوبة المقررة بالمادة 53 من قانون العقوبات في حالتين وهما:1-إصدار شيك دون مقابل وفاء.</a:t>
            </a:r>
          </a:p>
          <a:p>
            <a:pPr algn="ctr"/>
            <a:r>
              <a:rPr lang="ar-DZ" sz="4000" dirty="0"/>
              <a:t>2- قبول شيك دون مقابل وفاء(مادة540 من القانون التجاري).</a:t>
            </a:r>
          </a:p>
          <a:p>
            <a:pPr algn="ctr"/>
            <a:r>
              <a:rPr lang="ar-DZ" sz="4000" dirty="0"/>
              <a:t>واستوجبت المادة 541 من القانون التجاري عقوبات تبعية تتمثل في الحرمان من الحقوق الوطنية المبينة في نص المادة 08 من قانون العقوبات ؛كما أجازت عقوبة حضر الإقامة كعقوبة تكميلية.</a:t>
            </a:r>
            <a:endParaRPr lang="fr-FR" sz="4000" dirty="0"/>
          </a:p>
        </p:txBody>
      </p:sp>
    </p:spTree>
    <p:extLst>
      <p:ext uri="{BB962C8B-B14F-4D97-AF65-F5344CB8AC3E}">
        <p14:creationId xmlns:p14="http://schemas.microsoft.com/office/powerpoint/2010/main" val="291081447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1105</TotalTime>
  <Words>372</Words>
  <Application>Microsoft Office PowerPoint</Application>
  <PresentationFormat>Grand écran</PresentationFormat>
  <Paragraphs>29</Paragraphs>
  <Slides>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ae_AlMohanad</vt:lpstr>
      <vt:lpstr>Arial</vt:lpstr>
      <vt:lpstr>Calibri</vt:lpstr>
      <vt:lpstr>Calibri Light</vt:lpstr>
      <vt:lpstr>Fanan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zaki</dc:creator>
  <cp:lastModifiedBy>DELL</cp:lastModifiedBy>
  <cp:revision>24</cp:revision>
  <dcterms:created xsi:type="dcterms:W3CDTF">2023-10-28T21:02:18Z</dcterms:created>
  <dcterms:modified xsi:type="dcterms:W3CDTF">2025-12-01T00:13:09Z</dcterms:modified>
</cp:coreProperties>
</file>