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2"/>
  </p:notesMasterIdLst>
  <p:sldIdLst>
    <p:sldId id="256" r:id="rId2"/>
    <p:sldId id="260" r:id="rId3"/>
    <p:sldId id="264" r:id="rId4"/>
    <p:sldId id="263" r:id="rId5"/>
    <p:sldId id="288" r:id="rId6"/>
    <p:sldId id="287" r:id="rId7"/>
    <p:sldId id="289" r:id="rId8"/>
    <p:sldId id="290" r:id="rId9"/>
    <p:sldId id="291" r:id="rId10"/>
    <p:sldId id="292" r:id="rId11"/>
  </p:sldIdLst>
  <p:sldSz cx="9144000" cy="5143500" type="screen16x9"/>
  <p:notesSz cx="6858000" cy="9144000"/>
  <p:embeddedFontLst>
    <p:embeddedFont>
      <p:font typeface="Calibri" pitchFamily="34" charset="0"/>
      <p:regular r:id="rId13"/>
      <p:bold r:id="rId14"/>
      <p:italic r:id="rId15"/>
      <p:boldItalic r:id="rId16"/>
    </p:embeddedFont>
    <p:embeddedFont>
      <p:font typeface="Sakkal Majalla" pitchFamily="2" charset="-78"/>
      <p:regular r:id="rId17"/>
      <p:bold r:id="rId18"/>
    </p:embeddedFont>
    <p:embeddedFont>
      <p:font typeface="Shadows Into Light" charset="0"/>
      <p:regular r:id="rId19"/>
    </p:embeddedFont>
    <p:embeddedFont>
      <p:font typeface="Traditional Arabic" pitchFamily="18" charset="-78"/>
      <p:regular r:id="rId20"/>
      <p:bold r:id="rId21"/>
    </p:embeddedFont>
    <p:embeddedFont>
      <p:font typeface="SimSun" pitchFamily="2" charset="-122"/>
      <p:regular r:id="rId22"/>
    </p:embeddedFont>
    <p:embeddedFont>
      <p:font typeface="Varela Round" charset="-79"/>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C0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733F77F-E787-4F83-BB23-690C284F30BF}">
  <a:tblStyle styleId="{6733F77F-E787-4F83-BB23-690C284F30B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39171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yellow" type="title">
  <p:cSld name="TITLE">
    <p:bg>
      <p:bgPr>
        <a:solidFill>
          <a:schemeClr val="accen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630650" y="1991813"/>
            <a:ext cx="58827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a:endParaRPr/>
          </a:p>
        </p:txBody>
      </p:sp>
      <p:sp>
        <p:nvSpPr>
          <p:cNvPr id="12" name="Google Shape;12;p2"/>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650450" y="1524982"/>
            <a:ext cx="584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4600"/>
              <a:buNone/>
              <a:defRPr sz="4600">
                <a:solidFill>
                  <a:schemeClr val="dk1"/>
                </a:solidFill>
              </a:defRPr>
            </a:lvl1pPr>
            <a:lvl2pPr lvl="1" algn="ctr" rtl="0">
              <a:spcBef>
                <a:spcPts val="0"/>
              </a:spcBef>
              <a:spcAft>
                <a:spcPts val="0"/>
              </a:spcAft>
              <a:buClr>
                <a:schemeClr val="dk1"/>
              </a:buClr>
              <a:buSzPts val="4600"/>
              <a:buNone/>
              <a:defRPr sz="4600">
                <a:solidFill>
                  <a:schemeClr val="dk1"/>
                </a:solidFill>
              </a:defRPr>
            </a:lvl2pPr>
            <a:lvl3pPr lvl="2" algn="ctr" rtl="0">
              <a:spcBef>
                <a:spcPts val="0"/>
              </a:spcBef>
              <a:spcAft>
                <a:spcPts val="0"/>
              </a:spcAft>
              <a:buClr>
                <a:schemeClr val="dk1"/>
              </a:buClr>
              <a:buSzPts val="4600"/>
              <a:buNone/>
              <a:defRPr sz="4600">
                <a:solidFill>
                  <a:schemeClr val="dk1"/>
                </a:solidFill>
              </a:defRPr>
            </a:lvl3pPr>
            <a:lvl4pPr lvl="3" algn="ctr" rtl="0">
              <a:spcBef>
                <a:spcPts val="0"/>
              </a:spcBef>
              <a:spcAft>
                <a:spcPts val="0"/>
              </a:spcAft>
              <a:buClr>
                <a:schemeClr val="dk1"/>
              </a:buClr>
              <a:buSzPts val="4600"/>
              <a:buNone/>
              <a:defRPr sz="4600">
                <a:solidFill>
                  <a:schemeClr val="dk1"/>
                </a:solidFill>
              </a:defRPr>
            </a:lvl4pPr>
            <a:lvl5pPr lvl="4" algn="ctr" rtl="0">
              <a:spcBef>
                <a:spcPts val="0"/>
              </a:spcBef>
              <a:spcAft>
                <a:spcPts val="0"/>
              </a:spcAft>
              <a:buClr>
                <a:schemeClr val="dk1"/>
              </a:buClr>
              <a:buSzPts val="4600"/>
              <a:buNone/>
              <a:defRPr sz="4600">
                <a:solidFill>
                  <a:schemeClr val="dk1"/>
                </a:solidFill>
              </a:defRPr>
            </a:lvl5pPr>
            <a:lvl6pPr lvl="5" algn="ctr" rtl="0">
              <a:spcBef>
                <a:spcPts val="0"/>
              </a:spcBef>
              <a:spcAft>
                <a:spcPts val="0"/>
              </a:spcAft>
              <a:buClr>
                <a:schemeClr val="dk1"/>
              </a:buClr>
              <a:buSzPts val="4600"/>
              <a:buNone/>
              <a:defRPr sz="4600">
                <a:solidFill>
                  <a:schemeClr val="dk1"/>
                </a:solidFill>
              </a:defRPr>
            </a:lvl6pPr>
            <a:lvl7pPr lvl="6" algn="ctr" rtl="0">
              <a:spcBef>
                <a:spcPts val="0"/>
              </a:spcBef>
              <a:spcAft>
                <a:spcPts val="0"/>
              </a:spcAft>
              <a:buClr>
                <a:schemeClr val="dk1"/>
              </a:buClr>
              <a:buSzPts val="4600"/>
              <a:buNone/>
              <a:defRPr sz="4600">
                <a:solidFill>
                  <a:schemeClr val="dk1"/>
                </a:solidFill>
              </a:defRPr>
            </a:lvl7pPr>
            <a:lvl8pPr lvl="7" algn="ctr" rtl="0">
              <a:spcBef>
                <a:spcPts val="0"/>
              </a:spcBef>
              <a:spcAft>
                <a:spcPts val="0"/>
              </a:spcAft>
              <a:buClr>
                <a:schemeClr val="dk1"/>
              </a:buClr>
              <a:buSzPts val="4600"/>
              <a:buNone/>
              <a:defRPr sz="4600">
                <a:solidFill>
                  <a:schemeClr val="dk1"/>
                </a:solidFill>
              </a:defRPr>
            </a:lvl8pPr>
            <a:lvl9pPr lvl="8" algn="ctr" rtl="0">
              <a:spcBef>
                <a:spcPts val="0"/>
              </a:spcBef>
              <a:spcAft>
                <a:spcPts val="0"/>
              </a:spcAft>
              <a:buClr>
                <a:schemeClr val="dk1"/>
              </a:buClr>
              <a:buSzPts val="4600"/>
              <a:buNone/>
              <a:defRPr sz="4600">
                <a:solidFill>
                  <a:schemeClr val="dk1"/>
                </a:solidFill>
              </a:defRPr>
            </a:lvl9pPr>
          </a:lstStyle>
          <a:p>
            <a:endParaRPr/>
          </a:p>
        </p:txBody>
      </p:sp>
      <p:sp>
        <p:nvSpPr>
          <p:cNvPr id="15" name="Google Shape;15;p3"/>
          <p:cNvSpPr txBox="1">
            <a:spLocks noGrp="1"/>
          </p:cNvSpPr>
          <p:nvPr>
            <p:ph type="subTitle" idx="1"/>
          </p:nvPr>
        </p:nvSpPr>
        <p:spPr>
          <a:xfrm>
            <a:off x="1650450" y="2629294"/>
            <a:ext cx="584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6" name="Google Shape;16;p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404600" y="2161800"/>
            <a:ext cx="63348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marL="914400" lvl="1"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marL="1371600" lvl="2"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marL="1828800" lvl="3"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marL="2286000" lvl="4"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marL="2743200" lvl="5"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marL="3200400" lvl="6"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marL="3657600" lvl="7"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marL="4114800" lvl="8" indent="-4191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a:endParaRPr/>
          </a:p>
        </p:txBody>
      </p:sp>
      <p:sp>
        <p:nvSpPr>
          <p:cNvPr id="19" name="Google Shape;19;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2"/>
                </a:solidFill>
                <a:latin typeface="Varela Round"/>
                <a:ea typeface="Varela Round"/>
                <a:cs typeface="Varela Round"/>
                <a:sym typeface="Varela Round"/>
              </a:rPr>
              <a:t>“</a:t>
            </a:r>
            <a:endParaRPr sz="9600" dirty="0">
              <a:solidFill>
                <a:schemeClr val="dk2"/>
              </a:solidFill>
              <a:latin typeface="Varela Round"/>
              <a:ea typeface="Varela Round"/>
              <a:cs typeface="Varela Round"/>
              <a:sym typeface="Varela Round"/>
            </a:endParaRPr>
          </a:p>
        </p:txBody>
      </p:sp>
      <p:sp>
        <p:nvSpPr>
          <p:cNvPr id="20" name="Google Shape;20;p4"/>
          <p:cNvSpPr/>
          <p:nvPr/>
        </p:nvSpPr>
        <p:spPr>
          <a:xfrm>
            <a:off x="4103660" y="1178421"/>
            <a:ext cx="986085" cy="869309"/>
          </a:xfrm>
          <a:custGeom>
            <a:avLst/>
            <a:gdLst/>
            <a:ahLst/>
            <a:cxnLst/>
            <a:rect l="l" t="t" r="r" b="b"/>
            <a:pathLst>
              <a:path w="59251" h="52447" extrusionOk="0">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w="9525" cap="flat" cmpd="sng">
            <a:solidFill>
              <a:schemeClr val="dk2"/>
            </a:solidFill>
            <a:prstDash val="solid"/>
            <a:round/>
            <a:headEnd type="none" w="med" len="med"/>
            <a:tailEnd type="none" w="med" len="med"/>
          </a:ln>
        </p:spPr>
      </p:sp>
      <p:sp>
        <p:nvSpPr>
          <p:cNvPr id="21" name="Google Shape;21;p4"/>
          <p:cNvSpPr/>
          <p:nvPr/>
        </p:nvSpPr>
        <p:spPr>
          <a:xfrm>
            <a:off x="4046425" y="1113850"/>
            <a:ext cx="1051090" cy="976914"/>
          </a:xfrm>
          <a:custGeom>
            <a:avLst/>
            <a:gdLst/>
            <a:ahLst/>
            <a:cxnLst/>
            <a:rect l="l" t="t" r="r" b="b"/>
            <a:pathLst>
              <a:path w="63157" h="58939" extrusionOk="0">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w="9525" cap="flat" cmpd="sng">
            <a:solidFill>
              <a:schemeClr val="dk2"/>
            </a:solidFill>
            <a:prstDash val="solid"/>
            <a:round/>
            <a:headEnd type="none" w="med" len="med"/>
            <a:tailEnd type="none" w="med" len="med"/>
          </a:ln>
        </p:spPr>
      </p:sp>
      <p:sp>
        <p:nvSpPr>
          <p:cNvPr id="22" name="Google Shape;22;p4"/>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marL="0" lvl="0" indent="0" algn="ct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1109975" y="1373588"/>
            <a:ext cx="3266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body" idx="2"/>
          </p:nvPr>
        </p:nvSpPr>
        <p:spPr>
          <a:xfrm>
            <a:off x="4915550" y="1373588"/>
            <a:ext cx="3155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33" name="Google Shape;33;p6"/>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34" name="Google Shape;34;p6"/>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35" name="Google Shape;35;p6"/>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1014825" y="1427100"/>
            <a:ext cx="2297400" cy="306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body" idx="2"/>
          </p:nvPr>
        </p:nvSpPr>
        <p:spPr>
          <a:xfrm>
            <a:off x="3429925" y="1427100"/>
            <a:ext cx="2297400" cy="306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3"/>
          </p:nvPr>
        </p:nvSpPr>
        <p:spPr>
          <a:xfrm>
            <a:off x="5845025" y="1427100"/>
            <a:ext cx="2297400" cy="306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41" name="Google Shape;41;p7"/>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42" name="Google Shape;42;p7"/>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43" name="Google Shape;43;p7"/>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7">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824550" y="593531"/>
            <a:ext cx="7547700" cy="682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a:endParaRPr/>
          </a:p>
        </p:txBody>
      </p:sp>
      <p:sp>
        <p:nvSpPr>
          <p:cNvPr id="8" name="Google Shape;8;p1"/>
          <p:cNvSpPr txBox="1">
            <a:spLocks noGrp="1"/>
          </p:cNvSpPr>
          <p:nvPr>
            <p:ph type="body" idx="1"/>
          </p:nvPr>
        </p:nvSpPr>
        <p:spPr>
          <a:xfrm>
            <a:off x="1070325" y="1438988"/>
            <a:ext cx="7056300" cy="3062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marL="914400" lvl="1"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marL="1371600" lvl="2"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marL="1828800" lvl="3"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marL="2286000" lvl="4"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marL="2743200" lvl="5"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marL="3200400" lvl="6"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marL="3657600" lvl="7"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marL="4114800" lvl="8"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a:endParaRPr/>
          </a:p>
        </p:txBody>
      </p:sp>
      <p:sp>
        <p:nvSpPr>
          <p:cNvPr id="9" name="Google Shape;9;p1"/>
          <p:cNvSpPr txBox="1">
            <a:spLocks noGrp="1"/>
          </p:cNvSpPr>
          <p:nvPr>
            <p:ph type="sldNum" idx="12"/>
          </p:nvPr>
        </p:nvSpPr>
        <p:spPr>
          <a:xfrm>
            <a:off x="4348076" y="4726751"/>
            <a:ext cx="548700" cy="299100"/>
          </a:xfrm>
          <a:prstGeom prst="rect">
            <a:avLst/>
          </a:prstGeom>
          <a:noFill/>
          <a:ln>
            <a:noFill/>
          </a:ln>
        </p:spPr>
        <p:txBody>
          <a:bodyPr spcFirstLastPara="1" wrap="square" lIns="91425" tIns="91425" rIns="91425" bIns="91425" anchor="t" anchorCtr="0">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marL="0" lvl="0" indent="0" algn="ctr" rtl="0">
              <a:spcBef>
                <a:spcPts val="0"/>
              </a:spcBef>
              <a:spcAft>
                <a:spcPts val="0"/>
              </a:spcAft>
              <a:buNone/>
            </a:pPr>
            <a:fld id="{00000000-1234-1234-1234-123412341234}" type="slidenum">
              <a:rPr lang="en"/>
              <a:t>‹N°›</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oOGwcZBtSv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1"/>
          <p:cNvSpPr/>
          <p:nvPr/>
        </p:nvSpPr>
        <p:spPr>
          <a:xfrm rot="-3774511">
            <a:off x="2588275" y="1038066"/>
            <a:ext cx="316447" cy="1133981"/>
          </a:xfrm>
          <a:custGeom>
            <a:avLst/>
            <a:gdLst/>
            <a:ahLst/>
            <a:cxnLst/>
            <a:rect l="l" t="t" r="r" b="b"/>
            <a:pathLst>
              <a:path w="30959" h="89819" extrusionOk="0">
                <a:moveTo>
                  <a:pt x="0" y="0"/>
                </a:moveTo>
                <a:cubicBezTo>
                  <a:pt x="5134" y="6918"/>
                  <a:pt x="29561" y="26535"/>
                  <a:pt x="30804" y="41505"/>
                </a:cubicBezTo>
                <a:cubicBezTo>
                  <a:pt x="32047" y="56475"/>
                  <a:pt x="11349" y="81767"/>
                  <a:pt x="7458" y="89819"/>
                </a:cubicBezTo>
              </a:path>
            </a:pathLst>
          </a:custGeom>
          <a:noFill/>
          <a:ln w="9525" cap="flat" cmpd="sng">
            <a:solidFill>
              <a:srgbClr val="FFFFFF"/>
            </a:solidFill>
            <a:prstDash val="dash"/>
            <a:round/>
            <a:headEnd type="none" w="med" len="med"/>
            <a:tailEnd type="stealth" w="med" len="med"/>
          </a:ln>
        </p:spPr>
      </p:sp>
      <p:sp>
        <p:nvSpPr>
          <p:cNvPr id="60" name="Google Shape;60;p11"/>
          <p:cNvSpPr/>
          <p:nvPr/>
        </p:nvSpPr>
        <p:spPr>
          <a:xfrm>
            <a:off x="2496775" y="3413119"/>
            <a:ext cx="3153375" cy="25875"/>
          </a:xfrm>
          <a:custGeom>
            <a:avLst/>
            <a:gdLst/>
            <a:ahLst/>
            <a:cxnLst/>
            <a:rect l="l" t="t" r="r" b="b"/>
            <a:pathLst>
              <a:path w="126135" h="1380" extrusionOk="0">
                <a:moveTo>
                  <a:pt x="0" y="973"/>
                </a:moveTo>
                <a:cubicBezTo>
                  <a:pt x="29075" y="973"/>
                  <a:pt x="58158" y="273"/>
                  <a:pt x="87224" y="973"/>
                </a:cubicBezTo>
                <a:cubicBezTo>
                  <a:pt x="100195" y="1285"/>
                  <a:pt x="113312" y="1974"/>
                  <a:pt x="126135" y="0"/>
                </a:cubicBezTo>
              </a:path>
            </a:pathLst>
          </a:custGeom>
          <a:noFill/>
          <a:ln w="9525" cap="flat" cmpd="sng">
            <a:solidFill>
              <a:srgbClr val="FFFFFF"/>
            </a:solidFill>
            <a:prstDash val="solid"/>
            <a:round/>
            <a:headEnd type="none" w="med" len="med"/>
            <a:tailEnd type="none" w="med" len="med"/>
          </a:ln>
        </p:spPr>
      </p:sp>
      <p:sp>
        <p:nvSpPr>
          <p:cNvPr id="61" name="Google Shape;61;p11"/>
          <p:cNvSpPr/>
          <p:nvPr/>
        </p:nvSpPr>
        <p:spPr>
          <a:xfrm>
            <a:off x="2423800" y="3448933"/>
            <a:ext cx="3177700" cy="31069"/>
          </a:xfrm>
          <a:custGeom>
            <a:avLst/>
            <a:gdLst/>
            <a:ahLst/>
            <a:cxnLst/>
            <a:rect l="l" t="t" r="r" b="b"/>
            <a:pathLst>
              <a:path w="127108" h="1657" extrusionOk="0">
                <a:moveTo>
                  <a:pt x="0" y="1657"/>
                </a:moveTo>
                <a:cubicBezTo>
                  <a:pt x="42250" y="-1532"/>
                  <a:pt x="84738" y="1008"/>
                  <a:pt x="127108" y="1008"/>
                </a:cubicBezTo>
              </a:path>
            </a:pathLst>
          </a:custGeom>
          <a:noFill/>
          <a:ln w="9525" cap="flat" cmpd="sng">
            <a:solidFill>
              <a:srgbClr val="FFFFFF"/>
            </a:solidFill>
            <a:prstDash val="solid"/>
            <a:round/>
            <a:headEnd type="none" w="med" len="med"/>
            <a:tailEnd type="none" w="med" len="med"/>
          </a:ln>
        </p:spPr>
      </p:sp>
      <p:cxnSp>
        <p:nvCxnSpPr>
          <p:cNvPr id="62" name="Google Shape;62;p11"/>
          <p:cNvCxnSpPr/>
          <p:nvPr/>
        </p:nvCxnSpPr>
        <p:spPr>
          <a:xfrm rot="10800000" flipH="1">
            <a:off x="3927513" y="1508700"/>
            <a:ext cx="291900" cy="407100"/>
          </a:xfrm>
          <a:prstGeom prst="straightConnector1">
            <a:avLst/>
          </a:prstGeom>
          <a:noFill/>
          <a:ln w="9525" cap="flat" cmpd="sng">
            <a:solidFill>
              <a:srgbClr val="FFFFFF"/>
            </a:solidFill>
            <a:prstDash val="dash"/>
            <a:round/>
            <a:headEnd type="stealth" w="med" len="med"/>
            <a:tailEnd type="none" w="med" len="med"/>
          </a:ln>
        </p:spPr>
      </p:cxnSp>
      <p:sp>
        <p:nvSpPr>
          <p:cNvPr id="63" name="Google Shape;63;p11"/>
          <p:cNvSpPr/>
          <p:nvPr/>
        </p:nvSpPr>
        <p:spPr>
          <a:xfrm>
            <a:off x="5064449" y="1836150"/>
            <a:ext cx="1233817" cy="768825"/>
          </a:xfrm>
          <a:custGeom>
            <a:avLst/>
            <a:gdLst/>
            <a:ahLst/>
            <a:cxnLst/>
            <a:rect l="l" t="t" r="r" b="b"/>
            <a:pathLst>
              <a:path w="53808" h="41004" extrusionOk="0">
                <a:moveTo>
                  <a:pt x="33350" y="2267"/>
                </a:moveTo>
                <a:cubicBezTo>
                  <a:pt x="29864" y="1271"/>
                  <a:pt x="26130" y="-694"/>
                  <a:pt x="22650" y="321"/>
                </a:cubicBezTo>
                <a:cubicBezTo>
                  <a:pt x="10877" y="3755"/>
                  <a:pt x="-4823" y="20013"/>
                  <a:pt x="1573" y="30477"/>
                </a:cubicBezTo>
                <a:cubicBezTo>
                  <a:pt x="7822" y="40701"/>
                  <a:pt x="25332" y="42678"/>
                  <a:pt x="36593" y="38583"/>
                </a:cubicBezTo>
                <a:cubicBezTo>
                  <a:pt x="46488" y="34985"/>
                  <a:pt x="56460" y="21659"/>
                  <a:pt x="53130" y="11670"/>
                </a:cubicBezTo>
                <a:cubicBezTo>
                  <a:pt x="49952" y="2137"/>
                  <a:pt x="34186" y="-1056"/>
                  <a:pt x="24595" y="1943"/>
                </a:cubicBezTo>
                <a:cubicBezTo>
                  <a:pt x="14087" y="5228"/>
                  <a:pt x="2158" y="13742"/>
                  <a:pt x="600" y="24641"/>
                </a:cubicBezTo>
                <a:cubicBezTo>
                  <a:pt x="-77" y="29379"/>
                  <a:pt x="2605" y="35237"/>
                  <a:pt x="6761" y="37611"/>
                </a:cubicBezTo>
                <a:cubicBezTo>
                  <a:pt x="15326" y="42505"/>
                  <a:pt x="29293" y="42316"/>
                  <a:pt x="36268" y="35341"/>
                </a:cubicBezTo>
              </a:path>
            </a:pathLst>
          </a:custGeom>
          <a:noFill/>
          <a:ln w="9525" cap="flat" cmpd="sng">
            <a:solidFill>
              <a:srgbClr val="FFFFFF"/>
            </a:solidFill>
            <a:prstDash val="solid"/>
            <a:round/>
            <a:headEnd type="none" w="med" len="med"/>
            <a:tailEnd type="none" w="med" len="med"/>
          </a:ln>
        </p:spPr>
      </p:sp>
      <p:sp>
        <p:nvSpPr>
          <p:cNvPr id="9" name="Rectangle 3"/>
          <p:cNvSpPr txBox="1">
            <a:spLocks noChangeArrowheads="1"/>
          </p:cNvSpPr>
          <p:nvPr/>
        </p:nvSpPr>
        <p:spPr bwMode="auto">
          <a:xfrm>
            <a:off x="467544" y="2139702"/>
            <a:ext cx="7344816" cy="1176536"/>
          </a:xfrm>
          <a:prstGeom prst="rect">
            <a:avLst/>
          </a:prstGeom>
          <a:noFill/>
          <a:ln w="9525">
            <a:noFill/>
            <a:miter lim="800000"/>
            <a:headEnd/>
            <a:tailEnd/>
          </a:ln>
        </p:spPr>
        <p: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DZ" sz="2800" b="1" kern="0" dirty="0" smtClean="0">
                <a:solidFill>
                  <a:schemeClr val="bg1"/>
                </a:solidFill>
                <a:latin typeface="Calibri" pitchFamily="34" charset="0"/>
                <a:cs typeface="Calibri" pitchFamily="34" charset="0"/>
                <a:sym typeface="Arial"/>
              </a:rPr>
              <a:t>محاضرات السداسي الثاني في مادة : </a:t>
            </a:r>
          </a:p>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lang="ar-SA" sz="3600" b="1" dirty="0">
                <a:solidFill>
                  <a:schemeClr val="bg1"/>
                </a:solidFill>
                <a:latin typeface="Calibri" pitchFamily="34" charset="0"/>
                <a:ea typeface="Calibri"/>
                <a:cs typeface="Calibri" pitchFamily="34" charset="0"/>
              </a:rPr>
              <a:t>بيبليوغرافيا النقد العربي القديم </a:t>
            </a:r>
            <a:endParaRPr lang="fr-FR" sz="3600" b="1" kern="0" dirty="0">
              <a:solidFill>
                <a:schemeClr val="bg1"/>
              </a:solidFill>
              <a:latin typeface="Calibri" pitchFamily="34" charset="0"/>
              <a:cs typeface="Calibri" pitchFamily="34" charset="0"/>
              <a:sym typeface="Arial"/>
            </a:endParaRPr>
          </a:p>
        </p:txBody>
      </p:sp>
      <p:sp>
        <p:nvSpPr>
          <p:cNvPr id="10" name="Rectangle 3"/>
          <p:cNvSpPr txBox="1">
            <a:spLocks noChangeArrowheads="1"/>
          </p:cNvSpPr>
          <p:nvPr/>
        </p:nvSpPr>
        <p:spPr bwMode="auto">
          <a:xfrm>
            <a:off x="5601500" y="4155926"/>
            <a:ext cx="3063861" cy="535781"/>
          </a:xfrm>
          <a:prstGeom prst="rect">
            <a:avLst/>
          </a:prstGeom>
          <a:noFill/>
          <a:ln w="9525">
            <a:noFill/>
            <a:miter lim="800000"/>
            <a:headEnd/>
            <a:tailEnd/>
          </a:ln>
          <a:effectLst/>
        </p:spPr>
        <p: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DZ" sz="2400" b="1" kern="0" dirty="0">
                <a:solidFill>
                  <a:schemeClr val="bg1"/>
                </a:solidFill>
                <a:latin typeface="Traditional Arabic" pitchFamily="18" charset="-78"/>
                <a:cs typeface="Traditional Arabic" pitchFamily="18" charset="-78"/>
                <a:sym typeface="Arial"/>
              </a:rPr>
              <a:t>إعداد:</a:t>
            </a:r>
            <a:r>
              <a:rPr lang="fr-FR" sz="2400" b="1" kern="0" dirty="0">
                <a:solidFill>
                  <a:schemeClr val="bg1"/>
                </a:solidFill>
                <a:latin typeface="Traditional Arabic" pitchFamily="18" charset="-78"/>
                <a:cs typeface="Traditional Arabic" pitchFamily="18" charset="-78"/>
                <a:sym typeface="Arial"/>
              </a:rPr>
              <a:t> </a:t>
            </a:r>
            <a:r>
              <a:rPr lang="ar-DZ" sz="2400" b="1" kern="0" dirty="0" smtClean="0">
                <a:solidFill>
                  <a:schemeClr val="bg1"/>
                </a:solidFill>
                <a:latin typeface="Traditional Arabic" pitchFamily="18" charset="-78"/>
                <a:cs typeface="Traditional Arabic" pitchFamily="18" charset="-78"/>
                <a:sym typeface="Arial"/>
              </a:rPr>
              <a:t>أ.د/ </a:t>
            </a:r>
            <a:r>
              <a:rPr lang="ar-DZ" sz="2400" b="1" kern="0" dirty="0">
                <a:solidFill>
                  <a:schemeClr val="bg1"/>
                </a:solidFill>
                <a:latin typeface="Traditional Arabic" pitchFamily="18" charset="-78"/>
                <a:cs typeface="Traditional Arabic" pitchFamily="18" charset="-78"/>
                <a:sym typeface="Arial"/>
              </a:rPr>
              <a:t>شاكر لقمان</a:t>
            </a:r>
            <a:endParaRPr lang="fr-FR" sz="2400" kern="0" dirty="0">
              <a:solidFill>
                <a:schemeClr val="bg1"/>
              </a:solidFill>
              <a:latin typeface="Traditional Arabic" pitchFamily="18" charset="-78"/>
              <a:cs typeface="Traditional Arabic" pitchFamily="18" charset="-78"/>
              <a:sym typeface="Arial"/>
            </a:endParaRPr>
          </a:p>
        </p:txBody>
      </p:sp>
      <p:sp>
        <p:nvSpPr>
          <p:cNvPr id="11" name="Rectangle 2"/>
          <p:cNvSpPr>
            <a:spLocks noGrp="1" noChangeArrowheads="1"/>
          </p:cNvSpPr>
          <p:nvPr>
            <p:ph type="ctrTitle"/>
          </p:nvPr>
        </p:nvSpPr>
        <p:spPr>
          <a:xfrm>
            <a:off x="539552" y="490710"/>
            <a:ext cx="7992888" cy="1345440"/>
          </a:xfrm>
        </p:spPr>
        <p:txBody>
          <a:bodyPr/>
          <a:lstStyle/>
          <a:p>
            <a:pPr rtl="1" eaLnBrk="1" hangingPunct="1"/>
            <a:r>
              <a:rPr lang="ar-DZ" sz="1600" b="1" dirty="0">
                <a:solidFill>
                  <a:schemeClr val="tx2">
                    <a:lumMod val="10000"/>
                  </a:schemeClr>
                </a:solidFill>
                <a:latin typeface="Calibri" pitchFamily="34" charset="0"/>
                <a:cs typeface="Calibri" pitchFamily="34" charset="0"/>
                <a:sym typeface="Dosis ExtraLight"/>
              </a:rPr>
              <a:t>الجمهورية الجزائرية الديمقراطية الشعبية </a:t>
            </a:r>
            <a:br>
              <a:rPr lang="ar-DZ" sz="1600" b="1" dirty="0">
                <a:solidFill>
                  <a:schemeClr val="tx2">
                    <a:lumMod val="10000"/>
                  </a:schemeClr>
                </a:solidFill>
                <a:latin typeface="Calibri" pitchFamily="34" charset="0"/>
                <a:cs typeface="Calibri" pitchFamily="34" charset="0"/>
                <a:sym typeface="Dosis ExtraLight"/>
              </a:rPr>
            </a:br>
            <a:r>
              <a:rPr lang="ar-DZ" sz="1600" b="1" dirty="0">
                <a:solidFill>
                  <a:schemeClr val="tx2">
                    <a:lumMod val="10000"/>
                  </a:schemeClr>
                </a:solidFill>
                <a:latin typeface="Calibri" pitchFamily="34" charset="0"/>
                <a:cs typeface="Calibri" pitchFamily="34" charset="0"/>
                <a:sym typeface="Dosis ExtraLight"/>
              </a:rPr>
              <a:t>وزارة التعليم العالي والبحث العلمي </a:t>
            </a:r>
            <a:br>
              <a:rPr lang="ar-DZ" sz="1600" b="1" dirty="0">
                <a:solidFill>
                  <a:schemeClr val="tx2">
                    <a:lumMod val="10000"/>
                  </a:schemeClr>
                </a:solidFill>
                <a:latin typeface="Calibri" pitchFamily="34" charset="0"/>
                <a:cs typeface="Calibri" pitchFamily="34" charset="0"/>
                <a:sym typeface="Dosis ExtraLight"/>
              </a:rPr>
            </a:br>
            <a:r>
              <a:rPr lang="ar-DZ" sz="1600" b="1" dirty="0">
                <a:solidFill>
                  <a:schemeClr val="tx2">
                    <a:lumMod val="10000"/>
                  </a:schemeClr>
                </a:solidFill>
                <a:latin typeface="Calibri" pitchFamily="34" charset="0"/>
                <a:cs typeface="Calibri" pitchFamily="34" charset="0"/>
                <a:sym typeface="Dosis ExtraLight"/>
              </a:rPr>
              <a:t>جامعة العربي بن مهيدي أم البواقي </a:t>
            </a:r>
            <a:br>
              <a:rPr lang="ar-DZ" sz="1600" b="1" dirty="0">
                <a:solidFill>
                  <a:schemeClr val="tx2">
                    <a:lumMod val="10000"/>
                  </a:schemeClr>
                </a:solidFill>
                <a:latin typeface="Calibri" pitchFamily="34" charset="0"/>
                <a:cs typeface="Calibri" pitchFamily="34" charset="0"/>
                <a:sym typeface="Dosis ExtraLight"/>
              </a:rPr>
            </a:br>
            <a:r>
              <a:rPr lang="ar-DZ" sz="1600" b="1" dirty="0">
                <a:solidFill>
                  <a:schemeClr val="tx2">
                    <a:lumMod val="10000"/>
                  </a:schemeClr>
                </a:solidFill>
                <a:latin typeface="Calibri" pitchFamily="34" charset="0"/>
                <a:cs typeface="Calibri" pitchFamily="34" charset="0"/>
                <a:sym typeface="Dosis ExtraLight"/>
              </a:rPr>
              <a:t>كلية الآداب </a:t>
            </a:r>
            <a:r>
              <a:rPr lang="ar-DZ" sz="1600" b="1" dirty="0" smtClean="0">
                <a:solidFill>
                  <a:schemeClr val="tx2">
                    <a:lumMod val="10000"/>
                  </a:schemeClr>
                </a:solidFill>
                <a:latin typeface="Calibri" pitchFamily="34" charset="0"/>
                <a:cs typeface="Calibri" pitchFamily="34" charset="0"/>
                <a:sym typeface="Dosis ExtraLight"/>
              </a:rPr>
              <a:t>واللّغات</a:t>
            </a:r>
            <a:r>
              <a:rPr lang="fr-FR" sz="1600" b="1" dirty="0" smtClean="0">
                <a:solidFill>
                  <a:schemeClr val="tx2">
                    <a:lumMod val="10000"/>
                  </a:schemeClr>
                </a:solidFill>
                <a:latin typeface="Calibri" pitchFamily="34" charset="0"/>
                <a:cs typeface="Calibri" pitchFamily="34" charset="0"/>
                <a:sym typeface="Dosis ExtraLight"/>
              </a:rPr>
              <a:t> ** </a:t>
            </a:r>
            <a:r>
              <a:rPr lang="ar-DZ" sz="1600" b="1" dirty="0" smtClean="0">
                <a:solidFill>
                  <a:schemeClr val="tx2">
                    <a:lumMod val="10000"/>
                  </a:schemeClr>
                </a:solidFill>
                <a:latin typeface="Calibri" pitchFamily="34" charset="0"/>
                <a:cs typeface="Calibri" pitchFamily="34" charset="0"/>
                <a:sym typeface="Dosis ExtraLight"/>
              </a:rPr>
              <a:t>قسم </a:t>
            </a:r>
            <a:r>
              <a:rPr lang="ar-DZ" sz="1600" b="1" dirty="0">
                <a:solidFill>
                  <a:schemeClr val="tx2">
                    <a:lumMod val="10000"/>
                  </a:schemeClr>
                </a:solidFill>
                <a:latin typeface="Calibri" pitchFamily="34" charset="0"/>
                <a:cs typeface="Calibri" pitchFamily="34" charset="0"/>
                <a:sym typeface="Dosis ExtraLight"/>
              </a:rPr>
              <a:t>اللّغة والأدب </a:t>
            </a:r>
            <a:r>
              <a:rPr lang="ar-DZ" sz="1600" b="1" dirty="0" smtClean="0">
                <a:solidFill>
                  <a:schemeClr val="tx2">
                    <a:lumMod val="10000"/>
                  </a:schemeClr>
                </a:solidFill>
                <a:latin typeface="Calibri" pitchFamily="34" charset="0"/>
                <a:cs typeface="Calibri" pitchFamily="34" charset="0"/>
                <a:sym typeface="Dosis ExtraLight"/>
              </a:rPr>
              <a:t>العربي</a:t>
            </a:r>
            <a:r>
              <a:rPr lang="fr-FR" sz="1600" b="1" dirty="0">
                <a:solidFill>
                  <a:schemeClr val="tx2">
                    <a:lumMod val="10000"/>
                  </a:schemeClr>
                </a:solidFill>
                <a:latin typeface="Calibri" pitchFamily="34" charset="0"/>
                <a:cs typeface="Calibri" pitchFamily="34" charset="0"/>
                <a:sym typeface="Dosis ExtraLight"/>
              </a:rPr>
              <a:t/>
            </a:r>
            <a:br>
              <a:rPr lang="fr-FR" sz="1600" b="1" dirty="0">
                <a:solidFill>
                  <a:schemeClr val="tx2">
                    <a:lumMod val="10000"/>
                  </a:schemeClr>
                </a:solidFill>
                <a:latin typeface="Calibri" pitchFamily="34" charset="0"/>
                <a:cs typeface="Calibri" pitchFamily="34" charset="0"/>
                <a:sym typeface="Dosis ExtraLight"/>
              </a:rPr>
            </a:br>
            <a:endParaRPr lang="en-GB" sz="1600" b="1" dirty="0" smtClean="0">
              <a:solidFill>
                <a:schemeClr val="tx2">
                  <a:lumMod val="10000"/>
                </a:schemeClr>
              </a:solidFill>
              <a:latin typeface="Calibri" pitchFamily="34" charset="0"/>
              <a:cs typeface="Calibri" pitchFamily="34" charset="0"/>
            </a:endParaRPr>
          </a:p>
        </p:txBody>
      </p:sp>
      <p:sp>
        <p:nvSpPr>
          <p:cNvPr id="12" name="Rectangle 3"/>
          <p:cNvSpPr txBox="1">
            <a:spLocks noChangeArrowheads="1"/>
          </p:cNvSpPr>
          <p:nvPr/>
        </p:nvSpPr>
        <p:spPr>
          <a:xfrm>
            <a:off x="539552" y="3713423"/>
            <a:ext cx="2559200" cy="9782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a:r>
              <a:rPr lang="ar-DZ" sz="1800" b="1" smtClean="0">
                <a:latin typeface="Calibri" pitchFamily="34" charset="0"/>
                <a:cs typeface="Calibri" pitchFamily="34" charset="0"/>
              </a:rPr>
              <a:t>الاختصاص: أدب عربي قديم</a:t>
            </a:r>
            <a:endParaRPr lang="fr-FR" sz="1800" b="1" smtClean="0">
              <a:latin typeface="Calibri" pitchFamily="34" charset="0"/>
              <a:cs typeface="Calibri" pitchFamily="34" charset="0"/>
            </a:endParaRPr>
          </a:p>
          <a:p>
            <a:pPr algn="just" rtl="1"/>
            <a:r>
              <a:rPr lang="ar-DZ" sz="1800" b="1" smtClean="0">
                <a:latin typeface="Calibri" pitchFamily="34" charset="0"/>
                <a:cs typeface="Calibri" pitchFamily="34" charset="0"/>
              </a:rPr>
              <a:t>السنة: أولى ماستر</a:t>
            </a:r>
            <a:endParaRPr lang="fr-FR" sz="1800" b="1" smtClean="0">
              <a:latin typeface="Calibri" pitchFamily="34" charset="0"/>
              <a:cs typeface="Calibri" pitchFamily="34" charset="0"/>
            </a:endParaRPr>
          </a:p>
          <a:p>
            <a:pPr algn="just" rtl="1"/>
            <a:r>
              <a:rPr lang="ar-DZ" sz="1800" b="1" smtClean="0">
                <a:latin typeface="Calibri" pitchFamily="34" charset="0"/>
                <a:cs typeface="Calibri" pitchFamily="34" charset="0"/>
              </a:rPr>
              <a:t>الأفواج: 1- 2.</a:t>
            </a:r>
            <a:endParaRPr lang="fr-FR" sz="1800" b="1" smtClean="0">
              <a:latin typeface="Calibri" pitchFamily="34" charset="0"/>
              <a:cs typeface="Calibri" pitchFamily="34" charset="0"/>
            </a:endParaRPr>
          </a:p>
          <a:p>
            <a:endParaRPr lang="fr-FR" sz="1600"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p:cTn id="2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2">
                                            <p:txEl>
                                              <p:pRg st="0" end="0"/>
                                            </p:txEl>
                                          </p:spTgt>
                                        </p:tgtEl>
                                      </p:cBhvr>
                                    </p:animEffect>
                                  </p:childTnLst>
                                </p:cTn>
                              </p:par>
                            </p:childTnLst>
                          </p:cTn>
                        </p:par>
                        <p:par>
                          <p:cTn id="31" fill="hold">
                            <p:stCondLst>
                              <p:cond delay="19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2">
                                            <p:txEl>
                                              <p:pRg st="1" end="1"/>
                                            </p:txEl>
                                          </p:spTgt>
                                        </p:tgtEl>
                                        <p:attrNameLst>
                                          <p:attrName>style.visibility</p:attrName>
                                        </p:attrNameLst>
                                      </p:cBhvr>
                                      <p:to>
                                        <p:strVal val="visible"/>
                                      </p:to>
                                    </p:set>
                                    <p:anim calcmode="lin" valueType="num">
                                      <p:cBhvr>
                                        <p:cTn id="34" dur="5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2">
                                            <p:txEl>
                                              <p:pRg st="1" end="1"/>
                                            </p:txEl>
                                          </p:spTgt>
                                        </p:tgtEl>
                                      </p:cBhvr>
                                    </p:animEffect>
                                  </p:childTnLst>
                                </p:cTn>
                              </p:par>
                            </p:childTnLst>
                          </p:cTn>
                        </p:par>
                        <p:par>
                          <p:cTn id="39" fill="hold">
                            <p:stCondLst>
                              <p:cond delay="31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2">
                                            <p:txEl>
                                              <p:pRg st="2" end="2"/>
                                            </p:txEl>
                                          </p:spTgt>
                                        </p:tgtEl>
                                        <p:attrNameLst>
                                          <p:attrName>style.visibility</p:attrName>
                                        </p:attrNameLst>
                                      </p:cBhvr>
                                      <p:to>
                                        <p:strVal val="visible"/>
                                      </p:to>
                                    </p:set>
                                    <p:anim calcmode="lin" valueType="num">
                                      <p:cBhvr>
                                        <p:cTn id="42" dur="500" fill="hold"/>
                                        <p:tgtEl>
                                          <p:spTgt spid="1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44" dur="500" fill="hold"/>
                                        <p:tgtEl>
                                          <p:spTgt spid="1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1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dirty="0"/>
          </a:p>
        </p:txBody>
      </p:sp>
      <p:sp>
        <p:nvSpPr>
          <p:cNvPr id="3" name="Rectangle 2"/>
          <p:cNvSpPr/>
          <p:nvPr/>
        </p:nvSpPr>
        <p:spPr>
          <a:xfrm>
            <a:off x="539552" y="699541"/>
            <a:ext cx="8064896" cy="4226157"/>
          </a:xfrm>
          <a:prstGeom prst="rect">
            <a:avLst/>
          </a:prstGeom>
        </p:spPr>
        <p:txBody>
          <a:bodyPr wrap="square">
            <a:spAutoFit/>
          </a:bodyPr>
          <a:lstStyle/>
          <a:p>
            <a:pPr algn="ctr" rtl="1">
              <a:lnSpc>
                <a:spcPct val="107000"/>
              </a:lnSpc>
              <a:spcAft>
                <a:spcPts val="800"/>
              </a:spcAft>
              <a:buClr>
                <a:schemeClr val="dk2"/>
              </a:buClr>
              <a:buSzPts val="1800"/>
            </a:pPr>
            <a:r>
              <a:rPr lang="ar-DZ"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بعض المراجع:</a:t>
            </a:r>
            <a:endParaRPr lang="fr-FR"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endParaRPr>
          </a:p>
          <a:p>
            <a:pPr algn="just" rtl="1"/>
            <a:endParaRPr lang="fr-FR" sz="1600" dirty="0" smtClean="0">
              <a:latin typeface="Calibri" pitchFamily="34" charset="0"/>
              <a:ea typeface="Calibri"/>
              <a:cs typeface="Calibri" pitchFamily="34" charset="0"/>
            </a:endParaRPr>
          </a:p>
          <a:p>
            <a:pPr lvl="0" algn="just" rtl="1">
              <a:buFont typeface="Symbol"/>
              <a:buChar char=""/>
            </a:pPr>
            <a:r>
              <a:rPr lang="ar-DZ" sz="1800" dirty="0">
                <a:latin typeface="Calibri" pitchFamily="34" charset="0"/>
                <a:ea typeface="Calibri"/>
                <a:cs typeface="Calibri" pitchFamily="34" charset="0"/>
              </a:rPr>
              <a:t>الأنباري، أبو البركات كمال الدين عبد الرحمن بن محمد ، نزهة الألباء ، تح: محمد أبو الفضل إبراهيم ،  </a:t>
            </a:r>
            <a:r>
              <a:rPr lang="ar-DZ" sz="1800" dirty="0" err="1">
                <a:latin typeface="Calibri" pitchFamily="34" charset="0"/>
                <a:ea typeface="Calibri"/>
                <a:cs typeface="Calibri" pitchFamily="34" charset="0"/>
              </a:rPr>
              <a:t>دط</a:t>
            </a:r>
            <a:r>
              <a:rPr lang="ar-DZ" sz="1800" dirty="0">
                <a:latin typeface="Calibri" pitchFamily="34" charset="0"/>
                <a:ea typeface="Calibri"/>
                <a:cs typeface="Calibri" pitchFamily="34" charset="0"/>
              </a:rPr>
              <a:t> ، 1998 ، دار الفكر العربي، القاهرة ، مصر.</a:t>
            </a:r>
            <a:endParaRPr lang="fr-FR" sz="1800" dirty="0">
              <a:latin typeface="Calibri" pitchFamily="34" charset="0"/>
              <a:ea typeface="Calibri"/>
              <a:cs typeface="Calibri" pitchFamily="34" charset="0"/>
            </a:endParaRPr>
          </a:p>
          <a:p>
            <a:pPr lvl="0" algn="just" rtl="1">
              <a:buFont typeface="Symbol"/>
              <a:buChar char=""/>
            </a:pPr>
            <a:r>
              <a:rPr lang="ar-DZ" sz="1800" dirty="0">
                <a:latin typeface="Calibri" pitchFamily="34" charset="0"/>
                <a:ea typeface="Calibri"/>
                <a:cs typeface="Calibri" pitchFamily="34" charset="0"/>
              </a:rPr>
              <a:t>ابن رشيق القيرواني ، العمدة في محاسن الشعر وآدابه ونقده ، دار الجيل ، للنشر والتوزيع والطباعة ، بيروت ، لبنان ، حققه وفصله وعلق حواشيه: محمد محي الدين عبد الحميد ، ط5 ، 1981.</a:t>
            </a:r>
            <a:endParaRPr lang="fr-FR" sz="1800" dirty="0">
              <a:latin typeface="Calibri" pitchFamily="34" charset="0"/>
              <a:ea typeface="Calibri"/>
              <a:cs typeface="Calibri" pitchFamily="34" charset="0"/>
            </a:endParaRPr>
          </a:p>
          <a:p>
            <a:pPr lvl="0" algn="just" rtl="1">
              <a:buFont typeface="Symbol"/>
              <a:buChar char=""/>
            </a:pPr>
            <a:r>
              <a:rPr lang="ar-DZ" sz="1800" dirty="0">
                <a:latin typeface="Calibri" pitchFamily="34" charset="0"/>
                <a:ea typeface="Calibri"/>
                <a:cs typeface="Calibri" pitchFamily="34" charset="0"/>
              </a:rPr>
              <a:t>ابن بسام </a:t>
            </a:r>
            <a:r>
              <a:rPr lang="ar-DZ" sz="1800" dirty="0" err="1">
                <a:latin typeface="Calibri" pitchFamily="34" charset="0"/>
                <a:ea typeface="Calibri"/>
                <a:cs typeface="Calibri" pitchFamily="34" charset="0"/>
              </a:rPr>
              <a:t>الشنتريني</a:t>
            </a:r>
            <a:r>
              <a:rPr lang="ar-DZ" sz="1800" dirty="0">
                <a:latin typeface="Calibri" pitchFamily="34" charset="0"/>
                <a:ea typeface="Calibri"/>
                <a:cs typeface="Calibri" pitchFamily="34" charset="0"/>
              </a:rPr>
              <a:t> ، الذخيرة في محاسن أهل الجزيرة، تح : إحسان عباس، ق4 ، م1 ـ دار الثقافة ، بيروت ،ط1 ، 1979.</a:t>
            </a:r>
            <a:endParaRPr lang="fr-FR" sz="1800" dirty="0">
              <a:latin typeface="Calibri" pitchFamily="34" charset="0"/>
              <a:ea typeface="Calibri"/>
              <a:cs typeface="Calibri" pitchFamily="34" charset="0"/>
            </a:endParaRPr>
          </a:p>
          <a:p>
            <a:pPr lvl="0" algn="just" rtl="1">
              <a:buFont typeface="Symbol"/>
              <a:buChar char=""/>
            </a:pPr>
            <a:r>
              <a:rPr lang="ar-DZ" sz="1800" dirty="0">
                <a:latin typeface="Calibri" pitchFamily="34" charset="0"/>
                <a:ea typeface="Calibri"/>
                <a:cs typeface="Calibri" pitchFamily="34" charset="0"/>
              </a:rPr>
              <a:t> الثعالبي ، أبو منصور عبد الملك ، يتيمة الدهر في محاسن أهل العصر ، شرح وتحقيق: مفيد قميحة ، دار الكتب العلمية ، بيرو ، لبنان ،ج1 ، ط1 ،  1983 ص 21.</a:t>
            </a:r>
            <a:endParaRPr lang="fr-FR" sz="1800" dirty="0">
              <a:latin typeface="Calibri" pitchFamily="34" charset="0"/>
              <a:ea typeface="Calibri"/>
              <a:cs typeface="Calibri" pitchFamily="34" charset="0"/>
            </a:endParaRPr>
          </a:p>
          <a:p>
            <a:pPr algn="just" rtl="1"/>
            <a:r>
              <a:rPr lang="ar-DZ" sz="1800" b="1" dirty="0">
                <a:latin typeface="Calibri" pitchFamily="34" charset="0"/>
                <a:ea typeface="Calibri"/>
                <a:cs typeface="Calibri" pitchFamily="34" charset="0"/>
              </a:rPr>
              <a:t> </a:t>
            </a:r>
            <a:r>
              <a:rPr lang="ar-DZ" sz="1800" b="1" u="sng" dirty="0">
                <a:latin typeface="Calibri" pitchFamily="34" charset="0"/>
                <a:ea typeface="Calibri"/>
                <a:cs typeface="Calibri" pitchFamily="34" charset="0"/>
              </a:rPr>
              <a:t>رابط الكتاب المسموع:</a:t>
            </a:r>
            <a:endParaRPr lang="fr-FR" sz="1800" dirty="0">
              <a:latin typeface="Calibri" pitchFamily="34" charset="0"/>
              <a:ea typeface="Calibri"/>
              <a:cs typeface="Calibri" pitchFamily="34" charset="0"/>
            </a:endParaRPr>
          </a:p>
          <a:p>
            <a:pPr algn="just" rtl="1"/>
            <a:r>
              <a:rPr lang="ar-DZ" sz="1800" dirty="0">
                <a:latin typeface="Calibri" pitchFamily="34" charset="0"/>
                <a:ea typeface="Calibri"/>
                <a:cs typeface="Calibri" pitchFamily="34" charset="0"/>
              </a:rPr>
              <a:t> </a:t>
            </a:r>
            <a:r>
              <a:rPr lang="fr-FR" sz="1800" dirty="0">
                <a:latin typeface="Calibri" pitchFamily="34" charset="0"/>
                <a:ea typeface="Calibri"/>
                <a:cs typeface="Calibri" pitchFamily="34" charset="0"/>
              </a:rPr>
              <a:t>                          </a:t>
            </a:r>
            <a:r>
              <a:rPr lang="ar-DZ" sz="1800" b="1" dirty="0">
                <a:latin typeface="Calibri" pitchFamily="34" charset="0"/>
                <a:ea typeface="SimSun"/>
                <a:cs typeface="Calibri" pitchFamily="34" charset="0"/>
              </a:rPr>
              <a:t> يتيمة الدهر للثعالبي:</a:t>
            </a:r>
            <a:endParaRPr lang="fr-FR" sz="1800" dirty="0">
              <a:latin typeface="Calibri" pitchFamily="34" charset="0"/>
              <a:ea typeface="Calibri"/>
              <a:cs typeface="Calibri" pitchFamily="34" charset="0"/>
            </a:endParaRPr>
          </a:p>
          <a:p>
            <a:pPr lvl="0" algn="just" rtl="1"/>
            <a:r>
              <a:rPr lang="fr-FR" sz="1800" b="1" u="sng" dirty="0">
                <a:solidFill>
                  <a:srgbClr val="0000FF"/>
                </a:solidFill>
                <a:latin typeface="Calibri" pitchFamily="34" charset="0"/>
                <a:ea typeface="SimSun"/>
                <a:cs typeface="Calibri" pitchFamily="34" charset="0"/>
                <a:hlinkClick r:id="rId3"/>
              </a:rPr>
              <a:t>http://youtu.be/oOGwcZBtSvl</a:t>
            </a:r>
            <a:endParaRPr lang="fr-FR" sz="1800" dirty="0">
              <a:latin typeface="Calibri" pitchFamily="34" charset="0"/>
              <a:ea typeface="Calibri"/>
              <a:cs typeface="Calibri" pitchFamily="34" charset="0"/>
            </a:endParaRPr>
          </a:p>
          <a:p>
            <a:pPr algn="just" rtl="1"/>
            <a:endParaRPr lang="fr-FR" sz="1800" dirty="0">
              <a:latin typeface="Calibri" pitchFamily="34" charset="0"/>
              <a:ea typeface="Calibri"/>
              <a:cs typeface="Calibri" pitchFamily="34" charset="0"/>
            </a:endParaRPr>
          </a:p>
        </p:txBody>
      </p:sp>
    </p:spTree>
    <p:extLst>
      <p:ext uri="{BB962C8B-B14F-4D97-AF65-F5344CB8AC3E}">
        <p14:creationId xmlns:p14="http://schemas.microsoft.com/office/powerpoint/2010/main" val="20173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5"/>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dirty="0"/>
          </a:p>
        </p:txBody>
      </p:sp>
      <p:sp>
        <p:nvSpPr>
          <p:cNvPr id="3" name="Rectangle 2"/>
          <p:cNvSpPr/>
          <p:nvPr/>
        </p:nvSpPr>
        <p:spPr>
          <a:xfrm>
            <a:off x="827584" y="2243776"/>
            <a:ext cx="7560840" cy="187833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lnSpc>
                <a:spcPct val="107000"/>
              </a:lnSpc>
              <a:spcAft>
                <a:spcPts val="800"/>
              </a:spcAft>
            </a:pPr>
            <a:r>
              <a:rPr lang="ar-DZ" sz="3200" b="1" cap="all" dirty="0" smtClean="0">
                <a:ln w="0"/>
                <a:solidFill>
                  <a:srgbClr val="FF6600"/>
                </a:solidFill>
                <a:effectLst>
                  <a:reflection blurRad="12700" stA="50000" endPos="50000" dist="5000" dir="5400000" sy="-100000" rotWithShape="0"/>
                </a:effectLst>
                <a:latin typeface="Calibri" pitchFamily="34" charset="0"/>
                <a:ea typeface="Calibri"/>
                <a:cs typeface="Calibri" pitchFamily="34" charset="0"/>
              </a:rPr>
              <a:t>الدرس </a:t>
            </a:r>
            <a:r>
              <a:rPr lang="ar-DZ" sz="3200" b="1" cap="all" dirty="0">
                <a:ln w="0"/>
                <a:solidFill>
                  <a:srgbClr val="FF6600"/>
                </a:solidFill>
                <a:effectLst>
                  <a:reflection blurRad="12700" stA="50000" endPos="50000" dist="5000" dir="5400000" sy="-100000" rotWithShape="0"/>
                </a:effectLst>
                <a:latin typeface="Calibri" pitchFamily="34" charset="0"/>
                <a:ea typeface="Calibri"/>
                <a:cs typeface="Calibri" pitchFamily="34" charset="0"/>
              </a:rPr>
              <a:t>رقم 11: </a:t>
            </a:r>
          </a:p>
          <a:p>
            <a:pPr algn="ctr" rtl="1">
              <a:lnSpc>
                <a:spcPct val="107000"/>
              </a:lnSpc>
              <a:spcAft>
                <a:spcPts val="800"/>
              </a:spcAft>
            </a:pPr>
            <a:r>
              <a:rPr lang="ar-DZ" sz="3200" b="1" cap="all" dirty="0">
                <a:ln w="0"/>
                <a:solidFill>
                  <a:srgbClr val="FF6600"/>
                </a:solidFill>
                <a:effectLst>
                  <a:reflection blurRad="12700" stA="50000" endPos="50000" dist="5000" dir="5400000" sy="-100000" rotWithShape="0"/>
                </a:effectLst>
                <a:latin typeface="Calibri" pitchFamily="34" charset="0"/>
                <a:ea typeface="Calibri"/>
                <a:cs typeface="Calibri" pitchFamily="34" charset="0"/>
              </a:rPr>
              <a:t>يتيمة الدهر للثعالبي</a:t>
            </a:r>
          </a:p>
          <a:p>
            <a:pPr algn="ctr" rtl="1">
              <a:lnSpc>
                <a:spcPct val="107000"/>
              </a:lnSpc>
              <a:spcAft>
                <a:spcPts val="800"/>
              </a:spcAft>
            </a:pPr>
            <a:r>
              <a:rPr lang="ar-DZ" sz="3200" b="1" cap="all" dirty="0">
                <a:ln w="0"/>
                <a:solidFill>
                  <a:srgbClr val="FF6600"/>
                </a:solidFill>
                <a:effectLst>
                  <a:reflection blurRad="12700" stA="50000" endPos="50000" dist="5000" dir="5400000" sy="-100000" rotWithShape="0"/>
                </a:effectLst>
                <a:latin typeface="Calibri" pitchFamily="34" charset="0"/>
                <a:ea typeface="Calibri"/>
                <a:cs typeface="Calibri" pitchFamily="34" charset="0"/>
              </a:rPr>
              <a:t> (350 هـ  - 429هـ)</a:t>
            </a:r>
            <a:endParaRPr lang="fr-FR" sz="3200" b="1" cap="all" dirty="0">
              <a:ln w="0"/>
              <a:solidFill>
                <a:srgbClr val="FF6600"/>
              </a:solidFill>
              <a:effectLst>
                <a:reflection blurRad="12700" stA="50000" endPos="50000" dist="5000" dir="5400000" sy="-100000" rotWithShape="0"/>
              </a:effectLst>
              <a:latin typeface="Calibri" pitchFamily="34" charset="0"/>
              <a:ea typeface="Calibri"/>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7" name="Google Shape;127;p19"/>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dirty="0"/>
          </a:p>
        </p:txBody>
      </p:sp>
      <p:sp>
        <p:nvSpPr>
          <p:cNvPr id="12" name="Espace réservé du contenu 2"/>
          <p:cNvSpPr txBox="1">
            <a:spLocks/>
          </p:cNvSpPr>
          <p:nvPr/>
        </p:nvSpPr>
        <p:spPr>
          <a:xfrm>
            <a:off x="755575" y="627534"/>
            <a:ext cx="7632849" cy="36071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1pPr>
            <a:lvl2pPr marL="914400" marR="0" lvl="1"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2pPr>
            <a:lvl3pPr marL="1371600" marR="0" lvl="2"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3pPr>
            <a:lvl4pPr marL="1828800" marR="0" lvl="3"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4pPr>
            <a:lvl5pPr marL="2286000" marR="0" lvl="4"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5pPr>
            <a:lvl6pPr marL="2743200" marR="0" lvl="5"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6pPr>
            <a:lvl7pPr marL="3200400" marR="0" lvl="6"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7pPr>
            <a:lvl8pPr marL="3657600" marR="0" lvl="7"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8pPr>
            <a:lvl9pPr marL="4114800" marR="0" lvl="8"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9pPr>
          </a:lstStyle>
          <a:p>
            <a:pPr marL="0" indent="0" rtl="1">
              <a:lnSpc>
                <a:spcPct val="107000"/>
              </a:lnSpc>
              <a:spcAft>
                <a:spcPts val="800"/>
              </a:spcAft>
            </a:pPr>
            <a:r>
              <a:rPr lang="ar-SA" sz="2800" b="1" dirty="0" smtClean="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المؤلف:</a:t>
            </a:r>
            <a:endParaRPr lang="ar-DZ" sz="2800" b="1" dirty="0" smtClean="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endParaRPr>
          </a:p>
          <a:p>
            <a:pPr marL="0" indent="0" algn="just" rtl="1"/>
            <a:r>
              <a:rPr lang="ar-DZ" b="1" dirty="0">
                <a:solidFill>
                  <a:schemeClr val="tx2">
                    <a:lumMod val="10000"/>
                  </a:schemeClr>
                </a:solidFill>
                <a:latin typeface="Calibri" pitchFamily="34" charset="0"/>
                <a:ea typeface="Calibri"/>
                <a:cs typeface="Calibri" pitchFamily="34" charset="0"/>
              </a:rPr>
              <a:t> </a:t>
            </a:r>
            <a:r>
              <a:rPr lang="ar-DZ" dirty="0">
                <a:solidFill>
                  <a:schemeClr val="tx2">
                    <a:lumMod val="10000"/>
                  </a:schemeClr>
                </a:solidFill>
                <a:latin typeface="Calibri" pitchFamily="34" charset="0"/>
                <a:ea typeface="Calibri"/>
                <a:cs typeface="Calibri" pitchFamily="34" charset="0"/>
              </a:rPr>
              <a:t>هو أبو منصور عبد الملك بن محمد بن إسماعيل الثعالبي النيسابوري ، ولد بنيسابور عام 350هـ</a:t>
            </a:r>
            <a:r>
              <a:rPr lang="fr-FR" dirty="0">
                <a:solidFill>
                  <a:schemeClr val="tx2">
                    <a:lumMod val="10000"/>
                  </a:schemeClr>
                </a:solidFill>
                <a:latin typeface="Calibri" pitchFamily="34" charset="0"/>
                <a:ea typeface="Calibri"/>
                <a:cs typeface="Calibri" pitchFamily="34" charset="0"/>
              </a:rPr>
              <a:t> </a:t>
            </a:r>
            <a:r>
              <a:rPr lang="ar-DZ" dirty="0">
                <a:solidFill>
                  <a:schemeClr val="tx2">
                    <a:lumMod val="10000"/>
                  </a:schemeClr>
                </a:solidFill>
                <a:latin typeface="Calibri" pitchFamily="34" charset="0"/>
                <a:ea typeface="Calibri"/>
                <a:cs typeface="Calibri" pitchFamily="34" charset="0"/>
              </a:rPr>
              <a:t>ولما كان في أول حياته فرّاءً ؛ يخيط جلود الثعالب نسب إلى صناعته( الثعالبي) . وفي مكانته بين أهل</a:t>
            </a:r>
            <a:r>
              <a:rPr lang="fr-FR" dirty="0">
                <a:solidFill>
                  <a:schemeClr val="tx2">
                    <a:lumMod val="10000"/>
                  </a:schemeClr>
                </a:solidFill>
                <a:latin typeface="Calibri" pitchFamily="34" charset="0"/>
                <a:ea typeface="Calibri"/>
                <a:cs typeface="Calibri" pitchFamily="34" charset="0"/>
              </a:rPr>
              <a:t> </a:t>
            </a:r>
            <a:r>
              <a:rPr lang="ar-DZ" dirty="0">
                <a:solidFill>
                  <a:schemeClr val="tx2">
                    <a:lumMod val="10000"/>
                  </a:schemeClr>
                </a:solidFill>
                <a:latin typeface="Calibri" pitchFamily="34" charset="0"/>
                <a:ea typeface="Calibri"/>
                <a:cs typeface="Calibri" pitchFamily="34" charset="0"/>
              </a:rPr>
              <a:t>الأدب والعلم قال ابن الأنباري في " نزهة الألبّاء" فيه : (( كان أديبا فاضلا فصيحا بليغا ، صنّف كتبا</a:t>
            </a:r>
            <a:r>
              <a:rPr lang="fr-FR" dirty="0">
                <a:solidFill>
                  <a:schemeClr val="tx2">
                    <a:lumMod val="10000"/>
                  </a:schemeClr>
                </a:solidFill>
                <a:latin typeface="Calibri" pitchFamily="34" charset="0"/>
                <a:ea typeface="Calibri"/>
                <a:cs typeface="Calibri" pitchFamily="34" charset="0"/>
              </a:rPr>
              <a:t> </a:t>
            </a:r>
            <a:r>
              <a:rPr lang="ar-DZ" dirty="0">
                <a:solidFill>
                  <a:schemeClr val="tx2">
                    <a:lumMod val="10000"/>
                  </a:schemeClr>
                </a:solidFill>
                <a:latin typeface="Calibri" pitchFamily="34" charset="0"/>
                <a:ea typeface="Calibri"/>
                <a:cs typeface="Calibri" pitchFamily="34" charset="0"/>
              </a:rPr>
              <a:t>كثيرة ، وأخد عن أبي بكر الخوارزمي )). وقال عنه ابن بسام في " الذخيرة" : (( كان في وقته راعي </a:t>
            </a:r>
            <a:r>
              <a:rPr lang="ar-DZ" dirty="0" err="1">
                <a:solidFill>
                  <a:schemeClr val="tx2">
                    <a:lumMod val="10000"/>
                  </a:schemeClr>
                </a:solidFill>
                <a:latin typeface="Calibri" pitchFamily="34" charset="0"/>
                <a:ea typeface="Calibri"/>
                <a:cs typeface="Calibri" pitchFamily="34" charset="0"/>
              </a:rPr>
              <a:t>تَلَعَات</a:t>
            </a:r>
            <a:r>
              <a:rPr lang="ar-DZ" dirty="0">
                <a:solidFill>
                  <a:schemeClr val="tx2">
                    <a:lumMod val="10000"/>
                  </a:schemeClr>
                </a:solidFill>
                <a:latin typeface="Calibri" pitchFamily="34" charset="0"/>
                <a:ea typeface="Calibri"/>
                <a:cs typeface="Calibri" pitchFamily="34" charset="0"/>
              </a:rPr>
              <a:t> العلم ، وجامع أشات النثر والنظم ، وأسوةَ المؤلفين في زمانه ، وإمام المصنفين بحكم قِرانه ، سار ذكره سَيْرَ المثَل ، وضُربت إليه آباطُ الإبل ، وطَلعتْ دواوينُه في المشارق والمغارب، طلوعَ النجم</a:t>
            </a:r>
            <a:r>
              <a:rPr lang="fr-FR" dirty="0">
                <a:solidFill>
                  <a:schemeClr val="tx2">
                    <a:lumMod val="10000"/>
                  </a:schemeClr>
                </a:solidFill>
                <a:latin typeface="Calibri" pitchFamily="34" charset="0"/>
                <a:ea typeface="Calibri"/>
                <a:cs typeface="Calibri" pitchFamily="34" charset="0"/>
              </a:rPr>
              <a:t> </a:t>
            </a:r>
            <a:r>
              <a:rPr lang="ar-DZ" dirty="0">
                <a:solidFill>
                  <a:schemeClr val="tx2">
                    <a:lumMod val="10000"/>
                  </a:schemeClr>
                </a:solidFill>
                <a:latin typeface="Calibri" pitchFamily="34" charset="0"/>
                <a:ea typeface="Calibri"/>
                <a:cs typeface="Calibri" pitchFamily="34" charset="0"/>
              </a:rPr>
              <a:t>في الغياهب ...)).</a:t>
            </a:r>
            <a:endParaRPr lang="fr-FR" dirty="0">
              <a:solidFill>
                <a:schemeClr val="tx2">
                  <a:lumMod val="10000"/>
                </a:schemeClr>
              </a:solidFill>
              <a:latin typeface="Calibri" pitchFamily="34" charset="0"/>
              <a:ea typeface="Calibri"/>
              <a:cs typeface="Calibri" pitchFamily="34" charset="0"/>
            </a:endParaRPr>
          </a:p>
          <a:p>
            <a:pPr marL="0" indent="0" algn="just" rtl="1"/>
            <a:r>
              <a:rPr lang="fr-FR" dirty="0">
                <a:solidFill>
                  <a:schemeClr val="tx2">
                    <a:lumMod val="10000"/>
                  </a:schemeClr>
                </a:solidFill>
                <a:latin typeface="Calibri" pitchFamily="34" charset="0"/>
                <a:ea typeface="Calibri"/>
                <a:cs typeface="Calibri" pitchFamily="34" charset="0"/>
              </a:rPr>
              <a:t>     </a:t>
            </a:r>
            <a:r>
              <a:rPr lang="ar-DZ" b="1" dirty="0">
                <a:solidFill>
                  <a:schemeClr val="tx2">
                    <a:lumMod val="10000"/>
                  </a:schemeClr>
                </a:solidFill>
                <a:latin typeface="Calibri" pitchFamily="34" charset="0"/>
                <a:ea typeface="Calibri"/>
                <a:cs typeface="Calibri" pitchFamily="34" charset="0"/>
              </a:rPr>
              <a:t>من آثار الثعالبي </a:t>
            </a:r>
            <a:r>
              <a:rPr lang="ar-DZ" dirty="0">
                <a:solidFill>
                  <a:schemeClr val="tx2">
                    <a:lumMod val="10000"/>
                  </a:schemeClr>
                </a:solidFill>
                <a:latin typeface="Calibri" pitchFamily="34" charset="0"/>
                <a:ea typeface="Calibri"/>
                <a:cs typeface="Calibri" pitchFamily="34" charset="0"/>
              </a:rPr>
              <a:t>التي أربت على الثمانين كتابا ، تنوعت بين اللغة والسير والأخبار والبلاغة والأدب، منها: أحاسن كلام النبي والصحابة والتابعين ، وملوك الجاهلية وملوك الإسلام ـ منتخبات كتاب التمثيل والمحاضرة ـ المبهج ـ النهاية في الكناية ـ الإعجاز والإيجاز ـ برد الأكباد في الأعداد ـ ثمار القلوب في المضاف والمنسوب ـ طبقات الملوك ـ نسيم السحر...وغيرها من مؤلفاته المتعددة والمتنوعة.  </a:t>
            </a:r>
            <a:endParaRPr lang="fr-FR" dirty="0">
              <a:solidFill>
                <a:schemeClr val="tx2">
                  <a:lumMod val="10000"/>
                </a:schemeClr>
              </a:solidFill>
              <a:latin typeface="Calibri" pitchFamily="34" charset="0"/>
              <a:ea typeface="Calibri"/>
              <a:cs typeface="Calibri" pitchFamily="34" charset="0"/>
            </a:endParaRPr>
          </a:p>
          <a:p>
            <a:pPr marL="0" indent="0" algn="r" rtl="1">
              <a:lnSpc>
                <a:spcPct val="107000"/>
              </a:lnSpc>
              <a:spcAft>
                <a:spcPts val="800"/>
              </a:spcAft>
            </a:pPr>
            <a:endParaRPr lang="fr-FR" b="1" dirty="0">
              <a:solidFill>
                <a:schemeClr val="tx2">
                  <a:lumMod val="10000"/>
                </a:schemeClr>
              </a:solidFill>
              <a:latin typeface="Calibri" pitchFamily="34" charset="0"/>
              <a:ea typeface="Calibri"/>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1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dirty="0"/>
          </a:p>
        </p:txBody>
      </p:sp>
      <p:sp>
        <p:nvSpPr>
          <p:cNvPr id="9" name="Espace réservé du contenu 2"/>
          <p:cNvSpPr txBox="1">
            <a:spLocks/>
          </p:cNvSpPr>
          <p:nvPr/>
        </p:nvSpPr>
        <p:spPr>
          <a:xfrm>
            <a:off x="755575" y="627534"/>
            <a:ext cx="7632849" cy="36071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1pPr>
            <a:lvl2pPr marL="914400" marR="0" lvl="1"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2pPr>
            <a:lvl3pPr marL="1371600" marR="0" lvl="2"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3pPr>
            <a:lvl4pPr marL="1828800" marR="0" lvl="3"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4pPr>
            <a:lvl5pPr marL="2286000" marR="0" lvl="4"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5pPr>
            <a:lvl6pPr marL="2743200" marR="0" lvl="5"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6pPr>
            <a:lvl7pPr marL="3200400" marR="0" lvl="6"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7pPr>
            <a:lvl8pPr marL="3657600" marR="0" lvl="7"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8pPr>
            <a:lvl9pPr marL="4114800" marR="0" lvl="8" indent="-381000" algn="ctr" rtl="0">
              <a:lnSpc>
                <a:spcPct val="100000"/>
              </a:lnSpc>
              <a:spcBef>
                <a:spcPts val="0"/>
              </a:spcBef>
              <a:spcAft>
                <a:spcPts val="0"/>
              </a:spcAft>
              <a:buClr>
                <a:schemeClr val="dk2"/>
              </a:buClr>
              <a:buSzPts val="1800"/>
              <a:buFont typeface="Varela Round"/>
              <a:buNone/>
              <a:defRPr sz="1800" b="0" i="0" u="none" strike="noStrike" cap="none">
                <a:solidFill>
                  <a:schemeClr val="dk2"/>
                </a:solidFill>
                <a:latin typeface="Varela Round"/>
                <a:ea typeface="Varela Round"/>
                <a:cs typeface="Varela Round"/>
                <a:sym typeface="Varela Round"/>
              </a:defRPr>
            </a:lvl9pPr>
          </a:lstStyle>
          <a:p>
            <a:pPr marL="0" indent="0" rtl="1">
              <a:lnSpc>
                <a:spcPct val="107000"/>
              </a:lnSpc>
              <a:spcAft>
                <a:spcPts val="800"/>
              </a:spcAft>
            </a:pPr>
            <a:r>
              <a:rPr lang="ar-SA"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الكتاب:</a:t>
            </a:r>
            <a:endParaRPr lang="fr-FR"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endParaRPr>
          </a:p>
          <a:p>
            <a:pPr algn="just" rtl="1"/>
            <a:r>
              <a:rPr lang="ar-DZ" sz="1600" b="1" dirty="0">
                <a:solidFill>
                  <a:schemeClr val="tx2">
                    <a:lumMod val="10000"/>
                  </a:schemeClr>
                </a:solidFill>
                <a:latin typeface="Calibri" pitchFamily="34" charset="0"/>
                <a:ea typeface="Calibri"/>
                <a:cs typeface="Calibri" pitchFamily="34" charset="0"/>
              </a:rPr>
              <a:t> " يتيمة الدهر في محاسن أهل العصر</a:t>
            </a:r>
            <a:r>
              <a:rPr lang="ar-DZ" sz="1600" dirty="0">
                <a:solidFill>
                  <a:schemeClr val="tx2">
                    <a:lumMod val="10000"/>
                  </a:schemeClr>
                </a:solidFill>
                <a:latin typeface="Calibri" pitchFamily="34" charset="0"/>
                <a:ea typeface="Calibri"/>
                <a:cs typeface="Calibri" pitchFamily="34" charset="0"/>
              </a:rPr>
              <a:t> " : يتميز بمنزلة خاصة بين كتب الأدب والتراجم ؛ وذلك بانفراد صاحبه بمنهج تأليفه فيه ؛ لأنه رأى أن يتناول الشعراء بحسب أقاليمهم ومناطق بلادهم، ليربط في ذلك بين الأديب وبيئته ؛ من مثل ما فعله بشراء الشام وشعراء مصر  من حيث الأقاليمُ، أو ما كان مع شعراء بني حمدان وبلاط سيف الدولة الحمداني في حلب ، وغيره ما. هذه ميزة الكتاب</a:t>
            </a:r>
            <a:r>
              <a:rPr lang="fr-FR" sz="1600" dirty="0">
                <a:solidFill>
                  <a:schemeClr val="tx2">
                    <a:lumMod val="10000"/>
                  </a:schemeClr>
                </a:solidFill>
                <a:latin typeface="Calibri" pitchFamily="34" charset="0"/>
                <a:ea typeface="Calibri"/>
                <a:cs typeface="Calibri" pitchFamily="34" charset="0"/>
              </a:rPr>
              <a:t> </a:t>
            </a:r>
            <a:r>
              <a:rPr lang="ar-DZ" sz="1600" dirty="0">
                <a:solidFill>
                  <a:schemeClr val="tx2">
                    <a:lumMod val="10000"/>
                  </a:schemeClr>
                </a:solidFill>
                <a:latin typeface="Calibri" pitchFamily="34" charset="0"/>
                <a:ea typeface="Calibri"/>
                <a:cs typeface="Calibri" pitchFamily="34" charset="0"/>
              </a:rPr>
              <a:t>لتنضاف إليها ميزة ثانية وهي أن </a:t>
            </a:r>
            <a:r>
              <a:rPr lang="ar-DZ" sz="1600" b="1" dirty="0">
                <a:solidFill>
                  <a:schemeClr val="tx2">
                    <a:lumMod val="10000"/>
                  </a:schemeClr>
                </a:solidFill>
                <a:latin typeface="Calibri" pitchFamily="34" charset="0"/>
                <a:ea typeface="Calibri"/>
                <a:cs typeface="Calibri" pitchFamily="34" charset="0"/>
              </a:rPr>
              <a:t>اليتيمة </a:t>
            </a:r>
            <a:r>
              <a:rPr lang="ar-DZ" sz="1600" dirty="0">
                <a:solidFill>
                  <a:schemeClr val="tx2">
                    <a:lumMod val="10000"/>
                  </a:schemeClr>
                </a:solidFill>
                <a:latin typeface="Calibri" pitchFamily="34" charset="0"/>
                <a:ea typeface="Calibri"/>
                <a:cs typeface="Calibri" pitchFamily="34" charset="0"/>
              </a:rPr>
              <a:t>قصرت مادتها على الشعراء المحدثين دون القدماء ، على غير عادة كثير من المؤلفين في هذا المجال ، ليبقى الكاتب بذلك قريبا من عصره ؛ لأنه ترجم لمن</a:t>
            </a:r>
            <a:r>
              <a:rPr lang="fr-FR" sz="1600" dirty="0">
                <a:solidFill>
                  <a:schemeClr val="tx2">
                    <a:lumMod val="10000"/>
                  </a:schemeClr>
                </a:solidFill>
                <a:latin typeface="Calibri" pitchFamily="34" charset="0"/>
                <a:ea typeface="Calibri"/>
                <a:cs typeface="Calibri" pitchFamily="34" charset="0"/>
              </a:rPr>
              <a:t> </a:t>
            </a:r>
            <a:r>
              <a:rPr lang="ar-DZ" sz="1600" dirty="0">
                <a:solidFill>
                  <a:schemeClr val="tx2">
                    <a:lumMod val="10000"/>
                  </a:schemeClr>
                </a:solidFill>
                <a:latin typeface="Calibri" pitchFamily="34" charset="0"/>
                <a:ea typeface="Calibri"/>
                <a:cs typeface="Calibri" pitchFamily="34" charset="0"/>
              </a:rPr>
              <a:t>عاشوا في القرن الرابع الهجري وأوائل القرن الخامس منه ، وكان قصده من ذلك تبيان محاسن</a:t>
            </a:r>
            <a:r>
              <a:rPr lang="fr-FR" sz="1600" dirty="0">
                <a:solidFill>
                  <a:schemeClr val="tx2">
                    <a:lumMod val="10000"/>
                  </a:schemeClr>
                </a:solidFill>
                <a:latin typeface="Calibri" pitchFamily="34" charset="0"/>
                <a:ea typeface="Calibri"/>
                <a:cs typeface="Calibri" pitchFamily="34" charset="0"/>
              </a:rPr>
              <a:t> </a:t>
            </a:r>
            <a:r>
              <a:rPr lang="ar-DZ" sz="1600" dirty="0">
                <a:solidFill>
                  <a:schemeClr val="tx2">
                    <a:lumMod val="10000"/>
                  </a:schemeClr>
                </a:solidFill>
                <a:latin typeface="Calibri" pitchFamily="34" charset="0"/>
                <a:ea typeface="Calibri"/>
                <a:cs typeface="Calibri" pitchFamily="34" charset="0"/>
              </a:rPr>
              <a:t>أهل عصره ، وهذا ما يدل عليه عنوان الكتاب. بالإضافة إلى الكتاب:</a:t>
            </a:r>
            <a:endParaRPr lang="fr-FR" sz="1600" dirty="0">
              <a:solidFill>
                <a:schemeClr val="tx2">
                  <a:lumMod val="10000"/>
                </a:schemeClr>
              </a:solidFill>
              <a:latin typeface="Calibri" pitchFamily="34" charset="0"/>
              <a:ea typeface="Calibri"/>
              <a:cs typeface="Calibri" pitchFamily="34" charset="0"/>
            </a:endParaRPr>
          </a:p>
          <a:p>
            <a:pPr algn="just" rtl="1"/>
            <a:r>
              <a:rPr lang="ar-DZ" sz="1600" dirty="0">
                <a:solidFill>
                  <a:schemeClr val="tx2">
                    <a:lumMod val="10000"/>
                  </a:schemeClr>
                </a:solidFill>
                <a:latin typeface="Calibri" pitchFamily="34" charset="0"/>
                <a:ea typeface="Calibri"/>
                <a:cs typeface="Calibri" pitchFamily="34" charset="0"/>
              </a:rPr>
              <a:t>قد حدد موضوعه بفئة من شعراء عصر  المؤلف ( ق4هـ).</a:t>
            </a:r>
            <a:endParaRPr lang="fr-FR" sz="1600" dirty="0">
              <a:solidFill>
                <a:schemeClr val="tx2">
                  <a:lumMod val="10000"/>
                </a:schemeClr>
              </a:solidFill>
              <a:latin typeface="Calibri" pitchFamily="34" charset="0"/>
              <a:ea typeface="Calibri"/>
              <a:cs typeface="Calibri" pitchFamily="34" charset="0"/>
            </a:endParaRPr>
          </a:p>
          <a:p>
            <a:pPr algn="just" rtl="1"/>
            <a:r>
              <a:rPr lang="ar-DZ" sz="1600" dirty="0">
                <a:solidFill>
                  <a:schemeClr val="tx2">
                    <a:lumMod val="10000"/>
                  </a:schemeClr>
                </a:solidFill>
                <a:latin typeface="Calibri" pitchFamily="34" charset="0"/>
                <a:ea typeface="Calibri"/>
                <a:cs typeface="Calibri" pitchFamily="34" charset="0"/>
              </a:rPr>
              <a:t>تناولت اليتيمة الكُتّاب والناثرين كالصاحب بن عباد ، وبديع الزمان ، والخوارزمي ،بالإضافة إلى الشعراء ، بذكر ما شاء له من أشعارهم.</a:t>
            </a:r>
            <a:endParaRPr lang="fr-FR" sz="1600" dirty="0">
              <a:solidFill>
                <a:schemeClr val="tx2">
                  <a:lumMod val="10000"/>
                </a:schemeClr>
              </a:solidFill>
              <a:latin typeface="Calibri" pitchFamily="34" charset="0"/>
              <a:ea typeface="Calibri"/>
              <a:cs typeface="Calibri" pitchFamily="34" charset="0"/>
            </a:endParaRPr>
          </a:p>
          <a:p>
            <a:pPr algn="just" rtl="1"/>
            <a:r>
              <a:rPr lang="ar-DZ" sz="1600" dirty="0">
                <a:solidFill>
                  <a:schemeClr val="tx2">
                    <a:lumMod val="10000"/>
                  </a:schemeClr>
                </a:solidFill>
                <a:latin typeface="Calibri" pitchFamily="34" charset="0"/>
                <a:ea typeface="Calibri"/>
                <a:cs typeface="Calibri" pitchFamily="34" charset="0"/>
              </a:rPr>
              <a:t> أنه مؤلَّف أدبي في المختارات الشعرية التي تصوير الحياة ادبية في عصر الثعالبي، قبا أن يكون كتابا في التراجم ، مثل كتاب " ا</a:t>
            </a:r>
            <a:r>
              <a:rPr lang="ar-DZ" sz="1600" b="1" dirty="0">
                <a:solidFill>
                  <a:schemeClr val="tx2">
                    <a:lumMod val="10000"/>
                  </a:schemeClr>
                </a:solidFill>
                <a:latin typeface="Calibri" pitchFamily="34" charset="0"/>
                <a:ea typeface="Calibri"/>
                <a:cs typeface="Calibri" pitchFamily="34" charset="0"/>
              </a:rPr>
              <a:t>لأغاني</a:t>
            </a:r>
            <a:r>
              <a:rPr lang="ar-DZ" sz="1600" dirty="0">
                <a:solidFill>
                  <a:schemeClr val="tx2">
                    <a:lumMod val="10000"/>
                  </a:schemeClr>
                </a:solidFill>
                <a:latin typeface="Calibri" pitchFamily="34" charset="0"/>
                <a:ea typeface="Calibri"/>
                <a:cs typeface="Calibri" pitchFamily="34" charset="0"/>
              </a:rPr>
              <a:t>"  ، إلى جانب اللفتات النقدية التي تزينه ، وتنم بدورها عن ذوق نقدي رفيع ، ومازنة بين المترجم لهم حينا</a:t>
            </a:r>
            <a:r>
              <a:rPr lang="fr-FR" sz="1600" dirty="0">
                <a:solidFill>
                  <a:schemeClr val="tx2">
                    <a:lumMod val="10000"/>
                  </a:schemeClr>
                </a:solidFill>
                <a:latin typeface="Calibri" pitchFamily="34" charset="0"/>
                <a:ea typeface="Calibri"/>
                <a:cs typeface="Calibri" pitchFamily="34" charset="0"/>
              </a:rPr>
              <a:t>.</a:t>
            </a:r>
            <a:endParaRPr lang="fr-FR" sz="1600" b="1" dirty="0">
              <a:solidFill>
                <a:schemeClr val="tx2">
                  <a:lumMod val="10000"/>
                </a:schemeClr>
              </a:solidFill>
              <a:latin typeface="Calibri" pitchFamily="34" charset="0"/>
              <a:ea typeface="Calibri"/>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1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sp>
        <p:nvSpPr>
          <p:cNvPr id="3" name="Rectangle 2"/>
          <p:cNvSpPr/>
          <p:nvPr/>
        </p:nvSpPr>
        <p:spPr>
          <a:xfrm>
            <a:off x="539552" y="699541"/>
            <a:ext cx="8064896" cy="3918380"/>
          </a:xfrm>
          <a:prstGeom prst="rect">
            <a:avLst/>
          </a:prstGeom>
        </p:spPr>
        <p:txBody>
          <a:bodyPr wrap="square">
            <a:spAutoFit/>
          </a:bodyPr>
          <a:lstStyle/>
          <a:p>
            <a:pPr algn="ctr" rtl="1">
              <a:lnSpc>
                <a:spcPct val="107000"/>
              </a:lnSpc>
              <a:spcAft>
                <a:spcPts val="800"/>
              </a:spcAft>
              <a:buClr>
                <a:schemeClr val="dk2"/>
              </a:buClr>
              <a:buSzPts val="1800"/>
            </a:pPr>
            <a:r>
              <a:rPr lang="ar-DZ"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قيمة الكتاب </a:t>
            </a:r>
            <a:r>
              <a:rPr lang="ar-SA" sz="2800" b="1" dirty="0" smtClean="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sym typeface="Varela Round"/>
              </a:rPr>
              <a:t>: </a:t>
            </a:r>
            <a:endParaRPr lang="fr-FR"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sym typeface="Varela Round"/>
            </a:endParaRPr>
          </a:p>
          <a:p>
            <a:pPr algn="just" rtl="1"/>
            <a:r>
              <a:rPr lang="ar-DZ" sz="2000" b="1" dirty="0">
                <a:latin typeface="Sakkal Majalla" pitchFamily="2" charset="-78"/>
                <a:ea typeface="Calibri"/>
                <a:cs typeface="Sakkal Majalla" pitchFamily="2" charset="-78"/>
              </a:rPr>
              <a:t> </a:t>
            </a:r>
            <a:r>
              <a:rPr lang="ar-DZ" sz="1600" dirty="0">
                <a:latin typeface="Calibri" pitchFamily="34" charset="0"/>
                <a:ea typeface="Calibri"/>
                <a:cs typeface="Calibri" pitchFamily="34" charset="0"/>
              </a:rPr>
              <a:t>بلغ الكتاب من الرفعة أوجها ، ذلك أن بعضا من معاصري الثعالبي مَن حذا حذوه وألف مثله؛ من ذلك </a:t>
            </a:r>
            <a:r>
              <a:rPr lang="ar-DZ" sz="1600" dirty="0" err="1">
                <a:latin typeface="Calibri" pitchFamily="34" charset="0"/>
                <a:ea typeface="Calibri"/>
                <a:cs typeface="Calibri" pitchFamily="34" charset="0"/>
              </a:rPr>
              <a:t>الباخرزي</a:t>
            </a:r>
            <a:r>
              <a:rPr lang="ar-DZ" sz="1600" dirty="0">
                <a:latin typeface="Calibri" pitchFamily="34" charset="0"/>
                <a:ea typeface="Calibri"/>
                <a:cs typeface="Calibri" pitchFamily="34" charset="0"/>
              </a:rPr>
              <a:t> في ق5ه في كتابه " دمية القصر وعصرة أهل العصر". </a:t>
            </a:r>
            <a:r>
              <a:rPr lang="ar-DZ" sz="1600" dirty="0" err="1">
                <a:latin typeface="Calibri" pitchFamily="34" charset="0"/>
                <a:ea typeface="Calibri"/>
                <a:cs typeface="Calibri" pitchFamily="34" charset="0"/>
              </a:rPr>
              <a:t>والحظيري</a:t>
            </a:r>
            <a:r>
              <a:rPr lang="ar-DZ" sz="1600" dirty="0">
                <a:latin typeface="Calibri" pitchFamily="34" charset="0"/>
                <a:ea typeface="Calibri"/>
                <a:cs typeface="Calibri" pitchFamily="34" charset="0"/>
              </a:rPr>
              <a:t> من ق6ه في كتابه " زينة الدهر في لطائف شعراء العصر " . والعماد الأصفهاني في ق6ه في " خريدة القصر وجريدة العصر. وابن بسام في " الذخيرة في محاسن أهل الجزيرة "، الذي يقول طه حسين نقلا عن محمد محي الدين عبد الحميد  (( سار سيرة الثعالبي في العناية بالملوك والأمراء والرؤساء وما يكون من تأثيرهم في الأدب ، وما يكون من إنتاجهم الخاص ، لكن العناية بهذه الناحية من الحية الأدبية كانت أشد وأقوم وأجدى من عناية الثعالبي )).     </a:t>
            </a:r>
            <a:endParaRPr lang="fr-FR" sz="1600" dirty="0">
              <a:latin typeface="Calibri" pitchFamily="34" charset="0"/>
              <a:ea typeface="Calibri"/>
              <a:cs typeface="Calibri" pitchFamily="34" charset="0"/>
            </a:endParaRPr>
          </a:p>
          <a:p>
            <a:pPr algn="just" rtl="1"/>
            <a:r>
              <a:rPr lang="ar-DZ" sz="1600" dirty="0">
                <a:latin typeface="Calibri" pitchFamily="34" charset="0"/>
                <a:ea typeface="Calibri"/>
                <a:cs typeface="Calibri" pitchFamily="34" charset="0"/>
              </a:rPr>
              <a:t>   وفي أهميته  يقول محقق الكتاب " مفيد محمد قميحة " : (( إن اليتيمة كتاب هام لا غنى عنه لكل من يتعاطى الأدب ويسلك دروبه ؛ لأنه يعرفنا بالنقلة التي وصل إليها الشعر في عصره ، سواء من حيث النوعيةُ أو الكمية فضلا عن تقديمه ترجمة وافية لكثير من شعراء العربية الذين لولا الجهدُ الذي بذله أبو منصور ، لظل أكثرهم في عالم المجهول والنسيان...)).</a:t>
            </a:r>
            <a:r>
              <a:rPr lang="fr-FR" sz="1600" dirty="0">
                <a:latin typeface="Calibri" pitchFamily="34" charset="0"/>
                <a:cs typeface="Calibri" pitchFamily="34" charset="0"/>
              </a:rPr>
              <a:t> </a:t>
            </a:r>
            <a:r>
              <a:rPr lang="fr-FR" sz="1600" dirty="0">
                <a:latin typeface="Calibri" pitchFamily="34" charset="0"/>
                <a:ea typeface="Calibri"/>
                <a:cs typeface="Calibri" pitchFamily="34" charset="0"/>
              </a:rPr>
              <a:t>  </a:t>
            </a:r>
            <a:r>
              <a:rPr lang="ar-DZ" sz="1600" dirty="0">
                <a:latin typeface="Calibri" pitchFamily="34" charset="0"/>
                <a:ea typeface="Calibri"/>
                <a:cs typeface="Calibri" pitchFamily="34" charset="0"/>
              </a:rPr>
              <a:t> </a:t>
            </a:r>
            <a:endParaRPr lang="fr-FR" sz="1600" dirty="0">
              <a:latin typeface="Calibri" pitchFamily="34" charset="0"/>
              <a:ea typeface="Calibri"/>
              <a:cs typeface="Calibri" pitchFamily="34" charset="0"/>
            </a:endParaRPr>
          </a:p>
          <a:p>
            <a:pPr algn="just" rtl="1"/>
            <a:r>
              <a:rPr lang="ar-DZ" sz="1600" dirty="0">
                <a:latin typeface="Calibri" pitchFamily="34" charset="0"/>
                <a:ea typeface="Calibri"/>
                <a:cs typeface="Calibri" pitchFamily="34" charset="0"/>
              </a:rPr>
              <a:t>بدأ الثعالبي في تنفيذ فكرة الكتاب مبكرا ، سنة 384ه ؛ أي ابن 34 سنة فقط ، ثم انقطع عن ذلك، ليعود إليه بعد أن صار كهلا ، وينشره في القرن الخامس الهجري، </a:t>
            </a:r>
            <a:r>
              <a:rPr lang="ar-DZ" sz="1600" dirty="0" err="1">
                <a:latin typeface="Calibri" pitchFamily="34" charset="0"/>
                <a:ea typeface="Calibri"/>
                <a:cs typeface="Calibri" pitchFamily="34" charset="0"/>
              </a:rPr>
              <a:t>مبديا</a:t>
            </a:r>
            <a:r>
              <a:rPr lang="ar-DZ" sz="1600" dirty="0">
                <a:latin typeface="Calibri" pitchFamily="34" charset="0"/>
                <a:ea typeface="Calibri"/>
                <a:cs typeface="Calibri" pitchFamily="34" charset="0"/>
              </a:rPr>
              <a:t> إعجابه بأشعار معاصريه أيّما إعجاب حتى وصف تلك الأشعار بأنها: (( تكاد تخرج من باب الإعجاب إلى الإعجاز، ومن حدّ الشعر إلى السحر )).</a:t>
            </a:r>
            <a:endParaRPr lang="fr-FR" sz="1600" dirty="0">
              <a:latin typeface="Calibri" pitchFamily="34" charset="0"/>
              <a:cs typeface="Calibri" pitchFamily="34" charset="0"/>
            </a:endParaRPr>
          </a:p>
        </p:txBody>
      </p:sp>
    </p:spTree>
    <p:extLst>
      <p:ext uri="{BB962C8B-B14F-4D97-AF65-F5344CB8AC3E}">
        <p14:creationId xmlns:p14="http://schemas.microsoft.com/office/powerpoint/2010/main" val="110900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8" name="Google Shape;88;p14"/>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dirty="0"/>
          </a:p>
        </p:txBody>
      </p:sp>
      <p:sp>
        <p:nvSpPr>
          <p:cNvPr id="2" name="Rectangle 1"/>
          <p:cNvSpPr/>
          <p:nvPr/>
        </p:nvSpPr>
        <p:spPr>
          <a:xfrm>
            <a:off x="683568" y="483518"/>
            <a:ext cx="7704856" cy="4247317"/>
          </a:xfrm>
          <a:prstGeom prst="rect">
            <a:avLst/>
          </a:prstGeom>
        </p:spPr>
        <p:txBody>
          <a:bodyPr wrap="square">
            <a:spAutoFit/>
          </a:bodyPr>
          <a:lstStyle/>
          <a:p>
            <a:pPr algn="just" rtl="1"/>
            <a:r>
              <a:rPr lang="ar-DZ" sz="1800" dirty="0">
                <a:latin typeface="Calibri" pitchFamily="34" charset="0"/>
                <a:ea typeface="Calibri"/>
                <a:cs typeface="Calibri" pitchFamily="34" charset="0"/>
              </a:rPr>
              <a:t>يقول في المقدمة: (( وقد كنت تصدَّيتُ لعمل ذلك في سنة أربع وثمانين وثلاثمئة ، والعمر في إقباله، والشباب بمائه فافتتحته باسم بعض الوزراء مُجرياً إياه مُجرى ما يتقرَّب به أهل الأدب إلى ذوي الأخطار والرتب، ومقيماً ثمار الورق مقام نثار الورق وكتبته في مدة تقصر عن إعطاء الكتاب حقه</a:t>
            </a:r>
            <a:r>
              <a:rPr lang="fr-FR" sz="1800" dirty="0">
                <a:latin typeface="Calibri" pitchFamily="34" charset="0"/>
                <a:ea typeface="Calibri"/>
                <a:cs typeface="Calibri" pitchFamily="34" charset="0"/>
              </a:rPr>
              <a:t>. </a:t>
            </a:r>
            <a:r>
              <a:rPr lang="ar-DZ" sz="1800" dirty="0">
                <a:latin typeface="Calibri" pitchFamily="34" charset="0"/>
                <a:ea typeface="Calibri"/>
                <a:cs typeface="Calibri" pitchFamily="34" charset="0"/>
              </a:rPr>
              <a:t> ولا تتسع لتوفية ، شرطه فارتفع كعجالة الراكب وقبسة العجلان وقضيت به حاجة في نفسي، وأنا لا أحب المستعيرين </a:t>
            </a:r>
            <a:r>
              <a:rPr lang="ar-DZ" sz="1800" dirty="0" err="1">
                <a:latin typeface="Calibri" pitchFamily="34" charset="0"/>
                <a:ea typeface="Calibri"/>
                <a:cs typeface="Calibri" pitchFamily="34" charset="0"/>
              </a:rPr>
              <a:t>يتعاورونه</a:t>
            </a:r>
            <a:r>
              <a:rPr lang="ar-DZ" sz="1800" dirty="0">
                <a:latin typeface="Calibri" pitchFamily="34" charset="0"/>
                <a:ea typeface="Calibri"/>
                <a:cs typeface="Calibri" pitchFamily="34" charset="0"/>
              </a:rPr>
              <a:t> والمنتسخين يتداولونه… فاختلست لمعة من ظلمة الدهر، وانتهزت رقدة من عين الزمان ، واغتنمت نبوة من أنياب النوائب ، وخفة من زحمة الشوائب واستمررت في تقرير هذه النسخة الأخيرة وتحريرها من بين النسخ الكثيرة بعد أن غَيَّرتُ ترتيبها وجددت تبويبها وأعدْتُ ترصيفها وأحكمت تأليفها. )).</a:t>
            </a:r>
            <a:endParaRPr lang="fr-FR" sz="1800" dirty="0">
              <a:latin typeface="Calibri" pitchFamily="34" charset="0"/>
              <a:ea typeface="Calibri"/>
              <a:cs typeface="Calibri" pitchFamily="34" charset="0"/>
            </a:endParaRPr>
          </a:p>
          <a:p>
            <a:pPr algn="just" rtl="1"/>
            <a:r>
              <a:rPr lang="ar-DZ" sz="1800" dirty="0">
                <a:latin typeface="Calibri" pitchFamily="34" charset="0"/>
                <a:ea typeface="Calibri"/>
                <a:cs typeface="Calibri" pitchFamily="34" charset="0"/>
              </a:rPr>
              <a:t>         وحتى يرفع الثعالبي شعار الدفاع عن محاسن أشعار عصره ، نَدَبَ نفسه للاضطلاع بهذا العبء مشيرا لذلك في مقدمة كتابه قائلا: (( وقد سبق مؤلّفو الكتب إلى ترتيب المتقدمين من الشعراء والمتأخرين وذكر طبقاتهم ودرجاتهم ، وتدوين كلماتهم والانتخاب من قصائدهم ومقطوعاتهم، فكم من كتابٍ فاخِر عملوه وعِقْد باهر نظموه لا يشينه الآن إلاّ نبوُّ العين من إخلاق جدته وبلى بردته، ومجّ السمع لمردداته، وملالة القلب من </a:t>
            </a:r>
            <a:r>
              <a:rPr lang="ar-DZ" sz="1800" dirty="0" err="1">
                <a:latin typeface="Calibri" pitchFamily="34" charset="0"/>
                <a:ea typeface="Calibri"/>
                <a:cs typeface="Calibri" pitchFamily="34" charset="0"/>
              </a:rPr>
              <a:t>مكرراته</a:t>
            </a:r>
            <a:r>
              <a:rPr lang="ar-DZ" sz="1800" dirty="0">
                <a:latin typeface="Calibri" pitchFamily="34" charset="0"/>
                <a:ea typeface="Calibri"/>
                <a:cs typeface="Calibri" pitchFamily="34" charset="0"/>
              </a:rPr>
              <a:t> ، وبقيت محاسن أهل العصر التي معها رواء الحداثة ، ولذّة الجدة ، وحلاوة قرب العهد ، وازدياد الجودة على كثرة النقد غير محصورة بكتاب يضمّ بنشرها، وينظم شذرها، ويشد أزرها، ولا مجموعة في مصنف يقيد شواردها ويخلّد فوائدها.. )).</a:t>
            </a:r>
            <a:r>
              <a:rPr lang="fr-FR" sz="1800" dirty="0">
                <a:latin typeface="Calibri" pitchFamily="34" charset="0"/>
                <a:cs typeface="Calibri" pitchFamily="34" charset="0"/>
              </a:rPr>
              <a:t> </a:t>
            </a:r>
            <a:r>
              <a:rPr lang="ar-DZ" sz="1800" dirty="0">
                <a:latin typeface="Calibri" pitchFamily="34" charset="0"/>
                <a:ea typeface="Calibri"/>
                <a:cs typeface="Calibri" pitchFamily="34" charset="0"/>
              </a:rPr>
              <a:t>  </a:t>
            </a:r>
            <a:endParaRPr lang="fr-FR" sz="1800" dirty="0">
              <a:latin typeface="Calibri" pitchFamily="34" charset="0"/>
              <a:ea typeface="Calibri"/>
              <a:cs typeface="Calibri" pitchFamily="34" charset="0"/>
            </a:endParaRPr>
          </a:p>
        </p:txBody>
      </p:sp>
    </p:spTree>
    <p:extLst>
      <p:ext uri="{BB962C8B-B14F-4D97-AF65-F5344CB8AC3E}">
        <p14:creationId xmlns:p14="http://schemas.microsoft.com/office/powerpoint/2010/main" val="3271359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1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dirty="0"/>
          </a:p>
        </p:txBody>
      </p:sp>
      <p:sp>
        <p:nvSpPr>
          <p:cNvPr id="3" name="Rectangle 2"/>
          <p:cNvSpPr/>
          <p:nvPr/>
        </p:nvSpPr>
        <p:spPr>
          <a:xfrm>
            <a:off x="539552" y="699541"/>
            <a:ext cx="8064896" cy="2379498"/>
          </a:xfrm>
          <a:prstGeom prst="rect">
            <a:avLst/>
          </a:prstGeom>
        </p:spPr>
        <p:txBody>
          <a:bodyPr wrap="square">
            <a:spAutoFit/>
          </a:bodyPr>
          <a:lstStyle/>
          <a:p>
            <a:pPr algn="ctr" rtl="1">
              <a:lnSpc>
                <a:spcPct val="107000"/>
              </a:lnSpc>
              <a:spcAft>
                <a:spcPts val="800"/>
              </a:spcAft>
              <a:buClr>
                <a:schemeClr val="dk2"/>
              </a:buClr>
              <a:buSzPts val="1800"/>
            </a:pPr>
            <a:r>
              <a:rPr lang="ar-DZ"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 منهج المؤلف في كتابــه</a:t>
            </a:r>
            <a:r>
              <a:rPr lang="fr-FR"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 </a:t>
            </a:r>
          </a:p>
          <a:p>
            <a:pPr algn="just" rtl="1"/>
            <a:endParaRPr lang="fr-FR" sz="1600" dirty="0" smtClean="0">
              <a:latin typeface="Calibri" pitchFamily="34" charset="0"/>
              <a:ea typeface="Calibri"/>
              <a:cs typeface="Calibri" pitchFamily="34" charset="0"/>
            </a:endParaRPr>
          </a:p>
          <a:p>
            <a:pPr algn="just" rtl="1"/>
            <a:r>
              <a:rPr lang="ar-DZ" sz="1600" dirty="0" smtClean="0">
                <a:latin typeface="Calibri" pitchFamily="34" charset="0"/>
                <a:ea typeface="Calibri"/>
                <a:cs typeface="Calibri" pitchFamily="34" charset="0"/>
              </a:rPr>
              <a:t>يوضح </a:t>
            </a:r>
            <a:r>
              <a:rPr lang="ar-DZ" sz="1600" dirty="0">
                <a:latin typeface="Calibri" pitchFamily="34" charset="0"/>
                <a:ea typeface="Calibri"/>
                <a:cs typeface="Calibri" pitchFamily="34" charset="0"/>
              </a:rPr>
              <a:t>الثعالبي منهجه في مقدمة كتابه فيقول : (( والشرط في هذه الأخرى -نسخته الأخيرة- إيراد لبّ  اللب، وحبّة القلب، وناظر العين، ونكتة الكلمة، وواسطة العِقد ، ونقش الفص ، مع كلام في الإشارة إلى النظائر والأحاسن والسرقات ، وأخذ في طريق الاختصار ،  ونُبَذ من أخبار المذكورين وغُرر من فصوص [فصول] المترسلين،  يميل إلى جانب الاقتصار ، فإنْ وقع  في خلال ما أكتبه البيتُ والبيتان ـ ممّا ليس من أبيات القصائد ، ووسائط القلائد ـ  فلِأنَّ الكلام معقودٌ به، والمعنى لا يتم دونه ، ولأنّ ما يتقدمه أو يليه مفتقر إليه ، أو لأنه شعرُ مَلِكٍ أو أمير أو وزير أو رئيس خطير، أو إمام من أهل الأدب والعلم كبيرٍ...وإن أخَّرتُ متقدما فعذري فيه أن العربَ قد تبدأ بذكر الشيء والمقدّمُ غيرُه... )).</a:t>
            </a:r>
            <a:endParaRPr lang="fr-FR" sz="1600" dirty="0">
              <a:latin typeface="Calibri" pitchFamily="34" charset="0"/>
              <a:ea typeface="Calibri"/>
              <a:cs typeface="Calibri" pitchFamily="34" charset="0"/>
            </a:endParaRPr>
          </a:p>
        </p:txBody>
      </p:sp>
    </p:spTree>
    <p:extLst>
      <p:ext uri="{BB962C8B-B14F-4D97-AF65-F5344CB8AC3E}">
        <p14:creationId xmlns:p14="http://schemas.microsoft.com/office/powerpoint/2010/main" val="183452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1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3" name="Rectangle 2"/>
          <p:cNvSpPr/>
          <p:nvPr/>
        </p:nvSpPr>
        <p:spPr>
          <a:xfrm>
            <a:off x="539552" y="699541"/>
            <a:ext cx="8064896" cy="4226157"/>
          </a:xfrm>
          <a:prstGeom prst="rect">
            <a:avLst/>
          </a:prstGeom>
        </p:spPr>
        <p:txBody>
          <a:bodyPr wrap="square">
            <a:spAutoFit/>
          </a:bodyPr>
          <a:lstStyle/>
          <a:p>
            <a:pPr algn="ctr" rtl="1">
              <a:lnSpc>
                <a:spcPct val="107000"/>
              </a:lnSpc>
              <a:spcAft>
                <a:spcPts val="800"/>
              </a:spcAft>
              <a:buClr>
                <a:schemeClr val="dk2"/>
              </a:buClr>
              <a:buSzPts val="1800"/>
            </a:pPr>
            <a:r>
              <a:rPr lang="ar-DZ"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أقسام الكتاب:</a:t>
            </a:r>
            <a:endParaRPr lang="fr-FR"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endParaRPr>
          </a:p>
          <a:p>
            <a:pPr algn="just" rtl="1"/>
            <a:endParaRPr lang="fr-FR" sz="1600" dirty="0" smtClean="0">
              <a:latin typeface="Calibri" pitchFamily="34" charset="0"/>
              <a:ea typeface="Calibri"/>
              <a:cs typeface="Calibri" pitchFamily="34" charset="0"/>
            </a:endParaRPr>
          </a:p>
          <a:p>
            <a:pPr algn="just" rtl="1"/>
            <a:r>
              <a:rPr lang="ar-DZ" sz="1800" dirty="0">
                <a:latin typeface="Calibri" pitchFamily="34" charset="0"/>
                <a:ea typeface="Calibri"/>
                <a:cs typeface="Calibri" pitchFamily="34" charset="0"/>
              </a:rPr>
              <a:t>قسم الثعالبي كتابه أربع أقسام  أول الأمر ، كل قسم منها موزع علة عشرة فصول ، ليضيف قسما خامسا بثلاثة أبواب بعدما عن له نقص في أحد أجزائه</a:t>
            </a:r>
            <a:r>
              <a:rPr lang="ar-DZ" sz="1800" dirty="0" smtClean="0">
                <a:latin typeface="Calibri" pitchFamily="34" charset="0"/>
                <a:ea typeface="Calibri"/>
                <a:cs typeface="Calibri" pitchFamily="34" charset="0"/>
              </a:rPr>
              <a:t>.</a:t>
            </a:r>
            <a:endParaRPr lang="fr-FR" sz="1800" dirty="0" smtClean="0">
              <a:latin typeface="Calibri" pitchFamily="34" charset="0"/>
              <a:ea typeface="Calibri"/>
              <a:cs typeface="Calibri" pitchFamily="34" charset="0"/>
            </a:endParaRPr>
          </a:p>
          <a:p>
            <a:pPr marL="342900" indent="-342900" algn="just" rtl="1">
              <a:buFont typeface="+mj-lt"/>
              <a:buAutoNum type="arabicPeriod"/>
            </a:pPr>
            <a:r>
              <a:rPr lang="ar-DZ" sz="1800" dirty="0" smtClean="0">
                <a:latin typeface="Calibri" pitchFamily="34" charset="0"/>
                <a:ea typeface="Calibri"/>
                <a:cs typeface="Calibri" pitchFamily="34" charset="0"/>
              </a:rPr>
              <a:t>القسم </a:t>
            </a:r>
            <a:r>
              <a:rPr lang="ar-DZ" sz="1800" dirty="0">
                <a:latin typeface="Calibri" pitchFamily="34" charset="0"/>
                <a:ea typeface="Calibri"/>
                <a:cs typeface="Calibri" pitchFamily="34" charset="0"/>
              </a:rPr>
              <a:t>الأول: في شعراء الشام ومصر والمغرب والأندلس.</a:t>
            </a:r>
            <a:endParaRPr lang="fr-FR" sz="1800" dirty="0">
              <a:latin typeface="Calibri" pitchFamily="34" charset="0"/>
              <a:ea typeface="Calibri"/>
              <a:cs typeface="Calibri" pitchFamily="34" charset="0"/>
            </a:endParaRPr>
          </a:p>
          <a:p>
            <a:pPr marL="342900" indent="-342900" algn="just" rtl="1">
              <a:buFont typeface="+mj-lt"/>
              <a:buAutoNum type="arabicPeriod"/>
            </a:pPr>
            <a:r>
              <a:rPr lang="ar-DZ" sz="1800" dirty="0">
                <a:latin typeface="Calibri" pitchFamily="34" charset="0"/>
                <a:ea typeface="Calibri"/>
                <a:cs typeface="Calibri" pitchFamily="34" charset="0"/>
              </a:rPr>
              <a:t>القسم الثاني: في شعراء العراق.</a:t>
            </a:r>
            <a:endParaRPr lang="fr-FR" sz="1800" dirty="0">
              <a:latin typeface="Calibri" pitchFamily="34" charset="0"/>
              <a:ea typeface="Calibri"/>
              <a:cs typeface="Calibri" pitchFamily="34" charset="0"/>
            </a:endParaRPr>
          </a:p>
          <a:p>
            <a:pPr marL="342900" indent="-342900" algn="just" rtl="1">
              <a:buFont typeface="+mj-lt"/>
              <a:buAutoNum type="arabicPeriod"/>
            </a:pPr>
            <a:r>
              <a:rPr lang="ar-DZ" sz="1800" dirty="0">
                <a:latin typeface="Calibri" pitchFamily="34" charset="0"/>
                <a:ea typeface="Calibri"/>
                <a:cs typeface="Calibri" pitchFamily="34" charset="0"/>
              </a:rPr>
              <a:t>القسم الثالث: في شعراء فارس وجرجان وطبرستان وأصفهان..</a:t>
            </a:r>
            <a:endParaRPr lang="fr-FR" sz="1800" dirty="0">
              <a:latin typeface="Calibri" pitchFamily="34" charset="0"/>
              <a:ea typeface="Calibri"/>
              <a:cs typeface="Calibri" pitchFamily="34" charset="0"/>
            </a:endParaRPr>
          </a:p>
          <a:p>
            <a:pPr marL="342900" indent="-342900" algn="just" rtl="1">
              <a:buFont typeface="+mj-lt"/>
              <a:buAutoNum type="arabicPeriod"/>
            </a:pPr>
            <a:r>
              <a:rPr lang="ar-DZ" sz="1800" dirty="0">
                <a:latin typeface="Calibri" pitchFamily="34" charset="0"/>
                <a:ea typeface="Calibri"/>
                <a:cs typeface="Calibri" pitchFamily="34" charset="0"/>
              </a:rPr>
              <a:t>القسم الرابع: في شعراء خراسان وما وراء النهر </a:t>
            </a:r>
            <a:r>
              <a:rPr lang="ar-DZ" sz="1800" dirty="0" err="1">
                <a:latin typeface="Calibri" pitchFamily="34" charset="0"/>
                <a:ea typeface="Calibri"/>
                <a:cs typeface="Calibri" pitchFamily="34" charset="0"/>
              </a:rPr>
              <a:t>كبُخَارَى</a:t>
            </a:r>
            <a:r>
              <a:rPr lang="ar-DZ" sz="1800" dirty="0">
                <a:latin typeface="Calibri" pitchFamily="34" charset="0"/>
                <a:ea typeface="Calibri"/>
                <a:cs typeface="Calibri" pitchFamily="34" charset="0"/>
              </a:rPr>
              <a:t> ونيسابور</a:t>
            </a:r>
            <a:r>
              <a:rPr lang="ar-DZ" sz="1800" dirty="0" smtClean="0">
                <a:latin typeface="Calibri" pitchFamily="34" charset="0"/>
                <a:ea typeface="Calibri"/>
                <a:cs typeface="Calibri" pitchFamily="34" charset="0"/>
              </a:rPr>
              <a:t>.</a:t>
            </a:r>
            <a:endParaRPr lang="fr-FR" sz="1800" dirty="0" smtClean="0">
              <a:latin typeface="Calibri" pitchFamily="34" charset="0"/>
              <a:ea typeface="Calibri"/>
              <a:cs typeface="Calibri" pitchFamily="34" charset="0"/>
            </a:endParaRPr>
          </a:p>
          <a:p>
            <a:pPr marL="342900" indent="-342900" algn="just" rtl="1">
              <a:buFont typeface="+mj-lt"/>
              <a:buAutoNum type="arabicPeriod"/>
            </a:pPr>
            <a:r>
              <a:rPr lang="ar-DZ" sz="1800" dirty="0">
                <a:latin typeface="Calibri" pitchFamily="34" charset="0"/>
                <a:ea typeface="Calibri"/>
                <a:cs typeface="Calibri" pitchFamily="34" charset="0"/>
              </a:rPr>
              <a:t>القسم الخامس: حملت عناوين : تتمة القسم الأول في محاسن أهل الشام والجزيرة ، وتتمة القسم الثاني في محاسن أشعار أهل العراق ،وتتمة القسم الثالث في محاسن أهل الريّ وهمدان أصفهان وسائر بلاد الجبل.</a:t>
            </a:r>
            <a:endParaRPr lang="fr-FR" sz="1800" dirty="0">
              <a:latin typeface="Calibri" pitchFamily="34" charset="0"/>
              <a:ea typeface="Calibri"/>
              <a:cs typeface="Calibri" pitchFamily="34" charset="0"/>
            </a:endParaRPr>
          </a:p>
          <a:p>
            <a:pPr algn="just" rtl="1"/>
            <a:r>
              <a:rPr lang="ar-DZ" sz="1800" dirty="0">
                <a:latin typeface="Calibri" pitchFamily="34" charset="0"/>
                <a:ea typeface="Calibri"/>
                <a:cs typeface="Calibri" pitchFamily="34" charset="0"/>
              </a:rPr>
              <a:t>     والملاحظة أن المؤلِّف في هذا القسم الخامس بأبوابه الثلاثة قد ترجم لشعراء غير مشهورين ، أو أقل شهرة مما  ترجم في الأقسام الأربعة الرئيسة ، وذلك لاستدراك نماذج أشعار تمكن من الوصول إليها.</a:t>
            </a:r>
            <a:endParaRPr lang="fr-FR" sz="1800" dirty="0">
              <a:latin typeface="Calibri" pitchFamily="34" charset="0"/>
              <a:ea typeface="Calibri"/>
              <a:cs typeface="Calibri" pitchFamily="34" charset="0"/>
            </a:endParaRPr>
          </a:p>
          <a:p>
            <a:pPr algn="just" rtl="1"/>
            <a:endParaRPr lang="fr-FR" sz="1800" dirty="0">
              <a:latin typeface="Calibri" pitchFamily="34" charset="0"/>
              <a:ea typeface="Calibri"/>
              <a:cs typeface="Calibri" pitchFamily="34" charset="0"/>
            </a:endParaRPr>
          </a:p>
        </p:txBody>
      </p:sp>
    </p:spTree>
    <p:extLst>
      <p:ext uri="{BB962C8B-B14F-4D97-AF65-F5344CB8AC3E}">
        <p14:creationId xmlns:p14="http://schemas.microsoft.com/office/powerpoint/2010/main" val="346507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1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3" name="Rectangle 2"/>
          <p:cNvSpPr/>
          <p:nvPr/>
        </p:nvSpPr>
        <p:spPr>
          <a:xfrm>
            <a:off x="539552" y="699541"/>
            <a:ext cx="8064896" cy="3395160"/>
          </a:xfrm>
          <a:prstGeom prst="rect">
            <a:avLst/>
          </a:prstGeom>
        </p:spPr>
        <p:txBody>
          <a:bodyPr wrap="square">
            <a:spAutoFit/>
          </a:bodyPr>
          <a:lstStyle/>
          <a:p>
            <a:pPr algn="ctr" rtl="1">
              <a:lnSpc>
                <a:spcPct val="107000"/>
              </a:lnSpc>
              <a:spcAft>
                <a:spcPts val="800"/>
              </a:spcAft>
              <a:buClr>
                <a:schemeClr val="dk2"/>
              </a:buClr>
              <a:buSzPts val="1800"/>
            </a:pPr>
            <a:r>
              <a:rPr lang="ar-DZ"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rPr>
              <a:t> طبعاته:</a:t>
            </a:r>
            <a:endParaRPr lang="fr-FR" sz="2800" b="1" dirty="0">
              <a:solidFill>
                <a:srgbClr val="FFC000"/>
              </a:solidFill>
              <a:effectLst>
                <a:outerShdw blurRad="38100" dist="38100" dir="2700000" algn="tl">
                  <a:srgbClr val="000000">
                    <a:alpha val="43137"/>
                  </a:srgbClr>
                </a:outerShdw>
              </a:effectLst>
              <a:latin typeface="Calibri" pitchFamily="34" charset="0"/>
              <a:ea typeface="Calibri"/>
              <a:cs typeface="Calibri" pitchFamily="34" charset="0"/>
            </a:endParaRPr>
          </a:p>
          <a:p>
            <a:pPr algn="just" rtl="1"/>
            <a:endParaRPr lang="fr-FR" sz="1600" dirty="0" smtClean="0">
              <a:latin typeface="Calibri" pitchFamily="34" charset="0"/>
              <a:ea typeface="Calibri"/>
              <a:cs typeface="Calibri" pitchFamily="34" charset="0"/>
            </a:endParaRPr>
          </a:p>
          <a:p>
            <a:pPr lvl="0" algn="just" rtl="1"/>
            <a:r>
              <a:rPr lang="ar-DZ" sz="1800" dirty="0">
                <a:latin typeface="Calibri" pitchFamily="34" charset="0"/>
                <a:ea typeface="Calibri"/>
                <a:cs typeface="Calibri" pitchFamily="34" charset="0"/>
              </a:rPr>
              <a:t>يتيمة الدهر: لأبي منصور الثعالبي (350 - 429هـ)، تحقيق: محمد محيي الدين عبدالحميد - مطبعة السعادة - المكتبة التجارية - مصر - ط2 - 1956</a:t>
            </a:r>
            <a:r>
              <a:rPr lang="fr-FR" sz="1800" dirty="0">
                <a:latin typeface="Calibri" pitchFamily="34" charset="0"/>
                <a:ea typeface="Calibri"/>
                <a:cs typeface="Calibri" pitchFamily="34" charset="0"/>
              </a:rPr>
              <a:t>.</a:t>
            </a:r>
          </a:p>
          <a:p>
            <a:pPr lvl="0" algn="just" rtl="1"/>
            <a:r>
              <a:rPr lang="fr-FR" sz="1800" dirty="0">
                <a:latin typeface="Calibri" pitchFamily="34" charset="0"/>
                <a:ea typeface="Calibri"/>
                <a:cs typeface="Calibri" pitchFamily="34" charset="0"/>
              </a:rPr>
              <a:t> - </a:t>
            </a:r>
            <a:r>
              <a:rPr lang="ar-DZ" sz="1800" dirty="0">
                <a:latin typeface="Calibri" pitchFamily="34" charset="0"/>
                <a:ea typeface="Calibri"/>
                <a:cs typeface="Calibri" pitchFamily="34" charset="0"/>
              </a:rPr>
              <a:t>الثعالبي: يتيمة الدهر في محاسنِ أهل العصر، القاهرة، مصر، تحقيق: محمد محي الدين عبد الحميد</a:t>
            </a:r>
            <a:r>
              <a:rPr lang="fr-FR" sz="1800" dirty="0">
                <a:latin typeface="Calibri" pitchFamily="34" charset="0"/>
                <a:ea typeface="Calibri"/>
                <a:cs typeface="Calibri" pitchFamily="34" charset="0"/>
              </a:rPr>
              <a:t>. 2- </a:t>
            </a:r>
            <a:r>
              <a:rPr lang="ar-DZ" sz="1800" dirty="0">
                <a:latin typeface="Calibri" pitchFamily="34" charset="0"/>
                <a:ea typeface="Calibri"/>
                <a:cs typeface="Calibri" pitchFamily="34" charset="0"/>
              </a:rPr>
              <a:t>ابن خلّكان: وفيّات الأعيان وأنباء أبناء الزمان، دار الثقافة، بيروت، لبنان، إحسان عبّاس</a:t>
            </a:r>
            <a:r>
              <a:rPr lang="fr-FR" sz="1800" dirty="0">
                <a:latin typeface="Calibri" pitchFamily="34" charset="0"/>
                <a:ea typeface="Calibri"/>
                <a:cs typeface="Calibri" pitchFamily="34" charset="0"/>
              </a:rPr>
              <a:t>. 3- </a:t>
            </a:r>
            <a:r>
              <a:rPr lang="ar-DZ" sz="1800" dirty="0">
                <a:latin typeface="Calibri" pitchFamily="34" charset="0"/>
                <a:ea typeface="Calibri"/>
                <a:cs typeface="Calibri" pitchFamily="34" charset="0"/>
              </a:rPr>
              <a:t>الزركّلي خير الدين: الأعلام، دار العلم للملايين، بيروت، لبنان، طبعة 8، 1989م</a:t>
            </a:r>
            <a:r>
              <a:rPr lang="fr-FR" sz="1800" dirty="0">
                <a:latin typeface="Calibri" pitchFamily="34" charset="0"/>
                <a:ea typeface="Calibri"/>
                <a:cs typeface="Calibri" pitchFamily="34" charset="0"/>
              </a:rPr>
              <a:t>. 4- </a:t>
            </a:r>
            <a:r>
              <a:rPr lang="ar-DZ" sz="1800" dirty="0">
                <a:latin typeface="Calibri" pitchFamily="34" charset="0"/>
                <a:ea typeface="Calibri"/>
                <a:cs typeface="Calibri" pitchFamily="34" charset="0"/>
              </a:rPr>
              <a:t>الصدّيق حسين: مقدّمة في نظرية الأدب العربي الإسلامي، منشورات جامعة حلب 1994 م</a:t>
            </a:r>
            <a:r>
              <a:rPr lang="fr-FR" sz="1800" dirty="0">
                <a:latin typeface="Calibri" pitchFamily="34" charset="0"/>
                <a:ea typeface="Calibri"/>
                <a:cs typeface="Calibri" pitchFamily="34" charset="0"/>
              </a:rPr>
              <a:t>. 5- </a:t>
            </a:r>
            <a:r>
              <a:rPr lang="ar-DZ" sz="1800" dirty="0">
                <a:latin typeface="Calibri" pitchFamily="34" charset="0"/>
                <a:ea typeface="Calibri"/>
                <a:cs typeface="Calibri" pitchFamily="34" charset="0"/>
              </a:rPr>
              <a:t>فاخوري محمود: مصادر التراث والبحث في المكتبة العربية، منشورات جامعة حلب، 1989</a:t>
            </a:r>
            <a:r>
              <a:rPr lang="fr-FR" sz="1800" dirty="0">
                <a:latin typeface="Calibri" pitchFamily="34" charset="0"/>
                <a:ea typeface="Calibri"/>
                <a:cs typeface="Calibri" pitchFamily="34" charset="0"/>
              </a:rPr>
              <a:t>.</a:t>
            </a:r>
            <a:r>
              <a:rPr lang="fr-FR" sz="1800" dirty="0">
                <a:latin typeface="Calibri" pitchFamily="34" charset="0"/>
                <a:ea typeface="Times New Roman"/>
                <a:cs typeface="Calibri" pitchFamily="34" charset="0"/>
              </a:rPr>
              <a:t> </a:t>
            </a:r>
            <a:endParaRPr lang="fr-FR" sz="1800" dirty="0">
              <a:latin typeface="Calibri" pitchFamily="34" charset="0"/>
              <a:ea typeface="Calibri"/>
              <a:cs typeface="Calibri" pitchFamily="34" charset="0"/>
            </a:endParaRPr>
          </a:p>
          <a:p>
            <a:pPr lvl="0" algn="just" rtl="1"/>
            <a:r>
              <a:rPr lang="ar-DZ" sz="1800" dirty="0">
                <a:latin typeface="Calibri" pitchFamily="34" charset="0"/>
                <a:ea typeface="Calibri"/>
                <a:cs typeface="Calibri" pitchFamily="34" charset="0"/>
              </a:rPr>
              <a:t>يتيمة الدهر في محاسن أهل العصر</a:t>
            </a:r>
            <a:r>
              <a:rPr lang="fr-FR" sz="1800" dirty="0">
                <a:latin typeface="Calibri" pitchFamily="34" charset="0"/>
                <a:ea typeface="Calibri"/>
                <a:cs typeface="Calibri" pitchFamily="34" charset="0"/>
              </a:rPr>
              <a:t>"</a:t>
            </a:r>
            <a:r>
              <a:rPr lang="ar-DZ" sz="1800" dirty="0">
                <a:latin typeface="Calibri" pitchFamily="34" charset="0"/>
                <a:ea typeface="Calibri"/>
                <a:cs typeface="Calibri" pitchFamily="34" charset="0"/>
              </a:rPr>
              <a:t>، تحقيق: مفيد محمد قميحة، دار الكتب العلمية، بيروت، 1983م</a:t>
            </a:r>
            <a:r>
              <a:rPr lang="fr-FR" sz="1800" dirty="0">
                <a:latin typeface="Calibri" pitchFamily="34" charset="0"/>
                <a:ea typeface="Calibri"/>
                <a:cs typeface="Calibri" pitchFamily="34" charset="0"/>
              </a:rPr>
              <a:t>.</a:t>
            </a:r>
          </a:p>
          <a:p>
            <a:pPr algn="just" rtl="1"/>
            <a:endParaRPr lang="fr-FR" sz="1800" dirty="0">
              <a:latin typeface="Calibri" pitchFamily="34" charset="0"/>
              <a:ea typeface="Calibri"/>
              <a:cs typeface="Calibri" pitchFamily="34" charset="0"/>
            </a:endParaRPr>
          </a:p>
        </p:txBody>
      </p:sp>
    </p:spTree>
    <p:extLst>
      <p:ext uri="{BB962C8B-B14F-4D97-AF65-F5344CB8AC3E}">
        <p14:creationId xmlns:p14="http://schemas.microsoft.com/office/powerpoint/2010/main" val="2499652937"/>
      </p:ext>
    </p:extLst>
  </p:cSld>
  <p:clrMapOvr>
    <a:masterClrMapping/>
  </p:clrMapOvr>
</p:sld>
</file>

<file path=ppt/theme/theme1.xml><?xml version="1.0" encoding="utf-8"?>
<a:theme xmlns:a="http://schemas.openxmlformats.org/drawingml/2006/main"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1141</Words>
  <Application>Microsoft Office PowerPoint</Application>
  <PresentationFormat>Affichage à l'écran (16:9)</PresentationFormat>
  <Paragraphs>59</Paragraphs>
  <Slides>10</Slides>
  <Notes>10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10</vt:i4>
      </vt:variant>
    </vt:vector>
  </HeadingPairs>
  <TitlesOfParts>
    <vt:vector size="21" baseType="lpstr">
      <vt:lpstr>Arial</vt:lpstr>
      <vt:lpstr>Symbol</vt:lpstr>
      <vt:lpstr>Calibri</vt:lpstr>
      <vt:lpstr>Sakkal Majalla</vt:lpstr>
      <vt:lpstr>Shadows Into Light</vt:lpstr>
      <vt:lpstr>Traditional Arabic</vt:lpstr>
      <vt:lpstr>SimSun</vt:lpstr>
      <vt:lpstr>Dosis ExtraLight</vt:lpstr>
      <vt:lpstr>Varela Round</vt:lpstr>
      <vt:lpstr>Times New Roman</vt:lpstr>
      <vt:lpstr>Trinculo template</vt:lpstr>
      <vt:lpstr>الجمهورية الجزائرية الديمقراطية الشعبية  وزارة التعليم العالي والبحث العلمي  جامعة العربي بن مهيدي أم البواقي  كلية الآداب واللّغات ** قسم اللّغة والأدب العربي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MDM TMA</dc:creator>
  <cp:lastModifiedBy>Doyen</cp:lastModifiedBy>
  <cp:revision>35</cp:revision>
  <dcterms:modified xsi:type="dcterms:W3CDTF">2021-05-01T18:09:09Z</dcterms:modified>
</cp:coreProperties>
</file>