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83" r:id="rId3"/>
    <p:sldId id="281" r:id="rId4"/>
    <p:sldId id="258" r:id="rId5"/>
    <p:sldId id="261" r:id="rId6"/>
    <p:sldId id="262" r:id="rId7"/>
    <p:sldId id="264" r:id="rId8"/>
    <p:sldId id="265" r:id="rId9"/>
    <p:sldId id="268" r:id="rId10"/>
    <p:sldId id="269" r:id="rId11"/>
    <p:sldId id="270" r:id="rId12"/>
    <p:sldId id="271" r:id="rId13"/>
    <p:sldId id="273" r:id="rId14"/>
    <p:sldId id="274" r:id="rId15"/>
    <p:sldId id="277" r:id="rId16"/>
    <p:sldId id="279" r:id="rId17"/>
    <p:sldId id="280" r:id="rId18"/>
    <p:sldId id="282"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69746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8351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031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Cliquez pour 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81213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02107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29854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0995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996105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3040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10529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55244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3147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0820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35156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4533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113732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33701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643208371"/>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ransition spd="slow">
    <p:wipe/>
  </p:transition>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ECDC6-410A-0B48-A5FC-E2EF00493C6B}"/>
              </a:ext>
            </a:extLst>
          </p:cNvPr>
          <p:cNvSpPr>
            <a:spLocks noGrp="1"/>
          </p:cNvSpPr>
          <p:nvPr>
            <p:ph type="ctrTitle"/>
          </p:nvPr>
        </p:nvSpPr>
        <p:spPr/>
        <p:txBody>
          <a:bodyPr anchor="b">
            <a:normAutofit fontScale="90000"/>
          </a:bodyPr>
          <a:lstStyle/>
          <a:p>
            <a:pPr rtl="1"/>
            <a:r>
              <a:rPr lang="fr-FR"/>
              <a:t>دور مشاتل المؤسسات مراكز التسهيل في دعم المؤسسات الصغيرة و المتوسطة</a:t>
            </a:r>
          </a:p>
        </p:txBody>
      </p:sp>
    </p:spTree>
    <p:extLst>
      <p:ext uri="{BB962C8B-B14F-4D97-AF65-F5344CB8AC3E}">
        <p14:creationId xmlns:p14="http://schemas.microsoft.com/office/powerpoint/2010/main" val="72364394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EE4B0-074F-2347-BFE5-E5D15E599B28}"/>
              </a:ext>
            </a:extLst>
          </p:cNvPr>
          <p:cNvSpPr>
            <a:spLocks noGrp="1"/>
          </p:cNvSpPr>
          <p:nvPr>
            <p:ph type="title"/>
          </p:nvPr>
        </p:nvSpPr>
        <p:spPr/>
        <p:txBody>
          <a:bodyPr/>
          <a:lstStyle/>
          <a:p>
            <a:pPr algn="ctr" rtl="1"/>
            <a:r>
              <a:rPr lang="fr-FR" b="1"/>
              <a:t>مشتلة المؤسسات محضنة ام البواقي </a:t>
            </a:r>
          </a:p>
        </p:txBody>
      </p:sp>
      <p:pic>
        <p:nvPicPr>
          <p:cNvPr id="4" name="Image 4">
            <a:extLst>
              <a:ext uri="{FF2B5EF4-FFF2-40B4-BE49-F238E27FC236}">
                <a16:creationId xmlns:a16="http://schemas.microsoft.com/office/drawing/2014/main" id="{93255D0E-4D78-BE48-922F-8C1B2EFE9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263" y="2237102"/>
            <a:ext cx="5700738" cy="4620898"/>
          </a:xfrm>
          <a:prstGeom prst="rect">
            <a:avLst/>
          </a:prstGeom>
        </p:spPr>
      </p:pic>
      <p:pic>
        <p:nvPicPr>
          <p:cNvPr id="5" name="Image 5">
            <a:extLst>
              <a:ext uri="{FF2B5EF4-FFF2-40B4-BE49-F238E27FC236}">
                <a16:creationId xmlns:a16="http://schemas.microsoft.com/office/drawing/2014/main" id="{B68B7FE8-DD41-E848-8BA2-14BECA365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237101"/>
            <a:ext cx="6491263" cy="4620899"/>
          </a:xfrm>
          <a:prstGeom prst="rect">
            <a:avLst/>
          </a:prstGeom>
        </p:spPr>
      </p:pic>
    </p:spTree>
    <p:extLst>
      <p:ext uri="{BB962C8B-B14F-4D97-AF65-F5344CB8AC3E}">
        <p14:creationId xmlns:p14="http://schemas.microsoft.com/office/powerpoint/2010/main" val="178407479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0177064-AABC-2542-AB82-7D8C4E774DE8}"/>
              </a:ext>
            </a:extLst>
          </p:cNvPr>
          <p:cNvSpPr>
            <a:spLocks noGrp="1"/>
          </p:cNvSpPr>
          <p:nvPr>
            <p:ph idx="1"/>
          </p:nvPr>
        </p:nvSpPr>
        <p:spPr>
          <a:xfrm>
            <a:off x="838200" y="1825625"/>
            <a:ext cx="10053918" cy="4351338"/>
          </a:xfrm>
        </p:spPr>
        <p:txBody>
          <a:bodyPr>
            <a:normAutofit/>
          </a:bodyPr>
          <a:lstStyle/>
          <a:p>
            <a:pPr marL="0" indent="0" algn="r" rtl="1">
              <a:buNone/>
            </a:pPr>
            <a:endParaRPr lang="fr-FR" b="1"/>
          </a:p>
          <a:p>
            <a:pPr marL="0" indent="0" algn="r" rtl="1">
              <a:buNone/>
            </a:pPr>
            <a:r>
              <a:rPr lang="fr-FR"/>
              <a:t>طبق للمرسوم التنفيذي رقم 78-03 المؤرخ في فيفري 2003 وبمقتضى المرسوم التنفيذي رقم 200-08 المؤرخ في 06 جويلية 2008 المتضمن انشاء المؤسسات المسمات المحاضن تم انشاء محضنة ام البواقي، وهي مؤسسة عمومية ذات طابع صناعي تجاري بالشخصية المعنوية والاستقلالية المالية تحت وصاية واشراف وزارة الصناعة والمناجم.</a:t>
            </a:r>
          </a:p>
          <a:p>
            <a:pPr marL="0" indent="0" algn="r" rtl="1">
              <a:buNone/>
            </a:pPr>
            <a:r>
              <a:rPr lang="fr-FR" b="1"/>
              <a:t> - </a:t>
            </a:r>
            <a:r>
              <a:rPr lang="fr-FR"/>
              <a:t>بمقتضى المرسوم التنفيذي رقم 170-18 المؤرخ في 26 جويلية 2018 بموجبه تم تحويل الطبيعة القانونية لمشتلة المؤسسات من طابع صناعي تجاري الى مؤسسة عمومية</a:t>
            </a:r>
          </a:p>
          <a:p>
            <a:pPr marL="0" indent="0" algn="r" rtl="1">
              <a:buNone/>
            </a:pPr>
            <a:r>
              <a:rPr lang="fr-FR" b="1"/>
              <a:t>Epcs </a:t>
            </a:r>
            <a:r>
              <a:rPr lang="fr-FR"/>
              <a:t>تابعة الى وكالة تطوير المؤسسات الصغيرة و المتوسطة.</a:t>
            </a:r>
          </a:p>
          <a:p>
            <a:pPr marL="0" indent="0" algn="r" rtl="1">
              <a:buNone/>
            </a:pPr>
            <a:r>
              <a:rPr lang="fr-FR"/>
              <a:t> -تقع محضنة ام البواقي في دائرة عين البيضاء كونها انجزت في اطار برنامج الهضاب العليا وقد انتهت بها اشغال نهائيا حيث دخلت حيز الاشتغال في جوان 2013.</a:t>
            </a:r>
          </a:p>
          <a:p>
            <a:pPr algn="r" rtl="1"/>
            <a:endParaRPr lang="fr-FR" b="1"/>
          </a:p>
        </p:txBody>
      </p:sp>
      <p:sp>
        <p:nvSpPr>
          <p:cNvPr id="4" name="ZoneTexte 3">
            <a:extLst>
              <a:ext uri="{FF2B5EF4-FFF2-40B4-BE49-F238E27FC236}">
                <a16:creationId xmlns:a16="http://schemas.microsoft.com/office/drawing/2014/main" id="{E1301E1D-58A2-204D-AD8D-8F1AA76BC227}"/>
              </a:ext>
            </a:extLst>
          </p:cNvPr>
          <p:cNvSpPr txBox="1"/>
          <p:nvPr/>
        </p:nvSpPr>
        <p:spPr>
          <a:xfrm>
            <a:off x="3267023" y="823863"/>
            <a:ext cx="6093962" cy="769441"/>
          </a:xfrm>
          <a:prstGeom prst="rect">
            <a:avLst/>
          </a:prstGeom>
          <a:noFill/>
        </p:spPr>
        <p:txBody>
          <a:bodyPr wrap="square" anchor="ctr">
            <a:spAutoFit/>
          </a:bodyPr>
          <a:lstStyle/>
          <a:p>
            <a:pPr algn="ctr" rtl="1"/>
            <a:r>
              <a:rPr lang="fr-FR" sz="4400" b="1"/>
              <a:t>-1تعريف بالمشتلة</a:t>
            </a:r>
            <a:endParaRPr lang="fr-FR" sz="4400"/>
          </a:p>
        </p:txBody>
      </p:sp>
    </p:spTree>
    <p:extLst>
      <p:ext uri="{BB962C8B-B14F-4D97-AF65-F5344CB8AC3E}">
        <p14:creationId xmlns:p14="http://schemas.microsoft.com/office/powerpoint/2010/main" val="11113103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B2F39D-4E5F-2545-94E7-7A1675EA6152}"/>
              </a:ext>
            </a:extLst>
          </p:cNvPr>
          <p:cNvSpPr>
            <a:spLocks noGrp="1"/>
          </p:cNvSpPr>
          <p:nvPr>
            <p:ph idx="1"/>
          </p:nvPr>
        </p:nvSpPr>
        <p:spPr>
          <a:xfrm>
            <a:off x="7330190" y="1753450"/>
            <a:ext cx="4053788" cy="4195481"/>
          </a:xfrm>
        </p:spPr>
        <p:style>
          <a:lnRef idx="1">
            <a:schemeClr val="accent6"/>
          </a:lnRef>
          <a:fillRef idx="2">
            <a:schemeClr val="accent6"/>
          </a:fillRef>
          <a:effectRef idx="1">
            <a:schemeClr val="accent6"/>
          </a:effectRef>
          <a:fontRef idx="minor">
            <a:schemeClr val="dk1"/>
          </a:fontRef>
        </p:style>
        <p:txBody>
          <a:bodyPr anchor="t"/>
          <a:lstStyle/>
          <a:p>
            <a:pPr marL="0" indent="0" algn="r" rtl="1">
              <a:buNone/>
            </a:pPr>
            <a:endParaRPr lang="fr-FR" sz="2400" dirty="0">
              <a:solidFill>
                <a:schemeClr val="bg2"/>
              </a:solidFill>
            </a:endParaRPr>
          </a:p>
          <a:p>
            <a:pPr algn="r" rtl="1"/>
            <a:r>
              <a:rPr lang="fr-FR" sz="2400" dirty="0" err="1">
                <a:solidFill>
                  <a:schemeClr val="bg2"/>
                </a:solidFill>
              </a:rPr>
              <a:t>النهوض</a:t>
            </a:r>
            <a:r>
              <a:rPr lang="fr-FR" sz="2400" dirty="0">
                <a:solidFill>
                  <a:schemeClr val="bg2"/>
                </a:solidFill>
              </a:rPr>
              <a:t> </a:t>
            </a:r>
            <a:r>
              <a:rPr lang="fr-FR" sz="2400" dirty="0" err="1">
                <a:solidFill>
                  <a:schemeClr val="bg2"/>
                </a:solidFill>
              </a:rPr>
              <a:t>بالاقتصاد</a:t>
            </a:r>
            <a:r>
              <a:rPr lang="fr-FR" sz="2400" dirty="0">
                <a:solidFill>
                  <a:schemeClr val="bg2"/>
                </a:solidFill>
              </a:rPr>
              <a:t> </a:t>
            </a:r>
            <a:r>
              <a:rPr lang="fr-FR" sz="2400" dirty="0" err="1">
                <a:solidFill>
                  <a:schemeClr val="bg2"/>
                </a:solidFill>
              </a:rPr>
              <a:t>المحلي</a:t>
            </a:r>
            <a:r>
              <a:rPr lang="fr-FR" sz="2400" dirty="0">
                <a:solidFill>
                  <a:schemeClr val="bg2"/>
                </a:solidFill>
              </a:rPr>
              <a:t>.</a:t>
            </a:r>
          </a:p>
          <a:p>
            <a:pPr algn="r" rtl="1"/>
            <a:r>
              <a:rPr lang="fr-FR" sz="2400" dirty="0" err="1">
                <a:solidFill>
                  <a:schemeClr val="bg2"/>
                </a:solidFill>
              </a:rPr>
              <a:t>ديمومة</a:t>
            </a:r>
            <a:r>
              <a:rPr lang="fr-FR" sz="2400" dirty="0">
                <a:solidFill>
                  <a:schemeClr val="bg2"/>
                </a:solidFill>
              </a:rPr>
              <a:t> </a:t>
            </a:r>
            <a:r>
              <a:rPr lang="fr-FR" sz="2400" dirty="0" err="1">
                <a:solidFill>
                  <a:schemeClr val="bg2"/>
                </a:solidFill>
              </a:rPr>
              <a:t>المؤسسات</a:t>
            </a:r>
            <a:r>
              <a:rPr lang="fr-FR" sz="2400" dirty="0">
                <a:solidFill>
                  <a:schemeClr val="bg2"/>
                </a:solidFill>
              </a:rPr>
              <a:t>.</a:t>
            </a:r>
          </a:p>
          <a:p>
            <a:pPr algn="r" rtl="1"/>
            <a:r>
              <a:rPr lang="fr-FR" sz="2400" dirty="0" err="1">
                <a:solidFill>
                  <a:schemeClr val="bg2"/>
                </a:solidFill>
              </a:rPr>
              <a:t>خلق</a:t>
            </a:r>
            <a:r>
              <a:rPr lang="fr-FR" sz="2400" dirty="0">
                <a:solidFill>
                  <a:schemeClr val="bg2"/>
                </a:solidFill>
              </a:rPr>
              <a:t> </a:t>
            </a:r>
            <a:r>
              <a:rPr lang="fr-FR" sz="2400" dirty="0" err="1">
                <a:solidFill>
                  <a:schemeClr val="bg2"/>
                </a:solidFill>
              </a:rPr>
              <a:t>مناصب</a:t>
            </a:r>
            <a:r>
              <a:rPr lang="fr-FR" sz="2400" dirty="0">
                <a:solidFill>
                  <a:schemeClr val="bg2"/>
                </a:solidFill>
              </a:rPr>
              <a:t> </a:t>
            </a:r>
            <a:r>
              <a:rPr lang="fr-FR" sz="2400" dirty="0" err="1">
                <a:solidFill>
                  <a:schemeClr val="bg2"/>
                </a:solidFill>
              </a:rPr>
              <a:t>شغل</a:t>
            </a:r>
            <a:r>
              <a:rPr lang="fr-FR" sz="2400" dirty="0">
                <a:solidFill>
                  <a:schemeClr val="bg2"/>
                </a:solidFill>
              </a:rPr>
              <a:t>.</a:t>
            </a:r>
          </a:p>
          <a:p>
            <a:pPr algn="r" rtl="1"/>
            <a:endParaRPr lang="fr-FR" b="1" dirty="0"/>
          </a:p>
        </p:txBody>
      </p:sp>
      <p:sp>
        <p:nvSpPr>
          <p:cNvPr id="4" name="ZoneTexte 3">
            <a:extLst>
              <a:ext uri="{FF2B5EF4-FFF2-40B4-BE49-F238E27FC236}">
                <a16:creationId xmlns:a16="http://schemas.microsoft.com/office/drawing/2014/main" id="{6F0A91FC-A402-BC46-A4D9-0DCDE9457CC6}"/>
              </a:ext>
            </a:extLst>
          </p:cNvPr>
          <p:cNvSpPr txBox="1"/>
          <p:nvPr/>
        </p:nvSpPr>
        <p:spPr>
          <a:xfrm rot="10800000" flipV="1">
            <a:off x="3132552" y="707009"/>
            <a:ext cx="6121468" cy="1046440"/>
          </a:xfrm>
          <a:prstGeom prst="rect">
            <a:avLst/>
          </a:prstGeom>
          <a:noFill/>
        </p:spPr>
        <p:txBody>
          <a:bodyPr wrap="square" anchor="ctr">
            <a:spAutoFit/>
          </a:bodyPr>
          <a:lstStyle/>
          <a:p>
            <a:pPr algn="ctr" rtl="1"/>
            <a:r>
              <a:rPr lang="fr-FR" sz="4400" b="1"/>
              <a:t>-2 اهداف المشتلة</a:t>
            </a:r>
          </a:p>
          <a:p>
            <a:pPr marL="0" indent="0" algn="r" rtl="1">
              <a:buNone/>
            </a:pPr>
            <a:endParaRPr lang="fr-FR" b="1"/>
          </a:p>
        </p:txBody>
      </p:sp>
      <p:sp>
        <p:nvSpPr>
          <p:cNvPr id="5" name="Espace réservé du contenu 2">
            <a:extLst>
              <a:ext uri="{FF2B5EF4-FFF2-40B4-BE49-F238E27FC236}">
                <a16:creationId xmlns:a16="http://schemas.microsoft.com/office/drawing/2014/main" id="{B056F10D-9E54-5C45-AB15-941D16E5BD95}"/>
              </a:ext>
            </a:extLst>
          </p:cNvPr>
          <p:cNvSpPr txBox="1">
            <a:spLocks/>
          </p:cNvSpPr>
          <p:nvPr/>
        </p:nvSpPr>
        <p:spPr>
          <a:xfrm>
            <a:off x="386960" y="1753449"/>
            <a:ext cx="6523747" cy="4195481"/>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rtl="1">
              <a:buFont typeface="Wingdings 3" charset="2"/>
              <a:buNone/>
            </a:pPr>
            <a:r>
              <a:rPr lang="fr-FR" b="1" dirty="0" smtClean="0"/>
              <a:t> </a:t>
            </a:r>
          </a:p>
          <a:p>
            <a:pPr marL="0" indent="0" algn="r" rtl="1">
              <a:buFont typeface="Wingdings 3" charset="2"/>
              <a:buNone/>
            </a:pPr>
            <a:r>
              <a:rPr lang="fr-FR" sz="2400" dirty="0" err="1" smtClean="0">
                <a:solidFill>
                  <a:schemeClr val="bg2"/>
                </a:solidFill>
              </a:rPr>
              <a:t>تتولى</a:t>
            </a:r>
            <a:r>
              <a:rPr lang="fr-FR" sz="2400" dirty="0" smtClean="0">
                <a:solidFill>
                  <a:schemeClr val="bg2"/>
                </a:solidFill>
              </a:rPr>
              <a:t> </a:t>
            </a:r>
            <a:r>
              <a:rPr lang="fr-FR" sz="2400" dirty="0" err="1" smtClean="0">
                <a:solidFill>
                  <a:schemeClr val="bg2"/>
                </a:solidFill>
              </a:rPr>
              <a:t>المشتلة</a:t>
            </a:r>
            <a:r>
              <a:rPr lang="fr-FR" sz="2400" dirty="0" smtClean="0">
                <a:solidFill>
                  <a:schemeClr val="bg2"/>
                </a:solidFill>
              </a:rPr>
              <a:t> </a:t>
            </a:r>
            <a:r>
              <a:rPr lang="fr-FR" sz="2400" dirty="0" err="1" smtClean="0">
                <a:solidFill>
                  <a:schemeClr val="bg2"/>
                </a:solidFill>
              </a:rPr>
              <a:t>عدة</a:t>
            </a:r>
            <a:r>
              <a:rPr lang="fr-FR" sz="2400" dirty="0" smtClean="0">
                <a:solidFill>
                  <a:schemeClr val="bg2"/>
                </a:solidFill>
              </a:rPr>
              <a:t> </a:t>
            </a:r>
            <a:r>
              <a:rPr lang="fr-FR" sz="2400" dirty="0" err="1" smtClean="0">
                <a:solidFill>
                  <a:schemeClr val="bg2"/>
                </a:solidFill>
              </a:rPr>
              <a:t>مهام</a:t>
            </a:r>
            <a:r>
              <a:rPr lang="fr-FR" sz="2400" dirty="0" smtClean="0">
                <a:solidFill>
                  <a:schemeClr val="bg2"/>
                </a:solidFill>
              </a:rPr>
              <a:t> </a:t>
            </a:r>
            <a:r>
              <a:rPr lang="fr-FR" sz="2400" dirty="0" err="1" smtClean="0">
                <a:solidFill>
                  <a:schemeClr val="bg2"/>
                </a:solidFill>
              </a:rPr>
              <a:t>وهي</a:t>
            </a:r>
            <a:r>
              <a:rPr lang="fr-FR" sz="2400" dirty="0" smtClean="0">
                <a:solidFill>
                  <a:schemeClr val="bg2"/>
                </a:solidFill>
              </a:rPr>
              <a:t>:</a:t>
            </a:r>
          </a:p>
          <a:p>
            <a:pPr marL="0" indent="0" algn="r" rtl="1">
              <a:buFont typeface="Wingdings 3" charset="2"/>
              <a:buNone/>
            </a:pPr>
            <a:r>
              <a:rPr lang="fr-FR" sz="2400" dirty="0" smtClean="0">
                <a:solidFill>
                  <a:schemeClr val="bg2"/>
                </a:solidFill>
              </a:rPr>
              <a:t> - </a:t>
            </a:r>
            <a:r>
              <a:rPr lang="fr-FR" sz="2400" dirty="0" err="1" smtClean="0">
                <a:solidFill>
                  <a:schemeClr val="bg2"/>
                </a:solidFill>
              </a:rPr>
              <a:t>استقبال</a:t>
            </a:r>
            <a:r>
              <a:rPr lang="fr-FR" sz="2400" dirty="0" smtClean="0">
                <a:solidFill>
                  <a:schemeClr val="bg2"/>
                </a:solidFill>
              </a:rPr>
              <a:t> </a:t>
            </a:r>
            <a:r>
              <a:rPr lang="fr-FR" sz="2400" dirty="0" err="1" smtClean="0">
                <a:solidFill>
                  <a:schemeClr val="bg2"/>
                </a:solidFill>
              </a:rPr>
              <a:t>واحتضان</a:t>
            </a:r>
            <a:r>
              <a:rPr lang="fr-FR" sz="2400" dirty="0" smtClean="0">
                <a:solidFill>
                  <a:schemeClr val="bg2"/>
                </a:solidFill>
              </a:rPr>
              <a:t> </a:t>
            </a:r>
            <a:r>
              <a:rPr lang="fr-FR" sz="2400" dirty="0" err="1" smtClean="0">
                <a:solidFill>
                  <a:schemeClr val="bg2"/>
                </a:solidFill>
              </a:rPr>
              <a:t>ومرافقة</a:t>
            </a:r>
            <a:r>
              <a:rPr lang="fr-FR" sz="2400" dirty="0" smtClean="0">
                <a:solidFill>
                  <a:schemeClr val="bg2"/>
                </a:solidFill>
              </a:rPr>
              <a:t> </a:t>
            </a:r>
            <a:r>
              <a:rPr lang="fr-FR" sz="2400" dirty="0" err="1" smtClean="0">
                <a:solidFill>
                  <a:schemeClr val="bg2"/>
                </a:solidFill>
              </a:rPr>
              <a:t>المشاريع</a:t>
            </a:r>
            <a:r>
              <a:rPr lang="fr-FR" sz="2400" dirty="0" smtClean="0">
                <a:solidFill>
                  <a:schemeClr val="bg2"/>
                </a:solidFill>
              </a:rPr>
              <a:t> </a:t>
            </a:r>
            <a:r>
              <a:rPr lang="fr-FR" sz="2400" dirty="0" err="1" smtClean="0">
                <a:solidFill>
                  <a:schemeClr val="bg2"/>
                </a:solidFill>
              </a:rPr>
              <a:t>حديثة</a:t>
            </a:r>
            <a:r>
              <a:rPr lang="fr-FR" sz="2400" dirty="0" smtClean="0">
                <a:solidFill>
                  <a:schemeClr val="bg2"/>
                </a:solidFill>
              </a:rPr>
              <a:t> </a:t>
            </a:r>
            <a:r>
              <a:rPr lang="fr-FR" sz="2400" dirty="0" err="1" smtClean="0">
                <a:solidFill>
                  <a:schemeClr val="bg2"/>
                </a:solidFill>
              </a:rPr>
              <a:t>النشأة</a:t>
            </a:r>
            <a:r>
              <a:rPr lang="fr-FR" sz="2400" dirty="0" smtClean="0">
                <a:solidFill>
                  <a:schemeClr val="bg2"/>
                </a:solidFill>
              </a:rPr>
              <a:t> </a:t>
            </a:r>
            <a:r>
              <a:rPr lang="fr-FR" sz="2400" dirty="0" err="1" smtClean="0">
                <a:solidFill>
                  <a:schemeClr val="bg2"/>
                </a:solidFill>
              </a:rPr>
              <a:t>لمدة</a:t>
            </a:r>
            <a:r>
              <a:rPr lang="fr-FR" sz="2400" dirty="0" smtClean="0">
                <a:solidFill>
                  <a:schemeClr val="bg2"/>
                </a:solidFill>
              </a:rPr>
              <a:t> </a:t>
            </a:r>
            <a:r>
              <a:rPr lang="fr-FR" sz="2400" dirty="0" err="1" smtClean="0">
                <a:solidFill>
                  <a:schemeClr val="bg2"/>
                </a:solidFill>
              </a:rPr>
              <a:t>معينة</a:t>
            </a:r>
            <a:r>
              <a:rPr lang="fr-FR" sz="2400" dirty="0" smtClean="0">
                <a:solidFill>
                  <a:schemeClr val="bg2"/>
                </a:solidFill>
              </a:rPr>
              <a:t> </a:t>
            </a:r>
            <a:r>
              <a:rPr lang="fr-FR" sz="2400" dirty="0" err="1" smtClean="0">
                <a:solidFill>
                  <a:schemeClr val="bg2"/>
                </a:solidFill>
              </a:rPr>
              <a:t>وكذا</a:t>
            </a:r>
            <a:r>
              <a:rPr lang="fr-FR" sz="2400" dirty="0" smtClean="0">
                <a:solidFill>
                  <a:schemeClr val="bg2"/>
                </a:solidFill>
              </a:rPr>
              <a:t> </a:t>
            </a:r>
            <a:r>
              <a:rPr lang="fr-FR" sz="2400" dirty="0" err="1" smtClean="0">
                <a:solidFill>
                  <a:schemeClr val="bg2"/>
                </a:solidFill>
              </a:rPr>
              <a:t>اصحاب</a:t>
            </a:r>
            <a:r>
              <a:rPr lang="fr-FR" sz="2400" dirty="0" smtClean="0">
                <a:solidFill>
                  <a:schemeClr val="bg2"/>
                </a:solidFill>
              </a:rPr>
              <a:t> </a:t>
            </a:r>
            <a:r>
              <a:rPr lang="fr-FR" sz="2400" dirty="0" err="1" smtClean="0">
                <a:solidFill>
                  <a:schemeClr val="bg2"/>
                </a:solidFill>
              </a:rPr>
              <a:t>المشاريع</a:t>
            </a:r>
            <a:r>
              <a:rPr lang="fr-FR" sz="2400" dirty="0" smtClean="0">
                <a:solidFill>
                  <a:schemeClr val="bg2"/>
                </a:solidFill>
              </a:rPr>
              <a:t>.</a:t>
            </a:r>
          </a:p>
          <a:p>
            <a:pPr marL="0" indent="0" algn="r" rtl="1">
              <a:buFont typeface="Wingdings 3" charset="2"/>
              <a:buNone/>
            </a:pPr>
            <a:r>
              <a:rPr lang="fr-FR" sz="2400" dirty="0" smtClean="0">
                <a:solidFill>
                  <a:schemeClr val="bg2"/>
                </a:solidFill>
              </a:rPr>
              <a:t> - </a:t>
            </a:r>
            <a:r>
              <a:rPr lang="fr-FR" sz="2400" dirty="0" err="1" smtClean="0">
                <a:solidFill>
                  <a:schemeClr val="bg2"/>
                </a:solidFill>
              </a:rPr>
              <a:t>تقديم</a:t>
            </a:r>
            <a:r>
              <a:rPr lang="fr-FR" sz="2400" dirty="0" smtClean="0">
                <a:solidFill>
                  <a:schemeClr val="bg2"/>
                </a:solidFill>
              </a:rPr>
              <a:t> </a:t>
            </a:r>
            <a:r>
              <a:rPr lang="fr-FR" sz="2400" dirty="0" err="1" smtClean="0">
                <a:solidFill>
                  <a:schemeClr val="bg2"/>
                </a:solidFill>
              </a:rPr>
              <a:t>الخدمات</a:t>
            </a:r>
            <a:r>
              <a:rPr lang="fr-FR" sz="2400" dirty="0" smtClean="0">
                <a:solidFill>
                  <a:schemeClr val="bg2"/>
                </a:solidFill>
              </a:rPr>
              <a:t> </a:t>
            </a:r>
            <a:r>
              <a:rPr lang="fr-FR" sz="2400" dirty="0" err="1" smtClean="0">
                <a:solidFill>
                  <a:schemeClr val="bg2"/>
                </a:solidFill>
              </a:rPr>
              <a:t>وارشادات</a:t>
            </a:r>
            <a:r>
              <a:rPr lang="fr-FR" sz="2400" dirty="0" smtClean="0">
                <a:solidFill>
                  <a:schemeClr val="bg2"/>
                </a:solidFill>
              </a:rPr>
              <a:t> </a:t>
            </a:r>
            <a:r>
              <a:rPr lang="fr-FR" sz="2400" dirty="0" err="1" smtClean="0">
                <a:solidFill>
                  <a:schemeClr val="bg2"/>
                </a:solidFill>
              </a:rPr>
              <a:t>خاصة</a:t>
            </a:r>
            <a:r>
              <a:rPr lang="fr-FR" sz="2400" dirty="0" smtClean="0">
                <a:solidFill>
                  <a:schemeClr val="bg2"/>
                </a:solidFill>
              </a:rPr>
              <a:t>.</a:t>
            </a:r>
          </a:p>
          <a:p>
            <a:pPr marL="0" indent="0" algn="r" rtl="1">
              <a:buFont typeface="Wingdings 3" charset="2"/>
              <a:buNone/>
            </a:pPr>
            <a:r>
              <a:rPr lang="fr-FR" sz="2400" dirty="0" smtClean="0">
                <a:solidFill>
                  <a:schemeClr val="bg2"/>
                </a:solidFill>
              </a:rPr>
              <a:t> - </a:t>
            </a:r>
            <a:r>
              <a:rPr lang="fr-FR" sz="2400" dirty="0" err="1" smtClean="0">
                <a:solidFill>
                  <a:schemeClr val="bg2"/>
                </a:solidFill>
              </a:rPr>
              <a:t>تسيير</a:t>
            </a:r>
            <a:r>
              <a:rPr lang="fr-FR" sz="2400" dirty="0" smtClean="0">
                <a:solidFill>
                  <a:schemeClr val="bg2"/>
                </a:solidFill>
              </a:rPr>
              <a:t> </a:t>
            </a:r>
            <a:r>
              <a:rPr lang="fr-FR" sz="2400" dirty="0" err="1" smtClean="0">
                <a:solidFill>
                  <a:schemeClr val="bg2"/>
                </a:solidFill>
              </a:rPr>
              <a:t>المحلات</a:t>
            </a:r>
            <a:r>
              <a:rPr lang="fr-FR" sz="2400" dirty="0" smtClean="0">
                <a:solidFill>
                  <a:schemeClr val="bg2"/>
                </a:solidFill>
              </a:rPr>
              <a:t>.</a:t>
            </a:r>
            <a:endParaRPr lang="fr-FR" sz="2400" dirty="0">
              <a:solidFill>
                <a:schemeClr val="bg2"/>
              </a:solidFill>
            </a:endParaRPr>
          </a:p>
        </p:txBody>
      </p:sp>
    </p:spTree>
    <p:extLst>
      <p:ext uri="{BB962C8B-B14F-4D97-AF65-F5344CB8AC3E}">
        <p14:creationId xmlns:p14="http://schemas.microsoft.com/office/powerpoint/2010/main" val="207624185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44433E-4E4A-ED49-824B-B3E13AD35951}"/>
              </a:ext>
            </a:extLst>
          </p:cNvPr>
          <p:cNvSpPr>
            <a:spLocks noGrp="1"/>
          </p:cNvSpPr>
          <p:nvPr>
            <p:ph idx="1"/>
          </p:nvPr>
        </p:nvSpPr>
        <p:spPr>
          <a:xfrm>
            <a:off x="2818151" y="1783095"/>
            <a:ext cx="8370955" cy="4195481"/>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normAutofit/>
          </a:bodyPr>
          <a:lstStyle/>
          <a:p>
            <a:pPr marL="0" indent="0" algn="r" rtl="1">
              <a:buNone/>
            </a:pPr>
            <a:r>
              <a:rPr lang="fr-FR" sz="2400" b="1" dirty="0" err="1">
                <a:solidFill>
                  <a:schemeClr val="bg1"/>
                </a:solidFill>
              </a:rPr>
              <a:t>الانتساب</a:t>
            </a:r>
            <a:r>
              <a:rPr lang="fr-FR" sz="2400" b="1" dirty="0">
                <a:solidFill>
                  <a:schemeClr val="bg1"/>
                </a:solidFill>
              </a:rPr>
              <a:t> </a:t>
            </a:r>
            <a:r>
              <a:rPr lang="fr-FR" sz="2400" b="1" dirty="0" err="1">
                <a:solidFill>
                  <a:schemeClr val="bg1"/>
                </a:solidFill>
              </a:rPr>
              <a:t>للمشتلة</a:t>
            </a:r>
            <a:r>
              <a:rPr lang="fr-FR" sz="2400" b="1" dirty="0">
                <a:solidFill>
                  <a:schemeClr val="bg1"/>
                </a:solidFill>
              </a:rPr>
              <a:t> </a:t>
            </a:r>
            <a:r>
              <a:rPr lang="fr-FR" sz="2400" b="1" dirty="0" err="1">
                <a:solidFill>
                  <a:schemeClr val="bg1"/>
                </a:solidFill>
              </a:rPr>
              <a:t>توجد</a:t>
            </a:r>
            <a:r>
              <a:rPr lang="fr-FR" sz="2400" b="1" dirty="0">
                <a:solidFill>
                  <a:schemeClr val="bg1"/>
                </a:solidFill>
              </a:rPr>
              <a:t> </a:t>
            </a:r>
            <a:r>
              <a:rPr lang="fr-FR" sz="2400" b="1" dirty="0" err="1">
                <a:solidFill>
                  <a:schemeClr val="bg1"/>
                </a:solidFill>
              </a:rPr>
              <a:t>شروط</a:t>
            </a:r>
            <a:r>
              <a:rPr lang="fr-FR" sz="2400" b="1" dirty="0">
                <a:solidFill>
                  <a:schemeClr val="bg1"/>
                </a:solidFill>
              </a:rPr>
              <a:t> </a:t>
            </a:r>
            <a:r>
              <a:rPr lang="fr-FR" sz="2400" b="1" dirty="0" err="1">
                <a:solidFill>
                  <a:schemeClr val="bg1"/>
                </a:solidFill>
              </a:rPr>
              <a:t>على</a:t>
            </a:r>
            <a:r>
              <a:rPr lang="fr-FR" sz="2400" b="1" dirty="0">
                <a:solidFill>
                  <a:schemeClr val="bg1"/>
                </a:solidFill>
              </a:rPr>
              <a:t> </a:t>
            </a:r>
            <a:r>
              <a:rPr lang="fr-FR" sz="2400" b="1" dirty="0" err="1">
                <a:solidFill>
                  <a:schemeClr val="bg1"/>
                </a:solidFill>
              </a:rPr>
              <a:t>حامل</a:t>
            </a:r>
            <a:r>
              <a:rPr lang="fr-FR" sz="2400" b="1" dirty="0">
                <a:solidFill>
                  <a:schemeClr val="bg1"/>
                </a:solidFill>
              </a:rPr>
              <a:t> </a:t>
            </a:r>
            <a:r>
              <a:rPr lang="fr-FR" sz="2400" b="1" dirty="0" err="1">
                <a:solidFill>
                  <a:schemeClr val="bg1"/>
                </a:solidFill>
              </a:rPr>
              <a:t>المشروع</a:t>
            </a:r>
            <a:r>
              <a:rPr lang="fr-FR" sz="2400" b="1" dirty="0">
                <a:solidFill>
                  <a:schemeClr val="bg1"/>
                </a:solidFill>
              </a:rPr>
              <a:t> </a:t>
            </a:r>
            <a:r>
              <a:rPr lang="fr-FR" sz="2400" b="1" dirty="0" err="1">
                <a:solidFill>
                  <a:schemeClr val="bg1"/>
                </a:solidFill>
              </a:rPr>
              <a:t>الاخذ</a:t>
            </a:r>
            <a:r>
              <a:rPr lang="fr-FR" sz="2400" b="1" dirty="0">
                <a:solidFill>
                  <a:schemeClr val="bg1"/>
                </a:solidFill>
              </a:rPr>
              <a:t> </a:t>
            </a:r>
            <a:r>
              <a:rPr lang="fr-FR" sz="2400" b="1" dirty="0" err="1">
                <a:solidFill>
                  <a:schemeClr val="bg1"/>
                </a:solidFill>
              </a:rPr>
              <a:t>بها</a:t>
            </a:r>
            <a:r>
              <a:rPr lang="fr-FR" sz="2400" b="1" dirty="0">
                <a:solidFill>
                  <a:schemeClr val="bg1"/>
                </a:solidFill>
              </a:rPr>
              <a:t> </a:t>
            </a:r>
            <a:r>
              <a:rPr lang="fr-FR" sz="2400" b="1" dirty="0" err="1">
                <a:solidFill>
                  <a:schemeClr val="bg1"/>
                </a:solidFill>
              </a:rPr>
              <a:t>عند</a:t>
            </a:r>
            <a:r>
              <a:rPr lang="fr-FR" sz="2400" b="1" dirty="0">
                <a:solidFill>
                  <a:schemeClr val="bg1"/>
                </a:solidFill>
              </a:rPr>
              <a:t> </a:t>
            </a:r>
            <a:r>
              <a:rPr lang="fr-FR" sz="2400" b="1" dirty="0" err="1">
                <a:solidFill>
                  <a:schemeClr val="bg1"/>
                </a:solidFill>
              </a:rPr>
              <a:t>عملية</a:t>
            </a:r>
            <a:r>
              <a:rPr lang="fr-FR" sz="2400" b="1" dirty="0">
                <a:solidFill>
                  <a:schemeClr val="bg1"/>
                </a:solidFill>
              </a:rPr>
              <a:t> </a:t>
            </a:r>
            <a:r>
              <a:rPr lang="fr-FR" sz="2400" b="1" dirty="0" err="1">
                <a:solidFill>
                  <a:schemeClr val="bg1"/>
                </a:solidFill>
              </a:rPr>
              <a:t>الاحتضان</a:t>
            </a:r>
            <a:r>
              <a:rPr lang="fr-FR" sz="2400" b="1" dirty="0">
                <a:solidFill>
                  <a:schemeClr val="bg1"/>
                </a:solidFill>
              </a:rPr>
              <a:t>.</a:t>
            </a:r>
          </a:p>
          <a:p>
            <a:pPr algn="r" rtl="1"/>
            <a:r>
              <a:rPr lang="fr-FR" sz="2400" b="1" dirty="0" err="1">
                <a:solidFill>
                  <a:schemeClr val="bg1"/>
                </a:solidFill>
              </a:rPr>
              <a:t>ان</a:t>
            </a:r>
            <a:r>
              <a:rPr lang="fr-FR" sz="2400" b="1" dirty="0">
                <a:solidFill>
                  <a:schemeClr val="bg1"/>
                </a:solidFill>
              </a:rPr>
              <a:t> </a:t>
            </a:r>
            <a:r>
              <a:rPr lang="fr-FR" sz="2400" b="1" dirty="0" err="1">
                <a:solidFill>
                  <a:schemeClr val="bg1"/>
                </a:solidFill>
              </a:rPr>
              <a:t>يكون</a:t>
            </a:r>
            <a:r>
              <a:rPr lang="fr-FR" sz="2400" b="1" dirty="0">
                <a:solidFill>
                  <a:schemeClr val="bg1"/>
                </a:solidFill>
              </a:rPr>
              <a:t> </a:t>
            </a:r>
            <a:r>
              <a:rPr lang="fr-FR" sz="2400" b="1" dirty="0" err="1">
                <a:solidFill>
                  <a:schemeClr val="bg1"/>
                </a:solidFill>
              </a:rPr>
              <a:t>حامل</a:t>
            </a:r>
            <a:r>
              <a:rPr lang="fr-FR" sz="2400" b="1" dirty="0">
                <a:solidFill>
                  <a:schemeClr val="bg1"/>
                </a:solidFill>
              </a:rPr>
              <a:t> </a:t>
            </a:r>
            <a:r>
              <a:rPr lang="fr-FR" sz="2400" b="1" dirty="0" err="1">
                <a:solidFill>
                  <a:schemeClr val="bg1"/>
                </a:solidFill>
              </a:rPr>
              <a:t>المشروع</a:t>
            </a:r>
            <a:r>
              <a:rPr lang="fr-FR" sz="2400" b="1" dirty="0">
                <a:solidFill>
                  <a:schemeClr val="bg1"/>
                </a:solidFill>
              </a:rPr>
              <a:t> </a:t>
            </a:r>
            <a:r>
              <a:rPr lang="fr-FR" sz="2400" b="1" dirty="0" err="1">
                <a:solidFill>
                  <a:schemeClr val="bg1"/>
                </a:solidFill>
              </a:rPr>
              <a:t>مبتكر</a:t>
            </a:r>
            <a:r>
              <a:rPr lang="fr-FR" sz="2400" b="1" dirty="0">
                <a:solidFill>
                  <a:schemeClr val="bg1"/>
                </a:solidFill>
              </a:rPr>
              <a:t> </a:t>
            </a:r>
            <a:r>
              <a:rPr lang="fr-FR" sz="2400" b="1" dirty="0" err="1">
                <a:solidFill>
                  <a:schemeClr val="bg1"/>
                </a:solidFill>
              </a:rPr>
              <a:t>غير</a:t>
            </a:r>
            <a:r>
              <a:rPr lang="fr-FR" sz="2400" b="1" dirty="0">
                <a:solidFill>
                  <a:schemeClr val="bg1"/>
                </a:solidFill>
              </a:rPr>
              <a:t> </a:t>
            </a:r>
            <a:r>
              <a:rPr lang="fr-FR" sz="2400" b="1" dirty="0" err="1">
                <a:solidFill>
                  <a:schemeClr val="bg1"/>
                </a:solidFill>
              </a:rPr>
              <a:t>تقليدي</a:t>
            </a:r>
            <a:r>
              <a:rPr lang="fr-FR" sz="2400" b="1" dirty="0">
                <a:solidFill>
                  <a:schemeClr val="bg1"/>
                </a:solidFill>
              </a:rPr>
              <a:t> </a:t>
            </a:r>
            <a:r>
              <a:rPr lang="fr-FR" sz="2400" b="1" dirty="0" err="1">
                <a:solidFill>
                  <a:schemeClr val="bg1"/>
                </a:solidFill>
              </a:rPr>
              <a:t>يحتاج</a:t>
            </a:r>
            <a:r>
              <a:rPr lang="fr-FR" sz="2400" b="1" dirty="0">
                <a:solidFill>
                  <a:schemeClr val="bg1"/>
                </a:solidFill>
              </a:rPr>
              <a:t> </a:t>
            </a:r>
            <a:r>
              <a:rPr lang="fr-FR" sz="2400" b="1" dirty="0" err="1">
                <a:solidFill>
                  <a:schemeClr val="bg1"/>
                </a:solidFill>
              </a:rPr>
              <a:t>افكار</a:t>
            </a:r>
            <a:r>
              <a:rPr lang="fr-FR" sz="2400" b="1" dirty="0">
                <a:solidFill>
                  <a:schemeClr val="bg1"/>
                </a:solidFill>
              </a:rPr>
              <a:t> </a:t>
            </a:r>
            <a:r>
              <a:rPr lang="fr-FR" sz="2400" b="1" dirty="0" err="1">
                <a:solidFill>
                  <a:schemeClr val="bg1"/>
                </a:solidFill>
              </a:rPr>
              <a:t>للدعم</a:t>
            </a:r>
            <a:r>
              <a:rPr lang="fr-FR" sz="2400" b="1" dirty="0">
                <a:solidFill>
                  <a:schemeClr val="bg1"/>
                </a:solidFill>
              </a:rPr>
              <a:t> </a:t>
            </a:r>
            <a:r>
              <a:rPr lang="fr-FR" sz="2400" b="1" dirty="0" err="1">
                <a:solidFill>
                  <a:schemeClr val="bg1"/>
                </a:solidFill>
              </a:rPr>
              <a:t>فعلا</a:t>
            </a:r>
            <a:r>
              <a:rPr lang="fr-FR" sz="2400" b="1" dirty="0">
                <a:solidFill>
                  <a:schemeClr val="bg1"/>
                </a:solidFill>
              </a:rPr>
              <a:t>.</a:t>
            </a:r>
          </a:p>
          <a:p>
            <a:pPr algn="r" rtl="1"/>
            <a:r>
              <a:rPr lang="fr-FR" sz="2400" b="1" dirty="0" err="1">
                <a:solidFill>
                  <a:schemeClr val="bg1"/>
                </a:solidFill>
              </a:rPr>
              <a:t>ان</a:t>
            </a:r>
            <a:r>
              <a:rPr lang="fr-FR" sz="2400" b="1" dirty="0">
                <a:solidFill>
                  <a:schemeClr val="bg1"/>
                </a:solidFill>
              </a:rPr>
              <a:t> </a:t>
            </a:r>
            <a:r>
              <a:rPr lang="fr-FR" sz="2400" b="1" dirty="0" err="1">
                <a:solidFill>
                  <a:schemeClr val="bg1"/>
                </a:solidFill>
              </a:rPr>
              <a:t>يعطي</a:t>
            </a:r>
            <a:r>
              <a:rPr lang="fr-FR" sz="2400" b="1" dirty="0">
                <a:solidFill>
                  <a:schemeClr val="bg1"/>
                </a:solidFill>
              </a:rPr>
              <a:t> </a:t>
            </a:r>
            <a:r>
              <a:rPr lang="fr-FR" sz="2400" b="1" dirty="0" err="1">
                <a:solidFill>
                  <a:schemeClr val="bg1"/>
                </a:solidFill>
              </a:rPr>
              <a:t>قيمة</a:t>
            </a:r>
            <a:r>
              <a:rPr lang="fr-FR" sz="2400" b="1" dirty="0">
                <a:solidFill>
                  <a:schemeClr val="bg1"/>
                </a:solidFill>
              </a:rPr>
              <a:t> </a:t>
            </a:r>
            <a:r>
              <a:rPr lang="fr-FR" sz="2400" b="1" dirty="0" err="1">
                <a:solidFill>
                  <a:schemeClr val="bg1"/>
                </a:solidFill>
              </a:rPr>
              <a:t>مضافة</a:t>
            </a:r>
            <a:r>
              <a:rPr lang="fr-FR" sz="2400" b="1" dirty="0">
                <a:solidFill>
                  <a:schemeClr val="bg1"/>
                </a:solidFill>
              </a:rPr>
              <a:t> </a:t>
            </a:r>
            <a:r>
              <a:rPr lang="fr-FR" sz="2400" b="1" dirty="0" err="1">
                <a:solidFill>
                  <a:schemeClr val="bg1"/>
                </a:solidFill>
              </a:rPr>
              <a:t>الاقتصاد</a:t>
            </a:r>
            <a:r>
              <a:rPr lang="fr-FR" sz="2400" b="1" dirty="0">
                <a:solidFill>
                  <a:schemeClr val="bg1"/>
                </a:solidFill>
              </a:rPr>
              <a:t> </a:t>
            </a:r>
            <a:r>
              <a:rPr lang="fr-FR" sz="2400" b="1" dirty="0" err="1">
                <a:solidFill>
                  <a:schemeClr val="bg1"/>
                </a:solidFill>
              </a:rPr>
              <a:t>المحلي</a:t>
            </a:r>
            <a:r>
              <a:rPr lang="fr-FR" sz="2400" b="1" dirty="0">
                <a:solidFill>
                  <a:schemeClr val="bg1"/>
                </a:solidFill>
              </a:rPr>
              <a:t> </a:t>
            </a:r>
            <a:r>
              <a:rPr lang="fr-FR" sz="2400" b="1" dirty="0" err="1">
                <a:solidFill>
                  <a:schemeClr val="bg1"/>
                </a:solidFill>
              </a:rPr>
              <a:t>ويخلق</a:t>
            </a:r>
            <a:r>
              <a:rPr lang="fr-FR" sz="2400" b="1" dirty="0">
                <a:solidFill>
                  <a:schemeClr val="bg1"/>
                </a:solidFill>
              </a:rPr>
              <a:t> </a:t>
            </a:r>
            <a:r>
              <a:rPr lang="fr-FR" sz="2400" b="1" dirty="0" err="1">
                <a:solidFill>
                  <a:schemeClr val="bg1"/>
                </a:solidFill>
              </a:rPr>
              <a:t>فرص</a:t>
            </a:r>
            <a:r>
              <a:rPr lang="fr-FR" sz="2400" b="1" dirty="0">
                <a:solidFill>
                  <a:schemeClr val="bg1"/>
                </a:solidFill>
              </a:rPr>
              <a:t> </a:t>
            </a:r>
            <a:r>
              <a:rPr lang="fr-FR" sz="2400" b="1" dirty="0" err="1">
                <a:solidFill>
                  <a:schemeClr val="bg1"/>
                </a:solidFill>
              </a:rPr>
              <a:t>العمل</a:t>
            </a:r>
            <a:r>
              <a:rPr lang="fr-FR" sz="2400" b="1" dirty="0">
                <a:solidFill>
                  <a:schemeClr val="bg1"/>
                </a:solidFill>
              </a:rPr>
              <a:t> .</a:t>
            </a:r>
          </a:p>
          <a:p>
            <a:pPr algn="r" rtl="1"/>
            <a:r>
              <a:rPr lang="fr-FR" sz="2400" b="1" dirty="0" err="1">
                <a:solidFill>
                  <a:schemeClr val="bg1"/>
                </a:solidFill>
              </a:rPr>
              <a:t>امكانية</a:t>
            </a:r>
            <a:r>
              <a:rPr lang="fr-FR" sz="2400" b="1" dirty="0">
                <a:solidFill>
                  <a:schemeClr val="bg1"/>
                </a:solidFill>
              </a:rPr>
              <a:t> </a:t>
            </a:r>
            <a:r>
              <a:rPr lang="fr-FR" sz="2400" b="1" dirty="0" err="1">
                <a:solidFill>
                  <a:schemeClr val="bg1"/>
                </a:solidFill>
              </a:rPr>
              <a:t>تطبيق</a:t>
            </a:r>
            <a:r>
              <a:rPr lang="fr-FR" sz="2400" b="1" dirty="0">
                <a:solidFill>
                  <a:schemeClr val="bg1"/>
                </a:solidFill>
              </a:rPr>
              <a:t> </a:t>
            </a:r>
            <a:r>
              <a:rPr lang="fr-FR" sz="2400" b="1" dirty="0" err="1">
                <a:solidFill>
                  <a:schemeClr val="bg1"/>
                </a:solidFill>
              </a:rPr>
              <a:t>الفكرة</a:t>
            </a:r>
            <a:r>
              <a:rPr lang="fr-FR" sz="2400" b="1" dirty="0">
                <a:solidFill>
                  <a:schemeClr val="bg1"/>
                </a:solidFill>
              </a:rPr>
              <a:t> </a:t>
            </a:r>
            <a:r>
              <a:rPr lang="fr-FR" sz="2400" b="1" dirty="0" err="1">
                <a:solidFill>
                  <a:schemeClr val="bg1"/>
                </a:solidFill>
              </a:rPr>
              <a:t>على</a:t>
            </a:r>
            <a:r>
              <a:rPr lang="fr-FR" sz="2400" b="1" dirty="0">
                <a:solidFill>
                  <a:schemeClr val="bg1"/>
                </a:solidFill>
              </a:rPr>
              <a:t> </a:t>
            </a:r>
            <a:r>
              <a:rPr lang="fr-FR" sz="2400" b="1" dirty="0" err="1">
                <a:solidFill>
                  <a:schemeClr val="bg1"/>
                </a:solidFill>
              </a:rPr>
              <a:t>ارض</a:t>
            </a:r>
            <a:r>
              <a:rPr lang="fr-FR" sz="2400" b="1" dirty="0">
                <a:solidFill>
                  <a:schemeClr val="bg1"/>
                </a:solidFill>
              </a:rPr>
              <a:t> </a:t>
            </a:r>
            <a:r>
              <a:rPr lang="fr-FR" sz="2400" b="1" dirty="0" err="1">
                <a:solidFill>
                  <a:schemeClr val="bg1"/>
                </a:solidFill>
              </a:rPr>
              <a:t>الواقع</a:t>
            </a:r>
            <a:r>
              <a:rPr lang="fr-FR" sz="2400" b="1" dirty="0">
                <a:solidFill>
                  <a:schemeClr val="bg1"/>
                </a:solidFill>
              </a:rPr>
              <a:t> </a:t>
            </a:r>
            <a:r>
              <a:rPr lang="fr-FR" sz="2400" b="1" dirty="0" err="1">
                <a:solidFill>
                  <a:schemeClr val="bg1"/>
                </a:solidFill>
              </a:rPr>
              <a:t>تتلائم</a:t>
            </a:r>
            <a:r>
              <a:rPr lang="fr-FR" sz="2400" b="1" dirty="0">
                <a:solidFill>
                  <a:schemeClr val="bg1"/>
                </a:solidFill>
              </a:rPr>
              <a:t> </a:t>
            </a:r>
            <a:r>
              <a:rPr lang="fr-FR" sz="2400" b="1" dirty="0" err="1">
                <a:solidFill>
                  <a:schemeClr val="bg1"/>
                </a:solidFill>
              </a:rPr>
              <a:t>مع</a:t>
            </a:r>
            <a:r>
              <a:rPr lang="fr-FR" sz="2400" b="1" dirty="0">
                <a:solidFill>
                  <a:schemeClr val="bg1"/>
                </a:solidFill>
              </a:rPr>
              <a:t> </a:t>
            </a:r>
            <a:r>
              <a:rPr lang="fr-FR" sz="2400" b="1" dirty="0" err="1">
                <a:solidFill>
                  <a:schemeClr val="bg1"/>
                </a:solidFill>
              </a:rPr>
              <a:t>احتياجات</a:t>
            </a:r>
            <a:r>
              <a:rPr lang="fr-FR" sz="2400" b="1" dirty="0">
                <a:solidFill>
                  <a:schemeClr val="bg1"/>
                </a:solidFill>
              </a:rPr>
              <a:t> </a:t>
            </a:r>
            <a:r>
              <a:rPr lang="fr-FR" sz="2400" b="1" dirty="0" err="1">
                <a:solidFill>
                  <a:schemeClr val="bg1"/>
                </a:solidFill>
              </a:rPr>
              <a:t>السوق</a:t>
            </a:r>
            <a:r>
              <a:rPr lang="fr-FR" sz="2400" b="1" dirty="0">
                <a:solidFill>
                  <a:schemeClr val="bg1"/>
                </a:solidFill>
              </a:rPr>
              <a:t>.</a:t>
            </a:r>
          </a:p>
          <a:p>
            <a:pPr algn="r" rtl="1"/>
            <a:r>
              <a:rPr lang="fr-FR" sz="2400" b="1" dirty="0" err="1">
                <a:solidFill>
                  <a:schemeClr val="bg1"/>
                </a:solidFill>
              </a:rPr>
              <a:t>ان</a:t>
            </a:r>
            <a:r>
              <a:rPr lang="fr-FR" sz="2400" b="1" dirty="0">
                <a:solidFill>
                  <a:schemeClr val="bg1"/>
                </a:solidFill>
              </a:rPr>
              <a:t> </a:t>
            </a:r>
            <a:r>
              <a:rPr lang="fr-FR" sz="2400" b="1" dirty="0" err="1">
                <a:solidFill>
                  <a:schemeClr val="bg1"/>
                </a:solidFill>
              </a:rPr>
              <a:t>تمتلك</a:t>
            </a:r>
            <a:r>
              <a:rPr lang="fr-FR" sz="2400" b="1" dirty="0">
                <a:solidFill>
                  <a:schemeClr val="bg1"/>
                </a:solidFill>
              </a:rPr>
              <a:t> </a:t>
            </a:r>
            <a:r>
              <a:rPr lang="fr-FR" sz="2400" b="1" dirty="0" err="1">
                <a:solidFill>
                  <a:schemeClr val="bg1"/>
                </a:solidFill>
              </a:rPr>
              <a:t>الفكرة</a:t>
            </a:r>
            <a:r>
              <a:rPr lang="fr-FR" sz="2400" b="1" dirty="0">
                <a:solidFill>
                  <a:schemeClr val="bg1"/>
                </a:solidFill>
              </a:rPr>
              <a:t> </a:t>
            </a:r>
            <a:r>
              <a:rPr lang="fr-FR" sz="2400" b="1" dirty="0" err="1">
                <a:solidFill>
                  <a:schemeClr val="bg1"/>
                </a:solidFill>
              </a:rPr>
              <a:t>او</a:t>
            </a:r>
            <a:r>
              <a:rPr lang="fr-FR" sz="2400" b="1" dirty="0">
                <a:solidFill>
                  <a:schemeClr val="bg1"/>
                </a:solidFill>
              </a:rPr>
              <a:t> </a:t>
            </a:r>
            <a:r>
              <a:rPr lang="fr-FR" sz="2400" b="1" dirty="0" err="1">
                <a:solidFill>
                  <a:schemeClr val="bg1"/>
                </a:solidFill>
              </a:rPr>
              <a:t>المشروع</a:t>
            </a:r>
            <a:r>
              <a:rPr lang="fr-FR" sz="2400" b="1" dirty="0">
                <a:solidFill>
                  <a:schemeClr val="bg1"/>
                </a:solidFill>
              </a:rPr>
              <a:t> </a:t>
            </a:r>
            <a:r>
              <a:rPr lang="fr-FR" sz="2400" b="1" dirty="0" err="1">
                <a:solidFill>
                  <a:schemeClr val="bg1"/>
                </a:solidFill>
              </a:rPr>
              <a:t>القدرة</a:t>
            </a:r>
            <a:r>
              <a:rPr lang="fr-FR" sz="2400" b="1" dirty="0">
                <a:solidFill>
                  <a:schemeClr val="bg1"/>
                </a:solidFill>
              </a:rPr>
              <a:t> </a:t>
            </a:r>
            <a:r>
              <a:rPr lang="fr-FR" sz="2400" b="1" dirty="0" err="1">
                <a:solidFill>
                  <a:schemeClr val="bg1"/>
                </a:solidFill>
              </a:rPr>
              <a:t>على</a:t>
            </a:r>
            <a:r>
              <a:rPr lang="fr-FR" sz="2400" b="1" dirty="0">
                <a:solidFill>
                  <a:schemeClr val="bg1"/>
                </a:solidFill>
              </a:rPr>
              <a:t> </a:t>
            </a:r>
            <a:r>
              <a:rPr lang="fr-FR" sz="2400" b="1" dirty="0" err="1">
                <a:solidFill>
                  <a:schemeClr val="bg1"/>
                </a:solidFill>
              </a:rPr>
              <a:t>الاستمرارية</a:t>
            </a:r>
            <a:r>
              <a:rPr lang="fr-FR" sz="2400" b="1" dirty="0">
                <a:solidFill>
                  <a:schemeClr val="bg1"/>
                </a:solidFill>
              </a:rPr>
              <a:t>.</a:t>
            </a:r>
          </a:p>
        </p:txBody>
      </p:sp>
      <p:sp>
        <p:nvSpPr>
          <p:cNvPr id="4" name="ZoneTexte 3">
            <a:extLst>
              <a:ext uri="{FF2B5EF4-FFF2-40B4-BE49-F238E27FC236}">
                <a16:creationId xmlns:a16="http://schemas.microsoft.com/office/drawing/2014/main" id="{A0303CA0-81D3-BB40-81F2-87D5268872FB}"/>
              </a:ext>
            </a:extLst>
          </p:cNvPr>
          <p:cNvSpPr txBox="1"/>
          <p:nvPr/>
        </p:nvSpPr>
        <p:spPr>
          <a:xfrm>
            <a:off x="4900877" y="532985"/>
            <a:ext cx="6097018" cy="769441"/>
          </a:xfrm>
          <a:prstGeom prst="rect">
            <a:avLst/>
          </a:prstGeom>
          <a:noFill/>
        </p:spPr>
        <p:txBody>
          <a:bodyPr wrap="square" anchor="ctr">
            <a:spAutoFit/>
          </a:bodyPr>
          <a:lstStyle/>
          <a:p>
            <a:pPr algn="ctr" rtl="1"/>
            <a:r>
              <a:rPr lang="fr-FR" sz="4400" b="1" dirty="0"/>
              <a:t>-4شروط </a:t>
            </a:r>
            <a:r>
              <a:rPr lang="fr-FR" sz="4400" b="1" dirty="0" err="1"/>
              <a:t>الانتساب</a:t>
            </a:r>
            <a:r>
              <a:rPr lang="fr-FR" sz="4400" b="1" dirty="0"/>
              <a:t> </a:t>
            </a:r>
            <a:r>
              <a:rPr lang="fr-FR" sz="4400" b="1" dirty="0" err="1"/>
              <a:t>للمشتلة</a:t>
            </a:r>
            <a:endParaRPr lang="fr-FR" sz="4400" dirty="0"/>
          </a:p>
        </p:txBody>
      </p:sp>
    </p:spTree>
    <p:extLst>
      <p:ext uri="{BB962C8B-B14F-4D97-AF65-F5344CB8AC3E}">
        <p14:creationId xmlns:p14="http://schemas.microsoft.com/office/powerpoint/2010/main" val="11823813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936FA5-3EF8-824C-AE4E-70672E58F18A}"/>
              </a:ext>
            </a:extLst>
          </p:cNvPr>
          <p:cNvSpPr>
            <a:spLocks noGrp="1"/>
          </p:cNvSpPr>
          <p:nvPr>
            <p:ph type="title"/>
          </p:nvPr>
        </p:nvSpPr>
        <p:spPr/>
        <p:txBody>
          <a:bodyPr/>
          <a:lstStyle/>
          <a:p>
            <a:pPr algn="ctr" rtl="1"/>
            <a:r>
              <a:rPr lang="fr-FR" dirty="0"/>
              <a:t>-</a:t>
            </a:r>
            <a:r>
              <a:rPr lang="fr-FR" b="1" dirty="0"/>
              <a:t>5مراحل </a:t>
            </a:r>
            <a:r>
              <a:rPr lang="fr-FR" b="1" dirty="0" err="1"/>
              <a:t>عملية</a:t>
            </a:r>
            <a:r>
              <a:rPr lang="fr-FR" b="1" dirty="0"/>
              <a:t> </a:t>
            </a:r>
            <a:r>
              <a:rPr lang="fr-FR" b="1" dirty="0" err="1"/>
              <a:t>احتضان</a:t>
            </a:r>
            <a:r>
              <a:rPr lang="fr-FR" b="1" dirty="0"/>
              <a:t> </a:t>
            </a:r>
            <a:r>
              <a:rPr lang="fr-FR" b="1" dirty="0" err="1"/>
              <a:t>حاملي</a:t>
            </a:r>
            <a:r>
              <a:rPr lang="fr-FR" b="1" dirty="0"/>
              <a:t> </a:t>
            </a:r>
            <a:r>
              <a:rPr lang="fr-FR" b="1" dirty="0" err="1"/>
              <a:t>المشروع</a:t>
            </a:r>
            <a:endParaRPr lang="fr-FR" b="1" dirty="0"/>
          </a:p>
        </p:txBody>
      </p:sp>
      <p:sp>
        <p:nvSpPr>
          <p:cNvPr id="3" name="Espace réservé du contenu 2">
            <a:extLst>
              <a:ext uri="{FF2B5EF4-FFF2-40B4-BE49-F238E27FC236}">
                <a16:creationId xmlns:a16="http://schemas.microsoft.com/office/drawing/2014/main" id="{F20CAC93-7C05-CA4B-8937-12D14FFB9FE9}"/>
              </a:ext>
            </a:extLst>
          </p:cNvPr>
          <p:cNvSpPr>
            <a:spLocks noGrp="1"/>
          </p:cNvSpPr>
          <p:nvPr>
            <p:ph idx="1"/>
          </p:nvPr>
        </p:nvSpPr>
        <p:spPr>
          <a:xfrm>
            <a:off x="6175947" y="1543253"/>
            <a:ext cx="5717695" cy="5202321"/>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rtl="1">
              <a:buNone/>
            </a:pPr>
            <a:r>
              <a:rPr lang="fr-FR" b="1" dirty="0"/>
              <a:t>-1 </a:t>
            </a:r>
            <a:r>
              <a:rPr lang="fr-FR" b="1" dirty="0" err="1"/>
              <a:t>الاتصال</a:t>
            </a:r>
            <a:r>
              <a:rPr lang="fr-FR" b="1" dirty="0"/>
              <a:t> </a:t>
            </a:r>
            <a:r>
              <a:rPr lang="fr-FR" b="1" dirty="0" err="1"/>
              <a:t>الاولي</a:t>
            </a:r>
            <a:r>
              <a:rPr lang="fr-FR" b="1" dirty="0"/>
              <a:t>: </a:t>
            </a:r>
          </a:p>
          <a:p>
            <a:pPr marL="0" indent="0" algn="just" rtl="1">
              <a:buNone/>
            </a:pPr>
            <a:r>
              <a:rPr lang="fr-FR" dirty="0" err="1"/>
              <a:t>يقوم</a:t>
            </a:r>
            <a:r>
              <a:rPr lang="fr-FR" dirty="0"/>
              <a:t> </a:t>
            </a:r>
            <a:r>
              <a:rPr lang="fr-FR" dirty="0" err="1"/>
              <a:t>صاحب</a:t>
            </a:r>
            <a:r>
              <a:rPr lang="fr-FR" dirty="0"/>
              <a:t> </a:t>
            </a:r>
            <a:r>
              <a:rPr lang="fr-FR" dirty="0" err="1"/>
              <a:t>الفكرة</a:t>
            </a:r>
            <a:r>
              <a:rPr lang="fr-FR" dirty="0"/>
              <a:t> </a:t>
            </a:r>
            <a:r>
              <a:rPr lang="fr-FR" dirty="0" err="1"/>
              <a:t>بالاتصال</a:t>
            </a:r>
            <a:r>
              <a:rPr lang="fr-FR" dirty="0"/>
              <a:t> </a:t>
            </a:r>
            <a:r>
              <a:rPr lang="fr-FR" dirty="0" err="1"/>
              <a:t>بالمشتلة</a:t>
            </a:r>
            <a:r>
              <a:rPr lang="fr-FR" dirty="0"/>
              <a:t> </a:t>
            </a:r>
            <a:r>
              <a:rPr lang="fr-FR" dirty="0" err="1"/>
              <a:t>فيتم</a:t>
            </a:r>
            <a:r>
              <a:rPr lang="fr-FR" dirty="0"/>
              <a:t> </a:t>
            </a:r>
            <a:r>
              <a:rPr lang="fr-FR" dirty="0" err="1"/>
              <a:t>استقباله</a:t>
            </a:r>
            <a:r>
              <a:rPr lang="fr-FR" dirty="0"/>
              <a:t> </a:t>
            </a:r>
            <a:r>
              <a:rPr lang="fr-FR" dirty="0" err="1"/>
              <a:t>من</a:t>
            </a:r>
            <a:r>
              <a:rPr lang="fr-FR" dirty="0"/>
              <a:t> </a:t>
            </a:r>
            <a:r>
              <a:rPr lang="fr-FR" dirty="0" err="1"/>
              <a:t>طرف</a:t>
            </a:r>
            <a:r>
              <a:rPr lang="fr-FR" dirty="0"/>
              <a:t> </a:t>
            </a:r>
            <a:r>
              <a:rPr lang="fr-FR" dirty="0" err="1"/>
              <a:t>هيئة</a:t>
            </a:r>
            <a:r>
              <a:rPr lang="fr-FR" dirty="0"/>
              <a:t> </a:t>
            </a:r>
            <a:r>
              <a:rPr lang="fr-FR" dirty="0" err="1"/>
              <a:t>الاستقبال</a:t>
            </a:r>
            <a:r>
              <a:rPr lang="fr-FR" dirty="0"/>
              <a:t> </a:t>
            </a:r>
            <a:r>
              <a:rPr lang="fr-FR" dirty="0" err="1"/>
              <a:t>حيث</a:t>
            </a:r>
            <a:r>
              <a:rPr lang="fr-FR" dirty="0"/>
              <a:t> </a:t>
            </a:r>
            <a:r>
              <a:rPr lang="fr-FR" dirty="0" err="1"/>
              <a:t>تقوم</a:t>
            </a:r>
            <a:r>
              <a:rPr lang="fr-FR" dirty="0"/>
              <a:t> </a:t>
            </a:r>
            <a:r>
              <a:rPr lang="fr-FR" dirty="0" err="1"/>
              <a:t>بتقديم</a:t>
            </a:r>
            <a:r>
              <a:rPr lang="fr-FR" dirty="0"/>
              <a:t> </a:t>
            </a:r>
            <a:r>
              <a:rPr lang="fr-FR" dirty="0" err="1"/>
              <a:t>معلومات</a:t>
            </a:r>
            <a:r>
              <a:rPr lang="fr-FR" dirty="0"/>
              <a:t> </a:t>
            </a:r>
            <a:r>
              <a:rPr lang="fr-FR" dirty="0" err="1"/>
              <a:t>حول</a:t>
            </a:r>
            <a:r>
              <a:rPr lang="fr-FR" dirty="0"/>
              <a:t> </a:t>
            </a:r>
            <a:r>
              <a:rPr lang="fr-FR" dirty="0" err="1"/>
              <a:t>المشتلة</a:t>
            </a:r>
            <a:r>
              <a:rPr lang="fr-FR" dirty="0"/>
              <a:t> </a:t>
            </a:r>
            <a:r>
              <a:rPr lang="fr-FR" dirty="0" err="1"/>
              <a:t>حيث</a:t>
            </a:r>
            <a:r>
              <a:rPr lang="fr-FR" dirty="0"/>
              <a:t> </a:t>
            </a:r>
            <a:r>
              <a:rPr lang="fr-FR" dirty="0" err="1"/>
              <a:t>يتم</a:t>
            </a:r>
            <a:r>
              <a:rPr lang="fr-FR" dirty="0"/>
              <a:t> </a:t>
            </a:r>
            <a:r>
              <a:rPr lang="fr-FR" dirty="0" err="1"/>
              <a:t>التعريق</a:t>
            </a:r>
            <a:r>
              <a:rPr lang="fr-FR" dirty="0"/>
              <a:t> </a:t>
            </a:r>
            <a:r>
              <a:rPr lang="fr-FR" dirty="0" err="1"/>
              <a:t>بها</a:t>
            </a:r>
            <a:r>
              <a:rPr lang="fr-FR" dirty="0"/>
              <a:t> </a:t>
            </a:r>
            <a:r>
              <a:rPr lang="fr-FR" dirty="0" err="1"/>
              <a:t>وتزويد</a:t>
            </a:r>
            <a:r>
              <a:rPr lang="fr-FR" dirty="0"/>
              <a:t> </a:t>
            </a:r>
            <a:r>
              <a:rPr lang="fr-FR" dirty="0" err="1"/>
              <a:t>اصحاب</a:t>
            </a:r>
            <a:r>
              <a:rPr lang="fr-FR" dirty="0"/>
              <a:t> </a:t>
            </a:r>
            <a:r>
              <a:rPr lang="fr-FR" dirty="0" err="1"/>
              <a:t>المشاريع</a:t>
            </a:r>
            <a:r>
              <a:rPr lang="fr-FR" dirty="0"/>
              <a:t> </a:t>
            </a:r>
            <a:r>
              <a:rPr lang="fr-FR" dirty="0" err="1"/>
              <a:t>بالشروط</a:t>
            </a:r>
            <a:r>
              <a:rPr lang="fr-FR" dirty="0"/>
              <a:t> </a:t>
            </a:r>
            <a:r>
              <a:rPr lang="fr-FR" dirty="0" err="1"/>
              <a:t>الضرورية</a:t>
            </a:r>
            <a:r>
              <a:rPr lang="fr-FR" dirty="0"/>
              <a:t> و </a:t>
            </a:r>
            <a:r>
              <a:rPr lang="fr-FR" dirty="0" err="1"/>
              <a:t>الواجبة</a:t>
            </a:r>
            <a:r>
              <a:rPr lang="fr-FR" dirty="0"/>
              <a:t> </a:t>
            </a:r>
            <a:r>
              <a:rPr lang="fr-FR" dirty="0" err="1"/>
              <a:t>للانتساب</a:t>
            </a:r>
            <a:r>
              <a:rPr lang="fr-FR" dirty="0"/>
              <a:t>، </a:t>
            </a:r>
            <a:r>
              <a:rPr lang="fr-FR" dirty="0" err="1"/>
              <a:t>كما</a:t>
            </a:r>
            <a:r>
              <a:rPr lang="fr-FR" dirty="0"/>
              <a:t> </a:t>
            </a:r>
            <a:r>
              <a:rPr lang="fr-FR" dirty="0" err="1"/>
              <a:t>تقوم</a:t>
            </a:r>
            <a:r>
              <a:rPr lang="fr-FR" dirty="0"/>
              <a:t> </a:t>
            </a:r>
            <a:r>
              <a:rPr lang="fr-FR" dirty="0" err="1"/>
              <a:t>بتقديم</a:t>
            </a:r>
            <a:r>
              <a:rPr lang="fr-FR" dirty="0"/>
              <a:t> </a:t>
            </a:r>
            <a:r>
              <a:rPr lang="fr-FR" dirty="0" err="1"/>
              <a:t>المطوية</a:t>
            </a:r>
            <a:r>
              <a:rPr lang="fr-FR" dirty="0"/>
              <a:t> </a:t>
            </a:r>
            <a:r>
              <a:rPr lang="fr-FR" dirty="0" err="1"/>
              <a:t>الخاصة</a:t>
            </a:r>
            <a:r>
              <a:rPr lang="fr-FR" dirty="0"/>
              <a:t> </a:t>
            </a:r>
            <a:r>
              <a:rPr lang="fr-FR" dirty="0" err="1"/>
              <a:t>بالمشتلة</a:t>
            </a:r>
            <a:r>
              <a:rPr lang="fr-FR" dirty="0"/>
              <a:t> و </a:t>
            </a:r>
            <a:r>
              <a:rPr lang="fr-FR" dirty="0" err="1"/>
              <a:t>التي</a:t>
            </a:r>
            <a:r>
              <a:rPr lang="fr-FR" dirty="0"/>
              <a:t> </a:t>
            </a:r>
            <a:r>
              <a:rPr lang="fr-FR" dirty="0" err="1"/>
              <a:t>تحتوي</a:t>
            </a:r>
            <a:r>
              <a:rPr lang="fr-FR" dirty="0"/>
              <a:t> </a:t>
            </a:r>
            <a:r>
              <a:rPr lang="fr-FR" dirty="0" err="1"/>
              <a:t>على</a:t>
            </a:r>
            <a:r>
              <a:rPr lang="fr-FR" dirty="0"/>
              <a:t> </a:t>
            </a:r>
            <a:r>
              <a:rPr lang="fr-FR" dirty="0" err="1"/>
              <a:t>مختلف</a:t>
            </a:r>
            <a:r>
              <a:rPr lang="fr-FR" dirty="0"/>
              <a:t> </a:t>
            </a:r>
            <a:r>
              <a:rPr lang="fr-FR" dirty="0" err="1"/>
              <a:t>الخدمات</a:t>
            </a:r>
            <a:r>
              <a:rPr lang="fr-FR" dirty="0"/>
              <a:t> </a:t>
            </a:r>
            <a:r>
              <a:rPr lang="fr-FR" dirty="0" err="1"/>
              <a:t>التي</a:t>
            </a:r>
            <a:r>
              <a:rPr lang="fr-FR" dirty="0"/>
              <a:t> </a:t>
            </a:r>
            <a:r>
              <a:rPr lang="fr-FR" dirty="0" err="1"/>
              <a:t>تقدمها</a:t>
            </a:r>
            <a:r>
              <a:rPr lang="fr-FR" dirty="0"/>
              <a:t> </a:t>
            </a:r>
            <a:r>
              <a:rPr lang="fr-FR" dirty="0" err="1"/>
              <a:t>المشتلة</a:t>
            </a:r>
            <a:r>
              <a:rPr lang="fr-FR" dirty="0"/>
              <a:t>.</a:t>
            </a:r>
          </a:p>
          <a:p>
            <a:pPr marL="0" indent="0" algn="just" rtl="1">
              <a:buNone/>
            </a:pPr>
            <a:r>
              <a:rPr lang="fr-FR" b="1" dirty="0"/>
              <a:t>-2 </a:t>
            </a:r>
            <a:r>
              <a:rPr lang="fr-FR" b="1" dirty="0" err="1"/>
              <a:t>المقابلة</a:t>
            </a:r>
            <a:r>
              <a:rPr lang="fr-FR" b="1" dirty="0"/>
              <a:t> </a:t>
            </a:r>
            <a:r>
              <a:rPr lang="fr-FR" b="1" dirty="0" err="1"/>
              <a:t>الاولية</a:t>
            </a:r>
            <a:r>
              <a:rPr lang="fr-FR" b="1" dirty="0"/>
              <a:t> : </a:t>
            </a:r>
          </a:p>
          <a:p>
            <a:pPr marL="0" indent="0" algn="just" rtl="1">
              <a:buNone/>
            </a:pPr>
            <a:r>
              <a:rPr lang="fr-FR" dirty="0" err="1"/>
              <a:t>اذا</a:t>
            </a:r>
            <a:r>
              <a:rPr lang="fr-FR" dirty="0"/>
              <a:t> </a:t>
            </a:r>
            <a:r>
              <a:rPr lang="fr-FR" dirty="0" err="1"/>
              <a:t>كان</a:t>
            </a:r>
            <a:r>
              <a:rPr lang="fr-FR" dirty="0"/>
              <a:t> </a:t>
            </a:r>
            <a:r>
              <a:rPr lang="fr-FR" dirty="0" err="1"/>
              <a:t>حامل</a:t>
            </a:r>
            <a:r>
              <a:rPr lang="fr-FR" dirty="0"/>
              <a:t> </a:t>
            </a:r>
            <a:r>
              <a:rPr lang="fr-FR" dirty="0" err="1"/>
              <a:t>المشروع</a:t>
            </a:r>
            <a:r>
              <a:rPr lang="fr-FR" dirty="0"/>
              <a:t> </a:t>
            </a:r>
            <a:r>
              <a:rPr lang="fr-FR" dirty="0" err="1"/>
              <a:t>مهتما</a:t>
            </a:r>
            <a:r>
              <a:rPr lang="fr-FR" dirty="0"/>
              <a:t> </a:t>
            </a:r>
            <a:r>
              <a:rPr lang="fr-FR" dirty="0" err="1"/>
              <a:t>بالانتساب</a:t>
            </a:r>
            <a:r>
              <a:rPr lang="fr-FR" dirty="0"/>
              <a:t> </a:t>
            </a:r>
            <a:r>
              <a:rPr lang="fr-FR" dirty="0" err="1"/>
              <a:t>للمشتلة</a:t>
            </a:r>
            <a:r>
              <a:rPr lang="fr-FR" dirty="0"/>
              <a:t> </a:t>
            </a:r>
            <a:r>
              <a:rPr lang="fr-FR" dirty="0" err="1"/>
              <a:t>يسمح</a:t>
            </a:r>
            <a:r>
              <a:rPr lang="fr-FR" dirty="0"/>
              <a:t> </a:t>
            </a:r>
            <a:r>
              <a:rPr lang="fr-FR" dirty="0" err="1"/>
              <a:t>له</a:t>
            </a:r>
            <a:r>
              <a:rPr lang="fr-FR" dirty="0"/>
              <a:t> </a:t>
            </a:r>
            <a:r>
              <a:rPr lang="fr-FR" dirty="0" err="1"/>
              <a:t>بعرض</a:t>
            </a:r>
            <a:r>
              <a:rPr lang="fr-FR" dirty="0"/>
              <a:t> </a:t>
            </a:r>
            <a:r>
              <a:rPr lang="fr-FR" dirty="0" err="1"/>
              <a:t>فكرته</a:t>
            </a:r>
            <a:r>
              <a:rPr lang="fr-FR" dirty="0"/>
              <a:t> </a:t>
            </a:r>
            <a:r>
              <a:rPr lang="fr-FR" dirty="0" err="1"/>
              <a:t>وتزويده</a:t>
            </a:r>
            <a:r>
              <a:rPr lang="fr-FR" dirty="0"/>
              <a:t> </a:t>
            </a:r>
            <a:r>
              <a:rPr lang="fr-FR" dirty="0" err="1"/>
              <a:t>بشخص</a:t>
            </a:r>
            <a:r>
              <a:rPr lang="fr-FR" dirty="0"/>
              <a:t> </a:t>
            </a:r>
            <a:r>
              <a:rPr lang="fr-FR" dirty="0" err="1"/>
              <a:t>ليجري</a:t>
            </a:r>
            <a:r>
              <a:rPr lang="fr-FR" dirty="0"/>
              <a:t> </a:t>
            </a:r>
            <a:r>
              <a:rPr lang="fr-FR" dirty="0" err="1"/>
              <a:t>معه</a:t>
            </a:r>
            <a:r>
              <a:rPr lang="fr-FR" dirty="0"/>
              <a:t> </a:t>
            </a:r>
            <a:r>
              <a:rPr lang="fr-FR" dirty="0" err="1"/>
              <a:t>مقابلة</a:t>
            </a:r>
            <a:r>
              <a:rPr lang="fr-FR" dirty="0"/>
              <a:t> </a:t>
            </a:r>
            <a:r>
              <a:rPr lang="fr-FR" dirty="0" err="1"/>
              <a:t>اولية</a:t>
            </a:r>
            <a:r>
              <a:rPr lang="fr-FR" dirty="0"/>
              <a:t> </a:t>
            </a:r>
            <a:r>
              <a:rPr lang="fr-FR" dirty="0" err="1"/>
              <a:t>للتعريف</a:t>
            </a:r>
            <a:r>
              <a:rPr lang="fr-FR" dirty="0"/>
              <a:t> </a:t>
            </a:r>
            <a:r>
              <a:rPr lang="fr-FR" dirty="0" err="1"/>
              <a:t>بنفسه</a:t>
            </a:r>
            <a:r>
              <a:rPr lang="fr-FR" dirty="0"/>
              <a:t> </a:t>
            </a:r>
            <a:r>
              <a:rPr lang="fr-FR" dirty="0" err="1"/>
              <a:t>وبفكرته</a:t>
            </a:r>
            <a:r>
              <a:rPr lang="fr-FR" dirty="0"/>
              <a:t> </a:t>
            </a:r>
            <a:r>
              <a:rPr lang="fr-FR" dirty="0" err="1"/>
              <a:t>ومدى</a:t>
            </a:r>
            <a:r>
              <a:rPr lang="fr-FR" dirty="0"/>
              <a:t> </a:t>
            </a:r>
            <a:r>
              <a:rPr lang="fr-FR" dirty="0" err="1"/>
              <a:t>قابلية</a:t>
            </a:r>
            <a:r>
              <a:rPr lang="fr-FR" dirty="0"/>
              <a:t> </a:t>
            </a:r>
            <a:r>
              <a:rPr lang="fr-FR" dirty="0" err="1"/>
              <a:t>الفكرة</a:t>
            </a:r>
            <a:r>
              <a:rPr lang="fr-FR" dirty="0"/>
              <a:t> </a:t>
            </a:r>
            <a:r>
              <a:rPr lang="fr-FR" dirty="0" err="1"/>
              <a:t>للتجسسد</a:t>
            </a:r>
            <a:r>
              <a:rPr lang="fr-FR" dirty="0"/>
              <a:t>، </a:t>
            </a:r>
            <a:r>
              <a:rPr lang="fr-FR" dirty="0" err="1"/>
              <a:t>ويتحدد</a:t>
            </a:r>
            <a:r>
              <a:rPr lang="fr-FR" dirty="0"/>
              <a:t> </a:t>
            </a:r>
            <a:r>
              <a:rPr lang="fr-FR" dirty="0" err="1"/>
              <a:t>اذا</a:t>
            </a:r>
            <a:r>
              <a:rPr lang="fr-FR" dirty="0"/>
              <a:t> </a:t>
            </a:r>
            <a:r>
              <a:rPr lang="fr-FR" dirty="0" err="1"/>
              <a:t>ما</a:t>
            </a:r>
            <a:r>
              <a:rPr lang="fr-FR" dirty="0"/>
              <a:t> </a:t>
            </a:r>
            <a:r>
              <a:rPr lang="fr-FR" dirty="0" err="1"/>
              <a:t>كان</a:t>
            </a:r>
            <a:r>
              <a:rPr lang="fr-FR" dirty="0"/>
              <a:t> </a:t>
            </a:r>
            <a:r>
              <a:rPr lang="fr-FR" dirty="0" err="1"/>
              <a:t>المشروع</a:t>
            </a:r>
            <a:r>
              <a:rPr lang="fr-FR" dirty="0"/>
              <a:t> </a:t>
            </a:r>
            <a:r>
              <a:rPr lang="fr-FR" dirty="0" err="1"/>
              <a:t>يحتاج</a:t>
            </a:r>
            <a:r>
              <a:rPr lang="fr-FR" dirty="0"/>
              <a:t> </a:t>
            </a:r>
            <a:r>
              <a:rPr lang="fr-FR" dirty="0" err="1"/>
              <a:t>الى</a:t>
            </a:r>
            <a:r>
              <a:rPr lang="fr-FR" dirty="0"/>
              <a:t> </a:t>
            </a:r>
            <a:r>
              <a:rPr lang="fr-FR" dirty="0" err="1"/>
              <a:t>الدعم</a:t>
            </a:r>
            <a:r>
              <a:rPr lang="fr-FR" dirty="0"/>
              <a:t> </a:t>
            </a:r>
            <a:r>
              <a:rPr lang="fr-FR" dirty="0" err="1"/>
              <a:t>او</a:t>
            </a:r>
            <a:r>
              <a:rPr lang="fr-FR" dirty="0"/>
              <a:t> </a:t>
            </a:r>
            <a:r>
              <a:rPr lang="fr-FR" dirty="0" err="1"/>
              <a:t>لا</a:t>
            </a:r>
            <a:r>
              <a:rPr lang="fr-FR" dirty="0"/>
              <a:t>، </a:t>
            </a:r>
            <a:r>
              <a:rPr lang="fr-FR" dirty="0" err="1"/>
              <a:t>وتتم</a:t>
            </a:r>
            <a:r>
              <a:rPr lang="fr-FR" dirty="0"/>
              <a:t> </a:t>
            </a:r>
            <a:r>
              <a:rPr lang="fr-FR" dirty="0" err="1"/>
              <a:t>هذه</a:t>
            </a:r>
            <a:r>
              <a:rPr lang="fr-FR" dirty="0"/>
              <a:t> </a:t>
            </a:r>
            <a:r>
              <a:rPr lang="fr-FR" dirty="0" err="1"/>
              <a:t>المرحلة</a:t>
            </a:r>
            <a:r>
              <a:rPr lang="fr-FR" dirty="0"/>
              <a:t> </a:t>
            </a:r>
            <a:r>
              <a:rPr lang="fr-FR" dirty="0" err="1"/>
              <a:t>على</a:t>
            </a:r>
            <a:r>
              <a:rPr lang="fr-FR" dirty="0"/>
              <a:t> </a:t>
            </a:r>
            <a:r>
              <a:rPr lang="fr-FR" dirty="0" err="1"/>
              <a:t>عدة</a:t>
            </a:r>
            <a:r>
              <a:rPr lang="fr-FR" dirty="0"/>
              <a:t> </a:t>
            </a:r>
            <a:r>
              <a:rPr lang="fr-FR" dirty="0" err="1"/>
              <a:t>مواعيد</a:t>
            </a:r>
            <a:r>
              <a:rPr lang="fr-FR" dirty="0"/>
              <a:t>.</a:t>
            </a:r>
          </a:p>
          <a:p>
            <a:pPr marL="0" indent="0" algn="just" rtl="1">
              <a:buNone/>
            </a:pPr>
            <a:r>
              <a:rPr lang="fr-FR" dirty="0" err="1"/>
              <a:t>وكذا</a:t>
            </a:r>
            <a:r>
              <a:rPr lang="fr-FR" dirty="0"/>
              <a:t> </a:t>
            </a:r>
            <a:r>
              <a:rPr lang="fr-FR" dirty="0" err="1"/>
              <a:t>متابعة</a:t>
            </a:r>
            <a:r>
              <a:rPr lang="fr-FR" dirty="0"/>
              <a:t> </a:t>
            </a:r>
            <a:r>
              <a:rPr lang="fr-FR" dirty="0" err="1"/>
              <a:t>المشروع</a:t>
            </a:r>
            <a:r>
              <a:rPr lang="fr-FR" dirty="0"/>
              <a:t> </a:t>
            </a:r>
            <a:r>
              <a:rPr lang="fr-FR" dirty="0" err="1"/>
              <a:t>ومساعدة</a:t>
            </a:r>
            <a:r>
              <a:rPr lang="fr-FR" dirty="0"/>
              <a:t> </a:t>
            </a:r>
            <a:r>
              <a:rPr lang="fr-FR" dirty="0" err="1"/>
              <a:t>صاحبه</a:t>
            </a:r>
            <a:r>
              <a:rPr lang="fr-FR" dirty="0"/>
              <a:t> </a:t>
            </a:r>
            <a:r>
              <a:rPr lang="fr-FR" dirty="0" err="1"/>
              <a:t>في</a:t>
            </a:r>
            <a:r>
              <a:rPr lang="fr-FR" dirty="0"/>
              <a:t> </a:t>
            </a:r>
            <a:r>
              <a:rPr lang="fr-FR" dirty="0" err="1"/>
              <a:t>اعداد</a:t>
            </a:r>
            <a:r>
              <a:rPr lang="fr-FR" dirty="0"/>
              <a:t> </a:t>
            </a:r>
            <a:r>
              <a:rPr lang="fr-FR" dirty="0" err="1"/>
              <a:t>مخطط</a:t>
            </a:r>
            <a:r>
              <a:rPr lang="fr-FR" dirty="0"/>
              <a:t> </a:t>
            </a:r>
            <a:r>
              <a:rPr lang="fr-FR" dirty="0" err="1"/>
              <a:t>اعمال</a:t>
            </a:r>
            <a:r>
              <a:rPr lang="fr-FR" dirty="0"/>
              <a:t> </a:t>
            </a:r>
            <a:r>
              <a:rPr lang="fr-FR" dirty="0" err="1"/>
              <a:t>ودراسات</a:t>
            </a:r>
            <a:r>
              <a:rPr lang="fr-FR" dirty="0"/>
              <a:t> </a:t>
            </a:r>
            <a:r>
              <a:rPr lang="fr-FR" dirty="0" err="1"/>
              <a:t>الجدوى</a:t>
            </a:r>
            <a:r>
              <a:rPr lang="fr-FR" dirty="0"/>
              <a:t> </a:t>
            </a:r>
            <a:r>
              <a:rPr lang="fr-FR" dirty="0" err="1"/>
              <a:t>وتزويده</a:t>
            </a:r>
            <a:r>
              <a:rPr lang="fr-FR" dirty="0"/>
              <a:t> </a:t>
            </a:r>
            <a:r>
              <a:rPr lang="fr-FR" dirty="0" err="1"/>
              <a:t>بالمعلومات</a:t>
            </a:r>
            <a:r>
              <a:rPr lang="fr-FR" dirty="0"/>
              <a:t> و </a:t>
            </a:r>
            <a:r>
              <a:rPr lang="fr-FR" dirty="0" err="1"/>
              <a:t>الاستشارات</a:t>
            </a:r>
            <a:r>
              <a:rPr lang="fr-FR" dirty="0"/>
              <a:t> </a:t>
            </a:r>
            <a:r>
              <a:rPr lang="fr-FR" dirty="0" err="1"/>
              <a:t>اللازمة</a:t>
            </a:r>
            <a:r>
              <a:rPr lang="fr-FR" dirty="0"/>
              <a:t> </a:t>
            </a:r>
            <a:r>
              <a:rPr lang="fr-FR" dirty="0" err="1"/>
              <a:t>للانطلاق</a:t>
            </a:r>
            <a:r>
              <a:rPr lang="fr-FR" dirty="0"/>
              <a:t> </a:t>
            </a:r>
            <a:r>
              <a:rPr lang="fr-FR" dirty="0" err="1"/>
              <a:t>في</a:t>
            </a:r>
            <a:r>
              <a:rPr lang="fr-FR" dirty="0"/>
              <a:t> </a:t>
            </a:r>
            <a:r>
              <a:rPr lang="fr-FR" dirty="0" err="1"/>
              <a:t>بدء</a:t>
            </a:r>
            <a:r>
              <a:rPr lang="fr-FR" dirty="0"/>
              <a:t> </a:t>
            </a:r>
            <a:r>
              <a:rPr lang="fr-FR" dirty="0" err="1"/>
              <a:t>تنفيذ</a:t>
            </a:r>
            <a:r>
              <a:rPr lang="fr-FR" dirty="0"/>
              <a:t> </a:t>
            </a:r>
            <a:r>
              <a:rPr lang="fr-FR" dirty="0" err="1"/>
              <a:t>المشروع</a:t>
            </a:r>
            <a:r>
              <a:rPr lang="fr-FR" dirty="0"/>
              <a:t>.</a:t>
            </a:r>
          </a:p>
        </p:txBody>
      </p:sp>
      <p:sp>
        <p:nvSpPr>
          <p:cNvPr id="4" name="Espace réservé du contenu 2">
            <a:extLst>
              <a:ext uri="{FF2B5EF4-FFF2-40B4-BE49-F238E27FC236}">
                <a16:creationId xmlns:a16="http://schemas.microsoft.com/office/drawing/2014/main" id="{824B9703-F074-0D47-83B4-2081059EF55E}"/>
              </a:ext>
            </a:extLst>
          </p:cNvPr>
          <p:cNvSpPr txBox="1">
            <a:spLocks/>
          </p:cNvSpPr>
          <p:nvPr/>
        </p:nvSpPr>
        <p:spPr>
          <a:xfrm>
            <a:off x="269823" y="1543254"/>
            <a:ext cx="5651292" cy="520232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rtl="1">
              <a:buFont typeface="Wingdings 3" charset="2"/>
              <a:buNone/>
            </a:pPr>
            <a:r>
              <a:rPr lang="fr-FR" b="1" dirty="0" smtClean="0"/>
              <a:t>-</a:t>
            </a:r>
            <a:r>
              <a:rPr lang="fr-FR" b="1" dirty="0" smtClean="0">
                <a:solidFill>
                  <a:schemeClr val="bg1"/>
                </a:solidFill>
              </a:rPr>
              <a:t>3 </a:t>
            </a:r>
            <a:r>
              <a:rPr lang="fr-FR" b="1" dirty="0" err="1" smtClean="0">
                <a:solidFill>
                  <a:schemeClr val="bg1"/>
                </a:solidFill>
              </a:rPr>
              <a:t>تقديم</a:t>
            </a:r>
            <a:r>
              <a:rPr lang="fr-FR" b="1" dirty="0" smtClean="0">
                <a:solidFill>
                  <a:schemeClr val="bg1"/>
                </a:solidFill>
              </a:rPr>
              <a:t> </a:t>
            </a:r>
            <a:r>
              <a:rPr lang="fr-FR" b="1" dirty="0" err="1" smtClean="0">
                <a:solidFill>
                  <a:schemeClr val="bg1"/>
                </a:solidFill>
              </a:rPr>
              <a:t>الملف</a:t>
            </a:r>
            <a:r>
              <a:rPr lang="fr-FR" b="1" dirty="0" smtClean="0">
                <a:solidFill>
                  <a:schemeClr val="bg1"/>
                </a:solidFill>
              </a:rPr>
              <a:t> </a:t>
            </a:r>
            <a:r>
              <a:rPr lang="fr-FR" b="1" dirty="0" err="1" smtClean="0">
                <a:solidFill>
                  <a:schemeClr val="bg1"/>
                </a:solidFill>
              </a:rPr>
              <a:t>الاداري</a:t>
            </a:r>
            <a:r>
              <a:rPr lang="fr-FR" b="1" dirty="0" smtClean="0">
                <a:solidFill>
                  <a:schemeClr val="bg1"/>
                </a:solidFill>
              </a:rPr>
              <a:t>: </a:t>
            </a:r>
          </a:p>
          <a:p>
            <a:pPr marL="0" indent="0" algn="just" rtl="1">
              <a:buFont typeface="Wingdings 3" charset="2"/>
              <a:buNone/>
            </a:pPr>
            <a:r>
              <a:rPr lang="fr-FR" dirty="0" err="1" smtClean="0">
                <a:solidFill>
                  <a:schemeClr val="bg1"/>
                </a:solidFill>
              </a:rPr>
              <a:t>في</a:t>
            </a:r>
            <a:r>
              <a:rPr lang="fr-FR" dirty="0" smtClean="0">
                <a:solidFill>
                  <a:schemeClr val="bg1"/>
                </a:solidFill>
              </a:rPr>
              <a:t> </a:t>
            </a:r>
            <a:r>
              <a:rPr lang="fr-FR" dirty="0" err="1" smtClean="0">
                <a:solidFill>
                  <a:schemeClr val="bg1"/>
                </a:solidFill>
              </a:rPr>
              <a:t>حالة</a:t>
            </a:r>
            <a:r>
              <a:rPr lang="fr-FR" dirty="0" smtClean="0">
                <a:solidFill>
                  <a:schemeClr val="bg1"/>
                </a:solidFill>
              </a:rPr>
              <a:t> </a:t>
            </a:r>
            <a:r>
              <a:rPr lang="fr-FR" dirty="0" err="1" smtClean="0">
                <a:solidFill>
                  <a:schemeClr val="bg1"/>
                </a:solidFill>
              </a:rPr>
              <a:t>اقتناع</a:t>
            </a:r>
            <a:r>
              <a:rPr lang="fr-FR" dirty="0" smtClean="0">
                <a:solidFill>
                  <a:schemeClr val="bg1"/>
                </a:solidFill>
              </a:rPr>
              <a:t> </a:t>
            </a:r>
            <a:r>
              <a:rPr lang="fr-FR" dirty="0" err="1" smtClean="0">
                <a:solidFill>
                  <a:schemeClr val="bg1"/>
                </a:solidFill>
              </a:rPr>
              <a:t>ادارة</a:t>
            </a:r>
            <a:r>
              <a:rPr lang="fr-FR" dirty="0" smtClean="0">
                <a:solidFill>
                  <a:schemeClr val="bg1"/>
                </a:solidFill>
              </a:rPr>
              <a:t> </a:t>
            </a:r>
            <a:r>
              <a:rPr lang="fr-FR" dirty="0" err="1" smtClean="0">
                <a:solidFill>
                  <a:schemeClr val="bg1"/>
                </a:solidFill>
              </a:rPr>
              <a:t>بالمشروع</a:t>
            </a:r>
            <a:r>
              <a:rPr lang="fr-FR" dirty="0" smtClean="0">
                <a:solidFill>
                  <a:schemeClr val="bg1"/>
                </a:solidFill>
              </a:rPr>
              <a:t> و </a:t>
            </a:r>
            <a:r>
              <a:rPr lang="fr-FR" dirty="0" err="1" smtClean="0">
                <a:solidFill>
                  <a:schemeClr val="bg1"/>
                </a:solidFill>
              </a:rPr>
              <a:t>امكانية</a:t>
            </a:r>
            <a:r>
              <a:rPr lang="fr-FR" dirty="0" smtClean="0">
                <a:solidFill>
                  <a:schemeClr val="bg1"/>
                </a:solidFill>
              </a:rPr>
              <a:t> </a:t>
            </a:r>
            <a:r>
              <a:rPr lang="fr-FR" dirty="0" err="1" smtClean="0">
                <a:solidFill>
                  <a:schemeClr val="bg1"/>
                </a:solidFill>
              </a:rPr>
              <a:t>تطبيقه</a:t>
            </a:r>
            <a:r>
              <a:rPr lang="fr-FR" dirty="0" smtClean="0">
                <a:solidFill>
                  <a:schemeClr val="bg1"/>
                </a:solidFill>
              </a:rPr>
              <a:t> </a:t>
            </a:r>
            <a:r>
              <a:rPr lang="fr-FR" dirty="0" err="1" smtClean="0">
                <a:solidFill>
                  <a:schemeClr val="bg1"/>
                </a:solidFill>
              </a:rPr>
              <a:t>على</a:t>
            </a:r>
            <a:r>
              <a:rPr lang="fr-FR" dirty="0" smtClean="0">
                <a:solidFill>
                  <a:schemeClr val="bg1"/>
                </a:solidFill>
              </a:rPr>
              <a:t> </a:t>
            </a:r>
            <a:r>
              <a:rPr lang="fr-FR" dirty="0" err="1" smtClean="0">
                <a:solidFill>
                  <a:schemeClr val="bg1"/>
                </a:solidFill>
              </a:rPr>
              <a:t>ارض</a:t>
            </a:r>
            <a:r>
              <a:rPr lang="fr-FR" dirty="0" smtClean="0">
                <a:solidFill>
                  <a:schemeClr val="bg1"/>
                </a:solidFill>
              </a:rPr>
              <a:t> </a:t>
            </a:r>
            <a:r>
              <a:rPr lang="fr-FR" dirty="0" err="1" smtClean="0">
                <a:solidFill>
                  <a:schemeClr val="bg1"/>
                </a:solidFill>
              </a:rPr>
              <a:t>الواقع</a:t>
            </a:r>
            <a:r>
              <a:rPr lang="fr-FR" dirty="0" smtClean="0">
                <a:solidFill>
                  <a:schemeClr val="bg1"/>
                </a:solidFill>
              </a:rPr>
              <a:t> </a:t>
            </a:r>
            <a:r>
              <a:rPr lang="fr-FR" dirty="0" err="1" smtClean="0">
                <a:solidFill>
                  <a:schemeClr val="bg1"/>
                </a:solidFill>
              </a:rPr>
              <a:t>وانه</a:t>
            </a:r>
            <a:r>
              <a:rPr lang="fr-FR" dirty="0" smtClean="0">
                <a:solidFill>
                  <a:schemeClr val="bg1"/>
                </a:solidFill>
              </a:rPr>
              <a:t> </a:t>
            </a:r>
            <a:r>
              <a:rPr lang="fr-FR" dirty="0" err="1" smtClean="0">
                <a:solidFill>
                  <a:schemeClr val="bg1"/>
                </a:solidFill>
              </a:rPr>
              <a:t>بحاجة</a:t>
            </a:r>
            <a:r>
              <a:rPr lang="fr-FR" dirty="0" smtClean="0">
                <a:solidFill>
                  <a:schemeClr val="bg1"/>
                </a:solidFill>
              </a:rPr>
              <a:t> </a:t>
            </a:r>
            <a:r>
              <a:rPr lang="fr-FR" dirty="0" err="1" smtClean="0">
                <a:solidFill>
                  <a:schemeClr val="bg1"/>
                </a:solidFill>
              </a:rPr>
              <a:t>الى</a:t>
            </a:r>
            <a:r>
              <a:rPr lang="fr-FR" dirty="0" smtClean="0">
                <a:solidFill>
                  <a:schemeClr val="bg1"/>
                </a:solidFill>
              </a:rPr>
              <a:t> </a:t>
            </a:r>
            <a:r>
              <a:rPr lang="fr-FR" dirty="0" err="1" smtClean="0">
                <a:solidFill>
                  <a:schemeClr val="bg1"/>
                </a:solidFill>
              </a:rPr>
              <a:t>دعم</a:t>
            </a:r>
            <a:r>
              <a:rPr lang="fr-FR" dirty="0" smtClean="0">
                <a:solidFill>
                  <a:schemeClr val="bg1"/>
                </a:solidFill>
              </a:rPr>
              <a:t>، </a:t>
            </a:r>
            <a:r>
              <a:rPr lang="fr-FR" dirty="0" err="1" smtClean="0">
                <a:solidFill>
                  <a:schemeClr val="bg1"/>
                </a:solidFill>
              </a:rPr>
              <a:t>يقدم</a:t>
            </a:r>
            <a:r>
              <a:rPr lang="fr-FR" dirty="0" smtClean="0">
                <a:solidFill>
                  <a:schemeClr val="bg1"/>
                </a:solidFill>
              </a:rPr>
              <a:t> </a:t>
            </a:r>
            <a:r>
              <a:rPr lang="fr-FR" dirty="0" err="1" smtClean="0">
                <a:solidFill>
                  <a:schemeClr val="bg1"/>
                </a:solidFill>
              </a:rPr>
              <a:t>صاحب</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للمشتلة</a:t>
            </a:r>
            <a:r>
              <a:rPr lang="fr-FR" dirty="0" smtClean="0">
                <a:solidFill>
                  <a:schemeClr val="bg1"/>
                </a:solidFill>
              </a:rPr>
              <a:t> </a:t>
            </a:r>
            <a:r>
              <a:rPr lang="fr-FR" dirty="0" err="1" smtClean="0">
                <a:solidFill>
                  <a:schemeClr val="bg1"/>
                </a:solidFill>
              </a:rPr>
              <a:t>الملف</a:t>
            </a:r>
            <a:r>
              <a:rPr lang="fr-FR" dirty="0" smtClean="0">
                <a:solidFill>
                  <a:schemeClr val="bg1"/>
                </a:solidFill>
              </a:rPr>
              <a:t> </a:t>
            </a:r>
            <a:r>
              <a:rPr lang="fr-FR" dirty="0" err="1" smtClean="0">
                <a:solidFill>
                  <a:schemeClr val="bg1"/>
                </a:solidFill>
              </a:rPr>
              <a:t>المطلوب</a:t>
            </a:r>
            <a:r>
              <a:rPr lang="fr-FR" dirty="0" smtClean="0">
                <a:solidFill>
                  <a:schemeClr val="bg1"/>
                </a:solidFill>
              </a:rPr>
              <a:t> </a:t>
            </a:r>
            <a:r>
              <a:rPr lang="fr-FR" dirty="0" err="1" smtClean="0">
                <a:solidFill>
                  <a:schemeClr val="bg1"/>
                </a:solidFill>
              </a:rPr>
              <a:t>والمتكون</a:t>
            </a:r>
            <a:r>
              <a:rPr lang="fr-FR" dirty="0" smtClean="0">
                <a:solidFill>
                  <a:schemeClr val="bg1"/>
                </a:solidFill>
              </a:rPr>
              <a:t> </a:t>
            </a:r>
            <a:r>
              <a:rPr lang="fr-FR" dirty="0" err="1" smtClean="0">
                <a:solidFill>
                  <a:schemeClr val="bg1"/>
                </a:solidFill>
              </a:rPr>
              <a:t>من</a:t>
            </a:r>
            <a:r>
              <a:rPr lang="fr-FR" dirty="0" smtClean="0">
                <a:solidFill>
                  <a:schemeClr val="bg1"/>
                </a:solidFill>
              </a:rPr>
              <a:t> </a:t>
            </a:r>
            <a:r>
              <a:rPr lang="fr-FR" dirty="0" err="1" smtClean="0">
                <a:solidFill>
                  <a:schemeClr val="bg1"/>
                </a:solidFill>
              </a:rPr>
              <a:t>الوثائق</a:t>
            </a:r>
            <a:r>
              <a:rPr lang="fr-FR" dirty="0" smtClean="0">
                <a:solidFill>
                  <a:schemeClr val="bg1"/>
                </a:solidFill>
              </a:rPr>
              <a:t> </a:t>
            </a:r>
            <a:r>
              <a:rPr lang="fr-FR" dirty="0" err="1" smtClean="0">
                <a:solidFill>
                  <a:schemeClr val="bg1"/>
                </a:solidFill>
              </a:rPr>
              <a:t>التالية</a:t>
            </a:r>
            <a:r>
              <a:rPr lang="fr-FR" dirty="0" smtClean="0">
                <a:solidFill>
                  <a:schemeClr val="bg1"/>
                </a:solidFill>
              </a:rPr>
              <a:t>: </a:t>
            </a:r>
          </a:p>
          <a:p>
            <a:pPr algn="just" rtl="1">
              <a:buFontTx/>
              <a:buChar char="-"/>
            </a:pPr>
            <a:r>
              <a:rPr lang="fr-FR" dirty="0" err="1" smtClean="0">
                <a:solidFill>
                  <a:schemeClr val="bg1"/>
                </a:solidFill>
              </a:rPr>
              <a:t>تصريح</a:t>
            </a:r>
            <a:r>
              <a:rPr lang="fr-FR" dirty="0" smtClean="0">
                <a:solidFill>
                  <a:schemeClr val="bg1"/>
                </a:solidFill>
              </a:rPr>
              <a:t> </a:t>
            </a:r>
            <a:r>
              <a:rPr lang="fr-FR" dirty="0" err="1" smtClean="0">
                <a:solidFill>
                  <a:schemeClr val="bg1"/>
                </a:solidFill>
              </a:rPr>
              <a:t>شرفي</a:t>
            </a:r>
            <a:r>
              <a:rPr lang="fr-FR" dirty="0" smtClean="0">
                <a:solidFill>
                  <a:schemeClr val="bg1"/>
                </a:solidFill>
              </a:rPr>
              <a:t> </a:t>
            </a:r>
            <a:r>
              <a:rPr lang="fr-FR" dirty="0" err="1" smtClean="0">
                <a:solidFill>
                  <a:schemeClr val="bg1"/>
                </a:solidFill>
              </a:rPr>
              <a:t>مصادق</a:t>
            </a:r>
            <a:r>
              <a:rPr lang="fr-FR" dirty="0" smtClean="0">
                <a:solidFill>
                  <a:schemeClr val="bg1"/>
                </a:solidFill>
              </a:rPr>
              <a:t> </a:t>
            </a:r>
            <a:r>
              <a:rPr lang="fr-FR" dirty="0" err="1" smtClean="0">
                <a:solidFill>
                  <a:schemeClr val="bg1"/>
                </a:solidFill>
              </a:rPr>
              <a:t>عليه</a:t>
            </a:r>
            <a:r>
              <a:rPr lang="fr-FR" dirty="0" smtClean="0">
                <a:solidFill>
                  <a:schemeClr val="bg1"/>
                </a:solidFill>
              </a:rPr>
              <a:t> </a:t>
            </a:r>
            <a:r>
              <a:rPr lang="fr-FR" dirty="0" err="1" smtClean="0">
                <a:solidFill>
                  <a:schemeClr val="bg1"/>
                </a:solidFill>
              </a:rPr>
              <a:t>يثبت</a:t>
            </a:r>
            <a:r>
              <a:rPr lang="fr-FR" dirty="0" smtClean="0">
                <a:solidFill>
                  <a:schemeClr val="bg1"/>
                </a:solidFill>
              </a:rPr>
              <a:t> </a:t>
            </a:r>
            <a:r>
              <a:rPr lang="fr-FR" dirty="0" err="1" smtClean="0">
                <a:solidFill>
                  <a:schemeClr val="bg1"/>
                </a:solidFill>
              </a:rPr>
              <a:t>ان</a:t>
            </a:r>
            <a:r>
              <a:rPr lang="fr-FR" dirty="0" smtClean="0">
                <a:solidFill>
                  <a:schemeClr val="bg1"/>
                </a:solidFill>
              </a:rPr>
              <a:t> </a:t>
            </a:r>
            <a:r>
              <a:rPr lang="fr-FR" dirty="0" err="1" smtClean="0">
                <a:solidFill>
                  <a:schemeClr val="bg1"/>
                </a:solidFill>
              </a:rPr>
              <a:t>المعني</a:t>
            </a:r>
            <a:r>
              <a:rPr lang="fr-FR" dirty="0" smtClean="0">
                <a:solidFill>
                  <a:schemeClr val="bg1"/>
                </a:solidFill>
              </a:rPr>
              <a:t> </a:t>
            </a:r>
            <a:r>
              <a:rPr lang="fr-FR" dirty="0" err="1" smtClean="0">
                <a:solidFill>
                  <a:schemeClr val="bg1"/>
                </a:solidFill>
              </a:rPr>
              <a:t>لم</a:t>
            </a:r>
            <a:r>
              <a:rPr lang="fr-FR" dirty="0" smtClean="0">
                <a:solidFill>
                  <a:schemeClr val="bg1"/>
                </a:solidFill>
              </a:rPr>
              <a:t> </a:t>
            </a:r>
            <a:r>
              <a:rPr lang="fr-FR" dirty="0" err="1" smtClean="0">
                <a:solidFill>
                  <a:schemeClr val="bg1"/>
                </a:solidFill>
              </a:rPr>
              <a:t>يستفد</a:t>
            </a:r>
            <a:r>
              <a:rPr lang="fr-FR" dirty="0" smtClean="0">
                <a:solidFill>
                  <a:schemeClr val="bg1"/>
                </a:solidFill>
              </a:rPr>
              <a:t> </a:t>
            </a:r>
            <a:r>
              <a:rPr lang="fr-FR" dirty="0" err="1" smtClean="0">
                <a:solidFill>
                  <a:schemeClr val="bg1"/>
                </a:solidFill>
              </a:rPr>
              <a:t>من</a:t>
            </a:r>
            <a:r>
              <a:rPr lang="fr-FR" dirty="0" smtClean="0">
                <a:solidFill>
                  <a:schemeClr val="bg1"/>
                </a:solidFill>
              </a:rPr>
              <a:t> </a:t>
            </a:r>
            <a:r>
              <a:rPr lang="fr-FR" dirty="0" err="1" smtClean="0">
                <a:solidFill>
                  <a:schemeClr val="bg1"/>
                </a:solidFill>
              </a:rPr>
              <a:t>اي</a:t>
            </a:r>
            <a:r>
              <a:rPr lang="fr-FR" dirty="0" smtClean="0">
                <a:solidFill>
                  <a:schemeClr val="bg1"/>
                </a:solidFill>
              </a:rPr>
              <a:t> </a:t>
            </a:r>
            <a:r>
              <a:rPr lang="fr-FR" dirty="0" err="1" smtClean="0">
                <a:solidFill>
                  <a:schemeClr val="bg1"/>
                </a:solidFill>
              </a:rPr>
              <a:t>مساعدة</a:t>
            </a:r>
            <a:r>
              <a:rPr lang="fr-FR" dirty="0" smtClean="0">
                <a:solidFill>
                  <a:schemeClr val="bg1"/>
                </a:solidFill>
              </a:rPr>
              <a:t> </a:t>
            </a:r>
            <a:r>
              <a:rPr lang="fr-FR" dirty="0" err="1" smtClean="0">
                <a:solidFill>
                  <a:schemeClr val="bg1"/>
                </a:solidFill>
              </a:rPr>
              <a:t>على</a:t>
            </a:r>
            <a:r>
              <a:rPr lang="fr-FR" dirty="0" smtClean="0">
                <a:solidFill>
                  <a:schemeClr val="bg1"/>
                </a:solidFill>
              </a:rPr>
              <a:t> </a:t>
            </a:r>
            <a:r>
              <a:rPr lang="fr-FR" dirty="0" err="1" smtClean="0">
                <a:solidFill>
                  <a:schemeClr val="bg1"/>
                </a:solidFill>
              </a:rPr>
              <a:t>انشاء</a:t>
            </a:r>
            <a:r>
              <a:rPr lang="fr-FR" dirty="0" smtClean="0">
                <a:solidFill>
                  <a:schemeClr val="bg1"/>
                </a:solidFill>
              </a:rPr>
              <a:t> </a:t>
            </a:r>
            <a:r>
              <a:rPr lang="fr-FR" dirty="0" err="1" smtClean="0">
                <a:solidFill>
                  <a:schemeClr val="bg1"/>
                </a:solidFill>
              </a:rPr>
              <a:t>مؤسسة</a:t>
            </a:r>
            <a:r>
              <a:rPr lang="fr-FR" dirty="0" smtClean="0">
                <a:solidFill>
                  <a:schemeClr val="bg1"/>
                </a:solidFill>
              </a:rPr>
              <a:t>.</a:t>
            </a:r>
          </a:p>
          <a:p>
            <a:pPr algn="just" rtl="1">
              <a:buFontTx/>
              <a:buChar char="-"/>
            </a:pPr>
            <a:r>
              <a:rPr lang="fr-FR" dirty="0" err="1" smtClean="0">
                <a:solidFill>
                  <a:schemeClr val="bg1"/>
                </a:solidFill>
              </a:rPr>
              <a:t>تصريح</a:t>
            </a:r>
            <a:r>
              <a:rPr lang="fr-FR" dirty="0" smtClean="0">
                <a:solidFill>
                  <a:schemeClr val="bg1"/>
                </a:solidFill>
              </a:rPr>
              <a:t> </a:t>
            </a:r>
            <a:r>
              <a:rPr lang="fr-FR" dirty="0" err="1" smtClean="0">
                <a:solidFill>
                  <a:schemeClr val="bg1"/>
                </a:solidFill>
              </a:rPr>
              <a:t>شرفي</a:t>
            </a:r>
            <a:r>
              <a:rPr lang="fr-FR" dirty="0" smtClean="0">
                <a:solidFill>
                  <a:schemeClr val="bg1"/>
                </a:solidFill>
              </a:rPr>
              <a:t> </a:t>
            </a:r>
            <a:r>
              <a:rPr lang="fr-FR" dirty="0" err="1" smtClean="0">
                <a:solidFill>
                  <a:schemeClr val="bg1"/>
                </a:solidFill>
              </a:rPr>
              <a:t>من</a:t>
            </a:r>
            <a:r>
              <a:rPr lang="fr-FR" dirty="0" smtClean="0">
                <a:solidFill>
                  <a:schemeClr val="bg1"/>
                </a:solidFill>
              </a:rPr>
              <a:t> </a:t>
            </a:r>
            <a:r>
              <a:rPr lang="fr-FR" dirty="0" err="1" smtClean="0">
                <a:solidFill>
                  <a:schemeClr val="bg1"/>
                </a:solidFill>
              </a:rPr>
              <a:t>حامل</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يتعهد</a:t>
            </a:r>
            <a:r>
              <a:rPr lang="fr-FR" dirty="0" smtClean="0">
                <a:solidFill>
                  <a:schemeClr val="bg1"/>
                </a:solidFill>
              </a:rPr>
              <a:t> </a:t>
            </a:r>
            <a:r>
              <a:rPr lang="fr-FR" dirty="0" err="1" smtClean="0">
                <a:solidFill>
                  <a:schemeClr val="bg1"/>
                </a:solidFill>
              </a:rPr>
              <a:t>فيه</a:t>
            </a:r>
            <a:r>
              <a:rPr lang="fr-FR" dirty="0" smtClean="0">
                <a:solidFill>
                  <a:schemeClr val="bg1"/>
                </a:solidFill>
              </a:rPr>
              <a:t> </a:t>
            </a:r>
            <a:r>
              <a:rPr lang="fr-FR" dirty="0" err="1" smtClean="0">
                <a:solidFill>
                  <a:schemeClr val="bg1"/>
                </a:solidFill>
              </a:rPr>
              <a:t>بالمساهمة</a:t>
            </a:r>
            <a:r>
              <a:rPr lang="fr-FR" dirty="0" smtClean="0">
                <a:solidFill>
                  <a:schemeClr val="bg1"/>
                </a:solidFill>
              </a:rPr>
              <a:t> </a:t>
            </a:r>
            <a:r>
              <a:rPr lang="fr-FR" dirty="0" err="1" smtClean="0">
                <a:solidFill>
                  <a:schemeClr val="bg1"/>
                </a:solidFill>
              </a:rPr>
              <a:t>في</a:t>
            </a:r>
            <a:r>
              <a:rPr lang="fr-FR" dirty="0" smtClean="0">
                <a:solidFill>
                  <a:schemeClr val="bg1"/>
                </a:solidFill>
              </a:rPr>
              <a:t> </a:t>
            </a:r>
            <a:r>
              <a:rPr lang="fr-FR" dirty="0" err="1" smtClean="0">
                <a:solidFill>
                  <a:schemeClr val="bg1"/>
                </a:solidFill>
              </a:rPr>
              <a:t>تمويل</a:t>
            </a:r>
            <a:r>
              <a:rPr lang="fr-FR" dirty="0" smtClean="0">
                <a:solidFill>
                  <a:schemeClr val="bg1"/>
                </a:solidFill>
              </a:rPr>
              <a:t> </a:t>
            </a:r>
            <a:r>
              <a:rPr lang="fr-FR" dirty="0" err="1" smtClean="0">
                <a:solidFill>
                  <a:schemeClr val="bg1"/>
                </a:solidFill>
              </a:rPr>
              <a:t>مشروعه</a:t>
            </a:r>
            <a:r>
              <a:rPr lang="fr-FR" dirty="0" smtClean="0">
                <a:solidFill>
                  <a:schemeClr val="bg1"/>
                </a:solidFill>
              </a:rPr>
              <a:t>، </a:t>
            </a:r>
            <a:r>
              <a:rPr lang="fr-FR" dirty="0" err="1" smtClean="0">
                <a:solidFill>
                  <a:schemeClr val="bg1"/>
                </a:solidFill>
              </a:rPr>
              <a:t>بالاضافة</a:t>
            </a:r>
            <a:r>
              <a:rPr lang="fr-FR" dirty="0" smtClean="0">
                <a:solidFill>
                  <a:schemeClr val="bg1"/>
                </a:solidFill>
              </a:rPr>
              <a:t> </a:t>
            </a:r>
            <a:r>
              <a:rPr lang="fr-FR" dirty="0" err="1" smtClean="0">
                <a:solidFill>
                  <a:schemeClr val="bg1"/>
                </a:solidFill>
              </a:rPr>
              <a:t>الى</a:t>
            </a:r>
            <a:r>
              <a:rPr lang="fr-FR" dirty="0" smtClean="0">
                <a:solidFill>
                  <a:schemeClr val="bg1"/>
                </a:solidFill>
              </a:rPr>
              <a:t> </a:t>
            </a:r>
            <a:r>
              <a:rPr lang="fr-FR" dirty="0" err="1" smtClean="0">
                <a:solidFill>
                  <a:schemeClr val="bg1"/>
                </a:solidFill>
              </a:rPr>
              <a:t>الاوراق</a:t>
            </a:r>
            <a:r>
              <a:rPr lang="fr-FR" dirty="0" smtClean="0">
                <a:solidFill>
                  <a:schemeClr val="bg1"/>
                </a:solidFill>
              </a:rPr>
              <a:t> </a:t>
            </a:r>
            <a:r>
              <a:rPr lang="fr-FR" dirty="0" err="1" smtClean="0">
                <a:solidFill>
                  <a:schemeClr val="bg1"/>
                </a:solidFill>
              </a:rPr>
              <a:t>الثبوتية</a:t>
            </a:r>
            <a:r>
              <a:rPr lang="fr-FR" dirty="0" smtClean="0">
                <a:solidFill>
                  <a:schemeClr val="bg1"/>
                </a:solidFill>
              </a:rPr>
              <a:t>.</a:t>
            </a:r>
          </a:p>
          <a:p>
            <a:pPr algn="just" rtl="1">
              <a:buFontTx/>
              <a:buChar char="-"/>
            </a:pPr>
            <a:r>
              <a:rPr lang="fr-FR" dirty="0" err="1" smtClean="0">
                <a:solidFill>
                  <a:schemeClr val="bg1"/>
                </a:solidFill>
              </a:rPr>
              <a:t>ويقوم</a:t>
            </a:r>
            <a:r>
              <a:rPr lang="fr-FR" dirty="0" smtClean="0">
                <a:solidFill>
                  <a:schemeClr val="bg1"/>
                </a:solidFill>
              </a:rPr>
              <a:t> </a:t>
            </a:r>
            <a:r>
              <a:rPr lang="fr-FR" dirty="0" err="1" smtClean="0">
                <a:solidFill>
                  <a:schemeClr val="bg1"/>
                </a:solidFill>
              </a:rPr>
              <a:t>بملء</a:t>
            </a:r>
            <a:r>
              <a:rPr lang="fr-FR" dirty="0" smtClean="0">
                <a:solidFill>
                  <a:schemeClr val="bg1"/>
                </a:solidFill>
              </a:rPr>
              <a:t> </a:t>
            </a:r>
            <a:r>
              <a:rPr lang="fr-FR" dirty="0" err="1" smtClean="0">
                <a:solidFill>
                  <a:schemeClr val="bg1"/>
                </a:solidFill>
              </a:rPr>
              <a:t>البطاقة</a:t>
            </a:r>
            <a:r>
              <a:rPr lang="fr-FR" dirty="0" smtClean="0">
                <a:solidFill>
                  <a:schemeClr val="bg1"/>
                </a:solidFill>
              </a:rPr>
              <a:t> </a:t>
            </a:r>
            <a:r>
              <a:rPr lang="fr-FR" dirty="0" err="1" smtClean="0">
                <a:solidFill>
                  <a:schemeClr val="bg1"/>
                </a:solidFill>
              </a:rPr>
              <a:t>التي</a:t>
            </a:r>
            <a:r>
              <a:rPr lang="fr-FR" dirty="0" smtClean="0">
                <a:solidFill>
                  <a:schemeClr val="bg1"/>
                </a:solidFill>
              </a:rPr>
              <a:t> </a:t>
            </a:r>
            <a:r>
              <a:rPr lang="fr-FR" dirty="0" err="1" smtClean="0">
                <a:solidFill>
                  <a:schemeClr val="bg1"/>
                </a:solidFill>
              </a:rPr>
              <a:t>تقدمها</a:t>
            </a:r>
            <a:r>
              <a:rPr lang="fr-FR" dirty="0" smtClean="0">
                <a:solidFill>
                  <a:schemeClr val="bg1"/>
                </a:solidFill>
              </a:rPr>
              <a:t> </a:t>
            </a:r>
            <a:r>
              <a:rPr lang="fr-FR" dirty="0" err="1" smtClean="0">
                <a:solidFill>
                  <a:schemeClr val="bg1"/>
                </a:solidFill>
              </a:rPr>
              <a:t>هيئة</a:t>
            </a:r>
            <a:r>
              <a:rPr lang="fr-FR" dirty="0" smtClean="0">
                <a:solidFill>
                  <a:schemeClr val="bg1"/>
                </a:solidFill>
              </a:rPr>
              <a:t> </a:t>
            </a:r>
            <a:r>
              <a:rPr lang="fr-FR" dirty="0" err="1" smtClean="0">
                <a:solidFill>
                  <a:schemeClr val="bg1"/>
                </a:solidFill>
              </a:rPr>
              <a:t>الاستقبال</a:t>
            </a:r>
            <a:r>
              <a:rPr lang="fr-FR" dirty="0" smtClean="0">
                <a:solidFill>
                  <a:schemeClr val="bg1"/>
                </a:solidFill>
              </a:rPr>
              <a:t>.</a:t>
            </a:r>
          </a:p>
          <a:p>
            <a:pPr marL="0" indent="0" algn="just" rtl="1">
              <a:buFont typeface="Wingdings 3" charset="2"/>
              <a:buNone/>
            </a:pPr>
            <a:r>
              <a:rPr lang="fr-FR" b="1" dirty="0" smtClean="0">
                <a:solidFill>
                  <a:schemeClr val="bg1"/>
                </a:solidFill>
              </a:rPr>
              <a:t>-4 </a:t>
            </a:r>
            <a:r>
              <a:rPr lang="fr-FR" b="1" dirty="0" err="1" smtClean="0">
                <a:solidFill>
                  <a:schemeClr val="bg1"/>
                </a:solidFill>
              </a:rPr>
              <a:t>المصادقة</a:t>
            </a:r>
            <a:r>
              <a:rPr lang="fr-FR" b="1" dirty="0" smtClean="0">
                <a:solidFill>
                  <a:schemeClr val="bg1"/>
                </a:solidFill>
              </a:rPr>
              <a:t> </a:t>
            </a:r>
            <a:r>
              <a:rPr lang="fr-FR" b="1" dirty="0" err="1" smtClean="0">
                <a:solidFill>
                  <a:schemeClr val="bg1"/>
                </a:solidFill>
              </a:rPr>
              <a:t>على</a:t>
            </a:r>
            <a:r>
              <a:rPr lang="fr-FR" b="1" dirty="0" smtClean="0">
                <a:solidFill>
                  <a:schemeClr val="bg1"/>
                </a:solidFill>
              </a:rPr>
              <a:t> </a:t>
            </a:r>
            <a:r>
              <a:rPr lang="fr-FR" b="1" dirty="0" err="1" smtClean="0">
                <a:solidFill>
                  <a:schemeClr val="bg1"/>
                </a:solidFill>
              </a:rPr>
              <a:t>المشروع</a:t>
            </a:r>
            <a:r>
              <a:rPr lang="fr-FR" b="1" dirty="0" smtClean="0">
                <a:solidFill>
                  <a:schemeClr val="bg1"/>
                </a:solidFill>
              </a:rPr>
              <a:t>: </a:t>
            </a:r>
          </a:p>
          <a:p>
            <a:pPr marL="0" indent="0" algn="just" rtl="1">
              <a:buFont typeface="Wingdings 3" charset="2"/>
              <a:buNone/>
            </a:pPr>
            <a:r>
              <a:rPr lang="fr-FR" dirty="0" err="1" smtClean="0">
                <a:solidFill>
                  <a:schemeClr val="bg1"/>
                </a:solidFill>
              </a:rPr>
              <a:t>يتم</a:t>
            </a:r>
            <a:r>
              <a:rPr lang="fr-FR" dirty="0" smtClean="0">
                <a:solidFill>
                  <a:schemeClr val="bg1"/>
                </a:solidFill>
              </a:rPr>
              <a:t> </a:t>
            </a:r>
            <a:r>
              <a:rPr lang="fr-FR" dirty="0" err="1" smtClean="0">
                <a:solidFill>
                  <a:schemeClr val="bg1"/>
                </a:solidFill>
              </a:rPr>
              <a:t>جمع</a:t>
            </a:r>
            <a:r>
              <a:rPr lang="fr-FR" dirty="0" smtClean="0">
                <a:solidFill>
                  <a:schemeClr val="bg1"/>
                </a:solidFill>
              </a:rPr>
              <a:t> </a:t>
            </a:r>
            <a:r>
              <a:rPr lang="fr-FR" dirty="0" err="1" smtClean="0">
                <a:solidFill>
                  <a:schemeClr val="bg1"/>
                </a:solidFill>
              </a:rPr>
              <a:t>الملفات</a:t>
            </a:r>
            <a:r>
              <a:rPr lang="fr-FR" dirty="0" smtClean="0">
                <a:solidFill>
                  <a:schemeClr val="bg1"/>
                </a:solidFill>
              </a:rPr>
              <a:t> </a:t>
            </a:r>
            <a:r>
              <a:rPr lang="fr-FR" dirty="0" err="1" smtClean="0">
                <a:solidFill>
                  <a:schemeClr val="bg1"/>
                </a:solidFill>
              </a:rPr>
              <a:t>وتقديمها</a:t>
            </a:r>
            <a:r>
              <a:rPr lang="fr-FR" dirty="0" smtClean="0">
                <a:solidFill>
                  <a:schemeClr val="bg1"/>
                </a:solidFill>
              </a:rPr>
              <a:t> </a:t>
            </a:r>
            <a:r>
              <a:rPr lang="fr-FR" dirty="0" err="1" smtClean="0">
                <a:solidFill>
                  <a:schemeClr val="bg1"/>
                </a:solidFill>
              </a:rPr>
              <a:t>الى</a:t>
            </a:r>
            <a:r>
              <a:rPr lang="fr-FR" dirty="0" smtClean="0">
                <a:solidFill>
                  <a:schemeClr val="bg1"/>
                </a:solidFill>
              </a:rPr>
              <a:t> </a:t>
            </a:r>
            <a:r>
              <a:rPr lang="fr-FR" dirty="0" err="1" smtClean="0">
                <a:solidFill>
                  <a:schemeClr val="bg1"/>
                </a:solidFill>
              </a:rPr>
              <a:t>لجنة</a:t>
            </a:r>
            <a:r>
              <a:rPr lang="fr-FR" dirty="0" smtClean="0">
                <a:solidFill>
                  <a:schemeClr val="bg1"/>
                </a:solidFill>
              </a:rPr>
              <a:t> </a:t>
            </a:r>
            <a:r>
              <a:rPr lang="fr-FR" dirty="0" err="1" smtClean="0">
                <a:solidFill>
                  <a:schemeClr val="bg1"/>
                </a:solidFill>
              </a:rPr>
              <a:t>اعتماد</a:t>
            </a:r>
            <a:r>
              <a:rPr lang="fr-FR" dirty="0" smtClean="0">
                <a:solidFill>
                  <a:schemeClr val="bg1"/>
                </a:solidFill>
              </a:rPr>
              <a:t> </a:t>
            </a:r>
            <a:r>
              <a:rPr lang="fr-FR" dirty="0" err="1" smtClean="0">
                <a:solidFill>
                  <a:schemeClr val="bg1"/>
                </a:solidFill>
              </a:rPr>
              <a:t>المشاريع</a:t>
            </a:r>
            <a:r>
              <a:rPr lang="fr-FR" dirty="0" smtClean="0">
                <a:solidFill>
                  <a:schemeClr val="bg1"/>
                </a:solidFill>
              </a:rPr>
              <a:t> </a:t>
            </a:r>
            <a:r>
              <a:rPr lang="fr-FR" dirty="0" err="1" smtClean="0">
                <a:solidFill>
                  <a:schemeClr val="bg1"/>
                </a:solidFill>
              </a:rPr>
              <a:t>مرة</a:t>
            </a:r>
            <a:r>
              <a:rPr lang="fr-FR" dirty="0" smtClean="0">
                <a:solidFill>
                  <a:schemeClr val="bg1"/>
                </a:solidFill>
              </a:rPr>
              <a:t> </a:t>
            </a:r>
            <a:r>
              <a:rPr lang="fr-FR" dirty="0" err="1" smtClean="0">
                <a:solidFill>
                  <a:schemeClr val="bg1"/>
                </a:solidFill>
              </a:rPr>
              <a:t>كل</a:t>
            </a:r>
            <a:r>
              <a:rPr lang="fr-FR" dirty="0" smtClean="0">
                <a:solidFill>
                  <a:schemeClr val="bg1"/>
                </a:solidFill>
              </a:rPr>
              <a:t> 3 </a:t>
            </a:r>
            <a:r>
              <a:rPr lang="fr-FR" dirty="0" err="1" smtClean="0">
                <a:solidFill>
                  <a:schemeClr val="bg1"/>
                </a:solidFill>
              </a:rPr>
              <a:t>اشهر</a:t>
            </a:r>
            <a:r>
              <a:rPr lang="fr-FR" dirty="0" smtClean="0">
                <a:solidFill>
                  <a:schemeClr val="bg1"/>
                </a:solidFill>
              </a:rPr>
              <a:t>، </a:t>
            </a:r>
            <a:r>
              <a:rPr lang="fr-FR" dirty="0" err="1" smtClean="0">
                <a:solidFill>
                  <a:schemeClr val="bg1"/>
                </a:solidFill>
              </a:rPr>
              <a:t>وعلى</a:t>
            </a:r>
            <a:r>
              <a:rPr lang="fr-FR" dirty="0" smtClean="0">
                <a:solidFill>
                  <a:schemeClr val="bg1"/>
                </a:solidFill>
              </a:rPr>
              <a:t> </a:t>
            </a:r>
            <a:r>
              <a:rPr lang="fr-FR" dirty="0" err="1" smtClean="0">
                <a:solidFill>
                  <a:schemeClr val="bg1"/>
                </a:solidFill>
              </a:rPr>
              <a:t>حامل</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ان</a:t>
            </a:r>
            <a:r>
              <a:rPr lang="fr-FR" dirty="0" smtClean="0">
                <a:solidFill>
                  <a:schemeClr val="bg1"/>
                </a:solidFill>
              </a:rPr>
              <a:t> </a:t>
            </a:r>
            <a:r>
              <a:rPr lang="fr-FR" dirty="0" err="1" smtClean="0">
                <a:solidFill>
                  <a:schemeClr val="bg1"/>
                </a:solidFill>
              </a:rPr>
              <a:t>يقنعها</a:t>
            </a:r>
            <a:r>
              <a:rPr lang="fr-FR" dirty="0" smtClean="0">
                <a:solidFill>
                  <a:schemeClr val="bg1"/>
                </a:solidFill>
              </a:rPr>
              <a:t> </a:t>
            </a:r>
            <a:r>
              <a:rPr lang="fr-FR" dirty="0" err="1" smtClean="0">
                <a:solidFill>
                  <a:schemeClr val="bg1"/>
                </a:solidFill>
              </a:rPr>
              <a:t>بمشروعه</a:t>
            </a:r>
            <a:r>
              <a:rPr lang="fr-FR" dirty="0" smtClean="0">
                <a:solidFill>
                  <a:schemeClr val="bg1"/>
                </a:solidFill>
              </a:rPr>
              <a:t> </a:t>
            </a:r>
            <a:r>
              <a:rPr lang="fr-FR" dirty="0" err="1" smtClean="0">
                <a:solidFill>
                  <a:schemeClr val="bg1"/>
                </a:solidFill>
              </a:rPr>
              <a:t>وقابلية</a:t>
            </a:r>
            <a:r>
              <a:rPr lang="fr-FR" dirty="0" smtClean="0">
                <a:solidFill>
                  <a:schemeClr val="bg1"/>
                </a:solidFill>
              </a:rPr>
              <a:t> </a:t>
            </a:r>
            <a:r>
              <a:rPr lang="fr-FR" dirty="0" err="1" smtClean="0">
                <a:solidFill>
                  <a:schemeClr val="bg1"/>
                </a:solidFill>
              </a:rPr>
              <a:t>تجسيده</a:t>
            </a:r>
            <a:r>
              <a:rPr lang="fr-FR" dirty="0" smtClean="0">
                <a:solidFill>
                  <a:schemeClr val="bg1"/>
                </a:solidFill>
              </a:rPr>
              <a:t> </a:t>
            </a:r>
            <a:r>
              <a:rPr lang="fr-FR" dirty="0" err="1" smtClean="0">
                <a:solidFill>
                  <a:schemeClr val="bg1"/>
                </a:solidFill>
              </a:rPr>
              <a:t>وامكانيته</a:t>
            </a:r>
            <a:r>
              <a:rPr lang="fr-FR" dirty="0" smtClean="0">
                <a:solidFill>
                  <a:schemeClr val="bg1"/>
                </a:solidFill>
              </a:rPr>
              <a:t> </a:t>
            </a:r>
            <a:r>
              <a:rPr lang="fr-FR" dirty="0" err="1" smtClean="0">
                <a:solidFill>
                  <a:schemeClr val="bg1"/>
                </a:solidFill>
              </a:rPr>
              <a:t>وقدرته</a:t>
            </a:r>
            <a:r>
              <a:rPr lang="fr-FR" dirty="0" smtClean="0">
                <a:solidFill>
                  <a:schemeClr val="bg1"/>
                </a:solidFill>
              </a:rPr>
              <a:t> </a:t>
            </a:r>
            <a:r>
              <a:rPr lang="fr-FR" dirty="0" err="1" smtClean="0">
                <a:solidFill>
                  <a:schemeClr val="bg1"/>
                </a:solidFill>
              </a:rPr>
              <a:t>على</a:t>
            </a:r>
            <a:r>
              <a:rPr lang="fr-FR" dirty="0" smtClean="0">
                <a:solidFill>
                  <a:schemeClr val="bg1"/>
                </a:solidFill>
              </a:rPr>
              <a:t> </a:t>
            </a:r>
            <a:r>
              <a:rPr lang="fr-FR" dirty="0" err="1" smtClean="0">
                <a:solidFill>
                  <a:schemeClr val="bg1"/>
                </a:solidFill>
              </a:rPr>
              <a:t>استحداث</a:t>
            </a:r>
            <a:r>
              <a:rPr lang="fr-FR" dirty="0" smtClean="0">
                <a:solidFill>
                  <a:schemeClr val="bg1"/>
                </a:solidFill>
              </a:rPr>
              <a:t> </a:t>
            </a:r>
            <a:r>
              <a:rPr lang="fr-FR" dirty="0" err="1" smtClean="0">
                <a:solidFill>
                  <a:schemeClr val="bg1"/>
                </a:solidFill>
              </a:rPr>
              <a:t>مناصب</a:t>
            </a:r>
            <a:r>
              <a:rPr lang="fr-FR" dirty="0" smtClean="0">
                <a:solidFill>
                  <a:schemeClr val="bg1"/>
                </a:solidFill>
              </a:rPr>
              <a:t> </a:t>
            </a:r>
            <a:r>
              <a:rPr lang="fr-FR" dirty="0" err="1" smtClean="0">
                <a:solidFill>
                  <a:schemeClr val="bg1"/>
                </a:solidFill>
              </a:rPr>
              <a:t>شغل</a:t>
            </a:r>
            <a:r>
              <a:rPr lang="fr-FR" dirty="0" smtClean="0">
                <a:solidFill>
                  <a:schemeClr val="bg1"/>
                </a:solidFill>
              </a:rPr>
              <a:t> </a:t>
            </a:r>
            <a:r>
              <a:rPr lang="fr-FR" dirty="0" err="1" smtClean="0">
                <a:solidFill>
                  <a:schemeClr val="bg1"/>
                </a:solidFill>
              </a:rPr>
              <a:t>وبعد</a:t>
            </a:r>
            <a:r>
              <a:rPr lang="fr-FR" dirty="0" smtClean="0">
                <a:solidFill>
                  <a:schemeClr val="bg1"/>
                </a:solidFill>
              </a:rPr>
              <a:t> </a:t>
            </a:r>
            <a:r>
              <a:rPr lang="fr-FR" dirty="0" err="1" smtClean="0">
                <a:solidFill>
                  <a:schemeClr val="bg1"/>
                </a:solidFill>
              </a:rPr>
              <a:t>ذلك</a:t>
            </a:r>
            <a:r>
              <a:rPr lang="fr-FR" dirty="0" smtClean="0">
                <a:solidFill>
                  <a:schemeClr val="bg1"/>
                </a:solidFill>
              </a:rPr>
              <a:t> </a:t>
            </a:r>
            <a:r>
              <a:rPr lang="fr-FR" dirty="0" err="1" smtClean="0">
                <a:solidFill>
                  <a:schemeClr val="bg1"/>
                </a:solidFill>
              </a:rPr>
              <a:t>تقرر</a:t>
            </a:r>
            <a:r>
              <a:rPr lang="fr-FR" dirty="0" smtClean="0">
                <a:solidFill>
                  <a:schemeClr val="bg1"/>
                </a:solidFill>
              </a:rPr>
              <a:t> </a:t>
            </a:r>
          </a:p>
          <a:p>
            <a:pPr algn="just" rtl="1">
              <a:buFontTx/>
              <a:buChar char="-"/>
            </a:pPr>
            <a:r>
              <a:rPr lang="fr-FR" dirty="0" err="1" smtClean="0">
                <a:solidFill>
                  <a:schemeClr val="bg1"/>
                </a:solidFill>
              </a:rPr>
              <a:t>رفض</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 </a:t>
            </a:r>
            <a:r>
              <a:rPr lang="fr-FR" dirty="0" err="1" smtClean="0">
                <a:solidFill>
                  <a:schemeClr val="bg1"/>
                </a:solidFill>
              </a:rPr>
              <a:t>يمكن</a:t>
            </a:r>
            <a:r>
              <a:rPr lang="fr-FR" dirty="0" smtClean="0">
                <a:solidFill>
                  <a:schemeClr val="bg1"/>
                </a:solidFill>
              </a:rPr>
              <a:t> </a:t>
            </a:r>
            <a:r>
              <a:rPr lang="fr-FR" dirty="0" err="1" smtClean="0">
                <a:solidFill>
                  <a:schemeClr val="bg1"/>
                </a:solidFill>
              </a:rPr>
              <a:t>ان</a:t>
            </a:r>
            <a:r>
              <a:rPr lang="fr-FR" dirty="0" smtClean="0">
                <a:solidFill>
                  <a:schemeClr val="bg1"/>
                </a:solidFill>
              </a:rPr>
              <a:t> </a:t>
            </a:r>
            <a:r>
              <a:rPr lang="fr-FR" dirty="0" err="1" smtClean="0">
                <a:solidFill>
                  <a:schemeClr val="bg1"/>
                </a:solidFill>
              </a:rPr>
              <a:t>يكون</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لم</a:t>
            </a:r>
            <a:r>
              <a:rPr lang="fr-FR" dirty="0" smtClean="0">
                <a:solidFill>
                  <a:schemeClr val="bg1"/>
                </a:solidFill>
              </a:rPr>
              <a:t> </a:t>
            </a:r>
            <a:r>
              <a:rPr lang="fr-FR" dirty="0" err="1" smtClean="0">
                <a:solidFill>
                  <a:schemeClr val="bg1"/>
                </a:solidFill>
              </a:rPr>
              <a:t>يتوفي</a:t>
            </a:r>
            <a:r>
              <a:rPr lang="fr-FR" dirty="0" smtClean="0">
                <a:solidFill>
                  <a:schemeClr val="bg1"/>
                </a:solidFill>
              </a:rPr>
              <a:t> </a:t>
            </a:r>
            <a:r>
              <a:rPr lang="fr-FR" dirty="0" err="1" smtClean="0">
                <a:solidFill>
                  <a:schemeClr val="bg1"/>
                </a:solidFill>
              </a:rPr>
              <a:t>الشروط</a:t>
            </a:r>
            <a:r>
              <a:rPr lang="fr-FR" dirty="0" smtClean="0">
                <a:solidFill>
                  <a:schemeClr val="bg1"/>
                </a:solidFill>
              </a:rPr>
              <a:t>.</a:t>
            </a:r>
          </a:p>
          <a:p>
            <a:pPr algn="just" rtl="1">
              <a:buFontTx/>
              <a:buChar char="-"/>
            </a:pPr>
            <a:r>
              <a:rPr lang="fr-FR" dirty="0" err="1" smtClean="0">
                <a:solidFill>
                  <a:schemeClr val="bg1"/>
                </a:solidFill>
              </a:rPr>
              <a:t>تاجيل</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وذلك</a:t>
            </a:r>
            <a:r>
              <a:rPr lang="fr-FR" dirty="0" smtClean="0">
                <a:solidFill>
                  <a:schemeClr val="bg1"/>
                </a:solidFill>
              </a:rPr>
              <a:t> </a:t>
            </a:r>
            <a:r>
              <a:rPr lang="fr-FR" dirty="0" err="1" smtClean="0">
                <a:solidFill>
                  <a:schemeClr val="bg1"/>
                </a:solidFill>
              </a:rPr>
              <a:t>راجع</a:t>
            </a:r>
            <a:r>
              <a:rPr lang="fr-FR" dirty="0" smtClean="0">
                <a:solidFill>
                  <a:schemeClr val="bg1"/>
                </a:solidFill>
              </a:rPr>
              <a:t> </a:t>
            </a:r>
            <a:r>
              <a:rPr lang="fr-FR" dirty="0" err="1" smtClean="0">
                <a:solidFill>
                  <a:schemeClr val="bg1"/>
                </a:solidFill>
              </a:rPr>
              <a:t>الى</a:t>
            </a:r>
            <a:r>
              <a:rPr lang="fr-FR" dirty="0" smtClean="0">
                <a:solidFill>
                  <a:schemeClr val="bg1"/>
                </a:solidFill>
              </a:rPr>
              <a:t> </a:t>
            </a:r>
            <a:r>
              <a:rPr lang="fr-FR" dirty="0" err="1" smtClean="0">
                <a:solidFill>
                  <a:schemeClr val="bg1"/>
                </a:solidFill>
              </a:rPr>
              <a:t>ان</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به</a:t>
            </a:r>
            <a:r>
              <a:rPr lang="fr-FR" dirty="0" smtClean="0">
                <a:solidFill>
                  <a:schemeClr val="bg1"/>
                </a:solidFill>
              </a:rPr>
              <a:t> </a:t>
            </a:r>
            <a:r>
              <a:rPr lang="fr-FR" dirty="0" err="1" smtClean="0">
                <a:solidFill>
                  <a:schemeClr val="bg1"/>
                </a:solidFill>
              </a:rPr>
              <a:t>نقائص</a:t>
            </a:r>
            <a:r>
              <a:rPr lang="fr-FR" dirty="0" smtClean="0">
                <a:solidFill>
                  <a:schemeClr val="bg1"/>
                </a:solidFill>
              </a:rPr>
              <a:t> </a:t>
            </a:r>
            <a:r>
              <a:rPr lang="fr-FR" dirty="0" err="1" smtClean="0">
                <a:solidFill>
                  <a:schemeClr val="bg1"/>
                </a:solidFill>
              </a:rPr>
              <a:t>وعلى</a:t>
            </a:r>
            <a:r>
              <a:rPr lang="fr-FR" dirty="0" smtClean="0">
                <a:solidFill>
                  <a:schemeClr val="bg1"/>
                </a:solidFill>
              </a:rPr>
              <a:t> </a:t>
            </a:r>
            <a:r>
              <a:rPr lang="fr-FR" dirty="0" err="1" smtClean="0">
                <a:solidFill>
                  <a:schemeClr val="bg1"/>
                </a:solidFill>
              </a:rPr>
              <a:t>صاحبه</a:t>
            </a:r>
            <a:r>
              <a:rPr lang="fr-FR" dirty="0" smtClean="0">
                <a:solidFill>
                  <a:schemeClr val="bg1"/>
                </a:solidFill>
              </a:rPr>
              <a:t> </a:t>
            </a:r>
            <a:r>
              <a:rPr lang="fr-FR" dirty="0" err="1" smtClean="0">
                <a:solidFill>
                  <a:schemeClr val="bg1"/>
                </a:solidFill>
              </a:rPr>
              <a:t>تحسينه</a:t>
            </a:r>
            <a:r>
              <a:rPr lang="fr-FR" dirty="0" smtClean="0">
                <a:solidFill>
                  <a:schemeClr val="bg1"/>
                </a:solidFill>
              </a:rPr>
              <a:t>.</a:t>
            </a:r>
          </a:p>
          <a:p>
            <a:pPr algn="just" rtl="1">
              <a:buFontTx/>
              <a:buChar char="-"/>
            </a:pPr>
            <a:r>
              <a:rPr lang="fr-FR" dirty="0" err="1" smtClean="0">
                <a:solidFill>
                  <a:schemeClr val="bg1"/>
                </a:solidFill>
              </a:rPr>
              <a:t>قبول</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a:t>
            </a:r>
            <a:endParaRPr lang="fr-FR" dirty="0">
              <a:solidFill>
                <a:schemeClr val="bg1"/>
              </a:solidFill>
            </a:endParaRPr>
          </a:p>
        </p:txBody>
      </p:sp>
    </p:spTree>
    <p:extLst>
      <p:ext uri="{BB962C8B-B14F-4D97-AF65-F5344CB8AC3E}">
        <p14:creationId xmlns:p14="http://schemas.microsoft.com/office/powerpoint/2010/main" val="261161383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40AEE9-C32D-3348-BE8A-6CD0E95DDA92}"/>
              </a:ext>
            </a:extLst>
          </p:cNvPr>
          <p:cNvSpPr>
            <a:spLocks noGrp="1"/>
          </p:cNvSpPr>
          <p:nvPr>
            <p:ph idx="1"/>
          </p:nvPr>
        </p:nvSpPr>
        <p:spPr>
          <a:xfrm>
            <a:off x="1058341" y="2284503"/>
            <a:ext cx="10515600" cy="1919662"/>
          </a:xfrm>
        </p:spPr>
        <p:txBody>
          <a:bodyPr>
            <a:normAutofit/>
          </a:bodyPr>
          <a:lstStyle/>
          <a:p>
            <a:pPr marL="0" indent="0" algn="r" rtl="1">
              <a:buNone/>
            </a:pPr>
            <a:r>
              <a:rPr lang="fr-FR" b="1" dirty="0" smtClean="0"/>
              <a:t>-</a:t>
            </a:r>
            <a:r>
              <a:rPr lang="fr-FR" b="1" dirty="0"/>
              <a:t>2 </a:t>
            </a:r>
            <a:r>
              <a:rPr lang="fr-FR" b="1" dirty="0" err="1"/>
              <a:t>دور</a:t>
            </a:r>
            <a:r>
              <a:rPr lang="fr-FR" b="1" dirty="0"/>
              <a:t> </a:t>
            </a:r>
            <a:r>
              <a:rPr lang="fr-FR" b="1" dirty="0" err="1"/>
              <a:t>المشتلة</a:t>
            </a:r>
            <a:r>
              <a:rPr lang="fr-FR" b="1" dirty="0"/>
              <a:t> </a:t>
            </a:r>
            <a:r>
              <a:rPr lang="fr-FR" b="1" dirty="0" err="1"/>
              <a:t>في</a:t>
            </a:r>
            <a:r>
              <a:rPr lang="fr-FR" b="1" dirty="0"/>
              <a:t> </a:t>
            </a:r>
            <a:r>
              <a:rPr lang="fr-FR" b="1" dirty="0" err="1"/>
              <a:t>دعم</a:t>
            </a:r>
            <a:r>
              <a:rPr lang="fr-FR" b="1" dirty="0"/>
              <a:t> </a:t>
            </a:r>
            <a:r>
              <a:rPr lang="fr-FR" b="1" dirty="0" err="1"/>
              <a:t>المؤسسات</a:t>
            </a:r>
            <a:r>
              <a:rPr lang="fr-FR" b="1" dirty="0"/>
              <a:t> </a:t>
            </a:r>
            <a:r>
              <a:rPr lang="fr-FR" b="1" dirty="0" err="1"/>
              <a:t>المنتسبة</a:t>
            </a:r>
            <a:r>
              <a:rPr lang="fr-FR" b="1" dirty="0"/>
              <a:t>: </a:t>
            </a:r>
            <a:r>
              <a:rPr lang="ar-DZ" b="1" dirty="0" smtClean="0"/>
              <a:t> </a:t>
            </a:r>
            <a:r>
              <a:rPr lang="fr-FR" dirty="0" err="1" smtClean="0"/>
              <a:t>ويكون</a:t>
            </a:r>
            <a:r>
              <a:rPr lang="fr-FR" dirty="0" smtClean="0"/>
              <a:t> </a:t>
            </a:r>
            <a:r>
              <a:rPr lang="fr-FR" dirty="0" err="1"/>
              <a:t>الدعم</a:t>
            </a:r>
            <a:r>
              <a:rPr lang="fr-FR" dirty="0"/>
              <a:t> </a:t>
            </a:r>
            <a:r>
              <a:rPr lang="fr-FR" dirty="0" err="1"/>
              <a:t>عن</a:t>
            </a:r>
            <a:r>
              <a:rPr lang="fr-FR" dirty="0"/>
              <a:t> </a:t>
            </a:r>
            <a:r>
              <a:rPr lang="fr-FR" dirty="0" err="1"/>
              <a:t>طريق</a:t>
            </a:r>
            <a:r>
              <a:rPr lang="fr-FR" dirty="0"/>
              <a:t> </a:t>
            </a:r>
            <a:r>
              <a:rPr lang="fr-FR" dirty="0" err="1"/>
              <a:t>تقديم</a:t>
            </a:r>
            <a:r>
              <a:rPr lang="fr-FR" dirty="0"/>
              <a:t> </a:t>
            </a:r>
            <a:r>
              <a:rPr lang="fr-FR" dirty="0" err="1"/>
              <a:t>الخدمات</a:t>
            </a:r>
            <a:r>
              <a:rPr lang="fr-FR" dirty="0"/>
              <a:t> </a:t>
            </a:r>
            <a:r>
              <a:rPr lang="fr-FR" dirty="0" err="1"/>
              <a:t>التالية</a:t>
            </a:r>
            <a:r>
              <a:rPr lang="fr-FR" dirty="0"/>
              <a:t>: </a:t>
            </a:r>
          </a:p>
          <a:p>
            <a:pPr algn="r" rtl="1">
              <a:buFontTx/>
              <a:buChar char="-"/>
            </a:pPr>
            <a:r>
              <a:rPr lang="fr-FR" dirty="0" err="1"/>
              <a:t>الايواء</a:t>
            </a:r>
            <a:r>
              <a:rPr lang="fr-FR" dirty="0"/>
              <a:t>: </a:t>
            </a:r>
            <a:r>
              <a:rPr lang="fr-FR" dirty="0" err="1"/>
              <a:t>تضع</a:t>
            </a:r>
            <a:r>
              <a:rPr lang="fr-FR" dirty="0"/>
              <a:t> </a:t>
            </a:r>
            <a:r>
              <a:rPr lang="fr-FR" dirty="0" err="1"/>
              <a:t>المشتلة</a:t>
            </a:r>
            <a:r>
              <a:rPr lang="fr-FR" dirty="0"/>
              <a:t> </a:t>
            </a:r>
            <a:r>
              <a:rPr lang="fr-FR" dirty="0" err="1"/>
              <a:t>مكاتب</a:t>
            </a:r>
            <a:r>
              <a:rPr lang="fr-FR" dirty="0"/>
              <a:t> </a:t>
            </a:r>
            <a:r>
              <a:rPr lang="fr-FR" dirty="0" err="1"/>
              <a:t>مجهزة</a:t>
            </a:r>
            <a:r>
              <a:rPr lang="fr-FR" dirty="0"/>
              <a:t> </a:t>
            </a:r>
            <a:r>
              <a:rPr lang="fr-FR" dirty="0" err="1"/>
              <a:t>تحت</a:t>
            </a:r>
            <a:r>
              <a:rPr lang="fr-FR" dirty="0"/>
              <a:t> </a:t>
            </a:r>
            <a:r>
              <a:rPr lang="fr-FR" dirty="0" err="1"/>
              <a:t>تصرف</a:t>
            </a:r>
            <a:r>
              <a:rPr lang="fr-FR" dirty="0"/>
              <a:t> </a:t>
            </a:r>
            <a:r>
              <a:rPr lang="fr-FR" dirty="0" err="1"/>
              <a:t>اصحاب</a:t>
            </a:r>
            <a:r>
              <a:rPr lang="fr-FR" dirty="0"/>
              <a:t> </a:t>
            </a:r>
            <a:r>
              <a:rPr lang="fr-FR" dirty="0" err="1"/>
              <a:t>المشاريع</a:t>
            </a:r>
            <a:r>
              <a:rPr lang="fr-FR" dirty="0"/>
              <a:t> </a:t>
            </a:r>
            <a:r>
              <a:rPr lang="fr-FR" dirty="0" err="1"/>
              <a:t>المقبولة</a:t>
            </a:r>
            <a:r>
              <a:rPr lang="fr-FR" dirty="0"/>
              <a:t> </a:t>
            </a:r>
            <a:r>
              <a:rPr lang="fr-FR" dirty="0" err="1"/>
              <a:t>للايواء</a:t>
            </a:r>
            <a:r>
              <a:rPr lang="fr-FR" dirty="0"/>
              <a:t>، </a:t>
            </a:r>
            <a:r>
              <a:rPr lang="fr-FR" dirty="0" err="1"/>
              <a:t>وكذا</a:t>
            </a:r>
            <a:r>
              <a:rPr lang="fr-FR" dirty="0"/>
              <a:t> </a:t>
            </a:r>
            <a:r>
              <a:rPr lang="fr-FR" dirty="0" err="1"/>
              <a:t>توفير</a:t>
            </a:r>
            <a:r>
              <a:rPr lang="fr-FR" dirty="0"/>
              <a:t> </a:t>
            </a:r>
            <a:r>
              <a:rPr lang="fr-FR" dirty="0" err="1"/>
              <a:t>كل</a:t>
            </a:r>
            <a:r>
              <a:rPr lang="fr-FR" dirty="0"/>
              <a:t> </a:t>
            </a:r>
            <a:r>
              <a:rPr lang="fr-FR" dirty="0" err="1"/>
              <a:t>الوسائل</a:t>
            </a:r>
            <a:r>
              <a:rPr lang="fr-FR" dirty="0"/>
              <a:t> </a:t>
            </a:r>
            <a:r>
              <a:rPr lang="fr-FR" dirty="0" err="1"/>
              <a:t>الضرورية</a:t>
            </a:r>
            <a:r>
              <a:rPr lang="fr-FR" dirty="0"/>
              <a:t> </a:t>
            </a:r>
            <a:r>
              <a:rPr lang="fr-FR" dirty="0" err="1"/>
              <a:t>للعمل</a:t>
            </a:r>
            <a:r>
              <a:rPr lang="fr-FR" dirty="0"/>
              <a:t> </a:t>
            </a:r>
            <a:r>
              <a:rPr lang="fr-FR" dirty="0" err="1"/>
              <a:t>من</a:t>
            </a:r>
            <a:r>
              <a:rPr lang="fr-FR" dirty="0"/>
              <a:t> </a:t>
            </a:r>
            <a:r>
              <a:rPr lang="fr-FR" dirty="0" err="1"/>
              <a:t>هاتف</a:t>
            </a:r>
            <a:r>
              <a:rPr lang="fr-FR" dirty="0"/>
              <a:t> </a:t>
            </a:r>
            <a:r>
              <a:rPr lang="fr-FR" dirty="0" err="1"/>
              <a:t>وفاكس</a:t>
            </a:r>
            <a:r>
              <a:rPr lang="fr-FR" dirty="0"/>
              <a:t> </a:t>
            </a:r>
            <a:r>
              <a:rPr lang="fr-FR" dirty="0" err="1"/>
              <a:t>وخط</a:t>
            </a:r>
            <a:r>
              <a:rPr lang="fr-FR" dirty="0"/>
              <a:t> </a:t>
            </a:r>
            <a:r>
              <a:rPr lang="fr-FR" dirty="0" err="1"/>
              <a:t>انترنت</a:t>
            </a:r>
            <a:r>
              <a:rPr lang="fr-FR" dirty="0"/>
              <a:t> </a:t>
            </a:r>
            <a:r>
              <a:rPr lang="fr-FR" dirty="0" err="1"/>
              <a:t>جهاز</a:t>
            </a:r>
            <a:r>
              <a:rPr lang="fr-FR" dirty="0"/>
              <a:t> </a:t>
            </a:r>
            <a:r>
              <a:rPr lang="fr-FR" dirty="0" err="1"/>
              <a:t>كمبيوتر</a:t>
            </a:r>
            <a:r>
              <a:rPr lang="fr-FR" dirty="0"/>
              <a:t> </a:t>
            </a:r>
            <a:r>
              <a:rPr lang="fr-FR" dirty="0" err="1"/>
              <a:t>وتجهيزات</a:t>
            </a:r>
            <a:r>
              <a:rPr lang="fr-FR" dirty="0"/>
              <a:t> </a:t>
            </a:r>
            <a:r>
              <a:rPr lang="fr-FR" dirty="0" err="1"/>
              <a:t>مكتبية</a:t>
            </a:r>
            <a:r>
              <a:rPr lang="fr-FR" dirty="0"/>
              <a:t> </a:t>
            </a:r>
            <a:r>
              <a:rPr lang="fr-FR" dirty="0" err="1"/>
              <a:t>اخرى</a:t>
            </a:r>
            <a:r>
              <a:rPr lang="fr-FR" dirty="0"/>
              <a:t>.</a:t>
            </a:r>
          </a:p>
          <a:p>
            <a:pPr algn="r" rtl="1">
              <a:buFontTx/>
              <a:buChar char="-"/>
            </a:pPr>
            <a:r>
              <a:rPr lang="fr-FR" dirty="0" err="1"/>
              <a:t>الاستشارة</a:t>
            </a:r>
            <a:r>
              <a:rPr lang="fr-FR" dirty="0"/>
              <a:t>: </a:t>
            </a:r>
            <a:r>
              <a:rPr lang="fr-FR" dirty="0" err="1"/>
              <a:t>تتكفل</a:t>
            </a:r>
            <a:r>
              <a:rPr lang="fr-FR" dirty="0"/>
              <a:t> </a:t>
            </a:r>
            <a:r>
              <a:rPr lang="fr-FR" dirty="0" err="1"/>
              <a:t>المشتلة</a:t>
            </a:r>
            <a:r>
              <a:rPr lang="fr-FR" dirty="0"/>
              <a:t> </a:t>
            </a:r>
            <a:r>
              <a:rPr lang="fr-FR" dirty="0" err="1"/>
              <a:t>بدراسة</a:t>
            </a:r>
            <a:r>
              <a:rPr lang="fr-FR" dirty="0"/>
              <a:t> </a:t>
            </a:r>
            <a:r>
              <a:rPr lang="fr-FR" dirty="0" err="1"/>
              <a:t>الجدوى</a:t>
            </a:r>
            <a:r>
              <a:rPr lang="fr-FR" dirty="0"/>
              <a:t> </a:t>
            </a:r>
            <a:r>
              <a:rPr lang="fr-FR" dirty="0" err="1"/>
              <a:t>الاقتصادية</a:t>
            </a:r>
            <a:r>
              <a:rPr lang="fr-FR" dirty="0"/>
              <a:t> </a:t>
            </a:r>
            <a:r>
              <a:rPr lang="fr-FR" dirty="0" err="1"/>
              <a:t>وتمنح</a:t>
            </a:r>
            <a:r>
              <a:rPr lang="fr-FR" dirty="0"/>
              <a:t> </a:t>
            </a:r>
            <a:r>
              <a:rPr lang="fr-FR" dirty="0" err="1"/>
              <a:t>عن</a:t>
            </a:r>
            <a:r>
              <a:rPr lang="fr-FR" dirty="0"/>
              <a:t> </a:t>
            </a:r>
            <a:r>
              <a:rPr lang="fr-FR" dirty="0" err="1"/>
              <a:t>طرق</a:t>
            </a:r>
            <a:r>
              <a:rPr lang="fr-FR" dirty="0"/>
              <a:t> </a:t>
            </a:r>
            <a:r>
              <a:rPr lang="fr-FR" dirty="0" err="1"/>
              <a:t>الاستشارات</a:t>
            </a:r>
            <a:r>
              <a:rPr lang="fr-FR" dirty="0"/>
              <a:t> </a:t>
            </a:r>
            <a:r>
              <a:rPr lang="fr-FR" dirty="0" err="1"/>
              <a:t>القانونية</a:t>
            </a:r>
            <a:r>
              <a:rPr lang="fr-FR" dirty="0"/>
              <a:t> </a:t>
            </a:r>
            <a:r>
              <a:rPr lang="fr-FR" dirty="0" err="1"/>
              <a:t>والمحاسبية</a:t>
            </a:r>
            <a:r>
              <a:rPr lang="fr-FR" dirty="0"/>
              <a:t> و </a:t>
            </a:r>
            <a:r>
              <a:rPr lang="fr-FR" dirty="0" err="1"/>
              <a:t>المالية</a:t>
            </a:r>
            <a:r>
              <a:rPr lang="fr-FR" dirty="0"/>
              <a:t> </a:t>
            </a:r>
            <a:r>
              <a:rPr lang="fr-FR" dirty="0" err="1"/>
              <a:t>والجبائية</a:t>
            </a:r>
            <a:r>
              <a:rPr lang="fr-FR" dirty="0"/>
              <a:t> </a:t>
            </a:r>
            <a:r>
              <a:rPr lang="fr-FR" dirty="0" err="1"/>
              <a:t>والبنكية</a:t>
            </a:r>
            <a:r>
              <a:rPr lang="fr-FR" dirty="0"/>
              <a:t> </a:t>
            </a:r>
            <a:r>
              <a:rPr lang="fr-FR" dirty="0" err="1"/>
              <a:t>والتجارية</a:t>
            </a:r>
            <a:r>
              <a:rPr lang="fr-FR" dirty="0"/>
              <a:t> </a:t>
            </a:r>
            <a:r>
              <a:rPr lang="fr-FR" dirty="0" err="1"/>
              <a:t>وفي</a:t>
            </a:r>
            <a:r>
              <a:rPr lang="fr-FR" dirty="0"/>
              <a:t> </a:t>
            </a:r>
            <a:r>
              <a:rPr lang="fr-FR" dirty="0" err="1"/>
              <a:t>التسيير</a:t>
            </a:r>
            <a:r>
              <a:rPr lang="fr-FR" dirty="0"/>
              <a:t> </a:t>
            </a:r>
            <a:r>
              <a:rPr lang="fr-FR" dirty="0" err="1"/>
              <a:t>وكذا</a:t>
            </a:r>
            <a:r>
              <a:rPr lang="fr-FR" dirty="0"/>
              <a:t> </a:t>
            </a:r>
            <a:r>
              <a:rPr lang="fr-FR" dirty="0" err="1"/>
              <a:t>التطور</a:t>
            </a:r>
            <a:r>
              <a:rPr lang="fr-FR" dirty="0"/>
              <a:t> </a:t>
            </a:r>
            <a:r>
              <a:rPr lang="fr-FR" dirty="0" err="1"/>
              <a:t>التكنولوجي</a:t>
            </a:r>
            <a:r>
              <a:rPr lang="fr-FR" dirty="0"/>
              <a:t>.</a:t>
            </a:r>
          </a:p>
          <a:p>
            <a:pPr marL="0" indent="0" algn="r" rtl="1">
              <a:buNone/>
            </a:pPr>
            <a:endParaRPr lang="fr-FR" dirty="0"/>
          </a:p>
        </p:txBody>
      </p:sp>
      <p:sp>
        <p:nvSpPr>
          <p:cNvPr id="14" name="ZoneTexte 13">
            <a:extLst>
              <a:ext uri="{FF2B5EF4-FFF2-40B4-BE49-F238E27FC236}">
                <a16:creationId xmlns:a16="http://schemas.microsoft.com/office/drawing/2014/main" id="{DA6A2B4E-75BA-0C47-83C9-521A0E75E4A8}"/>
              </a:ext>
            </a:extLst>
          </p:cNvPr>
          <p:cNvSpPr txBox="1"/>
          <p:nvPr/>
        </p:nvSpPr>
        <p:spPr>
          <a:xfrm flipV="1">
            <a:off x="3046982" y="2958352"/>
            <a:ext cx="5632484" cy="285982"/>
          </a:xfrm>
          <a:prstGeom prst="rect">
            <a:avLst/>
          </a:prstGeom>
          <a:noFill/>
        </p:spPr>
        <p:txBody>
          <a:bodyPr wrap="square">
            <a:spAutoFit/>
          </a:bodyPr>
          <a:lstStyle/>
          <a:p>
            <a:pPr marL="0" algn="r" rtl="1" eaLnBrk="1" fontAlgn="t" latinLnBrk="0" hangingPunct="1">
              <a:spcBef>
                <a:spcPts val="0"/>
              </a:spcBef>
              <a:spcAft>
                <a:spcPts val="0"/>
              </a:spcAft>
            </a:pPr>
            <a:endParaRPr lang="fr-FR" sz="1800" b="0" i="0" u="none" strike="noStrike">
              <a:effectLst/>
              <a:latin typeface="Arial" panose="020B0604020202020204" pitchFamily="34" charset="0"/>
            </a:endParaRPr>
          </a:p>
        </p:txBody>
      </p:sp>
      <p:sp>
        <p:nvSpPr>
          <p:cNvPr id="8" name="Espace réservé du contenu 2">
            <a:extLst>
              <a:ext uri="{FF2B5EF4-FFF2-40B4-BE49-F238E27FC236}">
                <a16:creationId xmlns:a16="http://schemas.microsoft.com/office/drawing/2014/main" id="{AA2303D7-18C2-BA47-8A97-45CABD278BEA}"/>
              </a:ext>
            </a:extLst>
          </p:cNvPr>
          <p:cNvSpPr txBox="1">
            <a:spLocks/>
          </p:cNvSpPr>
          <p:nvPr/>
        </p:nvSpPr>
        <p:spPr>
          <a:xfrm>
            <a:off x="1058341" y="336056"/>
            <a:ext cx="8946541" cy="169462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r" rtl="1">
              <a:buFont typeface="Wingdings 3" charset="2"/>
              <a:buNone/>
            </a:pPr>
            <a:r>
              <a:rPr lang="fr-FR" b="1" dirty="0" smtClean="0"/>
              <a:t>-</a:t>
            </a:r>
            <a:r>
              <a:rPr lang="fr-FR" b="1" dirty="0" smtClean="0">
                <a:solidFill>
                  <a:schemeClr val="bg1"/>
                </a:solidFill>
              </a:rPr>
              <a:t>5 </a:t>
            </a:r>
            <a:r>
              <a:rPr lang="fr-FR" b="1" dirty="0" err="1" smtClean="0">
                <a:solidFill>
                  <a:schemeClr val="bg1"/>
                </a:solidFill>
              </a:rPr>
              <a:t>توقيع</a:t>
            </a:r>
            <a:r>
              <a:rPr lang="fr-FR" b="1" dirty="0" smtClean="0">
                <a:solidFill>
                  <a:schemeClr val="bg1"/>
                </a:solidFill>
              </a:rPr>
              <a:t> </a:t>
            </a:r>
            <a:r>
              <a:rPr lang="fr-FR" b="1" dirty="0" err="1" smtClean="0">
                <a:solidFill>
                  <a:schemeClr val="bg1"/>
                </a:solidFill>
              </a:rPr>
              <a:t>اتفاقية</a:t>
            </a:r>
            <a:r>
              <a:rPr lang="fr-FR" b="1" dirty="0" smtClean="0">
                <a:solidFill>
                  <a:schemeClr val="bg1"/>
                </a:solidFill>
              </a:rPr>
              <a:t> </a:t>
            </a:r>
            <a:r>
              <a:rPr lang="fr-FR" b="1" dirty="0" err="1" smtClean="0">
                <a:solidFill>
                  <a:schemeClr val="bg1"/>
                </a:solidFill>
              </a:rPr>
              <a:t>الانتساب</a:t>
            </a:r>
            <a:r>
              <a:rPr lang="fr-FR" b="1" dirty="0" smtClean="0">
                <a:solidFill>
                  <a:schemeClr val="bg1"/>
                </a:solidFill>
              </a:rPr>
              <a:t> </a:t>
            </a:r>
            <a:r>
              <a:rPr lang="fr-FR" b="1" dirty="0" err="1" smtClean="0">
                <a:solidFill>
                  <a:schemeClr val="bg1"/>
                </a:solidFill>
              </a:rPr>
              <a:t>للمشتلة</a:t>
            </a:r>
            <a:r>
              <a:rPr lang="fr-FR" b="1" dirty="0" smtClean="0">
                <a:solidFill>
                  <a:schemeClr val="bg1"/>
                </a:solidFill>
              </a:rPr>
              <a:t>: </a:t>
            </a:r>
          </a:p>
          <a:p>
            <a:pPr marL="0" indent="0" algn="r" rtl="1">
              <a:buFont typeface="Wingdings 3" charset="2"/>
              <a:buNone/>
            </a:pPr>
            <a:r>
              <a:rPr lang="fr-FR" dirty="0" err="1" smtClean="0">
                <a:solidFill>
                  <a:schemeClr val="bg1"/>
                </a:solidFill>
              </a:rPr>
              <a:t>في</a:t>
            </a:r>
            <a:r>
              <a:rPr lang="fr-FR" dirty="0" smtClean="0">
                <a:solidFill>
                  <a:schemeClr val="bg1"/>
                </a:solidFill>
              </a:rPr>
              <a:t> </a:t>
            </a:r>
            <a:r>
              <a:rPr lang="fr-FR" dirty="0" err="1" smtClean="0">
                <a:solidFill>
                  <a:schemeClr val="bg1"/>
                </a:solidFill>
              </a:rPr>
              <a:t>حالة</a:t>
            </a:r>
            <a:r>
              <a:rPr lang="fr-FR" dirty="0" smtClean="0">
                <a:solidFill>
                  <a:schemeClr val="bg1"/>
                </a:solidFill>
              </a:rPr>
              <a:t> </a:t>
            </a:r>
            <a:r>
              <a:rPr lang="fr-FR" dirty="0" err="1" smtClean="0">
                <a:solidFill>
                  <a:schemeClr val="bg1"/>
                </a:solidFill>
              </a:rPr>
              <a:t>قبول</a:t>
            </a:r>
            <a:r>
              <a:rPr lang="fr-FR" dirty="0" smtClean="0">
                <a:solidFill>
                  <a:schemeClr val="bg1"/>
                </a:solidFill>
              </a:rPr>
              <a:t> </a:t>
            </a:r>
            <a:r>
              <a:rPr lang="fr-FR" dirty="0" err="1" smtClean="0">
                <a:solidFill>
                  <a:schemeClr val="bg1"/>
                </a:solidFill>
              </a:rPr>
              <a:t>المشروع</a:t>
            </a:r>
            <a:r>
              <a:rPr lang="fr-FR" dirty="0" smtClean="0">
                <a:solidFill>
                  <a:schemeClr val="bg1"/>
                </a:solidFill>
              </a:rPr>
              <a:t> </a:t>
            </a:r>
            <a:r>
              <a:rPr lang="fr-FR" dirty="0" err="1" smtClean="0">
                <a:solidFill>
                  <a:schemeClr val="bg1"/>
                </a:solidFill>
              </a:rPr>
              <a:t>يتم</a:t>
            </a:r>
            <a:r>
              <a:rPr lang="fr-FR" dirty="0" smtClean="0">
                <a:solidFill>
                  <a:schemeClr val="bg1"/>
                </a:solidFill>
              </a:rPr>
              <a:t> </a:t>
            </a:r>
            <a:r>
              <a:rPr lang="fr-FR" dirty="0" err="1" smtClean="0">
                <a:solidFill>
                  <a:schemeClr val="bg1"/>
                </a:solidFill>
              </a:rPr>
              <a:t>ابرام</a:t>
            </a:r>
            <a:r>
              <a:rPr lang="fr-FR" dirty="0" smtClean="0">
                <a:solidFill>
                  <a:schemeClr val="bg1"/>
                </a:solidFill>
              </a:rPr>
              <a:t> </a:t>
            </a:r>
            <a:r>
              <a:rPr lang="fr-FR" dirty="0" err="1" smtClean="0">
                <a:solidFill>
                  <a:schemeClr val="bg1"/>
                </a:solidFill>
              </a:rPr>
              <a:t>اتفاقياة</a:t>
            </a:r>
            <a:r>
              <a:rPr lang="fr-FR" dirty="0" smtClean="0">
                <a:solidFill>
                  <a:schemeClr val="bg1"/>
                </a:solidFill>
              </a:rPr>
              <a:t> </a:t>
            </a:r>
            <a:r>
              <a:rPr lang="fr-FR" dirty="0" err="1" smtClean="0">
                <a:solidFill>
                  <a:schemeClr val="bg1"/>
                </a:solidFill>
              </a:rPr>
              <a:t>بين</a:t>
            </a:r>
            <a:r>
              <a:rPr lang="fr-FR" dirty="0" smtClean="0">
                <a:solidFill>
                  <a:schemeClr val="bg1"/>
                </a:solidFill>
              </a:rPr>
              <a:t> </a:t>
            </a:r>
            <a:r>
              <a:rPr lang="fr-FR" dirty="0" err="1" smtClean="0">
                <a:solidFill>
                  <a:schemeClr val="bg1"/>
                </a:solidFill>
              </a:rPr>
              <a:t>صاحب</a:t>
            </a:r>
            <a:r>
              <a:rPr lang="fr-FR" dirty="0" smtClean="0">
                <a:solidFill>
                  <a:schemeClr val="bg1"/>
                </a:solidFill>
              </a:rPr>
              <a:t> </a:t>
            </a:r>
            <a:r>
              <a:rPr lang="fr-FR" dirty="0" err="1" smtClean="0">
                <a:solidFill>
                  <a:schemeClr val="bg1"/>
                </a:solidFill>
              </a:rPr>
              <a:t>المؤسسة</a:t>
            </a:r>
            <a:r>
              <a:rPr lang="fr-FR" dirty="0" smtClean="0">
                <a:solidFill>
                  <a:schemeClr val="bg1"/>
                </a:solidFill>
              </a:rPr>
              <a:t> </a:t>
            </a:r>
            <a:r>
              <a:rPr lang="fr-FR" dirty="0" err="1" smtClean="0">
                <a:solidFill>
                  <a:schemeClr val="bg1"/>
                </a:solidFill>
              </a:rPr>
              <a:t>والمشتلة</a:t>
            </a:r>
            <a:r>
              <a:rPr lang="fr-FR" dirty="0" smtClean="0">
                <a:solidFill>
                  <a:schemeClr val="bg1"/>
                </a:solidFill>
              </a:rPr>
              <a:t>، </a:t>
            </a:r>
            <a:r>
              <a:rPr lang="fr-FR" dirty="0" err="1" smtClean="0">
                <a:solidFill>
                  <a:schemeClr val="bg1"/>
                </a:solidFill>
              </a:rPr>
              <a:t>حيث</a:t>
            </a:r>
            <a:r>
              <a:rPr lang="fr-FR" dirty="0" smtClean="0">
                <a:solidFill>
                  <a:schemeClr val="bg1"/>
                </a:solidFill>
              </a:rPr>
              <a:t> </a:t>
            </a:r>
            <a:r>
              <a:rPr lang="fr-FR" dirty="0" err="1" smtClean="0">
                <a:solidFill>
                  <a:schemeClr val="bg1"/>
                </a:solidFill>
              </a:rPr>
              <a:t>تسمح</a:t>
            </a:r>
            <a:r>
              <a:rPr lang="fr-FR" dirty="0" smtClean="0">
                <a:solidFill>
                  <a:schemeClr val="bg1"/>
                </a:solidFill>
              </a:rPr>
              <a:t> </a:t>
            </a:r>
            <a:r>
              <a:rPr lang="fr-FR" dirty="0" err="1" smtClean="0">
                <a:solidFill>
                  <a:schemeClr val="bg1"/>
                </a:solidFill>
              </a:rPr>
              <a:t>هذه</a:t>
            </a:r>
            <a:r>
              <a:rPr lang="fr-FR" dirty="0" smtClean="0">
                <a:solidFill>
                  <a:schemeClr val="bg1"/>
                </a:solidFill>
              </a:rPr>
              <a:t> </a:t>
            </a:r>
            <a:r>
              <a:rPr lang="fr-FR" dirty="0" err="1" smtClean="0">
                <a:solidFill>
                  <a:schemeClr val="bg1"/>
                </a:solidFill>
              </a:rPr>
              <a:t>الاتفاقية</a:t>
            </a:r>
            <a:r>
              <a:rPr lang="fr-FR" dirty="0" smtClean="0">
                <a:solidFill>
                  <a:schemeClr val="bg1"/>
                </a:solidFill>
              </a:rPr>
              <a:t> </a:t>
            </a:r>
            <a:r>
              <a:rPr lang="fr-FR" dirty="0" err="1" smtClean="0">
                <a:solidFill>
                  <a:schemeClr val="bg1"/>
                </a:solidFill>
              </a:rPr>
              <a:t>بالاستفادة</a:t>
            </a:r>
            <a:r>
              <a:rPr lang="fr-FR" dirty="0" smtClean="0">
                <a:solidFill>
                  <a:schemeClr val="bg1"/>
                </a:solidFill>
              </a:rPr>
              <a:t> </a:t>
            </a:r>
            <a:r>
              <a:rPr lang="fr-FR" dirty="0" err="1" smtClean="0">
                <a:solidFill>
                  <a:schemeClr val="bg1"/>
                </a:solidFill>
              </a:rPr>
              <a:t>من</a:t>
            </a:r>
            <a:r>
              <a:rPr lang="fr-FR" dirty="0" smtClean="0">
                <a:solidFill>
                  <a:schemeClr val="bg1"/>
                </a:solidFill>
              </a:rPr>
              <a:t> </a:t>
            </a:r>
            <a:r>
              <a:rPr lang="fr-FR" dirty="0" err="1" smtClean="0">
                <a:solidFill>
                  <a:schemeClr val="bg1"/>
                </a:solidFill>
              </a:rPr>
              <a:t>الخدمات</a:t>
            </a:r>
            <a:r>
              <a:rPr lang="fr-FR" dirty="0" smtClean="0">
                <a:solidFill>
                  <a:schemeClr val="bg1"/>
                </a:solidFill>
              </a:rPr>
              <a:t> </a:t>
            </a:r>
            <a:r>
              <a:rPr lang="fr-FR" dirty="0" err="1" smtClean="0">
                <a:solidFill>
                  <a:schemeClr val="bg1"/>
                </a:solidFill>
              </a:rPr>
              <a:t>التي</a:t>
            </a:r>
            <a:r>
              <a:rPr lang="fr-FR" dirty="0" smtClean="0">
                <a:solidFill>
                  <a:schemeClr val="bg1"/>
                </a:solidFill>
              </a:rPr>
              <a:t> </a:t>
            </a:r>
            <a:r>
              <a:rPr lang="fr-FR" dirty="0" err="1" smtClean="0">
                <a:solidFill>
                  <a:schemeClr val="bg1"/>
                </a:solidFill>
              </a:rPr>
              <a:t>تقدمها</a:t>
            </a:r>
            <a:r>
              <a:rPr lang="fr-FR" dirty="0" smtClean="0">
                <a:solidFill>
                  <a:schemeClr val="bg1"/>
                </a:solidFill>
              </a:rPr>
              <a:t> </a:t>
            </a:r>
            <a:r>
              <a:rPr lang="fr-FR" dirty="0" err="1" smtClean="0">
                <a:solidFill>
                  <a:schemeClr val="bg1"/>
                </a:solidFill>
              </a:rPr>
              <a:t>المشتلة</a:t>
            </a:r>
            <a:r>
              <a:rPr lang="fr-FR" dirty="0" smtClean="0">
                <a:solidFill>
                  <a:schemeClr val="bg1"/>
                </a:solidFill>
              </a:rPr>
              <a:t> </a:t>
            </a:r>
            <a:r>
              <a:rPr lang="fr-FR" dirty="0" err="1" smtClean="0">
                <a:solidFill>
                  <a:schemeClr val="bg1"/>
                </a:solidFill>
              </a:rPr>
              <a:t>في</a:t>
            </a:r>
            <a:r>
              <a:rPr lang="fr-FR" dirty="0" smtClean="0">
                <a:solidFill>
                  <a:schemeClr val="bg1"/>
                </a:solidFill>
              </a:rPr>
              <a:t> </a:t>
            </a:r>
            <a:r>
              <a:rPr lang="fr-FR" dirty="0" err="1" smtClean="0">
                <a:solidFill>
                  <a:schemeClr val="bg1"/>
                </a:solidFill>
              </a:rPr>
              <a:t>المقابل</a:t>
            </a:r>
            <a:r>
              <a:rPr lang="fr-FR" dirty="0" smtClean="0">
                <a:solidFill>
                  <a:schemeClr val="bg1"/>
                </a:solidFill>
              </a:rPr>
              <a:t> </a:t>
            </a:r>
            <a:r>
              <a:rPr lang="fr-FR" dirty="0" err="1" smtClean="0">
                <a:solidFill>
                  <a:schemeClr val="bg1"/>
                </a:solidFill>
              </a:rPr>
              <a:t>تحترم</a:t>
            </a:r>
            <a:r>
              <a:rPr lang="fr-FR" dirty="0" smtClean="0">
                <a:solidFill>
                  <a:schemeClr val="bg1"/>
                </a:solidFill>
              </a:rPr>
              <a:t> </a:t>
            </a:r>
            <a:r>
              <a:rPr lang="fr-FR" dirty="0" err="1" smtClean="0">
                <a:solidFill>
                  <a:schemeClr val="bg1"/>
                </a:solidFill>
              </a:rPr>
              <a:t>المؤسسة</a:t>
            </a:r>
            <a:r>
              <a:rPr lang="fr-FR" dirty="0" smtClean="0">
                <a:solidFill>
                  <a:schemeClr val="bg1"/>
                </a:solidFill>
              </a:rPr>
              <a:t> </a:t>
            </a:r>
            <a:r>
              <a:rPr lang="fr-FR" dirty="0" err="1" smtClean="0">
                <a:solidFill>
                  <a:schemeClr val="bg1"/>
                </a:solidFill>
              </a:rPr>
              <a:t>القوانين</a:t>
            </a:r>
            <a:r>
              <a:rPr lang="fr-FR" dirty="0" smtClean="0">
                <a:solidFill>
                  <a:schemeClr val="bg1"/>
                </a:solidFill>
              </a:rPr>
              <a:t> </a:t>
            </a:r>
            <a:r>
              <a:rPr lang="fr-FR" dirty="0" err="1" smtClean="0">
                <a:solidFill>
                  <a:schemeClr val="bg1"/>
                </a:solidFill>
              </a:rPr>
              <a:t>الداخلية</a:t>
            </a:r>
            <a:r>
              <a:rPr lang="fr-FR" dirty="0" smtClean="0">
                <a:solidFill>
                  <a:schemeClr val="bg1"/>
                </a:solidFill>
              </a:rPr>
              <a:t> </a:t>
            </a:r>
            <a:r>
              <a:rPr lang="fr-FR" dirty="0" err="1" smtClean="0">
                <a:solidFill>
                  <a:schemeClr val="bg1"/>
                </a:solidFill>
              </a:rPr>
              <a:t>للمشتلة</a:t>
            </a:r>
            <a:r>
              <a:rPr lang="fr-FR" dirty="0" smtClean="0">
                <a:solidFill>
                  <a:schemeClr val="bg1"/>
                </a:solidFill>
              </a:rPr>
              <a:t>، </a:t>
            </a:r>
            <a:r>
              <a:rPr lang="fr-FR" dirty="0" err="1" smtClean="0">
                <a:solidFill>
                  <a:schemeClr val="bg1"/>
                </a:solidFill>
              </a:rPr>
              <a:t>وتبدا</a:t>
            </a:r>
            <a:r>
              <a:rPr lang="fr-FR" dirty="0" smtClean="0">
                <a:solidFill>
                  <a:schemeClr val="bg1"/>
                </a:solidFill>
              </a:rPr>
              <a:t> </a:t>
            </a:r>
            <a:r>
              <a:rPr lang="fr-FR" dirty="0" err="1" smtClean="0">
                <a:solidFill>
                  <a:schemeClr val="bg1"/>
                </a:solidFill>
              </a:rPr>
              <a:t>عملية</a:t>
            </a:r>
            <a:r>
              <a:rPr lang="fr-FR" dirty="0" smtClean="0">
                <a:solidFill>
                  <a:schemeClr val="bg1"/>
                </a:solidFill>
              </a:rPr>
              <a:t> </a:t>
            </a:r>
            <a:r>
              <a:rPr lang="fr-FR" dirty="0" err="1" smtClean="0">
                <a:solidFill>
                  <a:schemeClr val="bg1"/>
                </a:solidFill>
              </a:rPr>
              <a:t>الاحتضان</a:t>
            </a:r>
            <a:r>
              <a:rPr lang="fr-FR" dirty="0" smtClean="0">
                <a:solidFill>
                  <a:schemeClr val="bg1"/>
                </a:solidFill>
              </a:rPr>
              <a:t> </a:t>
            </a:r>
            <a:r>
              <a:rPr lang="fr-FR" dirty="0" err="1" smtClean="0">
                <a:solidFill>
                  <a:schemeClr val="bg1"/>
                </a:solidFill>
              </a:rPr>
              <a:t>وتنشا</a:t>
            </a:r>
            <a:r>
              <a:rPr lang="fr-FR" dirty="0" smtClean="0">
                <a:solidFill>
                  <a:schemeClr val="bg1"/>
                </a:solidFill>
              </a:rPr>
              <a:t> </a:t>
            </a:r>
            <a:r>
              <a:rPr lang="fr-FR" dirty="0" err="1" smtClean="0">
                <a:solidFill>
                  <a:schemeClr val="bg1"/>
                </a:solidFill>
              </a:rPr>
              <a:t>المؤسسة</a:t>
            </a:r>
            <a:r>
              <a:rPr lang="fr-FR" dirty="0" smtClean="0">
                <a:solidFill>
                  <a:schemeClr val="bg1"/>
                </a:solidFill>
              </a:rPr>
              <a:t>.</a:t>
            </a:r>
            <a:endParaRPr lang="fr-FR" dirty="0">
              <a:solidFill>
                <a:schemeClr val="bg1"/>
              </a:solidFill>
            </a:endParaRPr>
          </a:p>
        </p:txBody>
      </p:sp>
      <p:sp>
        <p:nvSpPr>
          <p:cNvPr id="9" name="Espace réservé du contenu 2">
            <a:extLst>
              <a:ext uri="{FF2B5EF4-FFF2-40B4-BE49-F238E27FC236}">
                <a16:creationId xmlns:a16="http://schemas.microsoft.com/office/drawing/2014/main" id="{D3CE2BD9-E0B7-0345-9ECB-922D24E1474F}"/>
              </a:ext>
            </a:extLst>
          </p:cNvPr>
          <p:cNvSpPr txBox="1">
            <a:spLocks/>
          </p:cNvSpPr>
          <p:nvPr/>
        </p:nvSpPr>
        <p:spPr>
          <a:xfrm>
            <a:off x="1169234" y="4070711"/>
            <a:ext cx="10404708" cy="253995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r" rtl="1">
              <a:buFontTx/>
              <a:buChar char="-"/>
            </a:pPr>
            <a:r>
              <a:rPr lang="fr-FR" dirty="0" err="1" smtClean="0"/>
              <a:t>المرافقة</a:t>
            </a:r>
            <a:r>
              <a:rPr lang="fr-FR" dirty="0" smtClean="0"/>
              <a:t>: </a:t>
            </a:r>
            <a:r>
              <a:rPr lang="fr-FR" dirty="0" err="1" smtClean="0"/>
              <a:t>ترافق</a:t>
            </a:r>
            <a:r>
              <a:rPr lang="fr-FR" dirty="0" smtClean="0"/>
              <a:t> </a:t>
            </a:r>
            <a:r>
              <a:rPr lang="fr-FR" dirty="0" err="1" smtClean="0"/>
              <a:t>المشتلة</a:t>
            </a:r>
            <a:r>
              <a:rPr lang="fr-FR" dirty="0" smtClean="0"/>
              <a:t> </a:t>
            </a:r>
            <a:r>
              <a:rPr lang="fr-FR" dirty="0" err="1" smtClean="0"/>
              <a:t>صاحب</a:t>
            </a:r>
            <a:r>
              <a:rPr lang="fr-FR" dirty="0" smtClean="0"/>
              <a:t> </a:t>
            </a:r>
            <a:r>
              <a:rPr lang="fr-FR" dirty="0" err="1" smtClean="0"/>
              <a:t>المشروع</a:t>
            </a:r>
            <a:r>
              <a:rPr lang="fr-FR" dirty="0" smtClean="0"/>
              <a:t> </a:t>
            </a:r>
            <a:r>
              <a:rPr lang="fr-FR" dirty="0" err="1" smtClean="0"/>
              <a:t>من</a:t>
            </a:r>
            <a:r>
              <a:rPr lang="fr-FR" dirty="0" smtClean="0"/>
              <a:t> </a:t>
            </a:r>
            <a:r>
              <a:rPr lang="fr-FR" dirty="0" err="1" smtClean="0"/>
              <a:t>الفكرة</a:t>
            </a:r>
            <a:r>
              <a:rPr lang="fr-FR" dirty="0" smtClean="0"/>
              <a:t> </a:t>
            </a:r>
            <a:r>
              <a:rPr lang="fr-FR" dirty="0" err="1" smtClean="0"/>
              <a:t>الى</a:t>
            </a:r>
            <a:r>
              <a:rPr lang="fr-FR" dirty="0" smtClean="0"/>
              <a:t> </a:t>
            </a:r>
            <a:r>
              <a:rPr lang="fr-FR" dirty="0" err="1" smtClean="0"/>
              <a:t>الانطلاق</a:t>
            </a:r>
            <a:r>
              <a:rPr lang="fr-FR" dirty="0" smtClean="0"/>
              <a:t> </a:t>
            </a:r>
            <a:r>
              <a:rPr lang="fr-FR" dirty="0" err="1" smtClean="0"/>
              <a:t>الفعاي</a:t>
            </a:r>
            <a:r>
              <a:rPr lang="fr-FR" dirty="0" smtClean="0"/>
              <a:t> </a:t>
            </a:r>
            <a:r>
              <a:rPr lang="fr-FR" dirty="0" err="1" smtClean="0"/>
              <a:t>ثم</a:t>
            </a:r>
            <a:r>
              <a:rPr lang="fr-FR" dirty="0" smtClean="0"/>
              <a:t> </a:t>
            </a:r>
            <a:r>
              <a:rPr lang="fr-FR" dirty="0" err="1" smtClean="0"/>
              <a:t>متابعته</a:t>
            </a:r>
            <a:r>
              <a:rPr lang="fr-FR" dirty="0" smtClean="0"/>
              <a:t> </a:t>
            </a:r>
            <a:r>
              <a:rPr lang="fr-FR" dirty="0" err="1" smtClean="0"/>
              <a:t>بعد</a:t>
            </a:r>
            <a:r>
              <a:rPr lang="fr-FR" dirty="0" smtClean="0"/>
              <a:t> </a:t>
            </a:r>
            <a:r>
              <a:rPr lang="fr-FR" dirty="0" err="1" smtClean="0"/>
              <a:t>الانطلاق</a:t>
            </a:r>
            <a:r>
              <a:rPr lang="fr-FR" dirty="0" smtClean="0"/>
              <a:t>.</a:t>
            </a:r>
          </a:p>
          <a:p>
            <a:pPr algn="r" rtl="1">
              <a:buFontTx/>
              <a:buChar char="-"/>
            </a:pPr>
            <a:r>
              <a:rPr lang="fr-FR" dirty="0" err="1" smtClean="0"/>
              <a:t>التكوين</a:t>
            </a:r>
            <a:r>
              <a:rPr lang="fr-FR" dirty="0" smtClean="0"/>
              <a:t>: </a:t>
            </a:r>
            <a:r>
              <a:rPr lang="fr-FR" dirty="0" err="1" smtClean="0"/>
              <a:t>ضمان</a:t>
            </a:r>
            <a:r>
              <a:rPr lang="fr-FR" dirty="0" smtClean="0"/>
              <a:t> </a:t>
            </a:r>
            <a:r>
              <a:rPr lang="fr-FR" dirty="0" err="1" smtClean="0"/>
              <a:t>تكوين</a:t>
            </a:r>
            <a:r>
              <a:rPr lang="fr-FR" dirty="0" smtClean="0"/>
              <a:t> </a:t>
            </a:r>
            <a:r>
              <a:rPr lang="fr-FR" dirty="0" err="1" smtClean="0"/>
              <a:t>متخصص</a:t>
            </a:r>
            <a:r>
              <a:rPr lang="fr-FR" dirty="0" smtClean="0"/>
              <a:t> </a:t>
            </a:r>
            <a:r>
              <a:rPr lang="fr-FR" dirty="0" err="1" smtClean="0"/>
              <a:t>في</a:t>
            </a:r>
            <a:r>
              <a:rPr lang="fr-FR" dirty="0" smtClean="0"/>
              <a:t> </a:t>
            </a:r>
            <a:r>
              <a:rPr lang="fr-FR" dirty="0" err="1" smtClean="0"/>
              <a:t>جميع</a:t>
            </a:r>
            <a:r>
              <a:rPr lang="fr-FR" dirty="0" smtClean="0"/>
              <a:t> </a:t>
            </a:r>
            <a:r>
              <a:rPr lang="fr-FR" dirty="0" err="1" smtClean="0"/>
              <a:t>الاجراءات</a:t>
            </a:r>
            <a:r>
              <a:rPr lang="fr-FR" dirty="0" smtClean="0"/>
              <a:t> </a:t>
            </a:r>
            <a:r>
              <a:rPr lang="fr-FR" dirty="0" err="1" smtClean="0"/>
              <a:t>القانونية</a:t>
            </a:r>
            <a:r>
              <a:rPr lang="fr-FR" dirty="0" smtClean="0"/>
              <a:t> و </a:t>
            </a:r>
            <a:r>
              <a:rPr lang="fr-FR" dirty="0" err="1" smtClean="0"/>
              <a:t>الادارية</a:t>
            </a:r>
            <a:r>
              <a:rPr lang="fr-FR" dirty="0" smtClean="0"/>
              <a:t> </a:t>
            </a:r>
            <a:r>
              <a:rPr lang="fr-FR" dirty="0" err="1" smtClean="0"/>
              <a:t>لانشاء</a:t>
            </a:r>
            <a:r>
              <a:rPr lang="fr-FR" dirty="0" smtClean="0"/>
              <a:t> </a:t>
            </a:r>
            <a:r>
              <a:rPr lang="fr-FR" dirty="0" err="1" smtClean="0"/>
              <a:t>مؤسسة</a:t>
            </a:r>
            <a:r>
              <a:rPr lang="fr-FR" dirty="0" smtClean="0"/>
              <a:t> </a:t>
            </a:r>
            <a:r>
              <a:rPr lang="fr-FR" dirty="0" err="1" smtClean="0"/>
              <a:t>اقتصادية</a:t>
            </a:r>
            <a:r>
              <a:rPr lang="fr-FR" dirty="0" smtClean="0"/>
              <a:t> </a:t>
            </a:r>
            <a:r>
              <a:rPr lang="fr-FR" dirty="0" err="1" smtClean="0"/>
              <a:t>وفي</a:t>
            </a:r>
            <a:r>
              <a:rPr lang="fr-FR" dirty="0" smtClean="0"/>
              <a:t> </a:t>
            </a:r>
            <a:r>
              <a:rPr lang="fr-FR" dirty="0" err="1" smtClean="0"/>
              <a:t>مجال</a:t>
            </a:r>
            <a:r>
              <a:rPr lang="fr-FR" dirty="0" smtClean="0"/>
              <a:t> </a:t>
            </a:r>
            <a:r>
              <a:rPr lang="fr-FR" dirty="0" err="1" smtClean="0"/>
              <a:t>التسيير</a:t>
            </a:r>
            <a:r>
              <a:rPr lang="fr-FR" dirty="0" smtClean="0"/>
              <a:t> </a:t>
            </a:r>
            <a:r>
              <a:rPr lang="fr-FR" dirty="0" err="1" smtClean="0"/>
              <a:t>الذي</a:t>
            </a:r>
            <a:r>
              <a:rPr lang="fr-FR" dirty="0" smtClean="0"/>
              <a:t> </a:t>
            </a:r>
            <a:r>
              <a:rPr lang="fr-FR" dirty="0" err="1" smtClean="0"/>
              <a:t>يتكيف</a:t>
            </a:r>
            <a:r>
              <a:rPr lang="fr-FR" dirty="0" smtClean="0"/>
              <a:t> </a:t>
            </a:r>
            <a:r>
              <a:rPr lang="fr-FR" dirty="0" err="1" smtClean="0"/>
              <a:t>مع</a:t>
            </a:r>
            <a:r>
              <a:rPr lang="fr-FR" dirty="0" smtClean="0"/>
              <a:t> </a:t>
            </a:r>
            <a:r>
              <a:rPr lang="fr-FR" dirty="0" err="1" smtClean="0"/>
              <a:t>مستويات</a:t>
            </a:r>
            <a:r>
              <a:rPr lang="fr-FR" dirty="0" smtClean="0"/>
              <a:t> </a:t>
            </a:r>
            <a:r>
              <a:rPr lang="fr-FR" dirty="0" err="1" smtClean="0"/>
              <a:t>واحتياجات</a:t>
            </a:r>
            <a:r>
              <a:rPr lang="fr-FR" dirty="0" smtClean="0"/>
              <a:t> </a:t>
            </a:r>
            <a:r>
              <a:rPr lang="fr-FR" dirty="0" err="1" smtClean="0"/>
              <a:t>اصحاب</a:t>
            </a:r>
            <a:r>
              <a:rPr lang="fr-FR" dirty="0" smtClean="0"/>
              <a:t> </a:t>
            </a:r>
            <a:r>
              <a:rPr lang="fr-FR" dirty="0" err="1" smtClean="0"/>
              <a:t>المشاريع</a:t>
            </a:r>
            <a:r>
              <a:rPr lang="fr-FR" dirty="0" smtClean="0"/>
              <a:t>.</a:t>
            </a:r>
          </a:p>
          <a:p>
            <a:pPr algn="r" rtl="1">
              <a:buFontTx/>
              <a:buChar char="-"/>
            </a:pPr>
            <a:r>
              <a:rPr lang="fr-FR" b="1" dirty="0" err="1" smtClean="0"/>
              <a:t>اما</a:t>
            </a:r>
            <a:r>
              <a:rPr lang="fr-FR" b="1" dirty="0" smtClean="0"/>
              <a:t> </a:t>
            </a:r>
            <a:r>
              <a:rPr lang="fr-FR" b="1" dirty="0" err="1" smtClean="0"/>
              <a:t>فيما</a:t>
            </a:r>
            <a:r>
              <a:rPr lang="fr-FR" b="1" dirty="0" smtClean="0"/>
              <a:t> </a:t>
            </a:r>
            <a:r>
              <a:rPr lang="fr-FR" b="1" dirty="0" err="1" smtClean="0"/>
              <a:t>يخص</a:t>
            </a:r>
            <a:r>
              <a:rPr lang="fr-FR" b="1" dirty="0" smtClean="0"/>
              <a:t> </a:t>
            </a:r>
            <a:r>
              <a:rPr lang="fr-FR" b="1" dirty="0" err="1" smtClean="0"/>
              <a:t>مرافقة</a:t>
            </a:r>
            <a:r>
              <a:rPr lang="fr-FR" b="1" dirty="0" smtClean="0"/>
              <a:t> </a:t>
            </a:r>
            <a:r>
              <a:rPr lang="fr-FR" b="1" dirty="0" err="1" smtClean="0"/>
              <a:t>المشاريع</a:t>
            </a:r>
            <a:r>
              <a:rPr lang="fr-FR" b="1" dirty="0" smtClean="0"/>
              <a:t> </a:t>
            </a:r>
            <a:r>
              <a:rPr lang="fr-FR" b="1" dirty="0" err="1" smtClean="0"/>
              <a:t>الحديثة</a:t>
            </a:r>
            <a:r>
              <a:rPr lang="fr-FR" b="1" dirty="0" smtClean="0"/>
              <a:t>: </a:t>
            </a:r>
            <a:r>
              <a:rPr lang="fr-FR" dirty="0" err="1" smtClean="0"/>
              <a:t>تقوم</a:t>
            </a:r>
            <a:r>
              <a:rPr lang="fr-FR" dirty="0" smtClean="0"/>
              <a:t> </a:t>
            </a:r>
            <a:r>
              <a:rPr lang="fr-FR" dirty="0" err="1" smtClean="0"/>
              <a:t>المشتلة</a:t>
            </a:r>
            <a:r>
              <a:rPr lang="fr-FR" dirty="0" smtClean="0"/>
              <a:t> </a:t>
            </a:r>
            <a:r>
              <a:rPr lang="fr-FR" dirty="0" err="1" smtClean="0"/>
              <a:t>بمرافقة</a:t>
            </a:r>
            <a:r>
              <a:rPr lang="fr-FR" dirty="0" smtClean="0"/>
              <a:t> </a:t>
            </a:r>
            <a:r>
              <a:rPr lang="fr-FR" dirty="0" err="1" smtClean="0"/>
              <a:t>المؤسسات</a:t>
            </a:r>
            <a:r>
              <a:rPr lang="fr-FR" dirty="0" smtClean="0"/>
              <a:t> </a:t>
            </a:r>
            <a:r>
              <a:rPr lang="fr-FR" dirty="0" err="1" smtClean="0"/>
              <a:t>المحتضنة</a:t>
            </a:r>
            <a:r>
              <a:rPr lang="fr-FR" dirty="0" smtClean="0"/>
              <a:t> </a:t>
            </a:r>
            <a:r>
              <a:rPr lang="fr-FR" dirty="0" err="1" smtClean="0"/>
              <a:t>عن</a:t>
            </a:r>
            <a:r>
              <a:rPr lang="fr-FR" dirty="0" smtClean="0"/>
              <a:t> </a:t>
            </a:r>
            <a:r>
              <a:rPr lang="fr-FR" dirty="0" err="1" smtClean="0"/>
              <a:t>طريق</a:t>
            </a:r>
            <a:r>
              <a:rPr lang="fr-FR" dirty="0" smtClean="0"/>
              <a:t> </a:t>
            </a:r>
            <a:r>
              <a:rPr lang="fr-FR" dirty="0" err="1" smtClean="0"/>
              <a:t>الارشادات</a:t>
            </a:r>
            <a:r>
              <a:rPr lang="fr-FR" dirty="0" smtClean="0"/>
              <a:t> </a:t>
            </a:r>
            <a:r>
              <a:rPr lang="fr-FR" dirty="0" err="1" smtClean="0"/>
              <a:t>وفحص</a:t>
            </a:r>
            <a:r>
              <a:rPr lang="fr-FR" dirty="0" smtClean="0"/>
              <a:t> </a:t>
            </a:r>
            <a:r>
              <a:rPr lang="fr-FR" dirty="0" err="1" smtClean="0"/>
              <a:t>مخطط</a:t>
            </a:r>
            <a:r>
              <a:rPr lang="fr-FR" dirty="0" smtClean="0"/>
              <a:t> </a:t>
            </a:r>
            <a:r>
              <a:rPr lang="fr-FR" dirty="0" err="1" smtClean="0"/>
              <a:t>الاعمال</a:t>
            </a:r>
            <a:r>
              <a:rPr lang="fr-FR" dirty="0" smtClean="0"/>
              <a:t> و </a:t>
            </a:r>
            <a:r>
              <a:rPr lang="fr-FR" dirty="0" err="1" smtClean="0"/>
              <a:t>المساعدة</a:t>
            </a:r>
            <a:r>
              <a:rPr lang="fr-FR" dirty="0" smtClean="0"/>
              <a:t> </a:t>
            </a:r>
            <a:r>
              <a:rPr lang="fr-FR" dirty="0" err="1" smtClean="0"/>
              <a:t>على</a:t>
            </a:r>
            <a:r>
              <a:rPr lang="fr-FR" dirty="0" smtClean="0"/>
              <a:t> </a:t>
            </a:r>
            <a:r>
              <a:rPr lang="fr-FR" dirty="0" err="1" smtClean="0"/>
              <a:t>قهر</a:t>
            </a:r>
            <a:r>
              <a:rPr lang="fr-FR" dirty="0" smtClean="0"/>
              <a:t> </a:t>
            </a:r>
            <a:r>
              <a:rPr lang="fr-FR" dirty="0" err="1" smtClean="0"/>
              <a:t>العراقيل</a:t>
            </a:r>
            <a:r>
              <a:rPr lang="fr-FR" dirty="0" smtClean="0"/>
              <a:t> و </a:t>
            </a:r>
            <a:r>
              <a:rPr lang="fr-FR" dirty="0" err="1" smtClean="0"/>
              <a:t>الصعوبات</a:t>
            </a:r>
            <a:r>
              <a:rPr lang="fr-FR" dirty="0" smtClean="0"/>
              <a:t> </a:t>
            </a:r>
            <a:r>
              <a:rPr lang="fr-FR" dirty="0" err="1" smtClean="0"/>
              <a:t>التي</a:t>
            </a:r>
            <a:r>
              <a:rPr lang="fr-FR" dirty="0" smtClean="0"/>
              <a:t> </a:t>
            </a:r>
            <a:r>
              <a:rPr lang="fr-FR" dirty="0" err="1" smtClean="0"/>
              <a:t>تعترضها</a:t>
            </a:r>
            <a:r>
              <a:rPr lang="fr-FR" dirty="0" smtClean="0"/>
              <a:t>.</a:t>
            </a:r>
          </a:p>
          <a:p>
            <a:pPr algn="r" rtl="1">
              <a:buFontTx/>
              <a:buChar char="-"/>
            </a:pPr>
            <a:r>
              <a:rPr lang="fr-FR" b="1" dirty="0" err="1" smtClean="0"/>
              <a:t>اما</a:t>
            </a:r>
            <a:r>
              <a:rPr lang="fr-FR" b="1" dirty="0" smtClean="0"/>
              <a:t> </a:t>
            </a:r>
            <a:r>
              <a:rPr lang="fr-FR" b="1" dirty="0" err="1" smtClean="0"/>
              <a:t>في</a:t>
            </a:r>
            <a:r>
              <a:rPr lang="fr-FR" b="1" dirty="0" smtClean="0"/>
              <a:t> </a:t>
            </a:r>
            <a:r>
              <a:rPr lang="fr-FR" b="1" dirty="0" err="1" smtClean="0"/>
              <a:t>ما</a:t>
            </a:r>
            <a:r>
              <a:rPr lang="fr-FR" b="1" dirty="0" smtClean="0"/>
              <a:t> </a:t>
            </a:r>
            <a:r>
              <a:rPr lang="fr-FR" b="1" dirty="0" err="1" smtClean="0"/>
              <a:t>يخص</a:t>
            </a:r>
            <a:r>
              <a:rPr lang="fr-FR" b="1" dirty="0" smtClean="0"/>
              <a:t> </a:t>
            </a:r>
            <a:r>
              <a:rPr lang="fr-FR" b="1" dirty="0" err="1" smtClean="0"/>
              <a:t>تسيير</a:t>
            </a:r>
            <a:r>
              <a:rPr lang="fr-FR" b="1" dirty="0" smtClean="0"/>
              <a:t> </a:t>
            </a:r>
            <a:r>
              <a:rPr lang="fr-FR" b="1" dirty="0" err="1" smtClean="0"/>
              <a:t>المحلات</a:t>
            </a:r>
            <a:r>
              <a:rPr lang="fr-FR" b="1" dirty="0" smtClean="0"/>
              <a:t>: </a:t>
            </a:r>
            <a:r>
              <a:rPr lang="fr-FR" dirty="0" err="1" smtClean="0"/>
              <a:t>تتولى</a:t>
            </a:r>
            <a:r>
              <a:rPr lang="fr-FR" dirty="0" smtClean="0"/>
              <a:t> </a:t>
            </a:r>
            <a:r>
              <a:rPr lang="fr-FR" dirty="0" err="1" smtClean="0"/>
              <a:t>المشاتل</a:t>
            </a:r>
            <a:r>
              <a:rPr lang="fr-FR" dirty="0" smtClean="0"/>
              <a:t> </a:t>
            </a:r>
            <a:r>
              <a:rPr lang="fr-FR" dirty="0" err="1" smtClean="0"/>
              <a:t>احتضان</a:t>
            </a:r>
            <a:r>
              <a:rPr lang="fr-FR" dirty="0" smtClean="0"/>
              <a:t> </a:t>
            </a:r>
            <a:r>
              <a:rPr lang="fr-FR" dirty="0" err="1" smtClean="0"/>
              <a:t>اصحاب</a:t>
            </a:r>
            <a:r>
              <a:rPr lang="fr-FR" dirty="0" smtClean="0"/>
              <a:t> </a:t>
            </a:r>
            <a:r>
              <a:rPr lang="fr-FR" dirty="0" err="1" smtClean="0"/>
              <a:t>المشاريع</a:t>
            </a:r>
            <a:r>
              <a:rPr lang="fr-FR" dirty="0" smtClean="0"/>
              <a:t> </a:t>
            </a:r>
            <a:r>
              <a:rPr lang="fr-FR" dirty="0" err="1" smtClean="0"/>
              <a:t>وذلك</a:t>
            </a:r>
            <a:r>
              <a:rPr lang="fr-FR" dirty="0" smtClean="0"/>
              <a:t> </a:t>
            </a:r>
            <a:r>
              <a:rPr lang="fr-FR" dirty="0" err="1" smtClean="0"/>
              <a:t>بوضع</a:t>
            </a:r>
            <a:r>
              <a:rPr lang="fr-FR" dirty="0" smtClean="0"/>
              <a:t> </a:t>
            </a:r>
            <a:r>
              <a:rPr lang="fr-FR" dirty="0" err="1" smtClean="0"/>
              <a:t>محلات</a:t>
            </a:r>
            <a:r>
              <a:rPr lang="fr-FR" dirty="0" smtClean="0"/>
              <a:t> </a:t>
            </a:r>
            <a:r>
              <a:rPr lang="fr-FR" dirty="0" err="1" smtClean="0"/>
              <a:t>تحت</a:t>
            </a:r>
            <a:r>
              <a:rPr lang="fr-FR" dirty="0" smtClean="0"/>
              <a:t> </a:t>
            </a:r>
            <a:r>
              <a:rPr lang="fr-FR" dirty="0" err="1" smtClean="0"/>
              <a:t>تصرفهم</a:t>
            </a:r>
            <a:r>
              <a:rPr lang="fr-FR" dirty="0" smtClean="0"/>
              <a:t> </a:t>
            </a:r>
            <a:r>
              <a:rPr lang="fr-FR" dirty="0" err="1" smtClean="0"/>
              <a:t>تتناسب</a:t>
            </a:r>
            <a:r>
              <a:rPr lang="fr-FR" dirty="0" smtClean="0"/>
              <a:t> </a:t>
            </a:r>
            <a:r>
              <a:rPr lang="fr-FR" dirty="0" err="1" smtClean="0"/>
              <a:t>مساحتها</a:t>
            </a:r>
            <a:r>
              <a:rPr lang="fr-FR" dirty="0" smtClean="0"/>
              <a:t> </a:t>
            </a:r>
            <a:r>
              <a:rPr lang="fr-FR" dirty="0" err="1" smtClean="0"/>
              <a:t>مع</a:t>
            </a:r>
            <a:r>
              <a:rPr lang="fr-FR" dirty="0" smtClean="0"/>
              <a:t> </a:t>
            </a:r>
            <a:r>
              <a:rPr lang="fr-FR" dirty="0" err="1" smtClean="0"/>
              <a:t>طبيعة</a:t>
            </a:r>
            <a:r>
              <a:rPr lang="fr-FR" dirty="0" smtClean="0"/>
              <a:t> </a:t>
            </a:r>
            <a:r>
              <a:rPr lang="fr-FR" dirty="0" err="1" smtClean="0"/>
              <a:t>المؤسسة</a:t>
            </a:r>
            <a:r>
              <a:rPr lang="fr-FR" dirty="0" smtClean="0"/>
              <a:t> </a:t>
            </a:r>
            <a:r>
              <a:rPr lang="fr-FR" dirty="0" err="1" smtClean="0"/>
              <a:t>واحتياجات</a:t>
            </a:r>
            <a:r>
              <a:rPr lang="fr-FR" dirty="0" smtClean="0"/>
              <a:t> </a:t>
            </a:r>
            <a:r>
              <a:rPr lang="fr-FR" dirty="0" err="1" smtClean="0"/>
              <a:t>نشاطات</a:t>
            </a:r>
            <a:r>
              <a:rPr lang="fr-FR" dirty="0" smtClean="0"/>
              <a:t> </a:t>
            </a:r>
            <a:r>
              <a:rPr lang="fr-FR" dirty="0" err="1" smtClean="0"/>
              <a:t>المشروع</a:t>
            </a:r>
            <a:r>
              <a:rPr lang="fr-FR" dirty="0" smtClean="0"/>
              <a:t>.</a:t>
            </a:r>
            <a:endParaRPr lang="fr-FR" dirty="0"/>
          </a:p>
        </p:txBody>
      </p:sp>
    </p:spTree>
    <p:extLst>
      <p:ext uri="{BB962C8B-B14F-4D97-AF65-F5344CB8AC3E}">
        <p14:creationId xmlns:p14="http://schemas.microsoft.com/office/powerpoint/2010/main" val="8252001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FE8BB3-8735-0F45-9E7D-42153A44343F}"/>
              </a:ext>
            </a:extLst>
          </p:cNvPr>
          <p:cNvSpPr>
            <a:spLocks noGrp="1"/>
          </p:cNvSpPr>
          <p:nvPr>
            <p:ph type="title"/>
          </p:nvPr>
        </p:nvSpPr>
        <p:spPr/>
        <p:txBody>
          <a:bodyPr/>
          <a:lstStyle/>
          <a:p>
            <a:pPr algn="ctr" rtl="1"/>
            <a:r>
              <a:rPr lang="fr-FR" b="1" dirty="0"/>
              <a:t>-7 </a:t>
            </a:r>
            <a:r>
              <a:rPr lang="fr-FR" b="1" dirty="0" err="1"/>
              <a:t>الصعوبات</a:t>
            </a:r>
            <a:r>
              <a:rPr lang="fr-FR" b="1" dirty="0"/>
              <a:t> </a:t>
            </a:r>
            <a:r>
              <a:rPr lang="fr-FR" b="1" dirty="0" err="1"/>
              <a:t>التي</a:t>
            </a:r>
            <a:r>
              <a:rPr lang="fr-FR" b="1" dirty="0"/>
              <a:t> </a:t>
            </a:r>
            <a:r>
              <a:rPr lang="fr-FR" b="1" dirty="0" err="1"/>
              <a:t>تواجه</a:t>
            </a:r>
            <a:r>
              <a:rPr lang="fr-FR" b="1" dirty="0"/>
              <a:t> </a:t>
            </a:r>
            <a:r>
              <a:rPr lang="fr-FR" b="1" dirty="0" err="1"/>
              <a:t>مشتلة</a:t>
            </a:r>
            <a:r>
              <a:rPr lang="fr-FR" b="1" dirty="0"/>
              <a:t> </a:t>
            </a:r>
            <a:r>
              <a:rPr lang="fr-FR" b="1" dirty="0" err="1"/>
              <a:t>ام</a:t>
            </a:r>
            <a:r>
              <a:rPr lang="fr-FR" b="1" dirty="0"/>
              <a:t> </a:t>
            </a:r>
            <a:r>
              <a:rPr lang="fr-FR" b="1" dirty="0" err="1"/>
              <a:t>البواقي</a:t>
            </a:r>
            <a:endParaRPr lang="fr-FR" b="1" dirty="0"/>
          </a:p>
        </p:txBody>
      </p:sp>
      <p:sp>
        <p:nvSpPr>
          <p:cNvPr id="3" name="Espace réservé du contenu 2">
            <a:extLst>
              <a:ext uri="{FF2B5EF4-FFF2-40B4-BE49-F238E27FC236}">
                <a16:creationId xmlns:a16="http://schemas.microsoft.com/office/drawing/2014/main" id="{0EB7F8F7-721F-7247-9281-F82C980A6424}"/>
              </a:ext>
            </a:extLst>
          </p:cNvPr>
          <p:cNvSpPr>
            <a:spLocks noGrp="1"/>
          </p:cNvSpPr>
          <p:nvPr>
            <p:ph idx="1"/>
          </p:nvPr>
        </p:nvSpPr>
        <p:spPr/>
        <p:txBody>
          <a:bodyPr>
            <a:noAutofit/>
          </a:bodyPr>
          <a:lstStyle/>
          <a:p>
            <a:pPr algn="just" rtl="1"/>
            <a:r>
              <a:rPr lang="fr-FR" sz="2400" dirty="0" err="1"/>
              <a:t>قلة</a:t>
            </a:r>
            <a:r>
              <a:rPr lang="fr-FR" sz="2400" dirty="0"/>
              <a:t> </a:t>
            </a:r>
            <a:r>
              <a:rPr lang="fr-FR" sz="2400" dirty="0" err="1"/>
              <a:t>عدد</a:t>
            </a:r>
            <a:r>
              <a:rPr lang="fr-FR" sz="2400" dirty="0"/>
              <a:t> </a:t>
            </a:r>
            <a:r>
              <a:rPr lang="fr-FR" sz="2400" dirty="0" err="1"/>
              <a:t>المؤسسات</a:t>
            </a:r>
            <a:r>
              <a:rPr lang="fr-FR" sz="2400" dirty="0"/>
              <a:t> </a:t>
            </a:r>
            <a:r>
              <a:rPr lang="fr-FR" sz="2400" dirty="0" err="1"/>
              <a:t>المنتسبة</a:t>
            </a:r>
            <a:r>
              <a:rPr lang="fr-FR" sz="2400" dirty="0"/>
              <a:t> </a:t>
            </a:r>
            <a:r>
              <a:rPr lang="fr-FR" sz="2400" dirty="0" err="1"/>
              <a:t>للحاضنات</a:t>
            </a:r>
            <a:r>
              <a:rPr lang="fr-FR" sz="2400" dirty="0"/>
              <a:t>.</a:t>
            </a:r>
          </a:p>
          <a:p>
            <a:pPr algn="just" rtl="1"/>
            <a:r>
              <a:rPr lang="fr-FR" sz="2400" dirty="0" err="1"/>
              <a:t>تجربة</a:t>
            </a:r>
            <a:r>
              <a:rPr lang="fr-FR" sz="2400" dirty="0"/>
              <a:t> </a:t>
            </a:r>
            <a:r>
              <a:rPr lang="fr-FR" sz="2400" dirty="0" err="1"/>
              <a:t>الجزائر</a:t>
            </a:r>
            <a:r>
              <a:rPr lang="fr-FR" sz="2400" dirty="0"/>
              <a:t> </a:t>
            </a:r>
            <a:r>
              <a:rPr lang="fr-FR" sz="2400" dirty="0" err="1"/>
              <a:t>في</a:t>
            </a:r>
            <a:r>
              <a:rPr lang="fr-FR" sz="2400" dirty="0"/>
              <a:t> </a:t>
            </a:r>
            <a:r>
              <a:rPr lang="fr-FR" sz="2400" dirty="0" err="1"/>
              <a:t>حاضنات</a:t>
            </a:r>
            <a:r>
              <a:rPr lang="fr-FR" sz="2400" dirty="0"/>
              <a:t> </a:t>
            </a:r>
            <a:r>
              <a:rPr lang="fr-FR" sz="2400" dirty="0" err="1"/>
              <a:t>الاعمال</a:t>
            </a:r>
            <a:r>
              <a:rPr lang="fr-FR" sz="2400" dirty="0"/>
              <a:t> </a:t>
            </a:r>
            <a:r>
              <a:rPr lang="fr-FR" sz="2400" dirty="0" err="1"/>
              <a:t>لاتزال</a:t>
            </a:r>
            <a:r>
              <a:rPr lang="fr-FR" sz="2400" dirty="0"/>
              <a:t> </a:t>
            </a:r>
            <a:r>
              <a:rPr lang="fr-FR" sz="2400" dirty="0" err="1"/>
              <a:t>متاخرة</a:t>
            </a:r>
            <a:r>
              <a:rPr lang="fr-FR" sz="2400" dirty="0"/>
              <a:t> </a:t>
            </a:r>
            <a:r>
              <a:rPr lang="fr-FR" sz="2400" dirty="0" err="1"/>
              <a:t>رغم</a:t>
            </a:r>
            <a:r>
              <a:rPr lang="fr-FR" sz="2400" dirty="0"/>
              <a:t> </a:t>
            </a:r>
            <a:r>
              <a:rPr lang="fr-FR" sz="2400" dirty="0" err="1"/>
              <a:t>صدور</a:t>
            </a:r>
            <a:r>
              <a:rPr lang="fr-FR" sz="2400" dirty="0"/>
              <a:t> </a:t>
            </a:r>
            <a:r>
              <a:rPr lang="fr-FR" sz="2400" dirty="0" err="1"/>
              <a:t>القوانين</a:t>
            </a:r>
            <a:r>
              <a:rPr lang="fr-FR" sz="2400" dirty="0"/>
              <a:t> </a:t>
            </a:r>
            <a:r>
              <a:rPr lang="fr-FR" sz="2400" dirty="0" err="1"/>
              <a:t>والمراسيم</a:t>
            </a:r>
            <a:r>
              <a:rPr lang="fr-FR" sz="2400" dirty="0"/>
              <a:t> </a:t>
            </a:r>
            <a:r>
              <a:rPr lang="fr-FR" sz="2400" dirty="0" err="1"/>
              <a:t>قبل</a:t>
            </a:r>
            <a:r>
              <a:rPr lang="fr-FR" sz="2400" dirty="0"/>
              <a:t> </a:t>
            </a:r>
            <a:r>
              <a:rPr lang="fr-FR" sz="2400" dirty="0" err="1"/>
              <a:t>ازيد</a:t>
            </a:r>
            <a:r>
              <a:rPr lang="fr-FR" sz="2400" dirty="0"/>
              <a:t> </a:t>
            </a:r>
            <a:r>
              <a:rPr lang="fr-FR" sz="2400" dirty="0" err="1"/>
              <a:t>من</a:t>
            </a:r>
            <a:r>
              <a:rPr lang="fr-FR" sz="2400" dirty="0"/>
              <a:t> 11 </a:t>
            </a:r>
            <a:r>
              <a:rPr lang="fr-FR" sz="2400" dirty="0" err="1"/>
              <a:t>سنة</a:t>
            </a:r>
            <a:r>
              <a:rPr lang="fr-FR" sz="2400" dirty="0"/>
              <a:t> </a:t>
            </a:r>
            <a:r>
              <a:rPr lang="fr-FR" sz="2400" dirty="0" err="1"/>
              <a:t>وهذا</a:t>
            </a:r>
            <a:r>
              <a:rPr lang="fr-FR" sz="2400" dirty="0"/>
              <a:t> </a:t>
            </a:r>
            <a:r>
              <a:rPr lang="fr-FR" sz="2400" dirty="0" err="1"/>
              <a:t>راجع</a:t>
            </a:r>
            <a:r>
              <a:rPr lang="fr-FR" sz="2400" dirty="0"/>
              <a:t> </a:t>
            </a:r>
            <a:r>
              <a:rPr lang="fr-FR" sz="2400" dirty="0" err="1"/>
              <a:t>الى</a:t>
            </a:r>
            <a:r>
              <a:rPr lang="fr-FR" sz="2400" dirty="0"/>
              <a:t> </a:t>
            </a:r>
            <a:r>
              <a:rPr lang="fr-FR" sz="2400" dirty="0" err="1"/>
              <a:t>عدة</a:t>
            </a:r>
            <a:r>
              <a:rPr lang="fr-FR" sz="2400" dirty="0"/>
              <a:t> </a:t>
            </a:r>
            <a:r>
              <a:rPr lang="fr-FR" sz="2400" dirty="0" err="1"/>
              <a:t>اسباب</a:t>
            </a:r>
            <a:r>
              <a:rPr lang="fr-FR" sz="2400" dirty="0"/>
              <a:t> </a:t>
            </a:r>
            <a:r>
              <a:rPr lang="fr-FR" sz="2400" dirty="0" err="1"/>
              <a:t>اهمها</a:t>
            </a:r>
            <a:r>
              <a:rPr lang="fr-FR" sz="2400" dirty="0"/>
              <a:t> </a:t>
            </a:r>
            <a:r>
              <a:rPr lang="fr-FR" sz="2400" dirty="0" err="1"/>
              <a:t>عدم</a:t>
            </a:r>
            <a:r>
              <a:rPr lang="fr-FR" sz="2400" dirty="0"/>
              <a:t> </a:t>
            </a:r>
            <a:r>
              <a:rPr lang="fr-FR" sz="2400" dirty="0" err="1"/>
              <a:t>الاهتمام</a:t>
            </a:r>
            <a:r>
              <a:rPr lang="fr-FR" sz="2400" dirty="0"/>
              <a:t> </a:t>
            </a:r>
            <a:r>
              <a:rPr lang="fr-FR" sz="2400" dirty="0" err="1"/>
              <a:t>بانشاء</a:t>
            </a:r>
            <a:r>
              <a:rPr lang="fr-FR" sz="2400" dirty="0"/>
              <a:t> </a:t>
            </a:r>
            <a:r>
              <a:rPr lang="fr-FR" sz="2400" dirty="0" err="1"/>
              <a:t>الحاضنات</a:t>
            </a:r>
            <a:r>
              <a:rPr lang="fr-FR" sz="2400" dirty="0"/>
              <a:t>.</a:t>
            </a:r>
          </a:p>
          <a:p>
            <a:pPr algn="just" rtl="1"/>
            <a:r>
              <a:rPr lang="fr-FR" sz="2400" dirty="0" err="1"/>
              <a:t>تؤثر</a:t>
            </a:r>
            <a:r>
              <a:rPr lang="fr-FR" sz="2400" dirty="0"/>
              <a:t> </a:t>
            </a:r>
            <a:r>
              <a:rPr lang="fr-FR" sz="2400" dirty="0" err="1"/>
              <a:t>حاضنات</a:t>
            </a:r>
            <a:r>
              <a:rPr lang="fr-FR" sz="2400" dirty="0"/>
              <a:t> </a:t>
            </a:r>
            <a:r>
              <a:rPr lang="fr-FR" sz="2400" dirty="0" err="1"/>
              <a:t>الاعمال</a:t>
            </a:r>
            <a:r>
              <a:rPr lang="fr-FR" sz="2400" dirty="0"/>
              <a:t> </a:t>
            </a:r>
            <a:r>
              <a:rPr lang="fr-FR" sz="2400" dirty="0" err="1"/>
              <a:t>على</a:t>
            </a:r>
            <a:r>
              <a:rPr lang="fr-FR" sz="2400" dirty="0"/>
              <a:t> </a:t>
            </a:r>
            <a:r>
              <a:rPr lang="fr-FR" sz="2400" dirty="0" err="1"/>
              <a:t>المؤسسات</a:t>
            </a:r>
            <a:r>
              <a:rPr lang="fr-FR" sz="2400" dirty="0"/>
              <a:t> </a:t>
            </a:r>
            <a:r>
              <a:rPr lang="fr-FR" sz="2400" dirty="0" err="1"/>
              <a:t>المنتسبة</a:t>
            </a:r>
            <a:r>
              <a:rPr lang="fr-FR" sz="2400" dirty="0"/>
              <a:t> </a:t>
            </a:r>
            <a:r>
              <a:rPr lang="fr-FR" sz="2400" dirty="0" err="1"/>
              <a:t>من</a:t>
            </a:r>
            <a:r>
              <a:rPr lang="fr-FR" sz="2400" dirty="0"/>
              <a:t> </a:t>
            </a:r>
            <a:r>
              <a:rPr lang="fr-FR" sz="2400" dirty="0" err="1"/>
              <a:t>خلال</a:t>
            </a:r>
            <a:r>
              <a:rPr lang="fr-FR" sz="2400" dirty="0"/>
              <a:t> </a:t>
            </a:r>
            <a:r>
              <a:rPr lang="fr-FR" sz="2400" dirty="0" err="1"/>
              <a:t>الخدمات</a:t>
            </a:r>
            <a:r>
              <a:rPr lang="fr-FR" sz="2400" dirty="0"/>
              <a:t> </a:t>
            </a:r>
            <a:r>
              <a:rPr lang="fr-FR" sz="2400" dirty="0" err="1"/>
              <a:t>المقدمة</a:t>
            </a:r>
            <a:r>
              <a:rPr lang="fr-FR" sz="2400" dirty="0"/>
              <a:t>.</a:t>
            </a:r>
          </a:p>
          <a:p>
            <a:pPr algn="just" rtl="1"/>
            <a:r>
              <a:rPr lang="fr-FR" sz="2400" dirty="0" err="1"/>
              <a:t>ان</a:t>
            </a:r>
            <a:r>
              <a:rPr lang="fr-FR" sz="2400" dirty="0"/>
              <a:t> </a:t>
            </a:r>
            <a:r>
              <a:rPr lang="fr-FR" sz="2400" dirty="0" err="1"/>
              <a:t>الجزائر</a:t>
            </a:r>
            <a:r>
              <a:rPr lang="fr-FR" sz="2400" dirty="0"/>
              <a:t> </a:t>
            </a:r>
            <a:r>
              <a:rPr lang="fr-FR" sz="2400" dirty="0" err="1"/>
              <a:t>في</a:t>
            </a:r>
            <a:r>
              <a:rPr lang="fr-FR" sz="2400" dirty="0"/>
              <a:t> </a:t>
            </a:r>
            <a:r>
              <a:rPr lang="fr-FR" sz="2400" dirty="0" err="1"/>
              <a:t>مجال</a:t>
            </a:r>
            <a:r>
              <a:rPr lang="fr-FR" sz="2400" dirty="0"/>
              <a:t> </a:t>
            </a:r>
            <a:r>
              <a:rPr lang="fr-FR" sz="2400" dirty="0" err="1"/>
              <a:t>حاضنات</a:t>
            </a:r>
            <a:r>
              <a:rPr lang="fr-FR" sz="2400" dirty="0"/>
              <a:t> </a:t>
            </a:r>
            <a:r>
              <a:rPr lang="fr-FR" sz="2400" dirty="0" err="1"/>
              <a:t>الاعمال</a:t>
            </a:r>
            <a:r>
              <a:rPr lang="fr-FR" sz="2400" dirty="0"/>
              <a:t> </a:t>
            </a:r>
            <a:r>
              <a:rPr lang="fr-FR" sz="2400" dirty="0" err="1"/>
              <a:t>لاتزال</a:t>
            </a:r>
            <a:r>
              <a:rPr lang="fr-FR" sz="2400" dirty="0"/>
              <a:t> </a:t>
            </a:r>
            <a:r>
              <a:rPr lang="fr-FR" sz="2400" dirty="0" err="1"/>
              <a:t>بعيدة</a:t>
            </a:r>
            <a:r>
              <a:rPr lang="fr-FR" sz="2400" dirty="0"/>
              <a:t> </a:t>
            </a:r>
            <a:r>
              <a:rPr lang="fr-FR" sz="2400" dirty="0" err="1"/>
              <a:t>كل</a:t>
            </a:r>
            <a:r>
              <a:rPr lang="fr-FR" sz="2400" dirty="0"/>
              <a:t> </a:t>
            </a:r>
            <a:r>
              <a:rPr lang="fr-FR" sz="2400" dirty="0" err="1"/>
              <a:t>البعد</a:t>
            </a:r>
            <a:r>
              <a:rPr lang="fr-FR" sz="2400" dirty="0"/>
              <a:t> </a:t>
            </a:r>
            <a:r>
              <a:rPr lang="fr-FR" sz="2400" dirty="0" err="1"/>
              <a:t>عن</a:t>
            </a:r>
            <a:r>
              <a:rPr lang="fr-FR" sz="2400" dirty="0"/>
              <a:t> </a:t>
            </a:r>
            <a:r>
              <a:rPr lang="fr-FR" sz="2400" dirty="0" err="1"/>
              <a:t>المجال</a:t>
            </a:r>
            <a:r>
              <a:rPr lang="fr-FR" sz="2400" dirty="0"/>
              <a:t>، </a:t>
            </a:r>
            <a:r>
              <a:rPr lang="fr-FR" sz="2400" dirty="0" err="1"/>
              <a:t>وهذا</a:t>
            </a:r>
            <a:r>
              <a:rPr lang="fr-FR" sz="2400" dirty="0"/>
              <a:t> </a:t>
            </a:r>
            <a:r>
              <a:rPr lang="fr-FR" sz="2400" dirty="0" err="1"/>
              <a:t>راجع</a:t>
            </a:r>
            <a:r>
              <a:rPr lang="fr-FR" sz="2400" dirty="0"/>
              <a:t> </a:t>
            </a:r>
            <a:r>
              <a:rPr lang="fr-FR" sz="2400" dirty="0" err="1"/>
              <a:t>الى</a:t>
            </a:r>
            <a:r>
              <a:rPr lang="fr-FR" sz="2400" dirty="0"/>
              <a:t> </a:t>
            </a:r>
            <a:r>
              <a:rPr lang="fr-FR" sz="2400" dirty="0" err="1"/>
              <a:t>نقص</a:t>
            </a:r>
            <a:r>
              <a:rPr lang="fr-FR" sz="2400" dirty="0"/>
              <a:t> </a:t>
            </a:r>
            <a:r>
              <a:rPr lang="fr-FR" sz="2400" dirty="0" err="1"/>
              <a:t>الثقافة</a:t>
            </a:r>
            <a:r>
              <a:rPr lang="fr-FR" sz="2400" dirty="0"/>
              <a:t> </a:t>
            </a:r>
            <a:r>
              <a:rPr lang="fr-FR" sz="2400" dirty="0" err="1"/>
              <a:t>والوعي</a:t>
            </a:r>
            <a:r>
              <a:rPr lang="fr-FR" sz="2400" dirty="0"/>
              <a:t> </a:t>
            </a:r>
            <a:r>
              <a:rPr lang="fr-FR" sz="2400" dirty="0" err="1"/>
              <a:t>بمثل</a:t>
            </a:r>
            <a:r>
              <a:rPr lang="fr-FR" sz="2400" dirty="0"/>
              <a:t> </a:t>
            </a:r>
            <a:r>
              <a:rPr lang="fr-FR" sz="2400" dirty="0" err="1"/>
              <a:t>هذه</a:t>
            </a:r>
            <a:r>
              <a:rPr lang="fr-FR" sz="2400" dirty="0"/>
              <a:t> </a:t>
            </a:r>
            <a:r>
              <a:rPr lang="fr-FR" sz="2400" dirty="0" err="1"/>
              <a:t>الاليات</a:t>
            </a:r>
            <a:r>
              <a:rPr lang="fr-FR" sz="2400" dirty="0"/>
              <a:t> </a:t>
            </a:r>
            <a:r>
              <a:rPr lang="fr-FR" sz="2400" dirty="0" err="1"/>
              <a:t>ونقص</a:t>
            </a:r>
            <a:r>
              <a:rPr lang="fr-FR" sz="2400" dirty="0"/>
              <a:t> </a:t>
            </a:r>
            <a:r>
              <a:rPr lang="fr-FR" sz="2400" dirty="0" err="1"/>
              <a:t>الخبرة</a:t>
            </a:r>
            <a:r>
              <a:rPr lang="fr-FR" sz="2400" dirty="0"/>
              <a:t> </a:t>
            </a:r>
            <a:r>
              <a:rPr lang="fr-FR" sz="2400" dirty="0" err="1"/>
              <a:t>لدى</a:t>
            </a:r>
            <a:r>
              <a:rPr lang="fr-FR" sz="2400" dirty="0"/>
              <a:t> </a:t>
            </a:r>
            <a:r>
              <a:rPr lang="fr-FR" sz="2400" dirty="0" err="1"/>
              <a:t>الجهات</a:t>
            </a:r>
            <a:r>
              <a:rPr lang="fr-FR" sz="2400" dirty="0"/>
              <a:t> </a:t>
            </a:r>
            <a:r>
              <a:rPr lang="fr-FR" sz="2400" dirty="0" err="1"/>
              <a:t>التي</a:t>
            </a:r>
            <a:r>
              <a:rPr lang="fr-FR" sz="2400" dirty="0"/>
              <a:t> </a:t>
            </a:r>
            <a:r>
              <a:rPr lang="fr-FR" sz="2400" dirty="0" err="1"/>
              <a:t>تقوم</a:t>
            </a:r>
            <a:r>
              <a:rPr lang="fr-FR" sz="2400" dirty="0"/>
              <a:t> </a:t>
            </a:r>
            <a:r>
              <a:rPr lang="fr-FR" sz="2400" dirty="0" err="1"/>
              <a:t>بنشر</a:t>
            </a:r>
            <a:r>
              <a:rPr lang="fr-FR" sz="2400" dirty="0"/>
              <a:t> </a:t>
            </a:r>
            <a:r>
              <a:rPr lang="fr-FR" sz="2400" dirty="0" err="1"/>
              <a:t>هذه</a:t>
            </a:r>
            <a:r>
              <a:rPr lang="fr-FR" sz="2400" dirty="0"/>
              <a:t> </a:t>
            </a:r>
            <a:r>
              <a:rPr lang="fr-FR" sz="2400" dirty="0" err="1"/>
              <a:t>الاليات</a:t>
            </a:r>
            <a:r>
              <a:rPr lang="fr-FR" sz="2400" dirty="0"/>
              <a:t>.</a:t>
            </a:r>
          </a:p>
          <a:p>
            <a:pPr algn="just" rtl="1"/>
            <a:r>
              <a:rPr lang="fr-FR" sz="2400" dirty="0" err="1"/>
              <a:t>تجربة</a:t>
            </a:r>
            <a:r>
              <a:rPr lang="fr-FR" sz="2400" dirty="0"/>
              <a:t> </a:t>
            </a:r>
            <a:r>
              <a:rPr lang="fr-FR" sz="2400" dirty="0" err="1"/>
              <a:t>الجزائر</a:t>
            </a:r>
            <a:r>
              <a:rPr lang="fr-FR" sz="2400" dirty="0"/>
              <a:t> </a:t>
            </a:r>
            <a:r>
              <a:rPr lang="fr-FR" sz="2400" dirty="0" err="1"/>
              <a:t>حديثة</a:t>
            </a:r>
            <a:r>
              <a:rPr lang="fr-FR" sz="2400" dirty="0"/>
              <a:t> </a:t>
            </a:r>
            <a:r>
              <a:rPr lang="fr-FR" sz="2400" dirty="0" err="1"/>
              <a:t>ولا</a:t>
            </a:r>
            <a:r>
              <a:rPr lang="fr-FR" sz="2400" dirty="0"/>
              <a:t> </a:t>
            </a:r>
            <a:r>
              <a:rPr lang="fr-FR" sz="2400" dirty="0" err="1"/>
              <a:t>تزال</a:t>
            </a:r>
            <a:r>
              <a:rPr lang="fr-FR" sz="2400" dirty="0"/>
              <a:t> </a:t>
            </a:r>
            <a:r>
              <a:rPr lang="fr-FR" sz="2400" dirty="0" err="1"/>
              <a:t>في</a:t>
            </a:r>
            <a:r>
              <a:rPr lang="fr-FR" sz="2400" dirty="0"/>
              <a:t> </a:t>
            </a:r>
            <a:r>
              <a:rPr lang="fr-FR" sz="2400" dirty="0" err="1"/>
              <a:t>بدايتها</a:t>
            </a:r>
            <a:r>
              <a:rPr lang="fr-FR" sz="2400" dirty="0"/>
              <a:t>.</a:t>
            </a:r>
          </a:p>
        </p:txBody>
      </p:sp>
    </p:spTree>
    <p:extLst>
      <p:ext uri="{BB962C8B-B14F-4D97-AF65-F5344CB8AC3E}">
        <p14:creationId xmlns:p14="http://schemas.microsoft.com/office/powerpoint/2010/main" val="166730470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5">
            <a:extLst>
              <a:ext uri="{FF2B5EF4-FFF2-40B4-BE49-F238E27FC236}">
                <a16:creationId xmlns:a16="http://schemas.microsoft.com/office/drawing/2014/main" id="{5407C31A-9056-D34A-A0F5-6A7895F83E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3112" y="806459"/>
            <a:ext cx="4131915" cy="6051541"/>
          </a:xfrm>
          <a:prstGeom prst="rect">
            <a:avLst/>
          </a:prstGeom>
        </p:spPr>
      </p:pic>
      <p:pic>
        <p:nvPicPr>
          <p:cNvPr id="6" name="Image 6">
            <a:extLst>
              <a:ext uri="{FF2B5EF4-FFF2-40B4-BE49-F238E27FC236}">
                <a16:creationId xmlns:a16="http://schemas.microsoft.com/office/drawing/2014/main" id="{122B3434-0B41-5F46-8598-EBB7B1CD6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973" y="806459"/>
            <a:ext cx="4528764" cy="6051541"/>
          </a:xfrm>
          <a:prstGeom prst="rect">
            <a:avLst/>
          </a:prstGeom>
        </p:spPr>
      </p:pic>
    </p:spTree>
    <p:extLst>
      <p:ext uri="{BB962C8B-B14F-4D97-AF65-F5344CB8AC3E}">
        <p14:creationId xmlns:p14="http://schemas.microsoft.com/office/powerpoint/2010/main" val="3866196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E14BC964-7099-D743-8B90-CDF34DE36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988" y="719666"/>
            <a:ext cx="9315145" cy="5765484"/>
          </a:xfrm>
          <a:prstGeom prst="rect">
            <a:avLst/>
          </a:prstGeom>
        </p:spPr>
      </p:pic>
    </p:spTree>
    <p:extLst>
      <p:ext uri="{BB962C8B-B14F-4D97-AF65-F5344CB8AC3E}">
        <p14:creationId xmlns:p14="http://schemas.microsoft.com/office/powerpoint/2010/main" val="4145348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DC3EEA34-708D-E541-ADD6-BCB894103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295" y="195594"/>
            <a:ext cx="9522962" cy="6662406"/>
          </a:xfrm>
          <a:prstGeom prst="rect">
            <a:avLst/>
          </a:prstGeom>
        </p:spPr>
      </p:pic>
    </p:spTree>
    <p:extLst>
      <p:ext uri="{BB962C8B-B14F-4D97-AF65-F5344CB8AC3E}">
        <p14:creationId xmlns:p14="http://schemas.microsoft.com/office/powerpoint/2010/main" val="3814020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a:extLst>
              <a:ext uri="{FF2B5EF4-FFF2-40B4-BE49-F238E27FC236}">
                <a16:creationId xmlns:a16="http://schemas.microsoft.com/office/drawing/2014/main" id="{E0CDD6B8-D70B-5C40-B9AC-598011255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274" y="719666"/>
            <a:ext cx="9497340" cy="5747147"/>
          </a:xfrm>
          <a:prstGeom prst="rect">
            <a:avLst/>
          </a:prstGeom>
        </p:spPr>
      </p:pic>
    </p:spTree>
    <p:extLst>
      <p:ext uri="{BB962C8B-B14F-4D97-AF65-F5344CB8AC3E}">
        <p14:creationId xmlns:p14="http://schemas.microsoft.com/office/powerpoint/2010/main" val="65977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0CBD04-12CD-0B4C-9D45-0AA9D75F62BE}"/>
              </a:ext>
            </a:extLst>
          </p:cNvPr>
          <p:cNvSpPr>
            <a:spLocks noGrp="1"/>
          </p:cNvSpPr>
          <p:nvPr>
            <p:ph type="title"/>
          </p:nvPr>
        </p:nvSpPr>
        <p:spPr>
          <a:xfrm>
            <a:off x="0" y="0"/>
            <a:ext cx="4349839" cy="1325563"/>
          </a:xfrm>
        </p:spPr>
        <p:style>
          <a:lnRef idx="1">
            <a:schemeClr val="accent3"/>
          </a:lnRef>
          <a:fillRef idx="2">
            <a:schemeClr val="accent3"/>
          </a:fillRef>
          <a:effectRef idx="1">
            <a:schemeClr val="accent3"/>
          </a:effectRef>
          <a:fontRef idx="minor">
            <a:schemeClr val="dk1"/>
          </a:fontRef>
        </p:style>
        <p:txBody>
          <a:bodyPr/>
          <a:lstStyle/>
          <a:p>
            <a:pPr algn="ctr" rtl="1"/>
            <a:r>
              <a:rPr lang="ar-DZ" b="1" dirty="0"/>
              <a:t>أ</a:t>
            </a:r>
            <a:r>
              <a:rPr lang="fr-FR" b="1" dirty="0" err="1" smtClean="0"/>
              <a:t>ولا</a:t>
            </a:r>
            <a:r>
              <a:rPr lang="fr-FR" b="1" dirty="0"/>
              <a:t>: </a:t>
            </a:r>
            <a:r>
              <a:rPr lang="fr-FR" b="1" dirty="0" err="1"/>
              <a:t>مشاتل</a:t>
            </a:r>
            <a:r>
              <a:rPr lang="fr-FR" b="1" dirty="0"/>
              <a:t> </a:t>
            </a:r>
            <a:r>
              <a:rPr lang="fr-FR" b="1" dirty="0" err="1"/>
              <a:t>المؤسسات</a:t>
            </a:r>
            <a:endParaRPr lang="fr-FR" b="1" dirty="0"/>
          </a:p>
        </p:txBody>
      </p:sp>
      <p:sp>
        <p:nvSpPr>
          <p:cNvPr id="3" name="Espace réservé du contenu 2">
            <a:extLst>
              <a:ext uri="{FF2B5EF4-FFF2-40B4-BE49-F238E27FC236}">
                <a16:creationId xmlns:a16="http://schemas.microsoft.com/office/drawing/2014/main" id="{E8F1042F-79D7-CE40-9C02-C91A9C305741}"/>
              </a:ext>
            </a:extLst>
          </p:cNvPr>
          <p:cNvSpPr>
            <a:spLocks noGrp="1"/>
          </p:cNvSpPr>
          <p:nvPr>
            <p:ph idx="1"/>
          </p:nvPr>
        </p:nvSpPr>
        <p:spPr>
          <a:xfrm>
            <a:off x="704538" y="1499016"/>
            <a:ext cx="10433154" cy="4901784"/>
          </a:xfrm>
        </p:spPr>
        <p:style>
          <a:lnRef idx="0">
            <a:schemeClr val="accent3"/>
          </a:lnRef>
          <a:fillRef idx="3">
            <a:schemeClr val="accent3"/>
          </a:fillRef>
          <a:effectRef idx="3">
            <a:schemeClr val="accent3"/>
          </a:effectRef>
          <a:fontRef idx="minor">
            <a:schemeClr val="lt1"/>
          </a:fontRef>
        </p:style>
        <p:txBody>
          <a:bodyPr>
            <a:normAutofit fontScale="92500" lnSpcReduction="10000"/>
          </a:bodyPr>
          <a:lstStyle/>
          <a:p>
            <a:pPr marL="0" indent="0" algn="r">
              <a:buNone/>
            </a:pPr>
            <a:endParaRPr lang="fr-FR" sz="1800" b="0" i="0" u="none" strike="noStrike" dirty="0">
              <a:solidFill>
                <a:srgbClr val="000000"/>
              </a:solidFill>
              <a:effectLst/>
              <a:latin typeface="Arial" panose="020B0604020202020204" pitchFamily="34" charset="0"/>
            </a:endParaRPr>
          </a:p>
          <a:p>
            <a:pPr marL="0" indent="0" algn="r">
              <a:buNone/>
            </a:pPr>
            <a:r>
              <a:rPr lang="ar-AE" sz="2400" b="0" i="0" u="none" strike="noStrike" dirty="0">
                <a:solidFill>
                  <a:schemeClr val="bg1"/>
                </a:solidFill>
                <a:effectLst/>
                <a:latin typeface="Arial" panose="020B0604020202020204" pitchFamily="34" charset="0"/>
              </a:rPr>
              <a:t>مشاتل ﺍﻟﻤﺅﺴﺴﺎﺕ ﻫﻲ ﻤﺅﺴﺴﺎﺕ ﻋﻤﻭﻤﻴﺔ ﺫﺍﺕ طابع ﺼـﻨﺎﻋﻲ ﻭﺘﺠﺎﺭﻱ، ﺘﺘﻤﺘﻊ ﺒﺎﻟﺸﺨﺼﻴﺔ ﺍﻟﻤﻌﻨﻭﻴﺔ ﻭﺍﻻﺴﺘﻘﻼل ﺍﻟﻤﺎﻟﻲ، ﻭﺘﻬﺩﻑ ﺇﻟﻰ ﻤﺴﺎﻋﺩﺓ ﻭﺩﻋﻡ ﺇﻨﺸﺎﺀ ﺍﻟﻤﺅﺴﺴﺎﺕ ﺍﻟﺘﻲ ﺘﺩﺨل ﻓﻲ ﺇﻁﺎﺭ ﺴﻴﺎﺴﺔ ﺘﺭﻗﻴﺔ ﺍﻟﻤﺅﺴﺴﺎﺕ ﺍﻟﺼﻐﻴﺭﺓ ﻭﺍﻟﻤﺘﻭﺴﻁﺔ. ﻭﺘﺘﺨـﺫ ﺍﻟﻤـﺸﺎﺘل ﺍﺤـﺩ </a:t>
            </a:r>
            <a:endParaRPr lang="fr-FR" sz="2400" b="0" i="0" u="none" strike="noStrike" dirty="0">
              <a:solidFill>
                <a:schemeClr val="bg1"/>
              </a:solidFill>
              <a:effectLst/>
              <a:latin typeface="Arial" panose="020B0604020202020204" pitchFamily="34" charset="0"/>
            </a:endParaRPr>
          </a:p>
          <a:p>
            <a:pPr marL="0" indent="0" algn="r">
              <a:buNone/>
            </a:pPr>
            <a:r>
              <a:rPr lang="ar-AE" sz="2400" b="0" i="0" u="none" strike="noStrike" dirty="0">
                <a:solidFill>
                  <a:schemeClr val="bg1"/>
                </a:solidFill>
                <a:effectLst/>
                <a:latin typeface="Arial" panose="020B0604020202020204" pitchFamily="34" charset="0"/>
              </a:rPr>
              <a:t>ﺍﻷﺸﻜﺎل ﺍﻟﺘﺎﻟﻴﺔ:</a:t>
            </a:r>
            <a:endParaRPr lang="ar-AE" sz="2400" dirty="0">
              <a:solidFill>
                <a:schemeClr val="bg1"/>
              </a:solidFill>
              <a:effectLst/>
            </a:endParaRPr>
          </a:p>
          <a:p>
            <a:pPr marL="0" indent="0" algn="r">
              <a:buNone/>
            </a:pPr>
            <a:r>
              <a:rPr lang="ar-AE" sz="2400" b="1" i="0" u="none" strike="noStrike" dirty="0">
                <a:solidFill>
                  <a:schemeClr val="bg1"/>
                </a:solidFill>
                <a:effectLst/>
                <a:latin typeface="Arial" panose="020B0604020202020204" pitchFamily="34" charset="0"/>
              </a:rPr>
              <a:t>1</a:t>
            </a:r>
            <a:r>
              <a:rPr lang="ar-AE" sz="2400" b="0" i="0" u="none" strike="noStrike" dirty="0">
                <a:solidFill>
                  <a:schemeClr val="bg1"/>
                </a:solidFill>
                <a:effectLst/>
                <a:latin typeface="Arial" panose="020B0604020202020204" pitchFamily="34" charset="0"/>
              </a:rPr>
              <a:t>- </a:t>
            </a:r>
            <a:r>
              <a:rPr lang="ar-AE" sz="2400" b="1" i="0" u="none" strike="noStrike" dirty="0">
                <a:solidFill>
                  <a:schemeClr val="bg1"/>
                </a:solidFill>
                <a:effectLst/>
                <a:latin typeface="Arial" panose="020B0604020202020204" pitchFamily="34" charset="0"/>
              </a:rPr>
              <a:t>ﺍﻟﻤﺤﻀﻨﺔ :</a:t>
            </a:r>
            <a:r>
              <a:rPr lang="ar-AE" sz="2400" b="0" i="0" u="none" strike="noStrike" dirty="0">
                <a:solidFill>
                  <a:schemeClr val="bg1"/>
                </a:solidFill>
                <a:effectLst/>
                <a:latin typeface="Arial" panose="020B0604020202020204" pitchFamily="34" charset="0"/>
              </a:rPr>
              <a:t> ﻫﻲ هيكل ﺩﻋﻡ ﻴﺘﻜﻔل ﺒﺤﺎﻤﻠﻲ ﺍﻟﻤﺸﺎﺭﻴﻊ ﻓﻲ ﻗﻁﺎﻉ ﺍﻟﺨﺩﻤﺎﺕ. </a:t>
            </a:r>
            <a:endParaRPr lang="ar-AE" sz="2400" dirty="0">
              <a:solidFill>
                <a:schemeClr val="bg1"/>
              </a:solidFill>
              <a:effectLst/>
            </a:endParaRPr>
          </a:p>
          <a:p>
            <a:pPr marL="0" indent="0" algn="r">
              <a:buNone/>
            </a:pPr>
            <a:r>
              <a:rPr lang="ar-AE" sz="2400" b="1" i="0" u="none" strike="noStrike" dirty="0">
                <a:solidFill>
                  <a:schemeClr val="bg1"/>
                </a:solidFill>
                <a:effectLst/>
                <a:latin typeface="Arial" panose="020B0604020202020204" pitchFamily="34" charset="0"/>
              </a:rPr>
              <a:t>2- ﻭورشة الربط :</a:t>
            </a:r>
            <a:r>
              <a:rPr lang="ar-AE" sz="2400" b="0" i="0" u="none" strike="noStrike" dirty="0">
                <a:solidFill>
                  <a:schemeClr val="bg1"/>
                </a:solidFill>
                <a:effectLst/>
                <a:latin typeface="Arial" panose="020B0604020202020204" pitchFamily="34" charset="0"/>
              </a:rPr>
              <a:t> ﻭﻫﻲ ﻫﻴﻜل ﺩﻋﻡ ﻴﺘﻜﻔل ﺒﺤﺎﻤﻠﻲ ﺍﻟﻤﺸﺎﺭﻴﻊ ﻓﻲ ﻗﻁﺎﻉ ﺍﻟﺼﻨﺎﻋﺔ ﺍﻟﺼﻐﻴـﺭﺓ ﻭﺍﻟﻤﻬﻥ ﺍﻟﺤﺭﻓﻴﺔ.</a:t>
            </a:r>
            <a:endParaRPr lang="ar-AE" sz="2400" dirty="0">
              <a:solidFill>
                <a:schemeClr val="bg1"/>
              </a:solidFill>
              <a:effectLst/>
            </a:endParaRPr>
          </a:p>
          <a:p>
            <a:pPr marL="0" indent="0" algn="r">
              <a:buNone/>
            </a:pPr>
            <a:r>
              <a:rPr lang="ar-AE" sz="2400" b="1" i="0" u="none" strike="noStrike" dirty="0">
                <a:solidFill>
                  <a:schemeClr val="bg1"/>
                </a:solidFill>
                <a:effectLst/>
                <a:latin typeface="Arial" panose="020B0604020202020204" pitchFamily="34" charset="0"/>
              </a:rPr>
              <a:t>3</a:t>
            </a:r>
            <a:r>
              <a:rPr lang="ar-AE" sz="2400" b="0" i="0" u="none" strike="noStrike" dirty="0">
                <a:solidFill>
                  <a:schemeClr val="bg1"/>
                </a:solidFill>
                <a:effectLst/>
                <a:latin typeface="Arial" panose="020B0604020202020204" pitchFamily="34" charset="0"/>
              </a:rPr>
              <a:t>- </a:t>
            </a:r>
            <a:r>
              <a:rPr lang="ar-AE" sz="2400" b="1" i="0" u="none" strike="noStrike" dirty="0">
                <a:solidFill>
                  <a:schemeClr val="bg1"/>
                </a:solidFill>
                <a:effectLst/>
                <a:latin typeface="Arial" panose="020B0604020202020204" pitchFamily="34" charset="0"/>
              </a:rPr>
              <a:t>نزل المؤسسات : </a:t>
            </a:r>
            <a:r>
              <a:rPr lang="ar-AE" sz="2400" b="0" i="0" u="none" strike="noStrike" dirty="0">
                <a:solidFill>
                  <a:schemeClr val="bg1"/>
                </a:solidFill>
                <a:effectLst/>
                <a:latin typeface="Arial" panose="020B0604020202020204" pitchFamily="34" charset="0"/>
              </a:rPr>
              <a:t>ﻫﻲ ﻫﻴﻜل ﺩﻋﻡ ﻴﺘﻜﻔل ﺒﺤﺎﻤﻠﻲ ﺍﻟﻤﺸﺎﺭﻴﻊ ﺍﻟﻤﻨﺘﻤﻴﻥ ﺇﻟﻰ ﻤﻴـﺩﺍﻥ </a:t>
            </a:r>
            <a:r>
              <a:rPr lang="ar-AE" sz="2400" b="0" i="0" u="none" strike="noStrike" dirty="0" smtClean="0">
                <a:solidFill>
                  <a:schemeClr val="bg1"/>
                </a:solidFill>
                <a:effectLst/>
                <a:latin typeface="Arial" panose="020B0604020202020204" pitchFamily="34" charset="0"/>
              </a:rPr>
              <a:t>ﺍﻟﺒﺤﺙ</a:t>
            </a:r>
            <a:endParaRPr lang="ar-DZ" sz="2400" dirty="0">
              <a:latin typeface="Arial" panose="020B0604020202020204" pitchFamily="34" charset="0"/>
            </a:endParaRPr>
          </a:p>
          <a:p>
            <a:pPr marL="0" indent="0" algn="r" rtl="1">
              <a:spcBef>
                <a:spcPts val="0"/>
              </a:spcBef>
              <a:buNone/>
            </a:pPr>
            <a:r>
              <a:rPr lang="ar-DZ" sz="2400" b="1" dirty="0" smtClean="0">
                <a:solidFill>
                  <a:schemeClr val="bg1"/>
                </a:solidFill>
                <a:latin typeface="Arial" panose="020B0604020202020204" pitchFamily="34" charset="0"/>
              </a:rPr>
              <a:t>تسعى إلى:</a:t>
            </a:r>
            <a:endParaRPr lang="ar-AE" sz="2400" b="1" dirty="0">
              <a:solidFill>
                <a:schemeClr val="bg1"/>
              </a:solidFill>
            </a:endParaRPr>
          </a:p>
          <a:p>
            <a:pPr algn="r" rtl="1">
              <a:spcBef>
                <a:spcPts val="0"/>
              </a:spcBef>
            </a:pPr>
            <a:r>
              <a:rPr lang="ar-AE" sz="2400" dirty="0">
                <a:solidFill>
                  <a:schemeClr val="bg1"/>
                </a:solidFill>
                <a:latin typeface="Arial" panose="020B0604020202020204" pitchFamily="34" charset="0"/>
              </a:rPr>
              <a:t>- ﺘﻘﺩﻴﻡ ﺍﻟﺩﻋﻡ ﻟﻤﻨﺸﺌﻲ ﺍﻟﻤﺅﺴﺴﺎﺕ ﺍﻟﺠﺩﺩ.</a:t>
            </a:r>
            <a:endParaRPr lang="ar-AE" sz="2400" dirty="0">
              <a:solidFill>
                <a:schemeClr val="bg1"/>
              </a:solidFill>
            </a:endParaRPr>
          </a:p>
          <a:p>
            <a:pPr algn="r" rtl="1">
              <a:spcBef>
                <a:spcPts val="0"/>
              </a:spcBef>
            </a:pPr>
            <a:r>
              <a:rPr lang="ar-AE" sz="2400" dirty="0">
                <a:solidFill>
                  <a:schemeClr val="bg1"/>
                </a:solidFill>
                <a:latin typeface="Arial" panose="020B0604020202020204" pitchFamily="34" charset="0"/>
              </a:rPr>
              <a:t>- ﻀﻤﺎﻥ ﺩﻴﻤﻭﻤﺔ ﺍﻟﻤﺅﺴﺴﺎﺕ ﺍﻟﻤﺭﺍﻓﻘﺔ. </a:t>
            </a:r>
            <a:endParaRPr lang="ar-AE" sz="2400" dirty="0">
              <a:solidFill>
                <a:schemeClr val="bg1"/>
              </a:solidFill>
            </a:endParaRPr>
          </a:p>
          <a:p>
            <a:pPr algn="r" rtl="1">
              <a:spcBef>
                <a:spcPts val="0"/>
              </a:spcBef>
            </a:pPr>
            <a:r>
              <a:rPr lang="ar-AE" sz="2400" dirty="0">
                <a:solidFill>
                  <a:schemeClr val="bg1"/>
                </a:solidFill>
                <a:latin typeface="Arial" panose="020B0604020202020204" pitchFamily="34" charset="0"/>
              </a:rPr>
              <a:t>- ﺘﺸﺠﻴﻊ ﺍﻟﻤﺅﺴﺴﺎﺕ ﻋﻠﻰ ﺘﻨﻅﻴﻡ ﺃﻓﻀل.</a:t>
            </a:r>
            <a:endParaRPr lang="ar-AE" sz="2400" dirty="0">
              <a:solidFill>
                <a:schemeClr val="bg1"/>
              </a:solidFill>
            </a:endParaRPr>
          </a:p>
          <a:p>
            <a:pPr algn="r" rtl="1">
              <a:spcBef>
                <a:spcPts val="0"/>
              </a:spcBef>
            </a:pPr>
            <a:r>
              <a:rPr lang="ar-AE" sz="2400" dirty="0">
                <a:solidFill>
                  <a:schemeClr val="bg1"/>
                </a:solidFill>
                <a:latin typeface="Arial" panose="020B0604020202020204" pitchFamily="34" charset="0"/>
              </a:rPr>
              <a:t>- العمل على أن تصبح  على المدى المتوسط، عاملا استراتيجيا في التطور الاقتصادي في مكان </a:t>
            </a:r>
            <a:r>
              <a:rPr lang="ar-AE" sz="2400" dirty="0" smtClean="0">
                <a:solidFill>
                  <a:schemeClr val="bg1"/>
                </a:solidFill>
                <a:latin typeface="Arial" panose="020B0604020202020204" pitchFamily="34" charset="0"/>
              </a:rPr>
              <a:t>تواجدها</a:t>
            </a:r>
            <a:endParaRPr lang="ar-AE" sz="2400" dirty="0">
              <a:solidFill>
                <a:schemeClr val="bg1"/>
              </a:solidFill>
              <a:effectLst/>
            </a:endParaRPr>
          </a:p>
        </p:txBody>
      </p:sp>
    </p:spTree>
    <p:extLst>
      <p:ext uri="{BB962C8B-B14F-4D97-AF65-F5344CB8AC3E}">
        <p14:creationId xmlns:p14="http://schemas.microsoft.com/office/powerpoint/2010/main" val="21933617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88B1E9-0D98-F445-915A-CECAFF3BC55D}"/>
              </a:ext>
            </a:extLst>
          </p:cNvPr>
          <p:cNvSpPr>
            <a:spLocks noGrp="1"/>
          </p:cNvSpPr>
          <p:nvPr>
            <p:ph idx="1"/>
          </p:nvPr>
        </p:nvSpPr>
        <p:spPr>
          <a:xfrm>
            <a:off x="1119366" y="194872"/>
            <a:ext cx="10515600" cy="6475751"/>
          </a:xfrm>
          <a:solidFill>
            <a:schemeClr val="accent3">
              <a:lumMod val="40000"/>
              <a:lumOff val="60000"/>
            </a:schemeClr>
          </a:solidFill>
        </p:spPr>
        <p:txBody>
          <a:bodyPr anchor="b">
            <a:normAutofit/>
          </a:bodyPr>
          <a:lstStyle/>
          <a:p>
            <a:pPr algn="r" rtl="1">
              <a:buFont typeface="Wingdings" panose="05000000000000000000" pitchFamily="2" charset="2"/>
              <a:buChar char="q"/>
            </a:pPr>
            <a:r>
              <a:rPr lang="ar-AE" b="0" i="0" u="none" strike="noStrike" dirty="0">
                <a:solidFill>
                  <a:schemeClr val="bg1"/>
                </a:solidFill>
                <a:effectLst/>
                <a:latin typeface="Arial" panose="020B0604020202020204" pitchFamily="34" charset="0"/>
              </a:rPr>
              <a:t>ﺍﺴﺘﻘﺒﺎل ﻭﺍﺤﺘﻀﺎﻥ </a:t>
            </a:r>
            <a:r>
              <a:rPr lang="ar-AE" b="0" i="0" u="none" strike="noStrike" dirty="0" smtClean="0">
                <a:solidFill>
                  <a:schemeClr val="bg1"/>
                </a:solidFill>
                <a:effectLst/>
                <a:latin typeface="Arial" panose="020B0604020202020204" pitchFamily="34" charset="0"/>
              </a:rPr>
              <a:t>ﻭﻤﺭﺍﻓﻘﺔ</a:t>
            </a:r>
            <a:r>
              <a:rPr lang="ar-DZ" b="0" i="0" u="none" strike="noStrike" dirty="0" smtClean="0">
                <a:solidFill>
                  <a:schemeClr val="bg1"/>
                </a:solidFill>
                <a:effectLst/>
                <a:latin typeface="Arial" panose="020B0604020202020204" pitchFamily="34" charset="0"/>
              </a:rPr>
              <a:t> </a:t>
            </a:r>
            <a:r>
              <a:rPr lang="ar-AE" b="0" i="0" u="none" strike="noStrike" dirty="0" smtClean="0">
                <a:solidFill>
                  <a:schemeClr val="bg1"/>
                </a:solidFill>
                <a:effectLst/>
                <a:latin typeface="Arial" panose="020B0604020202020204" pitchFamily="34" charset="0"/>
              </a:rPr>
              <a:t>المؤسسات </a:t>
            </a:r>
            <a:r>
              <a:rPr lang="ar-AE" b="0" i="0" u="none" strike="noStrike" dirty="0">
                <a:solidFill>
                  <a:schemeClr val="bg1"/>
                </a:solidFill>
                <a:effectLst/>
                <a:latin typeface="Arial" panose="020B0604020202020204" pitchFamily="34" charset="0"/>
              </a:rPr>
              <a:t>ﺍﻟﺤﺩﻴﺜﺔ ﺍﻟﻨﺸﺄﺓ ﻟمدة ﻤﻌﻴﻨﺔ ﻭﻜﺫﺍ ﺃﺼﺤﺎﺏ ﺍﻟﻤﺸﺎﺭﻴﻊ. </a:t>
            </a:r>
            <a:endParaRPr lang="ar-AE" dirty="0">
              <a:solidFill>
                <a:schemeClr val="bg1"/>
              </a:solidFill>
              <a:effectLst/>
            </a:endParaRPr>
          </a:p>
          <a:p>
            <a:pPr algn="r" rtl="1">
              <a:buFont typeface="Wingdings" panose="05000000000000000000" pitchFamily="2" charset="2"/>
              <a:buChar char="q"/>
            </a:pPr>
            <a:r>
              <a:rPr lang="ar-AE" i="0" u="none" strike="noStrike" dirty="0">
                <a:solidFill>
                  <a:schemeClr val="bg1"/>
                </a:solidFill>
                <a:effectLst/>
                <a:latin typeface="Arial" panose="020B0604020202020204" pitchFamily="34" charset="0"/>
              </a:rPr>
              <a:t>تسيير وايجار المحلات:</a:t>
            </a:r>
            <a:r>
              <a:rPr lang="ar-AE" b="0" i="0" u="none" strike="noStrike" dirty="0">
                <a:solidFill>
                  <a:schemeClr val="bg1"/>
                </a:solidFill>
                <a:effectLst/>
                <a:latin typeface="Arial" panose="020B0604020202020204" pitchFamily="34" charset="0"/>
              </a:rPr>
              <a:t>حيث تقوم ﺍﻟﻤﺸﺎﺘل ﺒﻭﻀﻊ ﻤﺤﻼﺕ ﺘﺤﺕ ﺘﺼﺭﻑ ﺍﻟﻤﺸﺎﺭﻴﻊ ﺘﺘﻨﺎﺴﺏ ﻤﺴﺎﺤﺘﻬﺎ ﻤﻊ ﻁﺒﻴﻌﺔ المشتلة ﻭﺍﺤﺘﻴﺎﺠﺎﺕ ﻨﺸﺎﻁﺎﺕ ﺍﻟﻤﺸﺭﻭﻉ،</a:t>
            </a:r>
            <a:endParaRPr lang="ar-AE" dirty="0">
              <a:solidFill>
                <a:schemeClr val="bg1"/>
              </a:solidFill>
              <a:effectLst/>
            </a:endParaRPr>
          </a:p>
          <a:p>
            <a:pPr algn="r" rtl="1">
              <a:buFont typeface="Wingdings" panose="05000000000000000000" pitchFamily="2" charset="2"/>
              <a:buChar char="q"/>
            </a:pPr>
            <a:r>
              <a:rPr lang="ar-AE" i="0" u="none" strike="noStrike" dirty="0">
                <a:solidFill>
                  <a:schemeClr val="bg1"/>
                </a:solidFill>
                <a:effectLst/>
                <a:latin typeface="Arial" panose="020B0604020202020204" pitchFamily="34" charset="0"/>
              </a:rPr>
              <a:t>تقديم الخدمات</a:t>
            </a:r>
            <a:r>
              <a:rPr lang="ar-AE" b="1" i="0" u="none" strike="noStrike" dirty="0">
                <a:solidFill>
                  <a:schemeClr val="bg1"/>
                </a:solidFill>
                <a:effectLst/>
                <a:latin typeface="Arial" panose="020B0604020202020204" pitchFamily="34" charset="0"/>
              </a:rPr>
              <a:t>: </a:t>
            </a:r>
            <a:r>
              <a:rPr lang="ar-AE" b="0" i="0" u="none" strike="noStrike" dirty="0">
                <a:solidFill>
                  <a:schemeClr val="bg1"/>
                </a:solidFill>
                <a:effectLst/>
                <a:latin typeface="Arial" panose="020B0604020202020204" pitchFamily="34" charset="0"/>
              </a:rPr>
              <a:t>حيث تقدم المشتلة الخدمات التالية:</a:t>
            </a:r>
            <a:endParaRPr lang="ar-AE" dirty="0">
              <a:solidFill>
                <a:schemeClr val="bg1"/>
              </a:solidFill>
              <a:effectLst/>
            </a:endParaRPr>
          </a:p>
          <a:p>
            <a:pPr algn="r" rtl="1" fontAlgn="base"/>
            <a:r>
              <a:rPr lang="ar-AE" b="0" i="0" u="none" strike="noStrike" dirty="0">
                <a:solidFill>
                  <a:schemeClr val="bg1"/>
                </a:solidFill>
                <a:effectLst/>
                <a:latin typeface="Arial" panose="020B0604020202020204" pitchFamily="34" charset="0"/>
              </a:rPr>
              <a:t>التوطين الاداري والتجاري للمؤسسات حديثة النشأة وللمتعهدين بالمشاريع،</a:t>
            </a:r>
          </a:p>
          <a:p>
            <a:pPr algn="r" rtl="1" fontAlgn="base"/>
            <a:r>
              <a:rPr lang="ar-AE" b="0" i="0" u="none" strike="noStrike" dirty="0">
                <a:solidFill>
                  <a:schemeClr val="bg1"/>
                </a:solidFill>
                <a:effectLst/>
                <a:latin typeface="Arial" panose="020B0604020202020204" pitchFamily="34" charset="0"/>
              </a:rPr>
              <a:t>وضع  تحت تصرف المؤسسات المحتضنة تجهيزات المكتب ووسائل الاعلام الالي، ويمكن أن تختار المشتلة تطوير استعمال التكنولوجيات الحديثة الأكثر تقدما،</a:t>
            </a:r>
          </a:p>
          <a:p>
            <a:pPr algn="r" rtl="1" fontAlgn="base"/>
            <a:r>
              <a:rPr lang="ar-AE" b="0" i="0" u="none" strike="noStrike" dirty="0">
                <a:solidFill>
                  <a:schemeClr val="bg1"/>
                </a:solidFill>
                <a:effectLst/>
                <a:latin typeface="Arial" panose="020B0604020202020204" pitchFamily="34" charset="0"/>
              </a:rPr>
              <a:t> مساعدة المؤسسات على تجاوز الصعوبات و العراقيل التي تواجهها.</a:t>
            </a:r>
          </a:p>
          <a:p>
            <a:pPr algn="r" rtl="1" fontAlgn="base"/>
            <a:r>
              <a:rPr lang="ar-AE" b="0" i="0" u="none" strike="noStrike" dirty="0">
                <a:solidFill>
                  <a:schemeClr val="bg1"/>
                </a:solidFill>
                <a:effectLst/>
                <a:latin typeface="Arial" panose="020B0604020202020204" pitchFamily="34" charset="0"/>
              </a:rPr>
              <a:t>استقبال المكالمات الهاتفية والفاكس.</a:t>
            </a:r>
          </a:p>
          <a:p>
            <a:pPr algn="r" rtl="1" fontAlgn="base"/>
            <a:r>
              <a:rPr lang="ar-AE" b="0" i="0" u="none" strike="noStrike" dirty="0">
                <a:solidFill>
                  <a:schemeClr val="bg1"/>
                </a:solidFill>
                <a:effectLst/>
                <a:latin typeface="Arial" panose="020B0604020202020204" pitchFamily="34" charset="0"/>
              </a:rPr>
              <a:t> توزيع وإرسال البريد وكذا طبع الوثائق.</a:t>
            </a:r>
          </a:p>
          <a:p>
            <a:pPr algn="r" rtl="1" fontAlgn="base"/>
            <a:r>
              <a:rPr lang="ar-AE" b="0" i="0" u="none" strike="noStrike" dirty="0">
                <a:solidFill>
                  <a:schemeClr val="bg1"/>
                </a:solidFill>
                <a:effectLst/>
                <a:latin typeface="Arial" panose="020B0604020202020204" pitchFamily="34" charset="0"/>
              </a:rPr>
              <a:t> استهلاك الكهرباء والغاز والماء.</a:t>
            </a:r>
          </a:p>
          <a:p>
            <a:pPr algn="r" rtl="1">
              <a:buFont typeface="Wingdings" panose="05000000000000000000" pitchFamily="2" charset="2"/>
              <a:buChar char="q"/>
            </a:pPr>
            <a:r>
              <a:rPr lang="ar-AE" i="0" u="none" strike="noStrike" dirty="0">
                <a:solidFill>
                  <a:schemeClr val="bg1"/>
                </a:solidFill>
                <a:effectLst/>
                <a:latin typeface="Arial" panose="020B0604020202020204" pitchFamily="34" charset="0"/>
              </a:rPr>
              <a:t>تقديم إرشادات خاصة: </a:t>
            </a:r>
            <a:r>
              <a:rPr lang="ar-AE" b="0" i="0" u="none" strike="noStrike" dirty="0">
                <a:solidFill>
                  <a:schemeClr val="bg1"/>
                </a:solidFill>
                <a:effectLst/>
                <a:latin typeface="Arial" panose="020B0604020202020204" pitchFamily="34" charset="0"/>
              </a:rPr>
              <a:t>حيث تتولى المشتلة مرافقة ومتابعة أصحاب المشاريع قبل إنشاء مؤسساتهم وبعده.</a:t>
            </a:r>
            <a:endParaRPr lang="ar-AE" dirty="0">
              <a:solidFill>
                <a:schemeClr val="bg1"/>
              </a:solidFill>
              <a:effectLst/>
            </a:endParaRPr>
          </a:p>
          <a:p>
            <a:pPr algn="r" rtl="1">
              <a:buFont typeface="Wingdings" panose="05000000000000000000" pitchFamily="2" charset="2"/>
              <a:buChar char="q"/>
            </a:pPr>
            <a:r>
              <a:rPr lang="ar-AE" b="0" i="0" u="none" strike="noStrike" dirty="0">
                <a:solidFill>
                  <a:schemeClr val="bg1"/>
                </a:solidFill>
                <a:effectLst/>
                <a:latin typeface="Arial" panose="020B0604020202020204" pitchFamily="34" charset="0"/>
              </a:rPr>
              <a:t>وزيادة على وظيفة الاستشارة في الميدان القانوني والمحاسبي والتجاري والمالي، تقدم المشتلة لأصحاب المشاريع دعما يتمثل في تلقينهم مبادئ تقنيات التسيير خلال مرحلة إنضاج المشروع.</a:t>
            </a:r>
            <a:endParaRPr lang="ar-AE" dirty="0">
              <a:solidFill>
                <a:schemeClr val="bg1"/>
              </a:solidFill>
              <a:effectLst/>
            </a:endParaRPr>
          </a:p>
          <a:p>
            <a:pPr algn="r"/>
            <a:endParaRPr lang="fr-FR" dirty="0">
              <a:solidFill>
                <a:schemeClr val="bg1"/>
              </a:solidFill>
            </a:endParaRPr>
          </a:p>
        </p:txBody>
      </p:sp>
      <p:sp>
        <p:nvSpPr>
          <p:cNvPr id="4" name="Oval 3"/>
          <p:cNvSpPr/>
          <p:nvPr/>
        </p:nvSpPr>
        <p:spPr>
          <a:xfrm>
            <a:off x="0" y="0"/>
            <a:ext cx="1858780" cy="284813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smtClean="0">
                <a:solidFill>
                  <a:schemeClr val="bg1"/>
                </a:solidFill>
              </a:rPr>
              <a:t>مهام مشاتل المؤسسات</a:t>
            </a:r>
            <a:endParaRPr lang="fr-FR" sz="2400" dirty="0">
              <a:solidFill>
                <a:schemeClr val="bg1"/>
              </a:solidFill>
            </a:endParaRPr>
          </a:p>
        </p:txBody>
      </p:sp>
    </p:spTree>
    <p:extLst>
      <p:ext uri="{BB962C8B-B14F-4D97-AF65-F5344CB8AC3E}">
        <p14:creationId xmlns:p14="http://schemas.microsoft.com/office/powerpoint/2010/main" val="35020993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58DA78-53E8-5747-8F0B-F03DCB58A382}"/>
              </a:ext>
            </a:extLst>
          </p:cNvPr>
          <p:cNvSpPr>
            <a:spLocks noGrp="1"/>
          </p:cNvSpPr>
          <p:nvPr>
            <p:ph type="title"/>
          </p:nvPr>
        </p:nvSpPr>
        <p:spPr>
          <a:xfrm>
            <a:off x="6057561" y="407747"/>
            <a:ext cx="4375594" cy="924321"/>
          </a:xfrm>
        </p:spPr>
        <p:style>
          <a:lnRef idx="1">
            <a:schemeClr val="accent3"/>
          </a:lnRef>
          <a:fillRef idx="3">
            <a:schemeClr val="accent3"/>
          </a:fillRef>
          <a:effectRef idx="2">
            <a:schemeClr val="accent3"/>
          </a:effectRef>
          <a:fontRef idx="minor">
            <a:schemeClr val="lt1"/>
          </a:fontRef>
        </p:style>
        <p:txBody>
          <a:bodyPr/>
          <a:lstStyle/>
          <a:p>
            <a:pPr algn="ctr" rtl="1"/>
            <a:r>
              <a:rPr lang="fr-FR" b="1" dirty="0" err="1"/>
              <a:t>لجنة</a:t>
            </a:r>
            <a:r>
              <a:rPr lang="fr-FR" b="1" dirty="0"/>
              <a:t> </a:t>
            </a:r>
            <a:r>
              <a:rPr lang="fr-FR" b="1" dirty="0" err="1"/>
              <a:t>اعتماد</a:t>
            </a:r>
            <a:r>
              <a:rPr lang="fr-FR" b="1" dirty="0"/>
              <a:t> </a:t>
            </a:r>
            <a:r>
              <a:rPr lang="fr-FR" b="1" dirty="0" err="1"/>
              <a:t>المشاريع</a:t>
            </a:r>
            <a:endParaRPr lang="fr-FR" b="1" dirty="0"/>
          </a:p>
        </p:txBody>
      </p:sp>
      <p:sp>
        <p:nvSpPr>
          <p:cNvPr id="3" name="Espace réservé du contenu 2">
            <a:extLst>
              <a:ext uri="{FF2B5EF4-FFF2-40B4-BE49-F238E27FC236}">
                <a16:creationId xmlns:a16="http://schemas.microsoft.com/office/drawing/2014/main" id="{EA76A547-6A19-C142-A28C-8F5CABF18A4E}"/>
              </a:ext>
            </a:extLst>
          </p:cNvPr>
          <p:cNvSpPr>
            <a:spLocks noGrp="1"/>
          </p:cNvSpPr>
          <p:nvPr>
            <p:ph idx="1"/>
          </p:nvPr>
        </p:nvSpPr>
        <p:spPr>
          <a:xfrm>
            <a:off x="5606321" y="1543252"/>
            <a:ext cx="5957538" cy="5052420"/>
          </a:xfrm>
        </p:spPr>
        <p:style>
          <a:lnRef idx="1">
            <a:schemeClr val="accent3"/>
          </a:lnRef>
          <a:fillRef idx="2">
            <a:schemeClr val="accent3"/>
          </a:fillRef>
          <a:effectRef idx="1">
            <a:schemeClr val="accent3"/>
          </a:effectRef>
          <a:fontRef idx="minor">
            <a:schemeClr val="dk1"/>
          </a:fontRef>
        </p:style>
        <p:txBody>
          <a:bodyPr anchor="ctr"/>
          <a:lstStyle/>
          <a:p>
            <a:pPr algn="r" rtl="1"/>
            <a:r>
              <a:rPr lang="ar-AE" sz="2800" b="0" i="0" u="none" strike="noStrike" dirty="0">
                <a:effectLst/>
                <a:latin typeface="Arial" panose="020B0604020202020204" pitchFamily="34" charset="0"/>
              </a:rPr>
              <a:t>للمشتلة لجنة اعتماد مؤهلة للقيام بما يأتي :</a:t>
            </a:r>
            <a:endParaRPr lang="ar-AE" sz="2800" dirty="0">
              <a:effectLst/>
            </a:endParaRPr>
          </a:p>
          <a:p>
            <a:pPr algn="r" rtl="1"/>
            <a:r>
              <a:rPr lang="ar-AE" sz="2800" b="0" i="0" u="none" strike="noStrike" dirty="0">
                <a:effectLst/>
                <a:latin typeface="Arial" panose="020B0604020202020204" pitchFamily="34" charset="0"/>
              </a:rPr>
              <a:t> دراسة مخططات الأعمال للأجراء المستقبلين الحاملين للمشاريع في المشتلة،</a:t>
            </a:r>
            <a:endParaRPr lang="ar-AE" sz="2800" dirty="0">
              <a:effectLst/>
            </a:endParaRPr>
          </a:p>
          <a:p>
            <a:pPr algn="r" rtl="1"/>
            <a:r>
              <a:rPr lang="ar-AE" sz="2800" b="0" i="0" u="none" strike="noStrike" dirty="0">
                <a:effectLst/>
                <a:latin typeface="Arial" panose="020B0604020202020204" pitchFamily="34" charset="0"/>
              </a:rPr>
              <a:t> دراسة كل أشكال المساعدة والمتابعة</a:t>
            </a:r>
            <a:r>
              <a:rPr lang="fr-FR" sz="2800" b="0" i="0" u="none" strike="noStrike" dirty="0">
                <a:effectLst/>
                <a:latin typeface="Arial" panose="020B0604020202020204" pitchFamily="34" charset="0"/>
              </a:rPr>
              <a:t>.</a:t>
            </a:r>
            <a:endParaRPr lang="ar-AE" sz="2800" dirty="0">
              <a:effectLst/>
            </a:endParaRPr>
          </a:p>
          <a:p>
            <a:pPr algn="r" rtl="1"/>
            <a:r>
              <a:rPr lang="ar-AE" sz="2800" b="0" i="0" u="none" strike="noStrike" dirty="0">
                <a:effectLst/>
                <a:latin typeface="Arial" panose="020B0604020202020204" pitchFamily="34" charset="0"/>
              </a:rPr>
              <a:t> إعداد مخطط توجيهي لمختلف قطاعات النشاطات التي تحتضنها المشتلة،</a:t>
            </a:r>
            <a:endParaRPr lang="ar-AE" sz="2800" dirty="0">
              <a:effectLst/>
            </a:endParaRPr>
          </a:p>
          <a:p>
            <a:pPr algn="r" rtl="1"/>
            <a:r>
              <a:rPr lang="ar-AE" sz="2800" b="0" i="0" u="none" strike="noStrike" dirty="0">
                <a:effectLst/>
                <a:latin typeface="Arial" panose="020B0604020202020204" pitchFamily="34" charset="0"/>
              </a:rPr>
              <a:t> دراسة واقتراح وسائل وأدوات ترقية مؤسسات جديدة وإقامتها. </a:t>
            </a:r>
            <a:endParaRPr lang="ar-AE" sz="2800" dirty="0">
              <a:effectLst/>
            </a:endParaRPr>
          </a:p>
          <a:p>
            <a:pPr algn="r"/>
            <a:endParaRPr lang="fr-FR" dirty="0"/>
          </a:p>
        </p:txBody>
      </p:sp>
      <p:sp>
        <p:nvSpPr>
          <p:cNvPr id="4" name="Titre 1">
            <a:extLst>
              <a:ext uri="{FF2B5EF4-FFF2-40B4-BE49-F238E27FC236}">
                <a16:creationId xmlns:a16="http://schemas.microsoft.com/office/drawing/2014/main" id="{D2434EC5-D19F-1C4D-881C-2B73A8FFF355}"/>
              </a:ext>
            </a:extLst>
          </p:cNvPr>
          <p:cNvSpPr txBox="1">
            <a:spLocks/>
          </p:cNvSpPr>
          <p:nvPr/>
        </p:nvSpPr>
        <p:spPr>
          <a:xfrm>
            <a:off x="646111" y="452718"/>
            <a:ext cx="4450545" cy="87935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r-FR" b="1" dirty="0" err="1" smtClean="0"/>
              <a:t>تمويل</a:t>
            </a:r>
            <a:r>
              <a:rPr lang="fr-FR" b="1" dirty="0" smtClean="0"/>
              <a:t> </a:t>
            </a:r>
            <a:r>
              <a:rPr lang="fr-FR" b="1" dirty="0" err="1" smtClean="0"/>
              <a:t>مشاتل</a:t>
            </a:r>
            <a:r>
              <a:rPr lang="fr-FR" b="1" dirty="0" smtClean="0"/>
              <a:t> </a:t>
            </a:r>
            <a:r>
              <a:rPr lang="fr-FR" b="1" dirty="0" err="1" smtClean="0"/>
              <a:t>المؤسسات</a:t>
            </a:r>
            <a:endParaRPr lang="fr-FR" b="1" dirty="0"/>
          </a:p>
        </p:txBody>
      </p:sp>
      <p:sp>
        <p:nvSpPr>
          <p:cNvPr id="5" name="Espace réservé du contenu 2">
            <a:extLst>
              <a:ext uri="{FF2B5EF4-FFF2-40B4-BE49-F238E27FC236}">
                <a16:creationId xmlns:a16="http://schemas.microsoft.com/office/drawing/2014/main" id="{CC4FF2E6-2FA8-CC42-B628-69C58D34380F}"/>
              </a:ext>
            </a:extLst>
          </p:cNvPr>
          <p:cNvSpPr txBox="1">
            <a:spLocks/>
          </p:cNvSpPr>
          <p:nvPr/>
        </p:nvSpPr>
        <p:spPr>
          <a:xfrm>
            <a:off x="646111" y="1543252"/>
            <a:ext cx="4422405" cy="505242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r" rtl="1"/>
            <a:r>
              <a:rPr lang="ar-AE" sz="1800" dirty="0" smtClean="0">
                <a:latin typeface="Arial" panose="020B0604020202020204" pitchFamily="34" charset="0"/>
              </a:rPr>
              <a:t> </a:t>
            </a:r>
            <a:r>
              <a:rPr lang="ar-AE" sz="2400" dirty="0" smtClean="0">
                <a:latin typeface="Arial" panose="020B0604020202020204" pitchFamily="34" charset="0"/>
              </a:rPr>
              <a:t>ﻤـﺴﺎﻫﻤﺎﺕ ﺍﻟﺩﻭﻟﺔ</a:t>
            </a:r>
            <a:r>
              <a:rPr lang="fr-FR" sz="2400" dirty="0" smtClean="0">
                <a:latin typeface="Arial" panose="020B0604020202020204" pitchFamily="34" charset="0"/>
              </a:rPr>
              <a:t>.</a:t>
            </a:r>
            <a:endParaRPr lang="ar-AE" sz="2400" dirty="0" smtClean="0"/>
          </a:p>
          <a:p>
            <a:pPr algn="r" rtl="1"/>
            <a:r>
              <a:rPr lang="ar-AE" sz="2400" dirty="0" smtClean="0">
                <a:latin typeface="Arial" panose="020B0604020202020204" pitchFamily="34" charset="0"/>
              </a:rPr>
              <a:t> ﻋﺎﺌﺩﺍﺕ ﺍﻹﻴﺠاﺭ ﻭﺍﻷﺘﺎﻭﻯ ﺍﻟﻤﺩﻓﻭﻋﺔ مقابل الخدمات المقدمة من طرف المشتلة</a:t>
            </a:r>
            <a:r>
              <a:rPr lang="fr-FR" sz="2400" dirty="0" smtClean="0">
                <a:latin typeface="Arial" panose="020B0604020202020204" pitchFamily="34" charset="0"/>
              </a:rPr>
              <a:t>.</a:t>
            </a:r>
            <a:endParaRPr lang="ar-AE" sz="2400" dirty="0" smtClean="0"/>
          </a:p>
          <a:p>
            <a:pPr algn="r" rtl="1"/>
            <a:r>
              <a:rPr lang="ar-AE" sz="2400" dirty="0" smtClean="0">
                <a:latin typeface="Arial" panose="020B0604020202020204" pitchFamily="34" charset="0"/>
              </a:rPr>
              <a:t>الهبات والوصايا.</a:t>
            </a:r>
            <a:endParaRPr lang="ar-AE" sz="2400" dirty="0" smtClean="0"/>
          </a:p>
          <a:p>
            <a:pPr algn="r" rtl="1"/>
            <a:r>
              <a:rPr lang="ar-AE" sz="2400" dirty="0" smtClean="0">
                <a:latin typeface="Arial" panose="020B0604020202020204" pitchFamily="34" charset="0"/>
              </a:rPr>
              <a:t> مراكز تسهيل </a:t>
            </a:r>
            <a:r>
              <a:rPr lang="fr-FR" sz="2400" dirty="0" err="1" smtClean="0">
                <a:latin typeface="Arial" panose="020B0604020202020204" pitchFamily="34" charset="0"/>
              </a:rPr>
              <a:t>المؤسسات</a:t>
            </a:r>
            <a:r>
              <a:rPr lang="fr-FR" sz="2400" dirty="0" smtClean="0">
                <a:latin typeface="Arial" panose="020B0604020202020204" pitchFamily="34" charset="0"/>
              </a:rPr>
              <a:t>.</a:t>
            </a:r>
            <a:endParaRPr lang="ar-AE" sz="2400" dirty="0" smtClean="0"/>
          </a:p>
          <a:p>
            <a:pPr algn="r"/>
            <a:endParaRPr lang="fr-FR" dirty="0"/>
          </a:p>
        </p:txBody>
      </p:sp>
    </p:spTree>
    <p:extLst>
      <p:ext uri="{BB962C8B-B14F-4D97-AF65-F5344CB8AC3E}">
        <p14:creationId xmlns:p14="http://schemas.microsoft.com/office/powerpoint/2010/main" val="39611175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5AAB32-CB5B-E946-A573-649939FC0E32}"/>
              </a:ext>
            </a:extLst>
          </p:cNvPr>
          <p:cNvSpPr>
            <a:spLocks noGrp="1"/>
          </p:cNvSpPr>
          <p:nvPr>
            <p:ph type="title"/>
          </p:nvPr>
        </p:nvSpPr>
        <p:spPr>
          <a:xfrm>
            <a:off x="838200" y="2492205"/>
            <a:ext cx="10515600" cy="1325563"/>
          </a:xfrm>
        </p:spPr>
        <p:txBody>
          <a:bodyPr anchor="ctr"/>
          <a:lstStyle/>
          <a:p>
            <a:pPr algn="ctr" rtl="1"/>
            <a:r>
              <a:rPr lang="fr-FR" b="1" dirty="0" err="1">
                <a:solidFill>
                  <a:srgbClr val="FFFF00"/>
                </a:solidFill>
              </a:rPr>
              <a:t>ثانيا</a:t>
            </a:r>
            <a:r>
              <a:rPr lang="fr-FR" b="1" dirty="0">
                <a:solidFill>
                  <a:srgbClr val="FFFF00"/>
                </a:solidFill>
              </a:rPr>
              <a:t>: </a:t>
            </a:r>
            <a:r>
              <a:rPr lang="fr-FR" b="1" dirty="0" err="1">
                <a:solidFill>
                  <a:srgbClr val="FFFF00"/>
                </a:solidFill>
              </a:rPr>
              <a:t>مراكز</a:t>
            </a:r>
            <a:r>
              <a:rPr lang="fr-FR" b="1" dirty="0">
                <a:solidFill>
                  <a:srgbClr val="FFFF00"/>
                </a:solidFill>
              </a:rPr>
              <a:t> </a:t>
            </a:r>
            <a:r>
              <a:rPr lang="fr-FR" b="1" dirty="0" err="1">
                <a:solidFill>
                  <a:srgbClr val="FFFF00"/>
                </a:solidFill>
              </a:rPr>
              <a:t>التسهيل</a:t>
            </a:r>
            <a:endParaRPr lang="fr-FR" b="1" dirty="0">
              <a:solidFill>
                <a:srgbClr val="FFFF00"/>
              </a:solidFill>
            </a:endParaRPr>
          </a:p>
        </p:txBody>
      </p:sp>
    </p:spTree>
    <p:extLst>
      <p:ext uri="{BB962C8B-B14F-4D97-AF65-F5344CB8AC3E}">
        <p14:creationId xmlns:p14="http://schemas.microsoft.com/office/powerpoint/2010/main" val="69874997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61C947-E3D3-8045-BFF6-8719AB43C840}"/>
              </a:ext>
            </a:extLst>
          </p:cNvPr>
          <p:cNvSpPr>
            <a:spLocks noGrp="1"/>
          </p:cNvSpPr>
          <p:nvPr>
            <p:ph type="title"/>
          </p:nvPr>
        </p:nvSpPr>
        <p:spPr/>
        <p:txBody>
          <a:bodyPr/>
          <a:lstStyle/>
          <a:p>
            <a:pPr algn="ctr" rtl="1"/>
            <a:r>
              <a:rPr lang="fr-FR" b="1"/>
              <a:t>تعريف مراكز التسهيل</a:t>
            </a:r>
          </a:p>
        </p:txBody>
      </p:sp>
      <p:sp>
        <p:nvSpPr>
          <p:cNvPr id="6" name="Rectangle 5"/>
          <p:cNvSpPr/>
          <p:nvPr/>
        </p:nvSpPr>
        <p:spPr>
          <a:xfrm>
            <a:off x="779490" y="1560799"/>
            <a:ext cx="10837888" cy="830997"/>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r" rtl="1" fontAlgn="base"/>
            <a:r>
              <a:rPr lang="ar-DZ" sz="2400" dirty="0">
                <a:latin typeface="Simplified Arabic" pitchFamily="18" charset="-78"/>
                <a:ea typeface="Arial Unicode MS" pitchFamily="34" charset="-128"/>
                <a:cs typeface="Simplified Arabic" pitchFamily="18" charset="-78"/>
              </a:rPr>
              <a:t>مراكز تسهيل المؤسسات هي مؤسسات عمومية ذات طابع إداري، تتمتع بالشخصية المعنوية والاستقلال المالي، تقوم بإجراءات  إنشاء المؤسسات الصغيرة والمتوسطة وكذا حاملي المشاريع وإعلامها ومرافقتها.</a:t>
            </a:r>
          </a:p>
        </p:txBody>
      </p:sp>
      <p:sp>
        <p:nvSpPr>
          <p:cNvPr id="7" name="Titre 1">
            <a:extLst>
              <a:ext uri="{FF2B5EF4-FFF2-40B4-BE49-F238E27FC236}">
                <a16:creationId xmlns:a16="http://schemas.microsoft.com/office/drawing/2014/main" id="{D99B59DD-91BB-0F4D-A705-7451903EA75C}"/>
              </a:ext>
            </a:extLst>
          </p:cNvPr>
          <p:cNvSpPr txBox="1">
            <a:spLocks/>
          </p:cNvSpPr>
          <p:nvPr/>
        </p:nvSpPr>
        <p:spPr>
          <a:xfrm>
            <a:off x="2773180" y="2446843"/>
            <a:ext cx="6078441" cy="99160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rtl="1"/>
            <a:r>
              <a:rPr lang="fr-FR" b="1" dirty="0" err="1" smtClean="0">
                <a:solidFill>
                  <a:srgbClr val="FFFF00"/>
                </a:solidFill>
              </a:rPr>
              <a:t>أهداف</a:t>
            </a:r>
            <a:r>
              <a:rPr lang="fr-FR" b="1" dirty="0" smtClean="0">
                <a:solidFill>
                  <a:srgbClr val="FFFF00"/>
                </a:solidFill>
              </a:rPr>
              <a:t> </a:t>
            </a:r>
            <a:r>
              <a:rPr lang="fr-FR" b="1" dirty="0" err="1" smtClean="0">
                <a:solidFill>
                  <a:srgbClr val="FFFF00"/>
                </a:solidFill>
              </a:rPr>
              <a:t>مراكز</a:t>
            </a:r>
            <a:r>
              <a:rPr lang="fr-FR" b="1" dirty="0" smtClean="0">
                <a:solidFill>
                  <a:srgbClr val="FFFF00"/>
                </a:solidFill>
              </a:rPr>
              <a:t> </a:t>
            </a:r>
            <a:r>
              <a:rPr lang="fr-FR" b="1" dirty="0" err="1" smtClean="0">
                <a:solidFill>
                  <a:srgbClr val="FFFF00"/>
                </a:solidFill>
              </a:rPr>
              <a:t>التسهيل</a:t>
            </a:r>
            <a:endParaRPr lang="fr-FR" b="1" dirty="0">
              <a:solidFill>
                <a:srgbClr val="FFFF00"/>
              </a:solidFill>
            </a:endParaRPr>
          </a:p>
        </p:txBody>
      </p:sp>
      <p:sp>
        <p:nvSpPr>
          <p:cNvPr id="8" name="Rounded Rectangle 7"/>
          <p:cNvSpPr/>
          <p:nvPr/>
        </p:nvSpPr>
        <p:spPr>
          <a:xfrm>
            <a:off x="779489" y="3282847"/>
            <a:ext cx="11062741" cy="3387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Wingdings" panose="05000000000000000000" pitchFamily="2" charset="2"/>
              <a:buChar char="q"/>
            </a:pPr>
            <a:r>
              <a:rPr lang="ar-AE" sz="2000" dirty="0">
                <a:latin typeface="Arial" panose="020B0604020202020204" pitchFamily="34" charset="0"/>
              </a:rPr>
              <a:t>دراسة الملفات التي يقدمها حاملو المشاريع أو المقاولون والإشراف على متابعتها.</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 مساعدة المستثمرين على تخطي العراقيل التي تواجههم أثناء مرحلة تأسيس الإجراءات الإدارية.</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تجسيد اهتمامات أصحاب المؤسسات في أهداف عملية وذلك بتوجيههم حسب مسارهم المهني.</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 مرافقة أصحاب المشاريع والمقاولين في ميداني التكوين والتسيير.</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 تشجيع نشر المعلومة بمختلف وسائل الإتصال المتعلقة بفرص الإستثمار والدراسات القطاعية والإستراتيجية والدراسات الخاصة بالفروع.</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تقديم خدمات في مجال الإستشارة في وظائف التسيير والتسويق واستهداف الأسواق وتسيير الموارد البشرية وكل الأشكال الأخرى المحددة في سياسة دعم المؤسسات الصغيرة والمتوسطة .</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دعم تطوير القدرة التنافسية.</a:t>
            </a:r>
            <a:endParaRPr lang="ar-AE" sz="2000" dirty="0"/>
          </a:p>
          <a:p>
            <a:pPr marL="285750" indent="-285750" algn="r" rtl="1">
              <a:buFont typeface="Wingdings" panose="05000000000000000000" pitchFamily="2" charset="2"/>
              <a:buChar char="q"/>
            </a:pPr>
            <a:r>
              <a:rPr lang="ar-AE" sz="2000" dirty="0">
                <a:latin typeface="Arial" panose="020B0604020202020204" pitchFamily="34" charset="0"/>
              </a:rPr>
              <a:t> المساعدة على نشر التكنولوجيات الجديدة.</a:t>
            </a:r>
            <a:endParaRPr lang="ar-AE" sz="2000" dirty="0"/>
          </a:p>
          <a:p>
            <a:pPr algn="ctr"/>
            <a:endParaRPr lang="fr-FR" dirty="0"/>
          </a:p>
        </p:txBody>
      </p:sp>
    </p:spTree>
    <p:extLst>
      <p:ext uri="{BB962C8B-B14F-4D97-AF65-F5344CB8AC3E}">
        <p14:creationId xmlns:p14="http://schemas.microsoft.com/office/powerpoint/2010/main" val="38683144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52DD7-38E7-5B46-A773-D79CD6B57582}"/>
              </a:ext>
            </a:extLst>
          </p:cNvPr>
          <p:cNvSpPr>
            <a:spLocks noGrp="1"/>
          </p:cNvSpPr>
          <p:nvPr>
            <p:ph idx="1"/>
          </p:nvPr>
        </p:nvSpPr>
        <p:spPr>
          <a:xfrm>
            <a:off x="179127" y="1458420"/>
            <a:ext cx="11150223" cy="4730471"/>
          </a:xfrm>
        </p:spPr>
        <p:txBody>
          <a:bodyPr anchor="b">
            <a:noAutofit/>
          </a:bodyPr>
          <a:lstStyle/>
          <a:p>
            <a:pPr marL="0" indent="0" algn="r" rtl="1">
              <a:buNone/>
            </a:pPr>
            <a:r>
              <a:rPr lang="ar-AE" sz="2400" b="0" i="0" u="none" strike="noStrike" dirty="0">
                <a:effectLst/>
                <a:latin typeface="Arial" panose="020B0604020202020204" pitchFamily="34" charset="0"/>
              </a:rPr>
              <a:t>إن مركز التسهيل يتدخل من أجل مساعدة حاملي المشاريع وأفكار المشاريع بالطرق التالية :</a:t>
            </a:r>
            <a:endParaRPr lang="ar-AE" sz="2400" dirty="0">
              <a:effectLst/>
            </a:endParaRPr>
          </a:p>
          <a:p>
            <a:pPr algn="r" rtl="1"/>
            <a:r>
              <a:rPr lang="ar-AE" sz="2400" b="0" i="0" u="none" strike="noStrike" dirty="0">
                <a:effectLst/>
                <a:latin typeface="Arial" panose="020B0604020202020204" pitchFamily="34" charset="0"/>
              </a:rPr>
              <a:t> الإستقبال والتوجيه</a:t>
            </a:r>
            <a:endParaRPr lang="ar-AE" sz="2400" dirty="0">
              <a:effectLst/>
            </a:endParaRPr>
          </a:p>
          <a:p>
            <a:pPr algn="r" rtl="1"/>
            <a:r>
              <a:rPr lang="ar-AE" sz="2400" b="0" i="0" u="none" strike="noStrike" dirty="0">
                <a:effectLst/>
                <a:latin typeface="Arial" panose="020B0604020202020204" pitchFamily="34" charset="0"/>
              </a:rPr>
              <a:t> الإعلام</a:t>
            </a:r>
            <a:endParaRPr lang="ar-AE" sz="2400" dirty="0">
              <a:effectLst/>
            </a:endParaRPr>
          </a:p>
          <a:p>
            <a:pPr algn="r" rtl="1"/>
            <a:r>
              <a:rPr lang="ar-AE" sz="2400" b="0" i="0" u="none" strike="noStrike" dirty="0">
                <a:effectLst/>
                <a:latin typeface="Arial" panose="020B0604020202020204" pitchFamily="34" charset="0"/>
              </a:rPr>
              <a:t> التكوين في:  كيفية إنشاء وتسيير مؤسسة </a:t>
            </a:r>
            <a:r>
              <a:rPr lang="fr-FR" sz="2400" b="0" i="0" u="none" strike="noStrike" dirty="0">
                <a:effectLst/>
                <a:latin typeface="Arial" panose="020B0604020202020204" pitchFamily="34" charset="0"/>
              </a:rPr>
              <a:t>/</a:t>
            </a:r>
            <a:r>
              <a:rPr lang="ar-AE" sz="2400" b="0" i="0" u="none" strike="noStrike" dirty="0">
                <a:effectLst/>
                <a:latin typeface="Arial" panose="020B0604020202020204" pitchFamily="34" charset="0"/>
              </a:rPr>
              <a:t>كيفية إعداد مخطط الأعمال</a:t>
            </a:r>
            <a:endParaRPr lang="ar-AE" sz="2400" dirty="0">
              <a:effectLst/>
            </a:endParaRPr>
          </a:p>
          <a:p>
            <a:pPr algn="r" rtl="1"/>
            <a:r>
              <a:rPr lang="ar-AE" sz="2400" b="0" i="0" u="none" strike="noStrike" dirty="0">
                <a:effectLst/>
                <a:latin typeface="Arial" panose="020B0604020202020204" pitchFamily="34" charset="0"/>
              </a:rPr>
              <a:t> التسويق</a:t>
            </a:r>
            <a:endParaRPr lang="ar-AE" sz="2400" dirty="0">
              <a:effectLst/>
            </a:endParaRPr>
          </a:p>
          <a:p>
            <a:pPr algn="r" rtl="1"/>
            <a:r>
              <a:rPr lang="ar-AE" sz="2400" b="0" i="0" u="none" strike="noStrike" dirty="0">
                <a:effectLst/>
                <a:latin typeface="Arial" panose="020B0604020202020204" pitchFamily="34" charset="0"/>
              </a:rPr>
              <a:t> المحاسبة والمالية.</a:t>
            </a:r>
            <a:endParaRPr lang="ar-AE" sz="2400" dirty="0">
              <a:effectLst/>
            </a:endParaRPr>
          </a:p>
          <a:p>
            <a:pPr algn="r" rtl="1"/>
            <a:r>
              <a:rPr lang="ar-AE" sz="2400" b="0" i="0" u="none" strike="noStrike" dirty="0">
                <a:effectLst/>
                <a:latin typeface="Arial" panose="020B0604020202020204" pitchFamily="34" charset="0"/>
              </a:rPr>
              <a:t> المرافقة في:</a:t>
            </a:r>
            <a:endParaRPr lang="ar-AE" sz="2400" dirty="0">
              <a:effectLst/>
            </a:endParaRPr>
          </a:p>
          <a:p>
            <a:pPr marL="0" indent="0" algn="r" rtl="1">
              <a:buNone/>
            </a:pPr>
            <a:r>
              <a:rPr lang="fr-FR" sz="2400" b="0" i="0" u="none" strike="noStrike" dirty="0">
                <a:effectLst/>
                <a:latin typeface="Arial" panose="020B0604020202020204" pitchFamily="34" charset="0"/>
              </a:rPr>
              <a:t>-</a:t>
            </a:r>
            <a:r>
              <a:rPr lang="ar-AE" sz="2400" b="0" i="0" u="none" strike="noStrike" dirty="0">
                <a:effectLst/>
                <a:latin typeface="Arial" panose="020B0604020202020204" pitchFamily="34" charset="0"/>
              </a:rPr>
              <a:t> تخطي العراقيل التي تواجه حاملي المشاريع في مرحلة الإجراءات الإدارية.</a:t>
            </a:r>
            <a:endParaRPr lang="ar-AE" sz="2400" dirty="0">
              <a:effectLst/>
            </a:endParaRPr>
          </a:p>
          <a:p>
            <a:pPr marL="0" indent="0" algn="r" rtl="1">
              <a:buNone/>
            </a:pPr>
            <a:r>
              <a:rPr lang="fr-FR" sz="2400" dirty="0">
                <a:latin typeface="Arial" panose="020B0604020202020204" pitchFamily="34" charset="0"/>
              </a:rPr>
              <a:t>-</a:t>
            </a:r>
            <a:r>
              <a:rPr lang="ar-AE" sz="2400" b="0" i="0" u="none" strike="noStrike" dirty="0">
                <a:effectLst/>
                <a:latin typeface="Arial" panose="020B0604020202020204" pitchFamily="34" charset="0"/>
              </a:rPr>
              <a:t> المرافقة في عملية تكوين وتأهيل المؤسسة.</a:t>
            </a:r>
            <a:endParaRPr lang="ar-AE" sz="2400" dirty="0">
              <a:effectLst/>
            </a:endParaRPr>
          </a:p>
          <a:p>
            <a:pPr marL="0" indent="0" algn="r" rtl="1">
              <a:buNone/>
            </a:pPr>
            <a:r>
              <a:rPr lang="fr-FR" sz="2400" dirty="0">
                <a:latin typeface="Arial" panose="020B0604020202020204" pitchFamily="34" charset="0"/>
              </a:rPr>
              <a:t>-</a:t>
            </a:r>
            <a:r>
              <a:rPr lang="ar-AE" sz="2400" b="0" i="0" u="none" strike="noStrike" dirty="0">
                <a:effectLst/>
                <a:latin typeface="Arial" panose="020B0604020202020204" pitchFamily="34" charset="0"/>
              </a:rPr>
              <a:t> المرافقة في تحضير مخطط الأعمال.</a:t>
            </a:r>
            <a:endParaRPr lang="ar-AE" sz="2400" dirty="0">
              <a:effectLst/>
            </a:endParaRPr>
          </a:p>
          <a:p>
            <a:pPr marL="0" indent="0" algn="r" rtl="1">
              <a:buNone/>
            </a:pPr>
            <a:r>
              <a:rPr lang="fr-FR" sz="2400" b="0" i="0" u="none" strike="noStrike" dirty="0">
                <a:effectLst/>
                <a:latin typeface="Arial" panose="020B0604020202020204" pitchFamily="34" charset="0"/>
              </a:rPr>
              <a:t>-</a:t>
            </a:r>
            <a:r>
              <a:rPr lang="ar-AE" sz="2400" b="0" i="0" u="none" strike="noStrike" dirty="0">
                <a:effectLst/>
                <a:latin typeface="Arial" panose="020B0604020202020204" pitchFamily="34" charset="0"/>
              </a:rPr>
              <a:t>  المرافقة في تقديم الملف المالي.</a:t>
            </a:r>
            <a:endParaRPr lang="ar-AE" sz="2400" dirty="0">
              <a:effectLst/>
            </a:endParaRPr>
          </a:p>
          <a:p>
            <a:pPr algn="r" rtl="1"/>
            <a:r>
              <a:rPr lang="ar-AE" sz="2400" b="0" i="0" u="none" strike="noStrike" dirty="0">
                <a:effectLst/>
                <a:latin typeface="Arial" panose="020B0604020202020204" pitchFamily="34" charset="0"/>
              </a:rPr>
              <a:t> المرافقة في مرحلة انطلاق النشاط والتسويق.</a:t>
            </a:r>
            <a:endParaRPr lang="ar-AE" sz="2400" dirty="0">
              <a:effectLst/>
            </a:endParaRPr>
          </a:p>
        </p:txBody>
      </p:sp>
      <p:sp>
        <p:nvSpPr>
          <p:cNvPr id="5" name="Oval 4"/>
          <p:cNvSpPr/>
          <p:nvPr/>
        </p:nvSpPr>
        <p:spPr>
          <a:xfrm>
            <a:off x="359764" y="629587"/>
            <a:ext cx="3102964" cy="2143593"/>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2400" b="1" dirty="0" smtClean="0"/>
              <a:t>خدمات مراكز التسهيل</a:t>
            </a:r>
            <a:endParaRPr lang="fr-FR" sz="2400" b="1" dirty="0"/>
          </a:p>
        </p:txBody>
      </p:sp>
    </p:spTree>
    <p:extLst>
      <p:ext uri="{BB962C8B-B14F-4D97-AF65-F5344CB8AC3E}">
        <p14:creationId xmlns:p14="http://schemas.microsoft.com/office/powerpoint/2010/main" val="4148939807"/>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18</TotalTime>
  <Words>1025</Words>
  <Application>Microsoft Office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Unicode MS</vt:lpstr>
      <vt:lpstr>Century Gothic</vt:lpstr>
      <vt:lpstr>Simplified Arabic</vt:lpstr>
      <vt:lpstr>Times New Roman</vt:lpstr>
      <vt:lpstr>Wingdings</vt:lpstr>
      <vt:lpstr>Wingdings 3</vt:lpstr>
      <vt:lpstr>Ion</vt:lpstr>
      <vt:lpstr>دور مشاتل المؤسسات مراكز التسهيل في دعم المؤسسات الصغيرة و المتوسطة</vt:lpstr>
      <vt:lpstr>PowerPoint Presentation</vt:lpstr>
      <vt:lpstr>PowerPoint Presentation</vt:lpstr>
      <vt:lpstr>أولا: مشاتل المؤسسات</vt:lpstr>
      <vt:lpstr>PowerPoint Presentation</vt:lpstr>
      <vt:lpstr>لجنة اعتماد المشاريع</vt:lpstr>
      <vt:lpstr>ثانيا: مراكز التسهيل</vt:lpstr>
      <vt:lpstr>تعريف مراكز التسهيل</vt:lpstr>
      <vt:lpstr>PowerPoint Presentation</vt:lpstr>
      <vt:lpstr>مشتلة المؤسسات محضنة ام البواقي </vt:lpstr>
      <vt:lpstr>PowerPoint Presentation</vt:lpstr>
      <vt:lpstr>PowerPoint Presentation</vt:lpstr>
      <vt:lpstr>PowerPoint Presentation</vt:lpstr>
      <vt:lpstr>-5مراحل عملية احتضان حاملي المشروع</vt:lpstr>
      <vt:lpstr>PowerPoint Presentation</vt:lpstr>
      <vt:lpstr>-7 الصعوبات التي تواجه مشتلة ام البواقي</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zouaouiikram23@gmail.com</dc:creator>
  <cp:lastModifiedBy>pc</cp:lastModifiedBy>
  <cp:revision>14</cp:revision>
  <dcterms:created xsi:type="dcterms:W3CDTF">2021-11-28T20:27:24Z</dcterms:created>
  <dcterms:modified xsi:type="dcterms:W3CDTF">2022-01-14T18:10:25Z</dcterms:modified>
</cp:coreProperties>
</file>