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2" r:id="rId3"/>
    <p:sldId id="257" r:id="rId4"/>
    <p:sldId id="274" r:id="rId5"/>
    <p:sldId id="258" r:id="rId6"/>
    <p:sldId id="260" r:id="rId7"/>
    <p:sldId id="27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6D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The </a:t>
            </a:r>
            <a:r>
              <a:rPr lang="fr-FR" dirty="0" err="1"/>
              <a:t>Research</a:t>
            </a:r>
            <a:r>
              <a:rPr lang="fr-FR" dirty="0"/>
              <a:t> </a:t>
            </a:r>
            <a:r>
              <a:rPr lang="fr-FR" dirty="0" err="1"/>
              <a:t>Problem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Lecture 0</a:t>
            </a:r>
            <a:r>
              <a:rPr lang="ar-DZ" dirty="0"/>
              <a:t>2</a:t>
            </a:r>
            <a:endParaRPr lang="fr-F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1183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9634" y="1828800"/>
            <a:ext cx="8743357" cy="3511340"/>
          </a:xfrm>
        </p:spPr>
        <p:txBody>
          <a:bodyPr/>
          <a:lstStyle/>
          <a:p>
            <a:pPr algn="ctr"/>
            <a:r>
              <a:rPr lang="ar-DZ" sz="6000" dirty="0">
                <a:solidFill>
                  <a:srgbClr val="286D9F"/>
                </a:solidFill>
              </a:rPr>
              <a:t>"</a:t>
            </a:r>
            <a:r>
              <a:rPr lang="en-GB" sz="6000" dirty="0">
                <a:solidFill>
                  <a:srgbClr val="286D9F"/>
                </a:solidFill>
              </a:rPr>
              <a:t>A research problem is not a</a:t>
            </a:r>
            <a:r>
              <a:rPr lang="ar-DZ" sz="6000" dirty="0">
                <a:solidFill>
                  <a:srgbClr val="286D9F"/>
                </a:solidFill>
              </a:rPr>
              <a:t> </a:t>
            </a:r>
            <a:r>
              <a:rPr lang="en-GB" sz="6000" dirty="0">
                <a:solidFill>
                  <a:srgbClr val="286D9F"/>
                </a:solidFill>
              </a:rPr>
              <a:t>nuisance;</a:t>
            </a:r>
            <a:br>
              <a:rPr lang="en-GB" sz="6000" dirty="0">
                <a:solidFill>
                  <a:srgbClr val="286D9F"/>
                </a:solidFill>
              </a:rPr>
            </a:br>
            <a:r>
              <a:rPr lang="en-GB" sz="6000" dirty="0">
                <a:solidFill>
                  <a:srgbClr val="286D9F"/>
                </a:solidFill>
              </a:rPr>
              <a:t>it is a step toward new knowledge.</a:t>
            </a:r>
            <a:r>
              <a:rPr lang="ar-DZ" sz="6000" dirty="0">
                <a:solidFill>
                  <a:srgbClr val="286D9F"/>
                </a:solidFill>
              </a:rPr>
              <a:t>"</a:t>
            </a:r>
            <a:endParaRPr lang="en-GB" sz="6000" dirty="0">
              <a:solidFill>
                <a:srgbClr val="286D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396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dirty="0"/>
            </a:br>
            <a:r>
              <a:rPr lang="en-GB" dirty="0"/>
              <a:t> </a:t>
            </a:r>
            <a:r>
              <a:rPr lang="en-GB" b="1" dirty="0"/>
              <a:t>Define a research problem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70707" cy="3880773"/>
          </a:xfrm>
        </p:spPr>
        <p:txBody>
          <a:bodyPr/>
          <a:lstStyle/>
          <a:p>
            <a:endParaRPr lang="en-GB" dirty="0"/>
          </a:p>
          <a:p>
            <a:pPr algn="just"/>
            <a:r>
              <a:rPr lang="en-GB" dirty="0"/>
              <a:t>Systematic research begins with a research problem. In a classic work, John Dewey</a:t>
            </a:r>
            <a:r>
              <a:rPr lang="ar-DZ" dirty="0"/>
              <a:t> </a:t>
            </a:r>
            <a:r>
              <a:rPr lang="en-GB" dirty="0"/>
              <a:t>(1933) spoke of the first step in the scientific method as the recognition of a felt difficulty,</a:t>
            </a:r>
            <a:r>
              <a:rPr lang="ar-DZ" dirty="0"/>
              <a:t> </a:t>
            </a:r>
            <a:r>
              <a:rPr lang="en-GB" dirty="0"/>
              <a:t>an obstacle, or problem that puzzles the researcher.</a:t>
            </a:r>
          </a:p>
          <a:p>
            <a:pPr algn="just"/>
            <a:endParaRPr lang="en-GB" dirty="0"/>
          </a:p>
          <a:p>
            <a:pPr algn="ctr"/>
            <a:r>
              <a:rPr lang="en-GB" sz="2800" b="0" i="1" dirty="0">
                <a:solidFill>
                  <a:srgbClr val="FF0000"/>
                </a:solidFill>
                <a:effectLst/>
                <a:latin typeface="Bell MT" panose="02020503060305020303" pitchFamily="18" charset="0"/>
              </a:rPr>
              <a:t>Skill in doing research is to a large extent a matter of making wise choices about what to investigate.</a:t>
            </a:r>
            <a:endParaRPr lang="en-GB" sz="2800" i="1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071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dirty="0"/>
            </a:br>
            <a:r>
              <a:rPr lang="en-GB" dirty="0"/>
              <a:t> </a:t>
            </a:r>
            <a:r>
              <a:rPr lang="en-GB" b="1" dirty="0"/>
              <a:t>How do I find a research problem?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algn="just"/>
            <a:r>
              <a:rPr lang="en-GB" b="1" dirty="0"/>
              <a:t>EXPERIENCE: </a:t>
            </a:r>
            <a:r>
              <a:rPr lang="en-GB" dirty="0"/>
              <a:t>classroom, workplace.</a:t>
            </a:r>
            <a:endParaRPr lang="ar-DZ" dirty="0"/>
          </a:p>
          <a:p>
            <a:pPr algn="just"/>
            <a:r>
              <a:rPr lang="en-GB" b="1" dirty="0"/>
              <a:t>THEORIES</a:t>
            </a:r>
            <a:r>
              <a:rPr lang="fr-FR" b="1" dirty="0"/>
              <a:t>: </a:t>
            </a:r>
            <a:r>
              <a:rPr lang="en-GB" dirty="0"/>
              <a:t>A theory may be defined as a set of interrelated statements, principles, and propositions that specify the relationships among variables. </a:t>
            </a:r>
            <a:r>
              <a:rPr lang="en-GB" i="1" dirty="0">
                <a:solidFill>
                  <a:schemeClr val="accent4"/>
                </a:solidFill>
                <a:latin typeface="+mj-lt"/>
              </a:rPr>
              <a:t>(testable, falsifiable, deals with some significant phenomenon or behaviour that needs explanation, parsimony, internal consistency)</a:t>
            </a:r>
            <a:endParaRPr lang="ar-DZ" i="1" dirty="0">
              <a:solidFill>
                <a:schemeClr val="accent4"/>
              </a:solidFill>
              <a:latin typeface="+mj-lt"/>
            </a:endParaRPr>
          </a:p>
          <a:p>
            <a:pPr algn="just"/>
            <a:r>
              <a:rPr lang="en-GB" b="1" dirty="0">
                <a:solidFill>
                  <a:schemeClr val="tx1"/>
                </a:solidFill>
              </a:rPr>
              <a:t>RELATED LITERATURE</a:t>
            </a:r>
            <a:r>
              <a:rPr lang="en-GB" b="1" dirty="0"/>
              <a:t>: </a:t>
            </a:r>
            <a:r>
              <a:rPr lang="en-GB" dirty="0"/>
              <a:t>published researches</a:t>
            </a:r>
          </a:p>
          <a:p>
            <a:pPr algn="just"/>
            <a:r>
              <a:rPr lang="en-GB" sz="2000" b="1" cap="small" dirty="0"/>
              <a:t>Reviews of Research: </a:t>
            </a:r>
            <a:r>
              <a:rPr lang="en-GB" sz="2000" b="1" dirty="0"/>
              <a:t>systematic review, bibliometric review, surveys.</a:t>
            </a:r>
            <a:endParaRPr lang="en-GB" sz="2000" b="1" cap="small" dirty="0"/>
          </a:p>
        </p:txBody>
      </p:sp>
    </p:spTree>
    <p:extLst>
      <p:ext uri="{BB962C8B-B14F-4D97-AF65-F5344CB8AC3E}">
        <p14:creationId xmlns:p14="http://schemas.microsoft.com/office/powerpoint/2010/main" val="307676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286" y="785371"/>
            <a:ext cx="6191930" cy="1278466"/>
          </a:xfrm>
        </p:spPr>
        <p:txBody>
          <a:bodyPr>
            <a:normAutofit/>
          </a:bodyPr>
          <a:lstStyle/>
          <a:p>
            <a:br>
              <a:rPr lang="en-GB" dirty="0"/>
            </a:br>
            <a:r>
              <a:rPr lang="en-GB" sz="3600" b="1" dirty="0"/>
              <a:t>EVALUATING THE PROBLEM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1286" y="2548469"/>
            <a:ext cx="7911002" cy="3093379"/>
          </a:xfrm>
        </p:spPr>
        <p:txBody>
          <a:bodyPr>
            <a:normAutofit/>
          </a:bodyPr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n-GB" sz="1800" dirty="0"/>
              <a:t>1. The problem is significant (</a:t>
            </a:r>
            <a:r>
              <a:rPr lang="en-GB" sz="1800" dirty="0">
                <a:solidFill>
                  <a:schemeClr val="accent4"/>
                </a:solidFill>
              </a:rPr>
              <a:t>it will contribute to the body of knowledge in your research field</a:t>
            </a:r>
            <a:r>
              <a:rPr lang="en-GB" sz="1800" dirty="0"/>
              <a:t>). </a:t>
            </a:r>
            <a:r>
              <a:rPr lang="en-US" sz="1800" dirty="0"/>
              <a:t>“</a:t>
            </a:r>
            <a:r>
              <a:rPr lang="en-US" sz="1800" dirty="0">
                <a:solidFill>
                  <a:srgbClr val="FF0000"/>
                </a:solidFill>
              </a:rPr>
              <a:t>So what? </a:t>
            </a:r>
            <a:r>
              <a:rPr lang="en-US" sz="1800" dirty="0"/>
              <a:t>“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n-GB" sz="1800" dirty="0"/>
              <a:t>2. The problem is one that will lead to further research.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n-GB" sz="1800" dirty="0"/>
              <a:t>3. The problem is researchable (</a:t>
            </a:r>
            <a:r>
              <a:rPr lang="en-GB" sz="1800" dirty="0">
                <a:solidFill>
                  <a:schemeClr val="accent4"/>
                </a:solidFill>
              </a:rPr>
              <a:t>it can be investigated through the collection of data</a:t>
            </a:r>
            <a:r>
              <a:rPr lang="en-GB" sz="1800" dirty="0"/>
              <a:t>).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n-GB" sz="1800" dirty="0"/>
              <a:t>4. The problem is suitable (</a:t>
            </a:r>
            <a:r>
              <a:rPr lang="en-GB" sz="1800" dirty="0">
                <a:solidFill>
                  <a:schemeClr val="accent4"/>
                </a:solidFill>
              </a:rPr>
              <a:t>it is interesting and suits the researcher’s skills, time, and available resources</a:t>
            </a:r>
            <a:r>
              <a:rPr lang="en-GB" sz="1800" dirty="0"/>
              <a:t>).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n-GB" sz="1800" dirty="0"/>
              <a:t>5. The problem is ethical (</a:t>
            </a:r>
            <a:r>
              <a:rPr lang="en-GB" sz="1800" dirty="0">
                <a:solidFill>
                  <a:schemeClr val="accent4"/>
                </a:solidFill>
              </a:rPr>
              <a:t>it will not cause harm to subjects</a:t>
            </a:r>
            <a:r>
              <a:rPr lang="en-GB" sz="1800" dirty="0"/>
              <a:t>).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816924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43256"/>
            <a:ext cx="9189041" cy="1612392"/>
          </a:xfrm>
        </p:spPr>
        <p:txBody>
          <a:bodyPr/>
          <a:lstStyle/>
          <a:p>
            <a:br>
              <a:rPr lang="en-GB" dirty="0"/>
            </a:br>
            <a:r>
              <a:rPr lang="en-GB" b="1" dirty="0"/>
              <a:t>STATING THE RESEARCH PROBLEM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339848"/>
            <a:ext cx="9527369" cy="2991104"/>
          </a:xfrm>
        </p:spPr>
        <p:txBody>
          <a:bodyPr>
            <a:normAutofit/>
          </a:bodyPr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n-GB" sz="2400" dirty="0"/>
              <a:t>The statement of the problem varies according to the type of research: </a:t>
            </a:r>
            <a:r>
              <a:rPr lang="en-GB" sz="2400" dirty="0">
                <a:highlight>
                  <a:srgbClr val="00FFFF"/>
                </a:highlight>
              </a:rPr>
              <a:t>quantitative OR qualitative </a:t>
            </a:r>
            <a:r>
              <a:rPr lang="en-GB" sz="2400" dirty="0"/>
              <a:t>research.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n-GB" sz="2400" dirty="0"/>
              <a:t>The </a:t>
            </a:r>
            <a:r>
              <a:rPr lang="en-GB" sz="2400" b="1" dirty="0"/>
              <a:t>problem statement </a:t>
            </a:r>
            <a:r>
              <a:rPr lang="en-GB" sz="2400" dirty="0"/>
              <a:t>in </a:t>
            </a:r>
            <a:r>
              <a:rPr lang="en-GB" sz="2400" b="1" dirty="0">
                <a:solidFill>
                  <a:srgbClr val="FF0000"/>
                </a:solidFill>
              </a:rPr>
              <a:t>quantitative</a:t>
            </a:r>
            <a:r>
              <a:rPr lang="en-GB" sz="2400" dirty="0"/>
              <a:t> research specifies the variables and the population of interest.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n-GB" sz="2400" dirty="0"/>
              <a:t>A </a:t>
            </a:r>
            <a:r>
              <a:rPr lang="en-GB" sz="2400" b="1" dirty="0">
                <a:solidFill>
                  <a:srgbClr val="FF0000"/>
                </a:solidFill>
              </a:rPr>
              <a:t>qualitative problem </a:t>
            </a:r>
            <a:r>
              <a:rPr lang="en-GB" sz="2400" dirty="0"/>
              <a:t>statement or question indicates the general purpose of the study. (</a:t>
            </a:r>
            <a:r>
              <a:rPr lang="en-GB" sz="2400" b="1" dirty="0"/>
              <a:t>focus of inquiry)</a:t>
            </a: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9704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42" y="2677668"/>
            <a:ext cx="4370154" cy="1502664"/>
          </a:xfrm>
        </p:spPr>
        <p:txBody>
          <a:bodyPr>
            <a:normAutofit fontScale="90000"/>
          </a:bodyPr>
          <a:lstStyle/>
          <a:p>
            <a:r>
              <a:rPr lang="fr-FR" dirty="0"/>
              <a:t>CRITERIA FOR EVALUATING PROBLEM STATMENT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613" y="0"/>
            <a:ext cx="4684856" cy="6858000"/>
          </a:xfrm>
        </p:spPr>
      </p:pic>
    </p:spTree>
    <p:extLst>
      <p:ext uri="{BB962C8B-B14F-4D97-AF65-F5344CB8AC3E}">
        <p14:creationId xmlns:p14="http://schemas.microsoft.com/office/powerpoint/2010/main" val="20204685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17678</TotalTime>
  <Words>333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Bell MT</vt:lpstr>
      <vt:lpstr>Courier New</vt:lpstr>
      <vt:lpstr>Trebuchet MS</vt:lpstr>
      <vt:lpstr>Wingdings 3</vt:lpstr>
      <vt:lpstr>Facet</vt:lpstr>
      <vt:lpstr>The Research Problem</vt:lpstr>
      <vt:lpstr>"A research problem is not a nuisance; it is a step toward new knowledge."</vt:lpstr>
      <vt:lpstr>  Define a research problem</vt:lpstr>
      <vt:lpstr>  How do I find a research problem?</vt:lpstr>
      <vt:lpstr> EVALUATING THE PROBLEM</vt:lpstr>
      <vt:lpstr> STATING THE RESEARCH PROBLEM</vt:lpstr>
      <vt:lpstr>CRITERIA FOR EVALUATING PROBLEM STATMENT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Research Methodology</dc:title>
  <dc:creator>Mohamed</dc:creator>
  <cp:lastModifiedBy>Dell</cp:lastModifiedBy>
  <cp:revision>16</cp:revision>
  <dcterms:created xsi:type="dcterms:W3CDTF">2024-02-06T20:04:43Z</dcterms:created>
  <dcterms:modified xsi:type="dcterms:W3CDTF">2025-02-22T16:59:59Z</dcterms:modified>
</cp:coreProperties>
</file>