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80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4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5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26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75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1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53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11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84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04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71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48009-4CD4-4ED3-B3F6-20A105871C4F}" type="datetimeFigureOut">
              <a:rPr lang="fr-FR" smtClean="0"/>
              <a:t>06/05/2023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FCDC0-1BAB-4892-BDC9-54E08574B1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22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9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27.png"/><Relationship Id="rId5" Type="http://schemas.openxmlformats.org/officeDocument/2006/relationships/image" Target="../media/image22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1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67" t="36091" r="16073" b="21739"/>
          <a:stretch/>
        </p:blipFill>
        <p:spPr bwMode="auto">
          <a:xfrm>
            <a:off x="2843808" y="260648"/>
            <a:ext cx="5576552" cy="3084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7" t="46993" r="60583" b="21739"/>
          <a:stretch/>
        </p:blipFill>
        <p:spPr bwMode="auto">
          <a:xfrm>
            <a:off x="1115616" y="2132856"/>
            <a:ext cx="6284101" cy="3841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e 5"/>
          <p:cNvGrpSpPr/>
          <p:nvPr/>
        </p:nvGrpSpPr>
        <p:grpSpPr>
          <a:xfrm>
            <a:off x="971600" y="3356992"/>
            <a:ext cx="540048" cy="461665"/>
            <a:chOff x="971600" y="3356992"/>
            <a:chExt cx="540048" cy="461665"/>
          </a:xfrm>
        </p:grpSpPr>
        <p:sp>
          <p:nvSpPr>
            <p:cNvPr id="2" name="ZoneTexte 1"/>
            <p:cNvSpPr txBox="1"/>
            <p:nvPr/>
          </p:nvSpPr>
          <p:spPr>
            <a:xfrm>
              <a:off x="971600" y="3356992"/>
              <a:ext cx="3369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5" name="Ellipse 4"/>
            <p:cNvSpPr/>
            <p:nvPr/>
          </p:nvSpPr>
          <p:spPr>
            <a:xfrm>
              <a:off x="1403648" y="3573016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876256" y="3356991"/>
            <a:ext cx="536285" cy="461665"/>
            <a:chOff x="1403648" y="3356992"/>
            <a:chExt cx="536285" cy="461665"/>
          </a:xfrm>
        </p:grpSpPr>
        <p:sp>
          <p:nvSpPr>
            <p:cNvPr id="9" name="ZoneTexte 8"/>
            <p:cNvSpPr txBox="1"/>
            <p:nvPr/>
          </p:nvSpPr>
          <p:spPr>
            <a:xfrm>
              <a:off x="1590157" y="3356992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rgbClr val="7030A0"/>
                  </a:solidFill>
                </a:rPr>
                <a:t>b</a:t>
              </a:r>
              <a:endParaRPr lang="fr-FR" sz="2400" b="1" dirty="0">
                <a:solidFill>
                  <a:srgbClr val="7030A0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1403648" y="3573016"/>
              <a:ext cx="108000" cy="108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endParaRPr>
            </a:p>
          </p:txBody>
        </p:sp>
      </p:grpSp>
      <p:cxnSp>
        <p:nvCxnSpPr>
          <p:cNvPr id="11" name="Connecteur droit avec flèche 10"/>
          <p:cNvCxnSpPr/>
          <p:nvPr/>
        </p:nvCxnSpPr>
        <p:spPr>
          <a:xfrm>
            <a:off x="4860032" y="2852936"/>
            <a:ext cx="7560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3707904" y="3645024"/>
            <a:ext cx="756000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5254084" y="5373216"/>
            <a:ext cx="756000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57648" y="2780928"/>
            <a:ext cx="5526608" cy="792088"/>
          </a:xfrm>
          <a:prstGeom prst="rect">
            <a:avLst/>
          </a:prstGeom>
          <a:noFill/>
          <a:ln w="76200"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courbée vers le bas 14"/>
          <p:cNvSpPr/>
          <p:nvPr/>
        </p:nvSpPr>
        <p:spPr>
          <a:xfrm rot="6177977">
            <a:off x="6169118" y="3045898"/>
            <a:ext cx="720077" cy="334157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40264" y="3645216"/>
            <a:ext cx="5508000" cy="1728000"/>
          </a:xfrm>
          <a:prstGeom prst="rect">
            <a:avLst/>
          </a:prstGeom>
          <a:noFill/>
          <a:ln w="571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courbée vers le haut 16"/>
          <p:cNvSpPr/>
          <p:nvPr/>
        </p:nvSpPr>
        <p:spPr>
          <a:xfrm rot="17291319">
            <a:off x="5565527" y="4292433"/>
            <a:ext cx="912055" cy="417199"/>
          </a:xfrm>
          <a:prstGeom prst="curved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0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e 2048"/>
          <p:cNvGrpSpPr/>
          <p:nvPr/>
        </p:nvGrpSpPr>
        <p:grpSpPr>
          <a:xfrm>
            <a:off x="52534" y="1268760"/>
            <a:ext cx="4240696" cy="2471487"/>
            <a:chOff x="52534" y="1268760"/>
            <a:chExt cx="4240696" cy="2471487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130" t="30687" r="38277" b="38154"/>
            <a:stretch/>
          </p:blipFill>
          <p:spPr bwMode="auto">
            <a:xfrm>
              <a:off x="52534" y="1268760"/>
              <a:ext cx="4240696" cy="22793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8" name="ZoneTexte 2047"/>
                <p:cNvSpPr txBox="1"/>
                <p:nvPr/>
              </p:nvSpPr>
              <p:spPr>
                <a:xfrm>
                  <a:off x="2513079" y="1772816"/>
                  <a:ext cx="4747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1" i="1" smtClean="0">
                                <a:latin typeface="Cambria Math"/>
                              </a:rPr>
                              <m:t>𝒆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2048" name="ZoneTexte 20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3079" y="1772816"/>
                  <a:ext cx="474745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ZoneTexte 37"/>
                <p:cNvSpPr txBox="1"/>
                <p:nvPr/>
              </p:nvSpPr>
              <p:spPr>
                <a:xfrm>
                  <a:off x="1600399" y="3370915"/>
                  <a:ext cx="4747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1" i="1" smtClean="0">
                                <a:latin typeface="Cambria Math"/>
                              </a:rPr>
                              <m:t>𝒆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38" name="ZoneTexte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0399" y="3370915"/>
                  <a:ext cx="474745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oupe 6"/>
          <p:cNvGrpSpPr/>
          <p:nvPr/>
        </p:nvGrpSpPr>
        <p:grpSpPr>
          <a:xfrm>
            <a:off x="5004048" y="116632"/>
            <a:ext cx="4007983" cy="369332"/>
            <a:chOff x="5004048" y="116632"/>
            <a:chExt cx="4007983" cy="369332"/>
          </a:xfrm>
          <a:solidFill>
            <a:srgbClr val="FFFF00"/>
          </a:solidFill>
        </p:grpSpPr>
        <p:sp>
          <p:nvSpPr>
            <p:cNvPr id="4" name="Rectangle 3"/>
            <p:cNvSpPr/>
            <p:nvPr/>
          </p:nvSpPr>
          <p:spPr>
            <a:xfrm>
              <a:off x="6732240" y="116632"/>
              <a:ext cx="2279791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ar-AE" b="1" dirty="0" smtClean="0"/>
                <a:t>حسب قانون الاول لكيرشوف</a:t>
              </a:r>
              <a:endParaRPr lang="fr-FR" b="1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004048" y="116632"/>
              <a:ext cx="1802096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ar-AE" b="1" dirty="0" smtClean="0"/>
                <a:t> </a:t>
              </a:r>
              <a:r>
                <a:rPr lang="fr-FR" b="1" dirty="0" smtClean="0">
                  <a:solidFill>
                    <a:srgbClr val="FF0000"/>
                  </a:solidFill>
                </a:rPr>
                <a:t>(</a:t>
              </a:r>
              <a:r>
                <a:rPr lang="ar-AE" b="1" dirty="0" smtClean="0">
                  <a:solidFill>
                    <a:srgbClr val="FF0000"/>
                  </a:solidFill>
                </a:rPr>
                <a:t>لتيارات</a:t>
              </a:r>
              <a:r>
                <a:rPr lang="fr-FR" b="1" dirty="0" smtClean="0">
                  <a:solidFill>
                    <a:srgbClr val="FF0000"/>
                  </a:solidFill>
                </a:rPr>
                <a:t>) </a:t>
              </a:r>
              <a:r>
                <a:rPr lang="ar-AE" b="1" dirty="0" smtClean="0">
                  <a:solidFill>
                    <a:srgbClr val="FF0000"/>
                  </a:solidFill>
                </a:rPr>
                <a:t>قانون العقد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843808" y="301298"/>
                <a:ext cx="1577868" cy="76309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e>
                      </m:nary>
                      <m:r>
                        <a:rPr lang="fr-FR" i="1" smtClean="0">
                          <a:latin typeface="Cambria Math"/>
                          <a:ea typeface="Cambria Math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fr-FR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301298"/>
                <a:ext cx="1577868" cy="76309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5000" r="14953" b="67905"/>
          <a:stretch/>
        </p:blipFill>
        <p:spPr bwMode="auto">
          <a:xfrm>
            <a:off x="4414780" y="1153248"/>
            <a:ext cx="4559991" cy="519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6812" r="14953" b="54348"/>
          <a:stretch/>
        </p:blipFill>
        <p:spPr bwMode="auto">
          <a:xfrm>
            <a:off x="4464143" y="1654927"/>
            <a:ext cx="4559991" cy="64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Groupe 20"/>
          <p:cNvGrpSpPr/>
          <p:nvPr/>
        </p:nvGrpSpPr>
        <p:grpSpPr>
          <a:xfrm>
            <a:off x="2722028" y="1872545"/>
            <a:ext cx="662521" cy="1302369"/>
            <a:chOff x="2722028" y="2664633"/>
            <a:chExt cx="662521" cy="1302369"/>
          </a:xfrm>
        </p:grpSpPr>
        <p:sp>
          <p:nvSpPr>
            <p:cNvPr id="13" name="Flèche courbée vers le bas 12"/>
            <p:cNvSpPr/>
            <p:nvPr/>
          </p:nvSpPr>
          <p:spPr>
            <a:xfrm rot="6177977">
              <a:off x="3060549" y="2700633"/>
              <a:ext cx="360000" cy="288000"/>
            </a:xfrm>
            <a:prstGeom prst="curved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4" name="Flèche courbée vers le haut 13"/>
            <p:cNvSpPr/>
            <p:nvPr/>
          </p:nvSpPr>
          <p:spPr>
            <a:xfrm rot="3580119">
              <a:off x="2578028" y="3499002"/>
              <a:ext cx="612000" cy="324000"/>
            </a:xfrm>
            <a:prstGeom prst="curvedUpArrow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cxnSp>
        <p:nvCxnSpPr>
          <p:cNvPr id="15" name="Connecteur droit avec flèche 14"/>
          <p:cNvCxnSpPr/>
          <p:nvPr/>
        </p:nvCxnSpPr>
        <p:spPr>
          <a:xfrm>
            <a:off x="2422384" y="1743173"/>
            <a:ext cx="7560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1837772" y="2276872"/>
            <a:ext cx="756000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623259" y="3356992"/>
            <a:ext cx="756000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e 19"/>
          <p:cNvGrpSpPr/>
          <p:nvPr/>
        </p:nvGrpSpPr>
        <p:grpSpPr>
          <a:xfrm>
            <a:off x="4796409" y="2238005"/>
            <a:ext cx="4275857" cy="594512"/>
            <a:chOff x="4796409" y="2238005"/>
            <a:chExt cx="4275857" cy="594512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713" t="48591" r="15870" b="43282"/>
            <a:stretch/>
          </p:blipFill>
          <p:spPr bwMode="auto">
            <a:xfrm>
              <a:off x="6806144" y="2238005"/>
              <a:ext cx="2266122" cy="594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5426148" y="2380238"/>
              <a:ext cx="13179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b="1" dirty="0" smtClean="0">
                  <a:solidFill>
                    <a:srgbClr val="00B050"/>
                  </a:solidFill>
                </a:rPr>
                <a:t>قانون العروات </a:t>
              </a:r>
              <a:endParaRPr lang="fr-FR" b="1" dirty="0">
                <a:solidFill>
                  <a:srgbClr val="00B05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796409" y="2378431"/>
              <a:ext cx="7360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b="1" dirty="0" smtClean="0">
                  <a:solidFill>
                    <a:srgbClr val="00B050"/>
                  </a:solidFill>
                </a:rPr>
                <a:t>(</a:t>
              </a:r>
              <a:r>
                <a:rPr lang="ar-AE" b="1" dirty="0">
                  <a:solidFill>
                    <a:srgbClr val="00B050"/>
                  </a:solidFill>
                </a:rPr>
                <a:t>الجهد</a:t>
              </a:r>
              <a:r>
                <a:rPr lang="fr-FR" b="1" dirty="0" smtClean="0">
                  <a:solidFill>
                    <a:srgbClr val="00B050"/>
                  </a:solidFill>
                </a:rPr>
                <a:t>)</a:t>
              </a:r>
              <a:endParaRPr lang="fr-FR" b="1" dirty="0">
                <a:solidFill>
                  <a:srgbClr val="00B050"/>
                </a:solidFill>
              </a:endParaRPr>
            </a:p>
          </p:txBody>
        </p:sp>
      </p:grp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8" t="33719" r="48275" b="52773"/>
          <a:stretch/>
        </p:blipFill>
        <p:spPr bwMode="auto">
          <a:xfrm>
            <a:off x="5299807" y="2876831"/>
            <a:ext cx="1795150" cy="9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7967311" y="4005064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u="sng" dirty="0" smtClean="0">
                <a:solidFill>
                  <a:srgbClr val="FF0000"/>
                </a:solidFill>
              </a:rPr>
              <a:t>العروة ١</a:t>
            </a:r>
            <a:endParaRPr lang="fr-FR" b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/>
              <p:cNvSpPr txBox="1"/>
              <p:nvPr/>
            </p:nvSpPr>
            <p:spPr>
              <a:xfrm>
                <a:off x="5823395" y="4503681"/>
                <a:ext cx="3151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𝐑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𝐞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𝐫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395" y="4503681"/>
                <a:ext cx="3151376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/>
              <p:cNvSpPr txBox="1"/>
              <p:nvPr/>
            </p:nvSpPr>
            <p:spPr>
              <a:xfrm>
                <a:off x="6002143" y="5057679"/>
                <a:ext cx="26629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𝐑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𝐑</m:t>
                              </m:r>
                            </m:e>
                            <m:sub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𝐞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143" y="5057679"/>
                <a:ext cx="2662973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oneTexte 28"/>
              <p:cNvSpPr txBox="1"/>
              <p:nvPr/>
            </p:nvSpPr>
            <p:spPr>
              <a:xfrm>
                <a:off x="6002143" y="5611821"/>
                <a:ext cx="26267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10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0" smtClean="0">
                            <a:latin typeface="Cambria Math"/>
                          </a:rPr>
                          <m:t>𝐈</m:t>
                        </m:r>
                      </m:e>
                      <m:sub>
                        <m:r>
                          <a:rPr lang="fr-FR" b="1" i="0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fr-FR" b="1" i="0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ctrlPr>
                          <a:rPr lang="fr-FR" b="1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𝟐𝟎</m:t>
                        </m:r>
                      </m:e>
                    </m:d>
                    <m:sSub>
                      <m:sSubPr>
                        <m:ctrlPr>
                          <a:rPr lang="fr-FR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fr-FR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fr-FR" b="1" i="0" smtClean="0">
                        <a:latin typeface="Cambria Math"/>
                        <a:ea typeface="Cambria Math"/>
                      </a:rPr>
                      <m:t>𝟗</m:t>
                    </m:r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143" y="5611821"/>
                <a:ext cx="2626745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2088" t="-833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e 24"/>
          <p:cNvGrpSpPr/>
          <p:nvPr/>
        </p:nvGrpSpPr>
        <p:grpSpPr>
          <a:xfrm>
            <a:off x="6084168" y="6156012"/>
            <a:ext cx="2741070" cy="369332"/>
            <a:chOff x="6084168" y="6156012"/>
            <a:chExt cx="274107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ZoneTexte 29"/>
                <p:cNvSpPr txBox="1"/>
                <p:nvPr/>
              </p:nvSpPr>
              <p:spPr>
                <a:xfrm>
                  <a:off x="6084168" y="6156012"/>
                  <a:ext cx="2021579" cy="369332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fr-FR" b="1" dirty="0" smtClean="0"/>
                    <a:t>10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𝟐𝟎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𝟓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𝟗</m:t>
                      </m:r>
                    </m:oMath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30" name="ZoneTexte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4168" y="6156012"/>
                  <a:ext cx="202157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2410" t="-8333" b="-2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ZoneTexte 23"/>
                <p:cNvSpPr txBox="1"/>
                <p:nvPr/>
              </p:nvSpPr>
              <p:spPr>
                <a:xfrm>
                  <a:off x="8258223" y="6156012"/>
                  <a:ext cx="5670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1" i="1" smtClean="0">
                                <a:latin typeface="Cambria Math"/>
                              </a:rPr>
                              <m:t>𝟐</m:t>
                            </m:r>
                          </m:e>
                        </m:d>
                      </m:oMath>
                    </m:oMathPara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24" name="ZoneTexte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58223" y="6156012"/>
                  <a:ext cx="567015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Rectangle 25"/>
          <p:cNvSpPr/>
          <p:nvPr/>
        </p:nvSpPr>
        <p:spPr>
          <a:xfrm>
            <a:off x="4372254" y="4121696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u="sng" dirty="0" smtClean="0">
                <a:solidFill>
                  <a:srgbClr val="7030A0"/>
                </a:solidFill>
              </a:rPr>
              <a:t>العروة ٢</a:t>
            </a:r>
            <a:endParaRPr lang="fr-FR" b="1" u="sng" dirty="0">
              <a:solidFill>
                <a:srgbClr val="7030A0"/>
              </a:solidFill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5766472" y="4306362"/>
            <a:ext cx="23110" cy="25516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/>
              <p:cNvSpPr txBox="1"/>
              <p:nvPr/>
            </p:nvSpPr>
            <p:spPr>
              <a:xfrm>
                <a:off x="296934" y="4491028"/>
                <a:ext cx="4282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𝐫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𝐞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𝐫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𝐞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34" y="4491028"/>
                <a:ext cx="4282904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ZoneTexte 39"/>
              <p:cNvSpPr txBox="1"/>
              <p:nvPr/>
            </p:nvSpPr>
            <p:spPr>
              <a:xfrm>
                <a:off x="323528" y="4931876"/>
                <a:ext cx="3877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b="1" i="0" smtClean="0">
                                  <a:latin typeface="Cambria Math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fr-FR" b="1" i="0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𝐑</m:t>
                              </m:r>
                            </m:e>
                            <m:sub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𝐑</m:t>
                              </m:r>
                            </m:e>
                            <m:sub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𝐞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𝐞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931876"/>
                <a:ext cx="3877152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ZoneTexte 41"/>
              <p:cNvSpPr txBox="1"/>
              <p:nvPr/>
            </p:nvSpPr>
            <p:spPr>
              <a:xfrm>
                <a:off x="406816" y="5435932"/>
                <a:ext cx="418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fr-FR" b="1" i="1" smtClean="0">
                              <a:latin typeface="Cambria Math"/>
                            </a:rPr>
                            <m:t>.</m:t>
                          </m:r>
                          <m:r>
                            <a:rPr lang="fr-FR" b="1" i="1" smtClean="0">
                              <a:latin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𝟐𝟎</m:t>
                          </m:r>
                        </m:e>
                      </m:d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/>
                              <a:ea typeface="Cambria Math"/>
                            </a:rPr>
                            <m:t>𝟑𝟎</m:t>
                          </m:r>
                        </m:e>
                      </m:d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𝟗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b="1" i="1" smtClean="0"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42" name="ZoneText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16" y="5435932"/>
                <a:ext cx="4188904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e 42"/>
          <p:cNvGrpSpPr/>
          <p:nvPr/>
        </p:nvGrpSpPr>
        <p:grpSpPr>
          <a:xfrm>
            <a:off x="1475656" y="6093296"/>
            <a:ext cx="3312368" cy="369332"/>
            <a:chOff x="6084168" y="6156012"/>
            <a:chExt cx="3312368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ZoneTexte 43"/>
                <p:cNvSpPr txBox="1"/>
                <p:nvPr/>
              </p:nvSpPr>
              <p:spPr>
                <a:xfrm>
                  <a:off x="6084168" y="6156012"/>
                  <a:ext cx="2680414" cy="369332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fr-FR" b="1" dirty="0" smtClean="0"/>
                    <a:t>2</a:t>
                  </a:r>
                  <a14:m>
                    <m:oMath xmlns:m="http://schemas.openxmlformats.org/officeDocument/2006/math">
                      <m:r>
                        <a:rPr lang="fr-FR" b="1" i="0" smtClean="0">
                          <a:latin typeface="Cambria Math"/>
                        </a:rPr>
                        <m:t>𝟎</m:t>
                      </m:r>
                      <m:r>
                        <a:rPr lang="fr-FR" b="1" i="0" smtClean="0">
                          <a:latin typeface="Cambria Math"/>
                        </a:rPr>
                        <m:t>.</m:t>
                      </m:r>
                      <m:r>
                        <a:rPr lang="fr-FR" b="1" i="0" smtClean="0">
                          <a:latin typeface="Cambria Math"/>
                        </a:rPr>
                        <m:t>𝟓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𝟑𝟎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𝟓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𝟏𝟑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44" name="ZoneTexte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4168" y="6156012"/>
                  <a:ext cx="2680414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1818" t="-8333" b="-2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ZoneTexte 44"/>
                <p:cNvSpPr txBox="1"/>
                <p:nvPr/>
              </p:nvSpPr>
              <p:spPr>
                <a:xfrm>
                  <a:off x="8922305" y="6156012"/>
                  <a:ext cx="47423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1" i="1" smtClean="0">
                                <a:latin typeface="Cambria Math"/>
                              </a:rPr>
                              <m:t>𝟑</m:t>
                            </m:r>
                          </m:e>
                        </m:d>
                      </m:oMath>
                    </m:oMathPara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45" name="ZoneTexte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22305" y="6156012"/>
                  <a:ext cx="474231" cy="369332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Groupe 1"/>
          <p:cNvGrpSpPr/>
          <p:nvPr/>
        </p:nvGrpSpPr>
        <p:grpSpPr>
          <a:xfrm>
            <a:off x="344359" y="1743173"/>
            <a:ext cx="3466465" cy="1613819"/>
            <a:chOff x="344359" y="1743173"/>
            <a:chExt cx="3466465" cy="1613819"/>
          </a:xfrm>
        </p:grpSpPr>
        <p:sp>
          <p:nvSpPr>
            <p:cNvPr id="39" name="Rectangle 38"/>
            <p:cNvSpPr/>
            <p:nvPr/>
          </p:nvSpPr>
          <p:spPr>
            <a:xfrm>
              <a:off x="344359" y="1743173"/>
              <a:ext cx="3435553" cy="494832"/>
            </a:xfrm>
            <a:prstGeom prst="rect">
              <a:avLst/>
            </a:prstGeom>
            <a:noFill/>
            <a:ln w="28575">
              <a:solidFill>
                <a:srgbClr val="FFFF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95536" y="2238005"/>
              <a:ext cx="3415288" cy="1118987"/>
            </a:xfrm>
            <a:prstGeom prst="rect">
              <a:avLst/>
            </a:prstGeom>
            <a:noFill/>
            <a:ln w="28575">
              <a:solidFill>
                <a:srgbClr val="7030A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Ellipse 2"/>
          <p:cNvSpPr/>
          <p:nvPr/>
        </p:nvSpPr>
        <p:spPr>
          <a:xfrm>
            <a:off x="344359" y="1685488"/>
            <a:ext cx="187692" cy="1593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44359" y="3277324"/>
            <a:ext cx="187692" cy="15933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96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8" grpId="0"/>
      <p:bldP spid="29" grpId="0"/>
      <p:bldP spid="26" grpId="0"/>
      <p:bldP spid="36" grpId="0"/>
      <p:bldP spid="40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660232" y="231735"/>
            <a:ext cx="2356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dirty="0"/>
              <a:t>بالتعويض العلاقة ١ في ٢ و٣</a:t>
            </a:r>
            <a:endParaRPr lang="fr-FR" dirty="0"/>
          </a:p>
        </p:txBody>
      </p:sp>
      <p:grpSp>
        <p:nvGrpSpPr>
          <p:cNvPr id="10" name="Groupe 9"/>
          <p:cNvGrpSpPr/>
          <p:nvPr/>
        </p:nvGrpSpPr>
        <p:grpSpPr>
          <a:xfrm>
            <a:off x="225500" y="692696"/>
            <a:ext cx="3674010" cy="945396"/>
            <a:chOff x="107504" y="404664"/>
            <a:chExt cx="3674010" cy="945396"/>
          </a:xfrm>
        </p:grpSpPr>
        <p:grpSp>
          <p:nvGrpSpPr>
            <p:cNvPr id="2" name="Groupe 1"/>
            <p:cNvGrpSpPr/>
            <p:nvPr/>
          </p:nvGrpSpPr>
          <p:grpSpPr>
            <a:xfrm>
              <a:off x="467544" y="404664"/>
              <a:ext cx="2741070" cy="369332"/>
              <a:chOff x="6084168" y="6156012"/>
              <a:chExt cx="2741070" cy="369332"/>
            </a:xfrm>
            <a:noFill/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" name="ZoneTexte 2"/>
                  <p:cNvSpPr txBox="1"/>
                  <p:nvPr/>
                </p:nvSpPr>
                <p:spPr>
                  <a:xfrm>
                    <a:off x="6084168" y="6156012"/>
                    <a:ext cx="2021579" cy="369332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b="1" dirty="0" smtClean="0"/>
                      <a:t>10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1" i="0" smtClean="0">
                                <a:latin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fr-FR" b="1" i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𝟐𝟎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𝟓</m:t>
                        </m:r>
                        <m:sSub>
                          <m:sSubPr>
                            <m:ctrlPr>
                              <a:rPr lang="fr-FR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b="1" i="0" smtClean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fr-FR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𝟗</m:t>
                        </m:r>
                      </m:oMath>
                    </a14:m>
                    <a:endParaRPr lang="fr-FR" b="1" dirty="0"/>
                  </a:p>
                </p:txBody>
              </p:sp>
            </mc:Choice>
            <mc:Fallback xmlns="">
              <p:sp>
                <p:nvSpPr>
                  <p:cNvPr id="3" name="ZoneTexte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84168" y="6156012"/>
                    <a:ext cx="2021579" cy="369332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l="-2719" t="-8197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ZoneTexte 3"/>
                  <p:cNvSpPr txBox="1"/>
                  <p:nvPr/>
                </p:nvSpPr>
                <p:spPr>
                  <a:xfrm>
                    <a:off x="8258223" y="6156012"/>
                    <a:ext cx="567015" cy="369332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</m:oMath>
                      </m:oMathPara>
                    </a14:m>
                    <a:endParaRPr lang="fr-FR" b="1" dirty="0"/>
                  </a:p>
                </p:txBody>
              </p:sp>
            </mc:Choice>
            <mc:Fallback xmlns="">
              <p:sp>
                <p:nvSpPr>
                  <p:cNvPr id="4" name="ZoneTexte 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58223" y="6156012"/>
                    <a:ext cx="567015" cy="369332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" name="Groupe 4"/>
            <p:cNvGrpSpPr/>
            <p:nvPr/>
          </p:nvGrpSpPr>
          <p:grpSpPr>
            <a:xfrm>
              <a:off x="469146" y="980728"/>
              <a:ext cx="3312368" cy="369332"/>
              <a:chOff x="6084168" y="6156012"/>
              <a:chExt cx="3312368" cy="369332"/>
            </a:xfrm>
            <a:noFill/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ZoneTexte 5"/>
                  <p:cNvSpPr txBox="1"/>
                  <p:nvPr/>
                </p:nvSpPr>
                <p:spPr>
                  <a:xfrm>
                    <a:off x="6084168" y="6156012"/>
                    <a:ext cx="2680414" cy="369332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b="1" dirty="0" smtClean="0"/>
                      <a:t>2</a:t>
                    </a:r>
                    <a14:m>
                      <m:oMath xmlns:m="http://schemas.openxmlformats.org/officeDocument/2006/math">
                        <m:r>
                          <a:rPr lang="fr-FR" b="1" i="0" smtClean="0">
                            <a:latin typeface="Cambria Math"/>
                          </a:rPr>
                          <m:t>𝟎</m:t>
                        </m:r>
                        <m:r>
                          <a:rPr lang="fr-FR" b="1" i="0" smtClean="0">
                            <a:latin typeface="Cambria Math"/>
                          </a:rPr>
                          <m:t>.</m:t>
                        </m:r>
                        <m:r>
                          <a:rPr lang="fr-FR" b="1" i="0" smtClean="0">
                            <a:latin typeface="Cambria Math"/>
                          </a:rPr>
                          <m:t>𝟓</m:t>
                        </m:r>
                        <m:sSub>
                          <m:sSubPr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1" i="0" smtClean="0">
                                <a:latin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fr-FR" b="1" i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𝟑𝟎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𝟓</m:t>
                        </m:r>
                        <m:sSub>
                          <m:sSubPr>
                            <m:ctrlPr>
                              <a:rPr lang="fr-FR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b="1" i="0" smtClean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fr-FR" b="1" i="0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𝟏𝟑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 </m:t>
                        </m:r>
                      </m:oMath>
                    </a14:m>
                    <a:endParaRPr lang="fr-FR" b="1" dirty="0"/>
                  </a:p>
                </p:txBody>
              </p:sp>
            </mc:Choice>
            <mc:Fallback xmlns="">
              <p:sp>
                <p:nvSpPr>
                  <p:cNvPr id="6" name="ZoneTexte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84168" y="6156012"/>
                    <a:ext cx="2680414" cy="369332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2045" t="-8333" b="-26667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ZoneTexte 6"/>
                  <p:cNvSpPr txBox="1"/>
                  <p:nvPr/>
                </p:nvSpPr>
                <p:spPr>
                  <a:xfrm>
                    <a:off x="8922305" y="6156012"/>
                    <a:ext cx="474231" cy="369332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</m:d>
                        </m:oMath>
                      </m:oMathPara>
                    </a14:m>
                    <a:endParaRPr lang="fr-FR" b="1" dirty="0"/>
                  </a:p>
                </p:txBody>
              </p:sp>
            </mc:Choice>
            <mc:Fallback xmlns="">
              <p:sp>
                <p:nvSpPr>
                  <p:cNvPr id="7" name="ZoneTexte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22305" y="6156012"/>
                    <a:ext cx="474231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9" name="Accolade ouvrante 8"/>
            <p:cNvSpPr/>
            <p:nvPr/>
          </p:nvSpPr>
          <p:spPr>
            <a:xfrm>
              <a:off x="107504" y="589330"/>
              <a:ext cx="360040" cy="576064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5000" r="14953" b="67905"/>
          <a:stretch/>
        </p:blipFill>
        <p:spPr bwMode="auto">
          <a:xfrm>
            <a:off x="158511" y="156873"/>
            <a:ext cx="4559991" cy="519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" name="Groupe 27"/>
          <p:cNvGrpSpPr/>
          <p:nvPr/>
        </p:nvGrpSpPr>
        <p:grpSpPr>
          <a:xfrm>
            <a:off x="4608004" y="692696"/>
            <a:ext cx="4118351" cy="945396"/>
            <a:chOff x="186131" y="2583621"/>
            <a:chExt cx="4118351" cy="9453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ZoneTexte 12"/>
                <p:cNvSpPr txBox="1"/>
                <p:nvPr/>
              </p:nvSpPr>
              <p:spPr>
                <a:xfrm>
                  <a:off x="736000" y="2605687"/>
                  <a:ext cx="283026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1" i="0" smtClean="0">
                            <a:latin typeface="Cambria Math"/>
                          </a:rPr>
                          <m:t>𝟏𝟎</m:t>
                        </m:r>
                        <m:sSub>
                          <m:sSubPr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1" i="0" smtClean="0">
                                <a:latin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fr-FR" b="1" i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𝟐𝟎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𝟓</m:t>
                        </m:r>
                        <m:d>
                          <m:dPr>
                            <m:ctrlPr>
                              <a:rPr lang="fr-FR" b="1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b="1" i="0" smtClean="0">
                                    <a:latin typeface="Cambria Math"/>
                                    <a:ea typeface="Cambria Math"/>
                                  </a:rPr>
                                  <m:t>𝐈</m:t>
                                </m:r>
                              </m:e>
                              <m:sub>
                                <m:r>
                                  <a:rPr lang="fr-FR" b="1" i="0" smtClean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fr-FR" b="1" i="0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r-FR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b="1" i="0" smtClean="0">
                                    <a:latin typeface="Cambria Math"/>
                                    <a:ea typeface="Cambria Math"/>
                                  </a:rPr>
                                  <m:t>𝐈</m:t>
                                </m:r>
                              </m:e>
                              <m:sub>
                                <m:r>
                                  <a:rPr lang="fr-FR" b="1" i="0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sub>
                            </m:sSub>
                          </m:e>
                        </m:d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fr-FR" b="1" i="0" smtClean="0">
                            <a:latin typeface="Cambria Math"/>
                            <a:ea typeface="Cambria Math"/>
                          </a:rPr>
                          <m:t>𝟗</m:t>
                        </m:r>
                      </m:oMath>
                    </m:oMathPara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13" name="ZoneTexte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000" y="2605687"/>
                  <a:ext cx="2830262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ZoneTexte 13"/>
                <p:cNvSpPr txBox="1"/>
                <p:nvPr/>
              </p:nvSpPr>
              <p:spPr>
                <a:xfrm>
                  <a:off x="573791" y="3159685"/>
                  <a:ext cx="30979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fr-FR" b="1" i="0" smtClean="0">
                          <a:latin typeface="Cambria Math"/>
                        </a:rPr>
                        <m:t>𝟐𝟎</m:t>
                      </m:r>
                      <m:r>
                        <a:rPr lang="fr-FR" b="1" i="0" smtClean="0">
                          <a:latin typeface="Cambria Math"/>
                        </a:rPr>
                        <m:t>.</m:t>
                      </m:r>
                      <m:r>
                        <a:rPr lang="fr-FR" b="1" i="0" smtClean="0">
                          <a:latin typeface="Cambria Math"/>
                        </a:rPr>
                        <m:t>𝟓</m:t>
                      </m:r>
                      <m:d>
                        <m:d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b="1" i="0" smtClean="0">
                                  <a:latin typeface="Cambria Math"/>
                                </a:rPr>
                                <m:t>𝐈</m:t>
                              </m:r>
                            </m:e>
                            <m:sub>
                              <m:r>
                                <a:rPr lang="fr-FR" b="1" i="0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𝐈</m:t>
                              </m:r>
                            </m:e>
                            <m:sub>
                              <m:r>
                                <a:rPr lang="fr-FR" b="1" i="0" smtClean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</m:oMath>
                  </a14:m>
                  <a:r>
                    <a:rPr lang="fr-FR" b="1" dirty="0" smtClean="0"/>
                    <a:t>+30.5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>
                              <a:latin typeface="Cambria Math"/>
                              <a:ea typeface="Cambria Math"/>
                            </a:rPr>
                            <m:t>𝟑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𝟏𝟑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𝟓</m:t>
                      </m:r>
                    </m:oMath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14" name="ZoneTexte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791" y="3159685"/>
                  <a:ext cx="3097964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Accolade ouvrante 14"/>
            <p:cNvSpPr/>
            <p:nvPr/>
          </p:nvSpPr>
          <p:spPr>
            <a:xfrm>
              <a:off x="186131" y="2768287"/>
              <a:ext cx="360040" cy="576064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ZoneTexte 15"/>
                <p:cNvSpPr txBox="1"/>
                <p:nvPr/>
              </p:nvSpPr>
              <p:spPr>
                <a:xfrm>
                  <a:off x="3671755" y="2583621"/>
                  <a:ext cx="5670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1" i="1" smtClean="0">
                                <a:latin typeface="Cambria Math"/>
                              </a:rPr>
                              <m:t>𝟐</m:t>
                            </m:r>
                          </m:e>
                        </m:d>
                      </m:oMath>
                    </m:oMathPara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16" name="ZoneTexte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1755" y="2583621"/>
                  <a:ext cx="567015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ZoneTexte 16"/>
                <p:cNvSpPr txBox="1"/>
                <p:nvPr/>
              </p:nvSpPr>
              <p:spPr>
                <a:xfrm>
                  <a:off x="3830251" y="3069862"/>
                  <a:ext cx="47423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1" i="1" smtClean="0">
                                <a:latin typeface="Cambria Math"/>
                              </a:rPr>
                              <m:t>𝟑</m:t>
                            </m:r>
                          </m:e>
                        </m:d>
                      </m:oMath>
                    </m:oMathPara>
                  </a14:m>
                  <a:endParaRPr lang="fr-FR" b="1" dirty="0"/>
                </a:p>
              </p:txBody>
            </p:sp>
          </mc:Choice>
          <mc:Fallback xmlns="">
            <p:sp>
              <p:nvSpPr>
                <p:cNvPr id="17" name="ZoneTexte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0251" y="3069862"/>
                  <a:ext cx="474231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e 29"/>
          <p:cNvGrpSpPr/>
          <p:nvPr/>
        </p:nvGrpSpPr>
        <p:grpSpPr>
          <a:xfrm>
            <a:off x="161570" y="1988840"/>
            <a:ext cx="2691927" cy="945396"/>
            <a:chOff x="158511" y="3623603"/>
            <a:chExt cx="2691927" cy="94539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ZoneTexte 17"/>
                <p:cNvSpPr txBox="1"/>
                <p:nvPr/>
              </p:nvSpPr>
              <p:spPr>
                <a:xfrm>
                  <a:off x="518551" y="3623603"/>
                  <a:ext cx="2305311" cy="369332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𝟑𝟎</m:t>
                          </m:r>
                          <m:r>
                            <a:rPr lang="fr-FR" b="1" i="0" smtClean="0">
                              <a:latin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</a:rPr>
                            <m:t> </m:t>
                          </m:r>
                          <m:r>
                            <a:rPr lang="fr-FR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𝟐𝟎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a14:m>
                  <a:r>
                    <a:rPr lang="fr-FR" b="1" dirty="0" smtClean="0"/>
                    <a:t>9</a:t>
                  </a:r>
                  <a:endParaRPr lang="fr-FR" b="1" dirty="0"/>
                </a:p>
              </p:txBody>
            </p:sp>
          </mc:Choice>
          <mc:Fallback>
            <p:sp>
              <p:nvSpPr>
                <p:cNvPr id="18" name="ZoneTexte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551" y="3623603"/>
                  <a:ext cx="2305311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t="-8197" r="-1323" b="-2459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ZoneTexte 18"/>
                <p:cNvSpPr txBox="1"/>
                <p:nvPr/>
              </p:nvSpPr>
              <p:spPr>
                <a:xfrm>
                  <a:off x="474595" y="4199667"/>
                  <a:ext cx="2375843" cy="369332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</a:rPr>
                            <m:t>𝟐𝟎</m:t>
                          </m:r>
                          <m:r>
                            <a:rPr lang="fr-FR" b="1" i="0" smtClean="0">
                              <a:latin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</a:rPr>
                            <m:t> </m:t>
                          </m:r>
                          <m:r>
                            <a:rPr lang="fr-FR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𝟓𝟏</m:t>
                      </m:r>
                      <m:sSub>
                        <m:sSub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a14:m>
                  <a:r>
                    <a:rPr lang="fr-FR" b="1" dirty="0" smtClean="0"/>
                    <a:t>13.5</a:t>
                  </a:r>
                  <a:endParaRPr lang="fr-FR" b="1" dirty="0"/>
                </a:p>
              </p:txBody>
            </p:sp>
          </mc:Choice>
          <mc:Fallback>
            <p:sp>
              <p:nvSpPr>
                <p:cNvPr id="19" name="ZoneTexte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595" y="4199667"/>
                  <a:ext cx="237584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8333" r="-1282" b="-2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Accolade ouvrante 19"/>
            <p:cNvSpPr/>
            <p:nvPr/>
          </p:nvSpPr>
          <p:spPr>
            <a:xfrm>
              <a:off x="158511" y="3808269"/>
              <a:ext cx="360040" cy="576064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201908" y="3132539"/>
                <a:ext cx="2112053" cy="10672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𝟗</m:t>
                                    </m:r>
                                  </m:e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𝟐𝟎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𝟏𝟑</m:t>
                                    </m:r>
                                    <m:r>
                                      <a:rPr lang="fr-FR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fr-FR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𝟓𝟏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𝟑𝟎</m:t>
                                    </m:r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𝟐𝟎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𝟐𝟎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𝟓𝟏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08" y="3132539"/>
                <a:ext cx="2112053" cy="106728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2104865" y="4602252"/>
                <a:ext cx="3910045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fr-FR" b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𝟑𝟎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𝟏𝟑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𝟐𝟎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</m:num>
                        <m:den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𝟑𝟎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𝟓𝟏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𝟐𝟎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𝟐𝟎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  <m:r>
                        <a:rPr lang="fr-FR" b="1" i="1" dirty="0"/>
                        <m:t>=</m:t>
                      </m:r>
                      <m:r>
                        <a:rPr lang="fr-FR" b="1" i="1" dirty="0" smtClean="0">
                          <a:latin typeface="Cambria Math"/>
                        </a:rPr>
                        <m:t>𝟎</m:t>
                      </m:r>
                      <m:r>
                        <a:rPr lang="fr-FR" b="1" i="1" dirty="0" smtClean="0">
                          <a:latin typeface="Cambria Math"/>
                        </a:rPr>
                        <m:t>.</m:t>
                      </m:r>
                      <m:r>
                        <a:rPr lang="fr-FR" b="1" i="1" dirty="0" smtClean="0">
                          <a:latin typeface="Cambria Math"/>
                        </a:rPr>
                        <m:t>𝟐</m:t>
                      </m:r>
                      <m:r>
                        <a:rPr lang="fr-FR" b="1" i="1" dirty="0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865" y="4602252"/>
                <a:ext cx="3910045" cy="6183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6970050" y="3481513"/>
                <a:ext cx="1385251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0000">
                      <a:tint val="66000"/>
                      <a:satMod val="160000"/>
                    </a:srgbClr>
                  </a:gs>
                  <a:gs pos="50000">
                    <a:srgbClr val="FF0000">
                      <a:tint val="44500"/>
                      <a:satMod val="160000"/>
                    </a:srgbClr>
                  </a:gs>
                  <a:gs pos="100000">
                    <a:srgbClr val="FF0000">
                      <a:tint val="23500"/>
                      <a:satMod val="160000"/>
                    </a:srgbClr>
                  </a:gs>
                </a:gsLst>
                <a:lin ang="5400000" scaled="1"/>
                <a:tileRect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fr-FR" b="1" i="1" dirty="0">
                          <a:latin typeface="Cambria Math"/>
                        </a:rPr>
                        <m:t>𝟎</m:t>
                      </m:r>
                      <m:r>
                        <a:rPr lang="fr-FR" b="1" i="1" dirty="0">
                          <a:latin typeface="Cambria Math"/>
                        </a:rPr>
                        <m:t>.</m:t>
                      </m:r>
                      <m:r>
                        <a:rPr lang="fr-FR" b="1" i="1" dirty="0">
                          <a:latin typeface="Cambria Math"/>
                        </a:rPr>
                        <m:t>𝟏𝟔</m:t>
                      </m:r>
                      <m:r>
                        <a:rPr lang="fr-FR" b="1" i="1" dirty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050" y="3481513"/>
                <a:ext cx="1385251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Flèche droite 28"/>
          <p:cNvSpPr/>
          <p:nvPr/>
        </p:nvSpPr>
        <p:spPr>
          <a:xfrm>
            <a:off x="3662394" y="899428"/>
            <a:ext cx="765590" cy="464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droite 31"/>
          <p:cNvSpPr/>
          <p:nvPr/>
        </p:nvSpPr>
        <p:spPr>
          <a:xfrm>
            <a:off x="6161851" y="3434091"/>
            <a:ext cx="765590" cy="464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ZoneTexte 32"/>
              <p:cNvSpPr txBox="1"/>
              <p:nvPr/>
            </p:nvSpPr>
            <p:spPr>
              <a:xfrm>
                <a:off x="179512" y="4365104"/>
                <a:ext cx="2112053" cy="10926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 i="0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fr-FR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𝟑𝟎</m:t>
                                    </m:r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fr-FR" b="1" i="1" smtClean="0">
                                        <a:solidFill>
                                          <a:srgbClr val="00B0F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𝟗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𝟐𝟎</m:t>
                                    </m:r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fr-FR" b="1" i="1" smtClean="0">
                                        <a:solidFill>
                                          <a:srgbClr val="00B0F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𝟏𝟑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fr-FR" b="1" i="1" smtClean="0">
                                        <a:solidFill>
                                          <a:srgbClr val="00B0F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fr-FR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𝟑𝟎</m:t>
                                    </m:r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𝟐𝟎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𝟐𝟎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  <a:ea typeface="Cambria Math"/>
                                      </a:rPr>
                                      <m:t>𝟓𝟏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33" name="ZoneText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365104"/>
                <a:ext cx="2112053" cy="109267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ZoneTexte 33"/>
              <p:cNvSpPr txBox="1"/>
              <p:nvPr/>
            </p:nvSpPr>
            <p:spPr>
              <a:xfrm>
                <a:off x="2251805" y="3356992"/>
                <a:ext cx="3910045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fr-FR" b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𝟓𝟏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𝟏𝟑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𝟐𝟎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num>
                        <m:den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𝟑𝟎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𝟓𝟏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𝟐𝟎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𝟐𝟎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fr-FR" b="1" i="0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  <m:r>
                        <a:rPr lang="fr-FR" b="1" i="1" dirty="0"/>
                        <m:t>=</m:t>
                      </m:r>
                      <m:r>
                        <a:rPr lang="fr-FR" b="1" i="1" dirty="0" smtClean="0">
                          <a:latin typeface="Cambria Math"/>
                        </a:rPr>
                        <m:t>𝟎</m:t>
                      </m:r>
                      <m:r>
                        <a:rPr lang="fr-FR" b="1" i="1" dirty="0" smtClean="0">
                          <a:latin typeface="Cambria Math"/>
                        </a:rPr>
                        <m:t>.</m:t>
                      </m:r>
                      <m:r>
                        <a:rPr lang="fr-FR" b="1" i="1" dirty="0" smtClean="0">
                          <a:latin typeface="Cambria Math"/>
                        </a:rPr>
                        <m:t>𝟏𝟔</m:t>
                      </m:r>
                      <m:r>
                        <a:rPr lang="fr-FR" b="1" i="1" dirty="0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34" name="ZoneText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805" y="3356992"/>
                <a:ext cx="3910045" cy="61837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Flèche droite 34"/>
          <p:cNvSpPr/>
          <p:nvPr/>
        </p:nvSpPr>
        <p:spPr>
          <a:xfrm>
            <a:off x="6055725" y="4743634"/>
            <a:ext cx="765590" cy="464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6991884" y="4743634"/>
                <a:ext cx="1247393" cy="36933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fr-FR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fr-FR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fr-FR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  <m:r>
                        <a:rPr lang="fr-FR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fr-FR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884" y="4743634"/>
                <a:ext cx="1247393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7277387" y="5661248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dirty="0"/>
              <a:t>من العلاقة ١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040028" y="6030580"/>
                <a:ext cx="282474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fr-FR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fr-FR" b="1" i="1" dirty="0">
                          <a:latin typeface="Cambria Math"/>
                        </a:rPr>
                        <m:t>𝟎</m:t>
                      </m:r>
                      <m:r>
                        <a:rPr lang="fr-FR" b="1" i="1" dirty="0">
                          <a:latin typeface="Cambria Math"/>
                        </a:rPr>
                        <m:t>.</m:t>
                      </m:r>
                      <m:r>
                        <a:rPr lang="fr-FR" b="1" i="1" dirty="0">
                          <a:latin typeface="Cambria Math"/>
                        </a:rPr>
                        <m:t>𝟏𝟔</m:t>
                      </m:r>
                      <m:r>
                        <a:rPr lang="fr-FR" b="1" i="1" dirty="0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fr-FR" b="1" i="1" dirty="0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fr-FR" b="1" i="1" dirty="0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b="1" i="1" dirty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fr-FR" b="1" i="1" dirty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b="1" i="1" dirty="0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fr-FR" b="1" i="1" dirty="0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fr-FR" b="1" i="1" dirty="0" smtClean="0">
                          <a:latin typeface="Cambria Math"/>
                          <a:ea typeface="Cambria Math"/>
                        </a:rPr>
                        <m:t>𝟑𝟔</m:t>
                      </m:r>
                      <m:r>
                        <a:rPr lang="fr-FR" b="1" i="1" dirty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028" y="6030580"/>
                <a:ext cx="2824748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1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543</Words>
  <Application>Microsoft Office PowerPoint</Application>
  <PresentationFormat>Affichage à l'écran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29</cp:revision>
  <dcterms:created xsi:type="dcterms:W3CDTF">2023-05-05T10:56:07Z</dcterms:created>
  <dcterms:modified xsi:type="dcterms:W3CDTF">2023-05-06T13:45:10Z</dcterms:modified>
</cp:coreProperties>
</file>