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80" r:id="rId1"/>
  </p:sldMasterIdLst>
  <p:notesMasterIdLst>
    <p:notesMasterId r:id="rId62"/>
  </p:notesMasterIdLst>
  <p:handoutMasterIdLst>
    <p:handoutMasterId r:id="rId63"/>
  </p:handoutMasterIdLst>
  <p:sldIdLst>
    <p:sldId id="259" r:id="rId2"/>
    <p:sldId id="258" r:id="rId3"/>
    <p:sldId id="318" r:id="rId4"/>
    <p:sldId id="336" r:id="rId5"/>
    <p:sldId id="313" r:id="rId6"/>
    <p:sldId id="317" r:id="rId7"/>
    <p:sldId id="335" r:id="rId8"/>
    <p:sldId id="314" r:id="rId9"/>
    <p:sldId id="319" r:id="rId10"/>
    <p:sldId id="320" r:id="rId11"/>
    <p:sldId id="321" r:id="rId12"/>
    <p:sldId id="324" r:id="rId13"/>
    <p:sldId id="322" r:id="rId14"/>
    <p:sldId id="325" r:id="rId15"/>
    <p:sldId id="326" r:id="rId16"/>
    <p:sldId id="327" r:id="rId17"/>
    <p:sldId id="334" r:id="rId18"/>
    <p:sldId id="338" r:id="rId19"/>
    <p:sldId id="339" r:id="rId20"/>
    <p:sldId id="341" r:id="rId21"/>
    <p:sldId id="340" r:id="rId22"/>
    <p:sldId id="315" r:id="rId23"/>
    <p:sldId id="328" r:id="rId24"/>
    <p:sldId id="268" r:id="rId25"/>
    <p:sldId id="269" r:id="rId26"/>
    <p:sldId id="270" r:id="rId27"/>
    <p:sldId id="316" r:id="rId28"/>
    <p:sldId id="329" r:id="rId29"/>
    <p:sldId id="330" r:id="rId30"/>
    <p:sldId id="271" r:id="rId31"/>
    <p:sldId id="272" r:id="rId32"/>
    <p:sldId id="273" r:id="rId33"/>
    <p:sldId id="274" r:id="rId34"/>
    <p:sldId id="331" r:id="rId35"/>
    <p:sldId id="276" r:id="rId36"/>
    <p:sldId id="277" r:id="rId37"/>
    <p:sldId id="278" r:id="rId38"/>
    <p:sldId id="279" r:id="rId39"/>
    <p:sldId id="280" r:id="rId40"/>
    <p:sldId id="281" r:id="rId41"/>
    <p:sldId id="288" r:id="rId42"/>
    <p:sldId id="289" r:id="rId43"/>
    <p:sldId id="290" r:id="rId44"/>
    <p:sldId id="291" r:id="rId45"/>
    <p:sldId id="292" r:id="rId46"/>
    <p:sldId id="293" r:id="rId47"/>
    <p:sldId id="294" r:id="rId48"/>
    <p:sldId id="295" r:id="rId49"/>
    <p:sldId id="296" r:id="rId50"/>
    <p:sldId id="297" r:id="rId51"/>
    <p:sldId id="299" r:id="rId52"/>
    <p:sldId id="300" r:id="rId53"/>
    <p:sldId id="301" r:id="rId54"/>
    <p:sldId id="302" r:id="rId55"/>
    <p:sldId id="303" r:id="rId56"/>
    <p:sldId id="304" r:id="rId57"/>
    <p:sldId id="332" r:id="rId58"/>
    <p:sldId id="333" r:id="rId59"/>
    <p:sldId id="337" r:id="rId60"/>
    <p:sldId id="275" r:id="rId61"/>
  </p:sldIdLst>
  <p:sldSz cx="9144000" cy="6858000" type="screen4x3"/>
  <p:notesSz cx="9144000" cy="6858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24" autoAdjust="0"/>
  </p:normalViewPr>
  <p:slideViewPr>
    <p:cSldViewPr>
      <p:cViewPr varScale="1">
        <p:scale>
          <a:sx n="69" d="100"/>
          <a:sy n="69" d="100"/>
        </p:scale>
        <p:origin x="666"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181600" y="0"/>
            <a:ext cx="3962400" cy="3429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sz="quarter" idx="1"/>
          </p:nvPr>
        </p:nvSpPr>
        <p:spPr>
          <a:xfrm>
            <a:off x="2117" y="0"/>
            <a:ext cx="3962400" cy="342900"/>
          </a:xfrm>
          <a:prstGeom prst="rect">
            <a:avLst/>
          </a:prstGeom>
        </p:spPr>
        <p:txBody>
          <a:bodyPr vert="horz" lIns="91440" tIns="45720" rIns="91440" bIns="45720" rtlCol="1"/>
          <a:lstStyle>
            <a:lvl1pPr algn="l">
              <a:defRPr sz="1200"/>
            </a:lvl1pPr>
          </a:lstStyle>
          <a:p>
            <a:fld id="{737C5596-2155-4D13-B5FB-F97FAF0C66E8}" type="datetime1">
              <a:rPr lang="en-US" smtClean="0"/>
              <a:t>4/7/2020</a:t>
            </a:fld>
            <a:endParaRPr lang="ar-SA"/>
          </a:p>
        </p:txBody>
      </p:sp>
      <p:sp>
        <p:nvSpPr>
          <p:cNvPr id="4" name="Footer Placeholder 3"/>
          <p:cNvSpPr>
            <a:spLocks noGrp="1"/>
          </p:cNvSpPr>
          <p:nvPr>
            <p:ph type="ftr" sz="quarter" idx="2"/>
          </p:nvPr>
        </p:nvSpPr>
        <p:spPr>
          <a:xfrm>
            <a:off x="5181600" y="6513910"/>
            <a:ext cx="3962400" cy="342900"/>
          </a:xfrm>
          <a:prstGeom prst="rect">
            <a:avLst/>
          </a:prstGeom>
        </p:spPr>
        <p:txBody>
          <a:bodyPr vert="horz" lIns="91440" tIns="45720" rIns="91440" bIns="45720" rtlCol="1" anchor="b"/>
          <a:lstStyle>
            <a:lvl1pPr algn="r">
              <a:defRPr sz="1200"/>
            </a:lvl1pPr>
          </a:lstStyle>
          <a:p>
            <a:endParaRPr lang="ar-SA"/>
          </a:p>
        </p:txBody>
      </p:sp>
      <p:sp>
        <p:nvSpPr>
          <p:cNvPr id="5" name="Slide Number Placeholder 4"/>
          <p:cNvSpPr>
            <a:spLocks noGrp="1"/>
          </p:cNvSpPr>
          <p:nvPr>
            <p:ph type="sldNum" sz="quarter" idx="3"/>
          </p:nvPr>
        </p:nvSpPr>
        <p:spPr>
          <a:xfrm>
            <a:off x="2117" y="6513910"/>
            <a:ext cx="3962400" cy="342900"/>
          </a:xfrm>
          <a:prstGeom prst="rect">
            <a:avLst/>
          </a:prstGeom>
        </p:spPr>
        <p:txBody>
          <a:bodyPr vert="horz" lIns="91440" tIns="45720" rIns="91440" bIns="45720" rtlCol="1" anchor="b"/>
          <a:lstStyle>
            <a:lvl1pPr algn="l">
              <a:defRPr sz="1200"/>
            </a:lvl1pPr>
          </a:lstStyle>
          <a:p>
            <a:fld id="{BE28FAB6-066E-4422-ABBD-3149448D9638}" type="slidenum">
              <a:rPr lang="ar-SA" smtClean="0"/>
              <a:t>‹#›</a:t>
            </a:fld>
            <a:endParaRPr lang="ar-SA"/>
          </a:p>
        </p:txBody>
      </p:sp>
    </p:spTree>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181600" y="0"/>
            <a:ext cx="3962400" cy="3429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2117" y="0"/>
            <a:ext cx="3962400" cy="342900"/>
          </a:xfrm>
          <a:prstGeom prst="rect">
            <a:avLst/>
          </a:prstGeom>
        </p:spPr>
        <p:txBody>
          <a:bodyPr vert="horz" lIns="91440" tIns="45720" rIns="91440" bIns="45720" rtlCol="1"/>
          <a:lstStyle>
            <a:lvl1pPr algn="l">
              <a:defRPr sz="1200"/>
            </a:lvl1pPr>
          </a:lstStyle>
          <a:p>
            <a:fld id="{ED1401B6-38DB-428D-8F48-64922DD2E8EE}" type="datetime1">
              <a:rPr lang="en-US" smtClean="0"/>
              <a:t>4/7/2020</a:t>
            </a:fld>
            <a:endParaRPr lang="ar-SA"/>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6" name="Footer Placeholder 5"/>
          <p:cNvSpPr>
            <a:spLocks noGrp="1"/>
          </p:cNvSpPr>
          <p:nvPr>
            <p:ph type="ftr" sz="quarter" idx="4"/>
          </p:nvPr>
        </p:nvSpPr>
        <p:spPr>
          <a:xfrm>
            <a:off x="5181600" y="6513910"/>
            <a:ext cx="3962400" cy="3429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2117" y="6513910"/>
            <a:ext cx="3962400" cy="342900"/>
          </a:xfrm>
          <a:prstGeom prst="rect">
            <a:avLst/>
          </a:prstGeom>
        </p:spPr>
        <p:txBody>
          <a:bodyPr vert="horz" lIns="91440" tIns="45720" rIns="91440" bIns="45720" rtlCol="1" anchor="b"/>
          <a:lstStyle>
            <a:lvl1pPr algn="l">
              <a:defRPr sz="1200"/>
            </a:lvl1pPr>
          </a:lstStyle>
          <a:p>
            <a:fld id="{2E2342FB-EEDC-4836-80AE-9478FDE595DC}" type="slidenum">
              <a:rPr lang="ar-SA" smtClean="0"/>
              <a:pPr/>
              <a:t>‹#›</a:t>
            </a:fld>
            <a:endParaRPr lang="ar-SA"/>
          </a:p>
        </p:txBody>
      </p:sp>
    </p:spTree>
  </p:cSld>
  <p:clrMap bg1="lt1" tx1="dk1" bg2="lt2" tx2="dk2" accent1="accent1" accent2="accent2" accent3="accent3" accent4="accent4" accent5="accent5" accent6="accent6" hlink="hlink" folHlink="folHlink"/>
  <p:hf hdr="0" ftr="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3</a:t>
            </a:fld>
            <a:endParaRPr lang="ar-SA"/>
          </a:p>
        </p:txBody>
      </p:sp>
      <p:sp>
        <p:nvSpPr>
          <p:cNvPr id="5" name="Date Placeholder 4"/>
          <p:cNvSpPr>
            <a:spLocks noGrp="1"/>
          </p:cNvSpPr>
          <p:nvPr>
            <p:ph type="dt" idx="11"/>
          </p:nvPr>
        </p:nvSpPr>
        <p:spPr/>
        <p:txBody>
          <a:bodyPr/>
          <a:lstStyle/>
          <a:p>
            <a:fld id="{CDB7C48F-EF31-406F-AD82-7B37AE684571}" type="datetime1">
              <a:rPr lang="en-US" smtClean="0"/>
              <a:t>4/7/2020</a:t>
            </a:fld>
            <a:endParaRPr lang="ar-S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12</a:t>
            </a:fld>
            <a:endParaRPr lang="ar-SA"/>
          </a:p>
        </p:txBody>
      </p:sp>
      <p:sp>
        <p:nvSpPr>
          <p:cNvPr id="5" name="Date Placeholder 4"/>
          <p:cNvSpPr>
            <a:spLocks noGrp="1"/>
          </p:cNvSpPr>
          <p:nvPr>
            <p:ph type="dt" idx="11"/>
          </p:nvPr>
        </p:nvSpPr>
        <p:spPr/>
        <p:txBody>
          <a:bodyPr/>
          <a:lstStyle/>
          <a:p>
            <a:fld id="{D7F81EE0-3E98-4D14-A1DA-47C709CE844F}" type="datetime1">
              <a:rPr lang="en-US" smtClean="0"/>
              <a:t>4/7/2020</a:t>
            </a:fld>
            <a:endParaRPr lang="ar-S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13</a:t>
            </a:fld>
            <a:endParaRPr lang="ar-SA"/>
          </a:p>
        </p:txBody>
      </p:sp>
      <p:sp>
        <p:nvSpPr>
          <p:cNvPr id="5" name="Date Placeholder 4"/>
          <p:cNvSpPr>
            <a:spLocks noGrp="1"/>
          </p:cNvSpPr>
          <p:nvPr>
            <p:ph type="dt" idx="11"/>
          </p:nvPr>
        </p:nvSpPr>
        <p:spPr/>
        <p:txBody>
          <a:bodyPr/>
          <a:lstStyle/>
          <a:p>
            <a:fld id="{198F8621-9D46-4F2A-A004-4BE0C818FC65}" type="datetime1">
              <a:rPr lang="en-US" smtClean="0"/>
              <a:t>4/7/2020</a:t>
            </a:fld>
            <a:endParaRPr lang="ar-SA"/>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14</a:t>
            </a:fld>
            <a:endParaRPr lang="ar-SA"/>
          </a:p>
        </p:txBody>
      </p:sp>
      <p:sp>
        <p:nvSpPr>
          <p:cNvPr id="5" name="Date Placeholder 4"/>
          <p:cNvSpPr>
            <a:spLocks noGrp="1"/>
          </p:cNvSpPr>
          <p:nvPr>
            <p:ph type="dt" idx="11"/>
          </p:nvPr>
        </p:nvSpPr>
        <p:spPr/>
        <p:txBody>
          <a:bodyPr/>
          <a:lstStyle/>
          <a:p>
            <a:fld id="{5B34CD3A-884C-4AA6-8156-CCC531632911}" type="datetime1">
              <a:rPr lang="en-US" smtClean="0"/>
              <a:t>4/7/2020</a:t>
            </a:fld>
            <a:endParaRPr lang="ar-SA"/>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15</a:t>
            </a:fld>
            <a:endParaRPr lang="ar-SA"/>
          </a:p>
        </p:txBody>
      </p:sp>
      <p:sp>
        <p:nvSpPr>
          <p:cNvPr id="5" name="Date Placeholder 4"/>
          <p:cNvSpPr>
            <a:spLocks noGrp="1"/>
          </p:cNvSpPr>
          <p:nvPr>
            <p:ph type="dt" idx="11"/>
          </p:nvPr>
        </p:nvSpPr>
        <p:spPr/>
        <p:txBody>
          <a:bodyPr/>
          <a:lstStyle/>
          <a:p>
            <a:fld id="{DC6B3F6E-8CCF-42D6-BF33-5FFA61165BC2}" type="datetime1">
              <a:rPr lang="en-US" smtClean="0"/>
              <a:t>4/7/2020</a:t>
            </a:fld>
            <a:endParaRPr lang="ar-SA"/>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16</a:t>
            </a:fld>
            <a:endParaRPr lang="ar-SA"/>
          </a:p>
        </p:txBody>
      </p:sp>
      <p:sp>
        <p:nvSpPr>
          <p:cNvPr id="5" name="Date Placeholder 4"/>
          <p:cNvSpPr>
            <a:spLocks noGrp="1"/>
          </p:cNvSpPr>
          <p:nvPr>
            <p:ph type="dt" idx="11"/>
          </p:nvPr>
        </p:nvSpPr>
        <p:spPr/>
        <p:txBody>
          <a:bodyPr/>
          <a:lstStyle/>
          <a:p>
            <a:fld id="{890FB268-00A0-4C94-B929-03021F662DF9}" type="datetime1">
              <a:rPr lang="en-US" smtClean="0"/>
              <a:t>4/7/2020</a:t>
            </a:fld>
            <a:endParaRPr lang="ar-SA"/>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17</a:t>
            </a:fld>
            <a:endParaRPr lang="ar-SA"/>
          </a:p>
        </p:txBody>
      </p:sp>
      <p:sp>
        <p:nvSpPr>
          <p:cNvPr id="5" name="Date Placeholder 4"/>
          <p:cNvSpPr>
            <a:spLocks noGrp="1"/>
          </p:cNvSpPr>
          <p:nvPr>
            <p:ph type="dt" idx="11"/>
          </p:nvPr>
        </p:nvSpPr>
        <p:spPr/>
        <p:txBody>
          <a:bodyPr/>
          <a:lstStyle/>
          <a:p>
            <a:fld id="{890FB268-00A0-4C94-B929-03021F662DF9}" type="datetime1">
              <a:rPr lang="en-US" smtClean="0"/>
              <a:t>4/7/2020</a:t>
            </a:fld>
            <a:endParaRPr lang="ar-SA"/>
          </a:p>
        </p:txBody>
      </p:sp>
    </p:spTree>
    <p:extLst>
      <p:ext uri="{BB962C8B-B14F-4D97-AF65-F5344CB8AC3E}">
        <p14:creationId xmlns:p14="http://schemas.microsoft.com/office/powerpoint/2010/main" val="11013512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18</a:t>
            </a:fld>
            <a:endParaRPr lang="ar-SA"/>
          </a:p>
        </p:txBody>
      </p:sp>
      <p:sp>
        <p:nvSpPr>
          <p:cNvPr id="5" name="Date Placeholder 4"/>
          <p:cNvSpPr>
            <a:spLocks noGrp="1"/>
          </p:cNvSpPr>
          <p:nvPr>
            <p:ph type="dt" idx="11"/>
          </p:nvPr>
        </p:nvSpPr>
        <p:spPr/>
        <p:txBody>
          <a:bodyPr/>
          <a:lstStyle/>
          <a:p>
            <a:fld id="{DC6B3F6E-8CCF-42D6-BF33-5FFA61165BC2}" type="datetime1">
              <a:rPr lang="en-US" smtClean="0"/>
              <a:t>4/7/2020</a:t>
            </a:fld>
            <a:endParaRPr lang="ar-SA"/>
          </a:p>
        </p:txBody>
      </p:sp>
    </p:spTree>
    <p:extLst>
      <p:ext uri="{BB962C8B-B14F-4D97-AF65-F5344CB8AC3E}">
        <p14:creationId xmlns:p14="http://schemas.microsoft.com/office/powerpoint/2010/main" val="16356497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4</a:t>
            </a:fld>
            <a:endParaRPr lang="ar-SA"/>
          </a:p>
        </p:txBody>
      </p:sp>
      <p:sp>
        <p:nvSpPr>
          <p:cNvPr id="5" name="Date Placeholder 4"/>
          <p:cNvSpPr>
            <a:spLocks noGrp="1"/>
          </p:cNvSpPr>
          <p:nvPr>
            <p:ph type="dt" idx="11"/>
          </p:nvPr>
        </p:nvSpPr>
        <p:spPr/>
        <p:txBody>
          <a:bodyPr/>
          <a:lstStyle/>
          <a:p>
            <a:fld id="{CDB7C48F-EF31-406F-AD82-7B37AE684571}" type="datetime1">
              <a:rPr lang="en-US" smtClean="0"/>
              <a:t>4/7/2020</a:t>
            </a:fld>
            <a:endParaRPr lang="ar-SA"/>
          </a:p>
        </p:txBody>
      </p:sp>
    </p:spTree>
    <p:extLst>
      <p:ext uri="{BB962C8B-B14F-4D97-AF65-F5344CB8AC3E}">
        <p14:creationId xmlns:p14="http://schemas.microsoft.com/office/powerpoint/2010/main" val="27822185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22</a:t>
            </a:fld>
            <a:endParaRPr lang="ar-SA"/>
          </a:p>
        </p:txBody>
      </p:sp>
      <p:sp>
        <p:nvSpPr>
          <p:cNvPr id="5" name="Date Placeholder 4"/>
          <p:cNvSpPr>
            <a:spLocks noGrp="1"/>
          </p:cNvSpPr>
          <p:nvPr>
            <p:ph type="dt" idx="11"/>
          </p:nvPr>
        </p:nvSpPr>
        <p:spPr/>
        <p:txBody>
          <a:bodyPr/>
          <a:lstStyle/>
          <a:p>
            <a:fld id="{AE9153E1-A97C-4865-93D3-3799A69A9B2A}" type="datetime1">
              <a:rPr lang="en-US" smtClean="0"/>
              <a:t>4/7/2020</a:t>
            </a:fld>
            <a:endParaRPr lang="ar-SA"/>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dirty="0"/>
          </a:p>
        </p:txBody>
      </p:sp>
      <p:sp>
        <p:nvSpPr>
          <p:cNvPr id="4" name="Slide Number Placeholder 3"/>
          <p:cNvSpPr>
            <a:spLocks noGrp="1"/>
          </p:cNvSpPr>
          <p:nvPr>
            <p:ph type="sldNum" sz="quarter" idx="10"/>
          </p:nvPr>
        </p:nvSpPr>
        <p:spPr/>
        <p:txBody>
          <a:bodyPr/>
          <a:lstStyle/>
          <a:p>
            <a:fld id="{FFEEBDCD-7A21-4CFE-BB07-26F2577747FA}" type="slidenum">
              <a:rPr lang="ar-SA" smtClean="0"/>
              <a:pPr/>
              <a:t>28</a:t>
            </a:fld>
            <a:endParaRPr lang="ar-SA"/>
          </a:p>
        </p:txBody>
      </p:sp>
      <p:sp>
        <p:nvSpPr>
          <p:cNvPr id="5" name="Date Placeholder 4"/>
          <p:cNvSpPr>
            <a:spLocks noGrp="1"/>
          </p:cNvSpPr>
          <p:nvPr>
            <p:ph type="dt" idx="11"/>
          </p:nvPr>
        </p:nvSpPr>
        <p:spPr/>
        <p:txBody>
          <a:bodyPr/>
          <a:lstStyle/>
          <a:p>
            <a:fld id="{7028B911-E948-45C5-B975-9376CE53116B}" type="datetime3">
              <a:rPr lang="en-US" smtClean="0"/>
              <a:t>7 April 2020</a:t>
            </a:fld>
            <a:endParaRPr lang="ar-SA"/>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FFEEBDCD-7A21-4CFE-BB07-26F2577747FA}" type="slidenum">
              <a:rPr lang="ar-SA" smtClean="0"/>
              <a:pPr/>
              <a:t>36</a:t>
            </a:fld>
            <a:endParaRPr lang="ar-SA"/>
          </a:p>
        </p:txBody>
      </p:sp>
      <p:sp>
        <p:nvSpPr>
          <p:cNvPr id="5" name="Date Placeholder 4"/>
          <p:cNvSpPr>
            <a:spLocks noGrp="1"/>
          </p:cNvSpPr>
          <p:nvPr>
            <p:ph type="dt" idx="11"/>
          </p:nvPr>
        </p:nvSpPr>
        <p:spPr/>
        <p:txBody>
          <a:bodyPr/>
          <a:lstStyle/>
          <a:p>
            <a:fld id="{2214E84D-8639-4B91-B0DA-F8CCB72C9DDB}" type="datetime3">
              <a:rPr lang="en-US" smtClean="0"/>
              <a:t>7 April 2020</a:t>
            </a:fld>
            <a:endParaRPr lang="ar-SA"/>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dirty="0"/>
          </a:p>
        </p:txBody>
      </p:sp>
      <p:sp>
        <p:nvSpPr>
          <p:cNvPr id="4" name="Slide Number Placeholder 3"/>
          <p:cNvSpPr>
            <a:spLocks noGrp="1"/>
          </p:cNvSpPr>
          <p:nvPr>
            <p:ph type="sldNum" sz="quarter" idx="10"/>
          </p:nvPr>
        </p:nvSpPr>
        <p:spPr/>
        <p:txBody>
          <a:bodyPr/>
          <a:lstStyle/>
          <a:p>
            <a:fld id="{FFEEBDCD-7A21-4CFE-BB07-26F2577747FA}" type="slidenum">
              <a:rPr lang="ar-SA" smtClean="0"/>
              <a:pPr/>
              <a:t>38</a:t>
            </a:fld>
            <a:endParaRPr lang="ar-SA"/>
          </a:p>
        </p:txBody>
      </p:sp>
      <p:sp>
        <p:nvSpPr>
          <p:cNvPr id="5" name="Date Placeholder 4"/>
          <p:cNvSpPr>
            <a:spLocks noGrp="1"/>
          </p:cNvSpPr>
          <p:nvPr>
            <p:ph type="dt" idx="11"/>
          </p:nvPr>
        </p:nvSpPr>
        <p:spPr/>
        <p:txBody>
          <a:bodyPr/>
          <a:lstStyle/>
          <a:p>
            <a:fld id="{C78DB79F-C44C-45B7-8D86-E8B1AA6012D6}" type="datetime3">
              <a:rPr lang="en-US" smtClean="0"/>
              <a:t>7 April 2020</a:t>
            </a:fld>
            <a:endParaRPr lang="ar-SA"/>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59</a:t>
            </a:fld>
            <a:endParaRPr lang="ar-SA"/>
          </a:p>
        </p:txBody>
      </p:sp>
      <p:sp>
        <p:nvSpPr>
          <p:cNvPr id="5" name="Footer Placeholder 4">
            <a:extLst>
              <a:ext uri="{FF2B5EF4-FFF2-40B4-BE49-F238E27FC236}">
                <a16:creationId xmlns:a16="http://schemas.microsoft.com/office/drawing/2014/main" id="{418E6151-B621-47DD-B576-940B504BDCA8}"/>
              </a:ext>
            </a:extLst>
          </p:cNvPr>
          <p:cNvSpPr>
            <a:spLocks noGrp="1"/>
          </p:cNvSpPr>
          <p:nvPr>
            <p:ph type="ftr" sz="quarter" idx="4"/>
          </p:nvPr>
        </p:nvSpPr>
        <p:spPr/>
        <p:txBody>
          <a:bodyPr/>
          <a:lstStyle/>
          <a:p>
            <a:endParaRPr lang="ar-S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5</a:t>
            </a:fld>
            <a:endParaRPr lang="ar-SA"/>
          </a:p>
        </p:txBody>
      </p:sp>
      <p:sp>
        <p:nvSpPr>
          <p:cNvPr id="5" name="Date Placeholder 4"/>
          <p:cNvSpPr>
            <a:spLocks noGrp="1"/>
          </p:cNvSpPr>
          <p:nvPr>
            <p:ph type="dt" idx="11"/>
          </p:nvPr>
        </p:nvSpPr>
        <p:spPr/>
        <p:txBody>
          <a:bodyPr/>
          <a:lstStyle/>
          <a:p>
            <a:fld id="{552E0771-B5F1-4F47-B942-D0B572A52681}" type="datetime1">
              <a:rPr lang="en-US" smtClean="0"/>
              <a:t>4/7/2020</a:t>
            </a:fld>
            <a:endParaRPr lang="ar-S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6</a:t>
            </a:fld>
            <a:endParaRPr lang="ar-SA"/>
          </a:p>
        </p:txBody>
      </p:sp>
      <p:sp>
        <p:nvSpPr>
          <p:cNvPr id="5" name="Date Placeholder 4"/>
          <p:cNvSpPr>
            <a:spLocks noGrp="1"/>
          </p:cNvSpPr>
          <p:nvPr>
            <p:ph type="dt" idx="11"/>
          </p:nvPr>
        </p:nvSpPr>
        <p:spPr/>
        <p:txBody>
          <a:bodyPr/>
          <a:lstStyle/>
          <a:p>
            <a:fld id="{D60F7F59-5466-4E52-AF25-BF2BFA0C9BEC}" type="datetime1">
              <a:rPr lang="en-US" smtClean="0"/>
              <a:t>4/7/2020</a:t>
            </a:fld>
            <a:endParaRPr lang="ar-S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7</a:t>
            </a:fld>
            <a:endParaRPr lang="ar-SA"/>
          </a:p>
        </p:txBody>
      </p:sp>
      <p:sp>
        <p:nvSpPr>
          <p:cNvPr id="5" name="Date Placeholder 4"/>
          <p:cNvSpPr>
            <a:spLocks noGrp="1"/>
          </p:cNvSpPr>
          <p:nvPr>
            <p:ph type="dt" idx="11"/>
          </p:nvPr>
        </p:nvSpPr>
        <p:spPr/>
        <p:txBody>
          <a:bodyPr/>
          <a:lstStyle/>
          <a:p>
            <a:fld id="{AE9153E1-A97C-4865-93D3-3799A69A9B2A}" type="datetime1">
              <a:rPr lang="en-US" smtClean="0"/>
              <a:t>4/7/2020</a:t>
            </a:fld>
            <a:endParaRPr lang="ar-SA"/>
          </a:p>
        </p:txBody>
      </p:sp>
    </p:spTree>
    <p:extLst>
      <p:ext uri="{BB962C8B-B14F-4D97-AF65-F5344CB8AC3E}">
        <p14:creationId xmlns:p14="http://schemas.microsoft.com/office/powerpoint/2010/main" val="32824991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8</a:t>
            </a:fld>
            <a:endParaRPr lang="ar-SA"/>
          </a:p>
        </p:txBody>
      </p:sp>
      <p:sp>
        <p:nvSpPr>
          <p:cNvPr id="5" name="Date Placeholder 4"/>
          <p:cNvSpPr>
            <a:spLocks noGrp="1"/>
          </p:cNvSpPr>
          <p:nvPr>
            <p:ph type="dt" idx="11"/>
          </p:nvPr>
        </p:nvSpPr>
        <p:spPr/>
        <p:txBody>
          <a:bodyPr/>
          <a:lstStyle/>
          <a:p>
            <a:fld id="{53D6C95D-CCC0-4754-9C08-F956735EAE6A}" type="datetime1">
              <a:rPr lang="en-US" smtClean="0"/>
              <a:t>4/7/2020</a:t>
            </a:fld>
            <a:endParaRPr lang="ar-S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9</a:t>
            </a:fld>
            <a:endParaRPr lang="ar-SA"/>
          </a:p>
        </p:txBody>
      </p:sp>
      <p:sp>
        <p:nvSpPr>
          <p:cNvPr id="5" name="Date Placeholder 4"/>
          <p:cNvSpPr>
            <a:spLocks noGrp="1"/>
          </p:cNvSpPr>
          <p:nvPr>
            <p:ph type="dt" idx="11"/>
          </p:nvPr>
        </p:nvSpPr>
        <p:spPr/>
        <p:txBody>
          <a:bodyPr/>
          <a:lstStyle/>
          <a:p>
            <a:fld id="{37D376E9-FD3F-4F83-8B71-008FF93F0023}" type="datetime1">
              <a:rPr lang="en-US" smtClean="0"/>
              <a:t>4/7/2020</a:t>
            </a:fld>
            <a:endParaRPr lang="ar-S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10</a:t>
            </a:fld>
            <a:endParaRPr lang="ar-SA"/>
          </a:p>
        </p:txBody>
      </p:sp>
      <p:sp>
        <p:nvSpPr>
          <p:cNvPr id="5" name="Date Placeholder 4"/>
          <p:cNvSpPr>
            <a:spLocks noGrp="1"/>
          </p:cNvSpPr>
          <p:nvPr>
            <p:ph type="dt" idx="11"/>
          </p:nvPr>
        </p:nvSpPr>
        <p:spPr/>
        <p:txBody>
          <a:bodyPr/>
          <a:lstStyle/>
          <a:p>
            <a:fld id="{00AA6D60-400E-4A56-8E1C-5933B89A738F}" type="datetime1">
              <a:rPr lang="en-US" smtClean="0"/>
              <a:t>4/7/2020</a:t>
            </a:fld>
            <a:endParaRPr lang="ar-S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11</a:t>
            </a:fld>
            <a:endParaRPr lang="ar-SA"/>
          </a:p>
        </p:txBody>
      </p:sp>
      <p:sp>
        <p:nvSpPr>
          <p:cNvPr id="5" name="Date Placeholder 4"/>
          <p:cNvSpPr>
            <a:spLocks noGrp="1"/>
          </p:cNvSpPr>
          <p:nvPr>
            <p:ph type="dt" idx="11"/>
          </p:nvPr>
        </p:nvSpPr>
        <p:spPr/>
        <p:txBody>
          <a:bodyPr/>
          <a:lstStyle/>
          <a:p>
            <a:fld id="{E72BCE5C-6611-47A3-BDDA-55E0BFCD8C05}" type="datetime1">
              <a:rPr lang="en-US" smtClean="0"/>
              <a:t>4/7/2020</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2CAC1B31-444B-401E-8D08-30C6E593103C}" type="datetime3">
              <a:rPr lang="en-US" smtClean="0"/>
              <a:t>7 April 2020</a:t>
            </a:fld>
            <a:endParaRPr lang="ar-SA"/>
          </a:p>
        </p:txBody>
      </p:sp>
      <p:sp>
        <p:nvSpPr>
          <p:cNvPr id="17" name="Footer Placeholder 16"/>
          <p:cNvSpPr>
            <a:spLocks noGrp="1"/>
          </p:cNvSpPr>
          <p:nvPr>
            <p:ph type="ftr" sz="quarter" idx="11"/>
          </p:nvPr>
        </p:nvSpPr>
        <p:spPr/>
        <p:txBody>
          <a:bodyPr/>
          <a:lstStyle/>
          <a:p>
            <a:r>
              <a:rPr lang="ar-SA"/>
              <a:t>سنة 3  محاسبة ومراجعة : تسييرمالي                       أ. د بوداح عبدالجليل</a:t>
            </a: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20A17BE-F3C5-43D9-8B6B-FF47DB5F0742}" type="slidenum">
              <a:rPr lang="ar-SA" smtClean="0"/>
              <a:pPr/>
              <a:t>‹#›</a:t>
            </a:fld>
            <a:endParaRPr lang="ar-SA"/>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8863513-CC5B-4358-9FB4-2BDA332C479A}" type="datetime3">
              <a:rPr lang="en-US" smtClean="0"/>
              <a:t>7 April 2020</a:t>
            </a:fld>
            <a:endParaRPr lang="ar-SA"/>
          </a:p>
        </p:txBody>
      </p:sp>
      <p:sp>
        <p:nvSpPr>
          <p:cNvPr id="5" name="Footer Placeholder 4"/>
          <p:cNvSpPr>
            <a:spLocks noGrp="1"/>
          </p:cNvSpPr>
          <p:nvPr>
            <p:ph type="ftr" sz="quarter" idx="11"/>
          </p:nvPr>
        </p:nvSpPr>
        <p:spPr/>
        <p:txBody>
          <a:bodyPr/>
          <a:lstStyle/>
          <a:p>
            <a:r>
              <a:rPr lang="ar-SA"/>
              <a:t>سنة 3  محاسبة ومراجعة : تسييرمالي                       أ. د بوداح عبدالجليل</a:t>
            </a:r>
          </a:p>
        </p:txBody>
      </p:sp>
      <p:sp>
        <p:nvSpPr>
          <p:cNvPr id="6" name="Slide Number Placeholder 5"/>
          <p:cNvSpPr>
            <a:spLocks noGrp="1"/>
          </p:cNvSpPr>
          <p:nvPr>
            <p:ph type="sldNum" sz="quarter" idx="12"/>
          </p:nvPr>
        </p:nvSpPr>
        <p:spPr/>
        <p:txBody>
          <a:bodyPr/>
          <a:lstStyle/>
          <a:p>
            <a:fld id="{520A17BE-F3C5-43D9-8B6B-FF47DB5F0742}"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520A17BE-F3C5-43D9-8B6B-FF47DB5F0742}" type="slidenum">
              <a:rPr lang="ar-SA" smtClean="0"/>
              <a:pPr/>
              <a:t>‹#›</a:t>
            </a:fld>
            <a:endParaRPr lang="ar-SA"/>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82EB8D1-B9FB-47C7-883C-60E2D2FB3405}" type="datetime3">
              <a:rPr lang="en-US" smtClean="0"/>
              <a:t>7 April 2020</a:t>
            </a:fld>
            <a:endParaRPr lang="ar-SA"/>
          </a:p>
        </p:txBody>
      </p:sp>
      <p:sp>
        <p:nvSpPr>
          <p:cNvPr id="5" name="Footer Placeholder 4"/>
          <p:cNvSpPr>
            <a:spLocks noGrp="1"/>
          </p:cNvSpPr>
          <p:nvPr>
            <p:ph type="ftr" sz="quarter" idx="11"/>
          </p:nvPr>
        </p:nvSpPr>
        <p:spPr/>
        <p:txBody>
          <a:bodyPr/>
          <a:lstStyle/>
          <a:p>
            <a:r>
              <a:rPr lang="ar-SA"/>
              <a:t>سنة 3  محاسبة ومراجعة : تسييرمالي                       أ. د بوداح عبدالجليل</a:t>
            </a:r>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93D0532C-1270-43E0-A770-04DB7168A64A}" type="datetime3">
              <a:rPr lang="en-US" smtClean="0"/>
              <a:t>7 April 2020</a:t>
            </a:fld>
            <a:endParaRPr lang="ar-SA"/>
          </a:p>
        </p:txBody>
      </p:sp>
      <p:sp>
        <p:nvSpPr>
          <p:cNvPr id="5" name="Footer Placeholder 4"/>
          <p:cNvSpPr>
            <a:spLocks noGrp="1"/>
          </p:cNvSpPr>
          <p:nvPr>
            <p:ph type="ftr" sz="quarter" idx="11"/>
          </p:nvPr>
        </p:nvSpPr>
        <p:spPr/>
        <p:txBody>
          <a:bodyPr/>
          <a:lstStyle/>
          <a:p>
            <a:r>
              <a:rPr lang="ar-SA"/>
              <a:t>سنة 3  محاسبة ومراجعة : تسييرمالي                       أ. د بوداح عبدالجليل</a:t>
            </a:r>
          </a:p>
        </p:txBody>
      </p:sp>
      <p:sp>
        <p:nvSpPr>
          <p:cNvPr id="6" name="Slide Number Placeholder 5"/>
          <p:cNvSpPr>
            <a:spLocks noGrp="1"/>
          </p:cNvSpPr>
          <p:nvPr>
            <p:ph type="sldNum" sz="quarter" idx="12"/>
          </p:nvPr>
        </p:nvSpPr>
        <p:spPr>
          <a:xfrm>
            <a:off x="4361688" y="1026372"/>
            <a:ext cx="457200" cy="441325"/>
          </a:xfrm>
        </p:spPr>
        <p:txBody>
          <a:bodyPr/>
          <a:lstStyle/>
          <a:p>
            <a:fld id="{520A17BE-F3C5-43D9-8B6B-FF47DB5F0742}" type="slidenum">
              <a:rPr lang="ar-SA" smtClean="0"/>
              <a:pPr/>
              <a:t>‹#›</a:t>
            </a:fld>
            <a:endParaRPr lang="ar-SA"/>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r>
              <a:rPr lang="ar-SA"/>
              <a:t>سنة 3  محاسبة ومراجعة : تسييرمالي                       أ. د بوداح عبدالجليل</a:t>
            </a:r>
          </a:p>
        </p:txBody>
      </p:sp>
      <p:sp>
        <p:nvSpPr>
          <p:cNvPr id="4" name="Date Placeholder 3"/>
          <p:cNvSpPr>
            <a:spLocks noGrp="1"/>
          </p:cNvSpPr>
          <p:nvPr>
            <p:ph type="dt" sz="half" idx="10"/>
          </p:nvPr>
        </p:nvSpPr>
        <p:spPr/>
        <p:txBody>
          <a:bodyPr/>
          <a:lstStyle/>
          <a:p>
            <a:fld id="{1643D2B4-B4D1-4D6F-9524-C9B192A9F530}" type="datetime3">
              <a:rPr lang="en-US" smtClean="0"/>
              <a:t>7 April 2020</a:t>
            </a:fld>
            <a:endParaRPr lang="ar-SA"/>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20A17BE-F3C5-43D9-8B6B-FF47DB5F0742}" type="slidenum">
              <a:rPr lang="ar-SA" smtClean="0"/>
              <a:pPr/>
              <a:t>‹#›</a:t>
            </a:fld>
            <a:endParaRPr lang="ar-SA"/>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DB3B6FFD-8F20-44A6-A938-5EA327DBE10B}" type="datetime3">
              <a:rPr lang="en-US" smtClean="0"/>
              <a:t>7 April 2020</a:t>
            </a:fld>
            <a:endParaRPr lang="ar-SA"/>
          </a:p>
        </p:txBody>
      </p:sp>
      <p:sp>
        <p:nvSpPr>
          <p:cNvPr id="6" name="Footer Placeholder 5"/>
          <p:cNvSpPr>
            <a:spLocks noGrp="1"/>
          </p:cNvSpPr>
          <p:nvPr>
            <p:ph type="ftr" sz="quarter" idx="11"/>
          </p:nvPr>
        </p:nvSpPr>
        <p:spPr/>
        <p:txBody>
          <a:bodyPr/>
          <a:lstStyle/>
          <a:p>
            <a:r>
              <a:rPr lang="ar-SA"/>
              <a:t>سنة 3  محاسبة ومراجعة : تسييرمالي                       أ. د بوداح عبدالجليل</a:t>
            </a:r>
          </a:p>
        </p:txBody>
      </p:sp>
      <p:sp>
        <p:nvSpPr>
          <p:cNvPr id="7" name="Slide Number Placeholder 6"/>
          <p:cNvSpPr>
            <a:spLocks noGrp="1"/>
          </p:cNvSpPr>
          <p:nvPr>
            <p:ph type="sldNum" sz="quarter" idx="12"/>
          </p:nvPr>
        </p:nvSpPr>
        <p:spPr/>
        <p:txBody>
          <a:bodyPr/>
          <a:lstStyle/>
          <a:p>
            <a:fld id="{520A17BE-F3C5-43D9-8B6B-FF47DB5F0742}" type="slidenum">
              <a:rPr lang="ar-SA" smtClean="0"/>
              <a:pPr/>
              <a:t>‹#›</a:t>
            </a:fld>
            <a:endParaRPr lang="ar-SA"/>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1114264C-0540-4818-A6DB-457F68FA694E}" type="datetime3">
              <a:rPr lang="en-US" smtClean="0"/>
              <a:t>7 April 2020</a:t>
            </a:fld>
            <a:endParaRPr lang="ar-SA"/>
          </a:p>
        </p:txBody>
      </p:sp>
      <p:sp>
        <p:nvSpPr>
          <p:cNvPr id="8" name="Footer Placeholder 7"/>
          <p:cNvSpPr>
            <a:spLocks noGrp="1"/>
          </p:cNvSpPr>
          <p:nvPr>
            <p:ph type="ftr" sz="quarter" idx="11"/>
          </p:nvPr>
        </p:nvSpPr>
        <p:spPr>
          <a:xfrm>
            <a:off x="304800" y="6409944"/>
            <a:ext cx="3581400" cy="365760"/>
          </a:xfrm>
        </p:spPr>
        <p:txBody>
          <a:bodyPr/>
          <a:lstStyle/>
          <a:p>
            <a:r>
              <a:rPr lang="ar-SA"/>
              <a:t>سنة 3  محاسبة ومراجعة : تسييرمالي                       أ. د بوداح عبدالجليل</a:t>
            </a: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520A17BE-F3C5-43D9-8B6B-FF47DB5F0742}" type="slidenum">
              <a:rPr lang="ar-SA" smtClean="0"/>
              <a:pPr/>
              <a:t>‹#›</a:t>
            </a:fld>
            <a:endParaRPr lang="ar-SA"/>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D06AC030-025B-47F0-85A4-F101B152D639}" type="datetime3">
              <a:rPr lang="en-US" smtClean="0"/>
              <a:t>7 April 2020</a:t>
            </a:fld>
            <a:endParaRPr lang="ar-SA"/>
          </a:p>
        </p:txBody>
      </p:sp>
      <p:sp>
        <p:nvSpPr>
          <p:cNvPr id="4" name="Footer Placeholder 3"/>
          <p:cNvSpPr>
            <a:spLocks noGrp="1"/>
          </p:cNvSpPr>
          <p:nvPr>
            <p:ph type="ftr" sz="quarter" idx="11"/>
          </p:nvPr>
        </p:nvSpPr>
        <p:spPr/>
        <p:txBody>
          <a:bodyPr/>
          <a:lstStyle/>
          <a:p>
            <a:r>
              <a:rPr lang="ar-SA"/>
              <a:t>سنة 3  محاسبة ومراجعة : تسييرمالي                       أ. د بوداح عبدالجليل</a:t>
            </a:r>
          </a:p>
        </p:txBody>
      </p:sp>
      <p:sp>
        <p:nvSpPr>
          <p:cNvPr id="5" name="Slide Number Placeholder 4"/>
          <p:cNvSpPr>
            <a:spLocks noGrp="1"/>
          </p:cNvSpPr>
          <p:nvPr>
            <p:ph type="sldNum" sz="quarter" idx="12"/>
          </p:nvPr>
        </p:nvSpPr>
        <p:spPr>
          <a:xfrm>
            <a:off x="4343400" y="1036020"/>
            <a:ext cx="457200" cy="441325"/>
          </a:xfrm>
        </p:spPr>
        <p:txBody>
          <a:bodyPr/>
          <a:lstStyle/>
          <a:p>
            <a:fld id="{520A17BE-F3C5-43D9-8B6B-FF47DB5F0742}"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BE071734-8708-4A4F-8855-5F0C18FF9C14}" type="datetime3">
              <a:rPr lang="en-US" smtClean="0"/>
              <a:t>7 April 2020</a:t>
            </a:fld>
            <a:endParaRPr lang="ar-SA"/>
          </a:p>
        </p:txBody>
      </p:sp>
      <p:sp>
        <p:nvSpPr>
          <p:cNvPr id="3" name="Footer Placeholder 2"/>
          <p:cNvSpPr>
            <a:spLocks noGrp="1"/>
          </p:cNvSpPr>
          <p:nvPr>
            <p:ph type="ftr" sz="quarter" idx="11"/>
          </p:nvPr>
        </p:nvSpPr>
        <p:spPr/>
        <p:txBody>
          <a:bodyPr/>
          <a:lstStyle/>
          <a:p>
            <a:r>
              <a:rPr lang="ar-SA"/>
              <a:t>سنة 3  محاسبة ومراجعة : تسييرمالي                       أ. د بوداح عبدالجليل</a:t>
            </a:r>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20A17BE-F3C5-43D9-8B6B-FF47DB5F0742}"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20A17BE-F3C5-43D9-8B6B-FF47DB5F0742}" type="slidenum">
              <a:rPr lang="ar-SA" smtClean="0"/>
              <a:pPr/>
              <a:t>‹#›</a:t>
            </a:fld>
            <a:endParaRPr lang="ar-SA"/>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E9EDA4E7-D289-4949-8394-481CB2EC0246}" type="datetime3">
              <a:rPr lang="en-US" smtClean="0"/>
              <a:t>7 April 2020</a:t>
            </a:fld>
            <a:endParaRPr lang="ar-SA"/>
          </a:p>
        </p:txBody>
      </p:sp>
      <p:sp>
        <p:nvSpPr>
          <p:cNvPr id="6" name="Footer Placeholder 5"/>
          <p:cNvSpPr>
            <a:spLocks noGrp="1"/>
          </p:cNvSpPr>
          <p:nvPr>
            <p:ph type="ftr" sz="quarter" idx="11"/>
          </p:nvPr>
        </p:nvSpPr>
        <p:spPr>
          <a:xfrm>
            <a:off x="301752" y="6410848"/>
            <a:ext cx="3383280" cy="365760"/>
          </a:xfrm>
        </p:spPr>
        <p:txBody>
          <a:bodyPr/>
          <a:lstStyle/>
          <a:p>
            <a:r>
              <a:rPr lang="ar-SA"/>
              <a:t>سنة 3  محاسبة ومراجعة : تسييرمالي                       أ. د بوداح عبدالجليل</a:t>
            </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520A17BE-F3C5-43D9-8B6B-FF47DB5F0742}" type="slidenum">
              <a:rPr lang="ar-SA" smtClean="0"/>
              <a:pPr/>
              <a:t>‹#›</a:t>
            </a:fld>
            <a:endParaRPr lang="ar-SA"/>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D47275B2-9802-40FB-8C12-CBC6670087B1}" type="datetime3">
              <a:rPr lang="en-US" smtClean="0"/>
              <a:t>7 April 2020</a:t>
            </a:fld>
            <a:endParaRPr lang="ar-SA"/>
          </a:p>
        </p:txBody>
      </p:sp>
      <p:sp>
        <p:nvSpPr>
          <p:cNvPr id="6" name="Footer Placeholder 5"/>
          <p:cNvSpPr>
            <a:spLocks noGrp="1"/>
          </p:cNvSpPr>
          <p:nvPr>
            <p:ph type="ftr" sz="quarter" idx="11"/>
          </p:nvPr>
        </p:nvSpPr>
        <p:spPr>
          <a:xfrm>
            <a:off x="301752" y="6410848"/>
            <a:ext cx="3584448" cy="365760"/>
          </a:xfrm>
        </p:spPr>
        <p:txBody>
          <a:bodyPr/>
          <a:lstStyle/>
          <a:p>
            <a:r>
              <a:rPr lang="ar-SA"/>
              <a:t>سنة 3  محاسبة ومراجعة : تسييرمالي                       أ. د بوداح عبدالجليل</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D960BA9F-F7D8-49B0-A70B-8E42169E4B1F}" type="datetime3">
              <a:rPr lang="en-US" smtClean="0"/>
              <a:t>7 April 2020</a:t>
            </a:fld>
            <a:endParaRPr lang="ar-SA"/>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r>
              <a:rPr lang="ar-SA"/>
              <a:t>سنة 3  محاسبة ومراجعة : تسييرمالي                       أ. د بوداح عبدالجليل</a:t>
            </a: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20A17BE-F3C5-43D9-8B6B-FF47DB5F0742}" type="slidenum">
              <a:rPr lang="ar-SA" smtClean="0"/>
              <a:pPr/>
              <a:t>‹#›</a:t>
            </a:fld>
            <a:endParaRPr lang="ar-SA"/>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3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7.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9.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2.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image" Target="../media/image44.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5936704"/>
          </a:xfrm>
        </p:spPr>
        <p:style>
          <a:lnRef idx="1">
            <a:schemeClr val="accent3"/>
          </a:lnRef>
          <a:fillRef idx="3">
            <a:schemeClr val="accent3"/>
          </a:fillRef>
          <a:effectRef idx="2">
            <a:schemeClr val="accent3"/>
          </a:effectRef>
          <a:fontRef idx="minor">
            <a:schemeClr val="lt1"/>
          </a:fontRef>
        </p:style>
        <p:txBody>
          <a:bodyPr anchor="ctr">
            <a:normAutofit/>
          </a:bodyPr>
          <a:lstStyle/>
          <a:p>
            <a:endParaRPr lang="ar-SA" sz="6000" dirty="0">
              <a:solidFill>
                <a:schemeClr val="tx1"/>
              </a:solidFill>
            </a:endParaRPr>
          </a:p>
        </p:txBody>
      </p:sp>
      <p:pic>
        <p:nvPicPr>
          <p:cNvPr id="2050" name="Picture 2"/>
          <p:cNvPicPr>
            <a:picLocks noChangeAspect="1" noChangeArrowheads="1"/>
          </p:cNvPicPr>
          <p:nvPr/>
        </p:nvPicPr>
        <p:blipFill>
          <a:blip r:embed="rId2" cstate="print"/>
          <a:srcRect/>
          <a:stretch>
            <a:fillRect/>
          </a:stretch>
        </p:blipFill>
        <p:spPr bwMode="auto">
          <a:xfrm>
            <a:off x="0" y="1412776"/>
            <a:ext cx="8892480" cy="4248472"/>
          </a:xfrm>
          <a:prstGeom prst="rect">
            <a:avLst/>
          </a:prstGeom>
          <a:noFill/>
          <a:ln w="9525">
            <a:noFill/>
            <a:miter lim="800000"/>
            <a:headEnd/>
            <a:tailEnd/>
          </a:ln>
        </p:spPr>
      </p:pic>
      <p:sp>
        <p:nvSpPr>
          <p:cNvPr id="4" name="Date Placeholder 3"/>
          <p:cNvSpPr>
            <a:spLocks noGrp="1"/>
          </p:cNvSpPr>
          <p:nvPr>
            <p:ph type="dt" sz="half" idx="10"/>
          </p:nvPr>
        </p:nvSpPr>
        <p:spPr/>
        <p:txBody>
          <a:bodyPr/>
          <a:lstStyle/>
          <a:p>
            <a:fld id="{1329B3A2-7416-4533-B458-E0DA5AB0EE76}" type="datetime3">
              <a:rPr lang="en-US" smtClean="0"/>
              <a:t>7 April 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a:t>
            </a:fld>
            <a:endParaRPr lang="ar-SA"/>
          </a:p>
        </p:txBody>
      </p:sp>
      <p:sp>
        <p:nvSpPr>
          <p:cNvPr id="6" name="Footer Placeholder 5"/>
          <p:cNvSpPr>
            <a:spLocks noGrp="1"/>
          </p:cNvSpPr>
          <p:nvPr>
            <p:ph type="ftr" sz="quarter" idx="11"/>
          </p:nvPr>
        </p:nvSpPr>
        <p:spPr>
          <a:xfrm>
            <a:off x="304800" y="6410848"/>
            <a:ext cx="4195192" cy="365760"/>
          </a:xfrm>
        </p:spPr>
        <p:txBody>
          <a:bodyPr/>
          <a:lstStyle/>
          <a:p>
            <a:r>
              <a:rPr lang="ar-SA"/>
              <a:t>سنة 3  محاسبة ومراجعة : تسييرمالي                       أ. د بوداح عبدالجليل</a:t>
            </a:r>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980728"/>
            <a:ext cx="8712968" cy="5328592"/>
          </a:xfrm>
          <a:ln/>
        </p:spPr>
        <p:style>
          <a:lnRef idx="2">
            <a:schemeClr val="dk1"/>
          </a:lnRef>
          <a:fillRef idx="1002">
            <a:schemeClr val="lt1"/>
          </a:fillRef>
          <a:effectRef idx="0">
            <a:schemeClr val="dk1"/>
          </a:effectRef>
          <a:fontRef idx="minor">
            <a:schemeClr val="dk1"/>
          </a:fontRef>
        </p:style>
        <p:txBody>
          <a:bodyPr anchor="ctr">
            <a:normAutofit fontScale="92500" lnSpcReduction="10000"/>
          </a:bodyPr>
          <a:lstStyle/>
          <a:p>
            <a:pPr marL="900113" algn="r">
              <a:tabLst>
                <a:tab pos="1254125" algn="l"/>
              </a:tabLst>
            </a:pPr>
            <a:endParaRPr lang="en-US" sz="3200" dirty="0">
              <a:solidFill>
                <a:schemeClr val="tx1"/>
              </a:solidFill>
            </a:endParaRPr>
          </a:p>
          <a:p>
            <a:pPr marL="900113" algn="r">
              <a:buFont typeface="Wingdings" pitchFamily="2" charset="2"/>
              <a:buChar char="Ø"/>
              <a:tabLst>
                <a:tab pos="1254125" algn="l"/>
              </a:tabLst>
            </a:pPr>
            <a:endParaRPr lang="en-US" sz="3200" dirty="0">
              <a:solidFill>
                <a:schemeClr val="tx1"/>
              </a:solidFill>
            </a:endParaRPr>
          </a:p>
          <a:p>
            <a:pPr marL="900113" algn="r">
              <a:buFont typeface="Wingdings" pitchFamily="2" charset="2"/>
              <a:buChar char="Ø"/>
              <a:tabLst>
                <a:tab pos="1254125" algn="l"/>
              </a:tabLst>
            </a:pPr>
            <a:endParaRPr lang="en-US" sz="3200" dirty="0">
              <a:solidFill>
                <a:schemeClr val="tx1"/>
              </a:solidFill>
            </a:endParaRPr>
          </a:p>
          <a:p>
            <a:pPr marL="900113" algn="r">
              <a:tabLst>
                <a:tab pos="1254125" algn="l"/>
              </a:tabLst>
            </a:pPr>
            <a:endParaRPr lang="ar-SA" sz="3200" dirty="0">
              <a:solidFill>
                <a:schemeClr val="tx1"/>
              </a:solidFill>
            </a:endParaRPr>
          </a:p>
          <a:p>
            <a:pPr marL="900113" indent="-369888" algn="r">
              <a:buFont typeface="Wingdings" pitchFamily="2" charset="2"/>
              <a:buChar char="Ø"/>
              <a:tabLst>
                <a:tab pos="811213" algn="l"/>
              </a:tabLst>
            </a:pPr>
            <a:r>
              <a:rPr lang="ar-SA" sz="5100" dirty="0">
                <a:solidFill>
                  <a:schemeClr val="tx1"/>
                </a:solidFill>
              </a:rPr>
              <a:t> </a:t>
            </a:r>
            <a:r>
              <a:rPr lang="ar-SA" sz="3500" dirty="0">
                <a:solidFill>
                  <a:schemeClr val="tx1"/>
                </a:solidFill>
              </a:rPr>
              <a:t>تعريف رأس المال العامل</a:t>
            </a:r>
            <a:endParaRPr lang="ar-SA" sz="5100" dirty="0">
              <a:solidFill>
                <a:schemeClr val="tx1"/>
              </a:solidFill>
            </a:endParaRPr>
          </a:p>
          <a:p>
            <a:pPr marL="265113" algn="just">
              <a:buFontTx/>
              <a:buChar char="-"/>
              <a:tabLst>
                <a:tab pos="1254125" algn="l"/>
              </a:tabLst>
            </a:pPr>
            <a:r>
              <a:rPr lang="ar-SA" sz="3000" dirty="0">
                <a:solidFill>
                  <a:schemeClr val="tx1"/>
                </a:solidFill>
              </a:rPr>
              <a:t>رأس المال العامل الإجمالي</a:t>
            </a:r>
          </a:p>
          <a:p>
            <a:pPr marL="265113" indent="265113" algn="just">
              <a:buFontTx/>
              <a:buChar char="-"/>
              <a:tabLst>
                <a:tab pos="530225" algn="l"/>
              </a:tabLst>
            </a:pPr>
            <a:r>
              <a:rPr lang="ar-SA" sz="3000" b="0" spc="0" dirty="0">
                <a:solidFill>
                  <a:schemeClr val="tx1"/>
                </a:solidFill>
              </a:rPr>
              <a:t>يعبرعن رأس المال العامل الإجمالي بمسميات أخرى مثل رم ع الكليأو ر م ع الاقتصادي. وبغض النظر عن التسمية في هذا المقام يتم حساب رأس المال العامل الإجمالي وفق المعادلة التالية:</a:t>
            </a:r>
          </a:p>
          <a:p>
            <a:pPr marL="265113" indent="265113" algn="just">
              <a:buFontTx/>
              <a:buChar char="-"/>
              <a:tabLst>
                <a:tab pos="530225" algn="l"/>
              </a:tabLst>
            </a:pPr>
            <a:r>
              <a:rPr lang="ar-SA" sz="3000" b="0" spc="0" dirty="0">
                <a:solidFill>
                  <a:schemeClr val="tx1"/>
                </a:solidFill>
              </a:rPr>
              <a:t>رأس المال العامل الإجمالي = ∑ الأصول المتداولة (الجارية)</a:t>
            </a:r>
          </a:p>
          <a:p>
            <a:pPr marL="265113" algn="just">
              <a:buFontTx/>
              <a:buChar char="-"/>
              <a:tabLst>
                <a:tab pos="1254125" algn="l"/>
              </a:tabLst>
            </a:pPr>
            <a:endParaRPr lang="ar-SA" sz="2400" b="0" dirty="0">
              <a:solidFill>
                <a:schemeClr val="tx1"/>
              </a:solidFill>
            </a:endParaRPr>
          </a:p>
          <a:p>
            <a:pPr marL="265113" algn="just">
              <a:buFontTx/>
              <a:buChar char="-"/>
              <a:tabLst>
                <a:tab pos="1254125" algn="l"/>
              </a:tabLst>
            </a:pPr>
            <a:endParaRPr lang="ar-SA" sz="2400" b="0" dirty="0">
              <a:solidFill>
                <a:schemeClr val="tx1"/>
              </a:solidFill>
            </a:endParaRPr>
          </a:p>
          <a:p>
            <a:pPr marL="265113" algn="just">
              <a:buFontTx/>
              <a:buChar char="-"/>
              <a:tabLst>
                <a:tab pos="1254125" algn="l"/>
              </a:tabLst>
            </a:pPr>
            <a:endParaRPr lang="ar-SA" sz="2400" b="0" dirty="0">
              <a:solidFill>
                <a:schemeClr val="tx1"/>
              </a:solidFill>
            </a:endParaRPr>
          </a:p>
          <a:p>
            <a:pPr marL="900113" algn="r">
              <a:buFont typeface="Wingdings" pitchFamily="2" charset="2"/>
              <a:buChar char="Ø"/>
              <a:tabLst>
                <a:tab pos="1254125" algn="l"/>
              </a:tabLst>
            </a:pPr>
            <a:endParaRPr lang="ar-SA" sz="2400" b="0" dirty="0">
              <a:solidFill>
                <a:schemeClr val="tx1"/>
              </a:solidFill>
            </a:endParaRPr>
          </a:p>
          <a:p>
            <a:pPr marL="900113" algn="r">
              <a:tabLst>
                <a:tab pos="1254125" algn="l"/>
              </a:tabLst>
            </a:pPr>
            <a:endParaRPr lang="ar-SA" sz="2400" b="0" dirty="0">
              <a:solidFill>
                <a:schemeClr val="tx1"/>
              </a:solidFill>
            </a:endParaRPr>
          </a:p>
          <a:p>
            <a:pPr marL="900113" algn="r">
              <a:buFont typeface="Wingdings" pitchFamily="2" charset="2"/>
              <a:buChar char="Ø"/>
              <a:tabLst>
                <a:tab pos="1254125" algn="l"/>
              </a:tabLst>
            </a:pPr>
            <a:endParaRPr lang="ar-SA" sz="2400" b="0" dirty="0">
              <a:solidFill>
                <a:schemeClr val="tx1"/>
              </a:solidFill>
            </a:endParaRPr>
          </a:p>
          <a:p>
            <a:pPr marL="900113" algn="r">
              <a:tabLst>
                <a:tab pos="1254125" algn="l"/>
              </a:tabLst>
            </a:pPr>
            <a:endParaRPr lang="ar-SA" sz="2400" b="0" dirty="0">
              <a:solidFill>
                <a:schemeClr val="tx1"/>
              </a:solidFill>
            </a:endParaRPr>
          </a:p>
          <a:p>
            <a:pPr marL="900113" algn="r">
              <a:tabLst>
                <a:tab pos="1254125" algn="l"/>
              </a:tabLst>
            </a:pPr>
            <a:endParaRPr lang="ar-SA" sz="2800" dirty="0">
              <a:solidFill>
                <a:schemeClr val="tx1"/>
              </a:solidFill>
            </a:endParaRPr>
          </a:p>
        </p:txBody>
      </p:sp>
      <p:sp>
        <p:nvSpPr>
          <p:cNvPr id="2" name="Title 1"/>
          <p:cNvSpPr>
            <a:spLocks noGrp="1"/>
          </p:cNvSpPr>
          <p:nvPr>
            <p:ph type="ctrTitle"/>
          </p:nvPr>
        </p:nvSpPr>
        <p:spPr>
          <a:xfrm>
            <a:off x="251520" y="332656"/>
            <a:ext cx="8568952" cy="504056"/>
          </a:xfrm>
          <a:ln/>
        </p:spPr>
        <p:style>
          <a:lnRef idx="1">
            <a:schemeClr val="accent3"/>
          </a:lnRef>
          <a:fillRef idx="2">
            <a:schemeClr val="accent3"/>
          </a:fillRef>
          <a:effectRef idx="1">
            <a:schemeClr val="accent3"/>
          </a:effectRef>
          <a:fontRef idx="minor">
            <a:schemeClr val="dk1"/>
          </a:fontRef>
        </p:style>
        <p:txBody>
          <a:bodyPr anchor="ctr">
            <a:normAutofit fontScale="90000"/>
          </a:bodyPr>
          <a:lstStyle/>
          <a:p>
            <a:r>
              <a:rPr lang="ar-SA" sz="3600" b="1" dirty="0">
                <a:solidFill>
                  <a:schemeClr val="tx1"/>
                </a:solidFill>
              </a:rPr>
              <a:t>الفصل</a:t>
            </a:r>
            <a:r>
              <a:rPr lang="en-US" sz="3200" b="1" dirty="0">
                <a:solidFill>
                  <a:schemeClr val="tx1"/>
                </a:solidFill>
                <a:latin typeface="Adobe Caslon Pro" pitchFamily="18" charset="0"/>
              </a:rPr>
              <a:t>3</a:t>
            </a:r>
            <a:r>
              <a:rPr lang="ar-SA" sz="4400" b="1" dirty="0">
                <a:solidFill>
                  <a:schemeClr val="tx1"/>
                </a:solidFill>
              </a:rPr>
              <a:t> : </a:t>
            </a:r>
            <a:r>
              <a:rPr lang="ar-SA" sz="3600" b="1" dirty="0">
                <a:solidFill>
                  <a:schemeClr val="tx1"/>
                </a:solidFill>
              </a:rPr>
              <a:t>دراسة التوازنات المالية</a:t>
            </a:r>
            <a:endParaRPr lang="ar-SA" sz="4000" b="1" dirty="0"/>
          </a:p>
        </p:txBody>
      </p:sp>
      <p:sp>
        <p:nvSpPr>
          <p:cNvPr id="4" name="Date Placeholder 3"/>
          <p:cNvSpPr>
            <a:spLocks noGrp="1"/>
          </p:cNvSpPr>
          <p:nvPr>
            <p:ph type="dt" sz="half" idx="10"/>
          </p:nvPr>
        </p:nvSpPr>
        <p:spPr/>
        <p:txBody>
          <a:bodyPr/>
          <a:lstStyle/>
          <a:p>
            <a:fld id="{A79082FA-EC13-4297-98F4-1B5D96644CE7}" type="datetime3">
              <a:rPr lang="en-US" smtClean="0"/>
              <a:t>7 April 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10</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graphicFrame>
        <p:nvGraphicFramePr>
          <p:cNvPr id="8" name="Table 7"/>
          <p:cNvGraphicFramePr>
            <a:graphicFrameLocks noGrp="1"/>
          </p:cNvGraphicFramePr>
          <p:nvPr/>
        </p:nvGraphicFramePr>
        <p:xfrm>
          <a:off x="1619672" y="5013176"/>
          <a:ext cx="6096000" cy="741680"/>
        </p:xfrm>
        <a:graphic>
          <a:graphicData uri="http://schemas.openxmlformats.org/drawingml/2006/table">
            <a:tbl>
              <a:tblPr rtl="1" firstRow="1" bandRow="1">
                <a:tableStyleId>{616DA210-FB5B-4158-B5E0-FEB733F419BA}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pPr rtl="1"/>
                      <a:r>
                        <a:rPr lang="ar-SA" b="0" dirty="0"/>
                        <a:t>الأصول الثابتة</a:t>
                      </a:r>
                      <a:r>
                        <a:rPr lang="ar-SA" b="0" baseline="0" dirty="0"/>
                        <a:t> الصافية (التثبيتات)</a:t>
                      </a:r>
                      <a:endParaRPr lang="ar-SA"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rtl="1"/>
                      <a:r>
                        <a:rPr lang="ar-SA" b="0" dirty="0"/>
                        <a:t>الخصــــــــــــــــــــــوم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rtl="1"/>
                      <a:r>
                        <a:rPr lang="ar-SA" b="1" dirty="0"/>
                        <a:t>الأصول المتداولة (الجارية)</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9" name="Table 8"/>
          <p:cNvGraphicFramePr>
            <a:graphicFrameLocks noGrp="1"/>
          </p:cNvGraphicFramePr>
          <p:nvPr/>
        </p:nvGraphicFramePr>
        <p:xfrm>
          <a:off x="1592826" y="4940710"/>
          <a:ext cx="6135329" cy="884903"/>
        </p:xfrm>
        <a:graphic>
          <a:graphicData uri="http://schemas.openxmlformats.org/drawingml/2006/table">
            <a:tbl>
              <a:tblPr rtl="1"/>
              <a:tblGrid>
                <a:gridCol w="6135329">
                  <a:extLst>
                    <a:ext uri="{9D8B030D-6E8A-4147-A177-3AD203B41FA5}">
                      <a16:colId xmlns:a16="http://schemas.microsoft.com/office/drawing/2014/main" val="20000"/>
                    </a:ext>
                  </a:extLst>
                </a:gridCol>
              </a:tblGrid>
              <a:tr h="884903">
                <a:tc>
                  <a:txBody>
                    <a:bodyPr/>
                    <a:lstStyle/>
                    <a:p>
                      <a:pPr rtl="1"/>
                      <a:endParaRPr lang="ar-SA"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10000"/>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836712"/>
            <a:ext cx="8712968" cy="5400600"/>
          </a:xfrm>
          <a:ln/>
        </p:spPr>
        <p:style>
          <a:lnRef idx="2">
            <a:schemeClr val="dk1"/>
          </a:lnRef>
          <a:fillRef idx="1002">
            <a:schemeClr val="lt1"/>
          </a:fillRef>
          <a:effectRef idx="0">
            <a:schemeClr val="dk1"/>
          </a:effectRef>
          <a:fontRef idx="minor">
            <a:schemeClr val="dk1"/>
          </a:fontRef>
        </p:style>
        <p:txBody>
          <a:bodyPr anchor="ctr">
            <a:normAutofit fontScale="70000" lnSpcReduction="20000"/>
          </a:bodyPr>
          <a:lstStyle/>
          <a:p>
            <a:pPr marL="900113" algn="r">
              <a:tabLst>
                <a:tab pos="1254125" algn="l"/>
              </a:tabLst>
            </a:pPr>
            <a:endParaRPr lang="en-US" sz="3200" dirty="0">
              <a:solidFill>
                <a:schemeClr val="tx1"/>
              </a:solidFill>
            </a:endParaRPr>
          </a:p>
          <a:p>
            <a:pPr marL="900113" algn="r">
              <a:buFont typeface="Wingdings" pitchFamily="2" charset="2"/>
              <a:buChar char="Ø"/>
              <a:tabLst>
                <a:tab pos="1254125" algn="l"/>
              </a:tabLst>
            </a:pPr>
            <a:endParaRPr lang="en-US" sz="3200" dirty="0">
              <a:solidFill>
                <a:schemeClr val="tx1"/>
              </a:solidFill>
            </a:endParaRPr>
          </a:p>
          <a:p>
            <a:pPr marL="900113" algn="r">
              <a:buFont typeface="Wingdings" pitchFamily="2" charset="2"/>
              <a:buChar char="Ø"/>
              <a:tabLst>
                <a:tab pos="1254125" algn="l"/>
              </a:tabLst>
            </a:pPr>
            <a:endParaRPr lang="en-US" sz="3200" dirty="0">
              <a:solidFill>
                <a:schemeClr val="tx1"/>
              </a:solidFill>
            </a:endParaRPr>
          </a:p>
          <a:p>
            <a:pPr marL="900113" algn="r">
              <a:buFont typeface="Wingdings" pitchFamily="2" charset="2"/>
              <a:buChar char="Ø"/>
              <a:tabLst>
                <a:tab pos="1254125" algn="l"/>
              </a:tabLst>
            </a:pPr>
            <a:r>
              <a:rPr lang="ar-SA" sz="5100" dirty="0">
                <a:solidFill>
                  <a:schemeClr val="tx1"/>
                </a:solidFill>
              </a:rPr>
              <a:t> </a:t>
            </a:r>
            <a:r>
              <a:rPr lang="ar-SA" sz="4100" dirty="0">
                <a:solidFill>
                  <a:schemeClr val="tx1"/>
                </a:solidFill>
              </a:rPr>
              <a:t>تعريف رأس المال العامل</a:t>
            </a:r>
          </a:p>
          <a:p>
            <a:pPr marL="265113" algn="just">
              <a:lnSpc>
                <a:spcPct val="110000"/>
              </a:lnSpc>
              <a:buFontTx/>
              <a:buChar char="-"/>
              <a:tabLst>
                <a:tab pos="1254125" algn="l"/>
              </a:tabLst>
            </a:pPr>
            <a:r>
              <a:rPr lang="ar-SA" sz="3100" spc="0" dirty="0">
                <a:solidFill>
                  <a:schemeClr val="tx1"/>
                </a:solidFill>
              </a:rPr>
              <a:t>رأس المال العامل الصافي أو الدائم</a:t>
            </a:r>
            <a:endParaRPr lang="ar-DZ" sz="3100" spc="0" dirty="0">
              <a:solidFill>
                <a:schemeClr val="tx1"/>
              </a:solidFill>
            </a:endParaRPr>
          </a:p>
          <a:p>
            <a:pPr marL="265113" algn="just">
              <a:lnSpc>
                <a:spcPct val="110000"/>
              </a:lnSpc>
              <a:tabLst>
                <a:tab pos="1254125" algn="l"/>
              </a:tabLst>
            </a:pPr>
            <a:endParaRPr lang="ar-DZ" sz="3100" b="0" spc="0" dirty="0">
              <a:solidFill>
                <a:schemeClr val="tx1"/>
              </a:solidFill>
            </a:endParaRPr>
          </a:p>
          <a:p>
            <a:pPr marL="265113" algn="just">
              <a:lnSpc>
                <a:spcPct val="110000"/>
              </a:lnSpc>
              <a:tabLst>
                <a:tab pos="1254125" algn="l"/>
              </a:tabLst>
            </a:pPr>
            <a:r>
              <a:rPr lang="ar-SA" sz="2800" spc="0" dirty="0">
                <a:solidFill>
                  <a:schemeClr val="tx1"/>
                </a:solidFill>
              </a:rPr>
              <a:t>يعبر رأس المال العامل الصافي أو الدائم عن الفرق بين الأموال الدائمة (رؤوس الأموال الخاصة + الخصوم غير الجارية) والأصول الثابتة الصافية (التثبيتات الصافية)، وهذا مايسمى برأس المال العامل الصافي من أعلى الميزانية. </a:t>
            </a:r>
            <a:endParaRPr lang="ar-DZ" sz="2800" spc="0" dirty="0">
              <a:solidFill>
                <a:schemeClr val="tx1"/>
              </a:solidFill>
            </a:endParaRPr>
          </a:p>
          <a:p>
            <a:pPr marL="265113" algn="just">
              <a:lnSpc>
                <a:spcPct val="110000"/>
              </a:lnSpc>
              <a:tabLst>
                <a:tab pos="1254125" algn="l"/>
              </a:tabLst>
            </a:pPr>
            <a:r>
              <a:rPr lang="ar-SA" sz="2800" spc="0" dirty="0">
                <a:solidFill>
                  <a:schemeClr val="tx1"/>
                </a:solidFill>
              </a:rPr>
              <a:t>أما حساب رأس المال العامل من أسفل الميزانية فيكون من نت</a:t>
            </a:r>
            <a:r>
              <a:rPr lang="ar-DZ" sz="2800" spc="0" dirty="0">
                <a:solidFill>
                  <a:schemeClr val="tx1"/>
                </a:solidFill>
              </a:rPr>
              <a:t>ي</a:t>
            </a:r>
            <a:r>
              <a:rPr lang="ar-SA" sz="2800" spc="0" dirty="0">
                <a:solidFill>
                  <a:schemeClr val="tx1"/>
                </a:solidFill>
              </a:rPr>
              <a:t>جة الفرق بين الأصول المتداولة (الجارية) والديون قصيرة الأجل (الخصوم الجارية). </a:t>
            </a:r>
            <a:endParaRPr lang="ar-DZ" sz="2800" spc="0" dirty="0">
              <a:solidFill>
                <a:schemeClr val="tx1"/>
              </a:solidFill>
            </a:endParaRPr>
          </a:p>
          <a:p>
            <a:pPr marL="265113" algn="just">
              <a:lnSpc>
                <a:spcPct val="110000"/>
              </a:lnSpc>
              <a:tabLst>
                <a:tab pos="1254125" algn="l"/>
              </a:tabLst>
            </a:pPr>
            <a:r>
              <a:rPr lang="ar-SA" sz="2800" spc="0" dirty="0">
                <a:solidFill>
                  <a:schemeClr val="tx1"/>
                </a:solidFill>
              </a:rPr>
              <a:t>أما ر م ع من أعلى الميزانية فيعبر عن مدى قدرة الشركة في تمويل استثماراتها في الأجل الطويل من الأموال الدائمة. </a:t>
            </a:r>
            <a:r>
              <a:rPr lang="ar-DZ" sz="2800" spc="0" dirty="0">
                <a:solidFill>
                  <a:schemeClr val="tx1"/>
                </a:solidFill>
              </a:rPr>
              <a:t>بينما </a:t>
            </a:r>
            <a:r>
              <a:rPr lang="ar-SA" sz="2800" spc="0" dirty="0">
                <a:solidFill>
                  <a:schemeClr val="tx1"/>
                </a:solidFill>
              </a:rPr>
              <a:t>ر م ع من أسفل الميزانية فمعناه قدرة الشركة على تحويل عناصر الأصول الجارية إلى سيولة لأجل تغطية التزاماتها في الأجل القصير من الديون قصيرة الأجل أي من الخصوم الجارية. </a:t>
            </a:r>
          </a:p>
          <a:p>
            <a:pPr marL="265113" algn="just">
              <a:buFontTx/>
              <a:buChar char="-"/>
              <a:tabLst>
                <a:tab pos="1254125" algn="l"/>
              </a:tabLst>
            </a:pPr>
            <a:endParaRPr lang="ar-SA" sz="2400" dirty="0">
              <a:solidFill>
                <a:schemeClr val="tx1"/>
              </a:solidFill>
            </a:endParaRPr>
          </a:p>
          <a:p>
            <a:pPr marL="265113" algn="just">
              <a:buFontTx/>
              <a:buChar char="-"/>
              <a:tabLst>
                <a:tab pos="1254125" algn="l"/>
              </a:tabLst>
            </a:pPr>
            <a:endParaRPr lang="ar-SA" sz="2400" b="0" dirty="0">
              <a:solidFill>
                <a:schemeClr val="tx1"/>
              </a:solidFill>
            </a:endParaRPr>
          </a:p>
          <a:p>
            <a:pPr marL="900113" algn="r">
              <a:buFont typeface="Wingdings" pitchFamily="2" charset="2"/>
              <a:buChar char="Ø"/>
              <a:tabLst>
                <a:tab pos="1254125" algn="l"/>
              </a:tabLst>
            </a:pPr>
            <a:endParaRPr lang="ar-SA" sz="2400" b="0" dirty="0">
              <a:solidFill>
                <a:schemeClr val="tx1"/>
              </a:solidFill>
            </a:endParaRPr>
          </a:p>
          <a:p>
            <a:pPr marL="900113" algn="r">
              <a:tabLst>
                <a:tab pos="1254125" algn="l"/>
              </a:tabLst>
            </a:pPr>
            <a:endParaRPr lang="ar-SA" sz="2400" b="0" dirty="0">
              <a:solidFill>
                <a:schemeClr val="tx1"/>
              </a:solidFill>
            </a:endParaRPr>
          </a:p>
          <a:p>
            <a:pPr marL="900113" algn="r">
              <a:buFont typeface="Wingdings" pitchFamily="2" charset="2"/>
              <a:buChar char="Ø"/>
              <a:tabLst>
                <a:tab pos="1254125" algn="l"/>
              </a:tabLst>
            </a:pPr>
            <a:endParaRPr lang="ar-SA" sz="2400" b="0" dirty="0">
              <a:solidFill>
                <a:schemeClr val="tx1"/>
              </a:solidFill>
            </a:endParaRPr>
          </a:p>
          <a:p>
            <a:pPr marL="900113" algn="r">
              <a:tabLst>
                <a:tab pos="1254125" algn="l"/>
              </a:tabLst>
            </a:pPr>
            <a:endParaRPr lang="ar-SA" sz="2400" b="0" dirty="0">
              <a:solidFill>
                <a:schemeClr val="tx1"/>
              </a:solidFill>
            </a:endParaRPr>
          </a:p>
          <a:p>
            <a:pPr marL="900113" algn="r">
              <a:tabLst>
                <a:tab pos="1254125" algn="l"/>
              </a:tabLst>
            </a:pPr>
            <a:endParaRPr lang="ar-SA" sz="2800" dirty="0">
              <a:solidFill>
                <a:schemeClr val="tx1"/>
              </a:solidFill>
            </a:endParaRPr>
          </a:p>
        </p:txBody>
      </p:sp>
      <p:sp>
        <p:nvSpPr>
          <p:cNvPr id="2" name="Title 1"/>
          <p:cNvSpPr>
            <a:spLocks noGrp="1"/>
          </p:cNvSpPr>
          <p:nvPr>
            <p:ph type="ctrTitle"/>
          </p:nvPr>
        </p:nvSpPr>
        <p:spPr>
          <a:xfrm>
            <a:off x="251520" y="332656"/>
            <a:ext cx="8568952" cy="504056"/>
          </a:xfrm>
          <a:ln/>
        </p:spPr>
        <p:style>
          <a:lnRef idx="1">
            <a:schemeClr val="accent3"/>
          </a:lnRef>
          <a:fillRef idx="2">
            <a:schemeClr val="accent3"/>
          </a:fillRef>
          <a:effectRef idx="1">
            <a:schemeClr val="accent3"/>
          </a:effectRef>
          <a:fontRef idx="minor">
            <a:schemeClr val="dk1"/>
          </a:fontRef>
        </p:style>
        <p:txBody>
          <a:bodyPr anchor="ctr">
            <a:normAutofit fontScale="90000"/>
          </a:bodyPr>
          <a:lstStyle/>
          <a:p>
            <a:r>
              <a:rPr lang="ar-SA" sz="3600" b="1" dirty="0">
                <a:solidFill>
                  <a:schemeClr val="tx1"/>
                </a:solidFill>
              </a:rPr>
              <a:t>الفصل</a:t>
            </a:r>
            <a:r>
              <a:rPr lang="en-US" sz="3200" b="1" dirty="0">
                <a:solidFill>
                  <a:schemeClr val="tx1"/>
                </a:solidFill>
                <a:latin typeface="Adobe Caslon Pro" pitchFamily="18" charset="0"/>
              </a:rPr>
              <a:t>3</a:t>
            </a:r>
            <a:r>
              <a:rPr lang="ar-SA" sz="4400" b="1" dirty="0">
                <a:solidFill>
                  <a:schemeClr val="tx1"/>
                </a:solidFill>
              </a:rPr>
              <a:t> : </a:t>
            </a:r>
            <a:r>
              <a:rPr lang="ar-SA" sz="3600" b="1" dirty="0">
                <a:solidFill>
                  <a:schemeClr val="tx1"/>
                </a:solidFill>
              </a:rPr>
              <a:t>دراسة التوازنات المالية</a:t>
            </a:r>
            <a:endParaRPr lang="ar-SA" sz="4000" b="1" dirty="0"/>
          </a:p>
        </p:txBody>
      </p:sp>
      <p:sp>
        <p:nvSpPr>
          <p:cNvPr id="4" name="Date Placeholder 3"/>
          <p:cNvSpPr>
            <a:spLocks noGrp="1"/>
          </p:cNvSpPr>
          <p:nvPr>
            <p:ph type="dt" sz="half" idx="10"/>
          </p:nvPr>
        </p:nvSpPr>
        <p:spPr/>
        <p:txBody>
          <a:bodyPr/>
          <a:lstStyle/>
          <a:p>
            <a:fld id="{3EE2FEEE-17F1-4C53-884A-A9529C4819C5}" type="datetime3">
              <a:rPr lang="en-US" smtClean="0"/>
              <a:t>7 April 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11</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980728"/>
            <a:ext cx="8712968" cy="5256584"/>
          </a:xfrm>
          <a:ln/>
        </p:spPr>
        <p:style>
          <a:lnRef idx="2">
            <a:schemeClr val="dk1"/>
          </a:lnRef>
          <a:fillRef idx="1002">
            <a:schemeClr val="lt1"/>
          </a:fillRef>
          <a:effectRef idx="0">
            <a:schemeClr val="dk1"/>
          </a:effectRef>
          <a:fontRef idx="minor">
            <a:schemeClr val="dk1"/>
          </a:fontRef>
        </p:style>
        <p:txBody>
          <a:bodyPr anchor="ctr">
            <a:normAutofit fontScale="92500" lnSpcReduction="20000"/>
          </a:bodyPr>
          <a:lstStyle/>
          <a:p>
            <a:pPr marL="900113" algn="r">
              <a:tabLst>
                <a:tab pos="1254125" algn="l"/>
              </a:tabLst>
            </a:pPr>
            <a:endParaRPr lang="en-US" sz="3200" dirty="0">
              <a:solidFill>
                <a:schemeClr val="tx1"/>
              </a:solidFill>
            </a:endParaRPr>
          </a:p>
          <a:p>
            <a:pPr marL="900113" algn="r">
              <a:buFont typeface="Wingdings" pitchFamily="2" charset="2"/>
              <a:buChar char="Ø"/>
              <a:tabLst>
                <a:tab pos="1254125" algn="l"/>
              </a:tabLst>
            </a:pPr>
            <a:endParaRPr lang="en-US" sz="3200" dirty="0">
              <a:solidFill>
                <a:schemeClr val="tx1"/>
              </a:solidFill>
            </a:endParaRPr>
          </a:p>
          <a:p>
            <a:pPr marL="900113" algn="r">
              <a:buFont typeface="Wingdings" pitchFamily="2" charset="2"/>
              <a:buChar char="Ø"/>
              <a:tabLst>
                <a:tab pos="1254125" algn="l"/>
              </a:tabLst>
            </a:pPr>
            <a:endParaRPr lang="en-US" sz="3200" dirty="0">
              <a:solidFill>
                <a:schemeClr val="tx1"/>
              </a:solidFill>
            </a:endParaRPr>
          </a:p>
          <a:p>
            <a:pPr marL="900113" algn="r">
              <a:buFont typeface="Wingdings" pitchFamily="2" charset="2"/>
              <a:buChar char="Ø"/>
              <a:tabLst>
                <a:tab pos="1254125" algn="l"/>
              </a:tabLst>
            </a:pPr>
            <a:r>
              <a:rPr lang="ar-SA" sz="5100" dirty="0">
                <a:solidFill>
                  <a:schemeClr val="tx1"/>
                </a:solidFill>
              </a:rPr>
              <a:t> تعريف رأس المال العامل</a:t>
            </a:r>
          </a:p>
          <a:p>
            <a:pPr marL="265113" algn="just">
              <a:buFontTx/>
              <a:buChar char="-"/>
              <a:tabLst>
                <a:tab pos="1254125" algn="l"/>
              </a:tabLst>
            </a:pPr>
            <a:r>
              <a:rPr lang="ar-SA" sz="3800" b="0" dirty="0">
                <a:solidFill>
                  <a:schemeClr val="tx1"/>
                </a:solidFill>
              </a:rPr>
              <a:t>رأس المال العامل الصافي أو الدائم </a:t>
            </a:r>
            <a:r>
              <a:rPr lang="en-US" sz="2400" dirty="0">
                <a:solidFill>
                  <a:schemeClr val="tx1"/>
                </a:solidFill>
              </a:rPr>
              <a:t>FRN</a:t>
            </a:r>
            <a:endParaRPr lang="ar-SA" sz="3800" dirty="0">
              <a:solidFill>
                <a:schemeClr val="tx1"/>
              </a:solidFill>
            </a:endParaRPr>
          </a:p>
          <a:p>
            <a:pPr marL="265113" algn="just">
              <a:tabLst>
                <a:tab pos="1254125" algn="l"/>
              </a:tabLst>
            </a:pPr>
            <a:r>
              <a:rPr lang="ar-SA" sz="2600" b="0" dirty="0">
                <a:solidFill>
                  <a:schemeClr val="tx1"/>
                </a:solidFill>
              </a:rPr>
              <a:t>ويمكن التعبير عن رأس المال العامل الصافي أو الدائم من خلال الشكل الموضح أدناه</a:t>
            </a:r>
          </a:p>
          <a:p>
            <a:pPr marL="265113" algn="just">
              <a:tabLst>
                <a:tab pos="1254125" algn="l"/>
              </a:tabLst>
            </a:pPr>
            <a:endParaRPr lang="ar-SA" sz="2800" b="0" dirty="0">
              <a:solidFill>
                <a:schemeClr val="tx1"/>
              </a:solidFill>
            </a:endParaRPr>
          </a:p>
          <a:p>
            <a:pPr marL="265113" algn="just">
              <a:tabLst>
                <a:tab pos="1254125" algn="l"/>
              </a:tabLst>
            </a:pPr>
            <a:endParaRPr lang="ar-SA" sz="2800" b="0" dirty="0">
              <a:solidFill>
                <a:schemeClr val="tx1"/>
              </a:solidFill>
            </a:endParaRPr>
          </a:p>
          <a:p>
            <a:pPr marL="265113" algn="just">
              <a:tabLst>
                <a:tab pos="1254125" algn="l"/>
              </a:tabLst>
            </a:pPr>
            <a:r>
              <a:rPr lang="ar-SA" sz="2800" b="0" dirty="0">
                <a:solidFill>
                  <a:schemeClr val="tx1"/>
                </a:solidFill>
              </a:rPr>
              <a:t>                                                                                                                                                                             </a:t>
            </a:r>
          </a:p>
          <a:p>
            <a:pPr marL="265113" algn="just">
              <a:tabLst>
                <a:tab pos="1254125" algn="l"/>
              </a:tabLst>
            </a:pPr>
            <a:r>
              <a:rPr lang="ar-SA" sz="2800" b="0" dirty="0">
                <a:solidFill>
                  <a:schemeClr val="tx1"/>
                </a:solidFill>
              </a:rPr>
              <a:t>                                                          </a:t>
            </a:r>
            <a:r>
              <a:rPr lang="en-US" sz="2400" dirty="0">
                <a:solidFill>
                  <a:schemeClr val="tx1"/>
                </a:solidFill>
              </a:rPr>
              <a:t>FRN</a:t>
            </a:r>
            <a:endParaRPr lang="ar-SA" sz="2800" dirty="0">
              <a:solidFill>
                <a:schemeClr val="tx1"/>
              </a:solidFill>
            </a:endParaRPr>
          </a:p>
          <a:p>
            <a:pPr marL="265113" algn="just">
              <a:buFontTx/>
              <a:buChar char="-"/>
              <a:tabLst>
                <a:tab pos="1254125" algn="l"/>
              </a:tabLst>
            </a:pPr>
            <a:endParaRPr lang="ar-SA" sz="2400" b="0" dirty="0">
              <a:solidFill>
                <a:schemeClr val="tx1"/>
              </a:solidFill>
            </a:endParaRPr>
          </a:p>
          <a:p>
            <a:pPr marL="265113" algn="just">
              <a:buFontTx/>
              <a:buChar char="-"/>
              <a:tabLst>
                <a:tab pos="1254125" algn="l"/>
              </a:tabLst>
            </a:pPr>
            <a:endParaRPr lang="ar-SA" sz="2400" b="0" dirty="0">
              <a:solidFill>
                <a:schemeClr val="tx1"/>
              </a:solidFill>
            </a:endParaRPr>
          </a:p>
          <a:p>
            <a:pPr marL="900113" algn="r">
              <a:buFont typeface="Wingdings" pitchFamily="2" charset="2"/>
              <a:buChar char="Ø"/>
              <a:tabLst>
                <a:tab pos="1254125" algn="l"/>
              </a:tabLst>
            </a:pPr>
            <a:endParaRPr lang="ar-SA" sz="2400" b="0" dirty="0">
              <a:solidFill>
                <a:schemeClr val="tx1"/>
              </a:solidFill>
            </a:endParaRPr>
          </a:p>
          <a:p>
            <a:pPr marL="900113" algn="r">
              <a:tabLst>
                <a:tab pos="1254125" algn="l"/>
              </a:tabLst>
            </a:pPr>
            <a:endParaRPr lang="ar-SA" sz="2400" b="0" dirty="0">
              <a:solidFill>
                <a:schemeClr val="tx1"/>
              </a:solidFill>
            </a:endParaRPr>
          </a:p>
          <a:p>
            <a:pPr marL="900113" algn="r">
              <a:buFont typeface="Wingdings" pitchFamily="2" charset="2"/>
              <a:buChar char="Ø"/>
              <a:tabLst>
                <a:tab pos="1254125" algn="l"/>
              </a:tabLst>
            </a:pPr>
            <a:endParaRPr lang="ar-SA" sz="2400" b="0" dirty="0">
              <a:solidFill>
                <a:schemeClr val="tx1"/>
              </a:solidFill>
            </a:endParaRPr>
          </a:p>
          <a:p>
            <a:pPr marL="900113" algn="r">
              <a:tabLst>
                <a:tab pos="1254125" algn="l"/>
              </a:tabLst>
            </a:pPr>
            <a:endParaRPr lang="ar-SA" sz="2400" b="0" dirty="0">
              <a:solidFill>
                <a:schemeClr val="tx1"/>
              </a:solidFill>
            </a:endParaRPr>
          </a:p>
          <a:p>
            <a:pPr marL="900113" algn="r">
              <a:tabLst>
                <a:tab pos="1254125" algn="l"/>
              </a:tabLst>
            </a:pPr>
            <a:endParaRPr lang="ar-SA" sz="2800" dirty="0">
              <a:solidFill>
                <a:schemeClr val="tx1"/>
              </a:solidFill>
            </a:endParaRPr>
          </a:p>
        </p:txBody>
      </p:sp>
      <p:sp>
        <p:nvSpPr>
          <p:cNvPr id="2" name="Title 1"/>
          <p:cNvSpPr>
            <a:spLocks noGrp="1"/>
          </p:cNvSpPr>
          <p:nvPr>
            <p:ph type="ctrTitle"/>
          </p:nvPr>
        </p:nvSpPr>
        <p:spPr>
          <a:xfrm>
            <a:off x="251520" y="332656"/>
            <a:ext cx="8568952" cy="504056"/>
          </a:xfrm>
          <a:ln/>
        </p:spPr>
        <p:style>
          <a:lnRef idx="1">
            <a:schemeClr val="accent3"/>
          </a:lnRef>
          <a:fillRef idx="2">
            <a:schemeClr val="accent3"/>
          </a:fillRef>
          <a:effectRef idx="1">
            <a:schemeClr val="accent3"/>
          </a:effectRef>
          <a:fontRef idx="minor">
            <a:schemeClr val="dk1"/>
          </a:fontRef>
        </p:style>
        <p:txBody>
          <a:bodyPr anchor="ctr">
            <a:normAutofit fontScale="90000"/>
          </a:bodyPr>
          <a:lstStyle/>
          <a:p>
            <a:r>
              <a:rPr lang="ar-SA" sz="3600" b="1" dirty="0">
                <a:solidFill>
                  <a:schemeClr val="tx1"/>
                </a:solidFill>
              </a:rPr>
              <a:t>الفصل</a:t>
            </a:r>
            <a:r>
              <a:rPr lang="en-US" sz="3200" b="1" dirty="0">
                <a:solidFill>
                  <a:schemeClr val="tx1"/>
                </a:solidFill>
                <a:latin typeface="Adobe Caslon Pro" pitchFamily="18" charset="0"/>
              </a:rPr>
              <a:t>3</a:t>
            </a:r>
            <a:r>
              <a:rPr lang="ar-SA" sz="4400" b="1" dirty="0">
                <a:solidFill>
                  <a:schemeClr val="tx1"/>
                </a:solidFill>
              </a:rPr>
              <a:t> : </a:t>
            </a:r>
            <a:r>
              <a:rPr lang="ar-SA" sz="3600" b="1" dirty="0">
                <a:solidFill>
                  <a:schemeClr val="tx1"/>
                </a:solidFill>
              </a:rPr>
              <a:t>دراسة التوازنات المالية</a:t>
            </a:r>
            <a:endParaRPr lang="ar-SA" sz="4000" b="1" dirty="0"/>
          </a:p>
        </p:txBody>
      </p:sp>
      <p:sp>
        <p:nvSpPr>
          <p:cNvPr id="4" name="Date Placeholder 3"/>
          <p:cNvSpPr>
            <a:spLocks noGrp="1"/>
          </p:cNvSpPr>
          <p:nvPr>
            <p:ph type="dt" sz="half" idx="10"/>
          </p:nvPr>
        </p:nvSpPr>
        <p:spPr/>
        <p:txBody>
          <a:bodyPr/>
          <a:lstStyle/>
          <a:p>
            <a:fld id="{B67CE772-B906-498A-837B-BA2526B1F970}" type="datetime3">
              <a:rPr lang="en-US" smtClean="0"/>
              <a:t>7 April 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12</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graphicFrame>
        <p:nvGraphicFramePr>
          <p:cNvPr id="7" name="Table 6"/>
          <p:cNvGraphicFramePr>
            <a:graphicFrameLocks noGrp="1"/>
          </p:cNvGraphicFramePr>
          <p:nvPr>
            <p:extLst>
              <p:ext uri="{D42A27DB-BD31-4B8C-83A1-F6EECF244321}">
                <p14:modId xmlns:p14="http://schemas.microsoft.com/office/powerpoint/2010/main" val="614310381"/>
              </p:ext>
            </p:extLst>
          </p:nvPr>
        </p:nvGraphicFramePr>
        <p:xfrm>
          <a:off x="2051720" y="3501008"/>
          <a:ext cx="5256584" cy="2246303"/>
        </p:xfrm>
        <a:graphic>
          <a:graphicData uri="http://schemas.openxmlformats.org/drawingml/2006/table">
            <a:tbl>
              <a:tblPr rtl="1" firstRow="1" bandRow="1">
                <a:tableStyleId>{8799B23B-EC83-4686-B30A-512413B5E67A}</a:tableStyleId>
              </a:tblPr>
              <a:tblGrid>
                <a:gridCol w="2594836">
                  <a:extLst>
                    <a:ext uri="{9D8B030D-6E8A-4147-A177-3AD203B41FA5}">
                      <a16:colId xmlns:a16="http://schemas.microsoft.com/office/drawing/2014/main" val="20000"/>
                    </a:ext>
                  </a:extLst>
                </a:gridCol>
                <a:gridCol w="2661748">
                  <a:extLst>
                    <a:ext uri="{9D8B030D-6E8A-4147-A177-3AD203B41FA5}">
                      <a16:colId xmlns:a16="http://schemas.microsoft.com/office/drawing/2014/main" val="20001"/>
                    </a:ext>
                  </a:extLst>
                </a:gridCol>
              </a:tblGrid>
              <a:tr h="734135">
                <a:tc>
                  <a:txBody>
                    <a:bodyPr/>
                    <a:lstStyle/>
                    <a:p>
                      <a:pPr algn="ctr" rtl="1"/>
                      <a:endParaRPr lang="ar-SA" dirty="0"/>
                    </a:p>
                    <a:p>
                      <a:pPr algn="ctr" rtl="1"/>
                      <a:r>
                        <a:rPr lang="ar-SA" dirty="0"/>
                        <a:t>الأصول الثابتة الصافية</a:t>
                      </a:r>
                      <a:r>
                        <a:rPr lang="en-US" dirty="0"/>
                        <a:t> AF </a:t>
                      </a:r>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rtl="1"/>
                      <a:endParaRPr lang="ar-SA" dirty="0"/>
                    </a:p>
                    <a:p>
                      <a:pPr algn="ctr" rtl="1"/>
                      <a:r>
                        <a:rPr lang="ar-SA" dirty="0"/>
                        <a:t>الأموال الدائمة</a:t>
                      </a:r>
                      <a:r>
                        <a:rPr lang="en-US" dirty="0"/>
                        <a:t> CP </a:t>
                      </a:r>
                      <a:endParaRPr lang="ar-SA" dirty="0"/>
                    </a:p>
                    <a:p>
                      <a:pPr algn="ctr" rtl="1"/>
                      <a:endParaRPr lang="ar-SA" dirty="0"/>
                    </a:p>
                    <a:p>
                      <a:pPr algn="r" rtl="1"/>
                      <a:r>
                        <a:rPr lang="ar-SA" dirty="0">
                          <a:solidFill>
                            <a:schemeClr val="accent1">
                              <a:lumMod val="60000"/>
                              <a:lumOff val="40000"/>
                            </a:schemeClr>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778033">
                <a:tc rowSpan="2">
                  <a:txBody>
                    <a:bodyPr/>
                    <a:lstStyle/>
                    <a:p>
                      <a:pPr rtl="1"/>
                      <a:endParaRPr lang="ar-SA" dirty="0"/>
                    </a:p>
                    <a:p>
                      <a:pPr rtl="1"/>
                      <a:endParaRPr lang="ar-SA" dirty="0"/>
                    </a:p>
                    <a:p>
                      <a:pPr algn="ctr" rtl="1"/>
                      <a:r>
                        <a:rPr lang="ar-SA" dirty="0"/>
                        <a:t>الأصول المتداولة</a:t>
                      </a:r>
                      <a:r>
                        <a:rPr lang="en-US" dirty="0"/>
                        <a:t> AC </a:t>
                      </a:r>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rtl="1"/>
                      <a:endParaRPr lang="ar-SA"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34135">
                <a:tc vMerge="1">
                  <a:txBody>
                    <a:bodyPr/>
                    <a:lstStyle/>
                    <a:p>
                      <a:pPr rtl="1"/>
                      <a:endParaRPr lang="ar-SA" dirty="0"/>
                    </a:p>
                  </a:txBody>
                  <a:tcPr/>
                </a:tc>
                <a:tc>
                  <a:txBody>
                    <a:bodyPr/>
                    <a:lstStyle/>
                    <a:p>
                      <a:pPr rtl="1"/>
                      <a:endParaRPr lang="ar-SA" dirty="0"/>
                    </a:p>
                    <a:p>
                      <a:pPr algn="ctr" rtl="1"/>
                      <a:r>
                        <a:rPr lang="ar-SA" dirty="0"/>
                        <a:t>الديون قصيرة الأجل</a:t>
                      </a:r>
                      <a:r>
                        <a:rPr lang="ar-DZ" dirty="0"/>
                        <a:t> </a:t>
                      </a:r>
                      <a:r>
                        <a:rPr lang="en-US" dirty="0"/>
                        <a:t>DCT</a:t>
                      </a:r>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cxnSp>
        <p:nvCxnSpPr>
          <p:cNvPr id="16" name="Straight Arrow Connector 15"/>
          <p:cNvCxnSpPr/>
          <p:nvPr/>
        </p:nvCxnSpPr>
        <p:spPr>
          <a:xfrm flipH="1">
            <a:off x="2051720" y="4221088"/>
            <a:ext cx="2664296"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980728"/>
            <a:ext cx="8712968" cy="5328592"/>
          </a:xfrm>
          <a:ln/>
        </p:spPr>
        <p:style>
          <a:lnRef idx="2">
            <a:schemeClr val="dk1"/>
          </a:lnRef>
          <a:fillRef idx="1002">
            <a:schemeClr val="lt1"/>
          </a:fillRef>
          <a:effectRef idx="0">
            <a:schemeClr val="dk1"/>
          </a:effectRef>
          <a:fontRef idx="minor">
            <a:schemeClr val="dk1"/>
          </a:fontRef>
        </p:style>
        <p:txBody>
          <a:bodyPr anchor="ctr">
            <a:normAutofit fontScale="92500" lnSpcReduction="10000"/>
          </a:bodyPr>
          <a:lstStyle/>
          <a:p>
            <a:pPr marL="900113" algn="r">
              <a:tabLst>
                <a:tab pos="1254125" algn="l"/>
              </a:tabLst>
            </a:pPr>
            <a:endParaRPr lang="en-US" sz="3200" dirty="0">
              <a:solidFill>
                <a:schemeClr val="tx1"/>
              </a:solidFill>
            </a:endParaRPr>
          </a:p>
          <a:p>
            <a:pPr marL="900113" algn="r">
              <a:buFont typeface="Wingdings" pitchFamily="2" charset="2"/>
              <a:buChar char="Ø"/>
              <a:tabLst>
                <a:tab pos="1254125" algn="l"/>
              </a:tabLst>
            </a:pPr>
            <a:endParaRPr lang="en-US" sz="3200" dirty="0">
              <a:solidFill>
                <a:schemeClr val="tx1"/>
              </a:solidFill>
            </a:endParaRPr>
          </a:p>
          <a:p>
            <a:pPr marL="900113" algn="r">
              <a:buFont typeface="Wingdings" pitchFamily="2" charset="2"/>
              <a:buChar char="Ø"/>
              <a:tabLst>
                <a:tab pos="1254125" algn="l"/>
              </a:tabLst>
            </a:pPr>
            <a:endParaRPr lang="en-US" sz="3200" dirty="0">
              <a:solidFill>
                <a:schemeClr val="tx1"/>
              </a:solidFill>
            </a:endParaRPr>
          </a:p>
          <a:p>
            <a:pPr marL="900113" algn="r">
              <a:tabLst>
                <a:tab pos="1254125" algn="l"/>
              </a:tabLst>
            </a:pPr>
            <a:endParaRPr lang="ar-SA" sz="3200" dirty="0">
              <a:solidFill>
                <a:schemeClr val="tx1"/>
              </a:solidFill>
            </a:endParaRPr>
          </a:p>
          <a:p>
            <a:pPr marL="900113" algn="r">
              <a:buFont typeface="Wingdings" pitchFamily="2" charset="2"/>
              <a:buChar char="Ø"/>
              <a:tabLst>
                <a:tab pos="1254125" algn="l"/>
              </a:tabLst>
            </a:pPr>
            <a:r>
              <a:rPr lang="ar-SA" sz="5100" dirty="0">
                <a:solidFill>
                  <a:schemeClr val="tx1"/>
                </a:solidFill>
              </a:rPr>
              <a:t> تعريف رأس المال العامل</a:t>
            </a:r>
          </a:p>
          <a:p>
            <a:pPr marL="265113" algn="just">
              <a:buFontTx/>
              <a:buChar char="-"/>
              <a:tabLst>
                <a:tab pos="1254125" algn="l"/>
              </a:tabLst>
            </a:pPr>
            <a:r>
              <a:rPr lang="ar-SA" sz="3800" b="0" dirty="0">
                <a:solidFill>
                  <a:schemeClr val="tx1"/>
                </a:solidFill>
              </a:rPr>
              <a:t>رأس المال العامل الخاص</a:t>
            </a:r>
          </a:p>
          <a:p>
            <a:pPr marL="265113" algn="just">
              <a:tabLst>
                <a:tab pos="1254125" algn="l"/>
              </a:tabLst>
            </a:pPr>
            <a:r>
              <a:rPr lang="ar-SA" sz="2400" b="0" dirty="0">
                <a:solidFill>
                  <a:schemeClr val="tx1"/>
                </a:solidFill>
              </a:rPr>
              <a:t>يعبر عن هذا المفهوم بالمعادلة التالية:</a:t>
            </a:r>
          </a:p>
          <a:p>
            <a:pPr marL="265113" algn="just">
              <a:tabLst>
                <a:tab pos="1254125" algn="l"/>
              </a:tabLst>
            </a:pPr>
            <a:endParaRPr lang="ar-SA" sz="2400" b="0" dirty="0">
              <a:solidFill>
                <a:schemeClr val="tx1"/>
              </a:solidFill>
            </a:endParaRPr>
          </a:p>
          <a:p>
            <a:pPr marL="265113" algn="just">
              <a:tabLst>
                <a:tab pos="1254125" algn="l"/>
              </a:tabLst>
            </a:pPr>
            <a:endParaRPr lang="ar-SA" sz="2400" b="0" dirty="0">
              <a:solidFill>
                <a:schemeClr val="tx1"/>
              </a:solidFill>
            </a:endParaRPr>
          </a:p>
          <a:p>
            <a:pPr marL="265113" algn="just">
              <a:tabLst>
                <a:tab pos="1254125" algn="l"/>
              </a:tabLst>
            </a:pPr>
            <a:endParaRPr lang="ar-SA" sz="2400" b="0" dirty="0">
              <a:solidFill>
                <a:schemeClr val="tx1"/>
              </a:solidFill>
            </a:endParaRPr>
          </a:p>
          <a:p>
            <a:pPr marL="265113" algn="just">
              <a:tabLst>
                <a:tab pos="1254125" algn="l"/>
              </a:tabLst>
            </a:pPr>
            <a:r>
              <a:rPr lang="ar-SA" sz="2400" b="0" dirty="0">
                <a:solidFill>
                  <a:schemeClr val="tx1"/>
                </a:solidFill>
              </a:rPr>
              <a:t>أو بعبارة أخرى </a:t>
            </a:r>
          </a:p>
          <a:p>
            <a:pPr marL="265113" algn="just">
              <a:buFontTx/>
              <a:buChar char="-"/>
              <a:tabLst>
                <a:tab pos="1254125" algn="l"/>
              </a:tabLst>
            </a:pPr>
            <a:endParaRPr lang="ar-SA" sz="2400" b="0" dirty="0">
              <a:solidFill>
                <a:schemeClr val="tx1"/>
              </a:solidFill>
            </a:endParaRPr>
          </a:p>
          <a:p>
            <a:pPr marL="265113" algn="just">
              <a:buFontTx/>
              <a:buChar char="-"/>
              <a:tabLst>
                <a:tab pos="1254125" algn="l"/>
              </a:tabLst>
            </a:pPr>
            <a:endParaRPr lang="ar-SA" sz="2400" b="0" dirty="0">
              <a:solidFill>
                <a:schemeClr val="tx1"/>
              </a:solidFill>
            </a:endParaRPr>
          </a:p>
          <a:p>
            <a:pPr marL="265113" algn="just">
              <a:buFontTx/>
              <a:buChar char="-"/>
              <a:tabLst>
                <a:tab pos="1254125" algn="l"/>
              </a:tabLst>
            </a:pPr>
            <a:endParaRPr lang="ar-SA" sz="2400" b="0" dirty="0">
              <a:solidFill>
                <a:schemeClr val="tx1"/>
              </a:solidFill>
            </a:endParaRPr>
          </a:p>
          <a:p>
            <a:pPr marL="265113" algn="just">
              <a:buFontTx/>
              <a:buChar char="-"/>
              <a:tabLst>
                <a:tab pos="1254125" algn="l"/>
              </a:tabLst>
            </a:pPr>
            <a:endParaRPr lang="ar-SA" sz="2400" b="0" dirty="0">
              <a:solidFill>
                <a:schemeClr val="tx1"/>
              </a:solidFill>
            </a:endParaRPr>
          </a:p>
          <a:p>
            <a:pPr marL="900113" algn="r">
              <a:buFont typeface="Wingdings" pitchFamily="2" charset="2"/>
              <a:buChar char="Ø"/>
              <a:tabLst>
                <a:tab pos="1254125" algn="l"/>
              </a:tabLst>
            </a:pPr>
            <a:endParaRPr lang="ar-SA" sz="2400" b="0" dirty="0">
              <a:solidFill>
                <a:schemeClr val="tx1"/>
              </a:solidFill>
            </a:endParaRPr>
          </a:p>
          <a:p>
            <a:pPr marL="900113" algn="r">
              <a:tabLst>
                <a:tab pos="1254125" algn="l"/>
              </a:tabLst>
            </a:pPr>
            <a:endParaRPr lang="ar-SA" sz="2400" b="0" dirty="0">
              <a:solidFill>
                <a:schemeClr val="tx1"/>
              </a:solidFill>
            </a:endParaRPr>
          </a:p>
          <a:p>
            <a:pPr marL="900113" algn="r">
              <a:buFont typeface="Wingdings" pitchFamily="2" charset="2"/>
              <a:buChar char="Ø"/>
              <a:tabLst>
                <a:tab pos="1254125" algn="l"/>
              </a:tabLst>
            </a:pPr>
            <a:endParaRPr lang="ar-SA" sz="2400" b="0" dirty="0">
              <a:solidFill>
                <a:schemeClr val="tx1"/>
              </a:solidFill>
            </a:endParaRPr>
          </a:p>
          <a:p>
            <a:pPr marL="900113" algn="r">
              <a:tabLst>
                <a:tab pos="1254125" algn="l"/>
              </a:tabLst>
            </a:pPr>
            <a:endParaRPr lang="ar-SA" sz="2400" b="0" dirty="0">
              <a:solidFill>
                <a:schemeClr val="tx1"/>
              </a:solidFill>
            </a:endParaRPr>
          </a:p>
          <a:p>
            <a:pPr marL="900113" algn="r">
              <a:tabLst>
                <a:tab pos="1254125" algn="l"/>
              </a:tabLst>
            </a:pPr>
            <a:endParaRPr lang="ar-SA" sz="2800" dirty="0">
              <a:solidFill>
                <a:schemeClr val="tx1"/>
              </a:solidFill>
            </a:endParaRPr>
          </a:p>
        </p:txBody>
      </p:sp>
      <p:sp>
        <p:nvSpPr>
          <p:cNvPr id="2" name="Title 1"/>
          <p:cNvSpPr>
            <a:spLocks noGrp="1"/>
          </p:cNvSpPr>
          <p:nvPr>
            <p:ph type="ctrTitle"/>
          </p:nvPr>
        </p:nvSpPr>
        <p:spPr>
          <a:xfrm>
            <a:off x="251520" y="332656"/>
            <a:ext cx="8568952" cy="504056"/>
          </a:xfrm>
          <a:ln/>
        </p:spPr>
        <p:style>
          <a:lnRef idx="1">
            <a:schemeClr val="accent3"/>
          </a:lnRef>
          <a:fillRef idx="2">
            <a:schemeClr val="accent3"/>
          </a:fillRef>
          <a:effectRef idx="1">
            <a:schemeClr val="accent3"/>
          </a:effectRef>
          <a:fontRef idx="minor">
            <a:schemeClr val="dk1"/>
          </a:fontRef>
        </p:style>
        <p:txBody>
          <a:bodyPr anchor="ctr">
            <a:normAutofit fontScale="90000"/>
          </a:bodyPr>
          <a:lstStyle/>
          <a:p>
            <a:r>
              <a:rPr lang="ar-SA" sz="3600" b="1" dirty="0">
                <a:solidFill>
                  <a:schemeClr val="tx1"/>
                </a:solidFill>
              </a:rPr>
              <a:t>الفصل</a:t>
            </a:r>
            <a:r>
              <a:rPr lang="en-US" sz="3200" b="1" dirty="0">
                <a:solidFill>
                  <a:schemeClr val="tx1"/>
                </a:solidFill>
                <a:latin typeface="Adobe Caslon Pro" pitchFamily="18" charset="0"/>
              </a:rPr>
              <a:t>3</a:t>
            </a:r>
            <a:r>
              <a:rPr lang="ar-SA" sz="4400" b="1" dirty="0">
                <a:solidFill>
                  <a:schemeClr val="tx1"/>
                </a:solidFill>
              </a:rPr>
              <a:t> : </a:t>
            </a:r>
            <a:r>
              <a:rPr lang="ar-SA" sz="3600" b="1" dirty="0">
                <a:solidFill>
                  <a:schemeClr val="tx1"/>
                </a:solidFill>
              </a:rPr>
              <a:t>دراسة التوازنات المالية</a:t>
            </a:r>
            <a:endParaRPr lang="ar-SA" sz="4000" b="1" dirty="0"/>
          </a:p>
        </p:txBody>
      </p:sp>
      <p:sp>
        <p:nvSpPr>
          <p:cNvPr id="4" name="Date Placeholder 3"/>
          <p:cNvSpPr>
            <a:spLocks noGrp="1"/>
          </p:cNvSpPr>
          <p:nvPr>
            <p:ph type="dt" sz="half" idx="10"/>
          </p:nvPr>
        </p:nvSpPr>
        <p:spPr/>
        <p:txBody>
          <a:bodyPr/>
          <a:lstStyle/>
          <a:p>
            <a:fld id="{8CB8046E-DC47-47F4-AA4D-A2083FA62035}" type="datetime3">
              <a:rPr lang="en-US" smtClean="0"/>
              <a:t>7 April 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13</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graphicFrame>
        <p:nvGraphicFramePr>
          <p:cNvPr id="7" name="Table 6"/>
          <p:cNvGraphicFramePr>
            <a:graphicFrameLocks noGrp="1"/>
          </p:cNvGraphicFramePr>
          <p:nvPr/>
        </p:nvGraphicFramePr>
        <p:xfrm>
          <a:off x="755576" y="3212976"/>
          <a:ext cx="7704856" cy="576064"/>
        </p:xfrm>
        <a:graphic>
          <a:graphicData uri="http://schemas.openxmlformats.org/drawingml/2006/table">
            <a:tbl>
              <a:tblPr rtl="1" firstRow="1" bandRow="1">
                <a:effectLst>
                  <a:outerShdw blurRad="63500" sx="102000" sy="102000" algn="ctr" rotWithShape="0">
                    <a:prstClr val="black">
                      <a:alpha val="40000"/>
                    </a:prstClr>
                  </a:outerShdw>
                </a:effectLst>
                <a:tableStyleId>{5C22544A-7EE6-4342-B048-85BDC9FD1C3A}</a:tableStyleId>
              </a:tblPr>
              <a:tblGrid>
                <a:gridCol w="7704856">
                  <a:extLst>
                    <a:ext uri="{9D8B030D-6E8A-4147-A177-3AD203B41FA5}">
                      <a16:colId xmlns:a16="http://schemas.microsoft.com/office/drawing/2014/main" val="20000"/>
                    </a:ext>
                  </a:extLst>
                </a:gridCol>
              </a:tblGrid>
              <a:tr h="576064">
                <a:tc>
                  <a:txBody>
                    <a:bodyPr/>
                    <a:lstStyle/>
                    <a:p>
                      <a:pPr marL="265113" algn="ctr">
                        <a:tabLst>
                          <a:tab pos="1254125" algn="l"/>
                        </a:tabLst>
                      </a:pPr>
                      <a:r>
                        <a:rPr lang="ar-SA" sz="2000" b="1" dirty="0">
                          <a:solidFill>
                            <a:schemeClr val="tx1"/>
                          </a:solidFill>
                        </a:rPr>
                        <a:t>رأس المال العامل الخاص = رؤوس الأموال الخاصة – الأصول الثابتة الصافية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slope"/>
                      <a:lightRig rig="flood" dir="t"/>
                    </a:cell3D>
                    <a:solidFill>
                      <a:schemeClr val="accent2">
                        <a:lumMod val="20000"/>
                        <a:lumOff val="80000"/>
                      </a:schemeClr>
                    </a:solidFill>
                  </a:tcPr>
                </a:tc>
                <a:extLst>
                  <a:ext uri="{0D108BD9-81ED-4DB2-BD59-A6C34878D82A}">
                    <a16:rowId xmlns:a16="http://schemas.microsoft.com/office/drawing/2014/main" val="10000"/>
                  </a:ext>
                </a:extLst>
              </a:tr>
            </a:tbl>
          </a:graphicData>
        </a:graphic>
      </p:graphicFrame>
      <p:graphicFrame>
        <p:nvGraphicFramePr>
          <p:cNvPr id="8" name="Table 7"/>
          <p:cNvGraphicFramePr>
            <a:graphicFrameLocks noGrp="1"/>
          </p:cNvGraphicFramePr>
          <p:nvPr/>
        </p:nvGraphicFramePr>
        <p:xfrm>
          <a:off x="827584" y="4941168"/>
          <a:ext cx="7704856" cy="576064"/>
        </p:xfrm>
        <a:graphic>
          <a:graphicData uri="http://schemas.openxmlformats.org/drawingml/2006/table">
            <a:tbl>
              <a:tblPr rtl="1" firstRow="1" bandRow="1">
                <a:effectLst>
                  <a:outerShdw blurRad="63500" sx="102000" sy="102000" algn="ctr" rotWithShape="0">
                    <a:prstClr val="black">
                      <a:alpha val="40000"/>
                    </a:prstClr>
                  </a:outerShdw>
                </a:effectLst>
                <a:tableStyleId>{5C22544A-7EE6-4342-B048-85BDC9FD1C3A}</a:tableStyleId>
              </a:tblPr>
              <a:tblGrid>
                <a:gridCol w="7704856">
                  <a:extLst>
                    <a:ext uri="{9D8B030D-6E8A-4147-A177-3AD203B41FA5}">
                      <a16:colId xmlns:a16="http://schemas.microsoft.com/office/drawing/2014/main" val="20000"/>
                    </a:ext>
                  </a:extLst>
                </a:gridCol>
              </a:tblGrid>
              <a:tr h="576064">
                <a:tc>
                  <a:txBody>
                    <a:bodyPr/>
                    <a:lstStyle/>
                    <a:p>
                      <a:pPr marL="265113" algn="ctr">
                        <a:tabLst>
                          <a:tab pos="1254125" algn="l"/>
                        </a:tabLst>
                      </a:pPr>
                      <a:r>
                        <a:rPr lang="ar-SA" sz="2000" b="1" dirty="0">
                          <a:solidFill>
                            <a:schemeClr val="tx1"/>
                          </a:solidFill>
                        </a:rPr>
                        <a:t>رأس المال العامل الخاص = رأس</a:t>
                      </a:r>
                      <a:r>
                        <a:rPr lang="ar-SA" sz="2000" b="1" baseline="0" dirty="0">
                          <a:solidFill>
                            <a:schemeClr val="tx1"/>
                          </a:solidFill>
                        </a:rPr>
                        <a:t> المال العامل الصافي </a:t>
                      </a:r>
                      <a:r>
                        <a:rPr lang="ar-SA" sz="2000" b="1" dirty="0">
                          <a:solidFill>
                            <a:schemeClr val="tx1"/>
                          </a:solidFill>
                        </a:rPr>
                        <a:t>– الخصوم غير الجارية (د  م ط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slope"/>
                      <a:lightRig rig="flood" dir="t"/>
                    </a:cell3D>
                    <a:solidFill>
                      <a:schemeClr val="accent2">
                        <a:lumMod val="20000"/>
                        <a:lumOff val="80000"/>
                      </a:schemeClr>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980728"/>
            <a:ext cx="8712968" cy="5328592"/>
          </a:xfrm>
          <a:ln/>
        </p:spPr>
        <p:style>
          <a:lnRef idx="2">
            <a:schemeClr val="dk1"/>
          </a:lnRef>
          <a:fillRef idx="1002">
            <a:schemeClr val="lt1"/>
          </a:fillRef>
          <a:effectRef idx="0">
            <a:schemeClr val="dk1"/>
          </a:effectRef>
          <a:fontRef idx="minor">
            <a:schemeClr val="dk1"/>
          </a:fontRef>
        </p:style>
        <p:txBody>
          <a:bodyPr anchor="ctr">
            <a:normAutofit fontScale="92500" lnSpcReduction="10000"/>
          </a:bodyPr>
          <a:lstStyle/>
          <a:p>
            <a:pPr marL="900113" algn="r">
              <a:tabLst>
                <a:tab pos="1254125" algn="l"/>
              </a:tabLst>
            </a:pPr>
            <a:endParaRPr lang="en-US" sz="3200" dirty="0">
              <a:solidFill>
                <a:schemeClr val="tx1"/>
              </a:solidFill>
            </a:endParaRPr>
          </a:p>
          <a:p>
            <a:pPr marL="900113" algn="r">
              <a:buFont typeface="Wingdings" pitchFamily="2" charset="2"/>
              <a:buChar char="Ø"/>
              <a:tabLst>
                <a:tab pos="1254125" algn="l"/>
              </a:tabLst>
            </a:pPr>
            <a:endParaRPr lang="en-US" sz="3200" dirty="0">
              <a:solidFill>
                <a:schemeClr val="tx1"/>
              </a:solidFill>
            </a:endParaRPr>
          </a:p>
          <a:p>
            <a:pPr marL="900113" algn="r">
              <a:buFont typeface="Wingdings" pitchFamily="2" charset="2"/>
              <a:buChar char="Ø"/>
              <a:tabLst>
                <a:tab pos="1254125" algn="l"/>
              </a:tabLst>
            </a:pPr>
            <a:endParaRPr lang="en-US" sz="3200" dirty="0">
              <a:solidFill>
                <a:schemeClr val="tx1"/>
              </a:solidFill>
            </a:endParaRPr>
          </a:p>
          <a:p>
            <a:pPr marL="900113" algn="r">
              <a:tabLst>
                <a:tab pos="1254125" algn="l"/>
              </a:tabLst>
            </a:pPr>
            <a:endParaRPr lang="ar-SA" sz="3200" dirty="0">
              <a:solidFill>
                <a:schemeClr val="tx1"/>
              </a:solidFill>
            </a:endParaRPr>
          </a:p>
          <a:p>
            <a:pPr marL="900113" algn="r">
              <a:buFont typeface="Wingdings" pitchFamily="2" charset="2"/>
              <a:buChar char="Ø"/>
              <a:tabLst>
                <a:tab pos="1254125" algn="l"/>
              </a:tabLst>
            </a:pPr>
            <a:r>
              <a:rPr lang="ar-SA" sz="5100" dirty="0">
                <a:solidFill>
                  <a:schemeClr val="tx1"/>
                </a:solidFill>
              </a:rPr>
              <a:t> تعريف رأس المال العامل</a:t>
            </a:r>
          </a:p>
          <a:p>
            <a:pPr marL="265113" algn="just">
              <a:buFontTx/>
              <a:buChar char="-"/>
              <a:tabLst>
                <a:tab pos="1254125" algn="l"/>
              </a:tabLst>
            </a:pPr>
            <a:r>
              <a:rPr lang="ar-SA" sz="3800" b="0" dirty="0">
                <a:solidFill>
                  <a:schemeClr val="tx1"/>
                </a:solidFill>
              </a:rPr>
              <a:t>رأس المال العامل االخارجي</a:t>
            </a:r>
          </a:p>
          <a:p>
            <a:pPr marL="265113" algn="just">
              <a:tabLst>
                <a:tab pos="1254125" algn="l"/>
              </a:tabLst>
            </a:pPr>
            <a:r>
              <a:rPr lang="ar-SA" sz="2400" b="0" dirty="0">
                <a:solidFill>
                  <a:schemeClr val="tx1"/>
                </a:solidFill>
              </a:rPr>
              <a:t>يعبر عن هذا المفهوم بالمعادلة التالية:</a:t>
            </a:r>
          </a:p>
          <a:p>
            <a:pPr marL="265113" algn="just">
              <a:tabLst>
                <a:tab pos="1254125" algn="l"/>
              </a:tabLst>
            </a:pPr>
            <a:endParaRPr lang="ar-SA" sz="2400" b="0" dirty="0">
              <a:solidFill>
                <a:schemeClr val="tx1"/>
              </a:solidFill>
            </a:endParaRPr>
          </a:p>
          <a:p>
            <a:pPr marL="265113" algn="just">
              <a:tabLst>
                <a:tab pos="1254125" algn="l"/>
              </a:tabLst>
            </a:pPr>
            <a:endParaRPr lang="ar-SA" sz="2400" b="0" dirty="0">
              <a:solidFill>
                <a:schemeClr val="tx1"/>
              </a:solidFill>
            </a:endParaRPr>
          </a:p>
          <a:p>
            <a:pPr marL="265113" algn="just">
              <a:tabLst>
                <a:tab pos="1254125" algn="l"/>
              </a:tabLst>
            </a:pPr>
            <a:endParaRPr lang="ar-SA" sz="2400" b="0" dirty="0">
              <a:solidFill>
                <a:schemeClr val="tx1"/>
              </a:solidFill>
            </a:endParaRPr>
          </a:p>
          <a:p>
            <a:pPr marL="265113" algn="just">
              <a:tabLst>
                <a:tab pos="1254125" algn="l"/>
              </a:tabLst>
            </a:pPr>
            <a:r>
              <a:rPr lang="ar-SA" sz="2400" b="0" dirty="0">
                <a:solidFill>
                  <a:schemeClr val="tx1"/>
                </a:solidFill>
              </a:rPr>
              <a:t>أو بعبارة أخرى </a:t>
            </a:r>
          </a:p>
          <a:p>
            <a:pPr marL="265113" algn="just">
              <a:buFontTx/>
              <a:buChar char="-"/>
              <a:tabLst>
                <a:tab pos="1254125" algn="l"/>
              </a:tabLst>
            </a:pPr>
            <a:endParaRPr lang="ar-SA" sz="2400" b="0" dirty="0">
              <a:solidFill>
                <a:schemeClr val="tx1"/>
              </a:solidFill>
            </a:endParaRPr>
          </a:p>
          <a:p>
            <a:pPr marL="265113" algn="just">
              <a:buFontTx/>
              <a:buChar char="-"/>
              <a:tabLst>
                <a:tab pos="1254125" algn="l"/>
              </a:tabLst>
            </a:pPr>
            <a:endParaRPr lang="ar-SA" sz="2400" b="0" dirty="0">
              <a:solidFill>
                <a:schemeClr val="tx1"/>
              </a:solidFill>
            </a:endParaRPr>
          </a:p>
          <a:p>
            <a:pPr marL="265113" algn="just">
              <a:buFontTx/>
              <a:buChar char="-"/>
              <a:tabLst>
                <a:tab pos="1254125" algn="l"/>
              </a:tabLst>
            </a:pPr>
            <a:endParaRPr lang="ar-SA" sz="2400" b="0" dirty="0">
              <a:solidFill>
                <a:schemeClr val="tx1"/>
              </a:solidFill>
            </a:endParaRPr>
          </a:p>
          <a:p>
            <a:pPr marL="265113" algn="just">
              <a:buFontTx/>
              <a:buChar char="-"/>
              <a:tabLst>
                <a:tab pos="1254125" algn="l"/>
              </a:tabLst>
            </a:pPr>
            <a:endParaRPr lang="ar-SA" sz="2400" b="0" dirty="0">
              <a:solidFill>
                <a:schemeClr val="tx1"/>
              </a:solidFill>
            </a:endParaRPr>
          </a:p>
          <a:p>
            <a:pPr marL="900113" algn="r">
              <a:buFont typeface="Wingdings" pitchFamily="2" charset="2"/>
              <a:buChar char="Ø"/>
              <a:tabLst>
                <a:tab pos="1254125" algn="l"/>
              </a:tabLst>
            </a:pPr>
            <a:endParaRPr lang="ar-SA" sz="2400" b="0" dirty="0">
              <a:solidFill>
                <a:schemeClr val="tx1"/>
              </a:solidFill>
            </a:endParaRPr>
          </a:p>
          <a:p>
            <a:pPr marL="900113" algn="r">
              <a:tabLst>
                <a:tab pos="1254125" algn="l"/>
              </a:tabLst>
            </a:pPr>
            <a:endParaRPr lang="ar-SA" sz="2400" b="0" dirty="0">
              <a:solidFill>
                <a:schemeClr val="tx1"/>
              </a:solidFill>
            </a:endParaRPr>
          </a:p>
          <a:p>
            <a:pPr marL="900113" algn="r">
              <a:buFont typeface="Wingdings" pitchFamily="2" charset="2"/>
              <a:buChar char="Ø"/>
              <a:tabLst>
                <a:tab pos="1254125" algn="l"/>
              </a:tabLst>
            </a:pPr>
            <a:endParaRPr lang="ar-SA" sz="2400" b="0" dirty="0">
              <a:solidFill>
                <a:schemeClr val="tx1"/>
              </a:solidFill>
            </a:endParaRPr>
          </a:p>
          <a:p>
            <a:pPr marL="900113" algn="r">
              <a:tabLst>
                <a:tab pos="1254125" algn="l"/>
              </a:tabLst>
            </a:pPr>
            <a:endParaRPr lang="ar-SA" sz="2400" b="0" dirty="0">
              <a:solidFill>
                <a:schemeClr val="tx1"/>
              </a:solidFill>
            </a:endParaRPr>
          </a:p>
          <a:p>
            <a:pPr marL="900113" algn="r">
              <a:tabLst>
                <a:tab pos="1254125" algn="l"/>
              </a:tabLst>
            </a:pPr>
            <a:endParaRPr lang="ar-SA" sz="2800" dirty="0">
              <a:solidFill>
                <a:schemeClr val="tx1"/>
              </a:solidFill>
            </a:endParaRPr>
          </a:p>
        </p:txBody>
      </p:sp>
      <p:sp>
        <p:nvSpPr>
          <p:cNvPr id="2" name="Title 1"/>
          <p:cNvSpPr>
            <a:spLocks noGrp="1"/>
          </p:cNvSpPr>
          <p:nvPr>
            <p:ph type="ctrTitle"/>
          </p:nvPr>
        </p:nvSpPr>
        <p:spPr>
          <a:xfrm>
            <a:off x="251520" y="332656"/>
            <a:ext cx="8568952" cy="504056"/>
          </a:xfrm>
          <a:ln/>
        </p:spPr>
        <p:style>
          <a:lnRef idx="1">
            <a:schemeClr val="accent3"/>
          </a:lnRef>
          <a:fillRef idx="2">
            <a:schemeClr val="accent3"/>
          </a:fillRef>
          <a:effectRef idx="1">
            <a:schemeClr val="accent3"/>
          </a:effectRef>
          <a:fontRef idx="minor">
            <a:schemeClr val="dk1"/>
          </a:fontRef>
        </p:style>
        <p:txBody>
          <a:bodyPr anchor="ctr">
            <a:normAutofit fontScale="90000"/>
          </a:bodyPr>
          <a:lstStyle/>
          <a:p>
            <a:r>
              <a:rPr lang="ar-SA" sz="3600" b="1" dirty="0">
                <a:solidFill>
                  <a:schemeClr val="tx1"/>
                </a:solidFill>
              </a:rPr>
              <a:t>الفصل</a:t>
            </a:r>
            <a:r>
              <a:rPr lang="en-US" sz="3200" b="1" dirty="0">
                <a:solidFill>
                  <a:schemeClr val="tx1"/>
                </a:solidFill>
                <a:latin typeface="Adobe Caslon Pro" pitchFamily="18" charset="0"/>
              </a:rPr>
              <a:t>3</a:t>
            </a:r>
            <a:r>
              <a:rPr lang="ar-SA" sz="4400" b="1" dirty="0">
                <a:solidFill>
                  <a:schemeClr val="tx1"/>
                </a:solidFill>
              </a:rPr>
              <a:t> : </a:t>
            </a:r>
            <a:r>
              <a:rPr lang="ar-SA" sz="3600" b="1" dirty="0">
                <a:solidFill>
                  <a:schemeClr val="tx1"/>
                </a:solidFill>
              </a:rPr>
              <a:t>دراسة التوازنات المالية</a:t>
            </a:r>
            <a:endParaRPr lang="ar-SA" sz="4000" b="1" dirty="0"/>
          </a:p>
        </p:txBody>
      </p:sp>
      <p:sp>
        <p:nvSpPr>
          <p:cNvPr id="4" name="Date Placeholder 3"/>
          <p:cNvSpPr>
            <a:spLocks noGrp="1"/>
          </p:cNvSpPr>
          <p:nvPr>
            <p:ph type="dt" sz="half" idx="10"/>
          </p:nvPr>
        </p:nvSpPr>
        <p:spPr/>
        <p:txBody>
          <a:bodyPr/>
          <a:lstStyle/>
          <a:p>
            <a:fld id="{B954AC21-C10A-46BD-A085-3C9B2F3C254A}" type="datetime3">
              <a:rPr lang="en-US" smtClean="0"/>
              <a:t>7 April 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14</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graphicFrame>
        <p:nvGraphicFramePr>
          <p:cNvPr id="7" name="Table 6"/>
          <p:cNvGraphicFramePr>
            <a:graphicFrameLocks noGrp="1"/>
          </p:cNvGraphicFramePr>
          <p:nvPr/>
        </p:nvGraphicFramePr>
        <p:xfrm>
          <a:off x="755576" y="3212976"/>
          <a:ext cx="7704856" cy="576064"/>
        </p:xfrm>
        <a:graphic>
          <a:graphicData uri="http://schemas.openxmlformats.org/drawingml/2006/table">
            <a:tbl>
              <a:tblPr rtl="1" firstRow="1" bandRow="1">
                <a:effectLst>
                  <a:outerShdw blurRad="63500" sx="102000" sy="102000" algn="ctr" rotWithShape="0">
                    <a:prstClr val="black">
                      <a:alpha val="40000"/>
                    </a:prstClr>
                  </a:outerShdw>
                </a:effectLst>
                <a:tableStyleId>{5C22544A-7EE6-4342-B048-85BDC9FD1C3A}</a:tableStyleId>
              </a:tblPr>
              <a:tblGrid>
                <a:gridCol w="7704856">
                  <a:extLst>
                    <a:ext uri="{9D8B030D-6E8A-4147-A177-3AD203B41FA5}">
                      <a16:colId xmlns:a16="http://schemas.microsoft.com/office/drawing/2014/main" val="20000"/>
                    </a:ext>
                  </a:extLst>
                </a:gridCol>
              </a:tblGrid>
              <a:tr h="576064">
                <a:tc>
                  <a:txBody>
                    <a:bodyPr/>
                    <a:lstStyle/>
                    <a:p>
                      <a:pPr marL="265113" algn="ctr">
                        <a:tabLst>
                          <a:tab pos="1254125" algn="l"/>
                        </a:tabLst>
                      </a:pPr>
                      <a:r>
                        <a:rPr lang="ar-SA" sz="2000" b="1" dirty="0">
                          <a:solidFill>
                            <a:schemeClr val="tx1"/>
                          </a:solidFill>
                        </a:rPr>
                        <a:t>رأس المال العامل الخارجي = الخصوم غير الجارية (الديون طويلة ومتوسطة الأجل)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slope"/>
                      <a:lightRig rig="flood" dir="t"/>
                    </a:cell3D>
                    <a:solidFill>
                      <a:schemeClr val="accent2">
                        <a:lumMod val="20000"/>
                        <a:lumOff val="80000"/>
                      </a:schemeClr>
                    </a:solidFill>
                  </a:tcPr>
                </a:tc>
                <a:extLst>
                  <a:ext uri="{0D108BD9-81ED-4DB2-BD59-A6C34878D82A}">
                    <a16:rowId xmlns:a16="http://schemas.microsoft.com/office/drawing/2014/main" val="10000"/>
                  </a:ext>
                </a:extLst>
              </a:tr>
            </a:tbl>
          </a:graphicData>
        </a:graphic>
      </p:graphicFrame>
      <p:graphicFrame>
        <p:nvGraphicFramePr>
          <p:cNvPr id="8" name="Table 7"/>
          <p:cNvGraphicFramePr>
            <a:graphicFrameLocks noGrp="1"/>
          </p:cNvGraphicFramePr>
          <p:nvPr/>
        </p:nvGraphicFramePr>
        <p:xfrm>
          <a:off x="827584" y="4941168"/>
          <a:ext cx="7704856" cy="576064"/>
        </p:xfrm>
        <a:graphic>
          <a:graphicData uri="http://schemas.openxmlformats.org/drawingml/2006/table">
            <a:tbl>
              <a:tblPr rtl="1" firstRow="1" bandRow="1">
                <a:effectLst>
                  <a:outerShdw blurRad="63500" sx="102000" sy="102000" algn="ctr" rotWithShape="0">
                    <a:prstClr val="black">
                      <a:alpha val="40000"/>
                    </a:prstClr>
                  </a:outerShdw>
                </a:effectLst>
                <a:tableStyleId>{5C22544A-7EE6-4342-B048-85BDC9FD1C3A}</a:tableStyleId>
              </a:tblPr>
              <a:tblGrid>
                <a:gridCol w="7704856">
                  <a:extLst>
                    <a:ext uri="{9D8B030D-6E8A-4147-A177-3AD203B41FA5}">
                      <a16:colId xmlns:a16="http://schemas.microsoft.com/office/drawing/2014/main" val="20000"/>
                    </a:ext>
                  </a:extLst>
                </a:gridCol>
              </a:tblGrid>
              <a:tr h="576064">
                <a:tc>
                  <a:txBody>
                    <a:bodyPr/>
                    <a:lstStyle/>
                    <a:p>
                      <a:pPr marL="265113" algn="ctr">
                        <a:tabLst>
                          <a:tab pos="1254125" algn="l"/>
                        </a:tabLst>
                      </a:pPr>
                      <a:r>
                        <a:rPr lang="ar-SA" sz="2000" b="1" dirty="0">
                          <a:solidFill>
                            <a:schemeClr val="tx1"/>
                          </a:solidFill>
                        </a:rPr>
                        <a:t>رأس المال العامل الخارجي = رأس المال العامل الصافي – رؤوس الأموال الخاصة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slope"/>
                      <a:lightRig rig="flood" dir="t"/>
                    </a:cell3D>
                    <a:solidFill>
                      <a:schemeClr val="accent2">
                        <a:lumMod val="20000"/>
                        <a:lumOff val="80000"/>
                      </a:schemeClr>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3184" y="1868480"/>
            <a:ext cx="8712968" cy="4536504"/>
          </a:xfrm>
          <a:ln/>
        </p:spPr>
        <p:style>
          <a:lnRef idx="2">
            <a:schemeClr val="dk1"/>
          </a:lnRef>
          <a:fillRef idx="1002">
            <a:schemeClr val="lt1"/>
          </a:fillRef>
          <a:effectRef idx="0">
            <a:schemeClr val="dk1"/>
          </a:effectRef>
          <a:fontRef idx="minor">
            <a:schemeClr val="dk1"/>
          </a:fontRef>
        </p:style>
        <p:txBody>
          <a:bodyPr anchor="ctr">
            <a:normAutofit fontScale="62500" lnSpcReduction="20000"/>
          </a:bodyPr>
          <a:lstStyle/>
          <a:p>
            <a:pPr marL="900113" algn="r">
              <a:tabLst>
                <a:tab pos="1254125" algn="l"/>
              </a:tabLst>
            </a:pPr>
            <a:endParaRPr lang="en-US" sz="3200" dirty="0">
              <a:solidFill>
                <a:schemeClr val="tx1"/>
              </a:solidFill>
            </a:endParaRPr>
          </a:p>
          <a:p>
            <a:pPr marL="900113" algn="r">
              <a:buFont typeface="Wingdings" pitchFamily="2" charset="2"/>
              <a:buChar char="Ø"/>
              <a:tabLst>
                <a:tab pos="1254125" algn="l"/>
              </a:tabLst>
            </a:pPr>
            <a:endParaRPr lang="en-US" sz="3200" dirty="0">
              <a:solidFill>
                <a:schemeClr val="tx1"/>
              </a:solidFill>
            </a:endParaRPr>
          </a:p>
          <a:p>
            <a:pPr marL="900113" algn="r">
              <a:tabLst>
                <a:tab pos="1254125" algn="l"/>
              </a:tabLst>
            </a:pPr>
            <a:r>
              <a:rPr lang="ar-SA" sz="5100" dirty="0">
                <a:solidFill>
                  <a:schemeClr val="tx1"/>
                </a:solidFill>
              </a:rPr>
              <a:t> </a:t>
            </a:r>
            <a:endParaRPr lang="ar-DZ" sz="5100" dirty="0">
              <a:solidFill>
                <a:schemeClr val="tx1"/>
              </a:solidFill>
            </a:endParaRPr>
          </a:p>
          <a:p>
            <a:pPr marL="900113" algn="r">
              <a:buFont typeface="Wingdings" pitchFamily="2" charset="2"/>
              <a:buChar char="Ø"/>
              <a:tabLst>
                <a:tab pos="1254125" algn="l"/>
              </a:tabLst>
            </a:pPr>
            <a:r>
              <a:rPr lang="ar-SA" sz="3800" dirty="0">
                <a:solidFill>
                  <a:schemeClr val="tx1"/>
                </a:solidFill>
              </a:rPr>
              <a:t>الدلالة المالية لرأس المال العامل الصافي</a:t>
            </a:r>
            <a:endParaRPr lang="ar-SA" sz="5100" dirty="0">
              <a:solidFill>
                <a:schemeClr val="tx1"/>
              </a:solidFill>
            </a:endParaRPr>
          </a:p>
          <a:p>
            <a:pPr marL="265113" algn="just">
              <a:tabLst>
                <a:tab pos="1254125" algn="l"/>
              </a:tabLst>
            </a:pPr>
            <a:r>
              <a:rPr lang="ar-SA" sz="3300" b="0" spc="0" dirty="0">
                <a:solidFill>
                  <a:schemeClr val="tx1"/>
                </a:solidFill>
              </a:rPr>
              <a:t>من خلال حساب رأس المال العامل الصافي من أسفل الميزانية يمكن تصور الوضعيات المالية المختلفة المعبرة عن التوازنات المالية كما يلي:</a:t>
            </a:r>
          </a:p>
          <a:p>
            <a:pPr marL="900113" algn="r">
              <a:buFont typeface="Wingdings" pitchFamily="2" charset="2"/>
              <a:buChar char="Ø"/>
              <a:tabLst>
                <a:tab pos="1254125" algn="l"/>
              </a:tabLst>
            </a:pPr>
            <a:endParaRPr lang="en-US" sz="3200" dirty="0">
              <a:solidFill>
                <a:schemeClr val="tx1"/>
              </a:solidFill>
            </a:endParaRPr>
          </a:p>
          <a:p>
            <a:pPr marL="265113" algn="just">
              <a:buFontTx/>
              <a:buChar char="-"/>
              <a:tabLst>
                <a:tab pos="1254125" algn="l"/>
              </a:tabLst>
            </a:pPr>
            <a:r>
              <a:rPr lang="en-US" sz="3600" b="0" dirty="0">
                <a:solidFill>
                  <a:schemeClr val="tx1"/>
                </a:solidFill>
              </a:rPr>
              <a:t>AC = DCT            FRN=0                </a:t>
            </a:r>
          </a:p>
          <a:p>
            <a:pPr marL="265113" algn="just">
              <a:buFontTx/>
              <a:buChar char="-"/>
              <a:tabLst>
                <a:tab pos="1254125" algn="l"/>
              </a:tabLst>
            </a:pPr>
            <a:r>
              <a:rPr lang="en-US" sz="3800" b="0" dirty="0">
                <a:solidFill>
                  <a:schemeClr val="tx1"/>
                </a:solidFill>
              </a:rPr>
              <a:t> </a:t>
            </a:r>
            <a:r>
              <a:rPr lang="en-US" sz="3600" b="0" dirty="0">
                <a:solidFill>
                  <a:schemeClr val="tx1"/>
                </a:solidFill>
              </a:rPr>
              <a:t>AC &gt;DCT            FRN&gt;0                </a:t>
            </a:r>
          </a:p>
          <a:p>
            <a:pPr marL="265113" algn="just">
              <a:buFontTx/>
              <a:buChar char="-"/>
              <a:tabLst>
                <a:tab pos="1254125" algn="l"/>
              </a:tabLst>
            </a:pPr>
            <a:r>
              <a:rPr lang="en-US" sz="2400" b="0" dirty="0">
                <a:solidFill>
                  <a:schemeClr val="tx1"/>
                </a:solidFill>
              </a:rPr>
              <a:t>  </a:t>
            </a:r>
            <a:r>
              <a:rPr lang="en-US" sz="3600" b="0" dirty="0">
                <a:solidFill>
                  <a:schemeClr val="tx1"/>
                </a:solidFill>
              </a:rPr>
              <a:t>AC &lt;DCT            FRN&lt;0</a:t>
            </a:r>
            <a:r>
              <a:rPr lang="en-US" sz="2400" b="0" dirty="0">
                <a:solidFill>
                  <a:schemeClr val="tx1"/>
                </a:solidFill>
              </a:rPr>
              <a:t>                     </a:t>
            </a:r>
          </a:p>
          <a:p>
            <a:pPr marL="265113" algn="just">
              <a:tabLst>
                <a:tab pos="1254125" algn="l"/>
              </a:tabLst>
            </a:pPr>
            <a:endParaRPr lang="ar-DZ" sz="2400" b="0" spc="0" dirty="0">
              <a:solidFill>
                <a:schemeClr val="tx1"/>
              </a:solidFill>
            </a:endParaRPr>
          </a:p>
          <a:p>
            <a:pPr marL="265113" algn="just">
              <a:tabLst>
                <a:tab pos="1254125" algn="l"/>
              </a:tabLst>
            </a:pPr>
            <a:r>
              <a:rPr lang="ar-DZ" sz="2600" spc="0" dirty="0">
                <a:solidFill>
                  <a:schemeClr val="tx1"/>
                </a:solidFill>
              </a:rPr>
              <a:t>في حالة </a:t>
            </a:r>
            <a:r>
              <a:rPr lang="en-US" sz="2600" spc="0" dirty="0">
                <a:solidFill>
                  <a:schemeClr val="tx1"/>
                </a:solidFill>
              </a:rPr>
              <a:t>FRN&gt;0</a:t>
            </a:r>
            <a:r>
              <a:rPr lang="ar-DZ" sz="2600" spc="0" dirty="0">
                <a:solidFill>
                  <a:schemeClr val="tx1"/>
                </a:solidFill>
              </a:rPr>
              <a:t> معناه أن السيولة المحصلة من الأصول المتداولة (الأصول الجارية) بإمكانها تغطية مستحقات الديون في الأجل القصير (الخصوم الجارية). أما عند </a:t>
            </a:r>
            <a:r>
              <a:rPr lang="en-US" sz="2600" spc="0" dirty="0">
                <a:solidFill>
                  <a:schemeClr val="tx1"/>
                </a:solidFill>
              </a:rPr>
              <a:t>FRN&lt;0</a:t>
            </a:r>
            <a:r>
              <a:rPr lang="ar-DZ" sz="2600" spc="0" dirty="0">
                <a:solidFill>
                  <a:schemeClr val="tx1"/>
                </a:solidFill>
              </a:rPr>
              <a:t> فمعنى ذلك أن الديون قصيرة الأجل تفوق السيولة المحصلة من الأصول المتداولة. أخيرا فإن صفرية رأس المال العامل تعني تساوي سيولة الأصول المتداولة بمستحقات الديون قصيرة الأجل ، وناذرا ماتحدث مثل هذه الحالة من الناحية العملية.</a:t>
            </a:r>
            <a:endParaRPr lang="ar-SA" sz="2600" spc="0" dirty="0">
              <a:solidFill>
                <a:schemeClr val="tx1"/>
              </a:solidFill>
            </a:endParaRPr>
          </a:p>
          <a:p>
            <a:pPr marL="265113" algn="just">
              <a:buFontTx/>
              <a:buChar char="-"/>
              <a:tabLst>
                <a:tab pos="1254125" algn="l"/>
              </a:tabLst>
            </a:pPr>
            <a:endParaRPr lang="ar-SA" sz="2400" b="0" dirty="0">
              <a:solidFill>
                <a:schemeClr val="tx1"/>
              </a:solidFill>
            </a:endParaRPr>
          </a:p>
          <a:p>
            <a:pPr marL="265113" algn="just">
              <a:buFontTx/>
              <a:buChar char="-"/>
              <a:tabLst>
                <a:tab pos="1254125" algn="l"/>
              </a:tabLst>
            </a:pPr>
            <a:endParaRPr lang="ar-SA" sz="2400" b="0" dirty="0">
              <a:solidFill>
                <a:schemeClr val="tx1"/>
              </a:solidFill>
            </a:endParaRPr>
          </a:p>
          <a:p>
            <a:pPr marL="900113" algn="r">
              <a:buFont typeface="Wingdings" pitchFamily="2" charset="2"/>
              <a:buChar char="Ø"/>
              <a:tabLst>
                <a:tab pos="1254125" algn="l"/>
              </a:tabLst>
            </a:pPr>
            <a:endParaRPr lang="ar-SA" sz="2400" b="0" dirty="0">
              <a:solidFill>
                <a:schemeClr val="tx1"/>
              </a:solidFill>
            </a:endParaRPr>
          </a:p>
          <a:p>
            <a:pPr marL="900113" algn="r">
              <a:tabLst>
                <a:tab pos="1254125" algn="l"/>
              </a:tabLst>
            </a:pPr>
            <a:endParaRPr lang="ar-SA" sz="2400" b="0" dirty="0">
              <a:solidFill>
                <a:schemeClr val="tx1"/>
              </a:solidFill>
            </a:endParaRPr>
          </a:p>
          <a:p>
            <a:pPr marL="900113" algn="r">
              <a:buFont typeface="Wingdings" pitchFamily="2" charset="2"/>
              <a:buChar char="Ø"/>
              <a:tabLst>
                <a:tab pos="1254125" algn="l"/>
              </a:tabLst>
            </a:pPr>
            <a:endParaRPr lang="ar-SA" sz="2400" b="0" dirty="0">
              <a:solidFill>
                <a:schemeClr val="tx1"/>
              </a:solidFill>
            </a:endParaRPr>
          </a:p>
          <a:p>
            <a:pPr marL="900113" algn="r">
              <a:tabLst>
                <a:tab pos="1254125" algn="l"/>
              </a:tabLst>
            </a:pPr>
            <a:endParaRPr lang="ar-SA" sz="2400" b="0" dirty="0">
              <a:solidFill>
                <a:schemeClr val="tx1"/>
              </a:solidFill>
            </a:endParaRPr>
          </a:p>
          <a:p>
            <a:pPr marL="900113" algn="r">
              <a:tabLst>
                <a:tab pos="1254125" algn="l"/>
              </a:tabLst>
            </a:pPr>
            <a:endParaRPr lang="ar-SA" sz="2800" dirty="0">
              <a:solidFill>
                <a:schemeClr val="tx1"/>
              </a:solidFill>
            </a:endParaRPr>
          </a:p>
        </p:txBody>
      </p:sp>
      <p:sp>
        <p:nvSpPr>
          <p:cNvPr id="2" name="Title 1"/>
          <p:cNvSpPr>
            <a:spLocks noGrp="1"/>
          </p:cNvSpPr>
          <p:nvPr>
            <p:ph type="ctrTitle"/>
          </p:nvPr>
        </p:nvSpPr>
        <p:spPr>
          <a:xfrm>
            <a:off x="251520" y="332656"/>
            <a:ext cx="8568952" cy="504056"/>
          </a:xfrm>
          <a:ln/>
        </p:spPr>
        <p:style>
          <a:lnRef idx="1">
            <a:schemeClr val="accent3"/>
          </a:lnRef>
          <a:fillRef idx="2">
            <a:schemeClr val="accent3"/>
          </a:fillRef>
          <a:effectRef idx="1">
            <a:schemeClr val="accent3"/>
          </a:effectRef>
          <a:fontRef idx="minor">
            <a:schemeClr val="dk1"/>
          </a:fontRef>
        </p:style>
        <p:txBody>
          <a:bodyPr anchor="ctr">
            <a:normAutofit fontScale="90000"/>
          </a:bodyPr>
          <a:lstStyle/>
          <a:p>
            <a:r>
              <a:rPr lang="ar-SA" sz="3600" b="1" dirty="0">
                <a:solidFill>
                  <a:schemeClr val="tx1"/>
                </a:solidFill>
              </a:rPr>
              <a:t>الفصل</a:t>
            </a:r>
            <a:r>
              <a:rPr lang="en-US" sz="3200" b="1" dirty="0">
                <a:solidFill>
                  <a:schemeClr val="tx1"/>
                </a:solidFill>
                <a:latin typeface="Adobe Caslon Pro" pitchFamily="18" charset="0"/>
              </a:rPr>
              <a:t>3</a:t>
            </a:r>
            <a:r>
              <a:rPr lang="ar-SA" sz="4400" b="1" dirty="0">
                <a:solidFill>
                  <a:schemeClr val="tx1"/>
                </a:solidFill>
              </a:rPr>
              <a:t> : </a:t>
            </a:r>
            <a:r>
              <a:rPr lang="ar-SA" sz="3600" b="1" dirty="0">
                <a:solidFill>
                  <a:schemeClr val="tx1"/>
                </a:solidFill>
              </a:rPr>
              <a:t>دراسة التوازنات المالية</a:t>
            </a:r>
            <a:endParaRPr lang="ar-SA" sz="4000" b="1" dirty="0"/>
          </a:p>
        </p:txBody>
      </p:sp>
      <p:sp>
        <p:nvSpPr>
          <p:cNvPr id="4" name="Date Placeholder 3"/>
          <p:cNvSpPr>
            <a:spLocks noGrp="1"/>
          </p:cNvSpPr>
          <p:nvPr>
            <p:ph type="dt" sz="half" idx="10"/>
          </p:nvPr>
        </p:nvSpPr>
        <p:spPr/>
        <p:txBody>
          <a:bodyPr/>
          <a:lstStyle/>
          <a:p>
            <a:fld id="{C53F367F-7964-40A5-BE7E-E5B15DA4CA35}" type="datetime3">
              <a:rPr lang="en-US" smtClean="0"/>
              <a:t>7 April 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15</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
        <p:nvSpPr>
          <p:cNvPr id="7" name="Left-Right Arrow 6"/>
          <p:cNvSpPr/>
          <p:nvPr/>
        </p:nvSpPr>
        <p:spPr>
          <a:xfrm>
            <a:off x="4479668" y="3454300"/>
            <a:ext cx="1072136" cy="288032"/>
          </a:xfrm>
          <a:prstGeom prst="leftRightArrow">
            <a:avLst/>
          </a:prstGeom>
        </p:spPr>
        <p:style>
          <a:lnRef idx="1">
            <a:schemeClr val="dk1"/>
          </a:lnRef>
          <a:fillRef idx="2">
            <a:schemeClr val="dk1"/>
          </a:fillRef>
          <a:effectRef idx="1">
            <a:schemeClr val="dk1"/>
          </a:effectRef>
          <a:fontRef idx="minor">
            <a:schemeClr val="dk1"/>
          </a:fontRef>
        </p:style>
        <p:txBody>
          <a:bodyPr rtlCol="1" anchor="ctr"/>
          <a:lstStyle/>
          <a:p>
            <a:pPr algn="ctr"/>
            <a:endParaRPr lang="ar-SA" sz="1200"/>
          </a:p>
        </p:txBody>
      </p:sp>
      <p:sp>
        <p:nvSpPr>
          <p:cNvPr id="8" name="Left-Right Arrow 7"/>
          <p:cNvSpPr/>
          <p:nvPr/>
        </p:nvSpPr>
        <p:spPr>
          <a:xfrm>
            <a:off x="4535996" y="3799359"/>
            <a:ext cx="1072136" cy="288032"/>
          </a:xfrm>
          <a:prstGeom prst="leftRightArrow">
            <a:avLst/>
          </a:prstGeom>
        </p:spPr>
        <p:style>
          <a:lnRef idx="1">
            <a:schemeClr val="dk1"/>
          </a:lnRef>
          <a:fillRef idx="2">
            <a:schemeClr val="dk1"/>
          </a:fillRef>
          <a:effectRef idx="1">
            <a:schemeClr val="dk1"/>
          </a:effectRef>
          <a:fontRef idx="minor">
            <a:schemeClr val="dk1"/>
          </a:fontRef>
        </p:style>
        <p:txBody>
          <a:bodyPr rtlCol="1" anchor="ctr"/>
          <a:lstStyle/>
          <a:p>
            <a:pPr algn="ctr"/>
            <a:endParaRPr lang="ar-SA" sz="1200"/>
          </a:p>
        </p:txBody>
      </p:sp>
      <p:sp>
        <p:nvSpPr>
          <p:cNvPr id="9" name="Left-Right Arrow 8"/>
          <p:cNvSpPr/>
          <p:nvPr/>
        </p:nvSpPr>
        <p:spPr>
          <a:xfrm>
            <a:off x="4535996" y="4170911"/>
            <a:ext cx="1072136" cy="288032"/>
          </a:xfrm>
          <a:prstGeom prst="leftRightArrow">
            <a:avLst/>
          </a:prstGeom>
        </p:spPr>
        <p:style>
          <a:lnRef idx="1">
            <a:schemeClr val="dk1"/>
          </a:lnRef>
          <a:fillRef idx="2">
            <a:schemeClr val="dk1"/>
          </a:fillRef>
          <a:effectRef idx="1">
            <a:schemeClr val="dk1"/>
          </a:effectRef>
          <a:fontRef idx="minor">
            <a:schemeClr val="dk1"/>
          </a:fontRef>
        </p:style>
        <p:txBody>
          <a:bodyPr rtlCol="1" anchor="ctr"/>
          <a:lstStyle/>
          <a:p>
            <a:pPr algn="ctr"/>
            <a:endParaRPr lang="ar-SA" sz="12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980728"/>
            <a:ext cx="8712968" cy="5328592"/>
          </a:xfrm>
          <a:ln/>
        </p:spPr>
        <p:style>
          <a:lnRef idx="2">
            <a:schemeClr val="dk1"/>
          </a:lnRef>
          <a:fillRef idx="1002">
            <a:schemeClr val="lt1"/>
          </a:fillRef>
          <a:effectRef idx="0">
            <a:schemeClr val="dk1"/>
          </a:effectRef>
          <a:fontRef idx="minor">
            <a:schemeClr val="dk1"/>
          </a:fontRef>
        </p:style>
        <p:txBody>
          <a:bodyPr anchor="ctr">
            <a:normAutofit fontScale="55000" lnSpcReduction="20000"/>
          </a:bodyPr>
          <a:lstStyle/>
          <a:p>
            <a:pPr marL="900113" algn="r">
              <a:tabLst>
                <a:tab pos="1254125" algn="l"/>
              </a:tabLst>
            </a:pPr>
            <a:endParaRPr lang="en-US" sz="3200" dirty="0">
              <a:solidFill>
                <a:schemeClr val="tx1"/>
              </a:solidFill>
            </a:endParaRPr>
          </a:p>
          <a:p>
            <a:pPr marL="900113" algn="r">
              <a:buFont typeface="Wingdings" pitchFamily="2" charset="2"/>
              <a:buChar char="Ø"/>
              <a:tabLst>
                <a:tab pos="1254125" algn="l"/>
              </a:tabLst>
            </a:pPr>
            <a:endParaRPr lang="en-US" sz="3200" dirty="0">
              <a:solidFill>
                <a:schemeClr val="tx1"/>
              </a:solidFill>
            </a:endParaRPr>
          </a:p>
          <a:p>
            <a:pPr marL="900113" algn="r">
              <a:buFont typeface="Wingdings" pitchFamily="2" charset="2"/>
              <a:buChar char="Ø"/>
              <a:tabLst>
                <a:tab pos="1254125" algn="l"/>
              </a:tabLst>
            </a:pPr>
            <a:endParaRPr lang="en-US" sz="3200" dirty="0">
              <a:solidFill>
                <a:schemeClr val="tx1"/>
              </a:solidFill>
            </a:endParaRPr>
          </a:p>
          <a:p>
            <a:pPr marL="900113" algn="r">
              <a:tabLst>
                <a:tab pos="1254125" algn="l"/>
              </a:tabLst>
            </a:pPr>
            <a:endParaRPr lang="ar-SA" sz="3200" dirty="0">
              <a:solidFill>
                <a:schemeClr val="tx1"/>
              </a:solidFill>
            </a:endParaRPr>
          </a:p>
          <a:p>
            <a:pPr marL="442913" indent="457200" algn="r">
              <a:buFont typeface="Wingdings" pitchFamily="2" charset="2"/>
              <a:buChar char="Ø"/>
              <a:tabLst>
                <a:tab pos="1254125" algn="l"/>
              </a:tabLst>
            </a:pPr>
            <a:r>
              <a:rPr lang="ar-SA" sz="5100" dirty="0">
                <a:solidFill>
                  <a:schemeClr val="tx1"/>
                </a:solidFill>
              </a:rPr>
              <a:t> </a:t>
            </a:r>
            <a:r>
              <a:rPr lang="ar-SA" sz="4400" dirty="0">
                <a:solidFill>
                  <a:schemeClr val="tx1"/>
                </a:solidFill>
              </a:rPr>
              <a:t>حالات خاصة في إدارة رأس المال العامل الصافي وتحقيق التوازن المالي</a:t>
            </a:r>
          </a:p>
          <a:p>
            <a:pPr marL="265113" algn="just">
              <a:tabLst>
                <a:tab pos="1254125" algn="l"/>
              </a:tabLst>
            </a:pPr>
            <a:r>
              <a:rPr lang="ar-SA" sz="4500" b="0" spc="0" dirty="0">
                <a:solidFill>
                  <a:schemeClr val="tx1"/>
                </a:solidFill>
              </a:rPr>
              <a:t>تحقيق مستوى التوازن المالي من خلال حساب رأس المال العامل الصافي يكون عندما رأس المال العامل موجب </a:t>
            </a:r>
            <a:r>
              <a:rPr lang="en-US" sz="4500" spc="0" dirty="0">
                <a:solidFill>
                  <a:schemeClr val="tx1"/>
                </a:solidFill>
              </a:rPr>
              <a:t>FRN&gt;0</a:t>
            </a:r>
            <a:r>
              <a:rPr lang="ar-SA" sz="4500" b="0" spc="0" dirty="0">
                <a:solidFill>
                  <a:schemeClr val="tx1"/>
                </a:solidFill>
              </a:rPr>
              <a:t> ، لكن هناك حالات يكون فيها </a:t>
            </a:r>
            <a:r>
              <a:rPr lang="en-US" sz="4500" spc="0" dirty="0">
                <a:solidFill>
                  <a:schemeClr val="tx1"/>
                </a:solidFill>
              </a:rPr>
              <a:t>FRN&lt;0</a:t>
            </a:r>
            <a:r>
              <a:rPr lang="ar-SA" sz="4500" b="0" spc="0" dirty="0">
                <a:solidFill>
                  <a:schemeClr val="tx1"/>
                </a:solidFill>
              </a:rPr>
              <a:t> ومع ذلك يتحقق التوزان المالي المطلوب، والعكس من هذا قد يكون</a:t>
            </a:r>
            <a:r>
              <a:rPr lang="en-US" sz="4500" b="0" spc="0" dirty="0">
                <a:solidFill>
                  <a:schemeClr val="tx1"/>
                </a:solidFill>
              </a:rPr>
              <a:t> </a:t>
            </a:r>
            <a:r>
              <a:rPr lang="en-US" sz="4500" spc="0" dirty="0">
                <a:solidFill>
                  <a:schemeClr val="tx1"/>
                </a:solidFill>
              </a:rPr>
              <a:t>FRN&gt;0</a:t>
            </a:r>
            <a:r>
              <a:rPr lang="ar-SA" sz="4500" spc="0" dirty="0">
                <a:solidFill>
                  <a:schemeClr val="tx1"/>
                </a:solidFill>
              </a:rPr>
              <a:t> </a:t>
            </a:r>
            <a:r>
              <a:rPr lang="ar-SA" sz="4500" b="0" spc="0" dirty="0">
                <a:solidFill>
                  <a:schemeClr val="tx1"/>
                </a:solidFill>
              </a:rPr>
              <a:t>ولكن لا يوجد توازن مالي وهذا بسبب دوران الأصول المتداولة مقارنة بالديون قصيرة الأجل. </a:t>
            </a:r>
          </a:p>
          <a:p>
            <a:pPr marL="265113" algn="just">
              <a:tabLst>
                <a:tab pos="1254125" algn="l"/>
              </a:tabLst>
            </a:pPr>
            <a:endParaRPr lang="ar-SA" sz="4500" b="0" spc="0" dirty="0">
              <a:solidFill>
                <a:schemeClr val="tx1"/>
              </a:solidFill>
            </a:endParaRPr>
          </a:p>
          <a:p>
            <a:pPr marL="265113" algn="just">
              <a:buFontTx/>
              <a:buChar char="-"/>
              <a:tabLst>
                <a:tab pos="1254125" algn="l"/>
              </a:tabLst>
            </a:pPr>
            <a:r>
              <a:rPr lang="ar-SA" sz="4400" spc="0" dirty="0">
                <a:solidFill>
                  <a:schemeClr val="tx1"/>
                </a:solidFill>
              </a:rPr>
              <a:t>حالة دوران الأصول المتداولة (الجارية) بوتيرة أسرع من الديون قصيرة الأجل (الخصوم الجارية).</a:t>
            </a:r>
            <a:r>
              <a:rPr lang="ar-DZ" sz="4400" spc="0" dirty="0">
                <a:solidFill>
                  <a:schemeClr val="tx1"/>
                </a:solidFill>
              </a:rPr>
              <a:t> </a:t>
            </a:r>
            <a:endParaRPr lang="ar-SA" sz="4400" spc="0" dirty="0">
              <a:solidFill>
                <a:schemeClr val="tx1"/>
              </a:solidFill>
            </a:endParaRPr>
          </a:p>
          <a:p>
            <a:pPr marL="265113" algn="just">
              <a:buFontTx/>
              <a:buChar char="-"/>
              <a:tabLst>
                <a:tab pos="1254125" algn="l"/>
              </a:tabLst>
            </a:pPr>
            <a:r>
              <a:rPr lang="ar-SA" sz="4400" b="0" spc="0" dirty="0">
                <a:solidFill>
                  <a:schemeClr val="tx1"/>
                </a:solidFill>
              </a:rPr>
              <a:t> </a:t>
            </a:r>
            <a:r>
              <a:rPr lang="ar-SA" sz="4400" spc="0" dirty="0">
                <a:solidFill>
                  <a:schemeClr val="tx1"/>
                </a:solidFill>
              </a:rPr>
              <a:t>حالة دوران الأصول المتداولة (الجارية) بوتيرة أقل سرعة من الديون قصيرة الأجل (الخصوم الجارية).</a:t>
            </a:r>
          </a:p>
          <a:p>
            <a:pPr marL="265113" algn="just">
              <a:tabLst>
                <a:tab pos="1254125" algn="l"/>
              </a:tabLst>
            </a:pPr>
            <a:endParaRPr lang="en-US" sz="3600" b="0" dirty="0">
              <a:solidFill>
                <a:schemeClr val="tx1"/>
              </a:solidFill>
            </a:endParaRPr>
          </a:p>
          <a:p>
            <a:pPr marL="265113" algn="just">
              <a:buFontTx/>
              <a:buChar char="-"/>
              <a:tabLst>
                <a:tab pos="1254125" algn="l"/>
              </a:tabLst>
            </a:pPr>
            <a:endParaRPr lang="ar-SA" sz="2400" b="0" dirty="0">
              <a:solidFill>
                <a:schemeClr val="tx1"/>
              </a:solidFill>
            </a:endParaRPr>
          </a:p>
          <a:p>
            <a:pPr marL="265113" algn="just">
              <a:buFontTx/>
              <a:buChar char="-"/>
              <a:tabLst>
                <a:tab pos="1254125" algn="l"/>
              </a:tabLst>
            </a:pPr>
            <a:endParaRPr lang="ar-SA" sz="2400" b="0" dirty="0">
              <a:solidFill>
                <a:schemeClr val="tx1"/>
              </a:solidFill>
            </a:endParaRPr>
          </a:p>
          <a:p>
            <a:pPr marL="265113" algn="just">
              <a:buFontTx/>
              <a:buChar char="-"/>
              <a:tabLst>
                <a:tab pos="1254125" algn="l"/>
              </a:tabLst>
            </a:pPr>
            <a:endParaRPr lang="ar-SA" sz="2400" b="0" dirty="0">
              <a:solidFill>
                <a:schemeClr val="tx1"/>
              </a:solidFill>
            </a:endParaRPr>
          </a:p>
          <a:p>
            <a:pPr marL="900113" algn="r">
              <a:buFont typeface="Wingdings" pitchFamily="2" charset="2"/>
              <a:buChar char="Ø"/>
              <a:tabLst>
                <a:tab pos="1254125" algn="l"/>
              </a:tabLst>
            </a:pPr>
            <a:endParaRPr lang="ar-SA" sz="2400" b="0" dirty="0">
              <a:solidFill>
                <a:schemeClr val="tx1"/>
              </a:solidFill>
            </a:endParaRPr>
          </a:p>
          <a:p>
            <a:pPr marL="900113" algn="r">
              <a:tabLst>
                <a:tab pos="1254125" algn="l"/>
              </a:tabLst>
            </a:pPr>
            <a:endParaRPr lang="ar-SA" sz="2400" b="0" dirty="0">
              <a:solidFill>
                <a:schemeClr val="tx1"/>
              </a:solidFill>
            </a:endParaRPr>
          </a:p>
          <a:p>
            <a:pPr marL="900113" algn="r">
              <a:buFont typeface="Wingdings" pitchFamily="2" charset="2"/>
              <a:buChar char="Ø"/>
              <a:tabLst>
                <a:tab pos="1254125" algn="l"/>
              </a:tabLst>
            </a:pPr>
            <a:endParaRPr lang="ar-SA" sz="2400" b="0" dirty="0">
              <a:solidFill>
                <a:schemeClr val="tx1"/>
              </a:solidFill>
            </a:endParaRPr>
          </a:p>
          <a:p>
            <a:pPr marL="900113" algn="r">
              <a:tabLst>
                <a:tab pos="1254125" algn="l"/>
              </a:tabLst>
            </a:pPr>
            <a:endParaRPr lang="ar-SA" sz="2400" b="0" dirty="0">
              <a:solidFill>
                <a:schemeClr val="tx1"/>
              </a:solidFill>
            </a:endParaRPr>
          </a:p>
          <a:p>
            <a:pPr marL="900113" algn="r">
              <a:tabLst>
                <a:tab pos="1254125" algn="l"/>
              </a:tabLst>
            </a:pPr>
            <a:endParaRPr lang="ar-SA" sz="2800" dirty="0">
              <a:solidFill>
                <a:schemeClr val="tx1"/>
              </a:solidFill>
            </a:endParaRPr>
          </a:p>
        </p:txBody>
      </p:sp>
      <p:sp>
        <p:nvSpPr>
          <p:cNvPr id="2" name="Title 1"/>
          <p:cNvSpPr>
            <a:spLocks noGrp="1"/>
          </p:cNvSpPr>
          <p:nvPr>
            <p:ph type="ctrTitle"/>
          </p:nvPr>
        </p:nvSpPr>
        <p:spPr>
          <a:xfrm>
            <a:off x="251520" y="332656"/>
            <a:ext cx="8568952" cy="504056"/>
          </a:xfrm>
          <a:ln/>
        </p:spPr>
        <p:style>
          <a:lnRef idx="1">
            <a:schemeClr val="accent3"/>
          </a:lnRef>
          <a:fillRef idx="2">
            <a:schemeClr val="accent3"/>
          </a:fillRef>
          <a:effectRef idx="1">
            <a:schemeClr val="accent3"/>
          </a:effectRef>
          <a:fontRef idx="minor">
            <a:schemeClr val="dk1"/>
          </a:fontRef>
        </p:style>
        <p:txBody>
          <a:bodyPr anchor="ctr">
            <a:normAutofit fontScale="90000"/>
          </a:bodyPr>
          <a:lstStyle/>
          <a:p>
            <a:r>
              <a:rPr lang="ar-SA" sz="3600" b="1" dirty="0">
                <a:solidFill>
                  <a:schemeClr val="tx1"/>
                </a:solidFill>
              </a:rPr>
              <a:t>الفصل</a:t>
            </a:r>
            <a:r>
              <a:rPr lang="en-US" sz="3200" b="1" dirty="0">
                <a:solidFill>
                  <a:schemeClr val="tx1"/>
                </a:solidFill>
                <a:latin typeface="Adobe Caslon Pro" pitchFamily="18" charset="0"/>
              </a:rPr>
              <a:t>3</a:t>
            </a:r>
            <a:r>
              <a:rPr lang="ar-SA" sz="4400" b="1" dirty="0">
                <a:solidFill>
                  <a:schemeClr val="tx1"/>
                </a:solidFill>
              </a:rPr>
              <a:t> : </a:t>
            </a:r>
            <a:r>
              <a:rPr lang="ar-SA" sz="3600" b="1" dirty="0">
                <a:solidFill>
                  <a:schemeClr val="tx1"/>
                </a:solidFill>
              </a:rPr>
              <a:t>دراسة التوازنات المالية</a:t>
            </a:r>
            <a:endParaRPr lang="ar-SA" sz="4000" b="1" dirty="0"/>
          </a:p>
        </p:txBody>
      </p:sp>
      <p:sp>
        <p:nvSpPr>
          <p:cNvPr id="4" name="Date Placeholder 3"/>
          <p:cNvSpPr>
            <a:spLocks noGrp="1"/>
          </p:cNvSpPr>
          <p:nvPr>
            <p:ph type="dt" sz="half" idx="10"/>
          </p:nvPr>
        </p:nvSpPr>
        <p:spPr/>
        <p:txBody>
          <a:bodyPr/>
          <a:lstStyle/>
          <a:p>
            <a:fld id="{DC5BC825-43FD-4B35-BBBF-007BCA5A0323}" type="datetime3">
              <a:rPr lang="en-US" smtClean="0"/>
              <a:t>7 April 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16</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980728"/>
            <a:ext cx="8712968" cy="5328592"/>
          </a:xfrm>
          <a:ln/>
        </p:spPr>
        <p:style>
          <a:lnRef idx="2">
            <a:schemeClr val="dk1"/>
          </a:lnRef>
          <a:fillRef idx="1002">
            <a:schemeClr val="lt1"/>
          </a:fillRef>
          <a:effectRef idx="0">
            <a:schemeClr val="dk1"/>
          </a:effectRef>
          <a:fontRef idx="minor">
            <a:schemeClr val="dk1"/>
          </a:fontRef>
        </p:style>
        <p:txBody>
          <a:bodyPr anchor="ctr">
            <a:normAutofit fontScale="77500" lnSpcReduction="20000"/>
          </a:bodyPr>
          <a:lstStyle/>
          <a:p>
            <a:pPr marL="900113" algn="r">
              <a:tabLst>
                <a:tab pos="1254125" algn="l"/>
              </a:tabLst>
            </a:pPr>
            <a:endParaRPr lang="en-US" sz="3200" dirty="0">
              <a:solidFill>
                <a:schemeClr val="tx1"/>
              </a:solidFill>
            </a:endParaRPr>
          </a:p>
          <a:p>
            <a:pPr marL="900113" algn="r">
              <a:buFont typeface="Wingdings" pitchFamily="2" charset="2"/>
              <a:buChar char="Ø"/>
              <a:tabLst>
                <a:tab pos="1254125" algn="l"/>
              </a:tabLst>
            </a:pPr>
            <a:endParaRPr lang="en-US" sz="3200" dirty="0">
              <a:solidFill>
                <a:schemeClr val="tx1"/>
              </a:solidFill>
            </a:endParaRPr>
          </a:p>
          <a:p>
            <a:pPr marL="900113" algn="r">
              <a:buFont typeface="Wingdings" pitchFamily="2" charset="2"/>
              <a:buChar char="Ø"/>
              <a:tabLst>
                <a:tab pos="1254125" algn="l"/>
              </a:tabLst>
            </a:pPr>
            <a:endParaRPr lang="en-US" sz="3200" dirty="0">
              <a:solidFill>
                <a:schemeClr val="tx1"/>
              </a:solidFill>
            </a:endParaRPr>
          </a:p>
          <a:p>
            <a:pPr marL="900113" algn="r">
              <a:tabLst>
                <a:tab pos="1254125" algn="l"/>
              </a:tabLst>
            </a:pPr>
            <a:endParaRPr lang="ar-SA" sz="3200" dirty="0">
              <a:solidFill>
                <a:schemeClr val="tx1"/>
              </a:solidFill>
            </a:endParaRPr>
          </a:p>
          <a:p>
            <a:pPr marL="265113" algn="just">
              <a:tabLst>
                <a:tab pos="1254125" algn="l"/>
              </a:tabLst>
            </a:pPr>
            <a:endParaRPr lang="ar-SA" sz="4500" b="0" spc="0" dirty="0">
              <a:solidFill>
                <a:schemeClr val="tx1"/>
              </a:solidFill>
            </a:endParaRPr>
          </a:p>
          <a:p>
            <a:pPr marL="265113" algn="just">
              <a:buFontTx/>
              <a:buChar char="-"/>
              <a:tabLst>
                <a:tab pos="1254125" algn="l"/>
              </a:tabLst>
            </a:pPr>
            <a:r>
              <a:rPr lang="ar-DZ" sz="4400" spc="0" dirty="0">
                <a:solidFill>
                  <a:schemeClr val="tx1"/>
                </a:solidFill>
              </a:rPr>
              <a:t> </a:t>
            </a:r>
            <a:r>
              <a:rPr lang="ar-SA" sz="3300" spc="0" dirty="0">
                <a:solidFill>
                  <a:schemeClr val="tx1"/>
                </a:solidFill>
              </a:rPr>
              <a:t>حالة دوران الأصول المتداولة (الجارية) بوتيرة أسرع من الديون قصيرة الأجل (الخصوم الجارية).</a:t>
            </a:r>
            <a:r>
              <a:rPr lang="ar-DZ" sz="3300" spc="0" dirty="0">
                <a:solidFill>
                  <a:schemeClr val="tx1"/>
                </a:solidFill>
              </a:rPr>
              <a:t> </a:t>
            </a:r>
            <a:endParaRPr lang="ar-DZ" sz="4000" spc="0" dirty="0">
              <a:solidFill>
                <a:schemeClr val="tx1"/>
              </a:solidFill>
            </a:endParaRPr>
          </a:p>
          <a:p>
            <a:pPr marL="265113" algn="just">
              <a:tabLst>
                <a:tab pos="1254125" algn="l"/>
              </a:tabLst>
            </a:pPr>
            <a:r>
              <a:rPr lang="ar-DZ" sz="3400" b="0" spc="0" dirty="0">
                <a:solidFill>
                  <a:schemeClr val="tx1"/>
                </a:solidFill>
              </a:rPr>
              <a:t>قد تسمح هذه الحالة بتحقيق توازن مالي حتى ولوكان رأس المال العامل الصافي سلبي قليلا ، أي  </a:t>
            </a:r>
            <a:r>
              <a:rPr lang="en-US" sz="3400" b="0" spc="0" dirty="0">
                <a:solidFill>
                  <a:schemeClr val="tx1"/>
                </a:solidFill>
              </a:rPr>
              <a:t>FRN &lt; 0</a:t>
            </a:r>
            <a:r>
              <a:rPr lang="ar-DZ" sz="2800" b="0" spc="0" dirty="0">
                <a:solidFill>
                  <a:schemeClr val="tx1"/>
                </a:solidFill>
              </a:rPr>
              <a:t>.</a:t>
            </a:r>
            <a:endParaRPr lang="ar-SA" sz="2800" b="0" spc="0" dirty="0">
              <a:solidFill>
                <a:schemeClr val="tx1"/>
              </a:solidFill>
            </a:endParaRPr>
          </a:p>
          <a:p>
            <a:pPr marL="265113" algn="just">
              <a:buFontTx/>
              <a:buChar char="-"/>
              <a:tabLst>
                <a:tab pos="1254125" algn="l"/>
              </a:tabLst>
            </a:pPr>
            <a:r>
              <a:rPr lang="ar-SA" sz="4400" b="0" spc="0" dirty="0">
                <a:solidFill>
                  <a:schemeClr val="tx1"/>
                </a:solidFill>
              </a:rPr>
              <a:t> </a:t>
            </a:r>
            <a:r>
              <a:rPr lang="ar-SA" sz="3300" spc="0" dirty="0">
                <a:solidFill>
                  <a:schemeClr val="tx1"/>
                </a:solidFill>
              </a:rPr>
              <a:t>حالة دوران الأصول المتداولة (الجارية) بوتيرة أقل سرعة من الديون قصيرة الأجل (الخصوم الجارية).</a:t>
            </a:r>
          </a:p>
          <a:p>
            <a:pPr marL="265113" algn="just">
              <a:tabLst>
                <a:tab pos="1254125" algn="l"/>
              </a:tabLst>
            </a:pPr>
            <a:r>
              <a:rPr lang="ar-DZ" sz="3600" b="0" spc="0" dirty="0">
                <a:solidFill>
                  <a:schemeClr val="tx1"/>
                </a:solidFill>
              </a:rPr>
              <a:t>قد لاتسمح هذه الحالة بتحقيق توازن مالي حتى ولوكان رأس المال العامل الصافي موجبا قليلا ، أي  </a:t>
            </a:r>
            <a:r>
              <a:rPr lang="en-US" sz="3600" b="0" spc="0" dirty="0">
                <a:solidFill>
                  <a:schemeClr val="tx1"/>
                </a:solidFill>
              </a:rPr>
              <a:t>FRN &gt; 0</a:t>
            </a:r>
            <a:r>
              <a:rPr lang="ar-DZ" sz="3600" b="0" spc="0" dirty="0">
                <a:solidFill>
                  <a:schemeClr val="tx1"/>
                </a:solidFill>
              </a:rPr>
              <a:t>.</a:t>
            </a:r>
            <a:endParaRPr lang="ar-SA" sz="3600" b="0" spc="0" dirty="0">
              <a:solidFill>
                <a:schemeClr val="tx1"/>
              </a:solidFill>
            </a:endParaRPr>
          </a:p>
          <a:p>
            <a:pPr marL="265113" algn="just">
              <a:tabLst>
                <a:tab pos="1254125" algn="l"/>
              </a:tabLst>
            </a:pPr>
            <a:endParaRPr lang="en-US" sz="3600" b="0" dirty="0">
              <a:solidFill>
                <a:schemeClr val="tx1"/>
              </a:solidFill>
            </a:endParaRPr>
          </a:p>
          <a:p>
            <a:pPr marL="265113" algn="just">
              <a:buFontTx/>
              <a:buChar char="-"/>
              <a:tabLst>
                <a:tab pos="1254125" algn="l"/>
              </a:tabLst>
            </a:pPr>
            <a:endParaRPr lang="ar-SA" sz="2400" b="0" dirty="0">
              <a:solidFill>
                <a:schemeClr val="tx1"/>
              </a:solidFill>
            </a:endParaRPr>
          </a:p>
          <a:p>
            <a:pPr marL="265113" algn="just">
              <a:buFontTx/>
              <a:buChar char="-"/>
              <a:tabLst>
                <a:tab pos="1254125" algn="l"/>
              </a:tabLst>
            </a:pPr>
            <a:endParaRPr lang="ar-SA" sz="2400" b="0" dirty="0">
              <a:solidFill>
                <a:schemeClr val="tx1"/>
              </a:solidFill>
            </a:endParaRPr>
          </a:p>
          <a:p>
            <a:pPr marL="265113" algn="just">
              <a:buFontTx/>
              <a:buChar char="-"/>
              <a:tabLst>
                <a:tab pos="1254125" algn="l"/>
              </a:tabLst>
            </a:pPr>
            <a:endParaRPr lang="ar-SA" sz="2400" b="0" dirty="0">
              <a:solidFill>
                <a:schemeClr val="tx1"/>
              </a:solidFill>
            </a:endParaRPr>
          </a:p>
          <a:p>
            <a:pPr marL="900113" algn="r">
              <a:buFont typeface="Wingdings" pitchFamily="2" charset="2"/>
              <a:buChar char="Ø"/>
              <a:tabLst>
                <a:tab pos="1254125" algn="l"/>
              </a:tabLst>
            </a:pPr>
            <a:endParaRPr lang="ar-SA" sz="2400" b="0" dirty="0">
              <a:solidFill>
                <a:schemeClr val="tx1"/>
              </a:solidFill>
            </a:endParaRPr>
          </a:p>
          <a:p>
            <a:pPr marL="900113" algn="r">
              <a:tabLst>
                <a:tab pos="1254125" algn="l"/>
              </a:tabLst>
            </a:pPr>
            <a:endParaRPr lang="ar-SA" sz="2400" b="0" dirty="0">
              <a:solidFill>
                <a:schemeClr val="tx1"/>
              </a:solidFill>
            </a:endParaRPr>
          </a:p>
          <a:p>
            <a:pPr marL="900113" algn="r">
              <a:buFont typeface="Wingdings" pitchFamily="2" charset="2"/>
              <a:buChar char="Ø"/>
              <a:tabLst>
                <a:tab pos="1254125" algn="l"/>
              </a:tabLst>
            </a:pPr>
            <a:endParaRPr lang="ar-SA" sz="2400" b="0" dirty="0">
              <a:solidFill>
                <a:schemeClr val="tx1"/>
              </a:solidFill>
            </a:endParaRPr>
          </a:p>
          <a:p>
            <a:pPr marL="900113" algn="r">
              <a:tabLst>
                <a:tab pos="1254125" algn="l"/>
              </a:tabLst>
            </a:pPr>
            <a:endParaRPr lang="ar-SA" sz="2400" b="0" dirty="0">
              <a:solidFill>
                <a:schemeClr val="tx1"/>
              </a:solidFill>
            </a:endParaRPr>
          </a:p>
          <a:p>
            <a:pPr marL="900113" algn="r">
              <a:tabLst>
                <a:tab pos="1254125" algn="l"/>
              </a:tabLst>
            </a:pPr>
            <a:endParaRPr lang="ar-SA" sz="2800" dirty="0">
              <a:solidFill>
                <a:schemeClr val="tx1"/>
              </a:solidFill>
            </a:endParaRPr>
          </a:p>
        </p:txBody>
      </p:sp>
      <p:sp>
        <p:nvSpPr>
          <p:cNvPr id="2" name="Title 1"/>
          <p:cNvSpPr>
            <a:spLocks noGrp="1"/>
          </p:cNvSpPr>
          <p:nvPr>
            <p:ph type="ctrTitle"/>
          </p:nvPr>
        </p:nvSpPr>
        <p:spPr>
          <a:xfrm>
            <a:off x="251520" y="332656"/>
            <a:ext cx="8568952" cy="504056"/>
          </a:xfrm>
          <a:ln/>
        </p:spPr>
        <p:style>
          <a:lnRef idx="1">
            <a:schemeClr val="accent3"/>
          </a:lnRef>
          <a:fillRef idx="2">
            <a:schemeClr val="accent3"/>
          </a:fillRef>
          <a:effectRef idx="1">
            <a:schemeClr val="accent3"/>
          </a:effectRef>
          <a:fontRef idx="minor">
            <a:schemeClr val="dk1"/>
          </a:fontRef>
        </p:style>
        <p:txBody>
          <a:bodyPr anchor="ctr">
            <a:normAutofit fontScale="90000"/>
          </a:bodyPr>
          <a:lstStyle/>
          <a:p>
            <a:r>
              <a:rPr lang="ar-SA" sz="3600" b="1" dirty="0">
                <a:solidFill>
                  <a:schemeClr val="tx1"/>
                </a:solidFill>
              </a:rPr>
              <a:t>الفصل</a:t>
            </a:r>
            <a:r>
              <a:rPr lang="en-US" sz="3200" b="1" dirty="0">
                <a:solidFill>
                  <a:schemeClr val="tx1"/>
                </a:solidFill>
                <a:latin typeface="Adobe Caslon Pro" pitchFamily="18" charset="0"/>
              </a:rPr>
              <a:t>3</a:t>
            </a:r>
            <a:r>
              <a:rPr lang="ar-SA" sz="4400" b="1" dirty="0">
                <a:solidFill>
                  <a:schemeClr val="tx1"/>
                </a:solidFill>
              </a:rPr>
              <a:t> : </a:t>
            </a:r>
            <a:r>
              <a:rPr lang="ar-SA" sz="3600" b="1" dirty="0">
                <a:solidFill>
                  <a:schemeClr val="tx1"/>
                </a:solidFill>
              </a:rPr>
              <a:t>دراسة التوازنات المالية</a:t>
            </a:r>
            <a:endParaRPr lang="ar-SA" sz="4000" b="1" dirty="0"/>
          </a:p>
        </p:txBody>
      </p:sp>
      <p:sp>
        <p:nvSpPr>
          <p:cNvPr id="4" name="Date Placeholder 3"/>
          <p:cNvSpPr>
            <a:spLocks noGrp="1"/>
          </p:cNvSpPr>
          <p:nvPr>
            <p:ph type="dt" sz="half" idx="10"/>
          </p:nvPr>
        </p:nvSpPr>
        <p:spPr/>
        <p:txBody>
          <a:bodyPr/>
          <a:lstStyle/>
          <a:p>
            <a:fld id="{DC5BC825-43FD-4B35-BBBF-007BCA5A0323}" type="datetime3">
              <a:rPr lang="en-US" smtClean="0"/>
              <a:t>7 April 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17</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extLst>
      <p:ext uri="{BB962C8B-B14F-4D97-AF65-F5344CB8AC3E}">
        <p14:creationId xmlns:p14="http://schemas.microsoft.com/office/powerpoint/2010/main" val="15956857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124744"/>
            <a:ext cx="8712968" cy="5184576"/>
          </a:xfrm>
          <a:ln/>
        </p:spPr>
        <p:style>
          <a:lnRef idx="2">
            <a:schemeClr val="dk1"/>
          </a:lnRef>
          <a:fillRef idx="1002">
            <a:schemeClr val="lt1"/>
          </a:fillRef>
          <a:effectRef idx="0">
            <a:schemeClr val="dk1"/>
          </a:effectRef>
          <a:fontRef idx="minor">
            <a:schemeClr val="dk1"/>
          </a:fontRef>
        </p:style>
        <p:txBody>
          <a:bodyPr anchor="ctr">
            <a:normAutofit/>
          </a:bodyPr>
          <a:lstStyle/>
          <a:p>
            <a:pPr marL="900113" algn="r">
              <a:buFont typeface="Wingdings" pitchFamily="2" charset="2"/>
              <a:buChar char="Ø"/>
              <a:tabLst>
                <a:tab pos="1254125" algn="l"/>
              </a:tabLst>
            </a:pPr>
            <a:r>
              <a:rPr lang="ar-DZ" sz="3800" dirty="0">
                <a:solidFill>
                  <a:schemeClr val="tx1"/>
                </a:solidFill>
              </a:rPr>
              <a:t>الاحتياج إلى رأس المال العامل</a:t>
            </a:r>
            <a:endParaRPr lang="ar-SA" sz="5100" dirty="0">
              <a:solidFill>
                <a:schemeClr val="tx1"/>
              </a:solidFill>
            </a:endParaRPr>
          </a:p>
          <a:p>
            <a:pPr marL="265113" algn="just">
              <a:tabLst>
                <a:tab pos="1254125" algn="l"/>
              </a:tabLst>
            </a:pPr>
            <a:r>
              <a:rPr lang="ar-DZ" sz="2600" b="0" spc="0" dirty="0">
                <a:solidFill>
                  <a:schemeClr val="tx1"/>
                </a:solidFill>
              </a:rPr>
              <a:t>يحسب الاحتياج إلى رأس المال العامل بطريقتين مختلفتين هما :</a:t>
            </a:r>
            <a:endParaRPr lang="ar-SA" sz="2600" b="0" spc="0" dirty="0">
              <a:solidFill>
                <a:schemeClr val="tx1"/>
              </a:solidFill>
            </a:endParaRPr>
          </a:p>
          <a:p>
            <a:pPr marL="265113" algn="just">
              <a:buFontTx/>
              <a:buChar char="-"/>
              <a:tabLst>
                <a:tab pos="1254125" algn="l"/>
              </a:tabLst>
            </a:pPr>
            <a:r>
              <a:rPr lang="ar-DZ" sz="2400" b="0" dirty="0">
                <a:solidFill>
                  <a:schemeClr val="tx1"/>
                </a:solidFill>
              </a:rPr>
              <a:t> </a:t>
            </a:r>
            <a:r>
              <a:rPr lang="ar-DZ" sz="2400" spc="0" dirty="0">
                <a:solidFill>
                  <a:schemeClr val="tx1"/>
                </a:solidFill>
              </a:rPr>
              <a:t>الطريقة الأولى :  </a:t>
            </a:r>
            <a:r>
              <a:rPr lang="ar-DZ" sz="2400" b="0" spc="0" dirty="0">
                <a:solidFill>
                  <a:schemeClr val="tx1"/>
                </a:solidFill>
              </a:rPr>
              <a:t>الفرق بين رأس المال العامل الصافي وبين النقدية.</a:t>
            </a:r>
          </a:p>
          <a:p>
            <a:pPr marL="265113" algn="just">
              <a:buFontTx/>
              <a:buChar char="-"/>
              <a:tabLst>
                <a:tab pos="1254125" algn="l"/>
              </a:tabLst>
            </a:pPr>
            <a:r>
              <a:rPr lang="ar-DZ" sz="2400" b="0" spc="0" dirty="0">
                <a:solidFill>
                  <a:schemeClr val="tx1"/>
                </a:solidFill>
              </a:rPr>
              <a:t> </a:t>
            </a:r>
            <a:r>
              <a:rPr lang="ar-DZ" sz="2400" spc="0" dirty="0">
                <a:solidFill>
                  <a:schemeClr val="tx1"/>
                </a:solidFill>
              </a:rPr>
              <a:t>الطريقة الثانية : </a:t>
            </a:r>
            <a:r>
              <a:rPr lang="ar-DZ" sz="2400" b="0" spc="0" dirty="0">
                <a:solidFill>
                  <a:schemeClr val="tx1"/>
                </a:solidFill>
              </a:rPr>
              <a:t>الفرق بين استخدامات الدورة وموارد الدورة.</a:t>
            </a:r>
            <a:endParaRPr lang="ar-SA" sz="2400" b="0" spc="0" dirty="0">
              <a:solidFill>
                <a:schemeClr val="tx1"/>
              </a:solidFill>
            </a:endParaRPr>
          </a:p>
          <a:p>
            <a:pPr marL="900113" algn="r">
              <a:buFont typeface="Wingdings" pitchFamily="2" charset="2"/>
              <a:buChar char="Ø"/>
              <a:tabLst>
                <a:tab pos="1254125" algn="l"/>
              </a:tabLst>
            </a:pPr>
            <a:endParaRPr lang="ar-SA" sz="2400" b="0" dirty="0">
              <a:solidFill>
                <a:schemeClr val="tx1"/>
              </a:solidFill>
            </a:endParaRPr>
          </a:p>
          <a:p>
            <a:pPr marL="265113" algn="r">
              <a:tabLst>
                <a:tab pos="1254125" algn="l"/>
              </a:tabLst>
            </a:pPr>
            <a:r>
              <a:rPr lang="ar-DZ" sz="2400" b="0" spc="0" dirty="0">
                <a:solidFill>
                  <a:schemeClr val="tx1"/>
                </a:solidFill>
              </a:rPr>
              <a:t>الطريقة الأولى</a:t>
            </a:r>
            <a:r>
              <a:rPr lang="ar-DZ" sz="2400" b="0" dirty="0">
                <a:solidFill>
                  <a:schemeClr val="tx1"/>
                </a:solidFill>
              </a:rPr>
              <a:t> : </a:t>
            </a:r>
            <a:r>
              <a:rPr lang="en-GB" sz="2400" b="0" dirty="0">
                <a:solidFill>
                  <a:schemeClr val="tx1"/>
                </a:solidFill>
              </a:rPr>
              <a:t>BFR= FRN – T</a:t>
            </a:r>
            <a:r>
              <a:rPr lang="en-GB" sz="1800" b="0" dirty="0">
                <a:solidFill>
                  <a:schemeClr val="tx1"/>
                </a:solidFill>
              </a:rPr>
              <a:t>resorerie</a:t>
            </a:r>
            <a:r>
              <a:rPr lang="ar-DZ" sz="2400" b="0" dirty="0">
                <a:solidFill>
                  <a:schemeClr val="tx1"/>
                </a:solidFill>
              </a:rPr>
              <a:t> (</a:t>
            </a:r>
            <a:r>
              <a:rPr lang="ar-DZ" sz="2000" spc="0" dirty="0">
                <a:solidFill>
                  <a:schemeClr val="tx1"/>
                </a:solidFill>
              </a:rPr>
              <a:t>الاحتياج إلى رأس المال العامل</a:t>
            </a:r>
            <a:r>
              <a:rPr lang="ar-DZ" sz="2000" b="0" spc="0" dirty="0">
                <a:solidFill>
                  <a:schemeClr val="tx1"/>
                </a:solidFill>
              </a:rPr>
              <a:t>)</a:t>
            </a:r>
            <a:endParaRPr lang="ar-DZ" sz="2400" b="0" spc="0" dirty="0">
              <a:solidFill>
                <a:schemeClr val="tx1"/>
              </a:solidFill>
            </a:endParaRPr>
          </a:p>
          <a:p>
            <a:pPr marL="265113" algn="r">
              <a:tabLst>
                <a:tab pos="1254125" algn="l"/>
              </a:tabLst>
            </a:pPr>
            <a:r>
              <a:rPr lang="ar-DZ" sz="2400" b="0" spc="0" dirty="0">
                <a:solidFill>
                  <a:schemeClr val="tx1"/>
                </a:solidFill>
              </a:rPr>
              <a:t>الطريقة الثانية : </a:t>
            </a:r>
            <a:r>
              <a:rPr lang="en-US" sz="2400" b="0" spc="0" dirty="0">
                <a:solidFill>
                  <a:schemeClr val="tx1"/>
                </a:solidFill>
              </a:rPr>
              <a:t>BFR = EC – RC</a:t>
            </a:r>
            <a:endParaRPr lang="ar-SA" sz="3200" b="0" dirty="0">
              <a:solidFill>
                <a:schemeClr val="tx1"/>
              </a:solidFill>
            </a:endParaRPr>
          </a:p>
          <a:p>
            <a:pPr marL="265113" algn="r">
              <a:tabLst>
                <a:tab pos="1254125" algn="l"/>
              </a:tabLst>
            </a:pPr>
            <a:r>
              <a:rPr lang="en-US" sz="1800" b="0" spc="0" dirty="0">
                <a:solidFill>
                  <a:schemeClr val="tx1"/>
                </a:solidFill>
              </a:rPr>
              <a:t>BFR = </a:t>
            </a:r>
            <a:r>
              <a:rPr lang="en-US" sz="1800" b="0" spc="0" dirty="0" err="1">
                <a:solidFill>
                  <a:schemeClr val="tx1"/>
                </a:solidFill>
              </a:rPr>
              <a:t>Emplois</a:t>
            </a:r>
            <a:r>
              <a:rPr lang="en-US" sz="1800" b="0" spc="0" dirty="0">
                <a:solidFill>
                  <a:schemeClr val="tx1"/>
                </a:solidFill>
              </a:rPr>
              <a:t> </a:t>
            </a:r>
            <a:r>
              <a:rPr lang="en-US" sz="1800" b="0" spc="0" dirty="0" err="1">
                <a:solidFill>
                  <a:schemeClr val="tx1"/>
                </a:solidFill>
              </a:rPr>
              <a:t>Cycliques</a:t>
            </a:r>
            <a:r>
              <a:rPr lang="en-US" sz="1800" b="0" spc="0" dirty="0">
                <a:solidFill>
                  <a:schemeClr val="tx1"/>
                </a:solidFill>
              </a:rPr>
              <a:t> – </a:t>
            </a:r>
            <a:r>
              <a:rPr lang="en-US" sz="1800" b="0" spc="0" dirty="0" err="1">
                <a:solidFill>
                  <a:schemeClr val="tx1"/>
                </a:solidFill>
              </a:rPr>
              <a:t>Ressources</a:t>
            </a:r>
            <a:r>
              <a:rPr lang="en-US" sz="1800" b="0" spc="0" dirty="0">
                <a:solidFill>
                  <a:schemeClr val="tx1"/>
                </a:solidFill>
              </a:rPr>
              <a:t> </a:t>
            </a:r>
            <a:r>
              <a:rPr lang="en-US" sz="1800" b="0" spc="0" dirty="0" err="1">
                <a:solidFill>
                  <a:schemeClr val="tx1"/>
                </a:solidFill>
              </a:rPr>
              <a:t>Cycliques</a:t>
            </a:r>
            <a:endParaRPr lang="ar-SA" sz="2400" b="0" dirty="0">
              <a:solidFill>
                <a:schemeClr val="tx1"/>
              </a:solidFill>
            </a:endParaRPr>
          </a:p>
          <a:p>
            <a:pPr marL="900113" algn="r">
              <a:tabLst>
                <a:tab pos="1254125" algn="l"/>
              </a:tabLst>
            </a:pPr>
            <a:endParaRPr lang="ar-SA" sz="2400" b="0" dirty="0">
              <a:solidFill>
                <a:schemeClr val="tx1"/>
              </a:solidFill>
            </a:endParaRPr>
          </a:p>
          <a:p>
            <a:pPr marL="900113" algn="r">
              <a:tabLst>
                <a:tab pos="1254125" algn="l"/>
              </a:tabLst>
            </a:pPr>
            <a:endParaRPr lang="ar-SA" sz="2800" dirty="0">
              <a:solidFill>
                <a:schemeClr val="tx1"/>
              </a:solidFill>
            </a:endParaRPr>
          </a:p>
        </p:txBody>
      </p:sp>
      <p:sp>
        <p:nvSpPr>
          <p:cNvPr id="2" name="Title 1"/>
          <p:cNvSpPr>
            <a:spLocks noGrp="1"/>
          </p:cNvSpPr>
          <p:nvPr>
            <p:ph type="ctrTitle"/>
          </p:nvPr>
        </p:nvSpPr>
        <p:spPr>
          <a:xfrm>
            <a:off x="251520" y="332656"/>
            <a:ext cx="8568952" cy="504056"/>
          </a:xfrm>
          <a:ln/>
        </p:spPr>
        <p:style>
          <a:lnRef idx="1">
            <a:schemeClr val="accent3"/>
          </a:lnRef>
          <a:fillRef idx="2">
            <a:schemeClr val="accent3"/>
          </a:fillRef>
          <a:effectRef idx="1">
            <a:schemeClr val="accent3"/>
          </a:effectRef>
          <a:fontRef idx="minor">
            <a:schemeClr val="dk1"/>
          </a:fontRef>
        </p:style>
        <p:txBody>
          <a:bodyPr anchor="ctr">
            <a:normAutofit fontScale="90000"/>
          </a:bodyPr>
          <a:lstStyle/>
          <a:p>
            <a:r>
              <a:rPr lang="ar-SA" sz="3600" b="1" dirty="0">
                <a:solidFill>
                  <a:schemeClr val="tx1"/>
                </a:solidFill>
              </a:rPr>
              <a:t>الفصل</a:t>
            </a:r>
            <a:r>
              <a:rPr lang="en-US" sz="3200" b="1" dirty="0">
                <a:solidFill>
                  <a:schemeClr val="tx1"/>
                </a:solidFill>
                <a:latin typeface="Adobe Caslon Pro" pitchFamily="18" charset="0"/>
              </a:rPr>
              <a:t>3</a:t>
            </a:r>
            <a:r>
              <a:rPr lang="ar-SA" sz="4400" b="1" dirty="0">
                <a:solidFill>
                  <a:schemeClr val="tx1"/>
                </a:solidFill>
              </a:rPr>
              <a:t> : </a:t>
            </a:r>
            <a:r>
              <a:rPr lang="ar-SA" sz="3600" b="1" dirty="0">
                <a:solidFill>
                  <a:schemeClr val="tx1"/>
                </a:solidFill>
              </a:rPr>
              <a:t>دراسة التوازنات المالية</a:t>
            </a:r>
            <a:endParaRPr lang="ar-SA" sz="4000" b="1" dirty="0"/>
          </a:p>
        </p:txBody>
      </p:sp>
      <p:sp>
        <p:nvSpPr>
          <p:cNvPr id="4" name="Date Placeholder 3"/>
          <p:cNvSpPr>
            <a:spLocks noGrp="1"/>
          </p:cNvSpPr>
          <p:nvPr>
            <p:ph type="dt" sz="half" idx="10"/>
          </p:nvPr>
        </p:nvSpPr>
        <p:spPr/>
        <p:txBody>
          <a:bodyPr/>
          <a:lstStyle/>
          <a:p>
            <a:fld id="{C53F367F-7964-40A5-BE7E-E5B15DA4CA35}" type="datetime3">
              <a:rPr lang="en-US" smtClean="0"/>
              <a:t>7 April 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18</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extLst>
      <p:ext uri="{BB962C8B-B14F-4D97-AF65-F5344CB8AC3E}">
        <p14:creationId xmlns:p14="http://schemas.microsoft.com/office/powerpoint/2010/main" val="30679989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6741" y="1551491"/>
            <a:ext cx="8712968" cy="5328592"/>
          </a:xfrm>
          <a:ln/>
        </p:spPr>
        <p:style>
          <a:lnRef idx="2">
            <a:schemeClr val="dk1"/>
          </a:lnRef>
          <a:fillRef idx="1002">
            <a:schemeClr val="lt1"/>
          </a:fillRef>
          <a:effectRef idx="0">
            <a:schemeClr val="dk1"/>
          </a:effectRef>
          <a:fontRef idx="minor">
            <a:schemeClr val="dk1"/>
          </a:fontRef>
        </p:style>
        <p:txBody>
          <a:bodyPr anchor="ctr">
            <a:normAutofit lnSpcReduction="10000"/>
          </a:bodyPr>
          <a:lstStyle/>
          <a:p>
            <a:pPr marL="900113" algn="r">
              <a:buFont typeface="Wingdings" pitchFamily="2" charset="2"/>
              <a:buChar char="Ø"/>
              <a:tabLst>
                <a:tab pos="1254125" algn="l"/>
              </a:tabLst>
            </a:pPr>
            <a:endParaRPr lang="ar-DZ" sz="3200" dirty="0">
              <a:solidFill>
                <a:schemeClr val="tx1"/>
              </a:solidFill>
            </a:endParaRPr>
          </a:p>
          <a:p>
            <a:pPr marL="354013" algn="r">
              <a:buFont typeface="Wingdings" pitchFamily="2" charset="2"/>
              <a:buChar char="Ø"/>
              <a:tabLst>
                <a:tab pos="1254125" algn="l"/>
              </a:tabLst>
            </a:pPr>
            <a:r>
              <a:rPr lang="ar-DZ" sz="3200" dirty="0">
                <a:solidFill>
                  <a:schemeClr val="tx1"/>
                </a:solidFill>
              </a:rPr>
              <a:t>الاحتياج إلى رأس المال العامل</a:t>
            </a:r>
            <a:endParaRPr lang="ar-SA" sz="3200" dirty="0">
              <a:solidFill>
                <a:schemeClr val="tx1"/>
              </a:solidFill>
            </a:endParaRPr>
          </a:p>
          <a:p>
            <a:pPr marL="265113" algn="just">
              <a:tabLst>
                <a:tab pos="1254125" algn="l"/>
              </a:tabLst>
            </a:pPr>
            <a:r>
              <a:rPr lang="ar-DZ" sz="2400" b="0" spc="0" dirty="0">
                <a:solidFill>
                  <a:schemeClr val="tx1"/>
                </a:solidFill>
              </a:rPr>
              <a:t>الطريقة الأولى</a:t>
            </a:r>
            <a:r>
              <a:rPr lang="ar-DZ" sz="2400" b="0" dirty="0">
                <a:solidFill>
                  <a:schemeClr val="tx1"/>
                </a:solidFill>
              </a:rPr>
              <a:t> : </a:t>
            </a:r>
            <a:r>
              <a:rPr lang="en-GB" sz="2400" b="0" dirty="0">
                <a:solidFill>
                  <a:schemeClr val="tx1"/>
                </a:solidFill>
              </a:rPr>
              <a:t>BFR= FRN – T</a:t>
            </a:r>
            <a:r>
              <a:rPr lang="ar-DZ" sz="2400" b="0" dirty="0">
                <a:solidFill>
                  <a:schemeClr val="tx1"/>
                </a:solidFill>
              </a:rPr>
              <a:t> (</a:t>
            </a:r>
            <a:r>
              <a:rPr lang="ar-DZ" sz="2000" spc="0" dirty="0">
                <a:solidFill>
                  <a:schemeClr val="tx1"/>
                </a:solidFill>
              </a:rPr>
              <a:t>الاحتياج إلى رأس المال العامل</a:t>
            </a:r>
            <a:r>
              <a:rPr lang="ar-DZ" sz="2000" b="0" spc="0" dirty="0">
                <a:solidFill>
                  <a:schemeClr val="tx1"/>
                </a:solidFill>
              </a:rPr>
              <a:t>)</a:t>
            </a:r>
          </a:p>
          <a:p>
            <a:pPr marL="265113" algn="just">
              <a:tabLst>
                <a:tab pos="1254125" algn="l"/>
              </a:tabLst>
            </a:pPr>
            <a:r>
              <a:rPr lang="ar-DZ" sz="2400" b="0" spc="0" dirty="0">
                <a:solidFill>
                  <a:schemeClr val="tx1"/>
                </a:solidFill>
              </a:rPr>
              <a:t>في هذه الحالة يتم حساب رأس المال العامل الصافي بطريقتين مختلفتين ، من أعلى الميزانية ومن أسفل الميزانية. والتأكد حينها من صحة النتيجة التي يجب أن تكون واحدة. بعدها يتم حساب النقدية التي تكون محصلة الفرق بين نقدية الأصول ونقدية الخصوم. </a:t>
            </a:r>
          </a:p>
          <a:p>
            <a:pPr marL="265113" algn="just">
              <a:tabLst>
                <a:tab pos="1254125" algn="l"/>
              </a:tabLst>
            </a:pPr>
            <a:r>
              <a:rPr lang="ar-DZ" sz="2400" b="0" spc="0" dirty="0">
                <a:solidFill>
                  <a:schemeClr val="tx1"/>
                </a:solidFill>
              </a:rPr>
              <a:t>ويكون الاحتياج إلى رأس المال العامل موجب عندما يكون رأس المال العامل الصافي أكبر من النقدية، ما يدل على أن المنشأة في حالة نشاط متزايد على مستوى الاستغلال يعبر عنه بزيادة المخزون من المواد والمنتجات وزيادة المبيعات وخاصة الآجلة (الأصول الجارية) ، وانخفاض في الديون قصيرة الأجل (الخصوم الجارية). ويمكن تفسير حالة </a:t>
            </a:r>
            <a:r>
              <a:rPr lang="en-GB" sz="2400" b="0" dirty="0">
                <a:solidFill>
                  <a:schemeClr val="tx1"/>
                </a:solidFill>
              </a:rPr>
              <a:t>BFR</a:t>
            </a:r>
            <a:r>
              <a:rPr lang="ar-DZ" sz="2400" b="0" dirty="0">
                <a:solidFill>
                  <a:schemeClr val="tx1"/>
                </a:solidFill>
              </a:rPr>
              <a:t> </a:t>
            </a:r>
            <a:r>
              <a:rPr lang="ar-DZ" sz="2400" b="0" spc="0" dirty="0">
                <a:solidFill>
                  <a:schemeClr val="tx1"/>
                </a:solidFill>
              </a:rPr>
              <a:t>موجبة في ظل وجود تمويل مستقر من مصدر الأموال الدائمة ( يقصد بالأموال الدائمة : رؤوس الأموال الخاصة + الديون من الخصوم الثابتة). </a:t>
            </a:r>
          </a:p>
          <a:p>
            <a:pPr marL="900113" algn="r">
              <a:tabLst>
                <a:tab pos="1254125" algn="l"/>
              </a:tabLst>
            </a:pPr>
            <a:endParaRPr lang="ar-SA" sz="2400" b="0" dirty="0">
              <a:solidFill>
                <a:schemeClr val="tx1"/>
              </a:solidFill>
            </a:endParaRPr>
          </a:p>
          <a:p>
            <a:pPr marL="900113" algn="r">
              <a:tabLst>
                <a:tab pos="1254125" algn="l"/>
              </a:tabLst>
            </a:pPr>
            <a:endParaRPr lang="ar-SA" sz="2800" dirty="0">
              <a:solidFill>
                <a:schemeClr val="tx1"/>
              </a:solidFill>
            </a:endParaRPr>
          </a:p>
        </p:txBody>
      </p:sp>
      <p:sp>
        <p:nvSpPr>
          <p:cNvPr id="2" name="Title 1"/>
          <p:cNvSpPr>
            <a:spLocks noGrp="1"/>
          </p:cNvSpPr>
          <p:nvPr>
            <p:ph type="ctrTitle"/>
          </p:nvPr>
        </p:nvSpPr>
        <p:spPr>
          <a:xfrm>
            <a:off x="251520" y="332656"/>
            <a:ext cx="8568952" cy="504056"/>
          </a:xfrm>
          <a:ln/>
        </p:spPr>
        <p:style>
          <a:lnRef idx="1">
            <a:schemeClr val="accent3"/>
          </a:lnRef>
          <a:fillRef idx="2">
            <a:schemeClr val="accent3"/>
          </a:fillRef>
          <a:effectRef idx="1">
            <a:schemeClr val="accent3"/>
          </a:effectRef>
          <a:fontRef idx="minor">
            <a:schemeClr val="dk1"/>
          </a:fontRef>
        </p:style>
        <p:txBody>
          <a:bodyPr anchor="ctr">
            <a:normAutofit fontScale="90000"/>
          </a:bodyPr>
          <a:lstStyle/>
          <a:p>
            <a:r>
              <a:rPr lang="ar-SA" sz="3600" b="1" dirty="0">
                <a:solidFill>
                  <a:schemeClr val="tx1"/>
                </a:solidFill>
              </a:rPr>
              <a:t>الفصل</a:t>
            </a:r>
            <a:r>
              <a:rPr lang="en-US" sz="3200" b="1" dirty="0">
                <a:solidFill>
                  <a:schemeClr val="tx1"/>
                </a:solidFill>
                <a:latin typeface="Adobe Caslon Pro" pitchFamily="18" charset="0"/>
              </a:rPr>
              <a:t>3</a:t>
            </a:r>
            <a:r>
              <a:rPr lang="ar-SA" sz="4400" b="1" dirty="0">
                <a:solidFill>
                  <a:schemeClr val="tx1"/>
                </a:solidFill>
              </a:rPr>
              <a:t> : </a:t>
            </a:r>
            <a:r>
              <a:rPr lang="ar-SA" sz="3600" b="1" dirty="0">
                <a:solidFill>
                  <a:schemeClr val="tx1"/>
                </a:solidFill>
              </a:rPr>
              <a:t>دراسة التوازنات المالية</a:t>
            </a:r>
            <a:endParaRPr lang="ar-SA" sz="4000" b="1" dirty="0"/>
          </a:p>
        </p:txBody>
      </p:sp>
      <p:sp>
        <p:nvSpPr>
          <p:cNvPr id="4" name="Date Placeholder 3"/>
          <p:cNvSpPr>
            <a:spLocks noGrp="1"/>
          </p:cNvSpPr>
          <p:nvPr>
            <p:ph type="dt" sz="half" idx="10"/>
          </p:nvPr>
        </p:nvSpPr>
        <p:spPr/>
        <p:txBody>
          <a:bodyPr/>
          <a:lstStyle/>
          <a:p>
            <a:fld id="{C53F367F-7964-40A5-BE7E-E5B15DA4CA35}" type="datetime3">
              <a:rPr lang="en-US" smtClean="0"/>
              <a:t>7 April 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19</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extLst>
      <p:ext uri="{BB962C8B-B14F-4D97-AF65-F5344CB8AC3E}">
        <p14:creationId xmlns:p14="http://schemas.microsoft.com/office/powerpoint/2010/main" val="2458395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3608" y="2924944"/>
            <a:ext cx="6840760" cy="2592288"/>
          </a:xfrm>
          <a:scene3d>
            <a:camera prst="orthographicFront"/>
            <a:lightRig rig="threePt" dir="t"/>
          </a:scene3d>
          <a:sp3d>
            <a:bevelT prst="convex"/>
          </a:sp3d>
        </p:spPr>
        <p:style>
          <a:lnRef idx="3">
            <a:schemeClr val="lt1"/>
          </a:lnRef>
          <a:fillRef idx="1001">
            <a:schemeClr val="lt1"/>
          </a:fillRef>
          <a:effectRef idx="1">
            <a:schemeClr val="accent5"/>
          </a:effectRef>
          <a:fontRef idx="minor">
            <a:schemeClr val="lt1"/>
          </a:fontRef>
        </p:style>
        <p:txBody>
          <a:bodyPr anchor="ctr">
            <a:noAutofit/>
          </a:bodyPr>
          <a:lstStyle/>
          <a:p>
            <a:pPr algn="ctr"/>
            <a:r>
              <a:rPr lang="ar-SA" sz="4000" spc="0" dirty="0">
                <a:solidFill>
                  <a:schemeClr val="tx1"/>
                </a:solidFill>
              </a:rPr>
              <a:t>سنة ثالثة محاسبة ومراجعة</a:t>
            </a:r>
          </a:p>
          <a:p>
            <a:pPr algn="ctr"/>
            <a:r>
              <a:rPr lang="ar-SA" sz="3200" b="0" spc="0" dirty="0">
                <a:solidFill>
                  <a:schemeClr val="tx1"/>
                </a:solidFill>
              </a:rPr>
              <a:t>مقياس: التسيير المالي</a:t>
            </a:r>
          </a:p>
        </p:txBody>
      </p:sp>
      <p:sp>
        <p:nvSpPr>
          <p:cNvPr id="2" name="Title 1"/>
          <p:cNvSpPr>
            <a:spLocks noGrp="1"/>
          </p:cNvSpPr>
          <p:nvPr>
            <p:ph type="ctrTitle"/>
          </p:nvPr>
        </p:nvSpPr>
        <p:spPr>
          <a:xfrm>
            <a:off x="179512" y="188640"/>
            <a:ext cx="8712968" cy="1872208"/>
          </a:xfrm>
        </p:spPr>
        <p:style>
          <a:lnRef idx="2">
            <a:schemeClr val="accent5"/>
          </a:lnRef>
          <a:fillRef idx="1">
            <a:schemeClr val="lt1"/>
          </a:fillRef>
          <a:effectRef idx="0">
            <a:schemeClr val="accent5"/>
          </a:effectRef>
          <a:fontRef idx="minor">
            <a:schemeClr val="dk1"/>
          </a:fontRef>
        </p:style>
        <p:txBody>
          <a:bodyPr anchor="t">
            <a:normAutofit fontScale="90000"/>
            <a:scene3d>
              <a:camera prst="perspectiveRelaxed"/>
              <a:lightRig rig="threePt" dir="t"/>
            </a:scene3d>
          </a:bodyPr>
          <a:lstStyle/>
          <a:p>
            <a:r>
              <a:rPr lang="ar-SA" sz="3100" b="1" dirty="0">
                <a:solidFill>
                  <a:schemeClr val="tx1"/>
                </a:solidFill>
              </a:rPr>
              <a:t>الجمهورية الجزائرية الديمقراطية الشعبية</a:t>
            </a:r>
            <a:br>
              <a:rPr lang="ar-SA" sz="4400" b="1" dirty="0">
                <a:solidFill>
                  <a:schemeClr val="tx1"/>
                </a:solidFill>
              </a:rPr>
            </a:br>
            <a:r>
              <a:rPr lang="ar-SA" sz="2700" b="1" dirty="0">
                <a:solidFill>
                  <a:schemeClr val="tx1"/>
                </a:solidFill>
              </a:rPr>
              <a:t>وزارة التعليم العالي والبحث العلمي</a:t>
            </a:r>
            <a:br>
              <a:rPr lang="ar-SA" sz="2800" b="1" dirty="0">
                <a:solidFill>
                  <a:schemeClr val="tx1"/>
                </a:solidFill>
              </a:rPr>
            </a:br>
            <a:r>
              <a:rPr lang="ar-SA" sz="2400" b="1" dirty="0">
                <a:solidFill>
                  <a:schemeClr val="tx1"/>
                </a:solidFill>
              </a:rPr>
              <a:t>جامعة أم الواقي–العربي بن مهيدي</a:t>
            </a:r>
            <a:br>
              <a:rPr lang="ar-SA" sz="2000" b="1" dirty="0">
                <a:solidFill>
                  <a:schemeClr val="tx1"/>
                </a:solidFill>
              </a:rPr>
            </a:br>
            <a:r>
              <a:rPr lang="ar-SA" sz="2200" b="1" dirty="0">
                <a:solidFill>
                  <a:schemeClr val="tx1"/>
                </a:solidFill>
              </a:rPr>
              <a:t>كلية العلوم الاقتصادية والتجارة والتسيير</a:t>
            </a:r>
            <a:br>
              <a:rPr lang="ar-SA" sz="2000" b="1" dirty="0">
                <a:solidFill>
                  <a:schemeClr val="tx1"/>
                </a:solidFill>
              </a:rPr>
            </a:br>
            <a:r>
              <a:rPr lang="ar-SA" sz="2000" b="1" dirty="0">
                <a:solidFill>
                  <a:schemeClr val="tx1"/>
                </a:solidFill>
              </a:rPr>
              <a:t>قسم العلوم المالية والمحاسبة</a:t>
            </a:r>
            <a:br>
              <a:rPr lang="ar-SA" sz="2200" b="1" dirty="0"/>
            </a:br>
            <a:br>
              <a:rPr lang="ar-SA" sz="3100" b="1" dirty="0"/>
            </a:br>
            <a:br>
              <a:rPr lang="ar-SA" sz="3600" b="1" dirty="0"/>
            </a:br>
            <a:br>
              <a:rPr lang="ar-SA" sz="2000" dirty="0"/>
            </a:br>
            <a:br>
              <a:rPr lang="ar-SA" sz="3600" b="1" dirty="0"/>
            </a:br>
            <a:endParaRPr lang="ar-SA" sz="2000" dirty="0"/>
          </a:p>
        </p:txBody>
      </p:sp>
      <p:sp>
        <p:nvSpPr>
          <p:cNvPr id="4" name="Date Placeholder 3"/>
          <p:cNvSpPr>
            <a:spLocks noGrp="1"/>
          </p:cNvSpPr>
          <p:nvPr>
            <p:ph type="dt" sz="half" idx="10"/>
          </p:nvPr>
        </p:nvSpPr>
        <p:spPr/>
        <p:txBody>
          <a:bodyPr/>
          <a:lstStyle/>
          <a:p>
            <a:fld id="{36431EC3-F582-4B81-876B-E266757C5D97}" type="datetime3">
              <a:rPr lang="en-US" smtClean="0"/>
              <a:t>7 April 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2</a:t>
            </a:fld>
            <a:endParaRPr lang="ar-SA"/>
          </a:p>
        </p:txBody>
      </p:sp>
      <p:sp>
        <p:nvSpPr>
          <p:cNvPr id="6" name="Footer Placeholder 5"/>
          <p:cNvSpPr>
            <a:spLocks noGrp="1"/>
          </p:cNvSpPr>
          <p:nvPr>
            <p:ph type="ftr" sz="quarter" idx="11"/>
          </p:nvPr>
        </p:nvSpPr>
        <p:spPr>
          <a:xfrm>
            <a:off x="304800" y="6410848"/>
            <a:ext cx="4195192" cy="365760"/>
          </a:xfrm>
        </p:spPr>
        <p:txBody>
          <a:bodyPr/>
          <a:lstStyle/>
          <a:p>
            <a:r>
              <a:rPr lang="ar-SA"/>
              <a:t>سنة 3  محاسبة ومراجعة : تسييرمالي                       أ. د بوداح عبدالجليل</a:t>
            </a:r>
            <a:endParaRPr lang="ar-S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6741" y="1551491"/>
            <a:ext cx="8712968" cy="5328592"/>
          </a:xfrm>
          <a:ln/>
        </p:spPr>
        <p:style>
          <a:lnRef idx="2">
            <a:schemeClr val="dk1"/>
          </a:lnRef>
          <a:fillRef idx="1002">
            <a:schemeClr val="lt1"/>
          </a:fillRef>
          <a:effectRef idx="0">
            <a:schemeClr val="dk1"/>
          </a:effectRef>
          <a:fontRef idx="minor">
            <a:schemeClr val="dk1"/>
          </a:fontRef>
        </p:style>
        <p:txBody>
          <a:bodyPr anchor="ctr">
            <a:normAutofit/>
          </a:bodyPr>
          <a:lstStyle/>
          <a:p>
            <a:pPr marL="900113" algn="r">
              <a:buFont typeface="Wingdings" pitchFamily="2" charset="2"/>
              <a:buChar char="Ø"/>
              <a:tabLst>
                <a:tab pos="1254125" algn="l"/>
              </a:tabLst>
            </a:pPr>
            <a:endParaRPr lang="ar-DZ" sz="3200" dirty="0">
              <a:solidFill>
                <a:schemeClr val="tx1"/>
              </a:solidFill>
            </a:endParaRPr>
          </a:p>
          <a:p>
            <a:pPr marL="354013" algn="r">
              <a:buFont typeface="Wingdings" pitchFamily="2" charset="2"/>
              <a:buChar char="Ø"/>
              <a:tabLst>
                <a:tab pos="1254125" algn="l"/>
              </a:tabLst>
            </a:pPr>
            <a:r>
              <a:rPr lang="ar-DZ" sz="3200" dirty="0">
                <a:solidFill>
                  <a:schemeClr val="tx1"/>
                </a:solidFill>
              </a:rPr>
              <a:t>الاحتياج إلى رأس المال العامل</a:t>
            </a:r>
            <a:endParaRPr lang="ar-SA" sz="3200" dirty="0">
              <a:solidFill>
                <a:schemeClr val="tx1"/>
              </a:solidFill>
            </a:endParaRPr>
          </a:p>
          <a:p>
            <a:pPr marL="265113" algn="just">
              <a:tabLst>
                <a:tab pos="1254125" algn="l"/>
              </a:tabLst>
            </a:pPr>
            <a:r>
              <a:rPr lang="ar-DZ" sz="2400" b="0" spc="0" dirty="0">
                <a:solidFill>
                  <a:schemeClr val="tx1"/>
                </a:solidFill>
              </a:rPr>
              <a:t>الطريقة الأولى</a:t>
            </a:r>
            <a:r>
              <a:rPr lang="ar-DZ" sz="2400" b="0" dirty="0">
                <a:solidFill>
                  <a:schemeClr val="tx1"/>
                </a:solidFill>
              </a:rPr>
              <a:t> : </a:t>
            </a:r>
            <a:r>
              <a:rPr lang="en-GB" sz="2400" b="0" dirty="0">
                <a:solidFill>
                  <a:schemeClr val="tx1"/>
                </a:solidFill>
              </a:rPr>
              <a:t>BFR= FRN – T</a:t>
            </a:r>
            <a:r>
              <a:rPr lang="ar-DZ" sz="2400" b="0" dirty="0">
                <a:solidFill>
                  <a:schemeClr val="tx1"/>
                </a:solidFill>
              </a:rPr>
              <a:t> (</a:t>
            </a:r>
            <a:r>
              <a:rPr lang="ar-DZ" sz="2000" spc="0" dirty="0">
                <a:solidFill>
                  <a:schemeClr val="tx1"/>
                </a:solidFill>
              </a:rPr>
              <a:t>الاحتياج إلى رأس المال العامل</a:t>
            </a:r>
            <a:r>
              <a:rPr lang="ar-DZ" sz="2000" b="0" spc="0" dirty="0">
                <a:solidFill>
                  <a:schemeClr val="tx1"/>
                </a:solidFill>
              </a:rPr>
              <a:t>)</a:t>
            </a:r>
          </a:p>
          <a:p>
            <a:pPr marL="265113" algn="just">
              <a:tabLst>
                <a:tab pos="1254125" algn="l"/>
              </a:tabLst>
            </a:pPr>
            <a:r>
              <a:rPr lang="ar-DZ" sz="2400" b="0" spc="0" dirty="0">
                <a:solidFill>
                  <a:schemeClr val="tx1"/>
                </a:solidFill>
              </a:rPr>
              <a:t>ويكون الاحتياج إلى رأس المال العامل سالب عندما يكون رأس المال العامل الصافي أقل من النقدية، ما يدل على أن المنشأة في حالة فتور وتراجع على مستوى الاستغلال يعبر عنه بانخفاض في  المخزون من المواد والمنتجات وتراجع في المبيعات (الأصول الجارية) ، وانخفاض في الديون قصيرة الأجل (الخصوم الجارية) . ويمكن تفسير حالة </a:t>
            </a:r>
            <a:r>
              <a:rPr lang="en-GB" sz="2400" b="0" dirty="0">
                <a:solidFill>
                  <a:schemeClr val="tx1"/>
                </a:solidFill>
              </a:rPr>
              <a:t>BFR</a:t>
            </a:r>
            <a:r>
              <a:rPr lang="ar-DZ" sz="2400" b="0" dirty="0">
                <a:solidFill>
                  <a:schemeClr val="tx1"/>
                </a:solidFill>
              </a:rPr>
              <a:t> </a:t>
            </a:r>
            <a:r>
              <a:rPr lang="ar-DZ" sz="2400" b="0" spc="0" dirty="0">
                <a:solidFill>
                  <a:schemeClr val="tx1"/>
                </a:solidFill>
              </a:rPr>
              <a:t>سالبة في ظل وجود تمويل في شكل سلفيات مصرفية ترفع من قيمة خزينة الخصوم السلبية.</a:t>
            </a:r>
          </a:p>
          <a:p>
            <a:pPr marL="900113" algn="r">
              <a:tabLst>
                <a:tab pos="1254125" algn="l"/>
              </a:tabLst>
            </a:pPr>
            <a:endParaRPr lang="ar-SA" sz="2400" b="0" dirty="0">
              <a:solidFill>
                <a:schemeClr val="tx1"/>
              </a:solidFill>
            </a:endParaRPr>
          </a:p>
          <a:p>
            <a:pPr marL="900113" algn="r">
              <a:tabLst>
                <a:tab pos="1254125" algn="l"/>
              </a:tabLst>
            </a:pPr>
            <a:endParaRPr lang="ar-SA" sz="2800" dirty="0">
              <a:solidFill>
                <a:schemeClr val="tx1"/>
              </a:solidFill>
            </a:endParaRPr>
          </a:p>
        </p:txBody>
      </p:sp>
      <p:sp>
        <p:nvSpPr>
          <p:cNvPr id="2" name="Title 1"/>
          <p:cNvSpPr>
            <a:spLocks noGrp="1"/>
          </p:cNvSpPr>
          <p:nvPr>
            <p:ph type="ctrTitle"/>
          </p:nvPr>
        </p:nvSpPr>
        <p:spPr>
          <a:xfrm>
            <a:off x="251520" y="332656"/>
            <a:ext cx="8568952" cy="504056"/>
          </a:xfrm>
          <a:ln/>
        </p:spPr>
        <p:style>
          <a:lnRef idx="1">
            <a:schemeClr val="accent3"/>
          </a:lnRef>
          <a:fillRef idx="2">
            <a:schemeClr val="accent3"/>
          </a:fillRef>
          <a:effectRef idx="1">
            <a:schemeClr val="accent3"/>
          </a:effectRef>
          <a:fontRef idx="minor">
            <a:schemeClr val="dk1"/>
          </a:fontRef>
        </p:style>
        <p:txBody>
          <a:bodyPr anchor="ctr">
            <a:normAutofit fontScale="90000"/>
          </a:bodyPr>
          <a:lstStyle/>
          <a:p>
            <a:r>
              <a:rPr lang="ar-SA" sz="3600" b="1" dirty="0">
                <a:solidFill>
                  <a:schemeClr val="tx1"/>
                </a:solidFill>
              </a:rPr>
              <a:t>الفصل</a:t>
            </a:r>
            <a:r>
              <a:rPr lang="en-US" sz="3200" b="1" dirty="0">
                <a:solidFill>
                  <a:schemeClr val="tx1"/>
                </a:solidFill>
                <a:latin typeface="Adobe Caslon Pro" pitchFamily="18" charset="0"/>
              </a:rPr>
              <a:t>3</a:t>
            </a:r>
            <a:r>
              <a:rPr lang="ar-SA" sz="4400" b="1" dirty="0">
                <a:solidFill>
                  <a:schemeClr val="tx1"/>
                </a:solidFill>
              </a:rPr>
              <a:t> : </a:t>
            </a:r>
            <a:r>
              <a:rPr lang="ar-SA" sz="3600" b="1" dirty="0">
                <a:solidFill>
                  <a:schemeClr val="tx1"/>
                </a:solidFill>
              </a:rPr>
              <a:t>دراسة التوازنات المالية</a:t>
            </a:r>
            <a:endParaRPr lang="ar-SA" sz="4000" b="1" dirty="0"/>
          </a:p>
        </p:txBody>
      </p:sp>
      <p:sp>
        <p:nvSpPr>
          <p:cNvPr id="4" name="Date Placeholder 3"/>
          <p:cNvSpPr>
            <a:spLocks noGrp="1"/>
          </p:cNvSpPr>
          <p:nvPr>
            <p:ph type="dt" sz="half" idx="10"/>
          </p:nvPr>
        </p:nvSpPr>
        <p:spPr/>
        <p:txBody>
          <a:bodyPr/>
          <a:lstStyle/>
          <a:p>
            <a:fld id="{C53F367F-7964-40A5-BE7E-E5B15DA4CA35}" type="datetime3">
              <a:rPr lang="en-US" smtClean="0"/>
              <a:t>7 April 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20</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extLst>
      <p:ext uri="{BB962C8B-B14F-4D97-AF65-F5344CB8AC3E}">
        <p14:creationId xmlns:p14="http://schemas.microsoft.com/office/powerpoint/2010/main" val="10141846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5516" y="2852936"/>
            <a:ext cx="8712968" cy="3024336"/>
          </a:xfrm>
          <a:ln/>
        </p:spPr>
        <p:style>
          <a:lnRef idx="2">
            <a:schemeClr val="dk1"/>
          </a:lnRef>
          <a:fillRef idx="1002">
            <a:schemeClr val="lt1"/>
          </a:fillRef>
          <a:effectRef idx="0">
            <a:schemeClr val="dk1"/>
          </a:effectRef>
          <a:fontRef idx="minor">
            <a:schemeClr val="dk1"/>
          </a:fontRef>
        </p:style>
        <p:txBody>
          <a:bodyPr anchor="ctr">
            <a:normAutofit/>
          </a:bodyPr>
          <a:lstStyle/>
          <a:p>
            <a:pPr marL="900113" algn="r">
              <a:buFont typeface="Wingdings" pitchFamily="2" charset="2"/>
              <a:buChar char="Ø"/>
              <a:tabLst>
                <a:tab pos="1254125" algn="l"/>
              </a:tabLst>
            </a:pPr>
            <a:r>
              <a:rPr lang="ar-DZ" sz="3200" dirty="0">
                <a:solidFill>
                  <a:schemeClr val="tx1"/>
                </a:solidFill>
              </a:rPr>
              <a:t>الاحتياج إلى رأس المال العامل</a:t>
            </a:r>
            <a:endParaRPr lang="ar-SA" sz="3200" dirty="0">
              <a:solidFill>
                <a:schemeClr val="tx1"/>
              </a:solidFill>
            </a:endParaRPr>
          </a:p>
          <a:p>
            <a:pPr marL="265113" algn="r">
              <a:tabLst>
                <a:tab pos="1254125" algn="l"/>
              </a:tabLst>
            </a:pPr>
            <a:r>
              <a:rPr lang="ar-DZ" sz="2400" spc="0" dirty="0">
                <a:solidFill>
                  <a:schemeClr val="tx1"/>
                </a:solidFill>
              </a:rPr>
              <a:t>الطريقة الثانية : </a:t>
            </a:r>
            <a:r>
              <a:rPr lang="en-US" sz="2400" b="0" spc="0" dirty="0">
                <a:solidFill>
                  <a:schemeClr val="tx1"/>
                </a:solidFill>
              </a:rPr>
              <a:t>BFR = EC – RC</a:t>
            </a:r>
            <a:r>
              <a:rPr lang="ar-DZ" sz="2400" b="0" spc="0" dirty="0">
                <a:solidFill>
                  <a:schemeClr val="tx1"/>
                </a:solidFill>
              </a:rPr>
              <a:t> في مثل هذه الحالة يتم استخدام أسفل الميزانية أي الأصول الجارية في مقابل الخصوم الجارية، حيث يتم استثناء النقدية من عملية الحساب لتصبح استخدامات الدورة كل الأصول الجارية ماعدا النقدية، وموارد الدورة كل الخصوم الجارية باستثناء خصوم النقدية التي تدرج ضمنها السلفيات المصرفية. </a:t>
            </a:r>
            <a:endParaRPr lang="ar-SA" sz="2400" b="0" dirty="0">
              <a:solidFill>
                <a:schemeClr val="tx1"/>
              </a:solidFill>
            </a:endParaRPr>
          </a:p>
          <a:p>
            <a:pPr marL="900113" algn="r">
              <a:tabLst>
                <a:tab pos="1254125" algn="l"/>
              </a:tabLst>
            </a:pPr>
            <a:endParaRPr lang="ar-SA" sz="2400" b="0" dirty="0">
              <a:solidFill>
                <a:schemeClr val="tx1"/>
              </a:solidFill>
            </a:endParaRPr>
          </a:p>
          <a:p>
            <a:pPr marL="900113" algn="r">
              <a:tabLst>
                <a:tab pos="1254125" algn="l"/>
              </a:tabLst>
            </a:pPr>
            <a:endParaRPr lang="ar-SA" sz="2800" dirty="0">
              <a:solidFill>
                <a:schemeClr val="tx1"/>
              </a:solidFill>
            </a:endParaRPr>
          </a:p>
        </p:txBody>
      </p:sp>
      <p:sp>
        <p:nvSpPr>
          <p:cNvPr id="2" name="Title 1"/>
          <p:cNvSpPr>
            <a:spLocks noGrp="1"/>
          </p:cNvSpPr>
          <p:nvPr>
            <p:ph type="ctrTitle"/>
          </p:nvPr>
        </p:nvSpPr>
        <p:spPr>
          <a:xfrm>
            <a:off x="251520" y="332656"/>
            <a:ext cx="8568952" cy="504056"/>
          </a:xfrm>
          <a:ln/>
        </p:spPr>
        <p:style>
          <a:lnRef idx="1">
            <a:schemeClr val="accent3"/>
          </a:lnRef>
          <a:fillRef idx="2">
            <a:schemeClr val="accent3"/>
          </a:fillRef>
          <a:effectRef idx="1">
            <a:schemeClr val="accent3"/>
          </a:effectRef>
          <a:fontRef idx="minor">
            <a:schemeClr val="dk1"/>
          </a:fontRef>
        </p:style>
        <p:txBody>
          <a:bodyPr anchor="ctr">
            <a:normAutofit fontScale="90000"/>
          </a:bodyPr>
          <a:lstStyle/>
          <a:p>
            <a:r>
              <a:rPr lang="ar-SA" sz="3600" b="1" dirty="0">
                <a:solidFill>
                  <a:schemeClr val="tx1"/>
                </a:solidFill>
              </a:rPr>
              <a:t>الفصل</a:t>
            </a:r>
            <a:r>
              <a:rPr lang="en-US" sz="3200" b="1" dirty="0">
                <a:solidFill>
                  <a:schemeClr val="tx1"/>
                </a:solidFill>
                <a:latin typeface="Adobe Caslon Pro" pitchFamily="18" charset="0"/>
              </a:rPr>
              <a:t>3</a:t>
            </a:r>
            <a:r>
              <a:rPr lang="ar-SA" sz="4400" b="1" dirty="0">
                <a:solidFill>
                  <a:schemeClr val="tx1"/>
                </a:solidFill>
              </a:rPr>
              <a:t> : </a:t>
            </a:r>
            <a:r>
              <a:rPr lang="ar-SA" sz="3600" b="1" dirty="0">
                <a:solidFill>
                  <a:schemeClr val="tx1"/>
                </a:solidFill>
              </a:rPr>
              <a:t>دراسة التوازنات المالية</a:t>
            </a:r>
            <a:endParaRPr lang="ar-SA" sz="4000" b="1" dirty="0"/>
          </a:p>
        </p:txBody>
      </p:sp>
      <p:sp>
        <p:nvSpPr>
          <p:cNvPr id="4" name="Date Placeholder 3"/>
          <p:cNvSpPr>
            <a:spLocks noGrp="1"/>
          </p:cNvSpPr>
          <p:nvPr>
            <p:ph type="dt" sz="half" idx="10"/>
          </p:nvPr>
        </p:nvSpPr>
        <p:spPr/>
        <p:txBody>
          <a:bodyPr/>
          <a:lstStyle/>
          <a:p>
            <a:fld id="{C53F367F-7964-40A5-BE7E-E5B15DA4CA35}" type="datetime3">
              <a:rPr lang="en-US" smtClean="0"/>
              <a:t>7 April 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21</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extLst>
      <p:ext uri="{BB962C8B-B14F-4D97-AF65-F5344CB8AC3E}">
        <p14:creationId xmlns:p14="http://schemas.microsoft.com/office/powerpoint/2010/main" val="5504478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2852936"/>
            <a:ext cx="8712968" cy="3456384"/>
          </a:xfrm>
          <a:ln/>
        </p:spPr>
        <p:style>
          <a:lnRef idx="2">
            <a:schemeClr val="dk1"/>
          </a:lnRef>
          <a:fillRef idx="1002">
            <a:schemeClr val="lt1"/>
          </a:fillRef>
          <a:effectRef idx="0">
            <a:schemeClr val="dk1"/>
          </a:effectRef>
          <a:fontRef idx="minor">
            <a:schemeClr val="dk1"/>
          </a:fontRef>
        </p:style>
        <p:txBody>
          <a:bodyPr anchor="ctr">
            <a:noAutofit/>
          </a:bodyPr>
          <a:lstStyle/>
          <a:p>
            <a:pPr marL="900113" algn="r">
              <a:buFont typeface="Wingdings" pitchFamily="2" charset="2"/>
              <a:buChar char="Ø"/>
              <a:tabLst>
                <a:tab pos="1254125" algn="l"/>
              </a:tabLst>
            </a:pPr>
            <a:r>
              <a:rPr lang="en-US" sz="3200" dirty="0">
                <a:solidFill>
                  <a:schemeClr val="tx1"/>
                </a:solidFill>
              </a:rPr>
              <a:t>2-3</a:t>
            </a:r>
            <a:r>
              <a:rPr lang="ar-SA" sz="3200" dirty="0">
                <a:solidFill>
                  <a:schemeClr val="tx1"/>
                </a:solidFill>
              </a:rPr>
              <a:t>النسب المالية</a:t>
            </a:r>
          </a:p>
          <a:p>
            <a:pPr marL="900113" algn="r">
              <a:tabLst>
                <a:tab pos="1254125" algn="l"/>
              </a:tabLst>
            </a:pPr>
            <a:endParaRPr lang="ar-SA" sz="2400" b="0" dirty="0">
              <a:solidFill>
                <a:schemeClr val="tx1"/>
              </a:solidFill>
            </a:endParaRPr>
          </a:p>
          <a:p>
            <a:pPr marL="900113" algn="r">
              <a:buFont typeface="Wingdings" pitchFamily="2" charset="2"/>
              <a:buChar char="Ø"/>
              <a:tabLst>
                <a:tab pos="1254125" algn="l"/>
              </a:tabLst>
            </a:pPr>
            <a:endParaRPr lang="ar-SA" sz="2400" b="0" dirty="0">
              <a:solidFill>
                <a:schemeClr val="tx1"/>
              </a:solidFill>
            </a:endParaRPr>
          </a:p>
          <a:p>
            <a:pPr marL="900113" algn="r">
              <a:buFont typeface="Wingdings" pitchFamily="2" charset="2"/>
              <a:buChar char="Ø"/>
              <a:tabLst>
                <a:tab pos="1254125" algn="l"/>
              </a:tabLst>
            </a:pPr>
            <a:endParaRPr lang="ar-SA" sz="2400" b="0" dirty="0">
              <a:solidFill>
                <a:schemeClr val="tx1"/>
              </a:solidFill>
            </a:endParaRPr>
          </a:p>
          <a:p>
            <a:pPr marL="900113" algn="r">
              <a:tabLst>
                <a:tab pos="1254125" algn="l"/>
              </a:tabLst>
            </a:pPr>
            <a:endParaRPr lang="ar-SA" sz="2400" b="0" dirty="0">
              <a:solidFill>
                <a:schemeClr val="tx1"/>
              </a:solidFill>
            </a:endParaRPr>
          </a:p>
          <a:p>
            <a:pPr marL="900113" algn="r">
              <a:tabLst>
                <a:tab pos="1254125" algn="l"/>
              </a:tabLst>
            </a:pPr>
            <a:endParaRPr lang="ar-SA" sz="280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600" b="1" dirty="0">
                <a:solidFill>
                  <a:schemeClr val="tx1"/>
                </a:solidFill>
              </a:rPr>
              <a:t>الفصل</a:t>
            </a:r>
            <a:r>
              <a:rPr lang="en-US" sz="3200" b="1" dirty="0">
                <a:solidFill>
                  <a:schemeClr val="tx1"/>
                </a:solidFill>
                <a:latin typeface="Adobe Caslon Pro" pitchFamily="18" charset="0"/>
              </a:rPr>
              <a:t>3</a:t>
            </a:r>
            <a:r>
              <a:rPr lang="ar-SA" sz="4400" b="1" dirty="0">
                <a:solidFill>
                  <a:schemeClr val="tx1"/>
                </a:solidFill>
              </a:rPr>
              <a:t> : </a:t>
            </a:r>
            <a:r>
              <a:rPr lang="ar-SA" sz="3600" b="1" dirty="0">
                <a:solidFill>
                  <a:schemeClr val="tx1"/>
                </a:solidFill>
              </a:rPr>
              <a:t>دراسة </a:t>
            </a:r>
            <a:r>
              <a:rPr lang="ar-DZ" sz="3600" b="1" dirty="0">
                <a:solidFill>
                  <a:schemeClr val="tx1"/>
                </a:solidFill>
              </a:rPr>
              <a:t>النسب المالية</a:t>
            </a:r>
            <a:endParaRPr lang="ar-SA" sz="4000" b="1" dirty="0"/>
          </a:p>
        </p:txBody>
      </p:sp>
      <p:sp>
        <p:nvSpPr>
          <p:cNvPr id="4" name="Date Placeholder 3"/>
          <p:cNvSpPr>
            <a:spLocks noGrp="1"/>
          </p:cNvSpPr>
          <p:nvPr>
            <p:ph type="dt" sz="half" idx="10"/>
          </p:nvPr>
        </p:nvSpPr>
        <p:spPr/>
        <p:txBody>
          <a:bodyPr/>
          <a:lstStyle/>
          <a:p>
            <a:fld id="{B39FDF83-85D1-4F73-BDD0-877B294B02D1}" type="datetime3">
              <a:rPr lang="en-US" smtClean="0"/>
              <a:t>7 April 2020</a:t>
            </a:fld>
            <a:endParaRPr lang="ar-SA" dirty="0"/>
          </a:p>
        </p:txBody>
      </p:sp>
      <p:sp>
        <p:nvSpPr>
          <p:cNvPr id="5" name="Slide Number Placeholder 4"/>
          <p:cNvSpPr>
            <a:spLocks noGrp="1"/>
          </p:cNvSpPr>
          <p:nvPr>
            <p:ph type="sldNum" sz="quarter" idx="12"/>
          </p:nvPr>
        </p:nvSpPr>
        <p:spPr/>
        <p:txBody>
          <a:bodyPr/>
          <a:lstStyle/>
          <a:p>
            <a:fld id="{520A17BE-F3C5-43D9-8B6B-FF47DB5F0742}" type="slidenum">
              <a:rPr lang="ar-SA" smtClean="0"/>
              <a:pPr/>
              <a:t>22</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303133"/>
            <a:ext cx="8229600" cy="839586"/>
          </a:xfrm>
        </p:spPr>
        <p:style>
          <a:lnRef idx="2">
            <a:schemeClr val="dk1"/>
          </a:lnRef>
          <a:fillRef idx="1">
            <a:schemeClr val="lt1"/>
          </a:fillRef>
          <a:effectRef idx="0">
            <a:schemeClr val="dk1"/>
          </a:effectRef>
          <a:fontRef idx="minor">
            <a:schemeClr val="dk1"/>
          </a:fontRef>
        </p:style>
        <p:txBody>
          <a:bodyPr anchor="ctr">
            <a:normAutofit/>
          </a:bodyPr>
          <a:lstStyle/>
          <a:p>
            <a:pPr algn="ctr" rtl="1" eaLnBrk="1" fontAlgn="auto" hangingPunct="1">
              <a:spcAft>
                <a:spcPts val="0"/>
              </a:spcAft>
              <a:defRPr/>
            </a:pPr>
            <a:r>
              <a:rPr lang="ar-SA" b="1" dirty="0">
                <a:solidFill>
                  <a:schemeClr val="tx1"/>
                </a:solidFill>
                <a:cs typeface="+mj-cs"/>
              </a:rPr>
              <a:t>الفصل الثالث: </a:t>
            </a:r>
            <a:r>
              <a:rPr lang="ar-DZ" b="1" dirty="0">
                <a:solidFill>
                  <a:schemeClr val="tx1"/>
                </a:solidFill>
                <a:cs typeface="+mj-cs"/>
              </a:rPr>
              <a:t>دراسة </a:t>
            </a:r>
            <a:r>
              <a:rPr lang="ar-SA" b="1" dirty="0">
                <a:solidFill>
                  <a:schemeClr val="tx1"/>
                </a:solidFill>
                <a:cs typeface="+mj-cs"/>
              </a:rPr>
              <a:t>النسب المالية</a:t>
            </a:r>
            <a:endParaRPr lang="en-US" b="1" dirty="0">
              <a:solidFill>
                <a:schemeClr val="tx1"/>
              </a:solidFill>
              <a:cs typeface="+mj-cs"/>
            </a:endParaRPr>
          </a:p>
        </p:txBody>
      </p:sp>
      <p:sp>
        <p:nvSpPr>
          <p:cNvPr id="34821" name="Content Placeholder 2"/>
          <p:cNvSpPr>
            <a:spLocks noGrp="1"/>
          </p:cNvSpPr>
          <p:nvPr>
            <p:ph idx="1"/>
          </p:nvPr>
        </p:nvSpPr>
        <p:spPr>
          <a:xfrm>
            <a:off x="457200" y="1700808"/>
            <a:ext cx="8229600" cy="4392488"/>
          </a:xfrm>
        </p:spPr>
        <p:style>
          <a:lnRef idx="2">
            <a:schemeClr val="accent2"/>
          </a:lnRef>
          <a:fillRef idx="1">
            <a:schemeClr val="lt1"/>
          </a:fillRef>
          <a:effectRef idx="0">
            <a:schemeClr val="accent2"/>
          </a:effectRef>
          <a:fontRef idx="minor">
            <a:schemeClr val="dk1"/>
          </a:fontRef>
        </p:style>
        <p:txBody>
          <a:bodyPr>
            <a:normAutofit/>
          </a:bodyPr>
          <a:lstStyle/>
          <a:p>
            <a:pPr marL="609600" indent="-609600" algn="ctr" rtl="1" eaLnBrk="1" fontAlgn="auto" hangingPunct="1">
              <a:spcAft>
                <a:spcPts val="0"/>
              </a:spcAft>
              <a:buClr>
                <a:schemeClr val="accent3"/>
              </a:buClr>
              <a:buFont typeface="Wingdings 2"/>
              <a:buNone/>
              <a:defRPr/>
            </a:pPr>
            <a:r>
              <a:rPr lang="ar-DZ" b="1" dirty="0">
                <a:solidFill>
                  <a:srgbClr val="00B050"/>
                </a:solidFill>
                <a:cs typeface="+mj-cs"/>
              </a:rPr>
              <a:t>ما المقصود </a:t>
            </a:r>
            <a:r>
              <a:rPr lang="ar-SA" b="1" dirty="0">
                <a:solidFill>
                  <a:srgbClr val="00B050"/>
                </a:solidFill>
                <a:cs typeface="+mj-cs"/>
              </a:rPr>
              <a:t>بتحليل النسب المالية</a:t>
            </a:r>
            <a:r>
              <a:rPr lang="ar-DZ" b="1" dirty="0">
                <a:solidFill>
                  <a:srgbClr val="00B050"/>
                </a:solidFill>
                <a:cs typeface="+mj-cs"/>
              </a:rPr>
              <a:t>؟</a:t>
            </a:r>
          </a:p>
          <a:p>
            <a:pPr marL="609600" indent="-609600" algn="just" rtl="1" eaLnBrk="1" fontAlgn="auto" hangingPunct="1">
              <a:spcAft>
                <a:spcPts val="0"/>
              </a:spcAft>
              <a:buClr>
                <a:schemeClr val="accent3"/>
              </a:buClr>
              <a:buFont typeface="Wingdings 2"/>
              <a:buNone/>
              <a:defRPr/>
            </a:pPr>
            <a:r>
              <a:rPr lang="ar-SA" sz="2800" b="1" dirty="0">
                <a:cs typeface="+mj-cs"/>
              </a:rPr>
              <a:t>هي قراءة وترجمه القوائم المالية ثم تحليلها بغرض معرفة</a:t>
            </a:r>
            <a:r>
              <a:rPr lang="ar-DZ" sz="2800" b="1" dirty="0">
                <a:cs typeface="+mj-cs"/>
              </a:rPr>
              <a:t> </a:t>
            </a:r>
            <a:r>
              <a:rPr lang="ar-SA" sz="2800" b="1" dirty="0">
                <a:cs typeface="+mj-cs"/>
              </a:rPr>
              <a:t>المركز المالي للمنشأة ومستوى النقدية وربحيتها.</a:t>
            </a:r>
          </a:p>
          <a:p>
            <a:pPr marL="274320" indent="-274320" algn="r" rtl="1" eaLnBrk="1" fontAlgn="auto" hangingPunct="1">
              <a:spcAft>
                <a:spcPts val="0"/>
              </a:spcAft>
              <a:buClr>
                <a:schemeClr val="accent3"/>
              </a:buClr>
              <a:buFont typeface="Wingdings 2"/>
              <a:buNone/>
              <a:defRPr/>
            </a:pPr>
            <a:endParaRPr lang="ar-DZ" sz="2400" b="1" dirty="0">
              <a:cs typeface="+mj-cs"/>
            </a:endParaRPr>
          </a:p>
          <a:p>
            <a:pPr marL="274320" indent="-274320" algn="ctr" rtl="1" eaLnBrk="1" fontAlgn="auto" hangingPunct="1">
              <a:spcAft>
                <a:spcPts val="0"/>
              </a:spcAft>
              <a:buClr>
                <a:schemeClr val="accent3"/>
              </a:buClr>
              <a:buFont typeface="Wingdings 2"/>
              <a:buNone/>
              <a:defRPr/>
            </a:pPr>
            <a:r>
              <a:rPr lang="ar-DZ" sz="2400" b="1" dirty="0">
                <a:cs typeface="+mj-cs"/>
              </a:rPr>
              <a:t>هذا ويعتمد تحليل النسب المالية على المعلومات المتضمنة في </a:t>
            </a:r>
            <a:r>
              <a:rPr lang="ar-DZ" sz="2400" b="1" dirty="0">
                <a:solidFill>
                  <a:srgbClr val="FF0000"/>
                </a:solidFill>
                <a:cs typeface="+mj-cs"/>
              </a:rPr>
              <a:t>الميزانية </a:t>
            </a:r>
            <a:r>
              <a:rPr lang="ar-SA" sz="2400" b="1" dirty="0">
                <a:solidFill>
                  <a:srgbClr val="FF0000"/>
                </a:solidFill>
                <a:cs typeface="+mj-cs"/>
              </a:rPr>
              <a:t>المحاسبية </a:t>
            </a:r>
            <a:r>
              <a:rPr lang="ar-DZ" sz="2400" b="1" dirty="0">
                <a:cs typeface="+mj-cs"/>
              </a:rPr>
              <a:t>للشركة </a:t>
            </a:r>
            <a:r>
              <a:rPr lang="ar-SA" sz="2400" b="1" dirty="0">
                <a:cs typeface="+mj-cs"/>
              </a:rPr>
              <a:t> </a:t>
            </a:r>
            <a:r>
              <a:rPr lang="ar-DZ" sz="2400" b="1" dirty="0">
                <a:cs typeface="+mj-cs"/>
              </a:rPr>
              <a:t>و</a:t>
            </a:r>
            <a:r>
              <a:rPr lang="ar-SA" sz="2400" b="1" dirty="0">
                <a:cs typeface="+mj-cs"/>
              </a:rPr>
              <a:t> </a:t>
            </a:r>
            <a:r>
              <a:rPr lang="ar-DZ" sz="2400" b="1" dirty="0">
                <a:solidFill>
                  <a:srgbClr val="FF0000"/>
                </a:solidFill>
                <a:cs typeface="+mj-cs"/>
              </a:rPr>
              <a:t>قائمة دخلها</a:t>
            </a:r>
            <a:r>
              <a:rPr lang="fr-FR" sz="2400" b="1" dirty="0">
                <a:solidFill>
                  <a:srgbClr val="FF0000"/>
                </a:solidFill>
                <a:cs typeface="+mj-cs"/>
              </a:rPr>
              <a:t> </a:t>
            </a:r>
            <a:r>
              <a:rPr lang="ar-SA" sz="2400" b="1" dirty="0">
                <a:solidFill>
                  <a:srgbClr val="FF0000"/>
                </a:solidFill>
                <a:cs typeface="+mj-cs"/>
              </a:rPr>
              <a:t>(جدول حساب النتائج)</a:t>
            </a:r>
            <a:endParaRPr lang="fr-FR" sz="2400" b="1" dirty="0">
              <a:solidFill>
                <a:srgbClr val="FF0000"/>
              </a:solidFill>
              <a:cs typeface="+mj-cs"/>
            </a:endParaRPr>
          </a:p>
        </p:txBody>
      </p:sp>
      <p:sp>
        <p:nvSpPr>
          <p:cNvPr id="6" name="Date Placeholder 5"/>
          <p:cNvSpPr>
            <a:spLocks noGrp="1"/>
          </p:cNvSpPr>
          <p:nvPr>
            <p:ph type="dt" sz="half" idx="10"/>
          </p:nvPr>
        </p:nvSpPr>
        <p:spPr/>
        <p:txBody>
          <a:bodyPr/>
          <a:lstStyle/>
          <a:p>
            <a:fld id="{4D631D83-D03E-47AC-996D-58EB024331BC}" type="datetime3">
              <a:rPr lang="en-US" smtClean="0"/>
              <a:t>7 April 2020</a:t>
            </a:fld>
            <a:endParaRPr lang="ar-SA"/>
          </a:p>
        </p:txBody>
      </p:sp>
      <p:sp>
        <p:nvSpPr>
          <p:cNvPr id="7" name="Footer Placeholder 6"/>
          <p:cNvSpPr>
            <a:spLocks noGrp="1"/>
          </p:cNvSpPr>
          <p:nvPr>
            <p:ph type="ftr" sz="quarter" idx="11"/>
          </p:nvPr>
        </p:nvSpPr>
        <p:spPr/>
        <p:txBody>
          <a:bodyPr/>
          <a:lstStyle/>
          <a:p>
            <a:r>
              <a:rPr lang="ar-SA"/>
              <a:t>النسب المالية                                  الأستاذ الدكتور  بوداح عبدالجليل</a:t>
            </a:r>
          </a:p>
        </p:txBody>
      </p:sp>
      <p:sp>
        <p:nvSpPr>
          <p:cNvPr id="8" name="Slide Number Placeholder 7"/>
          <p:cNvSpPr>
            <a:spLocks noGrp="1"/>
          </p:cNvSpPr>
          <p:nvPr>
            <p:ph type="sldNum" sz="quarter" idx="12"/>
          </p:nvPr>
        </p:nvSpPr>
        <p:spPr/>
        <p:txBody>
          <a:bodyPr/>
          <a:lstStyle/>
          <a:p>
            <a:r>
              <a:rPr lang="ar-DZ" dirty="0"/>
              <a:t> </a:t>
            </a:r>
            <a:endParaRPr lang="ar-SA" dirty="0"/>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475488" y="250830"/>
            <a:ext cx="8229600" cy="775542"/>
          </a:xfrm>
        </p:spPr>
        <p:style>
          <a:lnRef idx="2">
            <a:schemeClr val="accent2"/>
          </a:lnRef>
          <a:fillRef idx="1">
            <a:schemeClr val="lt1"/>
          </a:fillRef>
          <a:effectRef idx="0">
            <a:schemeClr val="accent2"/>
          </a:effectRef>
          <a:fontRef idx="minor">
            <a:schemeClr val="dk1"/>
          </a:fontRef>
        </p:style>
        <p:txBody>
          <a:bodyPr anchor="ctr">
            <a:normAutofit/>
          </a:bodyPr>
          <a:lstStyle/>
          <a:p>
            <a:pPr algn="ctr" rtl="1" eaLnBrk="1" hangingPunct="1"/>
            <a:r>
              <a:rPr lang="ar-SA" b="1" dirty="0">
                <a:solidFill>
                  <a:schemeClr val="tx1"/>
                </a:solidFill>
              </a:rPr>
              <a:t>معايير الحكم على النسب المالية</a:t>
            </a:r>
            <a:endParaRPr lang="en-US" b="1" dirty="0">
              <a:solidFill>
                <a:schemeClr val="tx1"/>
              </a:solidFill>
              <a:cs typeface="Traditional Arabic" pitchFamily="2" charset="-78"/>
            </a:endParaRPr>
          </a:p>
        </p:txBody>
      </p:sp>
      <p:sp>
        <p:nvSpPr>
          <p:cNvPr id="3" name="Content Placeholder 2"/>
          <p:cNvSpPr>
            <a:spLocks noGrp="1"/>
          </p:cNvSpPr>
          <p:nvPr>
            <p:ph idx="1"/>
          </p:nvPr>
        </p:nvSpPr>
        <p:spPr>
          <a:xfrm>
            <a:off x="301752" y="2132856"/>
            <a:ext cx="8503920" cy="3966192"/>
          </a:xfrm>
        </p:spPr>
        <p:style>
          <a:lnRef idx="2">
            <a:schemeClr val="accent3"/>
          </a:lnRef>
          <a:fillRef idx="1">
            <a:schemeClr val="lt1"/>
          </a:fillRef>
          <a:effectRef idx="0">
            <a:schemeClr val="accent3"/>
          </a:effectRef>
          <a:fontRef idx="minor">
            <a:schemeClr val="dk1"/>
          </a:fontRef>
        </p:style>
        <p:txBody>
          <a:bodyPr>
            <a:normAutofit/>
          </a:bodyPr>
          <a:lstStyle/>
          <a:p>
            <a:pPr rtl="1" eaLnBrk="1" hangingPunct="1">
              <a:defRPr/>
            </a:pPr>
            <a:r>
              <a:rPr lang="ar-SA" sz="3600" b="1" dirty="0">
                <a:cs typeface="+mj-cs"/>
              </a:rPr>
              <a:t>متوسط الصناعة</a:t>
            </a:r>
          </a:p>
          <a:p>
            <a:pPr rtl="1" eaLnBrk="1" hangingPunct="1">
              <a:defRPr/>
            </a:pPr>
            <a:r>
              <a:rPr lang="ar-SA" sz="3600" b="1" dirty="0">
                <a:cs typeface="+mj-cs"/>
              </a:rPr>
              <a:t>الشركات المنافسة و المشابهة</a:t>
            </a:r>
          </a:p>
          <a:p>
            <a:pPr rtl="1" eaLnBrk="1" hangingPunct="1">
              <a:defRPr/>
            </a:pPr>
            <a:r>
              <a:rPr lang="ar-SA" sz="3600" b="1" dirty="0">
                <a:cs typeface="+mj-cs"/>
              </a:rPr>
              <a:t>السنوات السابقة (تحليل تاريخي)</a:t>
            </a:r>
          </a:p>
          <a:p>
            <a:pPr rtl="1" eaLnBrk="1" hangingPunct="1">
              <a:defRPr/>
            </a:pPr>
            <a:r>
              <a:rPr lang="ar-SA" sz="3600" b="1" dirty="0">
                <a:cs typeface="+mj-cs"/>
              </a:rPr>
              <a:t>التوقعات المستقبلية</a:t>
            </a:r>
            <a:endParaRPr lang="en-US" sz="3600" b="1" dirty="0">
              <a:cs typeface="+mj-cs"/>
            </a:endParaRPr>
          </a:p>
        </p:txBody>
      </p:sp>
      <p:sp>
        <p:nvSpPr>
          <p:cNvPr id="6" name="Date Placeholder 5"/>
          <p:cNvSpPr>
            <a:spLocks noGrp="1"/>
          </p:cNvSpPr>
          <p:nvPr>
            <p:ph type="dt" sz="half" idx="10"/>
          </p:nvPr>
        </p:nvSpPr>
        <p:spPr/>
        <p:txBody>
          <a:bodyPr/>
          <a:lstStyle/>
          <a:p>
            <a:fld id="{2DD219A2-355A-4E4A-BA82-2DF028888F0F}" type="datetime3">
              <a:rPr lang="en-US" smtClean="0"/>
              <a:t>7 April 2020</a:t>
            </a:fld>
            <a:endParaRPr lang="ar-SA"/>
          </a:p>
        </p:txBody>
      </p:sp>
      <p:sp>
        <p:nvSpPr>
          <p:cNvPr id="7" name="Footer Placeholder 6"/>
          <p:cNvSpPr>
            <a:spLocks noGrp="1"/>
          </p:cNvSpPr>
          <p:nvPr>
            <p:ph type="ftr" sz="quarter" idx="11"/>
          </p:nvPr>
        </p:nvSpPr>
        <p:spPr/>
        <p:txBody>
          <a:bodyPr/>
          <a:lstStyle/>
          <a:p>
            <a:r>
              <a:rPr lang="ar-SA"/>
              <a:t>النسب المالية                                  الأستاذ الدكتور  بوداح عبدالجليل</a:t>
            </a:r>
          </a:p>
        </p:txBody>
      </p:sp>
      <p:sp>
        <p:nvSpPr>
          <p:cNvPr id="8" name="Slide Number Placeholder 7"/>
          <p:cNvSpPr>
            <a:spLocks noGrp="1"/>
          </p:cNvSpPr>
          <p:nvPr>
            <p:ph type="sldNum" sz="quarter" idx="12"/>
          </p:nvPr>
        </p:nvSpPr>
        <p:spPr/>
        <p:txBody>
          <a:bodyPr/>
          <a:lstStyle/>
          <a:p>
            <a:fld id="{0B34F065-1154-456A-91E3-76DE8E75E17B}" type="slidenum">
              <a:rPr lang="ar-SA" smtClean="0"/>
              <a:pPr/>
              <a:t>24</a:t>
            </a:fld>
            <a:endParaRPr lang="ar-SA"/>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re 1"/>
          <p:cNvSpPr>
            <a:spLocks noGrp="1"/>
          </p:cNvSpPr>
          <p:nvPr>
            <p:ph type="title"/>
          </p:nvPr>
        </p:nvSpPr>
        <p:spPr>
          <a:xfrm>
            <a:off x="452438" y="235673"/>
            <a:ext cx="8229600" cy="857269"/>
          </a:xfrm>
        </p:spPr>
        <p:style>
          <a:lnRef idx="2">
            <a:schemeClr val="accent2"/>
          </a:lnRef>
          <a:fillRef idx="1">
            <a:schemeClr val="lt1"/>
          </a:fillRef>
          <a:effectRef idx="0">
            <a:schemeClr val="accent2"/>
          </a:effectRef>
          <a:fontRef idx="minor">
            <a:schemeClr val="dk1"/>
          </a:fontRef>
        </p:style>
        <p:txBody>
          <a:bodyPr anchor="ctr"/>
          <a:lstStyle/>
          <a:p>
            <a:pPr algn="ctr" rtl="1" eaLnBrk="1" hangingPunct="1"/>
            <a:r>
              <a:rPr lang="ar-DZ" b="1" dirty="0">
                <a:solidFill>
                  <a:schemeClr val="tx1"/>
                </a:solidFill>
              </a:rPr>
              <a:t>الأنواع الأساسية للنسب</a:t>
            </a:r>
            <a:r>
              <a:rPr lang="ar-SA" b="1" dirty="0">
                <a:solidFill>
                  <a:schemeClr val="tx1"/>
                </a:solidFill>
              </a:rPr>
              <a:t> المالية</a:t>
            </a:r>
            <a:endParaRPr lang="fr-FR" b="1" dirty="0">
              <a:solidFill>
                <a:schemeClr val="tx1"/>
              </a:solidFill>
              <a:cs typeface="Traditional Arabic" pitchFamily="2" charset="-78"/>
            </a:endParaRPr>
          </a:p>
        </p:txBody>
      </p:sp>
      <p:sp>
        <p:nvSpPr>
          <p:cNvPr id="3" name="Espace réservé du contenu 2"/>
          <p:cNvSpPr>
            <a:spLocks noGrp="1"/>
          </p:cNvSpPr>
          <p:nvPr>
            <p:ph sz="half" idx="1"/>
          </p:nvPr>
        </p:nvSpPr>
        <p:spPr>
          <a:xfrm>
            <a:off x="285720" y="2285992"/>
            <a:ext cx="4038600" cy="3929090"/>
          </a:xfrm>
        </p:spPr>
        <p:style>
          <a:lnRef idx="2">
            <a:schemeClr val="accent3"/>
          </a:lnRef>
          <a:fillRef idx="1">
            <a:schemeClr val="lt1"/>
          </a:fillRef>
          <a:effectRef idx="0">
            <a:schemeClr val="accent3"/>
          </a:effectRef>
          <a:fontRef idx="minor">
            <a:schemeClr val="dk1"/>
          </a:fontRef>
        </p:style>
        <p:txBody>
          <a:bodyPr>
            <a:normAutofit/>
          </a:bodyPr>
          <a:lstStyle/>
          <a:p>
            <a:pPr marL="274320" indent="-274320" algn="r" rtl="1" eaLnBrk="1" fontAlgn="auto" hangingPunct="1">
              <a:spcAft>
                <a:spcPts val="0"/>
              </a:spcAft>
              <a:buClr>
                <a:schemeClr val="accent3"/>
              </a:buClr>
              <a:buFont typeface="Wingdings 2"/>
              <a:buChar char=""/>
              <a:defRPr/>
            </a:pPr>
            <a:r>
              <a:rPr lang="ar-DZ" sz="3200" b="1" dirty="0">
                <a:ea typeface="+mn-ea"/>
                <a:cs typeface="+mj-cs"/>
              </a:rPr>
              <a:t>نسب الربحية</a:t>
            </a:r>
          </a:p>
          <a:p>
            <a:pPr marL="274320" indent="-274320" algn="r" rtl="1" eaLnBrk="1" fontAlgn="auto" hangingPunct="1">
              <a:spcAft>
                <a:spcPts val="0"/>
              </a:spcAft>
              <a:buClr>
                <a:schemeClr val="accent3"/>
              </a:buClr>
              <a:buFont typeface="Wingdings 2"/>
              <a:buChar char=""/>
              <a:defRPr/>
            </a:pPr>
            <a:r>
              <a:rPr lang="ar-DZ" sz="3200" b="1" dirty="0">
                <a:ea typeface="+mn-ea"/>
                <a:cs typeface="+mj-cs"/>
              </a:rPr>
              <a:t>نسب التقويم</a:t>
            </a:r>
            <a:endParaRPr lang="fr-FR" sz="3200" b="1" dirty="0">
              <a:ea typeface="+mn-ea"/>
              <a:cs typeface="+mj-cs"/>
            </a:endParaRPr>
          </a:p>
        </p:txBody>
      </p:sp>
      <p:sp>
        <p:nvSpPr>
          <p:cNvPr id="4" name="Espace réservé du contenu 3"/>
          <p:cNvSpPr>
            <a:spLocks noGrp="1"/>
          </p:cNvSpPr>
          <p:nvPr>
            <p:ph sz="half" idx="2"/>
          </p:nvPr>
        </p:nvSpPr>
        <p:spPr>
          <a:xfrm>
            <a:off x="4643438" y="2286000"/>
            <a:ext cx="4038600" cy="3938588"/>
          </a:xfrm>
        </p:spPr>
        <p:style>
          <a:lnRef idx="2">
            <a:schemeClr val="accent3"/>
          </a:lnRef>
          <a:fillRef idx="1">
            <a:schemeClr val="lt1"/>
          </a:fillRef>
          <a:effectRef idx="0">
            <a:schemeClr val="accent3"/>
          </a:effectRef>
          <a:fontRef idx="minor">
            <a:schemeClr val="dk1"/>
          </a:fontRef>
        </p:style>
        <p:txBody>
          <a:bodyPr>
            <a:normAutofit/>
          </a:bodyPr>
          <a:lstStyle/>
          <a:p>
            <a:pPr marL="274320" indent="-274320" algn="r" rtl="1" eaLnBrk="1" fontAlgn="auto" hangingPunct="1">
              <a:spcAft>
                <a:spcPts val="0"/>
              </a:spcAft>
              <a:buClr>
                <a:schemeClr val="accent3"/>
              </a:buClr>
              <a:buFont typeface="Wingdings 2"/>
              <a:buChar char=""/>
              <a:defRPr/>
            </a:pPr>
            <a:r>
              <a:rPr lang="ar-DZ" sz="3200" b="1" dirty="0">
                <a:ea typeface="+mn-ea"/>
                <a:cs typeface="+mj-cs"/>
              </a:rPr>
              <a:t>نسب السيولة</a:t>
            </a:r>
          </a:p>
          <a:p>
            <a:pPr algn="r" rtl="1">
              <a:defRPr/>
            </a:pPr>
            <a:r>
              <a:rPr lang="ar-DZ" sz="3200" b="1" dirty="0">
                <a:ea typeface="+mn-ea"/>
                <a:cs typeface="+mj-cs"/>
              </a:rPr>
              <a:t>نسب </a:t>
            </a:r>
            <a:r>
              <a:rPr lang="ar-DZ" sz="3200" b="1" dirty="0">
                <a:cs typeface="+mj-cs"/>
              </a:rPr>
              <a:t>النشاط</a:t>
            </a:r>
            <a:endParaRPr lang="ar-DZ" sz="3200" b="1" dirty="0">
              <a:ea typeface="+mn-ea"/>
              <a:cs typeface="+mj-cs"/>
            </a:endParaRPr>
          </a:p>
          <a:p>
            <a:pPr algn="r" rtl="1">
              <a:defRPr/>
            </a:pPr>
            <a:r>
              <a:rPr lang="ar-DZ" sz="3200" b="1" dirty="0">
                <a:ea typeface="+mn-ea"/>
                <a:cs typeface="+mj-cs"/>
              </a:rPr>
              <a:t>نسب </a:t>
            </a:r>
            <a:r>
              <a:rPr lang="ar-DZ" sz="3200" b="1" dirty="0">
                <a:latin typeface="Arial" panose="020B0604020202020204" pitchFamily="34" charset="0"/>
                <a:cs typeface="Arial" panose="020B0604020202020204" pitchFamily="34" charset="0"/>
              </a:rPr>
              <a:t>المديونية</a:t>
            </a:r>
            <a:endParaRPr lang="fr-FR" sz="3600" b="1" dirty="0">
              <a:latin typeface="Arial" panose="020B0604020202020204" pitchFamily="34" charset="0"/>
              <a:cs typeface="Arial" panose="020B0604020202020204" pitchFamily="34" charset="0"/>
            </a:endParaRPr>
          </a:p>
        </p:txBody>
      </p:sp>
      <p:sp>
        <p:nvSpPr>
          <p:cNvPr id="6" name="Date Placeholder 5"/>
          <p:cNvSpPr>
            <a:spLocks noGrp="1"/>
          </p:cNvSpPr>
          <p:nvPr>
            <p:ph type="dt" sz="half" idx="10"/>
          </p:nvPr>
        </p:nvSpPr>
        <p:spPr/>
        <p:txBody>
          <a:bodyPr/>
          <a:lstStyle/>
          <a:p>
            <a:fld id="{034FC5C9-47D1-44BE-9A84-AB83532BCB21}" type="datetime3">
              <a:rPr lang="en-US" smtClean="0"/>
              <a:t>7 April 2020</a:t>
            </a:fld>
            <a:endParaRPr lang="ar-SA"/>
          </a:p>
        </p:txBody>
      </p:sp>
      <p:sp>
        <p:nvSpPr>
          <p:cNvPr id="7" name="Footer Placeholder 6"/>
          <p:cNvSpPr>
            <a:spLocks noGrp="1"/>
          </p:cNvSpPr>
          <p:nvPr>
            <p:ph type="ftr" sz="quarter" idx="11"/>
          </p:nvPr>
        </p:nvSpPr>
        <p:spPr/>
        <p:txBody>
          <a:bodyPr/>
          <a:lstStyle/>
          <a:p>
            <a:r>
              <a:rPr lang="ar-SA"/>
              <a:t>النسب المالية                                  الأستاذ الدكتور  بوداح عبدالجليل</a:t>
            </a:r>
          </a:p>
        </p:txBody>
      </p:sp>
      <p:sp>
        <p:nvSpPr>
          <p:cNvPr id="8" name="Slide Number Placeholder 7"/>
          <p:cNvSpPr>
            <a:spLocks noGrp="1"/>
          </p:cNvSpPr>
          <p:nvPr>
            <p:ph type="sldNum" sz="quarter" idx="12"/>
          </p:nvPr>
        </p:nvSpPr>
        <p:spPr/>
        <p:txBody>
          <a:bodyPr/>
          <a:lstStyle/>
          <a:p>
            <a:fld id="{0B34F065-1154-456A-91E3-76DE8E75E17B}" type="slidenum">
              <a:rPr lang="ar-SA" smtClean="0"/>
              <a:pPr/>
              <a:t>25</a:t>
            </a:fld>
            <a:endParaRPr lang="ar-SA"/>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2" name="عنصر نائب للمحتوى 10"/>
          <p:cNvSpPr>
            <a:spLocks noGrp="1"/>
          </p:cNvSpPr>
          <p:nvPr>
            <p:ph idx="1"/>
          </p:nvPr>
        </p:nvSpPr>
        <p:spPr>
          <a:xfrm>
            <a:off x="285750" y="571479"/>
            <a:ext cx="8501063" cy="5089769"/>
          </a:xfrm>
        </p:spPr>
        <p:style>
          <a:lnRef idx="2">
            <a:schemeClr val="accent3"/>
          </a:lnRef>
          <a:fillRef idx="1">
            <a:schemeClr val="lt1"/>
          </a:fillRef>
          <a:effectRef idx="0">
            <a:schemeClr val="accent3"/>
          </a:effectRef>
          <a:fontRef idx="minor">
            <a:schemeClr val="dk1"/>
          </a:fontRef>
        </p:style>
        <p:txBody>
          <a:bodyPr>
            <a:normAutofit fontScale="92500" lnSpcReduction="20000"/>
          </a:bodyPr>
          <a:lstStyle/>
          <a:p>
            <a:pPr algn="r" rtl="1" eaLnBrk="1" hangingPunct="1">
              <a:buFont typeface="Wingdings" pitchFamily="2" charset="2"/>
              <a:buNone/>
              <a:defRPr/>
            </a:pPr>
            <a:r>
              <a:rPr lang="ar-SA" sz="4000" dirty="0"/>
              <a:t> </a:t>
            </a:r>
            <a:r>
              <a:rPr lang="ar-SA" sz="4000" b="1" u="sng" dirty="0">
                <a:solidFill>
                  <a:srgbClr val="FF0000"/>
                </a:solidFill>
                <a:cs typeface="+mj-cs"/>
              </a:rPr>
              <a:t>مثال عملي</a:t>
            </a:r>
            <a:endParaRPr lang="ar-SA" sz="4000" dirty="0">
              <a:solidFill>
                <a:srgbClr val="FF0000"/>
              </a:solidFill>
              <a:cs typeface="+mj-cs"/>
            </a:endParaRPr>
          </a:p>
          <a:p>
            <a:pPr marL="0" algn="just" rtl="1" eaLnBrk="1" hangingPunct="1">
              <a:buFont typeface="Wingdings" pitchFamily="2" charset="2"/>
              <a:buNone/>
              <a:defRPr/>
            </a:pPr>
            <a:r>
              <a:rPr lang="ar-SA" sz="3300" dirty="0">
                <a:cs typeface="+mj-cs"/>
              </a:rPr>
              <a:t>يوضخ الجدولان التاليان الميزانية الختامية و جدول حساب النتائج لشركة الروابي من السنة </a:t>
            </a:r>
            <a:r>
              <a:rPr lang="en-US" sz="3300" dirty="0">
                <a:cs typeface="+mj-cs"/>
              </a:rPr>
              <a:t>n</a:t>
            </a:r>
            <a:r>
              <a:rPr lang="ar-SA" sz="3300" dirty="0">
                <a:cs typeface="+mj-cs"/>
              </a:rPr>
              <a:t> ، بالإضافة إلى بعض المعلومات الأخرى ذات العلاقة و المتمثلة في:</a:t>
            </a:r>
          </a:p>
          <a:p>
            <a:pPr marL="0" algn="just" rtl="1" eaLnBrk="1" hangingPunct="1">
              <a:buFont typeface="Wingdings" pitchFamily="2" charset="2"/>
              <a:buNone/>
              <a:defRPr/>
            </a:pPr>
            <a:r>
              <a:rPr lang="ar-SA" sz="3300" dirty="0">
                <a:cs typeface="+mj-cs"/>
              </a:rPr>
              <a:t>مخزون أول المدة </a:t>
            </a:r>
            <a:r>
              <a:rPr lang="en-US" sz="3300" dirty="0">
                <a:cs typeface="+mj-cs"/>
              </a:rPr>
              <a:t>62000</a:t>
            </a:r>
            <a:r>
              <a:rPr lang="ar-SA" sz="3300" dirty="0">
                <a:cs typeface="+mj-cs"/>
              </a:rPr>
              <a:t> دج، عدد الأسهم المصدرة </a:t>
            </a:r>
            <a:r>
              <a:rPr lang="en-US" sz="3300" dirty="0">
                <a:cs typeface="+mj-cs"/>
              </a:rPr>
              <a:t>6000</a:t>
            </a:r>
            <a:r>
              <a:rPr lang="ar-SA" sz="3300" dirty="0">
                <a:cs typeface="+mj-cs"/>
              </a:rPr>
              <a:t> سهم بقيمة إسمية تساوي </a:t>
            </a:r>
            <a:r>
              <a:rPr lang="en-US" sz="3300" dirty="0">
                <a:cs typeface="+mj-cs"/>
              </a:rPr>
              <a:t>10</a:t>
            </a:r>
            <a:r>
              <a:rPr lang="ar-SA" sz="3300" dirty="0">
                <a:cs typeface="+mj-cs"/>
              </a:rPr>
              <a:t> دج، قامت الشركة بتوزيع </a:t>
            </a:r>
            <a:r>
              <a:rPr lang="en-US" sz="3300" dirty="0">
                <a:cs typeface="+mj-cs"/>
              </a:rPr>
              <a:t>20000</a:t>
            </a:r>
            <a:r>
              <a:rPr lang="ar-SA" sz="3300" dirty="0">
                <a:cs typeface="+mj-cs"/>
              </a:rPr>
              <a:t> دج على حملة الأسهم من صافي أرباحها البالغة </a:t>
            </a:r>
            <a:r>
              <a:rPr lang="en-US" sz="3300" dirty="0">
                <a:cs typeface="+mj-cs"/>
              </a:rPr>
              <a:t>51500</a:t>
            </a:r>
            <a:r>
              <a:rPr lang="ar-SA" sz="3300" dirty="0">
                <a:cs typeface="+mj-cs"/>
              </a:rPr>
              <a:t> دج . بلغ سعر السهم في نهاية السنة </a:t>
            </a:r>
            <a:r>
              <a:rPr lang="en-US" sz="3300" dirty="0">
                <a:cs typeface="+mj-cs"/>
              </a:rPr>
              <a:t>n</a:t>
            </a:r>
            <a:r>
              <a:rPr lang="ar-SA" sz="3300" dirty="0">
                <a:cs typeface="+mj-cs"/>
              </a:rPr>
              <a:t> </a:t>
            </a:r>
            <a:r>
              <a:rPr lang="en-US" sz="3300" dirty="0">
                <a:cs typeface="+mj-cs"/>
              </a:rPr>
              <a:t>20</a:t>
            </a:r>
            <a:r>
              <a:rPr lang="ar-SA" sz="3300" dirty="0">
                <a:cs typeface="+mj-cs"/>
              </a:rPr>
              <a:t>دج . تدفع الشركة ضرائب على الأرباح بمعدل  </a:t>
            </a:r>
            <a:r>
              <a:rPr lang="en-US" sz="3300" dirty="0">
                <a:cs typeface="+mj-cs"/>
              </a:rPr>
              <a:t>50%</a:t>
            </a:r>
            <a:r>
              <a:rPr lang="ar-SA" sz="3300" dirty="0">
                <a:cs typeface="+mj-cs"/>
              </a:rPr>
              <a:t> . تسدد الشركة </a:t>
            </a:r>
            <a:r>
              <a:rPr lang="en-US" sz="3300" dirty="0">
                <a:cs typeface="+mj-cs"/>
              </a:rPr>
              <a:t>20000 </a:t>
            </a:r>
            <a:r>
              <a:rPr lang="ar-SA" sz="3300" dirty="0">
                <a:cs typeface="+mj-cs"/>
              </a:rPr>
              <a:t> دج سنويا لتسديد مستحقات سندات الدين و القروض طويلة الأجل</a:t>
            </a:r>
            <a:endParaRPr lang="en-US" sz="2800" dirty="0">
              <a:cs typeface="+mj-cs"/>
            </a:endParaRPr>
          </a:p>
          <a:p>
            <a:pPr marL="0" algn="r" rtl="1" eaLnBrk="1" hangingPunct="1">
              <a:buFont typeface="Wingdings" pitchFamily="2" charset="2"/>
              <a:buNone/>
              <a:defRPr/>
            </a:pPr>
            <a:r>
              <a:rPr lang="ar-SA" sz="3600" b="1" u="sng" dirty="0">
                <a:solidFill>
                  <a:schemeClr val="accent1"/>
                </a:solidFill>
                <a:cs typeface="+mj-cs"/>
              </a:rPr>
              <a:t> </a:t>
            </a:r>
            <a:endParaRPr lang="ar-SA" sz="2800" b="1" dirty="0">
              <a:latin typeface="Arial" charset="0"/>
            </a:endParaRPr>
          </a:p>
        </p:txBody>
      </p:sp>
      <p:sp>
        <p:nvSpPr>
          <p:cNvPr id="55299" name="Text Box 3"/>
          <p:cNvSpPr txBox="1">
            <a:spLocks noChangeArrowheads="1"/>
          </p:cNvSpPr>
          <p:nvPr/>
        </p:nvSpPr>
        <p:spPr bwMode="auto">
          <a:xfrm>
            <a:off x="1660525" y="722313"/>
            <a:ext cx="184150" cy="461962"/>
          </a:xfrm>
          <a:prstGeom prst="rect">
            <a:avLst/>
          </a:prstGeom>
          <a:noFill/>
          <a:ln w="9525">
            <a:noFill/>
            <a:miter lim="800000"/>
            <a:headEnd/>
            <a:tailEnd/>
          </a:ln>
        </p:spPr>
        <p:txBody>
          <a:bodyPr wrap="none">
            <a:spAutoFit/>
          </a:bodyPr>
          <a:lstStyle/>
          <a:p>
            <a:pPr algn="r"/>
            <a:endParaRPr lang="ar-SA"/>
          </a:p>
        </p:txBody>
      </p:sp>
      <p:sp>
        <p:nvSpPr>
          <p:cNvPr id="6" name="Date Placeholder 5"/>
          <p:cNvSpPr>
            <a:spLocks noGrp="1"/>
          </p:cNvSpPr>
          <p:nvPr>
            <p:ph type="dt" sz="half" idx="10"/>
          </p:nvPr>
        </p:nvSpPr>
        <p:spPr/>
        <p:txBody>
          <a:bodyPr/>
          <a:lstStyle/>
          <a:p>
            <a:fld id="{990966D9-AEEC-4137-AC18-F8EC7F9DDE6F}" type="datetime3">
              <a:rPr lang="en-US" smtClean="0"/>
              <a:t>7 April 2020</a:t>
            </a:fld>
            <a:endParaRPr lang="ar-SA"/>
          </a:p>
        </p:txBody>
      </p:sp>
      <p:sp>
        <p:nvSpPr>
          <p:cNvPr id="7" name="Footer Placeholder 6"/>
          <p:cNvSpPr>
            <a:spLocks noGrp="1"/>
          </p:cNvSpPr>
          <p:nvPr>
            <p:ph type="ftr" sz="quarter" idx="11"/>
          </p:nvPr>
        </p:nvSpPr>
        <p:spPr/>
        <p:txBody>
          <a:bodyPr/>
          <a:lstStyle/>
          <a:p>
            <a:r>
              <a:rPr lang="ar-SA"/>
              <a:t>النسب المالية                                  الأستاذ الدكتور  بوداح عبدالجليل</a:t>
            </a:r>
          </a:p>
        </p:txBody>
      </p:sp>
      <p:sp>
        <p:nvSpPr>
          <p:cNvPr id="8" name="Slide Number Placeholder 7"/>
          <p:cNvSpPr>
            <a:spLocks noGrp="1"/>
          </p:cNvSpPr>
          <p:nvPr>
            <p:ph type="sldNum" sz="quarter" idx="12"/>
          </p:nvPr>
        </p:nvSpPr>
        <p:spPr/>
        <p:txBody>
          <a:bodyPr/>
          <a:lstStyle/>
          <a:p>
            <a:fld id="{0B34F065-1154-456A-91E3-76DE8E75E17B}" type="slidenum">
              <a:rPr lang="ar-SA" smtClean="0"/>
              <a:pPr/>
              <a:t>26</a:t>
            </a:fld>
            <a:endParaRPr lang="ar-SA"/>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2" name="عنصر نائب للمحتوى 10"/>
          <p:cNvSpPr>
            <a:spLocks noGrp="1"/>
          </p:cNvSpPr>
          <p:nvPr>
            <p:ph idx="1"/>
          </p:nvPr>
        </p:nvSpPr>
        <p:spPr>
          <a:xfrm>
            <a:off x="323528" y="571479"/>
            <a:ext cx="8463285" cy="5737841"/>
          </a:xfrm>
        </p:spPr>
        <p:style>
          <a:lnRef idx="2">
            <a:schemeClr val="accent3"/>
          </a:lnRef>
          <a:fillRef idx="1">
            <a:schemeClr val="lt1"/>
          </a:fillRef>
          <a:effectRef idx="0">
            <a:schemeClr val="accent3"/>
          </a:effectRef>
          <a:fontRef idx="minor">
            <a:schemeClr val="dk1"/>
          </a:fontRef>
        </p:style>
        <p:txBody>
          <a:bodyPr>
            <a:normAutofit/>
          </a:bodyPr>
          <a:lstStyle/>
          <a:p>
            <a:pPr algn="r" rtl="1" eaLnBrk="1" hangingPunct="1">
              <a:buFont typeface="Wingdings" pitchFamily="2" charset="2"/>
              <a:buNone/>
              <a:defRPr/>
            </a:pPr>
            <a:r>
              <a:rPr lang="ar-SA" sz="4000" dirty="0"/>
              <a:t> </a:t>
            </a:r>
            <a:r>
              <a:rPr lang="ar-SA" sz="2800" b="1" dirty="0"/>
              <a:t>الميزانية الختامية</a:t>
            </a:r>
            <a:endParaRPr lang="ar-SA" sz="4000" b="1" dirty="0"/>
          </a:p>
          <a:p>
            <a:pPr algn="r" rtl="1" eaLnBrk="1" hangingPunct="1">
              <a:buFont typeface="Wingdings" pitchFamily="2" charset="2"/>
              <a:buNone/>
              <a:defRPr/>
            </a:pPr>
            <a:endParaRPr lang="ar-SA" sz="2800" b="1" dirty="0">
              <a:latin typeface="Arial" charset="0"/>
            </a:endParaRPr>
          </a:p>
        </p:txBody>
      </p:sp>
      <p:sp>
        <p:nvSpPr>
          <p:cNvPr id="55299" name="Text Box 3"/>
          <p:cNvSpPr txBox="1">
            <a:spLocks noChangeArrowheads="1"/>
          </p:cNvSpPr>
          <p:nvPr/>
        </p:nvSpPr>
        <p:spPr bwMode="auto">
          <a:xfrm>
            <a:off x="1660525" y="722313"/>
            <a:ext cx="184150" cy="461962"/>
          </a:xfrm>
          <a:prstGeom prst="rect">
            <a:avLst/>
          </a:prstGeom>
          <a:noFill/>
          <a:ln w="9525">
            <a:noFill/>
            <a:miter lim="800000"/>
            <a:headEnd/>
            <a:tailEnd/>
          </a:ln>
        </p:spPr>
        <p:txBody>
          <a:bodyPr wrap="none">
            <a:spAutoFit/>
          </a:bodyPr>
          <a:lstStyle/>
          <a:p>
            <a:pPr algn="r"/>
            <a:endParaRPr lang="ar-SA"/>
          </a:p>
        </p:txBody>
      </p:sp>
      <p:sp>
        <p:nvSpPr>
          <p:cNvPr id="6" name="Date Placeholder 5"/>
          <p:cNvSpPr>
            <a:spLocks noGrp="1"/>
          </p:cNvSpPr>
          <p:nvPr>
            <p:ph type="dt" sz="half" idx="10"/>
          </p:nvPr>
        </p:nvSpPr>
        <p:spPr/>
        <p:txBody>
          <a:bodyPr/>
          <a:lstStyle/>
          <a:p>
            <a:fld id="{3E5E4AC2-2F79-4DB2-AD7C-74739033409F}" type="datetime3">
              <a:rPr lang="en-US" smtClean="0"/>
              <a:t>7 April 2020</a:t>
            </a:fld>
            <a:endParaRPr lang="ar-SA"/>
          </a:p>
        </p:txBody>
      </p:sp>
      <p:sp>
        <p:nvSpPr>
          <p:cNvPr id="7" name="Footer Placeholder 6"/>
          <p:cNvSpPr>
            <a:spLocks noGrp="1"/>
          </p:cNvSpPr>
          <p:nvPr>
            <p:ph type="ftr" sz="quarter" idx="11"/>
          </p:nvPr>
        </p:nvSpPr>
        <p:spPr/>
        <p:txBody>
          <a:bodyPr/>
          <a:lstStyle/>
          <a:p>
            <a:r>
              <a:rPr lang="ar-SA"/>
              <a:t>النسب المالية                                  الأستاذ الدكتور  بوداح عبدالجليل</a:t>
            </a:r>
          </a:p>
        </p:txBody>
      </p:sp>
      <p:graphicFrame>
        <p:nvGraphicFramePr>
          <p:cNvPr id="8" name="Table 7"/>
          <p:cNvGraphicFramePr>
            <a:graphicFrameLocks noGrp="1"/>
          </p:cNvGraphicFramePr>
          <p:nvPr/>
        </p:nvGraphicFramePr>
        <p:xfrm>
          <a:off x="755576" y="1412776"/>
          <a:ext cx="7632848" cy="4511496"/>
        </p:xfrm>
        <a:graphic>
          <a:graphicData uri="http://schemas.openxmlformats.org/drawingml/2006/table">
            <a:tbl>
              <a:tblPr rtl="1" firstRow="1" bandRow="1">
                <a:tableStyleId>{5940675A-B579-460E-94D1-54222C63F5DA}</a:tableStyleId>
              </a:tblPr>
              <a:tblGrid>
                <a:gridCol w="2261614">
                  <a:extLst>
                    <a:ext uri="{9D8B030D-6E8A-4147-A177-3AD203B41FA5}">
                      <a16:colId xmlns:a16="http://schemas.microsoft.com/office/drawing/2014/main" val="20000"/>
                    </a:ext>
                  </a:extLst>
                </a:gridCol>
                <a:gridCol w="1554810">
                  <a:extLst>
                    <a:ext uri="{9D8B030D-6E8A-4147-A177-3AD203B41FA5}">
                      <a16:colId xmlns:a16="http://schemas.microsoft.com/office/drawing/2014/main" val="20001"/>
                    </a:ext>
                  </a:extLst>
                </a:gridCol>
                <a:gridCol w="2427748">
                  <a:extLst>
                    <a:ext uri="{9D8B030D-6E8A-4147-A177-3AD203B41FA5}">
                      <a16:colId xmlns:a16="http://schemas.microsoft.com/office/drawing/2014/main" val="20002"/>
                    </a:ext>
                  </a:extLst>
                </a:gridCol>
                <a:gridCol w="1388676">
                  <a:extLst>
                    <a:ext uri="{9D8B030D-6E8A-4147-A177-3AD203B41FA5}">
                      <a16:colId xmlns:a16="http://schemas.microsoft.com/office/drawing/2014/main" val="20003"/>
                    </a:ext>
                  </a:extLst>
                </a:gridCol>
              </a:tblGrid>
              <a:tr h="370840">
                <a:tc>
                  <a:txBody>
                    <a:bodyPr/>
                    <a:lstStyle/>
                    <a:p>
                      <a:pPr algn="ctr" rtl="1"/>
                      <a:r>
                        <a:rPr lang="ar-SA" sz="2000" b="1" dirty="0"/>
                        <a:t>الأصـــــول</a:t>
                      </a:r>
                    </a:p>
                  </a:txBody>
                  <a:tcPr/>
                </a:tc>
                <a:tc>
                  <a:txBody>
                    <a:bodyPr/>
                    <a:lstStyle/>
                    <a:p>
                      <a:pPr algn="ctr" rtl="1"/>
                      <a:r>
                        <a:rPr lang="ar-SA" sz="2000" b="1" dirty="0"/>
                        <a:t>القيمـــــة</a:t>
                      </a:r>
                      <a:r>
                        <a:rPr lang="en-US" sz="2000" b="1" dirty="0"/>
                        <a:t> </a:t>
                      </a:r>
                      <a:r>
                        <a:rPr lang="ar-SA" sz="2000" b="1" dirty="0"/>
                        <a:t>(دج)</a:t>
                      </a:r>
                    </a:p>
                  </a:txBody>
                  <a:tcPr/>
                </a:tc>
                <a:tc>
                  <a:txBody>
                    <a:bodyPr/>
                    <a:lstStyle/>
                    <a:p>
                      <a:pPr algn="ctr" rtl="1"/>
                      <a:r>
                        <a:rPr lang="ar-SA" sz="2000" b="1" dirty="0"/>
                        <a:t>الخصـــــوم</a:t>
                      </a:r>
                    </a:p>
                  </a:txBody>
                  <a:tcPr/>
                </a:tc>
                <a:tc>
                  <a:txBody>
                    <a:bodyPr/>
                    <a:lstStyle/>
                    <a:p>
                      <a:pPr algn="ctr" rtl="1"/>
                      <a:r>
                        <a:rPr lang="ar-SA" sz="2000" b="1" dirty="0"/>
                        <a:t>القيمـــــة(دج)</a:t>
                      </a:r>
                    </a:p>
                  </a:txBody>
                  <a:tcPr/>
                </a:tc>
                <a:extLst>
                  <a:ext uri="{0D108BD9-81ED-4DB2-BD59-A6C34878D82A}">
                    <a16:rowId xmlns:a16="http://schemas.microsoft.com/office/drawing/2014/main" val="10000"/>
                  </a:ext>
                </a:extLst>
              </a:tr>
              <a:tr h="370840">
                <a:tc>
                  <a:txBody>
                    <a:bodyPr/>
                    <a:lstStyle/>
                    <a:p>
                      <a:pPr algn="r" rtl="1"/>
                      <a:r>
                        <a:rPr lang="ar-SA"/>
                        <a:t>المعدات والأدوات الصافية</a:t>
                      </a:r>
                      <a:endParaRPr lang="ar-SA" dirty="0"/>
                    </a:p>
                  </a:txBody>
                  <a:tcPr/>
                </a:tc>
                <a:tc>
                  <a:txBody>
                    <a:bodyPr/>
                    <a:lstStyle/>
                    <a:p>
                      <a:pPr algn="ctr" rtl="0"/>
                      <a:r>
                        <a:rPr lang="en-US" dirty="0"/>
                        <a:t>246000</a:t>
                      </a:r>
                      <a:endParaRPr lang="ar-SA" dirty="0"/>
                    </a:p>
                  </a:txBody>
                  <a:tcPr/>
                </a:tc>
                <a:tc>
                  <a:txBody>
                    <a:bodyPr/>
                    <a:lstStyle/>
                    <a:p>
                      <a:pPr algn="r" rtl="1"/>
                      <a:r>
                        <a:rPr lang="ar-SA" dirty="0"/>
                        <a:t>أسهم عادية</a:t>
                      </a:r>
                    </a:p>
                  </a:txBody>
                  <a:tcPr/>
                </a:tc>
                <a:tc>
                  <a:txBody>
                    <a:bodyPr/>
                    <a:lstStyle/>
                    <a:p>
                      <a:pPr algn="ctr" rtl="0"/>
                      <a:r>
                        <a:rPr lang="en-US" dirty="0"/>
                        <a:t>60000</a:t>
                      </a:r>
                      <a:endParaRPr lang="ar-SA" dirty="0"/>
                    </a:p>
                  </a:txBody>
                  <a:tcPr/>
                </a:tc>
                <a:extLst>
                  <a:ext uri="{0D108BD9-81ED-4DB2-BD59-A6C34878D82A}">
                    <a16:rowId xmlns:a16="http://schemas.microsoft.com/office/drawing/2014/main" val="10001"/>
                  </a:ext>
                </a:extLst>
              </a:tr>
              <a:tr h="370840">
                <a:tc>
                  <a:txBody>
                    <a:bodyPr/>
                    <a:lstStyle/>
                    <a:p>
                      <a:pPr algn="r" rtl="1"/>
                      <a:r>
                        <a:rPr lang="ar-SA"/>
                        <a:t>أراضي</a:t>
                      </a:r>
                      <a:endParaRPr lang="ar-SA" dirty="0"/>
                    </a:p>
                  </a:txBody>
                  <a:tcPr/>
                </a:tc>
                <a:tc>
                  <a:txBody>
                    <a:bodyPr/>
                    <a:lstStyle/>
                    <a:p>
                      <a:pPr algn="ctr" rtl="0"/>
                      <a:r>
                        <a:rPr lang="en-US" dirty="0"/>
                        <a:t>60000</a:t>
                      </a:r>
                      <a:endParaRPr lang="ar-SA" dirty="0"/>
                    </a:p>
                  </a:txBody>
                  <a:tcPr/>
                </a:tc>
                <a:tc>
                  <a:txBody>
                    <a:bodyPr/>
                    <a:lstStyle/>
                    <a:p>
                      <a:pPr algn="r" rtl="1"/>
                      <a:r>
                        <a:rPr lang="ar-SA" dirty="0"/>
                        <a:t>أسهم ممتازة</a:t>
                      </a:r>
                    </a:p>
                  </a:txBody>
                  <a:tcPr/>
                </a:tc>
                <a:tc>
                  <a:txBody>
                    <a:bodyPr/>
                    <a:lstStyle/>
                    <a:p>
                      <a:pPr algn="ctr" rtl="1"/>
                      <a:r>
                        <a:rPr lang="en-US" dirty="0"/>
                        <a:t>45000</a:t>
                      </a:r>
                      <a:endParaRPr lang="ar-SA" dirty="0"/>
                    </a:p>
                  </a:txBody>
                  <a:tcPr/>
                </a:tc>
                <a:extLst>
                  <a:ext uri="{0D108BD9-81ED-4DB2-BD59-A6C34878D82A}">
                    <a16:rowId xmlns:a16="http://schemas.microsoft.com/office/drawing/2014/main" val="10002"/>
                  </a:ext>
                </a:extLst>
              </a:tr>
              <a:tr h="370840">
                <a:tc>
                  <a:txBody>
                    <a:bodyPr/>
                    <a:lstStyle/>
                    <a:p>
                      <a:pPr algn="r" rtl="1"/>
                      <a:endParaRPr lang="ar-SA" dirty="0"/>
                    </a:p>
                  </a:txBody>
                  <a:tcPr/>
                </a:tc>
                <a:tc>
                  <a:txBody>
                    <a:bodyPr/>
                    <a:lstStyle/>
                    <a:p>
                      <a:pPr algn="ctr" rtl="1"/>
                      <a:endParaRPr lang="ar-SA" dirty="0"/>
                    </a:p>
                  </a:txBody>
                  <a:tcPr/>
                </a:tc>
                <a:tc>
                  <a:txBody>
                    <a:bodyPr/>
                    <a:lstStyle/>
                    <a:p>
                      <a:pPr algn="r" rtl="1"/>
                      <a:r>
                        <a:rPr lang="ar-SA" dirty="0"/>
                        <a:t>أرباح محتجزة</a:t>
                      </a:r>
                    </a:p>
                  </a:txBody>
                  <a:tcPr/>
                </a:tc>
                <a:tc>
                  <a:txBody>
                    <a:bodyPr/>
                    <a:lstStyle/>
                    <a:p>
                      <a:pPr algn="ctr" rtl="1"/>
                      <a:r>
                        <a:rPr lang="en-US" dirty="0"/>
                        <a:t>147000</a:t>
                      </a:r>
                      <a:endParaRPr lang="ar-SA" dirty="0"/>
                    </a:p>
                  </a:txBody>
                  <a:tcPr/>
                </a:tc>
                <a:extLst>
                  <a:ext uri="{0D108BD9-81ED-4DB2-BD59-A6C34878D82A}">
                    <a16:rowId xmlns:a16="http://schemas.microsoft.com/office/drawing/2014/main" val="10003"/>
                  </a:ext>
                </a:extLst>
              </a:tr>
              <a:tr h="370840">
                <a:tc>
                  <a:txBody>
                    <a:bodyPr/>
                    <a:lstStyle/>
                    <a:p>
                      <a:pPr algn="r" rtl="1"/>
                      <a:r>
                        <a:rPr lang="ar-SA" b="1" dirty="0"/>
                        <a:t>∑ الأصــــول</a:t>
                      </a:r>
                      <a:r>
                        <a:rPr lang="ar-SA" b="1" baseline="0" dirty="0"/>
                        <a:t> الثابتة الصافية</a:t>
                      </a:r>
                      <a:endParaRPr lang="ar-SA" b="1" dirty="0"/>
                    </a:p>
                  </a:txBody>
                  <a:tcPr/>
                </a:tc>
                <a:tc>
                  <a:txBody>
                    <a:bodyPr/>
                    <a:lstStyle/>
                    <a:p>
                      <a:pPr algn="ctr" rtl="1"/>
                      <a:r>
                        <a:rPr lang="en-US" b="1" dirty="0"/>
                        <a:t>306000</a:t>
                      </a:r>
                      <a:endParaRPr lang="ar-SA" b="1"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b="1" dirty="0"/>
                        <a:t>∑ حقوق الملكية</a:t>
                      </a:r>
                      <a:endParaRPr lang="ar-SA" dirty="0"/>
                    </a:p>
                  </a:txBody>
                  <a:tcPr/>
                </a:tc>
                <a:tc>
                  <a:txBody>
                    <a:bodyPr/>
                    <a:lstStyle/>
                    <a:p>
                      <a:pPr algn="ctr" rtl="1"/>
                      <a:r>
                        <a:rPr lang="en-US" b="1" dirty="0"/>
                        <a:t>252000</a:t>
                      </a:r>
                      <a:endParaRPr lang="ar-SA" b="1" dirty="0"/>
                    </a:p>
                  </a:txBody>
                  <a:tcPr/>
                </a:tc>
                <a:extLst>
                  <a:ext uri="{0D108BD9-81ED-4DB2-BD59-A6C34878D82A}">
                    <a16:rowId xmlns:a16="http://schemas.microsoft.com/office/drawing/2014/main" val="10004"/>
                  </a:ext>
                </a:extLst>
              </a:tr>
              <a:tr h="370840">
                <a:tc>
                  <a:txBody>
                    <a:bodyPr/>
                    <a:lstStyle/>
                    <a:p>
                      <a:pPr algn="r" rtl="1"/>
                      <a:r>
                        <a:rPr lang="ar-SA" dirty="0"/>
                        <a:t>نقدية</a:t>
                      </a:r>
                    </a:p>
                  </a:txBody>
                  <a:tcPr/>
                </a:tc>
                <a:tc>
                  <a:txBody>
                    <a:bodyPr/>
                    <a:lstStyle/>
                    <a:p>
                      <a:pPr algn="ctr" rtl="1"/>
                      <a:r>
                        <a:rPr lang="en-US" dirty="0"/>
                        <a:t>7000</a:t>
                      </a:r>
                      <a:endParaRPr lang="ar-SA" dirty="0"/>
                    </a:p>
                  </a:txBody>
                  <a:tcPr/>
                </a:tc>
                <a:tc>
                  <a:txBody>
                    <a:bodyPr/>
                    <a:lstStyle/>
                    <a:p>
                      <a:pPr algn="r" rtl="1"/>
                      <a:r>
                        <a:rPr lang="ar-SA" dirty="0"/>
                        <a:t>سندات دين طويلة الأجل</a:t>
                      </a:r>
                    </a:p>
                  </a:txBody>
                  <a:tcPr/>
                </a:tc>
                <a:tc>
                  <a:txBody>
                    <a:bodyPr/>
                    <a:lstStyle/>
                    <a:p>
                      <a:pPr algn="ctr" rtl="1"/>
                      <a:r>
                        <a:rPr lang="en-US" dirty="0"/>
                        <a:t>70000</a:t>
                      </a:r>
                      <a:endParaRPr lang="ar-SA" dirty="0"/>
                    </a:p>
                  </a:txBody>
                  <a:tcPr/>
                </a:tc>
                <a:extLst>
                  <a:ext uri="{0D108BD9-81ED-4DB2-BD59-A6C34878D82A}">
                    <a16:rowId xmlns:a16="http://schemas.microsoft.com/office/drawing/2014/main" val="10005"/>
                  </a:ext>
                </a:extLst>
              </a:tr>
              <a:tr h="370840">
                <a:tc>
                  <a:txBody>
                    <a:bodyPr/>
                    <a:lstStyle/>
                    <a:p>
                      <a:pPr algn="r" rtl="1"/>
                      <a:r>
                        <a:rPr lang="ar-SA" dirty="0"/>
                        <a:t>أوراق مالية</a:t>
                      </a:r>
                    </a:p>
                  </a:txBody>
                  <a:tcPr/>
                </a:tc>
                <a:tc>
                  <a:txBody>
                    <a:bodyPr/>
                    <a:lstStyle/>
                    <a:p>
                      <a:pPr algn="ctr" rtl="1"/>
                      <a:r>
                        <a:rPr lang="en-US" dirty="0"/>
                        <a:t>21000</a:t>
                      </a:r>
                      <a:endParaRPr lang="ar-SA" dirty="0"/>
                    </a:p>
                  </a:txBody>
                  <a:tcPr/>
                </a:tc>
                <a:tc>
                  <a:txBody>
                    <a:bodyPr/>
                    <a:lstStyle/>
                    <a:p>
                      <a:pPr algn="r" rtl="1"/>
                      <a:r>
                        <a:rPr lang="ar-SA" dirty="0"/>
                        <a:t>قروض طويلة الأجل</a:t>
                      </a:r>
                    </a:p>
                  </a:txBody>
                  <a:tcPr/>
                </a:tc>
                <a:tc>
                  <a:txBody>
                    <a:bodyPr/>
                    <a:lstStyle/>
                    <a:p>
                      <a:pPr algn="ctr" rtl="1"/>
                      <a:r>
                        <a:rPr lang="en-US" dirty="0"/>
                        <a:t>80000</a:t>
                      </a:r>
                      <a:endParaRPr lang="ar-SA" dirty="0"/>
                    </a:p>
                  </a:txBody>
                  <a:tcPr/>
                </a:tc>
                <a:extLst>
                  <a:ext uri="{0D108BD9-81ED-4DB2-BD59-A6C34878D82A}">
                    <a16:rowId xmlns:a16="http://schemas.microsoft.com/office/drawing/2014/main" val="10006"/>
                  </a:ext>
                </a:extLst>
              </a:tr>
              <a:tr h="370840">
                <a:tc>
                  <a:txBody>
                    <a:bodyPr/>
                    <a:lstStyle/>
                    <a:p>
                      <a:pPr algn="r" rtl="1"/>
                      <a:r>
                        <a:rPr lang="ar-SA" dirty="0"/>
                        <a:t>مدينون (ذمم مدينة)</a:t>
                      </a:r>
                    </a:p>
                  </a:txBody>
                  <a:tcPr/>
                </a:tc>
                <a:tc>
                  <a:txBody>
                    <a:bodyPr/>
                    <a:lstStyle/>
                    <a:p>
                      <a:pPr algn="ctr" rtl="1"/>
                      <a:r>
                        <a:rPr lang="en-US" dirty="0"/>
                        <a:t>60000</a:t>
                      </a:r>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b="1" dirty="0"/>
                        <a:t>∑ الديون</a:t>
                      </a:r>
                      <a:r>
                        <a:rPr lang="ar-SA" b="1" baseline="0" dirty="0"/>
                        <a:t> طويلة الأجل</a:t>
                      </a:r>
                      <a:endParaRPr lang="ar-SA" dirty="0"/>
                    </a:p>
                  </a:txBody>
                  <a:tcPr/>
                </a:tc>
                <a:tc>
                  <a:txBody>
                    <a:bodyPr/>
                    <a:lstStyle/>
                    <a:p>
                      <a:pPr algn="ctr" rtl="1"/>
                      <a:r>
                        <a:rPr lang="en-US" b="1" dirty="0"/>
                        <a:t>150000</a:t>
                      </a:r>
                      <a:endParaRPr lang="ar-SA" b="1" dirty="0"/>
                    </a:p>
                  </a:txBody>
                  <a:tcPr/>
                </a:tc>
                <a:extLst>
                  <a:ext uri="{0D108BD9-81ED-4DB2-BD59-A6C34878D82A}">
                    <a16:rowId xmlns:a16="http://schemas.microsoft.com/office/drawing/2014/main" val="10007"/>
                  </a:ext>
                </a:extLst>
              </a:tr>
              <a:tr h="370840">
                <a:tc>
                  <a:txBody>
                    <a:bodyPr/>
                    <a:lstStyle/>
                    <a:p>
                      <a:pPr algn="r" rtl="1"/>
                      <a:r>
                        <a:rPr lang="ar-SA" dirty="0"/>
                        <a:t>المخزون</a:t>
                      </a:r>
                    </a:p>
                  </a:txBody>
                  <a:tcPr/>
                </a:tc>
                <a:tc>
                  <a:txBody>
                    <a:bodyPr/>
                    <a:lstStyle/>
                    <a:p>
                      <a:pPr algn="ctr" rtl="1"/>
                      <a:r>
                        <a:rPr lang="en-US" dirty="0"/>
                        <a:t>75000</a:t>
                      </a:r>
                      <a:endParaRPr lang="ar-SA" dirty="0"/>
                    </a:p>
                  </a:txBody>
                  <a:tcPr/>
                </a:tc>
                <a:tc>
                  <a:txBody>
                    <a:bodyPr/>
                    <a:lstStyle/>
                    <a:p>
                      <a:pPr algn="r" rtl="1"/>
                      <a:r>
                        <a:rPr lang="ar-SA" dirty="0"/>
                        <a:t>مستحقات الدين قصيرة الأجل</a:t>
                      </a:r>
                    </a:p>
                  </a:txBody>
                  <a:tcPr/>
                </a:tc>
                <a:tc>
                  <a:txBody>
                    <a:bodyPr/>
                    <a:lstStyle/>
                    <a:p>
                      <a:pPr algn="ctr" rtl="1"/>
                      <a:r>
                        <a:rPr lang="en-US" dirty="0"/>
                        <a:t>55000</a:t>
                      </a:r>
                      <a:endParaRPr lang="ar-SA" dirty="0"/>
                    </a:p>
                  </a:txBody>
                  <a:tcPr/>
                </a:tc>
                <a:extLst>
                  <a:ext uri="{0D108BD9-81ED-4DB2-BD59-A6C34878D82A}">
                    <a16:rowId xmlns:a16="http://schemas.microsoft.com/office/drawing/2014/main" val="10008"/>
                  </a:ext>
                </a:extLst>
              </a:tr>
              <a:tr h="406856">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b="1" dirty="0"/>
                        <a:t>∑ الأصــــول</a:t>
                      </a:r>
                      <a:r>
                        <a:rPr lang="ar-SA" b="1" baseline="0" dirty="0"/>
                        <a:t> المتداولة</a:t>
                      </a:r>
                      <a:endParaRPr lang="ar-SA" b="1" dirty="0"/>
                    </a:p>
                  </a:txBody>
                  <a:tcPr/>
                </a:tc>
                <a:tc>
                  <a:txBody>
                    <a:bodyPr/>
                    <a:lstStyle/>
                    <a:p>
                      <a:pPr algn="ctr" rtl="1"/>
                      <a:r>
                        <a:rPr lang="en-US" b="1" dirty="0"/>
                        <a:t>163000</a:t>
                      </a:r>
                      <a:endParaRPr lang="ar-SA" b="1" dirty="0"/>
                    </a:p>
                  </a:txBody>
                  <a:tcPr/>
                </a:tc>
                <a:tc>
                  <a:txBody>
                    <a:bodyPr/>
                    <a:lstStyle/>
                    <a:p>
                      <a:pPr algn="r" rtl="1"/>
                      <a:r>
                        <a:rPr lang="ar-SA" dirty="0"/>
                        <a:t>دائنون آخرون</a:t>
                      </a:r>
                    </a:p>
                  </a:txBody>
                  <a:tcPr/>
                </a:tc>
                <a:tc>
                  <a:txBody>
                    <a:bodyPr/>
                    <a:lstStyle/>
                    <a:p>
                      <a:pPr algn="ctr" rtl="1"/>
                      <a:r>
                        <a:rPr lang="en-US" dirty="0"/>
                        <a:t>12000</a:t>
                      </a:r>
                      <a:endParaRPr lang="ar-SA" dirty="0"/>
                    </a:p>
                  </a:txBody>
                  <a:tcPr/>
                </a:tc>
                <a:extLst>
                  <a:ext uri="{0D108BD9-81ED-4DB2-BD59-A6C34878D82A}">
                    <a16:rowId xmlns:a16="http://schemas.microsoft.com/office/drawing/2014/main" val="10009"/>
                  </a:ext>
                </a:extLst>
              </a:tr>
              <a:tr h="370840">
                <a:tc>
                  <a:txBody>
                    <a:bodyPr/>
                    <a:lstStyle/>
                    <a:p>
                      <a:pPr algn="r" rtl="1"/>
                      <a:endParaRPr lang="ar-SA" dirty="0"/>
                    </a:p>
                  </a:txBody>
                  <a:tcPr/>
                </a:tc>
                <a:tc>
                  <a:txBody>
                    <a:bodyPr/>
                    <a:lstStyle/>
                    <a:p>
                      <a:pPr algn="ctr" rtl="1"/>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b="1" dirty="0"/>
                        <a:t>∑ الديون</a:t>
                      </a:r>
                      <a:r>
                        <a:rPr lang="ar-SA" b="1" baseline="0" dirty="0"/>
                        <a:t> قصيرة الأجل</a:t>
                      </a:r>
                      <a:endParaRPr lang="ar-SA" dirty="0"/>
                    </a:p>
                  </a:txBody>
                  <a:tcPr/>
                </a:tc>
                <a:tc>
                  <a:txBody>
                    <a:bodyPr/>
                    <a:lstStyle/>
                    <a:p>
                      <a:pPr algn="ctr" rtl="1"/>
                      <a:r>
                        <a:rPr lang="en-US" b="1" dirty="0"/>
                        <a:t>67000</a:t>
                      </a:r>
                      <a:endParaRPr lang="ar-SA" b="1" dirty="0"/>
                    </a:p>
                  </a:txBody>
                  <a:tcPr/>
                </a:tc>
                <a:extLst>
                  <a:ext uri="{0D108BD9-81ED-4DB2-BD59-A6C34878D82A}">
                    <a16:rowId xmlns:a16="http://schemas.microsoft.com/office/drawing/2014/main" val="10010"/>
                  </a:ext>
                </a:extLst>
              </a:tr>
              <a:tr h="37084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b="1" dirty="0"/>
                        <a:t>∑ الأصــــول</a:t>
                      </a:r>
                      <a:r>
                        <a:rPr lang="ar-SA" b="1" baseline="0" dirty="0"/>
                        <a:t> </a:t>
                      </a:r>
                      <a:endParaRPr lang="ar-SA" b="1" dirty="0"/>
                    </a:p>
                  </a:txBody>
                  <a:tcPr/>
                </a:tc>
                <a:tc>
                  <a:txBody>
                    <a:bodyPr/>
                    <a:lstStyle/>
                    <a:p>
                      <a:pPr algn="ctr" rtl="1"/>
                      <a:r>
                        <a:rPr lang="en-US" b="1" dirty="0"/>
                        <a:t>469000</a:t>
                      </a:r>
                      <a:endParaRPr lang="ar-SA" b="1"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b="1" dirty="0"/>
                        <a:t>∑ الخصـــــــوم</a:t>
                      </a:r>
                      <a:endParaRPr lang="ar-SA" dirty="0"/>
                    </a:p>
                  </a:txBody>
                  <a:tcPr/>
                </a:tc>
                <a:tc>
                  <a:txBody>
                    <a:bodyPr/>
                    <a:lstStyle/>
                    <a:p>
                      <a:pPr algn="ctr" rtl="1"/>
                      <a:r>
                        <a:rPr lang="en-US" b="1" dirty="0"/>
                        <a:t>469000</a:t>
                      </a:r>
                      <a:endParaRPr lang="ar-SA" dirty="0"/>
                    </a:p>
                  </a:txBody>
                  <a:tcPr/>
                </a:tc>
                <a:extLst>
                  <a:ext uri="{0D108BD9-81ED-4DB2-BD59-A6C34878D82A}">
                    <a16:rowId xmlns:a16="http://schemas.microsoft.com/office/drawing/2014/main" val="10011"/>
                  </a:ext>
                </a:extLst>
              </a:tr>
            </a:tbl>
          </a:graphicData>
        </a:graphic>
      </p:graphicFrame>
      <p:sp>
        <p:nvSpPr>
          <p:cNvPr id="9" name="Slide Number Placeholder 8"/>
          <p:cNvSpPr>
            <a:spLocks noGrp="1"/>
          </p:cNvSpPr>
          <p:nvPr>
            <p:ph type="sldNum" sz="quarter" idx="12"/>
          </p:nvPr>
        </p:nvSpPr>
        <p:spPr/>
        <p:txBody>
          <a:bodyPr/>
          <a:lstStyle/>
          <a:p>
            <a:fld id="{0B34F065-1154-456A-91E3-76DE8E75E17B}" type="slidenum">
              <a:rPr lang="ar-SA" smtClean="0"/>
              <a:pPr/>
              <a:t>27</a:t>
            </a:fld>
            <a:endParaRPr lang="ar-SA"/>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2" name="عنصر نائب للمحتوى 10"/>
          <p:cNvSpPr>
            <a:spLocks noGrp="1"/>
          </p:cNvSpPr>
          <p:nvPr>
            <p:ph idx="1"/>
          </p:nvPr>
        </p:nvSpPr>
        <p:spPr>
          <a:xfrm>
            <a:off x="323528" y="0"/>
            <a:ext cx="8463285" cy="6525344"/>
          </a:xfrm>
        </p:spPr>
        <p:style>
          <a:lnRef idx="2">
            <a:schemeClr val="accent3"/>
          </a:lnRef>
          <a:fillRef idx="1">
            <a:schemeClr val="lt1"/>
          </a:fillRef>
          <a:effectRef idx="0">
            <a:schemeClr val="accent3"/>
          </a:effectRef>
          <a:fontRef idx="minor">
            <a:schemeClr val="dk1"/>
          </a:fontRef>
        </p:style>
        <p:txBody>
          <a:bodyPr>
            <a:normAutofit/>
          </a:bodyPr>
          <a:lstStyle/>
          <a:p>
            <a:pPr algn="r" rtl="1" eaLnBrk="1" hangingPunct="1">
              <a:buFont typeface="Wingdings" pitchFamily="2" charset="2"/>
              <a:buNone/>
              <a:defRPr/>
            </a:pPr>
            <a:r>
              <a:rPr lang="ar-SA" sz="4000" dirty="0"/>
              <a:t> </a:t>
            </a:r>
            <a:r>
              <a:rPr lang="ar-SA" sz="2400" b="1" dirty="0"/>
              <a:t>جدول الدخل (حساب النتائج)</a:t>
            </a:r>
            <a:endParaRPr lang="ar-SA" sz="4000" b="1" dirty="0"/>
          </a:p>
          <a:p>
            <a:pPr algn="r" rtl="1" eaLnBrk="1" hangingPunct="1">
              <a:buFont typeface="Wingdings" pitchFamily="2" charset="2"/>
              <a:buNone/>
              <a:defRPr/>
            </a:pPr>
            <a:endParaRPr lang="ar-SA" sz="2800" b="1" dirty="0">
              <a:latin typeface="Arial" charset="0"/>
            </a:endParaRPr>
          </a:p>
        </p:txBody>
      </p:sp>
      <p:sp>
        <p:nvSpPr>
          <p:cNvPr id="55299" name="Text Box 3"/>
          <p:cNvSpPr txBox="1">
            <a:spLocks noChangeArrowheads="1"/>
          </p:cNvSpPr>
          <p:nvPr/>
        </p:nvSpPr>
        <p:spPr bwMode="auto">
          <a:xfrm>
            <a:off x="1660525" y="722313"/>
            <a:ext cx="184150" cy="461962"/>
          </a:xfrm>
          <a:prstGeom prst="rect">
            <a:avLst/>
          </a:prstGeom>
          <a:noFill/>
          <a:ln w="9525">
            <a:noFill/>
            <a:miter lim="800000"/>
            <a:headEnd/>
            <a:tailEnd/>
          </a:ln>
        </p:spPr>
        <p:txBody>
          <a:bodyPr wrap="none">
            <a:spAutoFit/>
          </a:bodyPr>
          <a:lstStyle/>
          <a:p>
            <a:pPr algn="r"/>
            <a:endParaRPr lang="ar-SA"/>
          </a:p>
        </p:txBody>
      </p:sp>
      <p:sp>
        <p:nvSpPr>
          <p:cNvPr id="6" name="Date Placeholder 5"/>
          <p:cNvSpPr>
            <a:spLocks noGrp="1"/>
          </p:cNvSpPr>
          <p:nvPr>
            <p:ph type="dt" sz="half" idx="10"/>
          </p:nvPr>
        </p:nvSpPr>
        <p:spPr/>
        <p:txBody>
          <a:bodyPr/>
          <a:lstStyle/>
          <a:p>
            <a:fld id="{8097FC10-0D28-4FE8-A9AC-7E8E7CD1125F}" type="datetime3">
              <a:rPr lang="en-US" smtClean="0"/>
              <a:t>7 April 2020</a:t>
            </a:fld>
            <a:endParaRPr lang="ar-SA"/>
          </a:p>
        </p:txBody>
      </p:sp>
      <p:sp>
        <p:nvSpPr>
          <p:cNvPr id="7" name="Footer Placeholder 6"/>
          <p:cNvSpPr>
            <a:spLocks noGrp="1"/>
          </p:cNvSpPr>
          <p:nvPr>
            <p:ph type="ftr" sz="quarter" idx="11"/>
          </p:nvPr>
        </p:nvSpPr>
        <p:spPr/>
        <p:txBody>
          <a:bodyPr/>
          <a:lstStyle/>
          <a:p>
            <a:r>
              <a:rPr lang="ar-SA"/>
              <a:t>النسب المالية                                  الأستاذ الدكتور  بوداح عبدالجليل</a:t>
            </a:r>
          </a:p>
        </p:txBody>
      </p:sp>
      <p:graphicFrame>
        <p:nvGraphicFramePr>
          <p:cNvPr id="8" name="Table 7"/>
          <p:cNvGraphicFramePr>
            <a:graphicFrameLocks noGrp="1"/>
          </p:cNvGraphicFramePr>
          <p:nvPr/>
        </p:nvGraphicFramePr>
        <p:xfrm>
          <a:off x="1259632" y="764704"/>
          <a:ext cx="6264696" cy="5652680"/>
        </p:xfrm>
        <a:graphic>
          <a:graphicData uri="http://schemas.openxmlformats.org/drawingml/2006/table">
            <a:tbl>
              <a:tblPr rtl="1" firstRow="1" bandRow="1">
                <a:tableStyleId>{5940675A-B579-460E-94D1-54222C63F5DA}</a:tableStyleId>
              </a:tblPr>
              <a:tblGrid>
                <a:gridCol w="3712461">
                  <a:extLst>
                    <a:ext uri="{9D8B030D-6E8A-4147-A177-3AD203B41FA5}">
                      <a16:colId xmlns:a16="http://schemas.microsoft.com/office/drawing/2014/main" val="20000"/>
                    </a:ext>
                  </a:extLst>
                </a:gridCol>
                <a:gridCol w="2552235">
                  <a:extLst>
                    <a:ext uri="{9D8B030D-6E8A-4147-A177-3AD203B41FA5}">
                      <a16:colId xmlns:a16="http://schemas.microsoft.com/office/drawing/2014/main" val="20001"/>
                    </a:ext>
                  </a:extLst>
                </a:gridCol>
              </a:tblGrid>
              <a:tr h="370840">
                <a:tc>
                  <a:txBody>
                    <a:bodyPr/>
                    <a:lstStyle/>
                    <a:p>
                      <a:pPr algn="ctr" rtl="1"/>
                      <a:r>
                        <a:rPr lang="ar-SA" sz="2000" b="1" dirty="0"/>
                        <a:t>البيـــــــــــــــــــان</a:t>
                      </a:r>
                    </a:p>
                  </a:txBody>
                  <a:tcPr/>
                </a:tc>
                <a:tc>
                  <a:txBody>
                    <a:bodyPr/>
                    <a:lstStyle/>
                    <a:p>
                      <a:pPr algn="ctr" rtl="1"/>
                      <a:r>
                        <a:rPr lang="ar-SA" sz="2000" b="1" dirty="0"/>
                        <a:t>القيمـــــة</a:t>
                      </a:r>
                      <a:r>
                        <a:rPr lang="en-US" sz="2000" b="1" dirty="0"/>
                        <a:t> </a:t>
                      </a:r>
                      <a:r>
                        <a:rPr lang="ar-SA" sz="2000" b="1" dirty="0"/>
                        <a:t>(دج)</a:t>
                      </a:r>
                    </a:p>
                  </a:txBody>
                  <a:tcPr/>
                </a:tc>
                <a:extLst>
                  <a:ext uri="{0D108BD9-81ED-4DB2-BD59-A6C34878D82A}">
                    <a16:rowId xmlns:a16="http://schemas.microsoft.com/office/drawing/2014/main" val="10000"/>
                  </a:ext>
                </a:extLst>
              </a:tr>
              <a:tr h="370840">
                <a:tc>
                  <a:txBody>
                    <a:bodyPr/>
                    <a:lstStyle/>
                    <a:p>
                      <a:pPr algn="r" rtl="1"/>
                      <a:r>
                        <a:rPr lang="ar-SA" dirty="0"/>
                        <a:t>المبيعات</a:t>
                      </a:r>
                    </a:p>
                  </a:txBody>
                  <a:tcPr/>
                </a:tc>
                <a:tc>
                  <a:txBody>
                    <a:bodyPr/>
                    <a:lstStyle/>
                    <a:p>
                      <a:pPr algn="ctr" rtl="0"/>
                      <a:r>
                        <a:rPr lang="en-US" dirty="0"/>
                        <a:t>495000</a:t>
                      </a:r>
                      <a:endParaRPr lang="ar-SA" dirty="0"/>
                    </a:p>
                  </a:txBody>
                  <a:tcPr/>
                </a:tc>
                <a:extLst>
                  <a:ext uri="{0D108BD9-81ED-4DB2-BD59-A6C34878D82A}">
                    <a16:rowId xmlns:a16="http://schemas.microsoft.com/office/drawing/2014/main" val="10001"/>
                  </a:ext>
                </a:extLst>
              </a:tr>
              <a:tr h="370840">
                <a:tc>
                  <a:txBody>
                    <a:bodyPr/>
                    <a:lstStyle/>
                    <a:p>
                      <a:pPr algn="r" rtl="1"/>
                      <a:r>
                        <a:rPr lang="ar-SA" dirty="0"/>
                        <a:t>- تكلفة البضاعة المباعة</a:t>
                      </a:r>
                    </a:p>
                  </a:txBody>
                  <a:tcPr/>
                </a:tc>
                <a:tc>
                  <a:txBody>
                    <a:bodyPr/>
                    <a:lstStyle/>
                    <a:p>
                      <a:pPr algn="ctr" rtl="0"/>
                      <a:r>
                        <a:rPr lang="en-US" dirty="0"/>
                        <a:t>225000</a:t>
                      </a:r>
                      <a:endParaRPr lang="ar-SA" dirty="0"/>
                    </a:p>
                  </a:txBody>
                  <a:tcPr/>
                </a:tc>
                <a:extLst>
                  <a:ext uri="{0D108BD9-81ED-4DB2-BD59-A6C34878D82A}">
                    <a16:rowId xmlns:a16="http://schemas.microsoft.com/office/drawing/2014/main" val="10002"/>
                  </a:ext>
                </a:extLst>
              </a:tr>
              <a:tr h="370840">
                <a:tc>
                  <a:txBody>
                    <a:bodyPr/>
                    <a:lstStyle/>
                    <a:p>
                      <a:pPr algn="r" rtl="1"/>
                      <a:r>
                        <a:rPr lang="ar-SA" sz="1800" b="1" dirty="0"/>
                        <a:t>مجمل الربح</a:t>
                      </a:r>
                    </a:p>
                  </a:txBody>
                  <a:tcPr/>
                </a:tc>
                <a:tc>
                  <a:txBody>
                    <a:bodyPr/>
                    <a:lstStyle/>
                    <a:p>
                      <a:pPr algn="ctr" rtl="1"/>
                      <a:r>
                        <a:rPr lang="en-US" b="1" dirty="0"/>
                        <a:t>270000</a:t>
                      </a:r>
                      <a:endParaRPr lang="ar-SA" b="1" dirty="0"/>
                    </a:p>
                  </a:txBody>
                  <a:tcPr/>
                </a:tc>
                <a:extLst>
                  <a:ext uri="{0D108BD9-81ED-4DB2-BD59-A6C34878D82A}">
                    <a16:rowId xmlns:a16="http://schemas.microsoft.com/office/drawing/2014/main" val="10003"/>
                  </a:ext>
                </a:extLst>
              </a:tr>
              <a:tr h="370840">
                <a:tc>
                  <a:txBody>
                    <a:bodyPr/>
                    <a:lstStyle/>
                    <a:p>
                      <a:pPr algn="r" rtl="1"/>
                      <a:r>
                        <a:rPr lang="ar-SA" b="0" dirty="0"/>
                        <a:t>- مصاربف إدارة</a:t>
                      </a:r>
                    </a:p>
                  </a:txBody>
                  <a:tcPr/>
                </a:tc>
                <a:tc>
                  <a:txBody>
                    <a:bodyPr/>
                    <a:lstStyle/>
                    <a:p>
                      <a:pPr algn="ctr" rtl="1"/>
                      <a:r>
                        <a:rPr lang="en-US" b="0" dirty="0"/>
                        <a:t>110000</a:t>
                      </a:r>
                      <a:endParaRPr lang="ar-SA" b="0" dirty="0"/>
                    </a:p>
                  </a:txBody>
                  <a:tcPr/>
                </a:tc>
                <a:extLst>
                  <a:ext uri="{0D108BD9-81ED-4DB2-BD59-A6C34878D82A}">
                    <a16:rowId xmlns:a16="http://schemas.microsoft.com/office/drawing/2014/main" val="10004"/>
                  </a:ext>
                </a:extLst>
              </a:tr>
              <a:tr h="370840">
                <a:tc>
                  <a:txBody>
                    <a:bodyPr/>
                    <a:lstStyle/>
                    <a:p>
                      <a:pPr algn="r" rtl="1"/>
                      <a:r>
                        <a:rPr lang="ar-SA" dirty="0"/>
                        <a:t>-</a:t>
                      </a:r>
                      <a:r>
                        <a:rPr lang="ar-SA" baseline="0" dirty="0"/>
                        <a:t> اهتلاكات</a:t>
                      </a:r>
                      <a:endParaRPr lang="ar-SA" dirty="0"/>
                    </a:p>
                  </a:txBody>
                  <a:tcPr/>
                </a:tc>
                <a:tc>
                  <a:txBody>
                    <a:bodyPr/>
                    <a:lstStyle/>
                    <a:p>
                      <a:pPr algn="ctr" rtl="1"/>
                      <a:r>
                        <a:rPr lang="en-US" dirty="0"/>
                        <a:t>5000</a:t>
                      </a:r>
                      <a:endParaRPr lang="ar-SA" dirty="0"/>
                    </a:p>
                  </a:txBody>
                  <a:tcPr/>
                </a:tc>
                <a:extLst>
                  <a:ext uri="{0D108BD9-81ED-4DB2-BD59-A6C34878D82A}">
                    <a16:rowId xmlns:a16="http://schemas.microsoft.com/office/drawing/2014/main" val="10005"/>
                  </a:ext>
                </a:extLst>
              </a:tr>
              <a:tr h="399504">
                <a:tc>
                  <a:txBody>
                    <a:bodyPr/>
                    <a:lstStyle/>
                    <a:p>
                      <a:pPr algn="r" rtl="1"/>
                      <a:r>
                        <a:rPr lang="ar-SA" dirty="0"/>
                        <a:t>-</a:t>
                      </a:r>
                      <a:r>
                        <a:rPr lang="ar-SA" baseline="0" dirty="0"/>
                        <a:t> إيجار</a:t>
                      </a:r>
                      <a:endParaRPr lang="ar-SA" dirty="0"/>
                    </a:p>
                  </a:txBody>
                  <a:tcPr/>
                </a:tc>
                <a:tc>
                  <a:txBody>
                    <a:bodyPr/>
                    <a:lstStyle/>
                    <a:p>
                      <a:pPr algn="ctr" rtl="1"/>
                      <a:r>
                        <a:rPr lang="en-US" dirty="0"/>
                        <a:t>25000</a:t>
                      </a:r>
                      <a:endParaRPr lang="ar-SA" dirty="0"/>
                    </a:p>
                  </a:txBody>
                  <a:tcPr/>
                </a:tc>
                <a:extLst>
                  <a:ext uri="{0D108BD9-81ED-4DB2-BD59-A6C34878D82A}">
                    <a16:rowId xmlns:a16="http://schemas.microsoft.com/office/drawing/2014/main" val="10006"/>
                  </a:ext>
                </a:extLst>
              </a:tr>
              <a:tr h="370840">
                <a:tc>
                  <a:txBody>
                    <a:bodyPr/>
                    <a:lstStyle/>
                    <a:p>
                      <a:pPr algn="r" rtl="1"/>
                      <a:r>
                        <a:rPr lang="ar-SA" sz="1800" b="1" dirty="0"/>
                        <a:t>ربح العمليات و النشغيل</a:t>
                      </a:r>
                    </a:p>
                  </a:txBody>
                  <a:tcPr/>
                </a:tc>
                <a:tc>
                  <a:txBody>
                    <a:bodyPr/>
                    <a:lstStyle/>
                    <a:p>
                      <a:pPr algn="ctr" rtl="1"/>
                      <a:r>
                        <a:rPr lang="en-US" b="1" dirty="0"/>
                        <a:t>130000</a:t>
                      </a:r>
                      <a:endParaRPr lang="ar-SA" b="1" dirty="0"/>
                    </a:p>
                  </a:txBody>
                  <a:tcPr/>
                </a:tc>
                <a:extLst>
                  <a:ext uri="{0D108BD9-81ED-4DB2-BD59-A6C34878D82A}">
                    <a16:rowId xmlns:a16="http://schemas.microsoft.com/office/drawing/2014/main" val="10007"/>
                  </a:ext>
                </a:extLst>
              </a:tr>
              <a:tr h="370840">
                <a:tc>
                  <a:txBody>
                    <a:bodyPr/>
                    <a:lstStyle/>
                    <a:p>
                      <a:pPr algn="r" rtl="1"/>
                      <a:r>
                        <a:rPr lang="ar-SA" sz="1800" b="1" dirty="0"/>
                        <a:t>الربح قبل االفوائد و الضرائب </a:t>
                      </a:r>
                      <a:r>
                        <a:rPr lang="en-US" sz="1800" b="1" dirty="0"/>
                        <a:t>EBIT</a:t>
                      </a:r>
                      <a:endParaRPr lang="ar-SA" sz="1800" b="1" dirty="0"/>
                    </a:p>
                  </a:txBody>
                  <a:tcPr/>
                </a:tc>
                <a:tc>
                  <a:txBody>
                    <a:bodyPr/>
                    <a:lstStyle/>
                    <a:p>
                      <a:pPr algn="ctr" rtl="1"/>
                      <a:r>
                        <a:rPr lang="en-US" b="1" dirty="0"/>
                        <a:t>130000</a:t>
                      </a:r>
                      <a:endParaRPr lang="ar-SA" b="1" dirty="0"/>
                    </a:p>
                  </a:txBody>
                  <a:tcPr/>
                </a:tc>
                <a:extLst>
                  <a:ext uri="{0D108BD9-81ED-4DB2-BD59-A6C34878D82A}">
                    <a16:rowId xmlns:a16="http://schemas.microsoft.com/office/drawing/2014/main" val="10008"/>
                  </a:ext>
                </a:extLst>
              </a:tr>
              <a:tr h="406856">
                <a:tc>
                  <a:txBody>
                    <a:bodyPr/>
                    <a:lstStyle/>
                    <a:p>
                      <a:pPr marL="0" marR="0" indent="0" algn="r" defTabSz="914400" rtl="1" eaLnBrk="1" fontAlgn="auto" latinLnBrk="0" hangingPunct="1">
                        <a:lnSpc>
                          <a:spcPct val="100000"/>
                        </a:lnSpc>
                        <a:spcBef>
                          <a:spcPts val="0"/>
                        </a:spcBef>
                        <a:spcAft>
                          <a:spcPts val="0"/>
                        </a:spcAft>
                        <a:buClrTx/>
                        <a:buSzTx/>
                        <a:buFontTx/>
                        <a:buChar char="-"/>
                        <a:tabLst/>
                        <a:defRPr/>
                      </a:pPr>
                      <a:r>
                        <a:rPr lang="ar-SA" b="0" dirty="0"/>
                        <a:t>الفوائد</a:t>
                      </a:r>
                    </a:p>
                  </a:txBody>
                  <a:tcPr/>
                </a:tc>
                <a:tc>
                  <a:txBody>
                    <a:bodyPr/>
                    <a:lstStyle/>
                    <a:p>
                      <a:pPr algn="ctr" rtl="1"/>
                      <a:r>
                        <a:rPr lang="en-US" b="0" dirty="0"/>
                        <a:t>21000</a:t>
                      </a:r>
                      <a:endParaRPr lang="ar-SA" b="0" dirty="0"/>
                    </a:p>
                  </a:txBody>
                  <a:tcPr/>
                </a:tc>
                <a:extLst>
                  <a:ext uri="{0D108BD9-81ED-4DB2-BD59-A6C34878D82A}">
                    <a16:rowId xmlns:a16="http://schemas.microsoft.com/office/drawing/2014/main" val="10009"/>
                  </a:ext>
                </a:extLst>
              </a:tr>
              <a:tr h="370840">
                <a:tc>
                  <a:txBody>
                    <a:bodyPr/>
                    <a:lstStyle/>
                    <a:p>
                      <a:pPr algn="r" rtl="1"/>
                      <a:r>
                        <a:rPr lang="ar-SA" sz="1800" b="1" dirty="0"/>
                        <a:t>الربح قبل الضرائب </a:t>
                      </a:r>
                      <a:r>
                        <a:rPr lang="en-US" sz="1800" b="1" dirty="0"/>
                        <a:t>EBT</a:t>
                      </a:r>
                      <a:endParaRPr lang="ar-SA" sz="1800" b="1" dirty="0"/>
                    </a:p>
                  </a:txBody>
                  <a:tcPr/>
                </a:tc>
                <a:tc>
                  <a:txBody>
                    <a:bodyPr/>
                    <a:lstStyle/>
                    <a:p>
                      <a:pPr algn="ctr" rtl="1"/>
                      <a:r>
                        <a:rPr lang="en-US" b="1" dirty="0"/>
                        <a:t>109000</a:t>
                      </a:r>
                      <a:endParaRPr lang="ar-SA" b="1" dirty="0"/>
                    </a:p>
                  </a:txBody>
                  <a:tcPr/>
                </a:tc>
                <a:extLst>
                  <a:ext uri="{0D108BD9-81ED-4DB2-BD59-A6C34878D82A}">
                    <a16:rowId xmlns:a16="http://schemas.microsoft.com/office/drawing/2014/main" val="10010"/>
                  </a:ext>
                </a:extLst>
              </a:tr>
              <a:tr h="37084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b="0" dirty="0"/>
                        <a:t>-الضرائب </a:t>
                      </a:r>
                      <a:r>
                        <a:rPr lang="en-US" b="0" dirty="0"/>
                        <a:t>50%</a:t>
                      </a:r>
                      <a:endParaRPr lang="ar-SA" b="0" dirty="0"/>
                    </a:p>
                  </a:txBody>
                  <a:tcPr/>
                </a:tc>
                <a:tc>
                  <a:txBody>
                    <a:bodyPr/>
                    <a:lstStyle/>
                    <a:p>
                      <a:pPr algn="ctr" rtl="1"/>
                      <a:r>
                        <a:rPr lang="en-US" b="0" dirty="0"/>
                        <a:t>54500</a:t>
                      </a:r>
                      <a:endParaRPr lang="ar-SA" b="0" dirty="0"/>
                    </a:p>
                  </a:txBody>
                  <a:tcPr/>
                </a:tc>
                <a:extLst>
                  <a:ext uri="{0D108BD9-81ED-4DB2-BD59-A6C34878D82A}">
                    <a16:rowId xmlns:a16="http://schemas.microsoft.com/office/drawing/2014/main" val="10011"/>
                  </a:ext>
                </a:extLst>
              </a:tr>
              <a:tr h="37084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b="1" dirty="0"/>
                        <a:t>الربح</a:t>
                      </a:r>
                      <a:r>
                        <a:rPr lang="ar-SA" b="1" baseline="0" dirty="0"/>
                        <a:t> بعد الضرائب </a:t>
                      </a:r>
                      <a:r>
                        <a:rPr lang="en-US" b="1" baseline="0" dirty="0"/>
                        <a:t>EAT</a:t>
                      </a:r>
                      <a:endParaRPr lang="ar-SA" b="1" dirty="0"/>
                    </a:p>
                  </a:txBody>
                  <a:tcPr/>
                </a:tc>
                <a:tc>
                  <a:txBody>
                    <a:bodyPr/>
                    <a:lstStyle/>
                    <a:p>
                      <a:pPr algn="ctr" rtl="1"/>
                      <a:r>
                        <a:rPr lang="en-US" b="1" dirty="0"/>
                        <a:t>54500</a:t>
                      </a:r>
                      <a:endParaRPr lang="ar-SA" b="1" dirty="0"/>
                    </a:p>
                  </a:txBody>
                  <a:tcPr/>
                </a:tc>
                <a:extLst>
                  <a:ext uri="{0D108BD9-81ED-4DB2-BD59-A6C34878D82A}">
                    <a16:rowId xmlns:a16="http://schemas.microsoft.com/office/drawing/2014/main" val="10012"/>
                  </a:ext>
                </a:extLst>
              </a:tr>
              <a:tr h="37084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b="0" dirty="0"/>
                        <a:t>أرباح</a:t>
                      </a:r>
                      <a:r>
                        <a:rPr lang="ar-SA" b="0" baseline="0" dirty="0"/>
                        <a:t> الأسهم الممتازة</a:t>
                      </a:r>
                      <a:endParaRPr lang="ar-SA" b="0" dirty="0"/>
                    </a:p>
                  </a:txBody>
                  <a:tcPr/>
                </a:tc>
                <a:tc>
                  <a:txBody>
                    <a:bodyPr/>
                    <a:lstStyle/>
                    <a:p>
                      <a:pPr algn="ctr" rtl="1"/>
                      <a:r>
                        <a:rPr lang="en-US" b="0" dirty="0"/>
                        <a:t>3000</a:t>
                      </a:r>
                      <a:endParaRPr lang="ar-SA" b="0" dirty="0"/>
                    </a:p>
                  </a:txBody>
                  <a:tcPr/>
                </a:tc>
                <a:extLst>
                  <a:ext uri="{0D108BD9-81ED-4DB2-BD59-A6C34878D82A}">
                    <a16:rowId xmlns:a16="http://schemas.microsoft.com/office/drawing/2014/main" val="10013"/>
                  </a:ext>
                </a:extLst>
              </a:tr>
              <a:tr h="37084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b="1" dirty="0"/>
                        <a:t>الربح الصافي </a:t>
                      </a:r>
                      <a:r>
                        <a:rPr lang="en-US" b="1" dirty="0"/>
                        <a:t>Net</a:t>
                      </a:r>
                      <a:r>
                        <a:rPr lang="en-US" b="1" baseline="0" dirty="0"/>
                        <a:t> Profit</a:t>
                      </a:r>
                      <a:endParaRPr lang="ar-SA" b="1" dirty="0"/>
                    </a:p>
                  </a:txBody>
                  <a:tcPr/>
                </a:tc>
                <a:tc>
                  <a:txBody>
                    <a:bodyPr/>
                    <a:lstStyle/>
                    <a:p>
                      <a:pPr algn="ctr" rtl="1"/>
                      <a:r>
                        <a:rPr lang="en-US" b="1" dirty="0"/>
                        <a:t>51500</a:t>
                      </a:r>
                      <a:endParaRPr lang="ar-SA" b="1" dirty="0"/>
                    </a:p>
                  </a:txBody>
                  <a:tcPr/>
                </a:tc>
                <a:extLst>
                  <a:ext uri="{0D108BD9-81ED-4DB2-BD59-A6C34878D82A}">
                    <a16:rowId xmlns:a16="http://schemas.microsoft.com/office/drawing/2014/main" val="10014"/>
                  </a:ext>
                </a:extLst>
              </a:tr>
            </a:tbl>
          </a:graphicData>
        </a:graphic>
      </p:graphicFrame>
      <p:sp>
        <p:nvSpPr>
          <p:cNvPr id="9" name="Slide Number Placeholder 8"/>
          <p:cNvSpPr>
            <a:spLocks noGrp="1"/>
          </p:cNvSpPr>
          <p:nvPr>
            <p:ph type="sldNum" sz="quarter" idx="12"/>
          </p:nvPr>
        </p:nvSpPr>
        <p:spPr/>
        <p:txBody>
          <a:bodyPr/>
          <a:lstStyle/>
          <a:p>
            <a:fld id="{0B34F065-1154-456A-91E3-76DE8E75E17B}" type="slidenum">
              <a:rPr lang="ar-SA" smtClean="0"/>
              <a:pPr/>
              <a:t>28</a:t>
            </a:fld>
            <a:endParaRPr lang="ar-SA"/>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2" name="عنصر نائب للمحتوى 10"/>
          <p:cNvSpPr>
            <a:spLocks noGrp="1"/>
          </p:cNvSpPr>
          <p:nvPr>
            <p:ph idx="1"/>
          </p:nvPr>
        </p:nvSpPr>
        <p:spPr>
          <a:xfrm>
            <a:off x="285750" y="571479"/>
            <a:ext cx="8501063" cy="5089769"/>
          </a:xfrm>
        </p:spPr>
        <p:style>
          <a:lnRef idx="2">
            <a:schemeClr val="accent3"/>
          </a:lnRef>
          <a:fillRef idx="1">
            <a:schemeClr val="lt1"/>
          </a:fillRef>
          <a:effectRef idx="0">
            <a:schemeClr val="accent3"/>
          </a:effectRef>
          <a:fontRef idx="minor">
            <a:schemeClr val="dk1"/>
          </a:fontRef>
        </p:style>
        <p:txBody>
          <a:bodyPr>
            <a:normAutofit/>
          </a:bodyPr>
          <a:lstStyle/>
          <a:p>
            <a:pPr algn="r" rtl="1" eaLnBrk="1" hangingPunct="1">
              <a:buFont typeface="Wingdings" pitchFamily="2" charset="2"/>
              <a:buNone/>
              <a:defRPr/>
            </a:pPr>
            <a:r>
              <a:rPr lang="ar-SA" sz="4000" dirty="0"/>
              <a:t> </a:t>
            </a:r>
            <a:r>
              <a:rPr lang="ar-SA" sz="4000" b="1" u="sng" dirty="0">
                <a:solidFill>
                  <a:srgbClr val="FF0000"/>
                </a:solidFill>
                <a:cs typeface="+mj-cs"/>
              </a:rPr>
              <a:t>نسب السيولة</a:t>
            </a:r>
            <a:endParaRPr lang="ar-SA" sz="4000" dirty="0">
              <a:solidFill>
                <a:srgbClr val="FF0000"/>
              </a:solidFill>
              <a:cs typeface="+mj-cs"/>
            </a:endParaRPr>
          </a:p>
          <a:p>
            <a:pPr marL="0" algn="r" rtl="1" eaLnBrk="1" hangingPunct="1">
              <a:buFont typeface="Wingdings" pitchFamily="2" charset="2"/>
              <a:buNone/>
              <a:defRPr/>
            </a:pPr>
            <a:r>
              <a:rPr lang="ar-SA" sz="2800" b="1" dirty="0">
                <a:cs typeface="+mj-cs"/>
              </a:rPr>
              <a:t>تستخدم نسب السيولة من أجل تقويم قدرة المنشأة على الوفاء بالتزاماتها قصيرة الأجل:</a:t>
            </a:r>
            <a:endParaRPr lang="en-US" sz="2800" b="1" dirty="0">
              <a:cs typeface="+mj-cs"/>
            </a:endParaRPr>
          </a:p>
          <a:p>
            <a:pPr marL="0" algn="r" rtl="1" eaLnBrk="1" hangingPunct="1">
              <a:buFont typeface="Wingdings" pitchFamily="2" charset="2"/>
              <a:buNone/>
              <a:defRPr/>
            </a:pPr>
            <a:r>
              <a:rPr lang="ar-SA" sz="3600" b="1" u="sng" dirty="0">
                <a:solidFill>
                  <a:schemeClr val="accent1"/>
                </a:solidFill>
                <a:cs typeface="+mj-cs"/>
              </a:rPr>
              <a:t> (أ) نسبة السيولة العامة</a:t>
            </a:r>
          </a:p>
          <a:p>
            <a:pPr marL="0" algn="r" rtl="1" eaLnBrk="1" hangingPunct="1">
              <a:buFont typeface="Wingdings" pitchFamily="2" charset="2"/>
              <a:buNone/>
              <a:defRPr/>
            </a:pPr>
            <a:r>
              <a:rPr lang="ar-SA" sz="2800" b="1" dirty="0">
                <a:cs typeface="+mj-cs"/>
              </a:rPr>
              <a:t>يمكن التعبير عنها:</a:t>
            </a:r>
          </a:p>
          <a:p>
            <a:pPr marL="609600" indent="-609600" algn="ctr" rtl="1" eaLnBrk="1" hangingPunct="1">
              <a:buFont typeface="Wingdings 2" pitchFamily="18" charset="2"/>
              <a:buNone/>
              <a:defRPr/>
            </a:pPr>
            <a:r>
              <a:rPr lang="ar-SA" sz="2800" b="1" dirty="0">
                <a:latin typeface="Arial" charset="0"/>
              </a:rPr>
              <a:t>الأصول المتداولة / الديون قصيرة الأجل</a:t>
            </a:r>
          </a:p>
          <a:p>
            <a:pPr marL="609600" indent="-609600" algn="ctr" rtl="1" eaLnBrk="1" hangingPunct="1">
              <a:buFont typeface="Wingdings 2" pitchFamily="18" charset="2"/>
              <a:buNone/>
              <a:defRPr/>
            </a:pPr>
            <a:r>
              <a:rPr lang="ar-SA" sz="2800" b="1" dirty="0">
                <a:latin typeface="Arial" charset="0"/>
              </a:rPr>
              <a:t>= </a:t>
            </a:r>
            <a:r>
              <a:rPr lang="en-US" sz="2800" b="1" dirty="0">
                <a:latin typeface="Arial" charset="0"/>
              </a:rPr>
              <a:t>163000</a:t>
            </a:r>
            <a:r>
              <a:rPr lang="ar-SA" sz="2800" b="1" dirty="0">
                <a:latin typeface="Arial" charset="0"/>
              </a:rPr>
              <a:t>/</a:t>
            </a:r>
            <a:r>
              <a:rPr lang="en-US" sz="2800" b="1" dirty="0">
                <a:latin typeface="Arial" charset="0"/>
              </a:rPr>
              <a:t>67000</a:t>
            </a:r>
            <a:endParaRPr lang="ar-SA" sz="2800" b="1" dirty="0">
              <a:latin typeface="Arial" charset="0"/>
            </a:endParaRPr>
          </a:p>
          <a:p>
            <a:pPr marL="609600" indent="-609600" algn="ctr" rtl="1" eaLnBrk="1" hangingPunct="1">
              <a:buFont typeface="Wingdings 2" pitchFamily="18" charset="2"/>
              <a:buNone/>
              <a:defRPr/>
            </a:pPr>
            <a:r>
              <a:rPr lang="ar-SA" sz="2800" b="1" dirty="0">
                <a:latin typeface="Arial" charset="0"/>
              </a:rPr>
              <a:t>=</a:t>
            </a:r>
            <a:r>
              <a:rPr lang="en-US" sz="2800" b="1" dirty="0">
                <a:latin typeface="Arial" charset="0"/>
              </a:rPr>
              <a:t>2.4</a:t>
            </a:r>
            <a:r>
              <a:rPr lang="ar-SA" sz="2800" b="1" dirty="0">
                <a:latin typeface="Arial" charset="0"/>
              </a:rPr>
              <a:t> مرة</a:t>
            </a:r>
          </a:p>
        </p:txBody>
      </p:sp>
      <p:sp>
        <p:nvSpPr>
          <p:cNvPr id="55299" name="Text Box 3"/>
          <p:cNvSpPr txBox="1">
            <a:spLocks noChangeArrowheads="1"/>
          </p:cNvSpPr>
          <p:nvPr/>
        </p:nvSpPr>
        <p:spPr bwMode="auto">
          <a:xfrm>
            <a:off x="1660525" y="722313"/>
            <a:ext cx="184150" cy="461962"/>
          </a:xfrm>
          <a:prstGeom prst="rect">
            <a:avLst/>
          </a:prstGeom>
          <a:noFill/>
          <a:ln w="9525">
            <a:noFill/>
            <a:miter lim="800000"/>
            <a:headEnd/>
            <a:tailEnd/>
          </a:ln>
        </p:spPr>
        <p:txBody>
          <a:bodyPr wrap="none">
            <a:spAutoFit/>
          </a:bodyPr>
          <a:lstStyle/>
          <a:p>
            <a:pPr algn="r"/>
            <a:endParaRPr lang="ar-SA"/>
          </a:p>
        </p:txBody>
      </p:sp>
      <p:sp>
        <p:nvSpPr>
          <p:cNvPr id="6" name="Date Placeholder 5"/>
          <p:cNvSpPr>
            <a:spLocks noGrp="1"/>
          </p:cNvSpPr>
          <p:nvPr>
            <p:ph type="dt" sz="half" idx="10"/>
          </p:nvPr>
        </p:nvSpPr>
        <p:spPr/>
        <p:txBody>
          <a:bodyPr/>
          <a:lstStyle/>
          <a:p>
            <a:fld id="{7C27DF6A-55AA-4742-BE14-D9EBB4A46F1E}" type="datetime3">
              <a:rPr lang="en-US" smtClean="0"/>
              <a:t>7 April 2020</a:t>
            </a:fld>
            <a:endParaRPr lang="ar-SA"/>
          </a:p>
        </p:txBody>
      </p:sp>
      <p:sp>
        <p:nvSpPr>
          <p:cNvPr id="7" name="Footer Placeholder 6"/>
          <p:cNvSpPr>
            <a:spLocks noGrp="1"/>
          </p:cNvSpPr>
          <p:nvPr>
            <p:ph type="ftr" sz="quarter" idx="11"/>
          </p:nvPr>
        </p:nvSpPr>
        <p:spPr/>
        <p:txBody>
          <a:bodyPr/>
          <a:lstStyle/>
          <a:p>
            <a:r>
              <a:rPr lang="ar-SA"/>
              <a:t>النسب المالية                                  الأستاذ الدكتور  بوداح عبدالجليل</a:t>
            </a:r>
          </a:p>
        </p:txBody>
      </p:sp>
      <p:sp>
        <p:nvSpPr>
          <p:cNvPr id="8" name="Slide Number Placeholder 7"/>
          <p:cNvSpPr>
            <a:spLocks noGrp="1"/>
          </p:cNvSpPr>
          <p:nvPr>
            <p:ph type="sldNum" sz="quarter" idx="12"/>
          </p:nvPr>
        </p:nvSpPr>
        <p:spPr/>
        <p:txBody>
          <a:bodyPr/>
          <a:lstStyle/>
          <a:p>
            <a:fld id="{0B34F065-1154-456A-91E3-76DE8E75E17B}" type="slidenum">
              <a:rPr lang="ar-SA" smtClean="0"/>
              <a:pPr/>
              <a:t>29</a:t>
            </a:fld>
            <a:endParaRPr lang="ar-SA"/>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2060848"/>
            <a:ext cx="8712968" cy="4248472"/>
          </a:xfrm>
          <a:ln/>
        </p:spPr>
        <p:style>
          <a:lnRef idx="2">
            <a:schemeClr val="dk1"/>
          </a:lnRef>
          <a:fillRef idx="1002">
            <a:schemeClr val="lt1"/>
          </a:fillRef>
          <a:effectRef idx="0">
            <a:schemeClr val="dk1"/>
          </a:effectRef>
          <a:fontRef idx="minor">
            <a:schemeClr val="dk1"/>
          </a:fontRef>
        </p:style>
        <p:txBody>
          <a:bodyPr anchor="ctr">
            <a:noAutofit/>
          </a:bodyPr>
          <a:lstStyle/>
          <a:p>
            <a:pPr algn="r"/>
            <a:r>
              <a:rPr lang="ar-SA" sz="3200" spc="0" dirty="0">
                <a:solidFill>
                  <a:schemeClr val="tx1"/>
                </a:solidFill>
              </a:rPr>
              <a:t>الفصل</a:t>
            </a:r>
            <a:r>
              <a:rPr lang="en-US" sz="3200" spc="0" dirty="0">
                <a:solidFill>
                  <a:schemeClr val="tx1"/>
                </a:solidFill>
                <a:latin typeface="Adobe Caslon Pro" pitchFamily="18" charset="0"/>
              </a:rPr>
              <a:t>3</a:t>
            </a:r>
            <a:r>
              <a:rPr lang="ar-SA" sz="3200" spc="0" dirty="0">
                <a:solidFill>
                  <a:schemeClr val="tx1"/>
                </a:solidFill>
              </a:rPr>
              <a:t>: دراسة التوازنات </a:t>
            </a:r>
            <a:r>
              <a:rPr lang="ar-DZ" sz="3200" spc="0" dirty="0">
                <a:solidFill>
                  <a:schemeClr val="tx1"/>
                </a:solidFill>
              </a:rPr>
              <a:t>والنسب المالية</a:t>
            </a:r>
            <a:endParaRPr lang="ar-SA" sz="3200" spc="0" dirty="0">
              <a:solidFill>
                <a:schemeClr val="tx1"/>
              </a:solidFill>
            </a:endParaRPr>
          </a:p>
          <a:p>
            <a:pPr algn="r"/>
            <a:r>
              <a:rPr lang="ar-SA" sz="3200" spc="0" dirty="0">
                <a:solidFill>
                  <a:schemeClr val="tx1"/>
                </a:solidFill>
              </a:rPr>
              <a:t>تمهيد</a:t>
            </a:r>
            <a:endParaRPr lang="ar-DZ" sz="3200" spc="0" dirty="0">
              <a:solidFill>
                <a:schemeClr val="tx1"/>
              </a:solidFill>
            </a:endParaRPr>
          </a:p>
          <a:p>
            <a:pPr marL="457200" indent="-457200" algn="r">
              <a:buFont typeface="Wingdings" panose="05000000000000000000" pitchFamily="2" charset="2"/>
              <a:buChar char="Ø"/>
            </a:pPr>
            <a:r>
              <a:rPr lang="en-US" sz="2800" dirty="0">
                <a:solidFill>
                  <a:schemeClr val="tx1"/>
                </a:solidFill>
              </a:rPr>
              <a:t>1-3</a:t>
            </a:r>
            <a:r>
              <a:rPr lang="ar-DZ" sz="3200" dirty="0">
                <a:solidFill>
                  <a:schemeClr val="tx1"/>
                </a:solidFill>
              </a:rPr>
              <a:t> </a:t>
            </a:r>
            <a:r>
              <a:rPr lang="ar-DZ" sz="3200" spc="0" dirty="0">
                <a:solidFill>
                  <a:schemeClr val="tx1"/>
                </a:solidFill>
              </a:rPr>
              <a:t>دراسة التوازنات المالية</a:t>
            </a:r>
            <a:endParaRPr lang="ar-SA" sz="3200" spc="0" dirty="0">
              <a:solidFill>
                <a:schemeClr val="tx1"/>
              </a:solidFill>
            </a:endParaRPr>
          </a:p>
          <a:p>
            <a:pPr marL="457200" indent="-457200" algn="r">
              <a:buFont typeface="Wingdings" panose="05000000000000000000" pitchFamily="2" charset="2"/>
              <a:buChar char="Ø"/>
            </a:pPr>
            <a:r>
              <a:rPr lang="ar-DZ" sz="3200" spc="0" dirty="0">
                <a:solidFill>
                  <a:schemeClr val="tx1"/>
                </a:solidFill>
              </a:rPr>
              <a:t> </a:t>
            </a:r>
            <a:r>
              <a:rPr lang="en-US" sz="2800" spc="0" dirty="0">
                <a:solidFill>
                  <a:schemeClr val="tx1"/>
                </a:solidFill>
              </a:rPr>
              <a:t>2-3</a:t>
            </a:r>
            <a:r>
              <a:rPr lang="ar-DZ" sz="3200" dirty="0">
                <a:solidFill>
                  <a:schemeClr val="tx1"/>
                </a:solidFill>
              </a:rPr>
              <a:t> </a:t>
            </a:r>
            <a:r>
              <a:rPr lang="ar-DZ" sz="3200" spc="0" dirty="0">
                <a:solidFill>
                  <a:schemeClr val="tx1"/>
                </a:solidFill>
              </a:rPr>
              <a:t>دراسة النسب المالية</a:t>
            </a:r>
            <a:endParaRPr lang="ar-SA" sz="3200" spc="0" dirty="0">
              <a:solidFill>
                <a:schemeClr val="tx1"/>
              </a:solidFill>
            </a:endParaRPr>
          </a:p>
          <a:p>
            <a:pPr marL="457200" indent="-457200" algn="r">
              <a:buFont typeface="Wingdings" panose="05000000000000000000" pitchFamily="2" charset="2"/>
              <a:buChar char="Ø"/>
            </a:pPr>
            <a:endParaRPr lang="ar-SA" sz="3200" spc="0" dirty="0">
              <a:solidFill>
                <a:schemeClr val="tx1"/>
              </a:solidFill>
            </a:endParaRPr>
          </a:p>
          <a:p>
            <a:pPr algn="r"/>
            <a:r>
              <a:rPr lang="ar-SA" sz="2400" b="0" dirty="0">
                <a:solidFill>
                  <a:schemeClr val="tx1"/>
                </a:solidFill>
              </a:rPr>
              <a:t> </a:t>
            </a: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4400" b="1" dirty="0">
                <a:solidFill>
                  <a:schemeClr val="tx1"/>
                </a:solidFill>
              </a:rPr>
              <a:t>الفصل الثالث</a:t>
            </a:r>
            <a:r>
              <a:rPr lang="ar-DZ" sz="4400" b="1" dirty="0">
                <a:solidFill>
                  <a:schemeClr val="tx1"/>
                </a:solidFill>
              </a:rPr>
              <a:t> :</a:t>
            </a:r>
            <a:r>
              <a:rPr lang="ar-SA" sz="4400" dirty="0">
                <a:solidFill>
                  <a:schemeClr val="tx1"/>
                </a:solidFill>
              </a:rPr>
              <a:t> </a:t>
            </a:r>
            <a:r>
              <a:rPr lang="ar-SA" sz="3600" b="1" dirty="0">
                <a:solidFill>
                  <a:schemeClr val="tx1"/>
                </a:solidFill>
              </a:rPr>
              <a:t>دراسة التوازنات </a:t>
            </a:r>
            <a:r>
              <a:rPr lang="ar-DZ" sz="3600" b="1" dirty="0">
                <a:solidFill>
                  <a:schemeClr val="tx1"/>
                </a:solidFill>
              </a:rPr>
              <a:t>والنسب المالية </a:t>
            </a:r>
            <a:endParaRPr lang="ar-SA" sz="4000" b="1" dirty="0"/>
          </a:p>
        </p:txBody>
      </p:sp>
      <p:sp>
        <p:nvSpPr>
          <p:cNvPr id="4" name="Date Placeholder 3"/>
          <p:cNvSpPr>
            <a:spLocks noGrp="1"/>
          </p:cNvSpPr>
          <p:nvPr>
            <p:ph type="dt" sz="half" idx="10"/>
          </p:nvPr>
        </p:nvSpPr>
        <p:spPr/>
        <p:txBody>
          <a:bodyPr/>
          <a:lstStyle/>
          <a:p>
            <a:fld id="{4FAFB0BD-0CAB-4BCE-A455-CDD1F37E4E75}" type="datetime3">
              <a:rPr lang="en-US" smtClean="0"/>
              <a:t>7 April 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3</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75"/>
            <a:ext cx="8229600" cy="5610225"/>
          </a:xfrm>
        </p:spPr>
        <p:style>
          <a:lnRef idx="2">
            <a:schemeClr val="accent3"/>
          </a:lnRef>
          <a:fillRef idx="1">
            <a:schemeClr val="lt1"/>
          </a:fillRef>
          <a:effectRef idx="0">
            <a:schemeClr val="accent3"/>
          </a:effectRef>
          <a:fontRef idx="minor">
            <a:schemeClr val="dk1"/>
          </a:fontRef>
        </p:style>
        <p:txBody>
          <a:bodyPr>
            <a:normAutofit/>
          </a:bodyPr>
          <a:lstStyle/>
          <a:p>
            <a:pPr marL="609600" indent="-609600" algn="r" rtl="1" eaLnBrk="1" hangingPunct="1">
              <a:buFont typeface="Wingdings 2" pitchFamily="18" charset="2"/>
              <a:buNone/>
              <a:defRPr/>
            </a:pPr>
            <a:r>
              <a:rPr lang="ar-SA" sz="3600" b="1" u="sng" dirty="0">
                <a:solidFill>
                  <a:schemeClr val="accent1"/>
                </a:solidFill>
                <a:latin typeface="Arial" charset="0"/>
                <a:cs typeface="+mj-cs"/>
              </a:rPr>
              <a:t>(ب) نسبة السيولة</a:t>
            </a:r>
            <a:r>
              <a:rPr lang="ar-DZ" sz="3600" b="1" u="sng" dirty="0">
                <a:solidFill>
                  <a:schemeClr val="accent1"/>
                </a:solidFill>
                <a:latin typeface="Arial" charset="0"/>
                <a:cs typeface="+mj-cs"/>
              </a:rPr>
              <a:t> السريع</a:t>
            </a:r>
            <a:r>
              <a:rPr lang="ar-SA" sz="3600" b="1" u="sng" dirty="0">
                <a:solidFill>
                  <a:schemeClr val="accent1"/>
                </a:solidFill>
                <a:latin typeface="Arial" charset="0"/>
                <a:cs typeface="+mj-cs"/>
              </a:rPr>
              <a:t>ة</a:t>
            </a:r>
          </a:p>
          <a:p>
            <a:pPr marL="609600" indent="-609600" algn="ctr" rtl="1" eaLnBrk="1" hangingPunct="1">
              <a:buFont typeface="Wingdings 2" pitchFamily="18" charset="2"/>
              <a:buNone/>
              <a:defRPr/>
            </a:pPr>
            <a:r>
              <a:rPr lang="ar-SA" sz="3200" b="1" dirty="0">
                <a:latin typeface="Arial" charset="0"/>
                <a:cs typeface="+mj-cs"/>
              </a:rPr>
              <a:t>(الأصول المتداولة – المخزون) / الديون ق ج</a:t>
            </a:r>
          </a:p>
          <a:p>
            <a:pPr marL="609600" indent="-609600" algn="ctr" rtl="1" eaLnBrk="1" hangingPunct="1">
              <a:buFont typeface="Wingdings 2" pitchFamily="18" charset="2"/>
              <a:buNone/>
              <a:defRPr/>
            </a:pPr>
            <a:r>
              <a:rPr lang="ar-SA" sz="2400" b="1" dirty="0">
                <a:latin typeface="Arial" charset="0"/>
              </a:rPr>
              <a:t>= (</a:t>
            </a:r>
            <a:r>
              <a:rPr lang="en-US" sz="2400" b="1" dirty="0">
                <a:latin typeface="Arial" charset="0"/>
              </a:rPr>
              <a:t>163000</a:t>
            </a:r>
            <a:r>
              <a:rPr lang="ar-SA" sz="2400" b="1" dirty="0">
                <a:latin typeface="Arial" charset="0"/>
              </a:rPr>
              <a:t>-</a:t>
            </a:r>
            <a:r>
              <a:rPr lang="en-US" sz="2400" b="1" dirty="0">
                <a:latin typeface="Arial" charset="0"/>
              </a:rPr>
              <a:t>75000</a:t>
            </a:r>
            <a:r>
              <a:rPr lang="ar-SA" sz="2400" b="1" dirty="0">
                <a:latin typeface="Arial" charset="0"/>
              </a:rPr>
              <a:t>)/</a:t>
            </a:r>
            <a:r>
              <a:rPr lang="en-US" sz="2400" b="1" dirty="0">
                <a:latin typeface="Arial" charset="0"/>
              </a:rPr>
              <a:t>67000</a:t>
            </a:r>
            <a:endParaRPr lang="ar-SA" sz="2400" b="1" dirty="0">
              <a:latin typeface="Arial" charset="0"/>
            </a:endParaRPr>
          </a:p>
          <a:p>
            <a:pPr marL="609600" indent="-609600" algn="ctr" rtl="1" eaLnBrk="1" hangingPunct="1">
              <a:buFont typeface="Wingdings 2" pitchFamily="18" charset="2"/>
              <a:buNone/>
              <a:defRPr/>
            </a:pPr>
            <a:r>
              <a:rPr lang="ar-SA" sz="2400" b="1" dirty="0">
                <a:latin typeface="Arial" charset="0"/>
              </a:rPr>
              <a:t>= </a:t>
            </a:r>
            <a:r>
              <a:rPr lang="en-US" sz="2400" b="1" dirty="0">
                <a:latin typeface="Arial" charset="0"/>
              </a:rPr>
              <a:t>1.3</a:t>
            </a:r>
            <a:r>
              <a:rPr lang="ar-SA" sz="2400" b="1" dirty="0">
                <a:latin typeface="Arial" charset="0"/>
              </a:rPr>
              <a:t> مرة</a:t>
            </a:r>
          </a:p>
          <a:p>
            <a:pPr marL="609600" indent="-609600" algn="ctr" rtl="1" eaLnBrk="1" hangingPunct="1">
              <a:buFont typeface="Wingdings 2" pitchFamily="18" charset="2"/>
              <a:buNone/>
              <a:defRPr/>
            </a:pPr>
            <a:endParaRPr lang="ar-SA" sz="2400" b="1" dirty="0">
              <a:latin typeface="Arial" charset="0"/>
            </a:endParaRPr>
          </a:p>
          <a:p>
            <a:pPr marL="609600" indent="-609600" algn="r" rtl="1" eaLnBrk="1" hangingPunct="1">
              <a:buFont typeface="Wingdings 2" pitchFamily="18" charset="2"/>
              <a:buNone/>
              <a:defRPr/>
            </a:pPr>
            <a:r>
              <a:rPr lang="ar-SA" sz="4000" b="1" u="sng" dirty="0">
                <a:solidFill>
                  <a:schemeClr val="accent1"/>
                </a:solidFill>
                <a:latin typeface="Arial" charset="0"/>
                <a:cs typeface="+mj-cs"/>
              </a:rPr>
              <a:t>(جـ) نسبة النقدية</a:t>
            </a:r>
          </a:p>
          <a:p>
            <a:pPr marL="609600" indent="-609600" algn="ctr" rtl="1" eaLnBrk="1" hangingPunct="1">
              <a:buFont typeface="Wingdings 2" pitchFamily="18" charset="2"/>
              <a:buNone/>
              <a:defRPr/>
            </a:pPr>
            <a:r>
              <a:rPr lang="ar-SA" sz="3200" b="1" dirty="0">
                <a:latin typeface="Arial" charset="0"/>
                <a:cs typeface="+mj-cs"/>
              </a:rPr>
              <a:t>(النقدية + الاستثمارات المؤقتة )/ الديون ق ج</a:t>
            </a:r>
          </a:p>
          <a:p>
            <a:pPr marL="609600" indent="-609600" algn="ctr" rtl="1" eaLnBrk="1" hangingPunct="1">
              <a:buFont typeface="Wingdings 2" pitchFamily="18" charset="2"/>
              <a:buNone/>
              <a:defRPr/>
            </a:pPr>
            <a:r>
              <a:rPr lang="ar-SA" sz="2400" b="1" dirty="0">
                <a:latin typeface="Arial" charset="0"/>
              </a:rPr>
              <a:t>=(</a:t>
            </a:r>
            <a:r>
              <a:rPr lang="en-US" sz="2400" b="1" dirty="0">
                <a:latin typeface="Arial" charset="0"/>
              </a:rPr>
              <a:t>7000</a:t>
            </a:r>
            <a:r>
              <a:rPr lang="ar-SA" sz="2400" b="1" dirty="0">
                <a:latin typeface="Arial" charset="0"/>
              </a:rPr>
              <a:t>+</a:t>
            </a:r>
            <a:r>
              <a:rPr lang="en-US" sz="2400" b="1" dirty="0">
                <a:latin typeface="Arial" charset="0"/>
              </a:rPr>
              <a:t>21000</a:t>
            </a:r>
            <a:r>
              <a:rPr lang="ar-SA" sz="2400" b="1" dirty="0">
                <a:latin typeface="Arial" charset="0"/>
              </a:rPr>
              <a:t>)/</a:t>
            </a:r>
            <a:r>
              <a:rPr lang="en-US" sz="2400" b="1" dirty="0">
                <a:latin typeface="Arial" charset="0"/>
              </a:rPr>
              <a:t>67000</a:t>
            </a:r>
            <a:endParaRPr lang="ar-SA" sz="2400" b="1" dirty="0">
              <a:latin typeface="Arial" charset="0"/>
            </a:endParaRPr>
          </a:p>
          <a:p>
            <a:pPr marL="609600" indent="-609600" algn="ctr" rtl="1" eaLnBrk="1" hangingPunct="1">
              <a:buFont typeface="Wingdings 2" pitchFamily="18" charset="2"/>
              <a:buNone/>
              <a:defRPr/>
            </a:pPr>
            <a:r>
              <a:rPr lang="ar-SA" sz="2400" b="1" dirty="0">
                <a:latin typeface="Arial" charset="0"/>
              </a:rPr>
              <a:t>= </a:t>
            </a:r>
            <a:r>
              <a:rPr lang="en-US" sz="2400" b="1" dirty="0">
                <a:latin typeface="Arial" charset="0"/>
              </a:rPr>
              <a:t>0.41</a:t>
            </a:r>
            <a:r>
              <a:rPr lang="ar-SA" sz="2400" b="1" dirty="0">
                <a:latin typeface="Arial" charset="0"/>
              </a:rPr>
              <a:t> مرة</a:t>
            </a:r>
          </a:p>
          <a:p>
            <a:pPr marL="609600" indent="-609600" algn="ctr" rtl="1" eaLnBrk="1" hangingPunct="1">
              <a:buFont typeface="Wingdings 2" pitchFamily="18" charset="2"/>
              <a:buNone/>
              <a:defRPr/>
            </a:pPr>
            <a:endParaRPr lang="fr-FR" sz="2400" b="1" dirty="0">
              <a:latin typeface="Arial" charset="0"/>
            </a:endParaRPr>
          </a:p>
          <a:p>
            <a:pPr algn="r" rtl="1" eaLnBrk="1" hangingPunct="1">
              <a:defRPr/>
            </a:pPr>
            <a:endParaRPr lang="en-US" dirty="0"/>
          </a:p>
        </p:txBody>
      </p:sp>
      <p:sp>
        <p:nvSpPr>
          <p:cNvPr id="4" name="Date Placeholder 3"/>
          <p:cNvSpPr>
            <a:spLocks noGrp="1"/>
          </p:cNvSpPr>
          <p:nvPr>
            <p:ph type="dt" sz="half" idx="10"/>
          </p:nvPr>
        </p:nvSpPr>
        <p:spPr/>
        <p:txBody>
          <a:bodyPr/>
          <a:lstStyle/>
          <a:p>
            <a:fld id="{5DFA65B1-3D85-44A8-A217-55F01F5502C3}" type="datetime3">
              <a:rPr lang="en-US" smtClean="0"/>
              <a:t>7 April 2020</a:t>
            </a:fld>
            <a:endParaRPr lang="ar-SA"/>
          </a:p>
        </p:txBody>
      </p:sp>
      <p:sp>
        <p:nvSpPr>
          <p:cNvPr id="6" name="Footer Placeholder 5"/>
          <p:cNvSpPr>
            <a:spLocks noGrp="1"/>
          </p:cNvSpPr>
          <p:nvPr>
            <p:ph type="ftr" sz="quarter" idx="11"/>
          </p:nvPr>
        </p:nvSpPr>
        <p:spPr/>
        <p:txBody>
          <a:bodyPr/>
          <a:lstStyle/>
          <a:p>
            <a:r>
              <a:rPr lang="ar-SA"/>
              <a:t>النسب المالية                                  الأستاذ الدكتور  بوداح عبدالجليل</a:t>
            </a:r>
          </a:p>
        </p:txBody>
      </p:sp>
      <p:sp>
        <p:nvSpPr>
          <p:cNvPr id="7" name="Slide Number Placeholder 6"/>
          <p:cNvSpPr>
            <a:spLocks noGrp="1"/>
          </p:cNvSpPr>
          <p:nvPr>
            <p:ph type="sldNum" sz="quarter" idx="12"/>
          </p:nvPr>
        </p:nvSpPr>
        <p:spPr/>
        <p:txBody>
          <a:bodyPr/>
          <a:lstStyle/>
          <a:p>
            <a:fld id="{0B34F065-1154-456A-91E3-76DE8E75E17B}" type="slidenum">
              <a:rPr lang="ar-SA" smtClean="0"/>
              <a:pPr/>
              <a:t>30</a:t>
            </a:fld>
            <a:endParaRPr lang="ar-SA"/>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2" name="عنصر نائب للمحتوى 10"/>
          <p:cNvSpPr>
            <a:spLocks noGrp="1"/>
          </p:cNvSpPr>
          <p:nvPr>
            <p:ph idx="1"/>
          </p:nvPr>
        </p:nvSpPr>
        <p:spPr>
          <a:xfrm>
            <a:off x="285750" y="214313"/>
            <a:ext cx="8501063" cy="6022999"/>
          </a:xfrm>
        </p:spPr>
        <p:style>
          <a:lnRef idx="2">
            <a:schemeClr val="accent3"/>
          </a:lnRef>
          <a:fillRef idx="1">
            <a:schemeClr val="lt1"/>
          </a:fillRef>
          <a:effectRef idx="0">
            <a:schemeClr val="accent3"/>
          </a:effectRef>
          <a:fontRef idx="minor">
            <a:schemeClr val="dk1"/>
          </a:fontRef>
        </p:style>
        <p:txBody>
          <a:bodyPr>
            <a:normAutofit fontScale="92500" lnSpcReduction="20000"/>
          </a:bodyPr>
          <a:lstStyle/>
          <a:p>
            <a:pPr algn="r" rtl="1" eaLnBrk="1" hangingPunct="1">
              <a:buFont typeface="Wingdings" pitchFamily="2" charset="2"/>
              <a:buNone/>
              <a:defRPr/>
            </a:pPr>
            <a:r>
              <a:rPr lang="ar-SA" sz="4300" dirty="0"/>
              <a:t> </a:t>
            </a:r>
            <a:r>
              <a:rPr lang="ar-SA" sz="3900" b="1" u="sng" dirty="0">
                <a:solidFill>
                  <a:srgbClr val="FF0000"/>
                </a:solidFill>
                <a:cs typeface="+mj-cs"/>
              </a:rPr>
              <a:t>نسب النشاط</a:t>
            </a:r>
            <a:endParaRPr lang="ar-SA" sz="3900" dirty="0">
              <a:solidFill>
                <a:srgbClr val="FF0000"/>
              </a:solidFill>
              <a:cs typeface="+mj-cs"/>
            </a:endParaRPr>
          </a:p>
          <a:p>
            <a:pPr marL="0" algn="r" rtl="1" eaLnBrk="1" hangingPunct="1">
              <a:buFont typeface="Wingdings" pitchFamily="2" charset="2"/>
              <a:buNone/>
              <a:defRPr/>
            </a:pPr>
            <a:r>
              <a:rPr lang="ar-SA" sz="2800" b="1" dirty="0">
                <a:cs typeface="+mj-cs"/>
              </a:rPr>
              <a:t>تهتم نسب النشاط (التشغيل) بتحليل مقدرة المنشأة على استخدام الموارد المتاحة لديها من أجل توليد المبيعات.وأهم هذه النسب هي:</a:t>
            </a:r>
            <a:endParaRPr lang="en-US" sz="2800" b="1" dirty="0">
              <a:cs typeface="+mj-cs"/>
            </a:endParaRPr>
          </a:p>
          <a:p>
            <a:pPr marL="0" algn="r" rtl="1" eaLnBrk="1" hangingPunct="1">
              <a:buFont typeface="Wingdings" pitchFamily="2" charset="2"/>
              <a:buNone/>
              <a:defRPr/>
            </a:pPr>
            <a:r>
              <a:rPr lang="ar-SA" sz="2800" b="1" u="sng" dirty="0">
                <a:solidFill>
                  <a:schemeClr val="accent1"/>
                </a:solidFill>
                <a:cs typeface="+mj-cs"/>
              </a:rPr>
              <a:t> </a:t>
            </a:r>
            <a:r>
              <a:rPr lang="ar-SA" sz="3500" b="1" u="sng" dirty="0">
                <a:solidFill>
                  <a:schemeClr val="accent1"/>
                </a:solidFill>
                <a:cs typeface="+mj-cs"/>
              </a:rPr>
              <a:t>(أ) معدل دوران الأصول المتداولة</a:t>
            </a:r>
            <a:endParaRPr lang="en-US" sz="3500" b="1" u="sng" dirty="0">
              <a:solidFill>
                <a:schemeClr val="accent1"/>
              </a:solidFill>
              <a:cs typeface="+mj-cs"/>
            </a:endParaRPr>
          </a:p>
          <a:p>
            <a:pPr marL="0" algn="r" rtl="1" eaLnBrk="1" hangingPunct="1">
              <a:buFont typeface="Wingdings" pitchFamily="2" charset="2"/>
              <a:buNone/>
              <a:defRPr/>
            </a:pPr>
            <a:r>
              <a:rPr lang="ar-SA" sz="2800" b="1" dirty="0">
                <a:cs typeface="+mj-cs"/>
              </a:rPr>
              <a:t>تعكس هذه النسبة كفاءة المنشأة في إدارة الأصول المتداولة والحصول على المبيعات, وتحسب بالمعادلة التالية:</a:t>
            </a:r>
            <a:endParaRPr lang="ar-SA" sz="1600" b="1" dirty="0"/>
          </a:p>
          <a:p>
            <a:pPr marL="0" algn="r" rtl="1" eaLnBrk="1" hangingPunct="1">
              <a:buFont typeface="Wingdings" pitchFamily="2" charset="2"/>
              <a:buNone/>
              <a:defRPr/>
            </a:pPr>
            <a:endParaRPr lang="ar-SA" sz="1800" b="1" dirty="0">
              <a:solidFill>
                <a:srgbClr val="C00000"/>
              </a:solidFill>
              <a:cs typeface="+mj-cs"/>
            </a:endParaRPr>
          </a:p>
          <a:p>
            <a:pPr marL="0" algn="r" rtl="1" eaLnBrk="1" hangingPunct="1">
              <a:buFont typeface="Wingdings" pitchFamily="2" charset="2"/>
              <a:buNone/>
              <a:defRPr/>
            </a:pPr>
            <a:endParaRPr lang="ar-SA" sz="1800" b="1" dirty="0">
              <a:solidFill>
                <a:srgbClr val="C00000"/>
              </a:solidFill>
              <a:cs typeface="+mj-cs"/>
            </a:endParaRPr>
          </a:p>
          <a:p>
            <a:pPr marL="0" algn="r" rtl="1" eaLnBrk="1" hangingPunct="1">
              <a:buFont typeface="Wingdings" pitchFamily="2" charset="2"/>
              <a:buNone/>
              <a:defRPr/>
            </a:pPr>
            <a:endParaRPr lang="ar-SA" sz="1800" b="1" dirty="0">
              <a:solidFill>
                <a:srgbClr val="C00000"/>
              </a:solidFill>
              <a:cs typeface="+mj-cs"/>
            </a:endParaRPr>
          </a:p>
          <a:p>
            <a:pPr marL="0" algn="r" rtl="1" eaLnBrk="1" hangingPunct="1">
              <a:buFont typeface="Wingdings" pitchFamily="2" charset="2"/>
              <a:buNone/>
              <a:defRPr/>
            </a:pPr>
            <a:r>
              <a:rPr lang="ar-SA" b="1" dirty="0">
                <a:cs typeface="+mj-cs"/>
              </a:rPr>
              <a:t>من المثال يتضح أن:</a:t>
            </a:r>
            <a:endParaRPr lang="en-US" b="1" dirty="0">
              <a:cs typeface="+mj-cs"/>
            </a:endParaRPr>
          </a:p>
          <a:p>
            <a:pPr marL="0" algn="r" rtl="1" eaLnBrk="1" hangingPunct="1">
              <a:buFont typeface="Wingdings" pitchFamily="2" charset="2"/>
              <a:buNone/>
              <a:defRPr/>
            </a:pPr>
            <a:r>
              <a:rPr lang="ar-SA" sz="1600" dirty="0"/>
              <a:t> </a:t>
            </a:r>
            <a:endParaRPr lang="en-US" sz="1600" dirty="0"/>
          </a:p>
          <a:p>
            <a:pPr marL="0" algn="r" rtl="1" eaLnBrk="1" hangingPunct="1">
              <a:buFont typeface="Wingdings" pitchFamily="2" charset="2"/>
              <a:buNone/>
              <a:defRPr/>
            </a:pPr>
            <a:endParaRPr lang="ar-SA" sz="1600" dirty="0"/>
          </a:p>
          <a:p>
            <a:pPr marL="0" algn="r" rtl="1" eaLnBrk="1" hangingPunct="1">
              <a:buFont typeface="Wingdings" pitchFamily="2" charset="2"/>
              <a:buNone/>
              <a:defRPr/>
            </a:pPr>
            <a:r>
              <a:rPr lang="ar-DZ" sz="2400" dirty="0">
                <a:cs typeface="+mj-cs"/>
              </a:rPr>
              <a:t> </a:t>
            </a:r>
            <a:endParaRPr lang="ar-SA" sz="2400" dirty="0">
              <a:cs typeface="+mj-cs"/>
            </a:endParaRPr>
          </a:p>
          <a:p>
            <a:pPr marL="0" algn="justLow" rtl="1" eaLnBrk="1" hangingPunct="1">
              <a:buFont typeface="Wingdings" pitchFamily="2" charset="2"/>
              <a:buNone/>
              <a:defRPr/>
            </a:pPr>
            <a:r>
              <a:rPr lang="ar-SA" sz="2400" b="1" dirty="0">
                <a:cs typeface="+mj-cs"/>
              </a:rPr>
              <a:t>وهذا يعنى أن كل </a:t>
            </a:r>
            <a:r>
              <a:rPr lang="fr-FR" sz="2400" b="1" dirty="0">
                <a:cs typeface="+mj-cs"/>
              </a:rPr>
              <a:t>1</a:t>
            </a:r>
            <a:r>
              <a:rPr lang="ar-DZ" sz="2400" b="1" dirty="0">
                <a:cs typeface="+mj-cs"/>
              </a:rPr>
              <a:t> د</a:t>
            </a:r>
            <a:r>
              <a:rPr lang="ar-SA" sz="2400" b="1" dirty="0">
                <a:cs typeface="+mj-cs"/>
              </a:rPr>
              <a:t>ج مستثمر في الأصول المتداولة حقق مبيعات قيمتها </a:t>
            </a:r>
            <a:r>
              <a:rPr lang="en-US" sz="2400" b="1" dirty="0">
                <a:cs typeface="+mj-cs"/>
              </a:rPr>
              <a:t>3.24 </a:t>
            </a:r>
            <a:r>
              <a:rPr lang="ar-SA" sz="2400" b="1" dirty="0">
                <a:cs typeface="+mj-cs"/>
              </a:rPr>
              <a:t>دج في عام </a:t>
            </a:r>
            <a:r>
              <a:rPr lang="en-US" sz="2400" b="1" dirty="0">
                <a:cs typeface="+mj-cs"/>
              </a:rPr>
              <a:t>2013</a:t>
            </a:r>
            <a:r>
              <a:rPr lang="ar-SA" sz="2400" b="1" dirty="0">
                <a:cs typeface="+mj-cs"/>
              </a:rPr>
              <a:t>. فإذا علمنا أن متوسط الصناعة = </a:t>
            </a:r>
            <a:r>
              <a:rPr lang="en-US" sz="2400" b="1" dirty="0">
                <a:cs typeface="+mj-cs"/>
              </a:rPr>
              <a:t>2.8</a:t>
            </a:r>
            <a:r>
              <a:rPr lang="ar-SA" sz="2400" b="1" dirty="0">
                <a:cs typeface="+mj-cs"/>
              </a:rPr>
              <a:t>مرة</a:t>
            </a:r>
            <a:r>
              <a:rPr lang="ar-DZ" sz="2400" b="1" dirty="0">
                <a:cs typeface="+mj-cs"/>
              </a:rPr>
              <a:t>، </a:t>
            </a:r>
            <a:r>
              <a:rPr lang="ar-SA" sz="2400" b="1" dirty="0">
                <a:cs typeface="+mj-cs"/>
              </a:rPr>
              <a:t>فإننا نستنتج أن الشركة في وضع أفضل؛ لأنه كلما كان المعدل مرتفعا</a:t>
            </a:r>
            <a:r>
              <a:rPr lang="ar-DZ" sz="2400" b="1" dirty="0">
                <a:cs typeface="+mj-cs"/>
              </a:rPr>
              <a:t>،</a:t>
            </a:r>
            <a:r>
              <a:rPr lang="ar-SA" sz="2400" b="1" dirty="0">
                <a:cs typeface="+mj-cs"/>
              </a:rPr>
              <a:t> كلما دل ذلك على كفاءة الإدارة</a:t>
            </a:r>
            <a:r>
              <a:rPr lang="ar-DZ" sz="2400" b="1" dirty="0">
                <a:cs typeface="+mj-cs"/>
              </a:rPr>
              <a:t>،</a:t>
            </a:r>
            <a:r>
              <a:rPr lang="ar-SA" sz="2400" b="1" dirty="0">
                <a:cs typeface="+mj-cs"/>
              </a:rPr>
              <a:t> أو قد يرجع إلى صغر حجم الاستثمار في أحد الأصول المتداولة.</a:t>
            </a:r>
          </a:p>
        </p:txBody>
      </p:sp>
      <p:sp>
        <p:nvSpPr>
          <p:cNvPr id="57347" name="Text Box 3"/>
          <p:cNvSpPr txBox="1">
            <a:spLocks noChangeArrowheads="1"/>
          </p:cNvSpPr>
          <p:nvPr/>
        </p:nvSpPr>
        <p:spPr bwMode="auto">
          <a:xfrm>
            <a:off x="1660525" y="722313"/>
            <a:ext cx="184150" cy="461962"/>
          </a:xfrm>
          <a:prstGeom prst="rect">
            <a:avLst/>
          </a:prstGeom>
          <a:noFill/>
          <a:ln w="9525">
            <a:noFill/>
            <a:miter lim="800000"/>
            <a:headEnd/>
            <a:tailEnd/>
          </a:ln>
        </p:spPr>
        <p:txBody>
          <a:bodyPr wrap="none">
            <a:spAutoFit/>
          </a:bodyPr>
          <a:lstStyle/>
          <a:p>
            <a:pPr algn="r"/>
            <a:endParaRPr lang="ar-SA"/>
          </a:p>
        </p:txBody>
      </p:sp>
      <p:pic>
        <p:nvPicPr>
          <p:cNvPr id="57348" name="Picture 11"/>
          <p:cNvPicPr>
            <a:picLocks noChangeAspect="1" noChangeArrowheads="1"/>
          </p:cNvPicPr>
          <p:nvPr/>
        </p:nvPicPr>
        <p:blipFill>
          <a:blip r:embed="rId2" cstate="print"/>
          <a:srcRect/>
          <a:stretch>
            <a:fillRect/>
          </a:stretch>
        </p:blipFill>
        <p:spPr bwMode="auto">
          <a:xfrm>
            <a:off x="683568" y="2704429"/>
            <a:ext cx="5786437" cy="857250"/>
          </a:xfrm>
          <a:prstGeom prst="rect">
            <a:avLst/>
          </a:prstGeom>
          <a:noFill/>
          <a:ln w="9525">
            <a:noFill/>
            <a:miter lim="800000"/>
            <a:headEnd/>
            <a:tailEnd/>
          </a:ln>
        </p:spPr>
      </p:pic>
      <p:pic>
        <p:nvPicPr>
          <p:cNvPr id="57349" name="Picture 13"/>
          <p:cNvPicPr>
            <a:picLocks noChangeAspect="1" noChangeArrowheads="1"/>
          </p:cNvPicPr>
          <p:nvPr/>
        </p:nvPicPr>
        <p:blipFill>
          <a:blip r:embed="rId3" cstate="print"/>
          <a:srcRect/>
          <a:stretch>
            <a:fillRect/>
          </a:stretch>
        </p:blipFill>
        <p:spPr bwMode="auto">
          <a:xfrm>
            <a:off x="1540817" y="3763638"/>
            <a:ext cx="4929188" cy="757238"/>
          </a:xfrm>
          <a:prstGeom prst="rect">
            <a:avLst/>
          </a:prstGeom>
          <a:noFill/>
          <a:ln w="9525">
            <a:noFill/>
            <a:miter lim="800000"/>
            <a:headEnd/>
            <a:tailEnd/>
          </a:ln>
        </p:spPr>
      </p:pic>
      <p:sp>
        <p:nvSpPr>
          <p:cNvPr id="8" name="Date Placeholder 7"/>
          <p:cNvSpPr>
            <a:spLocks noGrp="1"/>
          </p:cNvSpPr>
          <p:nvPr>
            <p:ph type="dt" sz="half" idx="10"/>
          </p:nvPr>
        </p:nvSpPr>
        <p:spPr/>
        <p:txBody>
          <a:bodyPr/>
          <a:lstStyle/>
          <a:p>
            <a:fld id="{88C336F9-02ED-4A55-AA0F-223B2B7FC00B}" type="datetime3">
              <a:rPr lang="en-US" smtClean="0"/>
              <a:t>7 April 2020</a:t>
            </a:fld>
            <a:endParaRPr lang="ar-SA"/>
          </a:p>
        </p:txBody>
      </p:sp>
      <p:sp>
        <p:nvSpPr>
          <p:cNvPr id="9" name="Footer Placeholder 8"/>
          <p:cNvSpPr>
            <a:spLocks noGrp="1"/>
          </p:cNvSpPr>
          <p:nvPr>
            <p:ph type="ftr" sz="quarter" idx="11"/>
          </p:nvPr>
        </p:nvSpPr>
        <p:spPr/>
        <p:txBody>
          <a:bodyPr/>
          <a:lstStyle/>
          <a:p>
            <a:r>
              <a:rPr lang="ar-SA"/>
              <a:t>النسب المالية                                  الأستاذ الدكتور  بوداح عبدالجليل</a:t>
            </a:r>
          </a:p>
        </p:txBody>
      </p:sp>
      <p:sp>
        <p:nvSpPr>
          <p:cNvPr id="10" name="Slide Number Placeholder 9"/>
          <p:cNvSpPr>
            <a:spLocks noGrp="1"/>
          </p:cNvSpPr>
          <p:nvPr>
            <p:ph type="sldNum" sz="quarter" idx="12"/>
          </p:nvPr>
        </p:nvSpPr>
        <p:spPr/>
        <p:txBody>
          <a:bodyPr/>
          <a:lstStyle/>
          <a:p>
            <a:fld id="{0B34F065-1154-456A-91E3-76DE8E75E17B}" type="slidenum">
              <a:rPr lang="ar-SA" smtClean="0"/>
              <a:pPr/>
              <a:t>31</a:t>
            </a:fld>
            <a:endParaRPr lang="ar-SA"/>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 Box 3"/>
          <p:cNvSpPr txBox="1">
            <a:spLocks noChangeArrowheads="1"/>
          </p:cNvSpPr>
          <p:nvPr/>
        </p:nvSpPr>
        <p:spPr bwMode="auto">
          <a:xfrm>
            <a:off x="1660525" y="722313"/>
            <a:ext cx="184150" cy="366712"/>
          </a:xfrm>
          <a:prstGeom prst="rect">
            <a:avLst/>
          </a:prstGeom>
          <a:noFill/>
          <a:ln w="9525">
            <a:noFill/>
            <a:miter lim="800000"/>
            <a:headEnd/>
            <a:tailEnd/>
          </a:ln>
        </p:spPr>
        <p:txBody>
          <a:bodyPr wrap="none">
            <a:spAutoFit/>
          </a:bodyPr>
          <a:lstStyle/>
          <a:p>
            <a:endParaRPr lang="ar-SA"/>
          </a:p>
        </p:txBody>
      </p:sp>
      <p:sp>
        <p:nvSpPr>
          <p:cNvPr id="88110" name="AutoShape 46"/>
          <p:cNvSpPr>
            <a:spLocks noChangeArrowheads="1"/>
          </p:cNvSpPr>
          <p:nvPr/>
        </p:nvSpPr>
        <p:spPr bwMode="ltGray">
          <a:xfrm rot="5400000">
            <a:off x="-2422526" y="1474788"/>
            <a:ext cx="4824413" cy="4770438"/>
          </a:xfrm>
          <a:custGeom>
            <a:avLst/>
            <a:gdLst>
              <a:gd name="G0" fmla="+- 10478 0 0"/>
              <a:gd name="G1" fmla="+- -11739500 0 0"/>
              <a:gd name="G2" fmla="+- 0 0 -11739500"/>
              <a:gd name="T0" fmla="*/ 0 256 1"/>
              <a:gd name="T1" fmla="*/ 180 256 1"/>
              <a:gd name="G3" fmla="+- -11739500 T0 T1"/>
              <a:gd name="T2" fmla="*/ 0 256 1"/>
              <a:gd name="T3" fmla="*/ 90 256 1"/>
              <a:gd name="G4" fmla="+- -11739500 T2 T3"/>
              <a:gd name="G5" fmla="*/ G4 2 1"/>
              <a:gd name="T4" fmla="*/ 90 256 1"/>
              <a:gd name="T5" fmla="*/ 0 256 1"/>
              <a:gd name="G6" fmla="+- -11739500 T4 T5"/>
              <a:gd name="G7" fmla="*/ G6 2 1"/>
              <a:gd name="G8" fmla="abs -1173950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0478"/>
              <a:gd name="G18" fmla="*/ 10478 1 2"/>
              <a:gd name="G19" fmla="+- G18 5400 0"/>
              <a:gd name="G20" fmla="cos G19 -11739500"/>
              <a:gd name="G21" fmla="sin G19 -11739500"/>
              <a:gd name="G22" fmla="+- G20 10800 0"/>
              <a:gd name="G23" fmla="+- G21 10800 0"/>
              <a:gd name="G24" fmla="+- 10800 0 G20"/>
              <a:gd name="G25" fmla="+- 10478 10800 0"/>
              <a:gd name="G26" fmla="?: G9 G17 G25"/>
              <a:gd name="G27" fmla="?: G9 0 21600"/>
              <a:gd name="G28" fmla="cos 10800 -11739500"/>
              <a:gd name="G29" fmla="sin 10800 -11739500"/>
              <a:gd name="G30" fmla="sin 10478 -11739500"/>
              <a:gd name="G31" fmla="+- G28 10800 0"/>
              <a:gd name="G32" fmla="+- G29 10800 0"/>
              <a:gd name="G33" fmla="+- G30 10800 0"/>
              <a:gd name="G34" fmla="?: G4 0 G31"/>
              <a:gd name="G35" fmla="?: -11739500 G34 0"/>
              <a:gd name="G36" fmla="?: G6 G35 G31"/>
              <a:gd name="G37" fmla="+- 21600 0 G36"/>
              <a:gd name="G38" fmla="?: G4 0 G33"/>
              <a:gd name="G39" fmla="?: -11739500 G38 G32"/>
              <a:gd name="G40" fmla="?: G6 G39 0"/>
              <a:gd name="G41" fmla="?: G4 G32 21600"/>
              <a:gd name="G42" fmla="?: G6 G41 G33"/>
              <a:gd name="T12" fmla="*/ 10800 w 21600"/>
              <a:gd name="T13" fmla="*/ 0 h 21600"/>
              <a:gd name="T14" fmla="*/ 162 w 21600"/>
              <a:gd name="T15" fmla="*/ 10638 h 21600"/>
              <a:gd name="T16" fmla="*/ 10800 w 21600"/>
              <a:gd name="T17" fmla="*/ 322 h 21600"/>
              <a:gd name="T18" fmla="*/ 21438 w 21600"/>
              <a:gd name="T19" fmla="*/ 10638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23" y="10641"/>
                </a:moveTo>
                <a:cubicBezTo>
                  <a:pt x="410" y="4916"/>
                  <a:pt x="5075" y="321"/>
                  <a:pt x="10800" y="322"/>
                </a:cubicBezTo>
                <a:cubicBezTo>
                  <a:pt x="16524" y="322"/>
                  <a:pt x="21189" y="4916"/>
                  <a:pt x="21276" y="10641"/>
                </a:cubicBezTo>
                <a:lnTo>
                  <a:pt x="21598" y="10636"/>
                </a:lnTo>
                <a:cubicBezTo>
                  <a:pt x="21509" y="4736"/>
                  <a:pt x="16700" y="-1"/>
                  <a:pt x="10799" y="0"/>
                </a:cubicBezTo>
                <a:cubicBezTo>
                  <a:pt x="4899" y="0"/>
                  <a:pt x="90" y="4736"/>
                  <a:pt x="1" y="10636"/>
                </a:cubicBezTo>
                <a:close/>
              </a:path>
            </a:pathLst>
          </a:custGeom>
          <a:gradFill rotWithShape="1">
            <a:gsLst>
              <a:gs pos="0">
                <a:schemeClr val="bg2">
                  <a:gamma/>
                  <a:tint val="45490"/>
                  <a:invGamma/>
                </a:schemeClr>
              </a:gs>
              <a:gs pos="50000">
                <a:schemeClr val="bg2"/>
              </a:gs>
              <a:gs pos="100000">
                <a:schemeClr val="bg2">
                  <a:gamma/>
                  <a:tint val="45490"/>
                  <a:invGamma/>
                </a:schemeClr>
              </a:gs>
            </a:gsLst>
            <a:lin ang="0" scaled="1"/>
          </a:gradFill>
          <a:ln w="9525" algn="ctr">
            <a:noFill/>
            <a:miter lim="800000"/>
            <a:headEnd/>
            <a:tailEnd/>
          </a:ln>
          <a:effectLst/>
        </p:spPr>
        <p:txBody>
          <a:bodyPr wrap="none" anchor="ctr"/>
          <a:lstStyle/>
          <a:p>
            <a:pPr>
              <a:defRPr/>
            </a:pPr>
            <a:endParaRPr lang="ar-SA">
              <a:cs typeface="+mn-cs"/>
            </a:endParaRPr>
          </a:p>
        </p:txBody>
      </p:sp>
      <p:sp>
        <p:nvSpPr>
          <p:cNvPr id="88111" name="AutoShape 47"/>
          <p:cNvSpPr>
            <a:spLocks noChangeArrowheads="1"/>
          </p:cNvSpPr>
          <p:nvPr/>
        </p:nvSpPr>
        <p:spPr bwMode="ltGray">
          <a:xfrm rot="5400000" flipH="1">
            <a:off x="-2016918" y="1910556"/>
            <a:ext cx="4032250" cy="3929063"/>
          </a:xfrm>
          <a:custGeom>
            <a:avLst/>
            <a:gdLst>
              <a:gd name="G0" fmla="+- 56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6"/>
              <a:gd name="G18" fmla="*/ 56 1 2"/>
              <a:gd name="G19" fmla="+- G18 5400 0"/>
              <a:gd name="G20" fmla="cos G19 11796480"/>
              <a:gd name="G21" fmla="sin G19 11796480"/>
              <a:gd name="G22" fmla="+- G20 10800 0"/>
              <a:gd name="G23" fmla="+- G21 10800 0"/>
              <a:gd name="G24" fmla="+- 10800 0 G20"/>
              <a:gd name="G25" fmla="+- 56 10800 0"/>
              <a:gd name="G26" fmla="?: G9 G17 G25"/>
              <a:gd name="G27" fmla="?: G9 0 21600"/>
              <a:gd name="G28" fmla="cos 10800 11796480"/>
              <a:gd name="G29" fmla="sin 10800 11796480"/>
              <a:gd name="G30" fmla="sin 56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5372 w 21600"/>
              <a:gd name="T15" fmla="*/ 10800 h 21600"/>
              <a:gd name="T16" fmla="*/ 10800 w 21600"/>
              <a:gd name="T17" fmla="*/ 10744 h 21600"/>
              <a:gd name="T18" fmla="*/ 16228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0744" y="10800"/>
                </a:moveTo>
                <a:cubicBezTo>
                  <a:pt x="10744" y="10769"/>
                  <a:pt x="10769" y="10744"/>
                  <a:pt x="10800" y="10744"/>
                </a:cubicBezTo>
                <a:cubicBezTo>
                  <a:pt x="10830" y="10743"/>
                  <a:pt x="10855" y="10769"/>
                  <a:pt x="10856" y="10799"/>
                </a:cubicBezTo>
                <a:lnTo>
                  <a:pt x="21600" y="10800"/>
                </a:lnTo>
                <a:cubicBezTo>
                  <a:pt x="21600" y="4835"/>
                  <a:pt x="16764" y="0"/>
                  <a:pt x="10800" y="0"/>
                </a:cubicBezTo>
                <a:cubicBezTo>
                  <a:pt x="4835" y="0"/>
                  <a:pt x="0" y="4835"/>
                  <a:pt x="0" y="10800"/>
                </a:cubicBezTo>
                <a:close/>
              </a:path>
            </a:pathLst>
          </a:custGeom>
          <a:gradFill rotWithShape="1">
            <a:gsLst>
              <a:gs pos="0">
                <a:schemeClr val="bg2">
                  <a:alpha val="56000"/>
                </a:schemeClr>
              </a:gs>
              <a:gs pos="100000">
                <a:schemeClr val="bg2">
                  <a:gamma/>
                  <a:tint val="0"/>
                  <a:invGamma/>
                  <a:alpha val="48000"/>
                </a:schemeClr>
              </a:gs>
            </a:gsLst>
            <a:lin ang="5400000" scaled="1"/>
          </a:gradFill>
          <a:ln w="0" algn="ctr">
            <a:noFill/>
            <a:miter lim="800000"/>
            <a:headEnd/>
            <a:tailEnd/>
          </a:ln>
          <a:effectLst/>
        </p:spPr>
        <p:txBody>
          <a:bodyPr wrap="none" anchor="ctr"/>
          <a:lstStyle/>
          <a:p>
            <a:pPr>
              <a:defRPr/>
            </a:pPr>
            <a:endParaRPr lang="ar-SA">
              <a:cs typeface="+mn-cs"/>
            </a:endParaRPr>
          </a:p>
        </p:txBody>
      </p:sp>
      <p:sp>
        <p:nvSpPr>
          <p:cNvPr id="11" name="عنصر نائب للمحتوى 10"/>
          <p:cNvSpPr>
            <a:spLocks noGrp="1"/>
          </p:cNvSpPr>
          <p:nvPr>
            <p:ph idx="1"/>
          </p:nvPr>
        </p:nvSpPr>
        <p:spPr>
          <a:xfrm>
            <a:off x="357188" y="357189"/>
            <a:ext cx="8072437" cy="5664100"/>
          </a:xfrm>
        </p:spPr>
        <p:style>
          <a:lnRef idx="2">
            <a:schemeClr val="accent3"/>
          </a:lnRef>
          <a:fillRef idx="1">
            <a:schemeClr val="lt1"/>
          </a:fillRef>
          <a:effectRef idx="0">
            <a:schemeClr val="accent3"/>
          </a:effectRef>
          <a:fontRef idx="minor">
            <a:schemeClr val="dk1"/>
          </a:fontRef>
        </p:style>
        <p:txBody>
          <a:bodyPr>
            <a:normAutofit fontScale="92500" lnSpcReduction="10000"/>
          </a:bodyPr>
          <a:lstStyle/>
          <a:p>
            <a:pPr algn="r" rtl="1" eaLnBrk="1" hangingPunct="1">
              <a:buFont typeface="Wingdings" pitchFamily="2" charset="2"/>
              <a:buNone/>
              <a:defRPr/>
            </a:pPr>
            <a:r>
              <a:rPr lang="ar-SA" b="1" dirty="0">
                <a:solidFill>
                  <a:srgbClr val="FF0000"/>
                </a:solidFill>
                <a:cs typeface="Mudir MT" pitchFamily="2" charset="-78"/>
              </a:rPr>
              <a:t>  </a:t>
            </a:r>
            <a:r>
              <a:rPr lang="ar-SA" b="1" u="sng" dirty="0">
                <a:solidFill>
                  <a:schemeClr val="accent1"/>
                </a:solidFill>
                <a:cs typeface="Mudir MT" pitchFamily="2" charset="-78"/>
              </a:rPr>
              <a:t>(</a:t>
            </a:r>
            <a:r>
              <a:rPr lang="ar-SA" sz="3900" b="1" u="sng" dirty="0">
                <a:solidFill>
                  <a:schemeClr val="accent1"/>
                </a:solidFill>
                <a:cs typeface="Mudir MT" pitchFamily="2" charset="-78"/>
              </a:rPr>
              <a:t>ب) معدل الذمم المدينة (المدينون)</a:t>
            </a:r>
            <a:endParaRPr lang="en-US" sz="3900" b="1" u="sng" dirty="0">
              <a:solidFill>
                <a:schemeClr val="accent1"/>
              </a:solidFill>
            </a:endParaRPr>
          </a:p>
          <a:p>
            <a:pPr marL="0" algn="r" rtl="1" eaLnBrk="1" hangingPunct="1">
              <a:buFont typeface="Wingdings" pitchFamily="2" charset="2"/>
              <a:buNone/>
              <a:defRPr/>
            </a:pPr>
            <a:r>
              <a:rPr lang="ar-SA" sz="2400" dirty="0"/>
              <a:t>تقارن هذه النسبة بين حجم المبيعات وحجم الذمم المدينة والتي لم يتم تحصيلها من العملاء بعد, وعادة  ما يعبر عنها بالمعادلة التالية :</a:t>
            </a:r>
          </a:p>
          <a:p>
            <a:pPr algn="r" rtl="1" eaLnBrk="1" hangingPunct="1">
              <a:buFont typeface="Wingdings" pitchFamily="2" charset="2"/>
              <a:buNone/>
              <a:defRPr/>
            </a:pPr>
            <a:endParaRPr lang="ar-SA" sz="2400" dirty="0"/>
          </a:p>
          <a:p>
            <a:pPr algn="r" rtl="1" eaLnBrk="1" hangingPunct="1">
              <a:buFont typeface="Wingdings" pitchFamily="2" charset="2"/>
              <a:buNone/>
              <a:defRPr/>
            </a:pPr>
            <a:endParaRPr lang="en-US" sz="2400" dirty="0"/>
          </a:p>
          <a:p>
            <a:pPr marL="0" algn="just" rtl="1" eaLnBrk="1" hangingPunct="1">
              <a:buFont typeface="Wingdings" pitchFamily="2" charset="2"/>
              <a:buNone/>
              <a:defRPr/>
            </a:pPr>
            <a:r>
              <a:rPr lang="ar-SA" sz="2400" dirty="0"/>
              <a:t>فإذا كان المعدل منخفضا فهذا يدل على أن الشركة تواجه مشكلة في تحصيل الذمم المدينة (المدينون), وبالتالي فإن هذا يزيد من رصيد هذه الحسابات. وقد تنتج الزيادة في رصيد الذمم المدينة من السياسة الائتمانية المتساهلة التي تنتهجها الشركة.</a:t>
            </a:r>
          </a:p>
          <a:p>
            <a:pPr marL="0" algn="just" rtl="1" eaLnBrk="1" hangingPunct="1">
              <a:buFont typeface="Wingdings" pitchFamily="2" charset="2"/>
              <a:buNone/>
              <a:defRPr/>
            </a:pPr>
            <a:r>
              <a:rPr lang="ar-SA" sz="2400" dirty="0"/>
              <a:t>أما إذا كانت الشركة تتبع سياسة ائتمانية متشددة؛ فإن رصيد الذمم المدينة سوف يكون منخفضاً؛ وبالتالي فإن معدل دوران الذمم المدينة سوف يكون عاليا. ومن المثال يتضح أن:</a:t>
            </a:r>
          </a:p>
          <a:p>
            <a:pPr algn="r" rtl="1" eaLnBrk="1" hangingPunct="1">
              <a:buFont typeface="Wingdings" pitchFamily="2" charset="2"/>
              <a:buNone/>
              <a:defRPr/>
            </a:pPr>
            <a:endParaRPr lang="ar-SA" sz="2400" dirty="0"/>
          </a:p>
          <a:p>
            <a:pPr algn="r" rtl="1" eaLnBrk="1" hangingPunct="1">
              <a:buFont typeface="Wingdings" pitchFamily="2" charset="2"/>
              <a:buNone/>
              <a:defRPr/>
            </a:pPr>
            <a:endParaRPr lang="ar-SA" sz="2400" dirty="0"/>
          </a:p>
          <a:p>
            <a:pPr marL="0" algn="just" rtl="1" eaLnBrk="1" hangingPunct="1">
              <a:buFont typeface="Wingdings" pitchFamily="2" charset="2"/>
              <a:buNone/>
              <a:defRPr/>
            </a:pPr>
            <a:r>
              <a:rPr lang="ar-SA" sz="2400" dirty="0"/>
              <a:t>فإذا علمنا أن متوسط الصناعة = </a:t>
            </a:r>
            <a:r>
              <a:rPr lang="en-US" sz="2400" dirty="0"/>
              <a:t>8.5</a:t>
            </a:r>
            <a:r>
              <a:rPr lang="ar-SA" sz="2400" dirty="0"/>
              <a:t>مرة</a:t>
            </a:r>
            <a:r>
              <a:rPr lang="ar-DZ" sz="2400" dirty="0"/>
              <a:t>،</a:t>
            </a:r>
            <a:r>
              <a:rPr lang="ar-SA" sz="2400" dirty="0"/>
              <a:t> فإننا نصل إلى أن نسبة المنشأة أقل من متوسط الصناعة. وهذه الأرقام تعني أن المنشاة لديها القدرة فى تحصيل ديونها وتدويرها بما معدله (</a:t>
            </a:r>
            <a:r>
              <a:rPr lang="en-US" sz="2400" dirty="0"/>
              <a:t>8.25</a:t>
            </a:r>
            <a:r>
              <a:rPr lang="ar-SA" sz="2400" dirty="0"/>
              <a:t>) مرة فى العام الواحد. وهذا أقل من القدرة التي لدى المنشآت الأخرى العاملة فى نفس القطاع. </a:t>
            </a:r>
          </a:p>
          <a:p>
            <a:pPr algn="r" rtl="1" eaLnBrk="1" hangingPunct="1">
              <a:buFont typeface="Wingdings" pitchFamily="2" charset="2"/>
              <a:buNone/>
              <a:defRPr/>
            </a:pPr>
            <a:endParaRPr lang="ar-SA" sz="1600" dirty="0"/>
          </a:p>
        </p:txBody>
      </p:sp>
      <p:pic>
        <p:nvPicPr>
          <p:cNvPr id="58374" name="Picture 3"/>
          <p:cNvPicPr>
            <a:picLocks noChangeAspect="1" noChangeArrowheads="1"/>
          </p:cNvPicPr>
          <p:nvPr/>
        </p:nvPicPr>
        <p:blipFill>
          <a:blip r:embed="rId2" cstate="print"/>
          <a:srcRect/>
          <a:stretch>
            <a:fillRect/>
          </a:stretch>
        </p:blipFill>
        <p:spPr bwMode="auto">
          <a:xfrm>
            <a:off x="2428875" y="4000500"/>
            <a:ext cx="4429125" cy="714375"/>
          </a:xfrm>
          <a:prstGeom prst="rect">
            <a:avLst/>
          </a:prstGeom>
          <a:noFill/>
          <a:ln w="9525">
            <a:noFill/>
            <a:miter lim="800000"/>
            <a:headEnd/>
            <a:tailEnd/>
          </a:ln>
        </p:spPr>
      </p:pic>
      <p:pic>
        <p:nvPicPr>
          <p:cNvPr id="58375" name="Picture 7"/>
          <p:cNvPicPr>
            <a:picLocks noChangeAspect="1" noChangeArrowheads="1"/>
          </p:cNvPicPr>
          <p:nvPr/>
        </p:nvPicPr>
        <p:blipFill>
          <a:blip r:embed="rId3" cstate="print"/>
          <a:srcRect/>
          <a:stretch>
            <a:fillRect/>
          </a:stretch>
        </p:blipFill>
        <p:spPr bwMode="auto">
          <a:xfrm>
            <a:off x="3143250" y="1571625"/>
            <a:ext cx="3857625" cy="785813"/>
          </a:xfrm>
          <a:prstGeom prst="rect">
            <a:avLst/>
          </a:prstGeom>
          <a:noFill/>
          <a:ln w="9525">
            <a:noFill/>
            <a:miter lim="800000"/>
            <a:headEnd/>
            <a:tailEnd/>
          </a:ln>
        </p:spPr>
      </p:pic>
      <p:sp>
        <p:nvSpPr>
          <p:cNvPr id="10" name="Date Placeholder 9"/>
          <p:cNvSpPr>
            <a:spLocks noGrp="1"/>
          </p:cNvSpPr>
          <p:nvPr>
            <p:ph type="dt" sz="half" idx="10"/>
          </p:nvPr>
        </p:nvSpPr>
        <p:spPr/>
        <p:txBody>
          <a:bodyPr/>
          <a:lstStyle/>
          <a:p>
            <a:fld id="{FB143749-9EEB-43AB-9158-2A1EEA565F34}" type="datetime3">
              <a:rPr lang="en-US" smtClean="0"/>
              <a:t>7 April 2020</a:t>
            </a:fld>
            <a:endParaRPr lang="ar-SA"/>
          </a:p>
        </p:txBody>
      </p:sp>
      <p:sp>
        <p:nvSpPr>
          <p:cNvPr id="12" name="Footer Placeholder 11"/>
          <p:cNvSpPr>
            <a:spLocks noGrp="1"/>
          </p:cNvSpPr>
          <p:nvPr>
            <p:ph type="ftr" sz="quarter" idx="11"/>
          </p:nvPr>
        </p:nvSpPr>
        <p:spPr/>
        <p:txBody>
          <a:bodyPr/>
          <a:lstStyle/>
          <a:p>
            <a:r>
              <a:rPr lang="ar-SA"/>
              <a:t>النسب المالية                                  الأستاذ الدكتور  بوداح عبدالجليل</a:t>
            </a:r>
          </a:p>
        </p:txBody>
      </p:sp>
      <p:sp>
        <p:nvSpPr>
          <p:cNvPr id="13" name="Slide Number Placeholder 12"/>
          <p:cNvSpPr>
            <a:spLocks noGrp="1"/>
          </p:cNvSpPr>
          <p:nvPr>
            <p:ph type="sldNum" sz="quarter" idx="12"/>
          </p:nvPr>
        </p:nvSpPr>
        <p:spPr/>
        <p:txBody>
          <a:bodyPr/>
          <a:lstStyle/>
          <a:p>
            <a:fld id="{0B34F065-1154-456A-91E3-76DE8E75E17B}" type="slidenum">
              <a:rPr lang="ar-SA" smtClean="0"/>
              <a:pPr/>
              <a:t>32</a:t>
            </a:fld>
            <a:endParaRPr lang="ar-SA"/>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ext Box 3"/>
          <p:cNvSpPr txBox="1">
            <a:spLocks noChangeArrowheads="1"/>
          </p:cNvSpPr>
          <p:nvPr/>
        </p:nvSpPr>
        <p:spPr bwMode="auto">
          <a:xfrm>
            <a:off x="1660525" y="722313"/>
            <a:ext cx="184150" cy="366712"/>
          </a:xfrm>
          <a:prstGeom prst="rect">
            <a:avLst/>
          </a:prstGeom>
          <a:noFill/>
          <a:ln w="9525">
            <a:noFill/>
            <a:miter lim="800000"/>
            <a:headEnd/>
            <a:tailEnd/>
          </a:ln>
        </p:spPr>
        <p:txBody>
          <a:bodyPr wrap="none">
            <a:spAutoFit/>
          </a:bodyPr>
          <a:lstStyle/>
          <a:p>
            <a:endParaRPr lang="ar-SA"/>
          </a:p>
        </p:txBody>
      </p:sp>
      <p:sp>
        <p:nvSpPr>
          <p:cNvPr id="88110" name="AutoShape 46"/>
          <p:cNvSpPr>
            <a:spLocks noChangeArrowheads="1"/>
          </p:cNvSpPr>
          <p:nvPr/>
        </p:nvSpPr>
        <p:spPr bwMode="ltGray">
          <a:xfrm rot="5400000">
            <a:off x="-2422526" y="1474788"/>
            <a:ext cx="4824413" cy="4770438"/>
          </a:xfrm>
          <a:custGeom>
            <a:avLst/>
            <a:gdLst>
              <a:gd name="G0" fmla="+- 10478 0 0"/>
              <a:gd name="G1" fmla="+- -11739500 0 0"/>
              <a:gd name="G2" fmla="+- 0 0 -11739500"/>
              <a:gd name="T0" fmla="*/ 0 256 1"/>
              <a:gd name="T1" fmla="*/ 180 256 1"/>
              <a:gd name="G3" fmla="+- -11739500 T0 T1"/>
              <a:gd name="T2" fmla="*/ 0 256 1"/>
              <a:gd name="T3" fmla="*/ 90 256 1"/>
              <a:gd name="G4" fmla="+- -11739500 T2 T3"/>
              <a:gd name="G5" fmla="*/ G4 2 1"/>
              <a:gd name="T4" fmla="*/ 90 256 1"/>
              <a:gd name="T5" fmla="*/ 0 256 1"/>
              <a:gd name="G6" fmla="+- -11739500 T4 T5"/>
              <a:gd name="G7" fmla="*/ G6 2 1"/>
              <a:gd name="G8" fmla="abs -1173950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0478"/>
              <a:gd name="G18" fmla="*/ 10478 1 2"/>
              <a:gd name="G19" fmla="+- G18 5400 0"/>
              <a:gd name="G20" fmla="cos G19 -11739500"/>
              <a:gd name="G21" fmla="sin G19 -11739500"/>
              <a:gd name="G22" fmla="+- G20 10800 0"/>
              <a:gd name="G23" fmla="+- G21 10800 0"/>
              <a:gd name="G24" fmla="+- 10800 0 G20"/>
              <a:gd name="G25" fmla="+- 10478 10800 0"/>
              <a:gd name="G26" fmla="?: G9 G17 G25"/>
              <a:gd name="G27" fmla="?: G9 0 21600"/>
              <a:gd name="G28" fmla="cos 10800 -11739500"/>
              <a:gd name="G29" fmla="sin 10800 -11739500"/>
              <a:gd name="G30" fmla="sin 10478 -11739500"/>
              <a:gd name="G31" fmla="+- G28 10800 0"/>
              <a:gd name="G32" fmla="+- G29 10800 0"/>
              <a:gd name="G33" fmla="+- G30 10800 0"/>
              <a:gd name="G34" fmla="?: G4 0 G31"/>
              <a:gd name="G35" fmla="?: -11739500 G34 0"/>
              <a:gd name="G36" fmla="?: G6 G35 G31"/>
              <a:gd name="G37" fmla="+- 21600 0 G36"/>
              <a:gd name="G38" fmla="?: G4 0 G33"/>
              <a:gd name="G39" fmla="?: -11739500 G38 G32"/>
              <a:gd name="G40" fmla="?: G6 G39 0"/>
              <a:gd name="G41" fmla="?: G4 G32 21600"/>
              <a:gd name="G42" fmla="?: G6 G41 G33"/>
              <a:gd name="T12" fmla="*/ 10800 w 21600"/>
              <a:gd name="T13" fmla="*/ 0 h 21600"/>
              <a:gd name="T14" fmla="*/ 162 w 21600"/>
              <a:gd name="T15" fmla="*/ 10638 h 21600"/>
              <a:gd name="T16" fmla="*/ 10800 w 21600"/>
              <a:gd name="T17" fmla="*/ 322 h 21600"/>
              <a:gd name="T18" fmla="*/ 21438 w 21600"/>
              <a:gd name="T19" fmla="*/ 10638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23" y="10641"/>
                </a:moveTo>
                <a:cubicBezTo>
                  <a:pt x="410" y="4916"/>
                  <a:pt x="5075" y="321"/>
                  <a:pt x="10800" y="322"/>
                </a:cubicBezTo>
                <a:cubicBezTo>
                  <a:pt x="16524" y="322"/>
                  <a:pt x="21189" y="4916"/>
                  <a:pt x="21276" y="10641"/>
                </a:cubicBezTo>
                <a:lnTo>
                  <a:pt x="21598" y="10636"/>
                </a:lnTo>
                <a:cubicBezTo>
                  <a:pt x="21509" y="4736"/>
                  <a:pt x="16700" y="-1"/>
                  <a:pt x="10799" y="0"/>
                </a:cubicBezTo>
                <a:cubicBezTo>
                  <a:pt x="4899" y="0"/>
                  <a:pt x="90" y="4736"/>
                  <a:pt x="1" y="10636"/>
                </a:cubicBezTo>
                <a:close/>
              </a:path>
            </a:pathLst>
          </a:custGeom>
          <a:gradFill rotWithShape="1">
            <a:gsLst>
              <a:gs pos="0">
                <a:schemeClr val="bg2">
                  <a:gamma/>
                  <a:tint val="45490"/>
                  <a:invGamma/>
                </a:schemeClr>
              </a:gs>
              <a:gs pos="50000">
                <a:schemeClr val="bg2"/>
              </a:gs>
              <a:gs pos="100000">
                <a:schemeClr val="bg2">
                  <a:gamma/>
                  <a:tint val="45490"/>
                  <a:invGamma/>
                </a:schemeClr>
              </a:gs>
            </a:gsLst>
            <a:lin ang="0" scaled="1"/>
          </a:gradFill>
          <a:ln w="9525" algn="ctr">
            <a:noFill/>
            <a:miter lim="800000"/>
            <a:headEnd/>
            <a:tailEnd/>
          </a:ln>
          <a:effectLst/>
        </p:spPr>
        <p:txBody>
          <a:bodyPr wrap="none" anchor="ctr"/>
          <a:lstStyle/>
          <a:p>
            <a:pPr>
              <a:defRPr/>
            </a:pPr>
            <a:endParaRPr lang="ar-SA">
              <a:cs typeface="+mn-cs"/>
            </a:endParaRPr>
          </a:p>
        </p:txBody>
      </p:sp>
      <p:sp>
        <p:nvSpPr>
          <p:cNvPr id="88111" name="AutoShape 47"/>
          <p:cNvSpPr>
            <a:spLocks noChangeArrowheads="1"/>
          </p:cNvSpPr>
          <p:nvPr/>
        </p:nvSpPr>
        <p:spPr bwMode="ltGray">
          <a:xfrm rot="5400000" flipH="1">
            <a:off x="-2016918" y="1910556"/>
            <a:ext cx="4032250" cy="3929063"/>
          </a:xfrm>
          <a:custGeom>
            <a:avLst/>
            <a:gdLst>
              <a:gd name="G0" fmla="+- 56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6"/>
              <a:gd name="G18" fmla="*/ 56 1 2"/>
              <a:gd name="G19" fmla="+- G18 5400 0"/>
              <a:gd name="G20" fmla="cos G19 11796480"/>
              <a:gd name="G21" fmla="sin G19 11796480"/>
              <a:gd name="G22" fmla="+- G20 10800 0"/>
              <a:gd name="G23" fmla="+- G21 10800 0"/>
              <a:gd name="G24" fmla="+- 10800 0 G20"/>
              <a:gd name="G25" fmla="+- 56 10800 0"/>
              <a:gd name="G26" fmla="?: G9 G17 G25"/>
              <a:gd name="G27" fmla="?: G9 0 21600"/>
              <a:gd name="G28" fmla="cos 10800 11796480"/>
              <a:gd name="G29" fmla="sin 10800 11796480"/>
              <a:gd name="G30" fmla="sin 56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5372 w 21600"/>
              <a:gd name="T15" fmla="*/ 10800 h 21600"/>
              <a:gd name="T16" fmla="*/ 10800 w 21600"/>
              <a:gd name="T17" fmla="*/ 10744 h 21600"/>
              <a:gd name="T18" fmla="*/ 16228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0744" y="10800"/>
                </a:moveTo>
                <a:cubicBezTo>
                  <a:pt x="10744" y="10769"/>
                  <a:pt x="10769" y="10744"/>
                  <a:pt x="10800" y="10744"/>
                </a:cubicBezTo>
                <a:cubicBezTo>
                  <a:pt x="10830" y="10743"/>
                  <a:pt x="10855" y="10769"/>
                  <a:pt x="10856" y="10799"/>
                </a:cubicBezTo>
                <a:lnTo>
                  <a:pt x="21600" y="10800"/>
                </a:lnTo>
                <a:cubicBezTo>
                  <a:pt x="21600" y="4835"/>
                  <a:pt x="16764" y="0"/>
                  <a:pt x="10800" y="0"/>
                </a:cubicBezTo>
                <a:cubicBezTo>
                  <a:pt x="4835" y="0"/>
                  <a:pt x="0" y="4835"/>
                  <a:pt x="0" y="10800"/>
                </a:cubicBezTo>
                <a:close/>
              </a:path>
            </a:pathLst>
          </a:custGeom>
          <a:gradFill rotWithShape="1">
            <a:gsLst>
              <a:gs pos="0">
                <a:schemeClr val="bg2">
                  <a:alpha val="56000"/>
                </a:schemeClr>
              </a:gs>
              <a:gs pos="100000">
                <a:schemeClr val="bg2">
                  <a:gamma/>
                  <a:tint val="0"/>
                  <a:invGamma/>
                  <a:alpha val="48000"/>
                </a:schemeClr>
              </a:gs>
            </a:gsLst>
            <a:lin ang="5400000" scaled="1"/>
          </a:gradFill>
          <a:ln w="0" algn="ctr">
            <a:noFill/>
            <a:miter lim="800000"/>
            <a:headEnd/>
            <a:tailEnd/>
          </a:ln>
          <a:effectLst/>
        </p:spPr>
        <p:txBody>
          <a:bodyPr wrap="none" anchor="ctr"/>
          <a:lstStyle/>
          <a:p>
            <a:pPr>
              <a:defRPr/>
            </a:pPr>
            <a:endParaRPr lang="ar-SA">
              <a:cs typeface="+mn-cs"/>
            </a:endParaRPr>
          </a:p>
        </p:txBody>
      </p:sp>
      <p:sp>
        <p:nvSpPr>
          <p:cNvPr id="8200" name="عنصر نائب للمحتوى 10"/>
          <p:cNvSpPr>
            <a:spLocks noGrp="1"/>
          </p:cNvSpPr>
          <p:nvPr>
            <p:ph idx="1"/>
          </p:nvPr>
        </p:nvSpPr>
        <p:spPr>
          <a:xfrm>
            <a:off x="214282" y="285728"/>
            <a:ext cx="8572531" cy="6215085"/>
          </a:xfrm>
        </p:spPr>
        <p:style>
          <a:lnRef idx="2">
            <a:schemeClr val="accent3"/>
          </a:lnRef>
          <a:fillRef idx="1">
            <a:schemeClr val="lt1"/>
          </a:fillRef>
          <a:effectRef idx="0">
            <a:schemeClr val="accent3"/>
          </a:effectRef>
          <a:fontRef idx="minor">
            <a:schemeClr val="dk1"/>
          </a:fontRef>
        </p:style>
        <p:txBody>
          <a:bodyPr>
            <a:noAutofit/>
          </a:bodyPr>
          <a:lstStyle/>
          <a:p>
            <a:pPr algn="r" rtl="1" eaLnBrk="1" hangingPunct="1">
              <a:buFont typeface="Wingdings" pitchFamily="2" charset="2"/>
              <a:buNone/>
              <a:defRPr/>
            </a:pPr>
            <a:r>
              <a:rPr lang="ar-SA" sz="3200" dirty="0">
                <a:solidFill>
                  <a:srgbClr val="FF0000"/>
                </a:solidFill>
              </a:rPr>
              <a:t> </a:t>
            </a:r>
            <a:r>
              <a:rPr lang="ar-SA" sz="3600" b="1" dirty="0">
                <a:solidFill>
                  <a:srgbClr val="FF0000"/>
                </a:solidFill>
              </a:rPr>
              <a:t> </a:t>
            </a:r>
            <a:r>
              <a:rPr lang="ar-SA" sz="3600" b="1" u="sng" dirty="0">
                <a:solidFill>
                  <a:schemeClr val="accent1"/>
                </a:solidFill>
                <a:cs typeface="Mudir MT" pitchFamily="2" charset="-78"/>
              </a:rPr>
              <a:t>(ج)  متوسط فترة التحصيل</a:t>
            </a:r>
            <a:endParaRPr lang="en-US" sz="3200" b="1" u="sng" dirty="0">
              <a:solidFill>
                <a:schemeClr val="accent1"/>
              </a:solidFill>
              <a:cs typeface="Mudir MT" pitchFamily="2" charset="-78"/>
            </a:endParaRPr>
          </a:p>
          <a:p>
            <a:pPr marL="0" algn="just" rtl="1" eaLnBrk="1" hangingPunct="1">
              <a:buFont typeface="Wingdings" pitchFamily="2" charset="2"/>
              <a:buNone/>
              <a:defRPr/>
            </a:pPr>
            <a:r>
              <a:rPr lang="ar-SA" sz="2800" b="1" dirty="0"/>
              <a:t>تعبر هذه النسبة عن معدل سرعة تحصيل الذمم المدينة, فهي تقارن  بين رصيد الذمم المدينة والمبيعات اليومية المطلوبة للمحافظة على هذا الرصيد؛ وبالتالي فهي مرتبطة بالنسبة السابقة وعادة تحسب بالمعادلة التالية:</a:t>
            </a:r>
            <a:endParaRPr lang="en-US" sz="2800" b="1" dirty="0"/>
          </a:p>
          <a:p>
            <a:pPr marL="0" algn="ctr" rtl="1" eaLnBrk="1" hangingPunct="1">
              <a:buFont typeface="Wingdings" pitchFamily="2" charset="2"/>
              <a:buNone/>
              <a:defRPr/>
            </a:pPr>
            <a:endParaRPr lang="ar-SA" sz="2400" b="1" dirty="0"/>
          </a:p>
          <a:p>
            <a:pPr marL="0" algn="ctr" rtl="1" eaLnBrk="1" hangingPunct="1">
              <a:buFont typeface="Wingdings" pitchFamily="2" charset="2"/>
              <a:buNone/>
              <a:defRPr/>
            </a:pPr>
            <a:endParaRPr lang="ar-SA" sz="2400" b="1" dirty="0"/>
          </a:p>
          <a:p>
            <a:pPr marL="0" algn="r" rtl="1" eaLnBrk="1" hangingPunct="1">
              <a:buFont typeface="Wingdings" pitchFamily="2" charset="2"/>
              <a:buNone/>
              <a:defRPr/>
            </a:pPr>
            <a:endParaRPr lang="ar-SA" sz="2400" b="1" dirty="0"/>
          </a:p>
          <a:p>
            <a:pPr marL="0" algn="r" rtl="1" eaLnBrk="1" hangingPunct="1">
              <a:buFont typeface="Wingdings" pitchFamily="2" charset="2"/>
              <a:buNone/>
              <a:defRPr/>
            </a:pPr>
            <a:endParaRPr lang="ar-SA" sz="2400" b="1" dirty="0"/>
          </a:p>
          <a:p>
            <a:pPr marL="0" algn="just" rtl="1" eaLnBrk="1" hangingPunct="1">
              <a:buFont typeface="Wingdings" pitchFamily="2" charset="2"/>
              <a:buNone/>
              <a:defRPr/>
            </a:pPr>
            <a:r>
              <a:rPr lang="ar-SA" sz="2400" b="1" dirty="0"/>
              <a:t>إن متوسط فترة التحصيل  لشركة الروابي في عام </a:t>
            </a:r>
            <a:r>
              <a:rPr lang="en-US" sz="2400" b="1" dirty="0"/>
              <a:t>2013</a:t>
            </a:r>
          </a:p>
          <a:p>
            <a:pPr marL="0" algn="just" rtl="1" eaLnBrk="1" hangingPunct="1">
              <a:buFont typeface="Wingdings" pitchFamily="2" charset="2"/>
              <a:buNone/>
              <a:defRPr/>
            </a:pPr>
            <a:r>
              <a:rPr lang="ar-SA" sz="2400" b="1" dirty="0"/>
              <a:t>فإذا علمنا أن متوسط الصناعة = </a:t>
            </a:r>
            <a:r>
              <a:rPr lang="en-US" sz="2400" b="1" dirty="0"/>
              <a:t>40</a:t>
            </a:r>
            <a:r>
              <a:rPr lang="ar-SA" sz="2400" b="1" dirty="0"/>
              <a:t>يوماً؛ فإننا نرى أن متوسط فترة التحصيل للشركة أكبر وذلك يعني أن الشركة تستغرق فترة أطول من متوسط الصناعة في تحصيل ديونها.  </a:t>
            </a:r>
            <a:endParaRPr lang="ar-SA" sz="2400" b="1" baseline="30000" dirty="0"/>
          </a:p>
          <a:p>
            <a:pPr marL="0" algn="ctr" rtl="1" eaLnBrk="1" hangingPunct="1">
              <a:buFont typeface="Wingdings" pitchFamily="2" charset="2"/>
              <a:buNone/>
              <a:defRPr/>
            </a:pPr>
            <a:r>
              <a:rPr lang="ar-SA" sz="2400" b="1" baseline="30000" dirty="0"/>
              <a:t>(</a:t>
            </a:r>
            <a:r>
              <a:rPr lang="en-US" sz="2400" b="1" baseline="30000" dirty="0"/>
              <a:t>1</a:t>
            </a:r>
            <a:r>
              <a:rPr lang="ar-SA" sz="2400" b="1" baseline="30000" dirty="0"/>
              <a:t>) إذا لم توضح المبيعات الآجلة منفصلة فإننا نأخذ جميع المبيعات الواردة في قائمة الدخل على أنها مبيعات آجلة.</a:t>
            </a:r>
            <a:endParaRPr lang="en-US" sz="2400" b="1" dirty="0"/>
          </a:p>
          <a:p>
            <a:pPr algn="r" rtl="1" eaLnBrk="1" hangingPunct="1">
              <a:buFont typeface="Wingdings" pitchFamily="2" charset="2"/>
              <a:buNone/>
              <a:defRPr/>
            </a:pPr>
            <a:endParaRPr lang="ar-SA" sz="2400" dirty="0"/>
          </a:p>
          <a:p>
            <a:pPr algn="r" rtl="1" eaLnBrk="1" hangingPunct="1">
              <a:buFont typeface="Wingdings" pitchFamily="2" charset="2"/>
              <a:buNone/>
              <a:defRPr/>
            </a:pPr>
            <a:endParaRPr lang="ar-SA" sz="2400" dirty="0"/>
          </a:p>
        </p:txBody>
      </p:sp>
      <p:pic>
        <p:nvPicPr>
          <p:cNvPr id="59398" name="Picture 10"/>
          <p:cNvPicPr>
            <a:picLocks noChangeAspect="1" noChangeArrowheads="1"/>
          </p:cNvPicPr>
          <p:nvPr/>
        </p:nvPicPr>
        <p:blipFill>
          <a:blip r:embed="rId2" cstate="print"/>
          <a:srcRect/>
          <a:stretch>
            <a:fillRect/>
          </a:stretch>
        </p:blipFill>
        <p:spPr bwMode="auto">
          <a:xfrm>
            <a:off x="971601" y="2285993"/>
            <a:ext cx="5672088" cy="566944"/>
          </a:xfrm>
          <a:prstGeom prst="rect">
            <a:avLst/>
          </a:prstGeom>
          <a:noFill/>
          <a:ln w="9525">
            <a:noFill/>
            <a:miter lim="800000"/>
            <a:headEnd/>
            <a:tailEnd/>
          </a:ln>
        </p:spPr>
      </p:pic>
      <p:pic>
        <p:nvPicPr>
          <p:cNvPr id="59399" name="Picture 12"/>
          <p:cNvPicPr>
            <a:picLocks noChangeAspect="1" noChangeArrowheads="1"/>
          </p:cNvPicPr>
          <p:nvPr/>
        </p:nvPicPr>
        <p:blipFill>
          <a:blip r:embed="rId3" cstate="print"/>
          <a:srcRect/>
          <a:stretch>
            <a:fillRect/>
          </a:stretch>
        </p:blipFill>
        <p:spPr bwMode="auto">
          <a:xfrm>
            <a:off x="1214414" y="3089290"/>
            <a:ext cx="6072211" cy="704835"/>
          </a:xfrm>
          <a:prstGeom prst="rect">
            <a:avLst/>
          </a:prstGeom>
          <a:noFill/>
          <a:ln w="9525">
            <a:noFill/>
            <a:miter lim="800000"/>
            <a:headEnd/>
            <a:tailEnd/>
          </a:ln>
        </p:spPr>
      </p:pic>
      <p:sp>
        <p:nvSpPr>
          <p:cNvPr id="10" name="Date Placeholder 9"/>
          <p:cNvSpPr>
            <a:spLocks noGrp="1"/>
          </p:cNvSpPr>
          <p:nvPr>
            <p:ph type="dt" sz="half" idx="10"/>
          </p:nvPr>
        </p:nvSpPr>
        <p:spPr/>
        <p:txBody>
          <a:bodyPr/>
          <a:lstStyle/>
          <a:p>
            <a:fld id="{47BD266A-00C0-4191-85AC-2A7912337BFA}" type="datetime3">
              <a:rPr lang="en-US" smtClean="0"/>
              <a:t>7 April 2020</a:t>
            </a:fld>
            <a:endParaRPr lang="ar-SA"/>
          </a:p>
        </p:txBody>
      </p:sp>
      <p:sp>
        <p:nvSpPr>
          <p:cNvPr id="11" name="Footer Placeholder 10"/>
          <p:cNvSpPr>
            <a:spLocks noGrp="1"/>
          </p:cNvSpPr>
          <p:nvPr>
            <p:ph type="ftr" sz="quarter" idx="11"/>
          </p:nvPr>
        </p:nvSpPr>
        <p:spPr/>
        <p:txBody>
          <a:bodyPr/>
          <a:lstStyle/>
          <a:p>
            <a:r>
              <a:rPr lang="ar-SA"/>
              <a:t>النسب المالية                                  الأستاذ الدكتور  بوداح عبدالجليل</a:t>
            </a:r>
          </a:p>
        </p:txBody>
      </p:sp>
      <p:sp>
        <p:nvSpPr>
          <p:cNvPr id="12" name="Slide Number Placeholder 11"/>
          <p:cNvSpPr>
            <a:spLocks noGrp="1"/>
          </p:cNvSpPr>
          <p:nvPr>
            <p:ph type="sldNum" sz="quarter" idx="12"/>
          </p:nvPr>
        </p:nvSpPr>
        <p:spPr/>
        <p:txBody>
          <a:bodyPr/>
          <a:lstStyle/>
          <a:p>
            <a:fld id="{0B34F065-1154-456A-91E3-76DE8E75E17B}" type="slidenum">
              <a:rPr lang="ar-SA" smtClean="0"/>
              <a:pPr/>
              <a:t>33</a:t>
            </a:fld>
            <a:endParaRPr lang="ar-SA"/>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ext Box 3"/>
          <p:cNvSpPr txBox="1">
            <a:spLocks noChangeArrowheads="1"/>
          </p:cNvSpPr>
          <p:nvPr/>
        </p:nvSpPr>
        <p:spPr bwMode="auto">
          <a:xfrm>
            <a:off x="1660525" y="722313"/>
            <a:ext cx="184150" cy="366712"/>
          </a:xfrm>
          <a:prstGeom prst="rect">
            <a:avLst/>
          </a:prstGeom>
          <a:noFill/>
          <a:ln w="9525">
            <a:noFill/>
            <a:miter lim="800000"/>
            <a:headEnd/>
            <a:tailEnd/>
          </a:ln>
        </p:spPr>
        <p:txBody>
          <a:bodyPr wrap="none">
            <a:spAutoFit/>
          </a:bodyPr>
          <a:lstStyle/>
          <a:p>
            <a:endParaRPr lang="ar-SA"/>
          </a:p>
        </p:txBody>
      </p:sp>
      <p:sp>
        <p:nvSpPr>
          <p:cNvPr id="88110" name="AutoShape 46"/>
          <p:cNvSpPr>
            <a:spLocks noChangeArrowheads="1"/>
          </p:cNvSpPr>
          <p:nvPr/>
        </p:nvSpPr>
        <p:spPr bwMode="ltGray">
          <a:xfrm rot="5400000">
            <a:off x="-2422526" y="1474788"/>
            <a:ext cx="4824413" cy="4770438"/>
          </a:xfrm>
          <a:custGeom>
            <a:avLst/>
            <a:gdLst>
              <a:gd name="G0" fmla="+- 10478 0 0"/>
              <a:gd name="G1" fmla="+- -11739500 0 0"/>
              <a:gd name="G2" fmla="+- 0 0 -11739500"/>
              <a:gd name="T0" fmla="*/ 0 256 1"/>
              <a:gd name="T1" fmla="*/ 180 256 1"/>
              <a:gd name="G3" fmla="+- -11739500 T0 T1"/>
              <a:gd name="T2" fmla="*/ 0 256 1"/>
              <a:gd name="T3" fmla="*/ 90 256 1"/>
              <a:gd name="G4" fmla="+- -11739500 T2 T3"/>
              <a:gd name="G5" fmla="*/ G4 2 1"/>
              <a:gd name="T4" fmla="*/ 90 256 1"/>
              <a:gd name="T5" fmla="*/ 0 256 1"/>
              <a:gd name="G6" fmla="+- -11739500 T4 T5"/>
              <a:gd name="G7" fmla="*/ G6 2 1"/>
              <a:gd name="G8" fmla="abs -1173950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0478"/>
              <a:gd name="G18" fmla="*/ 10478 1 2"/>
              <a:gd name="G19" fmla="+- G18 5400 0"/>
              <a:gd name="G20" fmla="cos G19 -11739500"/>
              <a:gd name="G21" fmla="sin G19 -11739500"/>
              <a:gd name="G22" fmla="+- G20 10800 0"/>
              <a:gd name="G23" fmla="+- G21 10800 0"/>
              <a:gd name="G24" fmla="+- 10800 0 G20"/>
              <a:gd name="G25" fmla="+- 10478 10800 0"/>
              <a:gd name="G26" fmla="?: G9 G17 G25"/>
              <a:gd name="G27" fmla="?: G9 0 21600"/>
              <a:gd name="G28" fmla="cos 10800 -11739500"/>
              <a:gd name="G29" fmla="sin 10800 -11739500"/>
              <a:gd name="G30" fmla="sin 10478 -11739500"/>
              <a:gd name="G31" fmla="+- G28 10800 0"/>
              <a:gd name="G32" fmla="+- G29 10800 0"/>
              <a:gd name="G33" fmla="+- G30 10800 0"/>
              <a:gd name="G34" fmla="?: G4 0 G31"/>
              <a:gd name="G35" fmla="?: -11739500 G34 0"/>
              <a:gd name="G36" fmla="?: G6 G35 G31"/>
              <a:gd name="G37" fmla="+- 21600 0 G36"/>
              <a:gd name="G38" fmla="?: G4 0 G33"/>
              <a:gd name="G39" fmla="?: -11739500 G38 G32"/>
              <a:gd name="G40" fmla="?: G6 G39 0"/>
              <a:gd name="G41" fmla="?: G4 G32 21600"/>
              <a:gd name="G42" fmla="?: G6 G41 G33"/>
              <a:gd name="T12" fmla="*/ 10800 w 21600"/>
              <a:gd name="T13" fmla="*/ 0 h 21600"/>
              <a:gd name="T14" fmla="*/ 162 w 21600"/>
              <a:gd name="T15" fmla="*/ 10638 h 21600"/>
              <a:gd name="T16" fmla="*/ 10800 w 21600"/>
              <a:gd name="T17" fmla="*/ 322 h 21600"/>
              <a:gd name="T18" fmla="*/ 21438 w 21600"/>
              <a:gd name="T19" fmla="*/ 10638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23" y="10641"/>
                </a:moveTo>
                <a:cubicBezTo>
                  <a:pt x="410" y="4916"/>
                  <a:pt x="5075" y="321"/>
                  <a:pt x="10800" y="322"/>
                </a:cubicBezTo>
                <a:cubicBezTo>
                  <a:pt x="16524" y="322"/>
                  <a:pt x="21189" y="4916"/>
                  <a:pt x="21276" y="10641"/>
                </a:cubicBezTo>
                <a:lnTo>
                  <a:pt x="21598" y="10636"/>
                </a:lnTo>
                <a:cubicBezTo>
                  <a:pt x="21509" y="4736"/>
                  <a:pt x="16700" y="-1"/>
                  <a:pt x="10799" y="0"/>
                </a:cubicBezTo>
                <a:cubicBezTo>
                  <a:pt x="4899" y="0"/>
                  <a:pt x="90" y="4736"/>
                  <a:pt x="1" y="10636"/>
                </a:cubicBezTo>
                <a:close/>
              </a:path>
            </a:pathLst>
          </a:custGeom>
          <a:gradFill rotWithShape="1">
            <a:gsLst>
              <a:gs pos="0">
                <a:schemeClr val="bg2">
                  <a:gamma/>
                  <a:tint val="45490"/>
                  <a:invGamma/>
                </a:schemeClr>
              </a:gs>
              <a:gs pos="50000">
                <a:schemeClr val="bg2"/>
              </a:gs>
              <a:gs pos="100000">
                <a:schemeClr val="bg2">
                  <a:gamma/>
                  <a:tint val="45490"/>
                  <a:invGamma/>
                </a:schemeClr>
              </a:gs>
            </a:gsLst>
            <a:lin ang="0" scaled="1"/>
          </a:gradFill>
          <a:ln w="9525" algn="ctr">
            <a:noFill/>
            <a:miter lim="800000"/>
            <a:headEnd/>
            <a:tailEnd/>
          </a:ln>
          <a:effectLst/>
        </p:spPr>
        <p:txBody>
          <a:bodyPr wrap="none" anchor="ctr"/>
          <a:lstStyle/>
          <a:p>
            <a:pPr>
              <a:defRPr/>
            </a:pPr>
            <a:endParaRPr lang="ar-SA">
              <a:cs typeface="+mn-cs"/>
            </a:endParaRPr>
          </a:p>
        </p:txBody>
      </p:sp>
      <p:sp>
        <p:nvSpPr>
          <p:cNvPr id="88111" name="AutoShape 47"/>
          <p:cNvSpPr>
            <a:spLocks noChangeArrowheads="1"/>
          </p:cNvSpPr>
          <p:nvPr/>
        </p:nvSpPr>
        <p:spPr bwMode="ltGray">
          <a:xfrm rot="5400000" flipH="1">
            <a:off x="-2016918" y="1910556"/>
            <a:ext cx="4032250" cy="3929063"/>
          </a:xfrm>
          <a:custGeom>
            <a:avLst/>
            <a:gdLst>
              <a:gd name="G0" fmla="+- 56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6"/>
              <a:gd name="G18" fmla="*/ 56 1 2"/>
              <a:gd name="G19" fmla="+- G18 5400 0"/>
              <a:gd name="G20" fmla="cos G19 11796480"/>
              <a:gd name="G21" fmla="sin G19 11796480"/>
              <a:gd name="G22" fmla="+- G20 10800 0"/>
              <a:gd name="G23" fmla="+- G21 10800 0"/>
              <a:gd name="G24" fmla="+- 10800 0 G20"/>
              <a:gd name="G25" fmla="+- 56 10800 0"/>
              <a:gd name="G26" fmla="?: G9 G17 G25"/>
              <a:gd name="G27" fmla="?: G9 0 21600"/>
              <a:gd name="G28" fmla="cos 10800 11796480"/>
              <a:gd name="G29" fmla="sin 10800 11796480"/>
              <a:gd name="G30" fmla="sin 56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5372 w 21600"/>
              <a:gd name="T15" fmla="*/ 10800 h 21600"/>
              <a:gd name="T16" fmla="*/ 10800 w 21600"/>
              <a:gd name="T17" fmla="*/ 10744 h 21600"/>
              <a:gd name="T18" fmla="*/ 16228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0744" y="10800"/>
                </a:moveTo>
                <a:cubicBezTo>
                  <a:pt x="10744" y="10769"/>
                  <a:pt x="10769" y="10744"/>
                  <a:pt x="10800" y="10744"/>
                </a:cubicBezTo>
                <a:cubicBezTo>
                  <a:pt x="10830" y="10743"/>
                  <a:pt x="10855" y="10769"/>
                  <a:pt x="10856" y="10799"/>
                </a:cubicBezTo>
                <a:lnTo>
                  <a:pt x="21600" y="10800"/>
                </a:lnTo>
                <a:cubicBezTo>
                  <a:pt x="21600" y="4835"/>
                  <a:pt x="16764" y="0"/>
                  <a:pt x="10800" y="0"/>
                </a:cubicBezTo>
                <a:cubicBezTo>
                  <a:pt x="4835" y="0"/>
                  <a:pt x="0" y="4835"/>
                  <a:pt x="0" y="10800"/>
                </a:cubicBezTo>
                <a:close/>
              </a:path>
            </a:pathLst>
          </a:custGeom>
          <a:gradFill rotWithShape="1">
            <a:gsLst>
              <a:gs pos="0">
                <a:schemeClr val="bg2">
                  <a:alpha val="56000"/>
                </a:schemeClr>
              </a:gs>
              <a:gs pos="100000">
                <a:schemeClr val="bg2">
                  <a:gamma/>
                  <a:tint val="0"/>
                  <a:invGamma/>
                  <a:alpha val="48000"/>
                </a:schemeClr>
              </a:gs>
            </a:gsLst>
            <a:lin ang="5400000" scaled="1"/>
          </a:gradFill>
          <a:ln w="0" algn="ctr">
            <a:noFill/>
            <a:miter lim="800000"/>
            <a:headEnd/>
            <a:tailEnd/>
          </a:ln>
          <a:effectLst/>
        </p:spPr>
        <p:txBody>
          <a:bodyPr wrap="none" anchor="ctr"/>
          <a:lstStyle/>
          <a:p>
            <a:pPr>
              <a:defRPr/>
            </a:pPr>
            <a:endParaRPr lang="ar-SA">
              <a:cs typeface="+mn-cs"/>
            </a:endParaRPr>
          </a:p>
        </p:txBody>
      </p:sp>
      <p:sp>
        <p:nvSpPr>
          <p:cNvPr id="9224" name="عنصر نائب للمحتوى 10"/>
          <p:cNvSpPr>
            <a:spLocks noGrp="1"/>
          </p:cNvSpPr>
          <p:nvPr>
            <p:ph idx="1"/>
          </p:nvPr>
        </p:nvSpPr>
        <p:spPr>
          <a:xfrm>
            <a:off x="128588" y="357188"/>
            <a:ext cx="8801130" cy="5778499"/>
          </a:xfrm>
        </p:spPr>
        <p:style>
          <a:lnRef idx="2">
            <a:schemeClr val="accent3"/>
          </a:lnRef>
          <a:fillRef idx="1">
            <a:schemeClr val="lt1"/>
          </a:fillRef>
          <a:effectRef idx="0">
            <a:schemeClr val="accent3"/>
          </a:effectRef>
          <a:fontRef idx="minor">
            <a:schemeClr val="dk1"/>
          </a:fontRef>
        </p:style>
        <p:txBody>
          <a:bodyPr>
            <a:normAutofit lnSpcReduction="10000"/>
          </a:bodyPr>
          <a:lstStyle/>
          <a:p>
            <a:pPr algn="r" rtl="1" eaLnBrk="1" hangingPunct="1">
              <a:buFont typeface="Wingdings" pitchFamily="2" charset="2"/>
              <a:buNone/>
              <a:defRPr/>
            </a:pPr>
            <a:r>
              <a:rPr lang="ar-SA" sz="2800" dirty="0">
                <a:solidFill>
                  <a:srgbClr val="FF0000"/>
                </a:solidFill>
              </a:rPr>
              <a:t> </a:t>
            </a:r>
            <a:r>
              <a:rPr lang="ar-SA" sz="2800" dirty="0">
                <a:solidFill>
                  <a:schemeClr val="accent1"/>
                </a:solidFill>
              </a:rPr>
              <a:t> </a:t>
            </a:r>
            <a:r>
              <a:rPr lang="ar-SA" sz="3600" u="sng" dirty="0">
                <a:solidFill>
                  <a:schemeClr val="accent1"/>
                </a:solidFill>
                <a:cs typeface="Mudir MT" pitchFamily="2" charset="-78"/>
              </a:rPr>
              <a:t>(</a:t>
            </a:r>
            <a:r>
              <a:rPr lang="ar-SA" sz="2400" u="sng" dirty="0">
                <a:solidFill>
                  <a:schemeClr val="accent1"/>
                </a:solidFill>
                <a:cs typeface="Mudir MT" pitchFamily="2" charset="-78"/>
              </a:rPr>
              <a:t>د</a:t>
            </a:r>
            <a:r>
              <a:rPr lang="ar-SA" sz="3600" b="1" u="sng" dirty="0">
                <a:solidFill>
                  <a:schemeClr val="accent1"/>
                </a:solidFill>
                <a:cs typeface="Mudir MT" pitchFamily="2" charset="-78"/>
              </a:rPr>
              <a:t>) معدل دوران المخزون</a:t>
            </a:r>
            <a:endParaRPr lang="en-US" sz="1800" u="sng" dirty="0">
              <a:solidFill>
                <a:schemeClr val="accent1"/>
              </a:solidFill>
              <a:cs typeface="Mudir MT" pitchFamily="2" charset="-78"/>
            </a:endParaRPr>
          </a:p>
          <a:p>
            <a:pPr marL="0" algn="r" rtl="1" eaLnBrk="1" hangingPunct="1">
              <a:buFont typeface="Wingdings" pitchFamily="2" charset="2"/>
              <a:buNone/>
              <a:defRPr/>
            </a:pPr>
            <a:r>
              <a:rPr lang="ar-SA" sz="2400" b="1" dirty="0"/>
              <a:t>يعكس هذا المعدل كفاءة المنشأة وفعاليتها في إدارة المخزون, وتنعكس هذه الفعالية على عدد مرات تحويل المخزون إلى مبيعات. </a:t>
            </a:r>
          </a:p>
          <a:p>
            <a:pPr marL="0" algn="r" rtl="1" eaLnBrk="1" hangingPunct="1">
              <a:buFont typeface="Wingdings" pitchFamily="2" charset="2"/>
              <a:buNone/>
              <a:defRPr/>
            </a:pPr>
            <a:r>
              <a:rPr lang="ar-SA" sz="2400" b="1" dirty="0"/>
              <a:t>يتم تحديد معدل دوران المخزون بالمعادلة التالية:</a:t>
            </a:r>
          </a:p>
          <a:p>
            <a:pPr marL="0" algn="r" rtl="1" eaLnBrk="1" hangingPunct="1">
              <a:buFont typeface="Wingdings" pitchFamily="2" charset="2"/>
              <a:buNone/>
              <a:defRPr/>
            </a:pPr>
            <a:endParaRPr lang="en-US" sz="2000" dirty="0"/>
          </a:p>
          <a:p>
            <a:pPr marL="0" algn="r" rtl="1" eaLnBrk="1" hangingPunct="1">
              <a:buFont typeface="Wingdings" pitchFamily="2" charset="2"/>
              <a:buNone/>
              <a:defRPr/>
            </a:pPr>
            <a:endParaRPr lang="ar-SA" sz="2000" dirty="0"/>
          </a:p>
          <a:p>
            <a:pPr marL="0" algn="ctr" rtl="1" eaLnBrk="1" hangingPunct="1">
              <a:buFont typeface="Wingdings" pitchFamily="2" charset="2"/>
              <a:buNone/>
              <a:defRPr/>
            </a:pPr>
            <a:r>
              <a:rPr lang="ar-SA" sz="2400" b="1" dirty="0"/>
              <a:t>متوسط المخزون</a:t>
            </a:r>
            <a:r>
              <a:rPr lang="en-US" sz="2400" b="1" dirty="0"/>
              <a:t>= </a:t>
            </a:r>
            <a:r>
              <a:rPr lang="ar-SA" sz="2400" b="1" dirty="0"/>
              <a:t>(مخزون أول المدة + مخزون آخر المدة) ÷ </a:t>
            </a:r>
            <a:r>
              <a:rPr lang="en-US" sz="2400" b="1" dirty="0"/>
              <a:t>2</a:t>
            </a:r>
            <a:endParaRPr lang="ar-SA" sz="2400" b="1" dirty="0"/>
          </a:p>
          <a:p>
            <a:pPr marL="0" algn="just" rtl="1" eaLnBrk="1" hangingPunct="1">
              <a:buFont typeface="Wingdings" pitchFamily="2" charset="2"/>
              <a:buNone/>
              <a:defRPr/>
            </a:pPr>
            <a:r>
              <a:rPr lang="ar-SA" sz="2400" b="1" dirty="0"/>
              <a:t>فإذا كان مخزون أول المدة = </a:t>
            </a:r>
            <a:r>
              <a:rPr lang="en-US" sz="2400" b="1" dirty="0"/>
              <a:t>62000</a:t>
            </a:r>
            <a:r>
              <a:rPr lang="ar-SA" sz="2400" b="1" dirty="0"/>
              <a:t> دج فمن المثال السابق وبتطبيق المعادلة (أ) نجد أن معدل دوران المخزون لشركة الروابي وهو:</a:t>
            </a:r>
            <a:endParaRPr lang="en-US" sz="2400" b="1" dirty="0"/>
          </a:p>
          <a:p>
            <a:pPr marL="0" algn="r" rtl="1" eaLnBrk="1" hangingPunct="1">
              <a:buFont typeface="Wingdings" pitchFamily="2" charset="2"/>
              <a:buNone/>
              <a:defRPr/>
            </a:pPr>
            <a:endParaRPr lang="ar-SA" sz="2000" dirty="0"/>
          </a:p>
          <a:p>
            <a:pPr marL="0" algn="r" rtl="1" eaLnBrk="1" hangingPunct="1">
              <a:buFont typeface="Wingdings" pitchFamily="2" charset="2"/>
              <a:buNone/>
              <a:defRPr/>
            </a:pPr>
            <a:r>
              <a:rPr lang="ar-SA" sz="2000" dirty="0"/>
              <a:t>                       </a:t>
            </a:r>
            <a:r>
              <a:rPr lang="en-US" sz="2000" dirty="0"/>
              <a:t>                             </a:t>
            </a:r>
            <a:r>
              <a:rPr lang="ar-SA" sz="2000" dirty="0"/>
              <a:t> </a:t>
            </a:r>
            <a:endParaRPr lang="en-US" sz="2000" dirty="0"/>
          </a:p>
          <a:p>
            <a:pPr marL="0" algn="justLow" rtl="1" eaLnBrk="1" hangingPunct="1">
              <a:buFont typeface="Wingdings" pitchFamily="2" charset="2"/>
              <a:buNone/>
              <a:defRPr/>
            </a:pPr>
            <a:endParaRPr lang="ar-DZ" sz="2400" b="1" dirty="0"/>
          </a:p>
          <a:p>
            <a:pPr marL="0" algn="justLow" rtl="1" eaLnBrk="1" hangingPunct="1">
              <a:buFont typeface="Wingdings" pitchFamily="2" charset="2"/>
              <a:buNone/>
              <a:defRPr/>
            </a:pPr>
            <a:r>
              <a:rPr lang="ar-SA" sz="2400" b="1" dirty="0"/>
              <a:t>وتعني هذه النتيجة أن كل </a:t>
            </a:r>
            <a:r>
              <a:rPr lang="ar-DZ" sz="2400" b="1" dirty="0"/>
              <a:t>1 دج</a:t>
            </a:r>
            <a:r>
              <a:rPr lang="ar-SA" sz="2400" b="1" dirty="0"/>
              <a:t> مستثمر في المخزون في شركة الروابي ينتج عنه مبيعات قيمتها </a:t>
            </a:r>
            <a:r>
              <a:rPr lang="en-US" sz="2400" b="1" dirty="0"/>
              <a:t>3.3</a:t>
            </a:r>
            <a:r>
              <a:rPr lang="ar-SA" sz="2400" b="1" dirty="0"/>
              <a:t> دج</a:t>
            </a:r>
            <a:r>
              <a:rPr lang="ar-DZ" sz="2400" b="1" dirty="0"/>
              <a:t>، </a:t>
            </a:r>
            <a:r>
              <a:rPr lang="ar-SA" sz="2400" b="1" dirty="0"/>
              <a:t>وبمعنى آخر فإن الشركة استطاعت تحويل مخزونها إلي مبيعات خلال العام بمعدل </a:t>
            </a:r>
            <a:r>
              <a:rPr lang="en-US" sz="2400" b="1" dirty="0"/>
              <a:t>3.3</a:t>
            </a:r>
            <a:r>
              <a:rPr lang="ar-SA" sz="2400" b="1" dirty="0"/>
              <a:t> مرة</a:t>
            </a:r>
            <a:r>
              <a:rPr lang="ar-SA" sz="1800" dirty="0"/>
              <a:t>.</a:t>
            </a:r>
            <a:endParaRPr lang="en-US" sz="1800" dirty="0"/>
          </a:p>
        </p:txBody>
      </p:sp>
      <p:pic>
        <p:nvPicPr>
          <p:cNvPr id="60422" name="Picture 10"/>
          <p:cNvPicPr>
            <a:picLocks noChangeAspect="1" noChangeArrowheads="1"/>
          </p:cNvPicPr>
          <p:nvPr/>
        </p:nvPicPr>
        <p:blipFill>
          <a:blip r:embed="rId2" cstate="print"/>
          <a:srcRect/>
          <a:stretch>
            <a:fillRect/>
          </a:stretch>
        </p:blipFill>
        <p:spPr bwMode="auto">
          <a:xfrm>
            <a:off x="622630" y="1431005"/>
            <a:ext cx="2945740" cy="857250"/>
          </a:xfrm>
          <a:prstGeom prst="rect">
            <a:avLst/>
          </a:prstGeom>
          <a:ln>
            <a:noFill/>
          </a:ln>
          <a:effectLst>
            <a:outerShdw blurRad="292100" dist="139700" dir="2700000" algn="tl" rotWithShape="0">
              <a:srgbClr val="333333">
                <a:alpha val="65000"/>
              </a:srgbClr>
            </a:outerShdw>
          </a:effectLst>
        </p:spPr>
      </p:pic>
      <p:pic>
        <p:nvPicPr>
          <p:cNvPr id="60423" name="Picture 12"/>
          <p:cNvPicPr>
            <a:picLocks noChangeAspect="1" noChangeArrowheads="1"/>
          </p:cNvPicPr>
          <p:nvPr/>
        </p:nvPicPr>
        <p:blipFill>
          <a:blip r:embed="rId3" cstate="print"/>
          <a:srcRect/>
          <a:stretch>
            <a:fillRect/>
          </a:stretch>
        </p:blipFill>
        <p:spPr bwMode="auto">
          <a:xfrm>
            <a:off x="1145113" y="3961757"/>
            <a:ext cx="5286375" cy="742950"/>
          </a:xfrm>
          <a:prstGeom prst="rect">
            <a:avLst/>
          </a:prstGeom>
          <a:ln>
            <a:noFill/>
          </a:ln>
          <a:effectLst>
            <a:outerShdw blurRad="292100" dist="139700" dir="2700000" algn="tl" rotWithShape="0">
              <a:srgbClr val="333333">
                <a:alpha val="65000"/>
              </a:srgbClr>
            </a:outerShdw>
          </a:effectLst>
        </p:spPr>
      </p:pic>
      <p:sp>
        <p:nvSpPr>
          <p:cNvPr id="10" name="Date Placeholder 9"/>
          <p:cNvSpPr>
            <a:spLocks noGrp="1"/>
          </p:cNvSpPr>
          <p:nvPr>
            <p:ph type="dt" sz="half" idx="10"/>
          </p:nvPr>
        </p:nvSpPr>
        <p:spPr/>
        <p:txBody>
          <a:bodyPr/>
          <a:lstStyle/>
          <a:p>
            <a:fld id="{D495B37C-D1D8-49B0-9A8D-20C52185DE21}" type="datetime3">
              <a:rPr lang="en-US" smtClean="0"/>
              <a:t>7 April 2020</a:t>
            </a:fld>
            <a:endParaRPr lang="ar-SA"/>
          </a:p>
        </p:txBody>
      </p:sp>
      <p:sp>
        <p:nvSpPr>
          <p:cNvPr id="11" name="Footer Placeholder 10"/>
          <p:cNvSpPr>
            <a:spLocks noGrp="1"/>
          </p:cNvSpPr>
          <p:nvPr>
            <p:ph type="ftr" sz="quarter" idx="11"/>
          </p:nvPr>
        </p:nvSpPr>
        <p:spPr/>
        <p:txBody>
          <a:bodyPr/>
          <a:lstStyle/>
          <a:p>
            <a:r>
              <a:rPr lang="ar-SA" dirty="0"/>
              <a:t>النسب المالية                                  الأستاذ الدكتور  بوداح عبدالجليل</a:t>
            </a:r>
          </a:p>
        </p:txBody>
      </p:sp>
      <p:sp>
        <p:nvSpPr>
          <p:cNvPr id="12" name="Slide Number Placeholder 11"/>
          <p:cNvSpPr>
            <a:spLocks noGrp="1"/>
          </p:cNvSpPr>
          <p:nvPr>
            <p:ph type="sldNum" sz="quarter" idx="12"/>
          </p:nvPr>
        </p:nvSpPr>
        <p:spPr/>
        <p:txBody>
          <a:bodyPr/>
          <a:lstStyle/>
          <a:p>
            <a:fld id="{0B34F065-1154-456A-91E3-76DE8E75E17B}" type="slidenum">
              <a:rPr lang="ar-SA" smtClean="0"/>
              <a:pPr/>
              <a:t>34</a:t>
            </a:fld>
            <a:endParaRPr lang="ar-SA"/>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 Box 3"/>
          <p:cNvSpPr txBox="1">
            <a:spLocks noChangeArrowheads="1"/>
          </p:cNvSpPr>
          <p:nvPr/>
        </p:nvSpPr>
        <p:spPr bwMode="auto">
          <a:xfrm>
            <a:off x="1660525" y="722313"/>
            <a:ext cx="184150" cy="366712"/>
          </a:xfrm>
          <a:prstGeom prst="rect">
            <a:avLst/>
          </a:prstGeom>
          <a:noFill/>
          <a:ln w="9525">
            <a:noFill/>
            <a:miter lim="800000"/>
            <a:headEnd/>
            <a:tailEnd/>
          </a:ln>
        </p:spPr>
        <p:txBody>
          <a:bodyPr wrap="none">
            <a:spAutoFit/>
          </a:bodyPr>
          <a:lstStyle/>
          <a:p>
            <a:endParaRPr lang="ar-SA"/>
          </a:p>
        </p:txBody>
      </p:sp>
      <p:sp>
        <p:nvSpPr>
          <p:cNvPr id="88111" name="AutoShape 47"/>
          <p:cNvSpPr>
            <a:spLocks noChangeArrowheads="1"/>
          </p:cNvSpPr>
          <p:nvPr/>
        </p:nvSpPr>
        <p:spPr bwMode="ltGray">
          <a:xfrm rot="5400000" flipH="1">
            <a:off x="-2016918" y="1910556"/>
            <a:ext cx="4032250" cy="3929063"/>
          </a:xfrm>
          <a:custGeom>
            <a:avLst/>
            <a:gdLst>
              <a:gd name="G0" fmla="+- 56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6"/>
              <a:gd name="G18" fmla="*/ 56 1 2"/>
              <a:gd name="G19" fmla="+- G18 5400 0"/>
              <a:gd name="G20" fmla="cos G19 11796480"/>
              <a:gd name="G21" fmla="sin G19 11796480"/>
              <a:gd name="G22" fmla="+- G20 10800 0"/>
              <a:gd name="G23" fmla="+- G21 10800 0"/>
              <a:gd name="G24" fmla="+- 10800 0 G20"/>
              <a:gd name="G25" fmla="+- 56 10800 0"/>
              <a:gd name="G26" fmla="?: G9 G17 G25"/>
              <a:gd name="G27" fmla="?: G9 0 21600"/>
              <a:gd name="G28" fmla="cos 10800 11796480"/>
              <a:gd name="G29" fmla="sin 10800 11796480"/>
              <a:gd name="G30" fmla="sin 56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5372 w 21600"/>
              <a:gd name="T15" fmla="*/ 10800 h 21600"/>
              <a:gd name="T16" fmla="*/ 10800 w 21600"/>
              <a:gd name="T17" fmla="*/ 10744 h 21600"/>
              <a:gd name="T18" fmla="*/ 16228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0744" y="10800"/>
                </a:moveTo>
                <a:cubicBezTo>
                  <a:pt x="10744" y="10769"/>
                  <a:pt x="10769" y="10744"/>
                  <a:pt x="10800" y="10744"/>
                </a:cubicBezTo>
                <a:cubicBezTo>
                  <a:pt x="10830" y="10743"/>
                  <a:pt x="10855" y="10769"/>
                  <a:pt x="10856" y="10799"/>
                </a:cubicBezTo>
                <a:lnTo>
                  <a:pt x="21600" y="10800"/>
                </a:lnTo>
                <a:cubicBezTo>
                  <a:pt x="21600" y="4835"/>
                  <a:pt x="16764" y="0"/>
                  <a:pt x="10800" y="0"/>
                </a:cubicBezTo>
                <a:cubicBezTo>
                  <a:pt x="4835" y="0"/>
                  <a:pt x="0" y="4835"/>
                  <a:pt x="0" y="10800"/>
                </a:cubicBezTo>
                <a:close/>
              </a:path>
            </a:pathLst>
          </a:custGeom>
          <a:gradFill rotWithShape="1">
            <a:gsLst>
              <a:gs pos="0">
                <a:schemeClr val="bg2">
                  <a:alpha val="56000"/>
                </a:schemeClr>
              </a:gs>
              <a:gs pos="100000">
                <a:schemeClr val="bg2">
                  <a:gamma/>
                  <a:tint val="0"/>
                  <a:invGamma/>
                  <a:alpha val="48000"/>
                </a:schemeClr>
              </a:gs>
            </a:gsLst>
            <a:lin ang="5400000" scaled="1"/>
          </a:gradFill>
          <a:ln w="0" algn="ctr">
            <a:noFill/>
            <a:miter lim="800000"/>
            <a:headEnd/>
            <a:tailEnd/>
          </a:ln>
          <a:effectLst/>
        </p:spPr>
        <p:txBody>
          <a:bodyPr wrap="none" anchor="ctr"/>
          <a:lstStyle/>
          <a:p>
            <a:pPr>
              <a:defRPr/>
            </a:pPr>
            <a:endParaRPr lang="ar-SA">
              <a:cs typeface="+mn-cs"/>
            </a:endParaRPr>
          </a:p>
        </p:txBody>
      </p:sp>
      <p:sp>
        <p:nvSpPr>
          <p:cNvPr id="10248" name="عنصر نائب للمحتوى 10"/>
          <p:cNvSpPr>
            <a:spLocks noGrp="1"/>
          </p:cNvSpPr>
          <p:nvPr>
            <p:ph idx="1"/>
          </p:nvPr>
        </p:nvSpPr>
        <p:spPr>
          <a:xfrm>
            <a:off x="214313" y="214313"/>
            <a:ext cx="8715375" cy="6143625"/>
          </a:xfrm>
        </p:spPr>
        <p:style>
          <a:lnRef idx="2">
            <a:schemeClr val="accent3"/>
          </a:lnRef>
          <a:fillRef idx="1">
            <a:schemeClr val="lt1"/>
          </a:fillRef>
          <a:effectRef idx="0">
            <a:schemeClr val="accent3"/>
          </a:effectRef>
          <a:fontRef idx="minor">
            <a:schemeClr val="dk1"/>
          </a:fontRef>
        </p:style>
        <p:txBody>
          <a:bodyPr>
            <a:normAutofit lnSpcReduction="10000"/>
          </a:bodyPr>
          <a:lstStyle/>
          <a:p>
            <a:pPr algn="r" rtl="1" eaLnBrk="1" hangingPunct="1">
              <a:buFont typeface="Wingdings" pitchFamily="2" charset="2"/>
              <a:buNone/>
              <a:defRPr/>
            </a:pPr>
            <a:r>
              <a:rPr lang="ar-SA" sz="3200" b="1" dirty="0"/>
              <a:t> </a:t>
            </a:r>
            <a:r>
              <a:rPr lang="ar-SA" sz="2000" b="1" u="sng" dirty="0">
                <a:solidFill>
                  <a:schemeClr val="accent1"/>
                </a:solidFill>
              </a:rPr>
              <a:t> </a:t>
            </a:r>
            <a:r>
              <a:rPr lang="ar-SA" sz="3200" b="1" u="sng" dirty="0">
                <a:solidFill>
                  <a:schemeClr val="accent1"/>
                </a:solidFill>
                <a:cs typeface="Mudir MT" pitchFamily="2" charset="-78"/>
              </a:rPr>
              <a:t>(هـ) معدل دوران الأصول الثابتة  </a:t>
            </a:r>
            <a:endParaRPr lang="en-US" sz="2000" b="1" u="sng" dirty="0">
              <a:solidFill>
                <a:schemeClr val="accent1"/>
              </a:solidFill>
              <a:cs typeface="Mudir MT" pitchFamily="2" charset="-78"/>
            </a:endParaRPr>
          </a:p>
          <a:p>
            <a:pPr marL="0" algn="r" rtl="1" eaLnBrk="1" hangingPunct="1">
              <a:buFont typeface="Wingdings" pitchFamily="2" charset="2"/>
              <a:buNone/>
              <a:defRPr/>
            </a:pPr>
            <a:r>
              <a:rPr lang="ar-SA" sz="2400" b="1" dirty="0"/>
              <a:t>يقيس هذا المعدل كفاءة الشركة في استخدام الأصول الثابتة في الإنتاج ويعبر عنه بالمعادلة التالية:</a:t>
            </a:r>
          </a:p>
          <a:p>
            <a:pPr marL="0" algn="r" rtl="1" eaLnBrk="1" hangingPunct="1">
              <a:buFont typeface="Wingdings" pitchFamily="2" charset="2"/>
              <a:buNone/>
              <a:defRPr/>
            </a:pPr>
            <a:endParaRPr lang="en-US" sz="2000" b="1" dirty="0"/>
          </a:p>
          <a:p>
            <a:pPr marL="0" algn="r" rtl="1" eaLnBrk="1" hangingPunct="1">
              <a:buFont typeface="Wingdings" pitchFamily="2" charset="2"/>
              <a:buNone/>
              <a:defRPr/>
            </a:pPr>
            <a:r>
              <a:rPr lang="ar-SA" sz="2000" b="1" u="sng" dirty="0"/>
              <a:t> </a:t>
            </a:r>
            <a:endParaRPr lang="ar-SA" sz="2000" b="1" dirty="0"/>
          </a:p>
          <a:p>
            <a:pPr marL="0" algn="just" rtl="1" eaLnBrk="1" hangingPunct="1">
              <a:buFont typeface="Wingdings" pitchFamily="2" charset="2"/>
              <a:buNone/>
              <a:defRPr/>
            </a:pPr>
            <a:endParaRPr lang="ar-DZ" sz="2000" b="1" dirty="0"/>
          </a:p>
          <a:p>
            <a:pPr marL="0" algn="just" rtl="1" eaLnBrk="1" hangingPunct="1">
              <a:buFont typeface="Wingdings" pitchFamily="2" charset="2"/>
              <a:buNone/>
              <a:defRPr/>
            </a:pPr>
            <a:r>
              <a:rPr lang="ar-SA" sz="2000" b="1" dirty="0"/>
              <a:t>والقاعدة هي أنه إذا كان معدل دوران الأصول الثابتة مرتفعا؛ فإن ذلك يدل على كفاءة الشركة في إدارة الأصول الثابتة, أو قد يرجع السبب إلى صغر حجم الاستثمار في هذه الأصول. أما انخفاض معدل دوران الأصول الثابتة, فقد يكون بسبب عدم مقدرة الشركة على الاستفادة المثلى من الأصول الثابتة أو بسبب وجود طاقة معطّلة ضمن هذه الأصول. في هذه الحالة يجب على الشركة أن تعمل على التخلص من جزء من الأصول عن طريق البيع أو الإيجار والاستفادة من الإيرادات في تغطية الخصوم أو زيادة الاستثمار في الأصول الثابتة. ويتضح من المثال موضوع الدراسة أن:</a:t>
            </a:r>
          </a:p>
          <a:p>
            <a:pPr marL="0" algn="r" rtl="1" eaLnBrk="1" hangingPunct="1">
              <a:buFont typeface="Wingdings" pitchFamily="2" charset="2"/>
              <a:buNone/>
              <a:defRPr/>
            </a:pPr>
            <a:endParaRPr lang="en-US" sz="2000" b="1" dirty="0"/>
          </a:p>
          <a:p>
            <a:pPr marL="0" algn="r" rtl="1" eaLnBrk="1" hangingPunct="1">
              <a:buFont typeface="Wingdings" pitchFamily="2" charset="2"/>
              <a:buNone/>
              <a:defRPr/>
            </a:pPr>
            <a:endParaRPr lang="ar-SA" sz="2000" b="1" dirty="0"/>
          </a:p>
          <a:p>
            <a:pPr marL="0" algn="r" rtl="1" eaLnBrk="1" hangingPunct="1">
              <a:buFont typeface="Wingdings" pitchFamily="2" charset="2"/>
              <a:buNone/>
              <a:defRPr/>
            </a:pPr>
            <a:r>
              <a:rPr lang="ar-SA" sz="2000" b="1" dirty="0"/>
              <a:t>متوسط الصناعة = </a:t>
            </a:r>
            <a:r>
              <a:rPr lang="en-US" sz="2000" b="1" dirty="0"/>
              <a:t>2.1</a:t>
            </a:r>
            <a:r>
              <a:rPr lang="ar-SA" sz="2000" b="1" dirty="0"/>
              <a:t> مرة.</a:t>
            </a:r>
            <a:endParaRPr lang="en-US" sz="2000" b="1" dirty="0"/>
          </a:p>
          <a:p>
            <a:pPr marL="0" algn="just" rtl="1" eaLnBrk="1" hangingPunct="1">
              <a:buFont typeface="Wingdings" pitchFamily="2" charset="2"/>
              <a:buNone/>
              <a:defRPr/>
            </a:pPr>
            <a:r>
              <a:rPr lang="ar-SA" sz="2000" b="1" dirty="0"/>
              <a:t>وعند مقارنة نسبة شركة الروابي مع متوسط الصناعة نجد أن كل </a:t>
            </a:r>
            <a:r>
              <a:rPr lang="ar-DZ" sz="2000" b="1" dirty="0"/>
              <a:t>1 دج</a:t>
            </a:r>
            <a:r>
              <a:rPr lang="ar-SA" sz="2000" b="1" dirty="0"/>
              <a:t> مستثمر من قبل الشركة في الأصول الثابتة ينتج عنه مبيعات مقدارها </a:t>
            </a:r>
            <a:r>
              <a:rPr lang="en-US" sz="2000" b="1" dirty="0"/>
              <a:t>1.62</a:t>
            </a:r>
            <a:r>
              <a:rPr lang="ar-SA" sz="2000" b="1" dirty="0"/>
              <a:t> دج وهذه أقل من متوسط الصناعة</a:t>
            </a:r>
            <a:r>
              <a:rPr lang="ar-DZ" sz="2000" b="1" dirty="0"/>
              <a:t>، </a:t>
            </a:r>
            <a:r>
              <a:rPr lang="ar-SA" sz="2000" b="1" dirty="0"/>
              <a:t>ووضع الشركة هنا غير جيد وعلى الشركة البحث عن الأسباب التي أدت إلى انخفاض معدل دوران الأصول الثابتة.</a:t>
            </a:r>
          </a:p>
        </p:txBody>
      </p:sp>
      <p:pic>
        <p:nvPicPr>
          <p:cNvPr id="61445" name="Picture 10"/>
          <p:cNvPicPr>
            <a:picLocks noChangeAspect="1" noChangeArrowheads="1"/>
          </p:cNvPicPr>
          <p:nvPr/>
        </p:nvPicPr>
        <p:blipFill>
          <a:blip r:embed="rId2" cstate="print"/>
          <a:srcRect/>
          <a:stretch>
            <a:fillRect/>
          </a:stretch>
        </p:blipFill>
        <p:spPr bwMode="auto">
          <a:xfrm>
            <a:off x="1524000" y="1392237"/>
            <a:ext cx="4710535" cy="740484"/>
          </a:xfrm>
          <a:prstGeom prst="rect">
            <a:avLst/>
          </a:prstGeom>
          <a:ln>
            <a:noFill/>
          </a:ln>
          <a:effectLst>
            <a:outerShdw blurRad="292100" dist="139700" dir="2700000" algn="tl" rotWithShape="0">
              <a:srgbClr val="333333">
                <a:alpha val="65000"/>
              </a:srgbClr>
            </a:outerShdw>
          </a:effectLst>
        </p:spPr>
      </p:pic>
      <p:pic>
        <p:nvPicPr>
          <p:cNvPr id="61446" name="Picture 12"/>
          <p:cNvPicPr>
            <a:picLocks noChangeAspect="1" noChangeArrowheads="1"/>
          </p:cNvPicPr>
          <p:nvPr/>
        </p:nvPicPr>
        <p:blipFill>
          <a:blip r:embed="rId3" cstate="print"/>
          <a:srcRect/>
          <a:stretch>
            <a:fillRect/>
          </a:stretch>
        </p:blipFill>
        <p:spPr bwMode="auto">
          <a:xfrm>
            <a:off x="488811" y="4221088"/>
            <a:ext cx="5336231" cy="730819"/>
          </a:xfrm>
          <a:prstGeom prst="rect">
            <a:avLst/>
          </a:prstGeom>
          <a:ln>
            <a:noFill/>
          </a:ln>
          <a:effectLst>
            <a:outerShdw blurRad="292100" dist="139700" dir="2700000" algn="tl" rotWithShape="0">
              <a:srgbClr val="333333">
                <a:alpha val="65000"/>
              </a:srgbClr>
            </a:outerShdw>
          </a:effectLst>
        </p:spPr>
      </p:pic>
      <p:sp>
        <p:nvSpPr>
          <p:cNvPr id="9" name="Date Placeholder 8"/>
          <p:cNvSpPr>
            <a:spLocks noGrp="1"/>
          </p:cNvSpPr>
          <p:nvPr>
            <p:ph type="dt" sz="half" idx="10"/>
          </p:nvPr>
        </p:nvSpPr>
        <p:spPr/>
        <p:txBody>
          <a:bodyPr/>
          <a:lstStyle/>
          <a:p>
            <a:fld id="{B5A33FC1-32E9-4625-981A-FE41A3D25156}" type="datetime3">
              <a:rPr lang="en-US" smtClean="0"/>
              <a:t>7 April 2020</a:t>
            </a:fld>
            <a:endParaRPr lang="ar-SA"/>
          </a:p>
        </p:txBody>
      </p:sp>
      <p:sp>
        <p:nvSpPr>
          <p:cNvPr id="10" name="Footer Placeholder 9"/>
          <p:cNvSpPr>
            <a:spLocks noGrp="1"/>
          </p:cNvSpPr>
          <p:nvPr>
            <p:ph type="ftr" sz="quarter" idx="11"/>
          </p:nvPr>
        </p:nvSpPr>
        <p:spPr/>
        <p:txBody>
          <a:bodyPr/>
          <a:lstStyle/>
          <a:p>
            <a:r>
              <a:rPr lang="ar-SA"/>
              <a:t>النسب المالية                                  الأستاذ الدكتور  بوداح عبدالجليل</a:t>
            </a:r>
          </a:p>
        </p:txBody>
      </p:sp>
      <p:sp>
        <p:nvSpPr>
          <p:cNvPr id="11" name="Slide Number Placeholder 10"/>
          <p:cNvSpPr>
            <a:spLocks noGrp="1"/>
          </p:cNvSpPr>
          <p:nvPr>
            <p:ph type="sldNum" sz="quarter" idx="12"/>
          </p:nvPr>
        </p:nvSpPr>
        <p:spPr/>
        <p:txBody>
          <a:bodyPr/>
          <a:lstStyle/>
          <a:p>
            <a:fld id="{0B34F065-1154-456A-91E3-76DE8E75E17B}" type="slidenum">
              <a:rPr lang="ar-SA" smtClean="0"/>
              <a:pPr/>
              <a:t>35</a:t>
            </a:fld>
            <a:endParaRPr lang="ar-SA"/>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 Box 3"/>
          <p:cNvSpPr txBox="1">
            <a:spLocks noChangeArrowheads="1"/>
          </p:cNvSpPr>
          <p:nvPr/>
        </p:nvSpPr>
        <p:spPr bwMode="auto">
          <a:xfrm>
            <a:off x="1660525" y="722313"/>
            <a:ext cx="184150" cy="366712"/>
          </a:xfrm>
          <a:prstGeom prst="rect">
            <a:avLst/>
          </a:prstGeom>
          <a:noFill/>
          <a:ln w="9525">
            <a:noFill/>
            <a:miter lim="800000"/>
            <a:headEnd/>
            <a:tailEnd/>
          </a:ln>
        </p:spPr>
        <p:txBody>
          <a:bodyPr wrap="none">
            <a:spAutoFit/>
          </a:bodyPr>
          <a:lstStyle/>
          <a:p>
            <a:endParaRPr lang="ar-SA"/>
          </a:p>
        </p:txBody>
      </p:sp>
      <p:sp>
        <p:nvSpPr>
          <p:cNvPr id="88110" name="AutoShape 46"/>
          <p:cNvSpPr>
            <a:spLocks noChangeArrowheads="1"/>
          </p:cNvSpPr>
          <p:nvPr/>
        </p:nvSpPr>
        <p:spPr bwMode="ltGray">
          <a:xfrm rot="5400000">
            <a:off x="-2422526" y="1474788"/>
            <a:ext cx="4824413" cy="4770438"/>
          </a:xfrm>
          <a:custGeom>
            <a:avLst/>
            <a:gdLst>
              <a:gd name="G0" fmla="+- 10478 0 0"/>
              <a:gd name="G1" fmla="+- -11739500 0 0"/>
              <a:gd name="G2" fmla="+- 0 0 -11739500"/>
              <a:gd name="T0" fmla="*/ 0 256 1"/>
              <a:gd name="T1" fmla="*/ 180 256 1"/>
              <a:gd name="G3" fmla="+- -11739500 T0 T1"/>
              <a:gd name="T2" fmla="*/ 0 256 1"/>
              <a:gd name="T3" fmla="*/ 90 256 1"/>
              <a:gd name="G4" fmla="+- -11739500 T2 T3"/>
              <a:gd name="G5" fmla="*/ G4 2 1"/>
              <a:gd name="T4" fmla="*/ 90 256 1"/>
              <a:gd name="T5" fmla="*/ 0 256 1"/>
              <a:gd name="G6" fmla="+- -11739500 T4 T5"/>
              <a:gd name="G7" fmla="*/ G6 2 1"/>
              <a:gd name="G8" fmla="abs -1173950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0478"/>
              <a:gd name="G18" fmla="*/ 10478 1 2"/>
              <a:gd name="G19" fmla="+- G18 5400 0"/>
              <a:gd name="G20" fmla="cos G19 -11739500"/>
              <a:gd name="G21" fmla="sin G19 -11739500"/>
              <a:gd name="G22" fmla="+- G20 10800 0"/>
              <a:gd name="G23" fmla="+- G21 10800 0"/>
              <a:gd name="G24" fmla="+- 10800 0 G20"/>
              <a:gd name="G25" fmla="+- 10478 10800 0"/>
              <a:gd name="G26" fmla="?: G9 G17 G25"/>
              <a:gd name="G27" fmla="?: G9 0 21600"/>
              <a:gd name="G28" fmla="cos 10800 -11739500"/>
              <a:gd name="G29" fmla="sin 10800 -11739500"/>
              <a:gd name="G30" fmla="sin 10478 -11739500"/>
              <a:gd name="G31" fmla="+- G28 10800 0"/>
              <a:gd name="G32" fmla="+- G29 10800 0"/>
              <a:gd name="G33" fmla="+- G30 10800 0"/>
              <a:gd name="G34" fmla="?: G4 0 G31"/>
              <a:gd name="G35" fmla="?: -11739500 G34 0"/>
              <a:gd name="G36" fmla="?: G6 G35 G31"/>
              <a:gd name="G37" fmla="+- 21600 0 G36"/>
              <a:gd name="G38" fmla="?: G4 0 G33"/>
              <a:gd name="G39" fmla="?: -11739500 G38 G32"/>
              <a:gd name="G40" fmla="?: G6 G39 0"/>
              <a:gd name="G41" fmla="?: G4 G32 21600"/>
              <a:gd name="G42" fmla="?: G6 G41 G33"/>
              <a:gd name="T12" fmla="*/ 10800 w 21600"/>
              <a:gd name="T13" fmla="*/ 0 h 21600"/>
              <a:gd name="T14" fmla="*/ 162 w 21600"/>
              <a:gd name="T15" fmla="*/ 10638 h 21600"/>
              <a:gd name="T16" fmla="*/ 10800 w 21600"/>
              <a:gd name="T17" fmla="*/ 322 h 21600"/>
              <a:gd name="T18" fmla="*/ 21438 w 21600"/>
              <a:gd name="T19" fmla="*/ 10638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23" y="10641"/>
                </a:moveTo>
                <a:cubicBezTo>
                  <a:pt x="410" y="4916"/>
                  <a:pt x="5075" y="321"/>
                  <a:pt x="10800" y="322"/>
                </a:cubicBezTo>
                <a:cubicBezTo>
                  <a:pt x="16524" y="322"/>
                  <a:pt x="21189" y="4916"/>
                  <a:pt x="21276" y="10641"/>
                </a:cubicBezTo>
                <a:lnTo>
                  <a:pt x="21598" y="10636"/>
                </a:lnTo>
                <a:cubicBezTo>
                  <a:pt x="21509" y="4736"/>
                  <a:pt x="16700" y="-1"/>
                  <a:pt x="10799" y="0"/>
                </a:cubicBezTo>
                <a:cubicBezTo>
                  <a:pt x="4899" y="0"/>
                  <a:pt x="90" y="4736"/>
                  <a:pt x="1" y="10636"/>
                </a:cubicBezTo>
                <a:close/>
              </a:path>
            </a:pathLst>
          </a:custGeom>
          <a:gradFill rotWithShape="1">
            <a:gsLst>
              <a:gs pos="0">
                <a:schemeClr val="bg2">
                  <a:gamma/>
                  <a:tint val="45490"/>
                  <a:invGamma/>
                </a:schemeClr>
              </a:gs>
              <a:gs pos="50000">
                <a:schemeClr val="bg2"/>
              </a:gs>
              <a:gs pos="100000">
                <a:schemeClr val="bg2">
                  <a:gamma/>
                  <a:tint val="45490"/>
                  <a:invGamma/>
                </a:schemeClr>
              </a:gs>
            </a:gsLst>
            <a:lin ang="0" scaled="1"/>
          </a:gradFill>
          <a:ln w="9525" algn="ctr">
            <a:noFill/>
            <a:miter lim="800000"/>
            <a:headEnd/>
            <a:tailEnd/>
          </a:ln>
          <a:effectLst/>
        </p:spPr>
        <p:txBody>
          <a:bodyPr wrap="none" anchor="ctr"/>
          <a:lstStyle/>
          <a:p>
            <a:pPr>
              <a:defRPr/>
            </a:pPr>
            <a:endParaRPr lang="ar-SA">
              <a:cs typeface="+mn-cs"/>
            </a:endParaRPr>
          </a:p>
        </p:txBody>
      </p:sp>
      <p:sp>
        <p:nvSpPr>
          <p:cNvPr id="88111" name="AutoShape 47"/>
          <p:cNvSpPr>
            <a:spLocks noChangeArrowheads="1"/>
          </p:cNvSpPr>
          <p:nvPr/>
        </p:nvSpPr>
        <p:spPr bwMode="ltGray">
          <a:xfrm rot="5400000" flipH="1">
            <a:off x="-2016918" y="1910556"/>
            <a:ext cx="4032250" cy="3929063"/>
          </a:xfrm>
          <a:custGeom>
            <a:avLst/>
            <a:gdLst>
              <a:gd name="G0" fmla="+- 56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6"/>
              <a:gd name="G18" fmla="*/ 56 1 2"/>
              <a:gd name="G19" fmla="+- G18 5400 0"/>
              <a:gd name="G20" fmla="cos G19 11796480"/>
              <a:gd name="G21" fmla="sin G19 11796480"/>
              <a:gd name="G22" fmla="+- G20 10800 0"/>
              <a:gd name="G23" fmla="+- G21 10800 0"/>
              <a:gd name="G24" fmla="+- 10800 0 G20"/>
              <a:gd name="G25" fmla="+- 56 10800 0"/>
              <a:gd name="G26" fmla="?: G9 G17 G25"/>
              <a:gd name="G27" fmla="?: G9 0 21600"/>
              <a:gd name="G28" fmla="cos 10800 11796480"/>
              <a:gd name="G29" fmla="sin 10800 11796480"/>
              <a:gd name="G30" fmla="sin 56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5372 w 21600"/>
              <a:gd name="T15" fmla="*/ 10800 h 21600"/>
              <a:gd name="T16" fmla="*/ 10800 w 21600"/>
              <a:gd name="T17" fmla="*/ 10744 h 21600"/>
              <a:gd name="T18" fmla="*/ 16228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0744" y="10800"/>
                </a:moveTo>
                <a:cubicBezTo>
                  <a:pt x="10744" y="10769"/>
                  <a:pt x="10769" y="10744"/>
                  <a:pt x="10800" y="10744"/>
                </a:cubicBezTo>
                <a:cubicBezTo>
                  <a:pt x="10830" y="10743"/>
                  <a:pt x="10855" y="10769"/>
                  <a:pt x="10856" y="10799"/>
                </a:cubicBezTo>
                <a:lnTo>
                  <a:pt x="21600" y="10800"/>
                </a:lnTo>
                <a:cubicBezTo>
                  <a:pt x="21600" y="4835"/>
                  <a:pt x="16764" y="0"/>
                  <a:pt x="10800" y="0"/>
                </a:cubicBezTo>
                <a:cubicBezTo>
                  <a:pt x="4835" y="0"/>
                  <a:pt x="0" y="4835"/>
                  <a:pt x="0" y="10800"/>
                </a:cubicBezTo>
                <a:close/>
              </a:path>
            </a:pathLst>
          </a:custGeom>
          <a:gradFill rotWithShape="1">
            <a:gsLst>
              <a:gs pos="0">
                <a:schemeClr val="bg2">
                  <a:alpha val="56000"/>
                </a:schemeClr>
              </a:gs>
              <a:gs pos="100000">
                <a:schemeClr val="bg2">
                  <a:gamma/>
                  <a:tint val="0"/>
                  <a:invGamma/>
                  <a:alpha val="48000"/>
                </a:schemeClr>
              </a:gs>
            </a:gsLst>
            <a:lin ang="5400000" scaled="1"/>
          </a:gradFill>
          <a:ln w="0" algn="ctr">
            <a:noFill/>
            <a:miter lim="800000"/>
            <a:headEnd/>
            <a:tailEnd/>
          </a:ln>
          <a:effectLst/>
        </p:spPr>
        <p:txBody>
          <a:bodyPr wrap="none" anchor="ctr"/>
          <a:lstStyle/>
          <a:p>
            <a:pPr>
              <a:defRPr/>
            </a:pPr>
            <a:endParaRPr lang="ar-SA">
              <a:cs typeface="+mn-cs"/>
            </a:endParaRPr>
          </a:p>
        </p:txBody>
      </p:sp>
      <p:sp>
        <p:nvSpPr>
          <p:cNvPr id="11272" name="عنصر نائب للمحتوى 10"/>
          <p:cNvSpPr>
            <a:spLocks noGrp="1"/>
          </p:cNvSpPr>
          <p:nvPr>
            <p:ph idx="1"/>
          </p:nvPr>
        </p:nvSpPr>
        <p:spPr>
          <a:xfrm>
            <a:off x="285750" y="214313"/>
            <a:ext cx="8429625" cy="6143625"/>
          </a:xfrm>
        </p:spPr>
        <p:style>
          <a:lnRef idx="2">
            <a:schemeClr val="accent3"/>
          </a:lnRef>
          <a:fillRef idx="1">
            <a:schemeClr val="lt1"/>
          </a:fillRef>
          <a:effectRef idx="0">
            <a:schemeClr val="accent3"/>
          </a:effectRef>
          <a:fontRef idx="minor">
            <a:schemeClr val="dk1"/>
          </a:fontRef>
        </p:style>
        <p:txBody>
          <a:bodyPr>
            <a:normAutofit/>
          </a:bodyPr>
          <a:lstStyle/>
          <a:p>
            <a:pPr algn="r" rtl="1" eaLnBrk="1" hangingPunct="1">
              <a:buFont typeface="Wingdings" pitchFamily="2" charset="2"/>
              <a:buNone/>
              <a:defRPr/>
            </a:pPr>
            <a:r>
              <a:rPr lang="ar-SA" sz="3600" dirty="0">
                <a:solidFill>
                  <a:srgbClr val="FF0000"/>
                </a:solidFill>
                <a:cs typeface="Mudir MT" pitchFamily="2" charset="-78"/>
              </a:rPr>
              <a:t> </a:t>
            </a:r>
            <a:r>
              <a:rPr lang="ar-SA" sz="2400" dirty="0">
                <a:solidFill>
                  <a:srgbClr val="FF0000"/>
                </a:solidFill>
                <a:cs typeface="Mudir MT" pitchFamily="2" charset="-78"/>
              </a:rPr>
              <a:t> </a:t>
            </a:r>
            <a:r>
              <a:rPr lang="ar-SA" sz="2800" u="sng" dirty="0">
                <a:solidFill>
                  <a:schemeClr val="accent1"/>
                </a:solidFill>
                <a:cs typeface="Mudir MT" pitchFamily="2" charset="-78"/>
              </a:rPr>
              <a:t>(و</a:t>
            </a:r>
            <a:r>
              <a:rPr lang="ar-SA" sz="3600" b="1" u="sng" dirty="0">
                <a:solidFill>
                  <a:schemeClr val="accent1"/>
                </a:solidFill>
                <a:cs typeface="Mudir MT" pitchFamily="2" charset="-78"/>
              </a:rPr>
              <a:t>) </a:t>
            </a:r>
            <a:r>
              <a:rPr lang="ar-SA" sz="3200" b="1" u="sng" dirty="0">
                <a:solidFill>
                  <a:schemeClr val="accent1"/>
                </a:solidFill>
                <a:cs typeface="Mudir MT" pitchFamily="2" charset="-78"/>
              </a:rPr>
              <a:t>معدل دوران مجموع الأصول </a:t>
            </a:r>
            <a:endParaRPr lang="en-US" sz="3200" b="1" u="sng" dirty="0">
              <a:solidFill>
                <a:schemeClr val="accent1"/>
              </a:solidFill>
            </a:endParaRPr>
          </a:p>
          <a:p>
            <a:pPr marL="0" algn="just" rtl="1" eaLnBrk="1" hangingPunct="1">
              <a:buFont typeface="Wingdings" pitchFamily="2" charset="2"/>
              <a:buNone/>
              <a:defRPr/>
            </a:pPr>
            <a:r>
              <a:rPr lang="ar-SA" sz="2000" b="1" dirty="0"/>
              <a:t>تعبر هذه النسبة عن كفاءة المنشأة في استخدام الأصول المتاحة لها (ثابتة + متداولة) في زيادة المبيعات ومن ثم تحقيق الأرباح. وتفترض هذه النسبة وجود نوع من التوازن بين المبيعات والأصول. ويمكن النظر إلى هذه النسبة على أنها مؤشر لقياس حجم الاستثمار المطلوب في الأصول من أجل توليد ريال واحد في شكل مبيعات. ويمكن التعبير عن هذا المعدل بالمعادلة التالية:</a:t>
            </a:r>
            <a:endParaRPr lang="en-US" sz="2000" b="1" dirty="0"/>
          </a:p>
          <a:p>
            <a:pPr marL="0" algn="r" rtl="1" eaLnBrk="1" hangingPunct="1">
              <a:buFont typeface="Wingdings" pitchFamily="2" charset="2"/>
              <a:buNone/>
              <a:defRPr/>
            </a:pPr>
            <a:r>
              <a:rPr lang="ar-SA" sz="2000" b="1" dirty="0"/>
              <a:t> </a:t>
            </a:r>
          </a:p>
          <a:p>
            <a:pPr marL="0" algn="r" rtl="1" eaLnBrk="1" hangingPunct="1">
              <a:buFont typeface="Wingdings" pitchFamily="2" charset="2"/>
              <a:buNone/>
              <a:defRPr/>
            </a:pPr>
            <a:endParaRPr lang="ar-SA" sz="2000" b="1" dirty="0"/>
          </a:p>
          <a:p>
            <a:pPr marL="0" algn="r" rtl="1" eaLnBrk="1" hangingPunct="1">
              <a:buFont typeface="Wingdings" pitchFamily="2" charset="2"/>
              <a:buNone/>
              <a:defRPr/>
            </a:pPr>
            <a:endParaRPr lang="en-US" sz="2000" b="1" dirty="0"/>
          </a:p>
          <a:p>
            <a:pPr marL="0" algn="just" rtl="1" eaLnBrk="1" hangingPunct="1">
              <a:buFont typeface="Wingdings" pitchFamily="2" charset="2"/>
              <a:buNone/>
              <a:defRPr/>
            </a:pPr>
            <a:r>
              <a:rPr lang="ar-SA" sz="2000" b="1" dirty="0"/>
              <a:t>إن المعدل المنخفض يدل على أن الشركة لا تنتج مبيعات كافية, وقد يكون سبب ذلك هو وجود طاقة معطلة أو سوء </a:t>
            </a:r>
            <a:r>
              <a:rPr lang="ar-SA" sz="2000" b="1" dirty="0" err="1"/>
              <a:t>فى</a:t>
            </a:r>
            <a:r>
              <a:rPr lang="ar-SA" sz="2000" b="1" dirty="0"/>
              <a:t> السياسات التسويقية، وعلى إدارة الشركة اتخاذ السياسات الكفيلة بتحسين المعدل إما عن طريق زيادة حجم المبيعات أو تقليص حجم الاستثمار في الأصول. أما المعدل المرتفع فإنه يدل على كفاءة استخدام الأصول, من مثالنا الحالي يتضح أن:</a:t>
            </a:r>
          </a:p>
          <a:p>
            <a:pPr marL="0" algn="r" rtl="1" eaLnBrk="1" hangingPunct="1">
              <a:buFont typeface="Wingdings" pitchFamily="2" charset="2"/>
              <a:buNone/>
              <a:defRPr/>
            </a:pPr>
            <a:endParaRPr lang="en-US" sz="2000" b="1" dirty="0"/>
          </a:p>
          <a:p>
            <a:pPr marL="0" algn="r" rtl="1" eaLnBrk="1" hangingPunct="1">
              <a:buFont typeface="Wingdings" pitchFamily="2" charset="2"/>
              <a:buNone/>
              <a:defRPr/>
            </a:pPr>
            <a:r>
              <a:rPr lang="ar-SA" sz="2000" b="1" dirty="0"/>
              <a:t> </a:t>
            </a:r>
          </a:p>
          <a:p>
            <a:pPr marL="0" algn="just" rtl="1" eaLnBrk="1" hangingPunct="1">
              <a:buFont typeface="Wingdings" pitchFamily="2" charset="2"/>
              <a:buNone/>
              <a:defRPr/>
            </a:pPr>
            <a:endParaRPr lang="ar-DZ" sz="2000" b="1" dirty="0"/>
          </a:p>
          <a:p>
            <a:pPr marL="0" algn="just" rtl="1" eaLnBrk="1" hangingPunct="1">
              <a:buFont typeface="Wingdings" pitchFamily="2" charset="2"/>
              <a:buNone/>
              <a:defRPr/>
            </a:pPr>
            <a:r>
              <a:rPr lang="ar-SA" sz="2000" b="1" dirty="0"/>
              <a:t>فإذا علمنا أن متوسط الصناعة = </a:t>
            </a:r>
            <a:r>
              <a:rPr lang="en-US" sz="2000" b="1" dirty="0"/>
              <a:t>1.8</a:t>
            </a:r>
            <a:r>
              <a:rPr lang="ar-SA" sz="2000" b="1" dirty="0"/>
              <a:t>مرة؛ فهذا يعني أن كل </a:t>
            </a:r>
            <a:r>
              <a:rPr lang="ar-DZ" sz="2000" b="1" dirty="0"/>
              <a:t>دج</a:t>
            </a:r>
            <a:r>
              <a:rPr lang="ar-SA" sz="2000" b="1" dirty="0"/>
              <a:t> مستثمر في الأصول في شركة الروابي ينتج مبيعات مقدارها </a:t>
            </a:r>
            <a:r>
              <a:rPr lang="en-US" sz="2000" b="1" dirty="0"/>
              <a:t>1.06</a:t>
            </a:r>
            <a:r>
              <a:rPr lang="ar-SA" sz="2000" b="1" dirty="0"/>
              <a:t>دج وهو أقل من متوسط الصناعة وهو وضع غير جيد بالنسبة للشركة.</a:t>
            </a:r>
            <a:endParaRPr lang="en-US" sz="2000" b="1" dirty="0"/>
          </a:p>
          <a:p>
            <a:pPr algn="r" rtl="1" eaLnBrk="1" hangingPunct="1">
              <a:defRPr/>
            </a:pPr>
            <a:endParaRPr lang="en-US" sz="1600" dirty="0"/>
          </a:p>
        </p:txBody>
      </p:sp>
      <p:pic>
        <p:nvPicPr>
          <p:cNvPr id="62470" name="Picture 12"/>
          <p:cNvPicPr>
            <a:picLocks noChangeAspect="1" noChangeArrowheads="1"/>
          </p:cNvPicPr>
          <p:nvPr/>
        </p:nvPicPr>
        <p:blipFill>
          <a:blip r:embed="rId3" cstate="print"/>
          <a:srcRect/>
          <a:stretch>
            <a:fillRect/>
          </a:stretch>
        </p:blipFill>
        <p:spPr bwMode="auto">
          <a:xfrm>
            <a:off x="1752600" y="2113191"/>
            <a:ext cx="5212080" cy="903426"/>
          </a:xfrm>
          <a:prstGeom prst="rect">
            <a:avLst/>
          </a:prstGeom>
          <a:ln>
            <a:noFill/>
          </a:ln>
          <a:effectLst>
            <a:outerShdw blurRad="292100" dist="139700" dir="2700000" algn="tl" rotWithShape="0">
              <a:srgbClr val="333333">
                <a:alpha val="65000"/>
              </a:srgbClr>
            </a:outerShdw>
          </a:effectLst>
        </p:spPr>
      </p:pic>
      <p:pic>
        <p:nvPicPr>
          <p:cNvPr id="62471" name="Picture 14"/>
          <p:cNvPicPr>
            <a:picLocks noChangeAspect="1" noChangeArrowheads="1"/>
          </p:cNvPicPr>
          <p:nvPr/>
        </p:nvPicPr>
        <p:blipFill>
          <a:blip r:embed="rId4" cstate="print"/>
          <a:srcRect/>
          <a:stretch>
            <a:fillRect/>
          </a:stretch>
        </p:blipFill>
        <p:spPr bwMode="auto">
          <a:xfrm>
            <a:off x="1645922" y="4611002"/>
            <a:ext cx="4145278" cy="914400"/>
          </a:xfrm>
          <a:prstGeom prst="rect">
            <a:avLst/>
          </a:prstGeom>
          <a:ln>
            <a:noFill/>
          </a:ln>
          <a:effectLst>
            <a:outerShdw blurRad="292100" dist="139700" dir="2700000" algn="tl" rotWithShape="0">
              <a:srgbClr val="333333">
                <a:alpha val="65000"/>
              </a:srgbClr>
            </a:outerShdw>
          </a:effectLst>
        </p:spPr>
      </p:pic>
      <p:sp>
        <p:nvSpPr>
          <p:cNvPr id="10" name="Date Placeholder 9"/>
          <p:cNvSpPr>
            <a:spLocks noGrp="1"/>
          </p:cNvSpPr>
          <p:nvPr>
            <p:ph type="dt" sz="half" idx="10"/>
          </p:nvPr>
        </p:nvSpPr>
        <p:spPr/>
        <p:txBody>
          <a:bodyPr/>
          <a:lstStyle/>
          <a:p>
            <a:fld id="{A938F434-C56D-4F2B-BBBF-592CF7A7EF63}" type="datetime3">
              <a:rPr lang="en-US" smtClean="0"/>
              <a:t>7 April 2020</a:t>
            </a:fld>
            <a:endParaRPr lang="ar-SA"/>
          </a:p>
        </p:txBody>
      </p:sp>
      <p:sp>
        <p:nvSpPr>
          <p:cNvPr id="11" name="Footer Placeholder 10"/>
          <p:cNvSpPr>
            <a:spLocks noGrp="1"/>
          </p:cNvSpPr>
          <p:nvPr>
            <p:ph type="ftr" sz="quarter" idx="11"/>
          </p:nvPr>
        </p:nvSpPr>
        <p:spPr/>
        <p:txBody>
          <a:bodyPr/>
          <a:lstStyle/>
          <a:p>
            <a:r>
              <a:rPr lang="ar-SA"/>
              <a:t>النسب المالية                                  الأستاذ الدكتور  بوداح عبدالجليل</a:t>
            </a:r>
          </a:p>
        </p:txBody>
      </p:sp>
      <p:sp>
        <p:nvSpPr>
          <p:cNvPr id="12" name="Slide Number Placeholder 11"/>
          <p:cNvSpPr>
            <a:spLocks noGrp="1"/>
          </p:cNvSpPr>
          <p:nvPr>
            <p:ph type="sldNum" sz="quarter" idx="12"/>
          </p:nvPr>
        </p:nvSpPr>
        <p:spPr/>
        <p:txBody>
          <a:bodyPr/>
          <a:lstStyle/>
          <a:p>
            <a:fld id="{0B34F065-1154-456A-91E3-76DE8E75E17B}" type="slidenum">
              <a:rPr lang="ar-SA" smtClean="0"/>
              <a:pPr/>
              <a:t>36</a:t>
            </a:fld>
            <a:endParaRPr lang="ar-SA"/>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35480"/>
            <a:ext cx="8229600" cy="3493784"/>
          </a:xfrm>
        </p:spPr>
        <p:style>
          <a:lnRef idx="2">
            <a:schemeClr val="accent3"/>
          </a:lnRef>
          <a:fillRef idx="1">
            <a:schemeClr val="lt1"/>
          </a:fillRef>
          <a:effectRef idx="0">
            <a:schemeClr val="accent3"/>
          </a:effectRef>
          <a:fontRef idx="minor">
            <a:schemeClr val="dk1"/>
          </a:fontRef>
        </p:style>
        <p:txBody>
          <a:bodyPr/>
          <a:lstStyle/>
          <a:p>
            <a:pPr marL="0" algn="justLow" rtl="1" eaLnBrk="1" hangingPunct="1">
              <a:buFont typeface="Wingdings" pitchFamily="2" charset="2"/>
              <a:buNone/>
              <a:defRPr/>
            </a:pPr>
            <a:r>
              <a:rPr lang="ar-SA" sz="4000" b="1" dirty="0">
                <a:cs typeface="+mj-cs"/>
              </a:rPr>
              <a:t> </a:t>
            </a:r>
            <a:r>
              <a:rPr lang="ar-SA" sz="3600" b="1" dirty="0">
                <a:cs typeface="+mj-cs"/>
              </a:rPr>
              <a:t>تقيس مجموعة نسب المديونية درجة اعتماد المنشأة على الديون في تمويل استثماراتها، وكذلك  قدرة المنشأة على الوفاء بالتزاماتها قصيرة الأجل؛ الناتجة من استخدام الديون (كالفوائد وأقساط القروض).</a:t>
            </a:r>
            <a:endParaRPr lang="ar-SA" sz="4000" b="1" dirty="0">
              <a:cs typeface="+mj-cs"/>
            </a:endParaRPr>
          </a:p>
          <a:p>
            <a:pPr algn="r" rtl="1">
              <a:buFont typeface="Wingdings 2" pitchFamily="18" charset="2"/>
              <a:buNone/>
              <a:defRPr/>
            </a:pPr>
            <a:endParaRPr lang="en-US" sz="3200" dirty="0">
              <a:cs typeface="+mj-cs"/>
            </a:endParaRPr>
          </a:p>
        </p:txBody>
      </p:sp>
      <p:sp>
        <p:nvSpPr>
          <p:cNvPr id="7" name="Title 1"/>
          <p:cNvSpPr>
            <a:spLocks noGrp="1"/>
          </p:cNvSpPr>
          <p:nvPr>
            <p:ph type="title"/>
          </p:nvPr>
        </p:nvSpPr>
        <p:spPr>
          <a:xfrm>
            <a:off x="606552" y="234874"/>
            <a:ext cx="8229600" cy="785818"/>
          </a:xfrm>
        </p:spPr>
        <p:style>
          <a:lnRef idx="2">
            <a:schemeClr val="accent3"/>
          </a:lnRef>
          <a:fillRef idx="1">
            <a:schemeClr val="lt1"/>
          </a:fillRef>
          <a:effectRef idx="0">
            <a:schemeClr val="accent3"/>
          </a:effectRef>
          <a:fontRef idx="minor">
            <a:schemeClr val="dk1"/>
          </a:fontRef>
        </p:style>
        <p:txBody>
          <a:bodyPr>
            <a:normAutofit fontScale="90000"/>
          </a:bodyPr>
          <a:lstStyle/>
          <a:p>
            <a:pPr algn="ctr" rtl="1"/>
            <a:br>
              <a:rPr lang="ar-SA" sz="5400" b="1" u="sng" dirty="0">
                <a:solidFill>
                  <a:srgbClr val="FF0000"/>
                </a:solidFill>
              </a:rPr>
            </a:br>
            <a:br>
              <a:rPr lang="en-US" sz="5400" b="1" dirty="0">
                <a:solidFill>
                  <a:srgbClr val="FF0000"/>
                </a:solidFill>
                <a:cs typeface="Traditional Arabic" pitchFamily="2" charset="-78"/>
              </a:rPr>
            </a:br>
            <a:r>
              <a:rPr lang="ar-SA" sz="4400" b="1" dirty="0">
                <a:solidFill>
                  <a:srgbClr val="FF0000"/>
                </a:solidFill>
              </a:rPr>
              <a:t>نسب المديونية أو الاقتراض</a:t>
            </a:r>
            <a:endParaRPr lang="en-US" dirty="0">
              <a:cs typeface="Traditional Arabic" pitchFamily="2" charset="-78"/>
            </a:endParaRPr>
          </a:p>
        </p:txBody>
      </p:sp>
      <p:sp>
        <p:nvSpPr>
          <p:cNvPr id="6" name="Date Placeholder 5"/>
          <p:cNvSpPr>
            <a:spLocks noGrp="1"/>
          </p:cNvSpPr>
          <p:nvPr>
            <p:ph type="dt" sz="half" idx="10"/>
          </p:nvPr>
        </p:nvSpPr>
        <p:spPr/>
        <p:txBody>
          <a:bodyPr/>
          <a:lstStyle/>
          <a:p>
            <a:fld id="{2C5D6CD8-4DD5-4896-A704-463D1B61F81B}" type="datetime3">
              <a:rPr lang="en-US" smtClean="0"/>
              <a:t>7 April 2020</a:t>
            </a:fld>
            <a:endParaRPr lang="ar-SA"/>
          </a:p>
        </p:txBody>
      </p:sp>
      <p:sp>
        <p:nvSpPr>
          <p:cNvPr id="8" name="Footer Placeholder 7"/>
          <p:cNvSpPr>
            <a:spLocks noGrp="1"/>
          </p:cNvSpPr>
          <p:nvPr>
            <p:ph type="ftr" sz="quarter" idx="11"/>
          </p:nvPr>
        </p:nvSpPr>
        <p:spPr/>
        <p:txBody>
          <a:bodyPr/>
          <a:lstStyle/>
          <a:p>
            <a:r>
              <a:rPr lang="ar-SA"/>
              <a:t>النسب المالية                                  الأستاذ الدكتور  بوداح عبدالجليل</a:t>
            </a:r>
          </a:p>
        </p:txBody>
      </p:sp>
      <p:sp>
        <p:nvSpPr>
          <p:cNvPr id="9" name="Slide Number Placeholder 8"/>
          <p:cNvSpPr>
            <a:spLocks noGrp="1"/>
          </p:cNvSpPr>
          <p:nvPr>
            <p:ph type="sldNum" sz="quarter" idx="12"/>
          </p:nvPr>
        </p:nvSpPr>
        <p:spPr/>
        <p:txBody>
          <a:bodyPr/>
          <a:lstStyle/>
          <a:p>
            <a:fld id="{0B34F065-1154-456A-91E3-76DE8E75E17B}" type="slidenum">
              <a:rPr lang="ar-SA" smtClean="0"/>
              <a:pPr/>
              <a:t>37</a:t>
            </a:fld>
            <a:endParaRPr lang="ar-SA"/>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ext Box 3"/>
          <p:cNvSpPr txBox="1">
            <a:spLocks noChangeArrowheads="1"/>
          </p:cNvSpPr>
          <p:nvPr/>
        </p:nvSpPr>
        <p:spPr bwMode="auto">
          <a:xfrm>
            <a:off x="1660525" y="722313"/>
            <a:ext cx="184150" cy="366712"/>
          </a:xfrm>
          <a:prstGeom prst="rect">
            <a:avLst/>
          </a:prstGeom>
          <a:noFill/>
          <a:ln w="9525">
            <a:noFill/>
            <a:miter lim="800000"/>
            <a:headEnd/>
            <a:tailEnd/>
          </a:ln>
        </p:spPr>
        <p:txBody>
          <a:bodyPr wrap="none">
            <a:spAutoFit/>
          </a:bodyPr>
          <a:lstStyle/>
          <a:p>
            <a:endParaRPr lang="ar-SA"/>
          </a:p>
        </p:txBody>
      </p:sp>
      <p:sp>
        <p:nvSpPr>
          <p:cNvPr id="88110" name="AutoShape 46"/>
          <p:cNvSpPr>
            <a:spLocks noChangeArrowheads="1"/>
          </p:cNvSpPr>
          <p:nvPr/>
        </p:nvSpPr>
        <p:spPr bwMode="ltGray">
          <a:xfrm rot="5400000">
            <a:off x="-2422526" y="1474788"/>
            <a:ext cx="4824413" cy="4770438"/>
          </a:xfrm>
          <a:custGeom>
            <a:avLst/>
            <a:gdLst>
              <a:gd name="G0" fmla="+- 10478 0 0"/>
              <a:gd name="G1" fmla="+- -11739500 0 0"/>
              <a:gd name="G2" fmla="+- 0 0 -11739500"/>
              <a:gd name="T0" fmla="*/ 0 256 1"/>
              <a:gd name="T1" fmla="*/ 180 256 1"/>
              <a:gd name="G3" fmla="+- -11739500 T0 T1"/>
              <a:gd name="T2" fmla="*/ 0 256 1"/>
              <a:gd name="T3" fmla="*/ 90 256 1"/>
              <a:gd name="G4" fmla="+- -11739500 T2 T3"/>
              <a:gd name="G5" fmla="*/ G4 2 1"/>
              <a:gd name="T4" fmla="*/ 90 256 1"/>
              <a:gd name="T5" fmla="*/ 0 256 1"/>
              <a:gd name="G6" fmla="+- -11739500 T4 T5"/>
              <a:gd name="G7" fmla="*/ G6 2 1"/>
              <a:gd name="G8" fmla="abs -1173950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0478"/>
              <a:gd name="G18" fmla="*/ 10478 1 2"/>
              <a:gd name="G19" fmla="+- G18 5400 0"/>
              <a:gd name="G20" fmla="cos G19 -11739500"/>
              <a:gd name="G21" fmla="sin G19 -11739500"/>
              <a:gd name="G22" fmla="+- G20 10800 0"/>
              <a:gd name="G23" fmla="+- G21 10800 0"/>
              <a:gd name="G24" fmla="+- 10800 0 G20"/>
              <a:gd name="G25" fmla="+- 10478 10800 0"/>
              <a:gd name="G26" fmla="?: G9 G17 G25"/>
              <a:gd name="G27" fmla="?: G9 0 21600"/>
              <a:gd name="G28" fmla="cos 10800 -11739500"/>
              <a:gd name="G29" fmla="sin 10800 -11739500"/>
              <a:gd name="G30" fmla="sin 10478 -11739500"/>
              <a:gd name="G31" fmla="+- G28 10800 0"/>
              <a:gd name="G32" fmla="+- G29 10800 0"/>
              <a:gd name="G33" fmla="+- G30 10800 0"/>
              <a:gd name="G34" fmla="?: G4 0 G31"/>
              <a:gd name="G35" fmla="?: -11739500 G34 0"/>
              <a:gd name="G36" fmla="?: G6 G35 G31"/>
              <a:gd name="G37" fmla="+- 21600 0 G36"/>
              <a:gd name="G38" fmla="?: G4 0 G33"/>
              <a:gd name="G39" fmla="?: -11739500 G38 G32"/>
              <a:gd name="G40" fmla="?: G6 G39 0"/>
              <a:gd name="G41" fmla="?: G4 G32 21600"/>
              <a:gd name="G42" fmla="?: G6 G41 G33"/>
              <a:gd name="T12" fmla="*/ 10800 w 21600"/>
              <a:gd name="T13" fmla="*/ 0 h 21600"/>
              <a:gd name="T14" fmla="*/ 162 w 21600"/>
              <a:gd name="T15" fmla="*/ 10638 h 21600"/>
              <a:gd name="T16" fmla="*/ 10800 w 21600"/>
              <a:gd name="T17" fmla="*/ 322 h 21600"/>
              <a:gd name="T18" fmla="*/ 21438 w 21600"/>
              <a:gd name="T19" fmla="*/ 10638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23" y="10641"/>
                </a:moveTo>
                <a:cubicBezTo>
                  <a:pt x="410" y="4916"/>
                  <a:pt x="5075" y="321"/>
                  <a:pt x="10800" y="322"/>
                </a:cubicBezTo>
                <a:cubicBezTo>
                  <a:pt x="16524" y="322"/>
                  <a:pt x="21189" y="4916"/>
                  <a:pt x="21276" y="10641"/>
                </a:cubicBezTo>
                <a:lnTo>
                  <a:pt x="21598" y="10636"/>
                </a:lnTo>
                <a:cubicBezTo>
                  <a:pt x="21509" y="4736"/>
                  <a:pt x="16700" y="-1"/>
                  <a:pt x="10799" y="0"/>
                </a:cubicBezTo>
                <a:cubicBezTo>
                  <a:pt x="4899" y="0"/>
                  <a:pt x="90" y="4736"/>
                  <a:pt x="1" y="10636"/>
                </a:cubicBezTo>
                <a:close/>
              </a:path>
            </a:pathLst>
          </a:custGeom>
          <a:gradFill rotWithShape="1">
            <a:gsLst>
              <a:gs pos="0">
                <a:schemeClr val="bg2">
                  <a:gamma/>
                  <a:tint val="45490"/>
                  <a:invGamma/>
                </a:schemeClr>
              </a:gs>
              <a:gs pos="50000">
                <a:schemeClr val="bg2"/>
              </a:gs>
              <a:gs pos="100000">
                <a:schemeClr val="bg2">
                  <a:gamma/>
                  <a:tint val="45490"/>
                  <a:invGamma/>
                </a:schemeClr>
              </a:gs>
            </a:gsLst>
            <a:lin ang="0" scaled="1"/>
          </a:gradFill>
          <a:ln w="9525" algn="ctr">
            <a:noFill/>
            <a:miter lim="800000"/>
            <a:headEnd/>
            <a:tailEnd/>
          </a:ln>
          <a:effectLst/>
        </p:spPr>
        <p:txBody>
          <a:bodyPr wrap="none" anchor="ctr"/>
          <a:lstStyle/>
          <a:p>
            <a:pPr>
              <a:defRPr/>
            </a:pPr>
            <a:endParaRPr lang="ar-SA">
              <a:cs typeface="+mn-cs"/>
            </a:endParaRPr>
          </a:p>
        </p:txBody>
      </p:sp>
      <p:sp>
        <p:nvSpPr>
          <p:cNvPr id="88111" name="AutoShape 47"/>
          <p:cNvSpPr>
            <a:spLocks noChangeArrowheads="1"/>
          </p:cNvSpPr>
          <p:nvPr/>
        </p:nvSpPr>
        <p:spPr bwMode="ltGray">
          <a:xfrm rot="5400000" flipH="1">
            <a:off x="-2016918" y="1910556"/>
            <a:ext cx="4032250" cy="3929063"/>
          </a:xfrm>
          <a:custGeom>
            <a:avLst/>
            <a:gdLst>
              <a:gd name="G0" fmla="+- 56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6"/>
              <a:gd name="G18" fmla="*/ 56 1 2"/>
              <a:gd name="G19" fmla="+- G18 5400 0"/>
              <a:gd name="G20" fmla="cos G19 11796480"/>
              <a:gd name="G21" fmla="sin G19 11796480"/>
              <a:gd name="G22" fmla="+- G20 10800 0"/>
              <a:gd name="G23" fmla="+- G21 10800 0"/>
              <a:gd name="G24" fmla="+- 10800 0 G20"/>
              <a:gd name="G25" fmla="+- 56 10800 0"/>
              <a:gd name="G26" fmla="?: G9 G17 G25"/>
              <a:gd name="G27" fmla="?: G9 0 21600"/>
              <a:gd name="G28" fmla="cos 10800 11796480"/>
              <a:gd name="G29" fmla="sin 10800 11796480"/>
              <a:gd name="G30" fmla="sin 56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5372 w 21600"/>
              <a:gd name="T15" fmla="*/ 10800 h 21600"/>
              <a:gd name="T16" fmla="*/ 10800 w 21600"/>
              <a:gd name="T17" fmla="*/ 10744 h 21600"/>
              <a:gd name="T18" fmla="*/ 16228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0744" y="10800"/>
                </a:moveTo>
                <a:cubicBezTo>
                  <a:pt x="10744" y="10769"/>
                  <a:pt x="10769" y="10744"/>
                  <a:pt x="10800" y="10744"/>
                </a:cubicBezTo>
                <a:cubicBezTo>
                  <a:pt x="10830" y="10743"/>
                  <a:pt x="10855" y="10769"/>
                  <a:pt x="10856" y="10799"/>
                </a:cubicBezTo>
                <a:lnTo>
                  <a:pt x="21600" y="10800"/>
                </a:lnTo>
                <a:cubicBezTo>
                  <a:pt x="21600" y="4835"/>
                  <a:pt x="16764" y="0"/>
                  <a:pt x="10800" y="0"/>
                </a:cubicBezTo>
                <a:cubicBezTo>
                  <a:pt x="4835" y="0"/>
                  <a:pt x="0" y="4835"/>
                  <a:pt x="0" y="10800"/>
                </a:cubicBezTo>
                <a:close/>
              </a:path>
            </a:pathLst>
          </a:custGeom>
          <a:gradFill rotWithShape="1">
            <a:gsLst>
              <a:gs pos="0">
                <a:schemeClr val="bg2">
                  <a:alpha val="56000"/>
                </a:schemeClr>
              </a:gs>
              <a:gs pos="100000">
                <a:schemeClr val="bg2">
                  <a:gamma/>
                  <a:tint val="0"/>
                  <a:invGamma/>
                  <a:alpha val="48000"/>
                </a:schemeClr>
              </a:gs>
            </a:gsLst>
            <a:lin ang="5400000" scaled="1"/>
          </a:gradFill>
          <a:ln w="0" algn="ctr">
            <a:noFill/>
            <a:miter lim="800000"/>
            <a:headEnd/>
            <a:tailEnd/>
          </a:ln>
          <a:effectLst/>
        </p:spPr>
        <p:txBody>
          <a:bodyPr wrap="none" anchor="ctr"/>
          <a:lstStyle/>
          <a:p>
            <a:pPr>
              <a:defRPr/>
            </a:pPr>
            <a:endParaRPr lang="ar-SA">
              <a:cs typeface="+mn-cs"/>
            </a:endParaRPr>
          </a:p>
        </p:txBody>
      </p:sp>
      <p:sp>
        <p:nvSpPr>
          <p:cNvPr id="13320" name="عنصر نائب للمحتوى 10"/>
          <p:cNvSpPr>
            <a:spLocks noGrp="1"/>
          </p:cNvSpPr>
          <p:nvPr>
            <p:ph idx="1"/>
          </p:nvPr>
        </p:nvSpPr>
        <p:spPr>
          <a:xfrm>
            <a:off x="357188" y="285750"/>
            <a:ext cx="8358187" cy="5735538"/>
          </a:xfrm>
        </p:spPr>
        <p:style>
          <a:lnRef idx="2">
            <a:schemeClr val="accent3"/>
          </a:lnRef>
          <a:fillRef idx="1">
            <a:schemeClr val="lt1"/>
          </a:fillRef>
          <a:effectRef idx="0">
            <a:schemeClr val="accent3"/>
          </a:effectRef>
          <a:fontRef idx="minor">
            <a:schemeClr val="dk1"/>
          </a:fontRef>
        </p:style>
        <p:txBody>
          <a:bodyPr>
            <a:normAutofit fontScale="92500" lnSpcReduction="10000"/>
          </a:bodyPr>
          <a:lstStyle/>
          <a:p>
            <a:pPr algn="r" rtl="1" eaLnBrk="1" hangingPunct="1">
              <a:buFont typeface="Wingdings" pitchFamily="2" charset="2"/>
              <a:buNone/>
              <a:defRPr/>
            </a:pPr>
            <a:r>
              <a:rPr lang="ar-SA" sz="4800" b="1" dirty="0">
                <a:solidFill>
                  <a:srgbClr val="FF0000"/>
                </a:solidFill>
                <a:latin typeface="Traditional Arabic" pitchFamily="2" charset="-78"/>
                <a:cs typeface="Traditional Arabic" pitchFamily="2" charset="-78"/>
              </a:rPr>
              <a:t> </a:t>
            </a:r>
            <a:r>
              <a:rPr lang="en-US" sz="3600" b="1" dirty="0">
                <a:solidFill>
                  <a:srgbClr val="FF0000"/>
                </a:solidFill>
                <a:latin typeface="Traditional Arabic" pitchFamily="2" charset="-78"/>
                <a:cs typeface="Traditional Arabic" pitchFamily="2" charset="-78"/>
              </a:rPr>
              <a:t> </a:t>
            </a:r>
            <a:r>
              <a:rPr lang="ar-SA" sz="3600" b="1" u="sng" dirty="0">
                <a:solidFill>
                  <a:schemeClr val="accent1"/>
                </a:solidFill>
                <a:latin typeface="Traditional Arabic" pitchFamily="2" charset="-78"/>
                <a:cs typeface="Traditional Arabic" pitchFamily="2" charset="-78"/>
              </a:rPr>
              <a:t>(أ) نسبة مجموع الديون إلى مجموع الأصول</a:t>
            </a:r>
            <a:endParaRPr lang="en-US" sz="3600" b="1" u="sng" dirty="0">
              <a:solidFill>
                <a:schemeClr val="accent1"/>
              </a:solidFill>
              <a:latin typeface="Traditional Arabic" pitchFamily="2" charset="-78"/>
              <a:cs typeface="Traditional Arabic" pitchFamily="2" charset="-78"/>
            </a:endParaRPr>
          </a:p>
          <a:p>
            <a:pPr marL="0" algn="r" rtl="1" eaLnBrk="1" hangingPunct="1">
              <a:buFont typeface="Wingdings" pitchFamily="2" charset="2"/>
              <a:buNone/>
              <a:defRPr/>
            </a:pPr>
            <a:r>
              <a:rPr lang="ar-SA" sz="1800" b="1" dirty="0"/>
              <a:t>تعبر هذه النسبة عن مدى استخدام الشركة للديون في تمويل أصولها وتحسب عن طريق المعادلة التالية:</a:t>
            </a:r>
            <a:endParaRPr lang="en-US" sz="1800" b="1" dirty="0"/>
          </a:p>
          <a:p>
            <a:pPr marL="0" algn="r" rtl="1" eaLnBrk="1" hangingPunct="1">
              <a:buFont typeface="Wingdings" pitchFamily="2" charset="2"/>
              <a:buNone/>
              <a:defRPr/>
            </a:pPr>
            <a:r>
              <a:rPr lang="ar-SA" sz="1800" b="1" dirty="0"/>
              <a:t> </a:t>
            </a:r>
          </a:p>
          <a:p>
            <a:pPr marL="0" algn="r" rtl="1" eaLnBrk="1" hangingPunct="1">
              <a:buFont typeface="Wingdings" pitchFamily="2" charset="2"/>
              <a:buNone/>
              <a:defRPr/>
            </a:pPr>
            <a:endParaRPr lang="en-US" sz="1800" b="1" dirty="0"/>
          </a:p>
          <a:p>
            <a:pPr marL="0" algn="r" rtl="1" eaLnBrk="1" hangingPunct="1">
              <a:buFont typeface="Wingdings" pitchFamily="2" charset="2"/>
              <a:buNone/>
              <a:defRPr/>
            </a:pPr>
            <a:endParaRPr lang="ar-SA" sz="1800" b="1" dirty="0"/>
          </a:p>
          <a:p>
            <a:pPr marL="0" algn="justLow" rtl="1" eaLnBrk="1" hangingPunct="1">
              <a:lnSpc>
                <a:spcPct val="150000"/>
              </a:lnSpc>
              <a:buFont typeface="Wingdings" pitchFamily="2" charset="2"/>
              <a:buNone/>
              <a:defRPr/>
            </a:pPr>
            <a:r>
              <a:rPr lang="ar-SA" sz="1800" b="1" dirty="0"/>
              <a:t>ومجموع الديون تشمل الديون قصيرة وطويلة الأجل. وكلما كانت النسبة عالية فإن الشركة سوف تواجه صعوبات شديدة عند الحاجة إلى ديون إضافية لتمويل استثماراتها, ولن يكون في استطاعتها الحصول على هذه الأموال إلا بفوائد عالية وشروط قاسية. أما إذا كانت النسبة منخفضة؛ فإن ذلك يدل على أن الشركة لم تستفد من التكلفة المنخفضة المرتبطة باستخدام الديون في التمويل. ومن المثال يتضح أن نسبة الديون إلى مجموع الأصول بالنسبة لشركة الروابي هي</a:t>
            </a:r>
            <a:r>
              <a:rPr lang="en-US" sz="1800" b="1" dirty="0"/>
              <a:t>:</a:t>
            </a:r>
          </a:p>
          <a:p>
            <a:pPr marL="0" algn="r" rtl="1" eaLnBrk="1" hangingPunct="1">
              <a:buFont typeface="Wingdings" pitchFamily="2" charset="2"/>
              <a:buNone/>
              <a:defRPr/>
            </a:pPr>
            <a:endParaRPr lang="en-US" sz="1800" b="1" dirty="0"/>
          </a:p>
          <a:p>
            <a:pPr marL="0" algn="r" rtl="1" eaLnBrk="1" hangingPunct="1">
              <a:buFont typeface="Wingdings" pitchFamily="2" charset="2"/>
              <a:buNone/>
              <a:defRPr/>
            </a:pPr>
            <a:endParaRPr lang="ar-SA" sz="1800" b="1" dirty="0"/>
          </a:p>
          <a:p>
            <a:pPr marL="0" algn="justLow" rtl="1" eaLnBrk="1" hangingPunct="1">
              <a:lnSpc>
                <a:spcPct val="150000"/>
              </a:lnSpc>
              <a:buFont typeface="Wingdings" pitchFamily="2" charset="2"/>
              <a:buNone/>
              <a:defRPr/>
            </a:pPr>
            <a:r>
              <a:rPr lang="ar-SA" sz="1800" b="1" dirty="0"/>
              <a:t>فإذا علمنا أن متوسط الصناعة = </a:t>
            </a:r>
            <a:r>
              <a:rPr lang="en-US" sz="1800" b="1" dirty="0"/>
              <a:t>42</a:t>
            </a:r>
            <a:r>
              <a:rPr lang="ar-SA" sz="1800" b="1" dirty="0"/>
              <a:t>%؛ فسوف يتضح من هذه المعادلة أن نسبة المديونية بالنسبة للشركة أعلى من متوسط الصناعة وهذا يشير إلى أن الأموال التي حصلت عليها الشركة من الغير تمثل </a:t>
            </a:r>
            <a:r>
              <a:rPr lang="en-US" sz="1800" b="1" dirty="0"/>
              <a:t>46</a:t>
            </a:r>
            <a:r>
              <a:rPr lang="ar-SA" sz="1800" b="1" dirty="0"/>
              <a:t>% من مجموع الأموال المستثمرة في الأصول. وبالرغم من أن الشركة حاولت الاستفادة من ميزة الدين في التمويل إلا أن ارتفاع نسبة المديونية قد يعرضها لبعض المخاطر في حالة محاولتها الحصول على تمويل إضافي.</a:t>
            </a:r>
            <a:endParaRPr lang="en-US" sz="1800" b="1" dirty="0"/>
          </a:p>
        </p:txBody>
      </p:sp>
      <p:pic>
        <p:nvPicPr>
          <p:cNvPr id="64518" name="Picture 10"/>
          <p:cNvPicPr>
            <a:picLocks noChangeAspect="1" noChangeArrowheads="1"/>
          </p:cNvPicPr>
          <p:nvPr/>
        </p:nvPicPr>
        <p:blipFill>
          <a:blip r:embed="rId3" cstate="print"/>
          <a:srcRect/>
          <a:stretch>
            <a:fillRect/>
          </a:stretch>
        </p:blipFill>
        <p:spPr bwMode="auto">
          <a:xfrm>
            <a:off x="1752600" y="1344335"/>
            <a:ext cx="3951461" cy="512057"/>
          </a:xfrm>
          <a:prstGeom prst="rect">
            <a:avLst/>
          </a:prstGeom>
          <a:ln>
            <a:noFill/>
          </a:ln>
          <a:effectLst>
            <a:outerShdw blurRad="292100" dist="139700" dir="2700000" algn="tl" rotWithShape="0">
              <a:srgbClr val="333333">
                <a:alpha val="65000"/>
              </a:srgbClr>
            </a:outerShdw>
          </a:effectLst>
        </p:spPr>
      </p:pic>
      <p:pic>
        <p:nvPicPr>
          <p:cNvPr id="64519" name="Picture 12"/>
          <p:cNvPicPr>
            <a:picLocks noChangeAspect="1" noChangeArrowheads="1"/>
          </p:cNvPicPr>
          <p:nvPr/>
        </p:nvPicPr>
        <p:blipFill>
          <a:blip r:embed="rId4" cstate="print"/>
          <a:srcRect/>
          <a:stretch>
            <a:fillRect/>
          </a:stretch>
        </p:blipFill>
        <p:spPr bwMode="auto">
          <a:xfrm>
            <a:off x="1755211" y="3645827"/>
            <a:ext cx="3688381" cy="467153"/>
          </a:xfrm>
          <a:prstGeom prst="rect">
            <a:avLst/>
          </a:prstGeom>
          <a:ln>
            <a:noFill/>
          </a:ln>
          <a:effectLst>
            <a:outerShdw blurRad="292100" dist="139700" dir="2700000" algn="tl" rotWithShape="0">
              <a:srgbClr val="333333">
                <a:alpha val="65000"/>
              </a:srgbClr>
            </a:outerShdw>
          </a:effectLst>
        </p:spPr>
      </p:pic>
      <p:sp>
        <p:nvSpPr>
          <p:cNvPr id="10" name="Date Placeholder 9"/>
          <p:cNvSpPr>
            <a:spLocks noGrp="1"/>
          </p:cNvSpPr>
          <p:nvPr>
            <p:ph type="dt" sz="half" idx="10"/>
          </p:nvPr>
        </p:nvSpPr>
        <p:spPr/>
        <p:txBody>
          <a:bodyPr/>
          <a:lstStyle/>
          <a:p>
            <a:fld id="{06E6B9D0-5A5A-40AC-9773-90C143EB18E8}" type="datetime3">
              <a:rPr lang="en-US" smtClean="0"/>
              <a:t>7 April 2020</a:t>
            </a:fld>
            <a:endParaRPr lang="ar-SA"/>
          </a:p>
        </p:txBody>
      </p:sp>
      <p:sp>
        <p:nvSpPr>
          <p:cNvPr id="11" name="Footer Placeholder 10"/>
          <p:cNvSpPr>
            <a:spLocks noGrp="1"/>
          </p:cNvSpPr>
          <p:nvPr>
            <p:ph type="ftr" sz="quarter" idx="11"/>
          </p:nvPr>
        </p:nvSpPr>
        <p:spPr/>
        <p:txBody>
          <a:bodyPr/>
          <a:lstStyle/>
          <a:p>
            <a:r>
              <a:rPr lang="ar-SA"/>
              <a:t>النسب المالية                                  الأستاذ الدكتور  بوداح عبدالجليل</a:t>
            </a:r>
          </a:p>
        </p:txBody>
      </p:sp>
      <p:sp>
        <p:nvSpPr>
          <p:cNvPr id="12" name="Slide Number Placeholder 11"/>
          <p:cNvSpPr>
            <a:spLocks noGrp="1"/>
          </p:cNvSpPr>
          <p:nvPr>
            <p:ph type="sldNum" sz="quarter" idx="12"/>
          </p:nvPr>
        </p:nvSpPr>
        <p:spPr/>
        <p:txBody>
          <a:bodyPr/>
          <a:lstStyle/>
          <a:p>
            <a:fld id="{0B34F065-1154-456A-91E3-76DE8E75E17B}" type="slidenum">
              <a:rPr lang="ar-SA" smtClean="0"/>
              <a:pPr/>
              <a:t>38</a:t>
            </a:fld>
            <a:endParaRPr lang="ar-SA"/>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ext Box 3"/>
          <p:cNvSpPr txBox="1">
            <a:spLocks noChangeArrowheads="1"/>
          </p:cNvSpPr>
          <p:nvPr/>
        </p:nvSpPr>
        <p:spPr bwMode="auto">
          <a:xfrm>
            <a:off x="1660525" y="722313"/>
            <a:ext cx="184150" cy="366712"/>
          </a:xfrm>
          <a:prstGeom prst="rect">
            <a:avLst/>
          </a:prstGeom>
          <a:noFill/>
          <a:ln w="9525">
            <a:noFill/>
            <a:miter lim="800000"/>
            <a:headEnd/>
            <a:tailEnd/>
          </a:ln>
        </p:spPr>
        <p:txBody>
          <a:bodyPr wrap="none">
            <a:spAutoFit/>
          </a:bodyPr>
          <a:lstStyle/>
          <a:p>
            <a:endParaRPr lang="ar-SA"/>
          </a:p>
        </p:txBody>
      </p:sp>
      <p:sp>
        <p:nvSpPr>
          <p:cNvPr id="88110" name="AutoShape 46"/>
          <p:cNvSpPr>
            <a:spLocks noChangeArrowheads="1"/>
          </p:cNvSpPr>
          <p:nvPr/>
        </p:nvSpPr>
        <p:spPr bwMode="ltGray">
          <a:xfrm rot="5400000">
            <a:off x="-2422526" y="1474788"/>
            <a:ext cx="4824413" cy="4770438"/>
          </a:xfrm>
          <a:custGeom>
            <a:avLst/>
            <a:gdLst>
              <a:gd name="G0" fmla="+- 10478 0 0"/>
              <a:gd name="G1" fmla="+- -11739500 0 0"/>
              <a:gd name="G2" fmla="+- 0 0 -11739500"/>
              <a:gd name="T0" fmla="*/ 0 256 1"/>
              <a:gd name="T1" fmla="*/ 180 256 1"/>
              <a:gd name="G3" fmla="+- -11739500 T0 T1"/>
              <a:gd name="T2" fmla="*/ 0 256 1"/>
              <a:gd name="T3" fmla="*/ 90 256 1"/>
              <a:gd name="G4" fmla="+- -11739500 T2 T3"/>
              <a:gd name="G5" fmla="*/ G4 2 1"/>
              <a:gd name="T4" fmla="*/ 90 256 1"/>
              <a:gd name="T5" fmla="*/ 0 256 1"/>
              <a:gd name="G6" fmla="+- -11739500 T4 T5"/>
              <a:gd name="G7" fmla="*/ G6 2 1"/>
              <a:gd name="G8" fmla="abs -1173950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0478"/>
              <a:gd name="G18" fmla="*/ 10478 1 2"/>
              <a:gd name="G19" fmla="+- G18 5400 0"/>
              <a:gd name="G20" fmla="cos G19 -11739500"/>
              <a:gd name="G21" fmla="sin G19 -11739500"/>
              <a:gd name="G22" fmla="+- G20 10800 0"/>
              <a:gd name="G23" fmla="+- G21 10800 0"/>
              <a:gd name="G24" fmla="+- 10800 0 G20"/>
              <a:gd name="G25" fmla="+- 10478 10800 0"/>
              <a:gd name="G26" fmla="?: G9 G17 G25"/>
              <a:gd name="G27" fmla="?: G9 0 21600"/>
              <a:gd name="G28" fmla="cos 10800 -11739500"/>
              <a:gd name="G29" fmla="sin 10800 -11739500"/>
              <a:gd name="G30" fmla="sin 10478 -11739500"/>
              <a:gd name="G31" fmla="+- G28 10800 0"/>
              <a:gd name="G32" fmla="+- G29 10800 0"/>
              <a:gd name="G33" fmla="+- G30 10800 0"/>
              <a:gd name="G34" fmla="?: G4 0 G31"/>
              <a:gd name="G35" fmla="?: -11739500 G34 0"/>
              <a:gd name="G36" fmla="?: G6 G35 G31"/>
              <a:gd name="G37" fmla="+- 21600 0 G36"/>
              <a:gd name="G38" fmla="?: G4 0 G33"/>
              <a:gd name="G39" fmla="?: -11739500 G38 G32"/>
              <a:gd name="G40" fmla="?: G6 G39 0"/>
              <a:gd name="G41" fmla="?: G4 G32 21600"/>
              <a:gd name="G42" fmla="?: G6 G41 G33"/>
              <a:gd name="T12" fmla="*/ 10800 w 21600"/>
              <a:gd name="T13" fmla="*/ 0 h 21600"/>
              <a:gd name="T14" fmla="*/ 162 w 21600"/>
              <a:gd name="T15" fmla="*/ 10638 h 21600"/>
              <a:gd name="T16" fmla="*/ 10800 w 21600"/>
              <a:gd name="T17" fmla="*/ 322 h 21600"/>
              <a:gd name="T18" fmla="*/ 21438 w 21600"/>
              <a:gd name="T19" fmla="*/ 10638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23" y="10641"/>
                </a:moveTo>
                <a:cubicBezTo>
                  <a:pt x="410" y="4916"/>
                  <a:pt x="5075" y="321"/>
                  <a:pt x="10800" y="322"/>
                </a:cubicBezTo>
                <a:cubicBezTo>
                  <a:pt x="16524" y="322"/>
                  <a:pt x="21189" y="4916"/>
                  <a:pt x="21276" y="10641"/>
                </a:cubicBezTo>
                <a:lnTo>
                  <a:pt x="21598" y="10636"/>
                </a:lnTo>
                <a:cubicBezTo>
                  <a:pt x="21509" y="4736"/>
                  <a:pt x="16700" y="-1"/>
                  <a:pt x="10799" y="0"/>
                </a:cubicBezTo>
                <a:cubicBezTo>
                  <a:pt x="4899" y="0"/>
                  <a:pt x="90" y="4736"/>
                  <a:pt x="1" y="10636"/>
                </a:cubicBezTo>
                <a:close/>
              </a:path>
            </a:pathLst>
          </a:custGeom>
          <a:gradFill rotWithShape="1">
            <a:gsLst>
              <a:gs pos="0">
                <a:schemeClr val="bg2">
                  <a:gamma/>
                  <a:tint val="45490"/>
                  <a:invGamma/>
                </a:schemeClr>
              </a:gs>
              <a:gs pos="50000">
                <a:schemeClr val="bg2"/>
              </a:gs>
              <a:gs pos="100000">
                <a:schemeClr val="bg2">
                  <a:gamma/>
                  <a:tint val="45490"/>
                  <a:invGamma/>
                </a:schemeClr>
              </a:gs>
            </a:gsLst>
            <a:lin ang="0" scaled="1"/>
          </a:gradFill>
          <a:ln w="9525" algn="ctr">
            <a:noFill/>
            <a:miter lim="800000"/>
            <a:headEnd/>
            <a:tailEnd/>
          </a:ln>
          <a:effectLst/>
        </p:spPr>
        <p:txBody>
          <a:bodyPr wrap="none" anchor="ctr"/>
          <a:lstStyle/>
          <a:p>
            <a:pPr>
              <a:defRPr/>
            </a:pPr>
            <a:endParaRPr lang="ar-SA">
              <a:cs typeface="+mn-cs"/>
            </a:endParaRPr>
          </a:p>
        </p:txBody>
      </p:sp>
      <p:sp>
        <p:nvSpPr>
          <p:cNvPr id="88111" name="AutoShape 47"/>
          <p:cNvSpPr>
            <a:spLocks noChangeArrowheads="1"/>
          </p:cNvSpPr>
          <p:nvPr/>
        </p:nvSpPr>
        <p:spPr bwMode="ltGray">
          <a:xfrm rot="5400000" flipH="1">
            <a:off x="-2016918" y="1910556"/>
            <a:ext cx="4032250" cy="3929063"/>
          </a:xfrm>
          <a:custGeom>
            <a:avLst/>
            <a:gdLst>
              <a:gd name="G0" fmla="+- 56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6"/>
              <a:gd name="G18" fmla="*/ 56 1 2"/>
              <a:gd name="G19" fmla="+- G18 5400 0"/>
              <a:gd name="G20" fmla="cos G19 11796480"/>
              <a:gd name="G21" fmla="sin G19 11796480"/>
              <a:gd name="G22" fmla="+- G20 10800 0"/>
              <a:gd name="G23" fmla="+- G21 10800 0"/>
              <a:gd name="G24" fmla="+- 10800 0 G20"/>
              <a:gd name="G25" fmla="+- 56 10800 0"/>
              <a:gd name="G26" fmla="?: G9 G17 G25"/>
              <a:gd name="G27" fmla="?: G9 0 21600"/>
              <a:gd name="G28" fmla="cos 10800 11796480"/>
              <a:gd name="G29" fmla="sin 10800 11796480"/>
              <a:gd name="G30" fmla="sin 56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5372 w 21600"/>
              <a:gd name="T15" fmla="*/ 10800 h 21600"/>
              <a:gd name="T16" fmla="*/ 10800 w 21600"/>
              <a:gd name="T17" fmla="*/ 10744 h 21600"/>
              <a:gd name="T18" fmla="*/ 16228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0744" y="10800"/>
                </a:moveTo>
                <a:cubicBezTo>
                  <a:pt x="10744" y="10769"/>
                  <a:pt x="10769" y="10744"/>
                  <a:pt x="10800" y="10744"/>
                </a:cubicBezTo>
                <a:cubicBezTo>
                  <a:pt x="10830" y="10743"/>
                  <a:pt x="10855" y="10769"/>
                  <a:pt x="10856" y="10799"/>
                </a:cubicBezTo>
                <a:lnTo>
                  <a:pt x="21600" y="10800"/>
                </a:lnTo>
                <a:cubicBezTo>
                  <a:pt x="21600" y="4835"/>
                  <a:pt x="16764" y="0"/>
                  <a:pt x="10800" y="0"/>
                </a:cubicBezTo>
                <a:cubicBezTo>
                  <a:pt x="4835" y="0"/>
                  <a:pt x="0" y="4835"/>
                  <a:pt x="0" y="10800"/>
                </a:cubicBezTo>
                <a:close/>
              </a:path>
            </a:pathLst>
          </a:custGeom>
          <a:gradFill rotWithShape="1">
            <a:gsLst>
              <a:gs pos="0">
                <a:schemeClr val="bg2">
                  <a:alpha val="56000"/>
                </a:schemeClr>
              </a:gs>
              <a:gs pos="100000">
                <a:schemeClr val="bg2">
                  <a:gamma/>
                  <a:tint val="0"/>
                  <a:invGamma/>
                  <a:alpha val="48000"/>
                </a:schemeClr>
              </a:gs>
            </a:gsLst>
            <a:lin ang="5400000" scaled="1"/>
          </a:gradFill>
          <a:ln w="0" algn="ctr">
            <a:noFill/>
            <a:miter lim="800000"/>
            <a:headEnd/>
            <a:tailEnd/>
          </a:ln>
          <a:effectLst/>
        </p:spPr>
        <p:txBody>
          <a:bodyPr wrap="none" anchor="ctr"/>
          <a:lstStyle/>
          <a:p>
            <a:pPr>
              <a:defRPr/>
            </a:pPr>
            <a:endParaRPr lang="ar-SA">
              <a:cs typeface="+mn-cs"/>
            </a:endParaRPr>
          </a:p>
        </p:txBody>
      </p:sp>
      <p:sp>
        <p:nvSpPr>
          <p:cNvPr id="14344" name="عنصر نائب للمحتوى 10"/>
          <p:cNvSpPr>
            <a:spLocks noGrp="1"/>
          </p:cNvSpPr>
          <p:nvPr>
            <p:ph idx="1"/>
          </p:nvPr>
        </p:nvSpPr>
        <p:spPr>
          <a:xfrm>
            <a:off x="142875" y="357188"/>
            <a:ext cx="8786813" cy="5736108"/>
          </a:xfrm>
        </p:spPr>
        <p:style>
          <a:lnRef idx="2">
            <a:schemeClr val="accent3"/>
          </a:lnRef>
          <a:fillRef idx="1">
            <a:schemeClr val="lt1"/>
          </a:fillRef>
          <a:effectRef idx="0">
            <a:schemeClr val="accent3"/>
          </a:effectRef>
          <a:fontRef idx="minor">
            <a:schemeClr val="dk1"/>
          </a:fontRef>
        </p:style>
        <p:txBody>
          <a:bodyPr/>
          <a:lstStyle/>
          <a:p>
            <a:pPr algn="r" rtl="1" eaLnBrk="1" hangingPunct="1">
              <a:buFont typeface="Wingdings" pitchFamily="2" charset="2"/>
              <a:buNone/>
              <a:defRPr/>
            </a:pPr>
            <a:r>
              <a:rPr lang="ar-SA" dirty="0"/>
              <a:t> </a:t>
            </a:r>
            <a:r>
              <a:rPr lang="en-US" sz="3600" b="1" u="sng" dirty="0">
                <a:solidFill>
                  <a:schemeClr val="accent1"/>
                </a:solidFill>
              </a:rPr>
              <a:t> </a:t>
            </a:r>
            <a:r>
              <a:rPr lang="ar-SA" sz="3600" b="1" u="sng" dirty="0">
                <a:solidFill>
                  <a:schemeClr val="accent1"/>
                </a:solidFill>
                <a:latin typeface="Traditional Arabic" pitchFamily="2" charset="-78"/>
                <a:cs typeface="Traditional Arabic" pitchFamily="2" charset="-78"/>
              </a:rPr>
              <a:t>(ب) نسبة الديون إلى حقوق الملكية</a:t>
            </a:r>
            <a:endParaRPr lang="en-US" sz="1600" b="1" u="sng" dirty="0">
              <a:solidFill>
                <a:schemeClr val="accent1"/>
              </a:solidFill>
              <a:latin typeface="Traditional Arabic" pitchFamily="2" charset="-78"/>
              <a:cs typeface="Traditional Arabic" pitchFamily="2" charset="-78"/>
            </a:endParaRPr>
          </a:p>
          <a:p>
            <a:pPr marL="0" algn="justLow" rtl="1" eaLnBrk="1" hangingPunct="1">
              <a:lnSpc>
                <a:spcPct val="150000"/>
              </a:lnSpc>
              <a:buFont typeface="Wingdings" pitchFamily="2" charset="2"/>
              <a:buNone/>
              <a:defRPr/>
            </a:pPr>
            <a:r>
              <a:rPr lang="ar-SA" sz="2000" b="1" dirty="0"/>
              <a:t>وتقيس هذه النسبة استخدام أموال الغير في تمويل استثمارات الشركة. وتشمل حقوق الملكية, ورأس المال (أسهم ممتازة + أسهم عادية), والاحتياطات الرأسمالية والإيرادية</a:t>
            </a:r>
            <a:r>
              <a:rPr lang="ar-DZ" sz="2000" b="1" dirty="0"/>
              <a:t>، </a:t>
            </a:r>
            <a:r>
              <a:rPr lang="ar-SA" sz="2000" b="1" dirty="0"/>
              <a:t>والأرباح المحتجزة</a:t>
            </a:r>
            <a:r>
              <a:rPr lang="ar-DZ" sz="2000" b="1" dirty="0"/>
              <a:t>، </a:t>
            </a:r>
            <a:r>
              <a:rPr lang="ar-SA" sz="2000" b="1" dirty="0"/>
              <a:t>ويعبر عنها بالمعادلة التالية:</a:t>
            </a:r>
            <a:endParaRPr lang="en-US" sz="2000" b="1" dirty="0"/>
          </a:p>
          <a:p>
            <a:pPr marL="0" algn="r" rtl="1" eaLnBrk="1" hangingPunct="1">
              <a:lnSpc>
                <a:spcPct val="150000"/>
              </a:lnSpc>
              <a:buFont typeface="Wingdings" pitchFamily="2" charset="2"/>
              <a:buNone/>
              <a:defRPr/>
            </a:pPr>
            <a:endParaRPr lang="ar-SA" sz="2000" b="1" dirty="0"/>
          </a:p>
          <a:p>
            <a:pPr marL="0" algn="r" rtl="1" eaLnBrk="1" hangingPunct="1">
              <a:lnSpc>
                <a:spcPct val="150000"/>
              </a:lnSpc>
              <a:buFont typeface="Wingdings" pitchFamily="2" charset="2"/>
              <a:buNone/>
              <a:defRPr/>
            </a:pPr>
            <a:endParaRPr lang="ar-SA" sz="2000" b="1" dirty="0"/>
          </a:p>
          <a:p>
            <a:pPr marL="0" algn="r" rtl="1" eaLnBrk="1" hangingPunct="1">
              <a:lnSpc>
                <a:spcPct val="150000"/>
              </a:lnSpc>
              <a:buFont typeface="Wingdings" pitchFamily="2" charset="2"/>
              <a:buNone/>
              <a:defRPr/>
            </a:pPr>
            <a:r>
              <a:rPr lang="ar-SA" sz="2000" b="1" dirty="0"/>
              <a:t>ومن المثال يتضح أن نسبة الديون إلى حقوق الملكية بالنسبة لشركة الروابي</a:t>
            </a:r>
            <a:r>
              <a:rPr lang="en-US" sz="2000" b="1" dirty="0"/>
              <a:t>:</a:t>
            </a:r>
          </a:p>
          <a:p>
            <a:pPr marL="0" algn="r" rtl="1" eaLnBrk="1" hangingPunct="1">
              <a:lnSpc>
                <a:spcPct val="150000"/>
              </a:lnSpc>
              <a:buFont typeface="Wingdings" pitchFamily="2" charset="2"/>
              <a:buNone/>
              <a:defRPr/>
            </a:pPr>
            <a:endParaRPr lang="en-US" sz="2000" b="1" dirty="0"/>
          </a:p>
          <a:p>
            <a:pPr marL="0" algn="r" rtl="1" eaLnBrk="1" hangingPunct="1">
              <a:lnSpc>
                <a:spcPct val="150000"/>
              </a:lnSpc>
              <a:buFont typeface="Wingdings" pitchFamily="2" charset="2"/>
              <a:buNone/>
              <a:defRPr/>
            </a:pPr>
            <a:endParaRPr lang="ar-SA" sz="2000" b="1" dirty="0"/>
          </a:p>
          <a:p>
            <a:pPr marL="0" algn="justLow" rtl="1" eaLnBrk="1" hangingPunct="1">
              <a:lnSpc>
                <a:spcPct val="150000"/>
              </a:lnSpc>
              <a:buFont typeface="Wingdings" pitchFamily="2" charset="2"/>
              <a:buNone/>
              <a:defRPr/>
            </a:pPr>
            <a:r>
              <a:rPr lang="ar-SA" sz="2000" b="1" dirty="0"/>
              <a:t>فإذا علمنا أن متوسط الصناعة = </a:t>
            </a:r>
            <a:r>
              <a:rPr lang="en-US" sz="2000" b="1" dirty="0"/>
              <a:t>75</a:t>
            </a:r>
            <a:r>
              <a:rPr lang="ar-SA" sz="2000" b="1" dirty="0"/>
              <a:t>%؛ فإن هذه الأرقام تعني أن الشركة تعتمد على الديون كثيرا مقارنة بحقوق الملكية وبمتوسط  الصناعة.</a:t>
            </a:r>
          </a:p>
          <a:p>
            <a:pPr marL="0" eaLnBrk="1" hangingPunct="1">
              <a:buFont typeface="Wingdings" pitchFamily="2" charset="2"/>
              <a:buNone/>
              <a:defRPr/>
            </a:pPr>
            <a:endParaRPr lang="ar-SA" sz="1600" dirty="0"/>
          </a:p>
          <a:p>
            <a:pPr marL="0" eaLnBrk="1" hangingPunct="1">
              <a:buFont typeface="Wingdings" pitchFamily="2" charset="2"/>
              <a:buNone/>
              <a:defRPr/>
            </a:pPr>
            <a:endParaRPr lang="en-US" sz="1600" dirty="0"/>
          </a:p>
        </p:txBody>
      </p:sp>
      <p:pic>
        <p:nvPicPr>
          <p:cNvPr id="65542" name="Picture 10"/>
          <p:cNvPicPr>
            <a:picLocks noChangeAspect="1" noChangeArrowheads="1"/>
          </p:cNvPicPr>
          <p:nvPr/>
        </p:nvPicPr>
        <p:blipFill>
          <a:blip r:embed="rId2" cstate="print"/>
          <a:srcRect/>
          <a:stretch>
            <a:fillRect/>
          </a:stretch>
        </p:blipFill>
        <p:spPr bwMode="auto">
          <a:xfrm>
            <a:off x="1660525" y="2045730"/>
            <a:ext cx="4965700" cy="928687"/>
          </a:xfrm>
          <a:prstGeom prst="rect">
            <a:avLst/>
          </a:prstGeom>
          <a:noFill/>
          <a:ln w="9525">
            <a:noFill/>
            <a:miter lim="800000"/>
            <a:headEnd/>
            <a:tailEnd/>
          </a:ln>
        </p:spPr>
      </p:pic>
      <p:pic>
        <p:nvPicPr>
          <p:cNvPr id="65543" name="Picture 12"/>
          <p:cNvPicPr>
            <a:picLocks noChangeAspect="1" noChangeArrowheads="1"/>
          </p:cNvPicPr>
          <p:nvPr/>
        </p:nvPicPr>
        <p:blipFill>
          <a:blip r:embed="rId3" cstate="print"/>
          <a:srcRect/>
          <a:stretch>
            <a:fillRect/>
          </a:stretch>
        </p:blipFill>
        <p:spPr bwMode="auto">
          <a:xfrm>
            <a:off x="2933700" y="4099440"/>
            <a:ext cx="2857500" cy="666750"/>
          </a:xfrm>
          <a:prstGeom prst="rect">
            <a:avLst/>
          </a:prstGeom>
          <a:noFill/>
          <a:ln w="9525">
            <a:noFill/>
            <a:miter lim="800000"/>
            <a:headEnd/>
            <a:tailEnd/>
          </a:ln>
        </p:spPr>
      </p:pic>
      <p:sp>
        <p:nvSpPr>
          <p:cNvPr id="10" name="Date Placeholder 9"/>
          <p:cNvSpPr>
            <a:spLocks noGrp="1"/>
          </p:cNvSpPr>
          <p:nvPr>
            <p:ph type="dt" sz="half" idx="10"/>
          </p:nvPr>
        </p:nvSpPr>
        <p:spPr/>
        <p:txBody>
          <a:bodyPr/>
          <a:lstStyle/>
          <a:p>
            <a:fld id="{38C6F10B-6F5C-496D-80D6-36607EADDD48}" type="datetime3">
              <a:rPr lang="en-US" smtClean="0"/>
              <a:t>7 April 2020</a:t>
            </a:fld>
            <a:endParaRPr lang="ar-SA"/>
          </a:p>
        </p:txBody>
      </p:sp>
      <p:sp>
        <p:nvSpPr>
          <p:cNvPr id="11" name="Footer Placeholder 10"/>
          <p:cNvSpPr>
            <a:spLocks noGrp="1"/>
          </p:cNvSpPr>
          <p:nvPr>
            <p:ph type="ftr" sz="quarter" idx="11"/>
          </p:nvPr>
        </p:nvSpPr>
        <p:spPr/>
        <p:txBody>
          <a:bodyPr/>
          <a:lstStyle/>
          <a:p>
            <a:r>
              <a:rPr lang="ar-SA"/>
              <a:t>النسب المالية                                  الأستاذ الدكتور  بوداح عبدالجليل</a:t>
            </a:r>
          </a:p>
        </p:txBody>
      </p:sp>
      <p:sp>
        <p:nvSpPr>
          <p:cNvPr id="12" name="Slide Number Placeholder 11"/>
          <p:cNvSpPr>
            <a:spLocks noGrp="1"/>
          </p:cNvSpPr>
          <p:nvPr>
            <p:ph type="sldNum" sz="quarter" idx="12"/>
          </p:nvPr>
        </p:nvSpPr>
        <p:spPr/>
        <p:txBody>
          <a:bodyPr/>
          <a:lstStyle/>
          <a:p>
            <a:fld id="{0B34F065-1154-456A-91E3-76DE8E75E17B}" type="slidenum">
              <a:rPr lang="ar-SA" smtClean="0"/>
              <a:pPr/>
              <a:t>39</a:t>
            </a:fld>
            <a:endParaRPr lang="ar-SA"/>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2060848"/>
            <a:ext cx="8712968" cy="4248472"/>
          </a:xfrm>
          <a:ln/>
        </p:spPr>
        <p:style>
          <a:lnRef idx="2">
            <a:schemeClr val="dk1"/>
          </a:lnRef>
          <a:fillRef idx="1002">
            <a:schemeClr val="lt1"/>
          </a:fillRef>
          <a:effectRef idx="0">
            <a:schemeClr val="dk1"/>
          </a:effectRef>
          <a:fontRef idx="minor">
            <a:schemeClr val="dk1"/>
          </a:fontRef>
        </p:style>
        <p:txBody>
          <a:bodyPr anchor="ctr">
            <a:noAutofit/>
          </a:bodyPr>
          <a:lstStyle/>
          <a:p>
            <a:pPr algn="r"/>
            <a:r>
              <a:rPr lang="ar-SA" sz="3200" spc="0" dirty="0">
                <a:solidFill>
                  <a:schemeClr val="tx1"/>
                </a:solidFill>
              </a:rPr>
              <a:t>الفصل</a:t>
            </a:r>
            <a:r>
              <a:rPr lang="en-US" sz="3200" spc="0" dirty="0">
                <a:solidFill>
                  <a:schemeClr val="tx1"/>
                </a:solidFill>
                <a:latin typeface="Adobe Caslon Pro" pitchFamily="18" charset="0"/>
              </a:rPr>
              <a:t>3</a:t>
            </a:r>
            <a:r>
              <a:rPr lang="ar-SA" sz="3200" spc="0" dirty="0">
                <a:solidFill>
                  <a:schemeClr val="tx1"/>
                </a:solidFill>
              </a:rPr>
              <a:t>: دراسة التوازنات </a:t>
            </a:r>
            <a:r>
              <a:rPr lang="ar-DZ" sz="3200" spc="0" dirty="0">
                <a:solidFill>
                  <a:schemeClr val="tx1"/>
                </a:solidFill>
              </a:rPr>
              <a:t>والنسب </a:t>
            </a:r>
            <a:r>
              <a:rPr lang="ar-SA" sz="3200" spc="0" dirty="0">
                <a:solidFill>
                  <a:schemeClr val="tx1"/>
                </a:solidFill>
              </a:rPr>
              <a:t>المالية</a:t>
            </a:r>
          </a:p>
          <a:p>
            <a:pPr algn="r"/>
            <a:r>
              <a:rPr lang="ar-SA" sz="3200" spc="0" dirty="0">
                <a:solidFill>
                  <a:schemeClr val="tx1"/>
                </a:solidFill>
              </a:rPr>
              <a:t>تمهيد</a:t>
            </a:r>
          </a:p>
          <a:p>
            <a:pPr algn="just"/>
            <a:r>
              <a:rPr lang="ar-SA" sz="2800" b="0" spc="0" dirty="0">
                <a:solidFill>
                  <a:schemeClr val="tx1"/>
                </a:solidFill>
              </a:rPr>
              <a:t>قبل التطرق إلى دراسة مؤشرات التوازن المالي للمؤسسة الاقتصادية، والمتمثلة في رأس المال العامل، والنسب المالية يبدو من الأهمية بمكان التطرق إلى الدعائم التي تقوم على أساسها البنية المالية للمؤسسة والتي غالبا ماتهتم بدعامتين أساسيتين هما: الملاءة المالية، ومؤشر الأداء المالي والاقتصادي.</a:t>
            </a:r>
            <a:endParaRPr lang="ar-SA" sz="2400" b="0" spc="0" dirty="0">
              <a:solidFill>
                <a:schemeClr val="tx1"/>
              </a:solidFill>
            </a:endParaRPr>
          </a:p>
          <a:p>
            <a:pPr algn="r"/>
            <a:r>
              <a:rPr lang="ar-SA" sz="2400" b="0" dirty="0">
                <a:solidFill>
                  <a:schemeClr val="tx1"/>
                </a:solidFill>
              </a:rPr>
              <a:t> </a:t>
            </a: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fontScale="90000"/>
          </a:bodyPr>
          <a:lstStyle/>
          <a:p>
            <a:r>
              <a:rPr lang="ar-SA" sz="5400" b="1" dirty="0">
                <a:solidFill>
                  <a:schemeClr val="tx1"/>
                </a:solidFill>
              </a:rPr>
              <a:t>الفصل الثالث</a:t>
            </a:r>
            <a:r>
              <a:rPr lang="ar-DZ" sz="5400" b="1" dirty="0">
                <a:solidFill>
                  <a:schemeClr val="tx1"/>
                </a:solidFill>
              </a:rPr>
              <a:t> :</a:t>
            </a:r>
            <a:r>
              <a:rPr lang="ar-SA" sz="5400" dirty="0">
                <a:solidFill>
                  <a:schemeClr val="tx1"/>
                </a:solidFill>
              </a:rPr>
              <a:t> </a:t>
            </a:r>
            <a:r>
              <a:rPr lang="ar-SA" sz="4400" b="1" dirty="0">
                <a:solidFill>
                  <a:schemeClr val="tx1"/>
                </a:solidFill>
              </a:rPr>
              <a:t>دراسة التوازنات </a:t>
            </a:r>
            <a:r>
              <a:rPr lang="ar-DZ" sz="4400" b="1" dirty="0">
                <a:solidFill>
                  <a:schemeClr val="tx1"/>
                </a:solidFill>
              </a:rPr>
              <a:t>والنسب المالية </a:t>
            </a:r>
            <a:endParaRPr lang="ar-SA" sz="4000" b="1" dirty="0"/>
          </a:p>
        </p:txBody>
      </p:sp>
      <p:sp>
        <p:nvSpPr>
          <p:cNvPr id="4" name="Date Placeholder 3"/>
          <p:cNvSpPr>
            <a:spLocks noGrp="1"/>
          </p:cNvSpPr>
          <p:nvPr>
            <p:ph type="dt" sz="half" idx="10"/>
          </p:nvPr>
        </p:nvSpPr>
        <p:spPr/>
        <p:txBody>
          <a:bodyPr/>
          <a:lstStyle/>
          <a:p>
            <a:fld id="{4FAFB0BD-0CAB-4BCE-A455-CDD1F37E4E75}" type="datetime3">
              <a:rPr lang="en-US" smtClean="0"/>
              <a:t>7 April 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4</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extLst>
      <p:ext uri="{BB962C8B-B14F-4D97-AF65-F5344CB8AC3E}">
        <p14:creationId xmlns:p14="http://schemas.microsoft.com/office/powerpoint/2010/main" val="28463452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ext Box 3"/>
          <p:cNvSpPr txBox="1">
            <a:spLocks noChangeArrowheads="1"/>
          </p:cNvSpPr>
          <p:nvPr/>
        </p:nvSpPr>
        <p:spPr bwMode="auto">
          <a:xfrm>
            <a:off x="1660525" y="722313"/>
            <a:ext cx="184150" cy="646112"/>
          </a:xfrm>
          <a:prstGeom prst="rect">
            <a:avLst/>
          </a:prstGeom>
          <a:noFill/>
          <a:ln w="9525">
            <a:noFill/>
            <a:miter lim="800000"/>
            <a:headEnd/>
            <a:tailEnd/>
          </a:ln>
        </p:spPr>
        <p:txBody>
          <a:bodyPr wrap="none">
            <a:spAutoFit/>
          </a:bodyPr>
          <a:lstStyle/>
          <a:p>
            <a:endParaRPr lang="ar-SA" sz="3600" b="1"/>
          </a:p>
        </p:txBody>
      </p:sp>
      <p:sp>
        <p:nvSpPr>
          <p:cNvPr id="88110" name="AutoShape 46"/>
          <p:cNvSpPr>
            <a:spLocks noChangeArrowheads="1"/>
          </p:cNvSpPr>
          <p:nvPr/>
        </p:nvSpPr>
        <p:spPr bwMode="ltGray">
          <a:xfrm rot="5400000">
            <a:off x="-2422526" y="1474788"/>
            <a:ext cx="4824413" cy="4770438"/>
          </a:xfrm>
          <a:custGeom>
            <a:avLst/>
            <a:gdLst>
              <a:gd name="G0" fmla="+- 10478 0 0"/>
              <a:gd name="G1" fmla="+- -11739500 0 0"/>
              <a:gd name="G2" fmla="+- 0 0 -11739500"/>
              <a:gd name="T0" fmla="*/ 0 256 1"/>
              <a:gd name="T1" fmla="*/ 180 256 1"/>
              <a:gd name="G3" fmla="+- -11739500 T0 T1"/>
              <a:gd name="T2" fmla="*/ 0 256 1"/>
              <a:gd name="T3" fmla="*/ 90 256 1"/>
              <a:gd name="G4" fmla="+- -11739500 T2 T3"/>
              <a:gd name="G5" fmla="*/ G4 2 1"/>
              <a:gd name="T4" fmla="*/ 90 256 1"/>
              <a:gd name="T5" fmla="*/ 0 256 1"/>
              <a:gd name="G6" fmla="+- -11739500 T4 T5"/>
              <a:gd name="G7" fmla="*/ G6 2 1"/>
              <a:gd name="G8" fmla="abs -1173950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0478"/>
              <a:gd name="G18" fmla="*/ 10478 1 2"/>
              <a:gd name="G19" fmla="+- G18 5400 0"/>
              <a:gd name="G20" fmla="cos G19 -11739500"/>
              <a:gd name="G21" fmla="sin G19 -11739500"/>
              <a:gd name="G22" fmla="+- G20 10800 0"/>
              <a:gd name="G23" fmla="+- G21 10800 0"/>
              <a:gd name="G24" fmla="+- 10800 0 G20"/>
              <a:gd name="G25" fmla="+- 10478 10800 0"/>
              <a:gd name="G26" fmla="?: G9 G17 G25"/>
              <a:gd name="G27" fmla="?: G9 0 21600"/>
              <a:gd name="G28" fmla="cos 10800 -11739500"/>
              <a:gd name="G29" fmla="sin 10800 -11739500"/>
              <a:gd name="G30" fmla="sin 10478 -11739500"/>
              <a:gd name="G31" fmla="+- G28 10800 0"/>
              <a:gd name="G32" fmla="+- G29 10800 0"/>
              <a:gd name="G33" fmla="+- G30 10800 0"/>
              <a:gd name="G34" fmla="?: G4 0 G31"/>
              <a:gd name="G35" fmla="?: -11739500 G34 0"/>
              <a:gd name="G36" fmla="?: G6 G35 G31"/>
              <a:gd name="G37" fmla="+- 21600 0 G36"/>
              <a:gd name="G38" fmla="?: G4 0 G33"/>
              <a:gd name="G39" fmla="?: -11739500 G38 G32"/>
              <a:gd name="G40" fmla="?: G6 G39 0"/>
              <a:gd name="G41" fmla="?: G4 G32 21600"/>
              <a:gd name="G42" fmla="?: G6 G41 G33"/>
              <a:gd name="T12" fmla="*/ 10800 w 21600"/>
              <a:gd name="T13" fmla="*/ 0 h 21600"/>
              <a:gd name="T14" fmla="*/ 162 w 21600"/>
              <a:gd name="T15" fmla="*/ 10638 h 21600"/>
              <a:gd name="T16" fmla="*/ 10800 w 21600"/>
              <a:gd name="T17" fmla="*/ 322 h 21600"/>
              <a:gd name="T18" fmla="*/ 21438 w 21600"/>
              <a:gd name="T19" fmla="*/ 10638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23" y="10641"/>
                </a:moveTo>
                <a:cubicBezTo>
                  <a:pt x="410" y="4916"/>
                  <a:pt x="5075" y="321"/>
                  <a:pt x="10800" y="322"/>
                </a:cubicBezTo>
                <a:cubicBezTo>
                  <a:pt x="16524" y="322"/>
                  <a:pt x="21189" y="4916"/>
                  <a:pt x="21276" y="10641"/>
                </a:cubicBezTo>
                <a:lnTo>
                  <a:pt x="21598" y="10636"/>
                </a:lnTo>
                <a:cubicBezTo>
                  <a:pt x="21509" y="4736"/>
                  <a:pt x="16700" y="-1"/>
                  <a:pt x="10799" y="0"/>
                </a:cubicBezTo>
                <a:cubicBezTo>
                  <a:pt x="4899" y="0"/>
                  <a:pt x="90" y="4736"/>
                  <a:pt x="1" y="10636"/>
                </a:cubicBezTo>
                <a:close/>
              </a:path>
            </a:pathLst>
          </a:custGeom>
          <a:gradFill rotWithShape="1">
            <a:gsLst>
              <a:gs pos="0">
                <a:schemeClr val="bg2">
                  <a:gamma/>
                  <a:tint val="45490"/>
                  <a:invGamma/>
                </a:schemeClr>
              </a:gs>
              <a:gs pos="50000">
                <a:schemeClr val="bg2"/>
              </a:gs>
              <a:gs pos="100000">
                <a:schemeClr val="bg2">
                  <a:gamma/>
                  <a:tint val="45490"/>
                  <a:invGamma/>
                </a:schemeClr>
              </a:gs>
            </a:gsLst>
            <a:lin ang="0" scaled="1"/>
          </a:gradFill>
          <a:ln w="9525" algn="ctr">
            <a:noFill/>
            <a:miter lim="800000"/>
            <a:headEnd/>
            <a:tailEnd/>
          </a:ln>
          <a:effectLst/>
        </p:spPr>
        <p:txBody>
          <a:bodyPr wrap="none" anchor="ctr"/>
          <a:lstStyle/>
          <a:p>
            <a:pPr>
              <a:defRPr/>
            </a:pPr>
            <a:endParaRPr lang="ar-SA" sz="3600" b="1">
              <a:cs typeface="+mn-cs"/>
            </a:endParaRPr>
          </a:p>
        </p:txBody>
      </p:sp>
      <p:sp>
        <p:nvSpPr>
          <p:cNvPr id="15368" name="عنصر نائب للمحتوى 10"/>
          <p:cNvSpPr>
            <a:spLocks noGrp="1"/>
          </p:cNvSpPr>
          <p:nvPr>
            <p:ph idx="1"/>
          </p:nvPr>
        </p:nvSpPr>
        <p:spPr>
          <a:xfrm>
            <a:off x="128588" y="214290"/>
            <a:ext cx="8801130" cy="6286544"/>
          </a:xfrm>
        </p:spPr>
        <p:style>
          <a:lnRef idx="2">
            <a:schemeClr val="accent3"/>
          </a:lnRef>
          <a:fillRef idx="1">
            <a:schemeClr val="lt1"/>
          </a:fillRef>
          <a:effectRef idx="0">
            <a:schemeClr val="accent3"/>
          </a:effectRef>
          <a:fontRef idx="minor">
            <a:schemeClr val="dk1"/>
          </a:fontRef>
        </p:style>
        <p:txBody>
          <a:bodyPr>
            <a:normAutofit fontScale="92500" lnSpcReduction="10000"/>
          </a:bodyPr>
          <a:lstStyle/>
          <a:p>
            <a:pPr algn="r" rtl="1" eaLnBrk="1" hangingPunct="1">
              <a:buFont typeface="Wingdings" pitchFamily="2" charset="2"/>
              <a:buNone/>
              <a:defRPr/>
            </a:pPr>
            <a:r>
              <a:rPr lang="ar-SA" sz="4000" b="1" dirty="0">
                <a:solidFill>
                  <a:srgbClr val="FF0000"/>
                </a:solidFill>
                <a:cs typeface="+mj-cs"/>
              </a:rPr>
              <a:t> </a:t>
            </a:r>
            <a:r>
              <a:rPr lang="ar-SA" sz="3600" b="1" u="sng" dirty="0">
                <a:solidFill>
                  <a:schemeClr val="accent1"/>
                </a:solidFill>
                <a:cs typeface="+mj-cs"/>
              </a:rPr>
              <a:t>(ج) نسبة الديون طويلة الأجل</a:t>
            </a:r>
            <a:endParaRPr lang="en-US" sz="2800" b="1" u="sng" dirty="0">
              <a:solidFill>
                <a:schemeClr val="accent1"/>
              </a:solidFill>
              <a:cs typeface="+mj-cs"/>
            </a:endParaRPr>
          </a:p>
          <a:p>
            <a:pPr marL="0" algn="justLow" rtl="1" eaLnBrk="1" hangingPunct="1">
              <a:lnSpc>
                <a:spcPct val="150000"/>
              </a:lnSpc>
              <a:buFont typeface="Wingdings" pitchFamily="2" charset="2"/>
              <a:buNone/>
              <a:defRPr/>
            </a:pPr>
            <a:r>
              <a:rPr lang="ar-SA" sz="2400" b="1" dirty="0">
                <a:cs typeface="+mj-cs"/>
              </a:rPr>
              <a:t>تقيس هذه النسبة مدى استخدام المنشأة للديون طويلة الأجل ضمن مصادر هيكل رأس المال والذي يشمل الديون طويلة الأجل والأسهم الممتازة والأسهم العادية والأرباح المحتجزة والاحتياطات. وتحسب هذه النسبة بالمعادلة التالية:</a:t>
            </a:r>
            <a:endParaRPr lang="en-US" sz="2400" b="1" dirty="0">
              <a:cs typeface="+mj-cs"/>
            </a:endParaRPr>
          </a:p>
          <a:p>
            <a:pPr marL="0" algn="r" rtl="1" eaLnBrk="1" hangingPunct="1">
              <a:lnSpc>
                <a:spcPct val="150000"/>
              </a:lnSpc>
              <a:buFont typeface="Wingdings" pitchFamily="2" charset="2"/>
              <a:buNone/>
              <a:defRPr/>
            </a:pPr>
            <a:r>
              <a:rPr lang="ar-SA" sz="2400" b="1" dirty="0">
                <a:cs typeface="+mj-cs"/>
              </a:rPr>
              <a:t>                                    </a:t>
            </a:r>
          </a:p>
          <a:p>
            <a:pPr marL="0" algn="r" rtl="1" eaLnBrk="1" hangingPunct="1">
              <a:lnSpc>
                <a:spcPct val="150000"/>
              </a:lnSpc>
              <a:buFont typeface="Wingdings" pitchFamily="2" charset="2"/>
              <a:buNone/>
              <a:defRPr/>
            </a:pPr>
            <a:r>
              <a:rPr lang="ar-SA" sz="2400" b="1" dirty="0">
                <a:cs typeface="+mj-cs"/>
              </a:rPr>
              <a:t>ومن المثال نجد أن نسبة الديون طويلة الأجل </a:t>
            </a:r>
            <a:r>
              <a:rPr lang="en-US" sz="2400" b="1" dirty="0">
                <a:cs typeface="+mj-cs"/>
              </a:rPr>
              <a:t>                      </a:t>
            </a:r>
            <a:r>
              <a:rPr lang="ar-SA" sz="2400" b="1" dirty="0">
                <a:cs typeface="+mj-cs"/>
              </a:rPr>
              <a:t>               </a:t>
            </a:r>
          </a:p>
          <a:p>
            <a:pPr marL="0" algn="r" rtl="1" eaLnBrk="1" hangingPunct="1">
              <a:lnSpc>
                <a:spcPct val="150000"/>
              </a:lnSpc>
              <a:buFont typeface="Wingdings" pitchFamily="2" charset="2"/>
              <a:buNone/>
              <a:defRPr/>
            </a:pPr>
            <a:endParaRPr lang="ar-SA" sz="2000" b="1" dirty="0">
              <a:cs typeface="+mj-cs"/>
            </a:endParaRPr>
          </a:p>
          <a:p>
            <a:pPr marL="0" algn="justLow" rtl="1" eaLnBrk="1" hangingPunct="1">
              <a:lnSpc>
                <a:spcPct val="150000"/>
              </a:lnSpc>
              <a:buFont typeface="Wingdings" pitchFamily="2" charset="2"/>
              <a:buNone/>
              <a:defRPr/>
            </a:pPr>
            <a:r>
              <a:rPr lang="ar-SA" sz="2400" b="1" dirty="0">
                <a:cs typeface="+mj-cs"/>
              </a:rPr>
              <a:t>فإذا علمنا أن متوسط الصناعة  = </a:t>
            </a:r>
            <a:r>
              <a:rPr lang="ar-DZ" sz="2400" b="1" dirty="0">
                <a:cs typeface="+mj-cs"/>
              </a:rPr>
              <a:t>33</a:t>
            </a:r>
            <a:r>
              <a:rPr lang="ar-SA" sz="2400" b="1" dirty="0">
                <a:cs typeface="+mj-cs"/>
              </a:rPr>
              <a:t>%, فإن نسبة شركة الروابي توضح أن الديون طويلة الأجل تمثل </a:t>
            </a:r>
            <a:r>
              <a:rPr lang="en-US" sz="2400" b="1" dirty="0">
                <a:cs typeface="+mj-cs"/>
              </a:rPr>
              <a:t>37</a:t>
            </a:r>
            <a:r>
              <a:rPr lang="ar-SA" sz="2400" b="1" dirty="0">
                <a:cs typeface="+mj-cs"/>
              </a:rPr>
              <a:t>% من مجموع رأس المال وهى نسبة أعلى من متوسط الصناعة. ويتضح من النسب الثلاثة السابقة أن اعتماد شركة الروابي على الديون أعلى من متوسط الصناعة وهذا أمر غير مرغوب فيه في معظم الحالات؛ لأنه قد يؤثر سلبا على القدرة الإقتراضية للشركة</a:t>
            </a:r>
            <a:r>
              <a:rPr lang="ar-DZ" sz="2400" b="1" dirty="0">
                <a:cs typeface="+mj-cs"/>
              </a:rPr>
              <a:t>،</a:t>
            </a:r>
            <a:r>
              <a:rPr lang="ar-SA" sz="2400" b="1" dirty="0">
                <a:cs typeface="+mj-cs"/>
              </a:rPr>
              <a:t> وكذلك قيمتها السوقية.</a:t>
            </a:r>
            <a:endParaRPr lang="en-US" sz="2400" b="1" dirty="0">
              <a:cs typeface="+mj-cs"/>
            </a:endParaRPr>
          </a:p>
        </p:txBody>
      </p:sp>
      <p:pic>
        <p:nvPicPr>
          <p:cNvPr id="66565" name="Picture 10"/>
          <p:cNvPicPr>
            <a:picLocks noChangeAspect="1" noChangeArrowheads="1"/>
          </p:cNvPicPr>
          <p:nvPr/>
        </p:nvPicPr>
        <p:blipFill>
          <a:blip r:embed="rId2" cstate="print"/>
          <a:srcRect/>
          <a:stretch>
            <a:fillRect/>
          </a:stretch>
        </p:blipFill>
        <p:spPr bwMode="auto">
          <a:xfrm>
            <a:off x="1071539" y="2071678"/>
            <a:ext cx="2492350" cy="857250"/>
          </a:xfrm>
          <a:prstGeom prst="rect">
            <a:avLst/>
          </a:prstGeom>
          <a:ln>
            <a:noFill/>
          </a:ln>
          <a:effectLst>
            <a:outerShdw blurRad="292100" dist="139700" dir="2700000" algn="tl" rotWithShape="0">
              <a:srgbClr val="333333">
                <a:alpha val="65000"/>
              </a:srgbClr>
            </a:outerShdw>
          </a:effectLst>
        </p:spPr>
      </p:pic>
      <p:pic>
        <p:nvPicPr>
          <p:cNvPr id="66566" name="Picture 12"/>
          <p:cNvPicPr>
            <a:picLocks noChangeAspect="1" noChangeArrowheads="1"/>
          </p:cNvPicPr>
          <p:nvPr/>
        </p:nvPicPr>
        <p:blipFill>
          <a:blip r:embed="rId3" cstate="print"/>
          <a:srcRect/>
          <a:stretch>
            <a:fillRect/>
          </a:stretch>
        </p:blipFill>
        <p:spPr bwMode="auto">
          <a:xfrm>
            <a:off x="428596" y="3143248"/>
            <a:ext cx="3135293" cy="685800"/>
          </a:xfrm>
          <a:prstGeom prst="rect">
            <a:avLst/>
          </a:prstGeom>
          <a:ln>
            <a:noFill/>
          </a:ln>
          <a:effectLst>
            <a:outerShdw blurRad="292100" dist="139700" dir="2700000" algn="tl" rotWithShape="0">
              <a:srgbClr val="333333">
                <a:alpha val="65000"/>
              </a:srgbClr>
            </a:outerShdw>
          </a:effectLst>
        </p:spPr>
      </p:pic>
      <p:sp>
        <p:nvSpPr>
          <p:cNvPr id="9" name="Date Placeholder 8"/>
          <p:cNvSpPr>
            <a:spLocks noGrp="1"/>
          </p:cNvSpPr>
          <p:nvPr>
            <p:ph type="dt" sz="half" idx="10"/>
          </p:nvPr>
        </p:nvSpPr>
        <p:spPr/>
        <p:txBody>
          <a:bodyPr/>
          <a:lstStyle/>
          <a:p>
            <a:fld id="{47A063B4-CF39-4830-9AA4-2B154731529D}" type="datetime3">
              <a:rPr lang="en-US" smtClean="0"/>
              <a:t>7 April 2020</a:t>
            </a:fld>
            <a:endParaRPr lang="ar-SA"/>
          </a:p>
        </p:txBody>
      </p:sp>
      <p:sp>
        <p:nvSpPr>
          <p:cNvPr id="10" name="Footer Placeholder 9"/>
          <p:cNvSpPr>
            <a:spLocks noGrp="1"/>
          </p:cNvSpPr>
          <p:nvPr>
            <p:ph type="ftr" sz="quarter" idx="11"/>
          </p:nvPr>
        </p:nvSpPr>
        <p:spPr/>
        <p:txBody>
          <a:bodyPr/>
          <a:lstStyle/>
          <a:p>
            <a:r>
              <a:rPr lang="ar-SA"/>
              <a:t>النسب المالية                                  الأستاذ الدكتور  بوداح عبدالجليل</a:t>
            </a:r>
          </a:p>
        </p:txBody>
      </p:sp>
      <p:sp>
        <p:nvSpPr>
          <p:cNvPr id="11" name="Slide Number Placeholder 10"/>
          <p:cNvSpPr>
            <a:spLocks noGrp="1"/>
          </p:cNvSpPr>
          <p:nvPr>
            <p:ph type="sldNum" sz="quarter" idx="12"/>
          </p:nvPr>
        </p:nvSpPr>
        <p:spPr/>
        <p:txBody>
          <a:bodyPr/>
          <a:lstStyle/>
          <a:p>
            <a:fld id="{0B34F065-1154-456A-91E3-76DE8E75E17B}" type="slidenum">
              <a:rPr lang="ar-SA" smtClean="0"/>
              <a:pPr/>
              <a:t>40</a:t>
            </a:fld>
            <a:endParaRPr lang="ar-SA"/>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ext Box 3"/>
          <p:cNvSpPr txBox="1">
            <a:spLocks noChangeArrowheads="1"/>
          </p:cNvSpPr>
          <p:nvPr/>
        </p:nvSpPr>
        <p:spPr bwMode="auto">
          <a:xfrm>
            <a:off x="1660525" y="722313"/>
            <a:ext cx="184150" cy="366712"/>
          </a:xfrm>
          <a:prstGeom prst="rect">
            <a:avLst/>
          </a:prstGeom>
          <a:noFill/>
          <a:ln w="9525">
            <a:noFill/>
            <a:miter lim="800000"/>
            <a:headEnd/>
            <a:tailEnd/>
          </a:ln>
        </p:spPr>
        <p:txBody>
          <a:bodyPr wrap="none">
            <a:spAutoFit/>
          </a:bodyPr>
          <a:lstStyle/>
          <a:p>
            <a:endParaRPr lang="ar-SA"/>
          </a:p>
        </p:txBody>
      </p:sp>
      <p:sp>
        <p:nvSpPr>
          <p:cNvPr id="88110" name="AutoShape 46"/>
          <p:cNvSpPr>
            <a:spLocks noChangeArrowheads="1"/>
          </p:cNvSpPr>
          <p:nvPr/>
        </p:nvSpPr>
        <p:spPr bwMode="ltGray">
          <a:xfrm rot="5400000">
            <a:off x="-2422526" y="1474788"/>
            <a:ext cx="4824413" cy="4770438"/>
          </a:xfrm>
          <a:custGeom>
            <a:avLst/>
            <a:gdLst>
              <a:gd name="G0" fmla="+- 10478 0 0"/>
              <a:gd name="G1" fmla="+- -11739500 0 0"/>
              <a:gd name="G2" fmla="+- 0 0 -11739500"/>
              <a:gd name="T0" fmla="*/ 0 256 1"/>
              <a:gd name="T1" fmla="*/ 180 256 1"/>
              <a:gd name="G3" fmla="+- -11739500 T0 T1"/>
              <a:gd name="T2" fmla="*/ 0 256 1"/>
              <a:gd name="T3" fmla="*/ 90 256 1"/>
              <a:gd name="G4" fmla="+- -11739500 T2 T3"/>
              <a:gd name="G5" fmla="*/ G4 2 1"/>
              <a:gd name="T4" fmla="*/ 90 256 1"/>
              <a:gd name="T5" fmla="*/ 0 256 1"/>
              <a:gd name="G6" fmla="+- -11739500 T4 T5"/>
              <a:gd name="G7" fmla="*/ G6 2 1"/>
              <a:gd name="G8" fmla="abs -1173950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0478"/>
              <a:gd name="G18" fmla="*/ 10478 1 2"/>
              <a:gd name="G19" fmla="+- G18 5400 0"/>
              <a:gd name="G20" fmla="cos G19 -11739500"/>
              <a:gd name="G21" fmla="sin G19 -11739500"/>
              <a:gd name="G22" fmla="+- G20 10800 0"/>
              <a:gd name="G23" fmla="+- G21 10800 0"/>
              <a:gd name="G24" fmla="+- 10800 0 G20"/>
              <a:gd name="G25" fmla="+- 10478 10800 0"/>
              <a:gd name="G26" fmla="?: G9 G17 G25"/>
              <a:gd name="G27" fmla="?: G9 0 21600"/>
              <a:gd name="G28" fmla="cos 10800 -11739500"/>
              <a:gd name="G29" fmla="sin 10800 -11739500"/>
              <a:gd name="G30" fmla="sin 10478 -11739500"/>
              <a:gd name="G31" fmla="+- G28 10800 0"/>
              <a:gd name="G32" fmla="+- G29 10800 0"/>
              <a:gd name="G33" fmla="+- G30 10800 0"/>
              <a:gd name="G34" fmla="?: G4 0 G31"/>
              <a:gd name="G35" fmla="?: -11739500 G34 0"/>
              <a:gd name="G36" fmla="?: G6 G35 G31"/>
              <a:gd name="G37" fmla="+- 21600 0 G36"/>
              <a:gd name="G38" fmla="?: G4 0 G33"/>
              <a:gd name="G39" fmla="?: -11739500 G38 G32"/>
              <a:gd name="G40" fmla="?: G6 G39 0"/>
              <a:gd name="G41" fmla="?: G4 G32 21600"/>
              <a:gd name="G42" fmla="?: G6 G41 G33"/>
              <a:gd name="T12" fmla="*/ 10800 w 21600"/>
              <a:gd name="T13" fmla="*/ 0 h 21600"/>
              <a:gd name="T14" fmla="*/ 162 w 21600"/>
              <a:gd name="T15" fmla="*/ 10638 h 21600"/>
              <a:gd name="T16" fmla="*/ 10800 w 21600"/>
              <a:gd name="T17" fmla="*/ 322 h 21600"/>
              <a:gd name="T18" fmla="*/ 21438 w 21600"/>
              <a:gd name="T19" fmla="*/ 10638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23" y="10641"/>
                </a:moveTo>
                <a:cubicBezTo>
                  <a:pt x="410" y="4916"/>
                  <a:pt x="5075" y="321"/>
                  <a:pt x="10800" y="322"/>
                </a:cubicBezTo>
                <a:cubicBezTo>
                  <a:pt x="16524" y="322"/>
                  <a:pt x="21189" y="4916"/>
                  <a:pt x="21276" y="10641"/>
                </a:cubicBezTo>
                <a:lnTo>
                  <a:pt x="21598" y="10636"/>
                </a:lnTo>
                <a:cubicBezTo>
                  <a:pt x="21509" y="4736"/>
                  <a:pt x="16700" y="-1"/>
                  <a:pt x="10799" y="0"/>
                </a:cubicBezTo>
                <a:cubicBezTo>
                  <a:pt x="4899" y="0"/>
                  <a:pt x="90" y="4736"/>
                  <a:pt x="1" y="10636"/>
                </a:cubicBezTo>
                <a:close/>
              </a:path>
            </a:pathLst>
          </a:custGeom>
          <a:gradFill rotWithShape="1">
            <a:gsLst>
              <a:gs pos="0">
                <a:schemeClr val="bg2">
                  <a:gamma/>
                  <a:tint val="45490"/>
                  <a:invGamma/>
                </a:schemeClr>
              </a:gs>
              <a:gs pos="50000">
                <a:schemeClr val="bg2"/>
              </a:gs>
              <a:gs pos="100000">
                <a:schemeClr val="bg2">
                  <a:gamma/>
                  <a:tint val="45490"/>
                  <a:invGamma/>
                </a:schemeClr>
              </a:gs>
            </a:gsLst>
            <a:lin ang="0" scaled="1"/>
          </a:gradFill>
          <a:ln w="9525" algn="ctr">
            <a:noFill/>
            <a:miter lim="800000"/>
            <a:headEnd/>
            <a:tailEnd/>
          </a:ln>
          <a:effectLst/>
        </p:spPr>
        <p:txBody>
          <a:bodyPr wrap="none" anchor="ctr"/>
          <a:lstStyle/>
          <a:p>
            <a:pPr>
              <a:defRPr/>
            </a:pPr>
            <a:endParaRPr lang="ar-SA">
              <a:cs typeface="+mn-cs"/>
            </a:endParaRPr>
          </a:p>
        </p:txBody>
      </p:sp>
      <p:sp>
        <p:nvSpPr>
          <p:cNvPr id="88111" name="AutoShape 47"/>
          <p:cNvSpPr>
            <a:spLocks noChangeArrowheads="1"/>
          </p:cNvSpPr>
          <p:nvPr/>
        </p:nvSpPr>
        <p:spPr bwMode="ltGray">
          <a:xfrm rot="5400000" flipH="1">
            <a:off x="-2016918" y="1910556"/>
            <a:ext cx="4032250" cy="3929063"/>
          </a:xfrm>
          <a:custGeom>
            <a:avLst/>
            <a:gdLst>
              <a:gd name="G0" fmla="+- 56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6"/>
              <a:gd name="G18" fmla="*/ 56 1 2"/>
              <a:gd name="G19" fmla="+- G18 5400 0"/>
              <a:gd name="G20" fmla="cos G19 11796480"/>
              <a:gd name="G21" fmla="sin G19 11796480"/>
              <a:gd name="G22" fmla="+- G20 10800 0"/>
              <a:gd name="G23" fmla="+- G21 10800 0"/>
              <a:gd name="G24" fmla="+- 10800 0 G20"/>
              <a:gd name="G25" fmla="+- 56 10800 0"/>
              <a:gd name="G26" fmla="?: G9 G17 G25"/>
              <a:gd name="G27" fmla="?: G9 0 21600"/>
              <a:gd name="G28" fmla="cos 10800 11796480"/>
              <a:gd name="G29" fmla="sin 10800 11796480"/>
              <a:gd name="G30" fmla="sin 56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5372 w 21600"/>
              <a:gd name="T15" fmla="*/ 10800 h 21600"/>
              <a:gd name="T16" fmla="*/ 10800 w 21600"/>
              <a:gd name="T17" fmla="*/ 10744 h 21600"/>
              <a:gd name="T18" fmla="*/ 16228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0744" y="10800"/>
                </a:moveTo>
                <a:cubicBezTo>
                  <a:pt x="10744" y="10769"/>
                  <a:pt x="10769" y="10744"/>
                  <a:pt x="10800" y="10744"/>
                </a:cubicBezTo>
                <a:cubicBezTo>
                  <a:pt x="10830" y="10743"/>
                  <a:pt x="10855" y="10769"/>
                  <a:pt x="10856" y="10799"/>
                </a:cubicBezTo>
                <a:lnTo>
                  <a:pt x="21600" y="10800"/>
                </a:lnTo>
                <a:cubicBezTo>
                  <a:pt x="21600" y="4835"/>
                  <a:pt x="16764" y="0"/>
                  <a:pt x="10800" y="0"/>
                </a:cubicBezTo>
                <a:cubicBezTo>
                  <a:pt x="4835" y="0"/>
                  <a:pt x="0" y="4835"/>
                  <a:pt x="0" y="10800"/>
                </a:cubicBezTo>
                <a:close/>
              </a:path>
            </a:pathLst>
          </a:custGeom>
          <a:gradFill rotWithShape="1">
            <a:gsLst>
              <a:gs pos="0">
                <a:schemeClr val="bg2">
                  <a:alpha val="56000"/>
                </a:schemeClr>
              </a:gs>
              <a:gs pos="100000">
                <a:schemeClr val="bg2">
                  <a:gamma/>
                  <a:tint val="0"/>
                  <a:invGamma/>
                  <a:alpha val="48000"/>
                </a:schemeClr>
              </a:gs>
            </a:gsLst>
            <a:lin ang="5400000" scaled="1"/>
          </a:gradFill>
          <a:ln w="0" algn="ctr">
            <a:noFill/>
            <a:miter lim="800000"/>
            <a:headEnd/>
            <a:tailEnd/>
          </a:ln>
          <a:effectLst/>
        </p:spPr>
        <p:txBody>
          <a:bodyPr wrap="none" anchor="ctr"/>
          <a:lstStyle/>
          <a:p>
            <a:pPr>
              <a:defRPr/>
            </a:pPr>
            <a:endParaRPr lang="ar-SA">
              <a:cs typeface="+mn-cs"/>
            </a:endParaRPr>
          </a:p>
        </p:txBody>
      </p:sp>
      <p:sp>
        <p:nvSpPr>
          <p:cNvPr id="8" name="عنوان 7"/>
          <p:cNvSpPr>
            <a:spLocks noGrp="1"/>
          </p:cNvSpPr>
          <p:nvPr>
            <p:ph type="title"/>
          </p:nvPr>
        </p:nvSpPr>
        <p:spPr>
          <a:xfrm>
            <a:off x="457200" y="216954"/>
            <a:ext cx="8229600" cy="846980"/>
          </a:xfrm>
        </p:spPr>
        <p:style>
          <a:lnRef idx="2">
            <a:schemeClr val="accent2"/>
          </a:lnRef>
          <a:fillRef idx="1">
            <a:schemeClr val="lt1"/>
          </a:fillRef>
          <a:effectRef idx="0">
            <a:schemeClr val="accent2"/>
          </a:effectRef>
          <a:fontRef idx="minor">
            <a:schemeClr val="dk1"/>
          </a:fontRef>
        </p:style>
        <p:txBody>
          <a:bodyPr>
            <a:normAutofit fontScale="90000"/>
          </a:bodyPr>
          <a:lstStyle/>
          <a:p>
            <a:pPr algn="ctr"/>
            <a:r>
              <a:rPr lang="ar-SA" sz="5400" b="1" dirty="0">
                <a:solidFill>
                  <a:srgbClr val="FF0000"/>
                </a:solidFill>
                <a:latin typeface="Majalla UI"/>
                <a:cs typeface="Traditional Arabic" pitchFamily="2" charset="-78"/>
              </a:rPr>
              <a:t>نسب الربحية</a:t>
            </a:r>
            <a:endParaRPr lang="ar-SA" sz="4000" dirty="0">
              <a:latin typeface="Majalla UI"/>
              <a:cs typeface="Traditional Arabic" pitchFamily="2" charset="-78"/>
            </a:endParaRPr>
          </a:p>
        </p:txBody>
      </p:sp>
      <p:sp>
        <p:nvSpPr>
          <p:cNvPr id="22536" name="عنصر نائب للمحتوى 10"/>
          <p:cNvSpPr>
            <a:spLocks noGrp="1"/>
          </p:cNvSpPr>
          <p:nvPr>
            <p:ph idx="1"/>
          </p:nvPr>
        </p:nvSpPr>
        <p:spPr/>
        <p:style>
          <a:lnRef idx="2">
            <a:schemeClr val="accent3"/>
          </a:lnRef>
          <a:fillRef idx="1">
            <a:schemeClr val="lt1"/>
          </a:fillRef>
          <a:effectRef idx="0">
            <a:schemeClr val="accent3"/>
          </a:effectRef>
          <a:fontRef idx="minor">
            <a:schemeClr val="dk1"/>
          </a:fontRef>
        </p:style>
        <p:txBody>
          <a:bodyPr>
            <a:normAutofit/>
          </a:bodyPr>
          <a:lstStyle/>
          <a:p>
            <a:pPr marL="177800" indent="-177800" algn="justLow" rtl="1" eaLnBrk="1" hangingPunct="1">
              <a:buFont typeface="Wingdings" pitchFamily="2" charset="2"/>
              <a:buNone/>
              <a:defRPr/>
            </a:pPr>
            <a:r>
              <a:rPr lang="ar-SA" sz="4800" b="1" dirty="0"/>
              <a:t> </a:t>
            </a:r>
            <a:r>
              <a:rPr lang="ar-SA" sz="3200" b="1" dirty="0">
                <a:cs typeface="Traditional Arabic" pitchFamily="2" charset="-78"/>
              </a:rPr>
              <a:t>تعني </a:t>
            </a:r>
            <a:r>
              <a:rPr lang="ar-SA" sz="3200" b="1" dirty="0">
                <a:cs typeface="+mj-cs"/>
              </a:rPr>
              <a:t>نسب الربحية دراسة الجوانب المتعلقة بفعالية المنشأة في استغلال الموارد المتاحة وتوليد الأرباح. وتسعى نسب الربحية تحديدا إلى الإجابة </a:t>
            </a:r>
            <a:r>
              <a:rPr lang="ar-DZ" sz="3200" b="1" dirty="0">
                <a:cs typeface="+mj-cs"/>
              </a:rPr>
              <a:t>على</a:t>
            </a:r>
            <a:r>
              <a:rPr lang="ar-SA" sz="3200" b="1" dirty="0">
                <a:cs typeface="+mj-cs"/>
              </a:rPr>
              <a:t> السؤالين التاليين: </a:t>
            </a:r>
          </a:p>
          <a:p>
            <a:pPr marL="0" algn="justLow" rtl="1" eaLnBrk="1" hangingPunct="1">
              <a:lnSpc>
                <a:spcPct val="150000"/>
              </a:lnSpc>
              <a:defRPr/>
            </a:pPr>
            <a:r>
              <a:rPr lang="ar-SA" sz="2800" b="1" dirty="0">
                <a:solidFill>
                  <a:schemeClr val="accent6">
                    <a:lumMod val="75000"/>
                  </a:schemeClr>
                </a:solidFill>
                <a:cs typeface="+mj-cs"/>
              </a:rPr>
              <a:t>الأول: ما هي الأرباح المحققة عن كل </a:t>
            </a:r>
            <a:r>
              <a:rPr lang="ar-DZ" sz="2800" b="1" dirty="0">
                <a:solidFill>
                  <a:schemeClr val="accent6">
                    <a:lumMod val="75000"/>
                  </a:schemeClr>
                </a:solidFill>
                <a:cs typeface="+mj-cs"/>
              </a:rPr>
              <a:t>1</a:t>
            </a:r>
            <a:r>
              <a:rPr lang="ar-SA" sz="2800" b="1" dirty="0">
                <a:solidFill>
                  <a:schemeClr val="accent6">
                    <a:lumMod val="75000"/>
                  </a:schemeClr>
                </a:solidFill>
                <a:cs typeface="+mj-cs"/>
              </a:rPr>
              <a:t>دج مبيعات؟ </a:t>
            </a:r>
          </a:p>
          <a:p>
            <a:pPr marL="0" algn="justLow" rtl="1" eaLnBrk="1" hangingPunct="1">
              <a:lnSpc>
                <a:spcPct val="150000"/>
              </a:lnSpc>
              <a:defRPr/>
            </a:pPr>
            <a:r>
              <a:rPr lang="ar-SA" sz="2800" b="1" dirty="0">
                <a:solidFill>
                  <a:schemeClr val="accent6">
                    <a:lumMod val="75000"/>
                  </a:schemeClr>
                </a:solidFill>
                <a:cs typeface="+mj-cs"/>
              </a:rPr>
              <a:t>الثاني: ما هي الأرباح المحققة عن كل </a:t>
            </a:r>
            <a:r>
              <a:rPr lang="ar-DZ" sz="2800" b="1" dirty="0">
                <a:solidFill>
                  <a:schemeClr val="accent6">
                    <a:lumMod val="75000"/>
                  </a:schemeClr>
                </a:solidFill>
                <a:cs typeface="+mj-cs"/>
              </a:rPr>
              <a:t>1 </a:t>
            </a:r>
            <a:r>
              <a:rPr lang="ar-SA" sz="2800" b="1" dirty="0">
                <a:solidFill>
                  <a:schemeClr val="accent6">
                    <a:lumMod val="75000"/>
                  </a:schemeClr>
                </a:solidFill>
                <a:cs typeface="+mj-cs"/>
              </a:rPr>
              <a:t>دج مستثمر في الأصول التي تستخدمها المنشأة؟ </a:t>
            </a:r>
            <a:endParaRPr lang="en-US" sz="2800" b="1" dirty="0">
              <a:solidFill>
                <a:schemeClr val="accent6">
                  <a:lumMod val="75000"/>
                </a:schemeClr>
              </a:solidFill>
              <a:cs typeface="+mj-cs"/>
            </a:endParaRPr>
          </a:p>
        </p:txBody>
      </p:sp>
      <p:sp>
        <p:nvSpPr>
          <p:cNvPr id="9" name="Date Placeholder 8"/>
          <p:cNvSpPr>
            <a:spLocks noGrp="1"/>
          </p:cNvSpPr>
          <p:nvPr>
            <p:ph type="dt" sz="half" idx="10"/>
          </p:nvPr>
        </p:nvSpPr>
        <p:spPr/>
        <p:txBody>
          <a:bodyPr/>
          <a:lstStyle/>
          <a:p>
            <a:fld id="{3F8093DC-6826-4555-9332-EBE1814E6A86}" type="datetime3">
              <a:rPr lang="en-US" smtClean="0"/>
              <a:t>7 April 2020</a:t>
            </a:fld>
            <a:endParaRPr lang="ar-SA"/>
          </a:p>
        </p:txBody>
      </p:sp>
      <p:sp>
        <p:nvSpPr>
          <p:cNvPr id="10" name="Footer Placeholder 9"/>
          <p:cNvSpPr>
            <a:spLocks noGrp="1"/>
          </p:cNvSpPr>
          <p:nvPr>
            <p:ph type="ftr" sz="quarter" idx="11"/>
          </p:nvPr>
        </p:nvSpPr>
        <p:spPr/>
        <p:txBody>
          <a:bodyPr/>
          <a:lstStyle/>
          <a:p>
            <a:r>
              <a:rPr lang="ar-SA"/>
              <a:t>النسب المالية                                  الأستاذ الدكتور  بوداح عبدالجليل</a:t>
            </a:r>
          </a:p>
        </p:txBody>
      </p:sp>
      <p:sp>
        <p:nvSpPr>
          <p:cNvPr id="11" name="Slide Number Placeholder 10"/>
          <p:cNvSpPr>
            <a:spLocks noGrp="1"/>
          </p:cNvSpPr>
          <p:nvPr>
            <p:ph type="sldNum" sz="quarter" idx="12"/>
          </p:nvPr>
        </p:nvSpPr>
        <p:spPr/>
        <p:txBody>
          <a:bodyPr/>
          <a:lstStyle/>
          <a:p>
            <a:fld id="{0B34F065-1154-456A-91E3-76DE8E75E17B}" type="slidenum">
              <a:rPr lang="ar-SA" smtClean="0"/>
              <a:pPr/>
              <a:t>41</a:t>
            </a:fld>
            <a:endParaRPr lang="ar-SA"/>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28800"/>
            <a:ext cx="8229600" cy="4675187"/>
          </a:xfrm>
        </p:spPr>
        <p:style>
          <a:lnRef idx="2">
            <a:schemeClr val="accent3"/>
          </a:lnRef>
          <a:fillRef idx="1">
            <a:schemeClr val="lt1"/>
          </a:fillRef>
          <a:effectRef idx="0">
            <a:schemeClr val="accent3"/>
          </a:effectRef>
          <a:fontRef idx="minor">
            <a:schemeClr val="dk1"/>
          </a:fontRef>
        </p:style>
        <p:txBody>
          <a:bodyPr>
            <a:normAutofit lnSpcReduction="10000"/>
          </a:bodyPr>
          <a:lstStyle/>
          <a:p>
            <a:pPr algn="justLow" rtl="1">
              <a:defRPr/>
            </a:pPr>
            <a:r>
              <a:rPr lang="ar-SA" sz="3600" b="1" dirty="0">
                <a:cs typeface="+mj-cs"/>
              </a:rPr>
              <a:t>ومن هذا المنطلق يمكن تقسيم نسب الربحية إلى مجموعتين: الأولى هي </a:t>
            </a:r>
            <a:r>
              <a:rPr lang="ar-SA" sz="3600" b="1" dirty="0">
                <a:solidFill>
                  <a:srgbClr val="FF0000"/>
                </a:solidFill>
                <a:cs typeface="+mj-cs"/>
              </a:rPr>
              <a:t>نسب الأرباح المتعلقة بالمبيعات </a:t>
            </a:r>
            <a:r>
              <a:rPr lang="ar-SA" sz="3600" b="1" dirty="0">
                <a:cs typeface="+mj-cs"/>
              </a:rPr>
              <a:t>وتركز على الأرباح وعلاقتها بالمبيعات وتستخدم نسب هذه المجموعة في تقويم مقدرة الشركة في الرقابة على المصروفات المتعلقة بالمبيعات وتقيس الربح الذي تحققه الشركة عن كل دج مبيعات. ومن أهم النسب المستخدمة لتحقيق هذا الغرض </a:t>
            </a:r>
            <a:r>
              <a:rPr lang="ar-SA" sz="3600" b="1" dirty="0">
                <a:solidFill>
                  <a:srgbClr val="7030A0"/>
                </a:solidFill>
                <a:cs typeface="+mj-cs"/>
              </a:rPr>
              <a:t>هامش مجمل الربح، وهامش ربح العمليات، وهامش صافى الربح.</a:t>
            </a:r>
            <a:endParaRPr lang="en-US" sz="3200" dirty="0">
              <a:solidFill>
                <a:srgbClr val="7030A0"/>
              </a:solidFill>
              <a:cs typeface="+mj-cs"/>
            </a:endParaRPr>
          </a:p>
        </p:txBody>
      </p:sp>
      <p:sp>
        <p:nvSpPr>
          <p:cNvPr id="4" name="Date Placeholder 3"/>
          <p:cNvSpPr>
            <a:spLocks noGrp="1"/>
          </p:cNvSpPr>
          <p:nvPr>
            <p:ph type="dt" sz="half" idx="10"/>
          </p:nvPr>
        </p:nvSpPr>
        <p:spPr/>
        <p:txBody>
          <a:bodyPr/>
          <a:lstStyle/>
          <a:p>
            <a:fld id="{792928AD-B7B7-429C-B8FF-CFDC951CE98A}" type="datetime3">
              <a:rPr lang="en-US" smtClean="0"/>
              <a:t>7 April 2020</a:t>
            </a:fld>
            <a:endParaRPr lang="ar-SA"/>
          </a:p>
        </p:txBody>
      </p:sp>
      <p:sp>
        <p:nvSpPr>
          <p:cNvPr id="6" name="Footer Placeholder 5"/>
          <p:cNvSpPr>
            <a:spLocks noGrp="1"/>
          </p:cNvSpPr>
          <p:nvPr>
            <p:ph type="ftr" sz="quarter" idx="11"/>
          </p:nvPr>
        </p:nvSpPr>
        <p:spPr/>
        <p:txBody>
          <a:bodyPr/>
          <a:lstStyle/>
          <a:p>
            <a:r>
              <a:rPr lang="ar-SA"/>
              <a:t>النسب المالية                                  الأستاذ الدكتور  بوداح عبدالجليل</a:t>
            </a:r>
          </a:p>
        </p:txBody>
      </p:sp>
      <p:sp>
        <p:nvSpPr>
          <p:cNvPr id="7" name="Slide Number Placeholder 6"/>
          <p:cNvSpPr>
            <a:spLocks noGrp="1"/>
          </p:cNvSpPr>
          <p:nvPr>
            <p:ph type="sldNum" sz="quarter" idx="12"/>
          </p:nvPr>
        </p:nvSpPr>
        <p:spPr>
          <a:xfrm>
            <a:off x="4343400" y="1080614"/>
            <a:ext cx="457200" cy="441325"/>
          </a:xfrm>
        </p:spPr>
        <p:txBody>
          <a:bodyPr/>
          <a:lstStyle/>
          <a:p>
            <a:fld id="{0B34F065-1154-456A-91E3-76DE8E75E17B}" type="slidenum">
              <a:rPr lang="ar-SA" smtClean="0"/>
              <a:pPr/>
              <a:t>42</a:t>
            </a:fld>
            <a:endParaRPr lang="ar-SA"/>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Content Placeholder 2"/>
          <p:cNvSpPr>
            <a:spLocks noGrp="1"/>
          </p:cNvSpPr>
          <p:nvPr>
            <p:ph idx="1"/>
          </p:nvPr>
        </p:nvSpPr>
        <p:spPr>
          <a:xfrm>
            <a:off x="457200" y="1700808"/>
            <a:ext cx="8229600" cy="4286262"/>
          </a:xfrm>
        </p:spPr>
        <p:style>
          <a:lnRef idx="2">
            <a:schemeClr val="accent3"/>
          </a:lnRef>
          <a:fillRef idx="1">
            <a:schemeClr val="lt1"/>
          </a:fillRef>
          <a:effectRef idx="0">
            <a:schemeClr val="accent3"/>
          </a:effectRef>
          <a:fontRef idx="minor">
            <a:schemeClr val="dk1"/>
          </a:fontRef>
        </p:style>
        <p:txBody>
          <a:bodyPr>
            <a:normAutofit lnSpcReduction="10000"/>
          </a:bodyPr>
          <a:lstStyle/>
          <a:p>
            <a:pPr algn="justLow" rtl="1">
              <a:defRPr/>
            </a:pPr>
            <a:r>
              <a:rPr lang="ar-SA" sz="3600" b="1" dirty="0">
                <a:cs typeface="+mj-cs"/>
              </a:rPr>
              <a:t>أما </a:t>
            </a:r>
            <a:r>
              <a:rPr lang="ar-SA" sz="3600" b="1" dirty="0">
                <a:solidFill>
                  <a:srgbClr val="FF0000"/>
                </a:solidFill>
                <a:cs typeface="+mj-cs"/>
              </a:rPr>
              <a:t>المجموعة الثانية </a:t>
            </a:r>
            <a:r>
              <a:rPr lang="ar-SA" sz="3600" b="1" dirty="0">
                <a:cs typeface="+mj-cs"/>
              </a:rPr>
              <a:t>فهي نسب الربحية المتعلقة بحجم الاستثمار. وتقيس نسب هذه المجموعة أرباح المنشأة مقارنة مع حجم الاستثمار الذي توظفه المنشأة لتوليد هذه الأرباح. ومن أهم نسب هذه المجموعة </a:t>
            </a:r>
            <a:r>
              <a:rPr lang="ar-SA" sz="3600" b="1" u="sng" dirty="0">
                <a:solidFill>
                  <a:srgbClr val="7030A0"/>
                </a:solidFill>
                <a:cs typeface="+mj-cs"/>
              </a:rPr>
              <a:t>القوة الإيرادية</a:t>
            </a:r>
            <a:r>
              <a:rPr lang="ar-SA" sz="3600" b="1" dirty="0">
                <a:solidFill>
                  <a:srgbClr val="7030A0"/>
                </a:solidFill>
                <a:cs typeface="+mj-cs"/>
              </a:rPr>
              <a:t>، </a:t>
            </a:r>
            <a:r>
              <a:rPr lang="ar-SA" sz="3600" b="1" u="sng" dirty="0">
                <a:solidFill>
                  <a:srgbClr val="7030A0"/>
                </a:solidFill>
                <a:cs typeface="+mj-cs"/>
              </a:rPr>
              <a:t>ومعدل العائد على الاستثمار</a:t>
            </a:r>
            <a:r>
              <a:rPr lang="ar-SA" sz="3600" b="1" dirty="0">
                <a:solidFill>
                  <a:srgbClr val="7030A0"/>
                </a:solidFill>
                <a:cs typeface="+mj-cs"/>
              </a:rPr>
              <a:t>، </a:t>
            </a:r>
            <a:r>
              <a:rPr lang="ar-SA" sz="3600" b="1" u="sng" dirty="0">
                <a:solidFill>
                  <a:srgbClr val="7030A0"/>
                </a:solidFill>
                <a:cs typeface="+mj-cs"/>
              </a:rPr>
              <a:t>والعائد على حقوق الملكية</a:t>
            </a:r>
            <a:r>
              <a:rPr lang="ar-SA" sz="3600" b="1" dirty="0">
                <a:solidFill>
                  <a:srgbClr val="7030A0"/>
                </a:solidFill>
                <a:cs typeface="+mj-cs"/>
              </a:rPr>
              <a:t>، </a:t>
            </a:r>
            <a:r>
              <a:rPr lang="ar-SA" sz="3600" b="1" u="sng" dirty="0">
                <a:solidFill>
                  <a:srgbClr val="7030A0"/>
                </a:solidFill>
                <a:cs typeface="+mj-cs"/>
              </a:rPr>
              <a:t>ومعدل العائد على رأس المال</a:t>
            </a:r>
            <a:r>
              <a:rPr lang="ar-SA" sz="3600" b="1" dirty="0">
                <a:solidFill>
                  <a:srgbClr val="7030A0"/>
                </a:solidFill>
                <a:cs typeface="+mj-cs"/>
              </a:rPr>
              <a:t>، </a:t>
            </a:r>
            <a:r>
              <a:rPr lang="ar-SA" sz="3600" b="1" u="sng" dirty="0">
                <a:solidFill>
                  <a:srgbClr val="7030A0"/>
                </a:solidFill>
                <a:cs typeface="+mj-cs"/>
              </a:rPr>
              <a:t>ومعدل العائد على المتاجرة بالملكية</a:t>
            </a:r>
            <a:r>
              <a:rPr lang="ar-SA" sz="3600" b="1" dirty="0">
                <a:solidFill>
                  <a:srgbClr val="7030A0"/>
                </a:solidFill>
                <a:cs typeface="+mj-cs"/>
              </a:rPr>
              <a:t>.</a:t>
            </a:r>
            <a:endParaRPr lang="en-US" sz="3200" dirty="0">
              <a:solidFill>
                <a:srgbClr val="7030A0"/>
              </a:solidFill>
              <a:cs typeface="+mj-cs"/>
            </a:endParaRPr>
          </a:p>
        </p:txBody>
      </p:sp>
      <p:sp>
        <p:nvSpPr>
          <p:cNvPr id="5" name="Date Placeholder 4"/>
          <p:cNvSpPr>
            <a:spLocks noGrp="1"/>
          </p:cNvSpPr>
          <p:nvPr>
            <p:ph type="dt" sz="half" idx="10"/>
          </p:nvPr>
        </p:nvSpPr>
        <p:spPr/>
        <p:txBody>
          <a:bodyPr/>
          <a:lstStyle/>
          <a:p>
            <a:fld id="{ECB4FEA1-3F77-4805-9CC0-248A8C2AEB8A}" type="datetime3">
              <a:rPr lang="en-US" smtClean="0"/>
              <a:t>7 April 2020</a:t>
            </a:fld>
            <a:endParaRPr lang="ar-SA"/>
          </a:p>
        </p:txBody>
      </p:sp>
      <p:sp>
        <p:nvSpPr>
          <p:cNvPr id="6" name="Footer Placeholder 5"/>
          <p:cNvSpPr>
            <a:spLocks noGrp="1"/>
          </p:cNvSpPr>
          <p:nvPr>
            <p:ph type="ftr" sz="quarter" idx="11"/>
          </p:nvPr>
        </p:nvSpPr>
        <p:spPr/>
        <p:txBody>
          <a:bodyPr/>
          <a:lstStyle/>
          <a:p>
            <a:r>
              <a:rPr lang="ar-SA"/>
              <a:t>النسب المالية                                  الأستاذ الدكتور  بوداح عبدالجليل</a:t>
            </a:r>
          </a:p>
        </p:txBody>
      </p:sp>
      <p:sp>
        <p:nvSpPr>
          <p:cNvPr id="7" name="Slide Number Placeholder 6"/>
          <p:cNvSpPr>
            <a:spLocks noGrp="1"/>
          </p:cNvSpPr>
          <p:nvPr>
            <p:ph type="sldNum" sz="quarter" idx="12"/>
          </p:nvPr>
        </p:nvSpPr>
        <p:spPr/>
        <p:txBody>
          <a:bodyPr/>
          <a:lstStyle/>
          <a:p>
            <a:fld id="{0B34F065-1154-456A-91E3-76DE8E75E17B}" type="slidenum">
              <a:rPr lang="ar-SA" smtClean="0"/>
              <a:pPr/>
              <a:t>43</a:t>
            </a:fld>
            <a:endParaRPr lang="ar-SA"/>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ext Box 3"/>
          <p:cNvSpPr txBox="1">
            <a:spLocks noChangeArrowheads="1"/>
          </p:cNvSpPr>
          <p:nvPr/>
        </p:nvSpPr>
        <p:spPr bwMode="auto">
          <a:xfrm>
            <a:off x="1660525" y="722313"/>
            <a:ext cx="184150" cy="366712"/>
          </a:xfrm>
          <a:prstGeom prst="rect">
            <a:avLst/>
          </a:prstGeom>
          <a:noFill/>
          <a:ln w="9525">
            <a:noFill/>
            <a:miter lim="800000"/>
            <a:headEnd/>
            <a:tailEnd/>
          </a:ln>
        </p:spPr>
        <p:txBody>
          <a:bodyPr wrap="none">
            <a:spAutoFit/>
          </a:bodyPr>
          <a:lstStyle/>
          <a:p>
            <a:endParaRPr lang="ar-SA"/>
          </a:p>
        </p:txBody>
      </p:sp>
      <p:sp>
        <p:nvSpPr>
          <p:cNvPr id="88110" name="AutoShape 46"/>
          <p:cNvSpPr>
            <a:spLocks noChangeArrowheads="1"/>
          </p:cNvSpPr>
          <p:nvPr/>
        </p:nvSpPr>
        <p:spPr bwMode="ltGray">
          <a:xfrm rot="5400000">
            <a:off x="-2422526" y="1474788"/>
            <a:ext cx="4824413" cy="4770438"/>
          </a:xfrm>
          <a:custGeom>
            <a:avLst/>
            <a:gdLst>
              <a:gd name="G0" fmla="+- 10478 0 0"/>
              <a:gd name="G1" fmla="+- -11739500 0 0"/>
              <a:gd name="G2" fmla="+- 0 0 -11739500"/>
              <a:gd name="T0" fmla="*/ 0 256 1"/>
              <a:gd name="T1" fmla="*/ 180 256 1"/>
              <a:gd name="G3" fmla="+- -11739500 T0 T1"/>
              <a:gd name="T2" fmla="*/ 0 256 1"/>
              <a:gd name="T3" fmla="*/ 90 256 1"/>
              <a:gd name="G4" fmla="+- -11739500 T2 T3"/>
              <a:gd name="G5" fmla="*/ G4 2 1"/>
              <a:gd name="T4" fmla="*/ 90 256 1"/>
              <a:gd name="T5" fmla="*/ 0 256 1"/>
              <a:gd name="G6" fmla="+- -11739500 T4 T5"/>
              <a:gd name="G7" fmla="*/ G6 2 1"/>
              <a:gd name="G8" fmla="abs -1173950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0478"/>
              <a:gd name="G18" fmla="*/ 10478 1 2"/>
              <a:gd name="G19" fmla="+- G18 5400 0"/>
              <a:gd name="G20" fmla="cos G19 -11739500"/>
              <a:gd name="G21" fmla="sin G19 -11739500"/>
              <a:gd name="G22" fmla="+- G20 10800 0"/>
              <a:gd name="G23" fmla="+- G21 10800 0"/>
              <a:gd name="G24" fmla="+- 10800 0 G20"/>
              <a:gd name="G25" fmla="+- 10478 10800 0"/>
              <a:gd name="G26" fmla="?: G9 G17 G25"/>
              <a:gd name="G27" fmla="?: G9 0 21600"/>
              <a:gd name="G28" fmla="cos 10800 -11739500"/>
              <a:gd name="G29" fmla="sin 10800 -11739500"/>
              <a:gd name="G30" fmla="sin 10478 -11739500"/>
              <a:gd name="G31" fmla="+- G28 10800 0"/>
              <a:gd name="G32" fmla="+- G29 10800 0"/>
              <a:gd name="G33" fmla="+- G30 10800 0"/>
              <a:gd name="G34" fmla="?: G4 0 G31"/>
              <a:gd name="G35" fmla="?: -11739500 G34 0"/>
              <a:gd name="G36" fmla="?: G6 G35 G31"/>
              <a:gd name="G37" fmla="+- 21600 0 G36"/>
              <a:gd name="G38" fmla="?: G4 0 G33"/>
              <a:gd name="G39" fmla="?: -11739500 G38 G32"/>
              <a:gd name="G40" fmla="?: G6 G39 0"/>
              <a:gd name="G41" fmla="?: G4 G32 21600"/>
              <a:gd name="G42" fmla="?: G6 G41 G33"/>
              <a:gd name="T12" fmla="*/ 10800 w 21600"/>
              <a:gd name="T13" fmla="*/ 0 h 21600"/>
              <a:gd name="T14" fmla="*/ 162 w 21600"/>
              <a:gd name="T15" fmla="*/ 10638 h 21600"/>
              <a:gd name="T16" fmla="*/ 10800 w 21600"/>
              <a:gd name="T17" fmla="*/ 322 h 21600"/>
              <a:gd name="T18" fmla="*/ 21438 w 21600"/>
              <a:gd name="T19" fmla="*/ 10638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23" y="10641"/>
                </a:moveTo>
                <a:cubicBezTo>
                  <a:pt x="410" y="4916"/>
                  <a:pt x="5075" y="321"/>
                  <a:pt x="10800" y="322"/>
                </a:cubicBezTo>
                <a:cubicBezTo>
                  <a:pt x="16524" y="322"/>
                  <a:pt x="21189" y="4916"/>
                  <a:pt x="21276" y="10641"/>
                </a:cubicBezTo>
                <a:lnTo>
                  <a:pt x="21598" y="10636"/>
                </a:lnTo>
                <a:cubicBezTo>
                  <a:pt x="21509" y="4736"/>
                  <a:pt x="16700" y="-1"/>
                  <a:pt x="10799" y="0"/>
                </a:cubicBezTo>
                <a:cubicBezTo>
                  <a:pt x="4899" y="0"/>
                  <a:pt x="90" y="4736"/>
                  <a:pt x="1" y="10636"/>
                </a:cubicBezTo>
                <a:close/>
              </a:path>
            </a:pathLst>
          </a:custGeom>
          <a:gradFill rotWithShape="1">
            <a:gsLst>
              <a:gs pos="0">
                <a:schemeClr val="bg2">
                  <a:gamma/>
                  <a:tint val="45490"/>
                  <a:invGamma/>
                </a:schemeClr>
              </a:gs>
              <a:gs pos="50000">
                <a:schemeClr val="bg2"/>
              </a:gs>
              <a:gs pos="100000">
                <a:schemeClr val="bg2">
                  <a:gamma/>
                  <a:tint val="45490"/>
                  <a:invGamma/>
                </a:schemeClr>
              </a:gs>
            </a:gsLst>
            <a:lin ang="0" scaled="1"/>
          </a:gradFill>
          <a:ln w="9525" algn="ctr">
            <a:noFill/>
            <a:miter lim="800000"/>
            <a:headEnd/>
            <a:tailEnd/>
          </a:ln>
          <a:effectLst/>
        </p:spPr>
        <p:txBody>
          <a:bodyPr wrap="none" anchor="ctr"/>
          <a:lstStyle/>
          <a:p>
            <a:pPr>
              <a:defRPr/>
            </a:pPr>
            <a:endParaRPr lang="ar-SA">
              <a:cs typeface="+mn-cs"/>
            </a:endParaRPr>
          </a:p>
        </p:txBody>
      </p:sp>
      <p:sp>
        <p:nvSpPr>
          <p:cNvPr id="88111" name="AutoShape 47"/>
          <p:cNvSpPr>
            <a:spLocks noChangeArrowheads="1"/>
          </p:cNvSpPr>
          <p:nvPr/>
        </p:nvSpPr>
        <p:spPr bwMode="ltGray">
          <a:xfrm rot="5400000" flipH="1">
            <a:off x="-2016918" y="1910556"/>
            <a:ext cx="4032250" cy="3929063"/>
          </a:xfrm>
          <a:custGeom>
            <a:avLst/>
            <a:gdLst>
              <a:gd name="G0" fmla="+- 56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6"/>
              <a:gd name="G18" fmla="*/ 56 1 2"/>
              <a:gd name="G19" fmla="+- G18 5400 0"/>
              <a:gd name="G20" fmla="cos G19 11796480"/>
              <a:gd name="G21" fmla="sin G19 11796480"/>
              <a:gd name="G22" fmla="+- G20 10800 0"/>
              <a:gd name="G23" fmla="+- G21 10800 0"/>
              <a:gd name="G24" fmla="+- 10800 0 G20"/>
              <a:gd name="G25" fmla="+- 56 10800 0"/>
              <a:gd name="G26" fmla="?: G9 G17 G25"/>
              <a:gd name="G27" fmla="?: G9 0 21600"/>
              <a:gd name="G28" fmla="cos 10800 11796480"/>
              <a:gd name="G29" fmla="sin 10800 11796480"/>
              <a:gd name="G30" fmla="sin 56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5372 w 21600"/>
              <a:gd name="T15" fmla="*/ 10800 h 21600"/>
              <a:gd name="T16" fmla="*/ 10800 w 21600"/>
              <a:gd name="T17" fmla="*/ 10744 h 21600"/>
              <a:gd name="T18" fmla="*/ 16228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0744" y="10800"/>
                </a:moveTo>
                <a:cubicBezTo>
                  <a:pt x="10744" y="10769"/>
                  <a:pt x="10769" y="10744"/>
                  <a:pt x="10800" y="10744"/>
                </a:cubicBezTo>
                <a:cubicBezTo>
                  <a:pt x="10830" y="10743"/>
                  <a:pt x="10855" y="10769"/>
                  <a:pt x="10856" y="10799"/>
                </a:cubicBezTo>
                <a:lnTo>
                  <a:pt x="21600" y="10800"/>
                </a:lnTo>
                <a:cubicBezTo>
                  <a:pt x="21600" y="4835"/>
                  <a:pt x="16764" y="0"/>
                  <a:pt x="10800" y="0"/>
                </a:cubicBezTo>
                <a:cubicBezTo>
                  <a:pt x="4835" y="0"/>
                  <a:pt x="0" y="4835"/>
                  <a:pt x="0" y="10800"/>
                </a:cubicBezTo>
                <a:close/>
              </a:path>
            </a:pathLst>
          </a:custGeom>
          <a:gradFill rotWithShape="1">
            <a:gsLst>
              <a:gs pos="0">
                <a:schemeClr val="bg2">
                  <a:alpha val="56000"/>
                </a:schemeClr>
              </a:gs>
              <a:gs pos="100000">
                <a:schemeClr val="bg2">
                  <a:gamma/>
                  <a:tint val="0"/>
                  <a:invGamma/>
                  <a:alpha val="48000"/>
                </a:schemeClr>
              </a:gs>
            </a:gsLst>
            <a:lin ang="5400000" scaled="1"/>
          </a:gradFill>
          <a:ln w="0" algn="ctr">
            <a:noFill/>
            <a:miter lim="800000"/>
            <a:headEnd/>
            <a:tailEnd/>
          </a:ln>
          <a:effectLst/>
        </p:spPr>
        <p:txBody>
          <a:bodyPr wrap="none" anchor="ctr"/>
          <a:lstStyle/>
          <a:p>
            <a:pPr>
              <a:defRPr/>
            </a:pPr>
            <a:endParaRPr lang="ar-SA">
              <a:cs typeface="+mn-cs"/>
            </a:endParaRPr>
          </a:p>
        </p:txBody>
      </p:sp>
      <p:sp>
        <p:nvSpPr>
          <p:cNvPr id="23560" name="عنصر نائب للمحتوى 10"/>
          <p:cNvSpPr>
            <a:spLocks noGrp="1"/>
          </p:cNvSpPr>
          <p:nvPr>
            <p:ph idx="1"/>
          </p:nvPr>
        </p:nvSpPr>
        <p:spPr>
          <a:xfrm>
            <a:off x="128588" y="214290"/>
            <a:ext cx="8801130" cy="5951014"/>
          </a:xfrm>
        </p:spPr>
        <p:style>
          <a:lnRef idx="2">
            <a:schemeClr val="accent3"/>
          </a:lnRef>
          <a:fillRef idx="1">
            <a:schemeClr val="lt1"/>
          </a:fillRef>
          <a:effectRef idx="0">
            <a:schemeClr val="accent3"/>
          </a:effectRef>
          <a:fontRef idx="minor">
            <a:schemeClr val="dk1"/>
          </a:fontRef>
        </p:style>
        <p:txBody>
          <a:bodyPr>
            <a:normAutofit lnSpcReduction="10000"/>
          </a:bodyPr>
          <a:lstStyle/>
          <a:p>
            <a:pPr algn="just" rtl="1" eaLnBrk="1" hangingPunct="1">
              <a:buFont typeface="Wingdings" pitchFamily="2" charset="2"/>
              <a:buNone/>
              <a:defRPr/>
            </a:pPr>
            <a:r>
              <a:rPr lang="ar-SA" sz="3600" b="1" dirty="0">
                <a:solidFill>
                  <a:srgbClr val="C00000"/>
                </a:solidFill>
                <a:cs typeface="+mj-cs"/>
              </a:rPr>
              <a:t> </a:t>
            </a:r>
            <a:r>
              <a:rPr lang="ar-SA" sz="2400" b="1" dirty="0">
                <a:solidFill>
                  <a:srgbClr val="FF0000"/>
                </a:solidFill>
                <a:cs typeface="+mj-cs"/>
              </a:rPr>
              <a:t> </a:t>
            </a:r>
            <a:r>
              <a:rPr lang="ar-SA" sz="3600" b="1" u="sng" dirty="0">
                <a:solidFill>
                  <a:schemeClr val="accent1"/>
                </a:solidFill>
                <a:cs typeface="+mj-cs"/>
              </a:rPr>
              <a:t>(أ) نسبة هامش مجمل الربح</a:t>
            </a:r>
            <a:endParaRPr lang="en-US" sz="2400" b="1" u="sng" dirty="0">
              <a:solidFill>
                <a:schemeClr val="accent1"/>
              </a:solidFill>
              <a:cs typeface="+mj-cs"/>
            </a:endParaRPr>
          </a:p>
          <a:p>
            <a:pPr marL="0" algn="just" rtl="1" eaLnBrk="1" hangingPunct="1">
              <a:lnSpc>
                <a:spcPct val="150000"/>
              </a:lnSpc>
              <a:buFont typeface="Wingdings" pitchFamily="2" charset="2"/>
              <a:buNone/>
              <a:defRPr/>
            </a:pPr>
            <a:r>
              <a:rPr lang="ar-SA" sz="2400" b="1" dirty="0">
                <a:cs typeface="+mj-cs"/>
              </a:rPr>
              <a:t>تقيس هذه النسبة مقدرة المنشأة في الرقابة على التكاليف المرتبطة بالمبيعات, ويعبر عن هذه النسبة بالمعادلة التالية:</a:t>
            </a:r>
            <a:endParaRPr lang="en-US" sz="2400" b="1" dirty="0">
              <a:cs typeface="+mj-cs"/>
            </a:endParaRPr>
          </a:p>
          <a:p>
            <a:pPr marL="0" algn="just" rtl="1" eaLnBrk="1" hangingPunct="1">
              <a:lnSpc>
                <a:spcPct val="150000"/>
              </a:lnSpc>
              <a:buFont typeface="Wingdings" pitchFamily="2" charset="2"/>
              <a:buNone/>
              <a:defRPr/>
            </a:pPr>
            <a:endParaRPr lang="ar-SA" sz="2400" b="1" dirty="0">
              <a:cs typeface="+mj-cs"/>
            </a:endParaRPr>
          </a:p>
          <a:p>
            <a:pPr marL="0" algn="justLow" rtl="1" eaLnBrk="1" hangingPunct="1">
              <a:lnSpc>
                <a:spcPct val="150000"/>
              </a:lnSpc>
              <a:buFont typeface="Wingdings" pitchFamily="2" charset="2"/>
              <a:buNone/>
              <a:defRPr/>
            </a:pPr>
            <a:r>
              <a:rPr lang="ar-SA" sz="2400" b="1" dirty="0">
                <a:cs typeface="+mj-cs"/>
              </a:rPr>
              <a:t>إن الهامش في هذه الحالة يعكس الإضافة التي تحققها المنشأة بعد تغطية تكلفة البضاعة المباعة. وكلما كانت النسبة عالية فإن ذلك يدل على سلامة أداء المنشأة في تحقيق الأرباح الإجمالية. وفي المثال الذي بين أيدينا يتضح أن هامش مجمل الربح</a:t>
            </a:r>
          </a:p>
          <a:p>
            <a:pPr marL="0" algn="just" rtl="1" eaLnBrk="1" hangingPunct="1">
              <a:lnSpc>
                <a:spcPct val="150000"/>
              </a:lnSpc>
              <a:buFont typeface="Wingdings" pitchFamily="2" charset="2"/>
              <a:buNone/>
              <a:defRPr/>
            </a:pPr>
            <a:r>
              <a:rPr lang="ar-SA" sz="2400" b="1" dirty="0">
                <a:cs typeface="+mj-cs"/>
              </a:rPr>
              <a:t>                                 </a:t>
            </a:r>
            <a:endParaRPr lang="en-US" sz="2400" b="1" dirty="0">
              <a:cs typeface="+mj-cs"/>
            </a:endParaRPr>
          </a:p>
          <a:p>
            <a:pPr marL="0" algn="just" rtl="1" eaLnBrk="1" hangingPunct="1">
              <a:lnSpc>
                <a:spcPct val="150000"/>
              </a:lnSpc>
              <a:buFont typeface="Wingdings" pitchFamily="2" charset="2"/>
              <a:buNone/>
              <a:defRPr/>
            </a:pPr>
            <a:endParaRPr lang="ar-SA" sz="1050" b="1" dirty="0">
              <a:cs typeface="+mj-cs"/>
            </a:endParaRPr>
          </a:p>
          <a:p>
            <a:pPr marL="0" algn="justLow" rtl="1" eaLnBrk="1" hangingPunct="1">
              <a:lnSpc>
                <a:spcPct val="150000"/>
              </a:lnSpc>
              <a:buFont typeface="Wingdings" pitchFamily="2" charset="2"/>
              <a:buNone/>
              <a:defRPr/>
            </a:pPr>
            <a:r>
              <a:rPr lang="ar-SA" sz="2400" b="1" dirty="0">
                <a:cs typeface="+mj-cs"/>
              </a:rPr>
              <a:t>ويتضح من هذه النسبة أن المنشأة تحصل على </a:t>
            </a:r>
            <a:r>
              <a:rPr lang="en-US" sz="2400" b="1" dirty="0">
                <a:cs typeface="+mj-cs"/>
              </a:rPr>
              <a:t>0.545</a:t>
            </a:r>
            <a:r>
              <a:rPr lang="ar-SA" sz="2400" b="1" dirty="0">
                <a:cs typeface="+mj-cs"/>
              </a:rPr>
              <a:t> دج عن كل واحد </a:t>
            </a:r>
            <a:r>
              <a:rPr lang="ar-SA" sz="2200" b="1" dirty="0">
                <a:cs typeface="+mj-cs"/>
              </a:rPr>
              <a:t>دج </a:t>
            </a:r>
            <a:r>
              <a:rPr lang="ar-SA" sz="2400" b="1" dirty="0">
                <a:cs typeface="+mj-cs"/>
              </a:rPr>
              <a:t>مبيعات وذلك فى  شكل ربح إجمالي وهو أقل من متوسط الصناعة الذي يبلغ </a:t>
            </a:r>
            <a:r>
              <a:rPr lang="en-US" sz="2400" b="1" dirty="0">
                <a:cs typeface="+mj-cs"/>
              </a:rPr>
              <a:t>56</a:t>
            </a:r>
            <a:r>
              <a:rPr lang="ar-SA" sz="2400" b="1" dirty="0">
                <a:cs typeface="+mj-cs"/>
              </a:rPr>
              <a:t>%.</a:t>
            </a:r>
            <a:endParaRPr lang="en-US" sz="2400" b="1" dirty="0">
              <a:cs typeface="+mj-cs"/>
            </a:endParaRPr>
          </a:p>
        </p:txBody>
      </p:sp>
      <p:pic>
        <p:nvPicPr>
          <p:cNvPr id="76807" name="Picture 14"/>
          <p:cNvPicPr>
            <a:picLocks noChangeAspect="1" noChangeArrowheads="1"/>
          </p:cNvPicPr>
          <p:nvPr/>
        </p:nvPicPr>
        <p:blipFill>
          <a:blip r:embed="rId2" cstate="print"/>
          <a:srcRect/>
          <a:stretch>
            <a:fillRect/>
          </a:stretch>
        </p:blipFill>
        <p:spPr bwMode="auto">
          <a:xfrm>
            <a:off x="2666644" y="4071235"/>
            <a:ext cx="3390088" cy="731755"/>
          </a:xfrm>
          <a:prstGeom prst="rect">
            <a:avLst/>
          </a:prstGeom>
          <a:ln>
            <a:noFill/>
          </a:ln>
          <a:effectLst>
            <a:outerShdw blurRad="292100" dist="139700" dir="2700000" algn="tl" rotWithShape="0">
              <a:srgbClr val="333333">
                <a:alpha val="65000"/>
              </a:srgbClr>
            </a:outerShdw>
          </a:effectLst>
        </p:spPr>
      </p:pic>
      <p:sp>
        <p:nvSpPr>
          <p:cNvPr id="10" name="Date Placeholder 9"/>
          <p:cNvSpPr>
            <a:spLocks noGrp="1"/>
          </p:cNvSpPr>
          <p:nvPr>
            <p:ph type="dt" sz="half" idx="10"/>
          </p:nvPr>
        </p:nvSpPr>
        <p:spPr/>
        <p:txBody>
          <a:bodyPr/>
          <a:lstStyle/>
          <a:p>
            <a:fld id="{A7DD1017-F5E6-49F6-B58E-F051DC4371D7}" type="datetime3">
              <a:rPr lang="en-US" smtClean="0"/>
              <a:t>7 April 2020</a:t>
            </a:fld>
            <a:endParaRPr lang="ar-SA"/>
          </a:p>
        </p:txBody>
      </p:sp>
      <p:sp>
        <p:nvSpPr>
          <p:cNvPr id="11" name="Footer Placeholder 10"/>
          <p:cNvSpPr>
            <a:spLocks noGrp="1"/>
          </p:cNvSpPr>
          <p:nvPr>
            <p:ph type="ftr" sz="quarter" idx="11"/>
          </p:nvPr>
        </p:nvSpPr>
        <p:spPr/>
        <p:txBody>
          <a:bodyPr/>
          <a:lstStyle/>
          <a:p>
            <a:r>
              <a:rPr lang="ar-SA"/>
              <a:t>النسب المالية                                  الأستاذ الدكتور  بوداح عبدالجليل</a:t>
            </a:r>
          </a:p>
        </p:txBody>
      </p:sp>
      <p:sp>
        <p:nvSpPr>
          <p:cNvPr id="1638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SA"/>
          </a:p>
        </p:txBody>
      </p:sp>
      <p:pic>
        <p:nvPicPr>
          <p:cNvPr id="16385"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331640" y="1500187"/>
            <a:ext cx="3744416" cy="742739"/>
          </a:xfrm>
          <a:prstGeom prst="rect">
            <a:avLst/>
          </a:prstGeom>
          <a:ln w="28575"/>
        </p:spPr>
        <p:style>
          <a:lnRef idx="2">
            <a:schemeClr val="dk1"/>
          </a:lnRef>
          <a:fillRef idx="1">
            <a:schemeClr val="lt1"/>
          </a:fillRef>
          <a:effectRef idx="0">
            <a:schemeClr val="dk1"/>
          </a:effectRef>
          <a:fontRef idx="minor">
            <a:schemeClr val="dk1"/>
          </a:fontRef>
        </p:style>
      </p:pic>
      <p:sp>
        <p:nvSpPr>
          <p:cNvPr id="12" name="Slide Number Placeholder 11"/>
          <p:cNvSpPr>
            <a:spLocks noGrp="1"/>
          </p:cNvSpPr>
          <p:nvPr>
            <p:ph type="sldNum" sz="quarter" idx="12"/>
          </p:nvPr>
        </p:nvSpPr>
        <p:spPr/>
        <p:txBody>
          <a:bodyPr/>
          <a:lstStyle/>
          <a:p>
            <a:fld id="{0B34F065-1154-456A-91E3-76DE8E75E17B}" type="slidenum">
              <a:rPr lang="ar-SA" smtClean="0"/>
              <a:pPr/>
              <a:t>44</a:t>
            </a:fld>
            <a:endParaRPr lang="ar-SA"/>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ext Box 3"/>
          <p:cNvSpPr txBox="1">
            <a:spLocks noChangeArrowheads="1"/>
          </p:cNvSpPr>
          <p:nvPr/>
        </p:nvSpPr>
        <p:spPr bwMode="auto">
          <a:xfrm>
            <a:off x="1660525" y="722313"/>
            <a:ext cx="184150" cy="584200"/>
          </a:xfrm>
          <a:prstGeom prst="rect">
            <a:avLst/>
          </a:prstGeom>
          <a:noFill/>
          <a:ln w="9525">
            <a:noFill/>
            <a:miter lim="800000"/>
            <a:headEnd/>
            <a:tailEnd/>
          </a:ln>
        </p:spPr>
        <p:txBody>
          <a:bodyPr wrap="none">
            <a:spAutoFit/>
          </a:bodyPr>
          <a:lstStyle/>
          <a:p>
            <a:endParaRPr lang="ar-SA" sz="3200" b="1"/>
          </a:p>
        </p:txBody>
      </p:sp>
      <p:sp>
        <p:nvSpPr>
          <p:cNvPr id="88110" name="AutoShape 46"/>
          <p:cNvSpPr>
            <a:spLocks noChangeArrowheads="1"/>
          </p:cNvSpPr>
          <p:nvPr/>
        </p:nvSpPr>
        <p:spPr bwMode="ltGray">
          <a:xfrm rot="5400000">
            <a:off x="-2422526" y="1474788"/>
            <a:ext cx="4824413" cy="4770438"/>
          </a:xfrm>
          <a:custGeom>
            <a:avLst/>
            <a:gdLst>
              <a:gd name="G0" fmla="+- 10478 0 0"/>
              <a:gd name="G1" fmla="+- -11739500 0 0"/>
              <a:gd name="G2" fmla="+- 0 0 -11739500"/>
              <a:gd name="T0" fmla="*/ 0 256 1"/>
              <a:gd name="T1" fmla="*/ 180 256 1"/>
              <a:gd name="G3" fmla="+- -11739500 T0 T1"/>
              <a:gd name="T2" fmla="*/ 0 256 1"/>
              <a:gd name="T3" fmla="*/ 90 256 1"/>
              <a:gd name="G4" fmla="+- -11739500 T2 T3"/>
              <a:gd name="G5" fmla="*/ G4 2 1"/>
              <a:gd name="T4" fmla="*/ 90 256 1"/>
              <a:gd name="T5" fmla="*/ 0 256 1"/>
              <a:gd name="G6" fmla="+- -11739500 T4 T5"/>
              <a:gd name="G7" fmla="*/ G6 2 1"/>
              <a:gd name="G8" fmla="abs -1173950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0478"/>
              <a:gd name="G18" fmla="*/ 10478 1 2"/>
              <a:gd name="G19" fmla="+- G18 5400 0"/>
              <a:gd name="G20" fmla="cos G19 -11739500"/>
              <a:gd name="G21" fmla="sin G19 -11739500"/>
              <a:gd name="G22" fmla="+- G20 10800 0"/>
              <a:gd name="G23" fmla="+- G21 10800 0"/>
              <a:gd name="G24" fmla="+- 10800 0 G20"/>
              <a:gd name="G25" fmla="+- 10478 10800 0"/>
              <a:gd name="G26" fmla="?: G9 G17 G25"/>
              <a:gd name="G27" fmla="?: G9 0 21600"/>
              <a:gd name="G28" fmla="cos 10800 -11739500"/>
              <a:gd name="G29" fmla="sin 10800 -11739500"/>
              <a:gd name="G30" fmla="sin 10478 -11739500"/>
              <a:gd name="G31" fmla="+- G28 10800 0"/>
              <a:gd name="G32" fmla="+- G29 10800 0"/>
              <a:gd name="G33" fmla="+- G30 10800 0"/>
              <a:gd name="G34" fmla="?: G4 0 G31"/>
              <a:gd name="G35" fmla="?: -11739500 G34 0"/>
              <a:gd name="G36" fmla="?: G6 G35 G31"/>
              <a:gd name="G37" fmla="+- 21600 0 G36"/>
              <a:gd name="G38" fmla="?: G4 0 G33"/>
              <a:gd name="G39" fmla="?: -11739500 G38 G32"/>
              <a:gd name="G40" fmla="?: G6 G39 0"/>
              <a:gd name="G41" fmla="?: G4 G32 21600"/>
              <a:gd name="G42" fmla="?: G6 G41 G33"/>
              <a:gd name="T12" fmla="*/ 10800 w 21600"/>
              <a:gd name="T13" fmla="*/ 0 h 21600"/>
              <a:gd name="T14" fmla="*/ 162 w 21600"/>
              <a:gd name="T15" fmla="*/ 10638 h 21600"/>
              <a:gd name="T16" fmla="*/ 10800 w 21600"/>
              <a:gd name="T17" fmla="*/ 322 h 21600"/>
              <a:gd name="T18" fmla="*/ 21438 w 21600"/>
              <a:gd name="T19" fmla="*/ 10638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23" y="10641"/>
                </a:moveTo>
                <a:cubicBezTo>
                  <a:pt x="410" y="4916"/>
                  <a:pt x="5075" y="321"/>
                  <a:pt x="10800" y="322"/>
                </a:cubicBezTo>
                <a:cubicBezTo>
                  <a:pt x="16524" y="322"/>
                  <a:pt x="21189" y="4916"/>
                  <a:pt x="21276" y="10641"/>
                </a:cubicBezTo>
                <a:lnTo>
                  <a:pt x="21598" y="10636"/>
                </a:lnTo>
                <a:cubicBezTo>
                  <a:pt x="21509" y="4736"/>
                  <a:pt x="16700" y="-1"/>
                  <a:pt x="10799" y="0"/>
                </a:cubicBezTo>
                <a:cubicBezTo>
                  <a:pt x="4899" y="0"/>
                  <a:pt x="90" y="4736"/>
                  <a:pt x="1" y="10636"/>
                </a:cubicBezTo>
                <a:close/>
              </a:path>
            </a:pathLst>
          </a:custGeom>
          <a:gradFill rotWithShape="1">
            <a:gsLst>
              <a:gs pos="0">
                <a:schemeClr val="bg2">
                  <a:gamma/>
                  <a:tint val="45490"/>
                  <a:invGamma/>
                </a:schemeClr>
              </a:gs>
              <a:gs pos="50000">
                <a:schemeClr val="bg2"/>
              </a:gs>
              <a:gs pos="100000">
                <a:schemeClr val="bg2">
                  <a:gamma/>
                  <a:tint val="45490"/>
                  <a:invGamma/>
                </a:schemeClr>
              </a:gs>
            </a:gsLst>
            <a:lin ang="0" scaled="1"/>
          </a:gradFill>
          <a:ln w="9525" algn="ctr">
            <a:noFill/>
            <a:miter lim="800000"/>
            <a:headEnd/>
            <a:tailEnd/>
          </a:ln>
          <a:effectLst/>
        </p:spPr>
        <p:txBody>
          <a:bodyPr wrap="none" anchor="ctr"/>
          <a:lstStyle/>
          <a:p>
            <a:pPr>
              <a:defRPr/>
            </a:pPr>
            <a:endParaRPr lang="ar-SA" sz="3200" b="1">
              <a:cs typeface="+mn-cs"/>
            </a:endParaRPr>
          </a:p>
        </p:txBody>
      </p:sp>
      <p:sp>
        <p:nvSpPr>
          <p:cNvPr id="88111" name="AutoShape 47"/>
          <p:cNvSpPr>
            <a:spLocks noChangeArrowheads="1"/>
          </p:cNvSpPr>
          <p:nvPr/>
        </p:nvSpPr>
        <p:spPr bwMode="ltGray">
          <a:xfrm rot="5400000" flipH="1">
            <a:off x="-2016918" y="1910556"/>
            <a:ext cx="4032250" cy="3929063"/>
          </a:xfrm>
          <a:custGeom>
            <a:avLst/>
            <a:gdLst>
              <a:gd name="G0" fmla="+- 56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6"/>
              <a:gd name="G18" fmla="*/ 56 1 2"/>
              <a:gd name="G19" fmla="+- G18 5400 0"/>
              <a:gd name="G20" fmla="cos G19 11796480"/>
              <a:gd name="G21" fmla="sin G19 11796480"/>
              <a:gd name="G22" fmla="+- G20 10800 0"/>
              <a:gd name="G23" fmla="+- G21 10800 0"/>
              <a:gd name="G24" fmla="+- 10800 0 G20"/>
              <a:gd name="G25" fmla="+- 56 10800 0"/>
              <a:gd name="G26" fmla="?: G9 G17 G25"/>
              <a:gd name="G27" fmla="?: G9 0 21600"/>
              <a:gd name="G28" fmla="cos 10800 11796480"/>
              <a:gd name="G29" fmla="sin 10800 11796480"/>
              <a:gd name="G30" fmla="sin 56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5372 w 21600"/>
              <a:gd name="T15" fmla="*/ 10800 h 21600"/>
              <a:gd name="T16" fmla="*/ 10800 w 21600"/>
              <a:gd name="T17" fmla="*/ 10744 h 21600"/>
              <a:gd name="T18" fmla="*/ 16228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0744" y="10800"/>
                </a:moveTo>
                <a:cubicBezTo>
                  <a:pt x="10744" y="10769"/>
                  <a:pt x="10769" y="10744"/>
                  <a:pt x="10800" y="10744"/>
                </a:cubicBezTo>
                <a:cubicBezTo>
                  <a:pt x="10830" y="10743"/>
                  <a:pt x="10855" y="10769"/>
                  <a:pt x="10856" y="10799"/>
                </a:cubicBezTo>
                <a:lnTo>
                  <a:pt x="21600" y="10800"/>
                </a:lnTo>
                <a:cubicBezTo>
                  <a:pt x="21600" y="4835"/>
                  <a:pt x="16764" y="0"/>
                  <a:pt x="10800" y="0"/>
                </a:cubicBezTo>
                <a:cubicBezTo>
                  <a:pt x="4835" y="0"/>
                  <a:pt x="0" y="4835"/>
                  <a:pt x="0" y="10800"/>
                </a:cubicBezTo>
                <a:close/>
              </a:path>
            </a:pathLst>
          </a:custGeom>
          <a:gradFill rotWithShape="1">
            <a:gsLst>
              <a:gs pos="0">
                <a:schemeClr val="bg2">
                  <a:alpha val="56000"/>
                </a:schemeClr>
              </a:gs>
              <a:gs pos="100000">
                <a:schemeClr val="bg2">
                  <a:gamma/>
                  <a:tint val="0"/>
                  <a:invGamma/>
                  <a:alpha val="48000"/>
                </a:schemeClr>
              </a:gs>
            </a:gsLst>
            <a:lin ang="5400000" scaled="1"/>
          </a:gradFill>
          <a:ln w="0" algn="ctr">
            <a:noFill/>
            <a:miter lim="800000"/>
            <a:headEnd/>
            <a:tailEnd/>
          </a:ln>
          <a:effectLst/>
        </p:spPr>
        <p:txBody>
          <a:bodyPr wrap="none" anchor="ctr"/>
          <a:lstStyle/>
          <a:p>
            <a:pPr>
              <a:defRPr/>
            </a:pPr>
            <a:endParaRPr lang="ar-SA" sz="3200" b="1">
              <a:cs typeface="+mn-cs"/>
            </a:endParaRPr>
          </a:p>
        </p:txBody>
      </p:sp>
      <p:sp>
        <p:nvSpPr>
          <p:cNvPr id="24584" name="عنصر نائب للمحتوى 10"/>
          <p:cNvSpPr>
            <a:spLocks noGrp="1"/>
          </p:cNvSpPr>
          <p:nvPr>
            <p:ph idx="1"/>
          </p:nvPr>
        </p:nvSpPr>
        <p:spPr>
          <a:xfrm>
            <a:off x="57150" y="214291"/>
            <a:ext cx="8872568" cy="6095029"/>
          </a:xfrm>
        </p:spPr>
        <p:style>
          <a:lnRef idx="2">
            <a:schemeClr val="accent3"/>
          </a:lnRef>
          <a:fillRef idx="1">
            <a:schemeClr val="lt1"/>
          </a:fillRef>
          <a:effectRef idx="0">
            <a:schemeClr val="accent3"/>
          </a:effectRef>
          <a:fontRef idx="minor">
            <a:schemeClr val="dk1"/>
          </a:fontRef>
        </p:style>
        <p:txBody>
          <a:bodyPr>
            <a:normAutofit/>
          </a:bodyPr>
          <a:lstStyle/>
          <a:p>
            <a:pPr algn="just" rtl="1" eaLnBrk="1" hangingPunct="1">
              <a:buFont typeface="Wingdings" pitchFamily="2" charset="2"/>
              <a:buNone/>
              <a:defRPr/>
            </a:pPr>
            <a:r>
              <a:rPr lang="ar-SA" sz="4400" b="1" dirty="0">
                <a:solidFill>
                  <a:srgbClr val="FF0000"/>
                </a:solidFill>
              </a:rPr>
              <a:t> </a:t>
            </a:r>
            <a:r>
              <a:rPr lang="ar-SA" sz="3200" b="1" dirty="0">
                <a:solidFill>
                  <a:srgbClr val="FF0000"/>
                </a:solidFill>
                <a:cs typeface="Mudir MT" pitchFamily="2" charset="-78"/>
              </a:rPr>
              <a:t>   </a:t>
            </a:r>
            <a:r>
              <a:rPr lang="ar-SA" sz="3600" b="1" u="sng" dirty="0">
                <a:solidFill>
                  <a:schemeClr val="accent1"/>
                </a:solidFill>
                <a:cs typeface="+mj-cs"/>
              </a:rPr>
              <a:t>(ب) نسبة هامش ربح العمليات</a:t>
            </a:r>
            <a:endParaRPr lang="en-US" sz="3600" b="1" u="sng" dirty="0">
              <a:solidFill>
                <a:schemeClr val="accent1"/>
              </a:solidFill>
              <a:cs typeface="+mj-cs"/>
            </a:endParaRPr>
          </a:p>
          <a:p>
            <a:pPr marL="0" algn="justLow" rtl="1" eaLnBrk="1" hangingPunct="1">
              <a:lnSpc>
                <a:spcPct val="150000"/>
              </a:lnSpc>
              <a:buFont typeface="Wingdings" pitchFamily="2" charset="2"/>
              <a:buNone/>
              <a:defRPr/>
            </a:pPr>
            <a:r>
              <a:rPr lang="ar-SA" sz="2400" b="1" dirty="0">
                <a:cs typeface="+mj-cs"/>
              </a:rPr>
              <a:t>تعبر هذه النسبة عن فعالية التشغيل التي تتمتع بها المنشأة ومقدرتها في الرقابة على تكلفة البضاعة المباعة والمصاريف الإدارية والبيعية وتقاس بالمعادلة التالية :</a:t>
            </a:r>
            <a:endParaRPr lang="en-US" sz="2400" b="1" dirty="0">
              <a:cs typeface="+mj-cs"/>
            </a:endParaRPr>
          </a:p>
          <a:p>
            <a:pPr marL="0" algn="just" rtl="1" eaLnBrk="1" hangingPunct="1">
              <a:lnSpc>
                <a:spcPct val="150000"/>
              </a:lnSpc>
              <a:buFont typeface="Wingdings" pitchFamily="2" charset="2"/>
              <a:buNone/>
              <a:defRPr/>
            </a:pPr>
            <a:r>
              <a:rPr lang="ar-SA" sz="2400" b="1" dirty="0">
                <a:cs typeface="+mj-cs"/>
              </a:rPr>
              <a:t> </a:t>
            </a:r>
            <a:endParaRPr lang="en-US" sz="2400" b="1" dirty="0">
              <a:cs typeface="+mj-cs"/>
            </a:endParaRPr>
          </a:p>
          <a:p>
            <a:pPr marL="0" algn="just" rtl="1" eaLnBrk="1" hangingPunct="1">
              <a:lnSpc>
                <a:spcPct val="150000"/>
              </a:lnSpc>
              <a:buFont typeface="Wingdings" pitchFamily="2" charset="2"/>
              <a:buNone/>
              <a:defRPr/>
            </a:pPr>
            <a:endParaRPr lang="ar-SA" sz="2400" b="1" dirty="0">
              <a:cs typeface="+mj-cs"/>
            </a:endParaRPr>
          </a:p>
          <a:p>
            <a:pPr marL="0" algn="just" rtl="1" eaLnBrk="1" hangingPunct="1">
              <a:lnSpc>
                <a:spcPct val="150000"/>
              </a:lnSpc>
              <a:buFont typeface="Wingdings" pitchFamily="2" charset="2"/>
              <a:buNone/>
              <a:defRPr/>
            </a:pPr>
            <a:r>
              <a:rPr lang="ar-SA" sz="2400" b="1" dirty="0">
                <a:cs typeface="+mj-cs"/>
              </a:rPr>
              <a:t>ويتضح من المثال أن نسبةهامش ربح العمليات:</a:t>
            </a:r>
          </a:p>
          <a:p>
            <a:pPr marL="0" algn="just" rtl="1" eaLnBrk="1" hangingPunct="1">
              <a:lnSpc>
                <a:spcPct val="150000"/>
              </a:lnSpc>
              <a:buFont typeface="Wingdings" pitchFamily="2" charset="2"/>
              <a:buNone/>
              <a:defRPr/>
            </a:pPr>
            <a:endParaRPr lang="ar-SA" sz="2400" b="1" dirty="0">
              <a:cs typeface="+mj-cs"/>
            </a:endParaRPr>
          </a:p>
          <a:p>
            <a:pPr marL="0" algn="justLow" rtl="1" eaLnBrk="1" hangingPunct="1">
              <a:lnSpc>
                <a:spcPct val="150000"/>
              </a:lnSpc>
              <a:buFont typeface="Wingdings" pitchFamily="2" charset="2"/>
              <a:buNone/>
              <a:defRPr/>
            </a:pPr>
            <a:r>
              <a:rPr lang="ar-SA" sz="2400" b="1" dirty="0">
                <a:cs typeface="+mj-cs"/>
              </a:rPr>
              <a:t>ويلاحظ هنا أن هامش صافي ربح العمليات قليل جدا مقارنة بهامش الربح الإجمالي</a:t>
            </a:r>
            <a:r>
              <a:rPr lang="ar-DZ" sz="2400" b="1" dirty="0">
                <a:cs typeface="+mj-cs"/>
              </a:rPr>
              <a:t>،</a:t>
            </a:r>
            <a:r>
              <a:rPr lang="ar-SA" sz="2400" b="1" dirty="0">
                <a:cs typeface="+mj-cs"/>
              </a:rPr>
              <a:t> كما أنه أقل من متوسط الصناعة البالغ </a:t>
            </a:r>
            <a:r>
              <a:rPr lang="en-US" sz="2400" b="1" dirty="0">
                <a:cs typeface="+mj-cs"/>
              </a:rPr>
              <a:t>27</a:t>
            </a:r>
            <a:r>
              <a:rPr lang="ar-SA" sz="2400" b="1" dirty="0">
                <a:cs typeface="+mj-cs"/>
              </a:rPr>
              <a:t>%. وقد يعود السبب هنا إلى ارتفاع مصاريف التشغيل وعدم فعالية الرقابة على النفقات والمصروفات الإدارية والبيعية.</a:t>
            </a:r>
            <a:endParaRPr lang="en-US" sz="2400" b="1" dirty="0">
              <a:cs typeface="+mj-cs"/>
            </a:endParaRPr>
          </a:p>
        </p:txBody>
      </p:sp>
      <p:pic>
        <p:nvPicPr>
          <p:cNvPr id="77830" name="Picture 10"/>
          <p:cNvPicPr>
            <a:picLocks noChangeAspect="1" noChangeArrowheads="1"/>
          </p:cNvPicPr>
          <p:nvPr/>
        </p:nvPicPr>
        <p:blipFill>
          <a:blip r:embed="rId2" cstate="print"/>
          <a:srcRect/>
          <a:stretch>
            <a:fillRect/>
          </a:stretch>
        </p:blipFill>
        <p:spPr bwMode="auto">
          <a:xfrm>
            <a:off x="1835696" y="2165644"/>
            <a:ext cx="3744416" cy="894195"/>
          </a:xfrm>
          <a:prstGeom prst="rect">
            <a:avLst/>
          </a:prstGeom>
          <a:noFill/>
          <a:ln w="9525">
            <a:noFill/>
            <a:miter lim="800000"/>
            <a:headEnd/>
            <a:tailEnd/>
          </a:ln>
        </p:spPr>
      </p:pic>
      <p:pic>
        <p:nvPicPr>
          <p:cNvPr id="77831" name="Picture 12"/>
          <p:cNvPicPr>
            <a:picLocks noChangeAspect="1" noChangeArrowheads="1"/>
          </p:cNvPicPr>
          <p:nvPr/>
        </p:nvPicPr>
        <p:blipFill>
          <a:blip r:embed="rId3" cstate="print"/>
          <a:srcRect/>
          <a:stretch>
            <a:fillRect/>
          </a:stretch>
        </p:blipFill>
        <p:spPr bwMode="auto">
          <a:xfrm>
            <a:off x="577443" y="3875087"/>
            <a:ext cx="3408771" cy="781050"/>
          </a:xfrm>
          <a:prstGeom prst="rect">
            <a:avLst/>
          </a:prstGeom>
          <a:noFill/>
          <a:ln w="9525">
            <a:noFill/>
            <a:miter lim="800000"/>
            <a:headEnd/>
            <a:tailEnd/>
          </a:ln>
        </p:spPr>
      </p:pic>
      <p:sp>
        <p:nvSpPr>
          <p:cNvPr id="10" name="Date Placeholder 9"/>
          <p:cNvSpPr>
            <a:spLocks noGrp="1"/>
          </p:cNvSpPr>
          <p:nvPr>
            <p:ph type="dt" sz="half" idx="10"/>
          </p:nvPr>
        </p:nvSpPr>
        <p:spPr/>
        <p:txBody>
          <a:bodyPr/>
          <a:lstStyle/>
          <a:p>
            <a:fld id="{DFE3B8CC-262D-43CF-AD61-B3EAA82EE1D3}" type="datetime3">
              <a:rPr lang="en-US" smtClean="0"/>
              <a:t>7 April 2020</a:t>
            </a:fld>
            <a:endParaRPr lang="ar-SA"/>
          </a:p>
        </p:txBody>
      </p:sp>
      <p:sp>
        <p:nvSpPr>
          <p:cNvPr id="11" name="Footer Placeholder 10"/>
          <p:cNvSpPr>
            <a:spLocks noGrp="1"/>
          </p:cNvSpPr>
          <p:nvPr>
            <p:ph type="ftr" sz="quarter" idx="11"/>
          </p:nvPr>
        </p:nvSpPr>
        <p:spPr/>
        <p:txBody>
          <a:bodyPr/>
          <a:lstStyle/>
          <a:p>
            <a:r>
              <a:rPr lang="ar-SA"/>
              <a:t>النسب المالية                                  الأستاذ الدكتور  بوداح عبدالجليل</a:t>
            </a:r>
          </a:p>
        </p:txBody>
      </p:sp>
      <p:sp>
        <p:nvSpPr>
          <p:cNvPr id="12" name="Slide Number Placeholder 11"/>
          <p:cNvSpPr>
            <a:spLocks noGrp="1"/>
          </p:cNvSpPr>
          <p:nvPr>
            <p:ph type="sldNum" sz="quarter" idx="12"/>
          </p:nvPr>
        </p:nvSpPr>
        <p:spPr/>
        <p:txBody>
          <a:bodyPr/>
          <a:lstStyle/>
          <a:p>
            <a:fld id="{0B34F065-1154-456A-91E3-76DE8E75E17B}" type="slidenum">
              <a:rPr lang="ar-SA" smtClean="0"/>
              <a:pPr/>
              <a:t>45</a:t>
            </a:fld>
            <a:endParaRPr lang="ar-SA"/>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ext Box 3"/>
          <p:cNvSpPr txBox="1">
            <a:spLocks noChangeArrowheads="1"/>
          </p:cNvSpPr>
          <p:nvPr/>
        </p:nvSpPr>
        <p:spPr bwMode="auto">
          <a:xfrm>
            <a:off x="1660525" y="722313"/>
            <a:ext cx="184150" cy="366712"/>
          </a:xfrm>
          <a:prstGeom prst="rect">
            <a:avLst/>
          </a:prstGeom>
          <a:noFill/>
          <a:ln w="9525">
            <a:noFill/>
            <a:miter lim="800000"/>
            <a:headEnd/>
            <a:tailEnd/>
          </a:ln>
        </p:spPr>
        <p:txBody>
          <a:bodyPr wrap="none">
            <a:spAutoFit/>
          </a:bodyPr>
          <a:lstStyle/>
          <a:p>
            <a:endParaRPr lang="ar-SA"/>
          </a:p>
        </p:txBody>
      </p:sp>
      <p:sp>
        <p:nvSpPr>
          <p:cNvPr id="88110" name="AutoShape 46"/>
          <p:cNvSpPr>
            <a:spLocks noChangeArrowheads="1"/>
          </p:cNvSpPr>
          <p:nvPr/>
        </p:nvSpPr>
        <p:spPr bwMode="ltGray">
          <a:xfrm rot="5400000">
            <a:off x="-2422526" y="1474788"/>
            <a:ext cx="4824413" cy="4770438"/>
          </a:xfrm>
          <a:custGeom>
            <a:avLst/>
            <a:gdLst>
              <a:gd name="G0" fmla="+- 10478 0 0"/>
              <a:gd name="G1" fmla="+- -11739500 0 0"/>
              <a:gd name="G2" fmla="+- 0 0 -11739500"/>
              <a:gd name="T0" fmla="*/ 0 256 1"/>
              <a:gd name="T1" fmla="*/ 180 256 1"/>
              <a:gd name="G3" fmla="+- -11739500 T0 T1"/>
              <a:gd name="T2" fmla="*/ 0 256 1"/>
              <a:gd name="T3" fmla="*/ 90 256 1"/>
              <a:gd name="G4" fmla="+- -11739500 T2 T3"/>
              <a:gd name="G5" fmla="*/ G4 2 1"/>
              <a:gd name="T4" fmla="*/ 90 256 1"/>
              <a:gd name="T5" fmla="*/ 0 256 1"/>
              <a:gd name="G6" fmla="+- -11739500 T4 T5"/>
              <a:gd name="G7" fmla="*/ G6 2 1"/>
              <a:gd name="G8" fmla="abs -1173950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0478"/>
              <a:gd name="G18" fmla="*/ 10478 1 2"/>
              <a:gd name="G19" fmla="+- G18 5400 0"/>
              <a:gd name="G20" fmla="cos G19 -11739500"/>
              <a:gd name="G21" fmla="sin G19 -11739500"/>
              <a:gd name="G22" fmla="+- G20 10800 0"/>
              <a:gd name="G23" fmla="+- G21 10800 0"/>
              <a:gd name="G24" fmla="+- 10800 0 G20"/>
              <a:gd name="G25" fmla="+- 10478 10800 0"/>
              <a:gd name="G26" fmla="?: G9 G17 G25"/>
              <a:gd name="G27" fmla="?: G9 0 21600"/>
              <a:gd name="G28" fmla="cos 10800 -11739500"/>
              <a:gd name="G29" fmla="sin 10800 -11739500"/>
              <a:gd name="G30" fmla="sin 10478 -11739500"/>
              <a:gd name="G31" fmla="+- G28 10800 0"/>
              <a:gd name="G32" fmla="+- G29 10800 0"/>
              <a:gd name="G33" fmla="+- G30 10800 0"/>
              <a:gd name="G34" fmla="?: G4 0 G31"/>
              <a:gd name="G35" fmla="?: -11739500 G34 0"/>
              <a:gd name="G36" fmla="?: G6 G35 G31"/>
              <a:gd name="G37" fmla="+- 21600 0 G36"/>
              <a:gd name="G38" fmla="?: G4 0 G33"/>
              <a:gd name="G39" fmla="?: -11739500 G38 G32"/>
              <a:gd name="G40" fmla="?: G6 G39 0"/>
              <a:gd name="G41" fmla="?: G4 G32 21600"/>
              <a:gd name="G42" fmla="?: G6 G41 G33"/>
              <a:gd name="T12" fmla="*/ 10800 w 21600"/>
              <a:gd name="T13" fmla="*/ 0 h 21600"/>
              <a:gd name="T14" fmla="*/ 162 w 21600"/>
              <a:gd name="T15" fmla="*/ 10638 h 21600"/>
              <a:gd name="T16" fmla="*/ 10800 w 21600"/>
              <a:gd name="T17" fmla="*/ 322 h 21600"/>
              <a:gd name="T18" fmla="*/ 21438 w 21600"/>
              <a:gd name="T19" fmla="*/ 10638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23" y="10641"/>
                </a:moveTo>
                <a:cubicBezTo>
                  <a:pt x="410" y="4916"/>
                  <a:pt x="5075" y="321"/>
                  <a:pt x="10800" y="322"/>
                </a:cubicBezTo>
                <a:cubicBezTo>
                  <a:pt x="16524" y="322"/>
                  <a:pt x="21189" y="4916"/>
                  <a:pt x="21276" y="10641"/>
                </a:cubicBezTo>
                <a:lnTo>
                  <a:pt x="21598" y="10636"/>
                </a:lnTo>
                <a:cubicBezTo>
                  <a:pt x="21509" y="4736"/>
                  <a:pt x="16700" y="-1"/>
                  <a:pt x="10799" y="0"/>
                </a:cubicBezTo>
                <a:cubicBezTo>
                  <a:pt x="4899" y="0"/>
                  <a:pt x="90" y="4736"/>
                  <a:pt x="1" y="10636"/>
                </a:cubicBezTo>
                <a:close/>
              </a:path>
            </a:pathLst>
          </a:custGeom>
          <a:gradFill rotWithShape="1">
            <a:gsLst>
              <a:gs pos="0">
                <a:schemeClr val="bg2">
                  <a:gamma/>
                  <a:tint val="45490"/>
                  <a:invGamma/>
                </a:schemeClr>
              </a:gs>
              <a:gs pos="50000">
                <a:schemeClr val="bg2"/>
              </a:gs>
              <a:gs pos="100000">
                <a:schemeClr val="bg2">
                  <a:gamma/>
                  <a:tint val="45490"/>
                  <a:invGamma/>
                </a:schemeClr>
              </a:gs>
            </a:gsLst>
            <a:lin ang="0" scaled="1"/>
          </a:gradFill>
          <a:ln w="9525" algn="ctr">
            <a:noFill/>
            <a:miter lim="800000"/>
            <a:headEnd/>
            <a:tailEnd/>
          </a:ln>
          <a:effectLst/>
        </p:spPr>
        <p:txBody>
          <a:bodyPr wrap="none" anchor="ctr"/>
          <a:lstStyle/>
          <a:p>
            <a:pPr>
              <a:defRPr/>
            </a:pPr>
            <a:endParaRPr lang="ar-SA">
              <a:cs typeface="+mn-cs"/>
            </a:endParaRPr>
          </a:p>
        </p:txBody>
      </p:sp>
      <p:sp>
        <p:nvSpPr>
          <p:cNvPr id="88111" name="AutoShape 47"/>
          <p:cNvSpPr>
            <a:spLocks noChangeArrowheads="1"/>
          </p:cNvSpPr>
          <p:nvPr/>
        </p:nvSpPr>
        <p:spPr bwMode="ltGray">
          <a:xfrm rot="5400000" flipH="1">
            <a:off x="-2016918" y="1910556"/>
            <a:ext cx="4032250" cy="3929063"/>
          </a:xfrm>
          <a:custGeom>
            <a:avLst/>
            <a:gdLst>
              <a:gd name="G0" fmla="+- 56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6"/>
              <a:gd name="G18" fmla="*/ 56 1 2"/>
              <a:gd name="G19" fmla="+- G18 5400 0"/>
              <a:gd name="G20" fmla="cos G19 11796480"/>
              <a:gd name="G21" fmla="sin G19 11796480"/>
              <a:gd name="G22" fmla="+- G20 10800 0"/>
              <a:gd name="G23" fmla="+- G21 10800 0"/>
              <a:gd name="G24" fmla="+- 10800 0 G20"/>
              <a:gd name="G25" fmla="+- 56 10800 0"/>
              <a:gd name="G26" fmla="?: G9 G17 G25"/>
              <a:gd name="G27" fmla="?: G9 0 21600"/>
              <a:gd name="G28" fmla="cos 10800 11796480"/>
              <a:gd name="G29" fmla="sin 10800 11796480"/>
              <a:gd name="G30" fmla="sin 56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5372 w 21600"/>
              <a:gd name="T15" fmla="*/ 10800 h 21600"/>
              <a:gd name="T16" fmla="*/ 10800 w 21600"/>
              <a:gd name="T17" fmla="*/ 10744 h 21600"/>
              <a:gd name="T18" fmla="*/ 16228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0744" y="10800"/>
                </a:moveTo>
                <a:cubicBezTo>
                  <a:pt x="10744" y="10769"/>
                  <a:pt x="10769" y="10744"/>
                  <a:pt x="10800" y="10744"/>
                </a:cubicBezTo>
                <a:cubicBezTo>
                  <a:pt x="10830" y="10743"/>
                  <a:pt x="10855" y="10769"/>
                  <a:pt x="10856" y="10799"/>
                </a:cubicBezTo>
                <a:lnTo>
                  <a:pt x="21600" y="10800"/>
                </a:lnTo>
                <a:cubicBezTo>
                  <a:pt x="21600" y="4835"/>
                  <a:pt x="16764" y="0"/>
                  <a:pt x="10800" y="0"/>
                </a:cubicBezTo>
                <a:cubicBezTo>
                  <a:pt x="4835" y="0"/>
                  <a:pt x="0" y="4835"/>
                  <a:pt x="0" y="10800"/>
                </a:cubicBezTo>
                <a:close/>
              </a:path>
            </a:pathLst>
          </a:custGeom>
          <a:gradFill rotWithShape="1">
            <a:gsLst>
              <a:gs pos="0">
                <a:schemeClr val="bg2">
                  <a:alpha val="56000"/>
                </a:schemeClr>
              </a:gs>
              <a:gs pos="100000">
                <a:schemeClr val="bg2">
                  <a:gamma/>
                  <a:tint val="0"/>
                  <a:invGamma/>
                  <a:alpha val="48000"/>
                </a:schemeClr>
              </a:gs>
            </a:gsLst>
            <a:lin ang="5400000" scaled="1"/>
          </a:gradFill>
          <a:ln w="0" algn="ctr">
            <a:noFill/>
            <a:miter lim="800000"/>
            <a:headEnd/>
            <a:tailEnd/>
          </a:ln>
          <a:effectLst/>
        </p:spPr>
        <p:txBody>
          <a:bodyPr wrap="none" anchor="ctr"/>
          <a:lstStyle/>
          <a:p>
            <a:pPr>
              <a:defRPr/>
            </a:pPr>
            <a:endParaRPr lang="ar-SA">
              <a:cs typeface="+mn-cs"/>
            </a:endParaRPr>
          </a:p>
        </p:txBody>
      </p:sp>
      <p:sp>
        <p:nvSpPr>
          <p:cNvPr id="78853" name="عنصر نائب للمحتوى 10"/>
          <p:cNvSpPr>
            <a:spLocks noGrp="1"/>
          </p:cNvSpPr>
          <p:nvPr>
            <p:ph idx="1"/>
          </p:nvPr>
        </p:nvSpPr>
        <p:spPr>
          <a:xfrm>
            <a:off x="285720" y="357188"/>
            <a:ext cx="8643998" cy="5808116"/>
          </a:xfrm>
        </p:spPr>
        <p:style>
          <a:lnRef idx="2">
            <a:schemeClr val="accent3"/>
          </a:lnRef>
          <a:fillRef idx="1">
            <a:schemeClr val="lt1"/>
          </a:fillRef>
          <a:effectRef idx="0">
            <a:schemeClr val="accent3"/>
          </a:effectRef>
          <a:fontRef idx="minor">
            <a:schemeClr val="dk1"/>
          </a:fontRef>
        </p:style>
        <p:txBody>
          <a:bodyPr/>
          <a:lstStyle/>
          <a:p>
            <a:pPr marL="0" algn="r" rtl="1" eaLnBrk="1" hangingPunct="1">
              <a:buFont typeface="Wingdings" pitchFamily="2" charset="2"/>
              <a:buNone/>
            </a:pPr>
            <a:r>
              <a:rPr lang="ar-SA" sz="4400" b="1" dirty="0">
                <a:solidFill>
                  <a:srgbClr val="FF0000"/>
                </a:solidFill>
              </a:rPr>
              <a:t> </a:t>
            </a:r>
            <a:r>
              <a:rPr lang="ar-SA" sz="3200" b="1" dirty="0">
                <a:solidFill>
                  <a:srgbClr val="FF0000"/>
                </a:solidFill>
              </a:rPr>
              <a:t>  </a:t>
            </a:r>
            <a:r>
              <a:rPr lang="ar-SA" sz="3600" b="1" u="sng" dirty="0">
                <a:solidFill>
                  <a:schemeClr val="accent1"/>
                </a:solidFill>
                <a:cs typeface="+mj-cs"/>
              </a:rPr>
              <a:t>(ج) هامش صافي الربح</a:t>
            </a:r>
            <a:endParaRPr lang="en-US" sz="3200" b="1" u="sng" dirty="0">
              <a:solidFill>
                <a:schemeClr val="accent1"/>
              </a:solidFill>
              <a:cs typeface="+mj-cs"/>
            </a:endParaRPr>
          </a:p>
          <a:p>
            <a:pPr marL="0" algn="r" rtl="1" eaLnBrk="1" hangingPunct="1">
              <a:lnSpc>
                <a:spcPct val="150000"/>
              </a:lnSpc>
              <a:buFont typeface="Wingdings" pitchFamily="2" charset="2"/>
              <a:buNone/>
            </a:pPr>
            <a:r>
              <a:rPr lang="ar-SA" sz="2000" b="1" dirty="0"/>
              <a:t>تقاس هذه النسبة بالمعادلة التالية :</a:t>
            </a:r>
            <a:endParaRPr lang="en-US" sz="2000" b="1" dirty="0">
              <a:cs typeface="Majalla UI"/>
            </a:endParaRPr>
          </a:p>
          <a:p>
            <a:pPr marL="0" algn="r" rtl="1" eaLnBrk="1" hangingPunct="1">
              <a:lnSpc>
                <a:spcPct val="150000"/>
              </a:lnSpc>
              <a:buFont typeface="Wingdings" pitchFamily="2" charset="2"/>
              <a:buNone/>
            </a:pPr>
            <a:endParaRPr lang="ar-SA" sz="2000" b="1" dirty="0"/>
          </a:p>
          <a:p>
            <a:pPr marL="0" algn="justLow" rtl="1" eaLnBrk="1" hangingPunct="1">
              <a:lnSpc>
                <a:spcPct val="150000"/>
              </a:lnSpc>
              <a:buFont typeface="Wingdings" pitchFamily="2" charset="2"/>
              <a:buNone/>
            </a:pPr>
            <a:r>
              <a:rPr lang="ar-SA" sz="2000" b="1" dirty="0"/>
              <a:t>وتهدف النسبة إلى معرفة صافي الربح عن كل ريال مبيعات تحققه المنشأة بعد خصم المصاريف والنفقات المتعلقة بالإنتاج والبيع والتمويل والضرائب. ومن مثالنا يتضح أن هامش هامش صافي الربح </a:t>
            </a:r>
            <a:r>
              <a:rPr lang="en-US" sz="2000" b="1" dirty="0">
                <a:cs typeface="Majalla UI"/>
              </a:rPr>
              <a:t>    </a:t>
            </a:r>
          </a:p>
          <a:p>
            <a:pPr marL="0" algn="r" rtl="1" eaLnBrk="1" hangingPunct="1">
              <a:lnSpc>
                <a:spcPct val="150000"/>
              </a:lnSpc>
              <a:buFont typeface="Wingdings" pitchFamily="2" charset="2"/>
              <a:buNone/>
            </a:pPr>
            <a:endParaRPr lang="ar-SA" sz="1000" b="1" dirty="0"/>
          </a:p>
          <a:p>
            <a:pPr marL="0" algn="r" rtl="1" eaLnBrk="1" hangingPunct="1">
              <a:lnSpc>
                <a:spcPct val="150000"/>
              </a:lnSpc>
              <a:buFont typeface="Wingdings" pitchFamily="2" charset="2"/>
              <a:buNone/>
            </a:pPr>
            <a:endParaRPr lang="ar-SA" sz="1000" b="1" dirty="0"/>
          </a:p>
          <a:p>
            <a:pPr marL="0" algn="r" rtl="1" eaLnBrk="1" hangingPunct="1">
              <a:lnSpc>
                <a:spcPct val="150000"/>
              </a:lnSpc>
              <a:buFont typeface="Wingdings" pitchFamily="2" charset="2"/>
              <a:buNone/>
            </a:pPr>
            <a:endParaRPr lang="ar-SA" sz="1000" b="1" dirty="0"/>
          </a:p>
          <a:p>
            <a:pPr marL="0" algn="r" rtl="1" eaLnBrk="1" hangingPunct="1">
              <a:lnSpc>
                <a:spcPct val="150000"/>
              </a:lnSpc>
              <a:buFont typeface="Wingdings" pitchFamily="2" charset="2"/>
              <a:buNone/>
            </a:pPr>
            <a:endParaRPr lang="ar-SA" sz="2000" b="1" dirty="0"/>
          </a:p>
          <a:p>
            <a:pPr marL="0" algn="justLow" rtl="1" eaLnBrk="1" hangingPunct="1">
              <a:lnSpc>
                <a:spcPct val="150000"/>
              </a:lnSpc>
              <a:buFont typeface="Wingdings" pitchFamily="2" charset="2"/>
              <a:buNone/>
            </a:pPr>
            <a:r>
              <a:rPr lang="ar-SA" sz="2000" b="1" dirty="0"/>
              <a:t>فإذا علمنا أن متوسط الصناعة = </a:t>
            </a:r>
            <a:r>
              <a:rPr lang="en-US" sz="2000" b="1" dirty="0"/>
              <a:t>8</a:t>
            </a:r>
            <a:r>
              <a:rPr lang="ar-SA" sz="2000" b="1" dirty="0"/>
              <a:t>% يتضح لنا أن هامش صافي الربح للمنشأة أعلى من متوسط الصناعة وأن كل </a:t>
            </a:r>
            <a:r>
              <a:rPr lang="ar-DZ" sz="2000" b="1" dirty="0"/>
              <a:t>1 دج</a:t>
            </a:r>
            <a:r>
              <a:rPr lang="ar-SA" sz="2000" b="1" dirty="0"/>
              <a:t> مبيعات في عام </a:t>
            </a:r>
            <a:r>
              <a:rPr lang="en-US" sz="2000" b="1" dirty="0"/>
              <a:t>2013</a:t>
            </a:r>
            <a:r>
              <a:rPr lang="ar-SA" sz="2000" b="1" dirty="0"/>
              <a:t> يحقق أرباحا صافية مقدارها </a:t>
            </a:r>
            <a:r>
              <a:rPr lang="en-US" sz="2000" b="1" dirty="0">
                <a:cs typeface="Majalla UI"/>
              </a:rPr>
              <a:t>0,112 </a:t>
            </a:r>
            <a:r>
              <a:rPr lang="ar-SA" sz="2000" b="1" dirty="0"/>
              <a:t>دج . وقد يعزى السبب في ارتفاع هامش صافي الربح إلى انخفاض الفوائد والضرائب التي تدفعها المنشأة.</a:t>
            </a:r>
            <a:endParaRPr lang="en-US" sz="2000" b="1" dirty="0">
              <a:cs typeface="Majalla UI"/>
            </a:endParaRPr>
          </a:p>
        </p:txBody>
      </p:sp>
      <p:pic>
        <p:nvPicPr>
          <p:cNvPr id="78854" name="Picture 10"/>
          <p:cNvPicPr>
            <a:picLocks noChangeAspect="1" noChangeArrowheads="1"/>
          </p:cNvPicPr>
          <p:nvPr/>
        </p:nvPicPr>
        <p:blipFill>
          <a:blip r:embed="rId2" cstate="print"/>
          <a:srcRect/>
          <a:stretch>
            <a:fillRect/>
          </a:stretch>
        </p:blipFill>
        <p:spPr bwMode="auto">
          <a:xfrm>
            <a:off x="307384" y="1000658"/>
            <a:ext cx="3891256" cy="667822"/>
          </a:xfrm>
          <a:prstGeom prst="rect">
            <a:avLst/>
          </a:prstGeom>
          <a:ln>
            <a:noFill/>
          </a:ln>
          <a:effectLst>
            <a:outerShdw blurRad="292100" dist="139700" dir="2700000" algn="tl" rotWithShape="0">
              <a:srgbClr val="333333">
                <a:alpha val="65000"/>
              </a:srgbClr>
            </a:outerShdw>
          </a:effectLst>
        </p:spPr>
      </p:pic>
      <p:pic>
        <p:nvPicPr>
          <p:cNvPr id="78855" name="Picture 12"/>
          <p:cNvPicPr>
            <a:picLocks noChangeAspect="1" noChangeArrowheads="1"/>
          </p:cNvPicPr>
          <p:nvPr/>
        </p:nvPicPr>
        <p:blipFill>
          <a:blip r:embed="rId3" cstate="print"/>
          <a:srcRect/>
          <a:stretch>
            <a:fillRect/>
          </a:stretch>
        </p:blipFill>
        <p:spPr bwMode="auto">
          <a:xfrm>
            <a:off x="2285984" y="3546990"/>
            <a:ext cx="3561717" cy="667822"/>
          </a:xfrm>
          <a:prstGeom prst="rect">
            <a:avLst/>
          </a:prstGeom>
          <a:ln>
            <a:noFill/>
          </a:ln>
          <a:effectLst>
            <a:outerShdw blurRad="292100" dist="139700" dir="2700000" algn="tl" rotWithShape="0">
              <a:srgbClr val="333333">
                <a:alpha val="65000"/>
              </a:srgbClr>
            </a:outerShdw>
          </a:effectLst>
        </p:spPr>
      </p:pic>
      <p:sp>
        <p:nvSpPr>
          <p:cNvPr id="10" name="Date Placeholder 9"/>
          <p:cNvSpPr>
            <a:spLocks noGrp="1"/>
          </p:cNvSpPr>
          <p:nvPr>
            <p:ph type="dt" sz="half" idx="10"/>
          </p:nvPr>
        </p:nvSpPr>
        <p:spPr/>
        <p:txBody>
          <a:bodyPr/>
          <a:lstStyle/>
          <a:p>
            <a:fld id="{EDED9FD9-5EE5-45BE-BB13-6877FB1DCE74}" type="datetime3">
              <a:rPr lang="en-US" smtClean="0"/>
              <a:t>7 April 2020</a:t>
            </a:fld>
            <a:endParaRPr lang="ar-SA"/>
          </a:p>
        </p:txBody>
      </p:sp>
      <p:sp>
        <p:nvSpPr>
          <p:cNvPr id="11" name="Footer Placeholder 10"/>
          <p:cNvSpPr>
            <a:spLocks noGrp="1"/>
          </p:cNvSpPr>
          <p:nvPr>
            <p:ph type="ftr" sz="quarter" idx="11"/>
          </p:nvPr>
        </p:nvSpPr>
        <p:spPr/>
        <p:txBody>
          <a:bodyPr/>
          <a:lstStyle/>
          <a:p>
            <a:r>
              <a:rPr lang="ar-SA"/>
              <a:t>النسب المالية                                  الأستاذ الدكتور  بوداح عبدالجليل</a:t>
            </a:r>
          </a:p>
        </p:txBody>
      </p:sp>
      <p:sp>
        <p:nvSpPr>
          <p:cNvPr id="12" name="Slide Number Placeholder 11"/>
          <p:cNvSpPr>
            <a:spLocks noGrp="1"/>
          </p:cNvSpPr>
          <p:nvPr>
            <p:ph type="sldNum" sz="quarter" idx="12"/>
          </p:nvPr>
        </p:nvSpPr>
        <p:spPr/>
        <p:txBody>
          <a:bodyPr/>
          <a:lstStyle/>
          <a:p>
            <a:fld id="{0B34F065-1154-456A-91E3-76DE8E75E17B}" type="slidenum">
              <a:rPr lang="ar-SA" smtClean="0"/>
              <a:pPr/>
              <a:t>46</a:t>
            </a:fld>
            <a:endParaRPr lang="ar-SA"/>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ext Box 3"/>
          <p:cNvSpPr txBox="1">
            <a:spLocks noChangeArrowheads="1"/>
          </p:cNvSpPr>
          <p:nvPr/>
        </p:nvSpPr>
        <p:spPr bwMode="auto">
          <a:xfrm>
            <a:off x="1660525" y="722313"/>
            <a:ext cx="184150" cy="366712"/>
          </a:xfrm>
          <a:prstGeom prst="rect">
            <a:avLst/>
          </a:prstGeom>
          <a:noFill/>
          <a:ln w="9525">
            <a:noFill/>
            <a:miter lim="800000"/>
            <a:headEnd/>
            <a:tailEnd/>
          </a:ln>
        </p:spPr>
        <p:txBody>
          <a:bodyPr wrap="none">
            <a:spAutoFit/>
          </a:bodyPr>
          <a:lstStyle/>
          <a:p>
            <a:endParaRPr lang="ar-SA"/>
          </a:p>
        </p:txBody>
      </p:sp>
      <p:sp>
        <p:nvSpPr>
          <p:cNvPr id="88110" name="AutoShape 46"/>
          <p:cNvSpPr>
            <a:spLocks noChangeArrowheads="1"/>
          </p:cNvSpPr>
          <p:nvPr/>
        </p:nvSpPr>
        <p:spPr bwMode="ltGray">
          <a:xfrm rot="5400000">
            <a:off x="-2422526" y="1474788"/>
            <a:ext cx="4824413" cy="4770438"/>
          </a:xfrm>
          <a:custGeom>
            <a:avLst/>
            <a:gdLst>
              <a:gd name="G0" fmla="+- 10478 0 0"/>
              <a:gd name="G1" fmla="+- -11739500 0 0"/>
              <a:gd name="G2" fmla="+- 0 0 -11739500"/>
              <a:gd name="T0" fmla="*/ 0 256 1"/>
              <a:gd name="T1" fmla="*/ 180 256 1"/>
              <a:gd name="G3" fmla="+- -11739500 T0 T1"/>
              <a:gd name="T2" fmla="*/ 0 256 1"/>
              <a:gd name="T3" fmla="*/ 90 256 1"/>
              <a:gd name="G4" fmla="+- -11739500 T2 T3"/>
              <a:gd name="G5" fmla="*/ G4 2 1"/>
              <a:gd name="T4" fmla="*/ 90 256 1"/>
              <a:gd name="T5" fmla="*/ 0 256 1"/>
              <a:gd name="G6" fmla="+- -11739500 T4 T5"/>
              <a:gd name="G7" fmla="*/ G6 2 1"/>
              <a:gd name="G8" fmla="abs -1173950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0478"/>
              <a:gd name="G18" fmla="*/ 10478 1 2"/>
              <a:gd name="G19" fmla="+- G18 5400 0"/>
              <a:gd name="G20" fmla="cos G19 -11739500"/>
              <a:gd name="G21" fmla="sin G19 -11739500"/>
              <a:gd name="G22" fmla="+- G20 10800 0"/>
              <a:gd name="G23" fmla="+- G21 10800 0"/>
              <a:gd name="G24" fmla="+- 10800 0 G20"/>
              <a:gd name="G25" fmla="+- 10478 10800 0"/>
              <a:gd name="G26" fmla="?: G9 G17 G25"/>
              <a:gd name="G27" fmla="?: G9 0 21600"/>
              <a:gd name="G28" fmla="cos 10800 -11739500"/>
              <a:gd name="G29" fmla="sin 10800 -11739500"/>
              <a:gd name="G30" fmla="sin 10478 -11739500"/>
              <a:gd name="G31" fmla="+- G28 10800 0"/>
              <a:gd name="G32" fmla="+- G29 10800 0"/>
              <a:gd name="G33" fmla="+- G30 10800 0"/>
              <a:gd name="G34" fmla="?: G4 0 G31"/>
              <a:gd name="G35" fmla="?: -11739500 G34 0"/>
              <a:gd name="G36" fmla="?: G6 G35 G31"/>
              <a:gd name="G37" fmla="+- 21600 0 G36"/>
              <a:gd name="G38" fmla="?: G4 0 G33"/>
              <a:gd name="G39" fmla="?: -11739500 G38 G32"/>
              <a:gd name="G40" fmla="?: G6 G39 0"/>
              <a:gd name="G41" fmla="?: G4 G32 21600"/>
              <a:gd name="G42" fmla="?: G6 G41 G33"/>
              <a:gd name="T12" fmla="*/ 10800 w 21600"/>
              <a:gd name="T13" fmla="*/ 0 h 21600"/>
              <a:gd name="T14" fmla="*/ 162 w 21600"/>
              <a:gd name="T15" fmla="*/ 10638 h 21600"/>
              <a:gd name="T16" fmla="*/ 10800 w 21600"/>
              <a:gd name="T17" fmla="*/ 322 h 21600"/>
              <a:gd name="T18" fmla="*/ 21438 w 21600"/>
              <a:gd name="T19" fmla="*/ 10638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23" y="10641"/>
                </a:moveTo>
                <a:cubicBezTo>
                  <a:pt x="410" y="4916"/>
                  <a:pt x="5075" y="321"/>
                  <a:pt x="10800" y="322"/>
                </a:cubicBezTo>
                <a:cubicBezTo>
                  <a:pt x="16524" y="322"/>
                  <a:pt x="21189" y="4916"/>
                  <a:pt x="21276" y="10641"/>
                </a:cubicBezTo>
                <a:lnTo>
                  <a:pt x="21598" y="10636"/>
                </a:lnTo>
                <a:cubicBezTo>
                  <a:pt x="21509" y="4736"/>
                  <a:pt x="16700" y="-1"/>
                  <a:pt x="10799" y="0"/>
                </a:cubicBezTo>
                <a:cubicBezTo>
                  <a:pt x="4899" y="0"/>
                  <a:pt x="90" y="4736"/>
                  <a:pt x="1" y="10636"/>
                </a:cubicBezTo>
                <a:close/>
              </a:path>
            </a:pathLst>
          </a:custGeom>
          <a:gradFill rotWithShape="1">
            <a:gsLst>
              <a:gs pos="0">
                <a:schemeClr val="bg2">
                  <a:gamma/>
                  <a:tint val="45490"/>
                  <a:invGamma/>
                </a:schemeClr>
              </a:gs>
              <a:gs pos="50000">
                <a:schemeClr val="bg2"/>
              </a:gs>
              <a:gs pos="100000">
                <a:schemeClr val="bg2">
                  <a:gamma/>
                  <a:tint val="45490"/>
                  <a:invGamma/>
                </a:schemeClr>
              </a:gs>
            </a:gsLst>
            <a:lin ang="0" scaled="1"/>
          </a:gradFill>
          <a:ln w="9525" algn="ctr">
            <a:noFill/>
            <a:miter lim="800000"/>
            <a:headEnd/>
            <a:tailEnd/>
          </a:ln>
          <a:effectLst/>
        </p:spPr>
        <p:txBody>
          <a:bodyPr wrap="none" anchor="ctr"/>
          <a:lstStyle/>
          <a:p>
            <a:pPr>
              <a:defRPr/>
            </a:pPr>
            <a:endParaRPr lang="ar-SA">
              <a:cs typeface="+mn-cs"/>
            </a:endParaRPr>
          </a:p>
        </p:txBody>
      </p:sp>
      <p:sp>
        <p:nvSpPr>
          <p:cNvPr id="88111" name="AutoShape 47"/>
          <p:cNvSpPr>
            <a:spLocks noChangeArrowheads="1"/>
          </p:cNvSpPr>
          <p:nvPr/>
        </p:nvSpPr>
        <p:spPr bwMode="ltGray">
          <a:xfrm rot="5400000" flipH="1">
            <a:off x="-2016918" y="1910556"/>
            <a:ext cx="4032250" cy="3929063"/>
          </a:xfrm>
          <a:custGeom>
            <a:avLst/>
            <a:gdLst>
              <a:gd name="G0" fmla="+- 56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6"/>
              <a:gd name="G18" fmla="*/ 56 1 2"/>
              <a:gd name="G19" fmla="+- G18 5400 0"/>
              <a:gd name="G20" fmla="cos G19 11796480"/>
              <a:gd name="G21" fmla="sin G19 11796480"/>
              <a:gd name="G22" fmla="+- G20 10800 0"/>
              <a:gd name="G23" fmla="+- G21 10800 0"/>
              <a:gd name="G24" fmla="+- 10800 0 G20"/>
              <a:gd name="G25" fmla="+- 56 10800 0"/>
              <a:gd name="G26" fmla="?: G9 G17 G25"/>
              <a:gd name="G27" fmla="?: G9 0 21600"/>
              <a:gd name="G28" fmla="cos 10800 11796480"/>
              <a:gd name="G29" fmla="sin 10800 11796480"/>
              <a:gd name="G30" fmla="sin 56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5372 w 21600"/>
              <a:gd name="T15" fmla="*/ 10800 h 21600"/>
              <a:gd name="T16" fmla="*/ 10800 w 21600"/>
              <a:gd name="T17" fmla="*/ 10744 h 21600"/>
              <a:gd name="T18" fmla="*/ 16228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0744" y="10800"/>
                </a:moveTo>
                <a:cubicBezTo>
                  <a:pt x="10744" y="10769"/>
                  <a:pt x="10769" y="10744"/>
                  <a:pt x="10800" y="10744"/>
                </a:cubicBezTo>
                <a:cubicBezTo>
                  <a:pt x="10830" y="10743"/>
                  <a:pt x="10855" y="10769"/>
                  <a:pt x="10856" y="10799"/>
                </a:cubicBezTo>
                <a:lnTo>
                  <a:pt x="21600" y="10800"/>
                </a:lnTo>
                <a:cubicBezTo>
                  <a:pt x="21600" y="4835"/>
                  <a:pt x="16764" y="0"/>
                  <a:pt x="10800" y="0"/>
                </a:cubicBezTo>
                <a:cubicBezTo>
                  <a:pt x="4835" y="0"/>
                  <a:pt x="0" y="4835"/>
                  <a:pt x="0" y="10800"/>
                </a:cubicBezTo>
                <a:close/>
              </a:path>
            </a:pathLst>
          </a:custGeom>
          <a:gradFill rotWithShape="1">
            <a:gsLst>
              <a:gs pos="0">
                <a:schemeClr val="bg2">
                  <a:alpha val="56000"/>
                </a:schemeClr>
              </a:gs>
              <a:gs pos="100000">
                <a:schemeClr val="bg2">
                  <a:gamma/>
                  <a:tint val="0"/>
                  <a:invGamma/>
                  <a:alpha val="48000"/>
                </a:schemeClr>
              </a:gs>
            </a:gsLst>
            <a:lin ang="5400000" scaled="1"/>
          </a:gradFill>
          <a:ln w="0" algn="ctr">
            <a:noFill/>
            <a:miter lim="800000"/>
            <a:headEnd/>
            <a:tailEnd/>
          </a:ln>
          <a:effectLst/>
        </p:spPr>
        <p:txBody>
          <a:bodyPr wrap="none" anchor="ctr"/>
          <a:lstStyle/>
          <a:p>
            <a:pPr>
              <a:defRPr/>
            </a:pPr>
            <a:endParaRPr lang="ar-SA">
              <a:cs typeface="+mn-cs"/>
            </a:endParaRPr>
          </a:p>
        </p:txBody>
      </p:sp>
      <p:sp>
        <p:nvSpPr>
          <p:cNvPr id="26632" name="عنصر نائب للمحتوى 10"/>
          <p:cNvSpPr>
            <a:spLocks noGrp="1"/>
          </p:cNvSpPr>
          <p:nvPr>
            <p:ph idx="1"/>
          </p:nvPr>
        </p:nvSpPr>
        <p:spPr>
          <a:xfrm>
            <a:off x="57150" y="357188"/>
            <a:ext cx="8872568" cy="5736108"/>
          </a:xfrm>
        </p:spPr>
        <p:style>
          <a:lnRef idx="2">
            <a:schemeClr val="accent3"/>
          </a:lnRef>
          <a:fillRef idx="1">
            <a:schemeClr val="lt1"/>
          </a:fillRef>
          <a:effectRef idx="0">
            <a:schemeClr val="accent3"/>
          </a:effectRef>
          <a:fontRef idx="minor">
            <a:schemeClr val="dk1"/>
          </a:fontRef>
        </p:style>
        <p:txBody>
          <a:bodyPr>
            <a:normAutofit lnSpcReduction="10000"/>
          </a:bodyPr>
          <a:lstStyle/>
          <a:p>
            <a:pPr algn="r" rtl="1" eaLnBrk="1" hangingPunct="1">
              <a:lnSpc>
                <a:spcPct val="150000"/>
              </a:lnSpc>
              <a:buFont typeface="Wingdings" pitchFamily="2" charset="2"/>
              <a:buNone/>
              <a:defRPr/>
            </a:pPr>
            <a:r>
              <a:rPr lang="ar-SA" sz="2000" b="1" dirty="0">
                <a:solidFill>
                  <a:srgbClr val="C00000"/>
                </a:solidFill>
                <a:cs typeface="Mudir MT" pitchFamily="2" charset="-78"/>
              </a:rPr>
              <a:t> </a:t>
            </a:r>
            <a:r>
              <a:rPr lang="ar-SA" sz="3600" b="1" dirty="0">
                <a:solidFill>
                  <a:srgbClr val="C00000"/>
                </a:solidFill>
                <a:cs typeface="Mudir MT" pitchFamily="2" charset="-78"/>
              </a:rPr>
              <a:t> </a:t>
            </a:r>
            <a:r>
              <a:rPr lang="ar-SA" sz="3600" b="1" u="sng" dirty="0">
                <a:solidFill>
                  <a:schemeClr val="accent1"/>
                </a:solidFill>
                <a:latin typeface="Traditional Arabic" pitchFamily="2" charset="-78"/>
                <a:cs typeface="Traditional Arabic" pitchFamily="2" charset="-78"/>
              </a:rPr>
              <a:t>(د) القوة الإيرادية</a:t>
            </a:r>
            <a:endParaRPr lang="en-US" sz="3600" b="1" u="sng" dirty="0">
              <a:solidFill>
                <a:schemeClr val="accent1"/>
              </a:solidFill>
              <a:latin typeface="Traditional Arabic" pitchFamily="2" charset="-78"/>
              <a:cs typeface="Traditional Arabic" pitchFamily="2" charset="-78"/>
            </a:endParaRPr>
          </a:p>
          <a:p>
            <a:pPr marL="0" algn="justLow" rtl="1" eaLnBrk="1" hangingPunct="1">
              <a:lnSpc>
                <a:spcPct val="150000"/>
              </a:lnSpc>
              <a:buFont typeface="Wingdings" pitchFamily="2" charset="2"/>
              <a:buNone/>
              <a:defRPr/>
            </a:pPr>
            <a:r>
              <a:rPr lang="ar-SA" sz="1800" b="1" dirty="0"/>
              <a:t>تعبر هذه النسبة عن معدل العائد الذي تحصل عليه المنشأة من الأصول المشاركة في العمليات وتحسب بالمعادلة التالية :</a:t>
            </a:r>
            <a:endParaRPr lang="en-US" sz="1800" b="1" dirty="0"/>
          </a:p>
          <a:p>
            <a:pPr marL="0" algn="r" rtl="1" eaLnBrk="1" hangingPunct="1">
              <a:lnSpc>
                <a:spcPct val="150000"/>
              </a:lnSpc>
              <a:buFont typeface="Wingdings" pitchFamily="2" charset="2"/>
              <a:buNone/>
              <a:defRPr/>
            </a:pPr>
            <a:endParaRPr lang="en-US" sz="1800" b="1" dirty="0"/>
          </a:p>
          <a:p>
            <a:pPr marL="0" algn="r" rtl="1" eaLnBrk="1" hangingPunct="1">
              <a:lnSpc>
                <a:spcPct val="150000"/>
              </a:lnSpc>
              <a:buFont typeface="Wingdings" pitchFamily="2" charset="2"/>
              <a:buNone/>
              <a:defRPr/>
            </a:pPr>
            <a:endParaRPr lang="ar-SA" sz="1800" b="1" dirty="0"/>
          </a:p>
          <a:p>
            <a:pPr marL="0" algn="justLow" rtl="1" eaLnBrk="1" hangingPunct="1">
              <a:lnSpc>
                <a:spcPct val="150000"/>
              </a:lnSpc>
              <a:buFont typeface="Wingdings" pitchFamily="2" charset="2"/>
              <a:buNone/>
              <a:defRPr/>
            </a:pPr>
            <a:r>
              <a:rPr lang="ar-SA" sz="1800" b="1" dirty="0"/>
              <a:t>تضم الأصول المشاركة في العمليات جميع الأصول مع استبعاد الأصول غير الملموسة كالشهرة, والأصول المؤجرة للغير</a:t>
            </a:r>
            <a:r>
              <a:rPr lang="ar-DZ" sz="1800" b="1" dirty="0"/>
              <a:t>،</a:t>
            </a:r>
            <a:r>
              <a:rPr lang="ar-SA" sz="1800" b="1" dirty="0"/>
              <a:t> والأصول التي تمثل استثمارات فرعية لا ترتبط بعمليات المنشأة كالاستثمار في الأوراق المالية. كما يستبعد من الدخل أرباح الأوراق المالية وفوائد القروض. ويأتي الخصم لعدة اعتبارات</a:t>
            </a:r>
            <a:r>
              <a:rPr lang="ar-DZ" sz="1800" b="1" dirty="0"/>
              <a:t>، </a:t>
            </a:r>
            <a:r>
              <a:rPr lang="ar-SA" sz="1800" b="1" dirty="0"/>
              <a:t>منها التعرف على العائد على الأصول الحقي</a:t>
            </a:r>
            <a:r>
              <a:rPr lang="ar-DZ" sz="1800" b="1" dirty="0"/>
              <a:t>قي</a:t>
            </a:r>
            <a:r>
              <a:rPr lang="ar-SA" sz="1800" b="1" dirty="0"/>
              <a:t>ة وصعوبة قياس الأصول غير الملموسة</a:t>
            </a:r>
            <a:r>
              <a:rPr lang="ar-DZ" sz="1800" b="1" dirty="0"/>
              <a:t>، </a:t>
            </a:r>
            <a:r>
              <a:rPr lang="ar-SA" sz="1800" b="1" dirty="0"/>
              <a:t>وكذلك حياتها الاقتصادية. ومن المثال نجد أن نسبة القوة الإيرادية لشركة الروابي بعد استبعاد الأوراق المالية من مجموع الأصول هي:</a:t>
            </a:r>
            <a:endParaRPr lang="en-US" sz="1800" b="1" dirty="0"/>
          </a:p>
          <a:p>
            <a:pPr marL="0" algn="r" rtl="1" eaLnBrk="1" hangingPunct="1">
              <a:lnSpc>
                <a:spcPct val="150000"/>
              </a:lnSpc>
              <a:buFont typeface="Wingdings" pitchFamily="2" charset="2"/>
              <a:buNone/>
              <a:defRPr/>
            </a:pPr>
            <a:endParaRPr lang="ar-SA" sz="1800" b="1" dirty="0"/>
          </a:p>
          <a:p>
            <a:pPr marL="0" algn="r" rtl="1" eaLnBrk="1" hangingPunct="1">
              <a:lnSpc>
                <a:spcPct val="150000"/>
              </a:lnSpc>
              <a:buFont typeface="Wingdings" pitchFamily="2" charset="2"/>
              <a:buNone/>
              <a:defRPr/>
            </a:pPr>
            <a:endParaRPr lang="ar-SA" sz="1800" b="1" dirty="0"/>
          </a:p>
          <a:p>
            <a:pPr marL="0" algn="r" rtl="1" eaLnBrk="1" hangingPunct="1">
              <a:lnSpc>
                <a:spcPct val="150000"/>
              </a:lnSpc>
              <a:buFont typeface="Wingdings" pitchFamily="2" charset="2"/>
              <a:buNone/>
              <a:defRPr/>
            </a:pPr>
            <a:r>
              <a:rPr lang="ar-SA" sz="1800" b="1" dirty="0"/>
              <a:t>وهي أقل من متوسط الصناعة التي تبلغ </a:t>
            </a:r>
            <a:r>
              <a:rPr lang="en-US" sz="1800" b="1" dirty="0"/>
              <a:t>30</a:t>
            </a:r>
            <a:r>
              <a:rPr lang="ar-SA" sz="1800" b="1" dirty="0"/>
              <a:t>%.</a:t>
            </a:r>
            <a:endParaRPr lang="en-US" sz="1800" b="1" dirty="0"/>
          </a:p>
          <a:p>
            <a:pPr marL="0" algn="r" rtl="1" eaLnBrk="1" hangingPunct="1">
              <a:lnSpc>
                <a:spcPct val="150000"/>
              </a:lnSpc>
              <a:buFont typeface="Wingdings" pitchFamily="2" charset="2"/>
              <a:buNone/>
              <a:defRPr/>
            </a:pPr>
            <a:endParaRPr lang="en-US" sz="1800" b="1" dirty="0"/>
          </a:p>
        </p:txBody>
      </p:sp>
      <p:pic>
        <p:nvPicPr>
          <p:cNvPr id="79878" name="Picture 10"/>
          <p:cNvPicPr>
            <a:picLocks noChangeAspect="1" noChangeArrowheads="1"/>
          </p:cNvPicPr>
          <p:nvPr/>
        </p:nvPicPr>
        <p:blipFill>
          <a:blip r:embed="rId2" cstate="print"/>
          <a:srcRect/>
          <a:stretch>
            <a:fillRect/>
          </a:stretch>
        </p:blipFill>
        <p:spPr bwMode="auto">
          <a:xfrm>
            <a:off x="1619672" y="1628800"/>
            <a:ext cx="5096141" cy="868660"/>
          </a:xfrm>
          <a:prstGeom prst="rect">
            <a:avLst/>
          </a:prstGeom>
          <a:noFill/>
          <a:ln w="9525">
            <a:noFill/>
            <a:miter lim="800000"/>
            <a:headEnd/>
            <a:tailEnd/>
          </a:ln>
        </p:spPr>
      </p:pic>
      <p:pic>
        <p:nvPicPr>
          <p:cNvPr id="79879" name="Picture 12"/>
          <p:cNvPicPr>
            <a:picLocks noChangeAspect="1" noChangeArrowheads="1"/>
          </p:cNvPicPr>
          <p:nvPr/>
        </p:nvPicPr>
        <p:blipFill>
          <a:blip r:embed="rId3" cstate="print"/>
          <a:srcRect/>
          <a:stretch>
            <a:fillRect/>
          </a:stretch>
        </p:blipFill>
        <p:spPr bwMode="auto">
          <a:xfrm>
            <a:off x="467544" y="4725144"/>
            <a:ext cx="4214813" cy="1000125"/>
          </a:xfrm>
          <a:prstGeom prst="rect">
            <a:avLst/>
          </a:prstGeom>
          <a:noFill/>
          <a:ln w="9525">
            <a:noFill/>
            <a:miter lim="800000"/>
            <a:headEnd/>
            <a:tailEnd/>
          </a:ln>
        </p:spPr>
      </p:pic>
      <p:sp>
        <p:nvSpPr>
          <p:cNvPr id="10" name="Date Placeholder 9"/>
          <p:cNvSpPr>
            <a:spLocks noGrp="1"/>
          </p:cNvSpPr>
          <p:nvPr>
            <p:ph type="dt" sz="half" idx="10"/>
          </p:nvPr>
        </p:nvSpPr>
        <p:spPr/>
        <p:txBody>
          <a:bodyPr/>
          <a:lstStyle/>
          <a:p>
            <a:fld id="{42DC574C-2B5A-4DF4-BB2D-9EA71603E93F}" type="datetime3">
              <a:rPr lang="en-US" smtClean="0"/>
              <a:t>7 April 2020</a:t>
            </a:fld>
            <a:endParaRPr lang="ar-SA"/>
          </a:p>
        </p:txBody>
      </p:sp>
      <p:sp>
        <p:nvSpPr>
          <p:cNvPr id="11" name="Footer Placeholder 10"/>
          <p:cNvSpPr>
            <a:spLocks noGrp="1"/>
          </p:cNvSpPr>
          <p:nvPr>
            <p:ph type="ftr" sz="quarter" idx="11"/>
          </p:nvPr>
        </p:nvSpPr>
        <p:spPr/>
        <p:txBody>
          <a:bodyPr/>
          <a:lstStyle/>
          <a:p>
            <a:r>
              <a:rPr lang="ar-SA"/>
              <a:t>النسب المالية                                  الأستاذ الدكتور  بوداح عبدالجليل</a:t>
            </a:r>
          </a:p>
        </p:txBody>
      </p:sp>
      <p:sp>
        <p:nvSpPr>
          <p:cNvPr id="12" name="Slide Number Placeholder 11"/>
          <p:cNvSpPr>
            <a:spLocks noGrp="1"/>
          </p:cNvSpPr>
          <p:nvPr>
            <p:ph type="sldNum" sz="quarter" idx="12"/>
          </p:nvPr>
        </p:nvSpPr>
        <p:spPr/>
        <p:txBody>
          <a:bodyPr/>
          <a:lstStyle/>
          <a:p>
            <a:fld id="{0B34F065-1154-456A-91E3-76DE8E75E17B}" type="slidenum">
              <a:rPr lang="ar-SA" smtClean="0"/>
              <a:pPr/>
              <a:t>47</a:t>
            </a:fld>
            <a:endParaRPr lang="ar-SA"/>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ext Box 3"/>
          <p:cNvSpPr txBox="1">
            <a:spLocks noChangeArrowheads="1"/>
          </p:cNvSpPr>
          <p:nvPr/>
        </p:nvSpPr>
        <p:spPr bwMode="auto">
          <a:xfrm>
            <a:off x="1660525" y="722313"/>
            <a:ext cx="184150" cy="584200"/>
          </a:xfrm>
          <a:prstGeom prst="rect">
            <a:avLst/>
          </a:prstGeom>
          <a:noFill/>
          <a:ln w="9525">
            <a:noFill/>
            <a:miter lim="800000"/>
            <a:headEnd/>
            <a:tailEnd/>
          </a:ln>
        </p:spPr>
        <p:txBody>
          <a:bodyPr wrap="none">
            <a:spAutoFit/>
          </a:bodyPr>
          <a:lstStyle/>
          <a:p>
            <a:pPr algn="r" rtl="1"/>
            <a:endParaRPr lang="ar-SA" sz="3200" b="1"/>
          </a:p>
        </p:txBody>
      </p:sp>
      <p:sp>
        <p:nvSpPr>
          <p:cNvPr id="88110" name="AutoShape 46"/>
          <p:cNvSpPr>
            <a:spLocks noChangeArrowheads="1"/>
          </p:cNvSpPr>
          <p:nvPr/>
        </p:nvSpPr>
        <p:spPr bwMode="ltGray">
          <a:xfrm rot="5400000">
            <a:off x="-2422526" y="1474788"/>
            <a:ext cx="4824413" cy="4770438"/>
          </a:xfrm>
          <a:custGeom>
            <a:avLst/>
            <a:gdLst>
              <a:gd name="G0" fmla="+- 10478 0 0"/>
              <a:gd name="G1" fmla="+- -11739500 0 0"/>
              <a:gd name="G2" fmla="+- 0 0 -11739500"/>
              <a:gd name="T0" fmla="*/ 0 256 1"/>
              <a:gd name="T1" fmla="*/ 180 256 1"/>
              <a:gd name="G3" fmla="+- -11739500 T0 T1"/>
              <a:gd name="T2" fmla="*/ 0 256 1"/>
              <a:gd name="T3" fmla="*/ 90 256 1"/>
              <a:gd name="G4" fmla="+- -11739500 T2 T3"/>
              <a:gd name="G5" fmla="*/ G4 2 1"/>
              <a:gd name="T4" fmla="*/ 90 256 1"/>
              <a:gd name="T5" fmla="*/ 0 256 1"/>
              <a:gd name="G6" fmla="+- -11739500 T4 T5"/>
              <a:gd name="G7" fmla="*/ G6 2 1"/>
              <a:gd name="G8" fmla="abs -1173950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0478"/>
              <a:gd name="G18" fmla="*/ 10478 1 2"/>
              <a:gd name="G19" fmla="+- G18 5400 0"/>
              <a:gd name="G20" fmla="cos G19 -11739500"/>
              <a:gd name="G21" fmla="sin G19 -11739500"/>
              <a:gd name="G22" fmla="+- G20 10800 0"/>
              <a:gd name="G23" fmla="+- G21 10800 0"/>
              <a:gd name="G24" fmla="+- 10800 0 G20"/>
              <a:gd name="G25" fmla="+- 10478 10800 0"/>
              <a:gd name="G26" fmla="?: G9 G17 G25"/>
              <a:gd name="G27" fmla="?: G9 0 21600"/>
              <a:gd name="G28" fmla="cos 10800 -11739500"/>
              <a:gd name="G29" fmla="sin 10800 -11739500"/>
              <a:gd name="G30" fmla="sin 10478 -11739500"/>
              <a:gd name="G31" fmla="+- G28 10800 0"/>
              <a:gd name="G32" fmla="+- G29 10800 0"/>
              <a:gd name="G33" fmla="+- G30 10800 0"/>
              <a:gd name="G34" fmla="?: G4 0 G31"/>
              <a:gd name="G35" fmla="?: -11739500 G34 0"/>
              <a:gd name="G36" fmla="?: G6 G35 G31"/>
              <a:gd name="G37" fmla="+- 21600 0 G36"/>
              <a:gd name="G38" fmla="?: G4 0 G33"/>
              <a:gd name="G39" fmla="?: -11739500 G38 G32"/>
              <a:gd name="G40" fmla="?: G6 G39 0"/>
              <a:gd name="G41" fmla="?: G4 G32 21600"/>
              <a:gd name="G42" fmla="?: G6 G41 G33"/>
              <a:gd name="T12" fmla="*/ 10800 w 21600"/>
              <a:gd name="T13" fmla="*/ 0 h 21600"/>
              <a:gd name="T14" fmla="*/ 162 w 21600"/>
              <a:gd name="T15" fmla="*/ 10638 h 21600"/>
              <a:gd name="T16" fmla="*/ 10800 w 21600"/>
              <a:gd name="T17" fmla="*/ 322 h 21600"/>
              <a:gd name="T18" fmla="*/ 21438 w 21600"/>
              <a:gd name="T19" fmla="*/ 10638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23" y="10641"/>
                </a:moveTo>
                <a:cubicBezTo>
                  <a:pt x="410" y="4916"/>
                  <a:pt x="5075" y="321"/>
                  <a:pt x="10800" y="322"/>
                </a:cubicBezTo>
                <a:cubicBezTo>
                  <a:pt x="16524" y="322"/>
                  <a:pt x="21189" y="4916"/>
                  <a:pt x="21276" y="10641"/>
                </a:cubicBezTo>
                <a:lnTo>
                  <a:pt x="21598" y="10636"/>
                </a:lnTo>
                <a:cubicBezTo>
                  <a:pt x="21509" y="4736"/>
                  <a:pt x="16700" y="-1"/>
                  <a:pt x="10799" y="0"/>
                </a:cubicBezTo>
                <a:cubicBezTo>
                  <a:pt x="4899" y="0"/>
                  <a:pt x="90" y="4736"/>
                  <a:pt x="1" y="10636"/>
                </a:cubicBezTo>
                <a:close/>
              </a:path>
            </a:pathLst>
          </a:custGeom>
          <a:gradFill rotWithShape="1">
            <a:gsLst>
              <a:gs pos="0">
                <a:schemeClr val="bg2">
                  <a:gamma/>
                  <a:tint val="45490"/>
                  <a:invGamma/>
                </a:schemeClr>
              </a:gs>
              <a:gs pos="50000">
                <a:schemeClr val="bg2"/>
              </a:gs>
              <a:gs pos="100000">
                <a:schemeClr val="bg2">
                  <a:gamma/>
                  <a:tint val="45490"/>
                  <a:invGamma/>
                </a:schemeClr>
              </a:gs>
            </a:gsLst>
            <a:lin ang="0" scaled="1"/>
          </a:gradFill>
          <a:ln w="9525" algn="ctr">
            <a:noFill/>
            <a:miter lim="800000"/>
            <a:headEnd/>
            <a:tailEnd/>
          </a:ln>
          <a:effectLst/>
        </p:spPr>
        <p:txBody>
          <a:bodyPr wrap="none" anchor="ctr"/>
          <a:lstStyle/>
          <a:p>
            <a:pPr algn="r" rtl="1">
              <a:defRPr/>
            </a:pPr>
            <a:endParaRPr lang="ar-SA" sz="3200" b="1">
              <a:cs typeface="+mn-cs"/>
            </a:endParaRPr>
          </a:p>
        </p:txBody>
      </p:sp>
      <p:sp>
        <p:nvSpPr>
          <p:cNvPr id="88111" name="AutoShape 47"/>
          <p:cNvSpPr>
            <a:spLocks noChangeArrowheads="1"/>
          </p:cNvSpPr>
          <p:nvPr/>
        </p:nvSpPr>
        <p:spPr bwMode="ltGray">
          <a:xfrm rot="5400000" flipH="1">
            <a:off x="-2016918" y="1910556"/>
            <a:ext cx="4032250" cy="3929063"/>
          </a:xfrm>
          <a:custGeom>
            <a:avLst/>
            <a:gdLst>
              <a:gd name="G0" fmla="+- 56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6"/>
              <a:gd name="G18" fmla="*/ 56 1 2"/>
              <a:gd name="G19" fmla="+- G18 5400 0"/>
              <a:gd name="G20" fmla="cos G19 11796480"/>
              <a:gd name="G21" fmla="sin G19 11796480"/>
              <a:gd name="G22" fmla="+- G20 10800 0"/>
              <a:gd name="G23" fmla="+- G21 10800 0"/>
              <a:gd name="G24" fmla="+- 10800 0 G20"/>
              <a:gd name="G25" fmla="+- 56 10800 0"/>
              <a:gd name="G26" fmla="?: G9 G17 G25"/>
              <a:gd name="G27" fmla="?: G9 0 21600"/>
              <a:gd name="G28" fmla="cos 10800 11796480"/>
              <a:gd name="G29" fmla="sin 10800 11796480"/>
              <a:gd name="G30" fmla="sin 56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5372 w 21600"/>
              <a:gd name="T15" fmla="*/ 10800 h 21600"/>
              <a:gd name="T16" fmla="*/ 10800 w 21600"/>
              <a:gd name="T17" fmla="*/ 10744 h 21600"/>
              <a:gd name="T18" fmla="*/ 16228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0744" y="10800"/>
                </a:moveTo>
                <a:cubicBezTo>
                  <a:pt x="10744" y="10769"/>
                  <a:pt x="10769" y="10744"/>
                  <a:pt x="10800" y="10744"/>
                </a:cubicBezTo>
                <a:cubicBezTo>
                  <a:pt x="10830" y="10743"/>
                  <a:pt x="10855" y="10769"/>
                  <a:pt x="10856" y="10799"/>
                </a:cubicBezTo>
                <a:lnTo>
                  <a:pt x="21600" y="10800"/>
                </a:lnTo>
                <a:cubicBezTo>
                  <a:pt x="21600" y="4835"/>
                  <a:pt x="16764" y="0"/>
                  <a:pt x="10800" y="0"/>
                </a:cubicBezTo>
                <a:cubicBezTo>
                  <a:pt x="4835" y="0"/>
                  <a:pt x="0" y="4835"/>
                  <a:pt x="0" y="10800"/>
                </a:cubicBezTo>
                <a:close/>
              </a:path>
            </a:pathLst>
          </a:custGeom>
          <a:gradFill rotWithShape="1">
            <a:gsLst>
              <a:gs pos="0">
                <a:schemeClr val="bg2">
                  <a:alpha val="56000"/>
                </a:schemeClr>
              </a:gs>
              <a:gs pos="100000">
                <a:schemeClr val="bg2">
                  <a:gamma/>
                  <a:tint val="0"/>
                  <a:invGamma/>
                  <a:alpha val="48000"/>
                </a:schemeClr>
              </a:gs>
            </a:gsLst>
            <a:lin ang="5400000" scaled="1"/>
          </a:gradFill>
          <a:ln w="0" algn="ctr">
            <a:noFill/>
            <a:miter lim="800000"/>
            <a:headEnd/>
            <a:tailEnd/>
          </a:ln>
          <a:effectLst/>
        </p:spPr>
        <p:txBody>
          <a:bodyPr wrap="none" anchor="ctr"/>
          <a:lstStyle/>
          <a:p>
            <a:pPr algn="r" rtl="1">
              <a:defRPr/>
            </a:pPr>
            <a:endParaRPr lang="ar-SA" sz="3200" b="1">
              <a:cs typeface="+mn-cs"/>
            </a:endParaRPr>
          </a:p>
        </p:txBody>
      </p:sp>
      <p:sp>
        <p:nvSpPr>
          <p:cNvPr id="80901" name="عنصر نائب للمحتوى 10"/>
          <p:cNvSpPr>
            <a:spLocks noGrp="1"/>
          </p:cNvSpPr>
          <p:nvPr>
            <p:ph idx="1"/>
          </p:nvPr>
        </p:nvSpPr>
        <p:spPr>
          <a:xfrm>
            <a:off x="128588" y="428625"/>
            <a:ext cx="8729662" cy="6000750"/>
          </a:xfrm>
        </p:spPr>
        <p:style>
          <a:lnRef idx="2">
            <a:schemeClr val="accent3"/>
          </a:lnRef>
          <a:fillRef idx="1">
            <a:schemeClr val="lt1"/>
          </a:fillRef>
          <a:effectRef idx="0">
            <a:schemeClr val="accent3"/>
          </a:effectRef>
          <a:fontRef idx="minor">
            <a:schemeClr val="dk1"/>
          </a:fontRef>
        </p:style>
        <p:txBody>
          <a:bodyPr/>
          <a:lstStyle/>
          <a:p>
            <a:pPr marL="0" algn="r" rtl="1" eaLnBrk="1" hangingPunct="1">
              <a:buFont typeface="Wingdings" pitchFamily="2" charset="2"/>
              <a:buNone/>
            </a:pPr>
            <a:r>
              <a:rPr lang="ar-SA" sz="2800" b="1" dirty="0">
                <a:solidFill>
                  <a:srgbClr val="C00000"/>
                </a:solidFill>
                <a:cs typeface="Mudir MT" pitchFamily="2" charset="-78"/>
              </a:rPr>
              <a:t> </a:t>
            </a:r>
            <a:r>
              <a:rPr lang="ar-SA" sz="3600" b="1" dirty="0">
                <a:solidFill>
                  <a:srgbClr val="C00000"/>
                </a:solidFill>
                <a:latin typeface="Traditional Arabic" pitchFamily="2" charset="-78"/>
                <a:cs typeface="Traditional Arabic" pitchFamily="2" charset="-78"/>
              </a:rPr>
              <a:t> </a:t>
            </a:r>
            <a:r>
              <a:rPr lang="ar-SA" sz="3600" b="1" u="sng" dirty="0">
                <a:solidFill>
                  <a:schemeClr val="accent1"/>
                </a:solidFill>
                <a:latin typeface="Traditional Arabic" pitchFamily="2" charset="-78"/>
                <a:cs typeface="Traditional Arabic" pitchFamily="2" charset="-78"/>
              </a:rPr>
              <a:t>(هـ) العائد على الاستثمار</a:t>
            </a:r>
            <a:endParaRPr lang="en-US" sz="3600" b="1" u="sng" dirty="0">
              <a:solidFill>
                <a:schemeClr val="accent1"/>
              </a:solidFill>
              <a:latin typeface="Traditional Arabic" pitchFamily="2" charset="-78"/>
              <a:cs typeface="Traditional Arabic" pitchFamily="2" charset="-78"/>
            </a:endParaRPr>
          </a:p>
          <a:p>
            <a:pPr marL="0" algn="r" rtl="1" eaLnBrk="1" hangingPunct="1">
              <a:lnSpc>
                <a:spcPct val="150000"/>
              </a:lnSpc>
              <a:buFont typeface="Wingdings" pitchFamily="2" charset="2"/>
              <a:buNone/>
            </a:pPr>
            <a:r>
              <a:rPr lang="ar-SA" sz="2000" b="1" dirty="0"/>
              <a:t>يعكس هذا العائد صافي العائد على استثمارات المنشأة, وبالتالي فهو يقيس ربحية كافة استثمارات المنشأة قصيرة وطويلة الأجل, ويتم حساب هذا العائد بالمعادلة التالية:</a:t>
            </a:r>
          </a:p>
          <a:p>
            <a:pPr marL="0" algn="r" rtl="1" eaLnBrk="1" hangingPunct="1">
              <a:lnSpc>
                <a:spcPct val="150000"/>
              </a:lnSpc>
              <a:buFont typeface="Wingdings" pitchFamily="2" charset="2"/>
              <a:buNone/>
            </a:pPr>
            <a:endParaRPr lang="ar-SA" sz="2000" b="1" dirty="0"/>
          </a:p>
          <a:p>
            <a:pPr marL="0" algn="r" rtl="1" eaLnBrk="1" hangingPunct="1">
              <a:lnSpc>
                <a:spcPct val="150000"/>
              </a:lnSpc>
              <a:buFont typeface="Wingdings" pitchFamily="2" charset="2"/>
              <a:buNone/>
            </a:pPr>
            <a:endParaRPr lang="ar-SA" sz="2000" b="1" dirty="0"/>
          </a:p>
          <a:p>
            <a:pPr marL="0" algn="r" rtl="1" eaLnBrk="1" hangingPunct="1">
              <a:lnSpc>
                <a:spcPct val="150000"/>
              </a:lnSpc>
              <a:buFont typeface="Wingdings" pitchFamily="2" charset="2"/>
              <a:buNone/>
            </a:pPr>
            <a:r>
              <a:rPr lang="ar-SA" sz="2000" b="1" dirty="0"/>
              <a:t>وكلما كان المعدل عاليا كلما دل ذلك على كفاءة سياسة المنشأة الاستثمارية والتشغيلية. ومن المثال يتضح أن نسبة العائد على الاستثمار لشركة الروابي يساوي:</a:t>
            </a:r>
          </a:p>
          <a:p>
            <a:pPr marL="0" algn="r" rtl="1" eaLnBrk="1" hangingPunct="1">
              <a:lnSpc>
                <a:spcPct val="150000"/>
              </a:lnSpc>
              <a:buFont typeface="Wingdings" pitchFamily="2" charset="2"/>
              <a:buNone/>
            </a:pPr>
            <a:endParaRPr lang="ar-SA" sz="2000" b="1" dirty="0"/>
          </a:p>
          <a:p>
            <a:pPr marL="0" algn="r" rtl="1" eaLnBrk="1" hangingPunct="1">
              <a:lnSpc>
                <a:spcPct val="150000"/>
              </a:lnSpc>
              <a:buFont typeface="Wingdings" pitchFamily="2" charset="2"/>
              <a:buNone/>
            </a:pPr>
            <a:endParaRPr lang="en-US" sz="2000" b="1" dirty="0">
              <a:cs typeface="Majalla UI"/>
            </a:endParaRPr>
          </a:p>
          <a:p>
            <a:pPr marL="0" algn="r" rtl="1" eaLnBrk="1" hangingPunct="1">
              <a:lnSpc>
                <a:spcPct val="150000"/>
              </a:lnSpc>
              <a:buFont typeface="Wingdings" pitchFamily="2" charset="2"/>
              <a:buNone/>
            </a:pPr>
            <a:r>
              <a:rPr lang="ar-SA" sz="2000" b="1" dirty="0"/>
              <a:t>فإذا علمنا أن متوسط الصناعة = </a:t>
            </a:r>
            <a:r>
              <a:rPr lang="en-US" sz="2000" b="1" dirty="0"/>
              <a:t>9</a:t>
            </a:r>
            <a:r>
              <a:rPr lang="ar-SA" sz="2000" b="1" dirty="0"/>
              <a:t>% أمكن القول بأن الشركة أفضل من مثيلاتها فيما يتعلق بمعدل العائد على الاستثمار. </a:t>
            </a:r>
            <a:endParaRPr lang="en-US" sz="2000" b="1" dirty="0">
              <a:cs typeface="Majalla UI"/>
            </a:endParaRPr>
          </a:p>
        </p:txBody>
      </p:sp>
      <p:pic>
        <p:nvPicPr>
          <p:cNvPr id="80902" name="Picture 10"/>
          <p:cNvPicPr>
            <a:picLocks noChangeAspect="1" noChangeArrowheads="1"/>
          </p:cNvPicPr>
          <p:nvPr/>
        </p:nvPicPr>
        <p:blipFill>
          <a:blip r:embed="rId2" cstate="print"/>
          <a:srcRect/>
          <a:stretch>
            <a:fillRect/>
          </a:stretch>
        </p:blipFill>
        <p:spPr bwMode="auto">
          <a:xfrm>
            <a:off x="2071670" y="2071678"/>
            <a:ext cx="5214937" cy="928688"/>
          </a:xfrm>
          <a:prstGeom prst="rect">
            <a:avLst/>
          </a:prstGeom>
          <a:ln>
            <a:noFill/>
          </a:ln>
          <a:effectLst>
            <a:outerShdw blurRad="292100" dist="139700" dir="2700000" algn="tl" rotWithShape="0">
              <a:srgbClr val="333333">
                <a:alpha val="65000"/>
              </a:srgbClr>
            </a:outerShdw>
          </a:effectLst>
        </p:spPr>
      </p:pic>
      <p:pic>
        <p:nvPicPr>
          <p:cNvPr id="80903" name="Picture 12"/>
          <p:cNvPicPr>
            <a:picLocks noChangeAspect="1" noChangeArrowheads="1"/>
          </p:cNvPicPr>
          <p:nvPr/>
        </p:nvPicPr>
        <p:blipFill>
          <a:blip r:embed="rId3" cstate="print"/>
          <a:srcRect/>
          <a:stretch>
            <a:fillRect/>
          </a:stretch>
        </p:blipFill>
        <p:spPr bwMode="auto">
          <a:xfrm>
            <a:off x="1928813" y="4143375"/>
            <a:ext cx="5214937" cy="857250"/>
          </a:xfrm>
          <a:prstGeom prst="rect">
            <a:avLst/>
          </a:prstGeom>
          <a:ln>
            <a:noFill/>
          </a:ln>
          <a:effectLst>
            <a:outerShdw blurRad="292100" dist="139700" dir="2700000" algn="tl" rotWithShape="0">
              <a:srgbClr val="333333">
                <a:alpha val="65000"/>
              </a:srgbClr>
            </a:outerShdw>
          </a:effectLst>
        </p:spPr>
      </p:pic>
      <p:sp>
        <p:nvSpPr>
          <p:cNvPr id="10" name="Date Placeholder 9"/>
          <p:cNvSpPr>
            <a:spLocks noGrp="1"/>
          </p:cNvSpPr>
          <p:nvPr>
            <p:ph type="dt" sz="half" idx="10"/>
          </p:nvPr>
        </p:nvSpPr>
        <p:spPr/>
        <p:txBody>
          <a:bodyPr/>
          <a:lstStyle/>
          <a:p>
            <a:fld id="{F5B77EF2-A78D-47DF-996A-D32DD2B4C6A6}" type="datetime3">
              <a:rPr lang="en-US" smtClean="0"/>
              <a:t>7 April 2020</a:t>
            </a:fld>
            <a:endParaRPr lang="ar-SA"/>
          </a:p>
        </p:txBody>
      </p:sp>
      <p:sp>
        <p:nvSpPr>
          <p:cNvPr id="11" name="Footer Placeholder 10"/>
          <p:cNvSpPr>
            <a:spLocks noGrp="1"/>
          </p:cNvSpPr>
          <p:nvPr>
            <p:ph type="ftr" sz="quarter" idx="11"/>
          </p:nvPr>
        </p:nvSpPr>
        <p:spPr/>
        <p:txBody>
          <a:bodyPr/>
          <a:lstStyle/>
          <a:p>
            <a:r>
              <a:rPr lang="ar-SA"/>
              <a:t>النسب المالية                                  الأستاذ الدكتور  بوداح عبدالجليل</a:t>
            </a:r>
          </a:p>
        </p:txBody>
      </p:sp>
      <p:sp>
        <p:nvSpPr>
          <p:cNvPr id="12" name="Slide Number Placeholder 11"/>
          <p:cNvSpPr>
            <a:spLocks noGrp="1"/>
          </p:cNvSpPr>
          <p:nvPr>
            <p:ph type="sldNum" sz="quarter" idx="12"/>
          </p:nvPr>
        </p:nvSpPr>
        <p:spPr/>
        <p:txBody>
          <a:bodyPr/>
          <a:lstStyle/>
          <a:p>
            <a:fld id="{0B34F065-1154-456A-91E3-76DE8E75E17B}" type="slidenum">
              <a:rPr lang="ar-SA" smtClean="0"/>
              <a:pPr/>
              <a:t>48</a:t>
            </a:fld>
            <a:endParaRPr lang="ar-SA"/>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ext Box 3"/>
          <p:cNvSpPr txBox="1">
            <a:spLocks noChangeArrowheads="1"/>
          </p:cNvSpPr>
          <p:nvPr/>
        </p:nvSpPr>
        <p:spPr bwMode="auto">
          <a:xfrm>
            <a:off x="1660525" y="722313"/>
            <a:ext cx="184150" cy="584200"/>
          </a:xfrm>
          <a:prstGeom prst="rect">
            <a:avLst/>
          </a:prstGeom>
          <a:noFill/>
          <a:ln w="9525">
            <a:noFill/>
            <a:miter lim="800000"/>
            <a:headEnd/>
            <a:tailEnd/>
          </a:ln>
        </p:spPr>
        <p:txBody>
          <a:bodyPr wrap="none">
            <a:spAutoFit/>
          </a:bodyPr>
          <a:lstStyle/>
          <a:p>
            <a:pPr algn="r" rtl="1"/>
            <a:endParaRPr lang="ar-SA" sz="3200" b="1"/>
          </a:p>
        </p:txBody>
      </p:sp>
      <p:sp>
        <p:nvSpPr>
          <p:cNvPr id="88110" name="AutoShape 46"/>
          <p:cNvSpPr>
            <a:spLocks noChangeArrowheads="1"/>
          </p:cNvSpPr>
          <p:nvPr/>
        </p:nvSpPr>
        <p:spPr bwMode="ltGray">
          <a:xfrm rot="5400000">
            <a:off x="-2422526" y="1474788"/>
            <a:ext cx="4824413" cy="4770438"/>
          </a:xfrm>
          <a:custGeom>
            <a:avLst/>
            <a:gdLst>
              <a:gd name="G0" fmla="+- 10478 0 0"/>
              <a:gd name="G1" fmla="+- -11739500 0 0"/>
              <a:gd name="G2" fmla="+- 0 0 -11739500"/>
              <a:gd name="T0" fmla="*/ 0 256 1"/>
              <a:gd name="T1" fmla="*/ 180 256 1"/>
              <a:gd name="G3" fmla="+- -11739500 T0 T1"/>
              <a:gd name="T2" fmla="*/ 0 256 1"/>
              <a:gd name="T3" fmla="*/ 90 256 1"/>
              <a:gd name="G4" fmla="+- -11739500 T2 T3"/>
              <a:gd name="G5" fmla="*/ G4 2 1"/>
              <a:gd name="T4" fmla="*/ 90 256 1"/>
              <a:gd name="T5" fmla="*/ 0 256 1"/>
              <a:gd name="G6" fmla="+- -11739500 T4 T5"/>
              <a:gd name="G7" fmla="*/ G6 2 1"/>
              <a:gd name="G8" fmla="abs -1173950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0478"/>
              <a:gd name="G18" fmla="*/ 10478 1 2"/>
              <a:gd name="G19" fmla="+- G18 5400 0"/>
              <a:gd name="G20" fmla="cos G19 -11739500"/>
              <a:gd name="G21" fmla="sin G19 -11739500"/>
              <a:gd name="G22" fmla="+- G20 10800 0"/>
              <a:gd name="G23" fmla="+- G21 10800 0"/>
              <a:gd name="G24" fmla="+- 10800 0 G20"/>
              <a:gd name="G25" fmla="+- 10478 10800 0"/>
              <a:gd name="G26" fmla="?: G9 G17 G25"/>
              <a:gd name="G27" fmla="?: G9 0 21600"/>
              <a:gd name="G28" fmla="cos 10800 -11739500"/>
              <a:gd name="G29" fmla="sin 10800 -11739500"/>
              <a:gd name="G30" fmla="sin 10478 -11739500"/>
              <a:gd name="G31" fmla="+- G28 10800 0"/>
              <a:gd name="G32" fmla="+- G29 10800 0"/>
              <a:gd name="G33" fmla="+- G30 10800 0"/>
              <a:gd name="G34" fmla="?: G4 0 G31"/>
              <a:gd name="G35" fmla="?: -11739500 G34 0"/>
              <a:gd name="G36" fmla="?: G6 G35 G31"/>
              <a:gd name="G37" fmla="+- 21600 0 G36"/>
              <a:gd name="G38" fmla="?: G4 0 G33"/>
              <a:gd name="G39" fmla="?: -11739500 G38 G32"/>
              <a:gd name="G40" fmla="?: G6 G39 0"/>
              <a:gd name="G41" fmla="?: G4 G32 21600"/>
              <a:gd name="G42" fmla="?: G6 G41 G33"/>
              <a:gd name="T12" fmla="*/ 10800 w 21600"/>
              <a:gd name="T13" fmla="*/ 0 h 21600"/>
              <a:gd name="T14" fmla="*/ 162 w 21600"/>
              <a:gd name="T15" fmla="*/ 10638 h 21600"/>
              <a:gd name="T16" fmla="*/ 10800 w 21600"/>
              <a:gd name="T17" fmla="*/ 322 h 21600"/>
              <a:gd name="T18" fmla="*/ 21438 w 21600"/>
              <a:gd name="T19" fmla="*/ 10638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23" y="10641"/>
                </a:moveTo>
                <a:cubicBezTo>
                  <a:pt x="410" y="4916"/>
                  <a:pt x="5075" y="321"/>
                  <a:pt x="10800" y="322"/>
                </a:cubicBezTo>
                <a:cubicBezTo>
                  <a:pt x="16524" y="322"/>
                  <a:pt x="21189" y="4916"/>
                  <a:pt x="21276" y="10641"/>
                </a:cubicBezTo>
                <a:lnTo>
                  <a:pt x="21598" y="10636"/>
                </a:lnTo>
                <a:cubicBezTo>
                  <a:pt x="21509" y="4736"/>
                  <a:pt x="16700" y="-1"/>
                  <a:pt x="10799" y="0"/>
                </a:cubicBezTo>
                <a:cubicBezTo>
                  <a:pt x="4899" y="0"/>
                  <a:pt x="90" y="4736"/>
                  <a:pt x="1" y="10636"/>
                </a:cubicBezTo>
                <a:close/>
              </a:path>
            </a:pathLst>
          </a:custGeom>
          <a:gradFill rotWithShape="1">
            <a:gsLst>
              <a:gs pos="0">
                <a:schemeClr val="bg2">
                  <a:gamma/>
                  <a:tint val="45490"/>
                  <a:invGamma/>
                </a:schemeClr>
              </a:gs>
              <a:gs pos="50000">
                <a:schemeClr val="bg2"/>
              </a:gs>
              <a:gs pos="100000">
                <a:schemeClr val="bg2">
                  <a:gamma/>
                  <a:tint val="45490"/>
                  <a:invGamma/>
                </a:schemeClr>
              </a:gs>
            </a:gsLst>
            <a:lin ang="0" scaled="1"/>
          </a:gradFill>
          <a:ln w="9525" algn="ctr">
            <a:noFill/>
            <a:miter lim="800000"/>
            <a:headEnd/>
            <a:tailEnd/>
          </a:ln>
          <a:effectLst/>
        </p:spPr>
        <p:txBody>
          <a:bodyPr wrap="none" anchor="ctr"/>
          <a:lstStyle/>
          <a:p>
            <a:pPr algn="r" rtl="1">
              <a:defRPr/>
            </a:pPr>
            <a:endParaRPr lang="ar-SA" sz="3200" b="1">
              <a:cs typeface="+mn-cs"/>
            </a:endParaRPr>
          </a:p>
        </p:txBody>
      </p:sp>
      <p:sp>
        <p:nvSpPr>
          <p:cNvPr id="88111" name="AutoShape 47"/>
          <p:cNvSpPr>
            <a:spLocks noChangeArrowheads="1"/>
          </p:cNvSpPr>
          <p:nvPr/>
        </p:nvSpPr>
        <p:spPr bwMode="ltGray">
          <a:xfrm rot="5400000" flipH="1">
            <a:off x="-2016918" y="1910556"/>
            <a:ext cx="4032250" cy="3929063"/>
          </a:xfrm>
          <a:custGeom>
            <a:avLst/>
            <a:gdLst>
              <a:gd name="G0" fmla="+- 56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6"/>
              <a:gd name="G18" fmla="*/ 56 1 2"/>
              <a:gd name="G19" fmla="+- G18 5400 0"/>
              <a:gd name="G20" fmla="cos G19 11796480"/>
              <a:gd name="G21" fmla="sin G19 11796480"/>
              <a:gd name="G22" fmla="+- G20 10800 0"/>
              <a:gd name="G23" fmla="+- G21 10800 0"/>
              <a:gd name="G24" fmla="+- 10800 0 G20"/>
              <a:gd name="G25" fmla="+- 56 10800 0"/>
              <a:gd name="G26" fmla="?: G9 G17 G25"/>
              <a:gd name="G27" fmla="?: G9 0 21600"/>
              <a:gd name="G28" fmla="cos 10800 11796480"/>
              <a:gd name="G29" fmla="sin 10800 11796480"/>
              <a:gd name="G30" fmla="sin 56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5372 w 21600"/>
              <a:gd name="T15" fmla="*/ 10800 h 21600"/>
              <a:gd name="T16" fmla="*/ 10800 w 21600"/>
              <a:gd name="T17" fmla="*/ 10744 h 21600"/>
              <a:gd name="T18" fmla="*/ 16228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0744" y="10800"/>
                </a:moveTo>
                <a:cubicBezTo>
                  <a:pt x="10744" y="10769"/>
                  <a:pt x="10769" y="10744"/>
                  <a:pt x="10800" y="10744"/>
                </a:cubicBezTo>
                <a:cubicBezTo>
                  <a:pt x="10830" y="10743"/>
                  <a:pt x="10855" y="10769"/>
                  <a:pt x="10856" y="10799"/>
                </a:cubicBezTo>
                <a:lnTo>
                  <a:pt x="21600" y="10800"/>
                </a:lnTo>
                <a:cubicBezTo>
                  <a:pt x="21600" y="4835"/>
                  <a:pt x="16764" y="0"/>
                  <a:pt x="10800" y="0"/>
                </a:cubicBezTo>
                <a:cubicBezTo>
                  <a:pt x="4835" y="0"/>
                  <a:pt x="0" y="4835"/>
                  <a:pt x="0" y="10800"/>
                </a:cubicBezTo>
                <a:close/>
              </a:path>
            </a:pathLst>
          </a:custGeom>
          <a:gradFill rotWithShape="1">
            <a:gsLst>
              <a:gs pos="0">
                <a:schemeClr val="bg2">
                  <a:alpha val="56000"/>
                </a:schemeClr>
              </a:gs>
              <a:gs pos="100000">
                <a:schemeClr val="bg2">
                  <a:gamma/>
                  <a:tint val="0"/>
                  <a:invGamma/>
                  <a:alpha val="48000"/>
                </a:schemeClr>
              </a:gs>
            </a:gsLst>
            <a:lin ang="5400000" scaled="1"/>
          </a:gradFill>
          <a:ln w="0" algn="ctr">
            <a:noFill/>
            <a:miter lim="800000"/>
            <a:headEnd/>
            <a:tailEnd/>
          </a:ln>
          <a:effectLst/>
        </p:spPr>
        <p:txBody>
          <a:bodyPr wrap="none" anchor="ctr"/>
          <a:lstStyle/>
          <a:p>
            <a:pPr algn="r" rtl="1">
              <a:defRPr/>
            </a:pPr>
            <a:endParaRPr lang="ar-SA" sz="3200" b="1">
              <a:cs typeface="+mn-cs"/>
            </a:endParaRPr>
          </a:p>
        </p:txBody>
      </p:sp>
      <p:sp>
        <p:nvSpPr>
          <p:cNvPr id="81925" name="عنصر نائب للمحتوى 10"/>
          <p:cNvSpPr>
            <a:spLocks noGrp="1"/>
          </p:cNvSpPr>
          <p:nvPr>
            <p:ph idx="1"/>
          </p:nvPr>
        </p:nvSpPr>
        <p:spPr>
          <a:xfrm>
            <a:off x="214313" y="357188"/>
            <a:ext cx="8572500" cy="6000750"/>
          </a:xfrm>
        </p:spPr>
        <p:style>
          <a:lnRef idx="2">
            <a:schemeClr val="accent3"/>
          </a:lnRef>
          <a:fillRef idx="1">
            <a:schemeClr val="lt1"/>
          </a:fillRef>
          <a:effectRef idx="0">
            <a:schemeClr val="accent3"/>
          </a:effectRef>
          <a:fontRef idx="minor">
            <a:schemeClr val="dk1"/>
          </a:fontRef>
        </p:style>
        <p:txBody>
          <a:bodyPr/>
          <a:lstStyle/>
          <a:p>
            <a:pPr marL="0" algn="r" rtl="1" eaLnBrk="1" hangingPunct="1">
              <a:lnSpc>
                <a:spcPct val="150000"/>
              </a:lnSpc>
              <a:buFont typeface="Wingdings" pitchFamily="2" charset="2"/>
              <a:buNone/>
            </a:pPr>
            <a:r>
              <a:rPr lang="ar-SA" sz="2000" b="1" dirty="0">
                <a:solidFill>
                  <a:srgbClr val="C00000"/>
                </a:solidFill>
                <a:cs typeface="Mudir MT" pitchFamily="2" charset="-78"/>
              </a:rPr>
              <a:t>  </a:t>
            </a:r>
            <a:r>
              <a:rPr lang="ar-SA" sz="3600" b="1" u="sng" dirty="0">
                <a:solidFill>
                  <a:schemeClr val="accent1"/>
                </a:solidFill>
                <a:latin typeface="Traditional Arabic" pitchFamily="2" charset="-78"/>
                <a:cs typeface="Traditional Arabic" pitchFamily="2" charset="-78"/>
              </a:rPr>
              <a:t>(و) العائد على حقوق الملكية</a:t>
            </a:r>
            <a:endParaRPr lang="en-US" sz="1000" b="1" u="sng" dirty="0">
              <a:solidFill>
                <a:schemeClr val="accent1"/>
              </a:solidFill>
              <a:latin typeface="Traditional Arabic" pitchFamily="2" charset="-78"/>
              <a:cs typeface="Traditional Arabic" pitchFamily="2" charset="-78"/>
            </a:endParaRPr>
          </a:p>
          <a:p>
            <a:pPr marL="0" algn="justLow" rtl="1" eaLnBrk="1" hangingPunct="1">
              <a:lnSpc>
                <a:spcPct val="150000"/>
              </a:lnSpc>
              <a:buFont typeface="Wingdings" pitchFamily="2" charset="2"/>
              <a:buNone/>
            </a:pPr>
            <a:r>
              <a:rPr lang="ar-SA" sz="2000" b="1" dirty="0"/>
              <a:t>تقيس هذه النسبة العائد الذي يحققه الملاك على أموالهم المستثمرة في المنشأة. وتشمل حقوق الملكية رأس المال المدفوع وعلاوات الإصدار والأرباح المحتجزة والاحتياطيات. وتحسب هذه النسبة بالمعادلة التالية :</a:t>
            </a:r>
            <a:endParaRPr lang="en-US" sz="2000" b="1" dirty="0">
              <a:cs typeface="Majalla UI"/>
            </a:endParaRPr>
          </a:p>
          <a:p>
            <a:pPr marL="0" algn="r" rtl="1" eaLnBrk="1" hangingPunct="1">
              <a:lnSpc>
                <a:spcPct val="150000"/>
              </a:lnSpc>
              <a:buFont typeface="Wingdings" pitchFamily="2" charset="2"/>
              <a:buNone/>
            </a:pPr>
            <a:r>
              <a:rPr lang="ar-SA" sz="2000" b="1" dirty="0"/>
              <a:t> </a:t>
            </a:r>
          </a:p>
          <a:p>
            <a:pPr marL="0" algn="r" rtl="1" eaLnBrk="1" hangingPunct="1">
              <a:lnSpc>
                <a:spcPct val="150000"/>
              </a:lnSpc>
              <a:buFont typeface="Wingdings" pitchFamily="2" charset="2"/>
              <a:buNone/>
            </a:pPr>
            <a:endParaRPr lang="en-US" sz="2000" b="1" dirty="0">
              <a:cs typeface="Majalla UI"/>
            </a:endParaRPr>
          </a:p>
          <a:p>
            <a:pPr marL="0" algn="justLow" rtl="1" eaLnBrk="1" hangingPunct="1">
              <a:lnSpc>
                <a:spcPct val="150000"/>
              </a:lnSpc>
              <a:buFont typeface="Wingdings" pitchFamily="2" charset="2"/>
              <a:buNone/>
            </a:pPr>
            <a:r>
              <a:rPr lang="ar-SA" sz="2000" b="1" dirty="0"/>
              <a:t>فإذا كانت النسبة مرتفعة فإن ذلك يدل على كفاءة قرارات الاستثمار والتشغيل وقد يعود السبب أيضا إلى استخدام الديون بنسبة أعلى من متوسط الصناعة.  ومن مثالنا يتضح أن العائد على حقوق الملكية يساوي :</a:t>
            </a:r>
          </a:p>
          <a:p>
            <a:pPr marL="0" algn="r" rtl="1" eaLnBrk="1" hangingPunct="1">
              <a:lnSpc>
                <a:spcPct val="150000"/>
              </a:lnSpc>
              <a:buFont typeface="Wingdings" pitchFamily="2" charset="2"/>
              <a:buNone/>
            </a:pPr>
            <a:endParaRPr lang="en-US" sz="2000" b="1" dirty="0">
              <a:cs typeface="Majalla UI"/>
            </a:endParaRPr>
          </a:p>
          <a:p>
            <a:pPr marL="0" algn="r" rtl="1" eaLnBrk="1" hangingPunct="1">
              <a:lnSpc>
                <a:spcPct val="150000"/>
              </a:lnSpc>
              <a:buFont typeface="Wingdings" pitchFamily="2" charset="2"/>
              <a:buNone/>
            </a:pPr>
            <a:r>
              <a:rPr lang="ar-SA" sz="2000" b="1" dirty="0"/>
              <a:t>وهي نسبة أعلى من متوسط الصناعة الذي يبلغ </a:t>
            </a:r>
            <a:r>
              <a:rPr lang="en-US" sz="2000" b="1" dirty="0"/>
              <a:t>20</a:t>
            </a:r>
            <a:r>
              <a:rPr lang="ar-SA" sz="2000" b="1" dirty="0"/>
              <a:t>%.</a:t>
            </a:r>
            <a:endParaRPr lang="en-US" sz="2000" b="1" dirty="0">
              <a:cs typeface="Majalla UI"/>
            </a:endParaRPr>
          </a:p>
        </p:txBody>
      </p:sp>
      <p:pic>
        <p:nvPicPr>
          <p:cNvPr id="81926" name="Picture 10"/>
          <p:cNvPicPr>
            <a:picLocks noChangeAspect="1" noChangeArrowheads="1"/>
          </p:cNvPicPr>
          <p:nvPr/>
        </p:nvPicPr>
        <p:blipFill>
          <a:blip r:embed="rId2" cstate="print"/>
          <a:srcRect/>
          <a:stretch>
            <a:fillRect/>
          </a:stretch>
        </p:blipFill>
        <p:spPr bwMode="auto">
          <a:xfrm>
            <a:off x="2667000" y="2428875"/>
            <a:ext cx="4405313" cy="773907"/>
          </a:xfrm>
          <a:prstGeom prst="rect">
            <a:avLst/>
          </a:prstGeom>
          <a:ln>
            <a:noFill/>
          </a:ln>
          <a:effectLst>
            <a:outerShdw blurRad="292100" dist="139700" dir="2700000" algn="tl" rotWithShape="0">
              <a:srgbClr val="333333">
                <a:alpha val="65000"/>
              </a:srgbClr>
            </a:outerShdw>
          </a:effectLst>
        </p:spPr>
      </p:pic>
      <p:pic>
        <p:nvPicPr>
          <p:cNvPr id="81927" name="Picture 12"/>
          <p:cNvPicPr>
            <a:picLocks noChangeAspect="1" noChangeArrowheads="1"/>
          </p:cNvPicPr>
          <p:nvPr/>
        </p:nvPicPr>
        <p:blipFill>
          <a:blip r:embed="rId3" cstate="print"/>
          <a:srcRect/>
          <a:stretch>
            <a:fillRect/>
          </a:stretch>
        </p:blipFill>
        <p:spPr bwMode="auto">
          <a:xfrm>
            <a:off x="2982915" y="4725144"/>
            <a:ext cx="3786187" cy="785813"/>
          </a:xfrm>
          <a:prstGeom prst="rect">
            <a:avLst/>
          </a:prstGeom>
          <a:ln>
            <a:noFill/>
          </a:ln>
          <a:effectLst>
            <a:outerShdw blurRad="292100" dist="139700" dir="2700000" algn="tl" rotWithShape="0">
              <a:srgbClr val="333333">
                <a:alpha val="65000"/>
              </a:srgbClr>
            </a:outerShdw>
          </a:effectLst>
        </p:spPr>
      </p:pic>
      <p:sp>
        <p:nvSpPr>
          <p:cNvPr id="10" name="Date Placeholder 9"/>
          <p:cNvSpPr>
            <a:spLocks noGrp="1"/>
          </p:cNvSpPr>
          <p:nvPr>
            <p:ph type="dt" sz="half" idx="10"/>
          </p:nvPr>
        </p:nvSpPr>
        <p:spPr/>
        <p:txBody>
          <a:bodyPr/>
          <a:lstStyle/>
          <a:p>
            <a:fld id="{C0E968D5-B6C3-4641-B76C-AEC79836EC96}" type="datetime3">
              <a:rPr lang="en-US" smtClean="0"/>
              <a:t>7 April 2020</a:t>
            </a:fld>
            <a:endParaRPr lang="ar-SA"/>
          </a:p>
        </p:txBody>
      </p:sp>
      <p:sp>
        <p:nvSpPr>
          <p:cNvPr id="11" name="Footer Placeholder 10"/>
          <p:cNvSpPr>
            <a:spLocks noGrp="1"/>
          </p:cNvSpPr>
          <p:nvPr>
            <p:ph type="ftr" sz="quarter" idx="11"/>
          </p:nvPr>
        </p:nvSpPr>
        <p:spPr/>
        <p:txBody>
          <a:bodyPr/>
          <a:lstStyle/>
          <a:p>
            <a:r>
              <a:rPr lang="ar-SA"/>
              <a:t>النسب المالية                                  الأستاذ الدكتور  بوداح عبدالجليل</a:t>
            </a:r>
          </a:p>
        </p:txBody>
      </p:sp>
      <p:sp>
        <p:nvSpPr>
          <p:cNvPr id="12" name="Slide Number Placeholder 11"/>
          <p:cNvSpPr>
            <a:spLocks noGrp="1"/>
          </p:cNvSpPr>
          <p:nvPr>
            <p:ph type="sldNum" sz="quarter" idx="12"/>
          </p:nvPr>
        </p:nvSpPr>
        <p:spPr/>
        <p:txBody>
          <a:bodyPr/>
          <a:lstStyle/>
          <a:p>
            <a:fld id="{0B34F065-1154-456A-91E3-76DE8E75E17B}" type="slidenum">
              <a:rPr lang="ar-SA" smtClean="0"/>
              <a:pPr/>
              <a:t>49</a:t>
            </a:fld>
            <a:endParaRPr lang="ar-SA"/>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844824"/>
            <a:ext cx="8712968" cy="4560160"/>
          </a:xfrm>
          <a:ln/>
        </p:spPr>
        <p:style>
          <a:lnRef idx="2">
            <a:schemeClr val="dk1"/>
          </a:lnRef>
          <a:fillRef idx="1002">
            <a:schemeClr val="lt1"/>
          </a:fillRef>
          <a:effectRef idx="0">
            <a:schemeClr val="dk1"/>
          </a:effectRef>
          <a:fontRef idx="minor">
            <a:schemeClr val="dk1"/>
          </a:fontRef>
        </p:style>
        <p:txBody>
          <a:bodyPr anchor="ctr">
            <a:noAutofit/>
          </a:bodyPr>
          <a:lstStyle/>
          <a:p>
            <a:pPr algn="just">
              <a:buFont typeface="Wingdings" pitchFamily="2" charset="2"/>
              <a:buChar char="q"/>
            </a:pPr>
            <a:r>
              <a:rPr lang="ar-SA" sz="2400" dirty="0">
                <a:solidFill>
                  <a:schemeClr val="tx1"/>
                </a:solidFill>
              </a:rPr>
              <a:t> </a:t>
            </a:r>
            <a:r>
              <a:rPr lang="ar-SA" sz="3200" spc="0" dirty="0">
                <a:solidFill>
                  <a:schemeClr val="tx1"/>
                </a:solidFill>
              </a:rPr>
              <a:t>الملاءة المالية</a:t>
            </a:r>
            <a:endParaRPr lang="ar-DZ" sz="3200" spc="0" dirty="0">
              <a:solidFill>
                <a:schemeClr val="tx1"/>
              </a:solidFill>
            </a:endParaRPr>
          </a:p>
          <a:p>
            <a:pPr algn="just"/>
            <a:r>
              <a:rPr lang="ar-SA" sz="2800" b="0" spc="0" dirty="0">
                <a:solidFill>
                  <a:schemeClr val="tx1"/>
                </a:solidFill>
              </a:rPr>
              <a:t>تعرف الملاءة المالية عن قدرة المؤسسة الاقتصادية في تسوية جميع ديونها القصيرة، والمتوسطة، والطويلة. وهذا إلى جانب قدرتعا في توفير السيولة عند الحاجة والمرتبطة أساسا بالعمليات التشغيلية (الاستغلالية). وتبرز أهمية الملاءة من خلال المخاطر التي تواجه بها المؤسسة في إدارتها للأنشطة المختلفة. ومن مخاطر الملاءة: خسارة جزء من ممتلكات المؤسسة، الت</a:t>
            </a:r>
            <a:r>
              <a:rPr lang="ar-DZ" sz="2800" b="0" spc="0" dirty="0">
                <a:solidFill>
                  <a:schemeClr val="tx1"/>
                </a:solidFill>
              </a:rPr>
              <a:t>ع</a:t>
            </a:r>
            <a:r>
              <a:rPr lang="ar-SA" sz="2800" b="0" spc="0" dirty="0">
                <a:solidFill>
                  <a:schemeClr val="tx1"/>
                </a:solidFill>
              </a:rPr>
              <a:t>رض للعسر المالي أو الإفلاس، وفقدان السيطرة على النشاط.</a:t>
            </a:r>
            <a:r>
              <a:rPr lang="ar-SA" sz="3200" b="0" spc="0" dirty="0">
                <a:solidFill>
                  <a:schemeClr val="tx1"/>
                </a:solidFill>
              </a:rPr>
              <a:t>  </a:t>
            </a:r>
          </a:p>
          <a:p>
            <a:pPr algn="just"/>
            <a:r>
              <a:rPr lang="ar-SA" sz="2400" b="0" dirty="0">
                <a:solidFill>
                  <a:schemeClr val="tx1"/>
                </a:solidFill>
              </a:rPr>
              <a:t> </a:t>
            </a:r>
            <a:endParaRPr lang="ar-SA" sz="2800" dirty="0">
              <a:solidFill>
                <a:schemeClr val="tx1"/>
              </a:solidFill>
            </a:endParaRPr>
          </a:p>
        </p:txBody>
      </p:sp>
      <p:sp>
        <p:nvSpPr>
          <p:cNvPr id="2" name="Title 1"/>
          <p:cNvSpPr>
            <a:spLocks noGrp="1"/>
          </p:cNvSpPr>
          <p:nvPr>
            <p:ph type="ctrTitle"/>
          </p:nvPr>
        </p:nvSpPr>
        <p:spPr>
          <a:xfrm>
            <a:off x="323528" y="372176"/>
            <a:ext cx="8568952" cy="824576"/>
          </a:xfrm>
          <a:ln/>
        </p:spPr>
        <p:style>
          <a:lnRef idx="1">
            <a:schemeClr val="accent3"/>
          </a:lnRef>
          <a:fillRef idx="2">
            <a:schemeClr val="accent3"/>
          </a:fillRef>
          <a:effectRef idx="1">
            <a:schemeClr val="accent3"/>
          </a:effectRef>
          <a:fontRef idx="minor">
            <a:schemeClr val="dk1"/>
          </a:fontRef>
        </p:style>
        <p:txBody>
          <a:bodyPr anchor="ctr">
            <a:normAutofit fontScale="90000"/>
          </a:bodyPr>
          <a:lstStyle/>
          <a:p>
            <a:r>
              <a:rPr lang="ar-SA" sz="5400" b="1" dirty="0">
                <a:solidFill>
                  <a:schemeClr val="tx1"/>
                </a:solidFill>
              </a:rPr>
              <a:t>الفصل الثالث</a:t>
            </a:r>
            <a:r>
              <a:rPr lang="ar-DZ" sz="5400" b="1" dirty="0">
                <a:solidFill>
                  <a:schemeClr val="tx1"/>
                </a:solidFill>
              </a:rPr>
              <a:t> :</a:t>
            </a:r>
            <a:r>
              <a:rPr lang="ar-SA" sz="5400" dirty="0">
                <a:solidFill>
                  <a:schemeClr val="tx1"/>
                </a:solidFill>
              </a:rPr>
              <a:t> </a:t>
            </a:r>
            <a:r>
              <a:rPr lang="ar-SA" sz="4400" b="1" dirty="0">
                <a:solidFill>
                  <a:schemeClr val="tx1"/>
                </a:solidFill>
              </a:rPr>
              <a:t>دراسة التوازنات </a:t>
            </a:r>
            <a:r>
              <a:rPr lang="ar-DZ" sz="4400" b="1" dirty="0">
                <a:solidFill>
                  <a:schemeClr val="tx1"/>
                </a:solidFill>
              </a:rPr>
              <a:t>والنسب المالية </a:t>
            </a:r>
            <a:endParaRPr lang="ar-SA" sz="4000" b="1" dirty="0"/>
          </a:p>
        </p:txBody>
      </p:sp>
      <p:sp>
        <p:nvSpPr>
          <p:cNvPr id="4" name="Date Placeholder 3"/>
          <p:cNvSpPr>
            <a:spLocks noGrp="1"/>
          </p:cNvSpPr>
          <p:nvPr>
            <p:ph type="dt" sz="half" idx="10"/>
          </p:nvPr>
        </p:nvSpPr>
        <p:spPr/>
        <p:txBody>
          <a:bodyPr/>
          <a:lstStyle/>
          <a:p>
            <a:fld id="{10D49481-72C8-400A-87B3-8D8B527914EF}" type="datetime3">
              <a:rPr lang="en-US" smtClean="0"/>
              <a:t>7 April 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5</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ext Box 3"/>
          <p:cNvSpPr txBox="1">
            <a:spLocks noChangeArrowheads="1"/>
          </p:cNvSpPr>
          <p:nvPr/>
        </p:nvSpPr>
        <p:spPr bwMode="auto">
          <a:xfrm>
            <a:off x="1660525" y="722313"/>
            <a:ext cx="184150" cy="366712"/>
          </a:xfrm>
          <a:prstGeom prst="rect">
            <a:avLst/>
          </a:prstGeom>
          <a:noFill/>
          <a:ln w="9525">
            <a:noFill/>
            <a:miter lim="800000"/>
            <a:headEnd/>
            <a:tailEnd/>
          </a:ln>
        </p:spPr>
        <p:txBody>
          <a:bodyPr wrap="none">
            <a:spAutoFit/>
          </a:bodyPr>
          <a:lstStyle/>
          <a:p>
            <a:endParaRPr lang="ar-SA"/>
          </a:p>
        </p:txBody>
      </p:sp>
      <p:sp>
        <p:nvSpPr>
          <p:cNvPr id="88110" name="AutoShape 46"/>
          <p:cNvSpPr>
            <a:spLocks noChangeArrowheads="1"/>
          </p:cNvSpPr>
          <p:nvPr/>
        </p:nvSpPr>
        <p:spPr bwMode="ltGray">
          <a:xfrm rot="5400000">
            <a:off x="-2422526" y="1474788"/>
            <a:ext cx="4824413" cy="4770438"/>
          </a:xfrm>
          <a:custGeom>
            <a:avLst/>
            <a:gdLst>
              <a:gd name="G0" fmla="+- 10478 0 0"/>
              <a:gd name="G1" fmla="+- -11739500 0 0"/>
              <a:gd name="G2" fmla="+- 0 0 -11739500"/>
              <a:gd name="T0" fmla="*/ 0 256 1"/>
              <a:gd name="T1" fmla="*/ 180 256 1"/>
              <a:gd name="G3" fmla="+- -11739500 T0 T1"/>
              <a:gd name="T2" fmla="*/ 0 256 1"/>
              <a:gd name="T3" fmla="*/ 90 256 1"/>
              <a:gd name="G4" fmla="+- -11739500 T2 T3"/>
              <a:gd name="G5" fmla="*/ G4 2 1"/>
              <a:gd name="T4" fmla="*/ 90 256 1"/>
              <a:gd name="T5" fmla="*/ 0 256 1"/>
              <a:gd name="G6" fmla="+- -11739500 T4 T5"/>
              <a:gd name="G7" fmla="*/ G6 2 1"/>
              <a:gd name="G8" fmla="abs -1173950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0478"/>
              <a:gd name="G18" fmla="*/ 10478 1 2"/>
              <a:gd name="G19" fmla="+- G18 5400 0"/>
              <a:gd name="G20" fmla="cos G19 -11739500"/>
              <a:gd name="G21" fmla="sin G19 -11739500"/>
              <a:gd name="G22" fmla="+- G20 10800 0"/>
              <a:gd name="G23" fmla="+- G21 10800 0"/>
              <a:gd name="G24" fmla="+- 10800 0 G20"/>
              <a:gd name="G25" fmla="+- 10478 10800 0"/>
              <a:gd name="G26" fmla="?: G9 G17 G25"/>
              <a:gd name="G27" fmla="?: G9 0 21600"/>
              <a:gd name="G28" fmla="cos 10800 -11739500"/>
              <a:gd name="G29" fmla="sin 10800 -11739500"/>
              <a:gd name="G30" fmla="sin 10478 -11739500"/>
              <a:gd name="G31" fmla="+- G28 10800 0"/>
              <a:gd name="G32" fmla="+- G29 10800 0"/>
              <a:gd name="G33" fmla="+- G30 10800 0"/>
              <a:gd name="G34" fmla="?: G4 0 G31"/>
              <a:gd name="G35" fmla="?: -11739500 G34 0"/>
              <a:gd name="G36" fmla="?: G6 G35 G31"/>
              <a:gd name="G37" fmla="+- 21600 0 G36"/>
              <a:gd name="G38" fmla="?: G4 0 G33"/>
              <a:gd name="G39" fmla="?: -11739500 G38 G32"/>
              <a:gd name="G40" fmla="?: G6 G39 0"/>
              <a:gd name="G41" fmla="?: G4 G32 21600"/>
              <a:gd name="G42" fmla="?: G6 G41 G33"/>
              <a:gd name="T12" fmla="*/ 10800 w 21600"/>
              <a:gd name="T13" fmla="*/ 0 h 21600"/>
              <a:gd name="T14" fmla="*/ 162 w 21600"/>
              <a:gd name="T15" fmla="*/ 10638 h 21600"/>
              <a:gd name="T16" fmla="*/ 10800 w 21600"/>
              <a:gd name="T17" fmla="*/ 322 h 21600"/>
              <a:gd name="T18" fmla="*/ 21438 w 21600"/>
              <a:gd name="T19" fmla="*/ 10638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23" y="10641"/>
                </a:moveTo>
                <a:cubicBezTo>
                  <a:pt x="410" y="4916"/>
                  <a:pt x="5075" y="321"/>
                  <a:pt x="10800" y="322"/>
                </a:cubicBezTo>
                <a:cubicBezTo>
                  <a:pt x="16524" y="322"/>
                  <a:pt x="21189" y="4916"/>
                  <a:pt x="21276" y="10641"/>
                </a:cubicBezTo>
                <a:lnTo>
                  <a:pt x="21598" y="10636"/>
                </a:lnTo>
                <a:cubicBezTo>
                  <a:pt x="21509" y="4736"/>
                  <a:pt x="16700" y="-1"/>
                  <a:pt x="10799" y="0"/>
                </a:cubicBezTo>
                <a:cubicBezTo>
                  <a:pt x="4899" y="0"/>
                  <a:pt x="90" y="4736"/>
                  <a:pt x="1" y="10636"/>
                </a:cubicBezTo>
                <a:close/>
              </a:path>
            </a:pathLst>
          </a:custGeom>
          <a:gradFill rotWithShape="1">
            <a:gsLst>
              <a:gs pos="0">
                <a:schemeClr val="bg2">
                  <a:gamma/>
                  <a:tint val="45490"/>
                  <a:invGamma/>
                </a:schemeClr>
              </a:gs>
              <a:gs pos="50000">
                <a:schemeClr val="bg2"/>
              </a:gs>
              <a:gs pos="100000">
                <a:schemeClr val="bg2">
                  <a:gamma/>
                  <a:tint val="45490"/>
                  <a:invGamma/>
                </a:schemeClr>
              </a:gs>
            </a:gsLst>
            <a:lin ang="0" scaled="1"/>
          </a:gradFill>
          <a:ln w="9525" algn="ctr">
            <a:noFill/>
            <a:miter lim="800000"/>
            <a:headEnd/>
            <a:tailEnd/>
          </a:ln>
          <a:effectLst/>
        </p:spPr>
        <p:txBody>
          <a:bodyPr wrap="none" anchor="ctr"/>
          <a:lstStyle/>
          <a:p>
            <a:pPr>
              <a:defRPr/>
            </a:pPr>
            <a:endParaRPr lang="ar-SA">
              <a:cs typeface="+mn-cs"/>
            </a:endParaRPr>
          </a:p>
        </p:txBody>
      </p:sp>
      <p:sp>
        <p:nvSpPr>
          <p:cNvPr id="88111" name="AutoShape 47"/>
          <p:cNvSpPr>
            <a:spLocks noChangeArrowheads="1"/>
          </p:cNvSpPr>
          <p:nvPr/>
        </p:nvSpPr>
        <p:spPr bwMode="ltGray">
          <a:xfrm rot="5400000" flipH="1">
            <a:off x="-2016918" y="1910556"/>
            <a:ext cx="4032250" cy="3929063"/>
          </a:xfrm>
          <a:custGeom>
            <a:avLst/>
            <a:gdLst>
              <a:gd name="G0" fmla="+- 56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6"/>
              <a:gd name="G18" fmla="*/ 56 1 2"/>
              <a:gd name="G19" fmla="+- G18 5400 0"/>
              <a:gd name="G20" fmla="cos G19 11796480"/>
              <a:gd name="G21" fmla="sin G19 11796480"/>
              <a:gd name="G22" fmla="+- G20 10800 0"/>
              <a:gd name="G23" fmla="+- G21 10800 0"/>
              <a:gd name="G24" fmla="+- 10800 0 G20"/>
              <a:gd name="G25" fmla="+- 56 10800 0"/>
              <a:gd name="G26" fmla="?: G9 G17 G25"/>
              <a:gd name="G27" fmla="?: G9 0 21600"/>
              <a:gd name="G28" fmla="cos 10800 11796480"/>
              <a:gd name="G29" fmla="sin 10800 11796480"/>
              <a:gd name="G30" fmla="sin 56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5372 w 21600"/>
              <a:gd name="T15" fmla="*/ 10800 h 21600"/>
              <a:gd name="T16" fmla="*/ 10800 w 21600"/>
              <a:gd name="T17" fmla="*/ 10744 h 21600"/>
              <a:gd name="T18" fmla="*/ 16228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0744" y="10800"/>
                </a:moveTo>
                <a:cubicBezTo>
                  <a:pt x="10744" y="10769"/>
                  <a:pt x="10769" y="10744"/>
                  <a:pt x="10800" y="10744"/>
                </a:cubicBezTo>
                <a:cubicBezTo>
                  <a:pt x="10830" y="10743"/>
                  <a:pt x="10855" y="10769"/>
                  <a:pt x="10856" y="10799"/>
                </a:cubicBezTo>
                <a:lnTo>
                  <a:pt x="21600" y="10800"/>
                </a:lnTo>
                <a:cubicBezTo>
                  <a:pt x="21600" y="4835"/>
                  <a:pt x="16764" y="0"/>
                  <a:pt x="10800" y="0"/>
                </a:cubicBezTo>
                <a:cubicBezTo>
                  <a:pt x="4835" y="0"/>
                  <a:pt x="0" y="4835"/>
                  <a:pt x="0" y="10800"/>
                </a:cubicBezTo>
                <a:close/>
              </a:path>
            </a:pathLst>
          </a:custGeom>
          <a:gradFill rotWithShape="1">
            <a:gsLst>
              <a:gs pos="0">
                <a:schemeClr val="bg2">
                  <a:alpha val="56000"/>
                </a:schemeClr>
              </a:gs>
              <a:gs pos="100000">
                <a:schemeClr val="bg2">
                  <a:gamma/>
                  <a:tint val="0"/>
                  <a:invGamma/>
                  <a:alpha val="48000"/>
                </a:schemeClr>
              </a:gs>
            </a:gsLst>
            <a:lin ang="5400000" scaled="1"/>
          </a:gradFill>
          <a:ln w="0" algn="ctr">
            <a:noFill/>
            <a:miter lim="800000"/>
            <a:headEnd/>
            <a:tailEnd/>
          </a:ln>
          <a:effectLst/>
        </p:spPr>
        <p:txBody>
          <a:bodyPr wrap="none" anchor="ctr"/>
          <a:lstStyle/>
          <a:p>
            <a:pPr>
              <a:defRPr/>
            </a:pPr>
            <a:endParaRPr lang="ar-SA">
              <a:cs typeface="+mn-cs"/>
            </a:endParaRPr>
          </a:p>
        </p:txBody>
      </p:sp>
      <p:sp>
        <p:nvSpPr>
          <p:cNvPr id="81925" name="عنصر نائب للمحتوى 10"/>
          <p:cNvSpPr>
            <a:spLocks noGrp="1"/>
          </p:cNvSpPr>
          <p:nvPr>
            <p:ph idx="1"/>
          </p:nvPr>
        </p:nvSpPr>
        <p:spPr>
          <a:xfrm>
            <a:off x="128588" y="428625"/>
            <a:ext cx="8658225" cy="5929313"/>
          </a:xfrm>
        </p:spPr>
        <p:style>
          <a:lnRef idx="2">
            <a:schemeClr val="accent3"/>
          </a:lnRef>
          <a:fillRef idx="1">
            <a:schemeClr val="lt1"/>
          </a:fillRef>
          <a:effectRef idx="0">
            <a:schemeClr val="accent3"/>
          </a:effectRef>
          <a:fontRef idx="minor">
            <a:schemeClr val="dk1"/>
          </a:fontRef>
        </p:style>
        <p:txBody>
          <a:bodyPr/>
          <a:lstStyle/>
          <a:p>
            <a:pPr marL="0" algn="r" rtl="1" eaLnBrk="1" hangingPunct="1">
              <a:lnSpc>
                <a:spcPct val="150000"/>
              </a:lnSpc>
              <a:buFont typeface="Wingdings" pitchFamily="2" charset="2"/>
              <a:buNone/>
              <a:defRPr/>
            </a:pPr>
            <a:r>
              <a:rPr lang="ar-SA" sz="3200" b="1" dirty="0">
                <a:solidFill>
                  <a:srgbClr val="FF0000"/>
                </a:solidFill>
                <a:cs typeface="+mj-cs"/>
              </a:rPr>
              <a:t> </a:t>
            </a:r>
            <a:r>
              <a:rPr lang="ar-SA" sz="3200" b="1" dirty="0">
                <a:solidFill>
                  <a:srgbClr val="FF0000"/>
                </a:solidFill>
                <a:ea typeface="Mudir MT"/>
                <a:cs typeface="+mj-cs"/>
              </a:rPr>
              <a:t>  </a:t>
            </a:r>
            <a:r>
              <a:rPr lang="ar-SA" sz="3600" b="1" u="sng" dirty="0">
                <a:solidFill>
                  <a:schemeClr val="accent1"/>
                </a:solidFill>
                <a:ea typeface="Mudir MT"/>
                <a:cs typeface="+mj-cs"/>
              </a:rPr>
              <a:t>(ز) معدل العائد على هيكل رأس المال </a:t>
            </a:r>
            <a:endParaRPr lang="ar-SA" sz="1050" b="1" u="sng" dirty="0">
              <a:solidFill>
                <a:schemeClr val="accent1"/>
              </a:solidFill>
            </a:endParaRPr>
          </a:p>
          <a:p>
            <a:pPr marL="0" algn="justLow" rtl="1" eaLnBrk="1" hangingPunct="1">
              <a:lnSpc>
                <a:spcPct val="150000"/>
              </a:lnSpc>
              <a:buFont typeface="Wingdings" pitchFamily="2" charset="2"/>
              <a:buNone/>
              <a:defRPr/>
            </a:pPr>
            <a:r>
              <a:rPr lang="ar-SA" sz="2000" b="1" dirty="0"/>
              <a:t>يعبر هذا المعدل عن العائد الذي تحققه المنشأة على رأس المال الذي يتكون من حقوق الملكية مضافا إليه الديون طويلة الأجل (القروض وسندات الدين) ويقاس بالمعادلة التالية:</a:t>
            </a:r>
            <a:endParaRPr lang="en-US" sz="2000" b="1" dirty="0">
              <a:cs typeface="Majalla UI"/>
            </a:endParaRPr>
          </a:p>
          <a:p>
            <a:pPr marL="0" algn="r" rtl="1" eaLnBrk="1" hangingPunct="1">
              <a:lnSpc>
                <a:spcPct val="150000"/>
              </a:lnSpc>
              <a:buFont typeface="Wingdings" pitchFamily="2" charset="2"/>
              <a:buNone/>
              <a:defRPr/>
            </a:pPr>
            <a:r>
              <a:rPr lang="ar-SA" sz="2000" b="1" dirty="0"/>
              <a:t> </a:t>
            </a:r>
            <a:endParaRPr lang="en-US" sz="2000" b="1" dirty="0">
              <a:cs typeface="Majalla UI"/>
            </a:endParaRPr>
          </a:p>
          <a:p>
            <a:pPr marL="0" algn="r" rtl="1" eaLnBrk="1" hangingPunct="1">
              <a:lnSpc>
                <a:spcPct val="150000"/>
              </a:lnSpc>
              <a:buFont typeface="Wingdings" pitchFamily="2" charset="2"/>
              <a:buNone/>
              <a:defRPr/>
            </a:pPr>
            <a:endParaRPr lang="ar-SA" sz="2000" b="1" dirty="0"/>
          </a:p>
          <a:p>
            <a:pPr marL="0" algn="justLow" rtl="1" eaLnBrk="1" hangingPunct="1">
              <a:lnSpc>
                <a:spcPct val="150000"/>
              </a:lnSpc>
              <a:buFont typeface="Wingdings" pitchFamily="2" charset="2"/>
              <a:buNone/>
              <a:defRPr/>
            </a:pPr>
            <a:r>
              <a:rPr lang="ar-SA" sz="2000" b="1" dirty="0"/>
              <a:t>فإذا اعتبرنا أن الفوائد الواردة في قائمة الدخل هي فوائد على الديون طويلة الأجل يتضح أن معدل العائد على رأس مال شركة الروابي يساوي:</a:t>
            </a:r>
            <a:endParaRPr lang="en-US" sz="2000" b="1" dirty="0">
              <a:cs typeface="Majalla UI"/>
            </a:endParaRPr>
          </a:p>
          <a:p>
            <a:pPr marL="0" algn="r" rtl="1" eaLnBrk="1" hangingPunct="1">
              <a:lnSpc>
                <a:spcPct val="150000"/>
              </a:lnSpc>
              <a:buFont typeface="Wingdings" pitchFamily="2" charset="2"/>
              <a:buNone/>
              <a:defRPr/>
            </a:pPr>
            <a:r>
              <a:rPr lang="ar-SA" sz="2000" b="1" dirty="0"/>
              <a:t>	</a:t>
            </a:r>
          </a:p>
          <a:p>
            <a:pPr marL="0" algn="r" rtl="1" eaLnBrk="1" hangingPunct="1">
              <a:lnSpc>
                <a:spcPct val="150000"/>
              </a:lnSpc>
              <a:buFont typeface="Wingdings" pitchFamily="2" charset="2"/>
              <a:buNone/>
              <a:defRPr/>
            </a:pPr>
            <a:r>
              <a:rPr lang="ar-SA" sz="2000" b="1" dirty="0"/>
              <a:t>	</a:t>
            </a:r>
            <a:endParaRPr lang="en-US" sz="2000" b="1" dirty="0">
              <a:cs typeface="Majalla UI"/>
            </a:endParaRPr>
          </a:p>
          <a:p>
            <a:pPr marL="0" algn="justLow" rtl="1" eaLnBrk="1" hangingPunct="1">
              <a:lnSpc>
                <a:spcPct val="150000"/>
              </a:lnSpc>
              <a:buFont typeface="Wingdings" pitchFamily="2" charset="2"/>
              <a:buNone/>
              <a:defRPr/>
            </a:pPr>
            <a:r>
              <a:rPr lang="ar-SA" sz="2000" b="1" dirty="0"/>
              <a:t>فإذا علمنا أن متوسط الصناعة= </a:t>
            </a:r>
            <a:r>
              <a:rPr lang="en-US" sz="2000" b="1" dirty="0"/>
              <a:t>16</a:t>
            </a:r>
            <a:r>
              <a:rPr lang="ar-SA" sz="2000" b="1" dirty="0"/>
              <a:t>%</a:t>
            </a:r>
            <a:r>
              <a:rPr lang="ar-DZ" sz="2000" b="1" dirty="0"/>
              <a:t>،</a:t>
            </a:r>
            <a:r>
              <a:rPr lang="ar-SA" sz="2000" b="1" dirty="0"/>
              <a:t> إتضح أن المنشأة أفضل من متوسط الصناعة فيما يتعلق بالعائد على هيكل رأس المال.</a:t>
            </a:r>
            <a:endParaRPr lang="en-US" sz="2000" b="1" dirty="0">
              <a:cs typeface="Majalla UI"/>
            </a:endParaRPr>
          </a:p>
        </p:txBody>
      </p:sp>
      <p:pic>
        <p:nvPicPr>
          <p:cNvPr id="82950" name="Picture 10"/>
          <p:cNvPicPr>
            <a:picLocks noChangeAspect="1" noChangeArrowheads="1"/>
          </p:cNvPicPr>
          <p:nvPr/>
        </p:nvPicPr>
        <p:blipFill>
          <a:blip r:embed="rId2" cstate="print"/>
          <a:srcRect/>
          <a:stretch>
            <a:fillRect/>
          </a:stretch>
        </p:blipFill>
        <p:spPr bwMode="auto">
          <a:xfrm>
            <a:off x="2805114" y="2286001"/>
            <a:ext cx="5338761" cy="825582"/>
          </a:xfrm>
          <a:prstGeom prst="rect">
            <a:avLst/>
          </a:prstGeom>
          <a:ln>
            <a:noFill/>
          </a:ln>
          <a:effectLst>
            <a:outerShdw blurRad="292100" dist="139700" dir="2700000" algn="tl" rotWithShape="0">
              <a:srgbClr val="333333">
                <a:alpha val="65000"/>
              </a:srgbClr>
            </a:outerShdw>
          </a:effectLst>
        </p:spPr>
      </p:pic>
      <p:pic>
        <p:nvPicPr>
          <p:cNvPr id="82951" name="Picture 12"/>
          <p:cNvPicPr>
            <a:picLocks noChangeAspect="1" noChangeArrowheads="1"/>
          </p:cNvPicPr>
          <p:nvPr/>
        </p:nvPicPr>
        <p:blipFill>
          <a:blip r:embed="rId3" cstate="print"/>
          <a:srcRect/>
          <a:stretch>
            <a:fillRect/>
          </a:stretch>
        </p:blipFill>
        <p:spPr bwMode="auto">
          <a:xfrm>
            <a:off x="1660524" y="4143380"/>
            <a:ext cx="3768695" cy="785144"/>
          </a:xfrm>
          <a:prstGeom prst="rect">
            <a:avLst/>
          </a:prstGeom>
          <a:ln>
            <a:noFill/>
          </a:ln>
          <a:effectLst>
            <a:outerShdw blurRad="292100" dist="139700" dir="2700000" algn="tl" rotWithShape="0">
              <a:srgbClr val="333333">
                <a:alpha val="65000"/>
              </a:srgbClr>
            </a:outerShdw>
          </a:effectLst>
        </p:spPr>
      </p:pic>
      <p:sp>
        <p:nvSpPr>
          <p:cNvPr id="10" name="Date Placeholder 9"/>
          <p:cNvSpPr>
            <a:spLocks noGrp="1"/>
          </p:cNvSpPr>
          <p:nvPr>
            <p:ph type="dt" sz="half" idx="10"/>
          </p:nvPr>
        </p:nvSpPr>
        <p:spPr/>
        <p:txBody>
          <a:bodyPr/>
          <a:lstStyle/>
          <a:p>
            <a:fld id="{363C95AA-6793-4243-A14B-C9AC500B7C0B}" type="datetime3">
              <a:rPr lang="en-US" smtClean="0"/>
              <a:t>7 April 2020</a:t>
            </a:fld>
            <a:endParaRPr lang="ar-SA"/>
          </a:p>
        </p:txBody>
      </p:sp>
      <p:sp>
        <p:nvSpPr>
          <p:cNvPr id="11" name="Footer Placeholder 10"/>
          <p:cNvSpPr>
            <a:spLocks noGrp="1"/>
          </p:cNvSpPr>
          <p:nvPr>
            <p:ph type="ftr" sz="quarter" idx="11"/>
          </p:nvPr>
        </p:nvSpPr>
        <p:spPr/>
        <p:txBody>
          <a:bodyPr/>
          <a:lstStyle/>
          <a:p>
            <a:r>
              <a:rPr lang="ar-SA"/>
              <a:t>النسب المالية                                  الأستاذ الدكتور  بوداح عبدالجليل</a:t>
            </a:r>
          </a:p>
        </p:txBody>
      </p:sp>
      <p:sp>
        <p:nvSpPr>
          <p:cNvPr id="12" name="Slide Number Placeholder 11"/>
          <p:cNvSpPr>
            <a:spLocks noGrp="1"/>
          </p:cNvSpPr>
          <p:nvPr>
            <p:ph type="sldNum" sz="quarter" idx="12"/>
          </p:nvPr>
        </p:nvSpPr>
        <p:spPr/>
        <p:txBody>
          <a:bodyPr/>
          <a:lstStyle/>
          <a:p>
            <a:fld id="{0B34F065-1154-456A-91E3-76DE8E75E17B}" type="slidenum">
              <a:rPr lang="ar-SA" smtClean="0"/>
              <a:pPr/>
              <a:t>50</a:t>
            </a:fld>
            <a:endParaRPr lang="ar-SA"/>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ext Box 3"/>
          <p:cNvSpPr txBox="1">
            <a:spLocks noChangeArrowheads="1"/>
          </p:cNvSpPr>
          <p:nvPr/>
        </p:nvSpPr>
        <p:spPr bwMode="auto">
          <a:xfrm>
            <a:off x="1660525" y="722313"/>
            <a:ext cx="184150" cy="366712"/>
          </a:xfrm>
          <a:prstGeom prst="rect">
            <a:avLst/>
          </a:prstGeom>
          <a:noFill/>
          <a:ln w="9525">
            <a:noFill/>
            <a:miter lim="800000"/>
            <a:headEnd/>
            <a:tailEnd/>
          </a:ln>
        </p:spPr>
        <p:txBody>
          <a:bodyPr wrap="none">
            <a:spAutoFit/>
          </a:bodyPr>
          <a:lstStyle/>
          <a:p>
            <a:endParaRPr lang="ar-SA"/>
          </a:p>
        </p:txBody>
      </p:sp>
      <p:sp>
        <p:nvSpPr>
          <p:cNvPr id="88110" name="AutoShape 46"/>
          <p:cNvSpPr>
            <a:spLocks noChangeArrowheads="1"/>
          </p:cNvSpPr>
          <p:nvPr/>
        </p:nvSpPr>
        <p:spPr bwMode="ltGray">
          <a:xfrm rot="5400000">
            <a:off x="-2422526" y="1474788"/>
            <a:ext cx="4824413" cy="4770438"/>
          </a:xfrm>
          <a:custGeom>
            <a:avLst/>
            <a:gdLst>
              <a:gd name="G0" fmla="+- 10478 0 0"/>
              <a:gd name="G1" fmla="+- -11739500 0 0"/>
              <a:gd name="G2" fmla="+- 0 0 -11739500"/>
              <a:gd name="T0" fmla="*/ 0 256 1"/>
              <a:gd name="T1" fmla="*/ 180 256 1"/>
              <a:gd name="G3" fmla="+- -11739500 T0 T1"/>
              <a:gd name="T2" fmla="*/ 0 256 1"/>
              <a:gd name="T3" fmla="*/ 90 256 1"/>
              <a:gd name="G4" fmla="+- -11739500 T2 T3"/>
              <a:gd name="G5" fmla="*/ G4 2 1"/>
              <a:gd name="T4" fmla="*/ 90 256 1"/>
              <a:gd name="T5" fmla="*/ 0 256 1"/>
              <a:gd name="G6" fmla="+- -11739500 T4 T5"/>
              <a:gd name="G7" fmla="*/ G6 2 1"/>
              <a:gd name="G8" fmla="abs -1173950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0478"/>
              <a:gd name="G18" fmla="*/ 10478 1 2"/>
              <a:gd name="G19" fmla="+- G18 5400 0"/>
              <a:gd name="G20" fmla="cos G19 -11739500"/>
              <a:gd name="G21" fmla="sin G19 -11739500"/>
              <a:gd name="G22" fmla="+- G20 10800 0"/>
              <a:gd name="G23" fmla="+- G21 10800 0"/>
              <a:gd name="G24" fmla="+- 10800 0 G20"/>
              <a:gd name="G25" fmla="+- 10478 10800 0"/>
              <a:gd name="G26" fmla="?: G9 G17 G25"/>
              <a:gd name="G27" fmla="?: G9 0 21600"/>
              <a:gd name="G28" fmla="cos 10800 -11739500"/>
              <a:gd name="G29" fmla="sin 10800 -11739500"/>
              <a:gd name="G30" fmla="sin 10478 -11739500"/>
              <a:gd name="G31" fmla="+- G28 10800 0"/>
              <a:gd name="G32" fmla="+- G29 10800 0"/>
              <a:gd name="G33" fmla="+- G30 10800 0"/>
              <a:gd name="G34" fmla="?: G4 0 G31"/>
              <a:gd name="G35" fmla="?: -11739500 G34 0"/>
              <a:gd name="G36" fmla="?: G6 G35 G31"/>
              <a:gd name="G37" fmla="+- 21600 0 G36"/>
              <a:gd name="G38" fmla="?: G4 0 G33"/>
              <a:gd name="G39" fmla="?: -11739500 G38 G32"/>
              <a:gd name="G40" fmla="?: G6 G39 0"/>
              <a:gd name="G41" fmla="?: G4 G32 21600"/>
              <a:gd name="G42" fmla="?: G6 G41 G33"/>
              <a:gd name="T12" fmla="*/ 10800 w 21600"/>
              <a:gd name="T13" fmla="*/ 0 h 21600"/>
              <a:gd name="T14" fmla="*/ 162 w 21600"/>
              <a:gd name="T15" fmla="*/ 10638 h 21600"/>
              <a:gd name="T16" fmla="*/ 10800 w 21600"/>
              <a:gd name="T17" fmla="*/ 322 h 21600"/>
              <a:gd name="T18" fmla="*/ 21438 w 21600"/>
              <a:gd name="T19" fmla="*/ 10638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23" y="10641"/>
                </a:moveTo>
                <a:cubicBezTo>
                  <a:pt x="410" y="4916"/>
                  <a:pt x="5075" y="321"/>
                  <a:pt x="10800" y="322"/>
                </a:cubicBezTo>
                <a:cubicBezTo>
                  <a:pt x="16524" y="322"/>
                  <a:pt x="21189" y="4916"/>
                  <a:pt x="21276" y="10641"/>
                </a:cubicBezTo>
                <a:lnTo>
                  <a:pt x="21598" y="10636"/>
                </a:lnTo>
                <a:cubicBezTo>
                  <a:pt x="21509" y="4736"/>
                  <a:pt x="16700" y="-1"/>
                  <a:pt x="10799" y="0"/>
                </a:cubicBezTo>
                <a:cubicBezTo>
                  <a:pt x="4899" y="0"/>
                  <a:pt x="90" y="4736"/>
                  <a:pt x="1" y="10636"/>
                </a:cubicBezTo>
                <a:close/>
              </a:path>
            </a:pathLst>
          </a:custGeom>
          <a:gradFill rotWithShape="1">
            <a:gsLst>
              <a:gs pos="0">
                <a:schemeClr val="bg2">
                  <a:gamma/>
                  <a:tint val="45490"/>
                  <a:invGamma/>
                </a:schemeClr>
              </a:gs>
              <a:gs pos="50000">
                <a:schemeClr val="bg2"/>
              </a:gs>
              <a:gs pos="100000">
                <a:schemeClr val="bg2">
                  <a:gamma/>
                  <a:tint val="45490"/>
                  <a:invGamma/>
                </a:schemeClr>
              </a:gs>
            </a:gsLst>
            <a:lin ang="0" scaled="1"/>
          </a:gradFill>
          <a:ln w="9525" algn="ctr">
            <a:noFill/>
            <a:miter lim="800000"/>
            <a:headEnd/>
            <a:tailEnd/>
          </a:ln>
          <a:effectLst/>
        </p:spPr>
        <p:txBody>
          <a:bodyPr wrap="none" anchor="ctr"/>
          <a:lstStyle/>
          <a:p>
            <a:pPr>
              <a:defRPr/>
            </a:pPr>
            <a:endParaRPr lang="ar-SA">
              <a:cs typeface="+mn-cs"/>
            </a:endParaRPr>
          </a:p>
        </p:txBody>
      </p:sp>
      <p:sp>
        <p:nvSpPr>
          <p:cNvPr id="88111" name="AutoShape 47"/>
          <p:cNvSpPr>
            <a:spLocks noChangeArrowheads="1"/>
          </p:cNvSpPr>
          <p:nvPr/>
        </p:nvSpPr>
        <p:spPr bwMode="ltGray">
          <a:xfrm rot="5400000" flipH="1">
            <a:off x="-2016918" y="1910556"/>
            <a:ext cx="4032250" cy="3929063"/>
          </a:xfrm>
          <a:custGeom>
            <a:avLst/>
            <a:gdLst>
              <a:gd name="G0" fmla="+- 56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6"/>
              <a:gd name="G18" fmla="*/ 56 1 2"/>
              <a:gd name="G19" fmla="+- G18 5400 0"/>
              <a:gd name="G20" fmla="cos G19 11796480"/>
              <a:gd name="G21" fmla="sin G19 11796480"/>
              <a:gd name="G22" fmla="+- G20 10800 0"/>
              <a:gd name="G23" fmla="+- G21 10800 0"/>
              <a:gd name="G24" fmla="+- 10800 0 G20"/>
              <a:gd name="G25" fmla="+- 56 10800 0"/>
              <a:gd name="G26" fmla="?: G9 G17 G25"/>
              <a:gd name="G27" fmla="?: G9 0 21600"/>
              <a:gd name="G28" fmla="cos 10800 11796480"/>
              <a:gd name="G29" fmla="sin 10800 11796480"/>
              <a:gd name="G30" fmla="sin 56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5372 w 21600"/>
              <a:gd name="T15" fmla="*/ 10800 h 21600"/>
              <a:gd name="T16" fmla="*/ 10800 w 21600"/>
              <a:gd name="T17" fmla="*/ 10744 h 21600"/>
              <a:gd name="T18" fmla="*/ 16228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0744" y="10800"/>
                </a:moveTo>
                <a:cubicBezTo>
                  <a:pt x="10744" y="10769"/>
                  <a:pt x="10769" y="10744"/>
                  <a:pt x="10800" y="10744"/>
                </a:cubicBezTo>
                <a:cubicBezTo>
                  <a:pt x="10830" y="10743"/>
                  <a:pt x="10855" y="10769"/>
                  <a:pt x="10856" y="10799"/>
                </a:cubicBezTo>
                <a:lnTo>
                  <a:pt x="21600" y="10800"/>
                </a:lnTo>
                <a:cubicBezTo>
                  <a:pt x="21600" y="4835"/>
                  <a:pt x="16764" y="0"/>
                  <a:pt x="10800" y="0"/>
                </a:cubicBezTo>
                <a:cubicBezTo>
                  <a:pt x="4835" y="0"/>
                  <a:pt x="0" y="4835"/>
                  <a:pt x="0" y="10800"/>
                </a:cubicBezTo>
                <a:close/>
              </a:path>
            </a:pathLst>
          </a:custGeom>
          <a:gradFill rotWithShape="1">
            <a:gsLst>
              <a:gs pos="0">
                <a:schemeClr val="bg2">
                  <a:alpha val="56000"/>
                </a:schemeClr>
              </a:gs>
              <a:gs pos="100000">
                <a:schemeClr val="bg2">
                  <a:gamma/>
                  <a:tint val="0"/>
                  <a:invGamma/>
                  <a:alpha val="48000"/>
                </a:schemeClr>
              </a:gs>
            </a:gsLst>
            <a:lin ang="5400000" scaled="1"/>
          </a:gradFill>
          <a:ln w="0" algn="ctr">
            <a:noFill/>
            <a:miter lim="800000"/>
            <a:headEnd/>
            <a:tailEnd/>
          </a:ln>
          <a:effectLst/>
        </p:spPr>
        <p:txBody>
          <a:bodyPr wrap="none" anchor="ctr"/>
          <a:lstStyle/>
          <a:p>
            <a:pPr>
              <a:defRPr/>
            </a:pPr>
            <a:endParaRPr lang="ar-SA">
              <a:cs typeface="+mn-cs"/>
            </a:endParaRPr>
          </a:p>
        </p:txBody>
      </p:sp>
      <p:sp>
        <p:nvSpPr>
          <p:cNvPr id="10" name="عنوان 9"/>
          <p:cNvSpPr>
            <a:spLocks noGrp="1"/>
          </p:cNvSpPr>
          <p:nvPr>
            <p:ph type="title"/>
          </p:nvPr>
        </p:nvSpPr>
        <p:spPr>
          <a:xfrm>
            <a:off x="392877" y="273197"/>
            <a:ext cx="8358246" cy="846980"/>
          </a:xfrm>
        </p:spPr>
        <p:style>
          <a:lnRef idx="2">
            <a:schemeClr val="accent2"/>
          </a:lnRef>
          <a:fillRef idx="1">
            <a:schemeClr val="lt1"/>
          </a:fillRef>
          <a:effectRef idx="0">
            <a:schemeClr val="accent2"/>
          </a:effectRef>
          <a:fontRef idx="minor">
            <a:schemeClr val="dk1"/>
          </a:fontRef>
        </p:style>
        <p:txBody>
          <a:bodyPr>
            <a:normAutofit/>
          </a:bodyPr>
          <a:lstStyle/>
          <a:p>
            <a:pPr algn="ctr"/>
            <a:r>
              <a:rPr lang="ar-SA" sz="3200" b="1" dirty="0">
                <a:solidFill>
                  <a:srgbClr val="FF0000"/>
                </a:solidFill>
              </a:rPr>
              <a:t> </a:t>
            </a:r>
            <a:r>
              <a:rPr lang="ar-SA" sz="4400" b="1" dirty="0">
                <a:solidFill>
                  <a:srgbClr val="FF0000"/>
                </a:solidFill>
                <a:latin typeface="Majalla UI"/>
                <a:cs typeface="+mn-cs"/>
              </a:rPr>
              <a:t>نسب الأسهم (التقويم)</a:t>
            </a:r>
            <a:endParaRPr lang="ar-SA" sz="4400" dirty="0">
              <a:latin typeface="Majalla UI"/>
              <a:cs typeface="+mn-cs"/>
            </a:endParaRPr>
          </a:p>
        </p:txBody>
      </p:sp>
      <p:sp>
        <p:nvSpPr>
          <p:cNvPr id="31752" name="عنصر نائب للمحتوى 10"/>
          <p:cNvSpPr>
            <a:spLocks noGrp="1"/>
          </p:cNvSpPr>
          <p:nvPr>
            <p:ph idx="1"/>
          </p:nvPr>
        </p:nvSpPr>
        <p:spPr>
          <a:xfrm>
            <a:off x="457200" y="1571612"/>
            <a:ext cx="8329642" cy="5000660"/>
          </a:xfrm>
        </p:spPr>
        <p:style>
          <a:lnRef idx="2">
            <a:schemeClr val="accent3"/>
          </a:lnRef>
          <a:fillRef idx="1">
            <a:schemeClr val="lt1"/>
          </a:fillRef>
          <a:effectRef idx="0">
            <a:schemeClr val="accent3"/>
          </a:effectRef>
          <a:fontRef idx="minor">
            <a:schemeClr val="dk1"/>
          </a:fontRef>
        </p:style>
        <p:txBody>
          <a:bodyPr>
            <a:normAutofit/>
          </a:bodyPr>
          <a:lstStyle/>
          <a:p>
            <a:pPr marL="0" algn="justLow" rtl="1" eaLnBrk="1" hangingPunct="1">
              <a:buFont typeface="Wingdings" pitchFamily="2" charset="2"/>
              <a:buNone/>
              <a:defRPr/>
            </a:pPr>
            <a:r>
              <a:rPr lang="ar-SA" sz="2400" b="1" dirty="0"/>
              <a:t>تسمى أحيانا نسب السوق, وتسعى هذه النسب إلى توفير المعلومات المتعلقة بإيرادات المنشأة وتأثيرها على سعر السهم. ومن أهم النسب هذه ما يلي:</a:t>
            </a:r>
          </a:p>
          <a:p>
            <a:pPr marL="0" algn="r" rtl="1" eaLnBrk="1" hangingPunct="1">
              <a:buFont typeface="Wingdings" pitchFamily="2" charset="2"/>
              <a:buNone/>
              <a:defRPr/>
            </a:pPr>
            <a:r>
              <a:rPr lang="ar-SA" sz="3200" b="1" dirty="0">
                <a:latin typeface="Traditional Arabic" pitchFamily="2" charset="-78"/>
                <a:cs typeface="Traditional Arabic" pitchFamily="2" charset="-78"/>
              </a:rPr>
              <a:t> </a:t>
            </a:r>
            <a:r>
              <a:rPr lang="ar-SA" sz="3600" b="1" u="sng" dirty="0">
                <a:solidFill>
                  <a:schemeClr val="accent1"/>
                </a:solidFill>
                <a:latin typeface="Traditional Arabic" pitchFamily="2" charset="-78"/>
                <a:cs typeface="Traditional Arabic" pitchFamily="2" charset="-78"/>
              </a:rPr>
              <a:t>(أ)  نصيب السهم من الأرباح المحققة </a:t>
            </a:r>
            <a:r>
              <a:rPr lang="en-US" sz="3600" b="1" u="sng" dirty="0">
                <a:solidFill>
                  <a:schemeClr val="accent1"/>
                </a:solidFill>
                <a:latin typeface="Traditional Arabic" pitchFamily="2" charset="-78"/>
                <a:cs typeface="Traditional Arabic" pitchFamily="2" charset="-78"/>
              </a:rPr>
              <a:t>(</a:t>
            </a:r>
            <a:r>
              <a:rPr lang="en-US" sz="2400" b="1" u="sng" dirty="0">
                <a:solidFill>
                  <a:schemeClr val="accent1"/>
                </a:solidFill>
                <a:latin typeface="Traditional Arabic" pitchFamily="2" charset="-78"/>
                <a:cs typeface="Traditional Arabic" pitchFamily="2" charset="-78"/>
              </a:rPr>
              <a:t>EPS</a:t>
            </a:r>
            <a:r>
              <a:rPr lang="en-US" sz="3600" b="1" u="sng" dirty="0">
                <a:solidFill>
                  <a:schemeClr val="accent1"/>
                </a:solidFill>
                <a:latin typeface="Traditional Arabic" pitchFamily="2" charset="-78"/>
                <a:cs typeface="Traditional Arabic" pitchFamily="2" charset="-78"/>
              </a:rPr>
              <a:t>)</a:t>
            </a:r>
          </a:p>
          <a:p>
            <a:pPr marL="0" algn="justLow" rtl="1" eaLnBrk="1" hangingPunct="1">
              <a:buFont typeface="Wingdings" pitchFamily="2" charset="2"/>
              <a:buNone/>
              <a:defRPr/>
            </a:pPr>
            <a:r>
              <a:rPr lang="ar-SA" sz="2400" b="1" dirty="0"/>
              <a:t>وهي عبارة عن الأرباح المتوفرة للشركة والتي يمكن أن توزع على المساهمين أو يعاد استثمارها لصالحهم أو جزء منها. وتقاس هذه النسبة بالمعادلة التالية :</a:t>
            </a:r>
            <a:endParaRPr lang="en-US" sz="2400" b="1" dirty="0"/>
          </a:p>
          <a:p>
            <a:pPr marL="0" algn="justLow" rtl="1" eaLnBrk="1" hangingPunct="1">
              <a:lnSpc>
                <a:spcPct val="150000"/>
              </a:lnSpc>
              <a:buFont typeface="Wingdings" pitchFamily="2" charset="2"/>
              <a:buNone/>
              <a:defRPr/>
            </a:pPr>
            <a:r>
              <a:rPr lang="ar-SA" sz="2400" b="1" dirty="0"/>
              <a:t>  </a:t>
            </a:r>
            <a:endParaRPr lang="en-US" sz="2400" b="1" dirty="0"/>
          </a:p>
          <a:p>
            <a:pPr marL="0" algn="r" rtl="1" eaLnBrk="1" hangingPunct="1">
              <a:lnSpc>
                <a:spcPct val="150000"/>
              </a:lnSpc>
              <a:buFont typeface="Wingdings" pitchFamily="2" charset="2"/>
              <a:buNone/>
              <a:defRPr/>
            </a:pPr>
            <a:r>
              <a:rPr lang="ar-SA" sz="2400" b="1" dirty="0"/>
              <a:t> </a:t>
            </a:r>
          </a:p>
        </p:txBody>
      </p:sp>
      <p:pic>
        <p:nvPicPr>
          <p:cNvPr id="84998" name="Picture 10"/>
          <p:cNvPicPr>
            <a:picLocks noChangeAspect="1" noChangeArrowheads="1"/>
          </p:cNvPicPr>
          <p:nvPr/>
        </p:nvPicPr>
        <p:blipFill>
          <a:blip r:embed="rId2" cstate="print"/>
          <a:srcRect/>
          <a:stretch>
            <a:fillRect/>
          </a:stretch>
        </p:blipFill>
        <p:spPr bwMode="auto">
          <a:xfrm>
            <a:off x="467544" y="4653136"/>
            <a:ext cx="8072494" cy="928688"/>
          </a:xfrm>
          <a:prstGeom prst="rect">
            <a:avLst/>
          </a:prstGeom>
          <a:ln>
            <a:noFill/>
          </a:ln>
          <a:effectLst>
            <a:outerShdw blurRad="292100" dist="139700" dir="2700000" algn="tl" rotWithShape="0">
              <a:srgbClr val="333333">
                <a:alpha val="65000"/>
              </a:srgbClr>
            </a:outerShdw>
          </a:effectLst>
        </p:spPr>
      </p:pic>
      <p:sp>
        <p:nvSpPr>
          <p:cNvPr id="11" name="Date Placeholder 10"/>
          <p:cNvSpPr>
            <a:spLocks noGrp="1"/>
          </p:cNvSpPr>
          <p:nvPr>
            <p:ph type="dt" sz="half" idx="10"/>
          </p:nvPr>
        </p:nvSpPr>
        <p:spPr/>
        <p:txBody>
          <a:bodyPr/>
          <a:lstStyle/>
          <a:p>
            <a:fld id="{E216B8D6-A68D-41D7-A5D9-1AB689DBF152}" type="datetime3">
              <a:rPr lang="en-US" smtClean="0"/>
              <a:t>7 April 2020</a:t>
            </a:fld>
            <a:endParaRPr lang="ar-SA"/>
          </a:p>
        </p:txBody>
      </p:sp>
      <p:sp>
        <p:nvSpPr>
          <p:cNvPr id="12" name="Footer Placeholder 11"/>
          <p:cNvSpPr>
            <a:spLocks noGrp="1"/>
          </p:cNvSpPr>
          <p:nvPr>
            <p:ph type="ftr" sz="quarter" idx="11"/>
          </p:nvPr>
        </p:nvSpPr>
        <p:spPr/>
        <p:txBody>
          <a:bodyPr/>
          <a:lstStyle/>
          <a:p>
            <a:r>
              <a:rPr lang="ar-SA"/>
              <a:t>النسب المالية                                  الأستاذ الدكتور  بوداح عبدالجليل</a:t>
            </a:r>
          </a:p>
        </p:txBody>
      </p:sp>
      <p:sp>
        <p:nvSpPr>
          <p:cNvPr id="13" name="Slide Number Placeholder 12"/>
          <p:cNvSpPr>
            <a:spLocks noGrp="1"/>
          </p:cNvSpPr>
          <p:nvPr>
            <p:ph type="sldNum" sz="quarter" idx="12"/>
          </p:nvPr>
        </p:nvSpPr>
        <p:spPr/>
        <p:txBody>
          <a:bodyPr/>
          <a:lstStyle/>
          <a:p>
            <a:fld id="{0B34F065-1154-456A-91E3-76DE8E75E17B}" type="slidenum">
              <a:rPr lang="ar-SA" smtClean="0"/>
              <a:pPr/>
              <a:t>51</a:t>
            </a:fld>
            <a:endParaRPr lang="ar-SA"/>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ext Box 3"/>
          <p:cNvSpPr txBox="1">
            <a:spLocks noChangeArrowheads="1"/>
          </p:cNvSpPr>
          <p:nvPr/>
        </p:nvSpPr>
        <p:spPr bwMode="auto">
          <a:xfrm>
            <a:off x="1660525" y="722313"/>
            <a:ext cx="184150" cy="366712"/>
          </a:xfrm>
          <a:prstGeom prst="rect">
            <a:avLst/>
          </a:prstGeom>
          <a:noFill/>
          <a:ln w="9525">
            <a:noFill/>
            <a:miter lim="800000"/>
            <a:headEnd/>
            <a:tailEnd/>
          </a:ln>
        </p:spPr>
        <p:txBody>
          <a:bodyPr wrap="none">
            <a:spAutoFit/>
          </a:bodyPr>
          <a:lstStyle/>
          <a:p>
            <a:endParaRPr lang="ar-SA"/>
          </a:p>
        </p:txBody>
      </p:sp>
      <p:sp>
        <p:nvSpPr>
          <p:cNvPr id="88110" name="AutoShape 46"/>
          <p:cNvSpPr>
            <a:spLocks noChangeArrowheads="1"/>
          </p:cNvSpPr>
          <p:nvPr/>
        </p:nvSpPr>
        <p:spPr bwMode="ltGray">
          <a:xfrm rot="5400000">
            <a:off x="-2422526" y="1474788"/>
            <a:ext cx="4824413" cy="4770438"/>
          </a:xfrm>
          <a:custGeom>
            <a:avLst/>
            <a:gdLst>
              <a:gd name="G0" fmla="+- 10478 0 0"/>
              <a:gd name="G1" fmla="+- -11739500 0 0"/>
              <a:gd name="G2" fmla="+- 0 0 -11739500"/>
              <a:gd name="T0" fmla="*/ 0 256 1"/>
              <a:gd name="T1" fmla="*/ 180 256 1"/>
              <a:gd name="G3" fmla="+- -11739500 T0 T1"/>
              <a:gd name="T2" fmla="*/ 0 256 1"/>
              <a:gd name="T3" fmla="*/ 90 256 1"/>
              <a:gd name="G4" fmla="+- -11739500 T2 T3"/>
              <a:gd name="G5" fmla="*/ G4 2 1"/>
              <a:gd name="T4" fmla="*/ 90 256 1"/>
              <a:gd name="T5" fmla="*/ 0 256 1"/>
              <a:gd name="G6" fmla="+- -11739500 T4 T5"/>
              <a:gd name="G7" fmla="*/ G6 2 1"/>
              <a:gd name="G8" fmla="abs -1173950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0478"/>
              <a:gd name="G18" fmla="*/ 10478 1 2"/>
              <a:gd name="G19" fmla="+- G18 5400 0"/>
              <a:gd name="G20" fmla="cos G19 -11739500"/>
              <a:gd name="G21" fmla="sin G19 -11739500"/>
              <a:gd name="G22" fmla="+- G20 10800 0"/>
              <a:gd name="G23" fmla="+- G21 10800 0"/>
              <a:gd name="G24" fmla="+- 10800 0 G20"/>
              <a:gd name="G25" fmla="+- 10478 10800 0"/>
              <a:gd name="G26" fmla="?: G9 G17 G25"/>
              <a:gd name="G27" fmla="?: G9 0 21600"/>
              <a:gd name="G28" fmla="cos 10800 -11739500"/>
              <a:gd name="G29" fmla="sin 10800 -11739500"/>
              <a:gd name="G30" fmla="sin 10478 -11739500"/>
              <a:gd name="G31" fmla="+- G28 10800 0"/>
              <a:gd name="G32" fmla="+- G29 10800 0"/>
              <a:gd name="G33" fmla="+- G30 10800 0"/>
              <a:gd name="G34" fmla="?: G4 0 G31"/>
              <a:gd name="G35" fmla="?: -11739500 G34 0"/>
              <a:gd name="G36" fmla="?: G6 G35 G31"/>
              <a:gd name="G37" fmla="+- 21600 0 G36"/>
              <a:gd name="G38" fmla="?: G4 0 G33"/>
              <a:gd name="G39" fmla="?: -11739500 G38 G32"/>
              <a:gd name="G40" fmla="?: G6 G39 0"/>
              <a:gd name="G41" fmla="?: G4 G32 21600"/>
              <a:gd name="G42" fmla="?: G6 G41 G33"/>
              <a:gd name="T12" fmla="*/ 10800 w 21600"/>
              <a:gd name="T13" fmla="*/ 0 h 21600"/>
              <a:gd name="T14" fmla="*/ 162 w 21600"/>
              <a:gd name="T15" fmla="*/ 10638 h 21600"/>
              <a:gd name="T16" fmla="*/ 10800 w 21600"/>
              <a:gd name="T17" fmla="*/ 322 h 21600"/>
              <a:gd name="T18" fmla="*/ 21438 w 21600"/>
              <a:gd name="T19" fmla="*/ 10638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23" y="10641"/>
                </a:moveTo>
                <a:cubicBezTo>
                  <a:pt x="410" y="4916"/>
                  <a:pt x="5075" y="321"/>
                  <a:pt x="10800" y="322"/>
                </a:cubicBezTo>
                <a:cubicBezTo>
                  <a:pt x="16524" y="322"/>
                  <a:pt x="21189" y="4916"/>
                  <a:pt x="21276" y="10641"/>
                </a:cubicBezTo>
                <a:lnTo>
                  <a:pt x="21598" y="10636"/>
                </a:lnTo>
                <a:cubicBezTo>
                  <a:pt x="21509" y="4736"/>
                  <a:pt x="16700" y="-1"/>
                  <a:pt x="10799" y="0"/>
                </a:cubicBezTo>
                <a:cubicBezTo>
                  <a:pt x="4899" y="0"/>
                  <a:pt x="90" y="4736"/>
                  <a:pt x="1" y="10636"/>
                </a:cubicBezTo>
                <a:close/>
              </a:path>
            </a:pathLst>
          </a:custGeom>
          <a:gradFill rotWithShape="1">
            <a:gsLst>
              <a:gs pos="0">
                <a:schemeClr val="bg2">
                  <a:gamma/>
                  <a:tint val="45490"/>
                  <a:invGamma/>
                </a:schemeClr>
              </a:gs>
              <a:gs pos="50000">
                <a:schemeClr val="bg2"/>
              </a:gs>
              <a:gs pos="100000">
                <a:schemeClr val="bg2">
                  <a:gamma/>
                  <a:tint val="45490"/>
                  <a:invGamma/>
                </a:schemeClr>
              </a:gs>
            </a:gsLst>
            <a:lin ang="0" scaled="1"/>
          </a:gradFill>
          <a:ln w="9525" algn="ctr">
            <a:noFill/>
            <a:miter lim="800000"/>
            <a:headEnd/>
            <a:tailEnd/>
          </a:ln>
          <a:effectLst/>
        </p:spPr>
        <p:txBody>
          <a:bodyPr wrap="none" anchor="ctr"/>
          <a:lstStyle/>
          <a:p>
            <a:pPr>
              <a:defRPr/>
            </a:pPr>
            <a:endParaRPr lang="ar-SA">
              <a:cs typeface="+mn-cs"/>
            </a:endParaRPr>
          </a:p>
        </p:txBody>
      </p:sp>
      <p:sp>
        <p:nvSpPr>
          <p:cNvPr id="88111" name="AutoShape 47"/>
          <p:cNvSpPr>
            <a:spLocks noChangeArrowheads="1"/>
          </p:cNvSpPr>
          <p:nvPr/>
        </p:nvSpPr>
        <p:spPr bwMode="ltGray">
          <a:xfrm rot="5400000" flipH="1">
            <a:off x="-2016918" y="1910556"/>
            <a:ext cx="4032250" cy="3929063"/>
          </a:xfrm>
          <a:custGeom>
            <a:avLst/>
            <a:gdLst>
              <a:gd name="G0" fmla="+- 56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6"/>
              <a:gd name="G18" fmla="*/ 56 1 2"/>
              <a:gd name="G19" fmla="+- G18 5400 0"/>
              <a:gd name="G20" fmla="cos G19 11796480"/>
              <a:gd name="G21" fmla="sin G19 11796480"/>
              <a:gd name="G22" fmla="+- G20 10800 0"/>
              <a:gd name="G23" fmla="+- G21 10800 0"/>
              <a:gd name="G24" fmla="+- 10800 0 G20"/>
              <a:gd name="G25" fmla="+- 56 10800 0"/>
              <a:gd name="G26" fmla="?: G9 G17 G25"/>
              <a:gd name="G27" fmla="?: G9 0 21600"/>
              <a:gd name="G28" fmla="cos 10800 11796480"/>
              <a:gd name="G29" fmla="sin 10800 11796480"/>
              <a:gd name="G30" fmla="sin 56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5372 w 21600"/>
              <a:gd name="T15" fmla="*/ 10800 h 21600"/>
              <a:gd name="T16" fmla="*/ 10800 w 21600"/>
              <a:gd name="T17" fmla="*/ 10744 h 21600"/>
              <a:gd name="T18" fmla="*/ 16228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0744" y="10800"/>
                </a:moveTo>
                <a:cubicBezTo>
                  <a:pt x="10744" y="10769"/>
                  <a:pt x="10769" y="10744"/>
                  <a:pt x="10800" y="10744"/>
                </a:cubicBezTo>
                <a:cubicBezTo>
                  <a:pt x="10830" y="10743"/>
                  <a:pt x="10855" y="10769"/>
                  <a:pt x="10856" y="10799"/>
                </a:cubicBezTo>
                <a:lnTo>
                  <a:pt x="21600" y="10800"/>
                </a:lnTo>
                <a:cubicBezTo>
                  <a:pt x="21600" y="4835"/>
                  <a:pt x="16764" y="0"/>
                  <a:pt x="10800" y="0"/>
                </a:cubicBezTo>
                <a:cubicBezTo>
                  <a:pt x="4835" y="0"/>
                  <a:pt x="0" y="4835"/>
                  <a:pt x="0" y="10800"/>
                </a:cubicBezTo>
                <a:close/>
              </a:path>
            </a:pathLst>
          </a:custGeom>
          <a:gradFill rotWithShape="1">
            <a:gsLst>
              <a:gs pos="0">
                <a:schemeClr val="bg2">
                  <a:alpha val="56000"/>
                </a:schemeClr>
              </a:gs>
              <a:gs pos="100000">
                <a:schemeClr val="bg2">
                  <a:gamma/>
                  <a:tint val="0"/>
                  <a:invGamma/>
                  <a:alpha val="48000"/>
                </a:schemeClr>
              </a:gs>
            </a:gsLst>
            <a:lin ang="5400000" scaled="1"/>
          </a:gradFill>
          <a:ln w="0" algn="ctr">
            <a:noFill/>
            <a:miter lim="800000"/>
            <a:headEnd/>
            <a:tailEnd/>
          </a:ln>
          <a:effectLst/>
        </p:spPr>
        <p:txBody>
          <a:bodyPr wrap="none" anchor="ctr"/>
          <a:lstStyle/>
          <a:p>
            <a:pPr>
              <a:defRPr/>
            </a:pPr>
            <a:endParaRPr lang="ar-SA">
              <a:cs typeface="+mn-cs"/>
            </a:endParaRPr>
          </a:p>
        </p:txBody>
      </p:sp>
      <p:sp>
        <p:nvSpPr>
          <p:cNvPr id="32776" name="عنصر نائب للمحتوى 10"/>
          <p:cNvSpPr>
            <a:spLocks noGrp="1"/>
          </p:cNvSpPr>
          <p:nvPr>
            <p:ph idx="1"/>
          </p:nvPr>
        </p:nvSpPr>
        <p:spPr>
          <a:xfrm>
            <a:off x="57150" y="357188"/>
            <a:ext cx="8872538" cy="5534025"/>
          </a:xfrm>
        </p:spPr>
        <p:style>
          <a:lnRef idx="2">
            <a:schemeClr val="accent3"/>
          </a:lnRef>
          <a:fillRef idx="1">
            <a:schemeClr val="lt1"/>
          </a:fillRef>
          <a:effectRef idx="0">
            <a:schemeClr val="accent3"/>
          </a:effectRef>
          <a:fontRef idx="minor">
            <a:schemeClr val="dk1"/>
          </a:fontRef>
        </p:style>
        <p:txBody>
          <a:bodyPr/>
          <a:lstStyle/>
          <a:p>
            <a:pPr algn="r" rtl="1" eaLnBrk="1" hangingPunct="1">
              <a:buFont typeface="Wingdings" pitchFamily="2" charset="2"/>
              <a:buNone/>
              <a:defRPr/>
            </a:pPr>
            <a:r>
              <a:rPr lang="ar-SA" sz="4000" b="1" dirty="0">
                <a:solidFill>
                  <a:srgbClr val="FF0000"/>
                </a:solidFill>
                <a:cs typeface="Traditional Arabic" pitchFamily="2" charset="-78"/>
              </a:rPr>
              <a:t> </a:t>
            </a:r>
            <a:r>
              <a:rPr lang="ar-SA" sz="3200" b="1" u="sng" dirty="0">
                <a:solidFill>
                  <a:schemeClr val="accent1"/>
                </a:solidFill>
                <a:cs typeface="Traditional Arabic" pitchFamily="2" charset="-78"/>
              </a:rPr>
              <a:t>(ب)  نسبة سعر السهم إلى نصيب السهم من الأرباح المحققة (المضاعف)</a:t>
            </a:r>
            <a:endParaRPr lang="ar-SA" sz="2000" b="1" u="sng" dirty="0">
              <a:solidFill>
                <a:schemeClr val="accent1"/>
              </a:solidFill>
            </a:endParaRPr>
          </a:p>
          <a:p>
            <a:pPr marL="0" algn="r" rtl="1" eaLnBrk="1" hangingPunct="1">
              <a:buFont typeface="Wingdings" pitchFamily="2" charset="2"/>
              <a:buNone/>
              <a:defRPr/>
            </a:pPr>
            <a:r>
              <a:rPr lang="ar-SA" sz="2400" b="1" dirty="0"/>
              <a:t>وتحسب هذه النسبة بالمعادلة التالية:</a:t>
            </a:r>
            <a:endParaRPr lang="en-US" sz="2400" b="1" dirty="0"/>
          </a:p>
          <a:p>
            <a:pPr marL="0" algn="r" rtl="1" eaLnBrk="1" hangingPunct="1">
              <a:buFont typeface="Wingdings" pitchFamily="2" charset="2"/>
              <a:buNone/>
              <a:defRPr/>
            </a:pPr>
            <a:endParaRPr lang="en-US" sz="2400" b="1" dirty="0"/>
          </a:p>
          <a:p>
            <a:pPr marL="0" algn="r" rtl="1" eaLnBrk="1" hangingPunct="1">
              <a:buFont typeface="Wingdings" pitchFamily="2" charset="2"/>
              <a:buNone/>
              <a:defRPr/>
            </a:pPr>
            <a:r>
              <a:rPr lang="ar-SA" sz="2400" b="1" dirty="0"/>
              <a:t>				 </a:t>
            </a:r>
            <a:endParaRPr lang="en-US" sz="2400" b="1" dirty="0"/>
          </a:p>
          <a:p>
            <a:pPr marL="0" algn="r" rtl="1" eaLnBrk="1" hangingPunct="1">
              <a:buFont typeface="Wingdings" pitchFamily="2" charset="2"/>
              <a:buNone/>
              <a:defRPr/>
            </a:pPr>
            <a:r>
              <a:rPr lang="ar-SA" sz="2400" b="1" dirty="0"/>
              <a:t>ومن المثال نجد أن نسبة سعر السهم إلى نصيب السهم من الأرباح المحققة:</a:t>
            </a:r>
          </a:p>
          <a:p>
            <a:pPr marL="0" algn="r" rtl="1" eaLnBrk="1" hangingPunct="1">
              <a:buFont typeface="Wingdings" pitchFamily="2" charset="2"/>
              <a:buNone/>
              <a:defRPr/>
            </a:pPr>
            <a:endParaRPr lang="ar-SA" sz="2400" b="1" dirty="0"/>
          </a:p>
          <a:p>
            <a:pPr marL="0" algn="r" rtl="1" eaLnBrk="1" hangingPunct="1">
              <a:buFont typeface="Wingdings" pitchFamily="2" charset="2"/>
              <a:buNone/>
              <a:defRPr/>
            </a:pPr>
            <a:endParaRPr lang="ar-SA" sz="2400" b="1" dirty="0"/>
          </a:p>
          <a:p>
            <a:pPr marL="0" algn="justLow" rtl="1" eaLnBrk="1" hangingPunct="1">
              <a:lnSpc>
                <a:spcPct val="150000"/>
              </a:lnSpc>
              <a:buFont typeface="Wingdings" pitchFamily="2" charset="2"/>
              <a:buNone/>
              <a:defRPr/>
            </a:pPr>
            <a:r>
              <a:rPr lang="ar-SA" sz="2400" b="1" dirty="0"/>
              <a:t>وتعتبر هذه النسبة من النسب الهامة في تقويم الأسهم في سوق الأوراق المالية؛ وذلك لأنها تأخذ في الحسبان الأرباح بعد الضرائب وسعر السهم في السوق وتحاول ربط نصيب السهم من الأرباح المحققة مع نشاط السهم في سوق الأوراق المالية.</a:t>
            </a:r>
            <a:endParaRPr lang="en-US" sz="2400" b="1" dirty="0"/>
          </a:p>
        </p:txBody>
      </p:sp>
      <p:pic>
        <p:nvPicPr>
          <p:cNvPr id="86022" name="Picture 10"/>
          <p:cNvPicPr>
            <a:picLocks noChangeAspect="1" noChangeArrowheads="1"/>
          </p:cNvPicPr>
          <p:nvPr/>
        </p:nvPicPr>
        <p:blipFill>
          <a:blip r:embed="rId2" cstate="print"/>
          <a:srcRect/>
          <a:stretch>
            <a:fillRect/>
          </a:stretch>
        </p:blipFill>
        <p:spPr bwMode="auto">
          <a:xfrm>
            <a:off x="1403648" y="1412776"/>
            <a:ext cx="5156051" cy="885383"/>
          </a:xfrm>
          <a:prstGeom prst="rect">
            <a:avLst/>
          </a:prstGeom>
          <a:ln>
            <a:noFill/>
          </a:ln>
          <a:effectLst>
            <a:outerShdw blurRad="292100" dist="139700" dir="2700000" algn="tl" rotWithShape="0">
              <a:srgbClr val="333333">
                <a:alpha val="65000"/>
              </a:srgbClr>
            </a:outerShdw>
          </a:effectLst>
        </p:spPr>
      </p:pic>
      <p:pic>
        <p:nvPicPr>
          <p:cNvPr id="86023" name="Picture 12"/>
          <p:cNvPicPr>
            <a:picLocks noChangeAspect="1" noChangeArrowheads="1"/>
          </p:cNvPicPr>
          <p:nvPr/>
        </p:nvPicPr>
        <p:blipFill>
          <a:blip r:embed="rId3" cstate="print"/>
          <a:srcRect/>
          <a:stretch>
            <a:fillRect/>
          </a:stretch>
        </p:blipFill>
        <p:spPr bwMode="auto">
          <a:xfrm>
            <a:off x="2555776" y="2924944"/>
            <a:ext cx="4138240" cy="778237"/>
          </a:xfrm>
          <a:prstGeom prst="rect">
            <a:avLst/>
          </a:prstGeom>
          <a:ln>
            <a:noFill/>
          </a:ln>
          <a:effectLst>
            <a:outerShdw blurRad="292100" dist="139700" dir="2700000" algn="tl" rotWithShape="0">
              <a:srgbClr val="333333">
                <a:alpha val="65000"/>
              </a:srgbClr>
            </a:outerShdw>
          </a:effectLst>
        </p:spPr>
      </p:pic>
      <p:sp>
        <p:nvSpPr>
          <p:cNvPr id="10" name="Date Placeholder 9"/>
          <p:cNvSpPr>
            <a:spLocks noGrp="1"/>
          </p:cNvSpPr>
          <p:nvPr>
            <p:ph type="dt" sz="half" idx="10"/>
          </p:nvPr>
        </p:nvSpPr>
        <p:spPr/>
        <p:txBody>
          <a:bodyPr/>
          <a:lstStyle/>
          <a:p>
            <a:endParaRPr lang="ar-SA" dirty="0"/>
          </a:p>
        </p:txBody>
      </p:sp>
      <p:sp>
        <p:nvSpPr>
          <p:cNvPr id="11" name="Footer Placeholder 10"/>
          <p:cNvSpPr>
            <a:spLocks noGrp="1"/>
          </p:cNvSpPr>
          <p:nvPr>
            <p:ph type="ftr" sz="quarter" idx="11"/>
          </p:nvPr>
        </p:nvSpPr>
        <p:spPr>
          <a:xfrm>
            <a:off x="307848" y="6029531"/>
            <a:ext cx="4053840" cy="365760"/>
          </a:xfrm>
        </p:spPr>
        <p:txBody>
          <a:bodyPr/>
          <a:lstStyle/>
          <a:p>
            <a:r>
              <a:rPr lang="ar-SA" sz="1400" b="1" dirty="0">
                <a:solidFill>
                  <a:schemeClr val="tx1"/>
                </a:solidFill>
              </a:rPr>
              <a:t>النسب المالية                  الأستاذ الدكتور  بوداح عبدالجليل</a:t>
            </a:r>
          </a:p>
        </p:txBody>
      </p:sp>
      <p:sp>
        <p:nvSpPr>
          <p:cNvPr id="12" name="Slide Number Placeholder 11"/>
          <p:cNvSpPr>
            <a:spLocks noGrp="1"/>
          </p:cNvSpPr>
          <p:nvPr>
            <p:ph type="sldNum" sz="quarter" idx="12"/>
          </p:nvPr>
        </p:nvSpPr>
        <p:spPr/>
        <p:txBody>
          <a:bodyPr/>
          <a:lstStyle/>
          <a:p>
            <a:fld id="{0B34F065-1154-456A-91E3-76DE8E75E17B}" type="slidenum">
              <a:rPr lang="ar-SA" smtClean="0"/>
              <a:pPr/>
              <a:t>52</a:t>
            </a:fld>
            <a:endParaRPr lang="ar-SA"/>
          </a:p>
        </p:txBody>
      </p:sp>
      <p:sp>
        <p:nvSpPr>
          <p:cNvPr id="2" name="Rectangle 1">
            <a:extLst>
              <a:ext uri="{FF2B5EF4-FFF2-40B4-BE49-F238E27FC236}">
                <a16:creationId xmlns:a16="http://schemas.microsoft.com/office/drawing/2014/main" id="{A2933D91-15BD-4592-AFBD-28CED3F03AD2}"/>
              </a:ext>
            </a:extLst>
          </p:cNvPr>
          <p:cNvSpPr/>
          <p:nvPr/>
        </p:nvSpPr>
        <p:spPr>
          <a:xfrm>
            <a:off x="7346025" y="6052622"/>
            <a:ext cx="1471877" cy="369332"/>
          </a:xfrm>
          <a:prstGeom prst="rect">
            <a:avLst/>
          </a:prstGeom>
        </p:spPr>
        <p:txBody>
          <a:bodyPr wrap="none">
            <a:spAutoFit/>
          </a:bodyPr>
          <a:lstStyle/>
          <a:p>
            <a:fld id="{0EFA3F19-297C-4533-BA7A-154FBB53F67D}" type="datetime3">
              <a:rPr lang="en-US"/>
              <a:pPr/>
              <a:t>7 April 2020</a:t>
            </a:fld>
            <a:endParaRPr lang="en-GB" dirty="0"/>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ext Box 3"/>
          <p:cNvSpPr txBox="1">
            <a:spLocks noChangeArrowheads="1"/>
          </p:cNvSpPr>
          <p:nvPr/>
        </p:nvSpPr>
        <p:spPr bwMode="auto">
          <a:xfrm>
            <a:off x="1660525" y="722313"/>
            <a:ext cx="184150" cy="366712"/>
          </a:xfrm>
          <a:prstGeom prst="rect">
            <a:avLst/>
          </a:prstGeom>
          <a:noFill/>
          <a:ln w="9525">
            <a:noFill/>
            <a:miter lim="800000"/>
            <a:headEnd/>
            <a:tailEnd/>
          </a:ln>
        </p:spPr>
        <p:txBody>
          <a:bodyPr wrap="none">
            <a:spAutoFit/>
          </a:bodyPr>
          <a:lstStyle/>
          <a:p>
            <a:endParaRPr lang="ar-SA"/>
          </a:p>
        </p:txBody>
      </p:sp>
      <p:sp>
        <p:nvSpPr>
          <p:cNvPr id="88110" name="AutoShape 46"/>
          <p:cNvSpPr>
            <a:spLocks noChangeArrowheads="1"/>
          </p:cNvSpPr>
          <p:nvPr/>
        </p:nvSpPr>
        <p:spPr bwMode="ltGray">
          <a:xfrm rot="5400000">
            <a:off x="-2422526" y="1474788"/>
            <a:ext cx="4824413" cy="4770438"/>
          </a:xfrm>
          <a:custGeom>
            <a:avLst/>
            <a:gdLst>
              <a:gd name="G0" fmla="+- 10478 0 0"/>
              <a:gd name="G1" fmla="+- -11739500 0 0"/>
              <a:gd name="G2" fmla="+- 0 0 -11739500"/>
              <a:gd name="T0" fmla="*/ 0 256 1"/>
              <a:gd name="T1" fmla="*/ 180 256 1"/>
              <a:gd name="G3" fmla="+- -11739500 T0 T1"/>
              <a:gd name="T2" fmla="*/ 0 256 1"/>
              <a:gd name="T3" fmla="*/ 90 256 1"/>
              <a:gd name="G4" fmla="+- -11739500 T2 T3"/>
              <a:gd name="G5" fmla="*/ G4 2 1"/>
              <a:gd name="T4" fmla="*/ 90 256 1"/>
              <a:gd name="T5" fmla="*/ 0 256 1"/>
              <a:gd name="G6" fmla="+- -11739500 T4 T5"/>
              <a:gd name="G7" fmla="*/ G6 2 1"/>
              <a:gd name="G8" fmla="abs -1173950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0478"/>
              <a:gd name="G18" fmla="*/ 10478 1 2"/>
              <a:gd name="G19" fmla="+- G18 5400 0"/>
              <a:gd name="G20" fmla="cos G19 -11739500"/>
              <a:gd name="G21" fmla="sin G19 -11739500"/>
              <a:gd name="G22" fmla="+- G20 10800 0"/>
              <a:gd name="G23" fmla="+- G21 10800 0"/>
              <a:gd name="G24" fmla="+- 10800 0 G20"/>
              <a:gd name="G25" fmla="+- 10478 10800 0"/>
              <a:gd name="G26" fmla="?: G9 G17 G25"/>
              <a:gd name="G27" fmla="?: G9 0 21600"/>
              <a:gd name="G28" fmla="cos 10800 -11739500"/>
              <a:gd name="G29" fmla="sin 10800 -11739500"/>
              <a:gd name="G30" fmla="sin 10478 -11739500"/>
              <a:gd name="G31" fmla="+- G28 10800 0"/>
              <a:gd name="G32" fmla="+- G29 10800 0"/>
              <a:gd name="G33" fmla="+- G30 10800 0"/>
              <a:gd name="G34" fmla="?: G4 0 G31"/>
              <a:gd name="G35" fmla="?: -11739500 G34 0"/>
              <a:gd name="G36" fmla="?: G6 G35 G31"/>
              <a:gd name="G37" fmla="+- 21600 0 G36"/>
              <a:gd name="G38" fmla="?: G4 0 G33"/>
              <a:gd name="G39" fmla="?: -11739500 G38 G32"/>
              <a:gd name="G40" fmla="?: G6 G39 0"/>
              <a:gd name="G41" fmla="?: G4 G32 21600"/>
              <a:gd name="G42" fmla="?: G6 G41 G33"/>
              <a:gd name="T12" fmla="*/ 10800 w 21600"/>
              <a:gd name="T13" fmla="*/ 0 h 21600"/>
              <a:gd name="T14" fmla="*/ 162 w 21600"/>
              <a:gd name="T15" fmla="*/ 10638 h 21600"/>
              <a:gd name="T16" fmla="*/ 10800 w 21600"/>
              <a:gd name="T17" fmla="*/ 322 h 21600"/>
              <a:gd name="T18" fmla="*/ 21438 w 21600"/>
              <a:gd name="T19" fmla="*/ 10638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23" y="10641"/>
                </a:moveTo>
                <a:cubicBezTo>
                  <a:pt x="410" y="4916"/>
                  <a:pt x="5075" y="321"/>
                  <a:pt x="10800" y="322"/>
                </a:cubicBezTo>
                <a:cubicBezTo>
                  <a:pt x="16524" y="322"/>
                  <a:pt x="21189" y="4916"/>
                  <a:pt x="21276" y="10641"/>
                </a:cubicBezTo>
                <a:lnTo>
                  <a:pt x="21598" y="10636"/>
                </a:lnTo>
                <a:cubicBezTo>
                  <a:pt x="21509" y="4736"/>
                  <a:pt x="16700" y="-1"/>
                  <a:pt x="10799" y="0"/>
                </a:cubicBezTo>
                <a:cubicBezTo>
                  <a:pt x="4899" y="0"/>
                  <a:pt x="90" y="4736"/>
                  <a:pt x="1" y="10636"/>
                </a:cubicBezTo>
                <a:close/>
              </a:path>
            </a:pathLst>
          </a:custGeom>
          <a:gradFill rotWithShape="1">
            <a:gsLst>
              <a:gs pos="0">
                <a:schemeClr val="bg2">
                  <a:gamma/>
                  <a:tint val="45490"/>
                  <a:invGamma/>
                </a:schemeClr>
              </a:gs>
              <a:gs pos="50000">
                <a:schemeClr val="bg2"/>
              </a:gs>
              <a:gs pos="100000">
                <a:schemeClr val="bg2">
                  <a:gamma/>
                  <a:tint val="45490"/>
                  <a:invGamma/>
                </a:schemeClr>
              </a:gs>
            </a:gsLst>
            <a:lin ang="0" scaled="1"/>
          </a:gradFill>
          <a:ln w="9525" algn="ctr">
            <a:noFill/>
            <a:miter lim="800000"/>
            <a:headEnd/>
            <a:tailEnd/>
          </a:ln>
          <a:effectLst/>
        </p:spPr>
        <p:txBody>
          <a:bodyPr wrap="none" anchor="ctr"/>
          <a:lstStyle/>
          <a:p>
            <a:pPr>
              <a:defRPr/>
            </a:pPr>
            <a:endParaRPr lang="ar-SA">
              <a:cs typeface="+mn-cs"/>
            </a:endParaRPr>
          </a:p>
        </p:txBody>
      </p:sp>
      <p:sp>
        <p:nvSpPr>
          <p:cNvPr id="88111" name="AutoShape 47"/>
          <p:cNvSpPr>
            <a:spLocks noChangeArrowheads="1"/>
          </p:cNvSpPr>
          <p:nvPr/>
        </p:nvSpPr>
        <p:spPr bwMode="ltGray">
          <a:xfrm rot="5400000" flipH="1">
            <a:off x="-2016918" y="1910556"/>
            <a:ext cx="4032250" cy="3929063"/>
          </a:xfrm>
          <a:custGeom>
            <a:avLst/>
            <a:gdLst>
              <a:gd name="G0" fmla="+- 56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6"/>
              <a:gd name="G18" fmla="*/ 56 1 2"/>
              <a:gd name="G19" fmla="+- G18 5400 0"/>
              <a:gd name="G20" fmla="cos G19 11796480"/>
              <a:gd name="G21" fmla="sin G19 11796480"/>
              <a:gd name="G22" fmla="+- G20 10800 0"/>
              <a:gd name="G23" fmla="+- G21 10800 0"/>
              <a:gd name="G24" fmla="+- 10800 0 G20"/>
              <a:gd name="G25" fmla="+- 56 10800 0"/>
              <a:gd name="G26" fmla="?: G9 G17 G25"/>
              <a:gd name="G27" fmla="?: G9 0 21600"/>
              <a:gd name="G28" fmla="cos 10800 11796480"/>
              <a:gd name="G29" fmla="sin 10800 11796480"/>
              <a:gd name="G30" fmla="sin 56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5372 w 21600"/>
              <a:gd name="T15" fmla="*/ 10800 h 21600"/>
              <a:gd name="T16" fmla="*/ 10800 w 21600"/>
              <a:gd name="T17" fmla="*/ 10744 h 21600"/>
              <a:gd name="T18" fmla="*/ 16228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0744" y="10800"/>
                </a:moveTo>
                <a:cubicBezTo>
                  <a:pt x="10744" y="10769"/>
                  <a:pt x="10769" y="10744"/>
                  <a:pt x="10800" y="10744"/>
                </a:cubicBezTo>
                <a:cubicBezTo>
                  <a:pt x="10830" y="10743"/>
                  <a:pt x="10855" y="10769"/>
                  <a:pt x="10856" y="10799"/>
                </a:cubicBezTo>
                <a:lnTo>
                  <a:pt x="21600" y="10800"/>
                </a:lnTo>
                <a:cubicBezTo>
                  <a:pt x="21600" y="4835"/>
                  <a:pt x="16764" y="0"/>
                  <a:pt x="10800" y="0"/>
                </a:cubicBezTo>
                <a:cubicBezTo>
                  <a:pt x="4835" y="0"/>
                  <a:pt x="0" y="4835"/>
                  <a:pt x="0" y="10800"/>
                </a:cubicBezTo>
                <a:close/>
              </a:path>
            </a:pathLst>
          </a:custGeom>
          <a:gradFill rotWithShape="1">
            <a:gsLst>
              <a:gs pos="0">
                <a:schemeClr val="bg2">
                  <a:alpha val="56000"/>
                </a:schemeClr>
              </a:gs>
              <a:gs pos="100000">
                <a:schemeClr val="bg2">
                  <a:gamma/>
                  <a:tint val="0"/>
                  <a:invGamma/>
                  <a:alpha val="48000"/>
                </a:schemeClr>
              </a:gs>
            </a:gsLst>
            <a:lin ang="5400000" scaled="1"/>
          </a:gradFill>
          <a:ln w="0" algn="ctr">
            <a:noFill/>
            <a:miter lim="800000"/>
            <a:headEnd/>
            <a:tailEnd/>
          </a:ln>
          <a:effectLst/>
        </p:spPr>
        <p:txBody>
          <a:bodyPr wrap="none" anchor="ctr"/>
          <a:lstStyle/>
          <a:p>
            <a:pPr>
              <a:defRPr/>
            </a:pPr>
            <a:endParaRPr lang="ar-SA">
              <a:cs typeface="+mn-cs"/>
            </a:endParaRPr>
          </a:p>
        </p:txBody>
      </p:sp>
      <p:sp>
        <p:nvSpPr>
          <p:cNvPr id="87045" name="عنصر نائب للمحتوى 10"/>
          <p:cNvSpPr>
            <a:spLocks noGrp="1"/>
          </p:cNvSpPr>
          <p:nvPr>
            <p:ph idx="1"/>
          </p:nvPr>
        </p:nvSpPr>
        <p:spPr>
          <a:xfrm>
            <a:off x="357188" y="285751"/>
            <a:ext cx="8429625" cy="5807546"/>
          </a:xfrm>
        </p:spPr>
        <p:style>
          <a:lnRef idx="2">
            <a:schemeClr val="accent3"/>
          </a:lnRef>
          <a:fillRef idx="1">
            <a:schemeClr val="lt1"/>
          </a:fillRef>
          <a:effectRef idx="0">
            <a:schemeClr val="accent3"/>
          </a:effectRef>
          <a:fontRef idx="minor">
            <a:schemeClr val="dk1"/>
          </a:fontRef>
        </p:style>
        <p:txBody>
          <a:bodyPr/>
          <a:lstStyle/>
          <a:p>
            <a:pPr marL="0" algn="r" rtl="1" eaLnBrk="1" hangingPunct="1">
              <a:lnSpc>
                <a:spcPct val="150000"/>
              </a:lnSpc>
              <a:buFont typeface="Wingdings" pitchFamily="2" charset="2"/>
              <a:buNone/>
            </a:pPr>
            <a:r>
              <a:rPr lang="ar-SA" sz="4800" b="1" dirty="0">
                <a:solidFill>
                  <a:srgbClr val="FF0000"/>
                </a:solidFill>
              </a:rPr>
              <a:t> </a:t>
            </a:r>
            <a:r>
              <a:rPr lang="en-US" sz="3600" b="1" u="sng" dirty="0">
                <a:solidFill>
                  <a:schemeClr val="accent1"/>
                </a:solidFill>
                <a:latin typeface="Traditional Arabic" pitchFamily="2" charset="-78"/>
                <a:cs typeface="Traditional Arabic" pitchFamily="2" charset="-78"/>
              </a:rPr>
              <a:t> </a:t>
            </a:r>
            <a:r>
              <a:rPr lang="ar-SA" sz="3600" b="1" u="sng" dirty="0">
                <a:solidFill>
                  <a:schemeClr val="accent1"/>
                </a:solidFill>
                <a:latin typeface="Traditional Arabic" pitchFamily="2" charset="-78"/>
                <a:cs typeface="Traditional Arabic" pitchFamily="2" charset="-78"/>
              </a:rPr>
              <a:t>(ج) نسبة نصيب السهم من الأرباح المحققة إلى سعر السهم</a:t>
            </a:r>
            <a:endParaRPr lang="en-US" sz="3200" b="1" u="sng" dirty="0">
              <a:solidFill>
                <a:schemeClr val="accent1"/>
              </a:solidFill>
              <a:latin typeface="Traditional Arabic" pitchFamily="2" charset="-78"/>
              <a:cs typeface="Traditional Arabic" pitchFamily="2" charset="-78"/>
            </a:endParaRPr>
          </a:p>
          <a:p>
            <a:pPr marL="0" algn="justLow" rtl="1" eaLnBrk="1" hangingPunct="1">
              <a:lnSpc>
                <a:spcPct val="150000"/>
              </a:lnSpc>
              <a:buFont typeface="Wingdings" pitchFamily="2" charset="2"/>
              <a:buNone/>
            </a:pPr>
            <a:r>
              <a:rPr lang="ar-SA" sz="2400" b="1" dirty="0"/>
              <a:t>هذه النسبة عبارة عن مقلوب النسبة السابقة وهي عبارة عن معدل العائد الذي يطالب </a:t>
            </a:r>
            <a:r>
              <a:rPr lang="ar-SA" sz="2400" b="1" dirty="0" err="1"/>
              <a:t>به</a:t>
            </a:r>
            <a:r>
              <a:rPr lang="ar-SA" sz="2400" b="1" dirty="0"/>
              <a:t> المستثمرون من أجل الاستثمار في السهم المعين. ويمكن التعبير عنه بالمعادلة التالية:</a:t>
            </a:r>
            <a:endParaRPr lang="en-US" sz="2400" b="1" dirty="0">
              <a:cs typeface="Majalla UI"/>
            </a:endParaRPr>
          </a:p>
          <a:p>
            <a:pPr marL="0" algn="r" rtl="1" eaLnBrk="1" hangingPunct="1">
              <a:lnSpc>
                <a:spcPct val="150000"/>
              </a:lnSpc>
              <a:buFont typeface="Wingdings" pitchFamily="2" charset="2"/>
              <a:buNone/>
            </a:pPr>
            <a:r>
              <a:rPr lang="ar-SA" sz="2400" b="1" dirty="0"/>
              <a:t> </a:t>
            </a:r>
            <a:endParaRPr lang="en-US" sz="2400" b="1" dirty="0">
              <a:cs typeface="Majalla UI"/>
            </a:endParaRPr>
          </a:p>
          <a:p>
            <a:pPr marL="0" algn="r" rtl="1" eaLnBrk="1" hangingPunct="1">
              <a:lnSpc>
                <a:spcPct val="150000"/>
              </a:lnSpc>
              <a:buFont typeface="Wingdings" pitchFamily="2" charset="2"/>
              <a:buNone/>
            </a:pPr>
            <a:endParaRPr lang="ar-DZ" sz="2400" b="1" dirty="0"/>
          </a:p>
          <a:p>
            <a:pPr marL="0" algn="r" rtl="1" eaLnBrk="1" hangingPunct="1">
              <a:lnSpc>
                <a:spcPct val="150000"/>
              </a:lnSpc>
              <a:buFont typeface="Wingdings" pitchFamily="2" charset="2"/>
              <a:buNone/>
            </a:pPr>
            <a:r>
              <a:rPr lang="ar-SA" sz="2400" b="1" dirty="0"/>
              <a:t>ومن المثال يتضح أن نسبة العائد الذي يطلبه المستثمرون هو </a:t>
            </a:r>
            <a:endParaRPr lang="en-US" sz="2400" b="1" dirty="0">
              <a:cs typeface="Majalla UI"/>
            </a:endParaRPr>
          </a:p>
        </p:txBody>
      </p:sp>
      <p:pic>
        <p:nvPicPr>
          <p:cNvPr id="87046" name="Picture 10"/>
          <p:cNvPicPr>
            <a:picLocks noChangeAspect="1" noChangeArrowheads="1"/>
          </p:cNvPicPr>
          <p:nvPr/>
        </p:nvPicPr>
        <p:blipFill>
          <a:blip r:embed="rId2" cstate="print"/>
          <a:srcRect/>
          <a:stretch>
            <a:fillRect/>
          </a:stretch>
        </p:blipFill>
        <p:spPr bwMode="auto">
          <a:xfrm>
            <a:off x="1331640" y="2708920"/>
            <a:ext cx="5302919" cy="969351"/>
          </a:xfrm>
          <a:prstGeom prst="rect">
            <a:avLst/>
          </a:prstGeom>
          <a:ln>
            <a:noFill/>
          </a:ln>
          <a:effectLst>
            <a:outerShdw blurRad="292100" dist="139700" dir="2700000" algn="tl" rotWithShape="0">
              <a:srgbClr val="333333">
                <a:alpha val="65000"/>
              </a:srgbClr>
            </a:outerShdw>
          </a:effectLst>
        </p:spPr>
      </p:pic>
      <p:pic>
        <p:nvPicPr>
          <p:cNvPr id="87047" name="Picture 11"/>
          <p:cNvPicPr>
            <a:picLocks noChangeAspect="1" noChangeArrowheads="1"/>
          </p:cNvPicPr>
          <p:nvPr/>
        </p:nvPicPr>
        <p:blipFill>
          <a:blip r:embed="rId3" cstate="print"/>
          <a:srcRect/>
          <a:stretch>
            <a:fillRect/>
          </a:stretch>
        </p:blipFill>
        <p:spPr bwMode="auto">
          <a:xfrm>
            <a:off x="2483768" y="4647970"/>
            <a:ext cx="3888432" cy="789837"/>
          </a:xfrm>
          <a:prstGeom prst="rect">
            <a:avLst/>
          </a:prstGeom>
          <a:ln>
            <a:noFill/>
          </a:ln>
          <a:effectLst>
            <a:outerShdw blurRad="292100" dist="139700" dir="2700000" algn="tl" rotWithShape="0">
              <a:srgbClr val="333333">
                <a:alpha val="65000"/>
              </a:srgbClr>
            </a:outerShdw>
          </a:effectLst>
        </p:spPr>
      </p:pic>
      <p:sp>
        <p:nvSpPr>
          <p:cNvPr id="10" name="Date Placeholder 9"/>
          <p:cNvSpPr>
            <a:spLocks noGrp="1"/>
          </p:cNvSpPr>
          <p:nvPr>
            <p:ph type="dt" sz="half" idx="10"/>
          </p:nvPr>
        </p:nvSpPr>
        <p:spPr/>
        <p:txBody>
          <a:bodyPr/>
          <a:lstStyle/>
          <a:p>
            <a:fld id="{631BD5B0-B7C6-4D48-8FF9-FEDDFEFB8321}" type="datetime3">
              <a:rPr lang="en-US" smtClean="0"/>
              <a:t>7 April 2020</a:t>
            </a:fld>
            <a:endParaRPr lang="ar-SA"/>
          </a:p>
        </p:txBody>
      </p:sp>
      <p:sp>
        <p:nvSpPr>
          <p:cNvPr id="11" name="Footer Placeholder 10"/>
          <p:cNvSpPr>
            <a:spLocks noGrp="1"/>
          </p:cNvSpPr>
          <p:nvPr>
            <p:ph type="ftr" sz="quarter" idx="11"/>
          </p:nvPr>
        </p:nvSpPr>
        <p:spPr/>
        <p:txBody>
          <a:bodyPr/>
          <a:lstStyle/>
          <a:p>
            <a:r>
              <a:rPr lang="ar-SA"/>
              <a:t>النسب المالية                                  الأستاذ الدكتور  بوداح عبدالجليل</a:t>
            </a:r>
          </a:p>
        </p:txBody>
      </p:sp>
      <p:sp>
        <p:nvSpPr>
          <p:cNvPr id="12" name="Slide Number Placeholder 11"/>
          <p:cNvSpPr>
            <a:spLocks noGrp="1"/>
          </p:cNvSpPr>
          <p:nvPr>
            <p:ph type="sldNum" sz="quarter" idx="12"/>
          </p:nvPr>
        </p:nvSpPr>
        <p:spPr/>
        <p:txBody>
          <a:bodyPr/>
          <a:lstStyle/>
          <a:p>
            <a:fld id="{0B34F065-1154-456A-91E3-76DE8E75E17B}" type="slidenum">
              <a:rPr lang="ar-SA" smtClean="0"/>
              <a:pPr/>
              <a:t>53</a:t>
            </a:fld>
            <a:endParaRPr lang="ar-SA"/>
          </a:p>
        </p:txBody>
      </p:sp>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ext Box 3"/>
          <p:cNvSpPr txBox="1">
            <a:spLocks noChangeArrowheads="1"/>
          </p:cNvSpPr>
          <p:nvPr/>
        </p:nvSpPr>
        <p:spPr bwMode="auto">
          <a:xfrm>
            <a:off x="1660525" y="722313"/>
            <a:ext cx="184150" cy="366712"/>
          </a:xfrm>
          <a:prstGeom prst="rect">
            <a:avLst/>
          </a:prstGeom>
          <a:noFill/>
          <a:ln w="9525">
            <a:noFill/>
            <a:miter lim="800000"/>
            <a:headEnd/>
            <a:tailEnd/>
          </a:ln>
        </p:spPr>
        <p:txBody>
          <a:bodyPr wrap="none">
            <a:spAutoFit/>
          </a:bodyPr>
          <a:lstStyle/>
          <a:p>
            <a:endParaRPr lang="ar-SA"/>
          </a:p>
        </p:txBody>
      </p:sp>
      <p:sp>
        <p:nvSpPr>
          <p:cNvPr id="88110" name="AutoShape 46"/>
          <p:cNvSpPr>
            <a:spLocks noChangeArrowheads="1"/>
          </p:cNvSpPr>
          <p:nvPr/>
        </p:nvSpPr>
        <p:spPr bwMode="ltGray">
          <a:xfrm rot="5400000">
            <a:off x="-2422526" y="1474788"/>
            <a:ext cx="4824413" cy="4770438"/>
          </a:xfrm>
          <a:custGeom>
            <a:avLst/>
            <a:gdLst>
              <a:gd name="G0" fmla="+- 10478 0 0"/>
              <a:gd name="G1" fmla="+- -11739500 0 0"/>
              <a:gd name="G2" fmla="+- 0 0 -11739500"/>
              <a:gd name="T0" fmla="*/ 0 256 1"/>
              <a:gd name="T1" fmla="*/ 180 256 1"/>
              <a:gd name="G3" fmla="+- -11739500 T0 T1"/>
              <a:gd name="T2" fmla="*/ 0 256 1"/>
              <a:gd name="T3" fmla="*/ 90 256 1"/>
              <a:gd name="G4" fmla="+- -11739500 T2 T3"/>
              <a:gd name="G5" fmla="*/ G4 2 1"/>
              <a:gd name="T4" fmla="*/ 90 256 1"/>
              <a:gd name="T5" fmla="*/ 0 256 1"/>
              <a:gd name="G6" fmla="+- -11739500 T4 T5"/>
              <a:gd name="G7" fmla="*/ G6 2 1"/>
              <a:gd name="G8" fmla="abs -1173950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0478"/>
              <a:gd name="G18" fmla="*/ 10478 1 2"/>
              <a:gd name="G19" fmla="+- G18 5400 0"/>
              <a:gd name="G20" fmla="cos G19 -11739500"/>
              <a:gd name="G21" fmla="sin G19 -11739500"/>
              <a:gd name="G22" fmla="+- G20 10800 0"/>
              <a:gd name="G23" fmla="+- G21 10800 0"/>
              <a:gd name="G24" fmla="+- 10800 0 G20"/>
              <a:gd name="G25" fmla="+- 10478 10800 0"/>
              <a:gd name="G26" fmla="?: G9 G17 G25"/>
              <a:gd name="G27" fmla="?: G9 0 21600"/>
              <a:gd name="G28" fmla="cos 10800 -11739500"/>
              <a:gd name="G29" fmla="sin 10800 -11739500"/>
              <a:gd name="G30" fmla="sin 10478 -11739500"/>
              <a:gd name="G31" fmla="+- G28 10800 0"/>
              <a:gd name="G32" fmla="+- G29 10800 0"/>
              <a:gd name="G33" fmla="+- G30 10800 0"/>
              <a:gd name="G34" fmla="?: G4 0 G31"/>
              <a:gd name="G35" fmla="?: -11739500 G34 0"/>
              <a:gd name="G36" fmla="?: G6 G35 G31"/>
              <a:gd name="G37" fmla="+- 21600 0 G36"/>
              <a:gd name="G38" fmla="?: G4 0 G33"/>
              <a:gd name="G39" fmla="?: -11739500 G38 G32"/>
              <a:gd name="G40" fmla="?: G6 G39 0"/>
              <a:gd name="G41" fmla="?: G4 G32 21600"/>
              <a:gd name="G42" fmla="?: G6 G41 G33"/>
              <a:gd name="T12" fmla="*/ 10800 w 21600"/>
              <a:gd name="T13" fmla="*/ 0 h 21600"/>
              <a:gd name="T14" fmla="*/ 162 w 21600"/>
              <a:gd name="T15" fmla="*/ 10638 h 21600"/>
              <a:gd name="T16" fmla="*/ 10800 w 21600"/>
              <a:gd name="T17" fmla="*/ 322 h 21600"/>
              <a:gd name="T18" fmla="*/ 21438 w 21600"/>
              <a:gd name="T19" fmla="*/ 10638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23" y="10641"/>
                </a:moveTo>
                <a:cubicBezTo>
                  <a:pt x="410" y="4916"/>
                  <a:pt x="5075" y="321"/>
                  <a:pt x="10800" y="322"/>
                </a:cubicBezTo>
                <a:cubicBezTo>
                  <a:pt x="16524" y="322"/>
                  <a:pt x="21189" y="4916"/>
                  <a:pt x="21276" y="10641"/>
                </a:cubicBezTo>
                <a:lnTo>
                  <a:pt x="21598" y="10636"/>
                </a:lnTo>
                <a:cubicBezTo>
                  <a:pt x="21509" y="4736"/>
                  <a:pt x="16700" y="-1"/>
                  <a:pt x="10799" y="0"/>
                </a:cubicBezTo>
                <a:cubicBezTo>
                  <a:pt x="4899" y="0"/>
                  <a:pt x="90" y="4736"/>
                  <a:pt x="1" y="10636"/>
                </a:cubicBezTo>
                <a:close/>
              </a:path>
            </a:pathLst>
          </a:custGeom>
          <a:gradFill rotWithShape="1">
            <a:gsLst>
              <a:gs pos="0">
                <a:schemeClr val="bg2">
                  <a:gamma/>
                  <a:tint val="45490"/>
                  <a:invGamma/>
                </a:schemeClr>
              </a:gs>
              <a:gs pos="50000">
                <a:schemeClr val="bg2"/>
              </a:gs>
              <a:gs pos="100000">
                <a:schemeClr val="bg2">
                  <a:gamma/>
                  <a:tint val="45490"/>
                  <a:invGamma/>
                </a:schemeClr>
              </a:gs>
            </a:gsLst>
            <a:lin ang="0" scaled="1"/>
          </a:gradFill>
          <a:ln w="9525" algn="ctr">
            <a:noFill/>
            <a:miter lim="800000"/>
            <a:headEnd/>
            <a:tailEnd/>
          </a:ln>
          <a:effectLst/>
        </p:spPr>
        <p:txBody>
          <a:bodyPr wrap="none" anchor="ctr"/>
          <a:lstStyle/>
          <a:p>
            <a:pPr>
              <a:defRPr/>
            </a:pPr>
            <a:endParaRPr lang="ar-SA">
              <a:cs typeface="+mn-cs"/>
            </a:endParaRPr>
          </a:p>
        </p:txBody>
      </p:sp>
      <p:sp>
        <p:nvSpPr>
          <p:cNvPr id="88111" name="AutoShape 47"/>
          <p:cNvSpPr>
            <a:spLocks noChangeArrowheads="1"/>
          </p:cNvSpPr>
          <p:nvPr/>
        </p:nvSpPr>
        <p:spPr bwMode="ltGray">
          <a:xfrm rot="5400000" flipH="1">
            <a:off x="-2016918" y="1910556"/>
            <a:ext cx="4032250" cy="3929063"/>
          </a:xfrm>
          <a:custGeom>
            <a:avLst/>
            <a:gdLst>
              <a:gd name="G0" fmla="+- 56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6"/>
              <a:gd name="G18" fmla="*/ 56 1 2"/>
              <a:gd name="G19" fmla="+- G18 5400 0"/>
              <a:gd name="G20" fmla="cos G19 11796480"/>
              <a:gd name="G21" fmla="sin G19 11796480"/>
              <a:gd name="G22" fmla="+- G20 10800 0"/>
              <a:gd name="G23" fmla="+- G21 10800 0"/>
              <a:gd name="G24" fmla="+- 10800 0 G20"/>
              <a:gd name="G25" fmla="+- 56 10800 0"/>
              <a:gd name="G26" fmla="?: G9 G17 G25"/>
              <a:gd name="G27" fmla="?: G9 0 21600"/>
              <a:gd name="G28" fmla="cos 10800 11796480"/>
              <a:gd name="G29" fmla="sin 10800 11796480"/>
              <a:gd name="G30" fmla="sin 56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5372 w 21600"/>
              <a:gd name="T15" fmla="*/ 10800 h 21600"/>
              <a:gd name="T16" fmla="*/ 10800 w 21600"/>
              <a:gd name="T17" fmla="*/ 10744 h 21600"/>
              <a:gd name="T18" fmla="*/ 16228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0744" y="10800"/>
                </a:moveTo>
                <a:cubicBezTo>
                  <a:pt x="10744" y="10769"/>
                  <a:pt x="10769" y="10744"/>
                  <a:pt x="10800" y="10744"/>
                </a:cubicBezTo>
                <a:cubicBezTo>
                  <a:pt x="10830" y="10743"/>
                  <a:pt x="10855" y="10769"/>
                  <a:pt x="10856" y="10799"/>
                </a:cubicBezTo>
                <a:lnTo>
                  <a:pt x="21600" y="10800"/>
                </a:lnTo>
                <a:cubicBezTo>
                  <a:pt x="21600" y="4835"/>
                  <a:pt x="16764" y="0"/>
                  <a:pt x="10800" y="0"/>
                </a:cubicBezTo>
                <a:cubicBezTo>
                  <a:pt x="4835" y="0"/>
                  <a:pt x="0" y="4835"/>
                  <a:pt x="0" y="10800"/>
                </a:cubicBezTo>
                <a:close/>
              </a:path>
            </a:pathLst>
          </a:custGeom>
          <a:gradFill rotWithShape="1">
            <a:gsLst>
              <a:gs pos="0">
                <a:schemeClr val="bg2">
                  <a:alpha val="56000"/>
                </a:schemeClr>
              </a:gs>
              <a:gs pos="100000">
                <a:schemeClr val="bg2">
                  <a:gamma/>
                  <a:tint val="0"/>
                  <a:invGamma/>
                  <a:alpha val="48000"/>
                </a:schemeClr>
              </a:gs>
            </a:gsLst>
            <a:lin ang="5400000" scaled="1"/>
          </a:gradFill>
          <a:ln w="0" algn="ctr">
            <a:noFill/>
            <a:miter lim="800000"/>
            <a:headEnd/>
            <a:tailEnd/>
          </a:ln>
          <a:effectLst/>
        </p:spPr>
        <p:txBody>
          <a:bodyPr wrap="none" anchor="ctr"/>
          <a:lstStyle/>
          <a:p>
            <a:pPr>
              <a:defRPr/>
            </a:pPr>
            <a:endParaRPr lang="ar-SA">
              <a:cs typeface="+mn-cs"/>
            </a:endParaRPr>
          </a:p>
        </p:txBody>
      </p:sp>
      <p:sp>
        <p:nvSpPr>
          <p:cNvPr id="88069" name="عنصر نائب للمحتوى 10"/>
          <p:cNvSpPr>
            <a:spLocks noGrp="1"/>
          </p:cNvSpPr>
          <p:nvPr>
            <p:ph idx="1"/>
          </p:nvPr>
        </p:nvSpPr>
        <p:spPr>
          <a:xfrm>
            <a:off x="179512" y="620688"/>
            <a:ext cx="8729662" cy="5521796"/>
          </a:xfrm>
        </p:spPr>
        <p:style>
          <a:lnRef idx="2">
            <a:schemeClr val="accent3"/>
          </a:lnRef>
          <a:fillRef idx="1">
            <a:schemeClr val="lt1"/>
          </a:fillRef>
          <a:effectRef idx="0">
            <a:schemeClr val="accent3"/>
          </a:effectRef>
          <a:fontRef idx="minor">
            <a:schemeClr val="dk1"/>
          </a:fontRef>
        </p:style>
        <p:txBody>
          <a:bodyPr/>
          <a:lstStyle/>
          <a:p>
            <a:pPr marL="0" algn="r" rtl="1" eaLnBrk="1" hangingPunct="1">
              <a:lnSpc>
                <a:spcPct val="150000"/>
              </a:lnSpc>
              <a:buFont typeface="Wingdings" pitchFamily="2" charset="2"/>
              <a:buNone/>
            </a:pPr>
            <a:r>
              <a:rPr lang="ar-SA" sz="3200" b="1" dirty="0">
                <a:solidFill>
                  <a:srgbClr val="FF0000"/>
                </a:solidFill>
                <a:latin typeface="Traditional Arabic" pitchFamily="2" charset="-78"/>
                <a:cs typeface="Traditional Arabic" pitchFamily="2" charset="-78"/>
              </a:rPr>
              <a:t> </a:t>
            </a:r>
            <a:r>
              <a:rPr lang="ar-SA" sz="3600" b="1" u="sng" dirty="0">
                <a:solidFill>
                  <a:schemeClr val="accent1"/>
                </a:solidFill>
                <a:latin typeface="Traditional Arabic" pitchFamily="2" charset="-78"/>
                <a:cs typeface="Traditional Arabic" pitchFamily="2" charset="-78"/>
              </a:rPr>
              <a:t>د -الأرباح الموزعة على السهم</a:t>
            </a:r>
            <a:r>
              <a:rPr lang="ar-SA" sz="3200" b="1" u="sng" dirty="0">
                <a:solidFill>
                  <a:schemeClr val="accent1"/>
                </a:solidFill>
                <a:latin typeface="Traditional Arabic" pitchFamily="2" charset="-78"/>
                <a:cs typeface="Traditional Arabic" pitchFamily="2" charset="-78"/>
              </a:rPr>
              <a:t> </a:t>
            </a:r>
            <a:r>
              <a:rPr lang="en-US" sz="2000" b="1" u="sng" dirty="0">
                <a:solidFill>
                  <a:schemeClr val="accent1"/>
                </a:solidFill>
                <a:cs typeface="Mudir MT" pitchFamily="2" charset="-78"/>
              </a:rPr>
              <a:t>Dividends Per Share</a:t>
            </a:r>
            <a:endParaRPr lang="ar-SA" sz="1100" b="1" u="sng" dirty="0">
              <a:solidFill>
                <a:schemeClr val="accent1"/>
              </a:solidFill>
            </a:endParaRPr>
          </a:p>
          <a:p>
            <a:pPr marL="0" algn="justLow" rtl="1" eaLnBrk="1" hangingPunct="1">
              <a:lnSpc>
                <a:spcPct val="150000"/>
              </a:lnSpc>
              <a:buFont typeface="Wingdings" pitchFamily="2" charset="2"/>
              <a:buNone/>
            </a:pPr>
            <a:r>
              <a:rPr lang="ar-SA" sz="2400" b="1" dirty="0"/>
              <a:t>تقيس هذه النسبة نصيب السهم العادي من الأرباح التي توزعها الشركة على المساهمين, وتعتبر هذه النسبة من العوامل التي تؤثر في تحديد سعر السهم ويتم قياسها بالمعادلة التالية:</a:t>
            </a:r>
            <a:endParaRPr lang="en-US" sz="2400" b="1" dirty="0">
              <a:cs typeface="Majalla UI"/>
            </a:endParaRPr>
          </a:p>
          <a:p>
            <a:pPr marL="0" algn="r" rtl="1" eaLnBrk="1" hangingPunct="1">
              <a:lnSpc>
                <a:spcPct val="150000"/>
              </a:lnSpc>
              <a:buFont typeface="Wingdings" pitchFamily="2" charset="2"/>
              <a:buNone/>
            </a:pPr>
            <a:r>
              <a:rPr lang="ar-SA" sz="2800" b="1" dirty="0"/>
              <a:t> </a:t>
            </a:r>
            <a:endParaRPr lang="en-US" sz="2800" b="1" dirty="0">
              <a:cs typeface="Majalla UI"/>
            </a:endParaRPr>
          </a:p>
        </p:txBody>
      </p:sp>
      <p:sp>
        <p:nvSpPr>
          <p:cNvPr id="10" name="Date Placeholder 9"/>
          <p:cNvSpPr>
            <a:spLocks noGrp="1"/>
          </p:cNvSpPr>
          <p:nvPr>
            <p:ph type="dt" sz="half" idx="10"/>
          </p:nvPr>
        </p:nvSpPr>
        <p:spPr/>
        <p:txBody>
          <a:bodyPr/>
          <a:lstStyle/>
          <a:p>
            <a:fld id="{8ADF9F09-0D07-4CFC-9643-799A8B610C50}" type="datetime3">
              <a:rPr lang="en-US" smtClean="0"/>
              <a:t>7 April 2020</a:t>
            </a:fld>
            <a:endParaRPr lang="ar-SA"/>
          </a:p>
        </p:txBody>
      </p:sp>
      <p:sp>
        <p:nvSpPr>
          <p:cNvPr id="11" name="Footer Placeholder 10"/>
          <p:cNvSpPr>
            <a:spLocks noGrp="1"/>
          </p:cNvSpPr>
          <p:nvPr>
            <p:ph type="ftr" sz="quarter" idx="11"/>
          </p:nvPr>
        </p:nvSpPr>
        <p:spPr/>
        <p:txBody>
          <a:bodyPr/>
          <a:lstStyle/>
          <a:p>
            <a:r>
              <a:rPr lang="ar-SA"/>
              <a:t>النسب المالية                                  الأستاذ الدكتور  بوداح عبدالجليل</a:t>
            </a:r>
          </a:p>
        </p:txBody>
      </p:sp>
      <p:sp>
        <p:nvSpPr>
          <p:cNvPr id="61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SA"/>
          </a:p>
        </p:txBody>
      </p:sp>
      <p:sp>
        <p:nvSpPr>
          <p:cNvPr id="614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SA"/>
          </a:p>
        </p:txBody>
      </p:sp>
      <p:pic>
        <p:nvPicPr>
          <p:cNvPr id="6147" name="Picture 3"/>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115616" y="3068960"/>
            <a:ext cx="5769484" cy="931616"/>
          </a:xfrm>
          <a:prstGeom prst="rect">
            <a:avLst/>
          </a:prstGeom>
          <a:ln w="38100" cap="sq" cmpd="thickThin">
            <a:solidFill>
              <a:srgbClr val="FF0000"/>
            </a:solidFill>
            <a:prstDash val="solid"/>
            <a:miter lim="800000"/>
          </a:ln>
          <a:effectLst>
            <a:innerShdw blurRad="76200">
              <a:srgbClr val="000000"/>
            </a:innerShdw>
          </a:effectLst>
        </p:spPr>
      </p:pic>
      <p:sp>
        <p:nvSpPr>
          <p:cNvPr id="12" name="Slide Number Placeholder 11"/>
          <p:cNvSpPr>
            <a:spLocks noGrp="1"/>
          </p:cNvSpPr>
          <p:nvPr>
            <p:ph type="sldNum" sz="quarter" idx="12"/>
          </p:nvPr>
        </p:nvSpPr>
        <p:spPr/>
        <p:txBody>
          <a:bodyPr/>
          <a:lstStyle/>
          <a:p>
            <a:fld id="{0B34F065-1154-456A-91E3-76DE8E75E17B}" type="slidenum">
              <a:rPr lang="ar-SA" smtClean="0"/>
              <a:pPr/>
              <a:t>54</a:t>
            </a:fld>
            <a:endParaRPr lang="ar-SA"/>
          </a:p>
        </p:txBody>
      </p:sp>
    </p:spTree>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ext Box 3"/>
          <p:cNvSpPr txBox="1">
            <a:spLocks noChangeArrowheads="1"/>
          </p:cNvSpPr>
          <p:nvPr/>
        </p:nvSpPr>
        <p:spPr bwMode="auto">
          <a:xfrm>
            <a:off x="1660525" y="722313"/>
            <a:ext cx="184150" cy="366712"/>
          </a:xfrm>
          <a:prstGeom prst="rect">
            <a:avLst/>
          </a:prstGeom>
          <a:noFill/>
          <a:ln w="9525">
            <a:noFill/>
            <a:miter lim="800000"/>
            <a:headEnd/>
            <a:tailEnd/>
          </a:ln>
        </p:spPr>
        <p:txBody>
          <a:bodyPr wrap="none">
            <a:spAutoFit/>
          </a:bodyPr>
          <a:lstStyle/>
          <a:p>
            <a:endParaRPr lang="ar-SA"/>
          </a:p>
        </p:txBody>
      </p:sp>
      <p:sp>
        <p:nvSpPr>
          <p:cNvPr id="88110" name="AutoShape 46"/>
          <p:cNvSpPr>
            <a:spLocks noChangeArrowheads="1"/>
          </p:cNvSpPr>
          <p:nvPr/>
        </p:nvSpPr>
        <p:spPr bwMode="ltGray">
          <a:xfrm rot="5400000">
            <a:off x="-2422526" y="1474788"/>
            <a:ext cx="4824413" cy="4770438"/>
          </a:xfrm>
          <a:custGeom>
            <a:avLst/>
            <a:gdLst>
              <a:gd name="G0" fmla="+- 10478 0 0"/>
              <a:gd name="G1" fmla="+- -11739500 0 0"/>
              <a:gd name="G2" fmla="+- 0 0 -11739500"/>
              <a:gd name="T0" fmla="*/ 0 256 1"/>
              <a:gd name="T1" fmla="*/ 180 256 1"/>
              <a:gd name="G3" fmla="+- -11739500 T0 T1"/>
              <a:gd name="T2" fmla="*/ 0 256 1"/>
              <a:gd name="T3" fmla="*/ 90 256 1"/>
              <a:gd name="G4" fmla="+- -11739500 T2 T3"/>
              <a:gd name="G5" fmla="*/ G4 2 1"/>
              <a:gd name="T4" fmla="*/ 90 256 1"/>
              <a:gd name="T5" fmla="*/ 0 256 1"/>
              <a:gd name="G6" fmla="+- -11739500 T4 T5"/>
              <a:gd name="G7" fmla="*/ G6 2 1"/>
              <a:gd name="G8" fmla="abs -1173950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0478"/>
              <a:gd name="G18" fmla="*/ 10478 1 2"/>
              <a:gd name="G19" fmla="+- G18 5400 0"/>
              <a:gd name="G20" fmla="cos G19 -11739500"/>
              <a:gd name="G21" fmla="sin G19 -11739500"/>
              <a:gd name="G22" fmla="+- G20 10800 0"/>
              <a:gd name="G23" fmla="+- G21 10800 0"/>
              <a:gd name="G24" fmla="+- 10800 0 G20"/>
              <a:gd name="G25" fmla="+- 10478 10800 0"/>
              <a:gd name="G26" fmla="?: G9 G17 G25"/>
              <a:gd name="G27" fmla="?: G9 0 21600"/>
              <a:gd name="G28" fmla="cos 10800 -11739500"/>
              <a:gd name="G29" fmla="sin 10800 -11739500"/>
              <a:gd name="G30" fmla="sin 10478 -11739500"/>
              <a:gd name="G31" fmla="+- G28 10800 0"/>
              <a:gd name="G32" fmla="+- G29 10800 0"/>
              <a:gd name="G33" fmla="+- G30 10800 0"/>
              <a:gd name="G34" fmla="?: G4 0 G31"/>
              <a:gd name="G35" fmla="?: -11739500 G34 0"/>
              <a:gd name="G36" fmla="?: G6 G35 G31"/>
              <a:gd name="G37" fmla="+- 21600 0 G36"/>
              <a:gd name="G38" fmla="?: G4 0 G33"/>
              <a:gd name="G39" fmla="?: -11739500 G38 G32"/>
              <a:gd name="G40" fmla="?: G6 G39 0"/>
              <a:gd name="G41" fmla="?: G4 G32 21600"/>
              <a:gd name="G42" fmla="?: G6 G41 G33"/>
              <a:gd name="T12" fmla="*/ 10800 w 21600"/>
              <a:gd name="T13" fmla="*/ 0 h 21600"/>
              <a:gd name="T14" fmla="*/ 162 w 21600"/>
              <a:gd name="T15" fmla="*/ 10638 h 21600"/>
              <a:gd name="T16" fmla="*/ 10800 w 21600"/>
              <a:gd name="T17" fmla="*/ 322 h 21600"/>
              <a:gd name="T18" fmla="*/ 21438 w 21600"/>
              <a:gd name="T19" fmla="*/ 10638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23" y="10641"/>
                </a:moveTo>
                <a:cubicBezTo>
                  <a:pt x="410" y="4916"/>
                  <a:pt x="5075" y="321"/>
                  <a:pt x="10800" y="322"/>
                </a:cubicBezTo>
                <a:cubicBezTo>
                  <a:pt x="16524" y="322"/>
                  <a:pt x="21189" y="4916"/>
                  <a:pt x="21276" y="10641"/>
                </a:cubicBezTo>
                <a:lnTo>
                  <a:pt x="21598" y="10636"/>
                </a:lnTo>
                <a:cubicBezTo>
                  <a:pt x="21509" y="4736"/>
                  <a:pt x="16700" y="-1"/>
                  <a:pt x="10799" y="0"/>
                </a:cubicBezTo>
                <a:cubicBezTo>
                  <a:pt x="4899" y="0"/>
                  <a:pt x="90" y="4736"/>
                  <a:pt x="1" y="10636"/>
                </a:cubicBezTo>
                <a:close/>
              </a:path>
            </a:pathLst>
          </a:custGeom>
          <a:gradFill rotWithShape="1">
            <a:gsLst>
              <a:gs pos="0">
                <a:schemeClr val="bg2">
                  <a:gamma/>
                  <a:tint val="45490"/>
                  <a:invGamma/>
                </a:schemeClr>
              </a:gs>
              <a:gs pos="50000">
                <a:schemeClr val="bg2"/>
              </a:gs>
              <a:gs pos="100000">
                <a:schemeClr val="bg2">
                  <a:gamma/>
                  <a:tint val="45490"/>
                  <a:invGamma/>
                </a:schemeClr>
              </a:gs>
            </a:gsLst>
            <a:lin ang="0" scaled="1"/>
          </a:gradFill>
          <a:ln w="9525" algn="ctr">
            <a:noFill/>
            <a:miter lim="800000"/>
            <a:headEnd/>
            <a:tailEnd/>
          </a:ln>
          <a:effectLst/>
        </p:spPr>
        <p:txBody>
          <a:bodyPr wrap="none" anchor="ctr"/>
          <a:lstStyle/>
          <a:p>
            <a:pPr>
              <a:defRPr/>
            </a:pPr>
            <a:endParaRPr lang="ar-SA">
              <a:cs typeface="+mn-cs"/>
            </a:endParaRPr>
          </a:p>
        </p:txBody>
      </p:sp>
      <p:sp>
        <p:nvSpPr>
          <p:cNvPr id="88111" name="AutoShape 47"/>
          <p:cNvSpPr>
            <a:spLocks noChangeArrowheads="1"/>
          </p:cNvSpPr>
          <p:nvPr/>
        </p:nvSpPr>
        <p:spPr bwMode="ltGray">
          <a:xfrm rot="5400000" flipH="1">
            <a:off x="-2016918" y="1910556"/>
            <a:ext cx="4032250" cy="3929063"/>
          </a:xfrm>
          <a:custGeom>
            <a:avLst/>
            <a:gdLst>
              <a:gd name="G0" fmla="+- 56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6"/>
              <a:gd name="G18" fmla="*/ 56 1 2"/>
              <a:gd name="G19" fmla="+- G18 5400 0"/>
              <a:gd name="G20" fmla="cos G19 11796480"/>
              <a:gd name="G21" fmla="sin G19 11796480"/>
              <a:gd name="G22" fmla="+- G20 10800 0"/>
              <a:gd name="G23" fmla="+- G21 10800 0"/>
              <a:gd name="G24" fmla="+- 10800 0 G20"/>
              <a:gd name="G25" fmla="+- 56 10800 0"/>
              <a:gd name="G26" fmla="?: G9 G17 G25"/>
              <a:gd name="G27" fmla="?: G9 0 21600"/>
              <a:gd name="G28" fmla="cos 10800 11796480"/>
              <a:gd name="G29" fmla="sin 10800 11796480"/>
              <a:gd name="G30" fmla="sin 56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5372 w 21600"/>
              <a:gd name="T15" fmla="*/ 10800 h 21600"/>
              <a:gd name="T16" fmla="*/ 10800 w 21600"/>
              <a:gd name="T17" fmla="*/ 10744 h 21600"/>
              <a:gd name="T18" fmla="*/ 16228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0744" y="10800"/>
                </a:moveTo>
                <a:cubicBezTo>
                  <a:pt x="10744" y="10769"/>
                  <a:pt x="10769" y="10744"/>
                  <a:pt x="10800" y="10744"/>
                </a:cubicBezTo>
                <a:cubicBezTo>
                  <a:pt x="10830" y="10743"/>
                  <a:pt x="10855" y="10769"/>
                  <a:pt x="10856" y="10799"/>
                </a:cubicBezTo>
                <a:lnTo>
                  <a:pt x="21600" y="10800"/>
                </a:lnTo>
                <a:cubicBezTo>
                  <a:pt x="21600" y="4835"/>
                  <a:pt x="16764" y="0"/>
                  <a:pt x="10800" y="0"/>
                </a:cubicBezTo>
                <a:cubicBezTo>
                  <a:pt x="4835" y="0"/>
                  <a:pt x="0" y="4835"/>
                  <a:pt x="0" y="10800"/>
                </a:cubicBezTo>
                <a:close/>
              </a:path>
            </a:pathLst>
          </a:custGeom>
          <a:gradFill rotWithShape="1">
            <a:gsLst>
              <a:gs pos="0">
                <a:schemeClr val="bg2">
                  <a:alpha val="56000"/>
                </a:schemeClr>
              </a:gs>
              <a:gs pos="100000">
                <a:schemeClr val="bg2">
                  <a:gamma/>
                  <a:tint val="0"/>
                  <a:invGamma/>
                  <a:alpha val="48000"/>
                </a:schemeClr>
              </a:gs>
            </a:gsLst>
            <a:lin ang="5400000" scaled="1"/>
          </a:gradFill>
          <a:ln w="0" algn="ctr">
            <a:noFill/>
            <a:miter lim="800000"/>
            <a:headEnd/>
            <a:tailEnd/>
          </a:ln>
          <a:effectLst/>
        </p:spPr>
        <p:txBody>
          <a:bodyPr wrap="none" anchor="ctr"/>
          <a:lstStyle/>
          <a:p>
            <a:pPr>
              <a:defRPr/>
            </a:pPr>
            <a:endParaRPr lang="ar-SA">
              <a:cs typeface="+mn-cs"/>
            </a:endParaRPr>
          </a:p>
        </p:txBody>
      </p:sp>
      <p:sp>
        <p:nvSpPr>
          <p:cNvPr id="89093" name="عنصر نائب للمحتوى 10"/>
          <p:cNvSpPr>
            <a:spLocks noGrp="1"/>
          </p:cNvSpPr>
          <p:nvPr>
            <p:ph idx="1"/>
          </p:nvPr>
        </p:nvSpPr>
        <p:spPr>
          <a:xfrm>
            <a:off x="714348" y="500063"/>
            <a:ext cx="8072494" cy="5857875"/>
          </a:xfrm>
        </p:spPr>
        <p:style>
          <a:lnRef idx="2">
            <a:schemeClr val="accent3"/>
          </a:lnRef>
          <a:fillRef idx="1">
            <a:schemeClr val="lt1"/>
          </a:fillRef>
          <a:effectRef idx="0">
            <a:schemeClr val="accent3"/>
          </a:effectRef>
          <a:fontRef idx="minor">
            <a:schemeClr val="dk1"/>
          </a:fontRef>
        </p:style>
        <p:txBody>
          <a:bodyPr/>
          <a:lstStyle/>
          <a:p>
            <a:pPr marL="0" algn="r" rtl="1" eaLnBrk="1" hangingPunct="1">
              <a:lnSpc>
                <a:spcPct val="150000"/>
              </a:lnSpc>
              <a:buFont typeface="Wingdings" pitchFamily="2" charset="2"/>
              <a:buNone/>
            </a:pPr>
            <a:r>
              <a:rPr lang="ar-SA" sz="3600" b="1" dirty="0">
                <a:solidFill>
                  <a:srgbClr val="C00000"/>
                </a:solidFill>
              </a:rPr>
              <a:t> </a:t>
            </a:r>
            <a:r>
              <a:rPr lang="ar-SA" sz="3600" b="1" u="sng" dirty="0">
                <a:solidFill>
                  <a:schemeClr val="accent1"/>
                </a:solidFill>
                <a:cs typeface="Mudir MT" pitchFamily="2" charset="-78"/>
              </a:rPr>
              <a:t> </a:t>
            </a:r>
            <a:r>
              <a:rPr lang="ar-SA" sz="3600" b="1" u="sng" dirty="0">
                <a:solidFill>
                  <a:schemeClr val="accent1"/>
                </a:solidFill>
                <a:latin typeface="Traditional Arabic" pitchFamily="2" charset="-78"/>
                <a:cs typeface="Traditional Arabic" pitchFamily="2" charset="-78"/>
              </a:rPr>
              <a:t>(هـ) عائد أو غلة الربح الموزع </a:t>
            </a:r>
            <a:r>
              <a:rPr lang="en-US" sz="2000" b="1" u="sng" dirty="0">
                <a:solidFill>
                  <a:schemeClr val="accent1"/>
                </a:solidFill>
                <a:cs typeface="Mudir MT" pitchFamily="2" charset="-78"/>
              </a:rPr>
              <a:t>Dividend Yield</a:t>
            </a:r>
            <a:endParaRPr lang="en-US" sz="2400" b="1" u="sng" dirty="0">
              <a:solidFill>
                <a:schemeClr val="accent1"/>
              </a:solidFill>
              <a:cs typeface="Mudir MT" pitchFamily="2" charset="-78"/>
            </a:endParaRPr>
          </a:p>
          <a:p>
            <a:pPr marL="0" algn="r" rtl="1" eaLnBrk="1" hangingPunct="1">
              <a:lnSpc>
                <a:spcPct val="150000"/>
              </a:lnSpc>
              <a:buFont typeface="Wingdings" pitchFamily="2" charset="2"/>
              <a:buNone/>
            </a:pPr>
            <a:r>
              <a:rPr lang="ar-SA" sz="2400" b="1" dirty="0"/>
              <a:t>تعبر هذه النسبة عن الربح الموزع على السهم وتقاس بالمعادلة التالية:</a:t>
            </a:r>
          </a:p>
          <a:p>
            <a:pPr marL="0" algn="r" rtl="1" eaLnBrk="1" hangingPunct="1">
              <a:lnSpc>
                <a:spcPct val="150000"/>
              </a:lnSpc>
              <a:buFont typeface="Wingdings" pitchFamily="2" charset="2"/>
              <a:buNone/>
            </a:pPr>
            <a:endParaRPr lang="en-US" sz="2400" b="1" dirty="0">
              <a:cs typeface="Majalla UI"/>
            </a:endParaRPr>
          </a:p>
          <a:p>
            <a:pPr marL="0" algn="r" rtl="1" eaLnBrk="1" hangingPunct="1">
              <a:lnSpc>
                <a:spcPct val="150000"/>
              </a:lnSpc>
              <a:buFont typeface="Wingdings" pitchFamily="2" charset="2"/>
              <a:buNone/>
            </a:pPr>
            <a:r>
              <a:rPr lang="ar-SA" sz="2400" b="1" dirty="0"/>
              <a:t> </a:t>
            </a:r>
            <a:endParaRPr lang="en-US" sz="2400" b="1" dirty="0">
              <a:cs typeface="Majalla UI"/>
            </a:endParaRPr>
          </a:p>
          <a:p>
            <a:pPr marL="0" algn="r" rtl="1" eaLnBrk="1" hangingPunct="1">
              <a:lnSpc>
                <a:spcPct val="150000"/>
              </a:lnSpc>
              <a:buFont typeface="Wingdings" pitchFamily="2" charset="2"/>
              <a:buNone/>
            </a:pPr>
            <a:endParaRPr lang="ar-SA" sz="2400" b="1" dirty="0"/>
          </a:p>
          <a:p>
            <a:pPr marL="0" algn="r" rtl="1" eaLnBrk="1" hangingPunct="1">
              <a:lnSpc>
                <a:spcPct val="150000"/>
              </a:lnSpc>
              <a:buFont typeface="Wingdings" pitchFamily="2" charset="2"/>
              <a:buNone/>
            </a:pPr>
            <a:r>
              <a:rPr lang="ar-SA" sz="2400" b="1" dirty="0"/>
              <a:t>ومن المثال نجد أن  عائد الربح الموزع </a:t>
            </a:r>
          </a:p>
          <a:p>
            <a:pPr marL="0" algn="r" rtl="1" eaLnBrk="1" hangingPunct="1">
              <a:lnSpc>
                <a:spcPct val="150000"/>
              </a:lnSpc>
              <a:buFont typeface="Wingdings" pitchFamily="2" charset="2"/>
              <a:buNone/>
            </a:pPr>
            <a:endParaRPr lang="en-US" sz="2400" b="1" dirty="0">
              <a:cs typeface="Majalla UI"/>
            </a:endParaRPr>
          </a:p>
        </p:txBody>
      </p:sp>
      <p:pic>
        <p:nvPicPr>
          <p:cNvPr id="89094" name="Picture 10"/>
          <p:cNvPicPr>
            <a:picLocks noChangeAspect="1" noChangeArrowheads="1"/>
          </p:cNvPicPr>
          <p:nvPr/>
        </p:nvPicPr>
        <p:blipFill>
          <a:blip r:embed="rId2" cstate="print"/>
          <a:srcRect/>
          <a:stretch>
            <a:fillRect/>
          </a:stretch>
        </p:blipFill>
        <p:spPr bwMode="auto">
          <a:xfrm>
            <a:off x="2428860" y="2285992"/>
            <a:ext cx="4643437" cy="1143000"/>
          </a:xfrm>
          <a:prstGeom prst="rect">
            <a:avLst/>
          </a:prstGeom>
          <a:ln>
            <a:noFill/>
          </a:ln>
          <a:effectLst>
            <a:outerShdw blurRad="292100" dist="139700" dir="2700000" algn="tl" rotWithShape="0">
              <a:srgbClr val="333333">
                <a:alpha val="65000"/>
              </a:srgbClr>
            </a:outerShdw>
          </a:effectLst>
        </p:spPr>
      </p:pic>
      <p:pic>
        <p:nvPicPr>
          <p:cNvPr id="89095" name="Picture 11"/>
          <p:cNvPicPr>
            <a:picLocks noChangeAspect="1" noChangeArrowheads="1"/>
          </p:cNvPicPr>
          <p:nvPr/>
        </p:nvPicPr>
        <p:blipFill>
          <a:blip r:embed="rId3" cstate="print"/>
          <a:srcRect/>
          <a:stretch>
            <a:fillRect/>
          </a:stretch>
        </p:blipFill>
        <p:spPr bwMode="auto">
          <a:xfrm>
            <a:off x="2714625" y="4714875"/>
            <a:ext cx="3571875" cy="1071563"/>
          </a:xfrm>
          <a:prstGeom prst="rect">
            <a:avLst/>
          </a:prstGeom>
          <a:ln>
            <a:noFill/>
          </a:ln>
          <a:effectLst>
            <a:outerShdw blurRad="292100" dist="139700" dir="2700000" algn="tl" rotWithShape="0">
              <a:srgbClr val="333333">
                <a:alpha val="65000"/>
              </a:srgbClr>
            </a:outerShdw>
          </a:effectLst>
        </p:spPr>
      </p:pic>
      <p:sp>
        <p:nvSpPr>
          <p:cNvPr id="10" name="Date Placeholder 9"/>
          <p:cNvSpPr>
            <a:spLocks noGrp="1"/>
          </p:cNvSpPr>
          <p:nvPr>
            <p:ph type="dt" sz="half" idx="10"/>
          </p:nvPr>
        </p:nvSpPr>
        <p:spPr/>
        <p:txBody>
          <a:bodyPr/>
          <a:lstStyle/>
          <a:p>
            <a:fld id="{0A2611FD-062F-4191-8B71-47A9F7DE96E2}" type="datetime3">
              <a:rPr lang="en-US" smtClean="0"/>
              <a:t>7 April 2020</a:t>
            </a:fld>
            <a:endParaRPr lang="ar-SA"/>
          </a:p>
        </p:txBody>
      </p:sp>
      <p:sp>
        <p:nvSpPr>
          <p:cNvPr id="11" name="Footer Placeholder 10"/>
          <p:cNvSpPr>
            <a:spLocks noGrp="1"/>
          </p:cNvSpPr>
          <p:nvPr>
            <p:ph type="ftr" sz="quarter" idx="11"/>
          </p:nvPr>
        </p:nvSpPr>
        <p:spPr/>
        <p:txBody>
          <a:bodyPr/>
          <a:lstStyle/>
          <a:p>
            <a:r>
              <a:rPr lang="ar-SA"/>
              <a:t>النسب المالية                                  الأستاذ الدكتور  بوداح عبدالجليل</a:t>
            </a:r>
          </a:p>
        </p:txBody>
      </p:sp>
      <p:sp>
        <p:nvSpPr>
          <p:cNvPr id="12" name="Slide Number Placeholder 11"/>
          <p:cNvSpPr>
            <a:spLocks noGrp="1"/>
          </p:cNvSpPr>
          <p:nvPr>
            <p:ph type="sldNum" sz="quarter" idx="12"/>
          </p:nvPr>
        </p:nvSpPr>
        <p:spPr/>
        <p:txBody>
          <a:bodyPr/>
          <a:lstStyle/>
          <a:p>
            <a:fld id="{0B34F065-1154-456A-91E3-76DE8E75E17B}" type="slidenum">
              <a:rPr lang="ar-SA" smtClean="0"/>
              <a:pPr/>
              <a:t>55</a:t>
            </a:fld>
            <a:endParaRPr lang="ar-SA"/>
          </a:p>
        </p:txBody>
      </p:sp>
    </p:spTree>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ext Box 3"/>
          <p:cNvSpPr txBox="1">
            <a:spLocks noChangeArrowheads="1"/>
          </p:cNvSpPr>
          <p:nvPr/>
        </p:nvSpPr>
        <p:spPr bwMode="auto">
          <a:xfrm>
            <a:off x="1660525" y="722313"/>
            <a:ext cx="184150" cy="366712"/>
          </a:xfrm>
          <a:prstGeom prst="rect">
            <a:avLst/>
          </a:prstGeom>
          <a:noFill/>
          <a:ln w="9525">
            <a:noFill/>
            <a:miter lim="800000"/>
            <a:headEnd/>
            <a:tailEnd/>
          </a:ln>
        </p:spPr>
        <p:txBody>
          <a:bodyPr wrap="none">
            <a:spAutoFit/>
          </a:bodyPr>
          <a:lstStyle/>
          <a:p>
            <a:endParaRPr lang="ar-SA"/>
          </a:p>
        </p:txBody>
      </p:sp>
      <p:sp>
        <p:nvSpPr>
          <p:cNvPr id="88110" name="AutoShape 46"/>
          <p:cNvSpPr>
            <a:spLocks noChangeArrowheads="1"/>
          </p:cNvSpPr>
          <p:nvPr/>
        </p:nvSpPr>
        <p:spPr bwMode="ltGray">
          <a:xfrm rot="5400000">
            <a:off x="-2422526" y="1474788"/>
            <a:ext cx="4824413" cy="4770438"/>
          </a:xfrm>
          <a:custGeom>
            <a:avLst/>
            <a:gdLst>
              <a:gd name="G0" fmla="+- 10478 0 0"/>
              <a:gd name="G1" fmla="+- -11739500 0 0"/>
              <a:gd name="G2" fmla="+- 0 0 -11739500"/>
              <a:gd name="T0" fmla="*/ 0 256 1"/>
              <a:gd name="T1" fmla="*/ 180 256 1"/>
              <a:gd name="G3" fmla="+- -11739500 T0 T1"/>
              <a:gd name="T2" fmla="*/ 0 256 1"/>
              <a:gd name="T3" fmla="*/ 90 256 1"/>
              <a:gd name="G4" fmla="+- -11739500 T2 T3"/>
              <a:gd name="G5" fmla="*/ G4 2 1"/>
              <a:gd name="T4" fmla="*/ 90 256 1"/>
              <a:gd name="T5" fmla="*/ 0 256 1"/>
              <a:gd name="G6" fmla="+- -11739500 T4 T5"/>
              <a:gd name="G7" fmla="*/ G6 2 1"/>
              <a:gd name="G8" fmla="abs -1173950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0478"/>
              <a:gd name="G18" fmla="*/ 10478 1 2"/>
              <a:gd name="G19" fmla="+- G18 5400 0"/>
              <a:gd name="G20" fmla="cos G19 -11739500"/>
              <a:gd name="G21" fmla="sin G19 -11739500"/>
              <a:gd name="G22" fmla="+- G20 10800 0"/>
              <a:gd name="G23" fmla="+- G21 10800 0"/>
              <a:gd name="G24" fmla="+- 10800 0 G20"/>
              <a:gd name="G25" fmla="+- 10478 10800 0"/>
              <a:gd name="G26" fmla="?: G9 G17 G25"/>
              <a:gd name="G27" fmla="?: G9 0 21600"/>
              <a:gd name="G28" fmla="cos 10800 -11739500"/>
              <a:gd name="G29" fmla="sin 10800 -11739500"/>
              <a:gd name="G30" fmla="sin 10478 -11739500"/>
              <a:gd name="G31" fmla="+- G28 10800 0"/>
              <a:gd name="G32" fmla="+- G29 10800 0"/>
              <a:gd name="G33" fmla="+- G30 10800 0"/>
              <a:gd name="G34" fmla="?: G4 0 G31"/>
              <a:gd name="G35" fmla="?: -11739500 G34 0"/>
              <a:gd name="G36" fmla="?: G6 G35 G31"/>
              <a:gd name="G37" fmla="+- 21600 0 G36"/>
              <a:gd name="G38" fmla="?: G4 0 G33"/>
              <a:gd name="G39" fmla="?: -11739500 G38 G32"/>
              <a:gd name="G40" fmla="?: G6 G39 0"/>
              <a:gd name="G41" fmla="?: G4 G32 21600"/>
              <a:gd name="G42" fmla="?: G6 G41 G33"/>
              <a:gd name="T12" fmla="*/ 10800 w 21600"/>
              <a:gd name="T13" fmla="*/ 0 h 21600"/>
              <a:gd name="T14" fmla="*/ 162 w 21600"/>
              <a:gd name="T15" fmla="*/ 10638 h 21600"/>
              <a:gd name="T16" fmla="*/ 10800 w 21600"/>
              <a:gd name="T17" fmla="*/ 322 h 21600"/>
              <a:gd name="T18" fmla="*/ 21438 w 21600"/>
              <a:gd name="T19" fmla="*/ 10638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23" y="10641"/>
                </a:moveTo>
                <a:cubicBezTo>
                  <a:pt x="410" y="4916"/>
                  <a:pt x="5075" y="321"/>
                  <a:pt x="10800" y="322"/>
                </a:cubicBezTo>
                <a:cubicBezTo>
                  <a:pt x="16524" y="322"/>
                  <a:pt x="21189" y="4916"/>
                  <a:pt x="21276" y="10641"/>
                </a:cubicBezTo>
                <a:lnTo>
                  <a:pt x="21598" y="10636"/>
                </a:lnTo>
                <a:cubicBezTo>
                  <a:pt x="21509" y="4736"/>
                  <a:pt x="16700" y="-1"/>
                  <a:pt x="10799" y="0"/>
                </a:cubicBezTo>
                <a:cubicBezTo>
                  <a:pt x="4899" y="0"/>
                  <a:pt x="90" y="4736"/>
                  <a:pt x="1" y="10636"/>
                </a:cubicBezTo>
                <a:close/>
              </a:path>
            </a:pathLst>
          </a:custGeom>
          <a:gradFill rotWithShape="1">
            <a:gsLst>
              <a:gs pos="0">
                <a:schemeClr val="bg2">
                  <a:gamma/>
                  <a:tint val="45490"/>
                  <a:invGamma/>
                </a:schemeClr>
              </a:gs>
              <a:gs pos="50000">
                <a:schemeClr val="bg2"/>
              </a:gs>
              <a:gs pos="100000">
                <a:schemeClr val="bg2">
                  <a:gamma/>
                  <a:tint val="45490"/>
                  <a:invGamma/>
                </a:schemeClr>
              </a:gs>
            </a:gsLst>
            <a:lin ang="0" scaled="1"/>
          </a:gradFill>
          <a:ln w="9525" algn="ctr">
            <a:noFill/>
            <a:miter lim="800000"/>
            <a:headEnd/>
            <a:tailEnd/>
          </a:ln>
          <a:effectLst/>
        </p:spPr>
        <p:txBody>
          <a:bodyPr wrap="none" anchor="ctr"/>
          <a:lstStyle/>
          <a:p>
            <a:pPr>
              <a:defRPr/>
            </a:pPr>
            <a:endParaRPr lang="ar-SA">
              <a:cs typeface="+mn-cs"/>
            </a:endParaRPr>
          </a:p>
        </p:txBody>
      </p:sp>
      <p:sp>
        <p:nvSpPr>
          <p:cNvPr id="88111" name="AutoShape 47"/>
          <p:cNvSpPr>
            <a:spLocks noChangeArrowheads="1"/>
          </p:cNvSpPr>
          <p:nvPr/>
        </p:nvSpPr>
        <p:spPr bwMode="ltGray">
          <a:xfrm rot="5400000" flipH="1">
            <a:off x="-2016918" y="1910556"/>
            <a:ext cx="4032250" cy="3929063"/>
          </a:xfrm>
          <a:custGeom>
            <a:avLst/>
            <a:gdLst>
              <a:gd name="G0" fmla="+- 56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6"/>
              <a:gd name="G18" fmla="*/ 56 1 2"/>
              <a:gd name="G19" fmla="+- G18 5400 0"/>
              <a:gd name="G20" fmla="cos G19 11796480"/>
              <a:gd name="G21" fmla="sin G19 11796480"/>
              <a:gd name="G22" fmla="+- G20 10800 0"/>
              <a:gd name="G23" fmla="+- G21 10800 0"/>
              <a:gd name="G24" fmla="+- 10800 0 G20"/>
              <a:gd name="G25" fmla="+- 56 10800 0"/>
              <a:gd name="G26" fmla="?: G9 G17 G25"/>
              <a:gd name="G27" fmla="?: G9 0 21600"/>
              <a:gd name="G28" fmla="cos 10800 11796480"/>
              <a:gd name="G29" fmla="sin 10800 11796480"/>
              <a:gd name="G30" fmla="sin 56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5372 w 21600"/>
              <a:gd name="T15" fmla="*/ 10800 h 21600"/>
              <a:gd name="T16" fmla="*/ 10800 w 21600"/>
              <a:gd name="T17" fmla="*/ 10744 h 21600"/>
              <a:gd name="T18" fmla="*/ 16228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0744" y="10800"/>
                </a:moveTo>
                <a:cubicBezTo>
                  <a:pt x="10744" y="10769"/>
                  <a:pt x="10769" y="10744"/>
                  <a:pt x="10800" y="10744"/>
                </a:cubicBezTo>
                <a:cubicBezTo>
                  <a:pt x="10830" y="10743"/>
                  <a:pt x="10855" y="10769"/>
                  <a:pt x="10856" y="10799"/>
                </a:cubicBezTo>
                <a:lnTo>
                  <a:pt x="21600" y="10800"/>
                </a:lnTo>
                <a:cubicBezTo>
                  <a:pt x="21600" y="4835"/>
                  <a:pt x="16764" y="0"/>
                  <a:pt x="10800" y="0"/>
                </a:cubicBezTo>
                <a:cubicBezTo>
                  <a:pt x="4835" y="0"/>
                  <a:pt x="0" y="4835"/>
                  <a:pt x="0" y="10800"/>
                </a:cubicBezTo>
                <a:close/>
              </a:path>
            </a:pathLst>
          </a:custGeom>
          <a:gradFill rotWithShape="1">
            <a:gsLst>
              <a:gs pos="0">
                <a:schemeClr val="bg2">
                  <a:alpha val="56000"/>
                </a:schemeClr>
              </a:gs>
              <a:gs pos="100000">
                <a:schemeClr val="bg2">
                  <a:gamma/>
                  <a:tint val="0"/>
                  <a:invGamma/>
                  <a:alpha val="48000"/>
                </a:schemeClr>
              </a:gs>
            </a:gsLst>
            <a:lin ang="5400000" scaled="1"/>
          </a:gradFill>
          <a:ln w="0" algn="ctr">
            <a:noFill/>
            <a:miter lim="800000"/>
            <a:headEnd/>
            <a:tailEnd/>
          </a:ln>
          <a:effectLst/>
        </p:spPr>
        <p:txBody>
          <a:bodyPr wrap="none" anchor="ctr"/>
          <a:lstStyle/>
          <a:p>
            <a:pPr>
              <a:defRPr/>
            </a:pPr>
            <a:endParaRPr lang="ar-SA">
              <a:cs typeface="+mn-cs"/>
            </a:endParaRPr>
          </a:p>
        </p:txBody>
      </p:sp>
      <p:sp>
        <p:nvSpPr>
          <p:cNvPr id="90117" name="عنصر نائب للمحتوى 10"/>
          <p:cNvSpPr>
            <a:spLocks noGrp="1"/>
          </p:cNvSpPr>
          <p:nvPr>
            <p:ph idx="1"/>
          </p:nvPr>
        </p:nvSpPr>
        <p:spPr>
          <a:xfrm>
            <a:off x="785813" y="571479"/>
            <a:ext cx="7658100" cy="5857895"/>
          </a:xfrm>
        </p:spPr>
        <p:style>
          <a:lnRef idx="2">
            <a:schemeClr val="accent3"/>
          </a:lnRef>
          <a:fillRef idx="1">
            <a:schemeClr val="lt1"/>
          </a:fillRef>
          <a:effectRef idx="0">
            <a:schemeClr val="accent3"/>
          </a:effectRef>
          <a:fontRef idx="minor">
            <a:schemeClr val="dk1"/>
          </a:fontRef>
        </p:style>
        <p:txBody>
          <a:bodyPr/>
          <a:lstStyle/>
          <a:p>
            <a:pPr marL="0" algn="r" rtl="1" eaLnBrk="1" hangingPunct="1">
              <a:lnSpc>
                <a:spcPct val="150000"/>
              </a:lnSpc>
              <a:buFont typeface="Wingdings" pitchFamily="2" charset="2"/>
              <a:buNone/>
            </a:pPr>
            <a:r>
              <a:rPr lang="ar-SA" sz="4800" b="1" dirty="0">
                <a:solidFill>
                  <a:srgbClr val="FF0000"/>
                </a:solidFill>
              </a:rPr>
              <a:t> </a:t>
            </a:r>
            <a:r>
              <a:rPr lang="ar-SA" sz="3200" b="1" dirty="0">
                <a:solidFill>
                  <a:srgbClr val="FF0000"/>
                </a:solidFill>
                <a:latin typeface="Traditional Arabic" pitchFamily="2" charset="-78"/>
                <a:cs typeface="Traditional Arabic" pitchFamily="2" charset="-78"/>
              </a:rPr>
              <a:t> </a:t>
            </a:r>
            <a:r>
              <a:rPr lang="ar-SA" sz="3600" b="1" u="sng" dirty="0">
                <a:solidFill>
                  <a:schemeClr val="accent1"/>
                </a:solidFill>
                <a:latin typeface="Traditional Arabic" pitchFamily="2" charset="-78"/>
                <a:cs typeface="Traditional Arabic" pitchFamily="2" charset="-78"/>
              </a:rPr>
              <a:t>(و) معدل توزيع الأرباح   </a:t>
            </a:r>
            <a:r>
              <a:rPr lang="en-US" sz="2000" b="1" u="sng" dirty="0">
                <a:solidFill>
                  <a:schemeClr val="accent1"/>
                </a:solidFill>
                <a:cs typeface="Mudir MT" pitchFamily="2" charset="-78"/>
              </a:rPr>
              <a:t>Dividends Payout Rate</a:t>
            </a:r>
            <a:endParaRPr lang="en-US" sz="2400" b="1" u="sng" dirty="0">
              <a:solidFill>
                <a:schemeClr val="accent1"/>
              </a:solidFill>
              <a:cs typeface="Mudir MT" pitchFamily="2" charset="-78"/>
            </a:endParaRPr>
          </a:p>
          <a:p>
            <a:pPr marL="0" algn="justLow" rtl="1" eaLnBrk="1" hangingPunct="1">
              <a:lnSpc>
                <a:spcPct val="150000"/>
              </a:lnSpc>
              <a:buFont typeface="Wingdings" pitchFamily="2" charset="2"/>
              <a:buNone/>
            </a:pPr>
            <a:r>
              <a:rPr lang="ar-SA" sz="2400" b="1" dirty="0"/>
              <a:t>يعبر هذا المعدل عن نسبة توزيع الأرباح بالسهم مقابل ما يحققه السهم من أرباح صافية. ويحسب هذا المعدل عن طريق المعادلة التالية:</a:t>
            </a:r>
            <a:endParaRPr lang="en-US" sz="2400" b="1" dirty="0">
              <a:cs typeface="Majalla UI"/>
            </a:endParaRPr>
          </a:p>
          <a:p>
            <a:pPr marL="0" algn="justLow" rtl="1" eaLnBrk="1" hangingPunct="1">
              <a:lnSpc>
                <a:spcPct val="150000"/>
              </a:lnSpc>
              <a:buFont typeface="Wingdings" pitchFamily="2" charset="2"/>
              <a:buNone/>
            </a:pPr>
            <a:r>
              <a:rPr lang="ar-SA" sz="2400" b="1" dirty="0"/>
              <a:t> </a:t>
            </a:r>
            <a:endParaRPr lang="en-US" sz="2400" b="1" dirty="0">
              <a:cs typeface="Majalla UI"/>
            </a:endParaRPr>
          </a:p>
          <a:p>
            <a:pPr marL="0" algn="r" rtl="1" eaLnBrk="1" hangingPunct="1">
              <a:lnSpc>
                <a:spcPct val="150000"/>
              </a:lnSpc>
              <a:buFont typeface="Wingdings" pitchFamily="2" charset="2"/>
              <a:buNone/>
            </a:pPr>
            <a:endParaRPr lang="ar-SA" sz="2400" b="1" dirty="0"/>
          </a:p>
          <a:p>
            <a:pPr marL="0" algn="justLow" rtl="1" eaLnBrk="1" hangingPunct="1">
              <a:lnSpc>
                <a:spcPct val="150000"/>
              </a:lnSpc>
              <a:buFont typeface="Wingdings" pitchFamily="2" charset="2"/>
              <a:buNone/>
            </a:pPr>
            <a:r>
              <a:rPr lang="ar-SA" sz="2400" b="1" dirty="0"/>
              <a:t>ومن المثال نجد أن معدل توزيع الأرباح </a:t>
            </a:r>
            <a:r>
              <a:rPr lang="en-US" sz="2400" b="1" dirty="0">
                <a:cs typeface="Majalla UI"/>
              </a:rPr>
              <a:t> </a:t>
            </a:r>
          </a:p>
        </p:txBody>
      </p:sp>
      <p:pic>
        <p:nvPicPr>
          <p:cNvPr id="90118" name="Picture 10"/>
          <p:cNvPicPr>
            <a:picLocks noChangeAspect="1" noChangeArrowheads="1"/>
          </p:cNvPicPr>
          <p:nvPr/>
        </p:nvPicPr>
        <p:blipFill>
          <a:blip r:embed="rId2" cstate="print"/>
          <a:srcRect/>
          <a:stretch>
            <a:fillRect/>
          </a:stretch>
        </p:blipFill>
        <p:spPr bwMode="auto">
          <a:xfrm>
            <a:off x="1428728" y="2928934"/>
            <a:ext cx="6480000" cy="957275"/>
          </a:xfrm>
          <a:prstGeom prst="rect">
            <a:avLst/>
          </a:prstGeom>
          <a:ln>
            <a:noFill/>
          </a:ln>
          <a:effectLst>
            <a:outerShdw blurRad="292100" dist="139700" dir="2700000" algn="tl" rotWithShape="0">
              <a:srgbClr val="333333">
                <a:alpha val="65000"/>
              </a:srgbClr>
            </a:outerShdw>
          </a:effectLst>
        </p:spPr>
      </p:pic>
      <p:pic>
        <p:nvPicPr>
          <p:cNvPr id="90119" name="Picture 12"/>
          <p:cNvPicPr>
            <a:picLocks noChangeAspect="1" noChangeArrowheads="1"/>
          </p:cNvPicPr>
          <p:nvPr/>
        </p:nvPicPr>
        <p:blipFill>
          <a:blip r:embed="rId3" cstate="print"/>
          <a:srcRect/>
          <a:stretch>
            <a:fillRect/>
          </a:stretch>
        </p:blipFill>
        <p:spPr bwMode="auto">
          <a:xfrm>
            <a:off x="2500298" y="4786322"/>
            <a:ext cx="3786187" cy="781050"/>
          </a:xfrm>
          <a:prstGeom prst="rect">
            <a:avLst/>
          </a:prstGeom>
          <a:ln>
            <a:noFill/>
          </a:ln>
          <a:effectLst>
            <a:outerShdw blurRad="292100" dist="139700" dir="2700000" algn="tl" rotWithShape="0">
              <a:srgbClr val="333333">
                <a:alpha val="65000"/>
              </a:srgbClr>
            </a:outerShdw>
          </a:effectLst>
        </p:spPr>
      </p:pic>
      <p:sp>
        <p:nvSpPr>
          <p:cNvPr id="10" name="Date Placeholder 9"/>
          <p:cNvSpPr>
            <a:spLocks noGrp="1"/>
          </p:cNvSpPr>
          <p:nvPr>
            <p:ph type="dt" sz="half" idx="10"/>
          </p:nvPr>
        </p:nvSpPr>
        <p:spPr/>
        <p:txBody>
          <a:bodyPr/>
          <a:lstStyle/>
          <a:p>
            <a:fld id="{BDE81533-74FD-4169-A2E2-E8FB0E86344D}" type="datetime3">
              <a:rPr lang="en-US" smtClean="0"/>
              <a:t>7 April 2020</a:t>
            </a:fld>
            <a:endParaRPr lang="ar-SA"/>
          </a:p>
        </p:txBody>
      </p:sp>
      <p:sp>
        <p:nvSpPr>
          <p:cNvPr id="11" name="Footer Placeholder 10"/>
          <p:cNvSpPr>
            <a:spLocks noGrp="1"/>
          </p:cNvSpPr>
          <p:nvPr>
            <p:ph type="ftr" sz="quarter" idx="11"/>
          </p:nvPr>
        </p:nvSpPr>
        <p:spPr/>
        <p:txBody>
          <a:bodyPr/>
          <a:lstStyle/>
          <a:p>
            <a:r>
              <a:rPr lang="ar-SA"/>
              <a:t>النسب المالية                                  الأستاذ الدكتور  بوداح عبدالجليل</a:t>
            </a:r>
          </a:p>
        </p:txBody>
      </p:sp>
      <p:sp>
        <p:nvSpPr>
          <p:cNvPr id="12" name="Slide Number Placeholder 11"/>
          <p:cNvSpPr>
            <a:spLocks noGrp="1"/>
          </p:cNvSpPr>
          <p:nvPr>
            <p:ph type="sldNum" sz="quarter" idx="12"/>
          </p:nvPr>
        </p:nvSpPr>
        <p:spPr/>
        <p:txBody>
          <a:bodyPr/>
          <a:lstStyle/>
          <a:p>
            <a:fld id="{0B34F065-1154-456A-91E3-76DE8E75E17B}" type="slidenum">
              <a:rPr lang="ar-SA" smtClean="0"/>
              <a:pPr/>
              <a:t>56</a:t>
            </a:fld>
            <a:endParaRPr lang="ar-SA"/>
          </a:p>
        </p:txBody>
      </p:sp>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ext Box 3"/>
          <p:cNvSpPr txBox="1">
            <a:spLocks noChangeArrowheads="1"/>
          </p:cNvSpPr>
          <p:nvPr/>
        </p:nvSpPr>
        <p:spPr bwMode="auto">
          <a:xfrm>
            <a:off x="1660525" y="722313"/>
            <a:ext cx="184150" cy="366712"/>
          </a:xfrm>
          <a:prstGeom prst="rect">
            <a:avLst/>
          </a:prstGeom>
          <a:noFill/>
          <a:ln w="9525">
            <a:noFill/>
            <a:miter lim="800000"/>
            <a:headEnd/>
            <a:tailEnd/>
          </a:ln>
        </p:spPr>
        <p:txBody>
          <a:bodyPr wrap="none">
            <a:spAutoFit/>
          </a:bodyPr>
          <a:lstStyle/>
          <a:p>
            <a:endParaRPr lang="ar-SA"/>
          </a:p>
        </p:txBody>
      </p:sp>
      <p:sp>
        <p:nvSpPr>
          <p:cNvPr id="88110" name="AutoShape 46"/>
          <p:cNvSpPr>
            <a:spLocks noChangeArrowheads="1"/>
          </p:cNvSpPr>
          <p:nvPr/>
        </p:nvSpPr>
        <p:spPr bwMode="ltGray">
          <a:xfrm rot="5400000">
            <a:off x="-2422526" y="1474788"/>
            <a:ext cx="4824413" cy="4770438"/>
          </a:xfrm>
          <a:custGeom>
            <a:avLst/>
            <a:gdLst>
              <a:gd name="G0" fmla="+- 10478 0 0"/>
              <a:gd name="G1" fmla="+- -11739500 0 0"/>
              <a:gd name="G2" fmla="+- 0 0 -11739500"/>
              <a:gd name="T0" fmla="*/ 0 256 1"/>
              <a:gd name="T1" fmla="*/ 180 256 1"/>
              <a:gd name="G3" fmla="+- -11739500 T0 T1"/>
              <a:gd name="T2" fmla="*/ 0 256 1"/>
              <a:gd name="T3" fmla="*/ 90 256 1"/>
              <a:gd name="G4" fmla="+- -11739500 T2 T3"/>
              <a:gd name="G5" fmla="*/ G4 2 1"/>
              <a:gd name="T4" fmla="*/ 90 256 1"/>
              <a:gd name="T5" fmla="*/ 0 256 1"/>
              <a:gd name="G6" fmla="+- -11739500 T4 T5"/>
              <a:gd name="G7" fmla="*/ G6 2 1"/>
              <a:gd name="G8" fmla="abs -1173950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0478"/>
              <a:gd name="G18" fmla="*/ 10478 1 2"/>
              <a:gd name="G19" fmla="+- G18 5400 0"/>
              <a:gd name="G20" fmla="cos G19 -11739500"/>
              <a:gd name="G21" fmla="sin G19 -11739500"/>
              <a:gd name="G22" fmla="+- G20 10800 0"/>
              <a:gd name="G23" fmla="+- G21 10800 0"/>
              <a:gd name="G24" fmla="+- 10800 0 G20"/>
              <a:gd name="G25" fmla="+- 10478 10800 0"/>
              <a:gd name="G26" fmla="?: G9 G17 G25"/>
              <a:gd name="G27" fmla="?: G9 0 21600"/>
              <a:gd name="G28" fmla="cos 10800 -11739500"/>
              <a:gd name="G29" fmla="sin 10800 -11739500"/>
              <a:gd name="G30" fmla="sin 10478 -11739500"/>
              <a:gd name="G31" fmla="+- G28 10800 0"/>
              <a:gd name="G32" fmla="+- G29 10800 0"/>
              <a:gd name="G33" fmla="+- G30 10800 0"/>
              <a:gd name="G34" fmla="?: G4 0 G31"/>
              <a:gd name="G35" fmla="?: -11739500 G34 0"/>
              <a:gd name="G36" fmla="?: G6 G35 G31"/>
              <a:gd name="G37" fmla="+- 21600 0 G36"/>
              <a:gd name="G38" fmla="?: G4 0 G33"/>
              <a:gd name="G39" fmla="?: -11739500 G38 G32"/>
              <a:gd name="G40" fmla="?: G6 G39 0"/>
              <a:gd name="G41" fmla="?: G4 G32 21600"/>
              <a:gd name="G42" fmla="?: G6 G41 G33"/>
              <a:gd name="T12" fmla="*/ 10800 w 21600"/>
              <a:gd name="T13" fmla="*/ 0 h 21600"/>
              <a:gd name="T14" fmla="*/ 162 w 21600"/>
              <a:gd name="T15" fmla="*/ 10638 h 21600"/>
              <a:gd name="T16" fmla="*/ 10800 w 21600"/>
              <a:gd name="T17" fmla="*/ 322 h 21600"/>
              <a:gd name="T18" fmla="*/ 21438 w 21600"/>
              <a:gd name="T19" fmla="*/ 10638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23" y="10641"/>
                </a:moveTo>
                <a:cubicBezTo>
                  <a:pt x="410" y="4916"/>
                  <a:pt x="5075" y="321"/>
                  <a:pt x="10800" y="322"/>
                </a:cubicBezTo>
                <a:cubicBezTo>
                  <a:pt x="16524" y="322"/>
                  <a:pt x="21189" y="4916"/>
                  <a:pt x="21276" y="10641"/>
                </a:cubicBezTo>
                <a:lnTo>
                  <a:pt x="21598" y="10636"/>
                </a:lnTo>
                <a:cubicBezTo>
                  <a:pt x="21509" y="4736"/>
                  <a:pt x="16700" y="-1"/>
                  <a:pt x="10799" y="0"/>
                </a:cubicBezTo>
                <a:cubicBezTo>
                  <a:pt x="4899" y="0"/>
                  <a:pt x="90" y="4736"/>
                  <a:pt x="1" y="10636"/>
                </a:cubicBezTo>
                <a:close/>
              </a:path>
            </a:pathLst>
          </a:custGeom>
          <a:gradFill rotWithShape="1">
            <a:gsLst>
              <a:gs pos="0">
                <a:schemeClr val="bg2">
                  <a:gamma/>
                  <a:tint val="45490"/>
                  <a:invGamma/>
                </a:schemeClr>
              </a:gs>
              <a:gs pos="50000">
                <a:schemeClr val="bg2"/>
              </a:gs>
              <a:gs pos="100000">
                <a:schemeClr val="bg2">
                  <a:gamma/>
                  <a:tint val="45490"/>
                  <a:invGamma/>
                </a:schemeClr>
              </a:gs>
            </a:gsLst>
            <a:lin ang="0" scaled="1"/>
          </a:gradFill>
          <a:ln w="9525" algn="ctr">
            <a:noFill/>
            <a:miter lim="800000"/>
            <a:headEnd/>
            <a:tailEnd/>
          </a:ln>
          <a:effectLst/>
        </p:spPr>
        <p:txBody>
          <a:bodyPr wrap="none" anchor="ctr"/>
          <a:lstStyle/>
          <a:p>
            <a:pPr>
              <a:defRPr/>
            </a:pPr>
            <a:endParaRPr lang="ar-SA">
              <a:cs typeface="+mn-cs"/>
            </a:endParaRPr>
          </a:p>
        </p:txBody>
      </p:sp>
      <p:sp>
        <p:nvSpPr>
          <p:cNvPr id="88111" name="AutoShape 47"/>
          <p:cNvSpPr>
            <a:spLocks noChangeArrowheads="1"/>
          </p:cNvSpPr>
          <p:nvPr/>
        </p:nvSpPr>
        <p:spPr bwMode="ltGray">
          <a:xfrm rot="5400000" flipH="1">
            <a:off x="-2016918" y="1910556"/>
            <a:ext cx="4032250" cy="3929063"/>
          </a:xfrm>
          <a:custGeom>
            <a:avLst/>
            <a:gdLst>
              <a:gd name="G0" fmla="+- 56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6"/>
              <a:gd name="G18" fmla="*/ 56 1 2"/>
              <a:gd name="G19" fmla="+- G18 5400 0"/>
              <a:gd name="G20" fmla="cos G19 11796480"/>
              <a:gd name="G21" fmla="sin G19 11796480"/>
              <a:gd name="G22" fmla="+- G20 10800 0"/>
              <a:gd name="G23" fmla="+- G21 10800 0"/>
              <a:gd name="G24" fmla="+- 10800 0 G20"/>
              <a:gd name="G25" fmla="+- 56 10800 0"/>
              <a:gd name="G26" fmla="?: G9 G17 G25"/>
              <a:gd name="G27" fmla="?: G9 0 21600"/>
              <a:gd name="G28" fmla="cos 10800 11796480"/>
              <a:gd name="G29" fmla="sin 10800 11796480"/>
              <a:gd name="G30" fmla="sin 56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5372 w 21600"/>
              <a:gd name="T15" fmla="*/ 10800 h 21600"/>
              <a:gd name="T16" fmla="*/ 10800 w 21600"/>
              <a:gd name="T17" fmla="*/ 10744 h 21600"/>
              <a:gd name="T18" fmla="*/ 16228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0744" y="10800"/>
                </a:moveTo>
                <a:cubicBezTo>
                  <a:pt x="10744" y="10769"/>
                  <a:pt x="10769" y="10744"/>
                  <a:pt x="10800" y="10744"/>
                </a:cubicBezTo>
                <a:cubicBezTo>
                  <a:pt x="10830" y="10743"/>
                  <a:pt x="10855" y="10769"/>
                  <a:pt x="10856" y="10799"/>
                </a:cubicBezTo>
                <a:lnTo>
                  <a:pt x="21600" y="10800"/>
                </a:lnTo>
                <a:cubicBezTo>
                  <a:pt x="21600" y="4835"/>
                  <a:pt x="16764" y="0"/>
                  <a:pt x="10800" y="0"/>
                </a:cubicBezTo>
                <a:cubicBezTo>
                  <a:pt x="4835" y="0"/>
                  <a:pt x="0" y="4835"/>
                  <a:pt x="0" y="10800"/>
                </a:cubicBezTo>
                <a:close/>
              </a:path>
            </a:pathLst>
          </a:custGeom>
          <a:gradFill rotWithShape="1">
            <a:gsLst>
              <a:gs pos="0">
                <a:schemeClr val="bg2">
                  <a:alpha val="56000"/>
                </a:schemeClr>
              </a:gs>
              <a:gs pos="100000">
                <a:schemeClr val="bg2">
                  <a:gamma/>
                  <a:tint val="0"/>
                  <a:invGamma/>
                  <a:alpha val="48000"/>
                </a:schemeClr>
              </a:gs>
            </a:gsLst>
            <a:lin ang="5400000" scaled="1"/>
          </a:gradFill>
          <a:ln w="0" algn="ctr">
            <a:noFill/>
            <a:miter lim="800000"/>
            <a:headEnd/>
            <a:tailEnd/>
          </a:ln>
          <a:effectLst/>
        </p:spPr>
        <p:txBody>
          <a:bodyPr wrap="none" anchor="ctr"/>
          <a:lstStyle/>
          <a:p>
            <a:pPr>
              <a:defRPr/>
            </a:pPr>
            <a:endParaRPr lang="ar-SA">
              <a:cs typeface="+mn-cs"/>
            </a:endParaRPr>
          </a:p>
        </p:txBody>
      </p:sp>
      <p:sp>
        <p:nvSpPr>
          <p:cNvPr id="8" name="عنوان 7"/>
          <p:cNvSpPr>
            <a:spLocks noGrp="1"/>
          </p:cNvSpPr>
          <p:nvPr>
            <p:ph type="title"/>
          </p:nvPr>
        </p:nvSpPr>
        <p:spPr>
          <a:xfrm>
            <a:off x="457200" y="303207"/>
            <a:ext cx="8229600" cy="785818"/>
          </a:xfrm>
        </p:spPr>
        <p:style>
          <a:lnRef idx="2">
            <a:schemeClr val="accent2"/>
          </a:lnRef>
          <a:fillRef idx="1">
            <a:schemeClr val="lt1"/>
          </a:fillRef>
          <a:effectRef idx="0">
            <a:schemeClr val="accent2"/>
          </a:effectRef>
          <a:fontRef idx="minor">
            <a:schemeClr val="dk1"/>
          </a:fontRef>
        </p:style>
        <p:txBody>
          <a:bodyPr>
            <a:normAutofit fontScale="90000"/>
          </a:bodyPr>
          <a:lstStyle/>
          <a:p>
            <a:pPr algn="ctr"/>
            <a:br>
              <a:rPr lang="en-US" sz="3600" b="1" dirty="0">
                <a:ea typeface="Motken K Sina"/>
                <a:cs typeface="Traditional Arabic" pitchFamily="2" charset="-78"/>
              </a:rPr>
            </a:br>
            <a:r>
              <a:rPr lang="ar-SA" sz="4800" b="1" dirty="0">
                <a:solidFill>
                  <a:srgbClr val="3333CC"/>
                </a:solidFill>
                <a:ea typeface="Motken K Sina"/>
                <a:cs typeface="Traditional Arabic" pitchFamily="2" charset="-78"/>
              </a:rPr>
              <a:t> </a:t>
            </a:r>
            <a:r>
              <a:rPr lang="ar-SA" sz="5300" b="1" dirty="0">
                <a:solidFill>
                  <a:srgbClr val="3333CC"/>
                </a:solidFill>
                <a:latin typeface="Majalla UI"/>
                <a:ea typeface="Motken K Sina"/>
                <a:cs typeface="+mn-cs"/>
              </a:rPr>
              <a:t>تحليل النسب الشامل</a:t>
            </a:r>
            <a:endParaRPr lang="ar-SA" dirty="0">
              <a:latin typeface="Majalla UI"/>
              <a:cs typeface="+mn-cs"/>
            </a:endParaRPr>
          </a:p>
        </p:txBody>
      </p:sp>
      <p:sp>
        <p:nvSpPr>
          <p:cNvPr id="91141" name="عنصر نائب للمحتوى 10"/>
          <p:cNvSpPr>
            <a:spLocks noGrp="1"/>
          </p:cNvSpPr>
          <p:nvPr>
            <p:ph idx="1"/>
          </p:nvPr>
        </p:nvSpPr>
        <p:spPr>
          <a:xfrm>
            <a:off x="500034" y="1571612"/>
            <a:ext cx="8229600" cy="4389120"/>
          </a:xfrm>
        </p:spPr>
        <p:style>
          <a:lnRef idx="2">
            <a:schemeClr val="accent3"/>
          </a:lnRef>
          <a:fillRef idx="1">
            <a:schemeClr val="lt1"/>
          </a:fillRef>
          <a:effectRef idx="0">
            <a:schemeClr val="accent3"/>
          </a:effectRef>
          <a:fontRef idx="minor">
            <a:schemeClr val="dk1"/>
          </a:fontRef>
        </p:style>
        <p:txBody>
          <a:bodyPr>
            <a:normAutofit fontScale="92500" lnSpcReduction="10000"/>
          </a:bodyPr>
          <a:lstStyle/>
          <a:p>
            <a:pPr marL="0" algn="justLow" rtl="1" eaLnBrk="1" hangingPunct="1">
              <a:lnSpc>
                <a:spcPct val="150000"/>
              </a:lnSpc>
              <a:buFont typeface="Wingdings" pitchFamily="2" charset="2"/>
              <a:buNone/>
            </a:pPr>
            <a:r>
              <a:rPr lang="ar-SA" sz="3000" b="1" dirty="0">
                <a:ea typeface="Motken K Sina"/>
                <a:cs typeface="Traditional Arabic" pitchFamily="2" charset="-78"/>
              </a:rPr>
              <a:t>إن تحليل كل نسبة مالية بمعزل عن النسب الأخرى يعتبر تحليلاً جزئياً, ولا يُعطي المدير أو المحلل المالي صورة متكاملة عن الأداء المالي للشركة, لذلك يجب إدراج جميع النسب في قائمة واحدة, ومن ثم دراستها حتى تكون الصورة شاملة ومتكاملة لأداء الشركة. ومثل هذا الأسلوب في التحليل يظهر المشاكل وأبعادها وكيفية علاجها. وعلى </a:t>
            </a:r>
            <a:r>
              <a:rPr lang="ar-SA" sz="3000" b="1" u="sng" dirty="0">
                <a:solidFill>
                  <a:schemeClr val="tx1"/>
                </a:solidFill>
                <a:ea typeface="Motken K Sina"/>
                <a:cs typeface="Traditional Arabic" pitchFamily="2" charset="-78"/>
              </a:rPr>
              <a:t>المحلل المالي أخذ كل الجوانب المتعلقة بالموقف المالي للشركة والمتمثلة في</a:t>
            </a:r>
            <a:r>
              <a:rPr lang="ar-SA" sz="3000" b="1" dirty="0">
                <a:solidFill>
                  <a:srgbClr val="FF0000"/>
                </a:solidFill>
                <a:ea typeface="Motken K Sina"/>
                <a:cs typeface="Traditional Arabic" pitchFamily="2" charset="-78"/>
              </a:rPr>
              <a:t> </a:t>
            </a:r>
            <a:r>
              <a:rPr lang="ar-SA" sz="3000" b="1" dirty="0">
                <a:solidFill>
                  <a:schemeClr val="accent1"/>
                </a:solidFill>
                <a:ea typeface="Motken K Sina"/>
                <a:cs typeface="Traditional Arabic" pitchFamily="2" charset="-78"/>
              </a:rPr>
              <a:t>السيولة والتشغيل والمديونية والربحية، </a:t>
            </a:r>
            <a:r>
              <a:rPr lang="ar-SA" sz="3000" b="1" dirty="0">
                <a:solidFill>
                  <a:srgbClr val="FF0000"/>
                </a:solidFill>
                <a:ea typeface="Motken K Sina"/>
                <a:cs typeface="Traditional Arabic" pitchFamily="2" charset="-78"/>
              </a:rPr>
              <a:t>ومعرفة تأثير قرارات الشركة في كل جانب على الجوانب الأخرى. </a:t>
            </a:r>
          </a:p>
        </p:txBody>
      </p:sp>
      <p:sp>
        <p:nvSpPr>
          <p:cNvPr id="9" name="Date Placeholder 8"/>
          <p:cNvSpPr>
            <a:spLocks noGrp="1"/>
          </p:cNvSpPr>
          <p:nvPr>
            <p:ph type="dt" sz="half" idx="10"/>
          </p:nvPr>
        </p:nvSpPr>
        <p:spPr/>
        <p:txBody>
          <a:bodyPr/>
          <a:lstStyle/>
          <a:p>
            <a:fld id="{F3561EC6-5AE2-4715-9E83-57CC71D0F302}" type="datetime3">
              <a:rPr lang="en-US" smtClean="0"/>
              <a:t>7 April 2020</a:t>
            </a:fld>
            <a:endParaRPr lang="ar-SA"/>
          </a:p>
        </p:txBody>
      </p:sp>
      <p:sp>
        <p:nvSpPr>
          <p:cNvPr id="10" name="Footer Placeholder 9"/>
          <p:cNvSpPr>
            <a:spLocks noGrp="1"/>
          </p:cNvSpPr>
          <p:nvPr>
            <p:ph type="ftr" sz="quarter" idx="11"/>
          </p:nvPr>
        </p:nvSpPr>
        <p:spPr/>
        <p:txBody>
          <a:bodyPr/>
          <a:lstStyle/>
          <a:p>
            <a:r>
              <a:rPr lang="ar-SA"/>
              <a:t>النسب المالية                                  الأستاذ الدكتور  بوداح عبدالجليل</a:t>
            </a:r>
          </a:p>
        </p:txBody>
      </p:sp>
      <p:sp>
        <p:nvSpPr>
          <p:cNvPr id="11" name="Slide Number Placeholder 10"/>
          <p:cNvSpPr>
            <a:spLocks noGrp="1"/>
          </p:cNvSpPr>
          <p:nvPr>
            <p:ph type="sldNum" sz="quarter" idx="12"/>
          </p:nvPr>
        </p:nvSpPr>
        <p:spPr/>
        <p:txBody>
          <a:bodyPr/>
          <a:lstStyle/>
          <a:p>
            <a:fld id="{0B34F065-1154-456A-91E3-76DE8E75E17B}" type="slidenum">
              <a:rPr lang="ar-SA" smtClean="0"/>
              <a:pPr/>
              <a:t>57</a:t>
            </a:fld>
            <a:endParaRPr lang="ar-SA"/>
          </a:p>
        </p:txBody>
      </p:sp>
    </p:spTree>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85794"/>
            <a:ext cx="8229600" cy="714380"/>
          </a:xfrm>
        </p:spPr>
        <p:style>
          <a:lnRef idx="2">
            <a:schemeClr val="accent2"/>
          </a:lnRef>
          <a:fillRef idx="1">
            <a:schemeClr val="lt1"/>
          </a:fillRef>
          <a:effectRef idx="0">
            <a:schemeClr val="accent2"/>
          </a:effectRef>
          <a:fontRef idx="minor">
            <a:schemeClr val="dk1"/>
          </a:fontRef>
        </p:style>
        <p:txBody>
          <a:bodyPr>
            <a:noAutofit/>
          </a:bodyPr>
          <a:lstStyle/>
          <a:p>
            <a:pPr algn="ctr" rtl="1"/>
            <a:r>
              <a:rPr lang="ar-SA" sz="4000" b="1" dirty="0"/>
              <a:t>بعض أوجه القصور في استخدام النسب المالية</a:t>
            </a:r>
          </a:p>
        </p:txBody>
      </p:sp>
      <p:sp>
        <p:nvSpPr>
          <p:cNvPr id="3" name="عنصر نائب للمحتوى 2"/>
          <p:cNvSpPr>
            <a:spLocks noGrp="1"/>
          </p:cNvSpPr>
          <p:nvPr>
            <p:ph idx="1"/>
          </p:nvPr>
        </p:nvSpPr>
        <p:spPr/>
        <p:style>
          <a:lnRef idx="2">
            <a:schemeClr val="accent3"/>
          </a:lnRef>
          <a:fillRef idx="1">
            <a:schemeClr val="lt1"/>
          </a:fillRef>
          <a:effectRef idx="0">
            <a:schemeClr val="accent3"/>
          </a:effectRef>
          <a:fontRef idx="minor">
            <a:schemeClr val="dk1"/>
          </a:fontRef>
        </p:style>
        <p:txBody>
          <a:bodyPr>
            <a:normAutofit fontScale="92500" lnSpcReduction="20000"/>
          </a:bodyPr>
          <a:lstStyle/>
          <a:p>
            <a:pPr algn="justLow" rtl="1">
              <a:buFont typeface="Wingdings" pitchFamily="2" charset="2"/>
              <a:buChar char="v"/>
            </a:pPr>
            <a:r>
              <a:rPr lang="ar-SA" dirty="0"/>
              <a:t>استخدام متوسط الصناعة كمعيار للمقارنة أمر مضلل في بعض الأحيان.</a:t>
            </a:r>
          </a:p>
          <a:p>
            <a:pPr algn="justLow" rtl="1">
              <a:buFont typeface="Wingdings" pitchFamily="2" charset="2"/>
              <a:buChar char="v"/>
            </a:pPr>
            <a:r>
              <a:rPr lang="ar-SA" dirty="0"/>
              <a:t>مقارنة النسب التاريخية ذو فائدة </a:t>
            </a:r>
            <a:r>
              <a:rPr lang="ar-SA" dirty="0" err="1"/>
              <a:t>و</a:t>
            </a:r>
            <a:r>
              <a:rPr lang="ar-SA" dirty="0"/>
              <a:t> يحقق مزايا، </a:t>
            </a:r>
            <a:r>
              <a:rPr lang="ar-SA" dirty="0" err="1"/>
              <a:t>و</a:t>
            </a:r>
            <a:r>
              <a:rPr lang="ar-SA" dirty="0"/>
              <a:t> لكن تبقى لتلك المزايا البعض من المحددات.</a:t>
            </a:r>
          </a:p>
          <a:p>
            <a:pPr algn="justLow" rtl="1">
              <a:buFont typeface="Wingdings" pitchFamily="2" charset="2"/>
              <a:buChar char="v"/>
            </a:pPr>
            <a:r>
              <a:rPr lang="ar-SA" dirty="0"/>
              <a:t>تأثير العوامل الموسمية في تحليل النسب.</a:t>
            </a:r>
          </a:p>
          <a:p>
            <a:pPr algn="justLow" rtl="1">
              <a:buFont typeface="Wingdings" pitchFamily="2" charset="2"/>
              <a:buChar char="v"/>
            </a:pPr>
            <a:r>
              <a:rPr lang="ar-SA" dirty="0"/>
              <a:t>تعاني القوائم المالية من بعض نقاط الضعف التي تؤثر سلبا على جدوى استخدام النسب المالية.</a:t>
            </a:r>
          </a:p>
          <a:p>
            <a:pPr algn="justLow" rtl="1">
              <a:buFont typeface="Wingdings" pitchFamily="2" charset="2"/>
              <a:buChar char="v"/>
            </a:pPr>
            <a:r>
              <a:rPr lang="ar-SA" dirty="0"/>
              <a:t>من الصعب أحيانا إطلاق الحكم على بعض النسب بأنها مقبولة أو غير مقبولة، مثل نسبة التداول.</a:t>
            </a:r>
          </a:p>
          <a:p>
            <a:pPr algn="justLow" rtl="1">
              <a:buFont typeface="Wingdings" pitchFamily="2" charset="2"/>
              <a:buChar char="v"/>
            </a:pPr>
            <a:r>
              <a:rPr lang="ar-SA" dirty="0"/>
              <a:t>قد تتمتع المنشأة ببعض النسب المقبولة وأخرى غير مقبولة مقارنة ببعض الصناعات ؛ الأمر الذي يشكل صعوبة في الحكم على على الأداء الكلي للمنشأة.</a:t>
            </a:r>
          </a:p>
          <a:p>
            <a:pPr algn="justLow" rtl="1">
              <a:buFont typeface="Wingdings" pitchFamily="2" charset="2"/>
              <a:buChar char="v"/>
            </a:pPr>
            <a:r>
              <a:rPr lang="ar-SA" dirty="0"/>
              <a:t>تبقى فوائد النسب المالية مهمة من جانب تحليلي </a:t>
            </a:r>
            <a:r>
              <a:rPr lang="ar-SA" dirty="0" err="1"/>
              <a:t>و</a:t>
            </a:r>
            <a:r>
              <a:rPr lang="ar-SA" dirty="0"/>
              <a:t> خاصة في مجال التنبؤ بالمركز المالي </a:t>
            </a:r>
            <a:r>
              <a:rPr lang="ar-SA" dirty="0" err="1"/>
              <a:t>و</a:t>
            </a:r>
            <a:r>
              <a:rPr lang="ar-SA" dirty="0"/>
              <a:t> التنبؤ بالفشل المالي للمنشآت </a:t>
            </a:r>
            <a:r>
              <a:rPr lang="ar-SA" dirty="0" err="1"/>
              <a:t>و</a:t>
            </a:r>
            <a:r>
              <a:rPr lang="ar-SA" dirty="0"/>
              <a:t> تعرضها للإفلاس.   </a:t>
            </a:r>
            <a:r>
              <a:rPr lang="en-US" dirty="0"/>
              <a:t> </a:t>
            </a:r>
            <a:endParaRPr lang="ar-SA" dirty="0"/>
          </a:p>
        </p:txBody>
      </p:sp>
      <p:sp>
        <p:nvSpPr>
          <p:cNvPr id="4" name="Date Placeholder 3"/>
          <p:cNvSpPr>
            <a:spLocks noGrp="1"/>
          </p:cNvSpPr>
          <p:nvPr>
            <p:ph type="dt" sz="half" idx="10"/>
          </p:nvPr>
        </p:nvSpPr>
        <p:spPr/>
        <p:txBody>
          <a:bodyPr/>
          <a:lstStyle/>
          <a:p>
            <a:fld id="{9D1E6C9F-EE53-4A46-BE58-BBCABC78BC75}" type="datetime3">
              <a:rPr lang="en-US" smtClean="0"/>
              <a:t>7 April 2020</a:t>
            </a:fld>
            <a:endParaRPr lang="ar-SA"/>
          </a:p>
        </p:txBody>
      </p:sp>
      <p:sp>
        <p:nvSpPr>
          <p:cNvPr id="6" name="Footer Placeholder 5"/>
          <p:cNvSpPr>
            <a:spLocks noGrp="1"/>
          </p:cNvSpPr>
          <p:nvPr>
            <p:ph type="ftr" sz="quarter" idx="11"/>
          </p:nvPr>
        </p:nvSpPr>
        <p:spPr/>
        <p:txBody>
          <a:bodyPr/>
          <a:lstStyle/>
          <a:p>
            <a:r>
              <a:rPr lang="ar-SA"/>
              <a:t>النسب المالية                                  الأستاذ الدكتور  بوداح عبدالجليل</a:t>
            </a:r>
          </a:p>
        </p:txBody>
      </p:sp>
      <p:sp>
        <p:nvSpPr>
          <p:cNvPr id="7" name="Slide Number Placeholder 6"/>
          <p:cNvSpPr>
            <a:spLocks noGrp="1"/>
          </p:cNvSpPr>
          <p:nvPr>
            <p:ph type="sldNum" sz="quarter" idx="12"/>
          </p:nvPr>
        </p:nvSpPr>
        <p:spPr/>
        <p:txBody>
          <a:bodyPr/>
          <a:lstStyle/>
          <a:p>
            <a:fld id="{0B34F065-1154-456A-91E3-76DE8E75E17B}" type="slidenum">
              <a:rPr lang="ar-SA" smtClean="0"/>
              <a:pPr/>
              <a:t>58</a:t>
            </a:fld>
            <a:endParaRPr lang="ar-SA"/>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628800"/>
            <a:ext cx="8712968" cy="4536504"/>
          </a:xfrm>
          <a:ln/>
        </p:spPr>
        <p:style>
          <a:lnRef idx="2">
            <a:schemeClr val="dk1"/>
          </a:lnRef>
          <a:fillRef idx="1002">
            <a:schemeClr val="lt1"/>
          </a:fillRef>
          <a:effectRef idx="0">
            <a:schemeClr val="dk1"/>
          </a:effectRef>
          <a:fontRef idx="minor">
            <a:schemeClr val="dk1"/>
          </a:fontRef>
        </p:style>
        <p:txBody>
          <a:bodyPr anchor="ctr">
            <a:noAutofit/>
          </a:bodyPr>
          <a:lstStyle/>
          <a:p>
            <a:pPr algn="just" rtl="0">
              <a:buFont typeface="Wingdings" pitchFamily="2" charset="2"/>
              <a:buChar char="q"/>
            </a:pPr>
            <a:r>
              <a:rPr lang="en-US" dirty="0">
                <a:solidFill>
                  <a:schemeClr val="tx1"/>
                </a:solidFill>
              </a:rPr>
              <a:t> </a:t>
            </a:r>
            <a:r>
              <a:rPr lang="en-US" b="0" dirty="0" err="1">
                <a:solidFill>
                  <a:schemeClr val="tx1"/>
                </a:solidFill>
                <a:latin typeface="Adobe Gurmukhi" pitchFamily="50" charset="0"/>
                <a:cs typeface="Adobe Gurmukhi" pitchFamily="50" charset="0"/>
              </a:rPr>
              <a:t>albouy,m</a:t>
            </a:r>
            <a:r>
              <a:rPr lang="en-US" b="0" dirty="0">
                <a:solidFill>
                  <a:schemeClr val="tx1"/>
                </a:solidFill>
                <a:latin typeface="Adobe Gurmukhi" pitchFamily="50" charset="0"/>
                <a:cs typeface="Adobe Gurmukhi" pitchFamily="50" charset="0"/>
              </a:rPr>
              <a:t>.</a:t>
            </a:r>
            <a:r>
              <a:rPr lang="en-US" dirty="0">
                <a:solidFill>
                  <a:schemeClr val="tx1"/>
                </a:solidFill>
                <a:latin typeface="Adobe Gurmukhi" pitchFamily="50" charset="0"/>
                <a:cs typeface="Adobe Gurmukhi" pitchFamily="50" charset="0"/>
              </a:rPr>
              <a:t>, </a:t>
            </a:r>
            <a:r>
              <a:rPr lang="en-US" u="sng" dirty="0">
                <a:solidFill>
                  <a:schemeClr val="tx1"/>
                </a:solidFill>
                <a:latin typeface="Adobe Gurmukhi" pitchFamily="50" charset="0"/>
                <a:cs typeface="Adobe Gurmukhi" pitchFamily="50" charset="0"/>
              </a:rPr>
              <a:t>decisions financière et creation de </a:t>
            </a:r>
            <a:r>
              <a:rPr lang="en-US" u="sng" dirty="0" err="1">
                <a:solidFill>
                  <a:schemeClr val="tx1"/>
                </a:solidFill>
                <a:latin typeface="Adobe Gurmukhi" pitchFamily="50" charset="0"/>
                <a:cs typeface="Adobe Gurmukhi" pitchFamily="50" charset="0"/>
              </a:rPr>
              <a:t>valeur</a:t>
            </a:r>
            <a:r>
              <a:rPr lang="en-US"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economica</a:t>
            </a:r>
            <a:r>
              <a:rPr lang="en-US" b="0" dirty="0">
                <a:solidFill>
                  <a:schemeClr val="tx1"/>
                </a:solidFill>
                <a:latin typeface="Adobe Gurmukhi" pitchFamily="50" charset="0"/>
                <a:cs typeface="Adobe Gurmukhi" pitchFamily="50" charset="0"/>
              </a:rPr>
              <a:t>, Paris, 2003</a:t>
            </a:r>
            <a:r>
              <a:rPr lang="en-US" dirty="0">
                <a:solidFill>
                  <a:schemeClr val="tx1"/>
                </a:solidFill>
                <a:latin typeface="Adobe Gurmukhi" pitchFamily="50" charset="0"/>
                <a:cs typeface="Adobe Gurmukhi" pitchFamily="50" charset="0"/>
              </a:rPr>
              <a:t>.</a:t>
            </a:r>
          </a:p>
          <a:p>
            <a:pPr algn="just" rtl="0">
              <a:buFont typeface="Wingdings" pitchFamily="2" charset="2"/>
              <a:buChar char="q"/>
            </a:pPr>
            <a:r>
              <a:rPr lang="en-US"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brealey&amp;myers</a:t>
            </a:r>
            <a:r>
              <a:rPr lang="en-US" dirty="0">
                <a:solidFill>
                  <a:schemeClr val="tx1"/>
                </a:solidFill>
                <a:latin typeface="Adobe Gurmukhi" pitchFamily="50" charset="0"/>
                <a:cs typeface="Adobe Gurmukhi" pitchFamily="50" charset="0"/>
              </a:rPr>
              <a:t>.,</a:t>
            </a:r>
            <a:r>
              <a:rPr lang="en-US" u="sng" dirty="0" err="1">
                <a:solidFill>
                  <a:schemeClr val="tx1"/>
                </a:solidFill>
                <a:latin typeface="Adobe Gurmukhi" pitchFamily="50" charset="0"/>
                <a:cs typeface="Adobe Gurmukhi" pitchFamily="50" charset="0"/>
              </a:rPr>
              <a:t>Principes</a:t>
            </a:r>
            <a:r>
              <a:rPr lang="en-US" u="sng" dirty="0">
                <a:solidFill>
                  <a:schemeClr val="tx1"/>
                </a:solidFill>
                <a:latin typeface="Adobe Gurmukhi" pitchFamily="50" charset="0"/>
                <a:cs typeface="Adobe Gurmukhi" pitchFamily="50" charset="0"/>
              </a:rPr>
              <a:t> de gestion  financière</a:t>
            </a:r>
            <a:r>
              <a:rPr lang="en-US" b="0" u="sng" dirty="0">
                <a:solidFill>
                  <a:schemeClr val="tx1"/>
                </a:solidFill>
                <a:latin typeface="Adobe Gurmukhi" pitchFamily="50" charset="0"/>
                <a:cs typeface="Adobe Gurmukhi" pitchFamily="50" charset="0"/>
              </a:rPr>
              <a:t>,</a:t>
            </a:r>
            <a:r>
              <a:rPr lang="en-US" b="0" dirty="0">
                <a:solidFill>
                  <a:schemeClr val="tx1"/>
                </a:solidFill>
                <a:latin typeface="Adobe Gurmukhi" pitchFamily="50" charset="0"/>
                <a:cs typeface="Adobe Gurmukhi" pitchFamily="50" charset="0"/>
              </a:rPr>
              <a:t> Pearson education, </a:t>
            </a:r>
            <a:r>
              <a:rPr lang="en-US" b="0" dirty="0" err="1">
                <a:solidFill>
                  <a:schemeClr val="tx1"/>
                </a:solidFill>
                <a:latin typeface="Adobe Gurmukhi" pitchFamily="50" charset="0"/>
                <a:cs typeface="Adobe Gurmukhi" pitchFamily="50" charset="0"/>
              </a:rPr>
              <a:t>paris</a:t>
            </a:r>
            <a:r>
              <a:rPr lang="en-US" b="0" dirty="0">
                <a:solidFill>
                  <a:schemeClr val="tx1"/>
                </a:solidFill>
                <a:latin typeface="Adobe Gurmukhi" pitchFamily="50" charset="0"/>
                <a:cs typeface="Adobe Gurmukhi" pitchFamily="50" charset="0"/>
              </a:rPr>
              <a:t>, 2008</a:t>
            </a:r>
          </a:p>
          <a:p>
            <a:pPr algn="just" rtl="0">
              <a:buFont typeface="Wingdings" pitchFamily="2" charset="2"/>
              <a:buChar char="q"/>
            </a:pPr>
            <a:r>
              <a:rPr lang="en-US" b="0"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brigham&amp;myers</a:t>
            </a:r>
            <a:r>
              <a:rPr lang="en-US" dirty="0">
                <a:solidFill>
                  <a:schemeClr val="tx1"/>
                </a:solidFill>
                <a:latin typeface="Adobe Gurmukhi" pitchFamily="50" charset="0"/>
                <a:cs typeface="Adobe Gurmukhi" pitchFamily="50" charset="0"/>
              </a:rPr>
              <a:t>.</a:t>
            </a:r>
            <a:r>
              <a:rPr lang="en-US" b="0" dirty="0">
                <a:solidFill>
                  <a:schemeClr val="tx1"/>
                </a:solidFill>
                <a:latin typeface="Adobe Gurmukhi" pitchFamily="50" charset="0"/>
                <a:cs typeface="Adobe Gurmukhi" pitchFamily="50" charset="0"/>
              </a:rPr>
              <a:t>, </a:t>
            </a:r>
            <a:r>
              <a:rPr lang="en-US" u="sng" dirty="0">
                <a:solidFill>
                  <a:schemeClr val="tx1"/>
                </a:solidFill>
                <a:latin typeface="Adobe Gurmukhi" pitchFamily="50" charset="0"/>
                <a:cs typeface="Adobe Gurmukhi" pitchFamily="50" charset="0"/>
              </a:rPr>
              <a:t>Fundamentals of financial management</a:t>
            </a:r>
            <a:r>
              <a:rPr lang="en-US" b="0" dirty="0">
                <a:solidFill>
                  <a:schemeClr val="tx1"/>
                </a:solidFill>
                <a:latin typeface="Adobe Gurmukhi" pitchFamily="50" charset="0"/>
                <a:cs typeface="Adobe Gurmukhi" pitchFamily="50" charset="0"/>
              </a:rPr>
              <a:t>, 10</a:t>
            </a:r>
            <a:r>
              <a:rPr lang="en-US" b="0" baseline="30000" dirty="0">
                <a:solidFill>
                  <a:schemeClr val="tx1"/>
                </a:solidFill>
                <a:latin typeface="Adobe Gurmukhi" pitchFamily="50" charset="0"/>
                <a:cs typeface="Adobe Gurmukhi" pitchFamily="50" charset="0"/>
              </a:rPr>
              <a:t>th</a:t>
            </a:r>
            <a:r>
              <a:rPr lang="en-US" b="0" dirty="0">
                <a:solidFill>
                  <a:schemeClr val="tx1"/>
                </a:solidFill>
                <a:latin typeface="Adobe Gurmukhi" pitchFamily="50" charset="0"/>
                <a:cs typeface="Adobe Gurmukhi" pitchFamily="50" charset="0"/>
              </a:rPr>
              <a:t> edition, NY, 2008.</a:t>
            </a:r>
          </a:p>
          <a:p>
            <a:pPr algn="just" rtl="0">
              <a:buFont typeface="Wingdings" pitchFamily="2" charset="2"/>
              <a:buChar char="q"/>
            </a:pPr>
            <a:r>
              <a:rPr lang="en-US" b="0" dirty="0">
                <a:solidFill>
                  <a:schemeClr val="tx1"/>
                </a:solidFill>
                <a:latin typeface="Adobe Gurmukhi" pitchFamily="50" charset="0"/>
                <a:cs typeface="Adobe Gurmukhi" pitchFamily="50" charset="0"/>
              </a:rPr>
              <a:t> Stephane Griffiths, </a:t>
            </a:r>
            <a:r>
              <a:rPr lang="en-US" u="sng" dirty="0">
                <a:solidFill>
                  <a:schemeClr val="tx1"/>
                </a:solidFill>
                <a:latin typeface="Adobe Gurmukhi" pitchFamily="50" charset="0"/>
                <a:cs typeface="Adobe Gurmukhi" pitchFamily="50" charset="0"/>
              </a:rPr>
              <a:t>Gestion financière</a:t>
            </a:r>
            <a:r>
              <a:rPr lang="en-US" b="0"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chihab</a:t>
            </a:r>
            <a:r>
              <a:rPr lang="en-US" b="0"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eyrolles</a:t>
            </a:r>
            <a:r>
              <a:rPr lang="en-US" b="0" dirty="0">
                <a:solidFill>
                  <a:schemeClr val="tx1"/>
                </a:solidFill>
                <a:latin typeface="Adobe Gurmukhi" pitchFamily="50" charset="0"/>
                <a:cs typeface="Adobe Gurmukhi" pitchFamily="50" charset="0"/>
              </a:rPr>
              <a:t>, 1996</a:t>
            </a:r>
          </a:p>
          <a:p>
            <a:pPr algn="just" rtl="0">
              <a:buFont typeface="Wingdings" pitchFamily="2" charset="2"/>
              <a:buChar char="q"/>
            </a:pPr>
            <a:r>
              <a:rPr lang="en-US" b="0" dirty="0">
                <a:solidFill>
                  <a:schemeClr val="tx1"/>
                </a:solidFill>
                <a:latin typeface="Adobe Gurmukhi" pitchFamily="50" charset="0"/>
                <a:cs typeface="Adobe Gurmukhi" pitchFamily="50" charset="0"/>
              </a:rPr>
              <a:t> Stanley block, Geoffrey </a:t>
            </a:r>
            <a:r>
              <a:rPr lang="en-US" b="0" dirty="0" err="1">
                <a:solidFill>
                  <a:schemeClr val="tx1"/>
                </a:solidFill>
                <a:latin typeface="Adobe Gurmukhi" pitchFamily="50" charset="0"/>
                <a:cs typeface="Adobe Gurmukhi" pitchFamily="50" charset="0"/>
              </a:rPr>
              <a:t>hirt</a:t>
            </a:r>
            <a:r>
              <a:rPr lang="en-US" b="0" dirty="0">
                <a:solidFill>
                  <a:schemeClr val="tx1"/>
                </a:solidFill>
                <a:latin typeface="Adobe Gurmukhi" pitchFamily="50" charset="0"/>
                <a:cs typeface="Adobe Gurmukhi" pitchFamily="50" charset="0"/>
              </a:rPr>
              <a:t>, and </a:t>
            </a:r>
            <a:r>
              <a:rPr lang="en-US" b="0" dirty="0" err="1">
                <a:solidFill>
                  <a:schemeClr val="tx1"/>
                </a:solidFill>
                <a:latin typeface="Adobe Gurmukhi" pitchFamily="50" charset="0"/>
                <a:cs typeface="Adobe Gurmukhi" pitchFamily="50" charset="0"/>
              </a:rPr>
              <a:t>bartley</a:t>
            </a:r>
            <a:r>
              <a:rPr lang="en-US" b="0" dirty="0">
                <a:solidFill>
                  <a:schemeClr val="tx1"/>
                </a:solidFill>
                <a:latin typeface="Adobe Gurmukhi" pitchFamily="50" charset="0"/>
                <a:cs typeface="Adobe Gurmukhi" pitchFamily="50" charset="0"/>
              </a:rPr>
              <a:t> Danielsen, </a:t>
            </a:r>
            <a:r>
              <a:rPr lang="en-US" u="sng" dirty="0">
                <a:solidFill>
                  <a:schemeClr val="tx1"/>
                </a:solidFill>
                <a:latin typeface="Adobe Gurmukhi" pitchFamily="50" charset="0"/>
                <a:cs typeface="Adobe Gurmukhi" pitchFamily="50" charset="0"/>
              </a:rPr>
              <a:t>foundation of financial management</a:t>
            </a:r>
            <a:r>
              <a:rPr lang="en-US" b="0" dirty="0">
                <a:solidFill>
                  <a:schemeClr val="tx1"/>
                </a:solidFill>
                <a:latin typeface="Adobe Gurmukhi" pitchFamily="50" charset="0"/>
                <a:cs typeface="Adobe Gurmukhi" pitchFamily="50" charset="0"/>
              </a:rPr>
              <a:t>, 20ed., </a:t>
            </a:r>
            <a:r>
              <a:rPr lang="en-US" b="0" dirty="0" err="1">
                <a:solidFill>
                  <a:schemeClr val="tx1"/>
                </a:solidFill>
                <a:latin typeface="Adobe Gurmukhi" pitchFamily="50" charset="0"/>
                <a:cs typeface="Adobe Gurmukhi" pitchFamily="50" charset="0"/>
              </a:rPr>
              <a:t>mcgraw-hill</a:t>
            </a:r>
            <a:r>
              <a:rPr lang="en-US" b="0" dirty="0">
                <a:solidFill>
                  <a:schemeClr val="tx1"/>
                </a:solidFill>
                <a:latin typeface="Adobe Gurmukhi" pitchFamily="50" charset="0"/>
                <a:cs typeface="Adobe Gurmukhi" pitchFamily="50" charset="0"/>
              </a:rPr>
              <a:t> Irwin, 2010.</a:t>
            </a:r>
          </a:p>
          <a:p>
            <a:pPr algn="just">
              <a:buFont typeface="Wingdings" pitchFamily="2" charset="2"/>
              <a:buChar char="q"/>
            </a:pPr>
            <a:r>
              <a:rPr lang="ar-SA" sz="2000" b="0" dirty="0">
                <a:solidFill>
                  <a:schemeClr val="tx1"/>
                </a:solidFill>
                <a:latin typeface="Adobe Gurmukhi" pitchFamily="50" charset="0"/>
              </a:rPr>
              <a:t> </a:t>
            </a:r>
            <a:r>
              <a:rPr lang="ar-SA" sz="1800" spc="0" dirty="0">
                <a:solidFill>
                  <a:schemeClr val="tx1"/>
                </a:solidFill>
                <a:latin typeface="Adobe Gurmukhi" pitchFamily="50" charset="0"/>
              </a:rPr>
              <a:t>مفلح محمد عقل ، </a:t>
            </a:r>
            <a:r>
              <a:rPr lang="ar-SA" sz="1800" u="sng" spc="0" dirty="0">
                <a:solidFill>
                  <a:schemeClr val="tx1"/>
                </a:solidFill>
                <a:latin typeface="Adobe Gurmukhi" pitchFamily="50" charset="0"/>
              </a:rPr>
              <a:t>مقدمة في الإدارة المالية</a:t>
            </a:r>
            <a:r>
              <a:rPr lang="ar-SA" sz="1800" spc="0" dirty="0">
                <a:solidFill>
                  <a:schemeClr val="tx1"/>
                </a:solidFill>
                <a:latin typeface="Adobe Gurmukhi" pitchFamily="50" charset="0"/>
              </a:rPr>
              <a:t>، مكتبة المجتمع العربي للنشر والتوزيع، عمان، ط1، 2009.</a:t>
            </a:r>
          </a:p>
          <a:p>
            <a:pPr algn="just">
              <a:buFont typeface="Wingdings" pitchFamily="2" charset="2"/>
              <a:buChar char="q"/>
            </a:pPr>
            <a:r>
              <a:rPr lang="ar-SA" sz="1800" spc="0" dirty="0">
                <a:solidFill>
                  <a:schemeClr val="tx1"/>
                </a:solidFill>
                <a:latin typeface="Adobe Gurmukhi" pitchFamily="50" charset="0"/>
              </a:rPr>
              <a:t> دريد كامل آل الشيب، </a:t>
            </a:r>
            <a:r>
              <a:rPr lang="ar-SA" sz="1800" u="sng" spc="0" dirty="0">
                <a:solidFill>
                  <a:schemeClr val="tx1"/>
                </a:solidFill>
                <a:latin typeface="Adobe Gurmukhi" pitchFamily="50" charset="0"/>
              </a:rPr>
              <a:t>مقدمة في الإدارة المالية المعاصرة</a:t>
            </a:r>
            <a:r>
              <a:rPr lang="ar-SA" sz="1800" spc="0" dirty="0">
                <a:solidFill>
                  <a:schemeClr val="tx1"/>
                </a:solidFill>
                <a:latin typeface="Adobe Gurmukhi" pitchFamily="50" charset="0"/>
              </a:rPr>
              <a:t>، دار المسيرة، ط2، عمان، 2007.</a:t>
            </a:r>
            <a:endParaRPr lang="ar-DZ" sz="1800" spc="0" dirty="0">
              <a:solidFill>
                <a:schemeClr val="tx1"/>
              </a:solidFill>
              <a:latin typeface="Adobe Gurmukhi" pitchFamily="50" charset="0"/>
            </a:endParaRPr>
          </a:p>
          <a:p>
            <a:pPr algn="just">
              <a:buFont typeface="Wingdings" pitchFamily="2" charset="2"/>
              <a:buChar char="q"/>
            </a:pPr>
            <a:r>
              <a:rPr lang="ar-DZ" sz="1800" spc="0" dirty="0">
                <a:solidFill>
                  <a:schemeClr val="tx1"/>
                </a:solidFill>
                <a:latin typeface="Adobe Gurmukhi" pitchFamily="50" charset="0"/>
              </a:rPr>
              <a:t> عبدالقادر محمد عبدالله، وخالد عبدالعزيز السهلاوي، </a:t>
            </a:r>
            <a:r>
              <a:rPr lang="ar-DZ" sz="1800" u="sng" spc="0" dirty="0">
                <a:solidFill>
                  <a:schemeClr val="tx1"/>
                </a:solidFill>
                <a:latin typeface="Adobe Gurmukhi" pitchFamily="50" charset="0"/>
              </a:rPr>
              <a:t>أساسيات الإدارة المالية</a:t>
            </a:r>
            <a:r>
              <a:rPr lang="ar-DZ" sz="1800" spc="0" dirty="0">
                <a:solidFill>
                  <a:schemeClr val="tx1"/>
                </a:solidFill>
                <a:latin typeface="Adobe Gurmukhi" pitchFamily="50" charset="0"/>
              </a:rPr>
              <a:t>، مطابع السروات، ط 3 ، المملكة العربية السعودية، 2011 .</a:t>
            </a:r>
          </a:p>
          <a:p>
            <a:pPr algn="just">
              <a:buFont typeface="Wingdings" pitchFamily="2" charset="2"/>
              <a:buChar char="q"/>
            </a:pPr>
            <a:r>
              <a:rPr lang="ar-DZ" sz="1800" spc="0" dirty="0">
                <a:solidFill>
                  <a:schemeClr val="tx1"/>
                </a:solidFill>
                <a:latin typeface="Adobe Gurmukhi" pitchFamily="50" charset="0"/>
              </a:rPr>
              <a:t> الجريدة الرسمية للجمهورية الجزائرية، </a:t>
            </a:r>
            <a:r>
              <a:rPr lang="ar-DZ" sz="1800" u="sng" spc="0" dirty="0">
                <a:solidFill>
                  <a:schemeClr val="tx1"/>
                </a:solidFill>
                <a:latin typeface="Adobe Gurmukhi" pitchFamily="50" charset="0"/>
              </a:rPr>
              <a:t>النظام المحاسبي المالي (</a:t>
            </a:r>
            <a:r>
              <a:rPr lang="en-US" sz="1800" u="sng" spc="0" dirty="0" err="1">
                <a:solidFill>
                  <a:schemeClr val="tx1"/>
                </a:solidFill>
                <a:latin typeface="Adobe Gurmukhi" pitchFamily="50" charset="0"/>
              </a:rPr>
              <a:t>scf</a:t>
            </a:r>
            <a:r>
              <a:rPr lang="ar-DZ" sz="1800" u="sng" spc="0" dirty="0">
                <a:solidFill>
                  <a:schemeClr val="tx1"/>
                </a:solidFill>
                <a:latin typeface="Adobe Gurmukhi" pitchFamily="50" charset="0"/>
              </a:rPr>
              <a:t>) </a:t>
            </a:r>
            <a:r>
              <a:rPr lang="ar-DZ" sz="1800" spc="0" dirty="0">
                <a:solidFill>
                  <a:schemeClr val="tx1"/>
                </a:solidFill>
                <a:latin typeface="Adobe Gurmukhi" pitchFamily="50" charset="0"/>
              </a:rPr>
              <a:t>، العدد 19 ، الصادر 25 مارس 2009 .</a:t>
            </a:r>
          </a:p>
          <a:p>
            <a:pPr algn="just">
              <a:buFont typeface="Wingdings" pitchFamily="2" charset="2"/>
              <a:buChar char="q"/>
            </a:pPr>
            <a:endParaRPr lang="ar-SA" sz="2400" spc="0" dirty="0">
              <a:solidFill>
                <a:schemeClr val="tx1"/>
              </a:solidFill>
            </a:endParaRPr>
          </a:p>
        </p:txBody>
      </p:sp>
      <p:sp>
        <p:nvSpPr>
          <p:cNvPr id="2" name="Title 1"/>
          <p:cNvSpPr>
            <a:spLocks noGrp="1"/>
          </p:cNvSpPr>
          <p:nvPr>
            <p:ph type="ctrTitle"/>
          </p:nvPr>
        </p:nvSpPr>
        <p:spPr>
          <a:xfrm>
            <a:off x="251520" y="332656"/>
            <a:ext cx="8568952" cy="936104"/>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4400" b="1" dirty="0">
                <a:solidFill>
                  <a:schemeClr val="tx1"/>
                </a:solidFill>
              </a:rPr>
              <a:t>مراجع المقرر</a:t>
            </a:r>
            <a:endParaRPr lang="ar-SA" sz="4000" b="1" dirty="0"/>
          </a:p>
        </p:txBody>
      </p:sp>
      <p:sp>
        <p:nvSpPr>
          <p:cNvPr id="4" name="Date Placeholder 3"/>
          <p:cNvSpPr>
            <a:spLocks noGrp="1"/>
          </p:cNvSpPr>
          <p:nvPr>
            <p:ph type="dt" sz="half" idx="10"/>
          </p:nvPr>
        </p:nvSpPr>
        <p:spPr/>
        <p:txBody>
          <a:bodyPr/>
          <a:lstStyle/>
          <a:p>
            <a:fld id="{A2601B1C-EE3A-49B5-B344-4397A49A639E}" type="datetime1">
              <a:rPr lang="fr-FR" smtClean="0"/>
              <a:pPr/>
              <a:t>07/04/2020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59</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700808"/>
            <a:ext cx="8712968" cy="4608512"/>
          </a:xfrm>
          <a:ln/>
        </p:spPr>
        <p:style>
          <a:lnRef idx="2">
            <a:schemeClr val="dk1"/>
          </a:lnRef>
          <a:fillRef idx="1002">
            <a:schemeClr val="lt1"/>
          </a:fillRef>
          <a:effectRef idx="0">
            <a:schemeClr val="dk1"/>
          </a:effectRef>
          <a:fontRef idx="minor">
            <a:schemeClr val="dk1"/>
          </a:fontRef>
        </p:style>
        <p:txBody>
          <a:bodyPr anchor="ctr">
            <a:noAutofit/>
          </a:bodyPr>
          <a:lstStyle/>
          <a:p>
            <a:pPr algn="just">
              <a:buFont typeface="Wingdings" pitchFamily="2" charset="2"/>
              <a:buChar char="q"/>
            </a:pPr>
            <a:endParaRPr lang="ar-DZ" sz="3200" spc="0" dirty="0">
              <a:solidFill>
                <a:schemeClr val="tx1"/>
              </a:solidFill>
            </a:endParaRPr>
          </a:p>
          <a:p>
            <a:pPr algn="just">
              <a:buFont typeface="Wingdings" pitchFamily="2" charset="2"/>
              <a:buChar char="q"/>
            </a:pPr>
            <a:r>
              <a:rPr lang="ar-SA" sz="3200" spc="0" dirty="0">
                <a:solidFill>
                  <a:schemeClr val="tx1"/>
                </a:solidFill>
              </a:rPr>
              <a:t>الأداء المالي والاقتصادي</a:t>
            </a:r>
            <a:endParaRPr lang="ar-DZ" sz="3200" spc="0" dirty="0">
              <a:solidFill>
                <a:schemeClr val="tx1"/>
              </a:solidFill>
            </a:endParaRPr>
          </a:p>
          <a:p>
            <a:pPr algn="just"/>
            <a:r>
              <a:rPr lang="ar-SA" sz="2800" b="0" spc="0" dirty="0">
                <a:solidFill>
                  <a:schemeClr val="tx1"/>
                </a:solidFill>
              </a:rPr>
              <a:t>إن الاهتمام بالأداء المالي والاقتصادي يدعو بالضرورة إلى الإجابة على التساؤل التالي ” هل الأداء المالي والاقتصادي غاية في حد ذاته أم قيد ؟ غاية في حد ذاته معناه أن المؤسسة تعمل على تعريفه وتصمم المعايير بكل حرية وتعمل على تحقيقها. من بين مؤشرات الأداء المصممة والمستهدفة معدل النمو، رقم الأعمال (المبيعات)، معدل المردودية المالية والاقتصادية المعبر عنها بالرفع المالي، والعائد على الأصول</a:t>
            </a:r>
            <a:r>
              <a:rPr lang="ar-DZ" sz="2800" b="0" spc="0" dirty="0">
                <a:solidFill>
                  <a:schemeClr val="tx1"/>
                </a:solidFill>
              </a:rPr>
              <a:t>، والعائد على السهم</a:t>
            </a:r>
            <a:r>
              <a:rPr lang="ar-SA" sz="2800" b="0" spc="0" dirty="0">
                <a:solidFill>
                  <a:schemeClr val="tx1"/>
                </a:solidFill>
              </a:rPr>
              <a:t>. من جهة أخرى، فإن النظر إلى الأداء المالي كقيد مثل قيد الملاءة المالية معناه سعي المؤسسة إلى تجاوز مثل هذا القيد لتحقيق وبشكل دائم مبدأ التوازن المالي المستهدف.</a:t>
            </a:r>
            <a:r>
              <a:rPr lang="ar-SA" sz="2400" b="0" spc="0" dirty="0">
                <a:solidFill>
                  <a:schemeClr val="tx1"/>
                </a:solidFill>
              </a:rPr>
              <a:t>  </a:t>
            </a:r>
          </a:p>
          <a:p>
            <a:pPr algn="just"/>
            <a:r>
              <a:rPr lang="ar-SA" sz="2400" b="0" dirty="0">
                <a:solidFill>
                  <a:schemeClr val="tx1"/>
                </a:solidFill>
              </a:rPr>
              <a:t> </a:t>
            </a:r>
            <a:endParaRPr lang="ar-SA" sz="2800" dirty="0">
              <a:solidFill>
                <a:schemeClr val="tx1"/>
              </a:solidFill>
            </a:endParaRPr>
          </a:p>
        </p:txBody>
      </p:sp>
      <p:sp>
        <p:nvSpPr>
          <p:cNvPr id="2" name="Title 1"/>
          <p:cNvSpPr>
            <a:spLocks noGrp="1"/>
          </p:cNvSpPr>
          <p:nvPr>
            <p:ph type="ctrTitle"/>
          </p:nvPr>
        </p:nvSpPr>
        <p:spPr>
          <a:xfrm>
            <a:off x="251520" y="332656"/>
            <a:ext cx="8568952" cy="864096"/>
          </a:xfrm>
          <a:ln/>
        </p:spPr>
        <p:style>
          <a:lnRef idx="1">
            <a:schemeClr val="accent3"/>
          </a:lnRef>
          <a:fillRef idx="2">
            <a:schemeClr val="accent3"/>
          </a:fillRef>
          <a:effectRef idx="1">
            <a:schemeClr val="accent3"/>
          </a:effectRef>
          <a:fontRef idx="minor">
            <a:schemeClr val="dk1"/>
          </a:fontRef>
        </p:style>
        <p:txBody>
          <a:bodyPr anchor="ctr">
            <a:normAutofit fontScale="90000"/>
          </a:bodyPr>
          <a:lstStyle/>
          <a:p>
            <a:r>
              <a:rPr lang="ar-SA" sz="5400" b="1" dirty="0">
                <a:solidFill>
                  <a:schemeClr val="tx1"/>
                </a:solidFill>
              </a:rPr>
              <a:t>الفصل الثالث</a:t>
            </a:r>
            <a:r>
              <a:rPr lang="ar-DZ" sz="5400" b="1" dirty="0">
                <a:solidFill>
                  <a:schemeClr val="tx1"/>
                </a:solidFill>
              </a:rPr>
              <a:t> :</a:t>
            </a:r>
            <a:r>
              <a:rPr lang="ar-SA" sz="5400" dirty="0">
                <a:solidFill>
                  <a:schemeClr val="tx1"/>
                </a:solidFill>
              </a:rPr>
              <a:t> </a:t>
            </a:r>
            <a:r>
              <a:rPr lang="ar-SA" sz="4400" b="1" dirty="0">
                <a:solidFill>
                  <a:schemeClr val="tx1"/>
                </a:solidFill>
              </a:rPr>
              <a:t>دراسة التوازنات </a:t>
            </a:r>
            <a:r>
              <a:rPr lang="ar-DZ" sz="4400" b="1" dirty="0">
                <a:solidFill>
                  <a:schemeClr val="tx1"/>
                </a:solidFill>
              </a:rPr>
              <a:t>والنسب المالية </a:t>
            </a:r>
            <a:endParaRPr lang="ar-SA" sz="4000" b="1" dirty="0"/>
          </a:p>
        </p:txBody>
      </p:sp>
      <p:sp>
        <p:nvSpPr>
          <p:cNvPr id="4" name="Date Placeholder 3"/>
          <p:cNvSpPr>
            <a:spLocks noGrp="1"/>
          </p:cNvSpPr>
          <p:nvPr>
            <p:ph type="dt" sz="half" idx="10"/>
          </p:nvPr>
        </p:nvSpPr>
        <p:spPr/>
        <p:txBody>
          <a:bodyPr/>
          <a:lstStyle/>
          <a:p>
            <a:fld id="{6506ADFF-EB19-4278-B8DF-7B8BA26D8975}" type="datetime3">
              <a:rPr lang="en-US" smtClean="0"/>
              <a:t>7 April 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6</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23528" y="692696"/>
            <a:ext cx="8496944" cy="5544616"/>
          </a:xfr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a:normAutofit/>
          </a:bodyPr>
          <a:lstStyle/>
          <a:p>
            <a:pPr marL="357188">
              <a:tabLst>
                <a:tab pos="1431925" algn="l"/>
              </a:tabLst>
            </a:pPr>
            <a:r>
              <a:rPr lang="ar-SA" sz="3200" dirty="0"/>
              <a:t>	 </a:t>
            </a:r>
          </a:p>
          <a:p>
            <a:endParaRPr lang="ar-SA" sz="4000" dirty="0"/>
          </a:p>
          <a:p>
            <a:endParaRPr lang="ar-SA" sz="4000" dirty="0"/>
          </a:p>
          <a:p>
            <a:r>
              <a:rPr lang="ar-SA" sz="4000" dirty="0">
                <a:solidFill>
                  <a:srgbClr val="FF0000"/>
                </a:solidFill>
              </a:rPr>
              <a:t>شكرا لكم على حسن المتابعة</a:t>
            </a:r>
          </a:p>
        </p:txBody>
      </p:sp>
      <p:sp>
        <p:nvSpPr>
          <p:cNvPr id="3" name="Date Placeholder 2"/>
          <p:cNvSpPr>
            <a:spLocks noGrp="1"/>
          </p:cNvSpPr>
          <p:nvPr>
            <p:ph type="dt" sz="half" idx="10"/>
          </p:nvPr>
        </p:nvSpPr>
        <p:spPr/>
        <p:txBody>
          <a:bodyPr/>
          <a:lstStyle/>
          <a:p>
            <a:fld id="{7370A6EA-BB30-4DFB-9216-3192707DC992}" type="datetime3">
              <a:rPr lang="en-US" smtClean="0"/>
              <a:t>7 April 2020</a:t>
            </a:fld>
            <a:endParaRPr lang="ar-SA"/>
          </a:p>
        </p:txBody>
      </p:sp>
      <p:sp>
        <p:nvSpPr>
          <p:cNvPr id="4" name="Slide Number Placeholder 3"/>
          <p:cNvSpPr>
            <a:spLocks noGrp="1"/>
          </p:cNvSpPr>
          <p:nvPr>
            <p:ph type="sldNum" sz="quarter" idx="12"/>
          </p:nvPr>
        </p:nvSpPr>
        <p:spPr/>
        <p:txBody>
          <a:bodyPr/>
          <a:lstStyle/>
          <a:p>
            <a:fld id="{520A17BE-F3C5-43D9-8B6B-FF47DB5F0742}" type="slidenum">
              <a:rPr lang="ar-SA" smtClean="0"/>
              <a:pPr/>
              <a:t>60</a:t>
            </a:fld>
            <a:endParaRPr lang="ar-SA"/>
          </a:p>
        </p:txBody>
      </p:sp>
      <p:sp>
        <p:nvSpPr>
          <p:cNvPr id="5" name="Footer Placeholder 4"/>
          <p:cNvSpPr>
            <a:spLocks noGrp="1"/>
          </p:cNvSpPr>
          <p:nvPr>
            <p:ph type="ftr" sz="quarter" idx="11"/>
          </p:nvPr>
        </p:nvSpPr>
        <p:spPr/>
        <p:txBody>
          <a:bodyPr/>
          <a:lstStyle/>
          <a:p>
            <a:r>
              <a:rPr lang="ar-SA"/>
              <a:t>سنة 3  محاسبة ومراجعة : تسييرمالي                       أ. د بوداح عبدالجليل</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2852936"/>
            <a:ext cx="8712968" cy="3456384"/>
          </a:xfrm>
          <a:ln/>
        </p:spPr>
        <p:style>
          <a:lnRef idx="2">
            <a:schemeClr val="dk1"/>
          </a:lnRef>
          <a:fillRef idx="1002">
            <a:schemeClr val="lt1"/>
          </a:fillRef>
          <a:effectRef idx="0">
            <a:schemeClr val="dk1"/>
          </a:effectRef>
          <a:fontRef idx="minor">
            <a:schemeClr val="dk1"/>
          </a:fontRef>
        </p:style>
        <p:txBody>
          <a:bodyPr anchor="ctr">
            <a:noAutofit/>
          </a:bodyPr>
          <a:lstStyle/>
          <a:p>
            <a:pPr marL="900113" algn="r">
              <a:buFont typeface="Wingdings" pitchFamily="2" charset="2"/>
              <a:buChar char="Ø"/>
              <a:tabLst>
                <a:tab pos="1254125" algn="l"/>
              </a:tabLst>
            </a:pPr>
            <a:r>
              <a:rPr lang="en-US" sz="2800" dirty="0">
                <a:solidFill>
                  <a:schemeClr val="tx1"/>
                </a:solidFill>
              </a:rPr>
              <a:t>1-3</a:t>
            </a:r>
            <a:r>
              <a:rPr lang="ar-DZ" sz="3200" dirty="0">
                <a:solidFill>
                  <a:schemeClr val="tx1"/>
                </a:solidFill>
              </a:rPr>
              <a:t> </a:t>
            </a:r>
            <a:r>
              <a:rPr lang="ar-DZ" sz="3200" spc="0" dirty="0">
                <a:solidFill>
                  <a:schemeClr val="tx1"/>
                </a:solidFill>
              </a:rPr>
              <a:t>دراسة التوازنات المالية</a:t>
            </a:r>
            <a:endParaRPr lang="ar-SA" sz="3200" spc="0" dirty="0">
              <a:solidFill>
                <a:schemeClr val="tx1"/>
              </a:solidFill>
            </a:endParaRPr>
          </a:p>
          <a:p>
            <a:pPr marL="900113" algn="r">
              <a:tabLst>
                <a:tab pos="1254125" algn="l"/>
              </a:tabLst>
            </a:pPr>
            <a:endParaRPr lang="ar-SA" sz="2400" b="0" dirty="0">
              <a:solidFill>
                <a:schemeClr val="tx1"/>
              </a:solidFill>
            </a:endParaRPr>
          </a:p>
          <a:p>
            <a:pPr marL="900113" algn="r">
              <a:buFont typeface="Wingdings" pitchFamily="2" charset="2"/>
              <a:buChar char="Ø"/>
              <a:tabLst>
                <a:tab pos="1254125" algn="l"/>
              </a:tabLst>
            </a:pPr>
            <a:endParaRPr lang="ar-SA" sz="2400" b="0" dirty="0">
              <a:solidFill>
                <a:schemeClr val="tx1"/>
              </a:solidFill>
            </a:endParaRPr>
          </a:p>
          <a:p>
            <a:pPr marL="900113" algn="r">
              <a:buFont typeface="Wingdings" pitchFamily="2" charset="2"/>
              <a:buChar char="Ø"/>
              <a:tabLst>
                <a:tab pos="1254125" algn="l"/>
              </a:tabLst>
            </a:pPr>
            <a:endParaRPr lang="ar-SA" sz="2400" b="0" dirty="0">
              <a:solidFill>
                <a:schemeClr val="tx1"/>
              </a:solidFill>
            </a:endParaRPr>
          </a:p>
          <a:p>
            <a:pPr marL="900113" algn="r">
              <a:tabLst>
                <a:tab pos="1254125" algn="l"/>
              </a:tabLst>
            </a:pPr>
            <a:endParaRPr lang="ar-SA" sz="2400" b="0" dirty="0">
              <a:solidFill>
                <a:schemeClr val="tx1"/>
              </a:solidFill>
            </a:endParaRPr>
          </a:p>
          <a:p>
            <a:pPr marL="900113" algn="r">
              <a:tabLst>
                <a:tab pos="1254125" algn="l"/>
              </a:tabLst>
            </a:pPr>
            <a:endParaRPr lang="ar-SA" sz="280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4400" b="1" dirty="0">
                <a:solidFill>
                  <a:schemeClr val="tx1"/>
                </a:solidFill>
              </a:rPr>
              <a:t>الفصل الثالث</a:t>
            </a:r>
            <a:r>
              <a:rPr lang="ar-DZ" sz="4400" b="1" dirty="0">
                <a:solidFill>
                  <a:schemeClr val="tx1"/>
                </a:solidFill>
              </a:rPr>
              <a:t> :</a:t>
            </a:r>
            <a:r>
              <a:rPr lang="ar-SA" sz="4400" dirty="0">
                <a:solidFill>
                  <a:schemeClr val="tx1"/>
                </a:solidFill>
              </a:rPr>
              <a:t> </a:t>
            </a:r>
            <a:r>
              <a:rPr lang="ar-SA" sz="3600" b="1" dirty="0">
                <a:solidFill>
                  <a:schemeClr val="tx1"/>
                </a:solidFill>
              </a:rPr>
              <a:t>دراسة التوازنات </a:t>
            </a:r>
            <a:r>
              <a:rPr lang="ar-DZ" sz="3600" b="1" dirty="0">
                <a:solidFill>
                  <a:schemeClr val="tx1"/>
                </a:solidFill>
              </a:rPr>
              <a:t>والنسب المالية </a:t>
            </a:r>
            <a:endParaRPr lang="ar-SA" sz="4000" b="1" dirty="0"/>
          </a:p>
        </p:txBody>
      </p:sp>
      <p:sp>
        <p:nvSpPr>
          <p:cNvPr id="4" name="Date Placeholder 3"/>
          <p:cNvSpPr>
            <a:spLocks noGrp="1"/>
          </p:cNvSpPr>
          <p:nvPr>
            <p:ph type="dt" sz="half" idx="10"/>
          </p:nvPr>
        </p:nvSpPr>
        <p:spPr/>
        <p:txBody>
          <a:bodyPr/>
          <a:lstStyle/>
          <a:p>
            <a:fld id="{B39FDF83-85D1-4F73-BDD0-877B294B02D1}" type="datetime3">
              <a:rPr lang="en-US" smtClean="0"/>
              <a:t>7 April 2020</a:t>
            </a:fld>
            <a:endParaRPr lang="ar-SA" dirty="0"/>
          </a:p>
        </p:txBody>
      </p:sp>
      <p:sp>
        <p:nvSpPr>
          <p:cNvPr id="5" name="Slide Number Placeholder 4"/>
          <p:cNvSpPr>
            <a:spLocks noGrp="1"/>
          </p:cNvSpPr>
          <p:nvPr>
            <p:ph type="sldNum" sz="quarter" idx="12"/>
          </p:nvPr>
        </p:nvSpPr>
        <p:spPr/>
        <p:txBody>
          <a:bodyPr/>
          <a:lstStyle/>
          <a:p>
            <a:fld id="{520A17BE-F3C5-43D9-8B6B-FF47DB5F0742}" type="slidenum">
              <a:rPr lang="ar-SA" smtClean="0"/>
              <a:pPr/>
              <a:t>7</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extLst>
      <p:ext uri="{BB962C8B-B14F-4D97-AF65-F5344CB8AC3E}">
        <p14:creationId xmlns:p14="http://schemas.microsoft.com/office/powerpoint/2010/main" val="1014609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484784"/>
            <a:ext cx="8712968" cy="4824536"/>
          </a:xfrm>
          <a:ln/>
        </p:spPr>
        <p:style>
          <a:lnRef idx="2">
            <a:schemeClr val="dk1"/>
          </a:lnRef>
          <a:fillRef idx="1002">
            <a:schemeClr val="lt1"/>
          </a:fillRef>
          <a:effectRef idx="0">
            <a:schemeClr val="dk1"/>
          </a:effectRef>
          <a:fontRef idx="minor">
            <a:schemeClr val="dk1"/>
          </a:fontRef>
        </p:style>
        <p:txBody>
          <a:bodyPr anchor="ctr">
            <a:noAutofit/>
          </a:bodyPr>
          <a:lstStyle/>
          <a:p>
            <a:pPr marL="900113" algn="r">
              <a:tabLst>
                <a:tab pos="1254125" algn="l"/>
              </a:tabLst>
            </a:pPr>
            <a:endParaRPr lang="en-US" sz="3200" dirty="0">
              <a:solidFill>
                <a:schemeClr val="tx1"/>
              </a:solidFill>
            </a:endParaRPr>
          </a:p>
          <a:p>
            <a:pPr marL="900113" algn="r">
              <a:buFont typeface="Wingdings" pitchFamily="2" charset="2"/>
              <a:buChar char="Ø"/>
              <a:tabLst>
                <a:tab pos="1254125" algn="l"/>
              </a:tabLst>
            </a:pPr>
            <a:endParaRPr lang="en-US" sz="3200" dirty="0">
              <a:solidFill>
                <a:schemeClr val="tx1"/>
              </a:solidFill>
            </a:endParaRPr>
          </a:p>
          <a:p>
            <a:pPr marL="900113" algn="r">
              <a:buFont typeface="Wingdings" pitchFamily="2" charset="2"/>
              <a:buChar char="Ø"/>
              <a:tabLst>
                <a:tab pos="1254125" algn="l"/>
              </a:tabLst>
            </a:pPr>
            <a:endParaRPr lang="en-US" sz="3200" dirty="0">
              <a:solidFill>
                <a:schemeClr val="tx1"/>
              </a:solidFill>
            </a:endParaRPr>
          </a:p>
          <a:p>
            <a:pPr marL="900113" algn="r">
              <a:buFont typeface="Wingdings" pitchFamily="2" charset="2"/>
              <a:buChar char="Ø"/>
              <a:tabLst>
                <a:tab pos="1254125" algn="l"/>
              </a:tabLst>
            </a:pPr>
            <a:endParaRPr lang="en-US" sz="3200" dirty="0">
              <a:solidFill>
                <a:schemeClr val="tx1"/>
              </a:solidFill>
            </a:endParaRPr>
          </a:p>
          <a:p>
            <a:pPr marL="176213" indent="354013" algn="r">
              <a:buFont typeface="Wingdings" pitchFamily="2" charset="2"/>
              <a:buChar char="Ø"/>
              <a:tabLst>
                <a:tab pos="1254125" algn="l"/>
              </a:tabLst>
            </a:pPr>
            <a:r>
              <a:rPr lang="ar-SA" sz="3200" spc="0" dirty="0">
                <a:solidFill>
                  <a:schemeClr val="tx1"/>
                </a:solidFill>
              </a:rPr>
              <a:t>رأس المال العامل</a:t>
            </a:r>
          </a:p>
          <a:p>
            <a:pPr marL="265113" algn="just">
              <a:tabLst>
                <a:tab pos="1254125" algn="l"/>
              </a:tabLst>
            </a:pPr>
            <a:r>
              <a:rPr lang="ar-SA" sz="2800" b="0" spc="0" dirty="0">
                <a:solidFill>
                  <a:schemeClr val="tx1"/>
                </a:solidFill>
              </a:rPr>
              <a:t>لدراسة رأس المال العامل من جانب كيفية الحساب يتطلب الأمر تحديد واضح لشكل الميزانية المالية للمؤسسة الاقتصادية، والتي توضح قاعدة أساسية يتم العمل بها لتحقيق التوازن المالي المنشود وهي توجيه الموارد المالية طويلة الأجل (الأموال الخاصة والخصوم غير الجارية : الديون طويلة الأجل) نحو الاستخدامات في الأجل الطويل (الثبيتات: الاستثمارات طويلة الأجل). وأن ما تحققه عناصر الأصول الجارية (المتداولة) من سيولة يوجه نحو تسديد المستحقات من الخصوم الجارية (الديون قصيرة الأجل)، أو بعبارة أخرى استخدام الخصوم الجارية لتمويل الأصول الجارية.</a:t>
            </a:r>
          </a:p>
          <a:p>
            <a:pPr marL="900113" algn="r">
              <a:buFont typeface="Wingdings" pitchFamily="2" charset="2"/>
              <a:buChar char="Ø"/>
              <a:tabLst>
                <a:tab pos="1254125" algn="l"/>
              </a:tabLst>
            </a:pPr>
            <a:endParaRPr lang="ar-SA" sz="2400" b="0" dirty="0">
              <a:solidFill>
                <a:schemeClr val="tx1"/>
              </a:solidFill>
            </a:endParaRPr>
          </a:p>
          <a:p>
            <a:pPr marL="900113" algn="r">
              <a:tabLst>
                <a:tab pos="1254125" algn="l"/>
              </a:tabLst>
            </a:pPr>
            <a:endParaRPr lang="ar-SA" sz="2400" b="0" dirty="0">
              <a:solidFill>
                <a:schemeClr val="tx1"/>
              </a:solidFill>
            </a:endParaRPr>
          </a:p>
          <a:p>
            <a:pPr marL="900113" algn="r">
              <a:buFont typeface="Wingdings" pitchFamily="2" charset="2"/>
              <a:buChar char="Ø"/>
              <a:tabLst>
                <a:tab pos="1254125" algn="l"/>
              </a:tabLst>
            </a:pPr>
            <a:endParaRPr lang="ar-SA" sz="2400" b="0" dirty="0">
              <a:solidFill>
                <a:schemeClr val="tx1"/>
              </a:solidFill>
            </a:endParaRPr>
          </a:p>
          <a:p>
            <a:pPr marL="900113" algn="r">
              <a:tabLst>
                <a:tab pos="1254125" algn="l"/>
              </a:tabLst>
            </a:pPr>
            <a:endParaRPr lang="ar-SA" sz="2400" b="0" dirty="0">
              <a:solidFill>
                <a:schemeClr val="tx1"/>
              </a:solidFill>
            </a:endParaRPr>
          </a:p>
          <a:p>
            <a:pPr marL="900113" algn="r">
              <a:tabLst>
                <a:tab pos="1254125" algn="l"/>
              </a:tabLst>
            </a:pPr>
            <a:endParaRPr lang="ar-SA" sz="2800" dirty="0">
              <a:solidFill>
                <a:schemeClr val="tx1"/>
              </a:solidFill>
            </a:endParaRPr>
          </a:p>
        </p:txBody>
      </p:sp>
      <p:sp>
        <p:nvSpPr>
          <p:cNvPr id="2" name="Title 1"/>
          <p:cNvSpPr>
            <a:spLocks noGrp="1"/>
          </p:cNvSpPr>
          <p:nvPr>
            <p:ph type="ctrTitle"/>
          </p:nvPr>
        </p:nvSpPr>
        <p:spPr>
          <a:xfrm>
            <a:off x="251520" y="332656"/>
            <a:ext cx="8568952" cy="936104"/>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600" b="1" dirty="0">
                <a:solidFill>
                  <a:schemeClr val="tx1"/>
                </a:solidFill>
              </a:rPr>
              <a:t>الفصل</a:t>
            </a:r>
            <a:r>
              <a:rPr lang="en-US" sz="3200" b="1" dirty="0">
                <a:solidFill>
                  <a:schemeClr val="tx1"/>
                </a:solidFill>
                <a:latin typeface="Adobe Caslon Pro" pitchFamily="18" charset="0"/>
              </a:rPr>
              <a:t>3</a:t>
            </a:r>
            <a:r>
              <a:rPr lang="ar-SA" sz="4400" b="1" dirty="0">
                <a:solidFill>
                  <a:schemeClr val="tx1"/>
                </a:solidFill>
              </a:rPr>
              <a:t> : </a:t>
            </a:r>
            <a:r>
              <a:rPr lang="ar-SA" sz="3600" b="1" dirty="0">
                <a:solidFill>
                  <a:schemeClr val="tx1"/>
                </a:solidFill>
              </a:rPr>
              <a:t>دراسة التوازنات المالية</a:t>
            </a:r>
            <a:endParaRPr lang="ar-SA" sz="4000" b="1" dirty="0"/>
          </a:p>
        </p:txBody>
      </p:sp>
      <p:sp>
        <p:nvSpPr>
          <p:cNvPr id="4" name="Date Placeholder 3"/>
          <p:cNvSpPr>
            <a:spLocks noGrp="1"/>
          </p:cNvSpPr>
          <p:nvPr>
            <p:ph type="dt" sz="half" idx="10"/>
          </p:nvPr>
        </p:nvSpPr>
        <p:spPr/>
        <p:txBody>
          <a:bodyPr/>
          <a:lstStyle/>
          <a:p>
            <a:fld id="{5BA33115-D6E6-4ED6-BCA3-54427741611F}" type="datetime3">
              <a:rPr lang="en-US" smtClean="0"/>
              <a:t>7 April 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8</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340768"/>
            <a:ext cx="8712968" cy="4968552"/>
          </a:xfrm>
          <a:ln/>
        </p:spPr>
        <p:style>
          <a:lnRef idx="2">
            <a:schemeClr val="dk1"/>
          </a:lnRef>
          <a:fillRef idx="1002">
            <a:schemeClr val="lt1"/>
          </a:fillRef>
          <a:effectRef idx="0">
            <a:schemeClr val="dk1"/>
          </a:effectRef>
          <a:fontRef idx="minor">
            <a:schemeClr val="dk1"/>
          </a:fontRef>
        </p:style>
        <p:txBody>
          <a:bodyPr anchor="ctr">
            <a:normAutofit fontScale="32500" lnSpcReduction="20000"/>
          </a:bodyPr>
          <a:lstStyle/>
          <a:p>
            <a:pPr marL="900113" algn="r">
              <a:tabLst>
                <a:tab pos="1254125" algn="l"/>
              </a:tabLst>
            </a:pPr>
            <a:endParaRPr lang="en-US" sz="3200" dirty="0">
              <a:solidFill>
                <a:schemeClr val="tx1"/>
              </a:solidFill>
            </a:endParaRPr>
          </a:p>
          <a:p>
            <a:pPr marL="900113" algn="r">
              <a:buFont typeface="Wingdings" pitchFamily="2" charset="2"/>
              <a:buChar char="Ø"/>
              <a:tabLst>
                <a:tab pos="1254125" algn="l"/>
              </a:tabLst>
            </a:pPr>
            <a:endParaRPr lang="en-US" sz="3200" dirty="0">
              <a:solidFill>
                <a:schemeClr val="tx1"/>
              </a:solidFill>
            </a:endParaRPr>
          </a:p>
          <a:p>
            <a:pPr marL="900113" algn="r">
              <a:buFont typeface="Wingdings" pitchFamily="2" charset="2"/>
              <a:buChar char="Ø"/>
              <a:tabLst>
                <a:tab pos="1254125" algn="l"/>
              </a:tabLst>
            </a:pPr>
            <a:endParaRPr lang="en-US" sz="3200" dirty="0">
              <a:solidFill>
                <a:schemeClr val="tx1"/>
              </a:solidFill>
            </a:endParaRPr>
          </a:p>
          <a:p>
            <a:pPr marL="900113" algn="r">
              <a:tabLst>
                <a:tab pos="1254125" algn="l"/>
              </a:tabLst>
            </a:pPr>
            <a:endParaRPr lang="ar-SA" sz="3200" dirty="0">
              <a:solidFill>
                <a:schemeClr val="tx1"/>
              </a:solidFill>
            </a:endParaRPr>
          </a:p>
          <a:p>
            <a:pPr marL="354013" algn="r">
              <a:buFont typeface="Wingdings" pitchFamily="2" charset="2"/>
              <a:buChar char="Ø"/>
              <a:tabLst>
                <a:tab pos="1254125" algn="l"/>
              </a:tabLst>
            </a:pPr>
            <a:r>
              <a:rPr lang="ar-SA" sz="5100" dirty="0">
                <a:solidFill>
                  <a:schemeClr val="tx1"/>
                </a:solidFill>
              </a:rPr>
              <a:t> </a:t>
            </a:r>
            <a:r>
              <a:rPr lang="ar-SA" sz="9800" spc="0" dirty="0">
                <a:solidFill>
                  <a:schemeClr val="tx1"/>
                </a:solidFill>
              </a:rPr>
              <a:t>تعريف رأس المال العامل</a:t>
            </a:r>
          </a:p>
          <a:p>
            <a:pPr marL="265113" algn="just">
              <a:tabLst>
                <a:tab pos="1254125" algn="l"/>
              </a:tabLst>
            </a:pPr>
            <a:r>
              <a:rPr lang="ar-SA" sz="8600" b="0" spc="0" dirty="0">
                <a:solidFill>
                  <a:schemeClr val="tx1"/>
                </a:solidFill>
              </a:rPr>
              <a:t>يعبررأس المال العامل عن المال الدوار الذي يستخدم لإعادة النشاطات العملياتية (الاستغلالية) والمرتبطة بدورة وطبيعة النشاط الإنتاجي أو الخدمي. </a:t>
            </a:r>
          </a:p>
          <a:p>
            <a:pPr marL="265113" algn="just">
              <a:tabLst>
                <a:tab pos="1254125" algn="l"/>
              </a:tabLst>
            </a:pPr>
            <a:r>
              <a:rPr lang="ar-SA" sz="8600" b="0" spc="0" dirty="0">
                <a:solidFill>
                  <a:schemeClr val="tx1"/>
                </a:solidFill>
              </a:rPr>
              <a:t>ونظرا للأهمية التي يكتسبها مفهوم رأس المال العامل في الأدبيات المالية فقد وردت عنها عدة تعاريف مختلفة ومتنوعة يمكن حصرها في مايلي:</a:t>
            </a:r>
          </a:p>
          <a:p>
            <a:pPr marL="265113" algn="just">
              <a:buFontTx/>
              <a:buChar char="-"/>
              <a:tabLst>
                <a:tab pos="1254125" algn="l"/>
              </a:tabLst>
            </a:pPr>
            <a:r>
              <a:rPr lang="ar-SA" sz="8600" b="0" spc="0" dirty="0">
                <a:solidFill>
                  <a:schemeClr val="tx1"/>
                </a:solidFill>
              </a:rPr>
              <a:t>رأس المال العامل الإجمالي</a:t>
            </a:r>
          </a:p>
          <a:p>
            <a:pPr marL="265113" algn="just">
              <a:buFontTx/>
              <a:buChar char="-"/>
              <a:tabLst>
                <a:tab pos="1254125" algn="l"/>
              </a:tabLst>
            </a:pPr>
            <a:r>
              <a:rPr lang="ar-SA" sz="8600" b="0" spc="0" dirty="0">
                <a:solidFill>
                  <a:schemeClr val="tx1"/>
                </a:solidFill>
              </a:rPr>
              <a:t> رأس المال العامل الصافي أو الدائم</a:t>
            </a:r>
          </a:p>
          <a:p>
            <a:pPr marL="265113" algn="just">
              <a:buFontTx/>
              <a:buChar char="-"/>
              <a:tabLst>
                <a:tab pos="1254125" algn="l"/>
              </a:tabLst>
            </a:pPr>
            <a:r>
              <a:rPr lang="ar-SA" sz="8600" b="0" spc="0" dirty="0">
                <a:solidFill>
                  <a:schemeClr val="tx1"/>
                </a:solidFill>
              </a:rPr>
              <a:t> رأس المال العامل الخاص</a:t>
            </a:r>
          </a:p>
          <a:p>
            <a:pPr marL="265113" algn="just">
              <a:buFontTx/>
              <a:buChar char="-"/>
              <a:tabLst>
                <a:tab pos="1254125" algn="l"/>
              </a:tabLst>
            </a:pPr>
            <a:r>
              <a:rPr lang="ar-SA" sz="8600" b="0" spc="0" dirty="0">
                <a:solidFill>
                  <a:schemeClr val="tx1"/>
                </a:solidFill>
              </a:rPr>
              <a:t> رأس المال العامل الخارجي.</a:t>
            </a:r>
          </a:p>
          <a:p>
            <a:pPr marL="265113" algn="just">
              <a:buFontTx/>
              <a:buChar char="-"/>
              <a:tabLst>
                <a:tab pos="1254125" algn="l"/>
              </a:tabLst>
            </a:pPr>
            <a:endParaRPr lang="ar-SA" sz="2400" b="0" dirty="0">
              <a:solidFill>
                <a:schemeClr val="tx1"/>
              </a:solidFill>
            </a:endParaRPr>
          </a:p>
          <a:p>
            <a:pPr marL="265113" algn="just">
              <a:buFontTx/>
              <a:buChar char="-"/>
              <a:tabLst>
                <a:tab pos="1254125" algn="l"/>
              </a:tabLst>
            </a:pPr>
            <a:endParaRPr lang="ar-SA" sz="2400" b="0" dirty="0">
              <a:solidFill>
                <a:schemeClr val="tx1"/>
              </a:solidFill>
            </a:endParaRPr>
          </a:p>
          <a:p>
            <a:pPr marL="265113" algn="just">
              <a:buFontTx/>
              <a:buChar char="-"/>
              <a:tabLst>
                <a:tab pos="1254125" algn="l"/>
              </a:tabLst>
            </a:pPr>
            <a:endParaRPr lang="ar-SA" sz="2400" b="0" dirty="0">
              <a:solidFill>
                <a:schemeClr val="tx1"/>
              </a:solidFill>
            </a:endParaRPr>
          </a:p>
          <a:p>
            <a:pPr marL="265113" algn="just">
              <a:buFontTx/>
              <a:buChar char="-"/>
              <a:tabLst>
                <a:tab pos="1254125" algn="l"/>
              </a:tabLst>
            </a:pPr>
            <a:endParaRPr lang="ar-SA" sz="2400" b="0" dirty="0">
              <a:solidFill>
                <a:schemeClr val="tx1"/>
              </a:solidFill>
            </a:endParaRPr>
          </a:p>
          <a:p>
            <a:pPr marL="900113" algn="r">
              <a:buFont typeface="Wingdings" pitchFamily="2" charset="2"/>
              <a:buChar char="Ø"/>
              <a:tabLst>
                <a:tab pos="1254125" algn="l"/>
              </a:tabLst>
            </a:pPr>
            <a:endParaRPr lang="ar-SA" sz="2400" b="0" dirty="0">
              <a:solidFill>
                <a:schemeClr val="tx1"/>
              </a:solidFill>
            </a:endParaRPr>
          </a:p>
          <a:p>
            <a:pPr marL="900113" algn="r">
              <a:tabLst>
                <a:tab pos="1254125" algn="l"/>
              </a:tabLst>
            </a:pPr>
            <a:endParaRPr lang="ar-SA" sz="2400" b="0" dirty="0">
              <a:solidFill>
                <a:schemeClr val="tx1"/>
              </a:solidFill>
            </a:endParaRPr>
          </a:p>
          <a:p>
            <a:pPr marL="900113" algn="r">
              <a:buFont typeface="Wingdings" pitchFamily="2" charset="2"/>
              <a:buChar char="Ø"/>
              <a:tabLst>
                <a:tab pos="1254125" algn="l"/>
              </a:tabLst>
            </a:pPr>
            <a:endParaRPr lang="ar-SA" sz="2400" b="0" dirty="0">
              <a:solidFill>
                <a:schemeClr val="tx1"/>
              </a:solidFill>
            </a:endParaRPr>
          </a:p>
          <a:p>
            <a:pPr marL="900113" algn="r">
              <a:tabLst>
                <a:tab pos="1254125" algn="l"/>
              </a:tabLst>
            </a:pPr>
            <a:endParaRPr lang="ar-SA" sz="2400" b="0" dirty="0">
              <a:solidFill>
                <a:schemeClr val="tx1"/>
              </a:solidFill>
            </a:endParaRPr>
          </a:p>
          <a:p>
            <a:pPr marL="900113" algn="r">
              <a:tabLst>
                <a:tab pos="1254125" algn="l"/>
              </a:tabLst>
            </a:pPr>
            <a:endParaRPr lang="ar-SA" sz="2800" dirty="0">
              <a:solidFill>
                <a:schemeClr val="tx1"/>
              </a:solidFill>
            </a:endParaRPr>
          </a:p>
        </p:txBody>
      </p:sp>
      <p:sp>
        <p:nvSpPr>
          <p:cNvPr id="2" name="Title 1"/>
          <p:cNvSpPr>
            <a:spLocks noGrp="1"/>
          </p:cNvSpPr>
          <p:nvPr>
            <p:ph type="ctrTitle"/>
          </p:nvPr>
        </p:nvSpPr>
        <p:spPr>
          <a:xfrm>
            <a:off x="251520" y="332656"/>
            <a:ext cx="8568952" cy="720080"/>
          </a:xfrm>
          <a:ln/>
        </p:spPr>
        <p:style>
          <a:lnRef idx="1">
            <a:schemeClr val="accent3"/>
          </a:lnRef>
          <a:fillRef idx="2">
            <a:schemeClr val="accent3"/>
          </a:fillRef>
          <a:effectRef idx="1">
            <a:schemeClr val="accent3"/>
          </a:effectRef>
          <a:fontRef idx="minor">
            <a:schemeClr val="dk1"/>
          </a:fontRef>
        </p:style>
        <p:txBody>
          <a:bodyPr anchor="ctr">
            <a:normAutofit fontScale="90000"/>
          </a:bodyPr>
          <a:lstStyle/>
          <a:p>
            <a:r>
              <a:rPr lang="ar-SA" sz="3600" b="1" dirty="0">
                <a:solidFill>
                  <a:schemeClr val="tx1"/>
                </a:solidFill>
              </a:rPr>
              <a:t>الفصل</a:t>
            </a:r>
            <a:r>
              <a:rPr lang="en-US" sz="3200" b="1" dirty="0">
                <a:solidFill>
                  <a:schemeClr val="tx1"/>
                </a:solidFill>
                <a:latin typeface="Adobe Caslon Pro" pitchFamily="18" charset="0"/>
              </a:rPr>
              <a:t>3</a:t>
            </a:r>
            <a:r>
              <a:rPr lang="ar-SA" sz="4400" b="1" dirty="0">
                <a:solidFill>
                  <a:schemeClr val="tx1"/>
                </a:solidFill>
              </a:rPr>
              <a:t> : </a:t>
            </a:r>
            <a:r>
              <a:rPr lang="ar-SA" sz="3600" b="1" dirty="0">
                <a:solidFill>
                  <a:schemeClr val="tx1"/>
                </a:solidFill>
              </a:rPr>
              <a:t>دراسة التوازنات المالية</a:t>
            </a:r>
            <a:endParaRPr lang="ar-SA" sz="4000" b="1" dirty="0"/>
          </a:p>
        </p:txBody>
      </p:sp>
      <p:sp>
        <p:nvSpPr>
          <p:cNvPr id="4" name="Date Placeholder 3"/>
          <p:cNvSpPr>
            <a:spLocks noGrp="1"/>
          </p:cNvSpPr>
          <p:nvPr>
            <p:ph type="dt" sz="half" idx="10"/>
          </p:nvPr>
        </p:nvSpPr>
        <p:spPr/>
        <p:txBody>
          <a:bodyPr/>
          <a:lstStyle/>
          <a:p>
            <a:fld id="{65FD24D3-176C-4DF5-A761-D1E848CCDC7E}" type="datetime3">
              <a:rPr lang="en-US" smtClean="0"/>
              <a:t>7 April 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9</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23161</TotalTime>
  <Words>5509</Words>
  <Application>Microsoft Office PowerPoint</Application>
  <PresentationFormat>On-screen Show (4:3)</PresentationFormat>
  <Paragraphs>775</Paragraphs>
  <Slides>60</Slides>
  <Notes>24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60</vt:i4>
      </vt:variant>
    </vt:vector>
  </HeadingPairs>
  <TitlesOfParts>
    <vt:vector size="70" baseType="lpstr">
      <vt:lpstr>Adobe Caslon Pro</vt:lpstr>
      <vt:lpstr>Adobe Gurmukhi</vt:lpstr>
      <vt:lpstr>Arial</vt:lpstr>
      <vt:lpstr>Calibri</vt:lpstr>
      <vt:lpstr>Georgia</vt:lpstr>
      <vt:lpstr>Majalla UI</vt:lpstr>
      <vt:lpstr>Traditional Arabic</vt:lpstr>
      <vt:lpstr>Wingdings</vt:lpstr>
      <vt:lpstr>Wingdings 2</vt:lpstr>
      <vt:lpstr>Civic</vt:lpstr>
      <vt:lpstr>PowerPoint Presentation</vt:lpstr>
      <vt:lpstr>الجمهورية الجزائرية الديمقراطية الشعبية وزارة التعليم العالي والبحث العلمي جامعة أم الواقي–العربي بن مهيدي كلية العلوم الاقتصادية والتجارة والتسيير قسم العلوم المالية والمحاسبة     </vt:lpstr>
      <vt:lpstr>الفصل الثالث : دراسة التوازنات والنسب المالية </vt:lpstr>
      <vt:lpstr>الفصل الثالث : دراسة التوازنات والنسب المالية </vt:lpstr>
      <vt:lpstr>الفصل الثالث : دراسة التوازنات والنسب المالية </vt:lpstr>
      <vt:lpstr>الفصل الثالث : دراسة التوازنات والنسب المالية </vt:lpstr>
      <vt:lpstr>الفصل الثالث : دراسة التوازنات والنسب المالية </vt:lpstr>
      <vt:lpstr>الفصل3 : دراسة التوازنات المالية</vt:lpstr>
      <vt:lpstr>الفصل3 : دراسة التوازنات المالية</vt:lpstr>
      <vt:lpstr>الفصل3 : دراسة التوازنات المالية</vt:lpstr>
      <vt:lpstr>الفصل3 : دراسة التوازنات المالية</vt:lpstr>
      <vt:lpstr>الفصل3 : دراسة التوازنات المالية</vt:lpstr>
      <vt:lpstr>الفصل3 : دراسة التوازنات المالية</vt:lpstr>
      <vt:lpstr>الفصل3 : دراسة التوازنات المالية</vt:lpstr>
      <vt:lpstr>الفصل3 : دراسة التوازنات المالية</vt:lpstr>
      <vt:lpstr>الفصل3 : دراسة التوازنات المالية</vt:lpstr>
      <vt:lpstr>الفصل3 : دراسة التوازنات المالية</vt:lpstr>
      <vt:lpstr>الفصل3 : دراسة التوازنات المالية</vt:lpstr>
      <vt:lpstr>الفصل3 : دراسة التوازنات المالية</vt:lpstr>
      <vt:lpstr>الفصل3 : دراسة التوازنات المالية</vt:lpstr>
      <vt:lpstr>الفصل3 : دراسة التوازنات المالية</vt:lpstr>
      <vt:lpstr>الفصل3 : دراسة النسب المالية</vt:lpstr>
      <vt:lpstr>الفصل الثالث: دراسة النسب المالية</vt:lpstr>
      <vt:lpstr>معايير الحكم على النسب المالية</vt:lpstr>
      <vt:lpstr>الأنواع الأساسية للنسب المالية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نسب المديونية أو الاقتراض</vt:lpstr>
      <vt:lpstr>PowerPoint Presentation</vt:lpstr>
      <vt:lpstr>PowerPoint Presentation</vt:lpstr>
      <vt:lpstr>PowerPoint Presentation</vt:lpstr>
      <vt:lpstr>نسب الربحية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نسب الأسهم (التقويم)</vt:lpstr>
      <vt:lpstr>PowerPoint Presentation</vt:lpstr>
      <vt:lpstr>PowerPoint Presentation</vt:lpstr>
      <vt:lpstr>PowerPoint Presentation</vt:lpstr>
      <vt:lpstr>PowerPoint Presentation</vt:lpstr>
      <vt:lpstr>PowerPoint Presentation</vt:lpstr>
      <vt:lpstr>  تحليل النسب الشامل</vt:lpstr>
      <vt:lpstr>بعض أوجه القصور في استخدام النسب المالية</vt:lpstr>
      <vt:lpstr>مراجع المقرر</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الجمهورية الجزائرية الديمقراطية الشعبية  وزارة التعليم العالي والبحث العلمي  كل العلوم الاقتصادية والعلوم التجارية وعلوم التسيير</dc:title>
  <dc:creator>AVAS</dc:creator>
  <cp:lastModifiedBy>pc</cp:lastModifiedBy>
  <cp:revision>104</cp:revision>
  <dcterms:created xsi:type="dcterms:W3CDTF">2013-04-10T19:40:44Z</dcterms:created>
  <dcterms:modified xsi:type="dcterms:W3CDTF">2020-04-07T17:35:36Z</dcterms:modified>
</cp:coreProperties>
</file>