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5D9F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5D9F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5D9F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092" y="136017"/>
            <a:ext cx="30998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5D9F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825" y="3052419"/>
            <a:ext cx="5426710" cy="356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r.wikipedia.org/wiki/H%C3%A9miac%C3%A9t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637" y="2914650"/>
            <a:ext cx="8185784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30DE2"/>
                </a:solidFill>
                <a:latin typeface="Comic Sans MS"/>
                <a:cs typeface="Comic Sans MS"/>
              </a:rPr>
              <a:t>STRUCTURE </a:t>
            </a:r>
            <a:r>
              <a:rPr sz="4400" b="1" dirty="0">
                <a:solidFill>
                  <a:srgbClr val="030DE2"/>
                </a:solidFill>
                <a:latin typeface="Comic Sans MS"/>
                <a:cs typeface="Comic Sans MS"/>
              </a:rPr>
              <a:t>ET</a:t>
            </a:r>
            <a:r>
              <a:rPr sz="4400" b="1" spc="-65" dirty="0">
                <a:solidFill>
                  <a:srgbClr val="030DE2"/>
                </a:solidFill>
                <a:latin typeface="Comic Sans MS"/>
                <a:cs typeface="Comic Sans MS"/>
              </a:rPr>
              <a:t> </a:t>
            </a:r>
            <a:r>
              <a:rPr sz="4400" b="1" dirty="0">
                <a:solidFill>
                  <a:srgbClr val="030DE2"/>
                </a:solidFill>
                <a:latin typeface="Comic Sans MS"/>
                <a:cs typeface="Comic Sans MS"/>
              </a:rPr>
              <a:t>PROPRIETES  PHYSICO-CHIMIQUES DES  </a:t>
            </a:r>
            <a:r>
              <a:rPr sz="4400" b="1" dirty="0">
                <a:solidFill>
                  <a:srgbClr val="FF0000"/>
                </a:solidFill>
                <a:latin typeface="Comic Sans MS"/>
                <a:cs typeface="Comic Sans MS"/>
              </a:rPr>
              <a:t>GLUCIDES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5513236"/>
            <a:ext cx="6607963" cy="1076576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2254250">
              <a:lnSpc>
                <a:spcPct val="100000"/>
              </a:lnSpc>
              <a:spcBef>
                <a:spcPts val="1714"/>
              </a:spcBef>
            </a:pPr>
            <a:r>
              <a:rPr lang="fr-FR" sz="2400" b="1" i="1" spc="-65" dirty="0" smtClean="0">
                <a:latin typeface="Carlito"/>
                <a:cs typeface="Carlito"/>
              </a:rPr>
              <a:t>Pr </a:t>
            </a:r>
            <a:r>
              <a:rPr sz="2400" b="1" i="1" spc="-65" smtClean="0">
                <a:latin typeface="Carlito"/>
                <a:cs typeface="Carlito"/>
              </a:rPr>
              <a:t>. </a:t>
            </a:r>
            <a:r>
              <a:rPr lang="fr-FR" sz="2400" b="1" i="1" spc="-5" dirty="0" smtClean="0">
                <a:latin typeface="Carlito"/>
                <a:cs typeface="Carlito"/>
              </a:rPr>
              <a:t>ARHAB Rabah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i="1" dirty="0">
                <a:latin typeface="Carlito"/>
                <a:cs typeface="Carlito"/>
              </a:rPr>
              <a:t>BIOCHIMIE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506984"/>
            <a:ext cx="80772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2800" i="1" spc="-15" dirty="0" smtClean="0">
                <a:solidFill>
                  <a:srgbClr val="000000"/>
                </a:solidFill>
                <a:latin typeface="Carlito"/>
                <a:cs typeface="Carlito"/>
              </a:rPr>
              <a:t>Université </a:t>
            </a:r>
            <a:r>
              <a:rPr lang="fr-FR" sz="2800" i="1" spc="-15" dirty="0" err="1" smtClean="0">
                <a:solidFill>
                  <a:srgbClr val="000000"/>
                </a:solidFill>
                <a:latin typeface="Carlito"/>
                <a:cs typeface="Carlito"/>
              </a:rPr>
              <a:t>Larbi</a:t>
            </a:r>
            <a:r>
              <a:rPr lang="fr-FR" sz="2800" i="1" spc="-15" dirty="0" smtClean="0">
                <a:solidFill>
                  <a:srgbClr val="000000"/>
                </a:solidFill>
                <a:latin typeface="Carlito"/>
                <a:cs typeface="Carlito"/>
              </a:rPr>
              <a:t> Ben M’</a:t>
            </a:r>
            <a:r>
              <a:rPr lang="fr-FR" sz="2800" i="1" spc="-15" dirty="0" err="1" smtClean="0">
                <a:solidFill>
                  <a:srgbClr val="000000"/>
                </a:solidFill>
                <a:latin typeface="Carlito"/>
                <a:cs typeface="Carlito"/>
              </a:rPr>
              <a:t>Hidi</a:t>
            </a:r>
            <a:r>
              <a:rPr sz="2800" i="1" spc="-10" smtClean="0">
                <a:solidFill>
                  <a:srgbClr val="000000"/>
                </a:solidFill>
                <a:latin typeface="Carlito"/>
                <a:cs typeface="Carlito"/>
              </a:rPr>
              <a:t>, </a:t>
            </a:r>
            <a: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  <a:t>Oum El </a:t>
            </a:r>
            <a:r>
              <a:rPr lang="fr-FR" sz="2800" i="1" spc="-10" dirty="0" err="1" smtClean="0">
                <a:solidFill>
                  <a:srgbClr val="000000"/>
                </a:solidFill>
                <a:latin typeface="Carlito"/>
                <a:cs typeface="Carlito"/>
              </a:rPr>
              <a:t>Bouaghi</a:t>
            </a:r>
            <a: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  <a:t>.</a:t>
            </a:r>
            <a:b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</a:br>
            <a: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  <a:t>Annexe de Médecine, </a:t>
            </a:r>
            <a:b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</a:br>
            <a: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  <a:t>1</a:t>
            </a:r>
            <a:r>
              <a:rPr lang="fr-FR" sz="2800" i="1" spc="-10" baseline="30000" dirty="0" smtClean="0">
                <a:solidFill>
                  <a:srgbClr val="000000"/>
                </a:solidFill>
                <a:latin typeface="Carlito"/>
                <a:cs typeface="Carlito"/>
              </a:rPr>
              <a:t>ère</a:t>
            </a:r>
            <a:r>
              <a:rPr lang="fr-FR" sz="2800" i="1" spc="-10" dirty="0" smtClean="0">
                <a:solidFill>
                  <a:srgbClr val="000000"/>
                </a:solidFill>
                <a:latin typeface="Carlito"/>
                <a:cs typeface="Carlito"/>
              </a:rPr>
              <a:t> année Médecine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/>
                </a:solidFill>
              </a:rPr>
              <a:t>II. Les</a:t>
            </a:r>
            <a:r>
              <a:rPr spc="-55" dirty="0">
                <a:solidFill>
                  <a:schemeClr val="accent3"/>
                </a:solidFill>
              </a:rPr>
              <a:t> </a:t>
            </a:r>
            <a:r>
              <a:rPr spc="-5" dirty="0">
                <a:solidFill>
                  <a:schemeClr val="accent3"/>
                </a:solidFill>
              </a:rPr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8008"/>
            <a:ext cx="7747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2.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Stéréoisomérie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-</a:t>
            </a:r>
            <a:r>
              <a:rPr sz="32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chiralité: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780413"/>
            <a:ext cx="5137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spc="-15" dirty="0">
                <a:latin typeface="Carlito"/>
                <a:cs typeface="Carlito"/>
              </a:rPr>
              <a:t>Glycéraldéhyde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(aldotriose):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9646" y="1783461"/>
            <a:ext cx="299656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312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CHO-C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*</a:t>
            </a:r>
            <a:r>
              <a:rPr sz="2800" spc="-5" dirty="0">
                <a:latin typeface="Carlito"/>
                <a:cs typeface="Carlito"/>
              </a:rPr>
              <a:t>HOH-CH</a:t>
            </a:r>
            <a:r>
              <a:rPr sz="2775" spc="-7" baseline="-21021" dirty="0">
                <a:latin typeface="Carlito"/>
                <a:cs typeface="Carlito"/>
              </a:rPr>
              <a:t>2</a:t>
            </a:r>
            <a:r>
              <a:rPr sz="2800" spc="-5" dirty="0">
                <a:latin typeface="Carlito"/>
                <a:cs typeface="Carlito"/>
              </a:rPr>
              <a:t>OH</a:t>
            </a:r>
            <a:endParaRPr sz="2800">
              <a:latin typeface="Carlito"/>
              <a:cs typeface="Carlito"/>
            </a:endParaRPr>
          </a:p>
          <a:p>
            <a:pPr marL="153035">
              <a:lnSpc>
                <a:spcPts val="1920"/>
              </a:lnSpc>
              <a:tabLst>
                <a:tab pos="901065" algn="l"/>
                <a:tab pos="2097405" algn="l"/>
              </a:tabLst>
            </a:pPr>
            <a:r>
              <a:rPr sz="1800" b="1" dirty="0">
                <a:latin typeface="Carlito"/>
                <a:cs typeface="Carlito"/>
              </a:rPr>
              <a:t>1	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2	</a:t>
            </a:r>
            <a:r>
              <a:rPr sz="1800" b="1" dirty="0"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4" y="2646933"/>
            <a:ext cx="8603615" cy="2096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indent="-4572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507365" algn="l"/>
                <a:tab pos="508000" algn="l"/>
              </a:tabLst>
            </a:pP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r>
              <a:rPr sz="3150" baseline="-21164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sz="3200" dirty="0">
                <a:latin typeface="Carlito"/>
                <a:cs typeface="Carlito"/>
              </a:rPr>
              <a:t>: </a:t>
            </a:r>
            <a:r>
              <a:rPr sz="3200" spc="-15" dirty="0">
                <a:latin typeface="Carlito"/>
                <a:cs typeface="Carlito"/>
              </a:rPr>
              <a:t>quatre </a:t>
            </a:r>
            <a:r>
              <a:rPr sz="3200" spc="-10" dirty="0">
                <a:latin typeface="Carlito"/>
                <a:cs typeface="Carlito"/>
              </a:rPr>
              <a:t>substituants </a:t>
            </a:r>
            <a:r>
              <a:rPr sz="3200" spc="-5" dirty="0">
                <a:latin typeface="Carlito"/>
                <a:cs typeface="Carlito"/>
              </a:rPr>
              <a:t>de </a:t>
            </a:r>
            <a:r>
              <a:rPr sz="3200" spc="-25" dirty="0">
                <a:latin typeface="Carlito"/>
                <a:cs typeface="Carlito"/>
              </a:rPr>
              <a:t>différents</a:t>
            </a:r>
            <a:r>
              <a:rPr sz="3200" spc="10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groupes</a:t>
            </a:r>
            <a:endParaRPr sz="3200">
              <a:latin typeface="Carlito"/>
              <a:cs typeface="Carlito"/>
            </a:endParaRPr>
          </a:p>
          <a:p>
            <a:pPr marL="1781175">
              <a:lnSpc>
                <a:spcPct val="100000"/>
              </a:lnSpc>
              <a:spcBef>
                <a:spcPts val="2965"/>
              </a:spcBef>
            </a:pPr>
            <a:r>
              <a:rPr sz="3200" spc="-5" dirty="0">
                <a:latin typeface="Carlito"/>
                <a:cs typeface="Carlito"/>
              </a:rPr>
              <a:t>=&gt; </a:t>
            </a:r>
            <a:r>
              <a:rPr sz="3200" dirty="0">
                <a:latin typeface="Carlito"/>
                <a:cs typeface="Carlito"/>
              </a:rPr>
              <a:t>C 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asymétrique </a:t>
            </a:r>
            <a:r>
              <a:rPr sz="3200" dirty="0">
                <a:latin typeface="Carlito"/>
                <a:cs typeface="Carlito"/>
              </a:rPr>
              <a:t>ou </a:t>
            </a:r>
            <a:r>
              <a:rPr sz="3200" b="1" spc="-15" dirty="0">
                <a:solidFill>
                  <a:srgbClr val="FF0000"/>
                </a:solidFill>
                <a:latin typeface="Carlito"/>
                <a:cs typeface="Carlito"/>
              </a:rPr>
              <a:t>chiral</a:t>
            </a:r>
            <a:r>
              <a:rPr sz="3200" b="1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(</a:t>
            </a:r>
            <a:r>
              <a:rPr sz="3200" spc="-5" dirty="0">
                <a:latin typeface="Carlito"/>
                <a:cs typeface="Carlito"/>
              </a:rPr>
              <a:t>C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*</a:t>
            </a:r>
            <a:r>
              <a:rPr sz="3200" b="1" spc="-5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  <a:p>
            <a:pPr marL="508000" indent="-457200">
              <a:lnSpc>
                <a:spcPct val="100000"/>
              </a:lnSpc>
              <a:spcBef>
                <a:spcPts val="1810"/>
              </a:spcBef>
              <a:buFont typeface="Wingdings"/>
              <a:buChar char=""/>
              <a:tabLst>
                <a:tab pos="507365" algn="l"/>
                <a:tab pos="508000" algn="l"/>
              </a:tabLst>
            </a:pPr>
            <a:r>
              <a:rPr sz="3200" spc="-15" dirty="0">
                <a:latin typeface="Carlito"/>
                <a:cs typeface="Carlito"/>
              </a:rPr>
              <a:t>Glycéraldéhyde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5" dirty="0">
                <a:latin typeface="Carlito"/>
                <a:cs typeface="Carlito"/>
              </a:rPr>
              <a:t>DEUX </a:t>
            </a:r>
            <a:r>
              <a:rPr sz="3200" spc="-15" dirty="0">
                <a:latin typeface="Carlito"/>
                <a:cs typeface="Carlito"/>
              </a:rPr>
              <a:t>formes </a:t>
            </a:r>
            <a:r>
              <a:rPr sz="3200" dirty="0">
                <a:latin typeface="Carlito"/>
                <a:cs typeface="Carlito"/>
              </a:rPr>
              <a:t>=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énantiomères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82640" y="5181600"/>
            <a:ext cx="2956560" cy="1628139"/>
            <a:chOff x="2911982" y="4939169"/>
            <a:chExt cx="2956560" cy="1628139"/>
          </a:xfrm>
        </p:grpSpPr>
        <p:sp>
          <p:nvSpPr>
            <p:cNvPr id="8" name="object 8"/>
            <p:cNvSpPr/>
            <p:nvPr/>
          </p:nvSpPr>
          <p:spPr>
            <a:xfrm>
              <a:off x="2911982" y="4939169"/>
              <a:ext cx="2956179" cy="1627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0008" y="4971542"/>
              <a:ext cx="0" cy="1496060"/>
            </a:xfrm>
            <a:custGeom>
              <a:avLst/>
              <a:gdLst/>
              <a:ahLst/>
              <a:cxnLst/>
              <a:rect l="l" t="t" r="r" b="b"/>
              <a:pathLst>
                <a:path h="1496060">
                  <a:moveTo>
                    <a:pt x="0" y="0"/>
                  </a:moveTo>
                  <a:lnTo>
                    <a:pt x="0" y="1495653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/>
                </a:solidFill>
              </a:rPr>
              <a:t>II. Les</a:t>
            </a:r>
            <a:r>
              <a:rPr spc="-55" dirty="0">
                <a:solidFill>
                  <a:schemeClr val="accent3"/>
                </a:solidFill>
              </a:rPr>
              <a:t> </a:t>
            </a:r>
            <a:r>
              <a:rPr spc="-5" dirty="0">
                <a:solidFill>
                  <a:schemeClr val="accent3"/>
                </a:solidFill>
              </a:rPr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534" y="988008"/>
            <a:ext cx="8398866" cy="435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2.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Stéréoisomérie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-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chiralité:</a:t>
            </a:r>
            <a:endParaRPr sz="3200">
              <a:solidFill>
                <a:srgbClr val="FF0000"/>
              </a:solidFill>
              <a:latin typeface="Carlito"/>
              <a:cs typeface="Carlito"/>
            </a:endParaRPr>
          </a:p>
          <a:p>
            <a:pPr marL="520700" indent="-457200">
              <a:lnSpc>
                <a:spcPct val="100000"/>
              </a:lnSpc>
              <a:spcBef>
                <a:spcPts val="2395"/>
              </a:spcBef>
              <a:buFont typeface="Wingdings"/>
              <a:buChar char=""/>
              <a:tabLst>
                <a:tab pos="520065" algn="l"/>
                <a:tab pos="520700" algn="l"/>
              </a:tabLst>
            </a:pPr>
            <a:r>
              <a:rPr sz="3200" b="1" dirty="0">
                <a:latin typeface="Carlito"/>
                <a:cs typeface="Carlito"/>
              </a:rPr>
              <a:t>n </a:t>
            </a:r>
            <a:r>
              <a:rPr sz="3200" dirty="0">
                <a:latin typeface="Carlito"/>
                <a:cs typeface="Carlito"/>
              </a:rPr>
              <a:t>C </a:t>
            </a:r>
            <a:r>
              <a:rPr sz="3200" spc="-10" dirty="0">
                <a:latin typeface="Carlito"/>
                <a:cs typeface="Carlito"/>
              </a:rPr>
              <a:t>asymétriques </a:t>
            </a:r>
            <a:r>
              <a:rPr sz="3200" dirty="0">
                <a:latin typeface="Carlito"/>
                <a:cs typeface="Carlito"/>
              </a:rPr>
              <a:t>=&gt; X = </a:t>
            </a:r>
            <a:r>
              <a:rPr sz="3200" b="1" spc="5" dirty="0">
                <a:latin typeface="Carlito"/>
                <a:cs typeface="Carlito"/>
              </a:rPr>
              <a:t>2</a:t>
            </a:r>
            <a:r>
              <a:rPr sz="3150" b="1" spc="7" baseline="25132" dirty="0">
                <a:latin typeface="Carlito"/>
                <a:cs typeface="Carlito"/>
              </a:rPr>
              <a:t>n</a:t>
            </a:r>
            <a:r>
              <a:rPr sz="3150" b="1" spc="427" baseline="25132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stéréoisomères</a:t>
            </a:r>
            <a:endParaRPr sz="3200">
              <a:latin typeface="Carlito"/>
              <a:cs typeface="Carlito"/>
            </a:endParaRPr>
          </a:p>
          <a:p>
            <a:pPr marL="1318260" lvl="1" indent="-457834">
              <a:lnSpc>
                <a:spcPct val="100000"/>
              </a:lnSpc>
              <a:spcBef>
                <a:spcPts val="2985"/>
              </a:spcBef>
              <a:buFont typeface="Wingdings"/>
              <a:buChar char=""/>
              <a:tabLst>
                <a:tab pos="1318260" algn="l"/>
                <a:tab pos="1318895" algn="l"/>
              </a:tabLst>
            </a:pPr>
            <a:r>
              <a:rPr sz="2800" i="1" spc="-10" dirty="0">
                <a:latin typeface="Carlito"/>
                <a:cs typeface="Carlito"/>
              </a:rPr>
              <a:t>Glyceraldehyde </a:t>
            </a:r>
            <a:r>
              <a:rPr sz="2800" spc="-10" dirty="0">
                <a:latin typeface="Carlito"/>
                <a:cs typeface="Carlito"/>
              </a:rPr>
              <a:t>composé de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référence</a:t>
            </a:r>
            <a:endParaRPr sz="2800">
              <a:latin typeface="Carlito"/>
              <a:cs typeface="Carlito"/>
            </a:endParaRPr>
          </a:p>
          <a:p>
            <a:pPr marL="1315085" lvl="1" indent="-457834">
              <a:lnSpc>
                <a:spcPct val="100000"/>
              </a:lnSpc>
              <a:spcBef>
                <a:spcPts val="1695"/>
              </a:spcBef>
              <a:buFont typeface="Wingdings"/>
              <a:buChar char=""/>
              <a:tabLst>
                <a:tab pos="1315085" algn="l"/>
                <a:tab pos="1315720" algn="l"/>
              </a:tabLst>
            </a:pPr>
            <a:r>
              <a:rPr sz="2800" spc="-20" dirty="0">
                <a:latin typeface="Carlito"/>
                <a:cs typeface="Carlito"/>
              </a:rPr>
              <a:t>Dextrogyre </a:t>
            </a:r>
            <a:r>
              <a:rPr sz="2800" spc="-5" dirty="0">
                <a:latin typeface="Carlito"/>
                <a:cs typeface="Carlito"/>
              </a:rPr>
              <a:t>(D) =&gt; </a:t>
            </a:r>
            <a:r>
              <a:rPr sz="2800" spc="-10" dirty="0">
                <a:latin typeface="Carlito"/>
                <a:cs typeface="Carlito"/>
              </a:rPr>
              <a:t>OH </a:t>
            </a:r>
            <a:r>
              <a:rPr sz="2800" spc="-5" dirty="0">
                <a:latin typeface="Carlito"/>
                <a:cs typeface="Carlito"/>
              </a:rPr>
              <a:t>du C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* </a:t>
            </a:r>
            <a:r>
              <a:rPr sz="2800" spc="-5" dirty="0">
                <a:latin typeface="Carlito"/>
                <a:cs typeface="Carlito"/>
              </a:rPr>
              <a:t>placé à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droite</a:t>
            </a:r>
            <a:endParaRPr sz="2800">
              <a:latin typeface="Carlito"/>
              <a:cs typeface="Carlito"/>
            </a:endParaRPr>
          </a:p>
          <a:p>
            <a:pPr marL="1312545" lvl="1" indent="-457834">
              <a:lnSpc>
                <a:spcPct val="100000"/>
              </a:lnSpc>
              <a:spcBef>
                <a:spcPts val="1815"/>
              </a:spcBef>
              <a:buFont typeface="Wingdings"/>
              <a:buChar char=""/>
              <a:tabLst>
                <a:tab pos="1312545" algn="l"/>
                <a:tab pos="1313180" algn="l"/>
              </a:tabLst>
            </a:pPr>
            <a:r>
              <a:rPr sz="2800" spc="-20" dirty="0">
                <a:latin typeface="Carlito"/>
                <a:cs typeface="Carlito"/>
              </a:rPr>
              <a:t>Levogyre </a:t>
            </a:r>
            <a:r>
              <a:rPr sz="2800" spc="-5" dirty="0">
                <a:latin typeface="Carlito"/>
                <a:cs typeface="Carlito"/>
              </a:rPr>
              <a:t>(L) =&gt; </a:t>
            </a:r>
            <a:r>
              <a:rPr sz="2800" spc="-10" dirty="0">
                <a:latin typeface="Carlito"/>
                <a:cs typeface="Carlito"/>
              </a:rPr>
              <a:t>OH </a:t>
            </a:r>
            <a:r>
              <a:rPr sz="2800" spc="-5" dirty="0">
                <a:latin typeface="Carlito"/>
                <a:cs typeface="Carlito"/>
              </a:rPr>
              <a:t>du C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* </a:t>
            </a:r>
            <a:r>
              <a:rPr sz="2800" spc="-5" dirty="0">
                <a:latin typeface="Carlito"/>
                <a:cs typeface="Carlito"/>
              </a:rPr>
              <a:t>placé à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gauche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1524000"/>
            <a:ext cx="2590800" cy="1513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II. Les</a:t>
            </a:r>
            <a:r>
              <a:rPr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988008"/>
            <a:ext cx="8652866" cy="42505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2.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Stéréoisomérie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-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chiralité:</a:t>
            </a:r>
            <a:endParaRPr sz="3200">
              <a:solidFill>
                <a:srgbClr val="FF0000"/>
              </a:solidFill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3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Oses </a:t>
            </a:r>
            <a:r>
              <a:rPr sz="3200" spc="-15" dirty="0">
                <a:latin typeface="Carlito"/>
                <a:cs typeface="Carlito"/>
              </a:rPr>
              <a:t>dérivant </a:t>
            </a:r>
            <a:r>
              <a:rPr sz="3200" spc="-5" dirty="0">
                <a:latin typeface="Carlito"/>
                <a:cs typeface="Carlito"/>
              </a:rPr>
              <a:t>du </a:t>
            </a:r>
            <a:r>
              <a:rPr sz="3200" spc="-15" dirty="0">
                <a:latin typeface="Carlito"/>
                <a:cs typeface="Carlito"/>
              </a:rPr>
              <a:t>glyceraldéhyde </a:t>
            </a:r>
            <a:r>
              <a:rPr sz="3200" dirty="0">
                <a:latin typeface="Carlito"/>
                <a:cs typeface="Carlito"/>
              </a:rPr>
              <a:t>D =&gt; </a:t>
            </a:r>
            <a:r>
              <a:rPr sz="3200" b="1" dirty="0">
                <a:latin typeface="Carlito"/>
                <a:cs typeface="Carlito"/>
              </a:rPr>
              <a:t>Série</a:t>
            </a:r>
            <a:r>
              <a:rPr sz="3200" b="1" spc="30" dirty="0">
                <a:latin typeface="Carlito"/>
                <a:cs typeface="Carlito"/>
              </a:rPr>
              <a:t> </a:t>
            </a:r>
            <a:r>
              <a:rPr sz="3200" b="1" spc="-80" dirty="0">
                <a:latin typeface="Carlito"/>
                <a:cs typeface="Carlito"/>
              </a:rPr>
              <a:t>D,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315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Oses </a:t>
            </a:r>
            <a:r>
              <a:rPr sz="3200" spc="-15" dirty="0">
                <a:latin typeface="Carlito"/>
                <a:cs typeface="Carlito"/>
              </a:rPr>
              <a:t>dérivant </a:t>
            </a:r>
            <a:r>
              <a:rPr sz="3200" spc="-5" dirty="0">
                <a:latin typeface="Carlito"/>
                <a:cs typeface="Carlito"/>
              </a:rPr>
              <a:t>du </a:t>
            </a:r>
            <a:r>
              <a:rPr sz="3200" spc="-15" dirty="0">
                <a:latin typeface="Carlito"/>
                <a:cs typeface="Carlito"/>
              </a:rPr>
              <a:t>glyceraldéhyde </a:t>
            </a:r>
            <a:r>
              <a:rPr sz="3200" dirty="0">
                <a:latin typeface="Carlito"/>
                <a:cs typeface="Carlito"/>
              </a:rPr>
              <a:t>L =&gt; </a:t>
            </a:r>
            <a:r>
              <a:rPr sz="3200" b="1" dirty="0">
                <a:latin typeface="Carlito"/>
                <a:cs typeface="Carlito"/>
              </a:rPr>
              <a:t>Série</a:t>
            </a:r>
            <a:r>
              <a:rPr sz="3200" b="1" spc="3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L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31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Oses </a:t>
            </a:r>
            <a:r>
              <a:rPr sz="3200" spc="-10" dirty="0">
                <a:latin typeface="Carlito"/>
                <a:cs typeface="Carlito"/>
              </a:rPr>
              <a:t>naturels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b="1" i="1" spc="-5" dirty="0">
                <a:solidFill>
                  <a:srgbClr val="FF0000"/>
                </a:solidFill>
                <a:latin typeface="Carlito"/>
                <a:cs typeface="Carlito"/>
              </a:rPr>
              <a:t>Série</a:t>
            </a:r>
            <a:r>
              <a:rPr sz="3200" b="1" i="1" dirty="0">
                <a:solidFill>
                  <a:srgbClr val="FF0000"/>
                </a:solidFill>
                <a:latin typeface="Carlito"/>
                <a:cs typeface="Carlito"/>
              </a:rPr>
              <a:t> D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II. Les</a:t>
            </a:r>
            <a:r>
              <a:rPr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oses</a:t>
            </a:r>
          </a:p>
        </p:txBody>
      </p:sp>
      <p:sp>
        <p:nvSpPr>
          <p:cNvPr id="16" name="object 16"/>
          <p:cNvSpPr/>
          <p:nvPr/>
        </p:nvSpPr>
        <p:spPr>
          <a:xfrm>
            <a:off x="6172200" y="3657600"/>
            <a:ext cx="19050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792060"/>
            <a:ext cx="9144000" cy="5524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4485" indent="143510">
              <a:lnSpc>
                <a:spcPct val="1181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3. </a:t>
            </a:r>
            <a:r>
              <a:rPr sz="3200" b="1" u="heavy" spc="-1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spc="-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des</a:t>
            </a:r>
            <a:r>
              <a:rPr lang="fr-FR" sz="3200" b="1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Stéréoisomères</a:t>
            </a:r>
            <a:r>
              <a:rPr sz="3200" b="1" u="heavy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: </a:t>
            </a:r>
            <a:r>
              <a:rPr sz="3200" b="1" u="heavy" spc="-1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endParaRPr lang="fr-FR" sz="3200" b="1" u="heavy" spc="-10" dirty="0" smtClean="0">
              <a:uFill>
                <a:solidFill>
                  <a:srgbClr val="000000"/>
                </a:solidFill>
              </a:uFill>
              <a:latin typeface="Carlito"/>
              <a:cs typeface="Carlito"/>
            </a:endParaRPr>
          </a:p>
          <a:p>
            <a:pPr marL="12700" marR="324485" indent="143510">
              <a:lnSpc>
                <a:spcPct val="118100"/>
              </a:lnSpc>
              <a:spcBef>
                <a:spcPts val="100"/>
              </a:spcBef>
            </a:pPr>
            <a:r>
              <a:rPr sz="3200" b="1" u="heavy" spc="-5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3.1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.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Fischer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(Sucres </a:t>
            </a:r>
            <a:r>
              <a:rPr sz="2800" i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et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les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acides</a:t>
            </a:r>
            <a:r>
              <a:rPr sz="2800" i="1" u="heavy" spc="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aminés):</a:t>
            </a:r>
            <a:endParaRPr sz="2800">
              <a:latin typeface="Carlito"/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15"/>
              </a:spcBef>
              <a:buSzPct val="125000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latin typeface="Carlito"/>
                <a:cs typeface="Carlito"/>
              </a:rPr>
              <a:t>Groupement </a:t>
            </a:r>
            <a:r>
              <a:rPr sz="2800" spc="-10" dirty="0">
                <a:latin typeface="Carlito"/>
                <a:cs typeface="Carlito"/>
              </a:rPr>
              <a:t>le plus </a:t>
            </a:r>
            <a:r>
              <a:rPr sz="2800" spc="-25" dirty="0">
                <a:latin typeface="Carlito"/>
                <a:cs typeface="Carlito"/>
              </a:rPr>
              <a:t>oxydé </a:t>
            </a:r>
            <a:r>
              <a:rPr sz="2800" spc="-15" dirty="0">
                <a:latin typeface="Carlito"/>
                <a:cs typeface="Carlito"/>
              </a:rPr>
              <a:t>dirigé </a:t>
            </a:r>
            <a:r>
              <a:rPr sz="2800" spc="-25" dirty="0">
                <a:latin typeface="Carlito"/>
                <a:cs typeface="Carlito"/>
              </a:rPr>
              <a:t>vers </a:t>
            </a:r>
            <a:r>
              <a:rPr sz="2800" spc="-10" dirty="0">
                <a:latin typeface="Carlito"/>
                <a:cs typeface="Carlito"/>
              </a:rPr>
              <a:t>le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haut</a:t>
            </a:r>
            <a:endParaRPr sz="2800">
              <a:latin typeface="Carlito"/>
              <a:cs typeface="Carlito"/>
            </a:endParaRPr>
          </a:p>
          <a:p>
            <a:pPr marL="469900" marR="7620" indent="-457200" algn="just">
              <a:lnSpc>
                <a:spcPct val="100000"/>
              </a:lnSpc>
              <a:buSzPct val="125000"/>
              <a:buFont typeface="Arial"/>
              <a:buChar char="•"/>
              <a:tabLst>
                <a:tab pos="469265" algn="l"/>
                <a:tab pos="469900" algn="l"/>
                <a:tab pos="1780539" algn="l"/>
                <a:tab pos="3434079" algn="l"/>
                <a:tab pos="4240530" algn="l"/>
                <a:tab pos="6304280" algn="l"/>
              </a:tabLst>
            </a:pPr>
            <a:r>
              <a:rPr sz="2800" spc="-10" smtClean="0">
                <a:latin typeface="Carlito"/>
                <a:cs typeface="Carlito"/>
              </a:rPr>
              <a:t>Liai</a:t>
            </a:r>
            <a:r>
              <a:rPr sz="2800" spc="-15" smtClean="0">
                <a:latin typeface="Carlito"/>
                <a:cs typeface="Carlito"/>
              </a:rPr>
              <a:t>s</a:t>
            </a:r>
            <a:r>
              <a:rPr sz="2800" spc="-10" smtClean="0">
                <a:latin typeface="Carlito"/>
                <a:cs typeface="Carlito"/>
              </a:rPr>
              <a:t>o</a:t>
            </a:r>
            <a:r>
              <a:rPr sz="2800" smtClean="0">
                <a:latin typeface="Carlito"/>
                <a:cs typeface="Carlito"/>
              </a:rPr>
              <a:t>n</a:t>
            </a:r>
            <a:r>
              <a:rPr sz="2800" spc="-5" smtClean="0">
                <a:latin typeface="Carlito"/>
                <a:cs typeface="Carlito"/>
              </a:rPr>
              <a:t>s</a:t>
            </a:r>
            <a:r>
              <a:rPr lang="fr-FR" sz="2800" spc="-5" dirty="0" smtClean="0">
                <a:latin typeface="Carlito"/>
                <a:cs typeface="Carlito"/>
              </a:rPr>
              <a:t> </a:t>
            </a:r>
            <a:r>
              <a:rPr sz="2800" spc="5" smtClean="0">
                <a:latin typeface="Carlito"/>
                <a:cs typeface="Carlito"/>
              </a:rPr>
              <a:t>c</a:t>
            </a:r>
            <a:r>
              <a:rPr sz="2800" spc="-10" smtClean="0">
                <a:latin typeface="Carlito"/>
                <a:cs typeface="Carlito"/>
              </a:rPr>
              <a:t>h</a:t>
            </a:r>
            <a:r>
              <a:rPr sz="2800" spc="-20" smtClean="0">
                <a:latin typeface="Carlito"/>
                <a:cs typeface="Carlito"/>
              </a:rPr>
              <a:t>i</a:t>
            </a:r>
            <a:r>
              <a:rPr sz="2800" smtClean="0">
                <a:latin typeface="Carlito"/>
                <a:cs typeface="Carlito"/>
              </a:rPr>
              <a:t>m</a:t>
            </a:r>
            <a:r>
              <a:rPr sz="2800" spc="-5" smtClean="0">
                <a:latin typeface="Carlito"/>
                <a:cs typeface="Carlito"/>
              </a:rPr>
              <a:t>iqu</a:t>
            </a:r>
            <a:r>
              <a:rPr sz="2800" smtClean="0">
                <a:latin typeface="Carlito"/>
                <a:cs typeface="Carlito"/>
              </a:rPr>
              <a:t>e</a:t>
            </a:r>
            <a:r>
              <a:rPr sz="2800" spc="-5" smtClean="0">
                <a:latin typeface="Carlito"/>
                <a:cs typeface="Carlito"/>
              </a:rPr>
              <a:t>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so</a:t>
            </a:r>
            <a:r>
              <a:rPr sz="2800" spc="-35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t</a:t>
            </a:r>
            <a:r>
              <a:rPr sz="2800">
                <a:latin typeface="Carlito"/>
                <a:cs typeface="Carlito"/>
              </a:rPr>
              <a:t>	</a:t>
            </a:r>
            <a:r>
              <a:rPr sz="2800" spc="-45" smtClean="0">
                <a:latin typeface="Carlito"/>
                <a:cs typeface="Carlito"/>
              </a:rPr>
              <a:t>r</a:t>
            </a:r>
            <a:r>
              <a:rPr sz="2800" spc="-5" smtClean="0">
                <a:latin typeface="Carlito"/>
                <a:cs typeface="Carlito"/>
              </a:rPr>
              <a:t>ep</a:t>
            </a:r>
            <a:r>
              <a:rPr sz="2800" spc="-25" smtClean="0">
                <a:latin typeface="Carlito"/>
                <a:cs typeface="Carlito"/>
              </a:rPr>
              <a:t>r</a:t>
            </a:r>
            <a:r>
              <a:rPr sz="2800" spc="-5" smtClean="0">
                <a:latin typeface="Carlito"/>
                <a:cs typeface="Carlito"/>
              </a:rPr>
              <a:t>ése</a:t>
            </a:r>
            <a:r>
              <a:rPr sz="2800" spc="-35" smtClean="0">
                <a:latin typeface="Carlito"/>
                <a:cs typeface="Carlito"/>
              </a:rPr>
              <a:t>nt</a:t>
            </a:r>
            <a:r>
              <a:rPr sz="2800" spc="-5" smtClean="0">
                <a:latin typeface="Carlito"/>
                <a:cs typeface="Carlito"/>
              </a:rPr>
              <a:t>ées</a:t>
            </a:r>
            <a:r>
              <a:rPr lang="fr-FR" sz="2800" spc="-5" dirty="0" smtClean="0">
                <a:latin typeface="Carlito"/>
                <a:cs typeface="Carlito"/>
              </a:rPr>
              <a:t> </a:t>
            </a:r>
            <a:r>
              <a:rPr sz="2800" spc="-25" smtClean="0">
                <a:latin typeface="Carlito"/>
                <a:cs typeface="Carlito"/>
              </a:rPr>
              <a:t>c</a:t>
            </a:r>
            <a:r>
              <a:rPr sz="2800" spc="-10" smtClean="0">
                <a:latin typeface="Carlito"/>
                <a:cs typeface="Carlito"/>
              </a:rPr>
              <a:t>omme  </a:t>
            </a:r>
            <a:r>
              <a:rPr sz="2800" spc="-10" dirty="0">
                <a:latin typeface="Carlito"/>
                <a:cs typeface="Carlito"/>
              </a:rPr>
              <a:t>des </a:t>
            </a:r>
            <a:r>
              <a:rPr sz="2800" spc="-5" dirty="0">
                <a:latin typeface="Carlito"/>
                <a:cs typeface="Carlito"/>
              </a:rPr>
              <a:t>lignes </a:t>
            </a:r>
            <a:r>
              <a:rPr sz="2800" spc="-20" dirty="0">
                <a:latin typeface="Carlito"/>
                <a:cs typeface="Carlito"/>
              </a:rPr>
              <a:t>horizontales </a:t>
            </a:r>
            <a:r>
              <a:rPr sz="2800" spc="-5" dirty="0">
                <a:latin typeface="Carlito"/>
                <a:cs typeface="Carlito"/>
              </a:rPr>
              <a:t>ou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verticales</a:t>
            </a:r>
            <a:endParaRPr sz="28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SzPct val="128571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* </a:t>
            </a:r>
            <a:r>
              <a:rPr sz="2800" spc="-5" dirty="0">
                <a:latin typeface="Carlito"/>
                <a:cs typeface="Carlito"/>
              </a:rPr>
              <a:t>occupe </a:t>
            </a:r>
            <a:r>
              <a:rPr sz="2800" spc="-10" dirty="0">
                <a:latin typeface="Carlito"/>
                <a:cs typeface="Carlito"/>
              </a:rPr>
              <a:t>le point </a:t>
            </a:r>
            <a:r>
              <a:rPr sz="2800" spc="-15" dirty="0">
                <a:latin typeface="Carlito"/>
                <a:cs typeface="Carlito"/>
              </a:rPr>
              <a:t>d'intersection </a:t>
            </a:r>
            <a:r>
              <a:rPr sz="2800" spc="-10" dirty="0">
                <a:latin typeface="Carlito"/>
                <a:cs typeface="Carlito"/>
              </a:rPr>
              <a:t>de deux </a:t>
            </a:r>
            <a:r>
              <a:rPr sz="2800" spc="-5" dirty="0">
                <a:latin typeface="Carlito"/>
                <a:cs typeface="Carlito"/>
              </a:rPr>
              <a:t>lignes  </a:t>
            </a:r>
            <a:r>
              <a:rPr sz="2800" spc="-20" dirty="0">
                <a:latin typeface="Carlito"/>
                <a:cs typeface="Carlito"/>
              </a:rPr>
              <a:t>formant </a:t>
            </a:r>
            <a:r>
              <a:rPr sz="2800" spc="-10" dirty="0">
                <a:latin typeface="Carlito"/>
                <a:cs typeface="Carlito"/>
              </a:rPr>
              <a:t>une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croix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75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SzPct val="128571"/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5">
                <a:latin typeface="Carlito"/>
                <a:cs typeface="Carlito"/>
              </a:rPr>
              <a:t>Par</a:t>
            </a:r>
            <a:r>
              <a:rPr sz="2800" spc="10">
                <a:latin typeface="Carlito"/>
                <a:cs typeface="Carlito"/>
              </a:rPr>
              <a:t> </a:t>
            </a:r>
            <a:r>
              <a:rPr lang="fr-FR" sz="2800" spc="-20" dirty="0" smtClean="0">
                <a:latin typeface="Carlito"/>
                <a:cs typeface="Carlito"/>
              </a:rPr>
              <a:t>c</a:t>
            </a:r>
            <a:r>
              <a:rPr sz="2800" spc="-20" smtClean="0">
                <a:latin typeface="Carlito"/>
                <a:cs typeface="Carlito"/>
              </a:rPr>
              <a:t>onvention</a:t>
            </a:r>
            <a:r>
              <a:rPr sz="2800" spc="-20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571500" lvl="1" indent="-343535">
              <a:lnSpc>
                <a:spcPct val="100000"/>
              </a:lnSpc>
              <a:spcBef>
                <a:spcPts val="1280"/>
              </a:spcBef>
              <a:buFont typeface="Wingdings"/>
              <a:buChar char=""/>
              <a:tabLst>
                <a:tab pos="572135" algn="l"/>
              </a:tabLst>
            </a:pPr>
            <a:r>
              <a:rPr sz="2400" spc="-35" dirty="0">
                <a:latin typeface="Carlito"/>
                <a:cs typeface="Carlito"/>
              </a:rPr>
              <a:t>Traits </a:t>
            </a:r>
            <a:r>
              <a:rPr sz="2400" spc="-5" dirty="0">
                <a:latin typeface="Carlito"/>
                <a:cs typeface="Carlito"/>
              </a:rPr>
              <a:t>verticaux </a:t>
            </a:r>
            <a:r>
              <a:rPr sz="2400" dirty="0">
                <a:latin typeface="Carlito"/>
                <a:cs typeface="Carlito"/>
              </a:rPr>
              <a:t>=&gt; liaisons </a:t>
            </a:r>
            <a:r>
              <a:rPr sz="2400" spc="-5" dirty="0">
                <a:latin typeface="Carlito"/>
                <a:cs typeface="Carlito"/>
              </a:rPr>
              <a:t>dirigées </a:t>
            </a:r>
            <a:r>
              <a:rPr sz="2400" spc="-15" dirty="0">
                <a:latin typeface="Carlito"/>
                <a:cs typeface="Carlito"/>
              </a:rPr>
              <a:t>vers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5" dirty="0">
                <a:latin typeface="Arial"/>
                <a:cs typeface="Arial"/>
              </a:rPr>
              <a:t>l’arrière</a:t>
            </a:r>
            <a:endParaRPr sz="2400">
              <a:latin typeface="Arial"/>
              <a:cs typeface="Arial"/>
            </a:endParaRPr>
          </a:p>
          <a:p>
            <a:pPr marL="571500" lvl="1" indent="-343535">
              <a:lnSpc>
                <a:spcPct val="100000"/>
              </a:lnSpc>
              <a:buFont typeface="Wingdings"/>
              <a:buChar char=""/>
              <a:tabLst>
                <a:tab pos="572135" algn="l"/>
              </a:tabLst>
            </a:pPr>
            <a:r>
              <a:rPr sz="2400" spc="-35" dirty="0">
                <a:latin typeface="Carlito"/>
                <a:cs typeface="Carlito"/>
              </a:rPr>
              <a:t>Traits </a:t>
            </a:r>
            <a:r>
              <a:rPr sz="2400" spc="-15" dirty="0">
                <a:latin typeface="Carlito"/>
                <a:cs typeface="Carlito"/>
              </a:rPr>
              <a:t>horizontaux </a:t>
            </a:r>
            <a:r>
              <a:rPr sz="2400" dirty="0">
                <a:latin typeface="Carlito"/>
                <a:cs typeface="Carlito"/>
              </a:rPr>
              <a:t>=&gt; liaisons </a:t>
            </a:r>
            <a:r>
              <a:rPr sz="2400" spc="-5" dirty="0">
                <a:latin typeface="Carlito"/>
                <a:cs typeface="Carlito"/>
              </a:rPr>
              <a:t>dirigées </a:t>
            </a:r>
            <a:r>
              <a:rPr sz="2400" spc="-15" dirty="0">
                <a:latin typeface="Carlito"/>
                <a:cs typeface="Carlito"/>
              </a:rPr>
              <a:t>vers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90" dirty="0">
                <a:latin typeface="Arial"/>
                <a:cs typeface="Arial"/>
              </a:rPr>
              <a:t>l’avant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0" y="589015"/>
            <a:ext cx="8915400" cy="329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457834" indent="-144780">
              <a:lnSpc>
                <a:spcPct val="118100"/>
              </a:lnSpc>
              <a:spcBef>
                <a:spcPts val="100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3. 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 </a:t>
            </a:r>
            <a:r>
              <a:rPr sz="3200" b="1" u="heavy" spc="-1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Stéréoisomères</a:t>
            </a:r>
            <a:r>
              <a:rPr sz="3200" b="1" u="heavy" spc="-10" smtClean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415925" lvl="1" indent="-25971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416559" algn="l"/>
              </a:tabLst>
            </a:pPr>
            <a:r>
              <a:rPr sz="2800" spc="-5" dirty="0">
                <a:latin typeface="Carlito"/>
                <a:cs typeface="Carlito"/>
              </a:rPr>
              <a:t>C dans </a:t>
            </a:r>
            <a:r>
              <a:rPr sz="2800" spc="-10" dirty="0">
                <a:latin typeface="Carlito"/>
                <a:cs typeface="Carlito"/>
              </a:rPr>
              <a:t>le plan de la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feuille</a:t>
            </a:r>
            <a:endParaRPr sz="2800">
              <a:latin typeface="Carlito"/>
              <a:cs typeface="Carlito"/>
            </a:endParaRPr>
          </a:p>
          <a:p>
            <a:pPr marL="415925" lvl="1" indent="-25971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2800" spc="-10" dirty="0">
                <a:latin typeface="Carlito"/>
                <a:cs typeface="Carlito"/>
              </a:rPr>
              <a:t>Liaison </a:t>
            </a:r>
            <a:r>
              <a:rPr sz="2800" spc="-5" dirty="0">
                <a:latin typeface="Carlito"/>
                <a:cs typeface="Carlito"/>
              </a:rPr>
              <a:t>en </a:t>
            </a:r>
            <a:r>
              <a:rPr sz="2800" spc="-10" dirty="0">
                <a:latin typeface="Carlito"/>
                <a:cs typeface="Carlito"/>
              </a:rPr>
              <a:t>pointillés </a:t>
            </a:r>
            <a:r>
              <a:rPr sz="2800" spc="-5" dirty="0">
                <a:latin typeface="Carlito"/>
                <a:cs typeface="Carlito"/>
              </a:rPr>
              <a:t>: liaison </a:t>
            </a:r>
            <a:r>
              <a:rPr sz="2800" spc="-10" dirty="0">
                <a:latin typeface="Carlito"/>
                <a:cs typeface="Carlito"/>
              </a:rPr>
              <a:t>dirigée </a:t>
            </a:r>
            <a:r>
              <a:rPr sz="2800" spc="-25" dirty="0">
                <a:latin typeface="Carlito"/>
                <a:cs typeface="Carlito"/>
              </a:rPr>
              <a:t>vers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65" dirty="0">
                <a:latin typeface="Arial"/>
                <a:cs typeface="Arial"/>
              </a:rPr>
              <a:t>l’arrière</a:t>
            </a:r>
            <a:endParaRPr sz="2800">
              <a:latin typeface="Arial"/>
              <a:cs typeface="Arial"/>
            </a:endParaRPr>
          </a:p>
          <a:p>
            <a:pPr marL="415925" lvl="1" indent="-25971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2800" spc="-10" dirty="0">
                <a:latin typeface="Carlito"/>
                <a:cs typeface="Carlito"/>
              </a:rPr>
              <a:t>Liaison </a:t>
            </a:r>
            <a:r>
              <a:rPr sz="2800" spc="-5" dirty="0">
                <a:latin typeface="Carlito"/>
                <a:cs typeface="Carlito"/>
              </a:rPr>
              <a:t>en </a:t>
            </a:r>
            <a:r>
              <a:rPr sz="2800" spc="-15" dirty="0">
                <a:latin typeface="Carlito"/>
                <a:cs typeface="Carlito"/>
              </a:rPr>
              <a:t>trait </a:t>
            </a:r>
            <a:r>
              <a:rPr sz="2800" spc="-5" dirty="0">
                <a:latin typeface="Carlito"/>
                <a:cs typeface="Carlito"/>
              </a:rPr>
              <a:t>épais : liaison </a:t>
            </a:r>
            <a:r>
              <a:rPr sz="2800" spc="-10" dirty="0">
                <a:latin typeface="Carlito"/>
                <a:cs typeface="Carlito"/>
              </a:rPr>
              <a:t>dirigée </a:t>
            </a:r>
            <a:r>
              <a:rPr sz="2800" spc="-25" dirty="0">
                <a:latin typeface="Carlito"/>
                <a:cs typeface="Carlito"/>
              </a:rPr>
              <a:t>vers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5" dirty="0">
                <a:latin typeface="Arial"/>
                <a:cs typeface="Arial"/>
              </a:rPr>
              <a:t>l’avant</a:t>
            </a:r>
            <a:endParaRPr sz="2800">
              <a:latin typeface="Arial"/>
              <a:cs typeface="Arial"/>
            </a:endParaRPr>
          </a:p>
          <a:p>
            <a:pPr marL="1123315" lvl="2" indent="-287020">
              <a:lnSpc>
                <a:spcPct val="100000"/>
              </a:lnSpc>
              <a:spcBef>
                <a:spcPts val="1420"/>
              </a:spcBef>
              <a:buFont typeface="Wingdings"/>
              <a:buChar char=""/>
              <a:tabLst>
                <a:tab pos="1123950" algn="l"/>
              </a:tabLst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D-glycéraldéhyde: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37860" y="3883050"/>
            <a:ext cx="3114166" cy="20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2584" y="4018298"/>
            <a:ext cx="1722854" cy="1686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3000" y="6229908"/>
            <a:ext cx="140322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Fischer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200" y="6248400"/>
            <a:ext cx="796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rlito"/>
                <a:cs typeface="Carlito"/>
              </a:rPr>
              <a:t>C</a:t>
            </a:r>
            <a:r>
              <a:rPr sz="2800" b="1" spc="-65" dirty="0">
                <a:latin typeface="Carlito"/>
                <a:cs typeface="Carlito"/>
              </a:rPr>
              <a:t>r</a:t>
            </a:r>
            <a:r>
              <a:rPr sz="2800" b="1" spc="-5" dirty="0">
                <a:latin typeface="Carlito"/>
                <a:cs typeface="Carlito"/>
              </a:rPr>
              <a:t>am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11219" y="4712461"/>
            <a:ext cx="673735" cy="385445"/>
            <a:chOff x="3911219" y="4712461"/>
            <a:chExt cx="673735" cy="385445"/>
          </a:xfrm>
        </p:grpSpPr>
        <p:sp>
          <p:nvSpPr>
            <p:cNvPr id="16" name="object 16"/>
            <p:cNvSpPr/>
            <p:nvPr/>
          </p:nvSpPr>
          <p:spPr>
            <a:xfrm>
              <a:off x="3923919" y="4725161"/>
              <a:ext cx="648335" cy="360045"/>
            </a:xfrm>
            <a:custGeom>
              <a:avLst/>
              <a:gdLst/>
              <a:ahLst/>
              <a:cxnLst/>
              <a:rect l="l" t="t" r="r" b="b"/>
              <a:pathLst>
                <a:path w="648335" h="360045">
                  <a:moveTo>
                    <a:pt x="468121" y="0"/>
                  </a:moveTo>
                  <a:lnTo>
                    <a:pt x="468121" y="90043"/>
                  </a:lnTo>
                  <a:lnTo>
                    <a:pt x="0" y="90043"/>
                  </a:lnTo>
                  <a:lnTo>
                    <a:pt x="0" y="270001"/>
                  </a:lnTo>
                  <a:lnTo>
                    <a:pt x="468121" y="270001"/>
                  </a:lnTo>
                  <a:lnTo>
                    <a:pt x="468121" y="360044"/>
                  </a:lnTo>
                  <a:lnTo>
                    <a:pt x="648080" y="179958"/>
                  </a:lnTo>
                  <a:lnTo>
                    <a:pt x="468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3919" y="4725161"/>
              <a:ext cx="648335" cy="360045"/>
            </a:xfrm>
            <a:custGeom>
              <a:avLst/>
              <a:gdLst/>
              <a:ahLst/>
              <a:cxnLst/>
              <a:rect l="l" t="t" r="r" b="b"/>
              <a:pathLst>
                <a:path w="648335" h="360045">
                  <a:moveTo>
                    <a:pt x="0" y="90043"/>
                  </a:moveTo>
                  <a:lnTo>
                    <a:pt x="468121" y="90043"/>
                  </a:lnTo>
                  <a:lnTo>
                    <a:pt x="468121" y="0"/>
                  </a:lnTo>
                  <a:lnTo>
                    <a:pt x="648080" y="179958"/>
                  </a:lnTo>
                  <a:lnTo>
                    <a:pt x="468121" y="360044"/>
                  </a:lnTo>
                  <a:lnTo>
                    <a:pt x="468121" y="270001"/>
                  </a:lnTo>
                  <a:lnTo>
                    <a:pt x="0" y="270001"/>
                  </a:lnTo>
                  <a:lnTo>
                    <a:pt x="0" y="9004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772159"/>
            <a:ext cx="8813800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3. 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Stéréoisomères:</a:t>
            </a:r>
            <a:endParaRPr sz="3200">
              <a:latin typeface="Carlito"/>
              <a:cs typeface="Carlito"/>
            </a:endParaRPr>
          </a:p>
          <a:p>
            <a:pPr marL="1123315" lvl="1" indent="-287020">
              <a:lnSpc>
                <a:spcPct val="100000"/>
              </a:lnSpc>
              <a:spcBef>
                <a:spcPts val="2440"/>
              </a:spcBef>
              <a:buFont typeface="Wingdings"/>
              <a:buChar char=""/>
              <a:tabLst>
                <a:tab pos="1123950" algn="l"/>
              </a:tabLst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D-glucose: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8605" y="6104940"/>
            <a:ext cx="796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rlito"/>
                <a:cs typeface="Carlito"/>
              </a:rPr>
              <a:t>C</a:t>
            </a:r>
            <a:r>
              <a:rPr sz="2800" b="1" spc="-65" dirty="0">
                <a:latin typeface="Carlito"/>
                <a:cs typeface="Carlito"/>
              </a:rPr>
              <a:t>r</a:t>
            </a:r>
            <a:r>
              <a:rPr sz="2800" b="1" spc="-5" dirty="0">
                <a:latin typeface="Carlito"/>
                <a:cs typeface="Carlito"/>
              </a:rPr>
              <a:t>am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8136" y="2571280"/>
            <a:ext cx="1565002" cy="31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66573" y="2324142"/>
            <a:ext cx="2262505" cy="3369945"/>
            <a:chOff x="5466573" y="2324142"/>
            <a:chExt cx="2262505" cy="3369945"/>
          </a:xfrm>
        </p:grpSpPr>
        <p:sp>
          <p:nvSpPr>
            <p:cNvPr id="7" name="object 7"/>
            <p:cNvSpPr/>
            <p:nvPr/>
          </p:nvSpPr>
          <p:spPr>
            <a:xfrm>
              <a:off x="5466573" y="2324142"/>
              <a:ext cx="2262051" cy="33697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4448" y="3065018"/>
              <a:ext cx="288290" cy="311785"/>
            </a:xfrm>
            <a:custGeom>
              <a:avLst/>
              <a:gdLst/>
              <a:ahLst/>
              <a:cxnLst/>
              <a:rect l="l" t="t" r="r" b="b"/>
              <a:pathLst>
                <a:path w="288289" h="311785">
                  <a:moveTo>
                    <a:pt x="287781" y="0"/>
                  </a:moveTo>
                  <a:lnTo>
                    <a:pt x="0" y="31153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24000" y="6104940"/>
            <a:ext cx="145465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Fischer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11219" y="3848353"/>
            <a:ext cx="673735" cy="385445"/>
            <a:chOff x="3911219" y="3848353"/>
            <a:chExt cx="673735" cy="385445"/>
          </a:xfrm>
        </p:grpSpPr>
        <p:sp>
          <p:nvSpPr>
            <p:cNvPr id="11" name="object 11"/>
            <p:cNvSpPr/>
            <p:nvPr/>
          </p:nvSpPr>
          <p:spPr>
            <a:xfrm>
              <a:off x="3923919" y="3861053"/>
              <a:ext cx="648335" cy="360045"/>
            </a:xfrm>
            <a:custGeom>
              <a:avLst/>
              <a:gdLst/>
              <a:ahLst/>
              <a:cxnLst/>
              <a:rect l="l" t="t" r="r" b="b"/>
              <a:pathLst>
                <a:path w="648335" h="360045">
                  <a:moveTo>
                    <a:pt x="468121" y="0"/>
                  </a:moveTo>
                  <a:lnTo>
                    <a:pt x="468121" y="90043"/>
                  </a:lnTo>
                  <a:lnTo>
                    <a:pt x="0" y="90043"/>
                  </a:lnTo>
                  <a:lnTo>
                    <a:pt x="0" y="270002"/>
                  </a:lnTo>
                  <a:lnTo>
                    <a:pt x="468121" y="270002"/>
                  </a:lnTo>
                  <a:lnTo>
                    <a:pt x="468121" y="360045"/>
                  </a:lnTo>
                  <a:lnTo>
                    <a:pt x="648080" y="179959"/>
                  </a:lnTo>
                  <a:lnTo>
                    <a:pt x="4681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3919" y="3861053"/>
              <a:ext cx="648335" cy="360045"/>
            </a:xfrm>
            <a:custGeom>
              <a:avLst/>
              <a:gdLst/>
              <a:ahLst/>
              <a:cxnLst/>
              <a:rect l="l" t="t" r="r" b="b"/>
              <a:pathLst>
                <a:path w="648335" h="360045">
                  <a:moveTo>
                    <a:pt x="0" y="90043"/>
                  </a:moveTo>
                  <a:lnTo>
                    <a:pt x="468121" y="90043"/>
                  </a:lnTo>
                  <a:lnTo>
                    <a:pt x="468121" y="0"/>
                  </a:lnTo>
                  <a:lnTo>
                    <a:pt x="648080" y="179959"/>
                  </a:lnTo>
                  <a:lnTo>
                    <a:pt x="468121" y="360045"/>
                  </a:lnTo>
                  <a:lnTo>
                    <a:pt x="468121" y="270002"/>
                  </a:lnTo>
                  <a:lnTo>
                    <a:pt x="0" y="270002"/>
                  </a:lnTo>
                  <a:lnTo>
                    <a:pt x="0" y="9004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588" y="2641549"/>
            <a:ext cx="2253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AF50"/>
                </a:solidFill>
              </a:rPr>
              <a:t>MERCI</a:t>
            </a:r>
            <a:r>
              <a:rPr sz="4400" spc="-95" dirty="0">
                <a:solidFill>
                  <a:srgbClr val="00AF50"/>
                </a:solidFill>
              </a:rPr>
              <a:t> </a:t>
            </a:r>
            <a:r>
              <a:rPr sz="4400" dirty="0">
                <a:solidFill>
                  <a:srgbClr val="00AF50"/>
                </a:solidFill>
              </a:rPr>
              <a:t>!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8008"/>
            <a:ext cx="56407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4.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Notion du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pouvoir</a:t>
            </a:r>
            <a:r>
              <a:rPr sz="3200" b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rotatoire: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0087" y="1484757"/>
            <a:ext cx="7743825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3690873"/>
            <a:ext cx="8985250" cy="270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spc="-15" dirty="0">
                <a:latin typeface="Carlito"/>
                <a:cs typeface="Carlito"/>
              </a:rPr>
              <a:t>Pouvoir </a:t>
            </a:r>
            <a:r>
              <a:rPr sz="3200" spc="-5" dirty="0">
                <a:latin typeface="Carlito"/>
                <a:cs typeface="Carlito"/>
              </a:rPr>
              <a:t>optique </a:t>
            </a:r>
            <a:r>
              <a:rPr sz="3200" dirty="0">
                <a:latin typeface="Carlito"/>
                <a:cs typeface="Carlito"/>
              </a:rPr>
              <a:t>= </a:t>
            </a:r>
            <a:r>
              <a:rPr sz="3200" spc="-10" dirty="0">
                <a:latin typeface="Carlito"/>
                <a:cs typeface="Carlito"/>
              </a:rPr>
              <a:t>activité </a:t>
            </a:r>
            <a:r>
              <a:rPr sz="3200" spc="-5" dirty="0">
                <a:latin typeface="Carlito"/>
                <a:cs typeface="Carlito"/>
              </a:rPr>
              <a:t>optique </a:t>
            </a:r>
            <a:r>
              <a:rPr sz="3200" dirty="0">
                <a:latin typeface="Carlito"/>
                <a:cs typeface="Carlito"/>
              </a:rPr>
              <a:t>(=&gt;</a:t>
            </a:r>
            <a:r>
              <a:rPr sz="3200" spc="7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polarimètre</a:t>
            </a:r>
            <a:r>
              <a:rPr sz="3200" spc="-5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  <a:tab pos="1899285" algn="l"/>
                <a:tab pos="3670300" algn="l"/>
                <a:tab pos="4262120" algn="l"/>
                <a:tab pos="5518150" algn="l"/>
                <a:tab pos="5996305" algn="l"/>
                <a:tab pos="6897370" algn="l"/>
                <a:tab pos="7496175" algn="l"/>
              </a:tabLst>
            </a:pPr>
            <a:r>
              <a:rPr sz="3200" dirty="0">
                <a:latin typeface="Carlito"/>
                <a:cs typeface="Carlito"/>
              </a:rPr>
              <a:t>Glucide	</a:t>
            </a:r>
            <a:r>
              <a:rPr sz="3200" spc="5" dirty="0">
                <a:latin typeface="Carlito"/>
                <a:cs typeface="Carlito"/>
              </a:rPr>
              <a:t>(</a:t>
            </a:r>
            <a:r>
              <a:rPr sz="3200" spc="-5" dirty="0">
                <a:latin typeface="Carlito"/>
                <a:cs typeface="Carlito"/>
              </a:rPr>
              <a:t>solution</a:t>
            </a:r>
            <a:r>
              <a:rPr sz="3200" dirty="0">
                <a:latin typeface="Carlito"/>
                <a:cs typeface="Carlito"/>
              </a:rPr>
              <a:t>)	=&gt;	</a:t>
            </a:r>
            <a:r>
              <a:rPr sz="3200" spc="-5" dirty="0">
                <a:latin typeface="Carlito"/>
                <a:cs typeface="Carlito"/>
              </a:rPr>
              <a:t>D</a:t>
            </a:r>
            <a:r>
              <a:rPr sz="3200" spc="-15" dirty="0">
                <a:latin typeface="Carlito"/>
                <a:cs typeface="Carlito"/>
              </a:rPr>
              <a:t>é</a:t>
            </a:r>
            <a:r>
              <a:rPr sz="3200" dirty="0">
                <a:latin typeface="Carlito"/>
                <a:cs typeface="Carlito"/>
              </a:rPr>
              <a:t>vier	</a:t>
            </a:r>
            <a:r>
              <a:rPr sz="3200" spc="-5" dirty="0">
                <a:latin typeface="Carlito"/>
                <a:cs typeface="Carlito"/>
              </a:rPr>
              <a:t>l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5" dirty="0">
                <a:latin typeface="Carlito"/>
                <a:cs typeface="Carlito"/>
              </a:rPr>
              <a:t>pla</a:t>
            </a:r>
            <a:r>
              <a:rPr sz="3200" dirty="0">
                <a:latin typeface="Carlito"/>
                <a:cs typeface="Carlito"/>
              </a:rPr>
              <a:t>n	</a:t>
            </a:r>
            <a:r>
              <a:rPr sz="3200" spc="-5" dirty="0">
                <a:latin typeface="Carlito"/>
                <a:cs typeface="Carlito"/>
              </a:rPr>
              <a:t>d</a:t>
            </a:r>
            <a:r>
              <a:rPr sz="3200" dirty="0">
                <a:latin typeface="Carlito"/>
                <a:cs typeface="Carlito"/>
              </a:rPr>
              <a:t>e	v</a:t>
            </a:r>
            <a:r>
              <a:rPr sz="3200" spc="5" dirty="0">
                <a:latin typeface="Carlito"/>
                <a:cs typeface="Carlito"/>
              </a:rPr>
              <a:t>ib</a:t>
            </a:r>
            <a:r>
              <a:rPr sz="3200" spc="-60" dirty="0">
                <a:latin typeface="Carlito"/>
                <a:cs typeface="Carlito"/>
              </a:rPr>
              <a:t>r</a:t>
            </a:r>
            <a:r>
              <a:rPr sz="3200" spc="-25" dirty="0">
                <a:latin typeface="Carlito"/>
                <a:cs typeface="Carlito"/>
              </a:rPr>
              <a:t>a</a:t>
            </a:r>
            <a:r>
              <a:rPr sz="3200" dirty="0">
                <a:latin typeface="Carlito"/>
                <a:cs typeface="Carlito"/>
              </a:rPr>
              <a:t>t</a:t>
            </a:r>
            <a:r>
              <a:rPr sz="3200" spc="-10" dirty="0">
                <a:latin typeface="Carlito"/>
                <a:cs typeface="Carlito"/>
              </a:rPr>
              <a:t>i</a:t>
            </a:r>
            <a:r>
              <a:rPr sz="3200" spc="-5" dirty="0">
                <a:latin typeface="Carlito"/>
                <a:cs typeface="Carlito"/>
              </a:rPr>
              <a:t>on  d'une </a:t>
            </a:r>
            <a:r>
              <a:rPr sz="3200" spc="-10" dirty="0">
                <a:latin typeface="Carlito"/>
                <a:cs typeface="Carlito"/>
              </a:rPr>
              <a:t>lumière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polarisée</a:t>
            </a:r>
            <a:endParaRPr sz="3200">
              <a:latin typeface="Carlito"/>
              <a:cs typeface="Carlito"/>
            </a:endParaRPr>
          </a:p>
          <a:p>
            <a:pPr marL="2734945" lvl="1" indent="-457834">
              <a:lnSpc>
                <a:spcPct val="100000"/>
              </a:lnSpc>
              <a:spcBef>
                <a:spcPts val="1025"/>
              </a:spcBef>
              <a:buFont typeface="Wingdings"/>
              <a:buChar char=""/>
              <a:tabLst>
                <a:tab pos="2734945" algn="l"/>
                <a:tab pos="2735580" algn="l"/>
              </a:tabLst>
            </a:pPr>
            <a:r>
              <a:rPr sz="2800" spc="-20" dirty="0">
                <a:latin typeface="Carlito"/>
                <a:cs typeface="Carlito"/>
              </a:rPr>
              <a:t>Dextrogyre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b="1" spc="-5" dirty="0">
                <a:latin typeface="Carlito"/>
                <a:cs typeface="Carlito"/>
              </a:rPr>
              <a:t>+ </a:t>
            </a:r>
            <a:r>
              <a:rPr sz="2800" spc="-5" dirty="0">
                <a:latin typeface="Carlito"/>
                <a:cs typeface="Carlito"/>
              </a:rPr>
              <a:t>ou </a:t>
            </a:r>
            <a:r>
              <a:rPr sz="2800" b="1" spc="-5" dirty="0">
                <a:latin typeface="Carlito"/>
                <a:cs typeface="Carlito"/>
              </a:rPr>
              <a:t>d</a:t>
            </a:r>
            <a:r>
              <a:rPr sz="2800" spc="-5" dirty="0">
                <a:latin typeface="Carlito"/>
                <a:cs typeface="Carlito"/>
              </a:rPr>
              <a:t>) =&gt;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droite</a:t>
            </a:r>
            <a:endParaRPr sz="2800">
              <a:latin typeface="Carlito"/>
              <a:cs typeface="Carlito"/>
            </a:endParaRPr>
          </a:p>
          <a:p>
            <a:pPr marL="2732405" lvl="1" indent="-457834">
              <a:lnSpc>
                <a:spcPct val="100000"/>
              </a:lnSpc>
              <a:spcBef>
                <a:spcPts val="1814"/>
              </a:spcBef>
              <a:buFont typeface="Wingdings"/>
              <a:buChar char=""/>
              <a:tabLst>
                <a:tab pos="2732405" algn="l"/>
                <a:tab pos="2733040" algn="l"/>
              </a:tabLst>
            </a:pPr>
            <a:r>
              <a:rPr sz="2800" spc="-20" dirty="0">
                <a:latin typeface="Carlito"/>
                <a:cs typeface="Carlito"/>
              </a:rPr>
              <a:t>Levogyre 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b="1" spc="-5" dirty="0">
                <a:latin typeface="Carlito"/>
                <a:cs typeface="Carlito"/>
              </a:rPr>
              <a:t>- </a:t>
            </a:r>
            <a:r>
              <a:rPr sz="2800" spc="-5" dirty="0">
                <a:latin typeface="Carlito"/>
                <a:cs typeface="Carlito"/>
              </a:rPr>
              <a:t>ou </a:t>
            </a:r>
            <a:r>
              <a:rPr sz="2800" b="1" spc="-5" dirty="0">
                <a:latin typeface="Carlito"/>
                <a:cs typeface="Carlito"/>
              </a:rPr>
              <a:t>l</a:t>
            </a:r>
            <a:r>
              <a:rPr sz="2800" spc="-5" dirty="0">
                <a:latin typeface="Carlito"/>
                <a:cs typeface="Carlito"/>
              </a:rPr>
              <a:t>) =&gt;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gauche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4" y="755968"/>
            <a:ext cx="9066175" cy="567976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9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4.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Notion du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pouvoir</a:t>
            </a:r>
            <a:r>
              <a:rPr sz="3200" b="1" u="heavy" spc="-5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rotatoire:</a:t>
            </a:r>
            <a:endParaRPr sz="3200">
              <a:latin typeface="Carlito"/>
              <a:cs typeface="Carlito"/>
            </a:endParaRPr>
          </a:p>
          <a:p>
            <a:pPr marL="470534" indent="-457834">
              <a:lnSpc>
                <a:spcPct val="100000"/>
              </a:lnSpc>
              <a:spcBef>
                <a:spcPts val="1835"/>
              </a:spcBef>
              <a:buFont typeface="Wingdings"/>
              <a:buChar char=""/>
              <a:tabLst>
                <a:tab pos="470534" algn="l"/>
                <a:tab pos="471170" algn="l"/>
              </a:tabLst>
            </a:pPr>
            <a:r>
              <a:rPr sz="3200" spc="-5" dirty="0">
                <a:latin typeface="Carlito"/>
                <a:cs typeface="Carlito"/>
              </a:rPr>
              <a:t>Deux </a:t>
            </a:r>
            <a:r>
              <a:rPr sz="3200" spc="-10" dirty="0">
                <a:latin typeface="Carlito"/>
                <a:cs typeface="Carlito"/>
              </a:rPr>
              <a:t>énantiomères </a:t>
            </a:r>
            <a:r>
              <a:rPr sz="3200" dirty="0">
                <a:latin typeface="Carlito"/>
                <a:cs typeface="Carlito"/>
              </a:rPr>
              <a:t>= </a:t>
            </a:r>
            <a:r>
              <a:rPr sz="3200" b="1" spc="-5" dirty="0">
                <a:latin typeface="Carlito"/>
                <a:cs typeface="Carlito"/>
              </a:rPr>
              <a:t>isomères</a:t>
            </a:r>
            <a:r>
              <a:rPr sz="3200" b="1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optiques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"/>
            </a:pPr>
            <a:endParaRPr sz="3100">
              <a:latin typeface="Carlito"/>
              <a:cs typeface="Carlito"/>
            </a:endParaRPr>
          </a:p>
          <a:p>
            <a:pPr marL="470534" indent="-457834" algn="just">
              <a:lnSpc>
                <a:spcPct val="100000"/>
              </a:lnSpc>
              <a:buFont typeface="Wingdings"/>
              <a:buChar char=""/>
              <a:tabLst>
                <a:tab pos="470534" algn="l"/>
                <a:tab pos="471170" algn="l"/>
              </a:tabLst>
            </a:pPr>
            <a:r>
              <a:rPr sz="3200" spc="-5" dirty="0">
                <a:latin typeface="Carlito"/>
                <a:cs typeface="Carlito"/>
              </a:rPr>
              <a:t>Mélange équimolaire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10">
                <a:latin typeface="Carlito"/>
                <a:cs typeface="Carlito"/>
              </a:rPr>
              <a:t>optiquement</a:t>
            </a:r>
            <a:r>
              <a:rPr sz="3200" spc="35">
                <a:latin typeface="Carlito"/>
                <a:cs typeface="Carlito"/>
              </a:rPr>
              <a:t> </a:t>
            </a:r>
            <a:r>
              <a:rPr sz="3200" smtClean="0">
                <a:latin typeface="Carlito"/>
                <a:cs typeface="Carlito"/>
              </a:rPr>
              <a:t>inactif</a:t>
            </a:r>
            <a:r>
              <a:rPr lang="fr-FR" sz="3200" dirty="0" smtClean="0">
                <a:latin typeface="Carlito"/>
                <a:cs typeface="Carlito"/>
              </a:rPr>
              <a:t> </a:t>
            </a:r>
            <a:r>
              <a:rPr sz="3200" smtClean="0">
                <a:latin typeface="Carlito"/>
                <a:cs typeface="Carlito"/>
              </a:rPr>
              <a:t>(</a:t>
            </a:r>
            <a:r>
              <a:rPr sz="3200" b="1" i="1" dirty="0">
                <a:latin typeface="Carlito"/>
                <a:cs typeface="Carlito"/>
              </a:rPr>
              <a:t>mélange</a:t>
            </a:r>
            <a:r>
              <a:rPr sz="3200" b="1" i="1" spc="-50" dirty="0">
                <a:latin typeface="Carlito"/>
                <a:cs typeface="Carlito"/>
              </a:rPr>
              <a:t> </a:t>
            </a:r>
            <a:r>
              <a:rPr sz="3200" b="1" i="1" spc="-5" dirty="0">
                <a:latin typeface="Carlito"/>
                <a:cs typeface="Carlito"/>
              </a:rPr>
              <a:t>racémique</a:t>
            </a:r>
            <a:r>
              <a:rPr sz="3200" spc="-5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b="1" smtClean="0">
                <a:latin typeface="Carlito"/>
                <a:cs typeface="Carlito"/>
              </a:rPr>
              <a:t>Angle </a:t>
            </a:r>
            <a:r>
              <a:rPr sz="3200" b="1" dirty="0">
                <a:latin typeface="Carlito"/>
                <a:cs typeface="Carlito"/>
              </a:rPr>
              <a:t>de </a:t>
            </a:r>
            <a:r>
              <a:rPr sz="3200" b="1" spc="-5" dirty="0">
                <a:latin typeface="Carlito"/>
                <a:cs typeface="Carlito"/>
              </a:rPr>
              <a:t>déviation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(</a:t>
            </a:r>
            <a:r>
              <a:rPr sz="3200" b="1" spc="-5" dirty="0">
                <a:latin typeface="Trebuchet MS"/>
                <a:cs typeface="Trebuchet MS"/>
              </a:rPr>
              <a:t>α</a:t>
            </a:r>
            <a:r>
              <a:rPr sz="3200" b="1" spc="-5" dirty="0">
                <a:latin typeface="Carlito"/>
                <a:cs typeface="Carlito"/>
              </a:rPr>
              <a:t>):</a:t>
            </a:r>
            <a:endParaRPr sz="3200">
              <a:latin typeface="Carlito"/>
              <a:cs typeface="Carlito"/>
            </a:endParaRPr>
          </a:p>
          <a:p>
            <a:pPr marL="1514475" marR="476884" lvl="1" indent="-457200" algn="just">
              <a:lnSpc>
                <a:spcPct val="100000"/>
              </a:lnSpc>
              <a:spcBef>
                <a:spcPts val="780"/>
              </a:spcBef>
              <a:buFont typeface="Wingdings"/>
              <a:buChar char=""/>
              <a:tabLst>
                <a:tab pos="1514475" algn="l"/>
                <a:tab pos="1515110" algn="l"/>
                <a:tab pos="2185035" algn="l"/>
                <a:tab pos="4370705" algn="l"/>
                <a:tab pos="4838700" algn="l"/>
                <a:tab pos="6309360" algn="l"/>
                <a:tab pos="6856730" algn="l"/>
              </a:tabLst>
            </a:pPr>
            <a:r>
              <a:rPr sz="2800" spc="-10" dirty="0">
                <a:latin typeface="Carlito"/>
                <a:cs typeface="Carlito"/>
              </a:rPr>
              <a:t>pH</a:t>
            </a:r>
            <a:r>
              <a:rPr sz="2800" spc="-5" dirty="0">
                <a:latin typeface="Carlito"/>
                <a:cs typeface="Carlito"/>
              </a:rPr>
              <a:t>,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5" dirty="0">
                <a:latin typeface="Carlito"/>
                <a:cs typeface="Carlito"/>
              </a:rPr>
              <a:t>o</a:t>
            </a:r>
            <a:r>
              <a:rPr sz="2800" spc="-10" dirty="0">
                <a:latin typeface="Carlito"/>
                <a:cs typeface="Carlito"/>
              </a:rPr>
              <a:t>nc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spc="-35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t</a:t>
            </a:r>
            <a:r>
              <a:rPr sz="2800" spc="-75" dirty="0">
                <a:latin typeface="Carlito"/>
                <a:cs typeface="Carlito"/>
              </a:rPr>
              <a:t>r</a:t>
            </a:r>
            <a:r>
              <a:rPr sz="2800" spc="-25" dirty="0">
                <a:latin typeface="Carlito"/>
                <a:cs typeface="Carlito"/>
              </a:rPr>
              <a:t>a</a:t>
            </a:r>
            <a:r>
              <a:rPr sz="2800" spc="-5" dirty="0">
                <a:latin typeface="Carlito"/>
                <a:cs typeface="Carlito"/>
              </a:rPr>
              <a:t>t</a:t>
            </a:r>
            <a:r>
              <a:rPr sz="2800" spc="-15" dirty="0">
                <a:latin typeface="Carlito"/>
                <a:cs typeface="Carlito"/>
              </a:rPr>
              <a:t>i</a:t>
            </a:r>
            <a:r>
              <a:rPr sz="2800" spc="5" dirty="0">
                <a:latin typeface="Carlito"/>
                <a:cs typeface="Carlito"/>
              </a:rPr>
              <a:t>o</a:t>
            </a:r>
            <a:r>
              <a:rPr sz="2800" spc="-5" dirty="0">
                <a:latin typeface="Carlito"/>
                <a:cs typeface="Carlito"/>
              </a:rPr>
              <a:t>n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0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t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lo</a:t>
            </a:r>
            <a:r>
              <a:rPr sz="2800" spc="-15" dirty="0">
                <a:latin typeface="Carlito"/>
                <a:cs typeface="Carlito"/>
              </a:rPr>
              <a:t>n</a:t>
            </a:r>
            <a:r>
              <a:rPr sz="2800" spc="-5" dirty="0">
                <a:latin typeface="Carlito"/>
                <a:cs typeface="Carlito"/>
              </a:rPr>
              <a:t>gue</a:t>
            </a:r>
            <a:r>
              <a:rPr sz="2800" spc="5" dirty="0">
                <a:latin typeface="Carlito"/>
                <a:cs typeface="Carlito"/>
              </a:rPr>
              <a:t>u</a:t>
            </a:r>
            <a:r>
              <a:rPr sz="2800" spc="-5" dirty="0">
                <a:latin typeface="Carlito"/>
                <a:cs typeface="Carlito"/>
              </a:rPr>
              <a:t>r</a:t>
            </a:r>
            <a:r>
              <a:rPr sz="2800" dirty="0">
                <a:latin typeface="Carlito"/>
                <a:cs typeface="Carlito"/>
              </a:rPr>
              <a:t>	d</a:t>
            </a:r>
            <a:r>
              <a:rPr sz="2800" spc="-5" dirty="0">
                <a:latin typeface="Carlito"/>
                <a:cs typeface="Carlito"/>
              </a:rPr>
              <a:t>u</a:t>
            </a:r>
            <a:r>
              <a:rPr sz="2800" dirty="0">
                <a:latin typeface="Carlito"/>
                <a:cs typeface="Carlito"/>
              </a:rPr>
              <a:t>	t</a:t>
            </a:r>
            <a:r>
              <a:rPr sz="2800" spc="-70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ajet  </a:t>
            </a:r>
            <a:r>
              <a:rPr sz="2800" spc="-10" dirty="0">
                <a:latin typeface="Carlito"/>
                <a:cs typeface="Carlito"/>
              </a:rPr>
              <a:t>optique (</a:t>
            </a:r>
            <a:r>
              <a:rPr sz="2800" i="1" spc="-10" dirty="0">
                <a:latin typeface="Carlito"/>
                <a:cs typeface="Carlito"/>
              </a:rPr>
              <a:t>conditions</a:t>
            </a:r>
            <a:r>
              <a:rPr sz="2800" i="1" spc="45" dirty="0">
                <a:latin typeface="Carlito"/>
                <a:cs typeface="Carlito"/>
              </a:rPr>
              <a:t> </a:t>
            </a:r>
            <a:r>
              <a:rPr sz="2800" i="1" spc="-10" dirty="0">
                <a:latin typeface="Carlito"/>
                <a:cs typeface="Carlito"/>
              </a:rPr>
              <a:t>standardisées</a:t>
            </a:r>
            <a:r>
              <a:rPr sz="2800" spc="-10" dirty="0">
                <a:latin typeface="Carlito"/>
                <a:cs typeface="Carlito"/>
              </a:rPr>
              <a:t>),</a:t>
            </a:r>
            <a:endParaRPr sz="2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sz="2750">
              <a:latin typeface="Carlito"/>
              <a:cs typeface="Carlito"/>
            </a:endParaRPr>
          </a:p>
          <a:p>
            <a:pPr marL="1514475" lvl="1" indent="-457834">
              <a:lnSpc>
                <a:spcPct val="100000"/>
              </a:lnSpc>
              <a:buFont typeface="Wingdings"/>
              <a:buChar char=""/>
              <a:tabLst>
                <a:tab pos="1514475" algn="l"/>
                <a:tab pos="1515110" algn="l"/>
              </a:tabLst>
            </a:pPr>
            <a:r>
              <a:rPr sz="2800" spc="-15" dirty="0">
                <a:latin typeface="Carlito"/>
                <a:cs typeface="Carlito"/>
              </a:rPr>
              <a:t>Nature </a:t>
            </a:r>
            <a:r>
              <a:rPr sz="2800" spc="-10" dirty="0">
                <a:latin typeface="Carlito"/>
                <a:cs typeface="Carlito"/>
              </a:rPr>
              <a:t>du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glucide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4" y="735965"/>
            <a:ext cx="8304175" cy="132143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36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4.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Notion du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pouvoir</a:t>
            </a:r>
            <a:r>
              <a:rPr sz="3200" b="1" u="heavy" spc="-9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rotatoire: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6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b="1" spc="-10" dirty="0">
                <a:latin typeface="Trebuchet MS"/>
                <a:cs typeface="Trebuchet MS"/>
              </a:rPr>
              <a:t>α </a:t>
            </a:r>
            <a:r>
              <a:rPr sz="3200" dirty="0">
                <a:latin typeface="Carlito"/>
                <a:cs typeface="Carlito"/>
              </a:rPr>
              <a:t>=&gt; loi </a:t>
            </a:r>
            <a:r>
              <a:rPr sz="3200" spc="-10" dirty="0">
                <a:latin typeface="Carlito"/>
                <a:cs typeface="Carlito"/>
              </a:rPr>
              <a:t>linéaire, </a:t>
            </a:r>
            <a:r>
              <a:rPr sz="3200" b="1" dirty="0">
                <a:latin typeface="Carlito"/>
                <a:cs typeface="Carlito"/>
              </a:rPr>
              <a:t>Loi de</a:t>
            </a:r>
            <a:r>
              <a:rPr sz="3200" b="1" spc="-245" dirty="0">
                <a:latin typeface="Carlito"/>
                <a:cs typeface="Carlito"/>
              </a:rPr>
              <a:t> </a:t>
            </a:r>
            <a:r>
              <a:rPr sz="3200" b="1" spc="-15" dirty="0">
                <a:latin typeface="Carlito"/>
                <a:cs typeface="Carlito"/>
              </a:rPr>
              <a:t>BIOT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2057400"/>
            <a:ext cx="6419090" cy="657231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30175">
              <a:lnSpc>
                <a:spcPts val="4065"/>
              </a:lnSpc>
              <a:spcBef>
                <a:spcPts val="1025"/>
              </a:spcBef>
            </a:pPr>
            <a:r>
              <a:rPr sz="5400" b="1" spc="-7" baseline="13888" dirty="0">
                <a:latin typeface="Trebuchet MS"/>
                <a:cs typeface="Trebuchet MS"/>
              </a:rPr>
              <a:t>α</a:t>
            </a:r>
            <a:r>
              <a:rPr sz="2400" b="1" spc="-5" dirty="0">
                <a:latin typeface="Carlito"/>
                <a:cs typeface="Carlito"/>
              </a:rPr>
              <a:t>solution </a:t>
            </a:r>
            <a:r>
              <a:rPr sz="5400" baseline="13888" dirty="0">
                <a:latin typeface="Carlito"/>
                <a:cs typeface="Carlito"/>
              </a:rPr>
              <a:t>= </a:t>
            </a:r>
            <a:r>
              <a:rPr sz="5400" spc="-15" baseline="13888" dirty="0">
                <a:latin typeface="Carlito"/>
                <a:cs typeface="Carlito"/>
              </a:rPr>
              <a:t>[</a:t>
            </a:r>
            <a:r>
              <a:rPr sz="5400" b="1" spc="-15" baseline="13888" dirty="0">
                <a:latin typeface="Trebuchet MS"/>
                <a:cs typeface="Trebuchet MS"/>
              </a:rPr>
              <a:t>α</a:t>
            </a:r>
            <a:r>
              <a:rPr sz="5400" spc="-15" baseline="13888" dirty="0">
                <a:latin typeface="Carlito"/>
                <a:cs typeface="Carlito"/>
              </a:rPr>
              <a:t>]</a:t>
            </a:r>
            <a:r>
              <a:rPr sz="3600" spc="-15" baseline="45138" dirty="0">
                <a:latin typeface="Carlito"/>
                <a:cs typeface="Carlito"/>
              </a:rPr>
              <a:t>T</a:t>
            </a:r>
            <a:r>
              <a:rPr sz="5400" spc="-15" baseline="13888" dirty="0">
                <a:latin typeface="Carlito"/>
                <a:cs typeface="Carlito"/>
              </a:rPr>
              <a:t>°</a:t>
            </a:r>
            <a:r>
              <a:rPr sz="2400" b="1" spc="-10" dirty="0">
                <a:latin typeface="Carlito"/>
                <a:cs typeface="Carlito"/>
              </a:rPr>
              <a:t>soluté </a:t>
            </a:r>
            <a:r>
              <a:rPr sz="5400" b="1" baseline="13888" dirty="0">
                <a:latin typeface="Carlito"/>
                <a:cs typeface="Carlito"/>
              </a:rPr>
              <a:t>. l .</a:t>
            </a:r>
            <a:r>
              <a:rPr sz="5400" b="1" spc="-434" baseline="13888" dirty="0">
                <a:latin typeface="Carlito"/>
                <a:cs typeface="Carlito"/>
              </a:rPr>
              <a:t> </a:t>
            </a:r>
            <a:r>
              <a:rPr sz="5400" b="1" baseline="13888" dirty="0">
                <a:latin typeface="Carlito"/>
                <a:cs typeface="Carlito"/>
              </a:rPr>
              <a:t>C</a:t>
            </a:r>
            <a:endParaRPr sz="5400" baseline="13888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140" y="2590800"/>
            <a:ext cx="8032115" cy="322707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1785"/>
              </a:spcBef>
              <a:buFont typeface="Wingdings"/>
              <a:buChar char=""/>
              <a:tabLst>
                <a:tab pos="494665" algn="l"/>
                <a:tab pos="495300" algn="l"/>
              </a:tabLst>
            </a:pPr>
            <a:r>
              <a:rPr sz="2800" b="1" spc="-15" dirty="0">
                <a:latin typeface="Trebuchet MS"/>
                <a:cs typeface="Trebuchet MS"/>
              </a:rPr>
              <a:t>α </a:t>
            </a:r>
            <a:r>
              <a:rPr sz="2800" b="1" spc="-5" dirty="0">
                <a:latin typeface="Carlito"/>
                <a:cs typeface="Carlito"/>
              </a:rPr>
              <a:t>: </a:t>
            </a:r>
            <a:r>
              <a:rPr sz="2800" i="1" spc="-5" dirty="0">
                <a:latin typeface="Carlito"/>
                <a:cs typeface="Carlito"/>
              </a:rPr>
              <a:t>angle de </a:t>
            </a:r>
            <a:r>
              <a:rPr sz="2800" i="1" spc="-10" dirty="0">
                <a:latin typeface="Carlito"/>
                <a:cs typeface="Carlito"/>
              </a:rPr>
              <a:t>déviation</a:t>
            </a:r>
            <a:r>
              <a:rPr sz="2800" i="1" spc="-175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(</a:t>
            </a:r>
            <a:r>
              <a:rPr sz="2800" b="1" i="1" spc="-5" dirty="0">
                <a:latin typeface="Carlito"/>
                <a:cs typeface="Carlito"/>
              </a:rPr>
              <a:t>degré</a:t>
            </a:r>
            <a:r>
              <a:rPr sz="2800" i="1" spc="-5" dirty="0">
                <a:latin typeface="Carlito"/>
                <a:cs typeface="Carlito"/>
              </a:rPr>
              <a:t>),</a:t>
            </a:r>
            <a:endParaRPr sz="2800">
              <a:latin typeface="Carlito"/>
              <a:cs typeface="Carlito"/>
            </a:endParaRPr>
          </a:p>
          <a:p>
            <a:pPr marL="494665" marR="30480" indent="-457200">
              <a:lnSpc>
                <a:spcPts val="5040"/>
              </a:lnSpc>
              <a:spcBef>
                <a:spcPts val="445"/>
              </a:spcBef>
              <a:buFont typeface="Wingdings"/>
              <a:buChar char=""/>
              <a:tabLst>
                <a:tab pos="494665" algn="l"/>
                <a:tab pos="495300" algn="l"/>
              </a:tabLst>
            </a:pPr>
            <a:r>
              <a:rPr sz="2800" b="1" spc="-90" dirty="0">
                <a:latin typeface="Trebuchet MS"/>
                <a:cs typeface="Trebuchet MS"/>
              </a:rPr>
              <a:t>[α]</a:t>
            </a:r>
            <a:r>
              <a:rPr sz="2775" b="1" spc="-135" baseline="25525" dirty="0">
                <a:latin typeface="Carlito"/>
                <a:cs typeface="Carlito"/>
              </a:rPr>
              <a:t>T</a:t>
            </a:r>
            <a:r>
              <a:rPr sz="2800" b="1" spc="-90" dirty="0">
                <a:latin typeface="Carlito"/>
                <a:cs typeface="Carlito"/>
              </a:rPr>
              <a:t>° </a:t>
            </a:r>
            <a:r>
              <a:rPr sz="2800" b="1" spc="-5" dirty="0">
                <a:latin typeface="Carlito"/>
                <a:cs typeface="Carlito"/>
              </a:rPr>
              <a:t>: </a:t>
            </a:r>
            <a:r>
              <a:rPr sz="2800" i="1" spc="-10" dirty="0">
                <a:latin typeface="Carlito"/>
                <a:cs typeface="Carlito"/>
              </a:rPr>
              <a:t>pouvoir </a:t>
            </a:r>
            <a:r>
              <a:rPr sz="2800" i="1" spc="-15" dirty="0">
                <a:latin typeface="Carlito"/>
                <a:cs typeface="Carlito"/>
              </a:rPr>
              <a:t>rotatoire </a:t>
            </a:r>
            <a:r>
              <a:rPr sz="2800" i="1" spc="-10" dirty="0">
                <a:latin typeface="Carlito"/>
                <a:cs typeface="Carlito"/>
              </a:rPr>
              <a:t>spécifique </a:t>
            </a:r>
            <a:r>
              <a:rPr sz="2800" i="1" spc="-5" dirty="0">
                <a:latin typeface="Carlito"/>
                <a:cs typeface="Carlito"/>
              </a:rPr>
              <a:t>de </a:t>
            </a:r>
            <a:r>
              <a:rPr sz="2800" i="1" dirty="0">
                <a:latin typeface="Carlito"/>
                <a:cs typeface="Carlito"/>
              </a:rPr>
              <a:t>la </a:t>
            </a:r>
            <a:r>
              <a:rPr sz="2800" i="1" spc="-20" dirty="0">
                <a:latin typeface="Carlito"/>
                <a:cs typeface="Carlito"/>
              </a:rPr>
              <a:t>substance  </a:t>
            </a:r>
            <a:r>
              <a:rPr sz="2800" i="1" spc="-10" dirty="0">
                <a:latin typeface="Carlito"/>
                <a:cs typeface="Carlito"/>
              </a:rPr>
              <a:t>optiquement </a:t>
            </a:r>
            <a:r>
              <a:rPr sz="2800" i="1" spc="-5" dirty="0">
                <a:latin typeface="Carlito"/>
                <a:cs typeface="Carlito"/>
              </a:rPr>
              <a:t>active (</a:t>
            </a:r>
            <a:r>
              <a:rPr sz="2800" b="1" i="1" spc="-5" dirty="0">
                <a:latin typeface="Carlito"/>
                <a:cs typeface="Carlito"/>
              </a:rPr>
              <a:t>degré . </a:t>
            </a:r>
            <a:r>
              <a:rPr sz="2800" b="1" i="1" spc="-10" dirty="0">
                <a:latin typeface="Carlito"/>
                <a:cs typeface="Carlito"/>
              </a:rPr>
              <a:t>ml </a:t>
            </a:r>
            <a:r>
              <a:rPr sz="2800" b="1" i="1" spc="-5" dirty="0">
                <a:latin typeface="Carlito"/>
                <a:cs typeface="Carlito"/>
              </a:rPr>
              <a:t>. </a:t>
            </a:r>
            <a:r>
              <a:rPr sz="2800" b="1" i="1" dirty="0">
                <a:latin typeface="Carlito"/>
                <a:cs typeface="Carlito"/>
              </a:rPr>
              <a:t>mg</a:t>
            </a:r>
            <a:r>
              <a:rPr sz="2775" b="1" i="1" baseline="25525" dirty="0">
                <a:latin typeface="Carlito"/>
                <a:cs typeface="Carlito"/>
              </a:rPr>
              <a:t>-1</a:t>
            </a:r>
            <a:r>
              <a:rPr sz="2800" b="1" i="1" dirty="0">
                <a:latin typeface="Carlito"/>
                <a:cs typeface="Carlito"/>
              </a:rPr>
              <a:t>.</a:t>
            </a:r>
            <a:r>
              <a:rPr sz="2800" b="1" i="1" spc="85" dirty="0">
                <a:latin typeface="Carlito"/>
                <a:cs typeface="Carlito"/>
              </a:rPr>
              <a:t> </a:t>
            </a:r>
            <a:r>
              <a:rPr sz="2800" b="1" i="1" spc="-5" dirty="0">
                <a:latin typeface="Carlito"/>
                <a:cs typeface="Carlito"/>
              </a:rPr>
              <a:t>dm</a:t>
            </a:r>
            <a:r>
              <a:rPr sz="2775" b="1" i="1" spc="-7" baseline="25525" dirty="0">
                <a:latin typeface="Carlito"/>
                <a:cs typeface="Carlito"/>
              </a:rPr>
              <a:t>-1</a:t>
            </a:r>
            <a:r>
              <a:rPr sz="2800" i="1" spc="-5" dirty="0">
                <a:latin typeface="Carlito"/>
                <a:cs typeface="Carlito"/>
              </a:rPr>
              <a:t>),</a:t>
            </a:r>
            <a:endParaRPr sz="2800">
              <a:latin typeface="Carlito"/>
              <a:cs typeface="Carlito"/>
            </a:endParaRPr>
          </a:p>
          <a:p>
            <a:pPr marL="495300" indent="-457200">
              <a:lnSpc>
                <a:spcPct val="100000"/>
              </a:lnSpc>
              <a:spcBef>
                <a:spcPts val="1235"/>
              </a:spcBef>
              <a:buFont typeface="Wingdings"/>
              <a:buChar char=""/>
              <a:tabLst>
                <a:tab pos="494665" algn="l"/>
                <a:tab pos="495300" algn="l"/>
              </a:tabLst>
            </a:pPr>
            <a:r>
              <a:rPr sz="2800" b="1" spc="-5" dirty="0">
                <a:latin typeface="Carlito"/>
                <a:cs typeface="Carlito"/>
              </a:rPr>
              <a:t>l : </a:t>
            </a:r>
            <a:r>
              <a:rPr sz="2800" i="1" spc="-5" dirty="0">
                <a:latin typeface="Carlito"/>
                <a:cs typeface="Carlito"/>
              </a:rPr>
              <a:t>largeur de </a:t>
            </a:r>
            <a:r>
              <a:rPr sz="2800" i="1" spc="-10" dirty="0">
                <a:latin typeface="Carlito"/>
                <a:cs typeface="Carlito"/>
              </a:rPr>
              <a:t>la </a:t>
            </a:r>
            <a:r>
              <a:rPr sz="2800" i="1" spc="-5" dirty="0">
                <a:latin typeface="Carlito"/>
                <a:cs typeface="Carlito"/>
              </a:rPr>
              <a:t>cuve = trajet </a:t>
            </a:r>
            <a:r>
              <a:rPr sz="2800" i="1" spc="-10" dirty="0">
                <a:latin typeface="Carlito"/>
                <a:cs typeface="Carlito"/>
              </a:rPr>
              <a:t>optique</a:t>
            </a:r>
            <a:r>
              <a:rPr sz="2800" i="1" spc="95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(</a:t>
            </a:r>
            <a:r>
              <a:rPr sz="2800" b="1" i="1" spc="-5" dirty="0">
                <a:latin typeface="Carlito"/>
                <a:cs typeface="Carlito"/>
              </a:rPr>
              <a:t>dm</a:t>
            </a:r>
            <a:r>
              <a:rPr sz="2800" i="1" spc="-5" dirty="0">
                <a:latin typeface="Carlito"/>
                <a:cs typeface="Carlito"/>
              </a:rPr>
              <a:t>),</a:t>
            </a:r>
            <a:endParaRPr sz="2800">
              <a:latin typeface="Carlito"/>
              <a:cs typeface="Carlito"/>
            </a:endParaRPr>
          </a:p>
          <a:p>
            <a:pPr marL="495300" indent="-457200">
              <a:lnSpc>
                <a:spcPct val="100000"/>
              </a:lnSpc>
              <a:spcBef>
                <a:spcPts val="1680"/>
              </a:spcBef>
              <a:buFont typeface="Wingdings"/>
              <a:buChar char=""/>
              <a:tabLst>
                <a:tab pos="494665" algn="l"/>
                <a:tab pos="495300" algn="l"/>
              </a:tabLst>
            </a:pPr>
            <a:r>
              <a:rPr sz="2800" b="1" spc="-5" dirty="0">
                <a:latin typeface="Carlito"/>
                <a:cs typeface="Carlito"/>
              </a:rPr>
              <a:t>C : </a:t>
            </a:r>
            <a:r>
              <a:rPr sz="2800" i="1" spc="-10" dirty="0">
                <a:latin typeface="Carlito"/>
                <a:cs typeface="Carlito"/>
              </a:rPr>
              <a:t>concentration</a:t>
            </a:r>
            <a:r>
              <a:rPr sz="2800" i="1" spc="20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(</a:t>
            </a:r>
            <a:r>
              <a:rPr sz="2800" b="1" i="1" spc="-5" dirty="0">
                <a:latin typeface="Carlito"/>
                <a:cs typeface="Carlito"/>
              </a:rPr>
              <a:t>mg.ml</a:t>
            </a:r>
            <a:r>
              <a:rPr sz="2775" b="1" i="1" spc="-7" baseline="25525" dirty="0">
                <a:latin typeface="Carlito"/>
                <a:cs typeface="Carlito"/>
              </a:rPr>
              <a:t>-1</a:t>
            </a:r>
            <a:r>
              <a:rPr sz="2800" i="1" spc="-5" dirty="0">
                <a:latin typeface="Carlito"/>
                <a:cs typeface="Carlito"/>
              </a:rPr>
              <a:t>),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129" y="496011"/>
            <a:ext cx="3274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308E2"/>
                </a:solidFill>
              </a:rPr>
              <a:t>Plan du</a:t>
            </a:r>
            <a:r>
              <a:rPr spc="-30" dirty="0">
                <a:solidFill>
                  <a:srgbClr val="0308E2"/>
                </a:solidFill>
              </a:rPr>
              <a:t> </a:t>
            </a:r>
            <a:r>
              <a:rPr spc="-5" dirty="0">
                <a:solidFill>
                  <a:srgbClr val="0308E2"/>
                </a:solidFill>
              </a:rPr>
              <a:t>cours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619885"/>
            <a:ext cx="8585200" cy="2516073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870585" indent="-858519">
              <a:lnSpc>
                <a:spcPct val="100000"/>
              </a:lnSpc>
              <a:spcBef>
                <a:spcPts val="2260"/>
              </a:spcBef>
              <a:buAutoNum type="romanUcPeriod"/>
              <a:tabLst>
                <a:tab pos="870585" algn="l"/>
                <a:tab pos="871219" algn="l"/>
              </a:tabLst>
            </a:pPr>
            <a:r>
              <a:rPr sz="3600" b="1" spc="-10" dirty="0">
                <a:cs typeface="Carlito"/>
              </a:rPr>
              <a:t>Définition </a:t>
            </a:r>
            <a:r>
              <a:rPr sz="3600" b="1" spc="-15" dirty="0">
                <a:cs typeface="Carlito"/>
              </a:rPr>
              <a:t>et </a:t>
            </a:r>
            <a:r>
              <a:rPr sz="3600" b="1" spc="-5" dirty="0">
                <a:cs typeface="Carlito"/>
              </a:rPr>
              <a:t>classification </a:t>
            </a:r>
            <a:r>
              <a:rPr sz="3600" b="1" dirty="0">
                <a:cs typeface="Carlito"/>
              </a:rPr>
              <a:t>des</a:t>
            </a:r>
            <a:r>
              <a:rPr sz="3600" b="1" spc="60" dirty="0">
                <a:cs typeface="Carlito"/>
              </a:rPr>
              <a:t> </a:t>
            </a:r>
            <a:r>
              <a:rPr sz="3600" b="1" spc="-5" dirty="0">
                <a:cs typeface="Carlito"/>
              </a:rPr>
              <a:t>glucides</a:t>
            </a:r>
            <a:endParaRPr sz="3600">
              <a:cs typeface="Carlito"/>
            </a:endParaRPr>
          </a:p>
          <a:p>
            <a:pPr marL="870585" indent="-858519">
              <a:lnSpc>
                <a:spcPct val="100000"/>
              </a:lnSpc>
              <a:spcBef>
                <a:spcPts val="2160"/>
              </a:spcBef>
              <a:buAutoNum type="romanUcPeriod"/>
              <a:tabLst>
                <a:tab pos="870585" algn="l"/>
                <a:tab pos="871219" algn="l"/>
              </a:tabLst>
            </a:pPr>
            <a:r>
              <a:rPr sz="3600" b="1" dirty="0">
                <a:cs typeface="Carlito"/>
              </a:rPr>
              <a:t>Les</a:t>
            </a:r>
            <a:r>
              <a:rPr sz="3600" b="1" spc="-5" dirty="0">
                <a:cs typeface="Carlito"/>
              </a:rPr>
              <a:t> </a:t>
            </a:r>
            <a:r>
              <a:rPr sz="3600" b="1" dirty="0">
                <a:cs typeface="Carlito"/>
              </a:rPr>
              <a:t>oses</a:t>
            </a:r>
            <a:endParaRPr sz="3600">
              <a:cs typeface="Carlito"/>
            </a:endParaRPr>
          </a:p>
          <a:p>
            <a:pPr marL="870585" indent="-858519">
              <a:lnSpc>
                <a:spcPct val="100000"/>
              </a:lnSpc>
              <a:spcBef>
                <a:spcPts val="2160"/>
              </a:spcBef>
              <a:buAutoNum type="romanUcPeriod"/>
              <a:tabLst>
                <a:tab pos="870585" algn="l"/>
                <a:tab pos="871219" algn="l"/>
              </a:tabLst>
            </a:pPr>
            <a:r>
              <a:rPr sz="3600" b="1" dirty="0">
                <a:cs typeface="Carlito"/>
              </a:rPr>
              <a:t>Les</a:t>
            </a:r>
            <a:r>
              <a:rPr sz="3600" b="1" spc="-5" dirty="0">
                <a:cs typeface="Carlito"/>
              </a:rPr>
              <a:t> </a:t>
            </a:r>
            <a:r>
              <a:rPr sz="3600" b="1" dirty="0">
                <a:cs typeface="Carlito"/>
              </a:rPr>
              <a:t>osides</a:t>
            </a:r>
            <a:endParaRPr sz="3600"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800" y="747828"/>
            <a:ext cx="8813800" cy="5413661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4.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Notion du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pouvoir</a:t>
            </a:r>
            <a:r>
              <a:rPr sz="3200" b="1" u="heavy" spc="-5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rotatoire:</a:t>
            </a:r>
            <a:endParaRPr sz="3200">
              <a:latin typeface="Carlito"/>
              <a:cs typeface="Carlito"/>
            </a:endParaRPr>
          </a:p>
          <a:p>
            <a:pPr marL="67310">
              <a:lnSpc>
                <a:spcPts val="4730"/>
              </a:lnSpc>
              <a:spcBef>
                <a:spcPts val="2360"/>
              </a:spcBef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N.B.</a:t>
            </a:r>
            <a:r>
              <a:rPr sz="2400" b="1" i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01:</a:t>
            </a:r>
            <a:endParaRPr sz="2400">
              <a:latin typeface="Carlito"/>
              <a:cs typeface="Carlito"/>
            </a:endParaRPr>
          </a:p>
          <a:p>
            <a:pPr marL="408940" marR="5080" algn="just">
              <a:lnSpc>
                <a:spcPts val="4320"/>
              </a:lnSpc>
              <a:spcBef>
                <a:spcPts val="70"/>
              </a:spcBef>
              <a:tabLst>
                <a:tab pos="1175385" algn="l"/>
                <a:tab pos="2052955" algn="l"/>
                <a:tab pos="4241800" algn="l"/>
                <a:tab pos="4987290" algn="l"/>
                <a:tab pos="5271135" algn="l"/>
                <a:tab pos="5891530" algn="l"/>
                <a:tab pos="6602730" algn="l"/>
                <a:tab pos="6982459" algn="l"/>
                <a:tab pos="7563484" algn="l"/>
              </a:tabLst>
            </a:pPr>
            <a:r>
              <a:rPr sz="2400" b="1" dirty="0">
                <a:latin typeface="Carlito"/>
                <a:cs typeface="Carlito"/>
              </a:rPr>
              <a:t>Ne	pas	</a:t>
            </a:r>
            <a:r>
              <a:rPr sz="2400" b="1" spc="-73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co</a:t>
            </a:r>
            <a:r>
              <a:rPr sz="2400" b="1" spc="-40" dirty="0">
                <a:latin typeface="Carlito"/>
                <a:cs typeface="Carlito"/>
              </a:rPr>
              <a:t>n</a:t>
            </a:r>
            <a:r>
              <a:rPr sz="2400" b="1" spc="-50" dirty="0">
                <a:latin typeface="Carlito"/>
                <a:cs typeface="Carlito"/>
              </a:rPr>
              <a:t>f</a:t>
            </a:r>
            <a:r>
              <a:rPr sz="2400" b="1" dirty="0">
                <a:latin typeface="Carlito"/>
                <a:cs typeface="Carlito"/>
              </a:rPr>
              <a:t>ond</a:t>
            </a:r>
            <a:r>
              <a:rPr sz="2400" b="1" spc="-25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e	</a:t>
            </a:r>
            <a:r>
              <a:rPr sz="2400" dirty="0">
                <a:latin typeface="Carlito"/>
                <a:cs typeface="Carlito"/>
              </a:rPr>
              <a:t>les	</a:t>
            </a:r>
            <a:r>
              <a:rPr sz="2400" spc="-5" dirty="0">
                <a:latin typeface="Carlito"/>
                <a:cs typeface="Carlito"/>
              </a:rPr>
              <a:t>no</a:t>
            </a:r>
            <a:r>
              <a:rPr sz="2400" spc="-55" dirty="0">
                <a:latin typeface="Carlito"/>
                <a:cs typeface="Carlito"/>
              </a:rPr>
              <a:t>t</a:t>
            </a:r>
            <a:r>
              <a:rPr sz="2400" spc="-3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tions	ni	</a:t>
            </a:r>
            <a:r>
              <a:rPr sz="2400">
                <a:latin typeface="Carlito"/>
                <a:cs typeface="Carlito"/>
              </a:rPr>
              <a:t>les  </a:t>
            </a:r>
            <a:r>
              <a:rPr sz="2400" spc="-5" smtClean="0">
                <a:latin typeface="Carlito"/>
                <a:cs typeface="Carlito"/>
              </a:rPr>
              <a:t>notion</a:t>
            </a:r>
            <a:r>
              <a:rPr sz="2400" smtClean="0">
                <a:latin typeface="Carlito"/>
                <a:cs typeface="Carlito"/>
              </a:rPr>
              <a:t>s</a:t>
            </a:r>
            <a:r>
              <a:rPr lang="fr-FR" sz="2400" dirty="0" smtClean="0">
                <a:latin typeface="Carlito"/>
                <a:cs typeface="Carlito"/>
              </a:rPr>
              <a:t> </a:t>
            </a:r>
            <a:r>
              <a:rPr sz="2400" smtClean="0">
                <a:latin typeface="Carlito"/>
                <a:cs typeface="Carlito"/>
              </a:rPr>
              <a:t>d</a:t>
            </a:r>
            <a:r>
              <a:rPr sz="2400" spc="-5" smtClean="0">
                <a:latin typeface="Carlito"/>
                <a:cs typeface="Carlito"/>
              </a:rPr>
              <a:t>'</a:t>
            </a:r>
            <a:r>
              <a:rPr sz="2400" b="1" spc="-5" smtClean="0">
                <a:latin typeface="Carlito"/>
                <a:cs typeface="Carlito"/>
              </a:rPr>
              <a:t>éna</a:t>
            </a:r>
            <a:r>
              <a:rPr sz="2400" b="1" spc="-45" smtClean="0">
                <a:latin typeface="Carlito"/>
                <a:cs typeface="Carlito"/>
              </a:rPr>
              <a:t>n</a:t>
            </a:r>
            <a:r>
              <a:rPr sz="2400" b="1" smtClean="0">
                <a:latin typeface="Carlito"/>
                <a:cs typeface="Carlito"/>
              </a:rPr>
              <a:t>tiomè</a:t>
            </a:r>
            <a:r>
              <a:rPr sz="2400" b="1" spc="-35" smtClean="0">
                <a:latin typeface="Carlito"/>
                <a:cs typeface="Carlito"/>
              </a:rPr>
              <a:t>r</a:t>
            </a:r>
            <a:r>
              <a:rPr sz="2400" b="1" spc="-15" smtClean="0">
                <a:latin typeface="Carlito"/>
                <a:cs typeface="Carlito"/>
              </a:rPr>
              <a:t>e</a:t>
            </a:r>
            <a:r>
              <a:rPr sz="2400" b="1" smtClean="0">
                <a:latin typeface="Carlito"/>
                <a:cs typeface="Carlito"/>
              </a:rPr>
              <a:t>s</a:t>
            </a:r>
            <a:r>
              <a:rPr sz="2400" b="1" dirty="0">
                <a:latin typeface="Carlito"/>
                <a:cs typeface="Carlito"/>
              </a:rPr>
              <a:t>	</a:t>
            </a:r>
            <a:r>
              <a:rPr sz="2400" spc="-30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t	de</a:t>
            </a:r>
            <a:r>
              <a:rPr sz="2400">
                <a:latin typeface="Carlito"/>
                <a:cs typeface="Carlito"/>
              </a:rPr>
              <a:t>	</a:t>
            </a:r>
            <a:r>
              <a:rPr sz="2400" b="1" smtClean="0">
                <a:latin typeface="Carlito"/>
                <a:cs typeface="Carlito"/>
              </a:rPr>
              <a:t>pou</a:t>
            </a:r>
            <a:r>
              <a:rPr sz="2400" b="1" spc="-45" smtClean="0">
                <a:latin typeface="Carlito"/>
                <a:cs typeface="Carlito"/>
              </a:rPr>
              <a:t>v</a:t>
            </a:r>
            <a:r>
              <a:rPr sz="2400" b="1" smtClean="0">
                <a:latin typeface="Carlito"/>
                <a:cs typeface="Carlito"/>
              </a:rPr>
              <a:t>oir</a:t>
            </a:r>
            <a:r>
              <a:rPr lang="fr-FR" sz="2400" b="1" dirty="0" smtClean="0">
                <a:latin typeface="Carlito"/>
                <a:cs typeface="Carlito"/>
              </a:rPr>
              <a:t> </a:t>
            </a:r>
            <a:r>
              <a:rPr sz="2400" b="1" spc="-20" smtClean="0">
                <a:latin typeface="Carlito"/>
                <a:cs typeface="Carlito"/>
              </a:rPr>
              <a:t>rotatoire</a:t>
            </a:r>
            <a:r>
              <a:rPr sz="2400" spc="-20" dirty="0">
                <a:latin typeface="Carlito"/>
                <a:cs typeface="Carlito"/>
              </a:rPr>
              <a:t>, </a:t>
            </a:r>
            <a:r>
              <a:rPr sz="2400" spc="-10" dirty="0">
                <a:latin typeface="Carlito"/>
                <a:cs typeface="Carlito"/>
              </a:rPr>
              <a:t>malgré </a:t>
            </a:r>
            <a:r>
              <a:rPr sz="2400" dirty="0">
                <a:latin typeface="Carlito"/>
                <a:cs typeface="Carlito"/>
              </a:rPr>
              <a:t>l'analogie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possible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Carlito"/>
              <a:cs typeface="Carlito"/>
            </a:endParaRPr>
          </a:p>
          <a:p>
            <a:pPr marL="67310">
              <a:lnSpc>
                <a:spcPts val="4765"/>
              </a:lnSpc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N.B.</a:t>
            </a:r>
            <a:r>
              <a:rPr sz="2400" b="1" i="1" u="heavy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02:</a:t>
            </a:r>
            <a:endParaRPr sz="2400">
              <a:latin typeface="Carlito"/>
              <a:cs typeface="Carlito"/>
            </a:endParaRPr>
          </a:p>
          <a:p>
            <a:pPr marL="408940" algn="just">
              <a:lnSpc>
                <a:spcPts val="4285"/>
              </a:lnSpc>
              <a:tabLst>
                <a:tab pos="2202815" algn="l"/>
                <a:tab pos="4214495" algn="l"/>
                <a:tab pos="5373370" algn="l"/>
                <a:tab pos="7301230" algn="l"/>
                <a:tab pos="7860665" algn="l"/>
              </a:tabLst>
            </a:pPr>
            <a:r>
              <a:rPr sz="2400" b="1" spc="-60" dirty="0">
                <a:latin typeface="Carlito"/>
                <a:cs typeface="Carlito"/>
              </a:rPr>
              <a:t>P</a:t>
            </a:r>
            <a:r>
              <a:rPr sz="2400" b="1" dirty="0">
                <a:latin typeface="Carlito"/>
                <a:cs typeface="Carlito"/>
              </a:rPr>
              <a:t>ou</a:t>
            </a:r>
            <a:r>
              <a:rPr sz="2400" b="1" spc="-45" dirty="0">
                <a:latin typeface="Carlito"/>
                <a:cs typeface="Carlito"/>
              </a:rPr>
              <a:t>v</a:t>
            </a:r>
            <a:r>
              <a:rPr sz="2400" b="1" dirty="0">
                <a:latin typeface="Carlito"/>
                <a:cs typeface="Carlito"/>
              </a:rPr>
              <a:t>oir	</a:t>
            </a:r>
            <a:r>
              <a:rPr sz="2400" b="1" spc="-45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o</a:t>
            </a:r>
            <a:r>
              <a:rPr sz="2400" b="1" spc="-45" dirty="0">
                <a:latin typeface="Carlito"/>
                <a:cs typeface="Carlito"/>
              </a:rPr>
              <a:t>t</a:t>
            </a:r>
            <a:r>
              <a:rPr sz="2400" b="1" spc="-40" dirty="0">
                <a:latin typeface="Carlito"/>
                <a:cs typeface="Carlito"/>
              </a:rPr>
              <a:t>at</a:t>
            </a:r>
            <a:r>
              <a:rPr sz="2400" b="1" dirty="0">
                <a:latin typeface="Carlito"/>
                <a:cs typeface="Carlito"/>
              </a:rPr>
              <a:t>oi</a:t>
            </a:r>
            <a:r>
              <a:rPr sz="2400" b="1" spc="-25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e	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90" dirty="0">
                <a:latin typeface="Arial"/>
                <a:cs typeface="Arial"/>
              </a:rPr>
              <a:t>’</a:t>
            </a:r>
            <a:r>
              <a:rPr sz="2400" spc="-114" dirty="0">
                <a:latin typeface="Arial"/>
                <a:cs typeface="Arial"/>
              </a:rPr>
              <a:t>u</a:t>
            </a:r>
            <a:r>
              <a:rPr sz="2400" spc="-110" dirty="0">
                <a:latin typeface="Arial"/>
                <a:cs typeface="Arial"/>
              </a:rPr>
              <a:t>n</a:t>
            </a:r>
            <a:r>
              <a:rPr sz="2400">
                <a:latin typeface="Arial"/>
                <a:cs typeface="Arial"/>
              </a:rPr>
              <a:t>	</a:t>
            </a:r>
            <a:r>
              <a:rPr sz="2400" smtClean="0">
                <a:latin typeface="Carlito"/>
                <a:cs typeface="Carlito"/>
              </a:rPr>
              <a:t>m</a:t>
            </a:r>
            <a:r>
              <a:rPr sz="2400" spc="-20" smtClean="0">
                <a:latin typeface="Carlito"/>
                <a:cs typeface="Carlito"/>
              </a:rPr>
              <a:t>é</a:t>
            </a:r>
            <a:r>
              <a:rPr sz="2400" smtClean="0">
                <a:latin typeface="Carlito"/>
                <a:cs typeface="Carlito"/>
              </a:rPr>
              <a:t>lan</a:t>
            </a:r>
            <a:r>
              <a:rPr sz="2400" spc="-35" smtClean="0">
                <a:latin typeface="Carlito"/>
                <a:cs typeface="Carlito"/>
              </a:rPr>
              <a:t>g</a:t>
            </a:r>
            <a:r>
              <a:rPr sz="2400" smtClean="0">
                <a:latin typeface="Carlito"/>
                <a:cs typeface="Carlito"/>
              </a:rPr>
              <a:t>e</a:t>
            </a:r>
            <a:r>
              <a:rPr lang="fr-FR" sz="2400" dirty="0" smtClean="0">
                <a:latin typeface="Carlito"/>
                <a:cs typeface="Carlito"/>
              </a:rPr>
              <a:t> </a:t>
            </a:r>
            <a:r>
              <a:rPr sz="2400" smtClean="0">
                <a:latin typeface="Carlito"/>
                <a:cs typeface="Carlito"/>
              </a:rPr>
              <a:t>=</a:t>
            </a:r>
            <a:r>
              <a:rPr lang="fr-FR" sz="2400" dirty="0" smtClean="0">
                <a:latin typeface="Carlito"/>
                <a:cs typeface="Carlito"/>
              </a:rPr>
              <a:t> </a:t>
            </a:r>
            <a:r>
              <a:rPr sz="2400" b="1" spc="-405" smtClean="0">
                <a:latin typeface="Trebuchet MS"/>
                <a:cs typeface="Trebuchet MS"/>
              </a:rPr>
              <a:t>Σ</a:t>
            </a:r>
            <a:r>
              <a:rPr lang="fr-FR" sz="2400" b="1" spc="-405" dirty="0" smtClean="0">
                <a:latin typeface="Trebuchet MS"/>
                <a:cs typeface="Trebuchet MS"/>
              </a:rPr>
              <a:t>  </a:t>
            </a:r>
            <a:r>
              <a:rPr sz="2400" spc="-15" smtClean="0">
                <a:latin typeface="Carlito"/>
                <a:cs typeface="Carlito"/>
              </a:rPr>
              <a:t>pouvoirs </a:t>
            </a:r>
            <a:r>
              <a:rPr sz="2400" spc="-30" dirty="0">
                <a:latin typeface="Carlito"/>
                <a:cs typeface="Carlito"/>
              </a:rPr>
              <a:t>rotatoires </a:t>
            </a:r>
            <a:r>
              <a:rPr sz="2400" dirty="0">
                <a:latin typeface="Carlito"/>
                <a:cs typeface="Carlito"/>
              </a:rPr>
              <a:t>de chaque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substance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52918"/>
            <a:ext cx="8986520" cy="2461571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95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5.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Filiation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469900" marR="5080" indent="-457200">
              <a:lnSpc>
                <a:spcPts val="3820"/>
              </a:lnSpc>
              <a:spcBef>
                <a:spcPts val="2000"/>
              </a:spcBef>
              <a:buFont typeface="Wingdings"/>
              <a:buChar char=""/>
              <a:tabLst>
                <a:tab pos="469265" algn="l"/>
                <a:tab pos="469900" algn="l"/>
                <a:tab pos="1923414" algn="l"/>
                <a:tab pos="3855085" algn="l"/>
                <a:tab pos="6591300" algn="l"/>
                <a:tab pos="6938645" algn="l"/>
                <a:tab pos="7247890" algn="l"/>
                <a:tab pos="7827009" algn="l"/>
              </a:tabLst>
            </a:pPr>
            <a:r>
              <a:rPr sz="3200" spc="-5" dirty="0">
                <a:latin typeface="Carlito"/>
                <a:cs typeface="Carlito"/>
              </a:rPr>
              <a:t>Ose</a:t>
            </a:r>
            <a:r>
              <a:rPr sz="3200" spc="3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à</a:t>
            </a:r>
            <a:r>
              <a:rPr sz="3200" spc="3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n	C</a:t>
            </a:r>
            <a:r>
              <a:rPr sz="3200" spc="350" dirty="0">
                <a:latin typeface="Carlito"/>
                <a:cs typeface="Carlito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2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rlito"/>
                <a:cs typeface="Carlito"/>
              </a:rPr>
              <a:t>ordre	</a:t>
            </a:r>
            <a:r>
              <a:rPr sz="3200" spc="-5" dirty="0">
                <a:latin typeface="Carlito"/>
                <a:cs typeface="Carlito"/>
              </a:rPr>
              <a:t>supérieur</a:t>
            </a:r>
            <a:r>
              <a:rPr sz="3200" spc="38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(n+1)</a:t>
            </a:r>
            <a:r>
              <a:rPr sz="3200" spc="38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	</a:t>
            </a:r>
            <a:r>
              <a:rPr sz="3200" spc="5" dirty="0">
                <a:latin typeface="Carlito"/>
                <a:cs typeface="Carlito"/>
              </a:rPr>
              <a:t>=&gt; </a:t>
            </a:r>
            <a:r>
              <a:rPr sz="3200" spc="-10">
                <a:latin typeface="Carlito"/>
                <a:cs typeface="Carlito"/>
              </a:rPr>
              <a:t>Synthèse  </a:t>
            </a:r>
            <a:r>
              <a:rPr sz="3200" spc="-5" smtClean="0">
                <a:latin typeface="Carlito"/>
                <a:cs typeface="Carlito"/>
              </a:rPr>
              <a:t>de</a:t>
            </a:r>
            <a:r>
              <a:rPr lang="fr-FR" sz="3200" spc="-5" dirty="0" smtClean="0">
                <a:latin typeface="Carlito"/>
                <a:cs typeface="Carlito"/>
              </a:rPr>
              <a:t> KILIANI-FISHER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222" y="3185629"/>
            <a:ext cx="8532241" cy="2979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8008"/>
            <a:ext cx="5842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5.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Filiation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9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5857" y="2124005"/>
            <a:ext cx="7100570" cy="3478529"/>
            <a:chOff x="945857" y="2124005"/>
            <a:chExt cx="7100570" cy="3478529"/>
          </a:xfrm>
        </p:grpSpPr>
        <p:sp>
          <p:nvSpPr>
            <p:cNvPr id="5" name="object 5"/>
            <p:cNvSpPr/>
            <p:nvPr/>
          </p:nvSpPr>
          <p:spPr>
            <a:xfrm>
              <a:off x="945857" y="2124005"/>
              <a:ext cx="7100355" cy="34781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1555" y="3853307"/>
              <a:ext cx="4785995" cy="480059"/>
            </a:xfrm>
            <a:custGeom>
              <a:avLst/>
              <a:gdLst/>
              <a:ahLst/>
              <a:cxnLst/>
              <a:rect l="l" t="t" r="r" b="b"/>
              <a:pathLst>
                <a:path w="4785995" h="480060">
                  <a:moveTo>
                    <a:pt x="0" y="226060"/>
                  </a:moveTo>
                  <a:lnTo>
                    <a:pt x="4391" y="180503"/>
                  </a:lnTo>
                  <a:lnTo>
                    <a:pt x="16984" y="138070"/>
                  </a:lnTo>
                  <a:lnTo>
                    <a:pt x="36908" y="99671"/>
                  </a:lnTo>
                  <a:lnTo>
                    <a:pt x="63293" y="66214"/>
                  </a:lnTo>
                  <a:lnTo>
                    <a:pt x="95268" y="38609"/>
                  </a:lnTo>
                  <a:lnTo>
                    <a:pt x="131962" y="17766"/>
                  </a:lnTo>
                  <a:lnTo>
                    <a:pt x="172505" y="4593"/>
                  </a:lnTo>
                  <a:lnTo>
                    <a:pt x="216026" y="0"/>
                  </a:lnTo>
                  <a:lnTo>
                    <a:pt x="259584" y="4593"/>
                  </a:lnTo>
                  <a:lnTo>
                    <a:pt x="300144" y="17766"/>
                  </a:lnTo>
                  <a:lnTo>
                    <a:pt x="336841" y="38609"/>
                  </a:lnTo>
                  <a:lnTo>
                    <a:pt x="368807" y="66214"/>
                  </a:lnTo>
                  <a:lnTo>
                    <a:pt x="395178" y="99671"/>
                  </a:lnTo>
                  <a:lnTo>
                    <a:pt x="415087" y="138070"/>
                  </a:lnTo>
                  <a:lnTo>
                    <a:pt x="427668" y="180503"/>
                  </a:lnTo>
                  <a:lnTo>
                    <a:pt x="432053" y="226060"/>
                  </a:lnTo>
                  <a:lnTo>
                    <a:pt x="427668" y="271616"/>
                  </a:lnTo>
                  <a:lnTo>
                    <a:pt x="415087" y="314049"/>
                  </a:lnTo>
                  <a:lnTo>
                    <a:pt x="395178" y="352448"/>
                  </a:lnTo>
                  <a:lnTo>
                    <a:pt x="368808" y="385905"/>
                  </a:lnTo>
                  <a:lnTo>
                    <a:pt x="336841" y="413510"/>
                  </a:lnTo>
                  <a:lnTo>
                    <a:pt x="300144" y="434353"/>
                  </a:lnTo>
                  <a:lnTo>
                    <a:pt x="259584" y="447526"/>
                  </a:lnTo>
                  <a:lnTo>
                    <a:pt x="216026" y="452120"/>
                  </a:lnTo>
                  <a:lnTo>
                    <a:pt x="172505" y="447526"/>
                  </a:lnTo>
                  <a:lnTo>
                    <a:pt x="131962" y="434353"/>
                  </a:lnTo>
                  <a:lnTo>
                    <a:pt x="95268" y="413510"/>
                  </a:lnTo>
                  <a:lnTo>
                    <a:pt x="63293" y="385905"/>
                  </a:lnTo>
                  <a:lnTo>
                    <a:pt x="36908" y="352448"/>
                  </a:lnTo>
                  <a:lnTo>
                    <a:pt x="16984" y="314049"/>
                  </a:lnTo>
                  <a:lnTo>
                    <a:pt x="4391" y="271616"/>
                  </a:lnTo>
                  <a:lnTo>
                    <a:pt x="0" y="226060"/>
                  </a:lnTo>
                  <a:close/>
                </a:path>
                <a:path w="4785995" h="480060">
                  <a:moveTo>
                    <a:pt x="4353687" y="253746"/>
                  </a:moveTo>
                  <a:lnTo>
                    <a:pt x="4358078" y="208194"/>
                  </a:lnTo>
                  <a:lnTo>
                    <a:pt x="4370671" y="165776"/>
                  </a:lnTo>
                  <a:lnTo>
                    <a:pt x="4390595" y="127397"/>
                  </a:lnTo>
                  <a:lnTo>
                    <a:pt x="4416980" y="93964"/>
                  </a:lnTo>
                  <a:lnTo>
                    <a:pt x="4448955" y="66382"/>
                  </a:lnTo>
                  <a:lnTo>
                    <a:pt x="4485649" y="45559"/>
                  </a:lnTo>
                  <a:lnTo>
                    <a:pt x="4526192" y="32400"/>
                  </a:lnTo>
                  <a:lnTo>
                    <a:pt x="4569714" y="27813"/>
                  </a:lnTo>
                  <a:lnTo>
                    <a:pt x="4613235" y="32400"/>
                  </a:lnTo>
                  <a:lnTo>
                    <a:pt x="4653778" y="45559"/>
                  </a:lnTo>
                  <a:lnTo>
                    <a:pt x="4690472" y="66382"/>
                  </a:lnTo>
                  <a:lnTo>
                    <a:pt x="4722447" y="93964"/>
                  </a:lnTo>
                  <a:lnTo>
                    <a:pt x="4748832" y="127397"/>
                  </a:lnTo>
                  <a:lnTo>
                    <a:pt x="4768756" y="165776"/>
                  </a:lnTo>
                  <a:lnTo>
                    <a:pt x="4781349" y="208194"/>
                  </a:lnTo>
                  <a:lnTo>
                    <a:pt x="4785741" y="253746"/>
                  </a:lnTo>
                  <a:lnTo>
                    <a:pt x="4781349" y="299302"/>
                  </a:lnTo>
                  <a:lnTo>
                    <a:pt x="4768756" y="341735"/>
                  </a:lnTo>
                  <a:lnTo>
                    <a:pt x="4748832" y="380134"/>
                  </a:lnTo>
                  <a:lnTo>
                    <a:pt x="4722447" y="413591"/>
                  </a:lnTo>
                  <a:lnTo>
                    <a:pt x="4690472" y="441196"/>
                  </a:lnTo>
                  <a:lnTo>
                    <a:pt x="4653778" y="462039"/>
                  </a:lnTo>
                  <a:lnTo>
                    <a:pt x="4613235" y="475212"/>
                  </a:lnTo>
                  <a:lnTo>
                    <a:pt x="4569714" y="479806"/>
                  </a:lnTo>
                  <a:lnTo>
                    <a:pt x="4526192" y="475212"/>
                  </a:lnTo>
                  <a:lnTo>
                    <a:pt x="4485649" y="462039"/>
                  </a:lnTo>
                  <a:lnTo>
                    <a:pt x="4448955" y="441196"/>
                  </a:lnTo>
                  <a:lnTo>
                    <a:pt x="4416980" y="413591"/>
                  </a:lnTo>
                  <a:lnTo>
                    <a:pt x="4390595" y="380134"/>
                  </a:lnTo>
                  <a:lnTo>
                    <a:pt x="4370671" y="341735"/>
                  </a:lnTo>
                  <a:lnTo>
                    <a:pt x="4358078" y="299302"/>
                  </a:lnTo>
                  <a:lnTo>
                    <a:pt x="4353687" y="253746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47564" y="5891885"/>
            <a:ext cx="1948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rlito"/>
                <a:cs typeface="Carlito"/>
              </a:rPr>
              <a:t>Epim</a:t>
            </a:r>
            <a:r>
              <a:rPr sz="2400" b="1" spc="5" dirty="0">
                <a:solidFill>
                  <a:srgbClr val="00AF50"/>
                </a:solidFill>
                <a:latin typeface="Carlito"/>
                <a:cs typeface="Carlito"/>
              </a:rPr>
              <a:t>è</a:t>
            </a:r>
            <a:r>
              <a:rPr sz="2400" b="1" spc="-30" dirty="0">
                <a:solidFill>
                  <a:srgbClr val="00AF50"/>
                </a:solidFill>
                <a:latin typeface="Carlito"/>
                <a:cs typeface="Carlito"/>
              </a:rPr>
              <a:t>r</a:t>
            </a:r>
            <a:r>
              <a:rPr sz="2400" b="1" spc="-5" dirty="0">
                <a:solidFill>
                  <a:srgbClr val="00AF50"/>
                </a:solidFill>
                <a:latin typeface="Carlito"/>
                <a:cs typeface="Carlito"/>
              </a:rPr>
              <a:t>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9355" y="5381371"/>
            <a:ext cx="432434" cy="4311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sz="3200" b="1" dirty="0">
                <a:latin typeface="Carlito"/>
                <a:cs typeface="Carlito"/>
              </a:rPr>
              <a:t>=&gt;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49366" y="4618863"/>
            <a:ext cx="433070" cy="470534"/>
          </a:xfrm>
          <a:custGeom>
            <a:avLst/>
            <a:gdLst/>
            <a:ahLst/>
            <a:cxnLst/>
            <a:rect l="l" t="t" r="r" b="b"/>
            <a:pathLst>
              <a:path w="433070" h="470535">
                <a:moveTo>
                  <a:pt x="0" y="235204"/>
                </a:moveTo>
                <a:lnTo>
                  <a:pt x="4391" y="187796"/>
                </a:lnTo>
                <a:lnTo>
                  <a:pt x="16988" y="143642"/>
                </a:lnTo>
                <a:lnTo>
                  <a:pt x="36922" y="103689"/>
                </a:lnTo>
                <a:lnTo>
                  <a:pt x="63325" y="68881"/>
                </a:lnTo>
                <a:lnTo>
                  <a:pt x="95330" y="40163"/>
                </a:lnTo>
                <a:lnTo>
                  <a:pt x="132070" y="18480"/>
                </a:lnTo>
                <a:lnTo>
                  <a:pt x="172676" y="4777"/>
                </a:lnTo>
                <a:lnTo>
                  <a:pt x="216281" y="0"/>
                </a:lnTo>
                <a:lnTo>
                  <a:pt x="259927" y="4777"/>
                </a:lnTo>
                <a:lnTo>
                  <a:pt x="300565" y="18480"/>
                </a:lnTo>
                <a:lnTo>
                  <a:pt x="337327" y="40163"/>
                </a:lnTo>
                <a:lnTo>
                  <a:pt x="369347" y="68881"/>
                </a:lnTo>
                <a:lnTo>
                  <a:pt x="395760" y="103689"/>
                </a:lnTo>
                <a:lnTo>
                  <a:pt x="415698" y="143642"/>
                </a:lnTo>
                <a:lnTo>
                  <a:pt x="428297" y="187796"/>
                </a:lnTo>
                <a:lnTo>
                  <a:pt x="432688" y="235204"/>
                </a:lnTo>
                <a:lnTo>
                  <a:pt x="428297" y="282611"/>
                </a:lnTo>
                <a:lnTo>
                  <a:pt x="415698" y="326765"/>
                </a:lnTo>
                <a:lnTo>
                  <a:pt x="395760" y="366718"/>
                </a:lnTo>
                <a:lnTo>
                  <a:pt x="369347" y="401526"/>
                </a:lnTo>
                <a:lnTo>
                  <a:pt x="337327" y="430244"/>
                </a:lnTo>
                <a:lnTo>
                  <a:pt x="300565" y="451927"/>
                </a:lnTo>
                <a:lnTo>
                  <a:pt x="259927" y="465630"/>
                </a:lnTo>
                <a:lnTo>
                  <a:pt x="216281" y="470407"/>
                </a:lnTo>
                <a:lnTo>
                  <a:pt x="172676" y="465630"/>
                </a:lnTo>
                <a:lnTo>
                  <a:pt x="132070" y="451927"/>
                </a:lnTo>
                <a:lnTo>
                  <a:pt x="95330" y="430244"/>
                </a:lnTo>
                <a:lnTo>
                  <a:pt x="63325" y="401526"/>
                </a:lnTo>
                <a:lnTo>
                  <a:pt x="36922" y="366718"/>
                </a:lnTo>
                <a:lnTo>
                  <a:pt x="16988" y="326765"/>
                </a:lnTo>
                <a:lnTo>
                  <a:pt x="4391" y="282611"/>
                </a:lnTo>
                <a:lnTo>
                  <a:pt x="0" y="235204"/>
                </a:lnTo>
                <a:close/>
              </a:path>
            </a:pathLst>
          </a:custGeom>
          <a:ln w="25400">
            <a:solidFill>
              <a:srgbClr val="00AF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701699"/>
            <a:ext cx="9144000" cy="5958041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2360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5.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Filiation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4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685800" lvl="1" indent="-457834">
              <a:lnSpc>
                <a:spcPct val="100000"/>
              </a:lnSpc>
              <a:spcBef>
                <a:spcPts val="2255"/>
              </a:spcBef>
              <a:buFont typeface="Wingdings"/>
              <a:buChar char=""/>
              <a:tabLst>
                <a:tab pos="686435" algn="l"/>
              </a:tabLst>
            </a:pPr>
            <a:r>
              <a:rPr sz="3200" spc="-5" dirty="0">
                <a:latin typeface="Carlito"/>
                <a:cs typeface="Carlito"/>
              </a:rPr>
              <a:t>Ose </a:t>
            </a:r>
            <a:r>
              <a:rPr sz="3200" dirty="0">
                <a:latin typeface="Carlito"/>
                <a:cs typeface="Carlito"/>
              </a:rPr>
              <a:t>à </a:t>
            </a:r>
            <a:r>
              <a:rPr sz="3200" b="1" dirty="0">
                <a:latin typeface="Carlito"/>
                <a:cs typeface="Carlito"/>
              </a:rPr>
              <a:t>n </a:t>
            </a:r>
            <a:r>
              <a:rPr sz="3200" dirty="0">
                <a:latin typeface="Carlito"/>
                <a:cs typeface="Carlito"/>
              </a:rPr>
              <a:t>C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rlito"/>
                <a:cs typeface="Carlito"/>
              </a:rPr>
              <a:t>ose </a:t>
            </a:r>
            <a:r>
              <a:rPr sz="3200" dirty="0">
                <a:latin typeface="Carlito"/>
                <a:cs typeface="Carlito"/>
              </a:rPr>
              <a:t>à </a:t>
            </a:r>
            <a:r>
              <a:rPr sz="3200" b="1" spc="-5" dirty="0">
                <a:latin typeface="Carlito"/>
                <a:cs typeface="Carlito"/>
              </a:rPr>
              <a:t>(n+1)</a:t>
            </a:r>
            <a:r>
              <a:rPr sz="3200" b="1" spc="-9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C,</a:t>
            </a:r>
            <a:endParaRPr sz="3200">
              <a:latin typeface="Carlito"/>
              <a:cs typeface="Carlito"/>
            </a:endParaRPr>
          </a:p>
          <a:p>
            <a:pPr marL="685800" lvl="1" indent="-457834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686435" algn="l"/>
              </a:tabLst>
            </a:pPr>
            <a:r>
              <a:rPr sz="2400" spc="-15" dirty="0">
                <a:latin typeface="Carlito"/>
                <a:cs typeface="Carlito"/>
              </a:rPr>
              <a:t>D-Glycéraldéhyde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5" dirty="0">
                <a:latin typeface="Wingdings"/>
                <a:cs typeface="Wingdings"/>
              </a:rPr>
              <a:t>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rlito"/>
                <a:cs typeface="Carlito"/>
              </a:rPr>
              <a:t>Aldoses </a:t>
            </a:r>
            <a:r>
              <a:rPr sz="3200" dirty="0">
                <a:latin typeface="Carlito"/>
                <a:cs typeface="Carlito"/>
              </a:rPr>
              <a:t>de </a:t>
            </a:r>
            <a:r>
              <a:rPr sz="3200" b="1" dirty="0">
                <a:latin typeface="Carlito"/>
                <a:cs typeface="Carlito"/>
              </a:rPr>
              <a:t>série</a:t>
            </a:r>
            <a:r>
              <a:rPr sz="3200" b="1" spc="-10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D</a:t>
            </a:r>
            <a:r>
              <a:rPr sz="3200" spc="-5" dirty="0">
                <a:latin typeface="Carlito"/>
                <a:cs typeface="Carlito"/>
              </a:rPr>
              <a:t>,</a:t>
            </a:r>
            <a:endParaRPr sz="3200">
              <a:latin typeface="Carlito"/>
              <a:cs typeface="Carlito"/>
            </a:endParaRPr>
          </a:p>
          <a:p>
            <a:pPr marL="685800" lvl="1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686435" algn="l"/>
              </a:tabLst>
            </a:pPr>
            <a:r>
              <a:rPr sz="3200" spc="-15" dirty="0">
                <a:latin typeface="Carlito"/>
                <a:cs typeface="Carlito"/>
              </a:rPr>
              <a:t>Elongation </a:t>
            </a:r>
            <a:r>
              <a:rPr sz="3200" spc="-5" dirty="0">
                <a:latin typeface="Carlito"/>
                <a:cs typeface="Carlito"/>
              </a:rPr>
              <a:t>par </a:t>
            </a:r>
            <a:r>
              <a:rPr sz="3200" spc="-20" dirty="0">
                <a:latin typeface="Arial"/>
                <a:cs typeface="Arial"/>
              </a:rPr>
              <a:t>l’</a:t>
            </a:r>
            <a:r>
              <a:rPr sz="3200" spc="-20" dirty="0">
                <a:latin typeface="Carlito"/>
                <a:cs typeface="Carlito"/>
              </a:rPr>
              <a:t>extrimité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b="1" spc="100" dirty="0">
                <a:latin typeface="Trebuchet MS"/>
                <a:cs typeface="Trebuchet MS"/>
              </a:rPr>
              <a:t>–</a:t>
            </a:r>
            <a:r>
              <a:rPr sz="3200" b="1" spc="100" dirty="0">
                <a:latin typeface="Carlito"/>
                <a:cs typeface="Carlito"/>
              </a:rPr>
              <a:t>CHO</a:t>
            </a:r>
            <a:endParaRPr sz="3200">
              <a:latin typeface="Carlito"/>
              <a:cs typeface="Carlito"/>
            </a:endParaRPr>
          </a:p>
          <a:p>
            <a:pPr marL="685800" lvl="1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686435" algn="l"/>
              </a:tabLst>
            </a:pPr>
            <a:r>
              <a:rPr sz="3200" spc="-5" dirty="0">
                <a:latin typeface="Carlito"/>
                <a:cs typeface="Carlito"/>
              </a:rPr>
              <a:t>Apparition </a:t>
            </a:r>
            <a:r>
              <a:rPr sz="3200" spc="-75" dirty="0">
                <a:latin typeface="Arial"/>
                <a:cs typeface="Arial"/>
              </a:rPr>
              <a:t>d’un </a:t>
            </a:r>
            <a:r>
              <a:rPr sz="3200" spc="-10" dirty="0">
                <a:latin typeface="Carlito"/>
                <a:cs typeface="Carlito"/>
              </a:rPr>
              <a:t>nouveau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C*</a:t>
            </a:r>
            <a:endParaRPr sz="3200">
              <a:latin typeface="Carlito"/>
              <a:cs typeface="Carlito"/>
            </a:endParaRPr>
          </a:p>
          <a:p>
            <a:pPr marL="685800" lvl="1" indent="-457834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686435" algn="l"/>
              </a:tabLst>
            </a:pPr>
            <a:r>
              <a:rPr sz="3200" b="1" spc="-5" dirty="0">
                <a:latin typeface="Carlito"/>
                <a:cs typeface="Carlito"/>
              </a:rPr>
              <a:t>Un </a:t>
            </a:r>
            <a:r>
              <a:rPr sz="3200" spc="-5" dirty="0">
                <a:latin typeface="Carlito"/>
                <a:cs typeface="Carlito"/>
              </a:rPr>
              <a:t>aldotriose </a:t>
            </a:r>
            <a:r>
              <a:rPr sz="3200" spc="-300" dirty="0">
                <a:latin typeface="Arial"/>
                <a:cs typeface="Arial"/>
              </a:rPr>
              <a:t>→ </a:t>
            </a:r>
            <a:r>
              <a:rPr sz="3200" b="1" spc="-5" dirty="0">
                <a:latin typeface="Carlito"/>
                <a:cs typeface="Carlito"/>
              </a:rPr>
              <a:t>Deux </a:t>
            </a:r>
            <a:r>
              <a:rPr sz="3200" spc="-10" dirty="0">
                <a:latin typeface="Carlito"/>
                <a:cs typeface="Carlito"/>
              </a:rPr>
              <a:t>aldotétroses</a:t>
            </a:r>
            <a:r>
              <a:rPr sz="3200" spc="10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</a:t>
            </a:r>
            <a:r>
              <a:rPr sz="3200" b="1" spc="-5" dirty="0">
                <a:solidFill>
                  <a:srgbClr val="00AF50"/>
                </a:solidFill>
                <a:latin typeface="Carlito"/>
                <a:cs typeface="Carlito"/>
              </a:rPr>
              <a:t>épimères</a:t>
            </a:r>
            <a:r>
              <a:rPr sz="3200" spc="-5" dirty="0">
                <a:latin typeface="Carlito"/>
                <a:cs typeface="Carlito"/>
              </a:rPr>
              <a:t>),</a:t>
            </a:r>
            <a:endParaRPr sz="3200">
              <a:latin typeface="Carlito"/>
              <a:cs typeface="Carlito"/>
            </a:endParaRPr>
          </a:p>
          <a:p>
            <a:pPr marL="228600" algn="just">
              <a:lnSpc>
                <a:spcPct val="100000"/>
              </a:lnSpc>
              <a:spcBef>
                <a:spcPts val="2975"/>
              </a:spcBef>
            </a:pPr>
            <a:r>
              <a:rPr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N.B.:</a:t>
            </a:r>
            <a:r>
              <a:rPr b="1" i="1" spc="-10" dirty="0">
                <a:latin typeface="Carlito"/>
                <a:cs typeface="Carlito"/>
              </a:rPr>
              <a:t> </a:t>
            </a:r>
            <a:r>
              <a:rPr i="1" spc="-5" dirty="0">
                <a:latin typeface="Carlito"/>
                <a:cs typeface="Carlito"/>
              </a:rPr>
              <a:t>Epimères, </a:t>
            </a:r>
            <a:r>
              <a:rPr i="1" dirty="0">
                <a:latin typeface="Carlito"/>
                <a:cs typeface="Carlito"/>
              </a:rPr>
              <a:t>les isomères </a:t>
            </a:r>
            <a:r>
              <a:rPr i="1" spc="-5" dirty="0">
                <a:latin typeface="Carlito"/>
                <a:cs typeface="Carlito"/>
              </a:rPr>
              <a:t>des oses qui ne </a:t>
            </a:r>
            <a:r>
              <a:rPr i="1" spc="-10" dirty="0">
                <a:latin typeface="Carlito"/>
                <a:cs typeface="Carlito"/>
              </a:rPr>
              <a:t>diffèrent </a:t>
            </a:r>
            <a:r>
              <a:rPr i="1" spc="-5">
                <a:latin typeface="Carlito"/>
                <a:cs typeface="Carlito"/>
              </a:rPr>
              <a:t>que</a:t>
            </a:r>
            <a:r>
              <a:rPr i="1" spc="35">
                <a:latin typeface="Carlito"/>
                <a:cs typeface="Carlito"/>
              </a:rPr>
              <a:t> </a:t>
            </a:r>
            <a:r>
              <a:rPr i="1" spc="-5" smtClean="0">
                <a:latin typeface="Carlito"/>
                <a:cs typeface="Carlito"/>
              </a:rPr>
              <a:t>par</a:t>
            </a:r>
            <a:r>
              <a:rPr lang="fr-FR" i="1" spc="-5" dirty="0" smtClean="0">
                <a:latin typeface="Carlito"/>
                <a:cs typeface="Carlito"/>
              </a:rPr>
              <a:t> </a:t>
            </a:r>
            <a:r>
              <a:rPr i="1" spc="-165" smtClean="0">
                <a:latin typeface="Trebuchet MS"/>
                <a:cs typeface="Trebuchet MS"/>
              </a:rPr>
              <a:t>l’orientation </a:t>
            </a:r>
            <a:r>
              <a:rPr lang="fr-FR" i="1" spc="-165" dirty="0" smtClean="0">
                <a:latin typeface="Trebuchet MS"/>
                <a:cs typeface="Trebuchet MS"/>
              </a:rPr>
              <a:t> </a:t>
            </a:r>
            <a:r>
              <a:rPr i="1" spc="-100" smtClean="0">
                <a:latin typeface="Trebuchet MS"/>
                <a:cs typeface="Trebuchet MS"/>
              </a:rPr>
              <a:t>des </a:t>
            </a:r>
            <a:r>
              <a:rPr i="1" spc="-120" dirty="0">
                <a:latin typeface="Trebuchet MS"/>
                <a:cs typeface="Trebuchet MS"/>
              </a:rPr>
              <a:t>substituants </a:t>
            </a:r>
            <a:r>
              <a:rPr i="1" spc="-105" dirty="0">
                <a:latin typeface="Trebuchet MS"/>
                <a:cs typeface="Trebuchet MS"/>
              </a:rPr>
              <a:t>du </a:t>
            </a:r>
            <a:r>
              <a:rPr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rlito"/>
                <a:cs typeface="Carlito"/>
              </a:rPr>
              <a:t>C 2</a:t>
            </a:r>
            <a:r>
              <a:rPr i="1" dirty="0">
                <a:latin typeface="Carlito"/>
                <a:cs typeface="Carlito"/>
              </a:rPr>
              <a:t>. </a:t>
            </a:r>
            <a:r>
              <a:rPr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</a:t>
            </a:r>
            <a:r>
              <a:rPr i="1" dirty="0">
                <a:latin typeface="Carlito"/>
                <a:cs typeface="Carlito"/>
              </a:rPr>
              <a:t> </a:t>
            </a:r>
            <a:r>
              <a:rPr i="1" spc="-5" dirty="0">
                <a:latin typeface="Carlito"/>
                <a:cs typeface="Carlito"/>
              </a:rPr>
              <a:t>glucose-mannose,</a:t>
            </a:r>
            <a:r>
              <a:rPr i="1" spc="-235" dirty="0">
                <a:latin typeface="Carlito"/>
                <a:cs typeface="Carlito"/>
              </a:rPr>
              <a:t> </a:t>
            </a:r>
            <a:r>
              <a:rPr i="1" dirty="0">
                <a:latin typeface="Carlito"/>
                <a:cs typeface="Carlito"/>
              </a:rPr>
              <a:t>ribose-  arabinose,</a:t>
            </a:r>
            <a:r>
              <a:rPr i="1" spc="-5" dirty="0">
                <a:latin typeface="Carlito"/>
                <a:cs typeface="Carlito"/>
              </a:rPr>
              <a:t> </a:t>
            </a:r>
            <a:r>
              <a:rPr i="1" dirty="0">
                <a:latin typeface="Carlito"/>
                <a:cs typeface="Carlito"/>
              </a:rPr>
              <a:t>thréose-érythrose,</a:t>
            </a:r>
            <a:endParaRPr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102152"/>
            <a:ext cx="5791200" cy="11842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705100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3200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5. Filiation des</a:t>
            </a:r>
            <a:r>
              <a:rPr sz="3200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9113" y="1489335"/>
            <a:ext cx="4814036" cy="4454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5419" y="6069787"/>
            <a:ext cx="7079615" cy="7327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b="1" spc="-5" dirty="0">
                <a:latin typeface="Carlito"/>
                <a:cs typeface="Carlito"/>
              </a:rPr>
              <a:t>Filiation des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D-aldoses</a:t>
            </a:r>
            <a:r>
              <a:rPr sz="2400" b="1" spc="-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selon</a:t>
            </a:r>
            <a:r>
              <a:rPr sz="2400" b="1" spc="1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Kiliani-Fisher</a:t>
            </a:r>
            <a:endParaRPr sz="24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102152"/>
            <a:ext cx="5791200" cy="11842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705100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3200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5. Filiation des</a:t>
            </a:r>
            <a:r>
              <a:rPr sz="3200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0670" y="1059351"/>
            <a:ext cx="3304170" cy="4846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4034" y="1073911"/>
            <a:ext cx="1545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rlito"/>
                <a:cs typeface="Carlito"/>
              </a:rPr>
              <a:t>Dihydroxyacétone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167" y="1913001"/>
            <a:ext cx="483933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93700" algn="l"/>
              </a:tabLst>
            </a:pPr>
            <a:r>
              <a:rPr sz="2400" spc="-10" dirty="0">
                <a:latin typeface="Carlito"/>
                <a:cs typeface="Carlito"/>
              </a:rPr>
              <a:t>Cétotriose: </a:t>
            </a:r>
            <a:r>
              <a:rPr sz="2400" b="1" dirty="0">
                <a:latin typeface="Carlito"/>
                <a:cs typeface="Carlito"/>
              </a:rPr>
              <a:t>0 </a:t>
            </a:r>
            <a:r>
              <a:rPr sz="2400" b="1" spc="-5" dirty="0">
                <a:latin typeface="Carlito"/>
                <a:cs typeface="Carlito"/>
              </a:rPr>
              <a:t>C* </a:t>
            </a:r>
            <a:r>
              <a:rPr sz="2400" spc="-5" dirty="0">
                <a:latin typeface="Carlito"/>
                <a:cs typeface="Carlito"/>
              </a:rPr>
              <a:t>=&gt; 2</a:t>
            </a:r>
            <a:r>
              <a:rPr sz="2400" spc="-7" baseline="24305" dirty="0">
                <a:latin typeface="Carlito"/>
                <a:cs typeface="Carlito"/>
              </a:rPr>
              <a:t>0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b="1" dirty="0">
                <a:latin typeface="Carlito"/>
                <a:cs typeface="Carlito"/>
              </a:rPr>
              <a:t>1</a:t>
            </a:r>
            <a:r>
              <a:rPr sz="2400" b="1" spc="-23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isomère,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"/>
            </a:pPr>
            <a:endParaRPr sz="3500">
              <a:latin typeface="Carlito"/>
              <a:cs typeface="Carlito"/>
            </a:endParaRPr>
          </a:p>
          <a:p>
            <a:pPr marL="393700" indent="-342900">
              <a:lnSpc>
                <a:spcPct val="100000"/>
              </a:lnSpc>
              <a:buFont typeface="Wingdings"/>
              <a:buChar char=""/>
              <a:tabLst>
                <a:tab pos="393700" algn="l"/>
              </a:tabLst>
            </a:pPr>
            <a:r>
              <a:rPr sz="2400" spc="-15" dirty="0">
                <a:latin typeface="Carlito"/>
                <a:cs typeface="Carlito"/>
              </a:rPr>
              <a:t>Cétotérose: </a:t>
            </a:r>
            <a:r>
              <a:rPr sz="2400" b="1" dirty="0">
                <a:latin typeface="Carlito"/>
                <a:cs typeface="Carlito"/>
              </a:rPr>
              <a:t>1 C* </a:t>
            </a:r>
            <a:r>
              <a:rPr sz="2400" dirty="0">
                <a:latin typeface="Carlito"/>
                <a:cs typeface="Carlito"/>
              </a:rPr>
              <a:t>=&gt; </a:t>
            </a:r>
            <a:r>
              <a:rPr sz="2400" spc="-5" dirty="0">
                <a:latin typeface="Carlito"/>
                <a:cs typeface="Carlito"/>
              </a:rPr>
              <a:t>2</a:t>
            </a:r>
            <a:r>
              <a:rPr sz="2400" b="1" spc="-7" baseline="24305" dirty="0">
                <a:latin typeface="Carlito"/>
                <a:cs typeface="Carlito"/>
              </a:rPr>
              <a:t>1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b="1" dirty="0">
                <a:latin typeface="Carlito"/>
                <a:cs typeface="Carlito"/>
              </a:rPr>
              <a:t>2</a:t>
            </a:r>
            <a:r>
              <a:rPr sz="2400" b="1" spc="-26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isomères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582" y="4354428"/>
            <a:ext cx="8769350" cy="244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05680" indent="-342900">
              <a:lnSpc>
                <a:spcPct val="150000"/>
              </a:lnSpc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Cétoses remarquables </a:t>
            </a:r>
            <a:r>
              <a:rPr sz="2400" dirty="0">
                <a:latin typeface="Carlito"/>
                <a:cs typeface="Carlito"/>
              </a:rPr>
              <a:t>:  </a:t>
            </a:r>
            <a:r>
              <a:rPr sz="2400" b="1" spc="-15" dirty="0">
                <a:latin typeface="Carlito"/>
                <a:cs typeface="Carlito"/>
              </a:rPr>
              <a:t>Dihydroxyacétone, </a:t>
            </a:r>
            <a:r>
              <a:rPr sz="2400" b="1" spc="-5" dirty="0">
                <a:latin typeface="Carlito"/>
                <a:cs typeface="Carlito"/>
              </a:rPr>
              <a:t>Ribulose,  Fructose</a:t>
            </a:r>
            <a:endParaRPr sz="2400">
              <a:latin typeface="Carlito"/>
              <a:cs typeface="Carlito"/>
            </a:endParaRPr>
          </a:p>
          <a:p>
            <a:pPr marL="1704975">
              <a:lnSpc>
                <a:spcPct val="100000"/>
              </a:lnSpc>
              <a:spcBef>
                <a:spcPts val="850"/>
              </a:spcBef>
            </a:pPr>
            <a:r>
              <a:rPr sz="2400" b="1" spc="-5" dirty="0">
                <a:latin typeface="Carlito"/>
                <a:cs typeface="Carlito"/>
              </a:rPr>
              <a:t>Filiation des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D-cétoses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selon</a:t>
            </a:r>
            <a:r>
              <a:rPr sz="2400" b="1" spc="2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Kiliani-Fisher</a:t>
            </a:r>
            <a:endParaRPr sz="24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25" y="533400"/>
            <a:ext cx="8901075" cy="592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533400" marR="81280" indent="-457834" algn="just">
              <a:lnSpc>
                <a:spcPct val="150000"/>
              </a:lnSpc>
              <a:spcBef>
                <a:spcPts val="665"/>
              </a:spcBef>
              <a:buFont typeface="Wingdings"/>
              <a:buChar char=""/>
              <a:tabLst>
                <a:tab pos="533400" algn="l"/>
                <a:tab pos="534035" algn="l"/>
                <a:tab pos="2411095" algn="l"/>
                <a:tab pos="3278504" algn="l"/>
                <a:tab pos="5098415" algn="l"/>
                <a:tab pos="6026785" algn="l"/>
                <a:tab pos="6461125" algn="l"/>
                <a:tab pos="8154670" algn="l"/>
              </a:tabLst>
            </a:pPr>
            <a:r>
              <a:rPr sz="3200" dirty="0">
                <a:latin typeface="Carlito"/>
                <a:cs typeface="Carlito"/>
              </a:rPr>
              <a:t>A</a:t>
            </a:r>
            <a:r>
              <a:rPr sz="3200" spc="-15" dirty="0">
                <a:latin typeface="Carlito"/>
                <a:cs typeface="Carlito"/>
              </a:rPr>
              <a:t>n</a:t>
            </a:r>
            <a:r>
              <a:rPr sz="3200" spc="-5" dirty="0">
                <a:latin typeface="Carlito"/>
                <a:cs typeface="Carlito"/>
              </a:rPr>
              <a:t>omalie</a:t>
            </a:r>
            <a:r>
              <a:rPr sz="3200" dirty="0">
                <a:latin typeface="Carlito"/>
                <a:cs typeface="Carlito"/>
              </a:rPr>
              <a:t>s</a:t>
            </a:r>
            <a:r>
              <a:rPr sz="3200">
                <a:latin typeface="Carlito"/>
                <a:cs typeface="Carlito"/>
              </a:rPr>
              <a:t>	</a:t>
            </a:r>
            <a:r>
              <a:rPr lang="fr-FR" sz="3200" dirty="0" smtClean="0">
                <a:latin typeface="Carlito"/>
                <a:cs typeface="Carlito"/>
              </a:rPr>
              <a:t> </a:t>
            </a:r>
            <a:r>
              <a:rPr sz="3200" spc="-5" smtClean="0">
                <a:latin typeface="Carlito"/>
                <a:cs typeface="Carlito"/>
              </a:rPr>
              <a:t>so</a:t>
            </a:r>
            <a:r>
              <a:rPr sz="3200" spc="-35" smtClean="0">
                <a:latin typeface="Carlito"/>
                <a:cs typeface="Carlito"/>
              </a:rPr>
              <a:t>n</a:t>
            </a:r>
            <a:r>
              <a:rPr sz="3200" smtClean="0">
                <a:latin typeface="Carlito"/>
                <a:cs typeface="Carlito"/>
              </a:rPr>
              <a:t>t</a:t>
            </a:r>
            <a:r>
              <a:rPr sz="3200">
                <a:latin typeface="Carlito"/>
                <a:cs typeface="Carlito"/>
              </a:rPr>
              <a:t>	</a:t>
            </a:r>
            <a:r>
              <a:rPr sz="3200" spc="-5" smtClean="0">
                <a:latin typeface="Carlito"/>
                <a:cs typeface="Carlito"/>
              </a:rPr>
              <a:t>o</a:t>
            </a:r>
            <a:r>
              <a:rPr sz="3200" spc="-15" smtClean="0">
                <a:latin typeface="Carlito"/>
                <a:cs typeface="Carlito"/>
              </a:rPr>
              <a:t>b</a:t>
            </a:r>
            <a:r>
              <a:rPr sz="3200" spc="-5" smtClean="0">
                <a:latin typeface="Carlito"/>
                <a:cs typeface="Carlito"/>
              </a:rPr>
              <a:t>se</a:t>
            </a:r>
            <a:r>
              <a:rPr sz="3200" spc="10" smtClean="0">
                <a:latin typeface="Carlito"/>
                <a:cs typeface="Carlito"/>
              </a:rPr>
              <a:t>r</a:t>
            </a:r>
            <a:r>
              <a:rPr sz="3200" spc="-35" smtClean="0">
                <a:latin typeface="Carlito"/>
                <a:cs typeface="Carlito"/>
              </a:rPr>
              <a:t>v</a:t>
            </a:r>
            <a:r>
              <a:rPr sz="3200" spc="-15" smtClean="0">
                <a:latin typeface="Carlito"/>
                <a:cs typeface="Carlito"/>
              </a:rPr>
              <a:t>ée</a:t>
            </a:r>
            <a:r>
              <a:rPr sz="3200" smtClean="0">
                <a:latin typeface="Carlito"/>
                <a:cs typeface="Carlito"/>
              </a:rPr>
              <a:t>s</a:t>
            </a:r>
            <a:r>
              <a:rPr lang="fr-FR" sz="3200" dirty="0" smtClean="0">
                <a:latin typeface="Carlito"/>
                <a:cs typeface="Carlito"/>
              </a:rPr>
              <a:t> </a:t>
            </a:r>
            <a:r>
              <a:rPr sz="3200" spc="-5" smtClean="0">
                <a:latin typeface="Carlito"/>
                <a:cs typeface="Carlito"/>
              </a:rPr>
              <a:t>dan</a:t>
            </a:r>
            <a:r>
              <a:rPr sz="3200" smtClean="0">
                <a:latin typeface="Carlito"/>
                <a:cs typeface="Carlito"/>
              </a:rPr>
              <a:t>s</a:t>
            </a:r>
            <a:r>
              <a:rPr sz="3200" dirty="0">
                <a:latin typeface="Carlito"/>
                <a:cs typeface="Carlito"/>
              </a:rPr>
              <a:t>	</a:t>
            </a:r>
            <a:r>
              <a:rPr sz="3200" spc="-5" dirty="0">
                <a:latin typeface="Carlito"/>
                <a:cs typeface="Carlito"/>
              </a:rPr>
              <a:t>l</a:t>
            </a:r>
            <a:r>
              <a:rPr sz="3200" dirty="0">
                <a:latin typeface="Carlito"/>
                <a:cs typeface="Carlito"/>
              </a:rPr>
              <a:t>a	</a:t>
            </a:r>
            <a:r>
              <a:rPr sz="3200" spc="-4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éact</a:t>
            </a:r>
            <a:r>
              <a:rPr sz="3200" spc="-15" dirty="0">
                <a:latin typeface="Carlito"/>
                <a:cs typeface="Carlito"/>
              </a:rPr>
              <a:t>i</a:t>
            </a:r>
            <a:r>
              <a:rPr sz="3200" dirty="0">
                <a:latin typeface="Carlito"/>
                <a:cs typeface="Carlito"/>
              </a:rPr>
              <a:t>vi</a:t>
            </a:r>
            <a:r>
              <a:rPr sz="3200" spc="-35" dirty="0">
                <a:latin typeface="Carlito"/>
                <a:cs typeface="Carlito"/>
              </a:rPr>
              <a:t>t</a:t>
            </a:r>
            <a:r>
              <a:rPr sz="3200" dirty="0">
                <a:latin typeface="Carlito"/>
                <a:cs typeface="Carlito"/>
              </a:rPr>
              <a:t>é	</a:t>
            </a:r>
            <a:r>
              <a:rPr sz="3200" spc="-5" dirty="0">
                <a:latin typeface="Carlito"/>
                <a:cs typeface="Carlito"/>
              </a:rPr>
              <a:t>de  la </a:t>
            </a:r>
            <a:r>
              <a:rPr sz="3200" spc="-15" dirty="0">
                <a:latin typeface="Carlito"/>
                <a:cs typeface="Carlito"/>
              </a:rPr>
              <a:t>fonction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aldéhyde</a:t>
            </a:r>
            <a:endParaRPr sz="3200">
              <a:latin typeface="Carlito"/>
              <a:cs typeface="Carlito"/>
            </a:endParaRPr>
          </a:p>
          <a:p>
            <a:pPr marL="533400" marR="81280" indent="-457834" algn="just">
              <a:lnSpc>
                <a:spcPct val="150000"/>
              </a:lnSpc>
              <a:buFont typeface="Wingdings"/>
              <a:buChar char=""/>
              <a:tabLst>
                <a:tab pos="533400" algn="l"/>
                <a:tab pos="534035" algn="l"/>
                <a:tab pos="2182495" algn="l"/>
                <a:tab pos="2788920" algn="l"/>
                <a:tab pos="3350260" algn="l"/>
                <a:tab pos="5058410" algn="l"/>
                <a:tab pos="5861685" algn="l"/>
                <a:tab pos="6400165" algn="l"/>
                <a:tab pos="7028180" algn="l"/>
                <a:tab pos="8209280" algn="l"/>
              </a:tabLst>
            </a:pPr>
            <a:r>
              <a:rPr sz="3200" spc="-100" dirty="0">
                <a:latin typeface="Carlito"/>
                <a:cs typeface="Carlito"/>
              </a:rPr>
              <a:t>T</a:t>
            </a:r>
            <a:r>
              <a:rPr sz="3200" spc="-5" dirty="0">
                <a:latin typeface="Carlito"/>
                <a:cs typeface="Carlito"/>
              </a:rPr>
              <a:t>O</a:t>
            </a:r>
            <a:r>
              <a:rPr sz="3200" spc="5" dirty="0">
                <a:latin typeface="Carlito"/>
                <a:cs typeface="Carlito"/>
              </a:rPr>
              <a:t>L</a:t>
            </a:r>
            <a:r>
              <a:rPr sz="3200" spc="-5" dirty="0">
                <a:latin typeface="Carlito"/>
                <a:cs typeface="Carlito"/>
              </a:rPr>
              <a:t>LE</a:t>
            </a:r>
            <a:r>
              <a:rPr sz="3200" spc="-20" dirty="0">
                <a:latin typeface="Carlito"/>
                <a:cs typeface="Carlito"/>
              </a:rPr>
              <a:t>N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-5" dirty="0">
                <a:latin typeface="Carlito"/>
                <a:cs typeface="Carlito"/>
              </a:rPr>
              <a:t>=</a:t>
            </a:r>
            <a:r>
              <a:rPr sz="3200" dirty="0">
                <a:latin typeface="Carlito"/>
                <a:cs typeface="Carlito"/>
              </a:rPr>
              <a:t>&gt;	</a:t>
            </a:r>
            <a:r>
              <a:rPr sz="3200" spc="-5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°	aldé</a:t>
            </a:r>
            <a:r>
              <a:rPr sz="3200" spc="-75" dirty="0">
                <a:latin typeface="Carlito"/>
                <a:cs typeface="Carlito"/>
              </a:rPr>
              <a:t>h</a:t>
            </a:r>
            <a:r>
              <a:rPr sz="3200" spc="-35" dirty="0">
                <a:latin typeface="Carlito"/>
                <a:cs typeface="Carlito"/>
              </a:rPr>
              <a:t>y</a:t>
            </a:r>
            <a:r>
              <a:rPr sz="3200" spc="-5" dirty="0">
                <a:latin typeface="Carlito"/>
                <a:cs typeface="Carlito"/>
              </a:rPr>
              <a:t>d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5" dirty="0">
                <a:latin typeface="Carlito"/>
                <a:cs typeface="Carlito"/>
              </a:rPr>
              <a:t>(</a:t>
            </a:r>
            <a:r>
              <a:rPr sz="3200" spc="5" dirty="0">
                <a:latin typeface="Carlito"/>
                <a:cs typeface="Carlito"/>
              </a:rPr>
              <a:t>C</a:t>
            </a:r>
            <a:r>
              <a:rPr sz="3150" spc="15" baseline="-21164" dirty="0">
                <a:latin typeface="Carlito"/>
                <a:cs typeface="Carlito"/>
              </a:rPr>
              <a:t>1</a:t>
            </a:r>
            <a:r>
              <a:rPr sz="3200" dirty="0">
                <a:latin typeface="Carlito"/>
                <a:cs typeface="Carlito"/>
              </a:rPr>
              <a:t>)	</a:t>
            </a:r>
            <a:r>
              <a:rPr sz="3200" spc="-15" dirty="0">
                <a:latin typeface="Carlito"/>
                <a:cs typeface="Carlito"/>
              </a:rPr>
              <a:t>e</a:t>
            </a:r>
            <a:r>
              <a:rPr sz="3200" dirty="0">
                <a:latin typeface="Carlito"/>
                <a:cs typeface="Carlito"/>
              </a:rPr>
              <a:t>t	</a:t>
            </a:r>
            <a:r>
              <a:rPr sz="3200" spc="-5" dirty="0">
                <a:latin typeface="Carlito"/>
                <a:cs typeface="Carlito"/>
              </a:rPr>
              <a:t>u</a:t>
            </a:r>
            <a:r>
              <a:rPr sz="3200" dirty="0">
                <a:latin typeface="Carlito"/>
                <a:cs typeface="Carlito"/>
              </a:rPr>
              <a:t>n</a:t>
            </a:r>
            <a:r>
              <a:rPr sz="3200">
                <a:latin typeface="Carlito"/>
                <a:cs typeface="Carlito"/>
              </a:rPr>
              <a:t>	</a:t>
            </a:r>
            <a:r>
              <a:rPr sz="3200" spc="5" smtClean="0">
                <a:latin typeface="Carlito"/>
                <a:cs typeface="Carlito"/>
              </a:rPr>
              <a:t>a</a:t>
            </a:r>
            <a:r>
              <a:rPr sz="3200" smtClean="0">
                <a:latin typeface="Carlito"/>
                <a:cs typeface="Carlito"/>
              </a:rPr>
              <a:t>l</a:t>
            </a:r>
            <a:r>
              <a:rPr sz="3200" spc="-30" smtClean="0">
                <a:latin typeface="Carlito"/>
                <a:cs typeface="Carlito"/>
              </a:rPr>
              <a:t>c</a:t>
            </a:r>
            <a:r>
              <a:rPr sz="3200" spc="-5" smtClean="0">
                <a:latin typeface="Carlito"/>
                <a:cs typeface="Carlito"/>
              </a:rPr>
              <a:t>oo</a:t>
            </a:r>
            <a:r>
              <a:rPr sz="3200" smtClean="0">
                <a:latin typeface="Carlito"/>
                <a:cs typeface="Carlito"/>
              </a:rPr>
              <a:t>l</a:t>
            </a:r>
            <a:r>
              <a:rPr lang="fr-FR" sz="3200" dirty="0" smtClean="0">
                <a:latin typeface="Carlito"/>
                <a:cs typeface="Carlito"/>
              </a:rPr>
              <a:t> </a:t>
            </a:r>
            <a:r>
              <a:rPr sz="3200" spc="-10" smtClean="0">
                <a:latin typeface="Carlito"/>
                <a:cs typeface="Carlito"/>
              </a:rPr>
              <a:t>se</a:t>
            </a:r>
            <a:r>
              <a:rPr lang="fr-FR" sz="3200" spc="-10" dirty="0" smtClean="0">
                <a:latin typeface="Carlito"/>
                <a:cs typeface="Carlito"/>
              </a:rPr>
              <a:t> </a:t>
            </a:r>
            <a:r>
              <a:rPr sz="3200" spc="-10" smtClean="0">
                <a:latin typeface="Carlito"/>
                <a:cs typeface="Carlito"/>
              </a:rPr>
              <a:t>produit </a:t>
            </a:r>
            <a:r>
              <a:rPr sz="3200" spc="-10" dirty="0">
                <a:latin typeface="Carlito"/>
                <a:cs typeface="Carlito"/>
              </a:rPr>
              <a:t>(Hémi-acétalisation</a:t>
            </a:r>
            <a:r>
              <a:rPr sz="3200" spc="6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intra-moléculaire):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650">
              <a:latin typeface="Carlito"/>
              <a:cs typeface="Carlito"/>
            </a:endParaRPr>
          </a:p>
          <a:p>
            <a:pPr marL="1866264" lvl="1" indent="-457834">
              <a:lnSpc>
                <a:spcPct val="100000"/>
              </a:lnSpc>
              <a:buFont typeface="Wingdings"/>
              <a:buChar char=""/>
              <a:tabLst>
                <a:tab pos="1866900" algn="l"/>
              </a:tabLst>
            </a:pPr>
            <a:r>
              <a:rPr sz="3200" spc="-25" dirty="0">
                <a:latin typeface="Carlito"/>
                <a:cs typeface="Carlito"/>
              </a:rPr>
              <a:t>Pont</a:t>
            </a:r>
            <a:r>
              <a:rPr sz="3200" spc="-15" dirty="0">
                <a:latin typeface="Carlito"/>
                <a:cs typeface="Carlito"/>
              </a:rPr>
              <a:t> oxydique</a:t>
            </a:r>
            <a:endParaRPr sz="3200">
              <a:latin typeface="Carlito"/>
              <a:cs typeface="Carlito"/>
            </a:endParaRPr>
          </a:p>
          <a:p>
            <a:pPr marL="1866264" lvl="1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1866900" algn="l"/>
              </a:tabLst>
            </a:pPr>
            <a:r>
              <a:rPr sz="3200" spc="5" dirty="0">
                <a:latin typeface="Carlito"/>
                <a:cs typeface="Carlito"/>
              </a:rPr>
              <a:t>C</a:t>
            </a:r>
            <a:r>
              <a:rPr sz="3150" spc="7" baseline="-21164" dirty="0">
                <a:latin typeface="Carlito"/>
                <a:cs typeface="Carlito"/>
              </a:rPr>
              <a:t>1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rlito"/>
                <a:cs typeface="Carlito"/>
              </a:rPr>
              <a:t>C</a:t>
            </a:r>
            <a:r>
              <a:rPr sz="3150" baseline="-21164" dirty="0">
                <a:latin typeface="Carlito"/>
                <a:cs typeface="Carlito"/>
              </a:rPr>
              <a:t>1</a:t>
            </a:r>
            <a:r>
              <a:rPr sz="3200" dirty="0">
                <a:latin typeface="Carlito"/>
                <a:cs typeface="Carlito"/>
              </a:rPr>
              <a:t>* =&gt; </a:t>
            </a:r>
            <a:r>
              <a:rPr sz="3200" b="1" dirty="0">
                <a:latin typeface="Carlito"/>
                <a:cs typeface="Carlito"/>
              </a:rPr>
              <a:t>anomérie </a:t>
            </a:r>
            <a:r>
              <a:rPr sz="3200" spc="-35" dirty="0">
                <a:latin typeface="Arial"/>
                <a:cs typeface="Arial"/>
              </a:rPr>
              <a:t>α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-450" dirty="0">
                <a:latin typeface="Carlito"/>
                <a:cs typeface="Carlito"/>
              </a:rPr>
              <a:t> </a:t>
            </a:r>
            <a:r>
              <a:rPr sz="3200" spc="-140" dirty="0">
                <a:latin typeface="Arial"/>
                <a:cs typeface="Arial"/>
              </a:rPr>
              <a:t>β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395" y="4038600"/>
            <a:ext cx="864844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98664" y="5867400"/>
            <a:ext cx="13929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rlito"/>
                <a:cs typeface="Carlito"/>
              </a:rPr>
              <a:t>D-glucose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549183"/>
            <a:ext cx="8432800" cy="1304203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1334135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1.	R</a:t>
            </a:r>
            <a:r>
              <a:rPr sz="3200" b="1" u="heavy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°</a:t>
            </a:r>
            <a:r>
              <a:rPr sz="3200" b="1" u="heavy" spc="-3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6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d’hémi</a:t>
            </a:r>
            <a:r>
              <a:rPr sz="3200" b="1" u="heavy" spc="-6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acétalisation</a:t>
            </a:r>
            <a:r>
              <a:rPr sz="32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800" y="6415777"/>
            <a:ext cx="22586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>
                <a:solidFill>
                  <a:srgbClr val="FF0000"/>
                </a:solidFill>
                <a:latin typeface="Carlito"/>
                <a:cs typeface="Carlito"/>
              </a:rPr>
              <a:t>(</a:t>
            </a:r>
            <a:r>
              <a:rPr sz="1800" b="1" i="1" spc="-20" smtClean="0">
                <a:solidFill>
                  <a:srgbClr val="FF0000"/>
                </a:solidFill>
                <a:latin typeface="Carlito"/>
                <a:cs typeface="Carlito"/>
              </a:rPr>
              <a:t>Voi</a:t>
            </a:r>
            <a:r>
              <a:rPr lang="fr-FR" sz="1800" b="1" i="1" spc="-45" dirty="0" smtClean="0">
                <a:solidFill>
                  <a:srgbClr val="FF0000"/>
                </a:solidFill>
                <a:latin typeface="Carlito"/>
                <a:cs typeface="Carlito"/>
              </a:rPr>
              <a:t>r </a:t>
            </a:r>
            <a:r>
              <a:rPr sz="1800" b="1" i="1" spc="-10" smtClean="0">
                <a:solidFill>
                  <a:srgbClr val="FF0000"/>
                </a:solidFill>
                <a:latin typeface="Carlito"/>
                <a:cs typeface="Carlito"/>
              </a:rPr>
              <a:t>Polycopié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006" y="5715000"/>
            <a:ext cx="54351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25120" algn="l"/>
                <a:tab pos="3243580" algn="l"/>
              </a:tabLst>
            </a:pPr>
            <a:r>
              <a:rPr sz="2400" b="1" spc="-10" dirty="0">
                <a:latin typeface="Carlito"/>
                <a:cs typeface="Carlito"/>
              </a:rPr>
              <a:t>Groupe</a:t>
            </a:r>
            <a:r>
              <a:rPr sz="2400" b="1" spc="-1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hémiacétal</a:t>
            </a:r>
            <a:r>
              <a:rPr sz="2400" b="1" spc="-10" dirty="0">
                <a:solidFill>
                  <a:srgbClr val="0000FF"/>
                </a:solidFill>
                <a:latin typeface="Carlito"/>
                <a:cs typeface="Carlito"/>
                <a:hlinkClick r:id="rId2"/>
              </a:rPr>
              <a:t> </a:t>
            </a:r>
            <a:r>
              <a:rPr sz="2400" b="1" spc="-5" dirty="0">
                <a:latin typeface="Carlito"/>
                <a:cs typeface="Carlito"/>
              </a:rPr>
              <a:t>=&gt;	</a:t>
            </a:r>
            <a:r>
              <a:rPr sz="2400" b="1" spc="100" dirty="0">
                <a:solidFill>
                  <a:srgbClr val="0000FF"/>
                </a:solidFill>
                <a:latin typeface="Trebuchet MS"/>
                <a:cs typeface="Trebuchet MS"/>
              </a:rPr>
              <a:t>–</a:t>
            </a:r>
            <a:r>
              <a:rPr sz="2400" b="1" spc="150" baseline="-20833" dirty="0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sz="2400" b="1" spc="100" dirty="0">
                <a:solidFill>
                  <a:srgbClr val="0000FF"/>
                </a:solidFill>
                <a:latin typeface="Carlito"/>
                <a:cs typeface="Carlito"/>
              </a:rPr>
              <a:t>CHOH</a:t>
            </a:r>
            <a:r>
              <a:rPr sz="2400" b="1" spc="100" dirty="0">
                <a:solidFill>
                  <a:srgbClr val="0000FF"/>
                </a:solidFill>
                <a:latin typeface="Trebuchet MS"/>
                <a:cs typeface="Trebuchet MS"/>
              </a:rPr>
              <a:t>–</a:t>
            </a:r>
            <a:r>
              <a:rPr sz="2400" b="1" spc="100" dirty="0">
                <a:solidFill>
                  <a:srgbClr val="0000FF"/>
                </a:solidFill>
                <a:latin typeface="Carlito"/>
                <a:cs typeface="Carlito"/>
              </a:rPr>
              <a:t>O</a:t>
            </a:r>
            <a:r>
              <a:rPr sz="2400" b="1" spc="100" dirty="0">
                <a:solidFill>
                  <a:srgbClr val="0000FF"/>
                </a:solidFill>
                <a:latin typeface="Trebuchet MS"/>
                <a:cs typeface="Trebuchet MS"/>
              </a:rPr>
              <a:t>–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2305" y="2235354"/>
            <a:ext cx="5945550" cy="342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549183"/>
            <a:ext cx="8805266" cy="2571217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156210">
              <a:lnSpc>
                <a:spcPct val="100000"/>
              </a:lnSpc>
              <a:spcBef>
                <a:spcPts val="1195"/>
              </a:spcBef>
              <a:tabLst>
                <a:tab pos="147764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	R°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6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d’hémi</a:t>
            </a:r>
            <a:r>
              <a:rPr sz="3200" b="1" u="heavy" spc="-6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-acétalisation:</a:t>
            </a:r>
            <a:endParaRPr sz="3200">
              <a:latin typeface="Carlito"/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2185"/>
              </a:spcBef>
              <a:buFont typeface="Wingdings"/>
              <a:buChar char=""/>
              <a:tabLst>
                <a:tab pos="469900" algn="l"/>
              </a:tabLst>
            </a:pPr>
            <a:r>
              <a:rPr sz="3200" b="1" spc="-5" dirty="0">
                <a:latin typeface="Carlito"/>
                <a:cs typeface="Carlito"/>
              </a:rPr>
              <a:t>Anomères </a:t>
            </a:r>
            <a:r>
              <a:rPr sz="3200" b="1" spc="-10" dirty="0">
                <a:latin typeface="Trebuchet MS"/>
                <a:cs typeface="Trebuchet MS"/>
              </a:rPr>
              <a:t>α </a:t>
            </a:r>
            <a:r>
              <a:rPr sz="3200" dirty="0">
                <a:latin typeface="Carlito"/>
                <a:cs typeface="Carlito"/>
              </a:rPr>
              <a:t>ou </a:t>
            </a:r>
            <a:r>
              <a:rPr sz="3200" b="1" spc="-130" dirty="0">
                <a:latin typeface="Trebuchet MS"/>
                <a:cs typeface="Trebuchet MS"/>
              </a:rPr>
              <a:t>β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ne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sont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pas</a:t>
            </a:r>
            <a:r>
              <a:rPr sz="3200" spc="-5" dirty="0">
                <a:latin typeface="Carlito"/>
                <a:cs typeface="Carlito"/>
              </a:rPr>
              <a:t> des</a:t>
            </a:r>
            <a:r>
              <a:rPr sz="3200" spc="-3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énantiomères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934" y="3324813"/>
            <a:ext cx="8449666" cy="148907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2014"/>
              </a:spcBef>
              <a:buFont typeface="Wingdings"/>
              <a:buChar char=""/>
              <a:tabLst>
                <a:tab pos="495300" algn="l"/>
              </a:tabLst>
            </a:pPr>
            <a:r>
              <a:rPr sz="3200" i="1" spc="-10" dirty="0">
                <a:latin typeface="Carlito"/>
                <a:cs typeface="Carlito"/>
              </a:rPr>
              <a:t>Formes </a:t>
            </a:r>
            <a:r>
              <a:rPr sz="3200" i="1" spc="-5" dirty="0">
                <a:latin typeface="Carlito"/>
                <a:cs typeface="Carlito"/>
              </a:rPr>
              <a:t>cycliques</a:t>
            </a:r>
            <a:r>
              <a:rPr sz="3200" i="1" spc="25" dirty="0">
                <a:latin typeface="Carlito"/>
                <a:cs typeface="Carlito"/>
              </a:rPr>
              <a:t> </a:t>
            </a:r>
            <a:r>
              <a:rPr sz="3200" i="1" spc="-5" dirty="0">
                <a:latin typeface="Carlito"/>
                <a:cs typeface="Carlito"/>
              </a:rPr>
              <a:t>naturelles</a:t>
            </a:r>
            <a:endParaRPr sz="3200">
              <a:latin typeface="Carlito"/>
              <a:cs typeface="Carlito"/>
            </a:endParaRPr>
          </a:p>
          <a:p>
            <a:pPr marL="1787525">
              <a:lnSpc>
                <a:spcPct val="100000"/>
              </a:lnSpc>
              <a:spcBef>
                <a:spcPts val="1925"/>
              </a:spcBef>
            </a:pP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25" dirty="0">
                <a:latin typeface="Carlito"/>
                <a:cs typeface="Carlito"/>
              </a:rPr>
              <a:t>Pont </a:t>
            </a:r>
            <a:r>
              <a:rPr sz="3200" spc="-15" dirty="0">
                <a:latin typeface="Carlito"/>
                <a:cs typeface="Carlito"/>
              </a:rPr>
              <a:t>oxydique </a:t>
            </a:r>
            <a:r>
              <a:rPr sz="3200" b="1" dirty="0">
                <a:latin typeface="Carlito"/>
                <a:cs typeface="Carlito"/>
              </a:rPr>
              <a:t>C</a:t>
            </a:r>
            <a:r>
              <a:rPr sz="3150" b="1" baseline="-21164" dirty="0">
                <a:latin typeface="Carlito"/>
                <a:cs typeface="Carlito"/>
              </a:rPr>
              <a:t>1</a:t>
            </a:r>
            <a:r>
              <a:rPr sz="3200" b="1" dirty="0">
                <a:latin typeface="Carlito"/>
                <a:cs typeface="Carlito"/>
              </a:rPr>
              <a:t>-C</a:t>
            </a:r>
            <a:r>
              <a:rPr sz="3150" b="1" baseline="-21164" dirty="0">
                <a:latin typeface="Carlito"/>
                <a:cs typeface="Carlito"/>
              </a:rPr>
              <a:t>4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-18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C</a:t>
            </a:r>
            <a:r>
              <a:rPr sz="3150" b="1" baseline="-21164" dirty="0">
                <a:latin typeface="Carlito"/>
                <a:cs typeface="Carlito"/>
              </a:rPr>
              <a:t>1</a:t>
            </a:r>
            <a:r>
              <a:rPr sz="3200" b="1" dirty="0">
                <a:latin typeface="Carlito"/>
                <a:cs typeface="Carlito"/>
              </a:rPr>
              <a:t>-C</a:t>
            </a:r>
            <a:r>
              <a:rPr sz="3150" b="1" baseline="-21164" dirty="0">
                <a:latin typeface="Carlito"/>
                <a:cs typeface="Carlito"/>
              </a:rPr>
              <a:t>5</a:t>
            </a:r>
            <a:endParaRPr sz="3150" baseline="-21164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4" y="549183"/>
            <a:ext cx="8608975" cy="239168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264795">
              <a:lnSpc>
                <a:spcPct val="100000"/>
              </a:lnSpc>
              <a:spcBef>
                <a:spcPts val="1195"/>
              </a:spcBef>
              <a:tabLst>
                <a:tab pos="1586230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2.	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</a:t>
            </a:r>
            <a:r>
              <a:rPr sz="3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Haworth: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77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Analogie / </a:t>
            </a:r>
            <a:r>
              <a:rPr sz="3200" spc="-20" dirty="0">
                <a:latin typeface="Carlito"/>
                <a:cs typeface="Carlito"/>
              </a:rPr>
              <a:t>hydrocarbures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hétérocycliques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1718" y="2852889"/>
            <a:ext cx="7868920" cy="3816985"/>
            <a:chOff x="591718" y="2852889"/>
            <a:chExt cx="7868920" cy="3816985"/>
          </a:xfrm>
        </p:grpSpPr>
        <p:sp>
          <p:nvSpPr>
            <p:cNvPr id="5" name="object 5"/>
            <p:cNvSpPr/>
            <p:nvPr/>
          </p:nvSpPr>
          <p:spPr>
            <a:xfrm>
              <a:off x="591718" y="2852889"/>
              <a:ext cx="7868666" cy="33844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4143" y="3695699"/>
              <a:ext cx="708558" cy="576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8161" y="4280153"/>
              <a:ext cx="349250" cy="635"/>
            </a:xfrm>
            <a:custGeom>
              <a:avLst/>
              <a:gdLst/>
              <a:ahLst/>
              <a:cxnLst/>
              <a:rect l="l" t="t" r="r" b="b"/>
              <a:pathLst>
                <a:path w="349250" h="635">
                  <a:moveTo>
                    <a:pt x="0" y="0"/>
                  </a:moveTo>
                  <a:lnTo>
                    <a:pt x="348741" y="12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4143" y="5716955"/>
              <a:ext cx="923925" cy="952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202183"/>
            <a:ext cx="8882380" cy="5865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I. </a:t>
            </a:r>
            <a:r>
              <a:rPr sz="3200" b="1" dirty="0">
                <a:solidFill>
                  <a:srgbClr val="0308E2"/>
                </a:solidFill>
                <a:latin typeface="Comic Sans MS"/>
                <a:cs typeface="Comic Sans MS"/>
              </a:rPr>
              <a:t>Définition </a:t>
            </a:r>
            <a:r>
              <a:rPr sz="3200" b="1" spc="-5" dirty="0">
                <a:solidFill>
                  <a:srgbClr val="0308E2"/>
                </a:solidFill>
                <a:latin typeface="Comic Sans MS"/>
                <a:cs typeface="Comic Sans MS"/>
              </a:rPr>
              <a:t>et </a:t>
            </a:r>
            <a:r>
              <a:rPr sz="3200" b="1" dirty="0">
                <a:solidFill>
                  <a:srgbClr val="0308E2"/>
                </a:solidFill>
                <a:latin typeface="Comic Sans MS"/>
                <a:cs typeface="Comic Sans MS"/>
              </a:rPr>
              <a:t>classification </a:t>
            </a:r>
            <a:r>
              <a:rPr sz="3200" b="1" spc="-5" dirty="0">
                <a:solidFill>
                  <a:srgbClr val="0308E2"/>
                </a:solidFill>
                <a:latin typeface="Comic Sans MS"/>
                <a:cs typeface="Comic Sans MS"/>
              </a:rPr>
              <a:t>des</a:t>
            </a:r>
            <a:r>
              <a:rPr sz="3200" b="1" spc="-35" dirty="0">
                <a:solidFill>
                  <a:srgbClr val="0308E2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0308E2"/>
                </a:solidFill>
                <a:latin typeface="Comic Sans MS"/>
                <a:cs typeface="Comic Sans MS"/>
              </a:rPr>
              <a:t>glucides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cs typeface="Comic Sans MS"/>
            </a:endParaRPr>
          </a:p>
          <a:p>
            <a:pPr marL="614045" indent="-458470">
              <a:lnSpc>
                <a:spcPct val="100000"/>
              </a:lnSpc>
              <a:buFont typeface="Wingdings"/>
              <a:buChar char=""/>
              <a:tabLst>
                <a:tab pos="61468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Glucides: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46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cs typeface="Carlito"/>
              </a:rPr>
              <a:t>Molécules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organiques,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naturels,</a:t>
            </a:r>
            <a:endParaRPr sz="3200">
              <a:latin typeface="Carlito"/>
              <a:cs typeface="Carlito"/>
            </a:endParaRPr>
          </a:p>
          <a:p>
            <a:pPr marL="469900" marR="6350" indent="-457200" algn="just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spc="-75" dirty="0">
                <a:latin typeface="Carlito"/>
                <a:cs typeface="Carlito"/>
              </a:rPr>
              <a:t>Tous </a:t>
            </a:r>
            <a:r>
              <a:rPr sz="3200" dirty="0">
                <a:latin typeface="Carlito"/>
                <a:cs typeface="Carlito"/>
              </a:rPr>
              <a:t>les </a:t>
            </a:r>
            <a:r>
              <a:rPr sz="3200" spc="-10" dirty="0">
                <a:latin typeface="Carlito"/>
                <a:cs typeface="Carlito"/>
              </a:rPr>
              <a:t>vivants (Structure: </a:t>
            </a:r>
            <a:r>
              <a:rPr sz="3200" dirty="0">
                <a:latin typeface="Carlito"/>
                <a:cs typeface="Carlito"/>
              </a:rPr>
              <a:t>cellulose; </a:t>
            </a:r>
            <a:r>
              <a:rPr sz="3200" spc="-15">
                <a:latin typeface="Carlito"/>
                <a:cs typeface="Carlito"/>
              </a:rPr>
              <a:t>Réserve </a:t>
            </a:r>
            <a:r>
              <a:rPr lang="fr-FR" sz="3200" spc="-15" dirty="0" smtClean="0">
                <a:latin typeface="Carlito"/>
                <a:cs typeface="Carlito"/>
              </a:rPr>
              <a:t>:</a:t>
            </a:r>
            <a:r>
              <a:rPr sz="3200" spc="-5" smtClean="0">
                <a:latin typeface="Carlito"/>
                <a:cs typeface="Carlito"/>
              </a:rPr>
              <a:t>  </a:t>
            </a:r>
            <a:r>
              <a:rPr sz="3200" spc="-10" smtClean="0">
                <a:latin typeface="Carlito"/>
                <a:cs typeface="Carlito"/>
              </a:rPr>
              <a:t>glycogène</a:t>
            </a:r>
            <a:r>
              <a:rPr lang="fr-FR" sz="3200" spc="-10" dirty="0" smtClean="0">
                <a:latin typeface="Carlito"/>
                <a:cs typeface="Carlito"/>
              </a:rPr>
              <a:t>; énergie)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3150">
              <a:latin typeface="Carlito"/>
              <a:cs typeface="Carlito"/>
            </a:endParaRPr>
          </a:p>
          <a:p>
            <a:pPr marL="469900" marR="5080" indent="-457200" algn="just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b="1" spc="-5" dirty="0">
                <a:latin typeface="Carlito"/>
                <a:cs typeface="Carlito"/>
              </a:rPr>
              <a:t>Structure </a:t>
            </a:r>
            <a:r>
              <a:rPr sz="3200" b="1" dirty="0">
                <a:latin typeface="Carlito"/>
                <a:cs typeface="Carlito"/>
              </a:rPr>
              <a:t>= </a:t>
            </a:r>
            <a:r>
              <a:rPr sz="3200" dirty="0">
                <a:latin typeface="Carlito"/>
                <a:cs typeface="Carlito"/>
              </a:rPr>
              <a:t>chaînons C + </a:t>
            </a:r>
            <a:r>
              <a:rPr sz="32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groupements</a:t>
            </a:r>
            <a:r>
              <a:rPr sz="3200" i="1" spc="-1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(hydroxyles</a:t>
            </a:r>
            <a:r>
              <a:rPr sz="3200" spc="-20">
                <a:latin typeface="Carlito"/>
                <a:cs typeface="Carlito"/>
              </a:rPr>
              <a:t>,  </a:t>
            </a:r>
            <a:r>
              <a:rPr sz="3200" spc="-10" smtClean="0">
                <a:latin typeface="Carlito"/>
                <a:cs typeface="Carlito"/>
              </a:rPr>
              <a:t>aldéhyde</a:t>
            </a:r>
            <a:r>
              <a:rPr lang="fr-FR" sz="3200" spc="-10" dirty="0" smtClean="0">
                <a:latin typeface="Carlito"/>
                <a:cs typeface="Carlito"/>
              </a:rPr>
              <a:t>,</a:t>
            </a:r>
            <a:r>
              <a:rPr sz="3200" spc="-10" smtClean="0">
                <a:latin typeface="Carlito"/>
                <a:cs typeface="Carlito"/>
              </a:rPr>
              <a:t> céton</a:t>
            </a:r>
            <a:r>
              <a:rPr lang="fr-FR" sz="3200" spc="-10" dirty="0" smtClean="0">
                <a:latin typeface="Carlito"/>
                <a:cs typeface="Carlito"/>
              </a:rPr>
              <a:t>e</a:t>
            </a:r>
            <a:r>
              <a:rPr sz="3200" spc="-10" smtClean="0">
                <a:latin typeface="Carlito"/>
                <a:cs typeface="Carlito"/>
              </a:rPr>
              <a:t>) </a:t>
            </a:r>
            <a:r>
              <a:rPr sz="3200" spc="-5" dirty="0">
                <a:latin typeface="Carlito"/>
                <a:cs typeface="Carlito"/>
              </a:rPr>
              <a:t>et </a:t>
            </a:r>
            <a:r>
              <a:rPr sz="3200" spc="-10" dirty="0">
                <a:latin typeface="Carlito"/>
                <a:cs typeface="Carlito"/>
              </a:rPr>
              <a:t>éventuellement </a:t>
            </a:r>
            <a:r>
              <a:rPr sz="3200" spc="-5" dirty="0">
                <a:latin typeface="Carlito"/>
                <a:cs typeface="Carlito"/>
              </a:rPr>
              <a:t>des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200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fonctions</a:t>
            </a:r>
            <a:r>
              <a:rPr sz="3200" i="1" spc="-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(carboxyle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amine)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549183"/>
            <a:ext cx="9066175" cy="3294492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264795">
              <a:lnSpc>
                <a:spcPct val="100000"/>
              </a:lnSpc>
              <a:spcBef>
                <a:spcPts val="1195"/>
              </a:spcBef>
              <a:tabLst>
                <a:tab pos="158623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	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Haworth: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208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Cycle </a:t>
            </a:r>
            <a:r>
              <a:rPr sz="3200" spc="-5" dirty="0">
                <a:latin typeface="Carlito"/>
                <a:cs typeface="Carlito"/>
              </a:rPr>
              <a:t>perpendiculaire </a:t>
            </a:r>
            <a:r>
              <a:rPr sz="3200" dirty="0">
                <a:latin typeface="Carlito"/>
                <a:cs typeface="Carlito"/>
              </a:rPr>
              <a:t>au </a:t>
            </a:r>
            <a:r>
              <a:rPr sz="3200" spc="-5" dirty="0">
                <a:latin typeface="Carlito"/>
                <a:cs typeface="Carlito"/>
              </a:rPr>
              <a:t>plan </a:t>
            </a:r>
            <a:r>
              <a:rPr sz="3200" dirty="0">
                <a:latin typeface="Carlito"/>
                <a:cs typeface="Carlito"/>
              </a:rPr>
              <a:t>de </a:t>
            </a:r>
            <a:r>
              <a:rPr sz="3200" spc="-5" dirty="0">
                <a:latin typeface="Carlito"/>
                <a:cs typeface="Carlito"/>
              </a:rPr>
              <a:t>la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feuille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b="1" dirty="0">
                <a:latin typeface="Carlito"/>
                <a:cs typeface="Carlito"/>
              </a:rPr>
              <a:t>C </a:t>
            </a:r>
            <a:r>
              <a:rPr sz="3200" spc="-5" dirty="0">
                <a:latin typeface="Carlito"/>
                <a:cs typeface="Carlito"/>
              </a:rPr>
              <a:t>plus </a:t>
            </a:r>
            <a:r>
              <a:rPr sz="3200" spc="-20" dirty="0">
                <a:latin typeface="Carlito"/>
                <a:cs typeface="Carlito"/>
              </a:rPr>
              <a:t>oxydé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15" dirty="0">
                <a:latin typeface="Carlito"/>
                <a:cs typeface="Carlito"/>
              </a:rPr>
              <a:t>extrémité </a:t>
            </a:r>
            <a:r>
              <a:rPr sz="3200" b="1" spc="-10" dirty="0">
                <a:latin typeface="Carlito"/>
                <a:cs typeface="Carlito"/>
              </a:rPr>
              <a:t>droite </a:t>
            </a:r>
            <a:r>
              <a:rPr sz="3200" spc="-5" dirty="0">
                <a:latin typeface="Carlito"/>
                <a:cs typeface="Carlito"/>
              </a:rPr>
              <a:t>du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cycle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9273" y="3998721"/>
          <a:ext cx="6832599" cy="1554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4385"/>
                <a:gridCol w="2703830"/>
                <a:gridCol w="2064384"/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10" dirty="0">
                          <a:latin typeface="Carlito"/>
                          <a:cs typeface="Carlito"/>
                        </a:rPr>
                        <a:t>linéaire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10" dirty="0">
                          <a:latin typeface="Carlito"/>
                          <a:cs typeface="Carlito"/>
                        </a:rPr>
                        <a:t>cyclique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rlito"/>
                          <a:cs typeface="Carlito"/>
                        </a:rPr>
                        <a:t>OH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à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20" dirty="0">
                          <a:latin typeface="Carlito"/>
                          <a:cs typeface="Carlito"/>
                        </a:rPr>
                        <a:t>droite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en</a:t>
                      </a:r>
                      <a:r>
                        <a:rPr sz="2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dessous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rlito"/>
                          <a:cs typeface="Carlito"/>
                        </a:rPr>
                        <a:t>OH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5" dirty="0">
                          <a:latin typeface="Carlito"/>
                          <a:cs typeface="Carlito"/>
                        </a:rPr>
                        <a:t>à</a:t>
                      </a:r>
                      <a:r>
                        <a:rPr sz="2800" spc="-10" dirty="0">
                          <a:latin typeface="Carlito"/>
                          <a:cs typeface="Carlito"/>
                        </a:rPr>
                        <a:t> gauche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spc="-10" dirty="0">
                          <a:latin typeface="Carlito"/>
                          <a:cs typeface="Carlito"/>
                        </a:rPr>
                        <a:t>au-dessus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549183"/>
            <a:ext cx="8585200" cy="1304203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133413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	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</a:t>
            </a:r>
            <a:r>
              <a:rPr sz="3200" b="1" u="heavy" spc="-8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Haworth: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2141" y="6222593"/>
            <a:ext cx="6388735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Formation </a:t>
            </a:r>
            <a:r>
              <a:rPr sz="2400" b="1" dirty="0">
                <a:latin typeface="Carlito"/>
                <a:cs typeface="Carlito"/>
              </a:rPr>
              <a:t>de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D-glucopyranose</a:t>
            </a:r>
            <a:endParaRPr sz="2400">
              <a:latin typeface="Carlito"/>
              <a:cs typeface="Carlito"/>
            </a:endParaRPr>
          </a:p>
          <a:p>
            <a:pPr marR="5080" algn="r">
              <a:lnSpc>
                <a:spcPts val="1950"/>
              </a:lnSpc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7317" y="1904123"/>
            <a:ext cx="5909945" cy="4210050"/>
            <a:chOff x="1597317" y="1904123"/>
            <a:chExt cx="5909945" cy="4210050"/>
          </a:xfrm>
        </p:grpSpPr>
        <p:sp>
          <p:nvSpPr>
            <p:cNvPr id="6" name="object 6"/>
            <p:cNvSpPr/>
            <p:nvPr/>
          </p:nvSpPr>
          <p:spPr>
            <a:xfrm>
              <a:off x="1597317" y="2168817"/>
              <a:ext cx="5909650" cy="3945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0305" y="1916823"/>
              <a:ext cx="432434" cy="504190"/>
            </a:xfrm>
            <a:custGeom>
              <a:avLst/>
              <a:gdLst/>
              <a:ahLst/>
              <a:cxnLst/>
              <a:rect l="l" t="t" r="r" b="b"/>
              <a:pathLst>
                <a:path w="432434" h="504189">
                  <a:moveTo>
                    <a:pt x="432053" y="0"/>
                  </a:moveTo>
                  <a:lnTo>
                    <a:pt x="0" y="0"/>
                  </a:lnTo>
                  <a:lnTo>
                    <a:pt x="0" y="504050"/>
                  </a:lnTo>
                  <a:lnTo>
                    <a:pt x="432053" y="504050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0305" y="1916823"/>
              <a:ext cx="432434" cy="504190"/>
            </a:xfrm>
            <a:custGeom>
              <a:avLst/>
              <a:gdLst/>
              <a:ahLst/>
              <a:cxnLst/>
              <a:rect l="l" t="t" r="r" b="b"/>
              <a:pathLst>
                <a:path w="432434" h="504189">
                  <a:moveTo>
                    <a:pt x="0" y="504050"/>
                  </a:moveTo>
                  <a:lnTo>
                    <a:pt x="432053" y="504050"/>
                  </a:lnTo>
                  <a:lnTo>
                    <a:pt x="432053" y="0"/>
                  </a:lnTo>
                  <a:lnTo>
                    <a:pt x="0" y="0"/>
                  </a:lnTo>
                  <a:lnTo>
                    <a:pt x="0" y="5040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549183"/>
            <a:ext cx="8356600" cy="130429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133413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	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</a:t>
            </a:r>
            <a:r>
              <a:rPr sz="3200" b="1" u="heavy" spc="-8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Haworth: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4429" y="6222593"/>
            <a:ext cx="6616065" cy="58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65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Formation </a:t>
            </a:r>
            <a:r>
              <a:rPr sz="2400" b="1" dirty="0">
                <a:latin typeface="Carlito"/>
                <a:cs typeface="Carlito"/>
              </a:rPr>
              <a:t>de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D-glucofuranose</a:t>
            </a:r>
            <a:endParaRPr sz="2400">
              <a:latin typeface="Carlito"/>
              <a:cs typeface="Carlito"/>
            </a:endParaRPr>
          </a:p>
          <a:p>
            <a:pPr marR="5080" algn="r">
              <a:lnSpc>
                <a:spcPts val="1845"/>
              </a:lnSpc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7946" y="1975041"/>
            <a:ext cx="5414731" cy="4038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549183"/>
            <a:ext cx="8356600" cy="130429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133413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	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</a:t>
            </a:r>
            <a:r>
              <a:rPr sz="3200" b="1" u="heavy" spc="-8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Haworth:</a:t>
            </a:r>
            <a:endParaRPr sz="32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733" y="1910460"/>
          <a:ext cx="8712200" cy="258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Série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Anomère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OH du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400" b="1" baseline="-20833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/</a:t>
                      </a:r>
                      <a:r>
                        <a:rPr sz="2400" b="1" spc="-2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400" b="1" baseline="-20833" dirty="0">
                          <a:latin typeface="Carlito"/>
                          <a:cs typeface="Carlito"/>
                        </a:rPr>
                        <a:t>6</a:t>
                      </a:r>
                      <a:endParaRPr sz="2400" baseline="-20833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OH du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400" b="1" baseline="-20833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/</a:t>
                      </a:r>
                      <a:r>
                        <a:rPr sz="2400" b="1" spc="-2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plan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Trebuchet MS"/>
                          <a:cs typeface="Trebuchet MS"/>
                        </a:rPr>
                        <a:t>α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i="1" spc="-5" dirty="0">
                          <a:latin typeface="Carlito"/>
                          <a:cs typeface="Carlito"/>
                        </a:rPr>
                        <a:t>trans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en</a:t>
                      </a:r>
                      <a:r>
                        <a:rPr sz="24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dessous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Trebuchet MS"/>
                          <a:cs typeface="Trebuchet MS"/>
                        </a:rPr>
                        <a:t>β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i="1" spc="-5" dirty="0">
                          <a:latin typeface="Carlito"/>
                          <a:cs typeface="Carlito"/>
                        </a:rPr>
                        <a:t>cis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au-dessus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Trebuchet MS"/>
                          <a:cs typeface="Trebuchet MS"/>
                        </a:rPr>
                        <a:t>α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i="1" spc="-5" dirty="0">
                          <a:latin typeface="Carlito"/>
                          <a:cs typeface="Carlito"/>
                        </a:rPr>
                        <a:t>trans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au-dessus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Trebuchet MS"/>
                          <a:cs typeface="Trebuchet MS"/>
                        </a:rPr>
                        <a:t>β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i="1" spc="-5" dirty="0">
                          <a:latin typeface="Carlito"/>
                          <a:cs typeface="Carlito"/>
                        </a:rPr>
                        <a:t>cis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en</a:t>
                      </a:r>
                      <a:r>
                        <a:rPr sz="2400" b="1" spc="-1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dessous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07504" y="4568444"/>
            <a:ext cx="1888489" cy="2145030"/>
            <a:chOff x="107504" y="4568444"/>
            <a:chExt cx="1888489" cy="2145030"/>
          </a:xfrm>
        </p:grpSpPr>
        <p:sp>
          <p:nvSpPr>
            <p:cNvPr id="6" name="object 6"/>
            <p:cNvSpPr/>
            <p:nvPr/>
          </p:nvSpPr>
          <p:spPr>
            <a:xfrm>
              <a:off x="107504" y="4644885"/>
              <a:ext cx="1837944" cy="20681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419" y="4581144"/>
              <a:ext cx="1602105" cy="1727835"/>
            </a:xfrm>
            <a:custGeom>
              <a:avLst/>
              <a:gdLst/>
              <a:ahLst/>
              <a:cxnLst/>
              <a:rect l="l" t="t" r="r" b="b"/>
              <a:pathLst>
                <a:path w="1602105" h="1727835">
                  <a:moveTo>
                    <a:pt x="0" y="284606"/>
                  </a:moveTo>
                  <a:lnTo>
                    <a:pt x="3633" y="245978"/>
                  </a:lnTo>
                  <a:lnTo>
                    <a:pt x="14217" y="208932"/>
                  </a:lnTo>
                  <a:lnTo>
                    <a:pt x="31277" y="173807"/>
                  </a:lnTo>
                  <a:lnTo>
                    <a:pt x="54340" y="140941"/>
                  </a:lnTo>
                  <a:lnTo>
                    <a:pt x="82930" y="110674"/>
                  </a:lnTo>
                  <a:lnTo>
                    <a:pt x="116574" y="83343"/>
                  </a:lnTo>
                  <a:lnTo>
                    <a:pt x="154798" y="59288"/>
                  </a:lnTo>
                  <a:lnTo>
                    <a:pt x="197128" y="38847"/>
                  </a:lnTo>
                  <a:lnTo>
                    <a:pt x="243089" y="22359"/>
                  </a:lnTo>
                  <a:lnTo>
                    <a:pt x="292207" y="10163"/>
                  </a:lnTo>
                  <a:lnTo>
                    <a:pt x="344008" y="2597"/>
                  </a:lnTo>
                  <a:lnTo>
                    <a:pt x="398017" y="0"/>
                  </a:lnTo>
                  <a:lnTo>
                    <a:pt x="452025" y="2597"/>
                  </a:lnTo>
                  <a:lnTo>
                    <a:pt x="503824" y="10163"/>
                  </a:lnTo>
                  <a:lnTo>
                    <a:pt x="552941" y="22359"/>
                  </a:lnTo>
                  <a:lnTo>
                    <a:pt x="598901" y="38847"/>
                  </a:lnTo>
                  <a:lnTo>
                    <a:pt x="641231" y="59288"/>
                  </a:lnTo>
                  <a:lnTo>
                    <a:pt x="679456" y="83343"/>
                  </a:lnTo>
                  <a:lnTo>
                    <a:pt x="713101" y="110674"/>
                  </a:lnTo>
                  <a:lnTo>
                    <a:pt x="741693" y="140941"/>
                  </a:lnTo>
                  <a:lnTo>
                    <a:pt x="764756" y="173807"/>
                  </a:lnTo>
                  <a:lnTo>
                    <a:pt x="781817" y="208932"/>
                  </a:lnTo>
                  <a:lnTo>
                    <a:pt x="792402" y="245978"/>
                  </a:lnTo>
                  <a:lnTo>
                    <a:pt x="796035" y="284606"/>
                  </a:lnTo>
                  <a:lnTo>
                    <a:pt x="792402" y="323235"/>
                  </a:lnTo>
                  <a:lnTo>
                    <a:pt x="781817" y="360281"/>
                  </a:lnTo>
                  <a:lnTo>
                    <a:pt x="764756" y="395406"/>
                  </a:lnTo>
                  <a:lnTo>
                    <a:pt x="741693" y="428272"/>
                  </a:lnTo>
                  <a:lnTo>
                    <a:pt x="713101" y="458539"/>
                  </a:lnTo>
                  <a:lnTo>
                    <a:pt x="679456" y="485870"/>
                  </a:lnTo>
                  <a:lnTo>
                    <a:pt x="641231" y="509925"/>
                  </a:lnTo>
                  <a:lnTo>
                    <a:pt x="598901" y="530366"/>
                  </a:lnTo>
                  <a:lnTo>
                    <a:pt x="552941" y="546854"/>
                  </a:lnTo>
                  <a:lnTo>
                    <a:pt x="503824" y="559050"/>
                  </a:lnTo>
                  <a:lnTo>
                    <a:pt x="452025" y="566616"/>
                  </a:lnTo>
                  <a:lnTo>
                    <a:pt x="398017" y="569213"/>
                  </a:lnTo>
                  <a:lnTo>
                    <a:pt x="344008" y="566616"/>
                  </a:lnTo>
                  <a:lnTo>
                    <a:pt x="292207" y="559050"/>
                  </a:lnTo>
                  <a:lnTo>
                    <a:pt x="243089" y="546854"/>
                  </a:lnTo>
                  <a:lnTo>
                    <a:pt x="197128" y="530366"/>
                  </a:lnTo>
                  <a:lnTo>
                    <a:pt x="154798" y="509925"/>
                  </a:lnTo>
                  <a:lnTo>
                    <a:pt x="116574" y="485870"/>
                  </a:lnTo>
                  <a:lnTo>
                    <a:pt x="82930" y="458539"/>
                  </a:lnTo>
                  <a:lnTo>
                    <a:pt x="54340" y="428272"/>
                  </a:lnTo>
                  <a:lnTo>
                    <a:pt x="31277" y="395406"/>
                  </a:lnTo>
                  <a:lnTo>
                    <a:pt x="14217" y="360281"/>
                  </a:lnTo>
                  <a:lnTo>
                    <a:pt x="3633" y="323235"/>
                  </a:lnTo>
                  <a:lnTo>
                    <a:pt x="0" y="284606"/>
                  </a:lnTo>
                  <a:close/>
                </a:path>
                <a:path w="1602105" h="1727835">
                  <a:moveTo>
                    <a:pt x="1051648" y="1442859"/>
                  </a:moveTo>
                  <a:lnTo>
                    <a:pt x="1055250" y="1396693"/>
                  </a:lnTo>
                  <a:lnTo>
                    <a:pt x="1065675" y="1352899"/>
                  </a:lnTo>
                  <a:lnTo>
                    <a:pt x="1082359" y="1312061"/>
                  </a:lnTo>
                  <a:lnTo>
                    <a:pt x="1104732" y="1274768"/>
                  </a:lnTo>
                  <a:lnTo>
                    <a:pt x="1132230" y="1241604"/>
                  </a:lnTo>
                  <a:lnTo>
                    <a:pt x="1164284" y="1213156"/>
                  </a:lnTo>
                  <a:lnTo>
                    <a:pt x="1200328" y="1190009"/>
                  </a:lnTo>
                  <a:lnTo>
                    <a:pt x="1239795" y="1172750"/>
                  </a:lnTo>
                  <a:lnTo>
                    <a:pt x="1282118" y="1161965"/>
                  </a:lnTo>
                  <a:lnTo>
                    <a:pt x="1326730" y="1158239"/>
                  </a:lnTo>
                  <a:lnTo>
                    <a:pt x="1371339" y="1161965"/>
                  </a:lnTo>
                  <a:lnTo>
                    <a:pt x="1413652" y="1172750"/>
                  </a:lnTo>
                  <a:lnTo>
                    <a:pt x="1453105" y="1190009"/>
                  </a:lnTo>
                  <a:lnTo>
                    <a:pt x="1489132" y="1213156"/>
                  </a:lnTo>
                  <a:lnTo>
                    <a:pt x="1521167" y="1241604"/>
                  </a:lnTo>
                  <a:lnTo>
                    <a:pt x="1548646" y="1274768"/>
                  </a:lnTo>
                  <a:lnTo>
                    <a:pt x="1571003" y="1312061"/>
                  </a:lnTo>
                  <a:lnTo>
                    <a:pt x="1587672" y="1352899"/>
                  </a:lnTo>
                  <a:lnTo>
                    <a:pt x="1598088" y="1396693"/>
                  </a:lnTo>
                  <a:lnTo>
                    <a:pt x="1601685" y="1442859"/>
                  </a:lnTo>
                  <a:lnTo>
                    <a:pt x="1598088" y="1489025"/>
                  </a:lnTo>
                  <a:lnTo>
                    <a:pt x="1587672" y="1532820"/>
                  </a:lnTo>
                  <a:lnTo>
                    <a:pt x="1571003" y="1573657"/>
                  </a:lnTo>
                  <a:lnTo>
                    <a:pt x="1548646" y="1610951"/>
                  </a:lnTo>
                  <a:lnTo>
                    <a:pt x="1521167" y="1644115"/>
                  </a:lnTo>
                  <a:lnTo>
                    <a:pt x="1489132" y="1672563"/>
                  </a:lnTo>
                  <a:lnTo>
                    <a:pt x="1453105" y="1695710"/>
                  </a:lnTo>
                  <a:lnTo>
                    <a:pt x="1413652" y="1712968"/>
                  </a:lnTo>
                  <a:lnTo>
                    <a:pt x="1371339" y="1723754"/>
                  </a:lnTo>
                  <a:lnTo>
                    <a:pt x="1326730" y="1727479"/>
                  </a:lnTo>
                  <a:lnTo>
                    <a:pt x="1282118" y="1723754"/>
                  </a:lnTo>
                  <a:lnTo>
                    <a:pt x="1239795" y="1712968"/>
                  </a:lnTo>
                  <a:lnTo>
                    <a:pt x="1200328" y="1695710"/>
                  </a:lnTo>
                  <a:lnTo>
                    <a:pt x="1164284" y="1672563"/>
                  </a:lnTo>
                  <a:lnTo>
                    <a:pt x="1132230" y="1644115"/>
                  </a:lnTo>
                  <a:lnTo>
                    <a:pt x="1104732" y="1610951"/>
                  </a:lnTo>
                  <a:lnTo>
                    <a:pt x="1082359" y="1573657"/>
                  </a:lnTo>
                  <a:lnTo>
                    <a:pt x="1065675" y="1532820"/>
                  </a:lnTo>
                  <a:lnTo>
                    <a:pt x="1055250" y="1489025"/>
                  </a:lnTo>
                  <a:lnTo>
                    <a:pt x="1051648" y="144285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35885" y="4615560"/>
            <a:ext cx="1945005" cy="2098040"/>
            <a:chOff x="2135885" y="4615560"/>
            <a:chExt cx="1945005" cy="2098040"/>
          </a:xfrm>
        </p:grpSpPr>
        <p:sp>
          <p:nvSpPr>
            <p:cNvPr id="9" name="object 9"/>
            <p:cNvSpPr/>
            <p:nvPr/>
          </p:nvSpPr>
          <p:spPr>
            <a:xfrm>
              <a:off x="2135885" y="4646790"/>
              <a:ext cx="1784731" cy="2066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82138" y="4628260"/>
              <a:ext cx="1685925" cy="1076960"/>
            </a:xfrm>
            <a:custGeom>
              <a:avLst/>
              <a:gdLst/>
              <a:ahLst/>
              <a:cxnLst/>
              <a:rect l="l" t="t" r="r" b="b"/>
              <a:pathLst>
                <a:path w="1685925" h="1076960">
                  <a:moveTo>
                    <a:pt x="0" y="267843"/>
                  </a:moveTo>
                  <a:lnTo>
                    <a:pt x="15168" y="196629"/>
                  </a:lnTo>
                  <a:lnTo>
                    <a:pt x="57973" y="132644"/>
                  </a:lnTo>
                  <a:lnTo>
                    <a:pt x="88473" y="104159"/>
                  </a:lnTo>
                  <a:lnTo>
                    <a:pt x="124364" y="78438"/>
                  </a:lnTo>
                  <a:lnTo>
                    <a:pt x="165139" y="55799"/>
                  </a:lnTo>
                  <a:lnTo>
                    <a:pt x="210293" y="36561"/>
                  </a:lnTo>
                  <a:lnTo>
                    <a:pt x="259318" y="21044"/>
                  </a:lnTo>
                  <a:lnTo>
                    <a:pt x="311708" y="9565"/>
                  </a:lnTo>
                  <a:lnTo>
                    <a:pt x="366958" y="2444"/>
                  </a:lnTo>
                  <a:lnTo>
                    <a:pt x="424561" y="0"/>
                  </a:lnTo>
                  <a:lnTo>
                    <a:pt x="482192" y="2444"/>
                  </a:lnTo>
                  <a:lnTo>
                    <a:pt x="537466" y="9565"/>
                  </a:lnTo>
                  <a:lnTo>
                    <a:pt x="589877" y="21044"/>
                  </a:lnTo>
                  <a:lnTo>
                    <a:pt x="638918" y="36561"/>
                  </a:lnTo>
                  <a:lnTo>
                    <a:pt x="684083" y="55799"/>
                  </a:lnTo>
                  <a:lnTo>
                    <a:pt x="724868" y="78438"/>
                  </a:lnTo>
                  <a:lnTo>
                    <a:pt x="760766" y="104159"/>
                  </a:lnTo>
                  <a:lnTo>
                    <a:pt x="791271" y="132644"/>
                  </a:lnTo>
                  <a:lnTo>
                    <a:pt x="815877" y="163574"/>
                  </a:lnTo>
                  <a:lnTo>
                    <a:pt x="845372" y="231492"/>
                  </a:lnTo>
                  <a:lnTo>
                    <a:pt x="849249" y="267843"/>
                  </a:lnTo>
                  <a:lnTo>
                    <a:pt x="845372" y="304193"/>
                  </a:lnTo>
                  <a:lnTo>
                    <a:pt x="815877" y="372111"/>
                  </a:lnTo>
                  <a:lnTo>
                    <a:pt x="791271" y="403041"/>
                  </a:lnTo>
                  <a:lnTo>
                    <a:pt x="760766" y="431526"/>
                  </a:lnTo>
                  <a:lnTo>
                    <a:pt x="724868" y="457247"/>
                  </a:lnTo>
                  <a:lnTo>
                    <a:pt x="684083" y="479886"/>
                  </a:lnTo>
                  <a:lnTo>
                    <a:pt x="638918" y="499124"/>
                  </a:lnTo>
                  <a:lnTo>
                    <a:pt x="589877" y="514641"/>
                  </a:lnTo>
                  <a:lnTo>
                    <a:pt x="537466" y="526120"/>
                  </a:lnTo>
                  <a:lnTo>
                    <a:pt x="482192" y="533241"/>
                  </a:lnTo>
                  <a:lnTo>
                    <a:pt x="424561" y="535686"/>
                  </a:lnTo>
                  <a:lnTo>
                    <a:pt x="366958" y="533241"/>
                  </a:lnTo>
                  <a:lnTo>
                    <a:pt x="311708" y="526120"/>
                  </a:lnTo>
                  <a:lnTo>
                    <a:pt x="259318" y="514641"/>
                  </a:lnTo>
                  <a:lnTo>
                    <a:pt x="210293" y="499124"/>
                  </a:lnTo>
                  <a:lnTo>
                    <a:pt x="165139" y="479886"/>
                  </a:lnTo>
                  <a:lnTo>
                    <a:pt x="124364" y="457247"/>
                  </a:lnTo>
                  <a:lnTo>
                    <a:pt x="88473" y="431526"/>
                  </a:lnTo>
                  <a:lnTo>
                    <a:pt x="57973" y="403041"/>
                  </a:lnTo>
                  <a:lnTo>
                    <a:pt x="33369" y="372111"/>
                  </a:lnTo>
                  <a:lnTo>
                    <a:pt x="3876" y="304193"/>
                  </a:lnTo>
                  <a:lnTo>
                    <a:pt x="0" y="267843"/>
                  </a:lnTo>
                  <a:close/>
                </a:path>
                <a:path w="1685925" h="1076960">
                  <a:moveTo>
                    <a:pt x="1099058" y="808735"/>
                  </a:moveTo>
                  <a:lnTo>
                    <a:pt x="1102896" y="765283"/>
                  </a:lnTo>
                  <a:lnTo>
                    <a:pt x="1114011" y="724065"/>
                  </a:lnTo>
                  <a:lnTo>
                    <a:pt x="1131798" y="685633"/>
                  </a:lnTo>
                  <a:lnTo>
                    <a:pt x="1155653" y="650538"/>
                  </a:lnTo>
                  <a:lnTo>
                    <a:pt x="1184973" y="619331"/>
                  </a:lnTo>
                  <a:lnTo>
                    <a:pt x="1219155" y="592562"/>
                  </a:lnTo>
                  <a:lnTo>
                    <a:pt x="1257595" y="570783"/>
                  </a:lnTo>
                  <a:lnTo>
                    <a:pt x="1299689" y="554544"/>
                  </a:lnTo>
                  <a:lnTo>
                    <a:pt x="1344835" y="544397"/>
                  </a:lnTo>
                  <a:lnTo>
                    <a:pt x="1392427" y="540893"/>
                  </a:lnTo>
                  <a:lnTo>
                    <a:pt x="1440020" y="544397"/>
                  </a:lnTo>
                  <a:lnTo>
                    <a:pt x="1485166" y="554544"/>
                  </a:lnTo>
                  <a:lnTo>
                    <a:pt x="1527260" y="570783"/>
                  </a:lnTo>
                  <a:lnTo>
                    <a:pt x="1565700" y="592562"/>
                  </a:lnTo>
                  <a:lnTo>
                    <a:pt x="1599882" y="619331"/>
                  </a:lnTo>
                  <a:lnTo>
                    <a:pt x="1629202" y="650538"/>
                  </a:lnTo>
                  <a:lnTo>
                    <a:pt x="1653057" y="685633"/>
                  </a:lnTo>
                  <a:lnTo>
                    <a:pt x="1670844" y="724065"/>
                  </a:lnTo>
                  <a:lnTo>
                    <a:pt x="1681959" y="765283"/>
                  </a:lnTo>
                  <a:lnTo>
                    <a:pt x="1685798" y="808735"/>
                  </a:lnTo>
                  <a:lnTo>
                    <a:pt x="1681959" y="852189"/>
                  </a:lnTo>
                  <a:lnTo>
                    <a:pt x="1670844" y="893409"/>
                  </a:lnTo>
                  <a:lnTo>
                    <a:pt x="1653057" y="931843"/>
                  </a:lnTo>
                  <a:lnTo>
                    <a:pt x="1629202" y="966942"/>
                  </a:lnTo>
                  <a:lnTo>
                    <a:pt x="1599882" y="998153"/>
                  </a:lnTo>
                  <a:lnTo>
                    <a:pt x="1565700" y="1024925"/>
                  </a:lnTo>
                  <a:lnTo>
                    <a:pt x="1527260" y="1046708"/>
                  </a:lnTo>
                  <a:lnTo>
                    <a:pt x="1485166" y="1062949"/>
                  </a:lnTo>
                  <a:lnTo>
                    <a:pt x="1440020" y="1073098"/>
                  </a:lnTo>
                  <a:lnTo>
                    <a:pt x="1392427" y="1076604"/>
                  </a:lnTo>
                  <a:lnTo>
                    <a:pt x="1344835" y="1073098"/>
                  </a:lnTo>
                  <a:lnTo>
                    <a:pt x="1299689" y="1062949"/>
                  </a:lnTo>
                  <a:lnTo>
                    <a:pt x="1257595" y="1046708"/>
                  </a:lnTo>
                  <a:lnTo>
                    <a:pt x="1219155" y="1024925"/>
                  </a:lnTo>
                  <a:lnTo>
                    <a:pt x="1184973" y="998153"/>
                  </a:lnTo>
                  <a:lnTo>
                    <a:pt x="1155653" y="966942"/>
                  </a:lnTo>
                  <a:lnTo>
                    <a:pt x="1131798" y="931843"/>
                  </a:lnTo>
                  <a:lnTo>
                    <a:pt x="1114011" y="893409"/>
                  </a:lnTo>
                  <a:lnTo>
                    <a:pt x="1102896" y="852189"/>
                  </a:lnTo>
                  <a:lnTo>
                    <a:pt x="1099058" y="80873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660260" y="4653140"/>
            <a:ext cx="2172970" cy="2059939"/>
            <a:chOff x="6660260" y="4653140"/>
            <a:chExt cx="2172970" cy="2059939"/>
          </a:xfrm>
        </p:grpSpPr>
        <p:sp>
          <p:nvSpPr>
            <p:cNvPr id="12" name="object 12"/>
            <p:cNvSpPr/>
            <p:nvPr/>
          </p:nvSpPr>
          <p:spPr>
            <a:xfrm>
              <a:off x="6660260" y="4653140"/>
              <a:ext cx="2087879" cy="2059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83348" y="5113401"/>
              <a:ext cx="1837689" cy="964565"/>
            </a:xfrm>
            <a:custGeom>
              <a:avLst/>
              <a:gdLst/>
              <a:ahLst/>
              <a:cxnLst/>
              <a:rect l="l" t="t" r="r" b="b"/>
              <a:pathLst>
                <a:path w="1837690" h="964564">
                  <a:moveTo>
                    <a:pt x="0" y="318643"/>
                  </a:moveTo>
                  <a:lnTo>
                    <a:pt x="3487" y="278665"/>
                  </a:lnTo>
                  <a:lnTo>
                    <a:pt x="13670" y="240171"/>
                  </a:lnTo>
                  <a:lnTo>
                    <a:pt x="30129" y="203460"/>
                  </a:lnTo>
                  <a:lnTo>
                    <a:pt x="52443" y="168829"/>
                  </a:lnTo>
                  <a:lnTo>
                    <a:pt x="80194" y="136577"/>
                  </a:lnTo>
                  <a:lnTo>
                    <a:pt x="112961" y="107003"/>
                  </a:lnTo>
                  <a:lnTo>
                    <a:pt x="150326" y="80404"/>
                  </a:lnTo>
                  <a:lnTo>
                    <a:pt x="191868" y="57079"/>
                  </a:lnTo>
                  <a:lnTo>
                    <a:pt x="237167" y="37326"/>
                  </a:lnTo>
                  <a:lnTo>
                    <a:pt x="285804" y="21443"/>
                  </a:lnTo>
                  <a:lnTo>
                    <a:pt x="337360" y="9729"/>
                  </a:lnTo>
                  <a:lnTo>
                    <a:pt x="391414" y="2482"/>
                  </a:lnTo>
                  <a:lnTo>
                    <a:pt x="447548" y="0"/>
                  </a:lnTo>
                  <a:lnTo>
                    <a:pt x="503708" y="2482"/>
                  </a:lnTo>
                  <a:lnTo>
                    <a:pt x="557785" y="9729"/>
                  </a:lnTo>
                  <a:lnTo>
                    <a:pt x="609360" y="21443"/>
                  </a:lnTo>
                  <a:lnTo>
                    <a:pt x="658013" y="37326"/>
                  </a:lnTo>
                  <a:lnTo>
                    <a:pt x="703325" y="57079"/>
                  </a:lnTo>
                  <a:lnTo>
                    <a:pt x="744876" y="80404"/>
                  </a:lnTo>
                  <a:lnTo>
                    <a:pt x="782248" y="107003"/>
                  </a:lnTo>
                  <a:lnTo>
                    <a:pt x="815021" y="136577"/>
                  </a:lnTo>
                  <a:lnTo>
                    <a:pt x="842775" y="168829"/>
                  </a:lnTo>
                  <a:lnTo>
                    <a:pt x="865092" y="203460"/>
                  </a:lnTo>
                  <a:lnTo>
                    <a:pt x="881552" y="240171"/>
                  </a:lnTo>
                  <a:lnTo>
                    <a:pt x="891735" y="278665"/>
                  </a:lnTo>
                  <a:lnTo>
                    <a:pt x="895223" y="318643"/>
                  </a:lnTo>
                  <a:lnTo>
                    <a:pt x="891735" y="358619"/>
                  </a:lnTo>
                  <a:lnTo>
                    <a:pt x="881552" y="397113"/>
                  </a:lnTo>
                  <a:lnTo>
                    <a:pt x="865092" y="433827"/>
                  </a:lnTo>
                  <a:lnTo>
                    <a:pt x="842775" y="468462"/>
                  </a:lnTo>
                  <a:lnTo>
                    <a:pt x="815021" y="500719"/>
                  </a:lnTo>
                  <a:lnTo>
                    <a:pt x="782248" y="530300"/>
                  </a:lnTo>
                  <a:lnTo>
                    <a:pt x="744876" y="556905"/>
                  </a:lnTo>
                  <a:lnTo>
                    <a:pt x="703325" y="580237"/>
                  </a:lnTo>
                  <a:lnTo>
                    <a:pt x="658013" y="599996"/>
                  </a:lnTo>
                  <a:lnTo>
                    <a:pt x="609360" y="615885"/>
                  </a:lnTo>
                  <a:lnTo>
                    <a:pt x="557785" y="627603"/>
                  </a:lnTo>
                  <a:lnTo>
                    <a:pt x="503708" y="634853"/>
                  </a:lnTo>
                  <a:lnTo>
                    <a:pt x="447548" y="637336"/>
                  </a:lnTo>
                  <a:lnTo>
                    <a:pt x="391414" y="634853"/>
                  </a:lnTo>
                  <a:lnTo>
                    <a:pt x="337360" y="627603"/>
                  </a:lnTo>
                  <a:lnTo>
                    <a:pt x="285804" y="615885"/>
                  </a:lnTo>
                  <a:lnTo>
                    <a:pt x="237167" y="599996"/>
                  </a:lnTo>
                  <a:lnTo>
                    <a:pt x="191868" y="580237"/>
                  </a:lnTo>
                  <a:lnTo>
                    <a:pt x="150326" y="556905"/>
                  </a:lnTo>
                  <a:lnTo>
                    <a:pt x="112961" y="530300"/>
                  </a:lnTo>
                  <a:lnTo>
                    <a:pt x="80194" y="500719"/>
                  </a:lnTo>
                  <a:lnTo>
                    <a:pt x="52443" y="468462"/>
                  </a:lnTo>
                  <a:lnTo>
                    <a:pt x="30129" y="433827"/>
                  </a:lnTo>
                  <a:lnTo>
                    <a:pt x="13670" y="397113"/>
                  </a:lnTo>
                  <a:lnTo>
                    <a:pt x="3487" y="358619"/>
                  </a:lnTo>
                  <a:lnTo>
                    <a:pt x="0" y="318643"/>
                  </a:lnTo>
                  <a:close/>
                </a:path>
                <a:path w="1837690" h="964564">
                  <a:moveTo>
                    <a:pt x="1218437" y="645477"/>
                  </a:moveTo>
                  <a:lnTo>
                    <a:pt x="1221793" y="598394"/>
                  </a:lnTo>
                  <a:lnTo>
                    <a:pt x="1231540" y="553452"/>
                  </a:lnTo>
                  <a:lnTo>
                    <a:pt x="1247199" y="511144"/>
                  </a:lnTo>
                  <a:lnTo>
                    <a:pt x="1268291" y="471964"/>
                  </a:lnTo>
                  <a:lnTo>
                    <a:pt x="1294337" y="436406"/>
                  </a:lnTo>
                  <a:lnTo>
                    <a:pt x="1324858" y="404964"/>
                  </a:lnTo>
                  <a:lnTo>
                    <a:pt x="1359374" y="378131"/>
                  </a:lnTo>
                  <a:lnTo>
                    <a:pt x="1397406" y="356401"/>
                  </a:lnTo>
                  <a:lnTo>
                    <a:pt x="1438476" y="340269"/>
                  </a:lnTo>
                  <a:lnTo>
                    <a:pt x="1482103" y="330227"/>
                  </a:lnTo>
                  <a:lnTo>
                    <a:pt x="1527809" y="326771"/>
                  </a:lnTo>
                  <a:lnTo>
                    <a:pt x="1573516" y="330227"/>
                  </a:lnTo>
                  <a:lnTo>
                    <a:pt x="1617143" y="340269"/>
                  </a:lnTo>
                  <a:lnTo>
                    <a:pt x="1658213" y="356401"/>
                  </a:lnTo>
                  <a:lnTo>
                    <a:pt x="1696245" y="378131"/>
                  </a:lnTo>
                  <a:lnTo>
                    <a:pt x="1730761" y="404964"/>
                  </a:lnTo>
                  <a:lnTo>
                    <a:pt x="1761282" y="436406"/>
                  </a:lnTo>
                  <a:lnTo>
                    <a:pt x="1787328" y="471964"/>
                  </a:lnTo>
                  <a:lnTo>
                    <a:pt x="1808420" y="511144"/>
                  </a:lnTo>
                  <a:lnTo>
                    <a:pt x="1824079" y="553452"/>
                  </a:lnTo>
                  <a:lnTo>
                    <a:pt x="1833826" y="598394"/>
                  </a:lnTo>
                  <a:lnTo>
                    <a:pt x="1837181" y="645477"/>
                  </a:lnTo>
                  <a:lnTo>
                    <a:pt x="1833826" y="692571"/>
                  </a:lnTo>
                  <a:lnTo>
                    <a:pt x="1824079" y="737520"/>
                  </a:lnTo>
                  <a:lnTo>
                    <a:pt x="1808420" y="779830"/>
                  </a:lnTo>
                  <a:lnTo>
                    <a:pt x="1787328" y="819009"/>
                  </a:lnTo>
                  <a:lnTo>
                    <a:pt x="1761282" y="854563"/>
                  </a:lnTo>
                  <a:lnTo>
                    <a:pt x="1730761" y="886000"/>
                  </a:lnTo>
                  <a:lnTo>
                    <a:pt x="1696245" y="912827"/>
                  </a:lnTo>
                  <a:lnTo>
                    <a:pt x="1658213" y="934551"/>
                  </a:lnTo>
                  <a:lnTo>
                    <a:pt x="1617143" y="950678"/>
                  </a:lnTo>
                  <a:lnTo>
                    <a:pt x="1573516" y="960715"/>
                  </a:lnTo>
                  <a:lnTo>
                    <a:pt x="1527809" y="964171"/>
                  </a:lnTo>
                  <a:lnTo>
                    <a:pt x="1482103" y="960715"/>
                  </a:lnTo>
                  <a:lnTo>
                    <a:pt x="1438476" y="950678"/>
                  </a:lnTo>
                  <a:lnTo>
                    <a:pt x="1397406" y="934551"/>
                  </a:lnTo>
                  <a:lnTo>
                    <a:pt x="1359374" y="912827"/>
                  </a:lnTo>
                  <a:lnTo>
                    <a:pt x="1324858" y="886000"/>
                  </a:lnTo>
                  <a:lnTo>
                    <a:pt x="1294337" y="854563"/>
                  </a:lnTo>
                  <a:lnTo>
                    <a:pt x="1268291" y="819009"/>
                  </a:lnTo>
                  <a:lnTo>
                    <a:pt x="1247199" y="779830"/>
                  </a:lnTo>
                  <a:lnTo>
                    <a:pt x="1231540" y="737520"/>
                  </a:lnTo>
                  <a:lnTo>
                    <a:pt x="1221793" y="692571"/>
                  </a:lnTo>
                  <a:lnTo>
                    <a:pt x="1218437" y="64547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626609" y="4934203"/>
            <a:ext cx="1487805" cy="1007110"/>
          </a:xfrm>
          <a:custGeom>
            <a:avLst/>
            <a:gdLst/>
            <a:ahLst/>
            <a:cxnLst/>
            <a:rect l="l" t="t" r="r" b="b"/>
            <a:pathLst>
              <a:path w="1487804" h="1007110">
                <a:moveTo>
                  <a:pt x="270255" y="0"/>
                </a:moveTo>
                <a:lnTo>
                  <a:pt x="983234" y="0"/>
                </a:lnTo>
              </a:path>
              <a:path w="1487804" h="1007110">
                <a:moveTo>
                  <a:pt x="261874" y="0"/>
                </a:moveTo>
                <a:lnTo>
                  <a:pt x="0" y="576199"/>
                </a:lnTo>
              </a:path>
              <a:path w="1487804" h="1007110">
                <a:moveTo>
                  <a:pt x="762" y="568833"/>
                </a:moveTo>
                <a:lnTo>
                  <a:pt x="288798" y="1006652"/>
                </a:lnTo>
              </a:path>
              <a:path w="1487804" h="1007110">
                <a:moveTo>
                  <a:pt x="286892" y="992822"/>
                </a:moveTo>
                <a:lnTo>
                  <a:pt x="1060577" y="992822"/>
                </a:lnTo>
              </a:path>
              <a:path w="1487804" h="1007110">
                <a:moveTo>
                  <a:pt x="1067053" y="992797"/>
                </a:moveTo>
                <a:lnTo>
                  <a:pt x="1487804" y="21094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24321" y="4813554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97930" y="5069840"/>
            <a:ext cx="167005" cy="386715"/>
          </a:xfrm>
          <a:custGeom>
            <a:avLst/>
            <a:gdLst/>
            <a:ahLst/>
            <a:cxnLst/>
            <a:rect l="l" t="t" r="r" b="b"/>
            <a:pathLst>
              <a:path w="167004" h="386714">
                <a:moveTo>
                  <a:pt x="166497" y="386588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63488" y="4836363"/>
            <a:ext cx="323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OH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17109" y="5186298"/>
            <a:ext cx="717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CH</a:t>
            </a:r>
            <a:r>
              <a:rPr sz="1800" b="1" spc="-7" baseline="-20833" dirty="0">
                <a:latin typeface="Carlito"/>
                <a:cs typeface="Carlito"/>
              </a:rPr>
              <a:t>2</a:t>
            </a:r>
            <a:r>
              <a:rPr sz="1800" b="1" spc="-5" dirty="0">
                <a:latin typeface="Carlito"/>
                <a:cs typeface="Carlito"/>
              </a:rPr>
              <a:t>OH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15878" y="4701794"/>
            <a:ext cx="1919605" cy="1491615"/>
            <a:chOff x="4615878" y="4701794"/>
            <a:chExt cx="1919605" cy="1491615"/>
          </a:xfrm>
        </p:grpSpPr>
        <p:sp>
          <p:nvSpPr>
            <p:cNvPr id="20" name="object 20"/>
            <p:cNvSpPr/>
            <p:nvPr/>
          </p:nvSpPr>
          <p:spPr>
            <a:xfrm>
              <a:off x="4630165" y="4934204"/>
              <a:ext cx="1049655" cy="1259205"/>
            </a:xfrm>
            <a:custGeom>
              <a:avLst/>
              <a:gdLst/>
              <a:ahLst/>
              <a:cxnLst/>
              <a:rect l="l" t="t" r="r" b="b"/>
              <a:pathLst>
                <a:path w="1049654" h="1259204">
                  <a:moveTo>
                    <a:pt x="258318" y="0"/>
                  </a:moveTo>
                  <a:lnTo>
                    <a:pt x="258318" y="288036"/>
                  </a:lnTo>
                </a:path>
                <a:path w="1049654" h="1259204">
                  <a:moveTo>
                    <a:pt x="0" y="263144"/>
                  </a:moveTo>
                  <a:lnTo>
                    <a:pt x="0" y="551307"/>
                  </a:lnTo>
                </a:path>
                <a:path w="1049654" h="1259204">
                  <a:moveTo>
                    <a:pt x="288036" y="970699"/>
                  </a:moveTo>
                  <a:lnTo>
                    <a:pt x="288036" y="1258811"/>
                  </a:lnTo>
                </a:path>
                <a:path w="1049654" h="1259204">
                  <a:moveTo>
                    <a:pt x="1049655" y="691134"/>
                  </a:moveTo>
                  <a:lnTo>
                    <a:pt x="1049655" y="97924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88026" y="4714494"/>
              <a:ext cx="1734185" cy="877569"/>
            </a:xfrm>
            <a:custGeom>
              <a:avLst/>
              <a:gdLst/>
              <a:ahLst/>
              <a:cxnLst/>
              <a:rect l="l" t="t" r="r" b="b"/>
              <a:pathLst>
                <a:path w="1734184" h="877570">
                  <a:moveTo>
                    <a:pt x="0" y="651509"/>
                  </a:moveTo>
                  <a:lnTo>
                    <a:pt x="17391" y="586418"/>
                  </a:lnTo>
                  <a:lnTo>
                    <a:pt x="66178" y="528780"/>
                  </a:lnTo>
                  <a:lnTo>
                    <a:pt x="100757" y="503630"/>
                  </a:lnTo>
                  <a:lnTo>
                    <a:pt x="141282" y="481391"/>
                  </a:lnTo>
                  <a:lnTo>
                    <a:pt x="187115" y="462412"/>
                  </a:lnTo>
                  <a:lnTo>
                    <a:pt x="237623" y="447042"/>
                  </a:lnTo>
                  <a:lnTo>
                    <a:pt x="292170" y="435632"/>
                  </a:lnTo>
                  <a:lnTo>
                    <a:pt x="350123" y="428530"/>
                  </a:lnTo>
                  <a:lnTo>
                    <a:pt x="410845" y="426084"/>
                  </a:lnTo>
                  <a:lnTo>
                    <a:pt x="471569" y="428530"/>
                  </a:lnTo>
                  <a:lnTo>
                    <a:pt x="529530" y="435632"/>
                  </a:lnTo>
                  <a:lnTo>
                    <a:pt x="584089" y="447042"/>
                  </a:lnTo>
                  <a:lnTo>
                    <a:pt x="634612" y="462412"/>
                  </a:lnTo>
                  <a:lnTo>
                    <a:pt x="680462" y="481391"/>
                  </a:lnTo>
                  <a:lnTo>
                    <a:pt x="721004" y="503630"/>
                  </a:lnTo>
                  <a:lnTo>
                    <a:pt x="755600" y="528780"/>
                  </a:lnTo>
                  <a:lnTo>
                    <a:pt x="783616" y="556493"/>
                  </a:lnTo>
                  <a:lnTo>
                    <a:pt x="817360" y="618207"/>
                  </a:lnTo>
                  <a:lnTo>
                    <a:pt x="821817" y="651509"/>
                  </a:lnTo>
                  <a:lnTo>
                    <a:pt x="817360" y="684843"/>
                  </a:lnTo>
                  <a:lnTo>
                    <a:pt x="783616" y="746595"/>
                  </a:lnTo>
                  <a:lnTo>
                    <a:pt x="755600" y="774318"/>
                  </a:lnTo>
                  <a:lnTo>
                    <a:pt x="721004" y="799474"/>
                  </a:lnTo>
                  <a:lnTo>
                    <a:pt x="680462" y="821715"/>
                  </a:lnTo>
                  <a:lnTo>
                    <a:pt x="634612" y="840693"/>
                  </a:lnTo>
                  <a:lnTo>
                    <a:pt x="584089" y="856060"/>
                  </a:lnTo>
                  <a:lnTo>
                    <a:pt x="529530" y="867467"/>
                  </a:lnTo>
                  <a:lnTo>
                    <a:pt x="471569" y="874567"/>
                  </a:lnTo>
                  <a:lnTo>
                    <a:pt x="410845" y="877011"/>
                  </a:lnTo>
                  <a:lnTo>
                    <a:pt x="350123" y="874567"/>
                  </a:lnTo>
                  <a:lnTo>
                    <a:pt x="292170" y="867467"/>
                  </a:lnTo>
                  <a:lnTo>
                    <a:pt x="237623" y="856060"/>
                  </a:lnTo>
                  <a:lnTo>
                    <a:pt x="187115" y="840693"/>
                  </a:lnTo>
                  <a:lnTo>
                    <a:pt x="141282" y="821715"/>
                  </a:lnTo>
                  <a:lnTo>
                    <a:pt x="100757" y="799474"/>
                  </a:lnTo>
                  <a:lnTo>
                    <a:pt x="66178" y="774318"/>
                  </a:lnTo>
                  <a:lnTo>
                    <a:pt x="38177" y="746595"/>
                  </a:lnTo>
                  <a:lnTo>
                    <a:pt x="4453" y="684843"/>
                  </a:lnTo>
                  <a:lnTo>
                    <a:pt x="0" y="651509"/>
                  </a:lnTo>
                  <a:close/>
                </a:path>
                <a:path w="1734184" h="877570">
                  <a:moveTo>
                    <a:pt x="1181862" y="293369"/>
                  </a:moveTo>
                  <a:lnTo>
                    <a:pt x="1185474" y="245777"/>
                  </a:lnTo>
                  <a:lnTo>
                    <a:pt x="1195933" y="200631"/>
                  </a:lnTo>
                  <a:lnTo>
                    <a:pt x="1212671" y="158537"/>
                  </a:lnTo>
                  <a:lnTo>
                    <a:pt x="1235120" y="120097"/>
                  </a:lnTo>
                  <a:lnTo>
                    <a:pt x="1262713" y="85915"/>
                  </a:lnTo>
                  <a:lnTo>
                    <a:pt x="1294881" y="56595"/>
                  </a:lnTo>
                  <a:lnTo>
                    <a:pt x="1331058" y="32740"/>
                  </a:lnTo>
                  <a:lnTo>
                    <a:pt x="1370675" y="14953"/>
                  </a:lnTo>
                  <a:lnTo>
                    <a:pt x="1413165" y="3838"/>
                  </a:lnTo>
                  <a:lnTo>
                    <a:pt x="1457960" y="0"/>
                  </a:lnTo>
                  <a:lnTo>
                    <a:pt x="1502758" y="3838"/>
                  </a:lnTo>
                  <a:lnTo>
                    <a:pt x="1545257" y="14953"/>
                  </a:lnTo>
                  <a:lnTo>
                    <a:pt x="1584889" y="32740"/>
                  </a:lnTo>
                  <a:lnTo>
                    <a:pt x="1621082" y="56595"/>
                  </a:lnTo>
                  <a:lnTo>
                    <a:pt x="1653270" y="85915"/>
                  </a:lnTo>
                  <a:lnTo>
                    <a:pt x="1680881" y="120097"/>
                  </a:lnTo>
                  <a:lnTo>
                    <a:pt x="1703348" y="158537"/>
                  </a:lnTo>
                  <a:lnTo>
                    <a:pt x="1720100" y="200631"/>
                  </a:lnTo>
                  <a:lnTo>
                    <a:pt x="1730568" y="245777"/>
                  </a:lnTo>
                  <a:lnTo>
                    <a:pt x="1734184" y="293369"/>
                  </a:lnTo>
                  <a:lnTo>
                    <a:pt x="1730568" y="340962"/>
                  </a:lnTo>
                  <a:lnTo>
                    <a:pt x="1720100" y="386108"/>
                  </a:lnTo>
                  <a:lnTo>
                    <a:pt x="1703348" y="428202"/>
                  </a:lnTo>
                  <a:lnTo>
                    <a:pt x="1680881" y="466642"/>
                  </a:lnTo>
                  <a:lnTo>
                    <a:pt x="1653270" y="500824"/>
                  </a:lnTo>
                  <a:lnTo>
                    <a:pt x="1621082" y="530144"/>
                  </a:lnTo>
                  <a:lnTo>
                    <a:pt x="1584889" y="553999"/>
                  </a:lnTo>
                  <a:lnTo>
                    <a:pt x="1545257" y="571786"/>
                  </a:lnTo>
                  <a:lnTo>
                    <a:pt x="1502758" y="582901"/>
                  </a:lnTo>
                  <a:lnTo>
                    <a:pt x="1457960" y="586739"/>
                  </a:lnTo>
                  <a:lnTo>
                    <a:pt x="1413165" y="582901"/>
                  </a:lnTo>
                  <a:lnTo>
                    <a:pt x="1370675" y="571786"/>
                  </a:lnTo>
                  <a:lnTo>
                    <a:pt x="1331058" y="553999"/>
                  </a:lnTo>
                  <a:lnTo>
                    <a:pt x="1294881" y="530144"/>
                  </a:lnTo>
                  <a:lnTo>
                    <a:pt x="1262713" y="500824"/>
                  </a:lnTo>
                  <a:lnTo>
                    <a:pt x="1235120" y="466642"/>
                  </a:lnTo>
                  <a:lnTo>
                    <a:pt x="1212671" y="428202"/>
                  </a:lnTo>
                  <a:lnTo>
                    <a:pt x="1195933" y="386108"/>
                  </a:lnTo>
                  <a:lnTo>
                    <a:pt x="1185474" y="340962"/>
                  </a:lnTo>
                  <a:lnTo>
                    <a:pt x="1181862" y="29336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79365" y="6359448"/>
            <a:ext cx="157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rebuchet MS"/>
                <a:cs typeface="Trebuchet MS"/>
              </a:rPr>
              <a:t>α</a:t>
            </a:r>
            <a:r>
              <a:rPr sz="1600" b="1" spc="-10" dirty="0">
                <a:latin typeface="Carlito"/>
                <a:cs typeface="Carlito"/>
              </a:rPr>
              <a:t>-L-glucopyranose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549183"/>
            <a:ext cx="8697595" cy="24517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29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6.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Cyclisation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des</a:t>
            </a:r>
            <a:r>
              <a:rPr sz="3200" b="1" u="heavy" spc="-3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oses:</a:t>
            </a:r>
            <a:endParaRPr sz="3200">
              <a:latin typeface="Carlito"/>
              <a:cs typeface="Carlito"/>
            </a:endParaRPr>
          </a:p>
          <a:p>
            <a:pPr marL="264795">
              <a:lnSpc>
                <a:spcPct val="100000"/>
              </a:lnSpc>
              <a:spcBef>
                <a:spcPts val="1195"/>
              </a:spcBef>
              <a:tabLst>
                <a:tab pos="158623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6.</a:t>
            </a:r>
            <a:r>
              <a:rPr sz="3200" b="1" u="heavy" spc="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	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Représentation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de</a:t>
            </a:r>
            <a:r>
              <a:rPr sz="3200" b="1" u="heavy" spc="-2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Haworth: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63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N.B:</a:t>
            </a:r>
            <a:r>
              <a:rPr sz="2800" b="1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Solution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aqueuse:</a:t>
            </a:r>
            <a:endParaRPr sz="2800">
              <a:latin typeface="Carlito"/>
              <a:cs typeface="Carlito"/>
            </a:endParaRPr>
          </a:p>
          <a:p>
            <a:pPr marL="417830">
              <a:lnSpc>
                <a:spcPct val="100000"/>
              </a:lnSpc>
              <a:spcBef>
                <a:spcPts val="1680"/>
              </a:spcBef>
              <a:tabLst>
                <a:tab pos="6256020" algn="l"/>
              </a:tabLst>
            </a:pPr>
            <a:r>
              <a:rPr sz="2800" spc="-10" dirty="0">
                <a:latin typeface="Carlito"/>
                <a:cs typeface="Carlito"/>
              </a:rPr>
              <a:t>Glucose </a:t>
            </a:r>
            <a:r>
              <a:rPr sz="2800" spc="-5" dirty="0">
                <a:latin typeface="Carlito"/>
                <a:cs typeface="Carlito"/>
              </a:rPr>
              <a:t>à chaîne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ouverte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(linéaire)	</a:t>
            </a:r>
            <a:r>
              <a:rPr sz="2800" spc="-20" dirty="0">
                <a:latin typeface="Carlito"/>
                <a:cs typeface="Carlito"/>
              </a:rPr>
              <a:t>formes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cycliques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7529" y="2564892"/>
            <a:ext cx="535940" cy="144145"/>
          </a:xfrm>
          <a:custGeom>
            <a:avLst/>
            <a:gdLst/>
            <a:ahLst/>
            <a:cxnLst/>
            <a:rect l="l" t="t" r="r" b="b"/>
            <a:pathLst>
              <a:path w="535939" h="144144">
                <a:moveTo>
                  <a:pt x="0" y="144018"/>
                </a:moveTo>
                <a:lnTo>
                  <a:pt x="535559" y="144018"/>
                </a:lnTo>
              </a:path>
              <a:path w="535939" h="144144">
                <a:moveTo>
                  <a:pt x="427990" y="0"/>
                </a:moveTo>
                <a:lnTo>
                  <a:pt x="535559" y="14401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8959" y="2861310"/>
            <a:ext cx="535940" cy="149860"/>
          </a:xfrm>
          <a:custGeom>
            <a:avLst/>
            <a:gdLst/>
            <a:ahLst/>
            <a:cxnLst/>
            <a:rect l="l" t="t" r="r" b="b"/>
            <a:pathLst>
              <a:path w="535939" h="149860">
                <a:moveTo>
                  <a:pt x="0" y="0"/>
                </a:moveTo>
                <a:lnTo>
                  <a:pt x="535686" y="0"/>
                </a:lnTo>
              </a:path>
              <a:path w="535939" h="149860">
                <a:moveTo>
                  <a:pt x="6857" y="5461"/>
                </a:moveTo>
                <a:lnTo>
                  <a:pt x="114426" y="149478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975" y="5475528"/>
            <a:ext cx="24193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9790" marR="5080" indent="-847725">
              <a:lnSpc>
                <a:spcPct val="150000"/>
              </a:lnSpc>
              <a:spcBef>
                <a:spcPts val="100"/>
              </a:spcBef>
            </a:pPr>
            <a:r>
              <a:rPr sz="2400" b="1" spc="-15" dirty="0">
                <a:latin typeface="Trebuchet MS"/>
                <a:cs typeface="Trebuchet MS"/>
              </a:rPr>
              <a:t>α</a:t>
            </a:r>
            <a:r>
              <a:rPr sz="2400" b="1" spc="-5" dirty="0">
                <a:latin typeface="Carlito"/>
                <a:cs typeface="Carlito"/>
              </a:rPr>
              <a:t>-D-glu</a:t>
            </a:r>
            <a:r>
              <a:rPr sz="2400" b="1" spc="-15" dirty="0">
                <a:latin typeface="Carlito"/>
                <a:cs typeface="Carlito"/>
              </a:rPr>
              <a:t>c</a:t>
            </a:r>
            <a:r>
              <a:rPr sz="2400" b="1" dirty="0">
                <a:latin typeface="Carlito"/>
                <a:cs typeface="Carlito"/>
              </a:rPr>
              <a:t>o</a:t>
            </a:r>
            <a:r>
              <a:rPr sz="2400" b="1" spc="-15" dirty="0">
                <a:latin typeface="Carlito"/>
                <a:cs typeface="Carlito"/>
              </a:rPr>
              <a:t>p</a:t>
            </a:r>
            <a:r>
              <a:rPr sz="2400" b="1" dirty="0">
                <a:latin typeface="Carlito"/>
                <a:cs typeface="Carlito"/>
              </a:rPr>
              <a:t>y</a:t>
            </a:r>
            <a:r>
              <a:rPr sz="2400" b="1" spc="-45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anose  </a:t>
            </a:r>
            <a:r>
              <a:rPr sz="2400" b="1" spc="-5" dirty="0">
                <a:latin typeface="Carlito"/>
                <a:cs typeface="Carlito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30%</a:t>
            </a:r>
            <a:r>
              <a:rPr sz="2400" b="1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3739388"/>
            <a:ext cx="2405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4075" marR="5080" indent="-842010">
              <a:lnSpc>
                <a:spcPct val="150000"/>
              </a:lnSpc>
              <a:spcBef>
                <a:spcPts val="100"/>
              </a:spcBef>
            </a:pPr>
            <a:r>
              <a:rPr sz="2400" b="1" spc="-105" dirty="0">
                <a:latin typeface="Trebuchet MS"/>
                <a:cs typeface="Trebuchet MS"/>
              </a:rPr>
              <a:t>β</a:t>
            </a:r>
            <a:r>
              <a:rPr sz="2400" b="1" spc="-5" dirty="0">
                <a:latin typeface="Carlito"/>
                <a:cs typeface="Carlito"/>
              </a:rPr>
              <a:t>-D-glu</a:t>
            </a:r>
            <a:r>
              <a:rPr sz="2400" b="1" spc="-15" dirty="0">
                <a:latin typeface="Carlito"/>
                <a:cs typeface="Carlito"/>
              </a:rPr>
              <a:t>c</a:t>
            </a:r>
            <a:r>
              <a:rPr sz="2400" b="1" dirty="0">
                <a:latin typeface="Carlito"/>
                <a:cs typeface="Carlito"/>
              </a:rPr>
              <a:t>o</a:t>
            </a:r>
            <a:r>
              <a:rPr sz="2400" b="1" spc="-15" dirty="0">
                <a:latin typeface="Carlito"/>
                <a:cs typeface="Carlito"/>
              </a:rPr>
              <a:t>p</a:t>
            </a:r>
            <a:r>
              <a:rPr sz="2400" b="1" dirty="0">
                <a:latin typeface="Carlito"/>
                <a:cs typeface="Carlito"/>
              </a:rPr>
              <a:t>y</a:t>
            </a:r>
            <a:r>
              <a:rPr sz="2400" b="1" spc="-45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anose  </a:t>
            </a:r>
            <a:r>
              <a:rPr sz="2400" b="1" spc="-5" dirty="0">
                <a:latin typeface="Carlito"/>
                <a:cs typeface="Carlito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60%</a:t>
            </a:r>
            <a:r>
              <a:rPr sz="2400" b="1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9332" y="5475528"/>
            <a:ext cx="2372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5080" indent="-902335">
              <a:lnSpc>
                <a:spcPct val="150000"/>
              </a:lnSpc>
              <a:spcBef>
                <a:spcPts val="100"/>
              </a:spcBef>
            </a:pPr>
            <a:r>
              <a:rPr sz="2400" b="1" spc="-15" dirty="0">
                <a:latin typeface="Trebuchet MS"/>
                <a:cs typeface="Trebuchet MS"/>
              </a:rPr>
              <a:t>α</a:t>
            </a:r>
            <a:r>
              <a:rPr sz="2400" b="1" spc="-5" dirty="0">
                <a:latin typeface="Carlito"/>
                <a:cs typeface="Carlito"/>
              </a:rPr>
              <a:t>-D-glu</a:t>
            </a:r>
            <a:r>
              <a:rPr sz="2400" b="1" spc="-15" dirty="0">
                <a:latin typeface="Carlito"/>
                <a:cs typeface="Carlito"/>
              </a:rPr>
              <a:t>c</a:t>
            </a:r>
            <a:r>
              <a:rPr sz="2400" b="1" dirty="0">
                <a:latin typeface="Carlito"/>
                <a:cs typeface="Carlito"/>
              </a:rPr>
              <a:t>ofu</a:t>
            </a:r>
            <a:r>
              <a:rPr sz="2400" b="1" spc="-50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anose  </a:t>
            </a:r>
            <a:r>
              <a:rPr sz="2400" b="1" spc="-5" dirty="0">
                <a:latin typeface="Carlito"/>
                <a:cs typeface="Carlito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5%</a:t>
            </a:r>
            <a:r>
              <a:rPr sz="2400" b="1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6659" y="3739388"/>
            <a:ext cx="2358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685" marR="5080" indent="-896619">
              <a:lnSpc>
                <a:spcPct val="150000"/>
              </a:lnSpc>
              <a:spcBef>
                <a:spcPts val="100"/>
              </a:spcBef>
            </a:pPr>
            <a:r>
              <a:rPr sz="2400" b="1" spc="-105" dirty="0">
                <a:latin typeface="Trebuchet MS"/>
                <a:cs typeface="Trebuchet MS"/>
              </a:rPr>
              <a:t>β</a:t>
            </a:r>
            <a:r>
              <a:rPr sz="2400" b="1" spc="-5" dirty="0">
                <a:latin typeface="Carlito"/>
                <a:cs typeface="Carlito"/>
              </a:rPr>
              <a:t>-D-glu</a:t>
            </a:r>
            <a:r>
              <a:rPr sz="2400" b="1" spc="-15" dirty="0">
                <a:latin typeface="Carlito"/>
                <a:cs typeface="Carlito"/>
              </a:rPr>
              <a:t>c</a:t>
            </a:r>
            <a:r>
              <a:rPr sz="2400" b="1" dirty="0">
                <a:latin typeface="Carlito"/>
                <a:cs typeface="Carlito"/>
              </a:rPr>
              <a:t>ofu</a:t>
            </a:r>
            <a:r>
              <a:rPr sz="2400" b="1" spc="-50" dirty="0">
                <a:latin typeface="Carlito"/>
                <a:cs typeface="Carlito"/>
              </a:rPr>
              <a:t>r</a:t>
            </a:r>
            <a:r>
              <a:rPr sz="2400" b="1" dirty="0">
                <a:latin typeface="Carlito"/>
                <a:cs typeface="Carlito"/>
              </a:rPr>
              <a:t>anose  </a:t>
            </a:r>
            <a:r>
              <a:rPr sz="2400" b="1" spc="-5" dirty="0">
                <a:latin typeface="Carlito"/>
                <a:cs typeface="Carlito"/>
              </a:rPr>
              <a:t>(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5%</a:t>
            </a:r>
            <a:r>
              <a:rPr sz="2400" b="1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1113" y="4603699"/>
            <a:ext cx="1890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marR="5080" indent="-466725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Forme</a:t>
            </a:r>
            <a:r>
              <a:rPr sz="2400" b="1" spc="-10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ouverte  (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traces</a:t>
            </a:r>
            <a:r>
              <a:rPr sz="2400" b="1" spc="-10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3644" y="4346575"/>
            <a:ext cx="675005" cy="543560"/>
          </a:xfrm>
          <a:custGeom>
            <a:avLst/>
            <a:gdLst/>
            <a:ahLst/>
            <a:cxnLst/>
            <a:rect l="l" t="t" r="r" b="b"/>
            <a:pathLst>
              <a:path w="675004" h="543560">
                <a:moveTo>
                  <a:pt x="0" y="310388"/>
                </a:moveTo>
                <a:lnTo>
                  <a:pt x="609980" y="91567"/>
                </a:lnTo>
              </a:path>
              <a:path w="675004" h="543560">
                <a:moveTo>
                  <a:pt x="64515" y="449199"/>
                </a:moveTo>
                <a:lnTo>
                  <a:pt x="674496" y="230377"/>
                </a:lnTo>
              </a:path>
              <a:path w="675004" h="543560">
                <a:moveTo>
                  <a:pt x="438911" y="0"/>
                </a:moveTo>
                <a:lnTo>
                  <a:pt x="609980" y="91567"/>
                </a:lnTo>
              </a:path>
              <a:path w="675004" h="543560">
                <a:moveTo>
                  <a:pt x="74040" y="451612"/>
                </a:moveTo>
                <a:lnTo>
                  <a:pt x="245236" y="54317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8407" y="5133847"/>
            <a:ext cx="675005" cy="543560"/>
          </a:xfrm>
          <a:custGeom>
            <a:avLst/>
            <a:gdLst/>
            <a:ahLst/>
            <a:cxnLst/>
            <a:rect l="l" t="t" r="r" b="b"/>
            <a:pathLst>
              <a:path w="675004" h="543560">
                <a:moveTo>
                  <a:pt x="0" y="310388"/>
                </a:moveTo>
                <a:lnTo>
                  <a:pt x="609981" y="91566"/>
                </a:lnTo>
              </a:path>
              <a:path w="675004" h="543560">
                <a:moveTo>
                  <a:pt x="64516" y="449198"/>
                </a:moveTo>
                <a:lnTo>
                  <a:pt x="674496" y="230377"/>
                </a:lnTo>
              </a:path>
              <a:path w="675004" h="543560">
                <a:moveTo>
                  <a:pt x="438912" y="0"/>
                </a:moveTo>
                <a:lnTo>
                  <a:pt x="609981" y="91566"/>
                </a:lnTo>
              </a:path>
              <a:path w="675004" h="543560">
                <a:moveTo>
                  <a:pt x="74041" y="451484"/>
                </a:moveTo>
                <a:lnTo>
                  <a:pt x="245237" y="543153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663317" y="4402201"/>
            <a:ext cx="676275" cy="460375"/>
            <a:chOff x="2663317" y="4402201"/>
            <a:chExt cx="676275" cy="460375"/>
          </a:xfrm>
        </p:grpSpPr>
        <p:sp>
          <p:nvSpPr>
            <p:cNvPr id="14" name="object 14"/>
            <p:cNvSpPr/>
            <p:nvPr/>
          </p:nvSpPr>
          <p:spPr>
            <a:xfrm>
              <a:off x="2682367" y="4421251"/>
              <a:ext cx="638175" cy="422275"/>
            </a:xfrm>
            <a:custGeom>
              <a:avLst/>
              <a:gdLst/>
              <a:ahLst/>
              <a:cxnLst/>
              <a:rect l="l" t="t" r="r" b="b"/>
              <a:pathLst>
                <a:path w="638175" h="422275">
                  <a:moveTo>
                    <a:pt x="53085" y="0"/>
                  </a:moveTo>
                  <a:lnTo>
                    <a:pt x="638174" y="278638"/>
                  </a:lnTo>
                </a:path>
                <a:path w="638175" h="422275">
                  <a:moveTo>
                    <a:pt x="0" y="143510"/>
                  </a:moveTo>
                  <a:lnTo>
                    <a:pt x="585088" y="42214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7447" y="4513961"/>
              <a:ext cx="633095" cy="245745"/>
            </a:xfrm>
            <a:custGeom>
              <a:avLst/>
              <a:gdLst/>
              <a:ahLst/>
              <a:cxnLst/>
              <a:rect l="l" t="t" r="r" b="b"/>
              <a:pathLst>
                <a:path w="633095" h="245745">
                  <a:moveTo>
                    <a:pt x="577468" y="0"/>
                  </a:moveTo>
                  <a:lnTo>
                    <a:pt x="633094" y="185927"/>
                  </a:lnTo>
                </a:path>
                <a:path w="633095" h="245745">
                  <a:moveTo>
                    <a:pt x="0" y="59308"/>
                  </a:moveTo>
                  <a:lnTo>
                    <a:pt x="55625" y="24523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68569" y="5196204"/>
            <a:ext cx="676275" cy="460375"/>
            <a:chOff x="5568569" y="5196204"/>
            <a:chExt cx="676275" cy="460375"/>
          </a:xfrm>
        </p:grpSpPr>
        <p:sp>
          <p:nvSpPr>
            <p:cNvPr id="17" name="object 17"/>
            <p:cNvSpPr/>
            <p:nvPr/>
          </p:nvSpPr>
          <p:spPr>
            <a:xfrm>
              <a:off x="5587619" y="5215254"/>
              <a:ext cx="638175" cy="422275"/>
            </a:xfrm>
            <a:custGeom>
              <a:avLst/>
              <a:gdLst/>
              <a:ahLst/>
              <a:cxnLst/>
              <a:rect l="l" t="t" r="r" b="b"/>
              <a:pathLst>
                <a:path w="638175" h="422275">
                  <a:moveTo>
                    <a:pt x="53085" y="0"/>
                  </a:moveTo>
                  <a:lnTo>
                    <a:pt x="638175" y="278638"/>
                  </a:lnTo>
                </a:path>
                <a:path w="638175" h="422275">
                  <a:moveTo>
                    <a:pt x="0" y="143510"/>
                  </a:moveTo>
                  <a:lnTo>
                    <a:pt x="585088" y="422173"/>
                  </a:lnTo>
                </a:path>
                <a:path w="638175" h="422275">
                  <a:moveTo>
                    <a:pt x="582548" y="92583"/>
                  </a:moveTo>
                  <a:lnTo>
                    <a:pt x="638175" y="27863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92699" y="5367273"/>
              <a:ext cx="55880" cy="186055"/>
            </a:xfrm>
            <a:custGeom>
              <a:avLst/>
              <a:gdLst/>
              <a:ahLst/>
              <a:cxnLst/>
              <a:rect l="l" t="t" r="r" b="b"/>
              <a:pathLst>
                <a:path w="55879" h="186054">
                  <a:moveTo>
                    <a:pt x="0" y="0"/>
                  </a:moveTo>
                  <a:lnTo>
                    <a:pt x="55625" y="18592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827440"/>
            <a:ext cx="8280400" cy="132397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37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7.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Conformation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des structures</a:t>
            </a:r>
            <a:r>
              <a:rPr sz="3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cycliques: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7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15" dirty="0">
                <a:latin typeface="Carlito"/>
                <a:cs typeface="Carlito"/>
              </a:rPr>
              <a:t>Hétérocycles </a:t>
            </a:r>
            <a:r>
              <a:rPr sz="3200" dirty="0">
                <a:latin typeface="Carlito"/>
                <a:cs typeface="Carlito"/>
              </a:rPr>
              <a:t>à </a:t>
            </a:r>
            <a:r>
              <a:rPr sz="3200" b="1" dirty="0">
                <a:latin typeface="Carlito"/>
                <a:cs typeface="Carlito"/>
              </a:rPr>
              <a:t>6 </a:t>
            </a:r>
            <a:r>
              <a:rPr sz="3200" spc="-15" dirty="0">
                <a:latin typeface="Carlito"/>
                <a:cs typeface="Carlito"/>
              </a:rPr>
              <a:t>atomes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b="1" spc="-10" dirty="0">
                <a:latin typeface="Carlito"/>
                <a:cs typeface="Carlito"/>
              </a:rPr>
              <a:t>bateaux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chaises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4" y="4114800"/>
            <a:ext cx="8608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15" dirty="0">
                <a:latin typeface="Carlito"/>
                <a:cs typeface="Carlito"/>
              </a:rPr>
              <a:t>Hétérocycles </a:t>
            </a:r>
            <a:r>
              <a:rPr sz="3200" dirty="0">
                <a:latin typeface="Carlito"/>
                <a:cs typeface="Carlito"/>
              </a:rPr>
              <a:t>à </a:t>
            </a:r>
            <a:r>
              <a:rPr sz="3200" b="1" dirty="0">
                <a:latin typeface="Carlito"/>
                <a:cs typeface="Carlito"/>
              </a:rPr>
              <a:t>5 </a:t>
            </a:r>
            <a:r>
              <a:rPr sz="3200" spc="-15" dirty="0">
                <a:latin typeface="Carlito"/>
                <a:cs typeface="Carlito"/>
              </a:rPr>
              <a:t>atomes </a:t>
            </a:r>
            <a:r>
              <a:rPr sz="3200" dirty="0">
                <a:latin typeface="Carlito"/>
                <a:cs typeface="Carlito"/>
              </a:rPr>
              <a:t>=&gt;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b="1" spc="-15" dirty="0">
                <a:latin typeface="Carlito"/>
                <a:cs typeface="Carlito"/>
              </a:rPr>
              <a:t>enveloppe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2590800"/>
            <a:ext cx="3794414" cy="1508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784" y="2514600"/>
            <a:ext cx="1337945" cy="1007110"/>
          </a:xfrm>
          <a:custGeom>
            <a:avLst/>
            <a:gdLst/>
            <a:ahLst/>
            <a:cxnLst/>
            <a:rect l="l" t="t" r="r" b="b"/>
            <a:pathLst>
              <a:path w="1337945" h="1007110">
                <a:moveTo>
                  <a:pt x="270243" y="0"/>
                </a:moveTo>
                <a:lnTo>
                  <a:pt x="983145" y="0"/>
                </a:lnTo>
              </a:path>
              <a:path w="1337945" h="1007110">
                <a:moveTo>
                  <a:pt x="261848" y="0"/>
                </a:moveTo>
                <a:lnTo>
                  <a:pt x="0" y="576326"/>
                </a:lnTo>
              </a:path>
              <a:path w="1337945" h="1007110">
                <a:moveTo>
                  <a:pt x="762" y="568960"/>
                </a:moveTo>
                <a:lnTo>
                  <a:pt x="288836" y="1006729"/>
                </a:lnTo>
              </a:path>
              <a:path w="1337945" h="1007110">
                <a:moveTo>
                  <a:pt x="286931" y="992886"/>
                </a:moveTo>
                <a:lnTo>
                  <a:pt x="1060488" y="992886"/>
                </a:lnTo>
              </a:path>
              <a:path w="1337945" h="1007110">
                <a:moveTo>
                  <a:pt x="1060488" y="992886"/>
                </a:moveTo>
                <a:lnTo>
                  <a:pt x="1337729" y="51181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93773" y="2378709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8017" y="2635630"/>
            <a:ext cx="167005" cy="386715"/>
          </a:xfrm>
          <a:custGeom>
            <a:avLst/>
            <a:gdLst/>
            <a:ahLst/>
            <a:cxnLst/>
            <a:rect l="l" t="t" r="r" b="b"/>
            <a:pathLst>
              <a:path w="167005" h="386714">
                <a:moveTo>
                  <a:pt x="166496" y="386461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7801" y="2883338"/>
            <a:ext cx="792480" cy="257175"/>
          </a:xfrm>
          <a:custGeom>
            <a:avLst/>
            <a:gdLst/>
            <a:ahLst/>
            <a:cxnLst/>
            <a:rect l="l" t="t" r="r" b="b"/>
            <a:pathLst>
              <a:path w="792479" h="257175">
                <a:moveTo>
                  <a:pt x="678842" y="128339"/>
                </a:moveTo>
                <a:lnTo>
                  <a:pt x="549656" y="203650"/>
                </a:lnTo>
                <a:lnTo>
                  <a:pt x="541208" y="211226"/>
                </a:lnTo>
                <a:lnTo>
                  <a:pt x="536463" y="221112"/>
                </a:lnTo>
                <a:lnTo>
                  <a:pt x="535743" y="232046"/>
                </a:lnTo>
                <a:lnTo>
                  <a:pt x="539369" y="242766"/>
                </a:lnTo>
                <a:lnTo>
                  <a:pt x="546945" y="251213"/>
                </a:lnTo>
                <a:lnTo>
                  <a:pt x="556831" y="255958"/>
                </a:lnTo>
                <a:lnTo>
                  <a:pt x="567765" y="256678"/>
                </a:lnTo>
                <a:lnTo>
                  <a:pt x="578485" y="253053"/>
                </a:lnTo>
                <a:lnTo>
                  <a:pt x="743252" y="156914"/>
                </a:lnTo>
                <a:lnTo>
                  <a:pt x="735584" y="156914"/>
                </a:lnTo>
                <a:lnTo>
                  <a:pt x="735584" y="152977"/>
                </a:lnTo>
                <a:lnTo>
                  <a:pt x="721106" y="152977"/>
                </a:lnTo>
                <a:lnTo>
                  <a:pt x="678842" y="128339"/>
                </a:lnTo>
                <a:close/>
              </a:path>
              <a:path w="792479" h="257175">
                <a:moveTo>
                  <a:pt x="629825" y="99764"/>
                </a:moveTo>
                <a:lnTo>
                  <a:pt x="0" y="99764"/>
                </a:lnTo>
                <a:lnTo>
                  <a:pt x="0" y="156914"/>
                </a:lnTo>
                <a:lnTo>
                  <a:pt x="629825" y="156914"/>
                </a:lnTo>
                <a:lnTo>
                  <a:pt x="678842" y="128339"/>
                </a:lnTo>
                <a:lnTo>
                  <a:pt x="629825" y="99764"/>
                </a:lnTo>
                <a:close/>
              </a:path>
              <a:path w="792479" h="257175">
                <a:moveTo>
                  <a:pt x="743252" y="99764"/>
                </a:moveTo>
                <a:lnTo>
                  <a:pt x="735584" y="99764"/>
                </a:lnTo>
                <a:lnTo>
                  <a:pt x="735584" y="156914"/>
                </a:lnTo>
                <a:lnTo>
                  <a:pt x="743252" y="156914"/>
                </a:lnTo>
                <a:lnTo>
                  <a:pt x="792226" y="128339"/>
                </a:lnTo>
                <a:lnTo>
                  <a:pt x="743252" y="99764"/>
                </a:lnTo>
                <a:close/>
              </a:path>
              <a:path w="792479" h="257175">
                <a:moveTo>
                  <a:pt x="721106" y="103701"/>
                </a:moveTo>
                <a:lnTo>
                  <a:pt x="678842" y="128339"/>
                </a:lnTo>
                <a:lnTo>
                  <a:pt x="721106" y="152977"/>
                </a:lnTo>
                <a:lnTo>
                  <a:pt x="721106" y="103701"/>
                </a:lnTo>
                <a:close/>
              </a:path>
              <a:path w="792479" h="257175">
                <a:moveTo>
                  <a:pt x="735584" y="103701"/>
                </a:moveTo>
                <a:lnTo>
                  <a:pt x="721106" y="103701"/>
                </a:lnTo>
                <a:lnTo>
                  <a:pt x="721106" y="152977"/>
                </a:lnTo>
                <a:lnTo>
                  <a:pt x="735584" y="152977"/>
                </a:lnTo>
                <a:lnTo>
                  <a:pt x="735584" y="103701"/>
                </a:lnTo>
                <a:close/>
              </a:path>
              <a:path w="792479" h="257175">
                <a:moveTo>
                  <a:pt x="567765" y="0"/>
                </a:moveTo>
                <a:lnTo>
                  <a:pt x="556831" y="720"/>
                </a:lnTo>
                <a:lnTo>
                  <a:pt x="546945" y="5464"/>
                </a:lnTo>
                <a:lnTo>
                  <a:pt x="539369" y="13912"/>
                </a:lnTo>
                <a:lnTo>
                  <a:pt x="535743" y="24632"/>
                </a:lnTo>
                <a:lnTo>
                  <a:pt x="536463" y="35565"/>
                </a:lnTo>
                <a:lnTo>
                  <a:pt x="541208" y="45452"/>
                </a:lnTo>
                <a:lnTo>
                  <a:pt x="549656" y="53028"/>
                </a:lnTo>
                <a:lnTo>
                  <a:pt x="678842" y="128339"/>
                </a:lnTo>
                <a:lnTo>
                  <a:pt x="721106" y="103701"/>
                </a:lnTo>
                <a:lnTo>
                  <a:pt x="735584" y="103701"/>
                </a:lnTo>
                <a:lnTo>
                  <a:pt x="735584" y="99764"/>
                </a:lnTo>
                <a:lnTo>
                  <a:pt x="743252" y="99764"/>
                </a:lnTo>
                <a:lnTo>
                  <a:pt x="578485" y="3625"/>
                </a:lnTo>
                <a:lnTo>
                  <a:pt x="567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79676" y="4656544"/>
            <a:ext cx="4200525" cy="1868805"/>
            <a:chOff x="1979676" y="4656544"/>
            <a:chExt cx="4200525" cy="1868805"/>
          </a:xfrm>
        </p:grpSpPr>
        <p:sp>
          <p:nvSpPr>
            <p:cNvPr id="11" name="object 11"/>
            <p:cNvSpPr/>
            <p:nvPr/>
          </p:nvSpPr>
          <p:spPr>
            <a:xfrm>
              <a:off x="1979676" y="4656544"/>
              <a:ext cx="4200525" cy="18688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78452" y="5392279"/>
              <a:ext cx="595630" cy="257175"/>
            </a:xfrm>
            <a:custGeom>
              <a:avLst/>
              <a:gdLst/>
              <a:ahLst/>
              <a:cxnLst/>
              <a:rect l="l" t="t" r="r" b="b"/>
              <a:pathLst>
                <a:path w="595629" h="257175">
                  <a:moveTo>
                    <a:pt x="370663" y="0"/>
                  </a:moveTo>
                  <a:lnTo>
                    <a:pt x="359743" y="696"/>
                  </a:lnTo>
                  <a:lnTo>
                    <a:pt x="349894" y="5464"/>
                  </a:lnTo>
                  <a:lnTo>
                    <a:pt x="342392" y="13983"/>
                  </a:lnTo>
                  <a:lnTo>
                    <a:pt x="338695" y="24701"/>
                  </a:lnTo>
                  <a:lnTo>
                    <a:pt x="339391" y="35621"/>
                  </a:lnTo>
                  <a:lnTo>
                    <a:pt x="344160" y="45469"/>
                  </a:lnTo>
                  <a:lnTo>
                    <a:pt x="352679" y="52972"/>
                  </a:lnTo>
                  <a:lnTo>
                    <a:pt x="432921" y="99810"/>
                  </a:lnTo>
                  <a:lnTo>
                    <a:pt x="538480" y="99835"/>
                  </a:lnTo>
                  <a:lnTo>
                    <a:pt x="538480" y="156985"/>
                  </a:lnTo>
                  <a:lnTo>
                    <a:pt x="432712" y="156985"/>
                  </a:lnTo>
                  <a:lnTo>
                    <a:pt x="352679" y="203683"/>
                  </a:lnTo>
                  <a:lnTo>
                    <a:pt x="344160" y="211225"/>
                  </a:lnTo>
                  <a:lnTo>
                    <a:pt x="339391" y="221089"/>
                  </a:lnTo>
                  <a:lnTo>
                    <a:pt x="338695" y="232019"/>
                  </a:lnTo>
                  <a:lnTo>
                    <a:pt x="342392" y="242761"/>
                  </a:lnTo>
                  <a:lnTo>
                    <a:pt x="349894" y="251235"/>
                  </a:lnTo>
                  <a:lnTo>
                    <a:pt x="359743" y="255996"/>
                  </a:lnTo>
                  <a:lnTo>
                    <a:pt x="370663" y="256711"/>
                  </a:lnTo>
                  <a:lnTo>
                    <a:pt x="381381" y="253048"/>
                  </a:lnTo>
                  <a:lnTo>
                    <a:pt x="546216" y="156985"/>
                  </a:lnTo>
                  <a:lnTo>
                    <a:pt x="538480" y="156985"/>
                  </a:lnTo>
                  <a:lnTo>
                    <a:pt x="546259" y="156960"/>
                  </a:lnTo>
                  <a:lnTo>
                    <a:pt x="595249" y="128410"/>
                  </a:lnTo>
                  <a:lnTo>
                    <a:pt x="381381" y="3696"/>
                  </a:lnTo>
                  <a:lnTo>
                    <a:pt x="370663" y="0"/>
                  </a:lnTo>
                  <a:close/>
                </a:path>
                <a:path w="595629" h="257175">
                  <a:moveTo>
                    <a:pt x="481802" y="128342"/>
                  </a:moveTo>
                  <a:lnTo>
                    <a:pt x="432754" y="156960"/>
                  </a:lnTo>
                  <a:lnTo>
                    <a:pt x="538480" y="156985"/>
                  </a:lnTo>
                  <a:lnTo>
                    <a:pt x="538480" y="153048"/>
                  </a:lnTo>
                  <a:lnTo>
                    <a:pt x="524129" y="153048"/>
                  </a:lnTo>
                  <a:lnTo>
                    <a:pt x="481802" y="128342"/>
                  </a:lnTo>
                  <a:close/>
                </a:path>
                <a:path w="595629" h="257175">
                  <a:moveTo>
                    <a:pt x="0" y="99708"/>
                  </a:moveTo>
                  <a:lnTo>
                    <a:pt x="0" y="156858"/>
                  </a:lnTo>
                  <a:lnTo>
                    <a:pt x="432754" y="156960"/>
                  </a:lnTo>
                  <a:lnTo>
                    <a:pt x="481802" y="128342"/>
                  </a:lnTo>
                  <a:lnTo>
                    <a:pt x="432921" y="99810"/>
                  </a:lnTo>
                  <a:lnTo>
                    <a:pt x="0" y="99708"/>
                  </a:lnTo>
                  <a:close/>
                </a:path>
                <a:path w="595629" h="257175">
                  <a:moveTo>
                    <a:pt x="524129" y="103645"/>
                  </a:moveTo>
                  <a:lnTo>
                    <a:pt x="481802" y="128342"/>
                  </a:lnTo>
                  <a:lnTo>
                    <a:pt x="524129" y="153048"/>
                  </a:lnTo>
                  <a:lnTo>
                    <a:pt x="524129" y="103645"/>
                  </a:lnTo>
                  <a:close/>
                </a:path>
                <a:path w="595629" h="257175">
                  <a:moveTo>
                    <a:pt x="538480" y="103645"/>
                  </a:moveTo>
                  <a:lnTo>
                    <a:pt x="524129" y="103645"/>
                  </a:lnTo>
                  <a:lnTo>
                    <a:pt x="524129" y="153048"/>
                  </a:lnTo>
                  <a:lnTo>
                    <a:pt x="538480" y="153048"/>
                  </a:lnTo>
                  <a:lnTo>
                    <a:pt x="538480" y="103645"/>
                  </a:lnTo>
                  <a:close/>
                </a:path>
                <a:path w="595629" h="257175">
                  <a:moveTo>
                    <a:pt x="432921" y="99810"/>
                  </a:moveTo>
                  <a:lnTo>
                    <a:pt x="481802" y="128342"/>
                  </a:lnTo>
                  <a:lnTo>
                    <a:pt x="524129" y="103645"/>
                  </a:lnTo>
                  <a:lnTo>
                    <a:pt x="538480" y="103645"/>
                  </a:lnTo>
                  <a:lnTo>
                    <a:pt x="538480" y="99835"/>
                  </a:lnTo>
                  <a:lnTo>
                    <a:pt x="432921" y="998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588" y="2641549"/>
            <a:ext cx="2253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AF50"/>
                </a:solidFill>
              </a:rPr>
              <a:t>MERCI</a:t>
            </a:r>
            <a:r>
              <a:rPr sz="4400" spc="-95" dirty="0">
                <a:solidFill>
                  <a:srgbClr val="00AF50"/>
                </a:solidFill>
              </a:rPr>
              <a:t> </a:t>
            </a:r>
            <a:r>
              <a:rPr sz="4400" dirty="0">
                <a:solidFill>
                  <a:srgbClr val="00AF50"/>
                </a:solidFill>
              </a:rPr>
              <a:t>!</a:t>
            </a:r>
            <a:endParaRPr sz="4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8506460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9259" marR="2602865" indent="-429259">
              <a:lnSpc>
                <a:spcPct val="116399"/>
              </a:lnSpc>
              <a:spcBef>
                <a:spcPts val="95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Propriétés physico-chimiques: 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8. 1.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physiques:</a:t>
            </a:r>
            <a:endParaRPr sz="3200">
              <a:latin typeface="Carlito"/>
              <a:cs typeface="Carlito"/>
            </a:endParaRPr>
          </a:p>
          <a:p>
            <a:pPr marL="758190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758825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Pouvoir</a:t>
            </a:r>
            <a:r>
              <a:rPr sz="32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rotatoire:</a:t>
            </a:r>
            <a:endParaRPr sz="3200">
              <a:latin typeface="Carlito"/>
              <a:cs typeface="Carlito"/>
            </a:endParaRPr>
          </a:p>
          <a:p>
            <a:pPr marL="732790">
              <a:lnSpc>
                <a:spcPct val="100000"/>
              </a:lnSpc>
              <a:spcBef>
                <a:spcPts val="1764"/>
              </a:spcBef>
            </a:pPr>
            <a:r>
              <a:rPr sz="3200" dirty="0">
                <a:latin typeface="Carlito"/>
                <a:cs typeface="Carlito"/>
              </a:rPr>
              <a:t>=&gt; C </a:t>
            </a:r>
            <a:r>
              <a:rPr sz="3200" spc="-10" dirty="0">
                <a:latin typeface="Carlito"/>
                <a:cs typeface="Carlito"/>
              </a:rPr>
              <a:t>asymétrique </a:t>
            </a:r>
            <a:r>
              <a:rPr sz="3200" spc="-5" dirty="0">
                <a:latin typeface="Carlito"/>
                <a:cs typeface="Carlito"/>
              </a:rPr>
              <a:t>(Loi de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BIOT)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Carlito"/>
              <a:cs typeface="Carlito"/>
            </a:endParaRPr>
          </a:p>
          <a:p>
            <a:pPr marL="758190" lvl="1" indent="-457834">
              <a:lnSpc>
                <a:spcPct val="100000"/>
              </a:lnSpc>
              <a:buFont typeface="Wingdings"/>
              <a:buChar char=""/>
              <a:tabLst>
                <a:tab pos="758825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Mutarotation:</a:t>
            </a:r>
            <a:r>
              <a:rPr sz="3200" b="1" spc="-1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5" dirty="0">
                <a:latin typeface="Carlito"/>
                <a:cs typeface="Carlito"/>
              </a:rPr>
              <a:t>présence </a:t>
            </a:r>
            <a:r>
              <a:rPr sz="3200" dirty="0">
                <a:latin typeface="Carlito"/>
                <a:cs typeface="Carlito"/>
              </a:rPr>
              <a:t>OH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hémiacétalique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3431" y="4846160"/>
            <a:ext cx="6030330" cy="1654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6898640" cy="4877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995044" indent="-432434">
              <a:lnSpc>
                <a:spcPct val="116399"/>
              </a:lnSpc>
              <a:spcBef>
                <a:spcPts val="9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8.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physico-chimiques: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8. 2.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238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Solubles dans </a:t>
            </a:r>
            <a:r>
              <a:rPr sz="3200" spc="-130" dirty="0">
                <a:latin typeface="Arial"/>
                <a:cs typeface="Arial"/>
              </a:rPr>
              <a:t>l’eau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Carlito"/>
                <a:cs typeface="Carlito"/>
              </a:rPr>
              <a:t>(-OH),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31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"/>
              <a:tabLst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Milieu acide / </a:t>
            </a:r>
            <a:r>
              <a:rPr sz="3200" spc="-20" dirty="0">
                <a:latin typeface="Carlito"/>
                <a:cs typeface="Carlito"/>
              </a:rPr>
              <a:t>déshydratation:</a:t>
            </a:r>
            <a:endParaRPr sz="3200">
              <a:latin typeface="Carlito"/>
              <a:cs typeface="Carlito"/>
            </a:endParaRPr>
          </a:p>
          <a:p>
            <a:pPr marL="1946910">
              <a:lnSpc>
                <a:spcPct val="100000"/>
              </a:lnSpc>
              <a:spcBef>
                <a:spcPts val="25"/>
              </a:spcBef>
            </a:pPr>
            <a:r>
              <a:rPr sz="3200" dirty="0">
                <a:latin typeface="Carlito"/>
                <a:cs typeface="Carlito"/>
              </a:rPr>
              <a:t>Ose </a:t>
            </a:r>
            <a:r>
              <a:rPr sz="3200" spc="5" dirty="0">
                <a:latin typeface="Wingdings"/>
                <a:cs typeface="Wingdings"/>
              </a:rPr>
              <a:t>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rlito"/>
                <a:cs typeface="Carlito"/>
              </a:rPr>
              <a:t>Dérivé </a:t>
            </a:r>
            <a:r>
              <a:rPr sz="3200" dirty="0">
                <a:latin typeface="Carlito"/>
                <a:cs typeface="Carlito"/>
              </a:rPr>
              <a:t>du</a:t>
            </a:r>
            <a:r>
              <a:rPr sz="3200" spc="-10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furfural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"/>
              <a:tabLst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Milieu </a:t>
            </a:r>
            <a:r>
              <a:rPr sz="3200" spc="-5" dirty="0">
                <a:latin typeface="Carlito"/>
                <a:cs typeface="Carlito"/>
              </a:rPr>
              <a:t>base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faible</a:t>
            </a:r>
            <a:endParaRPr sz="3200">
              <a:latin typeface="Carlito"/>
              <a:cs typeface="Carlito"/>
            </a:endParaRPr>
          </a:p>
          <a:p>
            <a:pPr marL="139319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5" dirty="0">
                <a:latin typeface="Carlito"/>
                <a:cs typeface="Carlito"/>
              </a:rPr>
              <a:t>Epimérisation et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mutarotation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25" y="909228"/>
            <a:ext cx="8792210" cy="55479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4055" indent="-417195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6946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70612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2.1.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carbonyle:</a:t>
            </a:r>
            <a:endParaRPr sz="3200">
              <a:latin typeface="Carlito"/>
              <a:cs typeface="Carlito"/>
            </a:endParaRPr>
          </a:p>
          <a:p>
            <a:pPr marL="102298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23619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Réduction: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420"/>
              </a:spcBef>
              <a:buFont typeface="Wingdings"/>
              <a:buChar char=""/>
              <a:tabLst>
                <a:tab pos="483234" algn="l"/>
              </a:tabLst>
            </a:pPr>
            <a:r>
              <a:rPr sz="3200" spc="-10" dirty="0">
                <a:latin typeface="Carlito"/>
                <a:cs typeface="Carlito"/>
              </a:rPr>
              <a:t>Réduction catalytique </a:t>
            </a:r>
            <a:r>
              <a:rPr sz="3200" dirty="0">
                <a:latin typeface="Carlito"/>
                <a:cs typeface="Carlito"/>
              </a:rPr>
              <a:t>//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carbonyle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83234" algn="l"/>
              </a:tabLst>
            </a:pPr>
            <a:r>
              <a:rPr sz="3200" b="1" spc="-5" dirty="0">
                <a:latin typeface="Carlito"/>
                <a:cs typeface="Carlito"/>
              </a:rPr>
              <a:t>Chimique </a:t>
            </a:r>
            <a:r>
              <a:rPr sz="3200" spc="-20" dirty="0">
                <a:latin typeface="Carlito"/>
                <a:cs typeface="Carlito"/>
              </a:rPr>
              <a:t>(Borohydrures </a:t>
            </a:r>
            <a:r>
              <a:rPr sz="3200" spc="-5" dirty="0">
                <a:latin typeface="Carlito"/>
                <a:cs typeface="Carlito"/>
              </a:rPr>
              <a:t>alcalins)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enzymatique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920"/>
              </a:spcBef>
              <a:buChar char=""/>
              <a:tabLst>
                <a:tab pos="483234" algn="l"/>
              </a:tabLst>
            </a:pP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rlito"/>
                <a:cs typeface="Carlito"/>
              </a:rPr>
              <a:t>Polyalcools </a:t>
            </a:r>
            <a:r>
              <a:rPr sz="3200" spc="-5" dirty="0">
                <a:latin typeface="Carlito"/>
                <a:cs typeface="Carlito"/>
              </a:rPr>
              <a:t>(glucitols </a:t>
            </a:r>
            <a:r>
              <a:rPr sz="3200" dirty="0">
                <a:latin typeface="Carlito"/>
                <a:cs typeface="Carlito"/>
              </a:rPr>
              <a:t>=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alditols)</a:t>
            </a:r>
            <a:endParaRPr sz="3200">
              <a:latin typeface="Carlito"/>
              <a:cs typeface="Carlito"/>
            </a:endParaRPr>
          </a:p>
          <a:p>
            <a:pPr marL="2247265" lvl="1" indent="-457834">
              <a:lnSpc>
                <a:spcPct val="100000"/>
              </a:lnSpc>
              <a:spcBef>
                <a:spcPts val="2990"/>
              </a:spcBef>
              <a:buFont typeface="Wingdings"/>
              <a:buChar char=""/>
              <a:tabLst>
                <a:tab pos="2247265" algn="l"/>
                <a:tab pos="2247900" algn="l"/>
              </a:tabLst>
            </a:pPr>
            <a:r>
              <a:rPr sz="3200" b="1" dirty="0">
                <a:latin typeface="Carlito"/>
                <a:cs typeface="Carlito"/>
              </a:rPr>
              <a:t>Aldose </a:t>
            </a:r>
            <a:r>
              <a:rPr sz="3200" b="1" dirty="0">
                <a:latin typeface="Wingdings"/>
                <a:cs typeface="Wingdings"/>
              </a:rPr>
              <a:t>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rlito"/>
                <a:cs typeface="Carlito"/>
              </a:rPr>
              <a:t>isomère</a:t>
            </a:r>
            <a:r>
              <a:rPr sz="3200" b="1" spc="-13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unique</a:t>
            </a:r>
            <a:endParaRPr sz="3200">
              <a:latin typeface="Carlito"/>
              <a:cs typeface="Carlito"/>
            </a:endParaRPr>
          </a:p>
          <a:p>
            <a:pPr marL="2247265" lvl="1" indent="-457834">
              <a:lnSpc>
                <a:spcPct val="100000"/>
              </a:lnSpc>
              <a:spcBef>
                <a:spcPts val="1925"/>
              </a:spcBef>
              <a:buFont typeface="Wingdings"/>
              <a:buChar char=""/>
              <a:tabLst>
                <a:tab pos="2247265" algn="l"/>
                <a:tab pos="2247900" algn="l"/>
              </a:tabLst>
            </a:pPr>
            <a:r>
              <a:rPr sz="3200" b="1" spc="-10" dirty="0">
                <a:latin typeface="Carlito"/>
                <a:cs typeface="Carlito"/>
              </a:rPr>
              <a:t>Cétose </a:t>
            </a:r>
            <a:r>
              <a:rPr sz="3200" b="1" dirty="0">
                <a:latin typeface="Wingdings"/>
                <a:cs typeface="Wingdings"/>
              </a:rPr>
              <a:t>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rlito"/>
                <a:cs typeface="Carlito"/>
              </a:rPr>
              <a:t>deux </a:t>
            </a:r>
            <a:r>
              <a:rPr sz="3200" b="1" spc="-10" dirty="0">
                <a:latin typeface="Carlito"/>
                <a:cs typeface="Carlito"/>
              </a:rPr>
              <a:t>épimères</a:t>
            </a:r>
            <a:r>
              <a:rPr sz="3200" b="1" spc="-7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(C</a:t>
            </a:r>
            <a:r>
              <a:rPr sz="3150" b="1" baseline="-21164" dirty="0">
                <a:latin typeface="Carlito"/>
                <a:cs typeface="Carlito"/>
              </a:rPr>
              <a:t>2</a:t>
            </a:r>
            <a:r>
              <a:rPr sz="3200" b="1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276350"/>
            <a:ext cx="4394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70534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Classification: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636" y="202183"/>
            <a:ext cx="8365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accent3">
                    <a:lumMod val="75000"/>
                  </a:schemeClr>
                </a:solidFill>
              </a:rPr>
              <a:t>I. 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</a:rPr>
              <a:t>Définition </a:t>
            </a:r>
            <a:r>
              <a:rPr sz="3200" spc="-5" dirty="0">
                <a:solidFill>
                  <a:schemeClr val="accent3">
                    <a:lumMod val="75000"/>
                  </a:schemeClr>
                </a:solidFill>
              </a:rPr>
              <a:t>et 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</a:rPr>
              <a:t>classification </a:t>
            </a:r>
            <a:r>
              <a:rPr sz="3200" spc="-5" dirty="0">
                <a:solidFill>
                  <a:schemeClr val="accent3">
                    <a:lumMod val="75000"/>
                  </a:schemeClr>
                </a:solidFill>
              </a:rPr>
              <a:t>des</a:t>
            </a:r>
            <a:r>
              <a:rPr sz="3200" spc="-2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3200" dirty="0">
                <a:solidFill>
                  <a:schemeClr val="accent3">
                    <a:lumMod val="75000"/>
                  </a:schemeClr>
                </a:solidFill>
              </a:rPr>
              <a:t>glucides</a:t>
            </a:r>
            <a:endParaRPr sz="32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30" y="2299361"/>
            <a:ext cx="8217524" cy="4180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1405" y="2132838"/>
            <a:ext cx="5544566" cy="182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401" y="909228"/>
            <a:ext cx="7896225" cy="22948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44525" indent="-417195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64516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657225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2.1.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7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carbonyle:</a:t>
            </a:r>
            <a:endParaRPr sz="3200">
              <a:latin typeface="Carlito"/>
              <a:cs typeface="Carlito"/>
            </a:endParaRPr>
          </a:p>
          <a:p>
            <a:pPr marL="97345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974090" algn="l"/>
              </a:tabLst>
            </a:pPr>
            <a:r>
              <a:rPr sz="3200" b="1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Réduction: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6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1800" b="1" dirty="0">
                <a:latin typeface="Carlito"/>
                <a:cs typeface="Carlito"/>
              </a:rPr>
              <a:t>Aldose </a:t>
            </a:r>
            <a:r>
              <a:rPr sz="1800" b="1" spc="-5" dirty="0">
                <a:latin typeface="Wingdings"/>
                <a:cs typeface="Wingdings"/>
              </a:rPr>
              <a:t>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rlito"/>
                <a:cs typeface="Carlito"/>
              </a:rPr>
              <a:t>isomère</a:t>
            </a:r>
            <a:r>
              <a:rPr sz="1800" b="1" spc="-8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unique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7388" y="4239338"/>
            <a:ext cx="3615580" cy="244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4631512"/>
            <a:ext cx="31375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Carlito"/>
                <a:cs typeface="Carlito"/>
              </a:rPr>
              <a:t>Cétose </a:t>
            </a:r>
            <a:r>
              <a:rPr sz="2000" b="1" spc="5" dirty="0">
                <a:latin typeface="Wingdings"/>
                <a:cs typeface="Wingdings"/>
              </a:rPr>
              <a:t>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Carlito"/>
                <a:cs typeface="Carlito"/>
              </a:rPr>
              <a:t>deux</a:t>
            </a:r>
            <a:r>
              <a:rPr sz="2000" b="1" spc="-114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épimères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909228"/>
            <a:ext cx="8593455" cy="23964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41325" indent="-416559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4419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454025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2.1.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6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carbonyle:</a:t>
            </a:r>
            <a:endParaRPr sz="3200">
              <a:latin typeface="Carlito"/>
              <a:cs typeface="Carlito"/>
            </a:endParaRPr>
          </a:p>
          <a:p>
            <a:pPr marL="770890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771525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Oxydation:</a:t>
            </a:r>
            <a:endParaRPr sz="3200">
              <a:latin typeface="Carlito"/>
              <a:cs typeface="Carlito"/>
            </a:endParaRPr>
          </a:p>
          <a:p>
            <a:pPr marL="923290" lvl="2" indent="-457834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922655" algn="l"/>
                <a:tab pos="923925" algn="l"/>
              </a:tabLst>
            </a:pPr>
            <a:r>
              <a:rPr sz="4800" u="heavy" spc="-7" baseline="1736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Douce:</a:t>
            </a:r>
            <a:r>
              <a:rPr sz="4800" spc="-7" baseline="1736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Aldoses </a:t>
            </a:r>
            <a:r>
              <a:rPr sz="3200" spc="5" dirty="0">
                <a:latin typeface="Carlito"/>
                <a:cs typeface="Carlito"/>
              </a:rPr>
              <a:t>(I</a:t>
            </a:r>
            <a:r>
              <a:rPr sz="3150" spc="7" baseline="-21164" dirty="0">
                <a:latin typeface="Carlito"/>
                <a:cs typeface="Carlito"/>
              </a:rPr>
              <a:t>2 </a:t>
            </a:r>
            <a:r>
              <a:rPr sz="3200" spc="-10" dirty="0">
                <a:latin typeface="Carlito"/>
                <a:cs typeface="Carlito"/>
              </a:rPr>
              <a:t>et </a:t>
            </a:r>
            <a:r>
              <a:rPr sz="3200" dirty="0">
                <a:latin typeface="Carlito"/>
                <a:cs typeface="Carlito"/>
              </a:rPr>
              <a:t>Br</a:t>
            </a:r>
            <a:r>
              <a:rPr sz="3150" baseline="-21164" dirty="0">
                <a:latin typeface="Carlito"/>
                <a:cs typeface="Carlito"/>
              </a:rPr>
              <a:t>2</a:t>
            </a:r>
            <a:r>
              <a:rPr sz="3200" dirty="0">
                <a:latin typeface="Carlito"/>
                <a:cs typeface="Carlito"/>
              </a:rPr>
              <a:t>)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rlito"/>
                <a:cs typeface="Carlito"/>
              </a:rPr>
              <a:t>Acides</a:t>
            </a:r>
            <a:r>
              <a:rPr sz="3200" spc="-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aldoniques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1639" y="3388575"/>
            <a:ext cx="5472557" cy="263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0896" y="6173825"/>
            <a:ext cx="73317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i="1" spc="-5" dirty="0">
                <a:latin typeface="Carlito"/>
                <a:cs typeface="Carlito"/>
              </a:rPr>
              <a:t>Les </a:t>
            </a:r>
            <a:r>
              <a:rPr sz="3200" i="1" spc="-15" dirty="0">
                <a:latin typeface="Carlito"/>
                <a:cs typeface="Carlito"/>
              </a:rPr>
              <a:t>cétoses </a:t>
            </a:r>
            <a:r>
              <a:rPr sz="3200" b="1" i="1" dirty="0">
                <a:latin typeface="Carlito"/>
                <a:cs typeface="Carlito"/>
              </a:rPr>
              <a:t>ne </a:t>
            </a:r>
            <a:r>
              <a:rPr sz="3200" b="1" i="1" spc="-5" dirty="0">
                <a:latin typeface="Carlito"/>
                <a:cs typeface="Carlito"/>
              </a:rPr>
              <a:t>sont </a:t>
            </a:r>
            <a:r>
              <a:rPr sz="3200" b="1" i="1" dirty="0">
                <a:latin typeface="Carlito"/>
                <a:cs typeface="Carlito"/>
              </a:rPr>
              <a:t>pas </a:t>
            </a:r>
            <a:r>
              <a:rPr sz="3200" i="1" spc="-15" dirty="0">
                <a:latin typeface="Carlito"/>
                <a:cs typeface="Carlito"/>
              </a:rPr>
              <a:t>oxydés (ox.</a:t>
            </a:r>
            <a:r>
              <a:rPr sz="3200" i="1" spc="-5" dirty="0">
                <a:latin typeface="Carlito"/>
                <a:cs typeface="Carlito"/>
              </a:rPr>
              <a:t> </a:t>
            </a:r>
            <a:r>
              <a:rPr sz="3200" i="1" spc="-10" dirty="0">
                <a:latin typeface="Carlito"/>
                <a:cs typeface="Carlito"/>
              </a:rPr>
              <a:t>douce)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7680325" cy="11607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441325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2.1.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7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carbonyle: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212594"/>
            <a:ext cx="2338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b="1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Oxydation: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913" y="2184907"/>
            <a:ext cx="2590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Energétique: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073" y="2794254"/>
            <a:ext cx="79336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Carlito"/>
                <a:cs typeface="Carlito"/>
              </a:rPr>
              <a:t>Oxydation </a:t>
            </a:r>
            <a:r>
              <a:rPr sz="3200" spc="-5" dirty="0">
                <a:latin typeface="Carlito"/>
                <a:cs typeface="Carlito"/>
              </a:rPr>
              <a:t>nitrique </a:t>
            </a:r>
            <a:r>
              <a:rPr sz="3200" dirty="0">
                <a:latin typeface="Carlito"/>
                <a:cs typeface="Carlito"/>
              </a:rPr>
              <a:t>(HNO</a:t>
            </a:r>
            <a:r>
              <a:rPr sz="3150" baseline="-21164" dirty="0">
                <a:latin typeface="Carlito"/>
                <a:cs typeface="Carlito"/>
              </a:rPr>
              <a:t>3</a:t>
            </a:r>
            <a:r>
              <a:rPr sz="3200" dirty="0">
                <a:latin typeface="Carlito"/>
                <a:cs typeface="Carlito"/>
              </a:rPr>
              <a:t>)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rlito"/>
                <a:cs typeface="Carlito"/>
              </a:rPr>
              <a:t>Acides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aldariques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550" y="3722877"/>
            <a:ext cx="3229035" cy="272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860035" y="3563835"/>
            <a:ext cx="3600450" cy="2931160"/>
            <a:chOff x="4860035" y="3563835"/>
            <a:chExt cx="3600450" cy="2931160"/>
          </a:xfrm>
        </p:grpSpPr>
        <p:sp>
          <p:nvSpPr>
            <p:cNvPr id="9" name="object 9"/>
            <p:cNvSpPr/>
            <p:nvPr/>
          </p:nvSpPr>
          <p:spPr>
            <a:xfrm>
              <a:off x="4860035" y="3563835"/>
              <a:ext cx="3600450" cy="29309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57392" y="4876533"/>
              <a:ext cx="355600" cy="309245"/>
            </a:xfrm>
            <a:custGeom>
              <a:avLst/>
              <a:gdLst/>
              <a:ahLst/>
              <a:cxnLst/>
              <a:rect l="l" t="t" r="r" b="b"/>
              <a:pathLst>
                <a:path w="355600" h="309245">
                  <a:moveTo>
                    <a:pt x="355130" y="0"/>
                  </a:moveTo>
                  <a:lnTo>
                    <a:pt x="0" y="0"/>
                  </a:lnTo>
                  <a:lnTo>
                    <a:pt x="0" y="308876"/>
                  </a:lnTo>
                  <a:lnTo>
                    <a:pt x="355130" y="308876"/>
                  </a:lnTo>
                  <a:lnTo>
                    <a:pt x="355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7392" y="4876533"/>
              <a:ext cx="355600" cy="309245"/>
            </a:xfrm>
            <a:custGeom>
              <a:avLst/>
              <a:gdLst/>
              <a:ahLst/>
              <a:cxnLst/>
              <a:rect l="l" t="t" r="r" b="b"/>
              <a:pathLst>
                <a:path w="355600" h="309245">
                  <a:moveTo>
                    <a:pt x="0" y="308876"/>
                  </a:moveTo>
                  <a:lnTo>
                    <a:pt x="355130" y="308876"/>
                  </a:lnTo>
                  <a:lnTo>
                    <a:pt x="355130" y="0"/>
                  </a:lnTo>
                  <a:lnTo>
                    <a:pt x="0" y="0"/>
                  </a:lnTo>
                  <a:lnTo>
                    <a:pt x="0" y="3088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01787" y="4876533"/>
              <a:ext cx="355600" cy="309245"/>
            </a:xfrm>
            <a:custGeom>
              <a:avLst/>
              <a:gdLst/>
              <a:ahLst/>
              <a:cxnLst/>
              <a:rect l="l" t="t" r="r" b="b"/>
              <a:pathLst>
                <a:path w="355600" h="309245">
                  <a:moveTo>
                    <a:pt x="355130" y="0"/>
                  </a:moveTo>
                  <a:lnTo>
                    <a:pt x="0" y="0"/>
                  </a:lnTo>
                  <a:lnTo>
                    <a:pt x="0" y="308876"/>
                  </a:lnTo>
                  <a:lnTo>
                    <a:pt x="355130" y="308876"/>
                  </a:lnTo>
                  <a:lnTo>
                    <a:pt x="355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01787" y="4876533"/>
              <a:ext cx="355600" cy="309245"/>
            </a:xfrm>
            <a:custGeom>
              <a:avLst/>
              <a:gdLst/>
              <a:ahLst/>
              <a:cxnLst/>
              <a:rect l="l" t="t" r="r" b="b"/>
              <a:pathLst>
                <a:path w="355600" h="309245">
                  <a:moveTo>
                    <a:pt x="0" y="308876"/>
                  </a:moveTo>
                  <a:lnTo>
                    <a:pt x="355130" y="308876"/>
                  </a:lnTo>
                  <a:lnTo>
                    <a:pt x="355130" y="0"/>
                  </a:lnTo>
                  <a:lnTo>
                    <a:pt x="0" y="0"/>
                  </a:lnTo>
                  <a:lnTo>
                    <a:pt x="0" y="3088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8404860" cy="26784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441325">
              <a:lnSpc>
                <a:spcPts val="3654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2.1.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6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carbonyle:</a:t>
            </a:r>
            <a:endParaRPr sz="3200">
              <a:latin typeface="Carlito"/>
              <a:cs typeface="Carlito"/>
            </a:endParaRPr>
          </a:p>
          <a:p>
            <a:pPr marL="758190" lvl="1" indent="-457834">
              <a:lnSpc>
                <a:spcPts val="3654"/>
              </a:lnSpc>
              <a:buFont typeface="Wingdings"/>
              <a:buChar char=""/>
              <a:tabLst>
                <a:tab pos="758825" algn="l"/>
              </a:tabLst>
            </a:pPr>
            <a:r>
              <a:rPr sz="3200" b="1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Oxydation:</a:t>
            </a:r>
            <a:endParaRPr sz="3200">
              <a:latin typeface="Carlito"/>
              <a:cs typeface="Carlito"/>
            </a:endParaRPr>
          </a:p>
          <a:p>
            <a:pPr marL="910590" lvl="2" indent="-45783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909955" algn="l"/>
                <a:tab pos="911225" algn="l"/>
              </a:tabLst>
            </a:pPr>
            <a:r>
              <a:rPr sz="3200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Energétique: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latin typeface="Carlito"/>
                <a:cs typeface="Carlito"/>
              </a:rPr>
              <a:t>Même </a:t>
            </a:r>
            <a:r>
              <a:rPr sz="2800" dirty="0">
                <a:latin typeface="Carlito"/>
                <a:cs typeface="Carlito"/>
              </a:rPr>
              <a:t>R°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rlito"/>
                <a:cs typeface="Carlito"/>
              </a:rPr>
              <a:t>coupure </a:t>
            </a:r>
            <a:r>
              <a:rPr sz="2800" spc="-25" dirty="0">
                <a:latin typeface="Carlito"/>
                <a:cs typeface="Carlito"/>
              </a:rPr>
              <a:t>oxydante </a:t>
            </a:r>
            <a:r>
              <a:rPr sz="2800" spc="-5" dirty="0">
                <a:latin typeface="Carlito"/>
                <a:cs typeface="Carlito"/>
              </a:rPr>
              <a:t>du </a:t>
            </a:r>
            <a:r>
              <a:rPr sz="2800" spc="-15" dirty="0">
                <a:latin typeface="Carlito"/>
                <a:cs typeface="Carlito"/>
              </a:rPr>
              <a:t>squelette </a:t>
            </a:r>
            <a:r>
              <a:rPr sz="2800" spc="-5" dirty="0">
                <a:latin typeface="Carlito"/>
                <a:cs typeface="Carlito"/>
              </a:rPr>
              <a:t>C </a:t>
            </a:r>
            <a:r>
              <a:rPr sz="2800" spc="-10" dirty="0">
                <a:latin typeface="Carlito"/>
                <a:cs typeface="Carlito"/>
              </a:rPr>
              <a:t>des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cétoses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1107" y="3978668"/>
            <a:ext cx="7130582" cy="243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25" y="764768"/>
            <a:ext cx="8722360" cy="38531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022985" indent="-457834">
              <a:lnSpc>
                <a:spcPct val="100000"/>
              </a:lnSpc>
              <a:spcBef>
                <a:spcPts val="725"/>
              </a:spcBef>
              <a:buFont typeface="Wingdings"/>
              <a:buChar char=""/>
              <a:tabLst>
                <a:tab pos="1023619" algn="l"/>
              </a:tabLst>
            </a:pPr>
            <a:r>
              <a:rPr sz="3200" b="1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Oxydation:</a:t>
            </a:r>
            <a:endParaRPr sz="3200">
              <a:latin typeface="Carlito"/>
              <a:cs typeface="Carlito"/>
            </a:endParaRPr>
          </a:p>
          <a:p>
            <a:pPr marL="1175385" lvl="1" indent="-45783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175385" algn="l"/>
                <a:tab pos="1176020" algn="l"/>
              </a:tabLst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Oxydation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par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les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sels des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métaux</a:t>
            </a:r>
            <a:r>
              <a:rPr sz="3200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lourds: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520"/>
              </a:spcBef>
              <a:buFont typeface="Wingdings"/>
              <a:buChar char=""/>
              <a:tabLst>
                <a:tab pos="483234" algn="l"/>
              </a:tabLst>
            </a:pPr>
            <a:r>
              <a:rPr sz="3200" spc="-5" dirty="0">
                <a:latin typeface="Carlito"/>
                <a:cs typeface="Carlito"/>
              </a:rPr>
              <a:t>Sels des </a:t>
            </a:r>
            <a:r>
              <a:rPr sz="3200" spc="-10" dirty="0">
                <a:latin typeface="Carlito"/>
                <a:cs typeface="Carlito"/>
              </a:rPr>
              <a:t>métaux lourds </a:t>
            </a:r>
            <a:r>
              <a:rPr sz="3200" spc="-5" dirty="0">
                <a:latin typeface="Carlito"/>
                <a:cs typeface="Carlito"/>
              </a:rPr>
              <a:t>(milieu alcalin; </a:t>
            </a:r>
            <a:r>
              <a:rPr sz="3200" dirty="0">
                <a:latin typeface="Carlito"/>
                <a:cs typeface="Carlito"/>
              </a:rPr>
              <a:t>à</a:t>
            </a:r>
            <a:r>
              <a:rPr sz="3200" spc="7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chaud):</a:t>
            </a:r>
            <a:endParaRPr sz="3200">
              <a:latin typeface="Carlito"/>
              <a:cs typeface="Carlito"/>
            </a:endParaRPr>
          </a:p>
          <a:p>
            <a:pPr marL="590550" lvl="1" indent="-457834">
              <a:lnSpc>
                <a:spcPct val="100000"/>
              </a:lnSpc>
              <a:spcBef>
                <a:spcPts val="2395"/>
              </a:spcBef>
              <a:buFont typeface="Wingdings"/>
              <a:buChar char=""/>
              <a:tabLst>
                <a:tab pos="590550" algn="l"/>
                <a:tab pos="591185" algn="l"/>
              </a:tabLst>
            </a:pPr>
            <a:r>
              <a:rPr sz="2800" spc="-15" dirty="0">
                <a:latin typeface="Carlito"/>
                <a:cs typeface="Carlito"/>
              </a:rPr>
              <a:t>Oxydation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b="1" spc="-10" dirty="0">
                <a:latin typeface="Carlito"/>
                <a:cs typeface="Carlito"/>
              </a:rPr>
              <a:t>fonction réductrice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rlito"/>
                <a:cs typeface="Carlito"/>
              </a:rPr>
              <a:t>Acide</a:t>
            </a:r>
            <a:endParaRPr sz="2800">
              <a:latin typeface="Carlito"/>
              <a:cs typeface="Carlito"/>
            </a:endParaRPr>
          </a:p>
          <a:p>
            <a:pPr marL="590550" lvl="1" indent="-457834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590550" algn="l"/>
                <a:tab pos="591185" algn="l"/>
              </a:tabLst>
            </a:pPr>
            <a:r>
              <a:rPr sz="2800" spc="-10" dirty="0">
                <a:latin typeface="Carlito"/>
                <a:cs typeface="Carlito"/>
              </a:rPr>
              <a:t>Réduction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b="1" spc="-5" dirty="0">
                <a:latin typeface="Carlito"/>
                <a:cs typeface="Carlito"/>
              </a:rPr>
              <a:t>sel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rlito"/>
                <a:cs typeface="Carlito"/>
              </a:rPr>
              <a:t>Métal </a:t>
            </a:r>
            <a:r>
              <a:rPr sz="2800" dirty="0">
                <a:latin typeface="Carlito"/>
                <a:cs typeface="Carlito"/>
              </a:rPr>
              <a:t>(Hg,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Ag)</a:t>
            </a:r>
            <a:endParaRPr sz="2800">
              <a:latin typeface="Carlito"/>
              <a:cs typeface="Carlito"/>
            </a:endParaRPr>
          </a:p>
          <a:p>
            <a:pPr marL="248221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latin typeface="Carlito"/>
                <a:cs typeface="Carlito"/>
              </a:rPr>
              <a:t>ou </a:t>
            </a:r>
            <a:r>
              <a:rPr sz="2800" spc="-20" dirty="0">
                <a:latin typeface="Carlito"/>
                <a:cs typeface="Carlito"/>
              </a:rPr>
              <a:t>Oxyde </a:t>
            </a:r>
            <a:r>
              <a:rPr sz="2800" spc="-5" dirty="0">
                <a:latin typeface="Carlito"/>
                <a:cs typeface="Carlito"/>
              </a:rPr>
              <a:t>de </a:t>
            </a:r>
            <a:r>
              <a:rPr sz="2800" spc="-15" dirty="0">
                <a:latin typeface="Carlito"/>
                <a:cs typeface="Carlito"/>
              </a:rPr>
              <a:t>métal </a:t>
            </a:r>
            <a:r>
              <a:rPr sz="2800" dirty="0">
                <a:latin typeface="Carlito"/>
                <a:cs typeface="Carlito"/>
              </a:rPr>
              <a:t>(Cu</a:t>
            </a:r>
            <a:r>
              <a:rPr sz="2775" baseline="25525" dirty="0">
                <a:latin typeface="Carlito"/>
                <a:cs typeface="Carlito"/>
              </a:rPr>
              <a:t>++</a:t>
            </a:r>
            <a:r>
              <a:rPr sz="280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Cu</a:t>
            </a:r>
            <a:r>
              <a:rPr sz="2775" spc="-7" baseline="25525" dirty="0">
                <a:latin typeface="Carlito"/>
                <a:cs typeface="Carlito"/>
              </a:rPr>
              <a:t>+</a:t>
            </a:r>
            <a:r>
              <a:rPr sz="2800" spc="-5" dirty="0">
                <a:latin typeface="Carlito"/>
                <a:cs typeface="Carlito"/>
              </a:rPr>
              <a:t>) qui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précipite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210" y="4690667"/>
            <a:ext cx="3550920" cy="154813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3200" b="1" spc="-5" dirty="0">
                <a:latin typeface="Carlito"/>
                <a:cs typeface="Carlito"/>
              </a:rPr>
              <a:t>R-CHO </a:t>
            </a:r>
            <a:r>
              <a:rPr sz="3200" b="1" dirty="0">
                <a:latin typeface="Carlito"/>
                <a:cs typeface="Carlito"/>
              </a:rPr>
              <a:t>+ </a:t>
            </a:r>
            <a:r>
              <a:rPr sz="3200" b="1" spc="-5" dirty="0">
                <a:latin typeface="Carlito"/>
                <a:cs typeface="Carlito"/>
              </a:rPr>
              <a:t>2CuO </a:t>
            </a:r>
            <a:r>
              <a:rPr sz="3200" b="1" dirty="0">
                <a:latin typeface="Carlito"/>
                <a:cs typeface="Carlito"/>
              </a:rPr>
              <a:t>+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spc="-50" dirty="0">
                <a:latin typeface="Carlito"/>
                <a:cs typeface="Carlito"/>
              </a:rPr>
              <a:t>KOH</a:t>
            </a:r>
            <a:endParaRPr sz="3200">
              <a:latin typeface="Carlito"/>
              <a:cs typeface="Carlito"/>
            </a:endParaRPr>
          </a:p>
          <a:p>
            <a:pPr marL="539750" algn="ctr">
              <a:lnSpc>
                <a:spcPct val="100000"/>
              </a:lnSpc>
              <a:spcBef>
                <a:spcPts val="1019"/>
              </a:spcBef>
            </a:pPr>
            <a:r>
              <a:rPr sz="2400" i="1" spc="-5" dirty="0">
                <a:latin typeface="Carlito"/>
                <a:cs typeface="Carlito"/>
              </a:rPr>
              <a:t>Oxyde</a:t>
            </a:r>
            <a:r>
              <a:rPr sz="2400" i="1" spc="-2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cuivrique</a:t>
            </a:r>
            <a:endParaRPr sz="2400">
              <a:latin typeface="Carlito"/>
              <a:cs typeface="Carlito"/>
            </a:endParaRPr>
          </a:p>
          <a:p>
            <a:pPr marL="540385" algn="ctr">
              <a:lnSpc>
                <a:spcPct val="100000"/>
              </a:lnSpc>
            </a:pPr>
            <a:r>
              <a:rPr sz="2400" i="1" spc="-5" dirty="0">
                <a:latin typeface="Carlito"/>
                <a:cs typeface="Carlito"/>
              </a:rPr>
              <a:t>(</a:t>
            </a:r>
            <a:r>
              <a:rPr sz="2400" b="1" i="1" spc="-5" dirty="0">
                <a:solidFill>
                  <a:srgbClr val="0000FF"/>
                </a:solidFill>
                <a:latin typeface="Carlito"/>
                <a:cs typeface="Carlito"/>
              </a:rPr>
              <a:t>bleu</a:t>
            </a:r>
            <a:r>
              <a:rPr sz="2400" i="1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6735" y="4863465"/>
            <a:ext cx="3703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rlito"/>
                <a:cs typeface="Carlito"/>
              </a:rPr>
              <a:t>R-COOK </a:t>
            </a:r>
            <a:r>
              <a:rPr sz="3200" b="1" dirty="0">
                <a:latin typeface="Carlito"/>
                <a:cs typeface="Carlito"/>
              </a:rPr>
              <a:t>+ Cu</a:t>
            </a:r>
            <a:r>
              <a:rPr sz="3150" b="1" baseline="-21164" dirty="0">
                <a:latin typeface="Carlito"/>
                <a:cs typeface="Carlito"/>
              </a:rPr>
              <a:t>2</a:t>
            </a:r>
            <a:r>
              <a:rPr sz="3200" b="1" dirty="0">
                <a:latin typeface="Carlito"/>
                <a:cs typeface="Carlito"/>
              </a:rPr>
              <a:t>O +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H</a:t>
            </a:r>
            <a:r>
              <a:rPr sz="3150" b="1" baseline="-21164" dirty="0">
                <a:latin typeface="Carlito"/>
                <a:cs typeface="Carlito"/>
              </a:rPr>
              <a:t>2</a:t>
            </a:r>
            <a:r>
              <a:rPr sz="3200" b="1" dirty="0">
                <a:latin typeface="Carlito"/>
                <a:cs typeface="Carlito"/>
              </a:rPr>
              <a:t>O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1934" y="5063474"/>
            <a:ext cx="952500" cy="257175"/>
          </a:xfrm>
          <a:custGeom>
            <a:avLst/>
            <a:gdLst/>
            <a:ahLst/>
            <a:cxnLst/>
            <a:rect l="l" t="t" r="r" b="b"/>
            <a:pathLst>
              <a:path w="952500" h="257175">
                <a:moveTo>
                  <a:pt x="838807" y="128349"/>
                </a:moveTo>
                <a:lnTo>
                  <a:pt x="709676" y="203723"/>
                </a:lnTo>
                <a:lnTo>
                  <a:pt x="701210" y="211226"/>
                </a:lnTo>
                <a:lnTo>
                  <a:pt x="696436" y="221075"/>
                </a:lnTo>
                <a:lnTo>
                  <a:pt x="695709" y="231995"/>
                </a:lnTo>
                <a:lnTo>
                  <a:pt x="699388" y="242712"/>
                </a:lnTo>
                <a:lnTo>
                  <a:pt x="706947" y="251231"/>
                </a:lnTo>
                <a:lnTo>
                  <a:pt x="716803" y="256000"/>
                </a:lnTo>
                <a:lnTo>
                  <a:pt x="727731" y="256696"/>
                </a:lnTo>
                <a:lnTo>
                  <a:pt x="738504" y="252999"/>
                </a:lnTo>
                <a:lnTo>
                  <a:pt x="903272" y="156860"/>
                </a:lnTo>
                <a:lnTo>
                  <a:pt x="895476" y="156860"/>
                </a:lnTo>
                <a:lnTo>
                  <a:pt x="895476" y="153050"/>
                </a:lnTo>
                <a:lnTo>
                  <a:pt x="881126" y="153050"/>
                </a:lnTo>
                <a:lnTo>
                  <a:pt x="838807" y="128349"/>
                </a:lnTo>
                <a:close/>
              </a:path>
              <a:path w="952500" h="257175">
                <a:moveTo>
                  <a:pt x="789744" y="99710"/>
                </a:moveTo>
                <a:lnTo>
                  <a:pt x="0" y="99710"/>
                </a:lnTo>
                <a:lnTo>
                  <a:pt x="0" y="156860"/>
                </a:lnTo>
                <a:lnTo>
                  <a:pt x="789961" y="156860"/>
                </a:lnTo>
                <a:lnTo>
                  <a:pt x="838807" y="128349"/>
                </a:lnTo>
                <a:lnTo>
                  <a:pt x="789744" y="99710"/>
                </a:lnTo>
                <a:close/>
              </a:path>
              <a:path w="952500" h="257175">
                <a:moveTo>
                  <a:pt x="903222" y="99710"/>
                </a:moveTo>
                <a:lnTo>
                  <a:pt x="895476" y="99710"/>
                </a:lnTo>
                <a:lnTo>
                  <a:pt x="895476" y="156860"/>
                </a:lnTo>
                <a:lnTo>
                  <a:pt x="903272" y="156860"/>
                </a:lnTo>
                <a:lnTo>
                  <a:pt x="952245" y="128285"/>
                </a:lnTo>
                <a:lnTo>
                  <a:pt x="903222" y="99710"/>
                </a:lnTo>
                <a:close/>
              </a:path>
              <a:path w="952500" h="257175">
                <a:moveTo>
                  <a:pt x="881126" y="103647"/>
                </a:moveTo>
                <a:lnTo>
                  <a:pt x="838807" y="128349"/>
                </a:lnTo>
                <a:lnTo>
                  <a:pt x="881126" y="153050"/>
                </a:lnTo>
                <a:lnTo>
                  <a:pt x="881126" y="103647"/>
                </a:lnTo>
                <a:close/>
              </a:path>
              <a:path w="952500" h="257175">
                <a:moveTo>
                  <a:pt x="895476" y="103647"/>
                </a:moveTo>
                <a:lnTo>
                  <a:pt x="881126" y="103647"/>
                </a:lnTo>
                <a:lnTo>
                  <a:pt x="881126" y="153050"/>
                </a:lnTo>
                <a:lnTo>
                  <a:pt x="895476" y="153050"/>
                </a:lnTo>
                <a:lnTo>
                  <a:pt x="895476" y="103647"/>
                </a:lnTo>
                <a:close/>
              </a:path>
              <a:path w="952500" h="257175">
                <a:moveTo>
                  <a:pt x="727731" y="0"/>
                </a:moveTo>
                <a:lnTo>
                  <a:pt x="716803" y="682"/>
                </a:lnTo>
                <a:lnTo>
                  <a:pt x="706947" y="5413"/>
                </a:lnTo>
                <a:lnTo>
                  <a:pt x="699388" y="13858"/>
                </a:lnTo>
                <a:lnTo>
                  <a:pt x="695709" y="24649"/>
                </a:lnTo>
                <a:lnTo>
                  <a:pt x="696436" y="35607"/>
                </a:lnTo>
                <a:lnTo>
                  <a:pt x="701210" y="45469"/>
                </a:lnTo>
                <a:lnTo>
                  <a:pt x="709676" y="52974"/>
                </a:lnTo>
                <a:lnTo>
                  <a:pt x="838807" y="128349"/>
                </a:lnTo>
                <a:lnTo>
                  <a:pt x="881126" y="103647"/>
                </a:lnTo>
                <a:lnTo>
                  <a:pt x="895476" y="103647"/>
                </a:lnTo>
                <a:lnTo>
                  <a:pt x="895476" y="99710"/>
                </a:lnTo>
                <a:lnTo>
                  <a:pt x="903222" y="99710"/>
                </a:lnTo>
                <a:lnTo>
                  <a:pt x="738504" y="3698"/>
                </a:lnTo>
                <a:lnTo>
                  <a:pt x="727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3638" y="5464861"/>
            <a:ext cx="2067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Acide</a:t>
            </a:r>
            <a:r>
              <a:rPr sz="2400" b="1" spc="-8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aldonique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6143" y="5464861"/>
            <a:ext cx="1845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latin typeface="Carlito"/>
                <a:cs typeface="Carlito"/>
              </a:rPr>
              <a:t>oxyde</a:t>
            </a:r>
            <a:r>
              <a:rPr sz="2400" i="1" spc="-50" dirty="0">
                <a:latin typeface="Carlito"/>
                <a:cs typeface="Carlito"/>
              </a:rPr>
              <a:t> </a:t>
            </a:r>
            <a:r>
              <a:rPr sz="2400" i="1" spc="-5" dirty="0">
                <a:latin typeface="Carlito"/>
                <a:cs typeface="Carlito"/>
              </a:rPr>
              <a:t>cuivreux  (</a:t>
            </a:r>
            <a:r>
              <a:rPr sz="2400" b="1" i="1" spc="-5" dirty="0">
                <a:solidFill>
                  <a:srgbClr val="990000"/>
                </a:solidFill>
                <a:latin typeface="Carlito"/>
                <a:cs typeface="Carlito"/>
              </a:rPr>
              <a:t>rouge</a:t>
            </a:r>
            <a:r>
              <a:rPr sz="2400" b="1" i="1" spc="-65" dirty="0">
                <a:solidFill>
                  <a:srgbClr val="99000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990000"/>
                </a:solidFill>
                <a:latin typeface="Carlito"/>
                <a:cs typeface="Carlito"/>
              </a:rPr>
              <a:t>brique</a:t>
            </a:r>
            <a:r>
              <a:rPr sz="2400" i="1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682" y="6309461"/>
            <a:ext cx="8381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=&gt; </a:t>
            </a:r>
            <a:r>
              <a:rPr sz="2800" spc="-10" dirty="0">
                <a:latin typeface="Carlito"/>
                <a:cs typeface="Carlito"/>
              </a:rPr>
              <a:t>Principe </a:t>
            </a:r>
            <a:r>
              <a:rPr sz="2800" spc="-5" dirty="0">
                <a:latin typeface="Carlito"/>
                <a:cs typeface="Carlito"/>
              </a:rPr>
              <a:t>de </a:t>
            </a:r>
            <a:r>
              <a:rPr sz="2800" spc="5" dirty="0">
                <a:latin typeface="Carlito"/>
                <a:cs typeface="Carlito"/>
              </a:rPr>
              <a:t>R° </a:t>
            </a:r>
            <a:r>
              <a:rPr sz="2800" spc="-5" dirty="0">
                <a:latin typeface="Carlito"/>
                <a:cs typeface="Carlito"/>
              </a:rPr>
              <a:t>des </a:t>
            </a:r>
            <a:r>
              <a:rPr sz="2800" spc="-15" dirty="0">
                <a:latin typeface="Carlito"/>
                <a:cs typeface="Carlito"/>
              </a:rPr>
              <a:t>aldéhydes </a:t>
            </a:r>
            <a:r>
              <a:rPr sz="2800" spc="-20" dirty="0">
                <a:latin typeface="Carlito"/>
                <a:cs typeface="Carlito"/>
              </a:rPr>
              <a:t>avec </a:t>
            </a:r>
            <a:r>
              <a:rPr sz="2800" spc="-5" dirty="0">
                <a:latin typeface="Carlito"/>
                <a:cs typeface="Carlito"/>
              </a:rPr>
              <a:t>la </a:t>
            </a:r>
            <a:r>
              <a:rPr sz="2800" b="1" spc="-5" dirty="0">
                <a:latin typeface="Carlito"/>
                <a:cs typeface="Carlito"/>
              </a:rPr>
              <a:t>liqueur de</a:t>
            </a:r>
            <a:r>
              <a:rPr sz="2800" b="1" spc="14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Fehling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125" y="909228"/>
            <a:ext cx="8870315" cy="54654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4055" indent="-417195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6946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70612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2.2.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alcools:</a:t>
            </a:r>
            <a:endParaRPr sz="3200">
              <a:latin typeface="Carlito"/>
              <a:cs typeface="Carlito"/>
            </a:endParaRPr>
          </a:p>
          <a:p>
            <a:pPr marL="102298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23619" algn="l"/>
              </a:tabLst>
            </a:pP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Formation de</a:t>
            </a:r>
            <a:r>
              <a:rPr sz="3200" b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furfural: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839"/>
              </a:spcBef>
              <a:buFont typeface="Wingdings"/>
              <a:buChar char=""/>
              <a:tabLst>
                <a:tab pos="483234" algn="l"/>
              </a:tabLst>
            </a:pPr>
            <a:r>
              <a:rPr sz="3200" spc="-5" dirty="0">
                <a:latin typeface="Carlito"/>
                <a:cs typeface="Carlito"/>
              </a:rPr>
              <a:t>Action </a:t>
            </a:r>
            <a:r>
              <a:rPr sz="3200" spc="-75" dirty="0">
                <a:latin typeface="Arial"/>
                <a:cs typeface="Arial"/>
              </a:rPr>
              <a:t>d’un </a:t>
            </a:r>
            <a:r>
              <a:rPr sz="3200" dirty="0">
                <a:latin typeface="Carlito"/>
                <a:cs typeface="Carlito"/>
              </a:rPr>
              <a:t>acide </a:t>
            </a:r>
            <a:r>
              <a:rPr sz="3200" spc="-10" dirty="0">
                <a:latin typeface="Carlito"/>
                <a:cs typeface="Carlito"/>
              </a:rPr>
              <a:t>concentré, </a:t>
            </a:r>
            <a:r>
              <a:rPr sz="3200" dirty="0">
                <a:latin typeface="Carlito"/>
                <a:cs typeface="Carlito"/>
              </a:rPr>
              <a:t>à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chaud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83234" algn="l"/>
              </a:tabLst>
            </a:pPr>
            <a:r>
              <a:rPr sz="3200" spc="-5" dirty="0">
                <a:latin typeface="Carlito"/>
                <a:cs typeface="Carlito"/>
              </a:rPr>
              <a:t>Départ </a:t>
            </a:r>
            <a:r>
              <a:rPr sz="3200" dirty="0">
                <a:latin typeface="Carlito"/>
                <a:cs typeface="Carlito"/>
              </a:rPr>
              <a:t>de 3 H</a:t>
            </a:r>
            <a:r>
              <a:rPr sz="3150" baseline="-21164" dirty="0">
                <a:latin typeface="Carlito"/>
                <a:cs typeface="Carlito"/>
              </a:rPr>
              <a:t>2</a:t>
            </a:r>
            <a:r>
              <a:rPr sz="3200" dirty="0">
                <a:latin typeface="Carlito"/>
                <a:cs typeface="Carlito"/>
              </a:rPr>
              <a:t>O à </a:t>
            </a:r>
            <a:r>
              <a:rPr sz="3200" spc="-5" dirty="0">
                <a:latin typeface="Carlito"/>
                <a:cs typeface="Carlito"/>
              </a:rPr>
              <a:t>partir des alcools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II</a:t>
            </a:r>
            <a:r>
              <a:rPr sz="3150" baseline="25132" dirty="0">
                <a:latin typeface="Carlito"/>
                <a:cs typeface="Carlito"/>
              </a:rPr>
              <a:t>res</a:t>
            </a:r>
            <a:endParaRPr sz="3150" baseline="25132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83234" algn="l"/>
                <a:tab pos="3700145" algn="l"/>
              </a:tabLst>
            </a:pPr>
            <a:r>
              <a:rPr sz="3200" spc="-5" dirty="0">
                <a:latin typeface="Carlito"/>
                <a:cs typeface="Carlito"/>
              </a:rPr>
              <a:t>Aldoses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et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cétoses	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rlito"/>
                <a:cs typeface="Carlito"/>
              </a:rPr>
              <a:t>Furfural </a:t>
            </a:r>
            <a:r>
              <a:rPr sz="3200" spc="-10" dirty="0">
                <a:latin typeface="Carlito"/>
                <a:cs typeface="Carlito"/>
              </a:rPr>
              <a:t>et</a:t>
            </a:r>
            <a:r>
              <a:rPr sz="3200" spc="-7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dérivés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483234" algn="l"/>
                <a:tab pos="5905500" algn="l"/>
              </a:tabLst>
            </a:pPr>
            <a:r>
              <a:rPr sz="3200" spc="-15" dirty="0">
                <a:latin typeface="Carlito"/>
                <a:cs typeface="Carlito"/>
              </a:rPr>
              <a:t>Furfural </a:t>
            </a:r>
            <a:r>
              <a:rPr sz="3200" spc="-10" dirty="0">
                <a:latin typeface="Carlito"/>
                <a:cs typeface="Carlito"/>
              </a:rPr>
              <a:t>et dérivés </a:t>
            </a:r>
            <a:r>
              <a:rPr sz="3200" dirty="0">
                <a:latin typeface="Carlito"/>
                <a:cs typeface="Carlito"/>
              </a:rPr>
              <a:t>+</a:t>
            </a:r>
            <a:r>
              <a:rPr sz="3200" spc="1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phénols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Carlito"/>
                <a:cs typeface="Carlito"/>
              </a:rPr>
              <a:t>composés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colorés</a:t>
            </a:r>
            <a:endParaRPr sz="3200">
              <a:latin typeface="Carlito"/>
              <a:cs typeface="Carlito"/>
            </a:endParaRPr>
          </a:p>
          <a:p>
            <a:pPr marL="4826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83234" algn="l"/>
              </a:tabLst>
            </a:pPr>
            <a:r>
              <a:rPr sz="3200" b="1" spc="-10" dirty="0">
                <a:latin typeface="Carlito"/>
                <a:cs typeface="Carlito"/>
              </a:rPr>
              <a:t>Caractérisation </a:t>
            </a:r>
            <a:r>
              <a:rPr sz="3200" spc="-10" dirty="0">
                <a:latin typeface="Carlito"/>
                <a:cs typeface="Carlito"/>
              </a:rPr>
              <a:t>et </a:t>
            </a:r>
            <a:r>
              <a:rPr sz="3200" b="1" spc="-5" dirty="0">
                <a:latin typeface="Carlito"/>
                <a:cs typeface="Carlito"/>
              </a:rPr>
              <a:t>dosage </a:t>
            </a:r>
            <a:r>
              <a:rPr sz="3200" spc="-5" dirty="0">
                <a:latin typeface="Carlito"/>
                <a:cs typeface="Carlito"/>
              </a:rPr>
              <a:t>des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oses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7195820" cy="18173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441325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7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alcools:</a:t>
            </a:r>
            <a:endParaRPr sz="3200">
              <a:latin typeface="Carlito"/>
              <a:cs typeface="Carlito"/>
            </a:endParaRPr>
          </a:p>
          <a:p>
            <a:pPr marL="758190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758825" algn="l"/>
              </a:tabLst>
            </a:pPr>
            <a:r>
              <a:rPr sz="3200" b="1" u="heavy" spc="-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Formation de</a:t>
            </a:r>
            <a:r>
              <a:rPr sz="3200" b="1" u="heavy" spc="-5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furfural: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8399" y="3031412"/>
            <a:ext cx="8662595" cy="2401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909228"/>
            <a:ext cx="7447915" cy="24549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69342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7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alcools:</a:t>
            </a:r>
            <a:endParaRPr sz="320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10919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Estérification: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Acides </a:t>
            </a:r>
            <a:r>
              <a:rPr sz="3200" b="1" spc="-15" dirty="0">
                <a:latin typeface="Carlito"/>
                <a:cs typeface="Carlito"/>
              </a:rPr>
              <a:t>estérifient </a:t>
            </a:r>
            <a:r>
              <a:rPr sz="3200" dirty="0">
                <a:latin typeface="Carlito"/>
                <a:cs typeface="Carlito"/>
              </a:rPr>
              <a:t>les </a:t>
            </a:r>
            <a:r>
              <a:rPr sz="3200" spc="-15" dirty="0">
                <a:latin typeface="Carlito"/>
                <a:cs typeface="Carlito"/>
              </a:rPr>
              <a:t>fonctions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alcools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5" y="5776671"/>
            <a:ext cx="8963025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Oses </a:t>
            </a:r>
            <a:r>
              <a:rPr sz="3200" dirty="0">
                <a:latin typeface="Carlito"/>
                <a:cs typeface="Carlito"/>
              </a:rPr>
              <a:t>mono- </a:t>
            </a:r>
            <a:r>
              <a:rPr sz="3200" spc="-10" dirty="0">
                <a:latin typeface="Carlito"/>
                <a:cs typeface="Carlito"/>
              </a:rPr>
              <a:t>et </a:t>
            </a:r>
            <a:r>
              <a:rPr sz="3200" spc="-5" dirty="0">
                <a:latin typeface="Carlito"/>
                <a:cs typeface="Carlito"/>
              </a:rPr>
              <a:t>di-P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10" dirty="0">
                <a:latin typeface="Carlito"/>
                <a:cs typeface="Carlito"/>
              </a:rPr>
              <a:t>métabolisme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énergétique</a:t>
            </a:r>
            <a:endParaRPr sz="3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1805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825" y="3716188"/>
            <a:ext cx="7709050" cy="1640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19035" y="4768722"/>
            <a:ext cx="1769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latin typeface="Carlito"/>
                <a:cs typeface="Carlito"/>
              </a:rPr>
              <a:t>(Ester</a:t>
            </a:r>
            <a:r>
              <a:rPr sz="1600" b="1" i="1" spc="-4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phosphorique)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39" y="909228"/>
            <a:ext cx="8158480" cy="23920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92785" indent="-416559">
              <a:lnSpc>
                <a:spcPct val="100000"/>
              </a:lnSpc>
              <a:spcBef>
                <a:spcPts val="725"/>
              </a:spcBef>
              <a:buAutoNum type="romanUcPeriod" startAt="2"/>
              <a:tabLst>
                <a:tab pos="69342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</a:t>
            </a:r>
            <a:r>
              <a:rPr sz="3200" b="1" u="heavy" spc="-4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chimiques:</a:t>
            </a:r>
            <a:endParaRPr sz="3200">
              <a:latin typeface="Carlito"/>
              <a:cs typeface="Carlito"/>
            </a:endParaRPr>
          </a:p>
          <a:p>
            <a:pPr marL="705485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8.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2.2. 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Propriétés </a:t>
            </a: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chimiques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/</a:t>
            </a:r>
            <a:r>
              <a:rPr sz="3200" b="1" u="heavy" spc="-6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alcools:</a:t>
            </a:r>
            <a:endParaRPr sz="3200">
              <a:latin typeface="Carlito"/>
              <a:cs typeface="Carlito"/>
            </a:endParaRPr>
          </a:p>
          <a:p>
            <a:pPr marL="1022350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22985" algn="l"/>
              </a:tabLst>
            </a:pP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Ethérification:</a:t>
            </a:r>
            <a:endParaRPr sz="3200">
              <a:latin typeface="Carlito"/>
              <a:cs typeface="Carlito"/>
            </a:endParaRPr>
          </a:p>
          <a:p>
            <a:pPr marL="482600" indent="-457200">
              <a:lnSpc>
                <a:spcPct val="100000"/>
              </a:lnSpc>
              <a:spcBef>
                <a:spcPts val="1525"/>
              </a:spcBef>
              <a:buFont typeface="Wingdings"/>
              <a:buChar char=""/>
              <a:tabLst>
                <a:tab pos="481965" algn="l"/>
                <a:tab pos="482600" algn="l"/>
              </a:tabLst>
            </a:pPr>
            <a:r>
              <a:rPr sz="2500" spc="-20" dirty="0">
                <a:latin typeface="Carlito"/>
                <a:cs typeface="Carlito"/>
              </a:rPr>
              <a:t>Hydroxyles </a:t>
            </a:r>
            <a:r>
              <a:rPr sz="2500" spc="-5" dirty="0">
                <a:latin typeface="Carlito"/>
                <a:cs typeface="Carlito"/>
              </a:rPr>
              <a:t>+ </a:t>
            </a:r>
            <a:r>
              <a:rPr sz="2500" spc="-15" dirty="0">
                <a:latin typeface="Carlito"/>
                <a:cs typeface="Carlito"/>
              </a:rPr>
              <a:t>Agents méthylants </a:t>
            </a:r>
            <a:r>
              <a:rPr sz="2500" spc="-20" dirty="0">
                <a:latin typeface="Carlito"/>
                <a:cs typeface="Carlito"/>
              </a:rPr>
              <a:t>(</a:t>
            </a:r>
            <a:r>
              <a:rPr sz="2500" i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</a:t>
            </a:r>
            <a:r>
              <a:rPr sz="2500" i="1" spc="-20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ICH</a:t>
            </a:r>
            <a:r>
              <a:rPr sz="2475" spc="-7" baseline="-20202" dirty="0">
                <a:latin typeface="Carlito"/>
                <a:cs typeface="Carlito"/>
              </a:rPr>
              <a:t>3</a:t>
            </a:r>
            <a:r>
              <a:rPr sz="2500" spc="-5" dirty="0">
                <a:latin typeface="Carlito"/>
                <a:cs typeface="Carlito"/>
              </a:rPr>
              <a:t>) </a:t>
            </a:r>
            <a:r>
              <a:rPr sz="2500" spc="-5" dirty="0">
                <a:latin typeface="Wingdings"/>
                <a:cs typeface="Wingdings"/>
              </a:rPr>
              <a:t></a:t>
            </a:r>
            <a:r>
              <a:rPr sz="2500" spc="16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rlito"/>
                <a:cs typeface="Carlito"/>
              </a:rPr>
              <a:t>Ethers-oxydes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7610" y="3507473"/>
            <a:ext cx="7066280" cy="2599055"/>
            <a:chOff x="947610" y="3507473"/>
            <a:chExt cx="7066280" cy="2599055"/>
          </a:xfrm>
        </p:grpSpPr>
        <p:sp>
          <p:nvSpPr>
            <p:cNvPr id="6" name="object 6"/>
            <p:cNvSpPr/>
            <p:nvPr/>
          </p:nvSpPr>
          <p:spPr>
            <a:xfrm>
              <a:off x="947610" y="3565033"/>
              <a:ext cx="7066132" cy="25410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7859" y="3507473"/>
              <a:ext cx="1209040" cy="369570"/>
            </a:xfrm>
            <a:custGeom>
              <a:avLst/>
              <a:gdLst/>
              <a:ahLst/>
              <a:cxnLst/>
              <a:rect l="l" t="t" r="r" b="b"/>
              <a:pathLst>
                <a:path w="1209039" h="369570">
                  <a:moveTo>
                    <a:pt x="1208659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208659" y="369328"/>
                  </a:lnTo>
                  <a:lnTo>
                    <a:pt x="1208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47234" y="3526282"/>
            <a:ext cx="1036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du</a:t>
            </a:r>
            <a:r>
              <a:rPr sz="1800" b="1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rlito"/>
                <a:cs typeface="Carlito"/>
              </a:rPr>
              <a:t>glucose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844041"/>
            <a:ext cx="738378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Oxydation: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FF"/>
              </a:buClr>
              <a:buFont typeface="Wingdings"/>
              <a:buChar char=""/>
            </a:pPr>
            <a:endParaRPr sz="2850">
              <a:latin typeface="Carlito"/>
              <a:cs typeface="Carlito"/>
            </a:endParaRPr>
          </a:p>
          <a:p>
            <a:pPr marL="622300" lvl="1" indent="-457200">
              <a:lnSpc>
                <a:spcPct val="100000"/>
              </a:lnSpc>
              <a:buFont typeface="Arial"/>
              <a:buChar char="•"/>
              <a:tabLst>
                <a:tab pos="621665" algn="l"/>
                <a:tab pos="622300" algn="l"/>
              </a:tabLst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Oxydation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ménagée de </a:t>
            </a:r>
            <a:r>
              <a:rPr sz="3200" u="heavy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l’alcool 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primaire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1842770">
              <a:lnSpc>
                <a:spcPct val="100000"/>
              </a:lnSpc>
              <a:spcBef>
                <a:spcPts val="550"/>
              </a:spcBef>
            </a:pP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rlito"/>
                <a:cs typeface="Carlito"/>
              </a:rPr>
              <a:t>Acides</a:t>
            </a:r>
            <a:r>
              <a:rPr sz="3200" spc="-9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uroniques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3488054"/>
            <a:ext cx="4547489" cy="2029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775" y="4032630"/>
            <a:ext cx="130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Acide </a:t>
            </a:r>
            <a:r>
              <a:rPr sz="1800" b="1" spc="-40" dirty="0">
                <a:latin typeface="Trebuchet MS"/>
                <a:cs typeface="Trebuchet MS"/>
              </a:rPr>
              <a:t>β</a:t>
            </a:r>
            <a:r>
              <a:rPr sz="1800" b="1" spc="-40" dirty="0">
                <a:latin typeface="Carlito"/>
                <a:cs typeface="Carlito"/>
              </a:rPr>
              <a:t>D  </a:t>
            </a:r>
            <a:r>
              <a:rPr sz="1800" b="1" dirty="0">
                <a:latin typeface="Carlito"/>
                <a:cs typeface="Carlito"/>
              </a:rPr>
              <a:t>Gl</a:t>
            </a:r>
            <a:r>
              <a:rPr sz="1800" b="1" spc="5" dirty="0">
                <a:latin typeface="Carlito"/>
                <a:cs typeface="Carlito"/>
              </a:rPr>
              <a:t>u</a:t>
            </a:r>
            <a:r>
              <a:rPr sz="1800" b="1" spc="-5" dirty="0">
                <a:latin typeface="Carlito"/>
                <a:cs typeface="Carlito"/>
              </a:rPr>
              <a:t>c</a:t>
            </a:r>
            <a:r>
              <a:rPr sz="1800" b="1" spc="5" dirty="0">
                <a:latin typeface="Carlito"/>
                <a:cs typeface="Carlito"/>
              </a:rPr>
              <a:t>u</a:t>
            </a:r>
            <a:r>
              <a:rPr sz="1800" b="1" spc="-30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on</a:t>
            </a:r>
            <a:r>
              <a:rPr sz="1800" b="1" spc="-15" dirty="0">
                <a:latin typeface="Carlito"/>
                <a:cs typeface="Carlito"/>
              </a:rPr>
              <a:t>i</a:t>
            </a:r>
            <a:r>
              <a:rPr sz="1800" b="1" dirty="0">
                <a:latin typeface="Carlito"/>
                <a:cs typeface="Carlito"/>
              </a:rPr>
              <a:t>q</a:t>
            </a:r>
            <a:r>
              <a:rPr sz="1800" b="1" spc="-10" dirty="0">
                <a:latin typeface="Carlito"/>
                <a:cs typeface="Carlito"/>
              </a:rPr>
              <a:t>u</a:t>
            </a:r>
            <a:r>
              <a:rPr sz="1800" b="1" dirty="0"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610" y="4032630"/>
            <a:ext cx="1491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Acide </a:t>
            </a:r>
            <a:r>
              <a:rPr sz="1800" b="1" spc="-5" dirty="0">
                <a:latin typeface="Trebuchet MS"/>
                <a:cs typeface="Trebuchet MS"/>
              </a:rPr>
              <a:t>α</a:t>
            </a:r>
            <a:r>
              <a:rPr sz="1800" b="1" spc="-5" dirty="0">
                <a:latin typeface="Carlito"/>
                <a:cs typeface="Carlito"/>
              </a:rPr>
              <a:t>D  </a:t>
            </a:r>
            <a:r>
              <a:rPr sz="1800" b="1" dirty="0">
                <a:latin typeface="Carlito"/>
                <a:cs typeface="Carlito"/>
              </a:rPr>
              <a:t>Galact</a:t>
            </a:r>
            <a:r>
              <a:rPr sz="1800" b="1" spc="5" dirty="0">
                <a:latin typeface="Carlito"/>
                <a:cs typeface="Carlito"/>
              </a:rPr>
              <a:t>u</a:t>
            </a:r>
            <a:r>
              <a:rPr sz="1800" b="1" spc="-30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o</a:t>
            </a:r>
            <a:r>
              <a:rPr sz="1800" b="1" spc="5" dirty="0">
                <a:latin typeface="Carlito"/>
                <a:cs typeface="Carlito"/>
              </a:rPr>
              <a:t>n</a:t>
            </a:r>
            <a:r>
              <a:rPr sz="1800" b="1" spc="-15" dirty="0">
                <a:latin typeface="Carlito"/>
                <a:cs typeface="Carlito"/>
              </a:rPr>
              <a:t>i</a:t>
            </a:r>
            <a:r>
              <a:rPr sz="1800" b="1" spc="-10" dirty="0">
                <a:latin typeface="Carlito"/>
                <a:cs typeface="Carlito"/>
              </a:rPr>
              <a:t>q</a:t>
            </a:r>
            <a:r>
              <a:rPr sz="1800" b="1" dirty="0">
                <a:latin typeface="Carlito"/>
                <a:cs typeface="Carlito"/>
              </a:rPr>
              <a:t>ue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II. Les</a:t>
            </a:r>
            <a:r>
              <a:rPr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400" y="1447800"/>
            <a:ext cx="7086600" cy="453329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Oses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= </a:t>
            </a:r>
            <a:r>
              <a:rPr sz="2800" b="1" dirty="0">
                <a:solidFill>
                  <a:srgbClr val="FF0000"/>
                </a:solidFill>
                <a:latin typeface="Carlito"/>
                <a:cs typeface="Carlito"/>
              </a:rPr>
              <a:t>C</a:t>
            </a:r>
            <a:r>
              <a:rPr sz="2775" b="1" baseline="-21021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sz="2800" b="1" dirty="0">
                <a:solidFill>
                  <a:srgbClr val="FF0000"/>
                </a:solidFill>
                <a:latin typeface="Carlito"/>
                <a:cs typeface="Carlito"/>
              </a:rPr>
              <a:t>(H</a:t>
            </a:r>
            <a:r>
              <a:rPr sz="2775" b="1" baseline="-21021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sz="2800" b="1" dirty="0">
                <a:solidFill>
                  <a:srgbClr val="FF0000"/>
                </a:solidFill>
                <a:latin typeface="Carlito"/>
                <a:cs typeface="Carlito"/>
              </a:rPr>
              <a:t>0)</a:t>
            </a:r>
            <a:r>
              <a:rPr sz="2775" b="1" baseline="-21021" dirty="0">
                <a:solidFill>
                  <a:srgbClr val="FF0000"/>
                </a:solidFill>
                <a:latin typeface="Carlito"/>
                <a:cs typeface="Carlito"/>
              </a:rPr>
              <a:t>n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=&gt; </a:t>
            </a:r>
            <a:r>
              <a:rPr sz="2800" b="1" spc="-30" dirty="0">
                <a:solidFill>
                  <a:srgbClr val="FF0000"/>
                </a:solidFill>
                <a:latin typeface="Carlito"/>
                <a:cs typeface="Carlito"/>
              </a:rPr>
              <a:t>"hydrates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de</a:t>
            </a:r>
            <a:r>
              <a:rPr sz="2800" b="1" spc="-1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carbone"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394331"/>
            <a:ext cx="9144000" cy="38068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508000" algn="l"/>
              </a:tabLst>
            </a:pPr>
            <a:r>
              <a:rPr sz="3200" dirty="0">
                <a:latin typeface="Carlito"/>
                <a:cs typeface="Carlito"/>
              </a:rPr>
              <a:t>C =&gt; </a:t>
            </a:r>
            <a:r>
              <a:rPr sz="3200" spc="-10" dirty="0">
                <a:latin typeface="Carlito"/>
                <a:cs typeface="Carlito"/>
              </a:rPr>
              <a:t>alcool primaire </a:t>
            </a:r>
            <a:r>
              <a:rPr sz="3200" dirty="0">
                <a:latin typeface="Carlito"/>
                <a:cs typeface="Carlito"/>
              </a:rPr>
              <a:t>ou </a:t>
            </a:r>
            <a:r>
              <a:rPr sz="3200" spc="-10" dirty="0">
                <a:latin typeface="Carlito"/>
                <a:cs typeface="Carlito"/>
              </a:rPr>
              <a:t>secondaire, </a:t>
            </a:r>
            <a:r>
              <a:rPr sz="3200" spc="-5" dirty="0">
                <a:latin typeface="Carlito"/>
                <a:cs typeface="Carlito"/>
              </a:rPr>
              <a:t>sauf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2065655" lvl="1" indent="-287020">
              <a:lnSpc>
                <a:spcPct val="100000"/>
              </a:lnSpc>
              <a:spcBef>
                <a:spcPts val="3250"/>
              </a:spcBef>
              <a:buFont typeface="Arial"/>
              <a:buChar char="•"/>
              <a:tabLst>
                <a:tab pos="2065655" algn="l"/>
                <a:tab pos="2066289" algn="l"/>
              </a:tabLst>
            </a:pPr>
            <a:r>
              <a:rPr sz="2800" spc="-10" dirty="0">
                <a:latin typeface="Carlito"/>
                <a:cs typeface="Carlito"/>
              </a:rPr>
              <a:t>un </a:t>
            </a:r>
            <a:r>
              <a:rPr sz="2800" b="1" spc="-15" dirty="0">
                <a:latin typeface="Carlito"/>
                <a:cs typeface="Carlito"/>
              </a:rPr>
              <a:t>aldéhyde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b="1" dirty="0">
                <a:latin typeface="Carlito"/>
                <a:cs typeface="Carlito"/>
              </a:rPr>
              <a:t>C</a:t>
            </a:r>
            <a:r>
              <a:rPr sz="2775" b="1" baseline="-21021" dirty="0">
                <a:latin typeface="Carlito"/>
                <a:cs typeface="Carlito"/>
              </a:rPr>
              <a:t>1  </a:t>
            </a:r>
            <a:r>
              <a:rPr sz="2800" spc="-5" dirty="0">
                <a:latin typeface="Carlito"/>
                <a:cs typeface="Carlito"/>
              </a:rPr>
              <a:t>=</a:t>
            </a:r>
            <a:r>
              <a:rPr sz="2800" spc="-1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aldoses</a:t>
            </a:r>
            <a:endParaRPr sz="2800">
              <a:latin typeface="Carlito"/>
              <a:cs typeface="Carlito"/>
            </a:endParaRPr>
          </a:p>
          <a:p>
            <a:pPr marL="2065655" lvl="1" indent="-287020">
              <a:lnSpc>
                <a:spcPct val="100000"/>
              </a:lnSpc>
              <a:buFont typeface="Arial"/>
              <a:buChar char="•"/>
              <a:tabLst>
                <a:tab pos="2065655" algn="l"/>
                <a:tab pos="2066289" algn="l"/>
              </a:tabLst>
            </a:pPr>
            <a:r>
              <a:rPr sz="2800" spc="-10" dirty="0">
                <a:latin typeface="Carlito"/>
                <a:cs typeface="Carlito"/>
              </a:rPr>
              <a:t>une </a:t>
            </a:r>
            <a:r>
              <a:rPr sz="2800" b="1" spc="-15" dirty="0">
                <a:latin typeface="Carlito"/>
                <a:cs typeface="Carlito"/>
              </a:rPr>
              <a:t>cétone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b="1" dirty="0">
                <a:latin typeface="Carlito"/>
                <a:cs typeface="Carlito"/>
              </a:rPr>
              <a:t>C</a:t>
            </a:r>
            <a:r>
              <a:rPr sz="2775" b="1" baseline="-21021" dirty="0">
                <a:latin typeface="Carlito"/>
                <a:cs typeface="Carlito"/>
              </a:rPr>
              <a:t>2  </a:t>
            </a:r>
            <a:r>
              <a:rPr sz="2800" spc="-5" dirty="0">
                <a:latin typeface="Carlito"/>
                <a:cs typeface="Carlito"/>
              </a:rPr>
              <a:t>=</a:t>
            </a:r>
            <a:r>
              <a:rPr sz="2800" spc="-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cétoses</a:t>
            </a:r>
            <a:endParaRPr sz="2800">
              <a:latin typeface="Carlito"/>
              <a:cs typeface="Carlito"/>
            </a:endParaRPr>
          </a:p>
          <a:p>
            <a:pPr marL="508000" indent="-457200">
              <a:lnSpc>
                <a:spcPct val="100000"/>
              </a:lnSpc>
              <a:spcBef>
                <a:spcPts val="2905"/>
              </a:spcBef>
              <a:buFont typeface="Wingdings"/>
              <a:buChar char=""/>
              <a:tabLst>
                <a:tab pos="508000" algn="l"/>
              </a:tabLst>
            </a:pPr>
            <a:r>
              <a:rPr sz="3200" spc="-5" dirty="0">
                <a:latin typeface="Carlito"/>
                <a:cs typeface="Carlito"/>
              </a:rPr>
              <a:t>Classés </a:t>
            </a:r>
            <a:r>
              <a:rPr sz="3200" spc="-5">
                <a:latin typeface="Carlito"/>
                <a:cs typeface="Carlito"/>
              </a:rPr>
              <a:t>selon </a:t>
            </a:r>
            <a:r>
              <a:rPr lang="fr-FR" sz="3200" spc="-5" dirty="0" smtClean="0">
                <a:latin typeface="Carlito"/>
                <a:cs typeface="Carlito"/>
              </a:rPr>
              <a:t>deux</a:t>
            </a:r>
            <a:r>
              <a:rPr sz="3200" spc="30" smtClean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critères:</a:t>
            </a:r>
            <a:endParaRPr sz="3200">
              <a:latin typeface="Carlito"/>
              <a:cs typeface="Carlito"/>
            </a:endParaRPr>
          </a:p>
          <a:p>
            <a:pPr marL="2776855" indent="-457834">
              <a:lnSpc>
                <a:spcPct val="100000"/>
              </a:lnSpc>
              <a:spcBef>
                <a:spcPts val="1265"/>
              </a:spcBef>
              <a:buFont typeface="Wingdings"/>
              <a:buChar char=""/>
              <a:tabLst>
                <a:tab pos="2777490" algn="l"/>
              </a:tabLst>
            </a:pPr>
            <a:r>
              <a:rPr sz="3200" spc="-10" smtClean="0">
                <a:latin typeface="Carlito"/>
                <a:cs typeface="Carlito"/>
              </a:rPr>
              <a:t>N</a:t>
            </a:r>
            <a:r>
              <a:rPr lang="fr-FR" sz="3200" spc="-10" dirty="0" smtClean="0">
                <a:latin typeface="Carlito"/>
                <a:cs typeface="Carlito"/>
              </a:rPr>
              <a:t>ombre </a:t>
            </a:r>
            <a:r>
              <a:rPr sz="3200" spc="-140" smtClean="0">
                <a:latin typeface="Arial"/>
                <a:cs typeface="Arial"/>
              </a:rPr>
              <a:t>d’atomes </a:t>
            </a:r>
            <a:r>
              <a:rPr sz="3200" spc="-5" dirty="0">
                <a:latin typeface="Carlito"/>
                <a:cs typeface="Carlito"/>
              </a:rPr>
              <a:t>de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C,</a:t>
            </a:r>
            <a:endParaRPr sz="3200">
              <a:latin typeface="Carlito"/>
              <a:cs typeface="Carlito"/>
            </a:endParaRPr>
          </a:p>
          <a:p>
            <a:pPr marL="2776855" indent="-457834">
              <a:lnSpc>
                <a:spcPct val="100000"/>
              </a:lnSpc>
              <a:buFont typeface="Wingdings"/>
              <a:buChar char=""/>
              <a:tabLst>
                <a:tab pos="2777490" algn="l"/>
              </a:tabLst>
            </a:pPr>
            <a:r>
              <a:rPr sz="3200" spc="-10" dirty="0">
                <a:latin typeface="Carlito"/>
                <a:cs typeface="Carlito"/>
              </a:rPr>
              <a:t>Fonction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carbonylique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25" y="818432"/>
            <a:ext cx="7864475" cy="23895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61085" indent="-457834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1061720" algn="l"/>
              </a:tabLst>
            </a:pPr>
            <a:r>
              <a:rPr sz="3200" b="1" u="heavy" spc="-1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Oxydation:</a:t>
            </a:r>
            <a:endParaRPr sz="3200">
              <a:latin typeface="Carlito"/>
              <a:cs typeface="Carlito"/>
            </a:endParaRPr>
          </a:p>
          <a:p>
            <a:pPr marL="1216025" lvl="1" indent="-457834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216025" algn="l"/>
                <a:tab pos="1216660" algn="l"/>
              </a:tabLst>
            </a:pP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Oxydation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par </a:t>
            </a:r>
            <a:r>
              <a:rPr sz="3200" u="heavy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l’acide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périodique</a:t>
            </a:r>
            <a:r>
              <a:rPr sz="32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(HIO</a:t>
            </a:r>
            <a:r>
              <a:rPr sz="3150" u="heavy" baseline="-2116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4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):</a:t>
            </a:r>
            <a:endParaRPr sz="32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915"/>
              </a:spcBef>
              <a:buFont typeface="Wingdings"/>
              <a:buChar char=""/>
              <a:tabLst>
                <a:tab pos="521334" algn="l"/>
              </a:tabLst>
            </a:pPr>
            <a:r>
              <a:rPr sz="3200" spc="-10" dirty="0">
                <a:latin typeface="Carlito"/>
                <a:cs typeface="Carlito"/>
              </a:rPr>
              <a:t>Alccol </a:t>
            </a:r>
            <a:r>
              <a:rPr sz="3200" spc="-5" dirty="0">
                <a:latin typeface="Carlito"/>
                <a:cs typeface="Carlito"/>
              </a:rPr>
              <a:t>I</a:t>
            </a:r>
            <a:r>
              <a:rPr sz="3150" spc="-7" baseline="25132" dirty="0">
                <a:latin typeface="Carlito"/>
                <a:cs typeface="Carlito"/>
              </a:rPr>
              <a:t>re </a:t>
            </a:r>
            <a:r>
              <a:rPr sz="3200" spc="5" dirty="0">
                <a:latin typeface="Wingdings"/>
                <a:cs typeface="Wingdings"/>
              </a:rPr>
              <a:t>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rlito"/>
                <a:cs typeface="Carlito"/>
              </a:rPr>
              <a:t>Aldehyde formique</a:t>
            </a:r>
            <a:r>
              <a:rPr sz="3200" spc="-26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(H-CHO)</a:t>
            </a:r>
            <a:endParaRPr sz="32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521334" algn="l"/>
              </a:tabLst>
            </a:pPr>
            <a:r>
              <a:rPr sz="3200" spc="-10" dirty="0">
                <a:latin typeface="Carlito"/>
                <a:cs typeface="Carlito"/>
              </a:rPr>
              <a:t>Alccol </a:t>
            </a:r>
            <a:r>
              <a:rPr sz="3200" spc="-5" dirty="0">
                <a:latin typeface="Carlito"/>
                <a:cs typeface="Carlito"/>
              </a:rPr>
              <a:t>II</a:t>
            </a:r>
            <a:r>
              <a:rPr sz="3150" spc="-7" baseline="25132" dirty="0">
                <a:latin typeface="Carlito"/>
                <a:cs typeface="Carlito"/>
              </a:rPr>
              <a:t>re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rlito"/>
                <a:cs typeface="Carlito"/>
              </a:rPr>
              <a:t>Acide </a:t>
            </a:r>
            <a:r>
              <a:rPr sz="3200" spc="-15" dirty="0">
                <a:latin typeface="Carlito"/>
                <a:cs typeface="Carlito"/>
              </a:rPr>
              <a:t>formique</a:t>
            </a:r>
            <a:r>
              <a:rPr sz="3200" spc="-2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(H-COOH)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921" y="3722877"/>
            <a:ext cx="902231" cy="271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4502" y="4827637"/>
            <a:ext cx="1101725" cy="257175"/>
          </a:xfrm>
          <a:custGeom>
            <a:avLst/>
            <a:gdLst/>
            <a:ahLst/>
            <a:cxnLst/>
            <a:rect l="l" t="t" r="r" b="b"/>
            <a:pathLst>
              <a:path w="1101725" h="257175">
                <a:moveTo>
                  <a:pt x="988159" y="128347"/>
                </a:moveTo>
                <a:lnTo>
                  <a:pt x="859027" y="203721"/>
                </a:lnTo>
                <a:lnTo>
                  <a:pt x="850580" y="211224"/>
                </a:lnTo>
                <a:lnTo>
                  <a:pt x="845835" y="221073"/>
                </a:lnTo>
                <a:lnTo>
                  <a:pt x="845115" y="231993"/>
                </a:lnTo>
                <a:lnTo>
                  <a:pt x="848740" y="242710"/>
                </a:lnTo>
                <a:lnTo>
                  <a:pt x="856317" y="251229"/>
                </a:lnTo>
                <a:lnTo>
                  <a:pt x="866203" y="255998"/>
                </a:lnTo>
                <a:lnTo>
                  <a:pt x="877137" y="256694"/>
                </a:lnTo>
                <a:lnTo>
                  <a:pt x="887857" y="252997"/>
                </a:lnTo>
                <a:lnTo>
                  <a:pt x="1052624" y="156858"/>
                </a:lnTo>
                <a:lnTo>
                  <a:pt x="1044956" y="156858"/>
                </a:lnTo>
                <a:lnTo>
                  <a:pt x="1044956" y="153048"/>
                </a:lnTo>
                <a:lnTo>
                  <a:pt x="1030477" y="153048"/>
                </a:lnTo>
                <a:lnTo>
                  <a:pt x="988159" y="128347"/>
                </a:lnTo>
                <a:close/>
              </a:path>
              <a:path w="1101725" h="257175">
                <a:moveTo>
                  <a:pt x="939096" y="99708"/>
                </a:moveTo>
                <a:lnTo>
                  <a:pt x="0" y="99708"/>
                </a:lnTo>
                <a:lnTo>
                  <a:pt x="0" y="156858"/>
                </a:lnTo>
                <a:lnTo>
                  <a:pt x="939313" y="156858"/>
                </a:lnTo>
                <a:lnTo>
                  <a:pt x="988159" y="128347"/>
                </a:lnTo>
                <a:lnTo>
                  <a:pt x="939096" y="99708"/>
                </a:lnTo>
                <a:close/>
              </a:path>
              <a:path w="1101725" h="257175">
                <a:moveTo>
                  <a:pt x="1052574" y="99708"/>
                </a:moveTo>
                <a:lnTo>
                  <a:pt x="1044956" y="99708"/>
                </a:lnTo>
                <a:lnTo>
                  <a:pt x="1044956" y="156858"/>
                </a:lnTo>
                <a:lnTo>
                  <a:pt x="1052624" y="156858"/>
                </a:lnTo>
                <a:lnTo>
                  <a:pt x="1101598" y="128283"/>
                </a:lnTo>
                <a:lnTo>
                  <a:pt x="1052574" y="99708"/>
                </a:lnTo>
                <a:close/>
              </a:path>
              <a:path w="1101725" h="257175">
                <a:moveTo>
                  <a:pt x="1030477" y="103645"/>
                </a:moveTo>
                <a:lnTo>
                  <a:pt x="988159" y="128347"/>
                </a:lnTo>
                <a:lnTo>
                  <a:pt x="1030477" y="153048"/>
                </a:lnTo>
                <a:lnTo>
                  <a:pt x="1030477" y="103645"/>
                </a:lnTo>
                <a:close/>
              </a:path>
              <a:path w="1101725" h="257175">
                <a:moveTo>
                  <a:pt x="1044956" y="103645"/>
                </a:moveTo>
                <a:lnTo>
                  <a:pt x="1030477" y="103645"/>
                </a:lnTo>
                <a:lnTo>
                  <a:pt x="1030477" y="153048"/>
                </a:lnTo>
                <a:lnTo>
                  <a:pt x="1044956" y="153048"/>
                </a:lnTo>
                <a:lnTo>
                  <a:pt x="1044956" y="103645"/>
                </a:lnTo>
                <a:close/>
              </a:path>
              <a:path w="1101725" h="257175">
                <a:moveTo>
                  <a:pt x="877137" y="0"/>
                </a:moveTo>
                <a:lnTo>
                  <a:pt x="866203" y="696"/>
                </a:lnTo>
                <a:lnTo>
                  <a:pt x="856317" y="5464"/>
                </a:lnTo>
                <a:lnTo>
                  <a:pt x="848740" y="13983"/>
                </a:lnTo>
                <a:lnTo>
                  <a:pt x="845115" y="24701"/>
                </a:lnTo>
                <a:lnTo>
                  <a:pt x="845835" y="35621"/>
                </a:lnTo>
                <a:lnTo>
                  <a:pt x="850580" y="45469"/>
                </a:lnTo>
                <a:lnTo>
                  <a:pt x="859027" y="52972"/>
                </a:lnTo>
                <a:lnTo>
                  <a:pt x="988159" y="128347"/>
                </a:lnTo>
                <a:lnTo>
                  <a:pt x="1030477" y="103645"/>
                </a:lnTo>
                <a:lnTo>
                  <a:pt x="1044956" y="103645"/>
                </a:lnTo>
                <a:lnTo>
                  <a:pt x="1044956" y="99708"/>
                </a:lnTo>
                <a:lnTo>
                  <a:pt x="1052574" y="99708"/>
                </a:lnTo>
                <a:lnTo>
                  <a:pt x="887857" y="3696"/>
                </a:lnTo>
                <a:lnTo>
                  <a:pt x="8771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5855" y="4828438"/>
          <a:ext cx="6781800" cy="72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/>
                <a:gridCol w="1616710"/>
                <a:gridCol w="1717039"/>
                <a:gridCol w="445135"/>
                <a:gridCol w="1541780"/>
                <a:gridCol w="435610"/>
                <a:gridCol w="739139"/>
              </a:tblGrid>
              <a:tr h="360083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+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2280"/>
                        </a:lnSpc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24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5" dirty="0">
                          <a:latin typeface="Carlito"/>
                          <a:cs typeface="Carlito"/>
                        </a:rPr>
                        <a:t>HIO</a:t>
                      </a:r>
                      <a:r>
                        <a:rPr sz="2400" spc="-7" baseline="-20833" dirty="0">
                          <a:latin typeface="Carlito"/>
                          <a:cs typeface="Carlito"/>
                        </a:rPr>
                        <a:t>4</a:t>
                      </a:r>
                      <a:endParaRPr sz="2400" baseline="-20833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4515" algn="ctr">
                        <a:lnSpc>
                          <a:spcPts val="2280"/>
                        </a:lnSpc>
                      </a:pPr>
                      <a:r>
                        <a:rPr sz="2400" dirty="0">
                          <a:latin typeface="Carlito"/>
                          <a:cs typeface="Carlito"/>
                        </a:rPr>
                        <a:t>H-CHO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228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+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28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24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spc="-10" dirty="0">
                          <a:latin typeface="Carlito"/>
                          <a:cs typeface="Carlito"/>
                        </a:rPr>
                        <a:t>H-COOH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2280"/>
                        </a:lnSpc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+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280"/>
                        </a:lnSpc>
                      </a:pPr>
                      <a:r>
                        <a:rPr sz="2400" spc="-5" dirty="0">
                          <a:latin typeface="Carlito"/>
                          <a:cs typeface="Carlito"/>
                        </a:rPr>
                        <a:t>HIO</a:t>
                      </a:r>
                      <a:r>
                        <a:rPr sz="2400" spc="-7" baseline="-20833" dirty="0">
                          <a:latin typeface="Carlito"/>
                          <a:cs typeface="Carlito"/>
                        </a:rPr>
                        <a:t>3</a:t>
                      </a:r>
                      <a:endParaRPr sz="2400" baseline="-20833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59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1025" algn="ctr">
                        <a:lnSpc>
                          <a:spcPts val="2325"/>
                        </a:lnSpc>
                      </a:pPr>
                      <a:r>
                        <a:rPr sz="2400" i="1" spc="-5" dirty="0">
                          <a:latin typeface="Carlito"/>
                          <a:cs typeface="Carlito"/>
                        </a:rPr>
                        <a:t>(C</a:t>
                      </a:r>
                      <a:r>
                        <a:rPr sz="2400" i="1" spc="-7" baseline="-20833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2400" i="1" spc="-5" dirty="0">
                          <a:latin typeface="Carlito"/>
                          <a:cs typeface="Carlito"/>
                        </a:rPr>
                        <a:t>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325"/>
                        </a:lnSpc>
                      </a:pPr>
                      <a:r>
                        <a:rPr sz="2400" i="1" dirty="0">
                          <a:latin typeface="Carlito"/>
                          <a:cs typeface="Carlito"/>
                        </a:rPr>
                        <a:t>(C</a:t>
                      </a:r>
                      <a:r>
                        <a:rPr sz="2400" i="1" baseline="-20833" dirty="0">
                          <a:latin typeface="Carlito"/>
                          <a:cs typeface="Carlito"/>
                        </a:rPr>
                        <a:t>1 </a:t>
                      </a:r>
                      <a:r>
                        <a:rPr sz="2400" i="1" dirty="0">
                          <a:latin typeface="Carlito"/>
                          <a:cs typeface="Carlito"/>
                        </a:rPr>
                        <a:t>à</a:t>
                      </a:r>
                      <a:r>
                        <a:rPr sz="2400" i="1" spc="-2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i="1" spc="-5" dirty="0">
                          <a:latin typeface="Carlito"/>
                          <a:cs typeface="Carlito"/>
                        </a:rPr>
                        <a:t>C</a:t>
                      </a:r>
                      <a:r>
                        <a:rPr sz="2400" i="1" spc="-7" baseline="-20833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2400" i="1" spc="-5" dirty="0">
                          <a:latin typeface="Carlito"/>
                          <a:cs typeface="Carlito"/>
                        </a:rPr>
                        <a:t>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16051"/>
            <a:ext cx="8411210" cy="485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II. 9.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469900" marR="5080" indent="-457834">
              <a:lnSpc>
                <a:spcPct val="100000"/>
              </a:lnSpc>
              <a:spcBef>
                <a:spcPts val="2395"/>
              </a:spcBef>
              <a:buFont typeface="Wingdings"/>
              <a:buChar char=""/>
              <a:tabLst>
                <a:tab pos="470534" algn="l"/>
                <a:tab pos="1399540" algn="l"/>
                <a:tab pos="2887345" algn="l"/>
                <a:tab pos="3364229" algn="l"/>
                <a:tab pos="4307840" algn="l"/>
                <a:tab pos="5641340" algn="l"/>
                <a:tab pos="6187440" algn="l"/>
                <a:tab pos="7156450" algn="l"/>
                <a:tab pos="7546975" algn="l"/>
              </a:tabLst>
            </a:pPr>
            <a:r>
              <a:rPr sz="3200" spc="-5" dirty="0">
                <a:latin typeface="Carlito"/>
                <a:cs typeface="Carlito"/>
              </a:rPr>
              <a:t>Ose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-5" dirty="0">
                <a:latin typeface="Carlito"/>
                <a:cs typeface="Carlito"/>
              </a:rPr>
              <a:t>n</a:t>
            </a:r>
            <a:r>
              <a:rPr sz="3200" spc="-30" dirty="0">
                <a:latin typeface="Carlito"/>
                <a:cs typeface="Carlito"/>
              </a:rPr>
              <a:t>a</a:t>
            </a:r>
            <a:r>
              <a:rPr sz="3200" dirty="0">
                <a:latin typeface="Carlito"/>
                <a:cs typeface="Carlito"/>
              </a:rPr>
              <a:t>tu</a:t>
            </a:r>
            <a:r>
              <a:rPr sz="3200" spc="-35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els	</a:t>
            </a:r>
            <a:r>
              <a:rPr sz="3200" spc="-15" dirty="0">
                <a:latin typeface="Carlito"/>
                <a:cs typeface="Carlito"/>
              </a:rPr>
              <a:t>e</a:t>
            </a:r>
            <a:r>
              <a:rPr sz="3200" dirty="0">
                <a:latin typeface="Carlito"/>
                <a:cs typeface="Carlito"/>
              </a:rPr>
              <a:t>t	leu</a:t>
            </a:r>
            <a:r>
              <a:rPr sz="3200" spc="-6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-5" dirty="0">
                <a:latin typeface="Carlito"/>
                <a:cs typeface="Carlito"/>
              </a:rPr>
              <a:t>déri</a:t>
            </a:r>
            <a:r>
              <a:rPr sz="3200" spc="-35" dirty="0">
                <a:latin typeface="Carlito"/>
                <a:cs typeface="Carlito"/>
              </a:rPr>
              <a:t>v</a:t>
            </a:r>
            <a:r>
              <a:rPr sz="3200" dirty="0">
                <a:latin typeface="Carlito"/>
                <a:cs typeface="Carlito"/>
              </a:rPr>
              <a:t>és	=&gt;	</a:t>
            </a:r>
            <a:r>
              <a:rPr sz="3200" spc="10" dirty="0">
                <a:latin typeface="Carlito"/>
                <a:cs typeface="Carlito"/>
              </a:rPr>
              <a:t>S</a:t>
            </a:r>
            <a:r>
              <a:rPr sz="3200" dirty="0">
                <a:latin typeface="Carlito"/>
                <a:cs typeface="Carlito"/>
              </a:rPr>
              <a:t>érie	D	</a:t>
            </a:r>
            <a:r>
              <a:rPr sz="3200" i="1" spc="-5" dirty="0">
                <a:latin typeface="Carlito"/>
                <a:cs typeface="Carlito"/>
              </a:rPr>
              <a:t>(</a:t>
            </a:r>
            <a:r>
              <a:rPr sz="3200" i="1" spc="10" dirty="0">
                <a:latin typeface="Carlito"/>
                <a:cs typeface="Carlito"/>
              </a:rPr>
              <a:t>S</a:t>
            </a:r>
            <a:r>
              <a:rPr sz="3200" i="1" spc="-5" dirty="0">
                <a:latin typeface="Carlito"/>
                <a:cs typeface="Carlito"/>
              </a:rPr>
              <a:t>auf  </a:t>
            </a:r>
            <a:r>
              <a:rPr sz="3200" i="1" dirty="0">
                <a:latin typeface="Carlito"/>
                <a:cs typeface="Carlito"/>
              </a:rPr>
              <a:t>rares</a:t>
            </a:r>
            <a:r>
              <a:rPr sz="3200" i="1" spc="-20" dirty="0">
                <a:latin typeface="Carlito"/>
                <a:cs typeface="Carlito"/>
              </a:rPr>
              <a:t> exceptions)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450">
              <a:latin typeface="Carlito"/>
              <a:cs typeface="Carlito"/>
            </a:endParaRPr>
          </a:p>
          <a:p>
            <a:pPr marL="2198370" lvl="1" indent="-457834">
              <a:lnSpc>
                <a:spcPct val="100000"/>
              </a:lnSpc>
              <a:buFont typeface="Wingdings"/>
              <a:buChar char=""/>
              <a:tabLst>
                <a:tab pos="2199005" algn="l"/>
              </a:tabLst>
            </a:pPr>
            <a:r>
              <a:rPr sz="3200" spc="-30" dirty="0">
                <a:latin typeface="Carlito"/>
                <a:cs typeface="Carlito"/>
              </a:rPr>
              <a:t>Trioses,</a:t>
            </a:r>
            <a:endParaRPr sz="3200">
              <a:latin typeface="Carlito"/>
              <a:cs typeface="Carlito"/>
            </a:endParaRPr>
          </a:p>
          <a:p>
            <a:pPr marL="2198370" lvl="1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199005" algn="l"/>
              </a:tabLst>
            </a:pPr>
            <a:r>
              <a:rPr sz="3200" spc="-40" dirty="0">
                <a:latin typeface="Carlito"/>
                <a:cs typeface="Carlito"/>
              </a:rPr>
              <a:t>Tétroses,</a:t>
            </a:r>
            <a:endParaRPr sz="3200">
              <a:latin typeface="Carlito"/>
              <a:cs typeface="Carlito"/>
            </a:endParaRPr>
          </a:p>
          <a:p>
            <a:pPr marL="2198370" lvl="1" indent="-457834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2199005" algn="l"/>
              </a:tabLst>
            </a:pPr>
            <a:r>
              <a:rPr sz="3200" spc="-20" dirty="0">
                <a:latin typeface="Carlito"/>
                <a:cs typeface="Carlito"/>
              </a:rPr>
              <a:t>Pentoses,</a:t>
            </a:r>
            <a:endParaRPr sz="3200">
              <a:latin typeface="Carlito"/>
              <a:cs typeface="Carlito"/>
            </a:endParaRPr>
          </a:p>
          <a:p>
            <a:pPr marL="2198370" lvl="1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199005" algn="l"/>
              </a:tabLst>
            </a:pPr>
            <a:r>
              <a:rPr sz="3200" spc="-25" dirty="0">
                <a:latin typeface="Carlito"/>
                <a:cs typeface="Carlito"/>
              </a:rPr>
              <a:t>Héxoses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772" y="6493865"/>
            <a:ext cx="3103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Polycopié/ </a:t>
            </a:r>
            <a:r>
              <a:rPr sz="1800" b="1" i="1" spc="-5" dirty="0">
                <a:solidFill>
                  <a:srgbClr val="FF0000"/>
                </a:solidFill>
                <a:latin typeface="Carlito"/>
                <a:cs typeface="Carlito"/>
              </a:rPr>
              <a:t>Suite</a:t>
            </a:r>
            <a:r>
              <a:rPr sz="1800" b="1" i="1" spc="-15" dirty="0">
                <a:solidFill>
                  <a:srgbClr val="FF0000"/>
                </a:solidFill>
                <a:latin typeface="Carlito"/>
                <a:cs typeface="Carlito"/>
              </a:rPr>
              <a:t> GLUCIDES)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116" y="666608"/>
            <a:ext cx="5420995" cy="198818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485140" indent="-416559">
              <a:lnSpc>
                <a:spcPct val="100000"/>
              </a:lnSpc>
              <a:spcBef>
                <a:spcPts val="1435"/>
              </a:spcBef>
              <a:buAutoNum type="romanUcPeriod" startAt="2"/>
              <a:tabLst>
                <a:tab pos="48514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814069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814705" algn="l"/>
              </a:tabLst>
            </a:pP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Hexoses: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D(+)glucose: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5" y="2716783"/>
            <a:ext cx="5424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70534" algn="l"/>
                <a:tab pos="2689225" algn="l"/>
                <a:tab pos="4981575" algn="l"/>
              </a:tabLst>
            </a:pPr>
            <a:r>
              <a:rPr sz="3200" dirty="0">
                <a:latin typeface="Carlito"/>
                <a:cs typeface="Carlito"/>
              </a:rPr>
              <a:t>Molécu</a:t>
            </a:r>
            <a:r>
              <a:rPr sz="3200" spc="-10" dirty="0">
                <a:latin typeface="Carlito"/>
                <a:cs typeface="Carlito"/>
              </a:rPr>
              <a:t>l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25" dirty="0">
                <a:latin typeface="Carlito"/>
                <a:cs typeface="Carlito"/>
              </a:rPr>
              <a:t>c</a:t>
            </a:r>
            <a:r>
              <a:rPr sz="3200" dirty="0">
                <a:latin typeface="Carlito"/>
                <a:cs typeface="Carlito"/>
              </a:rPr>
              <a:t>arbu</a:t>
            </a:r>
            <a:r>
              <a:rPr sz="3200" spc="-55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a</a:t>
            </a:r>
            <a:r>
              <a:rPr sz="3200" spc="-30" dirty="0">
                <a:latin typeface="Carlito"/>
                <a:cs typeface="Carlito"/>
              </a:rPr>
              <a:t>n</a:t>
            </a:r>
            <a:r>
              <a:rPr sz="3200" dirty="0">
                <a:latin typeface="Carlito"/>
                <a:cs typeface="Carlito"/>
              </a:rPr>
              <a:t>t	</a:t>
            </a:r>
            <a:r>
              <a:rPr sz="3200" spc="5" dirty="0">
                <a:latin typeface="Carlito"/>
                <a:cs typeface="Carlito"/>
              </a:rPr>
              <a:t>du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dirty="0"/>
              <a:t>monde</a:t>
            </a:r>
            <a:r>
              <a:rPr spc="-5" dirty="0"/>
              <a:t> </a:t>
            </a:r>
            <a:r>
              <a:rPr spc="-15" dirty="0"/>
              <a:t>vivant</a:t>
            </a: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/>
              <a:t>A </a:t>
            </a:r>
            <a:r>
              <a:rPr spc="-45" dirty="0">
                <a:latin typeface="Arial"/>
                <a:cs typeface="Arial"/>
              </a:rPr>
              <a:t>l’état </a:t>
            </a:r>
            <a:r>
              <a:rPr spc="-15" dirty="0"/>
              <a:t>libre </a:t>
            </a:r>
            <a:r>
              <a:rPr dirty="0"/>
              <a:t>=&gt; miel </a:t>
            </a:r>
            <a:r>
              <a:rPr spc="-10" dirty="0"/>
              <a:t>et</a:t>
            </a:r>
            <a:r>
              <a:rPr spc="-160" dirty="0"/>
              <a:t> </a:t>
            </a:r>
            <a:r>
              <a:rPr spc="-5" dirty="0"/>
              <a:t>fruits</a:t>
            </a:r>
          </a:p>
          <a:p>
            <a:pPr marL="469900" marR="5080" indent="-457834">
              <a:lnSpc>
                <a:spcPts val="3820"/>
              </a:lnSpc>
              <a:spcBef>
                <a:spcPts val="1370"/>
              </a:spcBef>
              <a:buFont typeface="Wingdings"/>
              <a:buChar char=""/>
              <a:tabLst>
                <a:tab pos="470534" algn="l"/>
                <a:tab pos="3789679" algn="l"/>
                <a:tab pos="4415790" algn="l"/>
              </a:tabLst>
            </a:pPr>
            <a:r>
              <a:rPr spc="-45" dirty="0">
                <a:latin typeface="Arial"/>
                <a:cs typeface="Arial"/>
              </a:rPr>
              <a:t>α</a:t>
            </a:r>
            <a:r>
              <a:rPr dirty="0"/>
              <a:t>-</a:t>
            </a:r>
            <a:r>
              <a:rPr spc="-5" dirty="0"/>
              <a:t>D</a:t>
            </a:r>
            <a:r>
              <a:rPr dirty="0"/>
              <a:t>-glu</a:t>
            </a:r>
            <a:r>
              <a:rPr spc="-35" dirty="0"/>
              <a:t>c</a:t>
            </a:r>
            <a:r>
              <a:rPr spc="-5" dirty="0"/>
              <a:t>o</a:t>
            </a:r>
            <a:r>
              <a:rPr spc="-15" dirty="0"/>
              <a:t>p</a:t>
            </a:r>
            <a:r>
              <a:rPr dirty="0"/>
              <a:t>y</a:t>
            </a:r>
            <a:r>
              <a:rPr spc="-65" dirty="0"/>
              <a:t>r</a:t>
            </a:r>
            <a:r>
              <a:rPr dirty="0"/>
              <a:t>anose	</a:t>
            </a:r>
            <a:r>
              <a:rPr spc="5" dirty="0">
                <a:latin typeface="Wingdings"/>
                <a:cs typeface="Wingdings"/>
              </a:rPr>
              <a:t>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80" dirty="0"/>
              <a:t>f</a:t>
            </a:r>
            <a:r>
              <a:rPr spc="-5" dirty="0"/>
              <a:t>o</a:t>
            </a:r>
            <a:r>
              <a:rPr spc="-15" dirty="0"/>
              <a:t>r</a:t>
            </a:r>
            <a:r>
              <a:rPr dirty="0"/>
              <a:t>me  </a:t>
            </a:r>
            <a:r>
              <a:rPr spc="-5" dirty="0"/>
              <a:t>polymérisée</a:t>
            </a:r>
          </a:p>
          <a:p>
            <a:pPr marL="469900" marR="9525" indent="-457834">
              <a:lnSpc>
                <a:spcPct val="100000"/>
              </a:lnSpc>
              <a:spcBef>
                <a:spcPts val="1075"/>
              </a:spcBef>
              <a:buFont typeface="Wingdings"/>
              <a:buChar char=""/>
              <a:tabLst>
                <a:tab pos="470534" algn="l"/>
              </a:tabLst>
            </a:pPr>
            <a:r>
              <a:rPr spc="-15" dirty="0"/>
              <a:t>Réserve </a:t>
            </a:r>
            <a:r>
              <a:rPr spc="-10" dirty="0"/>
              <a:t>énergétique </a:t>
            </a:r>
            <a:r>
              <a:rPr dirty="0"/>
              <a:t>(amidon  </a:t>
            </a:r>
            <a:r>
              <a:rPr spc="-15" dirty="0"/>
              <a:t>végétal </a:t>
            </a:r>
            <a:r>
              <a:rPr spc="-10" dirty="0"/>
              <a:t>et glycogène</a:t>
            </a:r>
            <a:r>
              <a:rPr spc="-65" dirty="0"/>
              <a:t> </a:t>
            </a:r>
            <a:r>
              <a:rPr dirty="0"/>
              <a:t>animal)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9621" y="3068954"/>
            <a:ext cx="2665476" cy="2448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666608"/>
            <a:ext cx="5617210" cy="482028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143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10919" algn="l"/>
              </a:tabLst>
            </a:pP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Hexoses:</a:t>
            </a:r>
            <a:endParaRPr sz="3200">
              <a:latin typeface="Carlito"/>
              <a:cs typeface="Carlito"/>
            </a:endParaRPr>
          </a:p>
          <a:p>
            <a:pPr marL="574675" indent="-457834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574675" algn="l"/>
                <a:tab pos="575310" algn="l"/>
              </a:tabLst>
            </a:pP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D(+)galactose:</a:t>
            </a:r>
            <a:endParaRPr sz="3200">
              <a:latin typeface="Carlito"/>
              <a:cs typeface="Carlito"/>
            </a:endParaRPr>
          </a:p>
          <a:p>
            <a:pPr marL="469900" marR="956944" indent="-457834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Ose le </a:t>
            </a:r>
            <a:r>
              <a:rPr sz="3200" dirty="0">
                <a:latin typeface="Carlito"/>
                <a:cs typeface="Carlito"/>
              </a:rPr>
              <a:t>+ </a:t>
            </a:r>
            <a:r>
              <a:rPr sz="3200" spc="-5" dirty="0">
                <a:latin typeface="Carlito"/>
                <a:cs typeface="Carlito"/>
              </a:rPr>
              <a:t>répandu </a:t>
            </a:r>
            <a:r>
              <a:rPr sz="3200" spc="-10" dirty="0">
                <a:latin typeface="Carlito"/>
                <a:cs typeface="Carlito"/>
              </a:rPr>
              <a:t>après </a:t>
            </a:r>
            <a:r>
              <a:rPr sz="3200" dirty="0">
                <a:latin typeface="Carlito"/>
                <a:cs typeface="Carlito"/>
              </a:rPr>
              <a:t>le  </a:t>
            </a:r>
            <a:r>
              <a:rPr sz="3200" spc="-5" dirty="0">
                <a:latin typeface="Carlito"/>
                <a:cs typeface="Carlito"/>
              </a:rPr>
              <a:t>glucose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Constitution </a:t>
            </a:r>
            <a:r>
              <a:rPr sz="3200" spc="-5" dirty="0">
                <a:latin typeface="Carlito"/>
                <a:cs typeface="Carlito"/>
              </a:rPr>
              <a:t>du </a:t>
            </a:r>
            <a:r>
              <a:rPr sz="3200" spc="-10" dirty="0">
                <a:latin typeface="Carlito"/>
                <a:cs typeface="Carlito"/>
              </a:rPr>
              <a:t>lactose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(lait)</a:t>
            </a:r>
            <a:endParaRPr sz="3200">
              <a:latin typeface="Carlito"/>
              <a:cs typeface="Carlito"/>
            </a:endParaRPr>
          </a:p>
          <a:p>
            <a:pPr marL="469900" marR="158115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Combiné (oligosides,  </a:t>
            </a:r>
            <a:r>
              <a:rPr sz="3200" spc="-15" dirty="0">
                <a:latin typeface="Carlito"/>
                <a:cs typeface="Carlito"/>
              </a:rPr>
              <a:t>hétérosides </a:t>
            </a:r>
            <a:r>
              <a:rPr sz="3200" spc="-10" dirty="0">
                <a:latin typeface="Carlito"/>
                <a:cs typeface="Carlito"/>
              </a:rPr>
              <a:t>et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glycoprotéines)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8247" y="2961258"/>
            <a:ext cx="2484120" cy="2556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666608"/>
            <a:ext cx="5617210" cy="433260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143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10919" algn="l"/>
              </a:tabLst>
            </a:pP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Hexoses:</a:t>
            </a:r>
            <a:endParaRPr sz="3200">
              <a:latin typeface="Carlito"/>
              <a:cs typeface="Carlito"/>
            </a:endParaRPr>
          </a:p>
          <a:p>
            <a:pPr marL="586105" indent="-457834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586105" algn="l"/>
                <a:tab pos="58674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D(+)mannose: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20" dirty="0">
                <a:latin typeface="Carlito"/>
                <a:cs typeface="Carlito"/>
              </a:rPr>
              <a:t>Peu </a:t>
            </a:r>
            <a:r>
              <a:rPr sz="3200" spc="-5" dirty="0">
                <a:latin typeface="Carlito"/>
                <a:cs typeface="Carlito"/>
              </a:rPr>
              <a:t>abondant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(libre)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25" dirty="0">
                <a:latin typeface="Carlito"/>
                <a:cs typeface="Carlito"/>
              </a:rPr>
              <a:t>Ecorce </a:t>
            </a:r>
            <a:r>
              <a:rPr sz="3200" spc="-5" dirty="0">
                <a:latin typeface="Carlito"/>
                <a:cs typeface="Carlito"/>
              </a:rPr>
              <a:t>des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oranges</a:t>
            </a:r>
            <a:endParaRPr sz="3200">
              <a:latin typeface="Carlito"/>
              <a:cs typeface="Carlito"/>
            </a:endParaRPr>
          </a:p>
          <a:p>
            <a:pPr marL="469900" marR="126492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5" dirty="0">
                <a:latin typeface="Carlito"/>
                <a:cs typeface="Carlito"/>
              </a:rPr>
              <a:t>Polymères </a:t>
            </a:r>
            <a:r>
              <a:rPr sz="3200" spc="-5" dirty="0">
                <a:latin typeface="Carlito"/>
                <a:cs typeface="Carlito"/>
              </a:rPr>
              <a:t>(mannanes),  </a:t>
            </a:r>
            <a:r>
              <a:rPr sz="3200" spc="-15" dirty="0">
                <a:latin typeface="Carlito"/>
                <a:cs typeface="Carlito"/>
              </a:rPr>
              <a:t>glycoprotéines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6371" y="2643352"/>
            <a:ext cx="2728087" cy="2945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666608"/>
            <a:ext cx="5617210" cy="433260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143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1010919" algn="l"/>
              </a:tabLst>
            </a:pP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Hexoses:</a:t>
            </a:r>
            <a:endParaRPr sz="3200">
              <a:latin typeface="Carlito"/>
              <a:cs typeface="Carlito"/>
            </a:endParaRPr>
          </a:p>
          <a:p>
            <a:pPr marL="709930" indent="-457834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D(-)fructose: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Sucre cétonique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naturel</a:t>
            </a:r>
            <a:endParaRPr sz="3200">
              <a:latin typeface="Carlito"/>
              <a:cs typeface="Carlito"/>
            </a:endParaRPr>
          </a:p>
          <a:p>
            <a:pPr marL="469900" marR="93345" indent="-457834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Fruits et miel (=&gt; </a:t>
            </a:r>
            <a:r>
              <a:rPr sz="3200" spc="-10" dirty="0">
                <a:latin typeface="Carlito"/>
                <a:cs typeface="Carlito"/>
              </a:rPr>
              <a:t>consistance </a:t>
            </a:r>
            <a:r>
              <a:rPr sz="3200" dirty="0">
                <a:latin typeface="Carlito"/>
                <a:cs typeface="Carlito"/>
              </a:rPr>
              <a:t>/  </a:t>
            </a:r>
            <a:r>
              <a:rPr sz="3200" spc="-10" dirty="0">
                <a:latin typeface="Carlito"/>
                <a:cs typeface="Carlito"/>
              </a:rPr>
              <a:t>cristallisation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difficile)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Composition </a:t>
            </a:r>
            <a:r>
              <a:rPr sz="3200" dirty="0">
                <a:latin typeface="Carlito"/>
                <a:cs typeface="Carlito"/>
              </a:rPr>
              <a:t>du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saccharose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4177" y="2709036"/>
            <a:ext cx="3333242" cy="236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25" y="666608"/>
            <a:ext cx="5680710" cy="497268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732155" indent="-417195">
              <a:lnSpc>
                <a:spcPct val="100000"/>
              </a:lnSpc>
              <a:spcBef>
                <a:spcPts val="1435"/>
              </a:spcBef>
              <a:buAutoNum type="romanUcPeriod" startAt="2"/>
              <a:tabLst>
                <a:tab pos="7327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457200" marR="3116580" lvl="1" indent="-457200" algn="r">
              <a:lnSpc>
                <a:spcPct val="100000"/>
              </a:lnSpc>
              <a:spcBef>
                <a:spcPts val="1330"/>
              </a:spcBef>
              <a:buFont typeface="Wingdings"/>
              <a:buChar char=""/>
              <a:tabLst>
                <a:tab pos="457200" algn="l"/>
              </a:tabLst>
            </a:pP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</a:t>
            </a:r>
            <a:r>
              <a:rPr sz="3200" b="1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</a:t>
            </a:r>
            <a:r>
              <a:rPr sz="3200" b="1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x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</a:t>
            </a:r>
            <a:r>
              <a:rPr sz="32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s</a:t>
            </a: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s:</a:t>
            </a:r>
            <a:endParaRPr sz="3200">
              <a:latin typeface="Carlito"/>
              <a:cs typeface="Carlito"/>
            </a:endParaRPr>
          </a:p>
          <a:p>
            <a:pPr marL="456565" marR="3186430" indent="-456565" algn="r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Osam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in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es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521334" algn="l"/>
              </a:tabLst>
            </a:pPr>
            <a:r>
              <a:rPr sz="3200" spc="-5" dirty="0">
                <a:latin typeface="Carlito"/>
                <a:cs typeface="Carlito"/>
              </a:rPr>
              <a:t>Oses: </a:t>
            </a:r>
            <a:r>
              <a:rPr sz="3200" dirty="0">
                <a:latin typeface="Carlito"/>
                <a:cs typeface="Carlito"/>
              </a:rPr>
              <a:t>-OH </a:t>
            </a:r>
            <a:r>
              <a:rPr sz="3200" spc="6095" dirty="0">
                <a:latin typeface="Wingdings"/>
                <a:cs typeface="Wingdings"/>
              </a:rPr>
              <a:t>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rlito"/>
                <a:cs typeface="Carlito"/>
              </a:rPr>
              <a:t>amine</a:t>
            </a:r>
            <a:endParaRPr sz="32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521334" algn="l"/>
              </a:tabLst>
            </a:pPr>
            <a:r>
              <a:rPr sz="3200" spc="-15" dirty="0">
                <a:latin typeface="Carlito"/>
                <a:cs typeface="Carlito"/>
              </a:rPr>
              <a:t>Hexosamines</a:t>
            </a:r>
            <a:r>
              <a:rPr sz="3200" spc="5" dirty="0">
                <a:latin typeface="Carlito"/>
                <a:cs typeface="Carlito"/>
              </a:rPr>
              <a:t> (+++)</a:t>
            </a:r>
            <a:endParaRPr sz="3200">
              <a:latin typeface="Carlito"/>
              <a:cs typeface="Carlito"/>
            </a:endParaRPr>
          </a:p>
          <a:p>
            <a:pPr marL="520700" marR="112141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21334" algn="l"/>
              </a:tabLst>
            </a:pPr>
            <a:r>
              <a:rPr sz="3200" spc="-10" dirty="0">
                <a:latin typeface="Carlito"/>
                <a:cs typeface="Carlito"/>
              </a:rPr>
              <a:t>Dérivés du </a:t>
            </a:r>
            <a:r>
              <a:rPr sz="3200" spc="-5" dirty="0">
                <a:latin typeface="Carlito"/>
                <a:cs typeface="Carlito"/>
              </a:rPr>
              <a:t>glucose </a:t>
            </a:r>
            <a:r>
              <a:rPr sz="3200" spc="-10" dirty="0">
                <a:latin typeface="Carlito"/>
                <a:cs typeface="Carlito"/>
              </a:rPr>
              <a:t>et du  </a:t>
            </a:r>
            <a:r>
              <a:rPr sz="3200" spc="-15" dirty="0">
                <a:latin typeface="Carlito"/>
                <a:cs typeface="Carlito"/>
              </a:rPr>
              <a:t>galactose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(C</a:t>
            </a:r>
            <a:r>
              <a:rPr sz="3150" spc="7" baseline="-21164" dirty="0">
                <a:latin typeface="Carlito"/>
                <a:cs typeface="Carlito"/>
              </a:rPr>
              <a:t>2</a:t>
            </a:r>
            <a:r>
              <a:rPr sz="3200" spc="5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521334" algn="l"/>
              </a:tabLst>
            </a:pPr>
            <a:r>
              <a:rPr sz="3200" dirty="0">
                <a:latin typeface="Carlito"/>
                <a:cs typeface="Carlito"/>
              </a:rPr>
              <a:t>Même </a:t>
            </a:r>
            <a:r>
              <a:rPr sz="3200" spc="-15" dirty="0">
                <a:latin typeface="Carlito"/>
                <a:cs typeface="Carlito"/>
              </a:rPr>
              <a:t>propriétés </a:t>
            </a:r>
            <a:r>
              <a:rPr sz="3200" dirty="0">
                <a:latin typeface="Carlito"/>
                <a:cs typeface="Carlito"/>
              </a:rPr>
              <a:t>/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oses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7753" y="1781048"/>
            <a:ext cx="2089023" cy="2296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4178" y="4198302"/>
            <a:ext cx="2362200" cy="2381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297" y="1781048"/>
            <a:ext cx="2190242" cy="2296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835227"/>
            <a:ext cx="5617210" cy="5175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B8BA"/>
              </a:buClr>
              <a:buFont typeface="Carlito"/>
              <a:buAutoNum type="romanUcPeriod" startAt="2"/>
            </a:pPr>
            <a:endParaRPr sz="285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buFont typeface="Wingdings"/>
              <a:buChar char=""/>
              <a:tabLst>
                <a:tab pos="1010919" algn="l"/>
              </a:tabLst>
            </a:pP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Pentoses:</a:t>
            </a:r>
            <a:endParaRPr sz="3200">
              <a:latin typeface="Carlito"/>
              <a:cs typeface="Carlito"/>
            </a:endParaRPr>
          </a:p>
          <a:p>
            <a:pPr marL="708025" indent="-457834">
              <a:lnSpc>
                <a:spcPct val="100000"/>
              </a:lnSpc>
              <a:spcBef>
                <a:spcPts val="2470"/>
              </a:spcBef>
              <a:buFont typeface="Wingdings"/>
              <a:buChar char=""/>
              <a:tabLst>
                <a:tab pos="708025" algn="l"/>
                <a:tab pos="70866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D-xylose: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42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partir du bois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(xylophones)</a:t>
            </a:r>
            <a:endParaRPr sz="3200">
              <a:latin typeface="Carlito"/>
              <a:cs typeface="Carlito"/>
            </a:endParaRPr>
          </a:p>
          <a:p>
            <a:pPr marL="469900" marR="19685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  <a:tab pos="2807970" algn="l"/>
                <a:tab pos="3989070" algn="l"/>
              </a:tabLst>
            </a:pPr>
            <a:r>
              <a:rPr sz="3200" spc="-60" dirty="0">
                <a:latin typeface="Carlito"/>
                <a:cs typeface="Carlito"/>
              </a:rPr>
              <a:t>P</a:t>
            </a:r>
            <a:r>
              <a:rPr sz="3200" spc="-5" dirty="0">
                <a:latin typeface="Carlito"/>
                <a:cs typeface="Carlito"/>
              </a:rPr>
              <a:t>ol</a:t>
            </a:r>
            <a:r>
              <a:rPr sz="3200" spc="-40" dirty="0">
                <a:latin typeface="Carlito"/>
                <a:cs typeface="Carlito"/>
              </a:rPr>
              <a:t>y</a:t>
            </a:r>
            <a:r>
              <a:rPr sz="3200" spc="-5" dirty="0">
                <a:latin typeface="Carlito"/>
                <a:cs typeface="Carlito"/>
              </a:rPr>
              <a:t>osi</a:t>
            </a:r>
            <a:r>
              <a:rPr sz="3200" spc="-15" dirty="0">
                <a:latin typeface="Carlito"/>
                <a:cs typeface="Carlito"/>
              </a:rPr>
              <a:t>d</a:t>
            </a:r>
            <a:r>
              <a:rPr sz="3200" dirty="0">
                <a:latin typeface="Carlito"/>
                <a:cs typeface="Carlito"/>
              </a:rPr>
              <a:t>es	</a:t>
            </a:r>
            <a:r>
              <a:rPr sz="3200" spc="-5" dirty="0">
                <a:latin typeface="Carlito"/>
                <a:cs typeface="Carlito"/>
              </a:rPr>
              <a:t>de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5" dirty="0">
                <a:latin typeface="Carlito"/>
                <a:cs typeface="Carlito"/>
              </a:rPr>
              <a:t>m</a:t>
            </a:r>
            <a:r>
              <a:rPr sz="3200" spc="-30" dirty="0">
                <a:latin typeface="Carlito"/>
                <a:cs typeface="Carlito"/>
              </a:rPr>
              <a:t>a</a:t>
            </a:r>
            <a:r>
              <a:rPr sz="3200" dirty="0">
                <a:latin typeface="Carlito"/>
                <a:cs typeface="Carlito"/>
              </a:rPr>
              <a:t>trices  </a:t>
            </a:r>
            <a:r>
              <a:rPr sz="3200" spc="-10" dirty="0">
                <a:latin typeface="Carlito"/>
                <a:cs typeface="Carlito"/>
              </a:rPr>
              <a:t>extracellulaires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animales</a:t>
            </a:r>
            <a:endParaRPr sz="3200">
              <a:latin typeface="Carlito"/>
              <a:cs typeface="Carlito"/>
            </a:endParaRPr>
          </a:p>
          <a:p>
            <a:pPr marL="469900" marR="198755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  <a:tab pos="1606550" algn="l"/>
                <a:tab pos="2529205" algn="l"/>
                <a:tab pos="5252720" algn="l"/>
              </a:tabLst>
            </a:pPr>
            <a:r>
              <a:rPr sz="3200" spc="-5" dirty="0">
                <a:latin typeface="Carlito"/>
                <a:cs typeface="Carlito"/>
              </a:rPr>
              <a:t>Os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5" dirty="0">
                <a:latin typeface="Carlito"/>
                <a:cs typeface="Carlito"/>
              </a:rPr>
              <a:t>d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5" dirty="0">
                <a:latin typeface="Carlito"/>
                <a:cs typeface="Carlito"/>
              </a:rPr>
              <a:t>b</a:t>
            </a:r>
            <a:r>
              <a:rPr sz="3200" spc="-7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ancheme</a:t>
            </a:r>
            <a:r>
              <a:rPr sz="3200" spc="-35" dirty="0">
                <a:latin typeface="Carlito"/>
                <a:cs typeface="Carlito"/>
              </a:rPr>
              <a:t>n</a:t>
            </a:r>
            <a:r>
              <a:rPr sz="3200" dirty="0">
                <a:latin typeface="Carlito"/>
                <a:cs typeface="Carlito"/>
              </a:rPr>
              <a:t>t	/  </a:t>
            </a:r>
            <a:r>
              <a:rPr sz="3200" spc="-10" dirty="0">
                <a:latin typeface="Carlito"/>
                <a:cs typeface="Carlito"/>
              </a:rPr>
              <a:t>protéines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6244" y="3149638"/>
            <a:ext cx="2684399" cy="2625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594545"/>
            <a:ext cx="5617210" cy="528066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2000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457200" marR="2969260" lvl="1" indent="-457200" algn="r">
              <a:lnSpc>
                <a:spcPct val="100000"/>
              </a:lnSpc>
              <a:spcBef>
                <a:spcPts val="1900"/>
              </a:spcBef>
              <a:buFont typeface="Wingdings"/>
              <a:buChar char=""/>
              <a:tabLst>
                <a:tab pos="457200" algn="l"/>
              </a:tabLst>
            </a:pPr>
            <a:r>
              <a:rPr sz="3200" b="1" u="heavy" spc="-50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P</a:t>
            </a:r>
            <a:r>
              <a:rPr sz="3200" b="1" u="heavy" spc="-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e</a:t>
            </a:r>
            <a:r>
              <a:rPr sz="3200" b="1" u="heavy" spc="-3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nt</a:t>
            </a:r>
            <a:r>
              <a:rPr sz="3200" b="1" u="heavy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o</a:t>
            </a:r>
            <a:r>
              <a:rPr sz="3200" b="1" u="heavy" spc="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s</a:t>
            </a:r>
            <a:r>
              <a:rPr sz="3200" b="1" u="heavy" spc="-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e</a:t>
            </a:r>
            <a:r>
              <a:rPr sz="3200" b="1" u="heavy" spc="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s</a:t>
            </a:r>
            <a:r>
              <a:rPr sz="3200" b="1" u="heavy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456565" marR="2888615" indent="-456565" algn="r">
              <a:lnSpc>
                <a:spcPct val="100000"/>
              </a:lnSpc>
              <a:spcBef>
                <a:spcPts val="1830"/>
              </a:spcBef>
              <a:buFont typeface="Wingdings"/>
              <a:buChar char=""/>
              <a:tabLst>
                <a:tab pos="456565" algn="l"/>
                <a:tab pos="45720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L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-a</a:t>
            </a:r>
            <a:r>
              <a:rPr sz="32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r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abinos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42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Sucre naturel </a:t>
            </a:r>
            <a:r>
              <a:rPr sz="3200" dirty="0">
                <a:latin typeface="Carlito"/>
                <a:cs typeface="Carlito"/>
              </a:rPr>
              <a:t>/ </a:t>
            </a:r>
            <a:r>
              <a:rPr sz="3200" spc="-5" dirty="0">
                <a:latin typeface="Carlito"/>
                <a:cs typeface="Carlito"/>
              </a:rPr>
              <a:t>série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Dans </a:t>
            </a:r>
            <a:r>
              <a:rPr sz="3200" spc="-15" dirty="0">
                <a:latin typeface="Carlito"/>
                <a:cs typeface="Carlito"/>
              </a:rPr>
              <a:t>toutes </a:t>
            </a:r>
            <a:r>
              <a:rPr sz="3200" dirty="0">
                <a:latin typeface="Carlito"/>
                <a:cs typeface="Carlito"/>
              </a:rPr>
              <a:t>les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plantes</a:t>
            </a:r>
            <a:endParaRPr sz="3200">
              <a:latin typeface="Carlito"/>
              <a:cs typeface="Carlito"/>
            </a:endParaRPr>
          </a:p>
          <a:p>
            <a:pPr marL="469900" marR="629920" indent="-457834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D-arabinose, </a:t>
            </a:r>
            <a:r>
              <a:rPr sz="3200" spc="-20" dirty="0">
                <a:latin typeface="Carlito"/>
                <a:cs typeface="Carlito"/>
              </a:rPr>
              <a:t>précurseur </a:t>
            </a:r>
            <a:r>
              <a:rPr sz="3200" spc="5" dirty="0">
                <a:latin typeface="Carlito"/>
                <a:cs typeface="Carlito"/>
              </a:rPr>
              <a:t>du  </a:t>
            </a:r>
            <a:r>
              <a:rPr sz="3200" spc="-5" dirty="0">
                <a:latin typeface="Carlito"/>
                <a:cs typeface="Carlito"/>
              </a:rPr>
              <a:t>D-glucose </a:t>
            </a:r>
            <a:r>
              <a:rPr sz="3200" spc="-10" dirty="0">
                <a:latin typeface="Carlito"/>
                <a:cs typeface="Carlito"/>
              </a:rPr>
              <a:t>et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D-mannose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Éliminé </a:t>
            </a:r>
            <a:r>
              <a:rPr sz="3200" dirty="0">
                <a:latin typeface="Carlito"/>
                <a:cs typeface="Carlito"/>
              </a:rPr>
              <a:t>/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urines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3772" y="2060829"/>
            <a:ext cx="4569333" cy="2232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004" y="594545"/>
            <a:ext cx="7865745" cy="292735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473075" indent="-417195">
              <a:lnSpc>
                <a:spcPct val="100000"/>
              </a:lnSpc>
              <a:spcBef>
                <a:spcPts val="2000"/>
              </a:spcBef>
              <a:buAutoNum type="romanUcPeriod" startAt="2"/>
              <a:tabLst>
                <a:tab pos="47370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29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802005" lvl="1" indent="-457834">
              <a:lnSpc>
                <a:spcPct val="100000"/>
              </a:lnSpc>
              <a:spcBef>
                <a:spcPts val="1900"/>
              </a:spcBef>
              <a:buFont typeface="Wingdings"/>
              <a:buChar char=""/>
              <a:tabLst>
                <a:tab pos="802640" algn="l"/>
              </a:tabLst>
            </a:pPr>
            <a:r>
              <a:rPr sz="3200" b="1" u="heavy" spc="-1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Pentoses: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D-ribose:</a:t>
            </a:r>
            <a:endParaRPr sz="3200">
              <a:latin typeface="Carlito"/>
              <a:cs typeface="Carlito"/>
            </a:endParaRPr>
          </a:p>
          <a:p>
            <a:pPr marL="615315">
              <a:lnSpc>
                <a:spcPct val="100000"/>
              </a:lnSpc>
              <a:spcBef>
                <a:spcPts val="2420"/>
              </a:spcBef>
            </a:pPr>
            <a:r>
              <a:rPr sz="3200" spc="-5" dirty="0">
                <a:latin typeface="Carlito"/>
                <a:cs typeface="Carlito"/>
              </a:rPr>
              <a:t>D-ribose </a:t>
            </a:r>
            <a:r>
              <a:rPr sz="3200" spc="-10" dirty="0">
                <a:latin typeface="Carlito"/>
                <a:cs typeface="Carlito"/>
              </a:rPr>
              <a:t>et D-2-déoxyribose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rlito"/>
                <a:cs typeface="Carlito"/>
              </a:rPr>
              <a:t>ARN et</a:t>
            </a:r>
            <a:r>
              <a:rPr sz="3200" spc="-8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ADN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7667" y="3623643"/>
            <a:ext cx="5184521" cy="3117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II. Les</a:t>
            </a:r>
            <a:r>
              <a:rPr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oses</a:t>
            </a:r>
          </a:p>
        </p:txBody>
      </p:sp>
      <p:sp>
        <p:nvSpPr>
          <p:cNvPr id="3" name="object 3"/>
          <p:cNvSpPr/>
          <p:nvPr/>
        </p:nvSpPr>
        <p:spPr>
          <a:xfrm>
            <a:off x="110835" y="1447800"/>
            <a:ext cx="8894572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004" y="594545"/>
            <a:ext cx="8009255" cy="3412490"/>
          </a:xfrm>
          <a:prstGeom prst="rect">
            <a:avLst/>
          </a:prstGeom>
        </p:spPr>
        <p:txBody>
          <a:bodyPr vert="horz" wrap="square" lIns="0" tIns="254000" rIns="0" bIns="0" rtlCol="0">
            <a:spAutoFit/>
          </a:bodyPr>
          <a:lstStyle/>
          <a:p>
            <a:pPr marL="473075" indent="-417195">
              <a:lnSpc>
                <a:spcPct val="100000"/>
              </a:lnSpc>
              <a:spcBef>
                <a:spcPts val="2000"/>
              </a:spcBef>
              <a:buAutoNum type="romanUcPeriod" startAt="2"/>
              <a:tabLst>
                <a:tab pos="47370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29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 marL="802005" lvl="1" indent="-457834">
              <a:lnSpc>
                <a:spcPct val="100000"/>
              </a:lnSpc>
              <a:spcBef>
                <a:spcPts val="1900"/>
              </a:spcBef>
              <a:buFont typeface="Wingdings"/>
              <a:buChar char=""/>
              <a:tabLst>
                <a:tab pos="802640" algn="l"/>
              </a:tabLst>
            </a:pPr>
            <a:r>
              <a:rPr sz="3200" b="1" u="heavy" spc="-1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Pentoses: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D-ribulose:</a:t>
            </a:r>
            <a:endParaRPr sz="3200">
              <a:latin typeface="Carlito"/>
              <a:cs typeface="Carlito"/>
            </a:endParaRPr>
          </a:p>
          <a:p>
            <a:pPr marL="56515" marR="5080">
              <a:lnSpc>
                <a:spcPct val="100000"/>
              </a:lnSpc>
              <a:spcBef>
                <a:spcPts val="2395"/>
              </a:spcBef>
            </a:pPr>
            <a:r>
              <a:rPr sz="3200" spc="-5" dirty="0">
                <a:latin typeface="Carlito"/>
                <a:cs typeface="Carlito"/>
              </a:rPr>
              <a:t>Ribulose-1,5-diphosphate =&gt; </a:t>
            </a:r>
            <a:r>
              <a:rPr sz="3200" spc="-10" dirty="0">
                <a:latin typeface="Carlito"/>
                <a:cs typeface="Carlito"/>
              </a:rPr>
              <a:t>Cycle </a:t>
            </a:r>
            <a:r>
              <a:rPr sz="3200" spc="-5" dirty="0">
                <a:latin typeface="Carlito"/>
                <a:cs typeface="Carlito"/>
              </a:rPr>
              <a:t>des </a:t>
            </a:r>
            <a:r>
              <a:rPr sz="3200" spc="-15" dirty="0">
                <a:latin typeface="Carlito"/>
                <a:cs typeface="Carlito"/>
              </a:rPr>
              <a:t>pentoses  </a:t>
            </a:r>
            <a:r>
              <a:rPr sz="3200" spc="-5" dirty="0">
                <a:latin typeface="Carlito"/>
                <a:cs typeface="Carlito"/>
              </a:rPr>
              <a:t>et </a:t>
            </a:r>
            <a:r>
              <a:rPr sz="3200" dirty="0">
                <a:latin typeface="Carlito"/>
                <a:cs typeface="Carlito"/>
              </a:rPr>
              <a:t>R° de</a:t>
            </a:r>
            <a:r>
              <a:rPr sz="3200" spc="-15" dirty="0">
                <a:latin typeface="Carlito"/>
                <a:cs typeface="Carlito"/>
              </a:rPr>
              <a:t> photosynthèse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7566" y="4293095"/>
            <a:ext cx="3566540" cy="2336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835227"/>
            <a:ext cx="5711825" cy="515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B8BA"/>
              </a:buClr>
              <a:buFont typeface="Carlito"/>
              <a:buAutoNum type="romanUcPeriod" startAt="2"/>
            </a:pPr>
            <a:endParaRPr sz="285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buFont typeface="Wingdings"/>
              <a:buChar char=""/>
              <a:tabLst>
                <a:tab pos="1010919" algn="l"/>
              </a:tabLst>
            </a:pPr>
            <a:r>
              <a:rPr sz="32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Tétroses: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Aldose </a:t>
            </a:r>
            <a:r>
              <a:rPr sz="3200" dirty="0">
                <a:latin typeface="Carlito"/>
                <a:cs typeface="Carlito"/>
              </a:rPr>
              <a:t>D (-) </a:t>
            </a:r>
            <a:r>
              <a:rPr sz="3200" spc="-5" dirty="0">
                <a:latin typeface="Carlito"/>
                <a:cs typeface="Carlito"/>
              </a:rPr>
              <a:t>érythrose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(+++)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Son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Ester-4-phosphate</a:t>
            </a:r>
            <a:endParaRPr sz="3200">
              <a:latin typeface="Carlito"/>
              <a:cs typeface="Carlito"/>
            </a:endParaRPr>
          </a:p>
          <a:p>
            <a:pPr marL="1301750" marR="1574165" indent="-460375">
              <a:lnSpc>
                <a:spcPts val="5040"/>
              </a:lnSpc>
              <a:spcBef>
                <a:spcPts val="370"/>
              </a:spcBef>
            </a:pP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10" dirty="0">
                <a:latin typeface="Carlito"/>
                <a:cs typeface="Carlito"/>
              </a:rPr>
              <a:t>intermédiaire </a:t>
            </a:r>
            <a:r>
              <a:rPr sz="3200" spc="-5" dirty="0">
                <a:latin typeface="Carlito"/>
                <a:cs typeface="Carlito"/>
              </a:rPr>
              <a:t>de  la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photosynthèse</a:t>
            </a:r>
            <a:endParaRPr sz="3200">
              <a:latin typeface="Carlito"/>
              <a:cs typeface="Carlito"/>
            </a:endParaRPr>
          </a:p>
          <a:p>
            <a:pPr marL="469900" marR="5080" indent="-457834">
              <a:lnSpc>
                <a:spcPct val="100000"/>
              </a:lnSpc>
              <a:spcBef>
                <a:spcPts val="83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5" dirty="0">
                <a:latin typeface="Carlito"/>
                <a:cs typeface="Carlito"/>
              </a:rPr>
              <a:t>Précurseur </a:t>
            </a:r>
            <a:r>
              <a:rPr sz="3200" dirty="0">
                <a:latin typeface="Carlito"/>
                <a:cs typeface="Carlito"/>
              </a:rPr>
              <a:t>de </a:t>
            </a:r>
            <a:r>
              <a:rPr sz="3200" spc="-10" dirty="0">
                <a:latin typeface="Carlito"/>
                <a:cs typeface="Carlito"/>
              </a:rPr>
              <a:t>biosynthèse </a:t>
            </a:r>
            <a:r>
              <a:rPr sz="3200" spc="-240" dirty="0">
                <a:latin typeface="Arial"/>
                <a:cs typeface="Arial"/>
              </a:rPr>
              <a:t>d’Aa  </a:t>
            </a:r>
            <a:r>
              <a:rPr sz="3200" spc="-10" dirty="0">
                <a:latin typeface="Carlito"/>
                <a:cs typeface="Carlito"/>
              </a:rPr>
              <a:t>aromatiques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6243" y="2693670"/>
            <a:ext cx="1549653" cy="224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25" y="835227"/>
            <a:ext cx="6845934" cy="373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1355" indent="-417195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681990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29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B8BA"/>
              </a:buClr>
              <a:buFont typeface="Carlito"/>
              <a:buAutoNum type="romanUcPeriod" startAt="2"/>
            </a:pPr>
            <a:endParaRPr sz="2850">
              <a:latin typeface="Carlito"/>
              <a:cs typeface="Carlito"/>
            </a:endParaRPr>
          </a:p>
          <a:p>
            <a:pPr marL="1010285" lvl="1" indent="-457834">
              <a:lnSpc>
                <a:spcPct val="100000"/>
              </a:lnSpc>
              <a:buFont typeface="Wingdings"/>
              <a:buChar char=""/>
              <a:tabLst>
                <a:tab pos="1010919" algn="l"/>
              </a:tabLst>
            </a:pPr>
            <a:r>
              <a:rPr sz="32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Trioses: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2625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D </a:t>
            </a:r>
            <a:r>
              <a:rPr sz="3200" spc="-5" dirty="0">
                <a:latin typeface="Carlito"/>
                <a:cs typeface="Carlito"/>
              </a:rPr>
              <a:t>et </a:t>
            </a:r>
            <a:r>
              <a:rPr sz="3200" spc="-15" dirty="0">
                <a:latin typeface="Carlito"/>
                <a:cs typeface="Carlito"/>
              </a:rPr>
              <a:t>L-Glycéraldéhyde </a:t>
            </a:r>
            <a:r>
              <a:rPr sz="3200" dirty="0">
                <a:latin typeface="Carlito"/>
                <a:cs typeface="Carlito"/>
              </a:rPr>
              <a:t>/ </a:t>
            </a:r>
            <a:r>
              <a:rPr sz="3200" spc="-5" dirty="0">
                <a:latin typeface="Carlito"/>
                <a:cs typeface="Carlito"/>
              </a:rPr>
              <a:t>la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nature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Dérivés </a:t>
            </a:r>
            <a:r>
              <a:rPr sz="3200" spc="-5" dirty="0">
                <a:latin typeface="Carlito"/>
                <a:cs typeface="Carlito"/>
              </a:rPr>
              <a:t>phosphorylés des trioses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(+++)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Premières étapes </a:t>
            </a:r>
            <a:r>
              <a:rPr sz="3200" dirty="0">
                <a:latin typeface="Carlito"/>
                <a:cs typeface="Carlito"/>
              </a:rPr>
              <a:t>/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glycolyse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II. Les</a:t>
            </a:r>
            <a:r>
              <a:rPr spc="-55" dirty="0"/>
              <a:t> </a:t>
            </a:r>
            <a:r>
              <a:rPr spc="-5" dirty="0"/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835227"/>
            <a:ext cx="5364480" cy="145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9.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</a:t>
            </a:r>
            <a:r>
              <a:rPr sz="3200" b="1" u="heavy" spc="-2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d’intérêt</a:t>
            </a:r>
            <a:r>
              <a:rPr sz="3200" b="1" u="heavy" spc="-3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biologiques: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B8BA"/>
              </a:buClr>
              <a:buFont typeface="Carlito"/>
              <a:buAutoNum type="romanUcPeriod" startAt="2"/>
            </a:pPr>
            <a:endParaRPr sz="2850">
              <a:latin typeface="Carlito"/>
              <a:cs typeface="Carlito"/>
            </a:endParaRPr>
          </a:p>
          <a:p>
            <a:pPr marL="758190" lvl="1" indent="-457834">
              <a:lnSpc>
                <a:spcPct val="100000"/>
              </a:lnSpc>
              <a:buFont typeface="Wingdings"/>
              <a:buChar char=""/>
              <a:tabLst>
                <a:tab pos="758825" algn="l"/>
              </a:tabLst>
            </a:pPr>
            <a:r>
              <a:rPr sz="3200" b="1" u="heavy" spc="-25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Trioses: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1934" y="2796851"/>
            <a:ext cx="952500" cy="257175"/>
          </a:xfrm>
          <a:custGeom>
            <a:avLst/>
            <a:gdLst/>
            <a:ahLst/>
            <a:cxnLst/>
            <a:rect l="l" t="t" r="r" b="b"/>
            <a:pathLst>
              <a:path w="952500" h="257175">
                <a:moveTo>
                  <a:pt x="838780" y="128387"/>
                </a:moveTo>
                <a:lnTo>
                  <a:pt x="709676" y="203650"/>
                </a:lnTo>
                <a:lnTo>
                  <a:pt x="701210" y="211226"/>
                </a:lnTo>
                <a:lnTo>
                  <a:pt x="696436" y="221112"/>
                </a:lnTo>
                <a:lnTo>
                  <a:pt x="695709" y="232046"/>
                </a:lnTo>
                <a:lnTo>
                  <a:pt x="699388" y="242766"/>
                </a:lnTo>
                <a:lnTo>
                  <a:pt x="706947" y="251231"/>
                </a:lnTo>
                <a:lnTo>
                  <a:pt x="716803" y="256006"/>
                </a:lnTo>
                <a:lnTo>
                  <a:pt x="727731" y="256732"/>
                </a:lnTo>
                <a:lnTo>
                  <a:pt x="738504" y="253053"/>
                </a:lnTo>
                <a:lnTo>
                  <a:pt x="903272" y="156914"/>
                </a:lnTo>
                <a:lnTo>
                  <a:pt x="895476" y="156914"/>
                </a:lnTo>
                <a:lnTo>
                  <a:pt x="895476" y="153104"/>
                </a:lnTo>
                <a:lnTo>
                  <a:pt x="881126" y="153104"/>
                </a:lnTo>
                <a:lnTo>
                  <a:pt x="838780" y="128387"/>
                </a:lnTo>
                <a:close/>
              </a:path>
              <a:path w="952500" h="257175">
                <a:moveTo>
                  <a:pt x="789744" y="99764"/>
                </a:moveTo>
                <a:lnTo>
                  <a:pt x="0" y="99764"/>
                </a:lnTo>
                <a:lnTo>
                  <a:pt x="0" y="156914"/>
                </a:lnTo>
                <a:lnTo>
                  <a:pt x="789845" y="156914"/>
                </a:lnTo>
                <a:lnTo>
                  <a:pt x="838780" y="128387"/>
                </a:lnTo>
                <a:lnTo>
                  <a:pt x="789744" y="99764"/>
                </a:lnTo>
                <a:close/>
              </a:path>
              <a:path w="952500" h="257175">
                <a:moveTo>
                  <a:pt x="903272" y="99764"/>
                </a:moveTo>
                <a:lnTo>
                  <a:pt x="895476" y="99764"/>
                </a:lnTo>
                <a:lnTo>
                  <a:pt x="895476" y="156914"/>
                </a:lnTo>
                <a:lnTo>
                  <a:pt x="903272" y="156914"/>
                </a:lnTo>
                <a:lnTo>
                  <a:pt x="952245" y="128339"/>
                </a:lnTo>
                <a:lnTo>
                  <a:pt x="903272" y="99764"/>
                </a:lnTo>
                <a:close/>
              </a:path>
              <a:path w="952500" h="257175">
                <a:moveTo>
                  <a:pt x="881126" y="103701"/>
                </a:moveTo>
                <a:lnTo>
                  <a:pt x="838780" y="128387"/>
                </a:lnTo>
                <a:lnTo>
                  <a:pt x="881126" y="153104"/>
                </a:lnTo>
                <a:lnTo>
                  <a:pt x="881126" y="103701"/>
                </a:lnTo>
                <a:close/>
              </a:path>
              <a:path w="952500" h="257175">
                <a:moveTo>
                  <a:pt x="895476" y="103701"/>
                </a:moveTo>
                <a:lnTo>
                  <a:pt x="881126" y="103701"/>
                </a:lnTo>
                <a:lnTo>
                  <a:pt x="881126" y="153104"/>
                </a:lnTo>
                <a:lnTo>
                  <a:pt x="895476" y="153104"/>
                </a:lnTo>
                <a:lnTo>
                  <a:pt x="895476" y="103701"/>
                </a:lnTo>
                <a:close/>
              </a:path>
              <a:path w="952500" h="257175">
                <a:moveTo>
                  <a:pt x="727731" y="0"/>
                </a:moveTo>
                <a:lnTo>
                  <a:pt x="716803" y="720"/>
                </a:lnTo>
                <a:lnTo>
                  <a:pt x="706947" y="5464"/>
                </a:lnTo>
                <a:lnTo>
                  <a:pt x="699388" y="13912"/>
                </a:lnTo>
                <a:lnTo>
                  <a:pt x="695709" y="24703"/>
                </a:lnTo>
                <a:lnTo>
                  <a:pt x="696436" y="35661"/>
                </a:lnTo>
                <a:lnTo>
                  <a:pt x="701210" y="45523"/>
                </a:lnTo>
                <a:lnTo>
                  <a:pt x="709676" y="53028"/>
                </a:lnTo>
                <a:lnTo>
                  <a:pt x="838780" y="128387"/>
                </a:lnTo>
                <a:lnTo>
                  <a:pt x="881126" y="103701"/>
                </a:lnTo>
                <a:lnTo>
                  <a:pt x="895476" y="103701"/>
                </a:lnTo>
                <a:lnTo>
                  <a:pt x="895476" y="99764"/>
                </a:lnTo>
                <a:lnTo>
                  <a:pt x="903272" y="99764"/>
                </a:lnTo>
                <a:lnTo>
                  <a:pt x="738504" y="3625"/>
                </a:lnTo>
                <a:lnTo>
                  <a:pt x="727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001" y="2579623"/>
            <a:ext cx="5016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Fructose </a:t>
            </a:r>
            <a:r>
              <a:rPr sz="2800" b="1" spc="-10" dirty="0">
                <a:latin typeface="Carlito"/>
                <a:cs typeface="Carlito"/>
              </a:rPr>
              <a:t>1-6 biphosphate</a:t>
            </a:r>
            <a:r>
              <a:rPr sz="2800" b="1" spc="254" dirty="0">
                <a:latin typeface="Carlito"/>
                <a:cs typeface="Carlito"/>
              </a:rPr>
              <a:t> </a:t>
            </a:r>
            <a:r>
              <a:rPr sz="3600" b="1" baseline="31250" dirty="0">
                <a:solidFill>
                  <a:srgbClr val="FF0000"/>
                </a:solidFill>
                <a:latin typeface="Carlito"/>
                <a:cs typeface="Carlito"/>
              </a:rPr>
              <a:t>Aldolase</a:t>
            </a:r>
            <a:endParaRPr sz="3600" baseline="3125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5561" y="2630804"/>
            <a:ext cx="29832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3025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rlito"/>
                <a:cs typeface="Carlito"/>
              </a:rPr>
              <a:t>Glycéraldéhyde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3-P</a:t>
            </a:r>
            <a:endParaRPr sz="2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rlito"/>
                <a:cs typeface="Carlito"/>
              </a:rPr>
              <a:t>+</a:t>
            </a:r>
            <a:endParaRPr sz="2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rlito"/>
                <a:cs typeface="Carlito"/>
              </a:rPr>
              <a:t>Di</a:t>
            </a:r>
            <a:r>
              <a:rPr sz="2800" b="1" spc="-60" dirty="0">
                <a:latin typeface="Carlito"/>
                <a:cs typeface="Carlito"/>
              </a:rPr>
              <a:t>h</a:t>
            </a:r>
            <a:r>
              <a:rPr sz="2800" b="1" spc="-50" dirty="0">
                <a:latin typeface="Carlito"/>
                <a:cs typeface="Carlito"/>
              </a:rPr>
              <a:t>y</a:t>
            </a:r>
            <a:r>
              <a:rPr sz="2800" b="1" spc="-5" dirty="0">
                <a:latin typeface="Carlito"/>
                <a:cs typeface="Carlito"/>
              </a:rPr>
              <a:t>d</a:t>
            </a:r>
            <a:r>
              <a:rPr sz="2800" b="1" spc="-40" dirty="0">
                <a:latin typeface="Carlito"/>
                <a:cs typeface="Carlito"/>
              </a:rPr>
              <a:t>r</a:t>
            </a:r>
            <a:r>
              <a:rPr sz="2800" b="1" spc="-70" dirty="0">
                <a:latin typeface="Carlito"/>
                <a:cs typeface="Carlito"/>
              </a:rPr>
              <a:t>o</a:t>
            </a:r>
            <a:r>
              <a:rPr sz="2800" b="1" spc="-10" dirty="0">
                <a:latin typeface="Carlito"/>
                <a:cs typeface="Carlito"/>
              </a:rPr>
              <a:t>x</a:t>
            </a:r>
            <a:r>
              <a:rPr sz="2800" b="1" spc="-60" dirty="0">
                <a:latin typeface="Carlito"/>
                <a:cs typeface="Carlito"/>
              </a:rPr>
              <a:t>y</a:t>
            </a:r>
            <a:r>
              <a:rPr sz="2800" b="1" spc="-5" dirty="0">
                <a:latin typeface="Carlito"/>
                <a:cs typeface="Carlito"/>
              </a:rPr>
              <a:t>ac</a:t>
            </a:r>
            <a:r>
              <a:rPr sz="2800" b="1" spc="-25" dirty="0">
                <a:latin typeface="Carlito"/>
                <a:cs typeface="Carlito"/>
              </a:rPr>
              <a:t>é</a:t>
            </a:r>
            <a:r>
              <a:rPr sz="2800" b="1" spc="-30" dirty="0">
                <a:latin typeface="Carlito"/>
                <a:cs typeface="Carlito"/>
              </a:rPr>
              <a:t>t</a:t>
            </a:r>
            <a:r>
              <a:rPr sz="2800" b="1" spc="-5" dirty="0">
                <a:latin typeface="Carlito"/>
                <a:cs typeface="Carlito"/>
              </a:rPr>
              <a:t>on</a:t>
            </a:r>
            <a:r>
              <a:rPr sz="2800" b="1" dirty="0">
                <a:latin typeface="Carlito"/>
                <a:cs typeface="Carlito"/>
              </a:rPr>
              <a:t>e</a:t>
            </a:r>
            <a:r>
              <a:rPr sz="2800" b="1" spc="-10" dirty="0">
                <a:latin typeface="Carlito"/>
                <a:cs typeface="Carlito"/>
              </a:rPr>
              <a:t>-</a:t>
            </a:r>
            <a:r>
              <a:rPr sz="2800" b="1" spc="-5" dirty="0">
                <a:latin typeface="Carlito"/>
                <a:cs typeface="Carlito"/>
              </a:rPr>
              <a:t>P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2369" y="6493865"/>
            <a:ext cx="150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220" y="4264240"/>
            <a:ext cx="8548243" cy="1829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588" y="2641549"/>
            <a:ext cx="2253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AF50"/>
                </a:solidFill>
              </a:rPr>
              <a:t>MERCI</a:t>
            </a:r>
            <a:r>
              <a:rPr sz="4400" spc="-95" dirty="0">
                <a:solidFill>
                  <a:srgbClr val="00AF50"/>
                </a:solidFill>
              </a:rPr>
              <a:t> </a:t>
            </a:r>
            <a:r>
              <a:rPr sz="4400" dirty="0">
                <a:solidFill>
                  <a:srgbClr val="00AF50"/>
                </a:solidFill>
              </a:rPr>
              <a:t>!</a:t>
            </a:r>
            <a:endParaRPr sz="44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129" y="496011"/>
            <a:ext cx="3274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A4C4E9"/>
                </a:solidFill>
              </a:rPr>
              <a:t>Plan du</a:t>
            </a:r>
            <a:r>
              <a:rPr spc="-30" dirty="0">
                <a:solidFill>
                  <a:srgbClr val="A4C4E9"/>
                </a:solidFill>
              </a:rPr>
              <a:t> </a:t>
            </a:r>
            <a:r>
              <a:rPr spc="-5" dirty="0">
                <a:solidFill>
                  <a:srgbClr val="A4C4E9"/>
                </a:solidFill>
              </a:rPr>
              <a:t>cours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619885"/>
            <a:ext cx="8214995" cy="249491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870585" indent="-858519">
              <a:lnSpc>
                <a:spcPct val="100000"/>
              </a:lnSpc>
              <a:spcBef>
                <a:spcPts val="2260"/>
              </a:spcBef>
              <a:buAutoNum type="romanUcPeriod"/>
              <a:tabLst>
                <a:tab pos="870585" algn="l"/>
                <a:tab pos="871219" algn="l"/>
              </a:tabLst>
            </a:pPr>
            <a:r>
              <a:rPr sz="3600" b="1" spc="-10" dirty="0">
                <a:solidFill>
                  <a:srgbClr val="BEBEBE"/>
                </a:solidFill>
                <a:latin typeface="Carlito"/>
                <a:cs typeface="Carlito"/>
              </a:rPr>
              <a:t>Définition </a:t>
            </a:r>
            <a:r>
              <a:rPr sz="3600" b="1" spc="-15" dirty="0">
                <a:solidFill>
                  <a:srgbClr val="BEBEBE"/>
                </a:solidFill>
                <a:latin typeface="Carlito"/>
                <a:cs typeface="Carlito"/>
              </a:rPr>
              <a:t>et </a:t>
            </a:r>
            <a:r>
              <a:rPr sz="3600" b="1" spc="-5" dirty="0">
                <a:solidFill>
                  <a:srgbClr val="BEBEBE"/>
                </a:solidFill>
                <a:latin typeface="Carlito"/>
                <a:cs typeface="Carlito"/>
              </a:rPr>
              <a:t>classification </a:t>
            </a:r>
            <a:r>
              <a:rPr sz="3600" b="1" dirty="0">
                <a:solidFill>
                  <a:srgbClr val="BEBEBE"/>
                </a:solidFill>
                <a:latin typeface="Carlito"/>
                <a:cs typeface="Carlito"/>
              </a:rPr>
              <a:t>des</a:t>
            </a:r>
            <a:r>
              <a:rPr sz="3600" b="1" spc="6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BEBEBE"/>
                </a:solidFill>
                <a:latin typeface="Carlito"/>
                <a:cs typeface="Carlito"/>
              </a:rPr>
              <a:t>glucides</a:t>
            </a:r>
            <a:endParaRPr sz="3600">
              <a:latin typeface="Carlito"/>
              <a:cs typeface="Carlito"/>
            </a:endParaRPr>
          </a:p>
          <a:p>
            <a:pPr marL="870585" indent="-858519">
              <a:lnSpc>
                <a:spcPct val="100000"/>
              </a:lnSpc>
              <a:spcBef>
                <a:spcPts val="2160"/>
              </a:spcBef>
              <a:buAutoNum type="romanUcPeriod"/>
              <a:tabLst>
                <a:tab pos="870585" algn="l"/>
                <a:tab pos="871219" algn="l"/>
              </a:tabLst>
            </a:pPr>
            <a:r>
              <a:rPr sz="3600" b="1" dirty="0">
                <a:solidFill>
                  <a:srgbClr val="BEBEBE"/>
                </a:solidFill>
                <a:latin typeface="Carlito"/>
                <a:cs typeface="Carlito"/>
              </a:rPr>
              <a:t>Les</a:t>
            </a:r>
            <a:r>
              <a:rPr sz="3600" b="1" spc="-5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3600" b="1" dirty="0">
                <a:solidFill>
                  <a:srgbClr val="BEBEBE"/>
                </a:solidFill>
                <a:latin typeface="Carlito"/>
                <a:cs typeface="Carlito"/>
              </a:rPr>
              <a:t>oses</a:t>
            </a:r>
            <a:endParaRPr sz="3600">
              <a:latin typeface="Carlito"/>
              <a:cs typeface="Carlito"/>
            </a:endParaRPr>
          </a:p>
          <a:p>
            <a:pPr marL="870585" indent="-858519">
              <a:lnSpc>
                <a:spcPct val="100000"/>
              </a:lnSpc>
              <a:spcBef>
                <a:spcPts val="2160"/>
              </a:spcBef>
              <a:buAutoNum type="romanUcPeriod"/>
              <a:tabLst>
                <a:tab pos="870585" algn="l"/>
                <a:tab pos="871219" algn="l"/>
              </a:tabLst>
            </a:pPr>
            <a:r>
              <a:rPr sz="3600" b="1" dirty="0">
                <a:latin typeface="Carlito"/>
                <a:cs typeface="Carlito"/>
              </a:rPr>
              <a:t>Les</a:t>
            </a:r>
            <a:r>
              <a:rPr sz="3600" b="1" spc="-5" dirty="0">
                <a:latin typeface="Carlito"/>
                <a:cs typeface="Carlito"/>
              </a:rPr>
              <a:t> </a:t>
            </a:r>
            <a:r>
              <a:rPr sz="3600" b="1" dirty="0">
                <a:latin typeface="Carlito"/>
                <a:cs typeface="Carlito"/>
              </a:rPr>
              <a:t>osides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730" y="411861"/>
            <a:ext cx="2352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Classification: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830" y="1507270"/>
            <a:ext cx="8620760" cy="4999990"/>
            <a:chOff x="323830" y="1507270"/>
            <a:chExt cx="8620760" cy="4999990"/>
          </a:xfrm>
        </p:grpSpPr>
        <p:sp>
          <p:nvSpPr>
            <p:cNvPr id="4" name="object 4"/>
            <p:cNvSpPr/>
            <p:nvPr/>
          </p:nvSpPr>
          <p:spPr>
            <a:xfrm>
              <a:off x="323830" y="1507270"/>
              <a:ext cx="8217524" cy="41808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0082" y="2701212"/>
              <a:ext cx="5212080" cy="3792854"/>
            </a:xfrm>
            <a:custGeom>
              <a:avLst/>
              <a:gdLst/>
              <a:ahLst/>
              <a:cxnLst/>
              <a:rect l="l" t="t" r="r" b="b"/>
              <a:pathLst>
                <a:path w="5212080" h="3792854">
                  <a:moveTo>
                    <a:pt x="90552" y="3007170"/>
                  </a:moveTo>
                  <a:lnTo>
                    <a:pt x="63751" y="2940360"/>
                  </a:lnTo>
                  <a:lnTo>
                    <a:pt x="41729" y="2872283"/>
                  </a:lnTo>
                  <a:lnTo>
                    <a:pt x="24420" y="2803033"/>
                  </a:lnTo>
                  <a:lnTo>
                    <a:pt x="11758" y="2732708"/>
                  </a:lnTo>
                  <a:lnTo>
                    <a:pt x="3677" y="2661402"/>
                  </a:lnTo>
                  <a:lnTo>
                    <a:pt x="111" y="2589211"/>
                  </a:lnTo>
                  <a:lnTo>
                    <a:pt x="0" y="2552813"/>
                  </a:lnTo>
                  <a:lnTo>
                    <a:pt x="992" y="2516230"/>
                  </a:lnTo>
                  <a:lnTo>
                    <a:pt x="6256" y="2442555"/>
                  </a:lnTo>
                  <a:lnTo>
                    <a:pt x="15835" y="2368282"/>
                  </a:lnTo>
                  <a:lnTo>
                    <a:pt x="29664" y="2293506"/>
                  </a:lnTo>
                  <a:lnTo>
                    <a:pt x="38151" y="2255959"/>
                  </a:lnTo>
                  <a:lnTo>
                    <a:pt x="47676" y="2218322"/>
                  </a:lnTo>
                  <a:lnTo>
                    <a:pt x="58230" y="2180608"/>
                  </a:lnTo>
                  <a:lnTo>
                    <a:pt x="69805" y="2142827"/>
                  </a:lnTo>
                  <a:lnTo>
                    <a:pt x="82392" y="2104992"/>
                  </a:lnTo>
                  <a:lnTo>
                    <a:pt x="95984" y="2067115"/>
                  </a:lnTo>
                  <a:lnTo>
                    <a:pt x="110572" y="2029209"/>
                  </a:lnTo>
                  <a:lnTo>
                    <a:pt x="126148" y="1991283"/>
                  </a:lnTo>
                  <a:lnTo>
                    <a:pt x="142703" y="1953352"/>
                  </a:lnTo>
                  <a:lnTo>
                    <a:pt x="160230" y="1915426"/>
                  </a:lnTo>
                  <a:lnTo>
                    <a:pt x="178720" y="1877518"/>
                  </a:lnTo>
                  <a:lnTo>
                    <a:pt x="198164" y="1839639"/>
                  </a:lnTo>
                  <a:lnTo>
                    <a:pt x="218555" y="1801802"/>
                  </a:lnTo>
                  <a:lnTo>
                    <a:pt x="239884" y="1764018"/>
                  </a:lnTo>
                  <a:lnTo>
                    <a:pt x="262142" y="1726300"/>
                  </a:lnTo>
                  <a:lnTo>
                    <a:pt x="285323" y="1688659"/>
                  </a:lnTo>
                  <a:lnTo>
                    <a:pt x="309416" y="1651107"/>
                  </a:lnTo>
                  <a:lnTo>
                    <a:pt x="334415" y="1613657"/>
                  </a:lnTo>
                  <a:lnTo>
                    <a:pt x="360310" y="1576319"/>
                  </a:lnTo>
                  <a:lnTo>
                    <a:pt x="387094" y="1539107"/>
                  </a:lnTo>
                  <a:lnTo>
                    <a:pt x="414758" y="1502032"/>
                  </a:lnTo>
                  <a:lnTo>
                    <a:pt x="443293" y="1465105"/>
                  </a:lnTo>
                  <a:lnTo>
                    <a:pt x="472693" y="1428340"/>
                  </a:lnTo>
                  <a:lnTo>
                    <a:pt x="502947" y="1391748"/>
                  </a:lnTo>
                  <a:lnTo>
                    <a:pt x="534049" y="1355340"/>
                  </a:lnTo>
                  <a:lnTo>
                    <a:pt x="565989" y="1319129"/>
                  </a:lnTo>
                  <a:lnTo>
                    <a:pt x="598760" y="1283127"/>
                  </a:lnTo>
                  <a:lnTo>
                    <a:pt x="632353" y="1247346"/>
                  </a:lnTo>
                  <a:lnTo>
                    <a:pt x="666760" y="1211797"/>
                  </a:lnTo>
                  <a:lnTo>
                    <a:pt x="701973" y="1176493"/>
                  </a:lnTo>
                  <a:lnTo>
                    <a:pt x="737983" y="1141445"/>
                  </a:lnTo>
                  <a:lnTo>
                    <a:pt x="774782" y="1106665"/>
                  </a:lnTo>
                  <a:lnTo>
                    <a:pt x="812362" y="1072166"/>
                  </a:lnTo>
                  <a:lnTo>
                    <a:pt x="850714" y="1037960"/>
                  </a:lnTo>
                  <a:lnTo>
                    <a:pt x="889830" y="1004057"/>
                  </a:lnTo>
                  <a:lnTo>
                    <a:pt x="929702" y="970471"/>
                  </a:lnTo>
                  <a:lnTo>
                    <a:pt x="970322" y="937213"/>
                  </a:lnTo>
                  <a:lnTo>
                    <a:pt x="1011682" y="904295"/>
                  </a:lnTo>
                  <a:lnTo>
                    <a:pt x="1053772" y="871729"/>
                  </a:lnTo>
                  <a:lnTo>
                    <a:pt x="1096585" y="839527"/>
                  </a:lnTo>
                  <a:lnTo>
                    <a:pt x="1140113" y="807702"/>
                  </a:lnTo>
                  <a:lnTo>
                    <a:pt x="1184347" y="776263"/>
                  </a:lnTo>
                  <a:lnTo>
                    <a:pt x="1229279" y="745225"/>
                  </a:lnTo>
                  <a:lnTo>
                    <a:pt x="1274901" y="714599"/>
                  </a:lnTo>
                  <a:lnTo>
                    <a:pt x="1321203" y="684396"/>
                  </a:lnTo>
                  <a:lnTo>
                    <a:pt x="1368180" y="654629"/>
                  </a:lnTo>
                  <a:lnTo>
                    <a:pt x="1415820" y="625309"/>
                  </a:lnTo>
                  <a:lnTo>
                    <a:pt x="1464118" y="596449"/>
                  </a:lnTo>
                  <a:lnTo>
                    <a:pt x="1513063" y="568061"/>
                  </a:lnTo>
                  <a:lnTo>
                    <a:pt x="1562649" y="540156"/>
                  </a:lnTo>
                  <a:lnTo>
                    <a:pt x="1612866" y="512746"/>
                  </a:lnTo>
                  <a:lnTo>
                    <a:pt x="1663707" y="485844"/>
                  </a:lnTo>
                  <a:lnTo>
                    <a:pt x="1715163" y="459461"/>
                  </a:lnTo>
                  <a:lnTo>
                    <a:pt x="1767226" y="433609"/>
                  </a:lnTo>
                  <a:lnTo>
                    <a:pt x="1819887" y="408300"/>
                  </a:lnTo>
                  <a:lnTo>
                    <a:pt x="1873139" y="383546"/>
                  </a:lnTo>
                  <a:lnTo>
                    <a:pt x="1926972" y="359360"/>
                  </a:lnTo>
                  <a:lnTo>
                    <a:pt x="1981112" y="335867"/>
                  </a:lnTo>
                  <a:lnTo>
                    <a:pt x="2035279" y="313187"/>
                  </a:lnTo>
                  <a:lnTo>
                    <a:pt x="2089459" y="291316"/>
                  </a:lnTo>
                  <a:lnTo>
                    <a:pt x="2143637" y="270254"/>
                  </a:lnTo>
                  <a:lnTo>
                    <a:pt x="2197798" y="249998"/>
                  </a:lnTo>
                  <a:lnTo>
                    <a:pt x="2251929" y="230547"/>
                  </a:lnTo>
                  <a:lnTo>
                    <a:pt x="2306015" y="211897"/>
                  </a:lnTo>
                  <a:lnTo>
                    <a:pt x="2360042" y="194048"/>
                  </a:lnTo>
                  <a:lnTo>
                    <a:pt x="2413994" y="176998"/>
                  </a:lnTo>
                  <a:lnTo>
                    <a:pt x="2467858" y="160745"/>
                  </a:lnTo>
                  <a:lnTo>
                    <a:pt x="2521620" y="145286"/>
                  </a:lnTo>
                  <a:lnTo>
                    <a:pt x="2575265" y="130619"/>
                  </a:lnTo>
                  <a:lnTo>
                    <a:pt x="2628778" y="116744"/>
                  </a:lnTo>
                  <a:lnTo>
                    <a:pt x="2682145" y="103658"/>
                  </a:lnTo>
                  <a:lnTo>
                    <a:pt x="2735352" y="91358"/>
                  </a:lnTo>
                  <a:lnTo>
                    <a:pt x="2788385" y="79844"/>
                  </a:lnTo>
                  <a:lnTo>
                    <a:pt x="2841228" y="69113"/>
                  </a:lnTo>
                  <a:lnTo>
                    <a:pt x="2893868" y="59163"/>
                  </a:lnTo>
                  <a:lnTo>
                    <a:pt x="2946289" y="49992"/>
                  </a:lnTo>
                  <a:lnTo>
                    <a:pt x="2998479" y="41599"/>
                  </a:lnTo>
                  <a:lnTo>
                    <a:pt x="3050422" y="33981"/>
                  </a:lnTo>
                  <a:lnTo>
                    <a:pt x="3102103" y="27137"/>
                  </a:lnTo>
                  <a:lnTo>
                    <a:pt x="3153510" y="21064"/>
                  </a:lnTo>
                  <a:lnTo>
                    <a:pt x="3204626" y="15761"/>
                  </a:lnTo>
                  <a:lnTo>
                    <a:pt x="3255438" y="11226"/>
                  </a:lnTo>
                  <a:lnTo>
                    <a:pt x="3305931" y="7457"/>
                  </a:lnTo>
                  <a:lnTo>
                    <a:pt x="3356091" y="4451"/>
                  </a:lnTo>
                  <a:lnTo>
                    <a:pt x="3405904" y="2208"/>
                  </a:lnTo>
                  <a:lnTo>
                    <a:pt x="3455355" y="725"/>
                  </a:lnTo>
                  <a:lnTo>
                    <a:pt x="3504429" y="0"/>
                  </a:lnTo>
                  <a:lnTo>
                    <a:pt x="3553113" y="31"/>
                  </a:lnTo>
                  <a:lnTo>
                    <a:pt x="3601391" y="816"/>
                  </a:lnTo>
                  <a:lnTo>
                    <a:pt x="3649250" y="2354"/>
                  </a:lnTo>
                  <a:lnTo>
                    <a:pt x="3696675" y="4642"/>
                  </a:lnTo>
                  <a:lnTo>
                    <a:pt x="3743651" y="7679"/>
                  </a:lnTo>
                  <a:lnTo>
                    <a:pt x="3790165" y="11462"/>
                  </a:lnTo>
                  <a:lnTo>
                    <a:pt x="3836202" y="15991"/>
                  </a:lnTo>
                  <a:lnTo>
                    <a:pt x="3881747" y="21262"/>
                  </a:lnTo>
                  <a:lnTo>
                    <a:pt x="3926786" y="27273"/>
                  </a:lnTo>
                  <a:lnTo>
                    <a:pt x="3971304" y="34024"/>
                  </a:lnTo>
                  <a:lnTo>
                    <a:pt x="4015288" y="41512"/>
                  </a:lnTo>
                  <a:lnTo>
                    <a:pt x="4058723" y="49735"/>
                  </a:lnTo>
                  <a:lnTo>
                    <a:pt x="4101594" y="58691"/>
                  </a:lnTo>
                  <a:lnTo>
                    <a:pt x="4143887" y="68378"/>
                  </a:lnTo>
                  <a:lnTo>
                    <a:pt x="4185588" y="78795"/>
                  </a:lnTo>
                  <a:lnTo>
                    <a:pt x="4226682" y="89938"/>
                  </a:lnTo>
                  <a:lnTo>
                    <a:pt x="4267154" y="101808"/>
                  </a:lnTo>
                  <a:lnTo>
                    <a:pt x="4306991" y="114401"/>
                  </a:lnTo>
                  <a:lnTo>
                    <a:pt x="4346178" y="127715"/>
                  </a:lnTo>
                  <a:lnTo>
                    <a:pt x="4384701" y="141750"/>
                  </a:lnTo>
                  <a:lnTo>
                    <a:pt x="4422545" y="156502"/>
                  </a:lnTo>
                  <a:lnTo>
                    <a:pt x="4459695" y="171970"/>
                  </a:lnTo>
                  <a:lnTo>
                    <a:pt x="4496138" y="188152"/>
                  </a:lnTo>
                  <a:lnTo>
                    <a:pt x="4531859" y="205046"/>
                  </a:lnTo>
                  <a:lnTo>
                    <a:pt x="4566843" y="222650"/>
                  </a:lnTo>
                  <a:lnTo>
                    <a:pt x="4601076" y="240962"/>
                  </a:lnTo>
                  <a:lnTo>
                    <a:pt x="4634545" y="259980"/>
                  </a:lnTo>
                  <a:lnTo>
                    <a:pt x="4667233" y="279703"/>
                  </a:lnTo>
                  <a:lnTo>
                    <a:pt x="4730214" y="321254"/>
                  </a:lnTo>
                  <a:lnTo>
                    <a:pt x="4789903" y="365599"/>
                  </a:lnTo>
                  <a:lnTo>
                    <a:pt x="4846185" y="412722"/>
                  </a:lnTo>
                  <a:lnTo>
                    <a:pt x="4898945" y="462610"/>
                  </a:lnTo>
                  <a:lnTo>
                    <a:pt x="4948068" y="515245"/>
                  </a:lnTo>
                  <a:lnTo>
                    <a:pt x="4993439" y="570613"/>
                  </a:lnTo>
                  <a:lnTo>
                    <a:pt x="5034942" y="628698"/>
                  </a:lnTo>
                  <a:lnTo>
                    <a:pt x="5072462" y="689485"/>
                  </a:lnTo>
                  <a:lnTo>
                    <a:pt x="5105884" y="752959"/>
                  </a:lnTo>
                  <a:lnTo>
                    <a:pt x="5135024" y="818940"/>
                  </a:lnTo>
                  <a:lnTo>
                    <a:pt x="5159427" y="886396"/>
                  </a:lnTo>
                  <a:lnTo>
                    <a:pt x="5179083" y="955071"/>
                  </a:lnTo>
                  <a:lnTo>
                    <a:pt x="5194059" y="1024870"/>
                  </a:lnTo>
                  <a:lnTo>
                    <a:pt x="5204420" y="1095697"/>
                  </a:lnTo>
                  <a:lnTo>
                    <a:pt x="5210233" y="1167456"/>
                  </a:lnTo>
                  <a:lnTo>
                    <a:pt x="5211565" y="1240052"/>
                  </a:lnTo>
                  <a:lnTo>
                    <a:pt x="5210571" y="1276634"/>
                  </a:lnTo>
                  <a:lnTo>
                    <a:pt x="5205304" y="1350307"/>
                  </a:lnTo>
                  <a:lnTo>
                    <a:pt x="5195722" y="1424577"/>
                  </a:lnTo>
                  <a:lnTo>
                    <a:pt x="5181889" y="1499350"/>
                  </a:lnTo>
                  <a:lnTo>
                    <a:pt x="5173400" y="1536896"/>
                  </a:lnTo>
                  <a:lnTo>
                    <a:pt x="5163873" y="1574531"/>
                  </a:lnTo>
                  <a:lnTo>
                    <a:pt x="5153317" y="1612244"/>
                  </a:lnTo>
                  <a:lnTo>
                    <a:pt x="5141740" y="1650023"/>
                  </a:lnTo>
                  <a:lnTo>
                    <a:pt x="5129151" y="1687856"/>
                  </a:lnTo>
                  <a:lnTo>
                    <a:pt x="5115556" y="1725731"/>
                  </a:lnTo>
                  <a:lnTo>
                    <a:pt x="5100966" y="1763636"/>
                  </a:lnTo>
                  <a:lnTo>
                    <a:pt x="5085388" y="1801560"/>
                  </a:lnTo>
                  <a:lnTo>
                    <a:pt x="5068830" y="1839490"/>
                  </a:lnTo>
                  <a:lnTo>
                    <a:pt x="5051301" y="1877414"/>
                  </a:lnTo>
                  <a:lnTo>
                    <a:pt x="5032809" y="1915320"/>
                  </a:lnTo>
                  <a:lnTo>
                    <a:pt x="5013363" y="1953197"/>
                  </a:lnTo>
                  <a:lnTo>
                    <a:pt x="4992969" y="1991032"/>
                  </a:lnTo>
                  <a:lnTo>
                    <a:pt x="4971638" y="2028814"/>
                  </a:lnTo>
                  <a:lnTo>
                    <a:pt x="4949377" y="2066531"/>
                  </a:lnTo>
                  <a:lnTo>
                    <a:pt x="4926194" y="2104170"/>
                  </a:lnTo>
                  <a:lnTo>
                    <a:pt x="4902098" y="2141720"/>
                  </a:lnTo>
                  <a:lnTo>
                    <a:pt x="4877097" y="2179169"/>
                  </a:lnTo>
                  <a:lnTo>
                    <a:pt x="4851199" y="2216504"/>
                  </a:lnTo>
                  <a:lnTo>
                    <a:pt x="4824413" y="2253715"/>
                  </a:lnTo>
                  <a:lnTo>
                    <a:pt x="4796747" y="2290789"/>
                  </a:lnTo>
                  <a:lnTo>
                    <a:pt x="4768209" y="2327713"/>
                  </a:lnTo>
                  <a:lnTo>
                    <a:pt x="4738807" y="2364477"/>
                  </a:lnTo>
                  <a:lnTo>
                    <a:pt x="4708550" y="2401068"/>
                  </a:lnTo>
                  <a:lnTo>
                    <a:pt x="4677446" y="2437474"/>
                  </a:lnTo>
                  <a:lnTo>
                    <a:pt x="4645503" y="2473683"/>
                  </a:lnTo>
                  <a:lnTo>
                    <a:pt x="4612730" y="2509684"/>
                  </a:lnTo>
                  <a:lnTo>
                    <a:pt x="4579134" y="2545464"/>
                  </a:lnTo>
                  <a:lnTo>
                    <a:pt x="4544725" y="2581012"/>
                  </a:lnTo>
                  <a:lnTo>
                    <a:pt x="4509510" y="2616315"/>
                  </a:lnTo>
                  <a:lnTo>
                    <a:pt x="4473498" y="2651361"/>
                  </a:lnTo>
                  <a:lnTo>
                    <a:pt x="4436697" y="2686140"/>
                  </a:lnTo>
                  <a:lnTo>
                    <a:pt x="4399115" y="2720638"/>
                  </a:lnTo>
                  <a:lnTo>
                    <a:pt x="4360761" y="2754844"/>
                  </a:lnTo>
                  <a:lnTo>
                    <a:pt x="4321642" y="2788745"/>
                  </a:lnTo>
                  <a:lnTo>
                    <a:pt x="4281768" y="2822331"/>
                  </a:lnTo>
                  <a:lnTo>
                    <a:pt x="4241146" y="2855588"/>
                  </a:lnTo>
                  <a:lnTo>
                    <a:pt x="4199785" y="2888506"/>
                  </a:lnTo>
                  <a:lnTo>
                    <a:pt x="4157693" y="2921071"/>
                  </a:lnTo>
                  <a:lnTo>
                    <a:pt x="4114878" y="2953273"/>
                  </a:lnTo>
                  <a:lnTo>
                    <a:pt x="4071348" y="2985099"/>
                  </a:lnTo>
                  <a:lnTo>
                    <a:pt x="4027113" y="3016537"/>
                  </a:lnTo>
                  <a:lnTo>
                    <a:pt x="3982179" y="3047575"/>
                  </a:lnTo>
                  <a:lnTo>
                    <a:pt x="3936556" y="3078202"/>
                  </a:lnTo>
                  <a:lnTo>
                    <a:pt x="3890252" y="3108405"/>
                  </a:lnTo>
                  <a:lnTo>
                    <a:pt x="3843275" y="3138173"/>
                  </a:lnTo>
                  <a:lnTo>
                    <a:pt x="3795633" y="3167493"/>
                  </a:lnTo>
                  <a:lnTo>
                    <a:pt x="3747334" y="3196354"/>
                  </a:lnTo>
                  <a:lnTo>
                    <a:pt x="3698388" y="3224743"/>
                  </a:lnTo>
                  <a:lnTo>
                    <a:pt x="3648801" y="3252649"/>
                  </a:lnTo>
                  <a:lnTo>
                    <a:pt x="3598583" y="3280060"/>
                  </a:lnTo>
                  <a:lnTo>
                    <a:pt x="3547742" y="3306964"/>
                  </a:lnTo>
                  <a:lnTo>
                    <a:pt x="3496285" y="3333349"/>
                  </a:lnTo>
                  <a:lnTo>
                    <a:pt x="3444222" y="3359203"/>
                  </a:lnTo>
                  <a:lnTo>
                    <a:pt x="3391560" y="3384513"/>
                  </a:lnTo>
                  <a:lnTo>
                    <a:pt x="3338309" y="3409269"/>
                  </a:lnTo>
                  <a:lnTo>
                    <a:pt x="3284475" y="3433458"/>
                  </a:lnTo>
                  <a:lnTo>
                    <a:pt x="3230335" y="3456952"/>
                  </a:lnTo>
                  <a:lnTo>
                    <a:pt x="3176168" y="3479634"/>
                  </a:lnTo>
                  <a:lnTo>
                    <a:pt x="3121989" y="3501506"/>
                  </a:lnTo>
                  <a:lnTo>
                    <a:pt x="3067812" y="3522570"/>
                  </a:lnTo>
                  <a:lnTo>
                    <a:pt x="3013650" y="3542828"/>
                  </a:lnTo>
                  <a:lnTo>
                    <a:pt x="2959520" y="3562281"/>
                  </a:lnTo>
                  <a:lnTo>
                    <a:pt x="2905435" y="3580932"/>
                  </a:lnTo>
                  <a:lnTo>
                    <a:pt x="2851409" y="3598782"/>
                  </a:lnTo>
                  <a:lnTo>
                    <a:pt x="2797458" y="3615834"/>
                  </a:lnTo>
                  <a:lnTo>
                    <a:pt x="2743595" y="3632089"/>
                  </a:lnTo>
                  <a:lnTo>
                    <a:pt x="2689834" y="3647549"/>
                  </a:lnTo>
                  <a:lnTo>
                    <a:pt x="2636191" y="3662217"/>
                  </a:lnTo>
                  <a:lnTo>
                    <a:pt x="2582679" y="3676093"/>
                  </a:lnTo>
                  <a:lnTo>
                    <a:pt x="2529313" y="3689181"/>
                  </a:lnTo>
                  <a:lnTo>
                    <a:pt x="2476108" y="3701482"/>
                  </a:lnTo>
                  <a:lnTo>
                    <a:pt x="2423077" y="3712998"/>
                  </a:lnTo>
                  <a:lnTo>
                    <a:pt x="2370235" y="3723730"/>
                  </a:lnTo>
                  <a:lnTo>
                    <a:pt x="2317597" y="3733681"/>
                  </a:lnTo>
                  <a:lnTo>
                    <a:pt x="2265177" y="3742853"/>
                  </a:lnTo>
                  <a:lnTo>
                    <a:pt x="2212990" y="3751248"/>
                  </a:lnTo>
                  <a:lnTo>
                    <a:pt x="2161049" y="3758867"/>
                  </a:lnTo>
                  <a:lnTo>
                    <a:pt x="2109369" y="3765712"/>
                  </a:lnTo>
                  <a:lnTo>
                    <a:pt x="2057965" y="3771786"/>
                  </a:lnTo>
                  <a:lnTo>
                    <a:pt x="2006851" y="3777090"/>
                  </a:lnTo>
                  <a:lnTo>
                    <a:pt x="1956041" y="3781626"/>
                  </a:lnTo>
                  <a:lnTo>
                    <a:pt x="1905550" y="3785396"/>
                  </a:lnTo>
                  <a:lnTo>
                    <a:pt x="1855392" y="3788403"/>
                  </a:lnTo>
                  <a:lnTo>
                    <a:pt x="1805581" y="3790647"/>
                  </a:lnTo>
                  <a:lnTo>
                    <a:pt x="1756133" y="3792131"/>
                  </a:lnTo>
                  <a:lnTo>
                    <a:pt x="1707061" y="3792857"/>
                  </a:lnTo>
                  <a:lnTo>
                    <a:pt x="1658380" y="3792827"/>
                  </a:lnTo>
                  <a:lnTo>
                    <a:pt x="1610104" y="3792043"/>
                  </a:lnTo>
                  <a:lnTo>
                    <a:pt x="1562247" y="3790506"/>
                  </a:lnTo>
                  <a:lnTo>
                    <a:pt x="1514825" y="3788218"/>
                  </a:lnTo>
                  <a:lnTo>
                    <a:pt x="1467851" y="3785182"/>
                  </a:lnTo>
                  <a:lnTo>
                    <a:pt x="1421339" y="3781400"/>
                  </a:lnTo>
                  <a:lnTo>
                    <a:pt x="1375305" y="3776872"/>
                  </a:lnTo>
                  <a:lnTo>
                    <a:pt x="1329763" y="3771602"/>
                  </a:lnTo>
                  <a:lnTo>
                    <a:pt x="1284726" y="3765591"/>
                  </a:lnTo>
                  <a:lnTo>
                    <a:pt x="1240210" y="3758841"/>
                  </a:lnTo>
                  <a:lnTo>
                    <a:pt x="1196229" y="3751354"/>
                  </a:lnTo>
                  <a:lnTo>
                    <a:pt x="1152796" y="3743131"/>
                  </a:lnTo>
                  <a:lnTo>
                    <a:pt x="1109928" y="3734176"/>
                  </a:lnTo>
                  <a:lnTo>
                    <a:pt x="1067637" y="3724489"/>
                  </a:lnTo>
                  <a:lnTo>
                    <a:pt x="1025939" y="3714073"/>
                  </a:lnTo>
                  <a:lnTo>
                    <a:pt x="984847" y="3702930"/>
                  </a:lnTo>
                  <a:lnTo>
                    <a:pt x="944377" y="3691061"/>
                  </a:lnTo>
                  <a:lnTo>
                    <a:pt x="904543" y="3678468"/>
                  </a:lnTo>
                  <a:lnTo>
                    <a:pt x="865358" y="3665154"/>
                  </a:lnTo>
                  <a:lnTo>
                    <a:pt x="826838" y="3651120"/>
                  </a:lnTo>
                  <a:lnTo>
                    <a:pt x="788996" y="3636369"/>
                  </a:lnTo>
                  <a:lnTo>
                    <a:pt x="751848" y="3620901"/>
                  </a:lnTo>
                  <a:lnTo>
                    <a:pt x="715407" y="3604719"/>
                  </a:lnTo>
                  <a:lnTo>
                    <a:pt x="679688" y="3587826"/>
                  </a:lnTo>
                  <a:lnTo>
                    <a:pt x="644706" y="3570222"/>
                  </a:lnTo>
                  <a:lnTo>
                    <a:pt x="610475" y="3551910"/>
                  </a:lnTo>
                  <a:lnTo>
                    <a:pt x="577008" y="3532892"/>
                  </a:lnTo>
                  <a:lnTo>
                    <a:pt x="544322" y="3513169"/>
                  </a:lnTo>
                  <a:lnTo>
                    <a:pt x="481345" y="3471619"/>
                  </a:lnTo>
                  <a:lnTo>
                    <a:pt x="421659" y="3427274"/>
                  </a:lnTo>
                  <a:lnTo>
                    <a:pt x="365379" y="3380150"/>
                  </a:lnTo>
                  <a:lnTo>
                    <a:pt x="312622" y="3330263"/>
                  </a:lnTo>
                  <a:lnTo>
                    <a:pt x="263501" y="3277627"/>
                  </a:lnTo>
                  <a:lnTo>
                    <a:pt x="218132" y="3222258"/>
                  </a:lnTo>
                  <a:lnTo>
                    <a:pt x="176631" y="3164173"/>
                  </a:lnTo>
                  <a:lnTo>
                    <a:pt x="139112" y="3103385"/>
                  </a:lnTo>
                  <a:lnTo>
                    <a:pt x="105690" y="3039910"/>
                  </a:lnTo>
                  <a:lnTo>
                    <a:pt x="90552" y="3007170"/>
                  </a:lnTo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III. </a:t>
            </a:r>
            <a:r>
              <a:rPr spc="-5" dirty="0">
                <a:solidFill>
                  <a:srgbClr val="0308E2"/>
                </a:solidFill>
              </a:rPr>
              <a:t>Les</a:t>
            </a:r>
            <a:r>
              <a:rPr spc="-25" dirty="0">
                <a:solidFill>
                  <a:srgbClr val="0308E2"/>
                </a:solidFill>
              </a:rPr>
              <a:t> </a:t>
            </a:r>
            <a:r>
              <a:rPr spc="-5" dirty="0">
                <a:solidFill>
                  <a:srgbClr val="0308E2"/>
                </a:solidFill>
              </a:rPr>
              <a:t>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5173" y="1389532"/>
            <a:ext cx="4074160" cy="52324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solidFill>
                  <a:srgbClr val="FF0000"/>
                </a:solidFill>
                <a:latin typeface="Carlito"/>
                <a:cs typeface="Carlito"/>
              </a:rPr>
              <a:t>Osides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= </a:t>
            </a:r>
            <a:r>
              <a:rPr sz="2800" b="1" spc="-165" dirty="0">
                <a:solidFill>
                  <a:srgbClr val="FF0000"/>
                </a:solidFill>
                <a:latin typeface="Trebuchet MS"/>
                <a:cs typeface="Trebuchet MS"/>
              </a:rPr>
              <a:t>Polymères</a:t>
            </a:r>
            <a:r>
              <a:rPr sz="2800" b="1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85" dirty="0">
                <a:solidFill>
                  <a:srgbClr val="FF0000"/>
                </a:solidFill>
                <a:latin typeface="Trebuchet MS"/>
                <a:cs typeface="Trebuchet MS"/>
              </a:rPr>
              <a:t>d’oses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2394331"/>
            <a:ext cx="7833359" cy="2914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15" dirty="0">
                <a:latin typeface="Carlito"/>
                <a:cs typeface="Carlito"/>
              </a:rPr>
              <a:t>Hydrolyse: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850">
              <a:latin typeface="Carlito"/>
              <a:cs typeface="Carlito"/>
            </a:endParaRPr>
          </a:p>
          <a:p>
            <a:pPr marL="829310" lvl="1" indent="-457834">
              <a:lnSpc>
                <a:spcPct val="100000"/>
              </a:lnSpc>
              <a:buFont typeface="Wingdings"/>
              <a:buChar char=""/>
              <a:tabLst>
                <a:tab pos="829944" algn="l"/>
              </a:tabLst>
            </a:pPr>
            <a:r>
              <a:rPr sz="3200" b="1" dirty="0">
                <a:latin typeface="Carlito"/>
                <a:cs typeface="Carlito"/>
              </a:rPr>
              <a:t>Holosides </a:t>
            </a:r>
            <a:r>
              <a:rPr sz="3200" spc="-5" dirty="0">
                <a:latin typeface="Carlito"/>
                <a:cs typeface="Carlito"/>
              </a:rPr>
              <a:t>(oligosides, </a:t>
            </a:r>
            <a:r>
              <a:rPr sz="3200" spc="-10" dirty="0">
                <a:latin typeface="Carlito"/>
                <a:cs typeface="Carlito"/>
              </a:rPr>
              <a:t>polyosides) </a:t>
            </a:r>
            <a:r>
              <a:rPr sz="3200" dirty="0">
                <a:latin typeface="Carlito"/>
                <a:cs typeface="Carlito"/>
              </a:rPr>
              <a:t>=&gt;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Oses</a:t>
            </a:r>
            <a:endParaRPr sz="32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Wingdings"/>
              <a:buChar char=""/>
            </a:pPr>
            <a:endParaRPr sz="3100">
              <a:latin typeface="Carlito"/>
              <a:cs typeface="Carlito"/>
            </a:endParaRPr>
          </a:p>
          <a:p>
            <a:pPr marL="829310" marR="5080" lvl="1" indent="-457200">
              <a:lnSpc>
                <a:spcPct val="100000"/>
              </a:lnSpc>
              <a:buFont typeface="Wingdings"/>
              <a:buChar char=""/>
              <a:tabLst>
                <a:tab pos="829944" algn="l"/>
                <a:tab pos="3093085" algn="l"/>
                <a:tab pos="3756025" algn="l"/>
                <a:tab pos="4803775" algn="l"/>
                <a:tab pos="5263515" algn="l"/>
                <a:tab pos="7176770" algn="l"/>
              </a:tabLst>
            </a:pPr>
            <a:r>
              <a:rPr sz="3200" b="1" dirty="0">
                <a:latin typeface="Carlito"/>
                <a:cs typeface="Carlito"/>
              </a:rPr>
              <a:t>H</a:t>
            </a:r>
            <a:r>
              <a:rPr sz="3200" b="1" spc="-35" dirty="0">
                <a:latin typeface="Carlito"/>
                <a:cs typeface="Carlito"/>
              </a:rPr>
              <a:t>ét</a:t>
            </a:r>
            <a:r>
              <a:rPr sz="3200" b="1" spc="-5" dirty="0">
                <a:latin typeface="Carlito"/>
                <a:cs typeface="Carlito"/>
              </a:rPr>
              <a:t>é</a:t>
            </a:r>
            <a:r>
              <a:rPr sz="3200" b="1" spc="-40" dirty="0">
                <a:latin typeface="Carlito"/>
                <a:cs typeface="Carlito"/>
              </a:rPr>
              <a:t>r</a:t>
            </a:r>
            <a:r>
              <a:rPr sz="3200" b="1" dirty="0">
                <a:latin typeface="Carlito"/>
                <a:cs typeface="Carlito"/>
              </a:rPr>
              <a:t>o</a:t>
            </a:r>
            <a:r>
              <a:rPr sz="3200" b="1" spc="5" dirty="0">
                <a:latin typeface="Carlito"/>
                <a:cs typeface="Carlito"/>
              </a:rPr>
              <a:t>s</a:t>
            </a:r>
            <a:r>
              <a:rPr sz="3200" b="1" dirty="0">
                <a:latin typeface="Carlito"/>
                <a:cs typeface="Carlito"/>
              </a:rPr>
              <a:t>i</a:t>
            </a:r>
            <a:r>
              <a:rPr sz="3200" b="1" spc="-15" dirty="0">
                <a:latin typeface="Carlito"/>
                <a:cs typeface="Carlito"/>
              </a:rPr>
              <a:t>d</a:t>
            </a:r>
            <a:r>
              <a:rPr sz="3200" b="1" spc="-5" dirty="0">
                <a:latin typeface="Carlito"/>
                <a:cs typeface="Carlito"/>
              </a:rPr>
              <a:t>e</a:t>
            </a:r>
            <a:r>
              <a:rPr sz="3200" b="1" dirty="0">
                <a:latin typeface="Carlito"/>
                <a:cs typeface="Carlito"/>
              </a:rPr>
              <a:t>s	</a:t>
            </a:r>
            <a:r>
              <a:rPr sz="3200" dirty="0">
                <a:latin typeface="Carlito"/>
                <a:cs typeface="Carlito"/>
              </a:rPr>
              <a:t>=&gt;	</a:t>
            </a:r>
            <a:r>
              <a:rPr sz="3200" spc="-5" dirty="0">
                <a:latin typeface="Carlito"/>
                <a:cs typeface="Carlito"/>
              </a:rPr>
              <a:t>Ose</a:t>
            </a:r>
            <a:r>
              <a:rPr sz="3200" dirty="0">
                <a:latin typeface="Carlito"/>
                <a:cs typeface="Carlito"/>
              </a:rPr>
              <a:t>s	+	</a:t>
            </a:r>
            <a:r>
              <a:rPr sz="3200" spc="-25" dirty="0">
                <a:latin typeface="Carlito"/>
                <a:cs typeface="Carlito"/>
              </a:rPr>
              <a:t>c</a:t>
            </a:r>
            <a:r>
              <a:rPr sz="3200" spc="-5" dirty="0">
                <a:latin typeface="Carlito"/>
                <a:cs typeface="Carlito"/>
              </a:rPr>
              <a:t>ompos</a:t>
            </a:r>
            <a:r>
              <a:rPr sz="3200" spc="-20" dirty="0">
                <a:latin typeface="Carlito"/>
                <a:cs typeface="Carlito"/>
              </a:rPr>
              <a:t>é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-5" dirty="0">
                <a:latin typeface="Carlito"/>
                <a:cs typeface="Carlito"/>
              </a:rPr>
              <a:t>n</a:t>
            </a:r>
            <a:r>
              <a:rPr sz="3200" spc="5" dirty="0">
                <a:latin typeface="Carlito"/>
                <a:cs typeface="Carlito"/>
              </a:rPr>
              <a:t>o</a:t>
            </a:r>
            <a:r>
              <a:rPr sz="3200" dirty="0">
                <a:latin typeface="Carlito"/>
                <a:cs typeface="Carlito"/>
              </a:rPr>
              <a:t>n  </a:t>
            </a:r>
            <a:r>
              <a:rPr sz="3200" spc="-5" dirty="0">
                <a:latin typeface="Carlito"/>
                <a:cs typeface="Carlito"/>
              </a:rPr>
              <a:t>glucidiques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(aglycones)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909228"/>
            <a:ext cx="8338820" cy="53035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49910" indent="-525145">
              <a:lnSpc>
                <a:spcPct val="100000"/>
              </a:lnSpc>
              <a:spcBef>
                <a:spcPts val="725"/>
              </a:spcBef>
              <a:buAutoNum type="romanUcPeriod" startAt="3"/>
              <a:tabLst>
                <a:tab pos="550545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1.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702310" lvl="1" indent="-525145">
              <a:lnSpc>
                <a:spcPct val="100000"/>
              </a:lnSpc>
              <a:spcBef>
                <a:spcPts val="630"/>
              </a:spcBef>
              <a:buAutoNum type="romanUcPeriod" startAt="3"/>
              <a:tabLst>
                <a:tab pos="702945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1. 1. Oligosides: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(=</a:t>
            </a:r>
            <a:r>
              <a:rPr sz="32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1895"/>
              </a:spcBef>
            </a:pPr>
            <a:r>
              <a:rPr sz="3200" b="1" dirty="0">
                <a:latin typeface="Carlito"/>
                <a:cs typeface="Carlito"/>
              </a:rPr>
              <a:t>=&gt;</a:t>
            </a:r>
            <a:r>
              <a:rPr sz="3200" b="1" spc="15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2</a:t>
            </a:r>
            <a:r>
              <a:rPr sz="3200" b="1" spc="1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à</a:t>
            </a:r>
            <a:r>
              <a:rPr sz="3200" spc="15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10</a:t>
            </a:r>
            <a:r>
              <a:rPr sz="3200" b="1" spc="1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molécules</a:t>
            </a:r>
            <a:r>
              <a:rPr sz="3200" spc="150" dirty="0">
                <a:latin typeface="Carlito"/>
                <a:cs typeface="Carlito"/>
              </a:rPr>
              <a:t> </a:t>
            </a:r>
            <a:r>
              <a:rPr sz="3200" spc="-204" dirty="0">
                <a:latin typeface="Arial"/>
                <a:cs typeface="Arial"/>
              </a:rPr>
              <a:t>d’oses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14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dérivés</a:t>
            </a:r>
            <a:r>
              <a:rPr sz="3200" spc="160" dirty="0">
                <a:latin typeface="Carlito"/>
                <a:cs typeface="Carlito"/>
              </a:rPr>
              <a:t> </a:t>
            </a:r>
            <a:r>
              <a:rPr sz="3200" spc="-210" dirty="0">
                <a:latin typeface="Arial"/>
                <a:cs typeface="Arial"/>
              </a:rPr>
              <a:t>d’oses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rlito"/>
                <a:cs typeface="Carlito"/>
              </a:rPr>
              <a:t>+ </a:t>
            </a:r>
            <a:r>
              <a:rPr sz="3200" spc="-5" dirty="0">
                <a:latin typeface="Carlito"/>
                <a:cs typeface="Carlito"/>
              </a:rPr>
              <a:t>Liaison éther </a:t>
            </a:r>
            <a:r>
              <a:rPr sz="3200" dirty="0">
                <a:latin typeface="Carlito"/>
                <a:cs typeface="Carlito"/>
              </a:rPr>
              <a:t>(= </a:t>
            </a:r>
            <a:r>
              <a:rPr sz="3200" spc="-5" dirty="0">
                <a:latin typeface="Carlito"/>
                <a:cs typeface="Carlito"/>
              </a:rPr>
              <a:t>liaison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osidique)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Carlito"/>
              <a:cs typeface="Carlito"/>
            </a:endParaRPr>
          </a:p>
          <a:p>
            <a:pPr marL="604520" lvl="2" indent="-363855">
              <a:lnSpc>
                <a:spcPct val="100000"/>
              </a:lnSpc>
              <a:buSzPct val="96875"/>
              <a:buFont typeface="Wingdings"/>
              <a:buChar char=""/>
              <a:tabLst>
                <a:tab pos="605155" algn="l"/>
              </a:tabLst>
            </a:pPr>
            <a:r>
              <a:rPr sz="32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Liaison</a:t>
            </a:r>
            <a:r>
              <a:rPr sz="3200" b="1" i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b="1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osidique:</a:t>
            </a:r>
            <a:endParaRPr sz="3200">
              <a:latin typeface="Carlito"/>
              <a:cs typeface="Carlito"/>
            </a:endParaRPr>
          </a:p>
          <a:p>
            <a:pPr marL="745490" marR="350520">
              <a:lnSpc>
                <a:spcPct val="100000"/>
              </a:lnSpc>
              <a:spcBef>
                <a:spcPts val="1685"/>
              </a:spcBef>
              <a:tabLst>
                <a:tab pos="2520950" algn="l"/>
                <a:tab pos="3086735" algn="l"/>
                <a:tab pos="3992245" algn="l"/>
                <a:tab pos="4834890" algn="l"/>
                <a:tab pos="5393055" algn="l"/>
                <a:tab pos="5909310" algn="l"/>
                <a:tab pos="7622540" algn="l"/>
              </a:tabLst>
            </a:pPr>
            <a:r>
              <a:rPr sz="2800" spc="-10" dirty="0">
                <a:latin typeface="Carlito"/>
                <a:cs typeface="Carlito"/>
              </a:rPr>
              <a:t>H</a:t>
            </a:r>
            <a:r>
              <a:rPr sz="2800" spc="-40" dirty="0">
                <a:latin typeface="Carlito"/>
                <a:cs typeface="Carlito"/>
              </a:rPr>
              <a:t>y</a:t>
            </a:r>
            <a:r>
              <a:rPr sz="2800" spc="-10" dirty="0">
                <a:latin typeface="Carlito"/>
                <a:cs typeface="Carlito"/>
              </a:rPr>
              <a:t>d</a:t>
            </a:r>
            <a:r>
              <a:rPr sz="2800" spc="-55" dirty="0">
                <a:latin typeface="Carlito"/>
                <a:cs typeface="Carlito"/>
              </a:rPr>
              <a:t>r</a:t>
            </a:r>
            <a:r>
              <a:rPr sz="2800" spc="-65" dirty="0">
                <a:latin typeface="Carlito"/>
                <a:cs typeface="Carlito"/>
              </a:rPr>
              <a:t>o</a:t>
            </a:r>
            <a:r>
              <a:rPr sz="2800" spc="-10" dirty="0">
                <a:latin typeface="Carlito"/>
                <a:cs typeface="Carlito"/>
              </a:rPr>
              <a:t>xy</a:t>
            </a:r>
            <a:r>
              <a:rPr sz="2800" spc="-20" dirty="0">
                <a:latin typeface="Carlito"/>
                <a:cs typeface="Carlito"/>
              </a:rPr>
              <a:t>l</a:t>
            </a:r>
            <a:r>
              <a:rPr sz="2800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d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deu</a:t>
            </a:r>
            <a:r>
              <a:rPr sz="2800" spc="-5" dirty="0">
                <a:latin typeface="Carlito"/>
                <a:cs typeface="Carlito"/>
              </a:rPr>
              <a:t>x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ose</a:t>
            </a:r>
            <a:r>
              <a:rPr sz="2800" spc="-5" dirty="0">
                <a:latin typeface="Carlito"/>
                <a:cs typeface="Carlito"/>
              </a:rPr>
              <a:t>s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5" dirty="0">
                <a:latin typeface="Carlito"/>
                <a:cs typeface="Carlito"/>
              </a:rPr>
              <a:t>=</a:t>
            </a:r>
            <a:r>
              <a:rPr sz="2800" spc="-5" dirty="0">
                <a:latin typeface="Carlito"/>
                <a:cs typeface="Carlito"/>
              </a:rPr>
              <a:t>&gt;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dirty="0">
                <a:latin typeface="Carlito"/>
                <a:cs typeface="Carlito"/>
              </a:rPr>
              <a:t>n</a:t>
            </a:r>
            <a:r>
              <a:rPr sz="2800" spc="-10" dirty="0">
                <a:latin typeface="Carlito"/>
                <a:cs typeface="Carlito"/>
              </a:rPr>
              <a:t>dense</a:t>
            </a:r>
            <a:r>
              <a:rPr sz="2800" spc="-5" dirty="0">
                <a:latin typeface="Carlito"/>
                <a:cs typeface="Carlito"/>
              </a:rPr>
              <a:t>r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5" dirty="0">
                <a:latin typeface="Carlito"/>
                <a:cs typeface="Carlito"/>
              </a:rPr>
              <a:t>=&gt;  </a:t>
            </a:r>
            <a:r>
              <a:rPr sz="2800" spc="-5" dirty="0">
                <a:latin typeface="Carlito"/>
                <a:cs typeface="Carlito"/>
              </a:rPr>
              <a:t>liaison </a:t>
            </a:r>
            <a:r>
              <a:rPr sz="2800" spc="-20" dirty="0">
                <a:latin typeface="Carlito"/>
                <a:cs typeface="Carlito"/>
              </a:rPr>
              <a:t>entre </a:t>
            </a:r>
            <a:r>
              <a:rPr sz="2800" spc="-5" dirty="0">
                <a:latin typeface="Carlito"/>
                <a:cs typeface="Carlito"/>
              </a:rPr>
              <a:t>les </a:t>
            </a:r>
            <a:r>
              <a:rPr sz="2800" spc="-10" dirty="0">
                <a:latin typeface="Carlito"/>
                <a:cs typeface="Carlito"/>
              </a:rPr>
              <a:t>oses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rlito"/>
              <a:cs typeface="Carlito"/>
            </a:endParaRPr>
          </a:p>
          <a:p>
            <a:pPr marL="457200">
              <a:lnSpc>
                <a:spcPct val="100000"/>
              </a:lnSpc>
              <a:tabLst>
                <a:tab pos="5633720" algn="l"/>
              </a:tabLst>
            </a:pPr>
            <a:r>
              <a:rPr sz="2400" b="1" spc="-5" dirty="0">
                <a:latin typeface="Carlito"/>
                <a:cs typeface="Carlito"/>
              </a:rPr>
              <a:t>R</a:t>
            </a:r>
            <a:r>
              <a:rPr sz="2400" b="1" spc="-7" baseline="-20833" dirty="0">
                <a:latin typeface="Carlito"/>
                <a:cs typeface="Carlito"/>
              </a:rPr>
              <a:t>1</a:t>
            </a:r>
            <a:r>
              <a:rPr sz="2400" b="1" spc="-5" dirty="0">
                <a:latin typeface="Carlito"/>
                <a:cs typeface="Carlito"/>
              </a:rPr>
              <a:t>-CH-OH</a:t>
            </a:r>
            <a:r>
              <a:rPr sz="2400" b="1" spc="2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+</a:t>
            </a:r>
            <a:r>
              <a:rPr sz="2400" b="1" spc="-5" dirty="0">
                <a:latin typeface="Carlito"/>
                <a:cs typeface="Carlito"/>
              </a:rPr>
              <a:t> H-OCH-R</a:t>
            </a:r>
            <a:r>
              <a:rPr sz="2400" b="1" spc="-7" baseline="-20833" dirty="0">
                <a:latin typeface="Carlito"/>
                <a:cs typeface="Carlito"/>
              </a:rPr>
              <a:t>2	</a:t>
            </a:r>
            <a:r>
              <a:rPr sz="2400" b="1" spc="-5" dirty="0">
                <a:latin typeface="Carlito"/>
                <a:cs typeface="Carlito"/>
              </a:rPr>
              <a:t>R</a:t>
            </a:r>
            <a:r>
              <a:rPr sz="2400" b="1" spc="-7" baseline="-20833" dirty="0">
                <a:latin typeface="Carlito"/>
                <a:cs typeface="Carlito"/>
              </a:rPr>
              <a:t>1</a:t>
            </a:r>
            <a:r>
              <a:rPr sz="2400" b="1" spc="-5" dirty="0">
                <a:latin typeface="Carlito"/>
                <a:cs typeface="Carlito"/>
              </a:rPr>
              <a:t>-CH-O-CH-R</a:t>
            </a:r>
            <a:r>
              <a:rPr sz="2400" b="1" spc="-7" baseline="-20833" dirty="0">
                <a:latin typeface="Carlito"/>
                <a:cs typeface="Carlito"/>
              </a:rPr>
              <a:t>2 </a:t>
            </a:r>
            <a:r>
              <a:rPr sz="2400" b="1" dirty="0">
                <a:latin typeface="Carlito"/>
                <a:cs typeface="Carlito"/>
              </a:rPr>
              <a:t>+</a:t>
            </a:r>
            <a:r>
              <a:rPr sz="2400" b="1" spc="-190" dirty="0"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H</a:t>
            </a:r>
            <a:r>
              <a:rPr sz="2400" b="1" spc="-7" baseline="-20833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1909" y="5909036"/>
            <a:ext cx="1800860" cy="257175"/>
          </a:xfrm>
          <a:custGeom>
            <a:avLst/>
            <a:gdLst/>
            <a:ahLst/>
            <a:cxnLst/>
            <a:rect l="l" t="t" r="r" b="b"/>
            <a:pathLst>
              <a:path w="1800860" h="257175">
                <a:moveTo>
                  <a:pt x="1686919" y="128359"/>
                </a:moveTo>
                <a:lnTo>
                  <a:pt x="1557781" y="203689"/>
                </a:lnTo>
                <a:lnTo>
                  <a:pt x="1549316" y="211233"/>
                </a:lnTo>
                <a:lnTo>
                  <a:pt x="1544542" y="221099"/>
                </a:lnTo>
                <a:lnTo>
                  <a:pt x="1543815" y="232030"/>
                </a:lnTo>
                <a:lnTo>
                  <a:pt x="1547494" y="242767"/>
                </a:lnTo>
                <a:lnTo>
                  <a:pt x="1555053" y="251241"/>
                </a:lnTo>
                <a:lnTo>
                  <a:pt x="1564909" y="256002"/>
                </a:lnTo>
                <a:lnTo>
                  <a:pt x="1575837" y="256717"/>
                </a:lnTo>
                <a:lnTo>
                  <a:pt x="1586611" y="253054"/>
                </a:lnTo>
                <a:lnTo>
                  <a:pt x="1751373" y="156928"/>
                </a:lnTo>
                <a:lnTo>
                  <a:pt x="1743582" y="156928"/>
                </a:lnTo>
                <a:lnTo>
                  <a:pt x="1743582" y="153042"/>
                </a:lnTo>
                <a:lnTo>
                  <a:pt x="1729231" y="153042"/>
                </a:lnTo>
                <a:lnTo>
                  <a:pt x="1686919" y="128359"/>
                </a:lnTo>
                <a:close/>
              </a:path>
              <a:path w="1800860" h="257175">
                <a:moveTo>
                  <a:pt x="1637922" y="99778"/>
                </a:moveTo>
                <a:lnTo>
                  <a:pt x="0" y="99778"/>
                </a:lnTo>
                <a:lnTo>
                  <a:pt x="0" y="156928"/>
                </a:lnTo>
                <a:lnTo>
                  <a:pt x="1637944" y="156928"/>
                </a:lnTo>
                <a:lnTo>
                  <a:pt x="1686919" y="128359"/>
                </a:lnTo>
                <a:lnTo>
                  <a:pt x="1637922" y="99778"/>
                </a:lnTo>
                <a:close/>
              </a:path>
              <a:path w="1800860" h="257175">
                <a:moveTo>
                  <a:pt x="1751368" y="99778"/>
                </a:moveTo>
                <a:lnTo>
                  <a:pt x="1743582" y="99778"/>
                </a:lnTo>
                <a:lnTo>
                  <a:pt x="1743582" y="156928"/>
                </a:lnTo>
                <a:lnTo>
                  <a:pt x="1751373" y="156928"/>
                </a:lnTo>
                <a:lnTo>
                  <a:pt x="1800352" y="128353"/>
                </a:lnTo>
                <a:lnTo>
                  <a:pt x="1751368" y="99778"/>
                </a:lnTo>
                <a:close/>
              </a:path>
              <a:path w="1800860" h="257175">
                <a:moveTo>
                  <a:pt x="1729231" y="103677"/>
                </a:moveTo>
                <a:lnTo>
                  <a:pt x="1686919" y="128359"/>
                </a:lnTo>
                <a:lnTo>
                  <a:pt x="1729231" y="153042"/>
                </a:lnTo>
                <a:lnTo>
                  <a:pt x="1729231" y="103677"/>
                </a:lnTo>
                <a:close/>
              </a:path>
              <a:path w="1800860" h="257175">
                <a:moveTo>
                  <a:pt x="1743582" y="103677"/>
                </a:moveTo>
                <a:lnTo>
                  <a:pt x="1729231" y="103677"/>
                </a:lnTo>
                <a:lnTo>
                  <a:pt x="1729231" y="153042"/>
                </a:lnTo>
                <a:lnTo>
                  <a:pt x="1743582" y="153042"/>
                </a:lnTo>
                <a:lnTo>
                  <a:pt x="1743582" y="103677"/>
                </a:lnTo>
                <a:close/>
              </a:path>
              <a:path w="1800860" h="257175">
                <a:moveTo>
                  <a:pt x="1575837" y="0"/>
                </a:moveTo>
                <a:lnTo>
                  <a:pt x="1564909" y="711"/>
                </a:lnTo>
                <a:lnTo>
                  <a:pt x="1555053" y="5472"/>
                </a:lnTo>
                <a:lnTo>
                  <a:pt x="1547494" y="13951"/>
                </a:lnTo>
                <a:lnTo>
                  <a:pt x="1543815" y="24688"/>
                </a:lnTo>
                <a:lnTo>
                  <a:pt x="1544542" y="35619"/>
                </a:lnTo>
                <a:lnTo>
                  <a:pt x="1549316" y="45486"/>
                </a:lnTo>
                <a:lnTo>
                  <a:pt x="1557781" y="53029"/>
                </a:lnTo>
                <a:lnTo>
                  <a:pt x="1686930" y="128353"/>
                </a:lnTo>
                <a:lnTo>
                  <a:pt x="1729231" y="103677"/>
                </a:lnTo>
                <a:lnTo>
                  <a:pt x="1743582" y="103677"/>
                </a:lnTo>
                <a:lnTo>
                  <a:pt x="1743582" y="99778"/>
                </a:lnTo>
                <a:lnTo>
                  <a:pt x="1751368" y="99778"/>
                </a:lnTo>
                <a:lnTo>
                  <a:pt x="1586611" y="3664"/>
                </a:lnTo>
                <a:lnTo>
                  <a:pt x="1575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5477" y="6243815"/>
            <a:ext cx="346710" cy="80645"/>
          </a:xfrm>
          <a:custGeom>
            <a:avLst/>
            <a:gdLst/>
            <a:ahLst/>
            <a:cxnLst/>
            <a:rect l="l" t="t" r="r" b="b"/>
            <a:pathLst>
              <a:path w="346710" h="80645">
                <a:moveTo>
                  <a:pt x="346456" y="20218"/>
                </a:moveTo>
                <a:lnTo>
                  <a:pt x="301159" y="48661"/>
                </a:lnTo>
                <a:lnTo>
                  <a:pt x="253638" y="68092"/>
                </a:lnTo>
                <a:lnTo>
                  <a:pt x="205291" y="78593"/>
                </a:lnTo>
                <a:lnTo>
                  <a:pt x="157511" y="80246"/>
                </a:lnTo>
                <a:lnTo>
                  <a:pt x="111696" y="73132"/>
                </a:lnTo>
                <a:lnTo>
                  <a:pt x="69242" y="57331"/>
                </a:lnTo>
                <a:lnTo>
                  <a:pt x="31545" y="32927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5580" y="6245821"/>
            <a:ext cx="346710" cy="83185"/>
          </a:xfrm>
          <a:custGeom>
            <a:avLst/>
            <a:gdLst/>
            <a:ahLst/>
            <a:cxnLst/>
            <a:rect l="l" t="t" r="r" b="b"/>
            <a:pathLst>
              <a:path w="346710" h="83185">
                <a:moveTo>
                  <a:pt x="346329" y="0"/>
                </a:moveTo>
                <a:lnTo>
                  <a:pt x="304913" y="33850"/>
                </a:lnTo>
                <a:lnTo>
                  <a:pt x="260175" y="59036"/>
                </a:lnTo>
                <a:lnTo>
                  <a:pt x="213508" y="75464"/>
                </a:lnTo>
                <a:lnTo>
                  <a:pt x="166306" y="83042"/>
                </a:lnTo>
                <a:lnTo>
                  <a:pt x="119961" y="81677"/>
                </a:lnTo>
                <a:lnTo>
                  <a:pt x="75866" y="71276"/>
                </a:lnTo>
                <a:lnTo>
                  <a:pt x="35415" y="51748"/>
                </a:lnTo>
                <a:lnTo>
                  <a:pt x="0" y="22999"/>
                </a:ln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6412865" cy="18173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5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228600">
              <a:lnSpc>
                <a:spcPct val="100000"/>
              </a:lnSpc>
              <a:spcBef>
                <a:spcPts val="1330"/>
              </a:spcBef>
            </a:pPr>
            <a:r>
              <a:rPr sz="3200" dirty="0">
                <a:latin typeface="Carlito"/>
                <a:cs typeface="Carlito"/>
              </a:rPr>
              <a:t>=&gt;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03 types</a:t>
            </a:r>
            <a:r>
              <a:rPr sz="3200" b="1" i="1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 liaisons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osidiques: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074" y="3451193"/>
            <a:ext cx="6099548" cy="1966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II. Les</a:t>
            </a:r>
            <a:r>
              <a:rPr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8008"/>
            <a:ext cx="8661400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16559" algn="just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429259" algn="l"/>
              </a:tabLst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1. Structure linéaire des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oses (</a:t>
            </a:r>
            <a:r>
              <a:rPr sz="32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ou</a:t>
            </a:r>
            <a:r>
              <a:rPr sz="3200" b="1" i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plane):</a:t>
            </a:r>
            <a:endParaRPr sz="3200">
              <a:latin typeface="Carlito"/>
              <a:cs typeface="Carlito"/>
            </a:endParaRPr>
          </a:p>
          <a:p>
            <a:pPr marL="614045" marR="5080" lvl="1" indent="-457200">
              <a:lnSpc>
                <a:spcPct val="100000"/>
              </a:lnSpc>
              <a:spcBef>
                <a:spcPts val="2395"/>
              </a:spcBef>
              <a:buFont typeface="Wingdings"/>
              <a:buChar char=""/>
              <a:tabLst>
                <a:tab pos="613410" algn="l"/>
                <a:tab pos="614680" algn="l"/>
              </a:tabLst>
            </a:pPr>
            <a:r>
              <a:rPr sz="3200" spc="-15" dirty="0">
                <a:latin typeface="Carlito"/>
                <a:cs typeface="Carlito"/>
              </a:rPr>
              <a:t>Numérotation croissante </a:t>
            </a:r>
            <a:r>
              <a:rPr sz="3200" dirty="0">
                <a:latin typeface="Carlito"/>
                <a:cs typeface="Carlito"/>
              </a:rPr>
              <a:t>de </a:t>
            </a:r>
            <a:r>
              <a:rPr sz="3200" b="1" spc="-5" dirty="0">
                <a:latin typeface="Carlito"/>
                <a:cs typeface="Carlito"/>
              </a:rPr>
              <a:t>haut </a:t>
            </a:r>
            <a:r>
              <a:rPr sz="3200" b="1" spc="-10" dirty="0">
                <a:latin typeface="Carlito"/>
                <a:cs typeface="Carlito"/>
              </a:rPr>
              <a:t>en </a:t>
            </a:r>
            <a:r>
              <a:rPr sz="3200" b="1" spc="-5" dirty="0">
                <a:latin typeface="Carlito"/>
                <a:cs typeface="Carlito"/>
              </a:rPr>
              <a:t>bas </a:t>
            </a:r>
            <a:r>
              <a:rPr sz="3200" dirty="0">
                <a:latin typeface="Carlito"/>
                <a:cs typeface="Carlito"/>
              </a:rPr>
              <a:t>ou  de </a:t>
            </a:r>
            <a:r>
              <a:rPr sz="3200" b="1" spc="-10" dirty="0">
                <a:latin typeface="Carlito"/>
                <a:cs typeface="Carlito"/>
              </a:rPr>
              <a:t>droite </a:t>
            </a:r>
            <a:r>
              <a:rPr sz="3200" b="1" spc="-5" dirty="0">
                <a:latin typeface="Carlito"/>
                <a:cs typeface="Carlito"/>
              </a:rPr>
              <a:t>en</a:t>
            </a:r>
            <a:r>
              <a:rPr sz="3200" b="1" spc="-2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gauche</a:t>
            </a:r>
            <a:r>
              <a:rPr sz="3200" spc="-10" dirty="0">
                <a:latin typeface="Carlito"/>
                <a:cs typeface="Carlito"/>
              </a:rPr>
              <a:t>,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4770" y="3220034"/>
            <a:ext cx="460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9640" y="3220085"/>
            <a:ext cx="35835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latin typeface="Carlito"/>
                <a:cs typeface="Carlito"/>
              </a:rPr>
              <a:t>C</a:t>
            </a:r>
            <a:r>
              <a:rPr sz="3150" spc="7" baseline="-21164" dirty="0">
                <a:latin typeface="Carlito"/>
                <a:cs typeface="Carlito"/>
              </a:rPr>
              <a:t>6</a:t>
            </a:r>
            <a:r>
              <a:rPr sz="3200" spc="5" dirty="0">
                <a:latin typeface="Carlito"/>
                <a:cs typeface="Carlito"/>
              </a:rPr>
              <a:t>H</a:t>
            </a:r>
            <a:r>
              <a:rPr sz="3150" spc="7" baseline="-21164" dirty="0">
                <a:latin typeface="Carlito"/>
                <a:cs typeface="Carlito"/>
              </a:rPr>
              <a:t>12</a:t>
            </a:r>
            <a:r>
              <a:rPr sz="3200" spc="5" dirty="0">
                <a:latin typeface="Carlito"/>
                <a:cs typeface="Carlito"/>
              </a:rPr>
              <a:t>O</a:t>
            </a:r>
            <a:r>
              <a:rPr sz="3150" spc="7" baseline="-21164" dirty="0">
                <a:latin typeface="Carlito"/>
                <a:cs typeface="Carlito"/>
              </a:rPr>
              <a:t>6 </a:t>
            </a:r>
            <a:r>
              <a:rPr sz="3200" dirty="0">
                <a:latin typeface="Carlito"/>
                <a:cs typeface="Carlito"/>
              </a:rPr>
              <a:t>(D</a:t>
            </a:r>
            <a:r>
              <a:rPr sz="3200" spc="-2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glucose)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7627" y="3733800"/>
            <a:ext cx="6886575" cy="3015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909228"/>
            <a:ext cx="8583930" cy="52584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778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0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1330"/>
              </a:spcBef>
            </a:pPr>
            <a:r>
              <a:rPr sz="3200" dirty="0">
                <a:solidFill>
                  <a:srgbClr val="BEBEBE"/>
                </a:solidFill>
                <a:latin typeface="Carlito"/>
                <a:cs typeface="Carlito"/>
              </a:rPr>
              <a:t>=&gt; </a:t>
            </a:r>
            <a:r>
              <a:rPr sz="3200" b="1" i="1" u="heavy" dirty="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Carlito"/>
                <a:cs typeface="Carlito"/>
              </a:rPr>
              <a:t>03 types</a:t>
            </a:r>
            <a:r>
              <a:rPr sz="3200" b="1" i="1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BEBEBE"/>
                </a:solidFill>
                <a:latin typeface="Carlito"/>
                <a:cs typeface="Carlito"/>
              </a:rPr>
              <a:t>de liaisons</a:t>
            </a:r>
            <a:r>
              <a:rPr sz="3200" dirty="0">
                <a:solidFill>
                  <a:srgbClr val="BEBEBE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BEBEBE"/>
                </a:solidFill>
                <a:latin typeface="Carlito"/>
                <a:cs typeface="Carlito"/>
              </a:rPr>
              <a:t>osidiques:</a:t>
            </a:r>
            <a:endParaRPr sz="3200">
              <a:latin typeface="Carlito"/>
              <a:cs typeface="Carlito"/>
            </a:endParaRPr>
          </a:p>
          <a:p>
            <a:pPr marL="482600" marR="17780" indent="-457834">
              <a:lnSpc>
                <a:spcPct val="100000"/>
              </a:lnSpc>
              <a:spcBef>
                <a:spcPts val="1855"/>
              </a:spcBef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3200" dirty="0">
                <a:latin typeface="Carlito"/>
                <a:cs typeface="Carlito"/>
              </a:rPr>
              <a:t>Un </a:t>
            </a:r>
            <a:r>
              <a:rPr sz="3200" b="1" spc="5" dirty="0">
                <a:latin typeface="Carlito"/>
                <a:cs typeface="Carlito"/>
              </a:rPr>
              <a:t>-OH </a:t>
            </a:r>
            <a:r>
              <a:rPr sz="3200" b="1" spc="-10" dirty="0">
                <a:latin typeface="Carlito"/>
                <a:cs typeface="Carlito"/>
              </a:rPr>
              <a:t>réducteur </a:t>
            </a:r>
            <a:r>
              <a:rPr sz="3200" spc="-5" dirty="0">
                <a:latin typeface="Carlito"/>
                <a:cs typeface="Carlito"/>
              </a:rPr>
              <a:t>hémi-acétalique </a:t>
            </a:r>
            <a:r>
              <a:rPr sz="3200" spc="5" dirty="0">
                <a:latin typeface="Carlito"/>
                <a:cs typeface="Carlito"/>
              </a:rPr>
              <a:t>(C</a:t>
            </a:r>
            <a:r>
              <a:rPr sz="3150" spc="7" baseline="-21164" dirty="0">
                <a:latin typeface="Carlito"/>
                <a:cs typeface="Carlito"/>
              </a:rPr>
              <a:t>1 </a:t>
            </a:r>
            <a:r>
              <a:rPr sz="3200" dirty="0">
                <a:latin typeface="Carlito"/>
                <a:cs typeface="Carlito"/>
              </a:rPr>
              <a:t>/ aldoses  </a:t>
            </a:r>
            <a:r>
              <a:rPr sz="3200" spc="-10" dirty="0">
                <a:latin typeface="Carlito"/>
                <a:cs typeface="Carlito"/>
              </a:rPr>
              <a:t>et </a:t>
            </a:r>
            <a:r>
              <a:rPr sz="3200" spc="5" dirty="0">
                <a:latin typeface="Carlito"/>
                <a:cs typeface="Carlito"/>
              </a:rPr>
              <a:t>C</a:t>
            </a:r>
            <a:r>
              <a:rPr sz="3150" spc="7" baseline="-21164" dirty="0">
                <a:latin typeface="Carlito"/>
                <a:cs typeface="Carlito"/>
              </a:rPr>
              <a:t>2 </a:t>
            </a:r>
            <a:r>
              <a:rPr sz="3200" dirty="0">
                <a:latin typeface="Carlito"/>
                <a:cs typeface="Carlito"/>
              </a:rPr>
              <a:t>/ </a:t>
            </a:r>
            <a:r>
              <a:rPr sz="3200" spc="-10" dirty="0">
                <a:latin typeface="Carlito"/>
                <a:cs typeface="Carlito"/>
              </a:rPr>
              <a:t>Cétoses) </a:t>
            </a:r>
            <a:r>
              <a:rPr sz="3200" dirty="0">
                <a:latin typeface="Carlito"/>
                <a:cs typeface="Carlito"/>
              </a:rPr>
              <a:t>en </a:t>
            </a:r>
            <a:r>
              <a:rPr sz="3200" spc="-5" dirty="0">
                <a:latin typeface="Carlito"/>
                <a:cs typeface="Carlito"/>
              </a:rPr>
              <a:t>position </a:t>
            </a:r>
            <a:r>
              <a:rPr sz="3200" b="1" spc="-10" dirty="0">
                <a:latin typeface="Trebuchet MS"/>
                <a:cs typeface="Trebuchet MS"/>
              </a:rPr>
              <a:t>α</a:t>
            </a:r>
            <a:r>
              <a:rPr sz="32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ou</a:t>
            </a:r>
            <a:r>
              <a:rPr sz="3200" spc="-43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spc="-65" dirty="0">
                <a:latin typeface="Trebuchet MS"/>
                <a:cs typeface="Trebuchet MS"/>
              </a:rPr>
              <a:t>β</a:t>
            </a:r>
            <a:r>
              <a:rPr sz="3200" spc="-65" dirty="0"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313690">
              <a:lnSpc>
                <a:spcPct val="100000"/>
              </a:lnSpc>
              <a:spcBef>
                <a:spcPts val="2995"/>
              </a:spcBef>
              <a:tabLst>
                <a:tab pos="770255" algn="l"/>
              </a:tabLst>
            </a:pPr>
            <a:r>
              <a:rPr sz="2800" spc="-5" dirty="0">
                <a:latin typeface="Wingdings"/>
                <a:cs typeface="Wingdings"/>
              </a:rPr>
              <a:t>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arlito"/>
                <a:cs typeface="Carlito"/>
              </a:rPr>
              <a:t>+ </a:t>
            </a:r>
            <a:r>
              <a:rPr sz="2800" spc="-5" dirty="0">
                <a:latin typeface="Carlito"/>
                <a:cs typeface="Carlito"/>
              </a:rPr>
              <a:t>OH </a:t>
            </a:r>
            <a:r>
              <a:rPr sz="2800" spc="-10" dirty="0">
                <a:latin typeface="Carlito"/>
                <a:cs typeface="Carlito"/>
              </a:rPr>
              <a:t>alcool </a:t>
            </a:r>
            <a:r>
              <a:rPr sz="2800" spc="-5" dirty="0">
                <a:latin typeface="Carlito"/>
                <a:cs typeface="Carlito"/>
              </a:rPr>
              <a:t>I</a:t>
            </a:r>
            <a:r>
              <a:rPr sz="2775" spc="-7" baseline="25525" dirty="0">
                <a:latin typeface="Carlito"/>
                <a:cs typeface="Carlito"/>
              </a:rPr>
              <a:t>re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rlito"/>
                <a:cs typeface="Carlito"/>
              </a:rPr>
              <a:t>Diholoside réducteur (</a:t>
            </a:r>
            <a:r>
              <a:rPr sz="2800" b="1" spc="-10" dirty="0">
                <a:latin typeface="Trebuchet MS"/>
                <a:cs typeface="Trebuchet MS"/>
              </a:rPr>
              <a:t>α </a:t>
            </a:r>
            <a:r>
              <a:rPr sz="2800" spc="-10" dirty="0">
                <a:latin typeface="Carlito"/>
                <a:cs typeface="Carlito"/>
              </a:rPr>
              <a:t>et</a:t>
            </a:r>
            <a:r>
              <a:rPr sz="2800" spc="-370" dirty="0">
                <a:latin typeface="Carlito"/>
                <a:cs typeface="Carlito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β</a:t>
            </a:r>
            <a:r>
              <a:rPr sz="2800" spc="-60" dirty="0">
                <a:latin typeface="Carlito"/>
                <a:cs typeface="Carlito"/>
              </a:rPr>
              <a:t>)</a:t>
            </a:r>
            <a:endParaRPr sz="2800">
              <a:latin typeface="Carlito"/>
              <a:cs typeface="Carlito"/>
            </a:endParaRPr>
          </a:p>
          <a:p>
            <a:pPr marL="313690">
              <a:lnSpc>
                <a:spcPct val="100000"/>
              </a:lnSpc>
              <a:spcBef>
                <a:spcPts val="2240"/>
              </a:spcBef>
              <a:tabLst>
                <a:tab pos="770255" algn="l"/>
              </a:tabLst>
            </a:pPr>
            <a:r>
              <a:rPr sz="2800" spc="-5" dirty="0">
                <a:latin typeface="Wingdings"/>
                <a:cs typeface="Wingdings"/>
              </a:rPr>
              <a:t>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arlito"/>
                <a:cs typeface="Carlito"/>
              </a:rPr>
              <a:t>+ </a:t>
            </a:r>
            <a:r>
              <a:rPr sz="2800" spc="-10" dirty="0">
                <a:latin typeface="Carlito"/>
                <a:cs typeface="Carlito"/>
              </a:rPr>
              <a:t>OH alcool </a:t>
            </a:r>
            <a:r>
              <a:rPr sz="2800" spc="-5" dirty="0">
                <a:latin typeface="Carlito"/>
                <a:cs typeface="Carlito"/>
              </a:rPr>
              <a:t>II</a:t>
            </a:r>
            <a:r>
              <a:rPr sz="2775" spc="-7" baseline="25525" dirty="0">
                <a:latin typeface="Carlito"/>
                <a:cs typeface="Carlito"/>
              </a:rPr>
              <a:t>re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rlito"/>
                <a:cs typeface="Carlito"/>
              </a:rPr>
              <a:t>Diholoside réducteur (</a:t>
            </a:r>
            <a:r>
              <a:rPr sz="2800" b="1" spc="-10" dirty="0">
                <a:latin typeface="Trebuchet MS"/>
                <a:cs typeface="Trebuchet MS"/>
              </a:rPr>
              <a:t>α </a:t>
            </a:r>
            <a:r>
              <a:rPr sz="2800" spc="-10" dirty="0">
                <a:latin typeface="Carlito"/>
                <a:cs typeface="Carlito"/>
              </a:rPr>
              <a:t>et</a:t>
            </a:r>
            <a:r>
              <a:rPr sz="2800" spc="-365" dirty="0">
                <a:latin typeface="Carlito"/>
                <a:cs typeface="Carlito"/>
              </a:rPr>
              <a:t> </a:t>
            </a:r>
            <a:r>
              <a:rPr sz="2800" b="1" spc="-65" dirty="0">
                <a:latin typeface="Trebuchet MS"/>
                <a:cs typeface="Trebuchet MS"/>
              </a:rPr>
              <a:t>β</a:t>
            </a:r>
            <a:r>
              <a:rPr sz="2800" spc="-65" dirty="0">
                <a:latin typeface="Carlito"/>
                <a:cs typeface="Carlito"/>
              </a:rPr>
              <a:t>)</a:t>
            </a:r>
            <a:endParaRPr sz="2800">
              <a:latin typeface="Carlito"/>
              <a:cs typeface="Carlito"/>
            </a:endParaRPr>
          </a:p>
          <a:p>
            <a:pPr marL="313690">
              <a:lnSpc>
                <a:spcPct val="100000"/>
              </a:lnSpc>
              <a:spcBef>
                <a:spcPts val="2250"/>
              </a:spcBef>
              <a:tabLst>
                <a:tab pos="770255" algn="l"/>
              </a:tabLst>
            </a:pPr>
            <a:r>
              <a:rPr sz="2800" spc="-5" dirty="0">
                <a:latin typeface="Wingdings"/>
                <a:cs typeface="Wingdings"/>
              </a:rPr>
              <a:t>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Carlito"/>
                <a:cs typeface="Carlito"/>
              </a:rPr>
              <a:t>+ </a:t>
            </a:r>
            <a:r>
              <a:rPr sz="2800" spc="-5" dirty="0">
                <a:latin typeface="Carlito"/>
                <a:cs typeface="Carlito"/>
              </a:rPr>
              <a:t>OH </a:t>
            </a:r>
            <a:r>
              <a:rPr sz="2800" spc="-10" dirty="0">
                <a:latin typeface="Carlito"/>
                <a:cs typeface="Carlito"/>
              </a:rPr>
              <a:t>hémi-acétalique </a:t>
            </a:r>
            <a:r>
              <a:rPr sz="2800" spc="-5" dirty="0">
                <a:latin typeface="Wingdings"/>
                <a:cs typeface="Wingdings"/>
              </a:rPr>
              <a:t>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rlito"/>
                <a:cs typeface="Carlito"/>
              </a:rPr>
              <a:t>Diholoside </a:t>
            </a:r>
            <a:r>
              <a:rPr sz="2800" b="1" spc="-5" dirty="0">
                <a:latin typeface="Carlito"/>
                <a:cs typeface="Carlito"/>
              </a:rPr>
              <a:t>non</a:t>
            </a:r>
            <a:r>
              <a:rPr sz="2800" b="1" spc="6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réducteur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/>
          <p:nvPr/>
        </p:nvSpPr>
        <p:spPr>
          <a:xfrm>
            <a:off x="5479922" y="5108215"/>
            <a:ext cx="33528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052" y="909228"/>
            <a:ext cx="7388225" cy="56051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723900" indent="-525145">
              <a:lnSpc>
                <a:spcPct val="100000"/>
              </a:lnSpc>
              <a:spcBef>
                <a:spcPts val="725"/>
              </a:spcBef>
              <a:buAutoNum type="romanUcPeriod" startAt="3"/>
              <a:tabLst>
                <a:tab pos="72453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876300" lvl="1" indent="-525145">
              <a:lnSpc>
                <a:spcPct val="100000"/>
              </a:lnSpc>
              <a:spcBef>
                <a:spcPts val="630"/>
              </a:spcBef>
              <a:buAutoNum type="romanUcPeriod" startAt="3"/>
              <a:tabLst>
                <a:tab pos="87693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0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779145" lvl="2" indent="-363855">
              <a:lnSpc>
                <a:spcPct val="100000"/>
              </a:lnSpc>
              <a:spcBef>
                <a:spcPts val="1330"/>
              </a:spcBef>
              <a:buSzPct val="96875"/>
              <a:buFont typeface="Wingdings"/>
              <a:buChar char=""/>
              <a:tabLst>
                <a:tab pos="779780" algn="l"/>
              </a:tabLst>
            </a:pPr>
            <a:r>
              <a:rPr sz="32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Nomenclature:</a:t>
            </a:r>
            <a:endParaRPr sz="3200">
              <a:latin typeface="Carlito"/>
              <a:cs typeface="Carlito"/>
            </a:endParaRPr>
          </a:p>
          <a:p>
            <a:pPr marL="657225" indent="-458470">
              <a:lnSpc>
                <a:spcPct val="100000"/>
              </a:lnSpc>
              <a:spcBef>
                <a:spcPts val="2415"/>
              </a:spcBef>
              <a:buFont typeface="Wingdings"/>
              <a:buChar char=""/>
              <a:tabLst>
                <a:tab pos="657225" algn="l"/>
                <a:tab pos="657860" algn="l"/>
              </a:tabLst>
            </a:pPr>
            <a:r>
              <a:rPr sz="2800" spc="-10" dirty="0">
                <a:latin typeface="Carlito"/>
                <a:cs typeface="Carlito"/>
              </a:rPr>
              <a:t>(anomère) </a:t>
            </a:r>
            <a:r>
              <a:rPr sz="2800" spc="-285" dirty="0">
                <a:latin typeface="Arial"/>
                <a:cs typeface="Arial"/>
              </a:rPr>
              <a:t>…x…</a:t>
            </a:r>
            <a:r>
              <a:rPr sz="2800" b="1" spc="-285" dirty="0">
                <a:latin typeface="Carlito"/>
                <a:cs typeface="Carlito"/>
              </a:rPr>
              <a:t>osyl </a:t>
            </a:r>
            <a:r>
              <a:rPr sz="2800" spc="-25" dirty="0">
                <a:latin typeface="Carlito"/>
                <a:cs typeface="Carlito"/>
              </a:rPr>
              <a:t>(</a:t>
            </a:r>
            <a:r>
              <a:rPr sz="2800" b="1" spc="-25" dirty="0">
                <a:latin typeface="Carlito"/>
                <a:cs typeface="Carlito"/>
              </a:rPr>
              <a:t>1-n</a:t>
            </a:r>
            <a:r>
              <a:rPr sz="2800" spc="-25" dirty="0">
                <a:latin typeface="Arial"/>
                <a:cs typeface="Arial"/>
              </a:rPr>
              <a:t>)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315" dirty="0">
                <a:latin typeface="Arial"/>
                <a:cs typeface="Arial"/>
              </a:rPr>
              <a:t>…y…</a:t>
            </a:r>
            <a:r>
              <a:rPr sz="2800" b="1" spc="-315" dirty="0">
                <a:latin typeface="Carlito"/>
                <a:cs typeface="Carlito"/>
              </a:rPr>
              <a:t>ose</a:t>
            </a:r>
            <a:endParaRPr sz="2800">
              <a:latin typeface="Carlito"/>
              <a:cs typeface="Carlito"/>
            </a:endParaRPr>
          </a:p>
          <a:p>
            <a:pPr marL="1009015">
              <a:lnSpc>
                <a:spcPct val="100000"/>
              </a:lnSpc>
            </a:pPr>
            <a:r>
              <a:rPr sz="2800" i="1" spc="-5" dirty="0">
                <a:latin typeface="Carlito"/>
                <a:cs typeface="Carlito"/>
              </a:rPr>
              <a:t>(</a:t>
            </a:r>
            <a:r>
              <a:rPr sz="2800" b="1" i="1" spc="-5" dirty="0">
                <a:latin typeface="Carlito"/>
                <a:cs typeface="Carlito"/>
              </a:rPr>
              <a:t>n </a:t>
            </a:r>
            <a:r>
              <a:rPr sz="2800" i="1" spc="-15" dirty="0">
                <a:latin typeface="Carlito"/>
                <a:cs typeface="Carlito"/>
              </a:rPr>
              <a:t>est différent </a:t>
            </a:r>
            <a:r>
              <a:rPr sz="2800" i="1" spc="-5" dirty="0">
                <a:latin typeface="Carlito"/>
                <a:cs typeface="Carlito"/>
              </a:rPr>
              <a:t>du carbone</a:t>
            </a:r>
            <a:r>
              <a:rPr sz="2800" i="1" spc="40" dirty="0">
                <a:latin typeface="Carlito"/>
                <a:cs typeface="Carlito"/>
              </a:rPr>
              <a:t> </a:t>
            </a:r>
            <a:r>
              <a:rPr sz="2800" i="1" spc="-10" dirty="0">
                <a:latin typeface="Carlito"/>
                <a:cs typeface="Carlito"/>
              </a:rPr>
              <a:t>anomérique)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L="657225" indent="-458470">
              <a:lnSpc>
                <a:spcPct val="100000"/>
              </a:lnSpc>
              <a:buFont typeface="Wingdings"/>
              <a:buChar char=""/>
              <a:tabLst>
                <a:tab pos="657225" algn="l"/>
                <a:tab pos="657860" algn="l"/>
              </a:tabLst>
            </a:pPr>
            <a:r>
              <a:rPr sz="2800" spc="-10" dirty="0">
                <a:latin typeface="Carlito"/>
                <a:cs typeface="Carlito"/>
              </a:rPr>
              <a:t>(anomère) </a:t>
            </a:r>
            <a:r>
              <a:rPr sz="2800" spc="-285" dirty="0">
                <a:latin typeface="Arial"/>
                <a:cs typeface="Arial"/>
              </a:rPr>
              <a:t>…x…</a:t>
            </a:r>
            <a:r>
              <a:rPr sz="2800" b="1" spc="-285" dirty="0">
                <a:latin typeface="Carlito"/>
                <a:cs typeface="Carlito"/>
              </a:rPr>
              <a:t>osyl </a:t>
            </a:r>
            <a:r>
              <a:rPr sz="2800" b="1" spc="-5" dirty="0">
                <a:latin typeface="Carlito"/>
                <a:cs typeface="Carlito"/>
              </a:rPr>
              <a:t>(1-1) </a:t>
            </a:r>
            <a:r>
              <a:rPr sz="2800" spc="-20" dirty="0">
                <a:latin typeface="Carlito"/>
                <a:cs typeface="Carlito"/>
              </a:rPr>
              <a:t>(anomère</a:t>
            </a:r>
            <a:r>
              <a:rPr sz="2800" spc="-20" dirty="0">
                <a:latin typeface="Arial"/>
                <a:cs typeface="Arial"/>
              </a:rPr>
              <a:t>)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40" dirty="0">
                <a:latin typeface="Arial"/>
                <a:cs typeface="Arial"/>
              </a:rPr>
              <a:t>…y…</a:t>
            </a:r>
            <a:r>
              <a:rPr sz="2800" b="1" spc="-240" dirty="0">
                <a:latin typeface="Carlito"/>
                <a:cs typeface="Carlito"/>
              </a:rPr>
              <a:t>oside</a:t>
            </a:r>
            <a:endParaRPr sz="2800">
              <a:latin typeface="Carlito"/>
              <a:cs typeface="Carlito"/>
            </a:endParaRPr>
          </a:p>
          <a:p>
            <a:pPr marL="351790">
              <a:lnSpc>
                <a:spcPct val="100000"/>
              </a:lnSpc>
              <a:spcBef>
                <a:spcPts val="128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 </a:t>
            </a:r>
            <a:endParaRPr sz="3200">
              <a:latin typeface="Carlito"/>
              <a:cs typeface="Carlito"/>
            </a:endParaRPr>
          </a:p>
          <a:p>
            <a:pPr marL="225425">
              <a:lnSpc>
                <a:spcPct val="100000"/>
              </a:lnSpc>
              <a:spcBef>
                <a:spcPts val="1830"/>
              </a:spcBef>
            </a:pPr>
            <a:r>
              <a:rPr sz="2000" i="1" spc="5" dirty="0">
                <a:latin typeface="Carlito"/>
                <a:cs typeface="Carlito"/>
              </a:rPr>
              <a:t>Nom </a:t>
            </a:r>
            <a:r>
              <a:rPr sz="2000" i="1" spc="-10" dirty="0">
                <a:latin typeface="Carlito"/>
                <a:cs typeface="Carlito"/>
              </a:rPr>
              <a:t>systématique </a:t>
            </a:r>
            <a:r>
              <a:rPr sz="2000" i="1" spc="-5" dirty="0">
                <a:latin typeface="Carlito"/>
                <a:cs typeface="Carlito"/>
              </a:rPr>
              <a:t>complet </a:t>
            </a:r>
            <a:r>
              <a:rPr sz="2000" i="1" dirty="0">
                <a:latin typeface="Carlito"/>
                <a:cs typeface="Carlito"/>
              </a:rPr>
              <a:t>pour </a:t>
            </a:r>
            <a:r>
              <a:rPr sz="2000" b="1" i="1" dirty="0">
                <a:latin typeface="Carlito"/>
                <a:cs typeface="Carlito"/>
              </a:rPr>
              <a:t>le</a:t>
            </a:r>
            <a:r>
              <a:rPr sz="2000" b="1" i="1" spc="-9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lactose</a:t>
            </a:r>
            <a:r>
              <a:rPr sz="2000" i="1" spc="-5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β</a:t>
            </a:r>
            <a:r>
              <a:rPr sz="2000" spc="-10" dirty="0">
                <a:latin typeface="Carlito"/>
                <a:cs typeface="Carlito"/>
              </a:rPr>
              <a:t>-D-Galactopyran</a:t>
            </a:r>
            <a:r>
              <a:rPr sz="2000" b="1" spc="-10" dirty="0">
                <a:latin typeface="Carlito"/>
                <a:cs typeface="Carlito"/>
              </a:rPr>
              <a:t>osyl </a:t>
            </a:r>
            <a:r>
              <a:rPr sz="2000" dirty="0">
                <a:latin typeface="Carlito"/>
                <a:cs typeface="Carlito"/>
              </a:rPr>
              <a:t>(1-4)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D-glucopyran</a:t>
            </a:r>
            <a:r>
              <a:rPr sz="2000" b="1" spc="-5" dirty="0">
                <a:latin typeface="Carlito"/>
                <a:cs typeface="Carlito"/>
              </a:rPr>
              <a:t>ose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6842759" cy="56368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37210" indent="-525145">
              <a:lnSpc>
                <a:spcPct val="100000"/>
              </a:lnSpc>
              <a:spcBef>
                <a:spcPts val="725"/>
              </a:spcBef>
              <a:buAutoNum type="romanUcPeriod" startAt="3"/>
              <a:tabLst>
                <a:tab pos="53784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160655">
              <a:lnSpc>
                <a:spcPct val="100000"/>
              </a:lnSpc>
              <a:spcBef>
                <a:spcPts val="765"/>
              </a:spcBef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N.B:</a:t>
            </a:r>
            <a:endParaRPr sz="3200">
              <a:latin typeface="Carlito"/>
              <a:cs typeface="Carlito"/>
            </a:endParaRPr>
          </a:p>
          <a:p>
            <a:pPr marL="527685" lvl="1" indent="-515620">
              <a:lnSpc>
                <a:spcPct val="100000"/>
              </a:lnSpc>
              <a:spcBef>
                <a:spcPts val="11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Le </a:t>
            </a:r>
            <a:r>
              <a:rPr sz="2800" spc="-25" dirty="0">
                <a:latin typeface="Carlito"/>
                <a:cs typeface="Carlito"/>
              </a:rPr>
              <a:t>suffixe </a:t>
            </a:r>
            <a:r>
              <a:rPr sz="2800" b="1" spc="-20" dirty="0">
                <a:latin typeface="Carlito"/>
                <a:cs typeface="Carlito"/>
              </a:rPr>
              <a:t>osyl </a:t>
            </a:r>
            <a:r>
              <a:rPr sz="2800" spc="-10" dirty="0">
                <a:latin typeface="Carlito"/>
                <a:cs typeface="Carlito"/>
              </a:rPr>
              <a:t>peut </a:t>
            </a:r>
            <a:r>
              <a:rPr sz="2800" spc="-15" dirty="0">
                <a:latin typeface="Carlito"/>
                <a:cs typeface="Carlito"/>
              </a:rPr>
              <a:t>être </a:t>
            </a:r>
            <a:r>
              <a:rPr sz="2800" spc="-10" dirty="0">
                <a:latin typeface="Carlito"/>
                <a:cs typeface="Carlito"/>
              </a:rPr>
              <a:t>remplacé par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osido</a:t>
            </a:r>
            <a:endParaRPr sz="2800">
              <a:latin typeface="Carlito"/>
              <a:cs typeface="Carlito"/>
            </a:endParaRPr>
          </a:p>
          <a:p>
            <a:pPr marL="527685" lvl="1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rlito"/>
                <a:cs typeface="Carlito"/>
              </a:rPr>
              <a:t>Cétose </a:t>
            </a:r>
            <a:r>
              <a:rPr sz="2800" spc="-5" dirty="0">
                <a:latin typeface="Carlito"/>
                <a:cs typeface="Carlito"/>
              </a:rPr>
              <a:t>=&gt; </a:t>
            </a:r>
            <a:r>
              <a:rPr sz="2800" spc="-10" dirty="0">
                <a:latin typeface="Carlito"/>
                <a:cs typeface="Carlito"/>
              </a:rPr>
              <a:t>Remplacer </a:t>
            </a:r>
            <a:r>
              <a:rPr sz="2800" b="1" spc="-5" dirty="0">
                <a:latin typeface="Carlito"/>
                <a:cs typeface="Carlito"/>
              </a:rPr>
              <a:t>1 </a:t>
            </a:r>
            <a:r>
              <a:rPr sz="2800" spc="-10" dirty="0">
                <a:latin typeface="Carlito"/>
                <a:cs typeface="Carlito"/>
              </a:rPr>
              <a:t>par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2</a:t>
            </a:r>
            <a:endParaRPr sz="2800">
              <a:latin typeface="Carlito"/>
              <a:cs typeface="Carlito"/>
            </a:endParaRPr>
          </a:p>
          <a:p>
            <a:pPr marL="527685" lvl="1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rlito"/>
                <a:cs typeface="Carlito"/>
              </a:rPr>
              <a:t>Nomenclature </a:t>
            </a:r>
            <a:r>
              <a:rPr sz="2800" spc="-5" dirty="0">
                <a:latin typeface="Carlito"/>
                <a:cs typeface="Carlito"/>
              </a:rPr>
              <a:t>=&gt; </a:t>
            </a:r>
            <a:r>
              <a:rPr sz="2800" b="1" spc="-15" dirty="0">
                <a:latin typeface="Carlito"/>
                <a:cs typeface="Carlito"/>
              </a:rPr>
              <a:t>gauche </a:t>
            </a:r>
            <a:r>
              <a:rPr sz="2800" b="1" spc="-5" dirty="0">
                <a:latin typeface="Carlito"/>
                <a:cs typeface="Carlito"/>
              </a:rPr>
              <a:t>à</a:t>
            </a:r>
            <a:r>
              <a:rPr sz="2800" b="1" spc="9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droite</a:t>
            </a:r>
            <a:endParaRPr sz="2800">
              <a:latin typeface="Carlito"/>
              <a:cs typeface="Carlito"/>
            </a:endParaRPr>
          </a:p>
          <a:p>
            <a:pPr marL="2684780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ou </a:t>
            </a:r>
            <a:r>
              <a:rPr sz="2800" b="1" spc="-5" dirty="0">
                <a:latin typeface="Carlito"/>
                <a:cs typeface="Carlito"/>
              </a:rPr>
              <a:t>haut en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bas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 </a:t>
            </a:r>
            <a:endParaRPr sz="32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1830"/>
              </a:spcBef>
            </a:pPr>
            <a:r>
              <a:rPr sz="2000" i="1" spc="5" dirty="0">
                <a:latin typeface="Carlito"/>
                <a:cs typeface="Carlito"/>
              </a:rPr>
              <a:t>Nom </a:t>
            </a:r>
            <a:r>
              <a:rPr sz="2000" i="1" spc="-10" dirty="0">
                <a:latin typeface="Carlito"/>
                <a:cs typeface="Carlito"/>
              </a:rPr>
              <a:t>systématique </a:t>
            </a:r>
            <a:r>
              <a:rPr sz="2000" i="1" spc="-5" dirty="0">
                <a:latin typeface="Carlito"/>
                <a:cs typeface="Carlito"/>
              </a:rPr>
              <a:t>complet </a:t>
            </a:r>
            <a:r>
              <a:rPr sz="2000" i="1" dirty="0">
                <a:latin typeface="Carlito"/>
                <a:cs typeface="Carlito"/>
              </a:rPr>
              <a:t>pour </a:t>
            </a:r>
            <a:r>
              <a:rPr sz="2000" b="1" i="1" dirty="0">
                <a:latin typeface="Carlito"/>
                <a:cs typeface="Carlito"/>
              </a:rPr>
              <a:t>le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Saccharose</a:t>
            </a:r>
            <a:r>
              <a:rPr sz="2000" i="1" spc="-5" dirty="0">
                <a:latin typeface="Carlito"/>
                <a:cs typeface="Carlito"/>
              </a:rPr>
              <a:t>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rlito"/>
              <a:cs typeface="Carlito"/>
            </a:endParaRPr>
          </a:p>
          <a:p>
            <a:pPr marL="304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α</a:t>
            </a:r>
            <a:r>
              <a:rPr sz="2000" spc="-10" dirty="0">
                <a:latin typeface="Carlito"/>
                <a:cs typeface="Carlito"/>
              </a:rPr>
              <a:t>-D-glucopyrann</a:t>
            </a:r>
            <a:r>
              <a:rPr sz="2000" b="1" spc="-10" dirty="0">
                <a:latin typeface="Carlito"/>
                <a:cs typeface="Carlito"/>
              </a:rPr>
              <a:t>osyl </a:t>
            </a:r>
            <a:r>
              <a:rPr sz="2000" dirty="0">
                <a:latin typeface="Carlito"/>
                <a:cs typeface="Carlito"/>
              </a:rPr>
              <a:t>(1-2)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Arial"/>
                <a:cs typeface="Arial"/>
              </a:rPr>
              <a:t>β</a:t>
            </a:r>
            <a:r>
              <a:rPr sz="2000" spc="-10" dirty="0">
                <a:latin typeface="Carlito"/>
                <a:cs typeface="Carlito"/>
              </a:rPr>
              <a:t>-D-fructofurann</a:t>
            </a:r>
            <a:r>
              <a:rPr sz="2000" b="1" spc="-10" dirty="0">
                <a:latin typeface="Carlito"/>
                <a:cs typeface="Carlito"/>
              </a:rPr>
              <a:t>oside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2740" y="4098565"/>
            <a:ext cx="2038350" cy="258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0372" y="909228"/>
            <a:ext cx="8091170" cy="48298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76580" indent="-525145">
              <a:lnSpc>
                <a:spcPct val="100000"/>
              </a:lnSpc>
              <a:spcBef>
                <a:spcPts val="725"/>
              </a:spcBef>
              <a:buAutoNum type="romanUcPeriod" startAt="3"/>
              <a:tabLst>
                <a:tab pos="57721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728980" lvl="1" indent="-525145">
              <a:lnSpc>
                <a:spcPct val="100000"/>
              </a:lnSpc>
              <a:spcBef>
                <a:spcPts val="630"/>
              </a:spcBef>
              <a:buAutoNum type="romanUcPeriod" startAt="3"/>
              <a:tabLst>
                <a:tab pos="72961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0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631825" lvl="2" indent="-363855">
              <a:lnSpc>
                <a:spcPct val="100000"/>
              </a:lnSpc>
              <a:spcBef>
                <a:spcPts val="1330"/>
              </a:spcBef>
              <a:buSzPct val="96875"/>
              <a:buFont typeface="Wingdings"/>
              <a:buChar char=""/>
              <a:tabLst>
                <a:tab pos="632460" algn="l"/>
              </a:tabLst>
            </a:pPr>
            <a:r>
              <a:rPr sz="32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Hydrolyse:</a:t>
            </a:r>
            <a:endParaRPr sz="3200">
              <a:latin typeface="Carlito"/>
              <a:cs typeface="Carlito"/>
            </a:endParaRPr>
          </a:p>
          <a:p>
            <a:pPr marL="52069">
              <a:lnSpc>
                <a:spcPct val="100000"/>
              </a:lnSpc>
              <a:spcBef>
                <a:spcPts val="2415"/>
              </a:spcBef>
            </a:pPr>
            <a:r>
              <a:rPr sz="2800" spc="-10" dirty="0">
                <a:latin typeface="Carlito"/>
                <a:cs typeface="Carlito"/>
              </a:rPr>
              <a:t>Liaisons </a:t>
            </a:r>
            <a:r>
              <a:rPr sz="2800" spc="-5" dirty="0">
                <a:latin typeface="Carlito"/>
                <a:cs typeface="Carlito"/>
              </a:rPr>
              <a:t>éther / </a:t>
            </a:r>
            <a:r>
              <a:rPr sz="2800" spc="-30" dirty="0">
                <a:latin typeface="Carlito"/>
                <a:cs typeface="Carlito"/>
              </a:rPr>
              <a:t>hydrolyse </a:t>
            </a:r>
            <a:r>
              <a:rPr sz="2800" spc="-5" dirty="0">
                <a:latin typeface="Carlito"/>
                <a:cs typeface="Carlito"/>
              </a:rPr>
              <a:t>=&gt; molécules de </a:t>
            </a:r>
            <a:r>
              <a:rPr sz="2800" spc="-10" dirty="0">
                <a:latin typeface="Carlito"/>
                <a:cs typeface="Carlito"/>
              </a:rPr>
              <a:t>départ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5" dirty="0">
                <a:latin typeface="Carlito"/>
                <a:cs typeface="Carlito"/>
              </a:rPr>
              <a:t>(-OH)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300">
              <a:latin typeface="Carlito"/>
              <a:cs typeface="Carlito"/>
            </a:endParaRPr>
          </a:p>
          <a:p>
            <a:pPr marL="581660" indent="-457834">
              <a:lnSpc>
                <a:spcPct val="100000"/>
              </a:lnSpc>
              <a:buFont typeface="Wingdings"/>
              <a:buChar char=""/>
              <a:tabLst>
                <a:tab pos="581660" algn="l"/>
                <a:tab pos="582295" algn="l"/>
              </a:tabLst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H.</a:t>
            </a:r>
            <a:r>
              <a:rPr sz="2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chimique:</a:t>
            </a:r>
            <a:endParaRPr sz="2800">
              <a:latin typeface="Carlito"/>
              <a:cs typeface="Carlito"/>
            </a:endParaRPr>
          </a:p>
          <a:p>
            <a:pPr marL="520700" indent="-45720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800" spc="-15" dirty="0">
                <a:latin typeface="Carlito"/>
                <a:cs typeface="Carlito"/>
              </a:rPr>
              <a:t>Catalysée </a:t>
            </a:r>
            <a:r>
              <a:rPr sz="2800" spc="-5" dirty="0">
                <a:latin typeface="Carlito"/>
                <a:cs typeface="Carlito"/>
              </a:rPr>
              <a:t>/ </a:t>
            </a:r>
            <a:r>
              <a:rPr sz="2800" b="1" dirty="0">
                <a:latin typeface="Carlito"/>
                <a:cs typeface="Carlito"/>
              </a:rPr>
              <a:t>H</a:t>
            </a:r>
            <a:r>
              <a:rPr sz="2775" b="1" baseline="25525" dirty="0">
                <a:latin typeface="Carlito"/>
                <a:cs typeface="Carlito"/>
              </a:rPr>
              <a:t>+ </a:t>
            </a:r>
            <a:r>
              <a:rPr sz="2800" spc="-10" dirty="0">
                <a:latin typeface="Carlito"/>
                <a:cs typeface="Carlito"/>
              </a:rPr>
              <a:t>(HCl, </a:t>
            </a:r>
            <a:r>
              <a:rPr sz="2800" spc="-5" dirty="0">
                <a:latin typeface="Carlito"/>
                <a:cs typeface="Carlito"/>
              </a:rPr>
              <a:t>N/10), à chaud (60°C), 1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heure</a:t>
            </a:r>
            <a:endParaRPr sz="2800">
              <a:latin typeface="Carlito"/>
              <a:cs typeface="Carlito"/>
            </a:endParaRPr>
          </a:p>
          <a:p>
            <a:pPr marL="520700" indent="-457200">
              <a:lnSpc>
                <a:spcPct val="100000"/>
              </a:lnSpc>
              <a:spcBef>
                <a:spcPts val="2250"/>
              </a:spcBef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sz="2800" spc="-10" dirty="0">
                <a:latin typeface="Carlito"/>
                <a:cs typeface="Carlito"/>
              </a:rPr>
              <a:t>Sans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spécificité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7573645" cy="45288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37210" indent="-525145">
              <a:lnSpc>
                <a:spcPct val="100000"/>
              </a:lnSpc>
              <a:spcBef>
                <a:spcPts val="725"/>
              </a:spcBef>
              <a:buAutoNum type="romanUcPeriod" startAt="3"/>
              <a:tabLst>
                <a:tab pos="53784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</a:t>
            </a:r>
            <a:r>
              <a:rPr sz="3200" b="1" u="heavy" spc="-1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689610" lvl="1" indent="-525145">
              <a:lnSpc>
                <a:spcPct val="100000"/>
              </a:lnSpc>
              <a:spcBef>
                <a:spcPts val="630"/>
              </a:spcBef>
              <a:buAutoNum type="romanUcPeriod" startAt="3"/>
              <a:tabLst>
                <a:tab pos="69024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0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591820" lvl="2" indent="-363855">
              <a:lnSpc>
                <a:spcPct val="100000"/>
              </a:lnSpc>
              <a:spcBef>
                <a:spcPts val="1330"/>
              </a:spcBef>
              <a:buSzPct val="96875"/>
              <a:buFont typeface="Wingdings"/>
              <a:buChar char=""/>
              <a:tabLst>
                <a:tab pos="592455" algn="l"/>
              </a:tabLst>
            </a:pPr>
            <a:r>
              <a:rPr sz="3200" b="1" i="1" u="heavy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Hydrolyse:</a:t>
            </a:r>
            <a:endParaRPr sz="3200">
              <a:latin typeface="Carlito"/>
              <a:cs typeface="Carlito"/>
            </a:endParaRPr>
          </a:p>
          <a:p>
            <a:pPr marL="541655" indent="-457834">
              <a:lnSpc>
                <a:spcPct val="100000"/>
              </a:lnSpc>
              <a:spcBef>
                <a:spcPts val="710"/>
              </a:spcBef>
              <a:buFont typeface="Wingdings"/>
              <a:buChar char=""/>
              <a:tabLst>
                <a:tab pos="541655" algn="l"/>
                <a:tab pos="542290" algn="l"/>
              </a:tabLst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H.</a:t>
            </a:r>
            <a:r>
              <a:rPr sz="28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enzymatique:</a:t>
            </a:r>
            <a:endParaRPr sz="2800">
              <a:latin typeface="Carlito"/>
              <a:cs typeface="Carlito"/>
            </a:endParaRPr>
          </a:p>
          <a:p>
            <a:pPr marL="480695" marR="5080" indent="-457200">
              <a:lnSpc>
                <a:spcPct val="100000"/>
              </a:lnSpc>
              <a:spcBef>
                <a:spcPts val="1595"/>
              </a:spcBef>
              <a:buChar char="•"/>
              <a:tabLst>
                <a:tab pos="480695" algn="l"/>
                <a:tab pos="481330" algn="l"/>
              </a:tabLst>
            </a:pPr>
            <a:r>
              <a:rPr sz="2800" spc="-190" dirty="0">
                <a:latin typeface="Arial"/>
                <a:cs typeface="Arial"/>
              </a:rPr>
              <a:t>Catalysée </a:t>
            </a:r>
            <a:r>
              <a:rPr sz="2800" spc="300" dirty="0">
                <a:latin typeface="Arial"/>
                <a:cs typeface="Arial"/>
              </a:rPr>
              <a:t>/ </a:t>
            </a:r>
            <a:r>
              <a:rPr sz="2800" spc="-150" dirty="0">
                <a:latin typeface="Arial"/>
                <a:cs typeface="Arial"/>
              </a:rPr>
              <a:t>catalyseurs </a:t>
            </a:r>
            <a:r>
              <a:rPr sz="2800" spc="-130" dirty="0">
                <a:latin typeface="Arial"/>
                <a:cs typeface="Arial"/>
              </a:rPr>
              <a:t>enzymatiques</a:t>
            </a:r>
            <a:r>
              <a:rPr sz="2800" spc="-53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d’hydrolyse  </a:t>
            </a:r>
            <a:r>
              <a:rPr sz="2800" spc="-20" dirty="0">
                <a:latin typeface="Carlito"/>
                <a:cs typeface="Carlito"/>
              </a:rPr>
              <a:t>(hydrolases)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480695" indent="-457834">
              <a:lnSpc>
                <a:spcPct val="100000"/>
              </a:lnSpc>
              <a:spcBef>
                <a:spcPts val="2190"/>
              </a:spcBef>
              <a:buFont typeface="Arial"/>
              <a:buChar char="•"/>
              <a:tabLst>
                <a:tab pos="480695" algn="l"/>
                <a:tab pos="481330" algn="l"/>
                <a:tab pos="5483225" algn="l"/>
              </a:tabLst>
            </a:pPr>
            <a:r>
              <a:rPr sz="2800" spc="-10" dirty="0">
                <a:latin typeface="Carlito"/>
                <a:cs typeface="Carlito"/>
              </a:rPr>
              <a:t>Spécifiques </a:t>
            </a:r>
            <a:r>
              <a:rPr sz="2800" spc="-5" dirty="0">
                <a:latin typeface="Carlito"/>
                <a:cs typeface="Carlito"/>
              </a:rPr>
              <a:t>de L.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glycosidiques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=&gt;	</a:t>
            </a:r>
            <a:r>
              <a:rPr sz="2800" spc="-10" dirty="0">
                <a:latin typeface="Carlito"/>
                <a:cs typeface="Carlito"/>
              </a:rPr>
              <a:t>Glycosidases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6412865" cy="23342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37210" indent="-525145">
              <a:lnSpc>
                <a:spcPct val="100000"/>
              </a:lnSpc>
              <a:spcBef>
                <a:spcPts val="725"/>
              </a:spcBef>
              <a:buAutoNum type="romanUcPeriod" startAt="3"/>
              <a:tabLst>
                <a:tab pos="53784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</a:t>
            </a:r>
            <a:r>
              <a:rPr sz="3200" b="1" u="heavy" spc="-7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689610" lvl="1" indent="-525145">
              <a:lnSpc>
                <a:spcPct val="100000"/>
              </a:lnSpc>
              <a:spcBef>
                <a:spcPts val="630"/>
              </a:spcBef>
              <a:buAutoNum type="romanUcPeriod" startAt="3"/>
              <a:tabLst>
                <a:tab pos="690245" algn="l"/>
              </a:tabLst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6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591820" lvl="2" indent="-363855">
              <a:lnSpc>
                <a:spcPct val="100000"/>
              </a:lnSpc>
              <a:spcBef>
                <a:spcPts val="1330"/>
              </a:spcBef>
              <a:buSzPct val="96875"/>
              <a:buFont typeface="Wingdings"/>
              <a:buChar char=""/>
              <a:tabLst>
                <a:tab pos="592455" algn="l"/>
              </a:tabLst>
            </a:pPr>
            <a:r>
              <a:rPr sz="3200" b="1" i="1" u="heavy" dirty="0">
                <a:solidFill>
                  <a:srgbClr val="A4C4E9"/>
                </a:solidFill>
                <a:uFill>
                  <a:solidFill>
                    <a:srgbClr val="A4C4E9"/>
                  </a:solidFill>
                </a:uFill>
                <a:latin typeface="Carlito"/>
                <a:cs typeface="Carlito"/>
              </a:rPr>
              <a:t>Hydrolyse:</a:t>
            </a:r>
            <a:endParaRPr sz="3200">
              <a:latin typeface="Carlito"/>
              <a:cs typeface="Carlito"/>
            </a:endParaRPr>
          </a:p>
          <a:p>
            <a:pPr marL="541655" indent="-457834">
              <a:lnSpc>
                <a:spcPct val="100000"/>
              </a:lnSpc>
              <a:spcBef>
                <a:spcPts val="710"/>
              </a:spcBef>
              <a:buFont typeface="Wingdings"/>
              <a:buChar char=""/>
              <a:tabLst>
                <a:tab pos="541655" algn="l"/>
                <a:tab pos="542290" algn="l"/>
              </a:tabLst>
            </a:pPr>
            <a:r>
              <a:rPr sz="2800" u="heavy" spc="-5" dirty="0">
                <a:solidFill>
                  <a:srgbClr val="8EB4E2"/>
                </a:solidFill>
                <a:uFill>
                  <a:solidFill>
                    <a:srgbClr val="8EB4E2"/>
                  </a:solidFill>
                </a:uFill>
                <a:latin typeface="Carlito"/>
                <a:cs typeface="Carlito"/>
              </a:rPr>
              <a:t>H.</a:t>
            </a:r>
            <a:r>
              <a:rPr sz="2800" u="heavy" spc="5" dirty="0">
                <a:solidFill>
                  <a:srgbClr val="8EB4E2"/>
                </a:solidFill>
                <a:uFill>
                  <a:solidFill>
                    <a:srgbClr val="8EB4E2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8EB4E2"/>
                </a:solidFill>
                <a:uFill>
                  <a:solidFill>
                    <a:srgbClr val="8EB4E2"/>
                  </a:solidFill>
                </a:uFill>
                <a:latin typeface="Carlito"/>
                <a:cs typeface="Carlito"/>
              </a:rPr>
              <a:t>enzymatique: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172" y="3420872"/>
            <a:ext cx="4183379" cy="1637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rlito"/>
                <a:cs typeface="Carlito"/>
              </a:rPr>
              <a:t>Spécificité:</a:t>
            </a:r>
            <a:endParaRPr sz="2800">
              <a:latin typeface="Carlito"/>
              <a:cs typeface="Carlito"/>
            </a:endParaRPr>
          </a:p>
          <a:p>
            <a:pPr marL="704850" lvl="1" indent="-343535">
              <a:lnSpc>
                <a:spcPct val="100000"/>
              </a:lnSpc>
              <a:spcBef>
                <a:spcPts val="1925"/>
              </a:spcBef>
              <a:buFont typeface="Wingdings"/>
              <a:buChar char=""/>
              <a:tabLst>
                <a:tab pos="705485" algn="l"/>
              </a:tabLst>
            </a:pPr>
            <a:r>
              <a:rPr sz="2400" b="1" spc="-10" dirty="0">
                <a:latin typeface="Carlito"/>
                <a:cs typeface="Carlito"/>
              </a:rPr>
              <a:t>Principale </a:t>
            </a:r>
            <a:r>
              <a:rPr sz="2400" spc="-5" dirty="0">
                <a:latin typeface="Carlito"/>
                <a:cs typeface="Carlito"/>
              </a:rPr>
              <a:t>(un seul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substrat)</a:t>
            </a:r>
            <a:endParaRPr sz="2400">
              <a:latin typeface="Carlito"/>
              <a:cs typeface="Carlito"/>
            </a:endParaRPr>
          </a:p>
          <a:p>
            <a:pPr marL="1082040">
              <a:lnSpc>
                <a:spcPct val="100000"/>
              </a:lnSpc>
              <a:spcBef>
                <a:spcPts val="1645"/>
              </a:spcBef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</a:t>
            </a:r>
            <a:r>
              <a:rPr sz="2400" i="1" spc="-35" dirty="0">
                <a:latin typeface="Carlito"/>
                <a:cs typeface="Carlito"/>
              </a:rPr>
              <a:t> </a:t>
            </a:r>
            <a:r>
              <a:rPr sz="2400" i="1" spc="-5" dirty="0">
                <a:latin typeface="Carlito"/>
                <a:cs typeface="Carlito"/>
              </a:rPr>
              <a:t>Glucosidases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73" y="5345684"/>
            <a:ext cx="5080000" cy="117538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4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5" dirty="0">
                <a:latin typeface="Carlito"/>
                <a:cs typeface="Carlito"/>
              </a:rPr>
              <a:t>Secondaire </a:t>
            </a:r>
            <a:r>
              <a:rPr sz="2400" spc="-5" dirty="0">
                <a:latin typeface="Carlito"/>
                <a:cs typeface="Carlito"/>
              </a:rPr>
              <a:t>(anomère, </a:t>
            </a:r>
            <a:r>
              <a:rPr sz="2400" dirty="0">
                <a:latin typeface="Carlito"/>
                <a:cs typeface="Carlito"/>
              </a:rPr>
              <a:t>type </a:t>
            </a:r>
            <a:r>
              <a:rPr sz="2400" spc="-5" dirty="0">
                <a:latin typeface="Carlito"/>
                <a:cs typeface="Carlito"/>
              </a:rPr>
              <a:t>de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liaison)</a:t>
            </a:r>
            <a:endParaRPr sz="2400">
              <a:latin typeface="Carlito"/>
              <a:cs typeface="Carlito"/>
            </a:endParaRPr>
          </a:p>
          <a:p>
            <a:pPr marL="732790">
              <a:lnSpc>
                <a:spcPct val="100000"/>
              </a:lnSpc>
              <a:spcBef>
                <a:spcPts val="1645"/>
              </a:spcBef>
            </a:pPr>
            <a:r>
              <a:rPr sz="2400" i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Ex:</a:t>
            </a:r>
            <a:r>
              <a:rPr sz="2400" i="1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Arial"/>
                <a:cs typeface="Arial"/>
              </a:rPr>
              <a:t>β</a:t>
            </a:r>
            <a:r>
              <a:rPr sz="2400" spc="-15" dirty="0">
                <a:latin typeface="Carlito"/>
                <a:cs typeface="Carlito"/>
              </a:rPr>
              <a:t>-</a:t>
            </a:r>
            <a:r>
              <a:rPr sz="2400" i="1" spc="-15" dirty="0">
                <a:latin typeface="Carlito"/>
                <a:cs typeface="Carlito"/>
              </a:rPr>
              <a:t>galactosidase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2134" y="3287483"/>
            <a:ext cx="2824734" cy="2401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37397" y="4652898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Glucose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6611" y="5598972"/>
            <a:ext cx="1152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rebuchet MS"/>
                <a:cs typeface="Trebuchet MS"/>
              </a:rPr>
              <a:t>β</a:t>
            </a:r>
            <a:r>
              <a:rPr sz="1800" b="1" dirty="0">
                <a:latin typeface="Carlito"/>
                <a:cs typeface="Carlito"/>
              </a:rPr>
              <a:t>-</a:t>
            </a:r>
            <a:r>
              <a:rPr sz="1800" b="1" spc="-5" dirty="0">
                <a:latin typeface="Carlito"/>
                <a:cs typeface="Carlito"/>
              </a:rPr>
              <a:t>Galac</a:t>
            </a:r>
            <a:r>
              <a:rPr sz="1800" b="1" spc="-15" dirty="0">
                <a:latin typeface="Carlito"/>
                <a:cs typeface="Carlito"/>
              </a:rPr>
              <a:t>t</a:t>
            </a:r>
            <a:r>
              <a:rPr sz="1800" b="1" dirty="0">
                <a:latin typeface="Carlito"/>
                <a:cs typeface="Carlito"/>
              </a:rPr>
              <a:t>ose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5819" y="3303523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L</a:t>
            </a:r>
            <a:r>
              <a:rPr sz="1800" b="1" dirty="0">
                <a:latin typeface="Carlito"/>
                <a:cs typeface="Carlito"/>
              </a:rPr>
              <a:t>ac</a:t>
            </a:r>
            <a:r>
              <a:rPr sz="1800" b="1" spc="-15" dirty="0">
                <a:latin typeface="Carlito"/>
                <a:cs typeface="Carlito"/>
              </a:rPr>
              <a:t>t</a:t>
            </a:r>
            <a:r>
              <a:rPr sz="1800" b="1" dirty="0">
                <a:latin typeface="Carlito"/>
                <a:cs typeface="Carlito"/>
              </a:rPr>
              <a:t>ose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5953" y="6098540"/>
            <a:ext cx="266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Hydrolyse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/</a:t>
            </a:r>
            <a:r>
              <a:rPr sz="1800" b="1" u="heavy" spc="-7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β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-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galactosidase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7500" y="909228"/>
            <a:ext cx="8580120" cy="29102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778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0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330200">
              <a:lnSpc>
                <a:spcPct val="100000"/>
              </a:lnSpc>
              <a:spcBef>
                <a:spcPts val="19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III. 1. 1. 1.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Diholosides:</a:t>
            </a:r>
            <a:endParaRPr sz="3200">
              <a:latin typeface="Carlito"/>
              <a:cs typeface="Carlito"/>
            </a:endParaRPr>
          </a:p>
          <a:p>
            <a:pPr marL="482600" marR="17780" indent="-457834">
              <a:lnSpc>
                <a:spcPct val="120700"/>
              </a:lnSpc>
              <a:spcBef>
                <a:spcPts val="470"/>
              </a:spcBef>
              <a:buFont typeface="Wingdings"/>
              <a:buChar char=""/>
              <a:tabLst>
                <a:tab pos="482600" algn="l"/>
                <a:tab pos="483234" algn="l"/>
                <a:tab pos="1482090" algn="l"/>
                <a:tab pos="3579495" algn="l"/>
                <a:tab pos="4000500" algn="l"/>
                <a:tab pos="5052060" algn="l"/>
                <a:tab pos="6120765" algn="l"/>
                <a:tab pos="7651115" algn="l"/>
              </a:tabLst>
            </a:pPr>
            <a:r>
              <a:rPr sz="3200" spc="-210" dirty="0">
                <a:latin typeface="Carlito"/>
                <a:cs typeface="Carlito"/>
              </a:rPr>
              <a:t>T</a:t>
            </a:r>
            <a:r>
              <a:rPr sz="3200" spc="-55" dirty="0">
                <a:latin typeface="Carlito"/>
                <a:cs typeface="Carlito"/>
              </a:rPr>
              <a:t>r</a:t>
            </a:r>
            <a:r>
              <a:rPr sz="3200" spc="-5" dirty="0">
                <a:latin typeface="Carlito"/>
                <a:cs typeface="Carlito"/>
              </a:rPr>
              <a:t>oi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5" dirty="0">
                <a:latin typeface="Carlito"/>
                <a:cs typeface="Carlito"/>
              </a:rPr>
              <a:t>d</a:t>
            </a:r>
            <a:r>
              <a:rPr sz="3200" dirty="0">
                <a:latin typeface="Carlito"/>
                <a:cs typeface="Carlito"/>
              </a:rPr>
              <a:t>iholosides	à	</a:t>
            </a:r>
            <a:r>
              <a:rPr sz="3200" spc="20" dirty="0">
                <a:latin typeface="Arial"/>
                <a:cs typeface="Arial"/>
              </a:rPr>
              <a:t>l</a:t>
            </a:r>
            <a:r>
              <a:rPr sz="3200" spc="-145" dirty="0">
                <a:latin typeface="Arial"/>
                <a:cs typeface="Arial"/>
              </a:rPr>
              <a:t>’</a:t>
            </a:r>
            <a:r>
              <a:rPr sz="3200" spc="-204" dirty="0">
                <a:latin typeface="Arial"/>
                <a:cs typeface="Arial"/>
              </a:rPr>
              <a:t>é</a:t>
            </a:r>
            <a:r>
              <a:rPr sz="3200" spc="135" dirty="0">
                <a:latin typeface="Arial"/>
                <a:cs typeface="Arial"/>
              </a:rPr>
              <a:t>t</a:t>
            </a:r>
            <a:r>
              <a:rPr sz="3200" spc="-270" dirty="0">
                <a:latin typeface="Arial"/>
                <a:cs typeface="Arial"/>
              </a:rPr>
              <a:t>a</a:t>
            </a:r>
            <a:r>
              <a:rPr sz="3200" spc="18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Carlito"/>
                <a:cs typeface="Carlito"/>
              </a:rPr>
              <a:t>lib</a:t>
            </a:r>
            <a:r>
              <a:rPr sz="3200" spc="-4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e,	</a:t>
            </a:r>
            <a:r>
              <a:rPr sz="3200" spc="-80" dirty="0">
                <a:latin typeface="Carlito"/>
                <a:cs typeface="Carlito"/>
              </a:rPr>
              <a:t>f</a:t>
            </a:r>
            <a:r>
              <a:rPr sz="3200" spc="-5" dirty="0">
                <a:latin typeface="Carlito"/>
                <a:cs typeface="Carlito"/>
              </a:rPr>
              <a:t>ormul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5" dirty="0">
                <a:latin typeface="Carlito"/>
                <a:cs typeface="Carlito"/>
              </a:rPr>
              <a:t>bru</a:t>
            </a:r>
            <a:r>
              <a:rPr sz="3200" spc="-40" dirty="0">
                <a:latin typeface="Carlito"/>
                <a:cs typeface="Carlito"/>
              </a:rPr>
              <a:t>t</a:t>
            </a:r>
            <a:r>
              <a:rPr sz="3200" dirty="0">
                <a:latin typeface="Carlito"/>
                <a:cs typeface="Carlito"/>
              </a:rPr>
              <a:t>e  </a:t>
            </a:r>
            <a:r>
              <a:rPr sz="4800" spc="7" baseline="13888" dirty="0">
                <a:latin typeface="Carlito"/>
                <a:cs typeface="Carlito"/>
              </a:rPr>
              <a:t>C</a:t>
            </a:r>
            <a:r>
              <a:rPr sz="2100" spc="5" dirty="0">
                <a:latin typeface="Carlito"/>
                <a:cs typeface="Carlito"/>
              </a:rPr>
              <a:t>12</a:t>
            </a:r>
            <a:r>
              <a:rPr sz="4800" spc="7" baseline="13888" dirty="0">
                <a:latin typeface="Carlito"/>
                <a:cs typeface="Carlito"/>
              </a:rPr>
              <a:t>H</a:t>
            </a:r>
            <a:r>
              <a:rPr sz="2100" spc="5" dirty="0">
                <a:latin typeface="Carlito"/>
                <a:cs typeface="Carlito"/>
              </a:rPr>
              <a:t>22</a:t>
            </a:r>
            <a:r>
              <a:rPr sz="4800" spc="7" baseline="13888" dirty="0">
                <a:latin typeface="Carlito"/>
                <a:cs typeface="Carlito"/>
              </a:rPr>
              <a:t>O</a:t>
            </a:r>
            <a:r>
              <a:rPr sz="2100" spc="5" dirty="0">
                <a:latin typeface="Carlito"/>
                <a:cs typeface="Carlito"/>
              </a:rPr>
              <a:t>11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844797"/>
            <a:ext cx="85559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  <a:tab pos="470534" algn="l"/>
                <a:tab pos="2086610" algn="l"/>
                <a:tab pos="3081020" algn="l"/>
                <a:tab pos="4777105" algn="l"/>
                <a:tab pos="7004050" algn="l"/>
              </a:tabLst>
            </a:pPr>
            <a:r>
              <a:rPr sz="3200" b="1" spc="-5" dirty="0">
                <a:latin typeface="Carlito"/>
                <a:cs typeface="Carlito"/>
              </a:rPr>
              <a:t>Lactose	</a:t>
            </a:r>
            <a:r>
              <a:rPr sz="3200" spc="-5" dirty="0">
                <a:latin typeface="Carlito"/>
                <a:cs typeface="Carlito"/>
              </a:rPr>
              <a:t>(lait	animal),	</a:t>
            </a:r>
            <a:r>
              <a:rPr sz="3200" b="1" spc="-10" dirty="0">
                <a:latin typeface="Carlito"/>
                <a:cs typeface="Carlito"/>
              </a:rPr>
              <a:t>Saccharose	</a:t>
            </a:r>
            <a:r>
              <a:rPr sz="3200" spc="-15" dirty="0">
                <a:latin typeface="Carlito"/>
                <a:cs typeface="Carlito"/>
              </a:rPr>
              <a:t>(végétal),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180306"/>
            <a:ext cx="8556625" cy="24345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sz="3200" b="1" spc="-25" dirty="0">
                <a:latin typeface="Carlito"/>
                <a:cs typeface="Carlito"/>
              </a:rPr>
              <a:t>Tréhalose </a:t>
            </a:r>
            <a:r>
              <a:rPr sz="3200" spc="-10" dirty="0">
                <a:latin typeface="Carlito"/>
                <a:cs typeface="Carlito"/>
              </a:rPr>
              <a:t>(insectes,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champignons)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Autres: </a:t>
            </a:r>
            <a:r>
              <a:rPr sz="3200" spc="-5" dirty="0">
                <a:latin typeface="Carlito"/>
                <a:cs typeface="Carlito"/>
              </a:rPr>
              <a:t>par </a:t>
            </a:r>
            <a:r>
              <a:rPr sz="3200" spc="-25" dirty="0">
                <a:latin typeface="Carlito"/>
                <a:cs typeface="Carlito"/>
              </a:rPr>
              <a:t>hydrolyse </a:t>
            </a:r>
            <a:r>
              <a:rPr sz="3200" spc="-5" dirty="0">
                <a:latin typeface="Carlito"/>
                <a:cs typeface="Carlito"/>
              </a:rPr>
              <a:t>de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polyosides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  <a:tab pos="470534" algn="l"/>
                <a:tab pos="2795905" algn="l"/>
                <a:tab pos="3124835" algn="l"/>
                <a:tab pos="4857750" algn="l"/>
                <a:tab pos="6684009" algn="l"/>
                <a:tab pos="7339330" algn="l"/>
                <a:tab pos="8255634" algn="l"/>
              </a:tabLst>
            </a:pPr>
            <a:r>
              <a:rPr sz="3200" spc="-5" dirty="0">
                <a:latin typeface="Carlito"/>
                <a:cs typeface="Carlito"/>
              </a:rPr>
              <a:t>Class</a:t>
            </a:r>
            <a:r>
              <a:rPr sz="3200" spc="-15" dirty="0">
                <a:latin typeface="Carlito"/>
                <a:cs typeface="Carlito"/>
              </a:rPr>
              <a:t>i</a:t>
            </a:r>
            <a:r>
              <a:rPr sz="3200" spc="-5" dirty="0">
                <a:latin typeface="Carlito"/>
                <a:cs typeface="Carlito"/>
              </a:rPr>
              <a:t>fi</a:t>
            </a:r>
            <a:r>
              <a:rPr sz="3200" spc="-25" dirty="0">
                <a:latin typeface="Carlito"/>
                <a:cs typeface="Carlito"/>
              </a:rPr>
              <a:t>ca</a:t>
            </a:r>
            <a:r>
              <a:rPr sz="3200" dirty="0">
                <a:latin typeface="Carlito"/>
                <a:cs typeface="Carlito"/>
              </a:rPr>
              <a:t>t</a:t>
            </a:r>
            <a:r>
              <a:rPr sz="3200" spc="-10" dirty="0">
                <a:latin typeface="Carlito"/>
                <a:cs typeface="Carlito"/>
              </a:rPr>
              <a:t>i</a:t>
            </a:r>
            <a:r>
              <a:rPr sz="3200" spc="-5" dirty="0">
                <a:latin typeface="Carlito"/>
                <a:cs typeface="Carlito"/>
              </a:rPr>
              <a:t>o</a:t>
            </a:r>
            <a:r>
              <a:rPr sz="3200" dirty="0">
                <a:latin typeface="Carlito"/>
                <a:cs typeface="Carlito"/>
              </a:rPr>
              <a:t>n	/	</a:t>
            </a:r>
            <a:r>
              <a:rPr sz="3200" b="1" spc="-25" dirty="0">
                <a:latin typeface="Carlito"/>
                <a:cs typeface="Carlito"/>
              </a:rPr>
              <a:t>c</a:t>
            </a:r>
            <a:r>
              <a:rPr sz="3200" b="1" dirty="0">
                <a:latin typeface="Carlito"/>
                <a:cs typeface="Carlito"/>
              </a:rPr>
              <a:t>a</a:t>
            </a:r>
            <a:r>
              <a:rPr sz="3200" b="1" spc="-70" dirty="0">
                <a:latin typeface="Carlito"/>
                <a:cs typeface="Carlito"/>
              </a:rPr>
              <a:t>r</a:t>
            </a:r>
            <a:r>
              <a:rPr sz="3200" b="1" dirty="0">
                <a:latin typeface="Carlito"/>
                <a:cs typeface="Carlito"/>
              </a:rPr>
              <a:t>ac</a:t>
            </a:r>
            <a:r>
              <a:rPr sz="3200" b="1" spc="-40" dirty="0">
                <a:latin typeface="Carlito"/>
                <a:cs typeface="Carlito"/>
              </a:rPr>
              <a:t>t</a:t>
            </a:r>
            <a:r>
              <a:rPr sz="3200" b="1" spc="-5" dirty="0">
                <a:latin typeface="Carlito"/>
                <a:cs typeface="Carlito"/>
              </a:rPr>
              <a:t>è</a:t>
            </a:r>
            <a:r>
              <a:rPr sz="3200" b="1" spc="-40" dirty="0">
                <a:latin typeface="Carlito"/>
                <a:cs typeface="Carlito"/>
              </a:rPr>
              <a:t>r</a:t>
            </a:r>
            <a:r>
              <a:rPr sz="3200" b="1" dirty="0">
                <a:latin typeface="Carlito"/>
                <a:cs typeface="Carlito"/>
              </a:rPr>
              <a:t>e	</a:t>
            </a:r>
            <a:r>
              <a:rPr sz="3200" b="1" spc="-35" dirty="0">
                <a:latin typeface="Carlito"/>
                <a:cs typeface="Carlito"/>
              </a:rPr>
              <a:t>r</a:t>
            </a:r>
            <a:r>
              <a:rPr sz="3200" b="1" spc="-5" dirty="0">
                <a:latin typeface="Carlito"/>
                <a:cs typeface="Carlito"/>
              </a:rPr>
              <a:t>éd</a:t>
            </a:r>
            <a:r>
              <a:rPr sz="3200" b="1" spc="-15" dirty="0">
                <a:latin typeface="Carlito"/>
                <a:cs typeface="Carlito"/>
              </a:rPr>
              <a:t>u</a:t>
            </a:r>
            <a:r>
              <a:rPr sz="3200" b="1" spc="-5" dirty="0">
                <a:latin typeface="Carlito"/>
                <a:cs typeface="Carlito"/>
              </a:rPr>
              <a:t>c</a:t>
            </a:r>
            <a:r>
              <a:rPr sz="3200" b="1" spc="-30" dirty="0">
                <a:latin typeface="Carlito"/>
                <a:cs typeface="Carlito"/>
              </a:rPr>
              <a:t>t</a:t>
            </a:r>
            <a:r>
              <a:rPr sz="3200" b="1" spc="-5" dirty="0">
                <a:latin typeface="Carlito"/>
                <a:cs typeface="Carlito"/>
              </a:rPr>
              <a:t>eu</a:t>
            </a:r>
            <a:r>
              <a:rPr sz="3200" b="1" dirty="0">
                <a:latin typeface="Carlito"/>
                <a:cs typeface="Carlito"/>
              </a:rPr>
              <a:t>r	</a:t>
            </a:r>
            <a:r>
              <a:rPr sz="3200" dirty="0">
                <a:latin typeface="Carlito"/>
                <a:cs typeface="Carlito"/>
              </a:rPr>
              <a:t>(R°	</a:t>
            </a:r>
            <a:r>
              <a:rPr sz="3200" spc="-50" dirty="0">
                <a:latin typeface="Carlito"/>
                <a:cs typeface="Carlito"/>
              </a:rPr>
              <a:t>a</a:t>
            </a:r>
            <a:r>
              <a:rPr sz="3200" spc="-35" dirty="0">
                <a:latin typeface="Carlito"/>
                <a:cs typeface="Carlito"/>
              </a:rPr>
              <a:t>v</a:t>
            </a:r>
            <a:r>
              <a:rPr sz="3200" dirty="0">
                <a:latin typeface="Carlito"/>
                <a:cs typeface="Carlito"/>
              </a:rPr>
              <a:t>ec	</a:t>
            </a:r>
            <a:r>
              <a:rPr sz="3200" spc="-5" dirty="0">
                <a:latin typeface="Carlito"/>
                <a:cs typeface="Carlito"/>
              </a:rPr>
              <a:t>la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3200" b="1" dirty="0">
                <a:latin typeface="Carlito"/>
                <a:cs typeface="Carlito"/>
              </a:rPr>
              <a:t>liqueur </a:t>
            </a:r>
            <a:r>
              <a:rPr sz="3200" b="1" spc="-5" dirty="0">
                <a:latin typeface="Carlito"/>
                <a:cs typeface="Carlito"/>
              </a:rPr>
              <a:t>de</a:t>
            </a:r>
            <a:r>
              <a:rPr sz="3200" b="1" spc="-3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Fehling</a:t>
            </a:r>
            <a:r>
              <a:rPr sz="3200" spc="-10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7153275" cy="5741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317500">
              <a:lnSpc>
                <a:spcPct val="100000"/>
              </a:lnSpc>
              <a:spcBef>
                <a:spcPts val="19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1.</a:t>
            </a:r>
            <a:r>
              <a:rPr sz="3200" b="1" u="heavy" spc="-1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Diholoosides:</a:t>
            </a:r>
            <a:endParaRPr sz="3200">
              <a:latin typeface="Carlito"/>
              <a:cs typeface="Carlito"/>
            </a:endParaRPr>
          </a:p>
          <a:p>
            <a:pPr marL="685800" indent="-457834">
              <a:lnSpc>
                <a:spcPct val="100000"/>
              </a:lnSpc>
              <a:spcBef>
                <a:spcPts val="1195"/>
              </a:spcBef>
              <a:buFont typeface="Wingdings"/>
              <a:buChar char=""/>
              <a:tabLst>
                <a:tab pos="686435" algn="l"/>
              </a:tabLst>
            </a:pP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Disaccharides</a:t>
            </a:r>
            <a:r>
              <a:rPr sz="32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réducteurs: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299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Osido-ose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-OH </a:t>
            </a:r>
            <a:r>
              <a:rPr sz="3200" spc="-5" dirty="0">
                <a:latin typeface="Carlito"/>
                <a:cs typeface="Carlito"/>
              </a:rPr>
              <a:t>semi-acétalique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libre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Deux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anomères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Lactose, Maltose, </a:t>
            </a:r>
            <a:r>
              <a:rPr sz="3200" spc="-5" dirty="0">
                <a:latin typeface="Carlito"/>
                <a:cs typeface="Carlito"/>
              </a:rPr>
              <a:t>Isomaltose,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Cellobiose</a:t>
            </a:r>
            <a:endParaRPr sz="3200">
              <a:latin typeface="Carlito"/>
              <a:cs typeface="Carlito"/>
            </a:endParaRPr>
          </a:p>
          <a:p>
            <a:pPr marL="1393190">
              <a:lnSpc>
                <a:spcPct val="100000"/>
              </a:lnSpc>
              <a:spcBef>
                <a:spcPts val="1200"/>
              </a:spcBef>
            </a:pPr>
            <a:r>
              <a:rPr sz="3200" b="1" i="1" spc="-30" dirty="0">
                <a:solidFill>
                  <a:srgbClr val="FF0000"/>
                </a:solidFill>
                <a:latin typeface="Carlito"/>
                <a:cs typeface="Carlito"/>
              </a:rPr>
              <a:t>(Voir </a:t>
            </a:r>
            <a:r>
              <a:rPr sz="3200" b="1" i="1" spc="-5" dirty="0">
                <a:solidFill>
                  <a:srgbClr val="FF0000"/>
                </a:solidFill>
                <a:latin typeface="Carlito"/>
                <a:cs typeface="Carlito"/>
              </a:rPr>
              <a:t>polycopié </a:t>
            </a:r>
            <a:r>
              <a:rPr sz="3200" b="1" i="1" dirty="0">
                <a:solidFill>
                  <a:srgbClr val="FF0000"/>
                </a:solidFill>
                <a:latin typeface="Carlito"/>
                <a:cs typeface="Carlito"/>
              </a:rPr>
              <a:t>/</a:t>
            </a:r>
            <a:r>
              <a:rPr sz="3200" b="1" i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rlito"/>
                <a:cs typeface="Carlito"/>
              </a:rPr>
              <a:t>structure)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7541" y="3344088"/>
            <a:ext cx="2377124" cy="175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8546465" cy="58083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40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317500">
              <a:lnSpc>
                <a:spcPct val="100000"/>
              </a:lnSpc>
              <a:spcBef>
                <a:spcPts val="19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1.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Diholoosides:</a:t>
            </a:r>
            <a:endParaRPr sz="3200">
              <a:latin typeface="Carlito"/>
              <a:cs typeface="Carlito"/>
            </a:endParaRPr>
          </a:p>
          <a:p>
            <a:pPr marL="685800" indent="-457834">
              <a:lnSpc>
                <a:spcPct val="100000"/>
              </a:lnSpc>
              <a:spcBef>
                <a:spcPts val="1195"/>
              </a:spcBef>
              <a:buFont typeface="Wingdings"/>
              <a:buChar char=""/>
              <a:tabLst>
                <a:tab pos="686435" algn="l"/>
              </a:tabLst>
            </a:pP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Disaccharides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non</a:t>
            </a:r>
            <a:r>
              <a:rPr sz="3200" b="1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réducteurs: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33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Osido-oside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dirty="0">
                <a:latin typeface="Carlito"/>
                <a:cs typeface="Carlito"/>
              </a:rPr>
              <a:t>Aucun -OH </a:t>
            </a:r>
            <a:r>
              <a:rPr sz="3200" spc="-5" dirty="0">
                <a:latin typeface="Carlito"/>
                <a:cs typeface="Carlito"/>
              </a:rPr>
              <a:t>semi-acétalique </a:t>
            </a:r>
            <a:r>
              <a:rPr sz="3200" spc="-15" dirty="0">
                <a:latin typeface="Carlito"/>
                <a:cs typeface="Carlito"/>
              </a:rPr>
              <a:t>libre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b="1" dirty="0">
                <a:latin typeface="Carlito"/>
                <a:cs typeface="Carlito"/>
              </a:rPr>
              <a:t>UNE </a:t>
            </a:r>
            <a:r>
              <a:rPr sz="3200" spc="-5" dirty="0">
                <a:latin typeface="Carlito"/>
                <a:cs typeface="Carlito"/>
              </a:rPr>
              <a:t>des </a:t>
            </a:r>
            <a:r>
              <a:rPr sz="3200" spc="-15" dirty="0">
                <a:latin typeface="Carlito"/>
                <a:cs typeface="Carlito"/>
              </a:rPr>
              <a:t>formes </a:t>
            </a:r>
            <a:r>
              <a:rPr sz="3200" spc="-5" dirty="0">
                <a:latin typeface="Carlito"/>
                <a:cs typeface="Carlito"/>
              </a:rPr>
              <a:t>anomères</a:t>
            </a:r>
            <a:r>
              <a:rPr sz="3200" spc="-10" dirty="0">
                <a:latin typeface="Carlito"/>
                <a:cs typeface="Carlito"/>
              </a:rPr>
              <a:t> cycliques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25" dirty="0">
                <a:latin typeface="Carlito"/>
                <a:cs typeface="Carlito"/>
              </a:rPr>
              <a:t>Pas </a:t>
            </a:r>
            <a:r>
              <a:rPr sz="3200" spc="-5" dirty="0">
                <a:latin typeface="Carlito"/>
                <a:cs typeface="Carlito"/>
              </a:rPr>
              <a:t>de phénomène de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mutarotation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25" dirty="0">
                <a:latin typeface="Carlito"/>
                <a:cs typeface="Carlito"/>
              </a:rPr>
              <a:t>Tréhalose,</a:t>
            </a:r>
            <a:r>
              <a:rPr sz="3200" spc="-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Saccharose</a:t>
            </a:r>
            <a:endParaRPr sz="3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 </a:t>
            </a:r>
            <a:r>
              <a:rPr sz="1800" b="1" i="1" spc="-5" dirty="0">
                <a:solidFill>
                  <a:srgbClr val="FF0000"/>
                </a:solidFill>
                <a:latin typeface="Carlito"/>
                <a:cs typeface="Carlito"/>
              </a:rPr>
              <a:t>polycopié </a:t>
            </a:r>
            <a:r>
              <a:rPr sz="1800" b="1" i="1" dirty="0">
                <a:solidFill>
                  <a:srgbClr val="FF0000"/>
                </a:solidFill>
                <a:latin typeface="Carlito"/>
                <a:cs typeface="Carlito"/>
              </a:rPr>
              <a:t>/</a:t>
            </a: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rlito"/>
                <a:cs typeface="Carlito"/>
              </a:rPr>
              <a:t>structure)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2054" y="2448915"/>
            <a:ext cx="2634661" cy="176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09228"/>
            <a:ext cx="6412865" cy="2537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 1. Oligosides:</a:t>
            </a:r>
            <a:r>
              <a:rPr sz="3200" b="1" spc="-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FFB8BA"/>
                </a:solidFill>
                <a:latin typeface="Carlito"/>
                <a:cs typeface="Carlito"/>
              </a:rPr>
              <a:t>(=</a:t>
            </a:r>
            <a:r>
              <a:rPr sz="3200" spc="-55" dirty="0">
                <a:solidFill>
                  <a:srgbClr val="FFB8BA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B8BA"/>
                </a:solidFill>
                <a:latin typeface="Carlito"/>
                <a:cs typeface="Carlito"/>
              </a:rPr>
              <a:t>Oligoholosides)</a:t>
            </a:r>
            <a:endParaRPr sz="3200">
              <a:latin typeface="Carlito"/>
              <a:cs typeface="Carlito"/>
            </a:endParaRPr>
          </a:p>
          <a:p>
            <a:pPr marL="313690">
              <a:lnSpc>
                <a:spcPct val="100000"/>
              </a:lnSpc>
              <a:spcBef>
                <a:spcPts val="229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III. 1. 1. 2.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Triholoosides: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10" dirty="0">
                <a:latin typeface="Carlito"/>
                <a:cs typeface="Carlito"/>
              </a:rPr>
              <a:t>Raffinose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(betterave)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4535500"/>
            <a:ext cx="4057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rebuchet MS"/>
                <a:cs typeface="Trebuchet MS"/>
              </a:rPr>
              <a:t>α</a:t>
            </a:r>
            <a:r>
              <a:rPr sz="2400" b="1" spc="-10" dirty="0">
                <a:latin typeface="Carlito"/>
                <a:cs typeface="Carlito"/>
              </a:rPr>
              <a:t>-D-Galactopyranosyl (1-6)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α</a:t>
            </a:r>
            <a:r>
              <a:rPr sz="2400" b="1" spc="-5" dirty="0">
                <a:latin typeface="Carlito"/>
                <a:cs typeface="Carlito"/>
              </a:rPr>
              <a:t>-D-</a:t>
            </a:r>
            <a:endParaRPr sz="2400">
              <a:latin typeface="Carlito"/>
              <a:cs typeface="Carlito"/>
            </a:endParaRPr>
          </a:p>
          <a:p>
            <a:pPr marL="12700" marR="868680">
              <a:lnSpc>
                <a:spcPct val="100000"/>
              </a:lnSpc>
            </a:pPr>
            <a:r>
              <a:rPr sz="2400" b="1" spc="-10" dirty="0">
                <a:latin typeface="Carlito"/>
                <a:cs typeface="Carlito"/>
              </a:rPr>
              <a:t>glucopyranosyl </a:t>
            </a:r>
            <a:r>
              <a:rPr sz="2400" b="1" spc="-5" dirty="0">
                <a:latin typeface="Carlito"/>
                <a:cs typeface="Carlito"/>
              </a:rPr>
              <a:t>(1-2)</a:t>
            </a:r>
            <a:r>
              <a:rPr sz="2400" b="1" spc="-85" dirty="0">
                <a:latin typeface="Carlito"/>
                <a:cs typeface="Carlito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β</a:t>
            </a:r>
            <a:r>
              <a:rPr sz="2400" b="1" spc="-30" dirty="0">
                <a:latin typeface="Carlito"/>
                <a:cs typeface="Carlito"/>
              </a:rPr>
              <a:t>-D-  </a:t>
            </a:r>
            <a:r>
              <a:rPr sz="2400" b="1" spc="-10" dirty="0">
                <a:latin typeface="Carlito"/>
                <a:cs typeface="Carlito"/>
              </a:rPr>
              <a:t>fructofuranoside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1466" y="2896323"/>
            <a:ext cx="3009900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3638" y="6535318"/>
            <a:ext cx="2569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 </a:t>
            </a:r>
            <a:r>
              <a:rPr sz="1800" b="1" i="1" spc="-5" dirty="0">
                <a:solidFill>
                  <a:srgbClr val="FF0000"/>
                </a:solidFill>
                <a:latin typeface="Carlito"/>
                <a:cs typeface="Carlito"/>
              </a:rPr>
              <a:t>polycopié </a:t>
            </a:r>
            <a:r>
              <a:rPr sz="1800" b="1" i="1" dirty="0">
                <a:solidFill>
                  <a:srgbClr val="FF0000"/>
                </a:solidFill>
                <a:latin typeface="Carlito"/>
                <a:cs typeface="Carlito"/>
              </a:rPr>
              <a:t>/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rlito"/>
                <a:cs typeface="Carlito"/>
              </a:rPr>
              <a:t>structure)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II. Les</a:t>
            </a:r>
            <a:r>
              <a:rPr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pc="-5" dirty="0">
                <a:solidFill>
                  <a:schemeClr val="accent3">
                    <a:lumMod val="75000"/>
                  </a:schemeClr>
                </a:solidFill>
              </a:rPr>
              <a:t>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455" y="988008"/>
            <a:ext cx="8695690" cy="4927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700" indent="-417195" algn="just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521334" algn="l"/>
              </a:tabLst>
            </a:pPr>
            <a:r>
              <a:rPr sz="3200" b="1" u="heavy" spc="-5" smtClean="0"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1.Structure </a:t>
            </a:r>
            <a:r>
              <a:rPr sz="3200" b="1" u="heavy" spc="-5" dirty="0"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linéaire des </a:t>
            </a:r>
            <a:r>
              <a:rPr sz="3200" b="1" u="heavy" dirty="0"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oses (</a:t>
            </a:r>
            <a:r>
              <a:rPr sz="3200" b="1" i="1" u="heavy" dirty="0"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ou</a:t>
            </a:r>
            <a:r>
              <a:rPr sz="3200" b="1" i="1" u="heavy" spc="-65" dirty="0"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5" dirty="0"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plane):</a:t>
            </a:r>
            <a:endParaRPr sz="3200">
              <a:latin typeface="Carlito"/>
              <a:cs typeface="Carlito"/>
            </a:endParaRPr>
          </a:p>
          <a:p>
            <a:pPr marL="705485" lvl="1" indent="-457834">
              <a:lnSpc>
                <a:spcPct val="100000"/>
              </a:lnSpc>
              <a:spcBef>
                <a:spcPts val="2395"/>
              </a:spcBef>
              <a:buFont typeface="Wingdings"/>
              <a:buChar char=""/>
              <a:tabLst>
                <a:tab pos="705485" algn="l"/>
                <a:tab pos="706120" algn="l"/>
              </a:tabLst>
            </a:pPr>
            <a:r>
              <a:rPr sz="3200" spc="-25" dirty="0">
                <a:latin typeface="Carlito"/>
                <a:cs typeface="Carlito"/>
              </a:rPr>
              <a:t>Par </a:t>
            </a:r>
            <a:r>
              <a:rPr sz="3200" spc="-15" dirty="0">
                <a:latin typeface="Carlito"/>
                <a:cs typeface="Carlito"/>
              </a:rPr>
              <a:t>convention </a:t>
            </a: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5" dirty="0">
                <a:latin typeface="Carlito"/>
                <a:cs typeface="Carlito"/>
              </a:rPr>
              <a:t>indiquer </a:t>
            </a:r>
            <a:r>
              <a:rPr sz="3200" dirty="0">
                <a:latin typeface="Carlito"/>
                <a:cs typeface="Carlito"/>
              </a:rPr>
              <a:t>les </a:t>
            </a:r>
            <a:r>
              <a:rPr sz="3200" spc="-5" dirty="0">
                <a:latin typeface="Carlito"/>
                <a:cs typeface="Carlito"/>
              </a:rPr>
              <a:t>positions des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OH: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Un segment </a:t>
            </a:r>
            <a:r>
              <a:rPr sz="3200" dirty="0">
                <a:latin typeface="Carlito"/>
                <a:cs typeface="Carlito"/>
              </a:rPr>
              <a:t>de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droite,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31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droite </a:t>
            </a:r>
            <a:r>
              <a:rPr sz="3200" dirty="0">
                <a:latin typeface="Carlito"/>
                <a:cs typeface="Carlito"/>
              </a:rPr>
              <a:t>ou </a:t>
            </a:r>
            <a:r>
              <a:rPr sz="3200">
                <a:latin typeface="Carlito"/>
                <a:cs typeface="Carlito"/>
              </a:rPr>
              <a:t>à </a:t>
            </a:r>
            <a:r>
              <a:rPr sz="3200" spc="-10" smtClean="0">
                <a:latin typeface="Carlito"/>
                <a:cs typeface="Carlito"/>
              </a:rPr>
              <a:t>gauche</a:t>
            </a:r>
            <a:r>
              <a:rPr sz="3200" smtClean="0">
                <a:latin typeface="Carlito"/>
                <a:cs typeface="Carlito"/>
              </a:rPr>
              <a:t>/</a:t>
            </a:r>
            <a:r>
              <a:rPr sz="3200" spc="-5" smtClean="0">
                <a:latin typeface="Carlito"/>
                <a:cs typeface="Carlito"/>
              </a:rPr>
              <a:t>ligne </a:t>
            </a:r>
            <a:r>
              <a:rPr sz="3200" spc="-5" dirty="0">
                <a:latin typeface="Carlito"/>
                <a:cs typeface="Carlito"/>
              </a:rPr>
              <a:t>des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C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1752600"/>
            <a:ext cx="14478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5998" y="6472834"/>
            <a:ext cx="2456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rgbClr val="FF0000"/>
                </a:solidFill>
                <a:latin typeface="Carlito"/>
                <a:cs typeface="Carlito"/>
              </a:rPr>
              <a:t>(Voir</a:t>
            </a:r>
            <a:r>
              <a:rPr sz="1800" b="1" i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rlito"/>
                <a:cs typeface="Carlito"/>
              </a:rPr>
              <a:t>Polycopié/structure)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909228"/>
            <a:ext cx="8555990" cy="57048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200" b="1" u="heavy" spc="-5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III. 1.</a:t>
            </a:r>
            <a:r>
              <a:rPr sz="3200" b="1" u="heavy" spc="-20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dirty="0">
                <a:solidFill>
                  <a:srgbClr val="FFB8BA"/>
                </a:solidFill>
                <a:uFill>
                  <a:solidFill>
                    <a:srgbClr val="FFB8BA"/>
                  </a:solidFill>
                </a:uFill>
                <a:latin typeface="Carlito"/>
                <a:cs typeface="Carlito"/>
              </a:rPr>
              <a:t>Holosides:</a:t>
            </a:r>
            <a:endParaRPr sz="3200">
              <a:latin typeface="Carlito"/>
              <a:cs typeface="Carlito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III. 1. 2.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Polyosides:</a:t>
            </a:r>
            <a:endParaRPr sz="3200">
              <a:latin typeface="Carlito"/>
              <a:cs typeface="Carlito"/>
            </a:endParaRPr>
          </a:p>
          <a:p>
            <a:pPr marL="32004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latin typeface="Carlito"/>
                <a:cs typeface="Carlito"/>
              </a:rPr>
              <a:t>&gt; </a:t>
            </a:r>
            <a:r>
              <a:rPr sz="3200" b="1" spc="-5" dirty="0">
                <a:latin typeface="Carlito"/>
                <a:cs typeface="Carlito"/>
              </a:rPr>
              <a:t>10 </a:t>
            </a:r>
            <a:r>
              <a:rPr sz="3200" dirty="0">
                <a:latin typeface="Carlito"/>
                <a:cs typeface="Carlito"/>
              </a:rPr>
              <a:t>molécules </a:t>
            </a:r>
            <a:r>
              <a:rPr sz="3200" spc="-204" dirty="0">
                <a:latin typeface="Arial"/>
                <a:cs typeface="Arial"/>
              </a:rPr>
              <a:t>d’oses </a:t>
            </a:r>
            <a:r>
              <a:rPr sz="3200" dirty="0">
                <a:latin typeface="Wingdings"/>
                <a:cs typeface="Wingdings"/>
              </a:rPr>
              <a:t>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rlito"/>
                <a:cs typeface="Carlito"/>
              </a:rPr>
              <a:t>centaines </a:t>
            </a:r>
            <a:r>
              <a:rPr sz="3200" dirty="0">
                <a:latin typeface="Carlito"/>
                <a:cs typeface="Carlito"/>
              </a:rPr>
              <a:t>ou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milliers</a:t>
            </a:r>
            <a:endParaRPr sz="3200">
              <a:latin typeface="Carlito"/>
              <a:cs typeface="Carlito"/>
            </a:endParaRPr>
          </a:p>
          <a:p>
            <a:pPr marL="685800" indent="-457834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686435" algn="l"/>
              </a:tabLst>
            </a:pP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Amidon: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15" dirty="0">
                <a:latin typeface="Carlito"/>
                <a:cs typeface="Carlito"/>
              </a:rPr>
              <a:t>Forme </a:t>
            </a:r>
            <a:r>
              <a:rPr sz="2800" spc="-10" dirty="0">
                <a:latin typeface="Carlito"/>
                <a:cs typeface="Carlito"/>
              </a:rPr>
              <a:t>condensée des </a:t>
            </a:r>
            <a:r>
              <a:rPr sz="2800" spc="-5" dirty="0">
                <a:latin typeface="Carlito"/>
                <a:cs typeface="Carlito"/>
              </a:rPr>
              <a:t>glucides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photosynthétisés</a:t>
            </a:r>
            <a:endParaRPr sz="2800">
              <a:latin typeface="Carlito"/>
              <a:cs typeface="Carlito"/>
            </a:endParaRPr>
          </a:p>
          <a:p>
            <a:pPr marL="469900" marR="5080" indent="-457834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469900" algn="l"/>
                <a:tab pos="470534" algn="l"/>
                <a:tab pos="1399540" algn="l"/>
                <a:tab pos="2949575" algn="l"/>
                <a:tab pos="4371975" algn="l"/>
                <a:tab pos="5777230" algn="l"/>
                <a:tab pos="7964805" algn="l"/>
              </a:tabLst>
            </a:pPr>
            <a:r>
              <a:rPr sz="2800" spc="-10" dirty="0">
                <a:latin typeface="Carlito"/>
                <a:cs typeface="Carlito"/>
              </a:rPr>
              <a:t>De</a:t>
            </a:r>
            <a:r>
              <a:rPr sz="2800" spc="-20" dirty="0">
                <a:latin typeface="Carlito"/>
                <a:cs typeface="Carlito"/>
              </a:rPr>
              <a:t>u</a:t>
            </a:r>
            <a:r>
              <a:rPr sz="2800" spc="-5" dirty="0">
                <a:latin typeface="Carlito"/>
                <a:cs typeface="Carlito"/>
              </a:rPr>
              <a:t>x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10" dirty="0">
                <a:latin typeface="Carlito"/>
                <a:cs typeface="Carlito"/>
              </a:rPr>
              <a:t>f</a:t>
            </a:r>
            <a:r>
              <a:rPr sz="2800" spc="-75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10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t</a:t>
            </a:r>
            <a:r>
              <a:rPr sz="2800" spc="-15" dirty="0">
                <a:latin typeface="Carlito"/>
                <a:cs typeface="Carlito"/>
              </a:rPr>
              <a:t>i</a:t>
            </a:r>
            <a:r>
              <a:rPr sz="2800" spc="-10" dirty="0">
                <a:latin typeface="Carlito"/>
                <a:cs typeface="Carlito"/>
              </a:rPr>
              <a:t>on</a:t>
            </a:r>
            <a:r>
              <a:rPr sz="2800" spc="10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: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-45" dirty="0">
                <a:latin typeface="Carlito"/>
                <a:cs typeface="Carlito"/>
              </a:rPr>
              <a:t>m</a:t>
            </a:r>
            <a:r>
              <a:rPr sz="2800" spc="-5" dirty="0">
                <a:latin typeface="Carlito"/>
                <a:cs typeface="Carlito"/>
              </a:rPr>
              <a:t>y</a:t>
            </a:r>
            <a:r>
              <a:rPr sz="2800" spc="-20" dirty="0">
                <a:latin typeface="Carlito"/>
                <a:cs typeface="Carlito"/>
              </a:rPr>
              <a:t>l</a:t>
            </a:r>
            <a:r>
              <a:rPr sz="2800" spc="-10" dirty="0">
                <a:latin typeface="Carlito"/>
                <a:cs typeface="Carlito"/>
              </a:rPr>
              <a:t>os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10" dirty="0">
                <a:latin typeface="Carlito"/>
                <a:cs typeface="Carlito"/>
              </a:rPr>
              <a:t>(</a:t>
            </a:r>
            <a:r>
              <a:rPr sz="2800" dirty="0">
                <a:latin typeface="Carlito"/>
                <a:cs typeface="Carlito"/>
              </a:rPr>
              <a:t>5</a:t>
            </a:r>
            <a:r>
              <a:rPr sz="2800" spc="-10" dirty="0">
                <a:latin typeface="Carlito"/>
                <a:cs typeface="Carlito"/>
              </a:rPr>
              <a:t>-</a:t>
            </a:r>
            <a:r>
              <a:rPr sz="2800" dirty="0">
                <a:latin typeface="Carlito"/>
                <a:cs typeface="Carlito"/>
              </a:rPr>
              <a:t>3</a:t>
            </a:r>
            <a:r>
              <a:rPr sz="2800" spc="-10" dirty="0">
                <a:latin typeface="Carlito"/>
                <a:cs typeface="Carlito"/>
              </a:rPr>
              <a:t>0</a:t>
            </a:r>
            <a:r>
              <a:rPr sz="2800" spc="-5" dirty="0">
                <a:latin typeface="Carlito"/>
                <a:cs typeface="Carlito"/>
              </a:rPr>
              <a:t>%),</a:t>
            </a:r>
            <a:r>
              <a:rPr sz="2800" dirty="0">
                <a:latin typeface="Carlito"/>
                <a:cs typeface="Carlito"/>
              </a:rPr>
              <a:t>	A</a:t>
            </a:r>
            <a:r>
              <a:rPr sz="2800" spc="-55" dirty="0">
                <a:latin typeface="Carlito"/>
                <a:cs typeface="Carlito"/>
              </a:rPr>
              <a:t>m</a:t>
            </a:r>
            <a:r>
              <a:rPr sz="2800" spc="-5" dirty="0">
                <a:latin typeface="Carlito"/>
                <a:cs typeface="Carlito"/>
              </a:rPr>
              <a:t>ylop</a:t>
            </a:r>
            <a:r>
              <a:rPr sz="2800" spc="-15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ctine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(</a:t>
            </a:r>
            <a:r>
              <a:rPr sz="2800" spc="-10" dirty="0">
                <a:latin typeface="Carlito"/>
                <a:cs typeface="Carlito"/>
              </a:rPr>
              <a:t>7</a:t>
            </a:r>
            <a:r>
              <a:rPr sz="2800" dirty="0">
                <a:latin typeface="Carlito"/>
                <a:cs typeface="Carlito"/>
              </a:rPr>
              <a:t>0</a:t>
            </a:r>
            <a:r>
              <a:rPr sz="2800" spc="-5" dirty="0">
                <a:latin typeface="Carlito"/>
                <a:cs typeface="Carlito"/>
              </a:rPr>
              <a:t>-  95%)</a:t>
            </a:r>
            <a:endParaRPr sz="2800">
              <a:latin typeface="Carlito"/>
              <a:cs typeface="Carlito"/>
            </a:endParaRPr>
          </a:p>
          <a:p>
            <a:pPr marL="683260" lvl="1" indent="-457834">
              <a:lnSpc>
                <a:spcPct val="100000"/>
              </a:lnSpc>
              <a:spcBef>
                <a:spcPts val="1245"/>
              </a:spcBef>
              <a:buFont typeface="Wingdings"/>
              <a:buChar char=""/>
              <a:tabLst>
                <a:tab pos="683895" algn="l"/>
              </a:tabLst>
            </a:pP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Glycogène:</a:t>
            </a:r>
            <a:endParaRPr sz="3200">
              <a:latin typeface="Carlito"/>
              <a:cs typeface="Carlito"/>
            </a:endParaRPr>
          </a:p>
          <a:p>
            <a:pPr marL="480695" indent="-45783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480695" algn="l"/>
                <a:tab pos="481330" algn="l"/>
              </a:tabLst>
            </a:pPr>
            <a:r>
              <a:rPr sz="2800" spc="-20" dirty="0">
                <a:latin typeface="Carlito"/>
                <a:cs typeface="Carlito"/>
              </a:rPr>
              <a:t>Polyglucose </a:t>
            </a:r>
            <a:r>
              <a:rPr sz="2800" spc="-5" dirty="0">
                <a:latin typeface="Carlito"/>
                <a:cs typeface="Carlito"/>
              </a:rPr>
              <a:t>en </a:t>
            </a:r>
            <a:r>
              <a:rPr sz="2800" spc="-10" dirty="0">
                <a:latin typeface="Carlito"/>
                <a:cs typeface="Carlito"/>
              </a:rPr>
              <a:t>réserve </a:t>
            </a:r>
            <a:r>
              <a:rPr sz="2800" spc="-5" dirty="0">
                <a:latin typeface="Carlito"/>
                <a:cs typeface="Carlito"/>
              </a:rPr>
              <a:t>/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animaux</a:t>
            </a:r>
            <a:endParaRPr sz="2800">
              <a:latin typeface="Carlito"/>
              <a:cs typeface="Carlito"/>
            </a:endParaRPr>
          </a:p>
          <a:p>
            <a:pPr marL="480695" indent="-45783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480695" algn="l"/>
                <a:tab pos="481330" algn="l"/>
              </a:tabLst>
            </a:pPr>
            <a:r>
              <a:rPr sz="2800" spc="-10" dirty="0">
                <a:latin typeface="Carlito"/>
                <a:cs typeface="Carlito"/>
              </a:rPr>
              <a:t>Hépatocytes,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muscles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444" y="136017"/>
            <a:ext cx="3818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A4C4E9"/>
                </a:solidFill>
              </a:rPr>
              <a:t>III. </a:t>
            </a:r>
            <a:r>
              <a:rPr spc="-5" dirty="0">
                <a:solidFill>
                  <a:srgbClr val="A4C4E9"/>
                </a:solidFill>
              </a:rPr>
              <a:t>Les osides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762959"/>
            <a:ext cx="7691120" cy="4409440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3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III. 2.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3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Hétérosides:</a:t>
            </a:r>
            <a:endParaRPr sz="32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78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3200" spc="-5" dirty="0">
                <a:latin typeface="Carlito"/>
                <a:cs typeface="Carlito"/>
              </a:rPr>
              <a:t>Association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covalente</a:t>
            </a:r>
            <a:r>
              <a:rPr sz="3200" spc="-15" dirty="0">
                <a:latin typeface="Carlito"/>
                <a:cs typeface="Carlito"/>
              </a:rPr>
              <a:t>: </a:t>
            </a:r>
            <a:r>
              <a:rPr sz="3200" dirty="0">
                <a:latin typeface="Carlito"/>
                <a:cs typeface="Carlito"/>
              </a:rPr>
              <a:t>Glucides +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Autres</a:t>
            </a:r>
            <a:endParaRPr sz="3200">
              <a:latin typeface="Carlito"/>
              <a:cs typeface="Carlito"/>
            </a:endParaRPr>
          </a:p>
          <a:p>
            <a:pPr marL="2131695">
              <a:lnSpc>
                <a:spcPct val="100000"/>
              </a:lnSpc>
              <a:spcBef>
                <a:spcPts val="1200"/>
              </a:spcBef>
            </a:pPr>
            <a:r>
              <a:rPr sz="3200" dirty="0">
                <a:latin typeface="Carlito"/>
                <a:cs typeface="Carlito"/>
              </a:rPr>
              <a:t>=&gt; </a:t>
            </a:r>
            <a:r>
              <a:rPr sz="3200" spc="-5" dirty="0">
                <a:latin typeface="Carlito"/>
                <a:cs typeface="Carlito"/>
              </a:rPr>
              <a:t>composés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glycoconjugués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Carlito"/>
              <a:cs typeface="Carlito"/>
            </a:endParaRPr>
          </a:p>
          <a:p>
            <a:pPr marL="1189990" lvl="1" indent="-45783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189990" algn="l"/>
                <a:tab pos="1190625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Lipides: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Glycolipides</a:t>
            </a:r>
            <a:endParaRPr sz="28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sz="2750">
              <a:latin typeface="Carlito"/>
              <a:cs typeface="Carlito"/>
            </a:endParaRPr>
          </a:p>
          <a:p>
            <a:pPr marL="1189990" marR="5080" lvl="1" indent="-457200">
              <a:lnSpc>
                <a:spcPct val="100000"/>
              </a:lnSpc>
              <a:buFont typeface="Wingdings"/>
              <a:buChar char=""/>
              <a:tabLst>
                <a:tab pos="1189990" algn="l"/>
                <a:tab pos="1190625" algn="l"/>
                <a:tab pos="2802255" algn="l"/>
                <a:tab pos="542290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</a:t>
            </a:r>
            <a:r>
              <a:rPr sz="2800" u="heavy" spc="-6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éines: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P</a:t>
            </a:r>
            <a:r>
              <a:rPr sz="2800" spc="-50" dirty="0">
                <a:latin typeface="Carlito"/>
                <a:cs typeface="Carlito"/>
              </a:rPr>
              <a:t>r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spc="-30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éogl</a:t>
            </a:r>
            <a:r>
              <a:rPr sz="2800" spc="-60" dirty="0">
                <a:latin typeface="Carlito"/>
                <a:cs typeface="Carlito"/>
              </a:rPr>
              <a:t>y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5" dirty="0">
                <a:latin typeface="Carlito"/>
                <a:cs typeface="Carlito"/>
              </a:rPr>
              <a:t>ann</a:t>
            </a:r>
            <a:r>
              <a:rPr sz="2800" dirty="0">
                <a:latin typeface="Carlito"/>
                <a:cs typeface="Carlito"/>
              </a:rPr>
              <a:t>e</a:t>
            </a:r>
            <a:r>
              <a:rPr sz="2800" spc="-5" dirty="0">
                <a:latin typeface="Carlito"/>
                <a:cs typeface="Carlito"/>
              </a:rPr>
              <a:t>s,</a:t>
            </a:r>
            <a:r>
              <a:rPr sz="2800" dirty="0">
                <a:latin typeface="Carlito"/>
                <a:cs typeface="Carlito"/>
              </a:rPr>
              <a:t>	</a:t>
            </a:r>
            <a:r>
              <a:rPr sz="2800" spc="-5" dirty="0">
                <a:latin typeface="Carlito"/>
                <a:cs typeface="Carlito"/>
              </a:rPr>
              <a:t>Gl</a:t>
            </a:r>
            <a:r>
              <a:rPr sz="2800" spc="-45" dirty="0">
                <a:latin typeface="Carlito"/>
                <a:cs typeface="Carlito"/>
              </a:rPr>
              <a:t>y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dirty="0">
                <a:latin typeface="Carlito"/>
                <a:cs typeface="Carlito"/>
              </a:rPr>
              <a:t>p</a:t>
            </a:r>
            <a:r>
              <a:rPr sz="2800" spc="-60" dirty="0">
                <a:latin typeface="Carlito"/>
                <a:cs typeface="Carlito"/>
              </a:rPr>
              <a:t>r</a:t>
            </a:r>
            <a:r>
              <a:rPr sz="2800" spc="-10" dirty="0">
                <a:latin typeface="Carlito"/>
                <a:cs typeface="Carlito"/>
              </a:rPr>
              <a:t>o</a:t>
            </a:r>
            <a:r>
              <a:rPr sz="2800" spc="-30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éine</a:t>
            </a:r>
            <a:r>
              <a:rPr sz="2800" dirty="0">
                <a:latin typeface="Carlito"/>
                <a:cs typeface="Carlito"/>
              </a:rPr>
              <a:t>s</a:t>
            </a:r>
            <a:r>
              <a:rPr sz="2800" spc="-5" dirty="0">
                <a:latin typeface="Carlito"/>
                <a:cs typeface="Carlito"/>
              </a:rPr>
              <a:t>,  </a:t>
            </a:r>
            <a:r>
              <a:rPr sz="2800" spc="-15" dirty="0">
                <a:latin typeface="Carlito"/>
                <a:cs typeface="Carlito"/>
              </a:rPr>
              <a:t>Peptidoglycannes, Protéines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glyquées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588" y="2641549"/>
            <a:ext cx="2253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AF50"/>
                </a:solidFill>
              </a:rPr>
              <a:t>MERCI</a:t>
            </a:r>
            <a:r>
              <a:rPr sz="4400" spc="-95" dirty="0">
                <a:solidFill>
                  <a:srgbClr val="00AF50"/>
                </a:solidFill>
              </a:rPr>
              <a:t> </a:t>
            </a:r>
            <a:r>
              <a:rPr sz="4400" dirty="0">
                <a:solidFill>
                  <a:srgbClr val="00AF50"/>
                </a:solidFill>
              </a:rPr>
              <a:t>!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846" y="990600"/>
            <a:ext cx="7911554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2715</Words>
  <Application>Microsoft Office PowerPoint</Application>
  <PresentationFormat>Affichage à l'écran (4:3)</PresentationFormat>
  <Paragraphs>603</Paragraphs>
  <Slides>82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83" baseType="lpstr">
      <vt:lpstr>Office Theme</vt:lpstr>
      <vt:lpstr>Université Larbi Ben M’Hidi, Oum El Bouaghi. Annexe de Médecine,  1ère année Médecine</vt:lpstr>
      <vt:lpstr>Plan du cours</vt:lpstr>
      <vt:lpstr>Diapositive 3</vt:lpstr>
      <vt:lpstr>I. Définition et classification des glucides</vt:lpstr>
      <vt:lpstr>II. Les oses</vt:lpstr>
      <vt:lpstr>II. Les oses</vt:lpstr>
      <vt:lpstr>II. Les oses</vt:lpstr>
      <vt:lpstr>II. Les oses</vt:lpstr>
      <vt:lpstr>Diapositive 9</vt:lpstr>
      <vt:lpstr>II. Les oses</vt:lpstr>
      <vt:lpstr>II. Les oses</vt:lpstr>
      <vt:lpstr>II. Les oses</vt:lpstr>
      <vt:lpstr>II. Les oses</vt:lpstr>
      <vt:lpstr>II. Les oses</vt:lpstr>
      <vt:lpstr>II. Les oses</vt:lpstr>
      <vt:lpstr>MERCI !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 II. 5. Filiation des oses:</vt:lpstr>
      <vt:lpstr>II. Les oses II. 5. Filiation des oses: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MERCI !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II. Les oses</vt:lpstr>
      <vt:lpstr>MERCI !</vt:lpstr>
      <vt:lpstr>Plan du cours</vt:lpstr>
      <vt:lpstr>Classification: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III. Les osides</vt:lpstr>
      <vt:lpstr>MERCI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Lamine</dc:creator>
  <cp:lastModifiedBy>Toshiba C855-1TM</cp:lastModifiedBy>
  <cp:revision>6</cp:revision>
  <dcterms:created xsi:type="dcterms:W3CDTF">2023-10-07T20:54:28Z</dcterms:created>
  <dcterms:modified xsi:type="dcterms:W3CDTF">2023-10-21T21:13:02Z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2023-10-07T00:00:00Z</vt:filetime>
  </property>
</Properties>
</file>