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9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3" r:id="rId18"/>
    <p:sldId id="272" r:id="rId19"/>
    <p:sldId id="274" r:id="rId20"/>
    <p:sldId id="275" r:id="rId21"/>
    <p:sldId id="276" r:id="rId22"/>
    <p:sldId id="293" r:id="rId23"/>
    <p:sldId id="294" r:id="rId24"/>
    <p:sldId id="295" r:id="rId25"/>
    <p:sldId id="279" r:id="rId26"/>
    <p:sldId id="280" r:id="rId27"/>
    <p:sldId id="281" r:id="rId28"/>
    <p:sldId id="282" r:id="rId29"/>
    <p:sldId id="283" r:id="rId30"/>
    <p:sldId id="284" r:id="rId31"/>
    <p:sldId id="285" r:id="rId32"/>
    <p:sldId id="286" r:id="rId33"/>
    <p:sldId id="287" r:id="rId34"/>
    <p:sldId id="288" r:id="rId35"/>
    <p:sldId id="289"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737" autoAdjust="0"/>
  </p:normalViewPr>
  <p:slideViewPr>
    <p:cSldViewPr>
      <p:cViewPr>
        <p:scale>
          <a:sx n="50" d="100"/>
          <a:sy n="50" d="100"/>
        </p:scale>
        <p:origin x="-522" y="-84"/>
      </p:cViewPr>
      <p:guideLst>
        <p:guide orient="horz" pos="2160"/>
        <p:guide pos="2880"/>
      </p:guideLst>
    </p:cSldViewPr>
  </p:slideViewPr>
  <p:outlineViewPr>
    <p:cViewPr>
      <p:scale>
        <a:sx n="33" d="100"/>
        <a:sy n="33" d="100"/>
      </p:scale>
      <p:origin x="30" y="58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1CDD5332-528E-4B80-ADEE-1405BE2BE8A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DD5332-528E-4B80-ADEE-1405BE2BE8A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DD5332-528E-4B80-ADEE-1405BE2BE8A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DD5332-528E-4B80-ADEE-1405BE2BE8A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CDD5332-528E-4B80-ADEE-1405BE2BE8A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DD5332-528E-4B80-ADEE-1405BE2BE8A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CDD5332-528E-4B80-ADEE-1405BE2BE8A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CDD5332-528E-4B80-ADEE-1405BE2BE8A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CDD5332-528E-4B80-ADEE-1405BE2BE8A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CDD5332-528E-4B80-ADEE-1405BE2BE8A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23BADB8-95FC-47D4-B9A7-018F80F4AAC4}" type="datetimeFigureOut">
              <a:rPr lang="fr-FR" smtClean="0"/>
              <a:pPr/>
              <a:t>04/11/2010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1CDD5332-528E-4B80-ADEE-1405BE2BE8AE}"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23BADB8-95FC-47D4-B9A7-018F80F4AAC4}" type="datetimeFigureOut">
              <a:rPr lang="fr-FR" smtClean="0"/>
              <a:pPr/>
              <a:t>04/11/2010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CDD5332-528E-4B80-ADEE-1405BE2BE8AE}"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571480"/>
            <a:ext cx="7772400" cy="1643073"/>
          </a:xfrm>
        </p:spPr>
        <p:txBody>
          <a:bodyPr/>
          <a:lstStyle/>
          <a:p>
            <a:pPr algn="ctr"/>
            <a:r>
              <a:rPr lang="ar-DZ" dirty="0" smtClean="0"/>
              <a:t>بسم الله الرحمان الرحيم</a:t>
            </a:r>
            <a:endParaRPr lang="fr-FR" dirty="0"/>
          </a:p>
        </p:txBody>
      </p:sp>
      <p:sp>
        <p:nvSpPr>
          <p:cNvPr id="4" name="Sous-titre 3"/>
          <p:cNvSpPr>
            <a:spLocks noGrp="1"/>
          </p:cNvSpPr>
          <p:nvPr>
            <p:ph type="subTitle" idx="1"/>
          </p:nvPr>
        </p:nvSpPr>
        <p:spPr/>
        <p:txBody>
          <a:bodyPr>
            <a:normAutofit/>
          </a:bodyPr>
          <a:lstStyle/>
          <a:p>
            <a:pPr algn="ctr"/>
            <a:r>
              <a:rPr lang="ar-DZ" sz="4400" b="1" dirty="0" smtClean="0"/>
              <a:t>تحليل الكتلة الاجرية وأنظمة الاجورالاساسية </a:t>
            </a:r>
          </a:p>
          <a:p>
            <a:endParaRPr lang="ar-DZ" sz="4400" b="1" dirty="0" smtClean="0"/>
          </a:p>
          <a:p>
            <a:endParaRPr lang="ar-DZ" sz="4400" b="1" dirty="0" smtClean="0"/>
          </a:p>
          <a:p>
            <a:endParaRPr lang="ar-DZ" sz="4400" b="1" dirty="0" smtClean="0"/>
          </a:p>
          <a:p>
            <a:endParaRPr lang="ar-DZ" sz="4400" b="1" dirty="0" smtClean="0"/>
          </a:p>
          <a:p>
            <a:pPr algn="l"/>
            <a:endParaRPr lang="ar-DZ" sz="4400" b="1" dirty="0" smtClean="0"/>
          </a:p>
          <a:p>
            <a:pPr algn="l"/>
            <a:endParaRPr lang="ar-DZ" sz="4400" b="1" dirty="0" smtClean="0"/>
          </a:p>
          <a:p>
            <a:pPr algn="l"/>
            <a:endParaRPr lang="ar-DZ" sz="4400" b="1" dirty="0" smtClean="0"/>
          </a:p>
          <a:p>
            <a:pPr algn="l"/>
            <a:endParaRPr lang="ar-DZ" sz="4400" b="1" dirty="0" smtClean="0"/>
          </a:p>
        </p:txBody>
      </p:sp>
      <p:sp>
        <p:nvSpPr>
          <p:cNvPr id="5" name="Rectangle 4"/>
          <p:cNvSpPr/>
          <p:nvPr/>
        </p:nvSpPr>
        <p:spPr>
          <a:xfrm>
            <a:off x="539552" y="5229200"/>
            <a:ext cx="3275256" cy="830997"/>
          </a:xfrm>
          <a:prstGeom prst="rect">
            <a:avLst/>
          </a:prstGeom>
        </p:spPr>
        <p:txBody>
          <a:bodyPr wrap="square">
            <a:spAutoFit/>
          </a:bodyPr>
          <a:lstStyle/>
          <a:p>
            <a:r>
              <a:rPr lang="ar-DZ" sz="2400" b="1" dirty="0" smtClean="0"/>
              <a:t>تحت إشراف الأستاذ : بوخمخم عبد الفتاح</a:t>
            </a:r>
          </a:p>
        </p:txBody>
      </p:sp>
      <p:sp>
        <p:nvSpPr>
          <p:cNvPr id="6" name="Rectangle 5"/>
          <p:cNvSpPr/>
          <p:nvPr/>
        </p:nvSpPr>
        <p:spPr>
          <a:xfrm>
            <a:off x="5436096" y="5661248"/>
            <a:ext cx="3190043" cy="830997"/>
          </a:xfrm>
          <a:prstGeom prst="rect">
            <a:avLst/>
          </a:prstGeom>
        </p:spPr>
        <p:txBody>
          <a:bodyPr wrap="square">
            <a:spAutoFit/>
          </a:bodyPr>
          <a:lstStyle/>
          <a:p>
            <a:r>
              <a:rPr lang="ar-DZ" sz="2400" b="1" dirty="0" smtClean="0"/>
              <a:t>من إعداد الطالبة : بوحسان سارة كنز</a:t>
            </a:r>
            <a:r>
              <a:rPr lang="ar-DZ" b="1" dirty="0" smtClean="0"/>
              <a:t>ة</a:t>
            </a: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algn="r">
              <a:buNone/>
            </a:pPr>
            <a:r>
              <a:rPr lang="ar-DZ" b="1" u="sng" dirty="0" smtClean="0"/>
              <a:t>2- عوامل تطور كتلة الأجور </a:t>
            </a:r>
            <a:r>
              <a:rPr lang="ar-DZ" dirty="0" smtClean="0"/>
              <a:t>:</a:t>
            </a:r>
            <a:endParaRPr lang="fr-FR" dirty="0" smtClean="0"/>
          </a:p>
          <a:p>
            <a:pPr algn="r">
              <a:buNone/>
            </a:pPr>
            <a:r>
              <a:rPr lang="ar-DZ" dirty="0" smtClean="0"/>
              <a:t>أ- التغيرات الكمية والنوعية لليد العاملة وعملها وذلك من خلال :</a:t>
            </a:r>
            <a:endParaRPr lang="fr-FR" dirty="0" smtClean="0"/>
          </a:p>
          <a:p>
            <a:pPr algn="r" rtl="1"/>
            <a:r>
              <a:rPr lang="ar-DZ" dirty="0" smtClean="0"/>
              <a:t>-تطورات في عدد الموظفين "عبر فئات معينة </a:t>
            </a:r>
            <a:endParaRPr lang="fr-FR" dirty="0" smtClean="0"/>
          </a:p>
          <a:p>
            <a:pPr algn="r" rtl="1"/>
            <a:r>
              <a:rPr lang="ar-DZ" dirty="0" smtClean="0"/>
              <a:t>-</a:t>
            </a:r>
            <a:r>
              <a:rPr lang="ar-DZ" dirty="0" err="1" smtClean="0"/>
              <a:t>تغيرفي</a:t>
            </a:r>
            <a:r>
              <a:rPr lang="ar-DZ" dirty="0" smtClean="0"/>
              <a:t> المؤهلات </a:t>
            </a:r>
            <a:r>
              <a:rPr lang="ar-DZ" dirty="0" err="1" smtClean="0"/>
              <a:t>او</a:t>
            </a:r>
            <a:r>
              <a:rPr lang="ar-DZ" dirty="0" smtClean="0"/>
              <a:t> الكفاءات سواء تلك المتعلقة بنظام الترقية </a:t>
            </a:r>
            <a:r>
              <a:rPr lang="ar-DZ" dirty="0" err="1" smtClean="0"/>
              <a:t>او</a:t>
            </a:r>
            <a:r>
              <a:rPr lang="ar-DZ" dirty="0" smtClean="0"/>
              <a:t> ببعض تعديلات هيكل العمل في المؤسسة.</a:t>
            </a:r>
            <a:endParaRPr lang="fr-FR" dirty="0" smtClean="0"/>
          </a:p>
          <a:p>
            <a:pPr algn="r" rtl="1">
              <a:buNone/>
            </a:pPr>
            <a:r>
              <a:rPr lang="ar-DZ" dirty="0" smtClean="0"/>
              <a:t>ب- التغير في </a:t>
            </a:r>
            <a:r>
              <a:rPr lang="ar-DZ" dirty="0" err="1" smtClean="0"/>
              <a:t>الاسعار</a:t>
            </a:r>
            <a:r>
              <a:rPr lang="ar-DZ" dirty="0" smtClean="0"/>
              <a:t> والمعدلات المعنية لليد العاملة : تتضمن كل ما يتعلق </a:t>
            </a:r>
            <a:endParaRPr lang="fr-FR" dirty="0" smtClean="0"/>
          </a:p>
          <a:p>
            <a:pPr algn="r" rtl="1"/>
            <a:r>
              <a:rPr lang="ar-DZ" dirty="0" smtClean="0"/>
              <a:t>- الارتفاعات العامة </a:t>
            </a:r>
            <a:endParaRPr lang="fr-FR" dirty="0" smtClean="0"/>
          </a:p>
          <a:p>
            <a:pPr algn="r" rtl="1"/>
            <a:r>
              <a:rPr lang="ar-DZ" dirty="0" smtClean="0"/>
              <a:t>- الارتفاعات المختلفة (من فئة الى فئة )</a:t>
            </a:r>
            <a:endParaRPr lang="fr-FR" dirty="0" smtClean="0"/>
          </a:p>
          <a:p>
            <a:pPr algn="r" rtl="1"/>
            <a:r>
              <a:rPr lang="ar-DZ" dirty="0" smtClean="0"/>
              <a:t>- الارتفاعات الفردية المتعلقة ( بالاستحقاق , الاقدمية , الترقية)</a:t>
            </a:r>
            <a:endParaRPr lang="fr-FR" dirty="0" smtClean="0"/>
          </a:p>
          <a:p>
            <a:pPr algn="r" rtl="1"/>
            <a:r>
              <a:rPr lang="ar-DZ" dirty="0" smtClean="0"/>
              <a:t>- دفع العلاوات المتعلقة </a:t>
            </a:r>
            <a:r>
              <a:rPr lang="ar-DZ" dirty="0" err="1" smtClean="0"/>
              <a:t>بالانشطة</a:t>
            </a:r>
            <a:r>
              <a:rPr lang="ar-DZ" dirty="0" smtClean="0"/>
              <a:t> المختلفة الممارسة </a:t>
            </a:r>
            <a:endParaRPr lang="fr-FR" dirty="0" smtClean="0"/>
          </a:p>
          <a:p>
            <a:pPr algn="r" rtl="1"/>
            <a:r>
              <a:rPr lang="ar-DZ" dirty="0" smtClean="0"/>
              <a:t>- التغيرات في معدلات </a:t>
            </a:r>
            <a:r>
              <a:rPr lang="ar-DZ" dirty="0" err="1" smtClean="0"/>
              <a:t>الاشتركات</a:t>
            </a:r>
            <a:r>
              <a:rPr lang="ar-DZ" dirty="0" smtClean="0"/>
              <a:t> الاجتماعية.</a:t>
            </a:r>
            <a:endParaRPr lang="fr-FR" dirty="0" smtClean="0"/>
          </a:p>
          <a:p>
            <a:pPr algn="r">
              <a:buNone/>
            </a:pPr>
            <a:endParaRPr lang="fr-FR" dirty="0"/>
          </a:p>
        </p:txBody>
      </p:sp>
    </p:spTree>
  </p:cSld>
  <p:clrMapOvr>
    <a:masterClrMapping/>
  </p:clrMapOvr>
  <p:transition>
    <p:pull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76664"/>
          </a:xfrm>
        </p:spPr>
        <p:txBody>
          <a:bodyPr>
            <a:normAutofit/>
          </a:bodyPr>
          <a:lstStyle/>
          <a:p>
            <a:pPr algn="r" rtl="1"/>
            <a:r>
              <a:rPr lang="ar-DZ" dirty="0" smtClean="0"/>
              <a:t>وفيما يخص </a:t>
            </a:r>
            <a:r>
              <a:rPr lang="ar-DZ" dirty="0" err="1" smtClean="0"/>
              <a:t>بتاثير</a:t>
            </a:r>
            <a:r>
              <a:rPr lang="ar-DZ" dirty="0" smtClean="0"/>
              <a:t> الزيادات العامة فنعني </a:t>
            </a:r>
            <a:r>
              <a:rPr lang="ar-DZ" dirty="0" err="1" smtClean="0"/>
              <a:t>بها</a:t>
            </a:r>
            <a:r>
              <a:rPr lang="ar-DZ" dirty="0" smtClean="0"/>
              <a:t> تلك الزيادات التي تمس كل العمال بنفس النسب وتدرس هذه الزيادات عن طريق ما يسمى </a:t>
            </a:r>
            <a:r>
              <a:rPr lang="ar-DZ" dirty="0" err="1" smtClean="0"/>
              <a:t>باثر</a:t>
            </a:r>
            <a:r>
              <a:rPr lang="ar-DZ" dirty="0" smtClean="0"/>
              <a:t> المستوى </a:t>
            </a:r>
            <a:r>
              <a:rPr lang="fr-FR" dirty="0" smtClean="0"/>
              <a:t>l’effet niveau </a:t>
            </a:r>
          </a:p>
          <a:p>
            <a:pPr algn="r" rtl="1"/>
            <a:r>
              <a:rPr lang="ar-DZ" dirty="0" smtClean="0"/>
              <a:t>واثر الكتلة </a:t>
            </a:r>
            <a:r>
              <a:rPr lang="fr-FR" dirty="0" smtClean="0"/>
              <a:t>l’effet de masse</a:t>
            </a:r>
          </a:p>
          <a:p>
            <a:pPr algn="r" rtl="1"/>
            <a:r>
              <a:rPr lang="ar-DZ" b="1" u="sng" dirty="0" smtClean="0"/>
              <a:t>أولا:</a:t>
            </a:r>
            <a:r>
              <a:rPr lang="fr-FR" b="1" u="sng" dirty="0" smtClean="0"/>
              <a:t>l’effet de niveau </a:t>
            </a:r>
            <a:endParaRPr lang="fr-FR" dirty="0" smtClean="0"/>
          </a:p>
          <a:p>
            <a:pPr algn="r" rtl="1"/>
            <a:r>
              <a:rPr lang="ar-DZ" dirty="0" smtClean="0"/>
              <a:t>ويتضمن مقارنة الكتلة الاجرية بين فترتين  كما </a:t>
            </a:r>
            <a:r>
              <a:rPr lang="ar-DZ" dirty="0" err="1" smtClean="0"/>
              <a:t>ان</a:t>
            </a:r>
            <a:r>
              <a:rPr lang="ar-DZ" dirty="0" smtClean="0"/>
              <a:t> هذا </a:t>
            </a:r>
            <a:r>
              <a:rPr lang="ar-DZ" dirty="0" err="1" smtClean="0"/>
              <a:t>الاثر</a:t>
            </a:r>
            <a:r>
              <a:rPr lang="ar-DZ" dirty="0" smtClean="0"/>
              <a:t> يكون </a:t>
            </a:r>
            <a:r>
              <a:rPr lang="ar-DZ" dirty="0" err="1" smtClean="0"/>
              <a:t>اما</a:t>
            </a:r>
            <a:r>
              <a:rPr lang="ar-DZ" dirty="0" smtClean="0"/>
              <a:t> حسب </a:t>
            </a:r>
            <a:r>
              <a:rPr lang="ar-DZ" dirty="0" err="1" smtClean="0"/>
              <a:t>نمودج</a:t>
            </a:r>
            <a:r>
              <a:rPr lang="ar-DZ" dirty="0" smtClean="0"/>
              <a:t> </a:t>
            </a:r>
            <a:r>
              <a:rPr lang="fr-FR" dirty="0" smtClean="0"/>
              <a:t>additif</a:t>
            </a:r>
            <a:r>
              <a:rPr lang="ar-DZ" dirty="0" smtClean="0"/>
              <a:t> </a:t>
            </a:r>
            <a:r>
              <a:rPr lang="ar-DZ" dirty="0" err="1" smtClean="0"/>
              <a:t>او</a:t>
            </a:r>
            <a:r>
              <a:rPr lang="ar-DZ" dirty="0" smtClean="0"/>
              <a:t> مضاعف </a:t>
            </a:r>
            <a:r>
              <a:rPr lang="fr-FR" dirty="0" smtClean="0"/>
              <a:t>multiplicatif</a:t>
            </a:r>
            <a:r>
              <a:rPr lang="ar-DZ" dirty="0" smtClean="0"/>
              <a:t>: واختيار </a:t>
            </a:r>
            <a:r>
              <a:rPr lang="ar-DZ" dirty="0" err="1" smtClean="0"/>
              <a:t>احدى</a:t>
            </a:r>
            <a:r>
              <a:rPr lang="ar-DZ" dirty="0" smtClean="0"/>
              <a:t> </a:t>
            </a:r>
            <a:r>
              <a:rPr lang="ar-DZ" dirty="0" err="1" smtClean="0"/>
              <a:t>اطريقتين</a:t>
            </a:r>
            <a:r>
              <a:rPr lang="ar-DZ" dirty="0" smtClean="0"/>
              <a:t> يعود </a:t>
            </a:r>
            <a:r>
              <a:rPr lang="ar-DZ" dirty="0" err="1" smtClean="0"/>
              <a:t>الى</a:t>
            </a:r>
            <a:r>
              <a:rPr lang="ar-DZ" dirty="0" smtClean="0"/>
              <a:t> السياسة المعتمدة في المؤسسة </a:t>
            </a:r>
            <a:endParaRPr lang="fr-FR" dirty="0" smtClean="0"/>
          </a:p>
          <a:p>
            <a:pPr algn="r">
              <a:buNone/>
            </a:pPr>
            <a:r>
              <a:rPr lang="ar-DZ" sz="2800" dirty="0" smtClean="0"/>
              <a:t>يستعمل عادة في مؤسسات الدولة </a:t>
            </a:r>
            <a:r>
              <a:rPr lang="ar-DZ" sz="2800" dirty="0" err="1" smtClean="0"/>
              <a:t>والوظيفالعمومي</a:t>
            </a:r>
            <a:r>
              <a:rPr lang="ar-DZ" sz="2800" dirty="0" smtClean="0"/>
              <a:t> </a:t>
            </a:r>
            <a:r>
              <a:rPr lang="fr-FR" dirty="0" smtClean="0"/>
              <a:t>: additif :</a:t>
            </a:r>
            <a:r>
              <a:rPr lang="ar-DZ" dirty="0" smtClean="0"/>
              <a:t>نموذج</a:t>
            </a:r>
            <a:endParaRPr lang="fr-FR" dirty="0" smtClean="0"/>
          </a:p>
        </p:txBody>
      </p:sp>
    </p:spTree>
  </p:cSld>
  <p:clrMapOvr>
    <a:masterClrMapping/>
  </p:clrMapOvr>
  <p:transition>
    <p:pull dir="l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normAutofit/>
          </a:bodyPr>
          <a:lstStyle/>
          <a:p>
            <a:pPr lvl="0" algn="r">
              <a:buNone/>
            </a:pPr>
            <a:r>
              <a:rPr lang="ar-DZ" b="1" dirty="0" smtClean="0"/>
              <a:t>النموذج المضاعف : </a:t>
            </a:r>
            <a:r>
              <a:rPr lang="ar-DZ" dirty="0" smtClean="0"/>
              <a:t>اذا كان المعدل مضاعف فيكون الحساب كالتالي</a:t>
            </a:r>
            <a:r>
              <a:rPr lang="ar-DZ" b="1" dirty="0" smtClean="0"/>
              <a:t> :  </a:t>
            </a:r>
            <a:endParaRPr lang="fr-FR" dirty="0" smtClean="0"/>
          </a:p>
          <a:p>
            <a:pPr algn="r">
              <a:buNone/>
            </a:pPr>
            <a:r>
              <a:rPr lang="ar-DZ" dirty="0" smtClean="0"/>
              <a:t>2.5*2.5=6.25 %.</a:t>
            </a:r>
          </a:p>
          <a:p>
            <a:pPr algn="r">
              <a:buNone/>
            </a:pPr>
            <a:r>
              <a:rPr lang="fr-FR" b="1" u="sng" dirty="0" smtClean="0"/>
              <a:t>effet masse</a:t>
            </a:r>
            <a:r>
              <a:rPr lang="ar-DZ" b="1" u="sng" dirty="0" smtClean="0"/>
              <a:t>2-</a:t>
            </a:r>
            <a:endParaRPr lang="ar-DZ" dirty="0" smtClean="0"/>
          </a:p>
          <a:p>
            <a:pPr algn="r">
              <a:buNone/>
            </a:pPr>
            <a:r>
              <a:rPr lang="ar-DZ" dirty="0" smtClean="0"/>
              <a:t>وهو يترجم الارتفاع </a:t>
            </a:r>
            <a:r>
              <a:rPr lang="ar-DZ" dirty="0" err="1" smtClean="0"/>
              <a:t>الحقيقي</a:t>
            </a:r>
            <a:r>
              <a:rPr lang="ar-DZ" dirty="0" smtClean="0"/>
              <a:t> في الكتلة الاجرية في سنة معينة نتيجة للزيادات </a:t>
            </a:r>
            <a:r>
              <a:rPr lang="ar-DZ" b="1" u="sng" dirty="0" smtClean="0"/>
              <a:t> </a:t>
            </a:r>
            <a:r>
              <a:rPr lang="ar-DZ" dirty="0" err="1" smtClean="0"/>
              <a:t>الاجرية</a:t>
            </a:r>
            <a:endParaRPr lang="ar-DZ" dirty="0" smtClean="0"/>
          </a:p>
          <a:p>
            <a:pPr algn="r">
              <a:buNone/>
            </a:pPr>
            <a:endParaRPr lang="fr-FR" dirty="0" smtClean="0"/>
          </a:p>
          <a:p>
            <a:pPr>
              <a:buNone/>
            </a:pPr>
            <a:r>
              <a:rPr lang="fr-FR" dirty="0" smtClean="0"/>
              <a:t>Effet masse=(masse annuelle avec augmentation/masse annuelle sans augmentation)*100</a:t>
            </a:r>
          </a:p>
          <a:p>
            <a:pPr algn="r">
              <a:buNone/>
            </a:pPr>
            <a:endParaRPr lang="ar-DZ" b="1" u="sng" dirty="0" smtClean="0"/>
          </a:p>
        </p:txBody>
      </p:sp>
    </p:spTree>
  </p:cSld>
  <p:clrMapOvr>
    <a:masterClrMapping/>
  </p:clrMapOvr>
  <p:transition>
    <p:pull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904656"/>
          </a:xfrm>
        </p:spPr>
        <p:txBody>
          <a:bodyPr>
            <a:normAutofit/>
          </a:bodyPr>
          <a:lstStyle/>
          <a:p>
            <a:pPr algn="r">
              <a:buNone/>
            </a:pPr>
            <a:r>
              <a:rPr lang="ar-DZ" b="1" u="sng" dirty="0" smtClean="0"/>
              <a:t>ب-2 </a:t>
            </a:r>
            <a:r>
              <a:rPr lang="ar-DZ" b="1" u="sng" dirty="0" smtClean="0"/>
              <a:t>المفاوضات </a:t>
            </a:r>
            <a:r>
              <a:rPr lang="ar-DZ" b="1" u="sng" dirty="0" smtClean="0"/>
              <a:t>الاجرية :</a:t>
            </a:r>
            <a:endParaRPr lang="fr-FR" dirty="0" smtClean="0"/>
          </a:p>
          <a:p>
            <a:pPr algn="r">
              <a:buNone/>
            </a:pPr>
            <a:r>
              <a:rPr lang="ar-DZ" dirty="0" smtClean="0"/>
              <a:t>تعتبر </a:t>
            </a:r>
            <a:r>
              <a:rPr lang="ar-DZ" dirty="0" smtClean="0"/>
              <a:t>المفاوضات </a:t>
            </a:r>
            <a:r>
              <a:rPr lang="ar-DZ" dirty="0" smtClean="0"/>
              <a:t>الاجرية عامل من عوامل السياسة الاجرية </a:t>
            </a:r>
            <a:r>
              <a:rPr lang="ar-DZ" dirty="0" err="1" smtClean="0"/>
              <a:t>اذ</a:t>
            </a:r>
            <a:r>
              <a:rPr lang="ar-DZ" dirty="0" smtClean="0"/>
              <a:t> تتميز هذه </a:t>
            </a:r>
            <a:r>
              <a:rPr lang="ar-DZ" dirty="0" err="1" smtClean="0"/>
              <a:t>الاخيرة</a:t>
            </a:r>
            <a:r>
              <a:rPr lang="ar-DZ" dirty="0" smtClean="0"/>
              <a:t> </a:t>
            </a:r>
            <a:r>
              <a:rPr lang="ar-DZ" dirty="0" smtClean="0"/>
              <a:t>بسمة </a:t>
            </a:r>
            <a:r>
              <a:rPr lang="ar-DZ" dirty="0" err="1" smtClean="0"/>
              <a:t>تناقضية</a:t>
            </a:r>
            <a:r>
              <a:rPr lang="ar-DZ" dirty="0" smtClean="0"/>
              <a:t> </a:t>
            </a:r>
            <a:r>
              <a:rPr lang="ar-DZ" dirty="0" err="1" smtClean="0"/>
              <a:t>اذ</a:t>
            </a:r>
            <a:r>
              <a:rPr lang="ar-DZ" dirty="0" smtClean="0"/>
              <a:t> </a:t>
            </a:r>
            <a:r>
              <a:rPr lang="ar-DZ" dirty="0" err="1" smtClean="0"/>
              <a:t>ان</a:t>
            </a:r>
            <a:r>
              <a:rPr lang="ar-DZ" dirty="0" smtClean="0"/>
              <a:t> هذه </a:t>
            </a:r>
            <a:r>
              <a:rPr lang="ar-DZ" dirty="0" smtClean="0"/>
              <a:t>المفاوضات </a:t>
            </a:r>
            <a:r>
              <a:rPr lang="ar-DZ" dirty="0" smtClean="0"/>
              <a:t>تكون في </a:t>
            </a:r>
            <a:r>
              <a:rPr lang="ar-DZ" dirty="0" err="1" smtClean="0"/>
              <a:t>الاساس</a:t>
            </a:r>
            <a:r>
              <a:rPr lang="ar-DZ" dirty="0" smtClean="0"/>
              <a:t> من مسؤولية </a:t>
            </a:r>
            <a:r>
              <a:rPr lang="ar-DZ" dirty="0" err="1" smtClean="0"/>
              <a:t>ادارة</a:t>
            </a:r>
            <a:r>
              <a:rPr lang="ar-DZ" dirty="0" smtClean="0"/>
              <a:t> المؤسسة لوحدها . لكن من جهة </a:t>
            </a:r>
            <a:r>
              <a:rPr lang="ar-DZ" dirty="0" err="1" smtClean="0"/>
              <a:t>اخرى</a:t>
            </a:r>
            <a:r>
              <a:rPr lang="ar-DZ" dirty="0" smtClean="0"/>
              <a:t> يكون هذا </a:t>
            </a:r>
            <a:r>
              <a:rPr lang="ar-DZ" dirty="0" err="1" smtClean="0"/>
              <a:t>التاثير</a:t>
            </a:r>
            <a:r>
              <a:rPr lang="ar-DZ" dirty="0" smtClean="0"/>
              <a:t> </a:t>
            </a:r>
            <a:r>
              <a:rPr lang="ar-DZ" dirty="0" err="1" smtClean="0"/>
              <a:t>التناقضي</a:t>
            </a:r>
            <a:r>
              <a:rPr lang="ar-DZ" dirty="0" smtClean="0"/>
              <a:t> مدعوم بطريقة ما من خلال المرسوم القانوني  </a:t>
            </a:r>
            <a:r>
              <a:rPr lang="ar-DZ" dirty="0" err="1" smtClean="0"/>
              <a:t>ل</a:t>
            </a:r>
            <a:r>
              <a:rPr lang="ar-DZ" dirty="0" smtClean="0"/>
              <a:t>"1982" (القانون الفرنسي) الذي يفرض على المؤسسات التفاوض في الاجور مع الشركاء</a:t>
            </a:r>
            <a:endParaRPr lang="fr-FR" dirty="0" smtClean="0"/>
          </a:p>
          <a:p>
            <a:pPr algn="r">
              <a:buNone/>
            </a:pPr>
            <a:r>
              <a:rPr lang="ar-DZ" dirty="0" smtClean="0"/>
              <a:t>في البداية يمكن القول </a:t>
            </a:r>
            <a:r>
              <a:rPr lang="ar-DZ" dirty="0" err="1" smtClean="0"/>
              <a:t>ان</a:t>
            </a:r>
            <a:r>
              <a:rPr lang="ar-DZ" dirty="0" smtClean="0"/>
              <a:t> هذا التفاوض يفرض نفسه بسبب </a:t>
            </a:r>
            <a:r>
              <a:rPr lang="ar-DZ" dirty="0" err="1" smtClean="0"/>
              <a:t>الاحداث</a:t>
            </a:r>
            <a:r>
              <a:rPr lang="ar-DZ" dirty="0" smtClean="0"/>
              <a:t> و </a:t>
            </a:r>
            <a:r>
              <a:rPr lang="ar-DZ" dirty="0" err="1" smtClean="0"/>
              <a:t>وايضا</a:t>
            </a:r>
            <a:r>
              <a:rPr lang="ar-DZ" dirty="0" smtClean="0"/>
              <a:t> يبقى الوسيلة التي تقوم ببناء </a:t>
            </a:r>
            <a:r>
              <a:rPr lang="ar-DZ" dirty="0" err="1" smtClean="0"/>
              <a:t>اساسيات</a:t>
            </a:r>
            <a:r>
              <a:rPr lang="ar-DZ" dirty="0" smtClean="0"/>
              <a:t> العودة </a:t>
            </a:r>
            <a:r>
              <a:rPr lang="ar-DZ" dirty="0" err="1" smtClean="0"/>
              <a:t>الى</a:t>
            </a:r>
            <a:r>
              <a:rPr lang="ar-DZ" dirty="0" smtClean="0"/>
              <a:t> التوازن الاجتماعي ومن جهة </a:t>
            </a:r>
            <a:r>
              <a:rPr lang="ar-DZ" dirty="0" err="1" smtClean="0"/>
              <a:t>اخرى</a:t>
            </a:r>
            <a:r>
              <a:rPr lang="ar-DZ" dirty="0" smtClean="0"/>
              <a:t> تعتبر هذه </a:t>
            </a:r>
            <a:r>
              <a:rPr lang="ar-DZ" dirty="0" err="1" smtClean="0"/>
              <a:t>التفاوضات</a:t>
            </a:r>
            <a:r>
              <a:rPr lang="ar-DZ" dirty="0" smtClean="0"/>
              <a:t> نوع من الطقوس الممارسة في المؤسسة التي من خلالها يستطيع الشركاء </a:t>
            </a:r>
            <a:r>
              <a:rPr lang="ar-DZ" dirty="0" err="1" smtClean="0"/>
              <a:t>التاكد</a:t>
            </a:r>
            <a:r>
              <a:rPr lang="ar-DZ" dirty="0" smtClean="0"/>
              <a:t> من مكانتهم في المؤسسة</a:t>
            </a:r>
            <a:endParaRPr lang="fr-FR" dirty="0" smtClean="0"/>
          </a:p>
          <a:p>
            <a:pPr algn="r">
              <a:buNone/>
            </a:pPr>
            <a:endParaRPr lang="fr-FR" dirty="0"/>
          </a:p>
        </p:txBody>
      </p:sp>
    </p:spTree>
  </p:cSld>
  <p:clrMapOvr>
    <a:masterClrMapping/>
  </p:clrMapOvr>
  <p:transition>
    <p:pull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6048672"/>
          </a:xfrm>
        </p:spPr>
        <p:txBody>
          <a:bodyPr>
            <a:normAutofit/>
          </a:bodyPr>
          <a:lstStyle/>
          <a:p>
            <a:pPr algn="r" rtl="1"/>
            <a:r>
              <a:rPr lang="ar-DZ" dirty="0" smtClean="0"/>
              <a:t>ويمكننا تلخيص </a:t>
            </a:r>
            <a:r>
              <a:rPr lang="ar-DZ" dirty="0" err="1" smtClean="0"/>
              <a:t>اهمية</a:t>
            </a:r>
            <a:r>
              <a:rPr lang="ar-DZ" dirty="0" smtClean="0"/>
              <a:t> </a:t>
            </a:r>
            <a:r>
              <a:rPr lang="ar-DZ" dirty="0" err="1" smtClean="0"/>
              <a:t>التفاوضات</a:t>
            </a:r>
            <a:r>
              <a:rPr lang="ar-DZ" dirty="0" smtClean="0"/>
              <a:t> الاجرية في </a:t>
            </a:r>
            <a:endParaRPr lang="fr-FR" dirty="0" smtClean="0"/>
          </a:p>
          <a:p>
            <a:pPr algn="r" rtl="1"/>
            <a:r>
              <a:rPr lang="ar-DZ" dirty="0" smtClean="0"/>
              <a:t>- </a:t>
            </a:r>
            <a:r>
              <a:rPr lang="ar-DZ" dirty="0" err="1" smtClean="0"/>
              <a:t>اعلان</a:t>
            </a:r>
            <a:r>
              <a:rPr lang="ar-DZ" dirty="0" smtClean="0"/>
              <a:t> التوازن العام للضرر المسبب من قبل احد الشركاء (الضغط سواء في حالة الربح او الخسارة)</a:t>
            </a:r>
            <a:endParaRPr lang="fr-FR" dirty="0" smtClean="0"/>
          </a:p>
          <a:p>
            <a:pPr algn="r" rtl="1"/>
            <a:r>
              <a:rPr lang="ar-DZ" dirty="0" smtClean="0"/>
              <a:t>- تعديل في </a:t>
            </a:r>
            <a:r>
              <a:rPr lang="ar-DZ" dirty="0" err="1" smtClean="0"/>
              <a:t>الاهمية</a:t>
            </a:r>
            <a:r>
              <a:rPr lang="ar-DZ" dirty="0" smtClean="0"/>
              <a:t> المرتبطة بمكونات مجموع الظروف العامة للعمل بدون </a:t>
            </a:r>
            <a:r>
              <a:rPr lang="ar-DZ" dirty="0" err="1" smtClean="0"/>
              <a:t>ان</a:t>
            </a:r>
            <a:r>
              <a:rPr lang="ar-DZ" dirty="0" smtClean="0"/>
              <a:t> يرتفع هذه المجموع بصورة جوهرية </a:t>
            </a:r>
            <a:r>
              <a:rPr lang="ar-DZ" dirty="0" err="1" smtClean="0"/>
              <a:t>والا</a:t>
            </a:r>
            <a:r>
              <a:rPr lang="ar-DZ" dirty="0" smtClean="0"/>
              <a:t> سوف نكون في حالة مساومة من نوع : </a:t>
            </a:r>
            <a:endParaRPr lang="fr-FR" dirty="0" smtClean="0"/>
          </a:p>
          <a:p>
            <a:pPr algn="r" rtl="1">
              <a:buNone/>
            </a:pPr>
            <a:r>
              <a:rPr lang="ar-DZ" dirty="0" smtClean="0"/>
              <a:t> </a:t>
            </a:r>
            <a:endParaRPr lang="fr-FR" dirty="0" smtClean="0"/>
          </a:p>
          <a:p>
            <a:pPr algn="r" rtl="1"/>
            <a:r>
              <a:rPr lang="ar-DZ" dirty="0" smtClean="0"/>
              <a:t>- وقت العمل الذي يقلص </a:t>
            </a:r>
            <a:r>
              <a:rPr lang="ar-DZ" dirty="0" err="1" smtClean="0"/>
              <a:t>الاجر</a:t>
            </a:r>
            <a:r>
              <a:rPr lang="ar-DZ" dirty="0" smtClean="0"/>
              <a:t> الثابت مقابل تحسين </a:t>
            </a:r>
            <a:r>
              <a:rPr lang="ar-DZ" dirty="0" err="1" smtClean="0"/>
              <a:t>الانتاجية</a:t>
            </a:r>
            <a:r>
              <a:rPr lang="ar-DZ" dirty="0" smtClean="0"/>
              <a:t> </a:t>
            </a:r>
            <a:endParaRPr lang="fr-FR" dirty="0" smtClean="0"/>
          </a:p>
          <a:p>
            <a:pPr algn="r" rtl="1"/>
            <a:r>
              <a:rPr lang="ar-DZ" dirty="0" smtClean="0"/>
              <a:t>- </a:t>
            </a:r>
            <a:r>
              <a:rPr lang="ar-DZ" dirty="0" err="1" smtClean="0"/>
              <a:t>الاوقات</a:t>
            </a:r>
            <a:r>
              <a:rPr lang="ar-DZ" dirty="0" smtClean="0"/>
              <a:t> المتغيرة مقابل ساعات العمل المضبوطة </a:t>
            </a:r>
            <a:endParaRPr lang="fr-FR" dirty="0" smtClean="0"/>
          </a:p>
          <a:p>
            <a:pPr algn="r" rtl="1"/>
            <a:r>
              <a:rPr lang="ar-DZ" dirty="0" smtClean="0"/>
              <a:t>- </a:t>
            </a:r>
            <a:r>
              <a:rPr lang="ar-DZ" dirty="0" err="1" smtClean="0"/>
              <a:t>ادماج</a:t>
            </a:r>
            <a:r>
              <a:rPr lang="ar-DZ" dirty="0" smtClean="0"/>
              <a:t> </a:t>
            </a:r>
            <a:r>
              <a:rPr lang="ar-DZ" dirty="0" err="1" smtClean="0"/>
              <a:t>او</a:t>
            </a:r>
            <a:r>
              <a:rPr lang="ar-DZ" dirty="0" smtClean="0"/>
              <a:t> </a:t>
            </a:r>
            <a:r>
              <a:rPr lang="ar-DZ" dirty="0" err="1" smtClean="0"/>
              <a:t>اضافة</a:t>
            </a:r>
            <a:r>
              <a:rPr lang="ar-DZ" dirty="0" smtClean="0"/>
              <a:t> علاوات مقابل تغير عام اقل.</a:t>
            </a:r>
            <a:endParaRPr lang="fr-FR" dirty="0" smtClean="0"/>
          </a:p>
          <a:p>
            <a:pPr algn="r" rtl="1"/>
            <a:r>
              <a:rPr lang="ar-DZ" dirty="0" smtClean="0"/>
              <a:t>- تخفيض عدد موظفين فئة معينة مقابل زيادة الترقيات الداخلية </a:t>
            </a:r>
            <a:r>
              <a:rPr lang="ar-DZ" dirty="0" err="1" smtClean="0"/>
              <a:t>او</a:t>
            </a:r>
            <a:r>
              <a:rPr lang="ar-DZ" dirty="0" smtClean="0"/>
              <a:t> </a:t>
            </a:r>
            <a:r>
              <a:rPr lang="ar-DZ" dirty="0" err="1" smtClean="0"/>
              <a:t>التوظيفات</a:t>
            </a:r>
            <a:r>
              <a:rPr lang="ar-DZ" dirty="0" smtClean="0"/>
              <a:t>.</a:t>
            </a:r>
            <a:endParaRPr lang="fr-FR" dirty="0" smtClean="0"/>
          </a:p>
          <a:p>
            <a:pPr algn="r">
              <a:buNone/>
            </a:pPr>
            <a:endParaRPr lang="fr-FR" dirty="0"/>
          </a:p>
        </p:txBody>
      </p:sp>
    </p:spTree>
  </p:cSld>
  <p:clrMapOvr>
    <a:masterClrMapping/>
  </p:clrMapOvr>
  <p:transition>
    <p:zoom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b="1" u="sng" dirty="0" smtClean="0"/>
              <a:t>2</a:t>
            </a:r>
            <a:r>
              <a:rPr lang="ar-DZ" sz="4000" b="1" u="sng" dirty="0" smtClean="0"/>
              <a:t>- نظام </a:t>
            </a:r>
            <a:r>
              <a:rPr lang="ar-DZ" sz="4000" b="1" u="sng" dirty="0" err="1" smtClean="0"/>
              <a:t>الاجور</a:t>
            </a:r>
            <a:endParaRPr lang="fr-FR" sz="4000" dirty="0"/>
          </a:p>
        </p:txBody>
      </p:sp>
      <p:sp>
        <p:nvSpPr>
          <p:cNvPr id="3" name="Espace réservé du contenu 2"/>
          <p:cNvSpPr>
            <a:spLocks noGrp="1"/>
          </p:cNvSpPr>
          <p:nvPr>
            <p:ph idx="1"/>
          </p:nvPr>
        </p:nvSpPr>
        <p:spPr/>
        <p:txBody>
          <a:bodyPr>
            <a:normAutofit/>
          </a:bodyPr>
          <a:lstStyle/>
          <a:p>
            <a:pPr algn="r">
              <a:buNone/>
            </a:pPr>
            <a:r>
              <a:rPr lang="ar-DZ" b="1" u="sng" dirty="0" smtClean="0"/>
              <a:t>تعريف 1</a:t>
            </a:r>
            <a:r>
              <a:rPr lang="ar-DZ" dirty="0" smtClean="0"/>
              <a:t>:</a:t>
            </a:r>
          </a:p>
          <a:p>
            <a:pPr algn="r">
              <a:buNone/>
            </a:pPr>
            <a:r>
              <a:rPr lang="ar-DZ" dirty="0" err="1" smtClean="0"/>
              <a:t>الاجر</a:t>
            </a:r>
            <a:r>
              <a:rPr lang="ar-DZ" dirty="0" smtClean="0"/>
              <a:t> هو "ما يتلقاه العامل او يحصل عليه لقاء خدمة ما "وقد تاخذ هذه الخدمة او العمل شكل جهد ذهني او عضلي كما بتخذ شكل الاجر النقدي او السيولة النقدية السائدة او الاجر العيني والذي يتمثل بجزء من السلع والخدمات او المحصول الذي ينتجه العامل . </a:t>
            </a:r>
            <a:r>
              <a:rPr lang="ar-DZ" dirty="0" err="1" smtClean="0"/>
              <a:t>والاجر</a:t>
            </a:r>
            <a:r>
              <a:rPr lang="ar-DZ" dirty="0" smtClean="0"/>
              <a:t> قد يكون نقديا </a:t>
            </a:r>
            <a:r>
              <a:rPr lang="ar-DZ" dirty="0" err="1" smtClean="0"/>
              <a:t>او</a:t>
            </a:r>
            <a:r>
              <a:rPr lang="ar-DZ" dirty="0" smtClean="0"/>
              <a:t> </a:t>
            </a:r>
            <a:r>
              <a:rPr lang="ar-DZ" dirty="0" err="1" smtClean="0"/>
              <a:t>حقيقيا</a:t>
            </a:r>
            <a:r>
              <a:rPr lang="ar-DZ" dirty="0" smtClean="0"/>
              <a:t> , بمعنى انه قد يكون مقدرا بوحدات النقود </a:t>
            </a:r>
            <a:r>
              <a:rPr lang="ar-DZ" dirty="0" err="1" smtClean="0"/>
              <a:t>وبالاسعار</a:t>
            </a:r>
            <a:r>
              <a:rPr lang="ar-DZ" dirty="0" smtClean="0"/>
              <a:t> الجارية على مقدار </a:t>
            </a:r>
            <a:r>
              <a:rPr lang="ar-DZ" dirty="0" err="1" smtClean="0"/>
              <a:t>الاجر</a:t>
            </a:r>
            <a:r>
              <a:rPr lang="ar-DZ" dirty="0" smtClean="0"/>
              <a:t> النقدي فيزيد بزيادته وينخفض بانخفاضه.</a:t>
            </a:r>
            <a:endParaRPr lang="fr-FR" dirty="0" smtClean="0"/>
          </a:p>
          <a:p>
            <a:pPr algn="r">
              <a:buNone/>
            </a:pPr>
            <a:r>
              <a:rPr lang="ar-DZ" b="1" u="sng" dirty="0" smtClean="0"/>
              <a:t>تعريف 2:</a:t>
            </a:r>
            <a:endParaRPr lang="fr-FR" dirty="0" smtClean="0"/>
          </a:p>
          <a:p>
            <a:pPr algn="r">
              <a:buNone/>
            </a:pPr>
            <a:r>
              <a:rPr lang="ar-DZ" dirty="0" smtClean="0"/>
              <a:t>الأجر هو ما يدفع للفرد بالساعة </a:t>
            </a:r>
            <a:r>
              <a:rPr lang="ar-DZ" dirty="0" err="1" smtClean="0"/>
              <a:t>او</a:t>
            </a:r>
            <a:r>
              <a:rPr lang="ar-DZ" dirty="0" smtClean="0"/>
              <a:t> </a:t>
            </a:r>
            <a:r>
              <a:rPr lang="ar-DZ" dirty="0" err="1" smtClean="0"/>
              <a:t>اسبوعيا</a:t>
            </a:r>
            <a:r>
              <a:rPr lang="ar-DZ" dirty="0" smtClean="0"/>
              <a:t> </a:t>
            </a:r>
            <a:r>
              <a:rPr lang="ar-DZ" dirty="0" err="1" smtClean="0"/>
              <a:t>او</a:t>
            </a:r>
            <a:r>
              <a:rPr lang="ar-DZ" dirty="0" smtClean="0"/>
              <a:t> شهريا في مقابل </a:t>
            </a:r>
            <a:r>
              <a:rPr lang="ar-DZ" dirty="0" err="1" smtClean="0"/>
              <a:t>قيامه</a:t>
            </a:r>
            <a:r>
              <a:rPr lang="ar-DZ" dirty="0" smtClean="0"/>
              <a:t> بالعمل , وعادة تمثل الاجور والمرتبات الاساسية الجزء الاكبر من التعويضات الكلية</a:t>
            </a:r>
            <a:endParaRPr lang="fr-FR" dirty="0"/>
          </a:p>
        </p:txBody>
      </p:sp>
    </p:spTree>
  </p:cSld>
  <p:clrMapOvr>
    <a:masterClrMapping/>
  </p:clrMapOvr>
  <p:transition>
    <p:zoom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dirty="0" smtClean="0"/>
              <a:t>2-1</a:t>
            </a:r>
            <a:r>
              <a:rPr lang="ar-DZ" sz="4000" u="sng" dirty="0" smtClean="0"/>
              <a:t> نظريات الأجور</a:t>
            </a:r>
            <a:endParaRPr lang="fr-FR" sz="4000" dirty="0"/>
          </a:p>
        </p:txBody>
      </p:sp>
      <p:sp>
        <p:nvSpPr>
          <p:cNvPr id="3" name="Espace réservé du contenu 2"/>
          <p:cNvSpPr>
            <a:spLocks noGrp="1"/>
          </p:cNvSpPr>
          <p:nvPr>
            <p:ph idx="1"/>
          </p:nvPr>
        </p:nvSpPr>
        <p:spPr/>
        <p:txBody>
          <a:bodyPr>
            <a:normAutofit/>
          </a:bodyPr>
          <a:lstStyle/>
          <a:p>
            <a:pPr algn="r">
              <a:buNone/>
            </a:pPr>
            <a:r>
              <a:rPr lang="ar-DZ" dirty="0" smtClean="0"/>
              <a:t>لقد حظيت دراسة تحديد </a:t>
            </a:r>
            <a:r>
              <a:rPr lang="ar-DZ" dirty="0" err="1" smtClean="0"/>
              <a:t>الاجور</a:t>
            </a:r>
            <a:r>
              <a:rPr lang="ar-DZ" dirty="0" smtClean="0"/>
              <a:t> بالاهتمام لدى المفكرين الاقتصاديين منذ القرن الثامن عشر حيث ظهرت عدة </a:t>
            </a:r>
            <a:r>
              <a:rPr lang="ar-DZ" dirty="0" err="1" smtClean="0"/>
              <a:t>نظرياتفي</a:t>
            </a:r>
            <a:r>
              <a:rPr lang="ar-DZ" dirty="0" smtClean="0"/>
              <a:t> هذا </a:t>
            </a:r>
            <a:r>
              <a:rPr lang="ar-DZ" dirty="0" err="1" smtClean="0"/>
              <a:t>الاطار</a:t>
            </a:r>
            <a:r>
              <a:rPr lang="ar-DZ" dirty="0" smtClean="0"/>
              <a:t> والتي من </a:t>
            </a:r>
            <a:r>
              <a:rPr lang="ar-DZ" dirty="0" err="1" smtClean="0"/>
              <a:t>اهمها</a:t>
            </a:r>
            <a:r>
              <a:rPr lang="ar-DZ" dirty="0" smtClean="0"/>
              <a:t> :</a:t>
            </a:r>
            <a:endParaRPr lang="fr-FR" dirty="0" smtClean="0"/>
          </a:p>
          <a:p>
            <a:pPr algn="r">
              <a:buNone/>
            </a:pPr>
            <a:r>
              <a:rPr lang="ar-DZ" dirty="0" smtClean="0"/>
              <a:t>1- </a:t>
            </a:r>
            <a:r>
              <a:rPr lang="ar-DZ" u="sng" dirty="0" smtClean="0"/>
              <a:t>نظرية حد الكفاف :</a:t>
            </a:r>
          </a:p>
          <a:p>
            <a:pPr algn="r">
              <a:buNone/>
            </a:pPr>
            <a:r>
              <a:rPr lang="ar-DZ" dirty="0" smtClean="0"/>
              <a:t>2- </a:t>
            </a:r>
            <a:r>
              <a:rPr lang="ar-DZ" u="sng" dirty="0" smtClean="0"/>
              <a:t>نظرية رصيد الأجور </a:t>
            </a:r>
          </a:p>
          <a:p>
            <a:pPr algn="r">
              <a:buNone/>
            </a:pPr>
            <a:r>
              <a:rPr lang="ar-DZ" dirty="0" smtClean="0"/>
              <a:t>3- </a:t>
            </a:r>
            <a:r>
              <a:rPr lang="ar-DZ" u="sng" dirty="0" smtClean="0"/>
              <a:t>نظرية البقية الباقية :</a:t>
            </a:r>
          </a:p>
          <a:p>
            <a:pPr algn="r">
              <a:buNone/>
            </a:pPr>
            <a:r>
              <a:rPr lang="ar-DZ" u="sng" dirty="0" smtClean="0"/>
              <a:t>4- نظرية الإنتاجية الحدية:</a:t>
            </a:r>
          </a:p>
          <a:p>
            <a:pPr algn="r">
              <a:buNone/>
            </a:pPr>
            <a:r>
              <a:rPr lang="ar-DZ" u="sng" dirty="0" smtClean="0"/>
              <a:t>5 نظرية العرض واطلب :</a:t>
            </a:r>
            <a:endParaRPr lang="ar-DZ" dirty="0" smtClean="0"/>
          </a:p>
        </p:txBody>
      </p:sp>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dirty="0" smtClean="0"/>
              <a:t>.3-</a:t>
            </a:r>
            <a:r>
              <a:rPr lang="ar-DZ" b="1" u="sng" dirty="0" smtClean="0"/>
              <a:t> </a:t>
            </a:r>
            <a:r>
              <a:rPr lang="ar-DZ" sz="4000" b="1" u="sng" dirty="0" smtClean="0"/>
              <a:t>هدف نظام </a:t>
            </a:r>
            <a:r>
              <a:rPr lang="ar-DZ" sz="4000" b="1" u="sng" dirty="0" err="1" smtClean="0"/>
              <a:t>الاجور</a:t>
            </a:r>
            <a:r>
              <a:rPr lang="ar-DZ" sz="4000" b="1" u="sng" dirty="0" smtClean="0"/>
              <a:t> والمرتبات الأساسية </a:t>
            </a:r>
            <a:r>
              <a:rPr lang="ar-DZ" b="1" u="sng" dirty="0" smtClean="0"/>
              <a:t>:</a:t>
            </a:r>
            <a:endParaRPr lang="fr-FR" dirty="0"/>
          </a:p>
        </p:txBody>
      </p:sp>
      <p:sp>
        <p:nvSpPr>
          <p:cNvPr id="3" name="Espace réservé du contenu 2"/>
          <p:cNvSpPr>
            <a:spLocks noGrp="1"/>
          </p:cNvSpPr>
          <p:nvPr>
            <p:ph idx="1"/>
          </p:nvPr>
        </p:nvSpPr>
        <p:spPr>
          <a:xfrm>
            <a:off x="457200" y="1772816"/>
            <a:ext cx="8229600" cy="4680520"/>
          </a:xfrm>
        </p:spPr>
        <p:txBody>
          <a:bodyPr>
            <a:normAutofit fontScale="62500" lnSpcReduction="20000"/>
          </a:bodyPr>
          <a:lstStyle/>
          <a:p>
            <a:pPr algn="r">
              <a:buNone/>
            </a:pPr>
            <a:r>
              <a:rPr lang="ar-DZ" sz="3400" dirty="0" smtClean="0"/>
              <a:t>يهدف </a:t>
            </a:r>
            <a:r>
              <a:rPr lang="ar-DZ" sz="3400" dirty="0" err="1" smtClean="0"/>
              <a:t>اي</a:t>
            </a:r>
            <a:r>
              <a:rPr lang="ar-DZ" sz="3400" dirty="0" smtClean="0"/>
              <a:t> نظام للمرتبات والأجور الأساسية إلى بناء هيكل ونظام عادل للدفع , يطبق على الافراد وفقا لوظائفهم ومستوى آدائهم في هذه الوظائف , وبالرغم من وضوح هذا الهدف الا ان تطبيقه ليس بهذه الدرجة من السهولة .</a:t>
            </a:r>
            <a:endParaRPr lang="fr-FR" sz="3400" dirty="0" smtClean="0"/>
          </a:p>
          <a:p>
            <a:pPr algn="r">
              <a:buNone/>
            </a:pPr>
            <a:r>
              <a:rPr lang="ar-DZ" sz="3400" dirty="0" smtClean="0"/>
              <a:t>تحدد معظم أنظمة الأجور والمرتبات الأساسية "مدى للدفع" للوظائف المعنية ويعتمد هذا المدى على القيمة النسشبية لهذه الوظيفة بالنسبة للمنظمة ويحدد مستوى اداء الفرد ,موقع اجر هذا الفرد داخل المدى المحدد لاجر الوظيفة , ويتمثل المغزى الحقيقي لنظام الاجور والمرتبات الناجح في تكوين مدى مختلف للدفع للوظائف المختلفة داخل المنظمة وينطوي تحديد المدى المختلف للوظائف المختلفة على موحلتين :</a:t>
            </a:r>
            <a:endParaRPr lang="fr-FR" sz="3400" dirty="0" smtClean="0"/>
          </a:p>
          <a:p>
            <a:pPr algn="r">
              <a:buNone/>
            </a:pPr>
            <a:r>
              <a:rPr lang="ar-DZ" sz="3400" dirty="0" smtClean="0"/>
              <a:t>1- تحديد القيمة النسبية للوظائف المختلفة بالنسبة للمنظمة (لضمان العدالة الداخلية )</a:t>
            </a:r>
            <a:endParaRPr lang="fr-FR" sz="3400" dirty="0" smtClean="0"/>
          </a:p>
          <a:p>
            <a:pPr algn="r">
              <a:buNone/>
            </a:pPr>
            <a:r>
              <a:rPr lang="ar-DZ" sz="3400" dirty="0" smtClean="0"/>
              <a:t>2- تسعير الوظائف المختلفة (لضمان العدالة الخارجية )</a:t>
            </a:r>
            <a:endParaRPr lang="fr-FR" sz="3400" dirty="0" smtClean="0"/>
          </a:p>
          <a:p>
            <a:pPr algn="r">
              <a:buNone/>
            </a:pPr>
            <a:r>
              <a:rPr lang="ar-DZ" sz="3400" dirty="0" smtClean="0"/>
              <a:t>ويمثل تقييم الوظائف الوسيلة الأولى المستخدمة لتحديد القيم النسبية للوظائف بالنسبة للمنظمة ويمثل استطلاع الأجور واحد من أهم الأدوات وأكثرها شيوعا في تسعير الوظائف وسوف يتم مناقشة كل من تقييم الوظائف واستطلاع الأجور في الجزء التالي : </a:t>
            </a:r>
            <a:endParaRPr lang="fr-FR" sz="3400" dirty="0" smtClean="0"/>
          </a:p>
          <a:p>
            <a:pPr algn="r">
              <a:buNone/>
            </a:pPr>
            <a:endParaRPr lang="fr-FR" dirty="0"/>
          </a:p>
        </p:txBody>
      </p:sp>
    </p:spTree>
  </p:cSld>
  <p:clrMapOvr>
    <a:masterClrMapping/>
  </p:clrMapOvr>
  <p:transition>
    <p:wheel spokes="2"/>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936104"/>
          </a:xfrm>
        </p:spPr>
        <p:txBody>
          <a:bodyPr>
            <a:normAutofit/>
          </a:bodyPr>
          <a:lstStyle/>
          <a:p>
            <a:r>
              <a:rPr lang="ar-DZ" sz="4000" b="1" u="sng" dirty="0" smtClean="0"/>
              <a:t>أ- تقييم الوظائف :</a:t>
            </a:r>
            <a:endParaRPr lang="fr-FR" sz="4000" dirty="0"/>
          </a:p>
        </p:txBody>
      </p:sp>
      <p:sp>
        <p:nvSpPr>
          <p:cNvPr id="3" name="Espace réservé du contenu 2"/>
          <p:cNvSpPr>
            <a:spLocks noGrp="1"/>
          </p:cNvSpPr>
          <p:nvPr>
            <p:ph idx="1"/>
          </p:nvPr>
        </p:nvSpPr>
        <p:spPr/>
        <p:txBody>
          <a:bodyPr>
            <a:normAutofit lnSpcReduction="10000"/>
          </a:bodyPr>
          <a:lstStyle/>
          <a:p>
            <a:pPr algn="r">
              <a:buNone/>
            </a:pPr>
            <a:r>
              <a:rPr lang="ar-DZ" dirty="0" smtClean="0"/>
              <a:t>يمثل تقييم الوظائف التحديد المنظم لقيمة كل وظيفة وفقا لعلاقاتها بالوظائف </a:t>
            </a:r>
            <a:r>
              <a:rPr lang="ar-DZ" dirty="0" err="1" smtClean="0"/>
              <a:t>الاخرى</a:t>
            </a:r>
            <a:r>
              <a:rPr lang="ar-DZ" dirty="0" smtClean="0"/>
              <a:t> </a:t>
            </a:r>
            <a:r>
              <a:rPr lang="ar-DZ" smtClean="0"/>
              <a:t>في المنظمة </a:t>
            </a:r>
            <a:r>
              <a:rPr lang="ar-DZ" dirty="0" smtClean="0"/>
              <a:t>وتستخدم هذه العملية في تصميم هيكل الدفع وليس في تقييم </a:t>
            </a:r>
            <a:r>
              <a:rPr lang="ar-DZ" dirty="0" err="1" smtClean="0"/>
              <a:t>اداء</a:t>
            </a:r>
            <a:r>
              <a:rPr lang="ar-DZ" dirty="0" smtClean="0"/>
              <a:t> الفرد شاغل الوظيفة .</a:t>
            </a:r>
            <a:endParaRPr lang="fr-FR" dirty="0" smtClean="0"/>
          </a:p>
          <a:p>
            <a:pPr algn="r">
              <a:buNone/>
            </a:pPr>
            <a:r>
              <a:rPr lang="ar-DZ" dirty="0" smtClean="0"/>
              <a:t>وتتمثل الفكرة </a:t>
            </a:r>
            <a:r>
              <a:rPr lang="ar-DZ" dirty="0" err="1" smtClean="0"/>
              <a:t>الاساسية</a:t>
            </a:r>
            <a:r>
              <a:rPr lang="ar-DZ" dirty="0" smtClean="0"/>
              <a:t> لتقييم الوظائف , في تحديد متطلبات كل زظيفة واسهام كل وظيفة في المنظمة ثم تصنيف الوظيفة وفقا لاهميتها  فعتى سبيل المثال , يتضمن عمل مهندس التصميم متطلبات اكثر تعقيدا واسهاما الى المنظمة وذلك بدرجة اكبر من وظيفة الفرد الذي يجمع النتج الذي تم تصميمه , فالبرغم من اهمية الوظيفتين للمنظمة الا ان هناك قيمة تسبية اكبر لاحداهما مقارنة بالاخرى .والى جانب الغرض الأساسي من تقييم الوظائف وهو تحديد القيمة النسبية للوظائف , يوجد اغراض اخرى يمكن ان يخدمها تقييم الوظائف ومنها :</a:t>
            </a:r>
            <a:endParaRPr lang="fr-FR" dirty="0" smtClean="0"/>
          </a:p>
          <a:p>
            <a:pPr algn="r">
              <a:buNone/>
            </a:pPr>
            <a:endParaRPr lang="fr-FR" dirty="0"/>
          </a:p>
        </p:txBody>
      </p:sp>
    </p:spTree>
  </p:cSld>
  <p:clrMapOvr>
    <a:masterClrMapping/>
  </p:clrMapOvr>
  <p:transition>
    <p:wheel spokes="3"/>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688632"/>
          </a:xfrm>
        </p:spPr>
        <p:txBody>
          <a:bodyPr>
            <a:normAutofit fontScale="92500"/>
          </a:bodyPr>
          <a:lstStyle/>
          <a:p>
            <a:pPr algn="r" rtl="1"/>
            <a:r>
              <a:rPr lang="ar-DZ" dirty="0" smtClean="0"/>
              <a:t>1- يقدم </a:t>
            </a:r>
            <a:r>
              <a:rPr lang="ar-DZ" dirty="0" err="1" smtClean="0"/>
              <a:t>اساس</a:t>
            </a:r>
            <a:r>
              <a:rPr lang="ar-DZ" dirty="0" smtClean="0"/>
              <a:t> لقياس </a:t>
            </a:r>
            <a:r>
              <a:rPr lang="ar-DZ" dirty="0" err="1" smtClean="0"/>
              <a:t>اداء</a:t>
            </a:r>
            <a:r>
              <a:rPr lang="ar-DZ" dirty="0" smtClean="0"/>
              <a:t> الفرد </a:t>
            </a:r>
            <a:endParaRPr lang="fr-FR" dirty="0" smtClean="0"/>
          </a:p>
          <a:p>
            <a:pPr algn="r">
              <a:buNone/>
            </a:pPr>
            <a:r>
              <a:rPr lang="ar-DZ" dirty="0" smtClean="0"/>
              <a:t>2- يقدم حقائق لمساواة </a:t>
            </a:r>
            <a:r>
              <a:rPr lang="ar-DZ" dirty="0" err="1" smtClean="0"/>
              <a:t>الاجور</a:t>
            </a:r>
            <a:r>
              <a:rPr lang="ar-DZ" dirty="0" smtClean="0"/>
              <a:t> </a:t>
            </a:r>
            <a:endParaRPr lang="fr-FR" dirty="0" smtClean="0"/>
          </a:p>
          <a:p>
            <a:pPr algn="r">
              <a:buNone/>
            </a:pPr>
            <a:r>
              <a:rPr lang="ar-DZ" dirty="0" smtClean="0"/>
              <a:t>3- تقديم حقائق لعلاقات الوظائف تستخدم في الاختيار ,التدريب , النقل والترقية.</a:t>
            </a:r>
            <a:endParaRPr lang="fr-FR" dirty="0" smtClean="0"/>
          </a:p>
          <a:p>
            <a:pPr algn="r">
              <a:buNone/>
            </a:pPr>
            <a:r>
              <a:rPr lang="ar-DZ" dirty="0" smtClean="0"/>
              <a:t>4- تقديم حافز </a:t>
            </a:r>
            <a:r>
              <a:rPr lang="ar-DZ" dirty="0" err="1" smtClean="0"/>
              <a:t>للافراد</a:t>
            </a:r>
            <a:r>
              <a:rPr lang="ar-DZ" dirty="0" smtClean="0"/>
              <a:t> للسعي </a:t>
            </a:r>
            <a:r>
              <a:rPr lang="ar-DZ" dirty="0" err="1" smtClean="0"/>
              <a:t>الى</a:t>
            </a:r>
            <a:r>
              <a:rPr lang="ar-DZ" dirty="0" smtClean="0"/>
              <a:t> الترقية لوظيفة </a:t>
            </a:r>
            <a:r>
              <a:rPr lang="ar-DZ" dirty="0" err="1" smtClean="0"/>
              <a:t>اعلى</a:t>
            </a:r>
            <a:r>
              <a:rPr lang="ar-DZ" dirty="0" smtClean="0"/>
              <a:t>.</a:t>
            </a:r>
            <a:endParaRPr lang="fr-FR" dirty="0" smtClean="0"/>
          </a:p>
          <a:p>
            <a:pPr algn="r">
              <a:buNone/>
            </a:pPr>
            <a:r>
              <a:rPr lang="ar-DZ" dirty="0" smtClean="0"/>
              <a:t>وتتمثل الخطوة </a:t>
            </a:r>
            <a:r>
              <a:rPr lang="ar-DZ" dirty="0" err="1" smtClean="0"/>
              <a:t>الاولى</a:t>
            </a:r>
            <a:r>
              <a:rPr lang="ar-DZ" dirty="0" smtClean="0"/>
              <a:t> في برنامج تقييم الوظائف في جمع المعلومات عن الوظائف المراد تقييمها ويمكن الحصول على هذه المعلومات  من التوصيف الحالي للوظائف , بعد ذلك يتم تحديد العامل او العوامل المستخدمة في تحديد الوظائف المختلفة بالنسبة للمنظمة ومن اكثر العوامل استخداما في هذا  المجال , المهارة , المسؤولية و ظروفالعمل.</a:t>
            </a:r>
          </a:p>
          <a:p>
            <a:pPr algn="r">
              <a:buNone/>
            </a:pPr>
            <a:r>
              <a:rPr lang="ar-DZ" dirty="0" err="1" smtClean="0"/>
              <a:t>ايضا</a:t>
            </a:r>
            <a:r>
              <a:rPr lang="ar-DZ" dirty="0" smtClean="0"/>
              <a:t> فان عملية التقييم تتضمن تنمية وتطبيق خطة تستخدم لاختيار عوامل تقييم , القيم النسبية للوظائف المختلفة بالنسبة للمنظمة ويجب لهذه المظمة ان تضع الوظائف التي تتطلب عوامل اكثر و في مستوى اعلى من التدرج الوظيفي عن تلك الوظائف التي تحتاج عوامل اقل .</a:t>
            </a:r>
            <a:endParaRPr lang="fr-FR" dirty="0" smtClean="0"/>
          </a:p>
          <a:p>
            <a:pPr lvl="8" algn="r">
              <a:buNone/>
            </a:pPr>
            <a:r>
              <a:rPr lang="fr-FR" dirty="0" smtClean="0"/>
              <a:t> </a:t>
            </a:r>
          </a:p>
          <a:p>
            <a:pPr algn="r">
              <a:buNone/>
            </a:pPr>
            <a:endParaRPr lang="fr-FR" dirty="0"/>
          </a:p>
        </p:txBody>
      </p:sp>
    </p:spTree>
  </p:cSld>
  <p:clrMapOvr>
    <a:masterClrMapping/>
  </p:clrMapOvr>
  <p:transition>
    <p:whee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dirty="0" smtClean="0"/>
              <a:t>المقدمة</a:t>
            </a:r>
            <a:endParaRPr lang="fr-FR" dirty="0"/>
          </a:p>
        </p:txBody>
      </p:sp>
      <p:sp>
        <p:nvSpPr>
          <p:cNvPr id="3" name="Espace réservé du contenu 2"/>
          <p:cNvSpPr>
            <a:spLocks noGrp="1"/>
          </p:cNvSpPr>
          <p:nvPr>
            <p:ph idx="1"/>
          </p:nvPr>
        </p:nvSpPr>
        <p:spPr/>
        <p:txBody>
          <a:bodyPr>
            <a:normAutofit lnSpcReduction="10000"/>
          </a:bodyPr>
          <a:lstStyle/>
          <a:p>
            <a:pPr algn="r">
              <a:buNone/>
            </a:pPr>
            <a:r>
              <a:rPr lang="ar-DZ" dirty="0" smtClean="0"/>
              <a:t>أصبح لإدارة الموارد البشرية دور حيوي في الوقت الحاضر ,نتيجة للنمو الكبير في حجم المنظمات , وتنوع أنشطتها وتعقدها مما  استلزم بالضرورة توفير الموارد البشرية المناسبة واحتياجات ومتطلبات العمل , حيث تباشر إدارة الأفراد بالمنظمات عدة وظائف أساسية تبدأ بالبحث والاستقطاب للموارد وتنتهي بالإحالة إلى المعاش كما تشمل كل من تقييم الوظائف والمهام وتحديد الأهمية النسبية لكل منها كمدخل لوضع هيكل للأجور ,هيكل يتلاءم مع الجهد المبذول للفردأي ضمان حصوله على اجر عادل يتناسب مع أعباء وظيفته وفقا للأهمية النسبية لهذه الوظيفة مقارنة بالوظائف الأخرى . وكذلك الهيكل الذي يحافظ على بقاء الفرد الكفء داخل المنظمة على هذا </a:t>
            </a:r>
            <a:r>
              <a:rPr lang="ar-DZ" dirty="0" err="1" smtClean="0"/>
              <a:t>الاساس</a:t>
            </a:r>
            <a:r>
              <a:rPr lang="ar-DZ" dirty="0" smtClean="0"/>
              <a:t> كيف  يتم تحليل الكتلة الاجرية؟  وما الذي يجعل نظام </a:t>
            </a:r>
            <a:r>
              <a:rPr lang="ar-DZ" dirty="0" err="1" smtClean="0"/>
              <a:t>الاجور</a:t>
            </a:r>
            <a:r>
              <a:rPr lang="ar-DZ" dirty="0" smtClean="0"/>
              <a:t> نظام عادل ومنطقي؟.</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92696"/>
            <a:ext cx="8229600" cy="5433467"/>
          </a:xfrm>
        </p:spPr>
        <p:txBody>
          <a:bodyPr/>
          <a:lstStyle/>
          <a:p>
            <a:pPr algn="r"/>
            <a:endParaRPr lang="ar-DZ" dirty="0" smtClean="0"/>
          </a:p>
          <a:p>
            <a:pPr algn="r"/>
            <a:r>
              <a:rPr lang="ar-DZ" dirty="0" smtClean="0"/>
              <a:t>ومعظم خطط تقييم الوظائف تتكون من </a:t>
            </a:r>
            <a:r>
              <a:rPr lang="ar-DZ" dirty="0" err="1" smtClean="0"/>
              <a:t>احدى</a:t>
            </a:r>
            <a:r>
              <a:rPr lang="ar-DZ" dirty="0" smtClean="0"/>
              <a:t> الطرق </a:t>
            </a:r>
            <a:r>
              <a:rPr lang="ar-DZ" dirty="0" err="1" smtClean="0"/>
              <a:t>الاربعة</a:t>
            </a:r>
            <a:r>
              <a:rPr lang="ar-DZ" dirty="0" smtClean="0"/>
              <a:t> التالية :</a:t>
            </a:r>
            <a:endParaRPr lang="fr-FR" dirty="0" smtClean="0"/>
          </a:p>
          <a:p>
            <a:pPr algn="r">
              <a:buNone/>
            </a:pPr>
            <a:r>
              <a:rPr lang="ar-DZ" dirty="0" smtClean="0"/>
              <a:t>1- طريقة النقط </a:t>
            </a:r>
            <a:endParaRPr lang="fr-FR" dirty="0" smtClean="0"/>
          </a:p>
          <a:p>
            <a:pPr algn="r">
              <a:buNone/>
            </a:pPr>
            <a:r>
              <a:rPr lang="ar-DZ" dirty="0" smtClean="0"/>
              <a:t>2- طرقة مقارنة العوامل </a:t>
            </a:r>
            <a:endParaRPr lang="fr-FR" dirty="0" smtClean="0"/>
          </a:p>
          <a:p>
            <a:pPr algn="r">
              <a:buNone/>
            </a:pPr>
            <a:r>
              <a:rPr lang="ar-DZ" dirty="0" smtClean="0"/>
              <a:t>3- طريقة التصنيف الوظيفي </a:t>
            </a:r>
            <a:endParaRPr lang="fr-FR" dirty="0" smtClean="0"/>
          </a:p>
          <a:p>
            <a:pPr algn="r">
              <a:buNone/>
            </a:pPr>
            <a:r>
              <a:rPr lang="ar-DZ" dirty="0" smtClean="0"/>
              <a:t>4- طرقة الترتيب الوظيفي</a:t>
            </a:r>
            <a:endParaRPr lang="fr-FR" dirty="0" smtClean="0"/>
          </a:p>
          <a:p>
            <a:pPr algn="r">
              <a:buNone/>
            </a:pPr>
            <a:endParaRPr lang="fr-FR" dirty="0"/>
          </a:p>
        </p:txBody>
      </p:sp>
    </p:spTree>
  </p:cSld>
  <p:clrMapOvr>
    <a:masterClrMapping/>
  </p:clrMapOvr>
  <p:transition>
    <p:wheel spokes="8"/>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p:spPr>
        <p:txBody>
          <a:bodyPr/>
          <a:lstStyle/>
          <a:p>
            <a:pPr algn="r">
              <a:buNone/>
            </a:pPr>
            <a:endParaRPr lang="ar-DZ" b="1" u="sng" dirty="0" smtClean="0"/>
          </a:p>
          <a:p>
            <a:pPr algn="r">
              <a:buNone/>
            </a:pPr>
            <a:endParaRPr lang="ar-DZ" b="1" u="sng" dirty="0" smtClean="0"/>
          </a:p>
          <a:p>
            <a:pPr algn="r">
              <a:buNone/>
            </a:pPr>
            <a:r>
              <a:rPr lang="ar-DZ" b="1" u="sng" dirty="0" err="1" smtClean="0"/>
              <a:t>اولا</a:t>
            </a:r>
            <a:r>
              <a:rPr lang="ar-DZ" b="1" u="sng" dirty="0" smtClean="0"/>
              <a:t>: طرقة النقط:</a:t>
            </a:r>
            <a:endParaRPr lang="fr-FR" dirty="0" smtClean="0"/>
          </a:p>
          <a:p>
            <a:pPr algn="r">
              <a:buNone/>
            </a:pPr>
            <a:r>
              <a:rPr lang="ar-DZ" b="1" dirty="0" smtClean="0"/>
              <a:t>- اختيار الوظائف الرئيسية : </a:t>
            </a:r>
            <a:endParaRPr lang="fr-FR" dirty="0" smtClean="0"/>
          </a:p>
          <a:p>
            <a:pPr algn="r">
              <a:buNone/>
            </a:pPr>
            <a:r>
              <a:rPr lang="ar-DZ" b="1" dirty="0" smtClean="0"/>
              <a:t>- العوامل القابلة للدفع :</a:t>
            </a:r>
            <a:r>
              <a:rPr lang="ar-DZ" dirty="0" smtClean="0"/>
              <a:t> </a:t>
            </a:r>
            <a:endParaRPr lang="fr-FR" dirty="0" smtClean="0"/>
          </a:p>
          <a:p>
            <a:pPr algn="r">
              <a:buNone/>
            </a:pPr>
            <a:r>
              <a:rPr lang="ar-DZ" b="1" u="sng" dirty="0" smtClean="0"/>
              <a:t>*وضع الأوزان للعوامل :</a:t>
            </a:r>
            <a:endParaRPr lang="fr-FR" dirty="0" smtClean="0"/>
          </a:p>
          <a:p>
            <a:pPr algn="r">
              <a:buNone/>
            </a:pPr>
            <a:r>
              <a:rPr lang="ar-DZ" b="1" u="sng" dirty="0" smtClean="0"/>
              <a:t>*تحديد النقط الخاصة بالوظائف المحددة :</a:t>
            </a:r>
            <a:r>
              <a:rPr lang="ar-DZ" dirty="0" smtClean="0"/>
              <a:t> </a:t>
            </a:r>
            <a:endParaRPr lang="fr-FR" dirty="0" smtClean="0"/>
          </a:p>
          <a:p>
            <a:pPr algn="r">
              <a:buNone/>
            </a:pPr>
            <a:endParaRPr lang="ar-DZ" dirty="0" smtClean="0"/>
          </a:p>
          <a:p>
            <a:pPr algn="r">
              <a:buNone/>
            </a:pPr>
            <a:endParaRPr lang="fr-FR" dirty="0"/>
          </a:p>
        </p:txBody>
      </p:sp>
    </p:spTree>
  </p:cSld>
  <p:clrMapOvr>
    <a:masterClrMapping/>
  </p:clrMapOvr>
  <p:transition>
    <p:split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28596" y="1500174"/>
          <a:ext cx="8229600" cy="4060877"/>
        </p:xfrm>
        <a:graphic>
          <a:graphicData uri="http://schemas.openxmlformats.org/drawingml/2006/table">
            <a:tbl>
              <a:tblPr firstRow="1" bandRow="1">
                <a:tableStyleId>{5C22544A-7EE6-4342-B048-85BDC9FD1C3A}</a:tableStyleId>
              </a:tblPr>
              <a:tblGrid>
                <a:gridCol w="533400"/>
                <a:gridCol w="533400"/>
                <a:gridCol w="514350"/>
                <a:gridCol w="546030"/>
                <a:gridCol w="1987620"/>
                <a:gridCol w="2057400"/>
                <a:gridCol w="2057400"/>
              </a:tblGrid>
              <a:tr h="625781">
                <a:tc gridSpan="4">
                  <a:txBody>
                    <a:bodyPr/>
                    <a:lstStyle/>
                    <a:p>
                      <a:pPr algn="r"/>
                      <a:r>
                        <a:rPr lang="ar-DZ" dirty="0" smtClean="0"/>
                        <a:t>النقاط المحددة لكل درجة</a:t>
                      </a:r>
                      <a:endParaRPr lang="fr-FR" dirty="0"/>
                    </a:p>
                  </a:txBody>
                  <a:tcPr/>
                </a:tc>
                <a:tc hMerge="1">
                  <a:txBody>
                    <a:bodyPr/>
                    <a:lstStyle/>
                    <a:p>
                      <a:endParaRPr lang="fr-FR"/>
                    </a:p>
                  </a:txBody>
                  <a:tcPr/>
                </a:tc>
                <a:tc hMerge="1">
                  <a:txBody>
                    <a:bodyPr/>
                    <a:lstStyle/>
                    <a:p>
                      <a:endParaRPr lang="fr-FR"/>
                    </a:p>
                  </a:txBody>
                  <a:tcPr/>
                </a:tc>
                <a:tc hMerge="1">
                  <a:txBody>
                    <a:bodyPr/>
                    <a:lstStyle/>
                    <a:p>
                      <a:endParaRPr lang="fr-FR" dirty="0"/>
                    </a:p>
                  </a:txBody>
                  <a:tcPr/>
                </a:tc>
                <a:tc>
                  <a:txBody>
                    <a:bodyPr/>
                    <a:lstStyle/>
                    <a:p>
                      <a:pPr algn="ctr">
                        <a:lnSpc>
                          <a:spcPct val="115000"/>
                        </a:lnSpc>
                        <a:spcAft>
                          <a:spcPts val="0"/>
                        </a:spcAft>
                      </a:pPr>
                      <a:r>
                        <a:rPr lang="ar-DZ" sz="1400" dirty="0">
                          <a:latin typeface="Calibri"/>
                          <a:ea typeface="Calibri"/>
                          <a:cs typeface="Arial"/>
                        </a:rPr>
                        <a:t>العوامل الفرعية</a:t>
                      </a:r>
                      <a:endParaRPr lang="fr-FR" sz="1100" dirty="0">
                        <a:latin typeface="Calibri"/>
                        <a:ea typeface="Calibri"/>
                        <a:cs typeface="Arial"/>
                      </a:endParaRPr>
                    </a:p>
                  </a:txBody>
                  <a:tcPr marL="68580" marR="68580" marT="0" marB="0"/>
                </a:tc>
                <a:tc>
                  <a:txBody>
                    <a:bodyPr/>
                    <a:lstStyle/>
                    <a:p>
                      <a:pPr algn="ctr">
                        <a:lnSpc>
                          <a:spcPct val="115000"/>
                        </a:lnSpc>
                        <a:spcAft>
                          <a:spcPts val="0"/>
                        </a:spcAft>
                      </a:pPr>
                      <a:r>
                        <a:rPr lang="ar-DZ" sz="1400">
                          <a:latin typeface="Calibri"/>
                          <a:ea typeface="Calibri"/>
                          <a:cs typeface="Arial"/>
                        </a:rPr>
                        <a:t>الحد الأقصى من النقط</a:t>
                      </a:r>
                      <a:endParaRPr lang="fr-FR" sz="1100">
                        <a:latin typeface="Calibri"/>
                        <a:ea typeface="Calibri"/>
                        <a:cs typeface="Arial"/>
                      </a:endParaRPr>
                    </a:p>
                  </a:txBody>
                  <a:tcPr marL="68580" marR="68580" marT="0" marB="0"/>
                </a:tc>
                <a:tc>
                  <a:txBody>
                    <a:bodyPr/>
                    <a:lstStyle/>
                    <a:p>
                      <a:pPr algn="r">
                        <a:lnSpc>
                          <a:spcPct val="115000"/>
                        </a:lnSpc>
                        <a:spcAft>
                          <a:spcPts val="0"/>
                        </a:spcAft>
                      </a:pPr>
                      <a:r>
                        <a:rPr lang="ar-DZ" sz="1400">
                          <a:latin typeface="Calibri"/>
                          <a:ea typeface="Calibri"/>
                          <a:cs typeface="Arial"/>
                        </a:rPr>
                        <a:t>العوامل الرئيسية (التي تستحق الدفع)</a:t>
                      </a:r>
                      <a:endParaRPr lang="fr-FR" sz="1100">
                        <a:latin typeface="Calibri"/>
                        <a:ea typeface="Calibri"/>
                        <a:cs typeface="Arial"/>
                      </a:endParaRPr>
                    </a:p>
                  </a:txBody>
                  <a:tcPr marL="68580" marR="68580" marT="0" marB="0"/>
                </a:tc>
              </a:tr>
              <a:tr h="449172">
                <a:tc>
                  <a:txBody>
                    <a:bodyPr/>
                    <a:lstStyle/>
                    <a:p>
                      <a:pPr algn="r">
                        <a:lnSpc>
                          <a:spcPct val="115000"/>
                        </a:lnSpc>
                        <a:spcAft>
                          <a:spcPts val="0"/>
                        </a:spcAft>
                      </a:pPr>
                      <a:r>
                        <a:rPr lang="ar-DZ" sz="1400" dirty="0">
                          <a:latin typeface="Calibri"/>
                          <a:ea typeface="Calibri"/>
                          <a:cs typeface="Arial"/>
                        </a:rPr>
                        <a:t>الرابع</a:t>
                      </a:r>
                      <a:endParaRPr lang="fr-FR" sz="1100" dirty="0">
                        <a:latin typeface="Calibri"/>
                        <a:ea typeface="Calibri"/>
                        <a:cs typeface="Arial"/>
                      </a:endParaRPr>
                    </a:p>
                  </a:txBody>
                  <a:tcPr marL="68580" marR="68580"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ar-DZ" sz="1400" dirty="0">
                          <a:latin typeface="Calibri"/>
                          <a:ea typeface="Calibri"/>
                          <a:cs typeface="Arial"/>
                        </a:rPr>
                        <a:t>الثالث</a:t>
                      </a:r>
                      <a:endParaRPr lang="fr-FR" sz="1100" dirty="0">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ar-DZ" sz="1400" dirty="0">
                          <a:latin typeface="Calibri"/>
                          <a:ea typeface="Calibri"/>
                          <a:cs typeface="Arial"/>
                        </a:rPr>
                        <a:t>الثاني</a:t>
                      </a:r>
                      <a:endParaRPr lang="fr-FR" sz="1100" dirty="0">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ar-DZ" sz="1400" dirty="0" err="1">
                          <a:latin typeface="Calibri"/>
                          <a:ea typeface="Calibri"/>
                          <a:cs typeface="Arial"/>
                        </a:rPr>
                        <a:t>الاول</a:t>
                      </a:r>
                      <a:endParaRPr lang="fr-FR" sz="1100" dirty="0">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rowSpan="2">
                  <a:txBody>
                    <a:bodyPr/>
                    <a:lstStyle/>
                    <a:p>
                      <a:pPr algn="r">
                        <a:lnSpc>
                          <a:spcPct val="115000"/>
                        </a:lnSpc>
                        <a:spcAft>
                          <a:spcPts val="0"/>
                        </a:spcAft>
                      </a:pPr>
                      <a:endParaRPr lang="fr-FR" sz="1400" dirty="0" smtClean="0">
                        <a:latin typeface="Calibri"/>
                        <a:ea typeface="Calibri"/>
                        <a:cs typeface="Arial"/>
                      </a:endParaRPr>
                    </a:p>
                    <a:p>
                      <a:pPr algn="r">
                        <a:lnSpc>
                          <a:spcPct val="115000"/>
                        </a:lnSpc>
                        <a:spcAft>
                          <a:spcPts val="0"/>
                        </a:spcAft>
                      </a:pPr>
                      <a:endParaRPr lang="fr-FR" sz="1400" dirty="0">
                        <a:latin typeface="Calibri"/>
                        <a:ea typeface="Calibri"/>
                        <a:cs typeface="Arial"/>
                      </a:endParaRPr>
                    </a:p>
                    <a:p>
                      <a:pPr algn="r">
                        <a:lnSpc>
                          <a:spcPct val="115000"/>
                        </a:lnSpc>
                        <a:spcAft>
                          <a:spcPts val="0"/>
                        </a:spcAft>
                      </a:pPr>
                      <a:r>
                        <a:rPr lang="ar-DZ" sz="1400" dirty="0">
                          <a:latin typeface="Calibri"/>
                          <a:ea typeface="Calibri"/>
                          <a:cs typeface="Arial"/>
                        </a:rPr>
                        <a:t>المعرفة </a:t>
                      </a:r>
                      <a:r>
                        <a:rPr lang="ar-DZ" sz="1400" dirty="0" smtClean="0">
                          <a:latin typeface="Calibri"/>
                          <a:ea typeface="Calibri"/>
                          <a:cs typeface="Arial"/>
                        </a:rPr>
                        <a:t>بالوظيفة,ا</a:t>
                      </a:r>
                    </a:p>
                    <a:p>
                      <a:pPr algn="r">
                        <a:lnSpc>
                          <a:spcPct val="115000"/>
                        </a:lnSpc>
                        <a:spcAft>
                          <a:spcPts val="0"/>
                        </a:spcAft>
                      </a:pPr>
                      <a:r>
                        <a:rPr lang="ar-DZ" sz="1400" dirty="0" smtClean="0">
                          <a:latin typeface="Calibri"/>
                          <a:ea typeface="Calibri"/>
                          <a:cs typeface="Arial"/>
                        </a:rPr>
                        <a:t>الخبرة,</a:t>
                      </a:r>
                    </a:p>
                    <a:p>
                      <a:pPr algn="r">
                        <a:lnSpc>
                          <a:spcPct val="115000"/>
                        </a:lnSpc>
                        <a:spcAft>
                          <a:spcPts val="0"/>
                        </a:spcAft>
                      </a:pPr>
                      <a:r>
                        <a:rPr lang="ar-DZ" sz="1400" dirty="0" smtClean="0">
                          <a:latin typeface="Calibri"/>
                          <a:ea typeface="Calibri"/>
                          <a:cs typeface="Arial"/>
                        </a:rPr>
                        <a:t>المبادرة</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الجسمانية</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 والذهنية</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سياسة الشركة</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,عن عمل </a:t>
                      </a:r>
                      <a:r>
                        <a:rPr lang="ar-DZ" sz="1400" dirty="0" err="1">
                          <a:latin typeface="Calibri"/>
                          <a:ea typeface="Calibri"/>
                          <a:cs typeface="Arial"/>
                        </a:rPr>
                        <a:t>الاخرين</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,عن </a:t>
                      </a:r>
                      <a:r>
                        <a:rPr lang="ar-DZ" sz="1400" dirty="0" err="1">
                          <a:latin typeface="Calibri"/>
                          <a:ea typeface="Calibri"/>
                          <a:cs typeface="Arial"/>
                        </a:rPr>
                        <a:t>النيةالحسنة</a:t>
                      </a:r>
                      <a:endParaRPr lang="fr-FR" sz="1100" dirty="0">
                        <a:latin typeface="Calibri"/>
                        <a:ea typeface="Calibri"/>
                        <a:cs typeface="Arial"/>
                      </a:endParaRPr>
                    </a:p>
                    <a:p>
                      <a:pPr algn="r">
                        <a:lnSpc>
                          <a:spcPct val="115000"/>
                        </a:lnSpc>
                        <a:spcAft>
                          <a:spcPts val="0"/>
                        </a:spcAft>
                      </a:pPr>
                      <a:r>
                        <a:rPr lang="ar-DZ" sz="1100" dirty="0">
                          <a:latin typeface="Calibri"/>
                          <a:ea typeface="Calibri"/>
                          <a:cs typeface="Arial"/>
                        </a:rPr>
                        <a:t>العلاقات العامة مع الجمهور</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شروط العمل </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المضايقات في العمل</a:t>
                      </a:r>
                      <a:endParaRPr lang="fr-FR" sz="1100" dirty="0">
                        <a:latin typeface="Calibri"/>
                        <a:ea typeface="Calibri"/>
                        <a:cs typeface="Arial"/>
                      </a:endParaRPr>
                    </a:p>
                  </a:txBody>
                  <a:tcPr marL="68580" marR="68580" marT="0" marB="0"/>
                </a:tc>
                <a:tc rowSpan="2">
                  <a:txBody>
                    <a:bodyPr/>
                    <a:lstStyle/>
                    <a:p>
                      <a:pPr>
                        <a:lnSpc>
                          <a:spcPct val="115000"/>
                        </a:lnSpc>
                        <a:spcAft>
                          <a:spcPts val="0"/>
                        </a:spcAft>
                      </a:pPr>
                      <a:endParaRPr lang="ar-DZ" sz="1400" dirty="0" smtClean="0">
                        <a:latin typeface="Calibri"/>
                        <a:ea typeface="Calibri"/>
                        <a:cs typeface="Arial"/>
                      </a:endParaRPr>
                    </a:p>
                    <a:p>
                      <a:pPr>
                        <a:lnSpc>
                          <a:spcPct val="115000"/>
                        </a:lnSpc>
                        <a:spcAft>
                          <a:spcPts val="0"/>
                        </a:spcAft>
                      </a:pPr>
                      <a:endParaRPr lang="fr-FR" sz="1400" dirty="0">
                        <a:latin typeface="Calibri"/>
                        <a:ea typeface="Calibri"/>
                        <a:cs typeface="Arial"/>
                      </a:endParaRPr>
                    </a:p>
                    <a:p>
                      <a:pPr algn="ctr">
                        <a:lnSpc>
                          <a:spcPct val="115000"/>
                        </a:lnSpc>
                        <a:spcAft>
                          <a:spcPts val="0"/>
                        </a:spcAft>
                      </a:pPr>
                      <a:r>
                        <a:rPr lang="ar-DZ" sz="1400" dirty="0">
                          <a:latin typeface="Calibri"/>
                          <a:ea typeface="Calibri"/>
                          <a:cs typeface="Arial"/>
                        </a:rPr>
                        <a:t>260</a:t>
                      </a:r>
                      <a:endParaRPr lang="fr-FR" sz="1100" dirty="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r>
                        <a:rPr lang="ar-DZ" sz="1400" dirty="0" smtClean="0">
                          <a:latin typeface="Calibri"/>
                          <a:ea typeface="Calibri"/>
                          <a:cs typeface="Arial"/>
                        </a:rPr>
                        <a:t>240</a:t>
                      </a:r>
                      <a:endParaRPr lang="fr-FR" sz="1100" dirty="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r>
                        <a:rPr lang="ar-DZ" sz="1400" dirty="0" smtClean="0">
                          <a:latin typeface="Calibri"/>
                          <a:ea typeface="Calibri"/>
                          <a:cs typeface="Arial"/>
                        </a:rPr>
                        <a:t>320</a:t>
                      </a:r>
                      <a:endParaRPr lang="fr-FR" sz="1100" dirty="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r>
                        <a:rPr lang="ar-DZ" sz="1400" dirty="0" smtClean="0">
                          <a:latin typeface="Calibri"/>
                          <a:ea typeface="Calibri"/>
                          <a:cs typeface="Arial"/>
                        </a:rPr>
                        <a:t>180</a:t>
                      </a:r>
                      <a:endParaRPr lang="fr-FR" sz="1100" dirty="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r>
                        <a:rPr lang="ar-DZ" sz="1400" dirty="0" smtClean="0">
                          <a:latin typeface="Calibri"/>
                          <a:ea typeface="Calibri"/>
                          <a:cs typeface="Arial"/>
                        </a:rPr>
                        <a:t>1000</a:t>
                      </a:r>
                      <a:endParaRPr lang="fr-FR" sz="1100" dirty="0">
                        <a:latin typeface="Calibri"/>
                        <a:ea typeface="Calibri"/>
                        <a:cs typeface="Arial"/>
                      </a:endParaRPr>
                    </a:p>
                  </a:txBody>
                  <a:tcPr marL="68580" marR="68580" marT="0" marB="0"/>
                </a:tc>
                <a:tc rowSpan="2">
                  <a:txBody>
                    <a:bodyPr/>
                    <a:lstStyle/>
                    <a:p>
                      <a:pPr algn="ctr" rtl="1">
                        <a:lnSpc>
                          <a:spcPct val="115000"/>
                        </a:lnSpc>
                        <a:spcAft>
                          <a:spcPts val="0"/>
                        </a:spcAft>
                      </a:pPr>
                      <a:endParaRPr lang="ar-DZ" sz="1400" dirty="0" smtClean="0">
                        <a:latin typeface="Calibri"/>
                        <a:ea typeface="Calibri"/>
                        <a:cs typeface="Arial"/>
                      </a:endParaRPr>
                    </a:p>
                    <a:p>
                      <a:pPr algn="ctr" rtl="1">
                        <a:lnSpc>
                          <a:spcPct val="115000"/>
                        </a:lnSpc>
                        <a:spcAft>
                          <a:spcPts val="0"/>
                        </a:spcAft>
                      </a:pPr>
                      <a:endParaRPr lang="ar-DZ" sz="1400" dirty="0">
                        <a:latin typeface="Calibri"/>
                        <a:ea typeface="Calibri"/>
                        <a:cs typeface="Arial"/>
                      </a:endParaRPr>
                    </a:p>
                    <a:p>
                      <a:pPr algn="ctr">
                        <a:lnSpc>
                          <a:spcPct val="115000"/>
                        </a:lnSpc>
                        <a:spcAft>
                          <a:spcPts val="0"/>
                        </a:spcAft>
                      </a:pPr>
                      <a:r>
                        <a:rPr lang="ar-DZ" sz="1400" dirty="0">
                          <a:latin typeface="Calibri"/>
                          <a:ea typeface="Calibri"/>
                          <a:cs typeface="Arial"/>
                        </a:rPr>
                        <a:t>المهارة</a:t>
                      </a:r>
                      <a:endParaRPr lang="fr-FR" sz="1100" dirty="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r>
                        <a:rPr lang="ar-DZ" sz="1400" dirty="0" smtClean="0">
                          <a:latin typeface="Calibri"/>
                          <a:ea typeface="Calibri"/>
                          <a:cs typeface="Arial"/>
                        </a:rPr>
                        <a:t>الجهد</a:t>
                      </a:r>
                      <a:endParaRPr lang="fr-FR" sz="1100" dirty="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r>
                        <a:rPr lang="ar-DZ" sz="1400" dirty="0" smtClean="0">
                          <a:latin typeface="Calibri"/>
                          <a:ea typeface="Calibri"/>
                          <a:cs typeface="Arial"/>
                        </a:rPr>
                        <a:t>المسؤولية</a:t>
                      </a:r>
                      <a:endParaRPr lang="fr-FR" sz="1100" dirty="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r>
                        <a:rPr lang="ar-DZ" sz="1400" dirty="0" smtClean="0">
                          <a:latin typeface="Calibri"/>
                          <a:ea typeface="Calibri"/>
                          <a:cs typeface="Arial"/>
                        </a:rPr>
                        <a:t>شروط </a:t>
                      </a:r>
                      <a:r>
                        <a:rPr lang="ar-DZ" sz="1400" dirty="0">
                          <a:latin typeface="Calibri"/>
                          <a:ea typeface="Calibri"/>
                          <a:cs typeface="Arial"/>
                        </a:rPr>
                        <a:t>وظروف الوظيفة</a:t>
                      </a:r>
                      <a:endParaRPr lang="fr-FR" sz="1100" dirty="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endParaRPr lang="ar-DZ" sz="1400" dirty="0" smtClean="0">
                        <a:latin typeface="Calibri"/>
                        <a:ea typeface="Calibri"/>
                        <a:cs typeface="Arial"/>
                      </a:endParaRPr>
                    </a:p>
                    <a:p>
                      <a:pPr algn="ctr">
                        <a:lnSpc>
                          <a:spcPct val="115000"/>
                        </a:lnSpc>
                        <a:spcAft>
                          <a:spcPts val="0"/>
                        </a:spcAft>
                      </a:pPr>
                      <a:r>
                        <a:rPr lang="ar-DZ" sz="1400" dirty="0" smtClean="0">
                          <a:latin typeface="Calibri"/>
                          <a:ea typeface="Calibri"/>
                          <a:cs typeface="Arial"/>
                        </a:rPr>
                        <a:t>النقاط </a:t>
                      </a:r>
                      <a:r>
                        <a:rPr lang="ar-DZ" sz="1400" dirty="0">
                          <a:latin typeface="Calibri"/>
                          <a:ea typeface="Calibri"/>
                          <a:cs typeface="Arial"/>
                        </a:rPr>
                        <a:t>الكلية المحتملة</a:t>
                      </a:r>
                      <a:endParaRPr lang="fr-FR" sz="1100" dirty="0">
                        <a:latin typeface="Calibri"/>
                        <a:ea typeface="Calibri"/>
                        <a:cs typeface="Arial"/>
                      </a:endParaRPr>
                    </a:p>
                  </a:txBody>
                  <a:tcPr marL="68580" marR="68580" marT="0" marB="0"/>
                </a:tc>
              </a:tr>
              <a:tr h="2925575">
                <a:tc>
                  <a:txBody>
                    <a:bodyPr/>
                    <a:lstStyle/>
                    <a:p>
                      <a:pPr algn="r" rtl="1">
                        <a:lnSpc>
                          <a:spcPct val="115000"/>
                        </a:lnSpc>
                        <a:spcAft>
                          <a:spcPts val="0"/>
                        </a:spcAft>
                      </a:pPr>
                      <a:r>
                        <a:rPr lang="ar-DZ" sz="1400" dirty="0">
                          <a:latin typeface="Calibri"/>
                          <a:ea typeface="Calibri"/>
                          <a:cs typeface="Arial"/>
                        </a:rPr>
                        <a:t>140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80</a:t>
                      </a:r>
                      <a:endParaRPr lang="fr-FR" sz="1100" dirty="0">
                        <a:latin typeface="Calibri"/>
                        <a:ea typeface="Calibri"/>
                        <a:cs typeface="Arial"/>
                      </a:endParaRPr>
                    </a:p>
                    <a:p>
                      <a:pPr algn="r">
                        <a:lnSpc>
                          <a:spcPct val="115000"/>
                        </a:lnSpc>
                        <a:spcAft>
                          <a:spcPts val="0"/>
                        </a:spcAft>
                      </a:pPr>
                      <a:r>
                        <a:rPr lang="ar-DZ" sz="1400" dirty="0" smtClean="0">
                          <a:latin typeface="Calibri"/>
                          <a:ea typeface="Calibri"/>
                          <a:cs typeface="Arial"/>
                        </a:rPr>
                        <a:t>40</a:t>
                      </a:r>
                    </a:p>
                    <a:p>
                      <a:pPr algn="r">
                        <a:lnSpc>
                          <a:spcPct val="115000"/>
                        </a:lnSpc>
                        <a:spcAft>
                          <a:spcPts val="0"/>
                        </a:spcAft>
                      </a:pPr>
                      <a:r>
                        <a:rPr lang="ar-DZ" sz="1400" dirty="0" smtClean="0">
                          <a:latin typeface="Calibri"/>
                          <a:ea typeface="Calibri"/>
                          <a:cs typeface="Arial"/>
                        </a:rPr>
                        <a:t>80</a:t>
                      </a:r>
                    </a:p>
                    <a:p>
                      <a:pPr algn="r">
                        <a:lnSpc>
                          <a:spcPct val="115000"/>
                        </a:lnSpc>
                        <a:spcAft>
                          <a:spcPts val="0"/>
                        </a:spcAft>
                      </a:pPr>
                      <a:r>
                        <a:rPr lang="ar-DZ" sz="1400" dirty="0" smtClean="0">
                          <a:latin typeface="Calibri"/>
                          <a:ea typeface="Calibri"/>
                          <a:cs typeface="Arial"/>
                        </a:rPr>
                        <a:t>160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80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160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80</a:t>
                      </a:r>
                      <a:endParaRPr lang="fr-FR" sz="1100" dirty="0">
                        <a:latin typeface="Calibri"/>
                        <a:ea typeface="Calibri"/>
                        <a:cs typeface="Arial"/>
                      </a:endParaRPr>
                    </a:p>
                    <a:p>
                      <a:pPr algn="r">
                        <a:lnSpc>
                          <a:spcPct val="115000"/>
                        </a:lnSpc>
                        <a:spcAft>
                          <a:spcPts val="0"/>
                        </a:spcAft>
                      </a:pPr>
                      <a:endParaRPr lang="ar-DZ" sz="1400" dirty="0" smtClean="0">
                        <a:latin typeface="Calibri"/>
                        <a:ea typeface="Calibri"/>
                        <a:cs typeface="Arial"/>
                      </a:endParaRPr>
                    </a:p>
                    <a:p>
                      <a:pPr algn="r">
                        <a:lnSpc>
                          <a:spcPct val="115000"/>
                        </a:lnSpc>
                        <a:spcAft>
                          <a:spcPts val="0"/>
                        </a:spcAft>
                      </a:pPr>
                      <a:r>
                        <a:rPr lang="ar-DZ" sz="1400" dirty="0" smtClean="0">
                          <a:latin typeface="Calibri"/>
                          <a:ea typeface="Calibri"/>
                          <a:cs typeface="Arial"/>
                        </a:rPr>
                        <a:t>80</a:t>
                      </a:r>
                    </a:p>
                    <a:p>
                      <a:pPr algn="r">
                        <a:lnSpc>
                          <a:spcPct val="115000"/>
                        </a:lnSpc>
                        <a:spcAft>
                          <a:spcPts val="0"/>
                        </a:spcAft>
                      </a:pPr>
                      <a:r>
                        <a:rPr lang="ar-DZ" sz="1400" dirty="0" smtClean="0">
                          <a:latin typeface="Calibri"/>
                          <a:ea typeface="Calibri"/>
                          <a:cs typeface="Arial"/>
                        </a:rPr>
                        <a:t>60</a:t>
                      </a:r>
                      <a:endParaRPr lang="fr-FR" sz="1100" dirty="0">
                        <a:latin typeface="Calibri"/>
                        <a:ea typeface="Calibri"/>
                        <a:cs typeface="Arial"/>
                      </a:endParaRPr>
                    </a:p>
                  </a:txBody>
                  <a:tcPr marL="68580" marR="68580"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1">
                        <a:lnSpc>
                          <a:spcPct val="115000"/>
                        </a:lnSpc>
                        <a:spcAft>
                          <a:spcPts val="0"/>
                        </a:spcAft>
                      </a:pPr>
                      <a:r>
                        <a:rPr lang="ar-DZ" sz="1400" dirty="0">
                          <a:latin typeface="Calibri"/>
                          <a:ea typeface="Calibri"/>
                          <a:cs typeface="Arial"/>
                        </a:rPr>
                        <a:t>105</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60</a:t>
                      </a:r>
                      <a:endParaRPr lang="fr-FR" sz="1100" dirty="0">
                        <a:latin typeface="Calibri"/>
                        <a:ea typeface="Calibri"/>
                        <a:cs typeface="Arial"/>
                      </a:endParaRPr>
                    </a:p>
                    <a:p>
                      <a:pPr algn="r">
                        <a:lnSpc>
                          <a:spcPct val="115000"/>
                        </a:lnSpc>
                        <a:spcAft>
                          <a:spcPts val="0"/>
                        </a:spcAft>
                      </a:pPr>
                      <a:r>
                        <a:rPr lang="ar-DZ" sz="1400" dirty="0" smtClean="0">
                          <a:latin typeface="Calibri"/>
                          <a:ea typeface="Calibri"/>
                          <a:cs typeface="Arial"/>
                        </a:rPr>
                        <a:t>30</a:t>
                      </a:r>
                    </a:p>
                    <a:p>
                      <a:pPr algn="r">
                        <a:lnSpc>
                          <a:spcPct val="115000"/>
                        </a:lnSpc>
                        <a:spcAft>
                          <a:spcPts val="0"/>
                        </a:spcAft>
                      </a:pPr>
                      <a:r>
                        <a:rPr lang="ar-DZ" sz="1400" dirty="0" smtClean="0">
                          <a:latin typeface="Calibri"/>
                          <a:ea typeface="Calibri"/>
                          <a:cs typeface="Arial"/>
                        </a:rPr>
                        <a:t>60</a:t>
                      </a:r>
                    </a:p>
                    <a:p>
                      <a:pPr algn="r">
                        <a:lnSpc>
                          <a:spcPct val="115000"/>
                        </a:lnSpc>
                        <a:spcAft>
                          <a:spcPts val="0"/>
                        </a:spcAft>
                      </a:pPr>
                      <a:r>
                        <a:rPr lang="ar-DZ" sz="1400" dirty="0" smtClean="0">
                          <a:latin typeface="Calibri"/>
                          <a:ea typeface="Calibri"/>
                          <a:cs typeface="Arial"/>
                        </a:rPr>
                        <a:t>120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60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120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60</a:t>
                      </a:r>
                      <a:endParaRPr lang="fr-FR" sz="1100" dirty="0">
                        <a:latin typeface="Calibri"/>
                        <a:ea typeface="Calibri"/>
                        <a:cs typeface="Arial"/>
                      </a:endParaRPr>
                    </a:p>
                    <a:p>
                      <a:pPr algn="r">
                        <a:lnSpc>
                          <a:spcPct val="115000"/>
                        </a:lnSpc>
                        <a:spcAft>
                          <a:spcPts val="0"/>
                        </a:spcAft>
                      </a:pPr>
                      <a:endParaRPr lang="ar-DZ" sz="1400" dirty="0" smtClean="0">
                        <a:latin typeface="Calibri"/>
                        <a:ea typeface="Calibri"/>
                        <a:cs typeface="Arial"/>
                      </a:endParaRPr>
                    </a:p>
                    <a:p>
                      <a:pPr algn="r">
                        <a:lnSpc>
                          <a:spcPct val="115000"/>
                        </a:lnSpc>
                        <a:spcAft>
                          <a:spcPts val="0"/>
                        </a:spcAft>
                      </a:pPr>
                      <a:r>
                        <a:rPr lang="ar-DZ" sz="1400" dirty="0" smtClean="0">
                          <a:latin typeface="Calibri"/>
                          <a:ea typeface="Calibri"/>
                          <a:cs typeface="Arial"/>
                        </a:rPr>
                        <a:t>60</a:t>
                      </a:r>
                    </a:p>
                    <a:p>
                      <a:pPr algn="r">
                        <a:lnSpc>
                          <a:spcPct val="115000"/>
                        </a:lnSpc>
                        <a:spcAft>
                          <a:spcPts val="0"/>
                        </a:spcAft>
                      </a:pPr>
                      <a:r>
                        <a:rPr lang="ar-DZ" sz="1400" dirty="0" smtClean="0">
                          <a:latin typeface="Calibri"/>
                          <a:ea typeface="Calibri"/>
                          <a:cs typeface="Arial"/>
                        </a:rPr>
                        <a:t>45</a:t>
                      </a:r>
                      <a:endParaRPr lang="fr-FR" sz="1100" dirty="0">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1">
                        <a:lnSpc>
                          <a:spcPct val="115000"/>
                        </a:lnSpc>
                        <a:spcAft>
                          <a:spcPts val="0"/>
                        </a:spcAft>
                      </a:pPr>
                      <a:r>
                        <a:rPr lang="ar-DZ" sz="1400" dirty="0">
                          <a:latin typeface="Calibri"/>
                          <a:ea typeface="Calibri"/>
                          <a:cs typeface="Arial"/>
                        </a:rPr>
                        <a:t>70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40</a:t>
                      </a:r>
                      <a:endParaRPr lang="fr-FR" sz="1100" dirty="0">
                        <a:latin typeface="Calibri"/>
                        <a:ea typeface="Calibri"/>
                        <a:cs typeface="Arial"/>
                      </a:endParaRPr>
                    </a:p>
                    <a:p>
                      <a:pPr algn="r">
                        <a:lnSpc>
                          <a:spcPct val="115000"/>
                        </a:lnSpc>
                        <a:spcAft>
                          <a:spcPts val="0"/>
                        </a:spcAft>
                      </a:pPr>
                      <a:r>
                        <a:rPr lang="ar-DZ" sz="1400" dirty="0" smtClean="0">
                          <a:latin typeface="Calibri"/>
                          <a:ea typeface="Calibri"/>
                          <a:cs typeface="Arial"/>
                        </a:rPr>
                        <a:t>20</a:t>
                      </a:r>
                    </a:p>
                    <a:p>
                      <a:pPr algn="r">
                        <a:lnSpc>
                          <a:spcPct val="115000"/>
                        </a:lnSpc>
                        <a:spcAft>
                          <a:spcPts val="0"/>
                        </a:spcAft>
                      </a:pPr>
                      <a:r>
                        <a:rPr lang="ar-DZ" sz="1400" dirty="0" smtClean="0">
                          <a:latin typeface="Calibri"/>
                          <a:ea typeface="Calibri"/>
                          <a:cs typeface="Arial"/>
                        </a:rPr>
                        <a:t>40</a:t>
                      </a:r>
                    </a:p>
                    <a:p>
                      <a:pPr algn="r">
                        <a:lnSpc>
                          <a:spcPct val="115000"/>
                        </a:lnSpc>
                        <a:spcAft>
                          <a:spcPts val="0"/>
                        </a:spcAft>
                      </a:pPr>
                      <a:r>
                        <a:rPr lang="ar-DZ" sz="1400" dirty="0" smtClean="0">
                          <a:latin typeface="Calibri"/>
                          <a:ea typeface="Calibri"/>
                          <a:cs typeface="Arial"/>
                        </a:rPr>
                        <a:t>30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40</a:t>
                      </a:r>
                      <a:endParaRPr lang="fr-FR" sz="1100" dirty="0">
                        <a:latin typeface="Calibri"/>
                        <a:ea typeface="Calibri"/>
                        <a:cs typeface="Arial"/>
                      </a:endParaRPr>
                    </a:p>
                    <a:p>
                      <a:pPr algn="r">
                        <a:lnSpc>
                          <a:spcPct val="115000"/>
                        </a:lnSpc>
                        <a:spcAft>
                          <a:spcPts val="0"/>
                        </a:spcAft>
                      </a:pPr>
                      <a:r>
                        <a:rPr lang="ar-DZ" sz="1400" dirty="0" smtClean="0">
                          <a:latin typeface="Calibri"/>
                          <a:ea typeface="Calibri"/>
                          <a:cs typeface="Arial"/>
                        </a:rPr>
                        <a:t>80</a:t>
                      </a:r>
                      <a:endParaRPr lang="fr-FR" sz="1100" dirty="0" smtClean="0">
                        <a:latin typeface="Calibri"/>
                        <a:ea typeface="Calibri"/>
                        <a:cs typeface="Arial"/>
                      </a:endParaRPr>
                    </a:p>
                    <a:p>
                      <a:pPr algn="r">
                        <a:lnSpc>
                          <a:spcPct val="115000"/>
                        </a:lnSpc>
                        <a:spcAft>
                          <a:spcPts val="0"/>
                        </a:spcAft>
                      </a:pPr>
                      <a:r>
                        <a:rPr lang="ar-DZ" sz="1400" dirty="0" smtClean="0">
                          <a:latin typeface="Calibri"/>
                          <a:ea typeface="Calibri"/>
                          <a:cs typeface="Arial"/>
                        </a:rPr>
                        <a:t>40</a:t>
                      </a:r>
                      <a:endParaRPr lang="fr-FR" sz="1100" dirty="0">
                        <a:latin typeface="Calibri"/>
                        <a:ea typeface="Calibri"/>
                        <a:cs typeface="Arial"/>
                      </a:endParaRPr>
                    </a:p>
                    <a:p>
                      <a:pPr algn="r">
                        <a:lnSpc>
                          <a:spcPct val="115000"/>
                        </a:lnSpc>
                        <a:spcAft>
                          <a:spcPts val="0"/>
                        </a:spcAft>
                      </a:pPr>
                      <a:endParaRPr lang="ar-DZ" sz="1400" dirty="0" smtClean="0">
                        <a:latin typeface="Calibri"/>
                        <a:ea typeface="Calibri"/>
                        <a:cs typeface="Arial"/>
                      </a:endParaRPr>
                    </a:p>
                    <a:p>
                      <a:pPr algn="r">
                        <a:lnSpc>
                          <a:spcPct val="115000"/>
                        </a:lnSpc>
                        <a:spcAft>
                          <a:spcPts val="0"/>
                        </a:spcAft>
                      </a:pPr>
                      <a:r>
                        <a:rPr lang="ar-DZ" sz="1400" dirty="0" smtClean="0">
                          <a:latin typeface="Calibri"/>
                          <a:ea typeface="Calibri"/>
                          <a:cs typeface="Arial"/>
                        </a:rPr>
                        <a:t>40</a:t>
                      </a:r>
                    </a:p>
                    <a:p>
                      <a:pPr algn="r">
                        <a:lnSpc>
                          <a:spcPct val="115000"/>
                        </a:lnSpc>
                        <a:spcAft>
                          <a:spcPts val="0"/>
                        </a:spcAft>
                      </a:pPr>
                      <a:r>
                        <a:rPr lang="ar-DZ" sz="1400" dirty="0" smtClean="0">
                          <a:latin typeface="Calibri"/>
                          <a:ea typeface="Calibri"/>
                          <a:cs typeface="Arial"/>
                        </a:rPr>
                        <a:t>30</a:t>
                      </a:r>
                      <a:endParaRPr lang="fr-FR" sz="1100" dirty="0">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r" rtl="1">
                        <a:lnSpc>
                          <a:spcPct val="115000"/>
                        </a:lnSpc>
                        <a:spcAft>
                          <a:spcPts val="0"/>
                        </a:spcAft>
                      </a:pPr>
                      <a:r>
                        <a:rPr lang="ar-DZ" sz="1400" dirty="0" smtClean="0">
                          <a:latin typeface="Calibri"/>
                          <a:ea typeface="Calibri"/>
                          <a:cs typeface="Arial"/>
                        </a:rPr>
                        <a:t>35</a:t>
                      </a:r>
                      <a:endParaRPr lang="fr-FR" sz="1400" dirty="0">
                        <a:latin typeface="Calibri"/>
                        <a:ea typeface="Calibri"/>
                        <a:cs typeface="Arial"/>
                      </a:endParaRPr>
                    </a:p>
                    <a:p>
                      <a:pPr algn="r">
                        <a:lnSpc>
                          <a:spcPct val="115000"/>
                        </a:lnSpc>
                        <a:spcAft>
                          <a:spcPts val="0"/>
                        </a:spcAft>
                      </a:pPr>
                      <a:r>
                        <a:rPr lang="ar-DZ" sz="1400" dirty="0" smtClean="0">
                          <a:latin typeface="Calibri"/>
                          <a:ea typeface="Calibri"/>
                          <a:cs typeface="Arial"/>
                        </a:rPr>
                        <a:t>20</a:t>
                      </a:r>
                      <a:endParaRPr lang="fr-FR" sz="1100" dirty="0">
                        <a:latin typeface="Calibri"/>
                        <a:ea typeface="Calibri"/>
                        <a:cs typeface="Arial"/>
                      </a:endParaRPr>
                    </a:p>
                    <a:p>
                      <a:pPr algn="r">
                        <a:lnSpc>
                          <a:spcPct val="115000"/>
                        </a:lnSpc>
                        <a:spcAft>
                          <a:spcPts val="0"/>
                        </a:spcAft>
                      </a:pPr>
                      <a:r>
                        <a:rPr lang="ar-DZ" sz="1400" dirty="0" smtClean="0">
                          <a:latin typeface="Calibri"/>
                          <a:ea typeface="Calibri"/>
                          <a:cs typeface="Arial"/>
                        </a:rPr>
                        <a:t>10</a:t>
                      </a:r>
                    </a:p>
                    <a:p>
                      <a:pPr algn="r">
                        <a:lnSpc>
                          <a:spcPct val="115000"/>
                        </a:lnSpc>
                        <a:spcAft>
                          <a:spcPts val="0"/>
                        </a:spcAft>
                      </a:pPr>
                      <a:r>
                        <a:rPr lang="ar-DZ" sz="1400" dirty="0" smtClean="0">
                          <a:latin typeface="Calibri"/>
                          <a:ea typeface="Calibri"/>
                          <a:cs typeface="Arial"/>
                        </a:rPr>
                        <a:t>20</a:t>
                      </a:r>
                    </a:p>
                    <a:p>
                      <a:pPr algn="r">
                        <a:lnSpc>
                          <a:spcPct val="115000"/>
                        </a:lnSpc>
                        <a:spcAft>
                          <a:spcPts val="0"/>
                        </a:spcAft>
                      </a:pPr>
                      <a:r>
                        <a:rPr lang="ar-DZ" sz="1400" dirty="0" smtClean="0">
                          <a:latin typeface="Calibri"/>
                          <a:ea typeface="Calibri"/>
                          <a:cs typeface="Arial"/>
                        </a:rPr>
                        <a:t>40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20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40</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20</a:t>
                      </a:r>
                      <a:endParaRPr lang="fr-FR" sz="1100" dirty="0">
                        <a:latin typeface="Calibri"/>
                        <a:ea typeface="Calibri"/>
                        <a:cs typeface="Arial"/>
                      </a:endParaRPr>
                    </a:p>
                    <a:p>
                      <a:pPr algn="r">
                        <a:lnSpc>
                          <a:spcPct val="115000"/>
                        </a:lnSpc>
                        <a:spcAft>
                          <a:spcPts val="0"/>
                        </a:spcAft>
                      </a:pPr>
                      <a:endParaRPr lang="ar-DZ" sz="1400" dirty="0" smtClean="0">
                        <a:latin typeface="Calibri"/>
                        <a:ea typeface="Calibri"/>
                        <a:cs typeface="Arial"/>
                      </a:endParaRPr>
                    </a:p>
                    <a:p>
                      <a:pPr algn="r">
                        <a:lnSpc>
                          <a:spcPct val="115000"/>
                        </a:lnSpc>
                        <a:spcAft>
                          <a:spcPts val="0"/>
                        </a:spcAft>
                      </a:pPr>
                      <a:r>
                        <a:rPr lang="ar-DZ" sz="1400" dirty="0" smtClean="0">
                          <a:latin typeface="Calibri"/>
                          <a:ea typeface="Calibri"/>
                          <a:cs typeface="Arial"/>
                        </a:rPr>
                        <a:t>20</a:t>
                      </a:r>
                    </a:p>
                    <a:p>
                      <a:pPr algn="r">
                        <a:lnSpc>
                          <a:spcPct val="115000"/>
                        </a:lnSpc>
                        <a:spcAft>
                          <a:spcPts val="0"/>
                        </a:spcAft>
                      </a:pPr>
                      <a:r>
                        <a:rPr lang="ar-DZ" sz="1400" dirty="0" smtClean="0">
                          <a:latin typeface="Calibri"/>
                          <a:ea typeface="Calibri"/>
                          <a:cs typeface="Arial"/>
                        </a:rPr>
                        <a:t>15</a:t>
                      </a:r>
                      <a:endParaRPr lang="fr-FR" sz="1100" dirty="0">
                        <a:latin typeface="Calibri"/>
                        <a:ea typeface="Calibri"/>
                        <a:cs typeface="Arial"/>
                      </a:endParaRPr>
                    </a:p>
                  </a:txBody>
                  <a:tcPr marL="68580" marR="68580"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fr-FR"/>
                    </a:p>
                  </a:txBody>
                  <a:tcPr/>
                </a:tc>
                <a:tc vMerge="1">
                  <a:txBody>
                    <a:bodyPr/>
                    <a:lstStyle/>
                    <a:p>
                      <a:endParaRPr lang="fr-FR"/>
                    </a:p>
                  </a:txBody>
                  <a:tcPr/>
                </a:tc>
                <a:tc vMerge="1">
                  <a:txBody>
                    <a:bodyPr/>
                    <a:lstStyle/>
                    <a:p>
                      <a:endParaRPr lang="fr-FR"/>
                    </a:p>
                  </a:txBody>
                  <a:tcPr/>
                </a:tc>
              </a:tr>
            </a:tbl>
          </a:graphicData>
        </a:graphic>
      </p:graphicFrame>
      <p:sp>
        <p:nvSpPr>
          <p:cNvPr id="5" name="ZoneTexte 4"/>
          <p:cNvSpPr txBox="1"/>
          <p:nvPr/>
        </p:nvSpPr>
        <p:spPr>
          <a:xfrm>
            <a:off x="2357422" y="714356"/>
            <a:ext cx="4000528" cy="461665"/>
          </a:xfrm>
          <a:prstGeom prst="rect">
            <a:avLst/>
          </a:prstGeom>
          <a:noFill/>
        </p:spPr>
        <p:txBody>
          <a:bodyPr wrap="square" rtlCol="0">
            <a:spAutoFit/>
          </a:bodyPr>
          <a:lstStyle/>
          <a:p>
            <a:pPr algn="ctr"/>
            <a:r>
              <a:rPr lang="ar-DZ" sz="2400" b="1" u="sng" dirty="0" smtClean="0"/>
              <a:t>وضع الأوزان للعوامل</a:t>
            </a:r>
            <a:endParaRPr lang="fr-FR" sz="2400" b="1" u="sng"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DZ" dirty="0" smtClean="0"/>
              <a:t/>
            </a:r>
            <a:br>
              <a:rPr lang="ar-DZ" dirty="0" smtClean="0"/>
            </a:br>
            <a:r>
              <a:rPr lang="ar-DZ" dirty="0" smtClean="0"/>
              <a:t/>
            </a:r>
            <a:br>
              <a:rPr lang="ar-DZ" dirty="0" smtClean="0"/>
            </a:br>
            <a:r>
              <a:rPr lang="ar-DZ" dirty="0" smtClean="0"/>
              <a:t/>
            </a:r>
            <a:br>
              <a:rPr lang="ar-DZ" dirty="0" smtClean="0"/>
            </a:br>
            <a:r>
              <a:rPr lang="ar-DZ" dirty="0" smtClean="0"/>
              <a:t/>
            </a:r>
            <a:br>
              <a:rPr lang="ar-DZ" dirty="0" smtClean="0"/>
            </a:br>
            <a:r>
              <a:rPr lang="ar-DZ" dirty="0" smtClean="0"/>
              <a:t/>
            </a:r>
            <a:br>
              <a:rPr lang="ar-DZ" dirty="0" smtClean="0"/>
            </a:br>
            <a:r>
              <a:rPr lang="ar-DZ" dirty="0" smtClean="0"/>
              <a:t/>
            </a:r>
            <a:br>
              <a:rPr lang="ar-DZ" dirty="0" smtClean="0"/>
            </a:br>
            <a:r>
              <a:rPr lang="ar-DZ" dirty="0" smtClean="0"/>
              <a:t/>
            </a:r>
            <a:br>
              <a:rPr lang="ar-DZ" dirty="0" smtClean="0"/>
            </a:br>
            <a:r>
              <a:rPr lang="ar-DZ" b="1" u="sng" dirty="0" smtClean="0"/>
              <a:t/>
            </a:r>
            <a:br>
              <a:rPr lang="ar-DZ" b="1" u="sng" dirty="0" smtClean="0"/>
            </a:br>
            <a:r>
              <a:rPr lang="ar-DZ" b="1" u="sng" dirty="0" smtClean="0"/>
              <a:t/>
            </a:r>
            <a:br>
              <a:rPr lang="ar-DZ" b="1" u="sng" dirty="0" smtClean="0"/>
            </a:br>
            <a:r>
              <a:rPr lang="ar-DZ" b="1" u="sng" dirty="0" smtClean="0"/>
              <a:t/>
            </a:r>
            <a:br>
              <a:rPr lang="ar-DZ" b="1" u="sng" dirty="0" smtClean="0"/>
            </a:br>
            <a:r>
              <a:rPr lang="ar-DZ" b="1" u="sng" dirty="0" smtClean="0"/>
              <a:t/>
            </a:r>
            <a:br>
              <a:rPr lang="ar-DZ" b="1" u="sng" dirty="0" smtClean="0"/>
            </a:br>
            <a:r>
              <a:rPr lang="fr-FR" dirty="0" smtClean="0"/>
              <a:t/>
            </a:r>
            <a:br>
              <a:rPr lang="fr-FR" dirty="0" smtClean="0"/>
            </a:br>
            <a:r>
              <a:rPr lang="ar-DZ" dirty="0" smtClean="0"/>
              <a:t>-</a:t>
            </a:r>
            <a:r>
              <a:rPr lang="ar-DZ" b="1" u="sng" dirty="0" smtClean="0"/>
              <a:t> ثانيا : طريقة مقارنة العوامل </a:t>
            </a:r>
            <a:r>
              <a:rPr lang="fr-FR" dirty="0" smtClean="0"/>
              <a:t/>
            </a:r>
            <a:br>
              <a:rPr lang="fr-FR" dirty="0" smtClean="0"/>
            </a:br>
            <a:r>
              <a:rPr lang="ar-DZ" sz="3600" dirty="0" smtClean="0"/>
              <a:t>ترتيب الوظائف الرئيسية وفقا لعامل-عامل رئيسي</a:t>
            </a:r>
            <a:endParaRPr lang="fr-FR" sz="3600" dirty="0"/>
          </a:p>
        </p:txBody>
      </p:sp>
      <p:graphicFrame>
        <p:nvGraphicFramePr>
          <p:cNvPr id="4" name="Espace réservé du contenu 3"/>
          <p:cNvGraphicFramePr>
            <a:graphicFrameLocks noGrp="1"/>
          </p:cNvGraphicFramePr>
          <p:nvPr>
            <p:ph idx="1"/>
          </p:nvPr>
        </p:nvGraphicFramePr>
        <p:xfrm>
          <a:off x="457200" y="1935163"/>
          <a:ext cx="8229600" cy="2088388"/>
        </p:xfrm>
        <a:graphic>
          <a:graphicData uri="http://schemas.openxmlformats.org/drawingml/2006/table">
            <a:tbl>
              <a:tblPr firstRow="1" bandRow="1">
                <a:tableStyleId>{5C22544A-7EE6-4342-B048-85BDC9FD1C3A}</a:tableStyleId>
              </a:tblPr>
              <a:tblGrid>
                <a:gridCol w="1371600"/>
                <a:gridCol w="1371600"/>
                <a:gridCol w="1371600"/>
                <a:gridCol w="1371600"/>
                <a:gridCol w="1371600"/>
                <a:gridCol w="1371600"/>
              </a:tblGrid>
              <a:tr h="370840">
                <a:tc>
                  <a:txBody>
                    <a:bodyPr/>
                    <a:lstStyle/>
                    <a:p>
                      <a:pPr algn="ctr">
                        <a:lnSpc>
                          <a:spcPct val="115000"/>
                        </a:lnSpc>
                        <a:spcAft>
                          <a:spcPts val="0"/>
                        </a:spcAft>
                      </a:pPr>
                      <a:r>
                        <a:rPr lang="ar-DZ" sz="1400" dirty="0">
                          <a:latin typeface="Calibri"/>
                          <a:ea typeface="Calibri"/>
                          <a:cs typeface="Arial"/>
                        </a:rPr>
                        <a:t>ظروف العمل</a:t>
                      </a:r>
                      <a:endParaRPr lang="fr-FR" sz="1100" dirty="0">
                        <a:latin typeface="Calibri"/>
                        <a:ea typeface="Calibri"/>
                        <a:cs typeface="Arial"/>
                      </a:endParaRPr>
                    </a:p>
                  </a:txBody>
                  <a:tcPr marL="68580" marR="68580" marT="0" marB="0"/>
                </a:tc>
                <a:tc>
                  <a:txBody>
                    <a:bodyPr/>
                    <a:lstStyle/>
                    <a:p>
                      <a:pPr algn="ctr">
                        <a:lnSpc>
                          <a:spcPct val="115000"/>
                        </a:lnSpc>
                        <a:spcAft>
                          <a:spcPts val="0"/>
                        </a:spcAft>
                      </a:pPr>
                      <a:r>
                        <a:rPr lang="ar-DZ" sz="1400">
                          <a:latin typeface="Calibri"/>
                          <a:ea typeface="Calibri"/>
                          <a:cs typeface="Arial"/>
                        </a:rPr>
                        <a:t>المسؤولية</a:t>
                      </a:r>
                      <a:endParaRPr lang="fr-FR" sz="1100">
                        <a:latin typeface="Calibri"/>
                        <a:ea typeface="Calibri"/>
                        <a:cs typeface="Arial"/>
                      </a:endParaRPr>
                    </a:p>
                  </a:txBody>
                  <a:tcPr marL="68580" marR="68580" marT="0" marB="0"/>
                </a:tc>
                <a:tc>
                  <a:txBody>
                    <a:bodyPr/>
                    <a:lstStyle/>
                    <a:p>
                      <a:pPr algn="ctr">
                        <a:lnSpc>
                          <a:spcPct val="115000"/>
                        </a:lnSpc>
                        <a:spcAft>
                          <a:spcPts val="0"/>
                        </a:spcAft>
                      </a:pPr>
                      <a:r>
                        <a:rPr lang="ar-DZ" sz="1400">
                          <a:latin typeface="Calibri"/>
                          <a:ea typeface="Calibri"/>
                          <a:cs typeface="Arial"/>
                        </a:rPr>
                        <a:t>المتطلبات الجسمانية</a:t>
                      </a:r>
                      <a:endParaRPr lang="fr-FR" sz="1100">
                        <a:latin typeface="Calibri"/>
                        <a:ea typeface="Calibri"/>
                        <a:cs typeface="Arial"/>
                      </a:endParaRPr>
                    </a:p>
                  </a:txBody>
                  <a:tcPr marL="68580" marR="68580" marT="0" marB="0"/>
                </a:tc>
                <a:tc>
                  <a:txBody>
                    <a:bodyPr/>
                    <a:lstStyle/>
                    <a:p>
                      <a:pPr algn="ctr">
                        <a:lnSpc>
                          <a:spcPct val="115000"/>
                        </a:lnSpc>
                        <a:spcAft>
                          <a:spcPts val="0"/>
                        </a:spcAft>
                      </a:pPr>
                      <a:r>
                        <a:rPr lang="ar-DZ" sz="1400">
                          <a:latin typeface="Calibri"/>
                          <a:ea typeface="Calibri"/>
                          <a:cs typeface="Arial"/>
                        </a:rPr>
                        <a:t>المهارة</a:t>
                      </a:r>
                      <a:endParaRPr lang="fr-FR" sz="1100">
                        <a:latin typeface="Calibri"/>
                        <a:ea typeface="Calibri"/>
                        <a:cs typeface="Arial"/>
                      </a:endParaRPr>
                    </a:p>
                  </a:txBody>
                  <a:tcPr marL="68580" marR="68580" marT="0" marB="0"/>
                </a:tc>
                <a:tc>
                  <a:txBody>
                    <a:bodyPr/>
                    <a:lstStyle/>
                    <a:p>
                      <a:pPr algn="ctr">
                        <a:lnSpc>
                          <a:spcPct val="115000"/>
                        </a:lnSpc>
                        <a:spcAft>
                          <a:spcPts val="0"/>
                        </a:spcAft>
                      </a:pPr>
                      <a:r>
                        <a:rPr lang="ar-DZ" sz="1400">
                          <a:latin typeface="Calibri"/>
                          <a:ea typeface="Calibri"/>
                          <a:cs typeface="Arial"/>
                        </a:rPr>
                        <a:t>المتطلبات الذهنية</a:t>
                      </a:r>
                      <a:endParaRPr lang="fr-FR" sz="1100">
                        <a:latin typeface="Calibri"/>
                        <a:ea typeface="Calibri"/>
                        <a:cs typeface="Arial"/>
                      </a:endParaRPr>
                    </a:p>
                  </a:txBody>
                  <a:tcPr marL="68580" marR="68580" marT="0" marB="0"/>
                </a:tc>
                <a:tc>
                  <a:txBody>
                    <a:bodyPr/>
                    <a:lstStyle/>
                    <a:p>
                      <a:pPr algn="ctr">
                        <a:lnSpc>
                          <a:spcPct val="115000"/>
                        </a:lnSpc>
                        <a:spcAft>
                          <a:spcPts val="0"/>
                        </a:spcAft>
                      </a:pPr>
                      <a:r>
                        <a:rPr lang="ar-DZ" sz="1400">
                          <a:latin typeface="Calibri"/>
                          <a:ea typeface="Calibri"/>
                          <a:cs typeface="Arial"/>
                        </a:rPr>
                        <a:t>الوظيفة</a:t>
                      </a:r>
                      <a:endParaRPr lang="fr-FR" sz="1100">
                        <a:latin typeface="Calibri"/>
                        <a:ea typeface="Calibri"/>
                        <a:cs typeface="Arial"/>
                      </a:endParaRPr>
                    </a:p>
                  </a:txBody>
                  <a:tcPr marL="68580" marR="68580" marT="0" marB="0"/>
                </a:tc>
              </a:tr>
              <a:tr h="370840">
                <a:tc>
                  <a:txBody>
                    <a:bodyPr/>
                    <a:lstStyle/>
                    <a:p>
                      <a:pPr algn="ctr" rtl="1">
                        <a:lnSpc>
                          <a:spcPct val="115000"/>
                        </a:lnSpc>
                        <a:spcAft>
                          <a:spcPts val="0"/>
                        </a:spcAft>
                      </a:pPr>
                      <a:r>
                        <a:rPr lang="ar-DZ" sz="1400">
                          <a:latin typeface="Calibri"/>
                          <a:ea typeface="Calibri"/>
                          <a:cs typeface="Arial"/>
                        </a:rPr>
                        <a:t>7</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3</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2</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5</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4</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6</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1</a:t>
                      </a:r>
                      <a:endParaRPr lang="fr-FR" sz="1100">
                        <a:latin typeface="Calibri"/>
                        <a:ea typeface="Calibri"/>
                        <a:cs typeface="Arial"/>
                      </a:endParaRPr>
                    </a:p>
                  </a:txBody>
                  <a:tcPr marL="68580" marR="68580" marT="0" marB="0"/>
                </a:tc>
                <a:tc>
                  <a:txBody>
                    <a:bodyPr/>
                    <a:lstStyle/>
                    <a:p>
                      <a:pPr algn="ctr" rtl="1">
                        <a:lnSpc>
                          <a:spcPct val="115000"/>
                        </a:lnSpc>
                        <a:spcAft>
                          <a:spcPts val="0"/>
                        </a:spcAft>
                      </a:pPr>
                      <a:r>
                        <a:rPr lang="ar-DZ" sz="1400">
                          <a:latin typeface="Calibri"/>
                          <a:ea typeface="Calibri"/>
                          <a:cs typeface="Arial"/>
                        </a:rPr>
                        <a:t>1</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2</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3</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5</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4</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6</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7</a:t>
                      </a:r>
                      <a:endParaRPr lang="fr-FR" sz="1100">
                        <a:latin typeface="Calibri"/>
                        <a:ea typeface="Calibri"/>
                        <a:cs typeface="Arial"/>
                      </a:endParaRPr>
                    </a:p>
                  </a:txBody>
                  <a:tcPr marL="68580" marR="68580" marT="0" marB="0"/>
                </a:tc>
                <a:tc>
                  <a:txBody>
                    <a:bodyPr/>
                    <a:lstStyle/>
                    <a:p>
                      <a:pPr algn="ctr" rtl="1">
                        <a:lnSpc>
                          <a:spcPct val="115000"/>
                        </a:lnSpc>
                        <a:spcAft>
                          <a:spcPts val="0"/>
                        </a:spcAft>
                      </a:pPr>
                      <a:r>
                        <a:rPr lang="ar-DZ" sz="1400">
                          <a:latin typeface="Calibri"/>
                          <a:ea typeface="Calibri"/>
                          <a:cs typeface="Arial"/>
                        </a:rPr>
                        <a:t>7</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4</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3</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6</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2</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5</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1</a:t>
                      </a:r>
                      <a:endParaRPr lang="fr-FR" sz="1100">
                        <a:latin typeface="Calibri"/>
                        <a:ea typeface="Calibri"/>
                        <a:cs typeface="Arial"/>
                      </a:endParaRPr>
                    </a:p>
                  </a:txBody>
                  <a:tcPr marL="68580" marR="68580" marT="0" marB="0"/>
                </a:tc>
                <a:tc>
                  <a:txBody>
                    <a:bodyPr/>
                    <a:lstStyle/>
                    <a:p>
                      <a:pPr algn="ctr" rtl="1">
                        <a:lnSpc>
                          <a:spcPct val="115000"/>
                        </a:lnSpc>
                        <a:spcAft>
                          <a:spcPts val="0"/>
                        </a:spcAft>
                      </a:pPr>
                      <a:r>
                        <a:rPr lang="ar-DZ" sz="1400">
                          <a:latin typeface="Calibri"/>
                          <a:ea typeface="Calibri"/>
                          <a:cs typeface="Arial"/>
                        </a:rPr>
                        <a:t>4</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2</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3</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5</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6</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1</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7</a:t>
                      </a:r>
                      <a:endParaRPr lang="fr-FR" sz="1100">
                        <a:latin typeface="Calibri"/>
                        <a:ea typeface="Calibri"/>
                        <a:cs typeface="Arial"/>
                      </a:endParaRPr>
                    </a:p>
                  </a:txBody>
                  <a:tcPr marL="68580" marR="68580" marT="0" marB="0"/>
                </a:tc>
                <a:tc>
                  <a:txBody>
                    <a:bodyPr/>
                    <a:lstStyle/>
                    <a:p>
                      <a:pPr algn="ctr" rtl="1">
                        <a:lnSpc>
                          <a:spcPct val="115000"/>
                        </a:lnSpc>
                        <a:spcAft>
                          <a:spcPts val="0"/>
                        </a:spcAft>
                      </a:pPr>
                      <a:r>
                        <a:rPr lang="ar-DZ" sz="1400">
                          <a:latin typeface="Calibri"/>
                          <a:ea typeface="Calibri"/>
                          <a:cs typeface="Arial"/>
                        </a:rPr>
                        <a:t>1</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2</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3</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4</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5</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6</a:t>
                      </a:r>
                      <a:endParaRPr lang="fr-FR" sz="1100">
                        <a:latin typeface="Calibri"/>
                        <a:ea typeface="Calibri"/>
                        <a:cs typeface="Arial"/>
                      </a:endParaRPr>
                    </a:p>
                    <a:p>
                      <a:pPr algn="ctr">
                        <a:lnSpc>
                          <a:spcPct val="115000"/>
                        </a:lnSpc>
                        <a:spcAft>
                          <a:spcPts val="0"/>
                        </a:spcAft>
                      </a:pPr>
                      <a:r>
                        <a:rPr lang="ar-DZ" sz="1400">
                          <a:latin typeface="Calibri"/>
                          <a:ea typeface="Calibri"/>
                          <a:cs typeface="Arial"/>
                        </a:rPr>
                        <a:t>7</a:t>
                      </a:r>
                      <a:endParaRPr lang="fr-FR" sz="1100">
                        <a:latin typeface="Calibri"/>
                        <a:ea typeface="Calibri"/>
                        <a:cs typeface="Arial"/>
                      </a:endParaRPr>
                    </a:p>
                  </a:txBody>
                  <a:tcPr marL="68580" marR="68580" marT="0" marB="0"/>
                </a:tc>
                <a:tc>
                  <a:txBody>
                    <a:bodyPr/>
                    <a:lstStyle/>
                    <a:p>
                      <a:pPr algn="r">
                        <a:lnSpc>
                          <a:spcPct val="115000"/>
                        </a:lnSpc>
                        <a:spcAft>
                          <a:spcPts val="0"/>
                        </a:spcAft>
                      </a:pPr>
                      <a:r>
                        <a:rPr lang="ar-DZ" sz="1400" dirty="0">
                          <a:latin typeface="Calibri"/>
                          <a:ea typeface="Calibri"/>
                          <a:cs typeface="Arial"/>
                        </a:rPr>
                        <a:t>رئيس قسم الائتمان</a:t>
                      </a:r>
                      <a:endParaRPr lang="fr-FR" sz="1100" dirty="0">
                        <a:latin typeface="Calibri"/>
                        <a:ea typeface="Calibri"/>
                        <a:cs typeface="Arial"/>
                      </a:endParaRPr>
                    </a:p>
                    <a:p>
                      <a:pPr algn="r">
                        <a:lnSpc>
                          <a:spcPct val="115000"/>
                        </a:lnSpc>
                        <a:spcAft>
                          <a:spcPts val="0"/>
                        </a:spcAft>
                      </a:pPr>
                      <a:r>
                        <a:rPr lang="ar-DZ" sz="1400" dirty="0" err="1">
                          <a:latin typeface="Calibri"/>
                          <a:ea typeface="Calibri"/>
                          <a:cs typeface="Arial"/>
                        </a:rPr>
                        <a:t>امين</a:t>
                      </a:r>
                      <a:r>
                        <a:rPr lang="ar-DZ" sz="1400" dirty="0">
                          <a:latin typeface="Calibri"/>
                          <a:ea typeface="Calibri"/>
                          <a:cs typeface="Arial"/>
                        </a:rPr>
                        <a:t> القروض</a:t>
                      </a:r>
                      <a:endParaRPr lang="fr-FR" sz="1100" dirty="0">
                        <a:latin typeface="Calibri"/>
                        <a:ea typeface="Calibri"/>
                        <a:cs typeface="Arial"/>
                      </a:endParaRPr>
                    </a:p>
                    <a:p>
                      <a:pPr algn="r">
                        <a:lnSpc>
                          <a:spcPct val="115000"/>
                        </a:lnSpc>
                        <a:spcAft>
                          <a:spcPts val="0"/>
                        </a:spcAft>
                      </a:pPr>
                      <a:r>
                        <a:rPr lang="ar-DZ" sz="1400" dirty="0" err="1">
                          <a:latin typeface="Calibri"/>
                          <a:ea typeface="Calibri"/>
                          <a:cs typeface="Arial"/>
                        </a:rPr>
                        <a:t>امين</a:t>
                      </a:r>
                      <a:r>
                        <a:rPr lang="ar-DZ" sz="1400" dirty="0">
                          <a:latin typeface="Calibri"/>
                          <a:ea typeface="Calibri"/>
                          <a:cs typeface="Arial"/>
                        </a:rPr>
                        <a:t> الصندوق </a:t>
                      </a:r>
                      <a:endParaRPr lang="fr-FR" sz="1100" dirty="0">
                        <a:latin typeface="Calibri"/>
                        <a:ea typeface="Calibri"/>
                        <a:cs typeface="Arial"/>
                      </a:endParaRPr>
                    </a:p>
                    <a:p>
                      <a:pPr algn="r">
                        <a:lnSpc>
                          <a:spcPct val="115000"/>
                        </a:lnSpc>
                        <a:spcAft>
                          <a:spcPts val="0"/>
                        </a:spcAft>
                      </a:pPr>
                      <a:r>
                        <a:rPr lang="ar-DZ" sz="1400" dirty="0" err="1">
                          <a:latin typeface="Calibri"/>
                          <a:ea typeface="Calibri"/>
                          <a:cs typeface="Arial"/>
                        </a:rPr>
                        <a:t>السكريتير</a:t>
                      </a:r>
                      <a:endParaRPr lang="fr-FR" sz="1100" dirty="0">
                        <a:latin typeface="Calibri"/>
                        <a:ea typeface="Calibri"/>
                        <a:cs typeface="Arial"/>
                      </a:endParaRPr>
                    </a:p>
                    <a:p>
                      <a:pPr algn="r">
                        <a:lnSpc>
                          <a:spcPct val="115000"/>
                        </a:lnSpc>
                        <a:spcAft>
                          <a:spcPts val="0"/>
                        </a:spcAft>
                      </a:pPr>
                      <a:r>
                        <a:rPr lang="ar-DZ" sz="1400" dirty="0" err="1">
                          <a:latin typeface="Calibri"/>
                          <a:ea typeface="Calibri"/>
                          <a:cs typeface="Arial"/>
                        </a:rPr>
                        <a:t>امين</a:t>
                      </a:r>
                      <a:r>
                        <a:rPr lang="ar-DZ" sz="1400" dirty="0">
                          <a:latin typeface="Calibri"/>
                          <a:ea typeface="Calibri"/>
                          <a:cs typeface="Arial"/>
                        </a:rPr>
                        <a:t> الخزينة</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حافظ السجلات</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المراسلة(الساعي)</a:t>
                      </a:r>
                      <a:endParaRPr lang="fr-FR" sz="1100" dirty="0">
                        <a:latin typeface="Calibri"/>
                        <a:ea typeface="Calibri"/>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3200" dirty="0" smtClean="0"/>
              <a:t>نموذج لتخصيص الدفع للوظائف الرئيسية</a:t>
            </a:r>
            <a:endParaRPr lang="fr-FR" sz="3200" dirty="0"/>
          </a:p>
        </p:txBody>
      </p:sp>
      <p:graphicFrame>
        <p:nvGraphicFramePr>
          <p:cNvPr id="4" name="Espace réservé du contenu 3"/>
          <p:cNvGraphicFramePr>
            <a:graphicFrameLocks noGrp="1"/>
          </p:cNvGraphicFramePr>
          <p:nvPr>
            <p:ph idx="1"/>
          </p:nvPr>
        </p:nvGraphicFramePr>
        <p:xfrm>
          <a:off x="323526" y="1935162"/>
          <a:ext cx="8363274" cy="3366046"/>
        </p:xfrm>
        <a:graphic>
          <a:graphicData uri="http://schemas.openxmlformats.org/drawingml/2006/table">
            <a:tbl>
              <a:tblPr firstRow="1" bandRow="1">
                <a:tableStyleId>{5C22544A-7EE6-4342-B048-85BDC9FD1C3A}</a:tableStyleId>
              </a:tblPr>
              <a:tblGrid>
                <a:gridCol w="1393879"/>
                <a:gridCol w="1393879"/>
                <a:gridCol w="1393879"/>
                <a:gridCol w="1393879"/>
                <a:gridCol w="1393879"/>
                <a:gridCol w="1393879"/>
              </a:tblGrid>
              <a:tr h="534875">
                <a:tc>
                  <a:txBody>
                    <a:bodyPr/>
                    <a:lstStyle/>
                    <a:p>
                      <a:pPr algn="ctr">
                        <a:lnSpc>
                          <a:spcPct val="115000"/>
                        </a:lnSpc>
                        <a:spcAft>
                          <a:spcPts val="0"/>
                        </a:spcAft>
                      </a:pPr>
                      <a:r>
                        <a:rPr lang="ar-DZ" sz="1400" dirty="0">
                          <a:latin typeface="Calibri"/>
                          <a:ea typeface="Calibri"/>
                          <a:cs typeface="Arial"/>
                        </a:rPr>
                        <a:t>شروط العمل</a:t>
                      </a:r>
                      <a:endParaRPr lang="fr-FR" sz="1100" dirty="0">
                        <a:latin typeface="Calibri"/>
                        <a:ea typeface="Calibri"/>
                        <a:cs typeface="Arial"/>
                      </a:endParaRPr>
                    </a:p>
                  </a:txBody>
                  <a:tcPr marL="68580" marR="68580" marT="0" marB="0"/>
                </a:tc>
                <a:tc>
                  <a:txBody>
                    <a:bodyPr/>
                    <a:lstStyle/>
                    <a:p>
                      <a:pPr algn="ctr">
                        <a:lnSpc>
                          <a:spcPct val="115000"/>
                        </a:lnSpc>
                        <a:spcAft>
                          <a:spcPts val="0"/>
                        </a:spcAft>
                      </a:pPr>
                      <a:r>
                        <a:rPr lang="ar-DZ" sz="1400">
                          <a:latin typeface="Calibri"/>
                          <a:ea typeface="Calibri"/>
                          <a:cs typeface="Arial"/>
                        </a:rPr>
                        <a:t>المسؤولية</a:t>
                      </a:r>
                      <a:endParaRPr lang="fr-FR" sz="1100">
                        <a:latin typeface="Calibri"/>
                        <a:ea typeface="Calibri"/>
                        <a:cs typeface="Arial"/>
                      </a:endParaRPr>
                    </a:p>
                  </a:txBody>
                  <a:tcPr marL="68580" marR="68580" marT="0" marB="0"/>
                </a:tc>
                <a:tc>
                  <a:txBody>
                    <a:bodyPr/>
                    <a:lstStyle/>
                    <a:p>
                      <a:pPr algn="ctr">
                        <a:lnSpc>
                          <a:spcPct val="115000"/>
                        </a:lnSpc>
                        <a:spcAft>
                          <a:spcPts val="0"/>
                        </a:spcAft>
                      </a:pPr>
                      <a:r>
                        <a:rPr lang="ar-DZ" sz="1400">
                          <a:latin typeface="Calibri"/>
                          <a:ea typeface="Calibri"/>
                          <a:cs typeface="Arial"/>
                        </a:rPr>
                        <a:t>الجسمانية</a:t>
                      </a:r>
                      <a:endParaRPr lang="fr-FR" sz="1100">
                        <a:latin typeface="Calibri"/>
                        <a:ea typeface="Calibri"/>
                        <a:cs typeface="Arial"/>
                      </a:endParaRPr>
                    </a:p>
                  </a:txBody>
                  <a:tcPr marL="68580" marR="68580" marT="0" marB="0"/>
                </a:tc>
                <a:tc>
                  <a:txBody>
                    <a:bodyPr/>
                    <a:lstStyle/>
                    <a:p>
                      <a:pPr algn="ctr">
                        <a:lnSpc>
                          <a:spcPct val="115000"/>
                        </a:lnSpc>
                        <a:spcAft>
                          <a:spcPts val="0"/>
                        </a:spcAft>
                      </a:pPr>
                      <a:r>
                        <a:rPr lang="ar-DZ" sz="1400" dirty="0">
                          <a:latin typeface="Calibri"/>
                          <a:ea typeface="Calibri"/>
                          <a:cs typeface="Arial"/>
                        </a:rPr>
                        <a:t>شروط العمل</a:t>
                      </a:r>
                      <a:endParaRPr lang="fr-FR" sz="1100" dirty="0">
                        <a:latin typeface="Calibri"/>
                        <a:ea typeface="Calibri"/>
                        <a:cs typeface="Arial"/>
                      </a:endParaRPr>
                    </a:p>
                  </a:txBody>
                  <a:tcPr marL="68580" marR="68580" marT="0" marB="0"/>
                </a:tc>
                <a:tc>
                  <a:txBody>
                    <a:bodyPr/>
                    <a:lstStyle/>
                    <a:p>
                      <a:pPr algn="ctr">
                        <a:lnSpc>
                          <a:spcPct val="115000"/>
                        </a:lnSpc>
                        <a:spcAft>
                          <a:spcPts val="0"/>
                        </a:spcAft>
                      </a:pPr>
                      <a:r>
                        <a:rPr lang="ar-DZ" sz="1400">
                          <a:latin typeface="Calibri"/>
                          <a:ea typeface="Calibri"/>
                          <a:cs typeface="Arial"/>
                        </a:rPr>
                        <a:t>الذهنية</a:t>
                      </a:r>
                      <a:endParaRPr lang="fr-FR" sz="1100">
                        <a:latin typeface="Calibri"/>
                        <a:ea typeface="Calibri"/>
                        <a:cs typeface="Arial"/>
                      </a:endParaRPr>
                    </a:p>
                  </a:txBody>
                  <a:tcPr marL="68580" marR="68580" marT="0" marB="0"/>
                </a:tc>
                <a:tc>
                  <a:txBody>
                    <a:bodyPr/>
                    <a:lstStyle/>
                    <a:p>
                      <a:pPr algn="ctr">
                        <a:lnSpc>
                          <a:spcPct val="115000"/>
                        </a:lnSpc>
                        <a:spcAft>
                          <a:spcPts val="0"/>
                        </a:spcAft>
                      </a:pPr>
                      <a:r>
                        <a:rPr lang="ar-DZ" sz="1400">
                          <a:latin typeface="Calibri"/>
                          <a:ea typeface="Calibri"/>
                          <a:cs typeface="Arial"/>
                        </a:rPr>
                        <a:t>الوظيفة</a:t>
                      </a:r>
                      <a:endParaRPr lang="fr-FR" sz="1100">
                        <a:latin typeface="Calibri"/>
                        <a:ea typeface="Calibri"/>
                        <a:cs typeface="Arial"/>
                      </a:endParaRPr>
                    </a:p>
                  </a:txBody>
                  <a:tcPr marL="68580" marR="68580" marT="0" marB="0"/>
                </a:tc>
              </a:tr>
              <a:tr h="2831171">
                <a:tc>
                  <a:txBody>
                    <a:bodyPr/>
                    <a:lstStyle/>
                    <a:p>
                      <a:pPr algn="ctr">
                        <a:lnSpc>
                          <a:spcPct val="115000"/>
                        </a:lnSpc>
                        <a:spcAft>
                          <a:spcPts val="0"/>
                        </a:spcAft>
                      </a:pPr>
                      <a:r>
                        <a:rPr lang="ar-DZ" sz="1400" dirty="0">
                          <a:latin typeface="Calibri"/>
                          <a:ea typeface="Calibri"/>
                          <a:cs typeface="Arial"/>
                        </a:rPr>
                        <a:t>جنيه</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12.00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19.00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21.00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15.00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16.00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13.00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27.00</a:t>
                      </a:r>
                      <a:endParaRPr lang="fr-FR" sz="1100" dirty="0">
                        <a:latin typeface="Calibri"/>
                        <a:ea typeface="Calibri"/>
                        <a:cs typeface="Arial"/>
                      </a:endParaRPr>
                    </a:p>
                  </a:txBody>
                  <a:tcPr marL="68580" marR="68580" marT="0" marB="0"/>
                </a:tc>
                <a:tc>
                  <a:txBody>
                    <a:bodyPr/>
                    <a:lstStyle/>
                    <a:p>
                      <a:pPr algn="ctr">
                        <a:lnSpc>
                          <a:spcPct val="115000"/>
                        </a:lnSpc>
                        <a:spcAft>
                          <a:spcPts val="0"/>
                        </a:spcAft>
                      </a:pPr>
                      <a:r>
                        <a:rPr lang="ar-DZ" sz="1400" dirty="0">
                          <a:latin typeface="Calibri"/>
                          <a:ea typeface="Calibri"/>
                          <a:cs typeface="Arial"/>
                        </a:rPr>
                        <a:t>جنيه</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75.00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60.00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51.00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30.00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36.00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18.00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09.00</a:t>
                      </a:r>
                      <a:endParaRPr lang="fr-FR" sz="1100" dirty="0">
                        <a:latin typeface="Calibri"/>
                        <a:ea typeface="Calibri"/>
                        <a:cs typeface="Arial"/>
                      </a:endParaRPr>
                    </a:p>
                  </a:txBody>
                  <a:tcPr marL="68580" marR="68580" marT="0" marB="0"/>
                </a:tc>
                <a:tc>
                  <a:txBody>
                    <a:bodyPr/>
                    <a:lstStyle/>
                    <a:p>
                      <a:pPr algn="ctr">
                        <a:lnSpc>
                          <a:spcPct val="115000"/>
                        </a:lnSpc>
                        <a:spcAft>
                          <a:spcPts val="0"/>
                        </a:spcAft>
                      </a:pPr>
                      <a:r>
                        <a:rPr lang="ar-DZ" sz="1400" dirty="0">
                          <a:latin typeface="Calibri"/>
                          <a:ea typeface="Calibri"/>
                          <a:cs typeface="Arial"/>
                        </a:rPr>
                        <a:t>جنيه</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15.00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33.00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39.00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18.00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20.00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27.00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71.00</a:t>
                      </a:r>
                      <a:endParaRPr lang="fr-FR" sz="1100" dirty="0">
                        <a:latin typeface="Calibri"/>
                        <a:ea typeface="Calibri"/>
                        <a:cs typeface="Arial"/>
                      </a:endParaRPr>
                    </a:p>
                  </a:txBody>
                  <a:tcPr marL="68580" marR="68580" marT="0" marB="0"/>
                </a:tc>
                <a:tc>
                  <a:txBody>
                    <a:bodyPr/>
                    <a:lstStyle/>
                    <a:p>
                      <a:pPr algn="ctr">
                        <a:lnSpc>
                          <a:spcPct val="115000"/>
                        </a:lnSpc>
                        <a:spcAft>
                          <a:spcPts val="0"/>
                        </a:spcAft>
                      </a:pPr>
                      <a:r>
                        <a:rPr lang="ar-DZ" sz="1400" dirty="0">
                          <a:latin typeface="Calibri"/>
                          <a:ea typeface="Calibri"/>
                          <a:cs typeface="Arial"/>
                        </a:rPr>
                        <a:t>جنيه</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12.00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19.00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21.00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15.00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16.00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13.00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27.00</a:t>
                      </a:r>
                      <a:endParaRPr lang="fr-FR" sz="1100" dirty="0">
                        <a:latin typeface="Calibri"/>
                        <a:ea typeface="Calibri"/>
                        <a:cs typeface="Arial"/>
                      </a:endParaRPr>
                    </a:p>
                  </a:txBody>
                  <a:tcPr marL="68580" marR="68580" marT="0" marB="0"/>
                </a:tc>
                <a:tc>
                  <a:txBody>
                    <a:bodyPr/>
                    <a:lstStyle/>
                    <a:p>
                      <a:pPr algn="ctr">
                        <a:lnSpc>
                          <a:spcPct val="115000"/>
                        </a:lnSpc>
                        <a:spcAft>
                          <a:spcPts val="0"/>
                        </a:spcAft>
                      </a:pPr>
                      <a:r>
                        <a:rPr lang="ar-DZ" sz="1400" dirty="0">
                          <a:latin typeface="Calibri"/>
                          <a:ea typeface="Calibri"/>
                          <a:cs typeface="Arial"/>
                        </a:rPr>
                        <a:t>جنيه</a:t>
                      </a:r>
                      <a:endParaRPr lang="fr-FR" sz="1100" dirty="0">
                        <a:latin typeface="Calibri"/>
                        <a:ea typeface="Calibri"/>
                        <a:cs typeface="Arial"/>
                      </a:endParaRPr>
                    </a:p>
                    <a:p>
                      <a:pPr algn="ctr">
                        <a:lnSpc>
                          <a:spcPct val="115000"/>
                        </a:lnSpc>
                        <a:spcAft>
                          <a:spcPts val="0"/>
                        </a:spcAft>
                        <a:tabLst>
                          <a:tab pos="821690" algn="l"/>
                        </a:tabLst>
                      </a:pPr>
                      <a:r>
                        <a:rPr lang="ar-DZ" sz="1400" dirty="0">
                          <a:latin typeface="Calibri"/>
                          <a:ea typeface="Calibri"/>
                          <a:cs typeface="Arial"/>
                        </a:rPr>
                        <a:t>120.000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95.00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90.00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85.00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57.00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45.00</a:t>
                      </a:r>
                      <a:endParaRPr lang="fr-FR" sz="1100" dirty="0">
                        <a:latin typeface="Calibri"/>
                        <a:ea typeface="Calibri"/>
                        <a:cs typeface="Arial"/>
                      </a:endParaRPr>
                    </a:p>
                    <a:p>
                      <a:pPr algn="ctr">
                        <a:lnSpc>
                          <a:spcPct val="115000"/>
                        </a:lnSpc>
                        <a:spcAft>
                          <a:spcPts val="0"/>
                        </a:spcAft>
                      </a:pPr>
                      <a:r>
                        <a:rPr lang="ar-DZ" sz="1400" dirty="0">
                          <a:latin typeface="Calibri"/>
                          <a:ea typeface="Calibri"/>
                          <a:cs typeface="Arial"/>
                        </a:rPr>
                        <a:t>40.00</a:t>
                      </a:r>
                      <a:endParaRPr lang="fr-FR" sz="1100" dirty="0">
                        <a:latin typeface="Calibri"/>
                        <a:ea typeface="Calibri"/>
                        <a:cs typeface="Arial"/>
                      </a:endParaRPr>
                    </a:p>
                  </a:txBody>
                  <a:tcPr marL="68580" marR="68580" marT="0" marB="0"/>
                </a:tc>
                <a:tc>
                  <a:txBody>
                    <a:bodyPr/>
                    <a:lstStyle/>
                    <a:p>
                      <a:pPr algn="r" rtl="1">
                        <a:lnSpc>
                          <a:spcPct val="115000"/>
                        </a:lnSpc>
                        <a:spcAft>
                          <a:spcPts val="0"/>
                        </a:spcAft>
                      </a:pPr>
                      <a:endParaRPr lang="ar-DZ" sz="1400" dirty="0">
                        <a:latin typeface="Calibri"/>
                        <a:ea typeface="Calibri"/>
                        <a:cs typeface="Arial"/>
                      </a:endParaRPr>
                    </a:p>
                    <a:p>
                      <a:pPr algn="r">
                        <a:lnSpc>
                          <a:spcPct val="115000"/>
                        </a:lnSpc>
                        <a:spcAft>
                          <a:spcPts val="0"/>
                        </a:spcAft>
                      </a:pPr>
                      <a:r>
                        <a:rPr lang="ar-DZ" sz="1400" dirty="0">
                          <a:latin typeface="Calibri"/>
                          <a:ea typeface="Calibri"/>
                          <a:cs typeface="Arial"/>
                        </a:rPr>
                        <a:t>رئيس قسم الائتمان</a:t>
                      </a:r>
                      <a:endParaRPr lang="fr-FR" sz="1100" dirty="0">
                        <a:latin typeface="Calibri"/>
                        <a:ea typeface="Calibri"/>
                        <a:cs typeface="Arial"/>
                      </a:endParaRPr>
                    </a:p>
                    <a:p>
                      <a:pPr algn="r">
                        <a:lnSpc>
                          <a:spcPct val="115000"/>
                        </a:lnSpc>
                        <a:spcAft>
                          <a:spcPts val="0"/>
                        </a:spcAft>
                      </a:pPr>
                      <a:r>
                        <a:rPr lang="ar-DZ" sz="1400" dirty="0" err="1">
                          <a:latin typeface="Calibri"/>
                          <a:ea typeface="Calibri"/>
                          <a:cs typeface="Arial"/>
                        </a:rPr>
                        <a:t>امين</a:t>
                      </a:r>
                      <a:r>
                        <a:rPr lang="ar-DZ" sz="1400" dirty="0">
                          <a:latin typeface="Calibri"/>
                          <a:ea typeface="Calibri"/>
                          <a:cs typeface="Arial"/>
                        </a:rPr>
                        <a:t> القروض</a:t>
                      </a:r>
                      <a:endParaRPr lang="fr-FR" sz="1100" dirty="0">
                        <a:latin typeface="Calibri"/>
                        <a:ea typeface="Calibri"/>
                        <a:cs typeface="Arial"/>
                      </a:endParaRPr>
                    </a:p>
                    <a:p>
                      <a:pPr algn="r">
                        <a:lnSpc>
                          <a:spcPct val="115000"/>
                        </a:lnSpc>
                        <a:spcAft>
                          <a:spcPts val="0"/>
                        </a:spcAft>
                      </a:pPr>
                      <a:r>
                        <a:rPr lang="ar-DZ" sz="1400" dirty="0" err="1">
                          <a:latin typeface="Calibri"/>
                          <a:ea typeface="Calibri"/>
                          <a:cs typeface="Arial"/>
                        </a:rPr>
                        <a:t>امين</a:t>
                      </a:r>
                      <a:r>
                        <a:rPr lang="ar-DZ" sz="1400" dirty="0">
                          <a:latin typeface="Calibri"/>
                          <a:ea typeface="Calibri"/>
                          <a:cs typeface="Arial"/>
                        </a:rPr>
                        <a:t> الصندوق</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السكرتير</a:t>
                      </a:r>
                      <a:endParaRPr lang="fr-FR" sz="1100" dirty="0">
                        <a:latin typeface="Calibri"/>
                        <a:ea typeface="Calibri"/>
                        <a:cs typeface="Arial"/>
                      </a:endParaRPr>
                    </a:p>
                    <a:p>
                      <a:pPr algn="r">
                        <a:lnSpc>
                          <a:spcPct val="115000"/>
                        </a:lnSpc>
                        <a:spcAft>
                          <a:spcPts val="0"/>
                        </a:spcAft>
                      </a:pPr>
                      <a:r>
                        <a:rPr lang="ar-DZ" sz="1400" dirty="0" err="1">
                          <a:latin typeface="Calibri"/>
                          <a:ea typeface="Calibri"/>
                          <a:cs typeface="Arial"/>
                        </a:rPr>
                        <a:t>امين</a:t>
                      </a:r>
                      <a:r>
                        <a:rPr lang="ar-DZ" sz="1400" dirty="0">
                          <a:latin typeface="Calibri"/>
                          <a:ea typeface="Calibri"/>
                          <a:cs typeface="Arial"/>
                        </a:rPr>
                        <a:t> الخزينة</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حافظ السجلات </a:t>
                      </a:r>
                      <a:endParaRPr lang="fr-FR" sz="1100" dirty="0">
                        <a:latin typeface="Calibri"/>
                        <a:ea typeface="Calibri"/>
                        <a:cs typeface="Arial"/>
                      </a:endParaRPr>
                    </a:p>
                    <a:p>
                      <a:pPr algn="r">
                        <a:lnSpc>
                          <a:spcPct val="115000"/>
                        </a:lnSpc>
                        <a:spcAft>
                          <a:spcPts val="0"/>
                        </a:spcAft>
                      </a:pPr>
                      <a:r>
                        <a:rPr lang="ar-DZ" sz="1400" dirty="0">
                          <a:latin typeface="Calibri"/>
                          <a:ea typeface="Calibri"/>
                          <a:cs typeface="Arial"/>
                        </a:rPr>
                        <a:t>المراسلة (الساعي)</a:t>
                      </a:r>
                      <a:endParaRPr lang="fr-FR" sz="1100" dirty="0">
                        <a:latin typeface="Calibri"/>
                        <a:ea typeface="Calibri"/>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lstStyle/>
          <a:p>
            <a:pPr algn="r">
              <a:buNone/>
            </a:pPr>
            <a:r>
              <a:rPr lang="ar-DZ" b="1" u="sng" dirty="0" smtClean="0"/>
              <a:t>- ثالثا : طرقة التصنيف الوظيفي :</a:t>
            </a:r>
            <a:r>
              <a:rPr lang="fr-FR" b="1" u="sng" dirty="0" smtClean="0"/>
              <a:t>  </a:t>
            </a:r>
            <a:endParaRPr lang="fr-FR" dirty="0" smtClean="0"/>
          </a:p>
          <a:p>
            <a:pPr algn="r">
              <a:buNone/>
            </a:pPr>
            <a:r>
              <a:rPr lang="ar-DZ" b="1" u="sng" dirty="0" smtClean="0"/>
              <a:t>رابعا :طرقة ترتيب الوظائف : </a:t>
            </a:r>
          </a:p>
          <a:p>
            <a:pPr algn="ctr">
              <a:buFont typeface="Arial" charset="0"/>
              <a:buChar char="•"/>
            </a:pPr>
            <a:r>
              <a:rPr lang="ar-DZ" b="1" dirty="0" smtClean="0"/>
              <a:t>مقارنة طرق تقييم الوظائف: </a:t>
            </a:r>
            <a:endParaRPr lang="fr-FR" b="1" dirty="0" smtClean="0"/>
          </a:p>
          <a:p>
            <a:pPr algn="ctr">
              <a:buNone/>
            </a:pPr>
            <a:endParaRPr lang="fr-FR" dirty="0" smtClean="0"/>
          </a:p>
          <a:p>
            <a:pPr algn="ctr">
              <a:buNone/>
            </a:pPr>
            <a:endParaRPr lang="fr-FR" b="1" u="sng" dirty="0" smtClean="0"/>
          </a:p>
          <a:p>
            <a:pPr algn="ctr">
              <a:buNone/>
            </a:pPr>
            <a:endParaRPr lang="fr-FR" b="1" u="sng" dirty="0" smtClean="0"/>
          </a:p>
          <a:p>
            <a:pPr algn="ctr">
              <a:buNone/>
            </a:pPr>
            <a:endParaRPr lang="ar-DZ" b="1" u="sng" dirty="0" smtClean="0"/>
          </a:p>
        </p:txBody>
      </p:sp>
      <p:graphicFrame>
        <p:nvGraphicFramePr>
          <p:cNvPr id="4" name="Tableau 3"/>
          <p:cNvGraphicFramePr>
            <a:graphicFrameLocks noGrp="1"/>
          </p:cNvGraphicFramePr>
          <p:nvPr/>
        </p:nvGraphicFramePr>
        <p:xfrm>
          <a:off x="1619672" y="3284984"/>
          <a:ext cx="6096000" cy="3210052"/>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lnSpc>
                          <a:spcPct val="115000"/>
                        </a:lnSpc>
                        <a:spcAft>
                          <a:spcPts val="0"/>
                        </a:spcAft>
                      </a:pPr>
                      <a:r>
                        <a:rPr lang="ar-DZ" sz="1800" dirty="0">
                          <a:latin typeface="Calibri"/>
                          <a:ea typeface="Calibri"/>
                          <a:cs typeface="Arial"/>
                        </a:rPr>
                        <a:t>مدى </a:t>
                      </a:r>
                      <a:r>
                        <a:rPr lang="ar-DZ" sz="1800" dirty="0" err="1">
                          <a:latin typeface="Calibri"/>
                          <a:ea typeface="Calibri"/>
                          <a:cs typeface="Arial"/>
                        </a:rPr>
                        <a:t>او</a:t>
                      </a:r>
                      <a:r>
                        <a:rPr lang="ar-DZ" sz="1800" dirty="0">
                          <a:latin typeface="Calibri"/>
                          <a:ea typeface="Calibri"/>
                          <a:cs typeface="Arial"/>
                        </a:rPr>
                        <a:t> مجال المقارنة</a:t>
                      </a:r>
                      <a:endParaRPr lang="fr-FR" sz="1800" dirty="0">
                        <a:latin typeface="Calibri"/>
                        <a:ea typeface="Calibri"/>
                        <a:cs typeface="Arial"/>
                      </a:endParaRPr>
                    </a:p>
                  </a:txBody>
                  <a:tcPr marL="68580" marR="68580" marT="0" marB="0"/>
                </a:tc>
                <a:tc>
                  <a:txBody>
                    <a:bodyPr/>
                    <a:lstStyle/>
                    <a:p>
                      <a:pPr algn="ctr">
                        <a:lnSpc>
                          <a:spcPct val="115000"/>
                        </a:lnSpc>
                        <a:spcAft>
                          <a:spcPts val="0"/>
                        </a:spcAft>
                      </a:pPr>
                      <a:r>
                        <a:rPr lang="ar-DZ" sz="1800">
                          <a:latin typeface="Calibri"/>
                          <a:ea typeface="Calibri"/>
                          <a:cs typeface="Arial"/>
                        </a:rPr>
                        <a:t>اساس التقييم</a:t>
                      </a:r>
                      <a:endParaRPr lang="fr-FR" sz="1800">
                        <a:latin typeface="Calibri"/>
                        <a:ea typeface="Calibri"/>
                        <a:cs typeface="Arial"/>
                      </a:endParaRPr>
                    </a:p>
                  </a:txBody>
                  <a:tcPr marL="68580" marR="68580" marT="0" marB="0"/>
                </a:tc>
                <a:tc>
                  <a:txBody>
                    <a:bodyPr/>
                    <a:lstStyle/>
                    <a:p>
                      <a:pPr algn="ctr">
                        <a:lnSpc>
                          <a:spcPct val="115000"/>
                        </a:lnSpc>
                        <a:spcAft>
                          <a:spcPts val="0"/>
                        </a:spcAft>
                      </a:pPr>
                      <a:r>
                        <a:rPr lang="ar-DZ" sz="1800">
                          <a:latin typeface="Calibri"/>
                          <a:ea typeface="Calibri"/>
                          <a:cs typeface="Arial"/>
                        </a:rPr>
                        <a:t>الطريقة</a:t>
                      </a:r>
                      <a:endParaRPr lang="fr-FR" sz="1800">
                        <a:latin typeface="Calibri"/>
                        <a:ea typeface="Calibri"/>
                        <a:cs typeface="Arial"/>
                      </a:endParaRPr>
                    </a:p>
                  </a:txBody>
                  <a:tcPr marL="68580" marR="68580" marT="0" marB="0"/>
                </a:tc>
              </a:tr>
              <a:tr h="370840">
                <a:tc>
                  <a:txBody>
                    <a:bodyPr/>
                    <a:lstStyle/>
                    <a:p>
                      <a:pPr algn="ctr">
                        <a:lnSpc>
                          <a:spcPct val="115000"/>
                        </a:lnSpc>
                        <a:spcAft>
                          <a:spcPts val="0"/>
                        </a:spcAft>
                      </a:pPr>
                      <a:r>
                        <a:rPr lang="ar-DZ" sz="1800" dirty="0">
                          <a:latin typeface="Calibri"/>
                          <a:ea typeface="Calibri"/>
                          <a:cs typeface="Arial"/>
                        </a:rPr>
                        <a:t>العوامل الرئيسية التي تستحق الدفع </a:t>
                      </a:r>
                      <a:r>
                        <a:rPr lang="ar-DZ" sz="1800" dirty="0" smtClean="0">
                          <a:latin typeface="Calibri"/>
                          <a:ea typeface="Calibri"/>
                          <a:cs typeface="Arial"/>
                        </a:rPr>
                        <a:t>من وجهة </a:t>
                      </a:r>
                      <a:r>
                        <a:rPr lang="ar-DZ" sz="1800" dirty="0">
                          <a:latin typeface="Calibri"/>
                          <a:ea typeface="Calibri"/>
                          <a:cs typeface="Arial"/>
                        </a:rPr>
                        <a:t>نظر المنظمة "كمية"</a:t>
                      </a:r>
                      <a:endParaRPr lang="fr-FR" sz="1800" dirty="0">
                        <a:latin typeface="Calibri"/>
                        <a:ea typeface="Calibri"/>
                        <a:cs typeface="Arial"/>
                      </a:endParaRPr>
                    </a:p>
                    <a:p>
                      <a:pPr algn="ctr">
                        <a:lnSpc>
                          <a:spcPct val="115000"/>
                        </a:lnSpc>
                        <a:spcAft>
                          <a:spcPts val="0"/>
                        </a:spcAft>
                      </a:pPr>
                      <a:r>
                        <a:rPr lang="ar-DZ" sz="1800" dirty="0">
                          <a:latin typeface="Calibri"/>
                          <a:ea typeface="Calibri"/>
                          <a:cs typeface="Arial"/>
                        </a:rPr>
                        <a:t>العوامل الرئيسية "كمية"</a:t>
                      </a:r>
                      <a:endParaRPr lang="fr-FR" sz="1800" dirty="0">
                        <a:latin typeface="Calibri"/>
                        <a:ea typeface="Calibri"/>
                        <a:cs typeface="Arial"/>
                      </a:endParaRPr>
                    </a:p>
                    <a:p>
                      <a:pPr algn="ctr">
                        <a:lnSpc>
                          <a:spcPct val="115000"/>
                        </a:lnSpc>
                        <a:spcAft>
                          <a:spcPts val="0"/>
                        </a:spcAft>
                      </a:pPr>
                      <a:r>
                        <a:rPr lang="ar-DZ" sz="1800" dirty="0">
                          <a:latin typeface="Calibri"/>
                          <a:ea typeface="Calibri"/>
                          <a:cs typeface="Arial"/>
                        </a:rPr>
                        <a:t>الوظيفة ككل (غير كمية</a:t>
                      </a:r>
                      <a:r>
                        <a:rPr lang="ar-DZ" sz="1800" dirty="0" smtClean="0">
                          <a:latin typeface="Calibri"/>
                          <a:ea typeface="Calibri"/>
                          <a:cs typeface="Arial"/>
                        </a:rPr>
                        <a:t>)</a:t>
                      </a:r>
                    </a:p>
                    <a:p>
                      <a:pPr algn="ctr">
                        <a:lnSpc>
                          <a:spcPct val="115000"/>
                        </a:lnSpc>
                        <a:spcAft>
                          <a:spcPts val="0"/>
                        </a:spcAft>
                      </a:pPr>
                      <a:endParaRPr lang="fr-FR" sz="1800" dirty="0">
                        <a:latin typeface="Calibri"/>
                        <a:ea typeface="Calibri"/>
                        <a:cs typeface="Arial"/>
                      </a:endParaRPr>
                    </a:p>
                    <a:p>
                      <a:pPr algn="ctr">
                        <a:lnSpc>
                          <a:spcPct val="115000"/>
                        </a:lnSpc>
                        <a:spcAft>
                          <a:spcPts val="0"/>
                        </a:spcAft>
                      </a:pPr>
                      <a:r>
                        <a:rPr lang="ar-DZ" sz="1800" dirty="0">
                          <a:latin typeface="Calibri"/>
                          <a:ea typeface="Calibri"/>
                          <a:cs typeface="Arial"/>
                        </a:rPr>
                        <a:t>الوظيفة ككل( غير كمية</a:t>
                      </a:r>
                      <a:r>
                        <a:rPr lang="ar-DZ" sz="1800" dirty="0" smtClean="0">
                          <a:latin typeface="Calibri"/>
                          <a:ea typeface="Calibri"/>
                          <a:cs typeface="Arial"/>
                        </a:rPr>
                        <a:t>)</a:t>
                      </a:r>
                    </a:p>
                    <a:p>
                      <a:pPr algn="ctr">
                        <a:lnSpc>
                          <a:spcPct val="115000"/>
                        </a:lnSpc>
                        <a:spcAft>
                          <a:spcPts val="0"/>
                        </a:spcAft>
                      </a:pPr>
                      <a:endParaRPr lang="ar-DZ" sz="1800" dirty="0" smtClean="0">
                        <a:latin typeface="Calibri"/>
                        <a:ea typeface="Calibri"/>
                        <a:cs typeface="Arial"/>
                      </a:endParaRPr>
                    </a:p>
                    <a:p>
                      <a:pPr algn="ctr">
                        <a:lnSpc>
                          <a:spcPct val="115000"/>
                        </a:lnSpc>
                        <a:spcAft>
                          <a:spcPts val="0"/>
                        </a:spcAft>
                      </a:pPr>
                      <a:endParaRPr lang="fr-FR" sz="1800" dirty="0">
                        <a:latin typeface="Calibri"/>
                        <a:ea typeface="Calibri"/>
                        <a:cs typeface="Arial"/>
                      </a:endParaRPr>
                    </a:p>
                  </a:txBody>
                  <a:tcPr marL="68580" marR="68580" marT="0" marB="0"/>
                </a:tc>
                <a:tc>
                  <a:txBody>
                    <a:bodyPr/>
                    <a:lstStyle/>
                    <a:p>
                      <a:pPr algn="ctr">
                        <a:lnSpc>
                          <a:spcPct val="115000"/>
                        </a:lnSpc>
                        <a:spcAft>
                          <a:spcPts val="0"/>
                        </a:spcAft>
                      </a:pPr>
                      <a:r>
                        <a:rPr lang="ar-DZ" sz="1800" dirty="0">
                          <a:latin typeface="Calibri"/>
                          <a:ea typeface="Calibri"/>
                          <a:cs typeface="Arial"/>
                        </a:rPr>
                        <a:t>مقياس محدد مسبقا</a:t>
                      </a:r>
                      <a:endParaRPr lang="fr-FR" sz="1800" dirty="0">
                        <a:latin typeface="Calibri"/>
                        <a:ea typeface="Calibri"/>
                        <a:cs typeface="Arial"/>
                      </a:endParaRPr>
                    </a:p>
                    <a:p>
                      <a:pPr algn="ctr">
                        <a:lnSpc>
                          <a:spcPct val="115000"/>
                        </a:lnSpc>
                        <a:spcAft>
                          <a:spcPts val="0"/>
                        </a:spcAft>
                      </a:pPr>
                      <a:endParaRPr lang="ar-DZ" sz="1800" dirty="0" smtClean="0">
                        <a:latin typeface="Calibri"/>
                        <a:ea typeface="Calibri"/>
                        <a:cs typeface="Arial"/>
                      </a:endParaRPr>
                    </a:p>
                    <a:p>
                      <a:pPr algn="ctr">
                        <a:lnSpc>
                          <a:spcPct val="115000"/>
                        </a:lnSpc>
                        <a:spcAft>
                          <a:spcPts val="0"/>
                        </a:spcAft>
                      </a:pPr>
                      <a:endParaRPr lang="ar-DZ" sz="1800" dirty="0" smtClean="0">
                        <a:latin typeface="Calibri"/>
                        <a:ea typeface="Calibri"/>
                        <a:cs typeface="Arial"/>
                      </a:endParaRPr>
                    </a:p>
                    <a:p>
                      <a:pPr algn="ctr">
                        <a:lnSpc>
                          <a:spcPct val="115000"/>
                        </a:lnSpc>
                        <a:spcAft>
                          <a:spcPts val="0"/>
                        </a:spcAft>
                      </a:pPr>
                      <a:r>
                        <a:rPr lang="ar-DZ" sz="1800" dirty="0" smtClean="0">
                          <a:latin typeface="Calibri"/>
                          <a:ea typeface="Calibri"/>
                          <a:cs typeface="Arial"/>
                        </a:rPr>
                        <a:t>الوظائف </a:t>
                      </a:r>
                      <a:r>
                        <a:rPr lang="ar-DZ" sz="1800" dirty="0" err="1">
                          <a:latin typeface="Calibri"/>
                          <a:ea typeface="Calibri"/>
                          <a:cs typeface="Arial"/>
                        </a:rPr>
                        <a:t>الاخرى</a:t>
                      </a:r>
                      <a:endParaRPr lang="fr-FR" sz="1800" dirty="0">
                        <a:latin typeface="Calibri"/>
                        <a:ea typeface="Calibri"/>
                        <a:cs typeface="Arial"/>
                      </a:endParaRPr>
                    </a:p>
                    <a:p>
                      <a:pPr algn="ctr">
                        <a:lnSpc>
                          <a:spcPct val="115000"/>
                        </a:lnSpc>
                        <a:spcAft>
                          <a:spcPts val="0"/>
                        </a:spcAft>
                      </a:pPr>
                      <a:r>
                        <a:rPr lang="ar-DZ" sz="1800" dirty="0">
                          <a:latin typeface="Calibri"/>
                          <a:ea typeface="Calibri"/>
                          <a:cs typeface="Arial"/>
                        </a:rPr>
                        <a:t>طبقات للوظائف محددة مسبقا</a:t>
                      </a:r>
                      <a:endParaRPr lang="fr-FR" sz="1800" dirty="0">
                        <a:latin typeface="Calibri"/>
                        <a:ea typeface="Calibri"/>
                        <a:cs typeface="Arial"/>
                      </a:endParaRPr>
                    </a:p>
                    <a:p>
                      <a:pPr algn="ctr">
                        <a:lnSpc>
                          <a:spcPct val="115000"/>
                        </a:lnSpc>
                        <a:spcAft>
                          <a:spcPts val="0"/>
                        </a:spcAft>
                      </a:pPr>
                      <a:r>
                        <a:rPr lang="ar-DZ" sz="1800" dirty="0">
                          <a:latin typeface="Calibri"/>
                          <a:ea typeface="Calibri"/>
                          <a:cs typeface="Arial"/>
                        </a:rPr>
                        <a:t>الوظائف </a:t>
                      </a:r>
                      <a:r>
                        <a:rPr lang="ar-DZ" sz="1800" dirty="0" err="1">
                          <a:latin typeface="Calibri"/>
                          <a:ea typeface="Calibri"/>
                          <a:cs typeface="Arial"/>
                        </a:rPr>
                        <a:t>الاخرى</a:t>
                      </a:r>
                      <a:endParaRPr lang="fr-FR" sz="1800" dirty="0">
                        <a:latin typeface="Calibri"/>
                        <a:ea typeface="Calibri"/>
                        <a:cs typeface="Arial"/>
                      </a:endParaRPr>
                    </a:p>
                  </a:txBody>
                  <a:tcPr marL="68580" marR="68580" marT="0" marB="0"/>
                </a:tc>
                <a:tc>
                  <a:txBody>
                    <a:bodyPr/>
                    <a:lstStyle/>
                    <a:p>
                      <a:pPr algn="ctr">
                        <a:lnSpc>
                          <a:spcPct val="115000"/>
                        </a:lnSpc>
                        <a:spcAft>
                          <a:spcPts val="0"/>
                        </a:spcAft>
                      </a:pPr>
                      <a:r>
                        <a:rPr lang="ar-DZ" sz="1800" dirty="0">
                          <a:latin typeface="Calibri"/>
                          <a:ea typeface="Calibri"/>
                          <a:cs typeface="Arial"/>
                        </a:rPr>
                        <a:t>النقط</a:t>
                      </a:r>
                      <a:endParaRPr lang="fr-FR" sz="1800" dirty="0">
                        <a:latin typeface="Calibri"/>
                        <a:ea typeface="Calibri"/>
                        <a:cs typeface="Arial"/>
                      </a:endParaRPr>
                    </a:p>
                    <a:p>
                      <a:pPr algn="ctr">
                        <a:lnSpc>
                          <a:spcPct val="115000"/>
                        </a:lnSpc>
                        <a:spcAft>
                          <a:spcPts val="0"/>
                        </a:spcAft>
                      </a:pPr>
                      <a:endParaRPr lang="ar-DZ" sz="1800" dirty="0" smtClean="0">
                        <a:latin typeface="Calibri"/>
                        <a:ea typeface="Calibri"/>
                        <a:cs typeface="Arial"/>
                      </a:endParaRPr>
                    </a:p>
                    <a:p>
                      <a:pPr algn="ctr">
                        <a:lnSpc>
                          <a:spcPct val="115000"/>
                        </a:lnSpc>
                        <a:spcAft>
                          <a:spcPts val="0"/>
                        </a:spcAft>
                      </a:pPr>
                      <a:endParaRPr lang="ar-DZ" sz="1800" dirty="0" smtClean="0">
                        <a:latin typeface="Calibri"/>
                        <a:ea typeface="Calibri"/>
                        <a:cs typeface="Arial"/>
                      </a:endParaRPr>
                    </a:p>
                    <a:p>
                      <a:pPr algn="ctr">
                        <a:lnSpc>
                          <a:spcPct val="115000"/>
                        </a:lnSpc>
                        <a:spcAft>
                          <a:spcPts val="0"/>
                        </a:spcAft>
                      </a:pPr>
                      <a:r>
                        <a:rPr lang="ar-DZ" sz="1800" dirty="0" smtClean="0">
                          <a:latin typeface="Calibri"/>
                          <a:ea typeface="Calibri"/>
                          <a:cs typeface="Arial"/>
                        </a:rPr>
                        <a:t>مقارنة </a:t>
                      </a:r>
                      <a:r>
                        <a:rPr lang="ar-DZ" sz="1800" dirty="0">
                          <a:latin typeface="Calibri"/>
                          <a:ea typeface="Calibri"/>
                          <a:cs typeface="Arial"/>
                        </a:rPr>
                        <a:t>العوامل</a:t>
                      </a:r>
                      <a:endParaRPr lang="fr-FR" sz="1800" dirty="0">
                        <a:latin typeface="Calibri"/>
                        <a:ea typeface="Calibri"/>
                        <a:cs typeface="Arial"/>
                      </a:endParaRPr>
                    </a:p>
                    <a:p>
                      <a:pPr algn="ctr">
                        <a:lnSpc>
                          <a:spcPct val="115000"/>
                        </a:lnSpc>
                        <a:spcAft>
                          <a:spcPts val="0"/>
                        </a:spcAft>
                      </a:pPr>
                      <a:r>
                        <a:rPr lang="ar-DZ" sz="1800" dirty="0">
                          <a:latin typeface="Calibri"/>
                          <a:ea typeface="Calibri"/>
                          <a:cs typeface="Arial"/>
                        </a:rPr>
                        <a:t>تصنيف وتدرج الوظائف</a:t>
                      </a:r>
                      <a:endParaRPr lang="fr-FR" sz="1800" dirty="0">
                        <a:latin typeface="Calibri"/>
                        <a:ea typeface="Calibri"/>
                        <a:cs typeface="Arial"/>
                      </a:endParaRPr>
                    </a:p>
                    <a:p>
                      <a:pPr algn="ctr">
                        <a:lnSpc>
                          <a:spcPct val="115000"/>
                        </a:lnSpc>
                        <a:spcAft>
                          <a:spcPts val="0"/>
                        </a:spcAft>
                      </a:pPr>
                      <a:endParaRPr lang="ar-DZ" sz="1800" dirty="0" smtClean="0">
                        <a:latin typeface="Calibri"/>
                        <a:ea typeface="Calibri"/>
                        <a:cs typeface="Arial"/>
                      </a:endParaRPr>
                    </a:p>
                    <a:p>
                      <a:pPr algn="ctr">
                        <a:lnSpc>
                          <a:spcPct val="115000"/>
                        </a:lnSpc>
                        <a:spcAft>
                          <a:spcPts val="0"/>
                        </a:spcAft>
                      </a:pPr>
                      <a:r>
                        <a:rPr lang="ar-DZ" sz="1800" dirty="0" smtClean="0">
                          <a:latin typeface="Calibri"/>
                          <a:ea typeface="Calibri"/>
                          <a:cs typeface="Arial"/>
                        </a:rPr>
                        <a:t>ترتيب </a:t>
                      </a:r>
                      <a:r>
                        <a:rPr lang="ar-DZ" sz="1800" dirty="0">
                          <a:latin typeface="Calibri"/>
                          <a:ea typeface="Calibri"/>
                          <a:cs typeface="Arial"/>
                        </a:rPr>
                        <a:t>الوظائف </a:t>
                      </a:r>
                      <a:endParaRPr lang="fr-FR" sz="1800" dirty="0">
                        <a:latin typeface="Calibri"/>
                        <a:ea typeface="Calibri"/>
                        <a:cs typeface="Arial"/>
                      </a:endParaRPr>
                    </a:p>
                  </a:txBody>
                  <a:tcPr marL="68580" marR="68580" marT="0" marB="0"/>
                </a:tc>
              </a:tr>
            </a:tbl>
          </a:graphicData>
        </a:graphic>
      </p:graphicFrame>
    </p:spTree>
  </p:cSld>
  <p:clrMapOvr>
    <a:masterClrMapping/>
  </p:clrMapOvr>
  <p:transition>
    <p:split orient="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rtl="1"/>
            <a:r>
              <a:rPr lang="ar-DZ" b="1" u="sng" dirty="0" smtClean="0"/>
              <a:t>*</a:t>
            </a:r>
            <a:r>
              <a:rPr lang="ar-DZ" sz="4000" b="1" u="sng" dirty="0" smtClean="0"/>
              <a:t> تسعير الوظائف :</a:t>
            </a:r>
            <a:endParaRPr lang="fr-FR" sz="4000" dirty="0"/>
          </a:p>
        </p:txBody>
      </p:sp>
      <p:sp>
        <p:nvSpPr>
          <p:cNvPr id="3" name="Espace réservé du contenu 2"/>
          <p:cNvSpPr>
            <a:spLocks noGrp="1"/>
          </p:cNvSpPr>
          <p:nvPr>
            <p:ph idx="1"/>
          </p:nvPr>
        </p:nvSpPr>
        <p:spPr/>
        <p:txBody>
          <a:bodyPr>
            <a:normAutofit/>
          </a:bodyPr>
          <a:lstStyle/>
          <a:p>
            <a:pPr algn="r">
              <a:buNone/>
            </a:pPr>
            <a:r>
              <a:rPr lang="ar-DZ" dirty="0" smtClean="0"/>
              <a:t>تعد طرقة مقارن العوامل هي الطريقة الوحيدة للتقييم التي تربط قيمة الوظيفة بمقياس نقدي ومع ذلك فان النتائج تنبثق من مقياس الأجور المطبق بالمنظمة بصفة عامة فان تقييم الوظائف لا يمكن أن يستخدم فقط وحده لتحديد معدل الأجور ومع ذلك فهو يقدم أساسا لتحديد هذه الأجور , فلا بد ان يكون هناك ضمان وتاكيد على ان العوامل الخارجية مثل ظروف سوق العمل ومعدلات الاجور السائدة وتكلفة المعيشة ممثلة ومأخوذة بعين الاعتبار عند اعداد مقياس الاجور لذلك لابد من جمع المعلومات عن العوامل الخارجية لتمثل في تحديد معدلات الاجور   </a:t>
            </a:r>
            <a:endParaRPr lang="fr-FR" dirty="0" smtClean="0"/>
          </a:p>
          <a:p>
            <a:pPr algn="r">
              <a:buNone/>
            </a:pPr>
            <a:endParaRPr lang="fr-FR" dirty="0"/>
          </a:p>
        </p:txBody>
      </p:sp>
    </p:spTree>
  </p:cSld>
  <p:clrMapOvr>
    <a:masterClrMapping/>
  </p:clrMapOvr>
  <p:transition>
    <p:strips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t> </a:t>
            </a:r>
            <a:r>
              <a:rPr lang="ar-DZ" sz="4000" b="1" u="sng" dirty="0" smtClean="0"/>
              <a:t>استطلاعات الأجور والمرتبات :</a:t>
            </a:r>
            <a:endParaRPr lang="fr-FR" sz="4000" dirty="0"/>
          </a:p>
        </p:txBody>
      </p:sp>
      <p:sp>
        <p:nvSpPr>
          <p:cNvPr id="3" name="Espace réservé du contenu 2"/>
          <p:cNvSpPr>
            <a:spLocks noGrp="1"/>
          </p:cNvSpPr>
          <p:nvPr>
            <p:ph idx="1"/>
          </p:nvPr>
        </p:nvSpPr>
        <p:spPr/>
        <p:txBody>
          <a:bodyPr>
            <a:normAutofit/>
          </a:bodyPr>
          <a:lstStyle/>
          <a:p>
            <a:pPr algn="r">
              <a:buNone/>
            </a:pPr>
            <a:r>
              <a:rPr lang="ar-DZ" dirty="0" smtClean="0"/>
              <a:t>تستخدم استطلاعات </a:t>
            </a:r>
            <a:r>
              <a:rPr lang="ar-DZ" dirty="0" err="1" smtClean="0"/>
              <a:t>الاجور</a:t>
            </a:r>
            <a:r>
              <a:rPr lang="ar-DZ" dirty="0" smtClean="0"/>
              <a:t> والمرتبات في جمع المعلومات المقارنة عن السياسات والممارسات وطرق دفع </a:t>
            </a:r>
            <a:r>
              <a:rPr lang="ar-DZ" dirty="0" err="1" smtClean="0"/>
              <a:t>الاجور</a:t>
            </a:r>
            <a:r>
              <a:rPr lang="ar-DZ" dirty="0" smtClean="0"/>
              <a:t> من بعض المنظمات المختارة في مواقع جغرافية معينة ونوع صناعة معين, </a:t>
            </a:r>
            <a:r>
              <a:rPr lang="ar-DZ" dirty="0" err="1" smtClean="0"/>
              <a:t>وبالاضافة</a:t>
            </a:r>
            <a:r>
              <a:rPr lang="ar-DZ" dirty="0" smtClean="0"/>
              <a:t> </a:t>
            </a:r>
            <a:r>
              <a:rPr lang="ar-DZ" dirty="0" err="1" smtClean="0"/>
              <a:t>الى</a:t>
            </a:r>
            <a:r>
              <a:rPr lang="ar-DZ" dirty="0" smtClean="0"/>
              <a:t> </a:t>
            </a:r>
            <a:r>
              <a:rPr lang="ar-DZ" dirty="0" err="1" smtClean="0"/>
              <a:t>ان</a:t>
            </a:r>
            <a:r>
              <a:rPr lang="ar-DZ" dirty="0" smtClean="0"/>
              <a:t> هذه الاستطلاعات تقدم معرفة عن السوق وتضمن العدالة الخارجية </a:t>
            </a:r>
            <a:r>
              <a:rPr lang="ar-DZ" dirty="0" err="1" smtClean="0"/>
              <a:t>فانها</a:t>
            </a:r>
            <a:r>
              <a:rPr lang="ar-DZ" dirty="0" smtClean="0"/>
              <a:t> يمكن </a:t>
            </a:r>
            <a:r>
              <a:rPr lang="ar-DZ" dirty="0" err="1" smtClean="0"/>
              <a:t>ان</a:t>
            </a:r>
            <a:r>
              <a:rPr lang="ar-DZ" dirty="0" smtClean="0"/>
              <a:t> تصحح سوء فهم الفرد عن بعض الوظائف كما </a:t>
            </a:r>
            <a:r>
              <a:rPr lang="ar-DZ" dirty="0" err="1" smtClean="0"/>
              <a:t>انها</a:t>
            </a:r>
            <a:r>
              <a:rPr lang="ar-DZ" dirty="0" smtClean="0"/>
              <a:t> يمكن </a:t>
            </a:r>
            <a:r>
              <a:rPr lang="ar-DZ" dirty="0" err="1" smtClean="0"/>
              <a:t>ان</a:t>
            </a:r>
            <a:r>
              <a:rPr lang="ar-DZ" dirty="0" smtClean="0"/>
              <a:t> يكون لها </a:t>
            </a:r>
            <a:r>
              <a:rPr lang="ar-DZ" dirty="0" err="1" smtClean="0"/>
              <a:t>تاثير</a:t>
            </a:r>
            <a:r>
              <a:rPr lang="ar-DZ" dirty="0" smtClean="0"/>
              <a:t> ايجابي على دافعية </a:t>
            </a:r>
            <a:r>
              <a:rPr lang="ar-DZ" dirty="0" err="1" smtClean="0"/>
              <a:t>الافراد</a:t>
            </a:r>
            <a:r>
              <a:rPr lang="ar-DZ" dirty="0" smtClean="0"/>
              <a:t> .</a:t>
            </a:r>
            <a:endParaRPr lang="fr-FR" dirty="0" smtClean="0"/>
          </a:p>
          <a:p>
            <a:pPr algn="r">
              <a:buNone/>
            </a:pPr>
            <a:r>
              <a:rPr lang="ar-DZ" dirty="0" smtClean="0"/>
              <a:t>ويمكن تجميع البيانات المتعلقة باستطلاع </a:t>
            </a:r>
            <a:r>
              <a:rPr lang="ar-DZ" dirty="0" err="1" smtClean="0"/>
              <a:t>الاجور</a:t>
            </a:r>
            <a:r>
              <a:rPr lang="ar-DZ" dirty="0" smtClean="0"/>
              <a:t> من مصادر متنوعة , مثل القطاع الحكومي ومثل الجهاز المركزي للتعبئة والاحصاء ووزارة القوى العاملة , وعادة يتم تقسيم الاجور وفقا للمناطق الجفرافية , ونوعية الصناعة او نوعية الوظائف .</a:t>
            </a:r>
            <a:endParaRPr lang="fr-FR" dirty="0" smtClean="0"/>
          </a:p>
          <a:p>
            <a:pPr algn="r">
              <a:buNone/>
            </a:pPr>
            <a:endParaRPr lang="fr-FR" dirty="0"/>
          </a:p>
        </p:txBody>
      </p:sp>
    </p:spTree>
  </p:cSld>
  <p:clrMapOvr>
    <a:masterClrMapping/>
  </p:clrMapOvr>
  <p:transition>
    <p:strips/>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algn="r">
              <a:buNone/>
            </a:pPr>
            <a:r>
              <a:rPr lang="ar-DZ" dirty="0" err="1" smtClean="0"/>
              <a:t>بالاضافة</a:t>
            </a:r>
            <a:r>
              <a:rPr lang="ar-DZ" dirty="0" smtClean="0"/>
              <a:t> </a:t>
            </a:r>
            <a:r>
              <a:rPr lang="ar-DZ" dirty="0" err="1" smtClean="0"/>
              <a:t>الى</a:t>
            </a:r>
            <a:r>
              <a:rPr lang="ar-DZ" dirty="0" smtClean="0"/>
              <a:t> المصدر قد تقوم بعض المنظمات بعمل استطلاع خاص بهم , ولتصميم استطلاع للاجور , لابد من تحديد الوظائف والمنظمات والمناطق التي سيتم دراستها , وايضا لابد من تحديد طرقة جمع البيانات التي ستستخدم ,فاذا كانت طرقة النقطاو مقارنة العوامل هي التي سيتم استخدامها كطريقة لتقييم الوظائف فان الوظائف الرئيسية لهاتين الطريقتين هي التي سيتم لستطلاعها, اما اذا كانت طرقة التدرج اوتصنيف الوظائف ا واو طرقة ترتيب الوظائف هي التي ستستخدم , فانه لابد من استخدام نفس الارشادات التي اتبعت في اختيار الوظائف وطرقة النقط ومقارنة العوامل .</a:t>
            </a:r>
            <a:endParaRPr lang="fr-FR" dirty="0" smtClean="0"/>
          </a:p>
          <a:p>
            <a:pPr algn="r">
              <a:buNone/>
            </a:pPr>
            <a:endParaRPr lang="fr-FR" dirty="0"/>
          </a:p>
        </p:txBody>
      </p:sp>
    </p:spTree>
  </p:cSld>
  <p:clrMapOvr>
    <a:masterClrMapping/>
  </p:clrMapOvr>
  <p:transition>
    <p:strips dir="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721499"/>
          </a:xfrm>
        </p:spPr>
        <p:txBody>
          <a:bodyPr>
            <a:normAutofit/>
          </a:bodyPr>
          <a:lstStyle/>
          <a:p>
            <a:pPr algn="r">
              <a:buNone/>
            </a:pPr>
            <a:r>
              <a:rPr lang="ar-DZ" dirty="0" smtClean="0"/>
              <a:t>وتتمثل الطرق </a:t>
            </a:r>
            <a:r>
              <a:rPr lang="ar-DZ" dirty="0" err="1" smtClean="0"/>
              <a:t>الاساسية</a:t>
            </a:r>
            <a:r>
              <a:rPr lang="ar-DZ" dirty="0" smtClean="0"/>
              <a:t> في استطلاع بيانات </a:t>
            </a:r>
            <a:r>
              <a:rPr lang="ar-DZ" dirty="0" err="1" smtClean="0"/>
              <a:t>الاجور</a:t>
            </a:r>
            <a:r>
              <a:rPr lang="ar-DZ" dirty="0" smtClean="0"/>
              <a:t> في : </a:t>
            </a:r>
            <a:endParaRPr lang="fr-FR" dirty="0" smtClean="0"/>
          </a:p>
          <a:p>
            <a:pPr algn="r">
              <a:buNone/>
            </a:pPr>
            <a:r>
              <a:rPr lang="ar-DZ" dirty="0" smtClean="0"/>
              <a:t>1-المقابلات الشخصية</a:t>
            </a:r>
          </a:p>
          <a:p>
            <a:pPr lvl="8" algn="r">
              <a:buNone/>
            </a:pPr>
            <a:r>
              <a:rPr lang="ar-DZ" sz="2400" dirty="0" smtClean="0"/>
              <a:t>2-عبر الهاتف</a:t>
            </a:r>
          </a:p>
          <a:p>
            <a:pPr algn="r">
              <a:buNone/>
            </a:pPr>
            <a:r>
              <a:rPr lang="ar-DZ" dirty="0" smtClean="0"/>
              <a:t>3- قوائم الاستقصاء البريدية </a:t>
            </a:r>
            <a:endParaRPr lang="fr-FR" dirty="0" smtClean="0"/>
          </a:p>
          <a:p>
            <a:pPr algn="r">
              <a:buNone/>
            </a:pPr>
            <a:r>
              <a:rPr lang="ar-DZ" dirty="0" smtClean="0"/>
              <a:t>وتعد طرقة المقابلة الشخصية هي </a:t>
            </a:r>
            <a:r>
              <a:rPr lang="ar-DZ" dirty="0" err="1" smtClean="0"/>
              <a:t>اكثر</a:t>
            </a:r>
            <a:r>
              <a:rPr lang="ar-DZ" dirty="0" smtClean="0"/>
              <a:t> الطرق ثباتا </a:t>
            </a:r>
            <a:r>
              <a:rPr lang="ar-DZ" dirty="0" err="1" smtClean="0"/>
              <a:t>و</a:t>
            </a:r>
            <a:r>
              <a:rPr lang="ar-DZ" dirty="0" smtClean="0"/>
              <a:t> وتكلفة لذلك فان </a:t>
            </a:r>
            <a:r>
              <a:rPr lang="ar-DZ" dirty="0" err="1" smtClean="0"/>
              <a:t>اكثر</a:t>
            </a:r>
            <a:r>
              <a:rPr lang="ar-DZ" dirty="0" smtClean="0"/>
              <a:t> الطرق استخداما هي قوائم الاستقصاء البريدية</a:t>
            </a:r>
            <a:endParaRPr lang="fr-FR" dirty="0" smtClean="0"/>
          </a:p>
          <a:p>
            <a:pPr algn="r">
              <a:buNone/>
            </a:pPr>
            <a:endParaRPr lang="fr-FR" dirty="0"/>
          </a:p>
        </p:txBody>
      </p:sp>
    </p:spTree>
  </p:cSld>
  <p:clrMapOvr>
    <a:masterClrMapping/>
  </p:clrMapOvr>
  <p:transition>
    <p:strips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b="1" u="sng" dirty="0"/>
              <a:t>1-نظام التعويض :</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pPr algn="r" rtl="1"/>
            <a:r>
              <a:rPr lang="ar-DZ" dirty="0"/>
              <a:t> </a:t>
            </a:r>
            <a:r>
              <a:rPr lang="ar-DZ" dirty="0" smtClean="0"/>
              <a:t>يحتوي نظام </a:t>
            </a:r>
            <a:r>
              <a:rPr lang="ar-DZ" dirty="0"/>
              <a:t>التعويض  </a:t>
            </a:r>
            <a:r>
              <a:rPr lang="ar-DZ" dirty="0" smtClean="0"/>
              <a:t>على </a:t>
            </a:r>
            <a:r>
              <a:rPr lang="ar-DZ" dirty="0"/>
              <a:t>مجموعة من العوامل التي تدخل في تحديد السياسة الاجرية  </a:t>
            </a:r>
            <a:r>
              <a:rPr lang="ar-DZ" dirty="0" err="1"/>
              <a:t>اٍذ</a:t>
            </a:r>
            <a:r>
              <a:rPr lang="ar-DZ" dirty="0"/>
              <a:t> كل تغير في عامل  يؤثر على بقية العوامل  وكذلك لن نظام التعويض لا ينحصر في العقوبات النقدية للعمل فقط </a:t>
            </a:r>
            <a:r>
              <a:rPr lang="ar-DZ" dirty="0" smtClean="0"/>
              <a:t>وإنما </a:t>
            </a:r>
            <a:r>
              <a:rPr lang="ar-DZ" dirty="0"/>
              <a:t>تتداخل كل عناصره وتتكامل في وظيفة عامة تتضمن </a:t>
            </a:r>
            <a:r>
              <a:rPr lang="ar-DZ" dirty="0" smtClean="0"/>
              <a:t>إعادة </a:t>
            </a:r>
            <a:r>
              <a:rPr lang="ar-DZ" dirty="0"/>
              <a:t>توزيع </a:t>
            </a:r>
            <a:r>
              <a:rPr lang="ar-DZ" dirty="0" smtClean="0"/>
              <a:t>وإعادة </a:t>
            </a:r>
            <a:r>
              <a:rPr lang="ar-DZ" dirty="0"/>
              <a:t>تنظيم للموارد (تطوير الاداء تجنب المشاكل .....</a:t>
            </a:r>
            <a:r>
              <a:rPr lang="ar-DZ" dirty="0" smtClean="0"/>
              <a:t>الخ) وأخيرا </a:t>
            </a:r>
            <a:r>
              <a:rPr lang="ar-DZ" dirty="0"/>
              <a:t>يعتمد </a:t>
            </a:r>
            <a:r>
              <a:rPr lang="ar-DZ" dirty="0" smtClean="0"/>
              <a:t>أيضا </a:t>
            </a:r>
            <a:r>
              <a:rPr lang="ar-DZ" dirty="0"/>
              <a:t>نظام التعويض على إجراءات  مختلفة  (تقييم الوظائف ,الترتيب , </a:t>
            </a:r>
            <a:r>
              <a:rPr lang="ar-DZ" dirty="0" smtClean="0"/>
              <a:t>المفاوضات </a:t>
            </a:r>
            <a:r>
              <a:rPr lang="ar-DZ" dirty="0"/>
              <a:t>الأجرية ....) </a:t>
            </a:r>
            <a:endParaRPr lang="fr-FR" dirty="0"/>
          </a:p>
          <a:p>
            <a:pPr algn="r">
              <a:buNone/>
            </a:pPr>
            <a:r>
              <a:rPr lang="ar-DZ" dirty="0"/>
              <a:t>- يتكون نظام التعويض من الأجور </a:t>
            </a:r>
            <a:r>
              <a:rPr lang="ar-DZ" dirty="0" err="1" smtClean="0"/>
              <a:t>و</a:t>
            </a:r>
            <a:r>
              <a:rPr lang="ar-DZ" dirty="0" smtClean="0"/>
              <a:t> </a:t>
            </a:r>
            <a:r>
              <a:rPr lang="ar-DZ" dirty="0"/>
              <a:t>المرتبات الأساسية والحوافز </a:t>
            </a:r>
            <a:r>
              <a:rPr lang="ar-DZ" dirty="0" smtClean="0"/>
              <a:t>أو </a:t>
            </a:r>
            <a:r>
              <a:rPr lang="ar-DZ" dirty="0"/>
              <a:t>العلاوات وبالتالي فان نظام </a:t>
            </a:r>
            <a:r>
              <a:rPr lang="ar-DZ" dirty="0" err="1"/>
              <a:t>الاجور</a:t>
            </a:r>
            <a:r>
              <a:rPr lang="ar-DZ" dirty="0"/>
              <a:t> يعتبر جزء من نظام التعويض .ويمكن التطرق الى هذا الاخير من خلال 3 جوانب هي </a:t>
            </a:r>
            <a:endParaRPr lang="fr-FR" dirty="0"/>
          </a:p>
        </p:txBody>
      </p:sp>
    </p:spTree>
  </p:cSld>
  <p:clrMapOvr>
    <a:masterClrMapping/>
  </p:clrMapOvr>
  <p:transition>
    <p:wipe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b="1" u="sng" dirty="0" smtClean="0"/>
              <a:t>* بعض المشاكل والإرشادات :</a:t>
            </a:r>
            <a:endParaRPr lang="fr-FR" sz="4000" dirty="0"/>
          </a:p>
        </p:txBody>
      </p:sp>
      <p:sp>
        <p:nvSpPr>
          <p:cNvPr id="3" name="Espace réservé du contenu 2"/>
          <p:cNvSpPr>
            <a:spLocks noGrp="1"/>
          </p:cNvSpPr>
          <p:nvPr>
            <p:ph idx="1"/>
          </p:nvPr>
        </p:nvSpPr>
        <p:spPr/>
        <p:txBody>
          <a:bodyPr>
            <a:normAutofit lnSpcReduction="10000"/>
          </a:bodyPr>
          <a:lstStyle/>
          <a:p>
            <a:pPr algn="r">
              <a:buNone/>
            </a:pPr>
            <a:r>
              <a:rPr lang="ar-DZ" dirty="0" smtClean="0"/>
              <a:t>عندما يطبق استطلاع </a:t>
            </a:r>
            <a:r>
              <a:rPr lang="ar-DZ" dirty="0" err="1" smtClean="0"/>
              <a:t>الاجور</a:t>
            </a:r>
            <a:r>
              <a:rPr lang="ar-DZ" dirty="0" smtClean="0"/>
              <a:t> بعناية يمكن </a:t>
            </a:r>
            <a:r>
              <a:rPr lang="ar-DZ" dirty="0" err="1" smtClean="0"/>
              <a:t>ان</a:t>
            </a:r>
            <a:r>
              <a:rPr lang="ar-DZ" dirty="0" smtClean="0"/>
              <a:t> يقدم مساعدات كبيرة للمنظمة في تحديدها لمعدلات </a:t>
            </a:r>
            <a:r>
              <a:rPr lang="ar-DZ" dirty="0" err="1" smtClean="0"/>
              <a:t>الاجور</a:t>
            </a:r>
            <a:r>
              <a:rPr lang="ar-DZ" dirty="0" smtClean="0"/>
              <a:t> الخاصة </a:t>
            </a:r>
            <a:r>
              <a:rPr lang="ar-DZ" dirty="0" err="1" smtClean="0"/>
              <a:t>بها</a:t>
            </a:r>
            <a:r>
              <a:rPr lang="ar-DZ" dirty="0" smtClean="0"/>
              <a:t> , </a:t>
            </a:r>
            <a:r>
              <a:rPr lang="ar-DZ" dirty="0" err="1" smtClean="0"/>
              <a:t>اما</a:t>
            </a:r>
            <a:r>
              <a:rPr lang="ar-DZ" dirty="0" smtClean="0"/>
              <a:t> </a:t>
            </a:r>
            <a:r>
              <a:rPr lang="ar-DZ" dirty="0" err="1" smtClean="0"/>
              <a:t>اذا</a:t>
            </a:r>
            <a:r>
              <a:rPr lang="ar-DZ" dirty="0" smtClean="0"/>
              <a:t> لم يطبق بطريقة صحيحة فانه سينتج عنه معلومات خاطئة وغير دقيقة قد تؤدي </a:t>
            </a:r>
            <a:r>
              <a:rPr lang="ar-DZ" dirty="0" err="1" smtClean="0"/>
              <a:t>الى</a:t>
            </a:r>
            <a:r>
              <a:rPr lang="ar-DZ" dirty="0" smtClean="0"/>
              <a:t> الكثير من المشاكل والانتقادات مثل النقاط التالية :</a:t>
            </a:r>
            <a:endParaRPr lang="fr-FR" dirty="0" smtClean="0"/>
          </a:p>
          <a:p>
            <a:pPr algn="r">
              <a:buNone/>
            </a:pPr>
            <a:r>
              <a:rPr lang="ar-DZ" dirty="0" smtClean="0"/>
              <a:t>- </a:t>
            </a:r>
            <a:r>
              <a:rPr lang="ar-DZ" dirty="0" err="1" smtClean="0"/>
              <a:t>اجراء</a:t>
            </a:r>
            <a:r>
              <a:rPr lang="ar-DZ" dirty="0" smtClean="0"/>
              <a:t> العديد من الاستطلاعات التي لا لزوم لها</a:t>
            </a:r>
            <a:endParaRPr lang="fr-FR" dirty="0" smtClean="0"/>
          </a:p>
          <a:p>
            <a:pPr algn="r">
              <a:buNone/>
            </a:pPr>
            <a:r>
              <a:rPr lang="ar-DZ" dirty="0" smtClean="0"/>
              <a:t>- التشكيك في مدى جودة البيانات </a:t>
            </a:r>
            <a:endParaRPr lang="fr-FR" dirty="0" smtClean="0"/>
          </a:p>
          <a:p>
            <a:pPr algn="r">
              <a:buNone/>
            </a:pPr>
            <a:r>
              <a:rPr lang="ar-DZ" dirty="0" smtClean="0"/>
              <a:t>- بيانات الاستطلاع غالبا ما تكون صعبة الفهم والاستخدام</a:t>
            </a:r>
            <a:endParaRPr lang="fr-FR" dirty="0" smtClean="0"/>
          </a:p>
          <a:p>
            <a:pPr algn="r">
              <a:buNone/>
            </a:pPr>
            <a:r>
              <a:rPr lang="ar-DZ" dirty="0" smtClean="0"/>
              <a:t>- </a:t>
            </a:r>
            <a:r>
              <a:rPr lang="ar-DZ" dirty="0" err="1" smtClean="0"/>
              <a:t>التاثير</a:t>
            </a:r>
            <a:r>
              <a:rPr lang="ar-DZ" dirty="0" smtClean="0"/>
              <a:t> السلبي بيانات الاستطلاع على خطط الدفع </a:t>
            </a:r>
            <a:endParaRPr lang="fr-FR" dirty="0" smtClean="0"/>
          </a:p>
          <a:p>
            <a:pPr algn="r">
              <a:buNone/>
            </a:pPr>
            <a:r>
              <a:rPr lang="ar-DZ" dirty="0" smtClean="0"/>
              <a:t>وبغض النظر عن نوع الاستطلاع المستخدم فانه لتجنب المشاكل لابد من </a:t>
            </a:r>
            <a:r>
              <a:rPr lang="ar-DZ" dirty="0" err="1" smtClean="0"/>
              <a:t>اتباع</a:t>
            </a:r>
            <a:r>
              <a:rPr lang="ar-DZ" dirty="0" smtClean="0"/>
              <a:t> </a:t>
            </a:r>
            <a:r>
              <a:rPr lang="ar-DZ" dirty="0" err="1" smtClean="0"/>
              <a:t>الارشادات</a:t>
            </a:r>
            <a:r>
              <a:rPr lang="ar-DZ" dirty="0" smtClean="0"/>
              <a:t> التالية : </a:t>
            </a:r>
            <a:endParaRPr lang="fr-FR" dirty="0" smtClean="0"/>
          </a:p>
          <a:p>
            <a:pPr algn="r">
              <a:buNone/>
            </a:pPr>
            <a:endParaRPr lang="fr-FR" dirty="0"/>
          </a:p>
        </p:txBody>
      </p:sp>
    </p:spTree>
  </p:cSld>
  <p:clrMapOvr>
    <a:masterClrMapping/>
  </p:clrMapOvr>
  <p:transition>
    <p:circl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lstStyle/>
          <a:p>
            <a:pPr algn="r">
              <a:buNone/>
            </a:pPr>
            <a:endParaRPr lang="ar-DZ" b="1" dirty="0" smtClean="0"/>
          </a:p>
          <a:p>
            <a:pPr algn="r">
              <a:buNone/>
            </a:pPr>
            <a:r>
              <a:rPr lang="ar-DZ" b="1" dirty="0" smtClean="0"/>
              <a:t>1- </a:t>
            </a:r>
            <a:r>
              <a:rPr lang="ar-DZ" dirty="0" smtClean="0"/>
              <a:t>عمل مقارنات بين الشركات أو المنظمات المشاركة في الاستطلاع </a:t>
            </a:r>
          </a:p>
          <a:p>
            <a:pPr algn="r">
              <a:buNone/>
            </a:pPr>
            <a:r>
              <a:rPr lang="ar-DZ" dirty="0" smtClean="0"/>
              <a:t>2- مقارنة أكثر من اجر أو مرتب أساسي</a:t>
            </a:r>
            <a:r>
              <a:rPr lang="ar-DZ" b="1" dirty="0" smtClean="0"/>
              <a:t> </a:t>
            </a:r>
          </a:p>
          <a:p>
            <a:pPr algn="r">
              <a:buNone/>
            </a:pPr>
            <a:r>
              <a:rPr lang="ar-DZ" dirty="0" smtClean="0"/>
              <a:t>3-</a:t>
            </a:r>
            <a:r>
              <a:rPr lang="ar-DZ" b="1" dirty="0" smtClean="0"/>
              <a:t> ا</a:t>
            </a:r>
            <a:r>
              <a:rPr lang="ar-DZ" dirty="0" smtClean="0"/>
              <a:t>خذ الاختلافات  والتغير في توصيف الوظائف بعين </a:t>
            </a:r>
            <a:r>
              <a:rPr lang="ar-DZ" b="1" dirty="0" smtClean="0"/>
              <a:t>ا</a:t>
            </a:r>
            <a:r>
              <a:rPr lang="ar-DZ" dirty="0" smtClean="0"/>
              <a:t>لاعتبار </a:t>
            </a:r>
          </a:p>
          <a:p>
            <a:pPr algn="r">
              <a:buNone/>
            </a:pPr>
            <a:r>
              <a:rPr lang="ar-DZ" dirty="0" smtClean="0"/>
              <a:t>4- ربط بيانات الاستطلاع بفترات إجراء تعديلات في الأجور :</a:t>
            </a:r>
            <a:endParaRPr lang="fr-FR" dirty="0" smtClean="0"/>
          </a:p>
          <a:p>
            <a:pPr algn="r">
              <a:buNone/>
            </a:pPr>
            <a:endParaRPr lang="fr-FR" dirty="0"/>
          </a:p>
        </p:txBody>
      </p:sp>
    </p:spTree>
  </p:cSld>
  <p:clrMapOvr>
    <a:masterClrMapping/>
  </p:clrMapOvr>
  <p:transition>
    <p:diamon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ar-DZ" dirty="0" smtClean="0"/>
              <a:t> </a:t>
            </a:r>
            <a:r>
              <a:rPr lang="fr-FR" dirty="0" smtClean="0"/>
              <a:t/>
            </a:r>
            <a:br>
              <a:rPr lang="fr-FR" dirty="0" smtClean="0"/>
            </a:br>
            <a:r>
              <a:rPr lang="ar-DZ" b="1" u="sng" dirty="0" smtClean="0"/>
              <a:t>* هيكل الأجر / المرتب الأساسي :</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lgn="r">
              <a:buNone/>
            </a:pPr>
            <a:r>
              <a:rPr lang="ar-DZ" dirty="0" smtClean="0"/>
              <a:t>يوضح الشكل التالي كيفية تناسب القطاعات المختلفة لعملية التعويضات مع بعضها البعض لتكون هيكل </a:t>
            </a:r>
            <a:r>
              <a:rPr lang="ar-DZ" dirty="0" err="1" smtClean="0"/>
              <a:t>الاجر</a:t>
            </a:r>
            <a:r>
              <a:rPr lang="ar-DZ" dirty="0" smtClean="0"/>
              <a:t> </a:t>
            </a:r>
            <a:r>
              <a:rPr lang="ar-DZ" dirty="0" err="1" smtClean="0"/>
              <a:t>او</a:t>
            </a:r>
            <a:r>
              <a:rPr lang="ar-DZ" dirty="0" smtClean="0"/>
              <a:t> المرتب </a:t>
            </a:r>
            <a:r>
              <a:rPr lang="ar-DZ" dirty="0" err="1" smtClean="0"/>
              <a:t>الاساسي</a:t>
            </a:r>
            <a:r>
              <a:rPr lang="ar-DZ" dirty="0" smtClean="0"/>
              <a:t> للمنظمة .</a:t>
            </a:r>
            <a:endParaRPr lang="fr-FR" dirty="0" smtClean="0"/>
          </a:p>
          <a:p>
            <a:pPr algn="r">
              <a:buNone/>
            </a:pPr>
            <a:endParaRPr lang="fr-FR" dirty="0"/>
          </a:p>
        </p:txBody>
      </p:sp>
    </p:spTree>
  </p:cSld>
  <p:clrMapOvr>
    <a:masterClrMapping/>
  </p:clrMapOvr>
  <p:transition>
    <p:plus/>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5976664"/>
          </a:xfrm>
        </p:spPr>
        <p:txBody>
          <a:bodyPr>
            <a:normAutofit fontScale="85000" lnSpcReduction="20000"/>
          </a:bodyPr>
          <a:lstStyle/>
          <a:p>
            <a:pPr algn="ctr"/>
            <a:r>
              <a:rPr lang="ar-DZ" dirty="0" smtClean="0"/>
              <a:t>تنمية هيكل </a:t>
            </a:r>
            <a:r>
              <a:rPr lang="ar-DZ" dirty="0" err="1" smtClean="0"/>
              <a:t>الاجر</a:t>
            </a:r>
            <a:r>
              <a:rPr lang="ar-DZ" dirty="0" smtClean="0"/>
              <a:t> /المرتب </a:t>
            </a:r>
            <a:r>
              <a:rPr lang="ar-DZ" dirty="0" err="1" smtClean="0"/>
              <a:t>الاساسي</a:t>
            </a:r>
            <a:endParaRPr lang="fr-FR" dirty="0" smtClean="0"/>
          </a:p>
          <a:p>
            <a:pPr algn="ctr">
              <a:buNone/>
            </a:pPr>
            <a:r>
              <a:rPr lang="ar-DZ" dirty="0" smtClean="0"/>
              <a:t> </a:t>
            </a:r>
            <a:endParaRPr lang="fr-FR" dirty="0" smtClean="0"/>
          </a:p>
          <a:p>
            <a:pPr algn="ctr" rtl="1">
              <a:buNone/>
            </a:pPr>
            <a:r>
              <a:rPr lang="ar-DZ" dirty="0" smtClean="0"/>
              <a:t>سياسات التعويض</a:t>
            </a:r>
            <a:endParaRPr lang="fr-FR" dirty="0" smtClean="0"/>
          </a:p>
          <a:p>
            <a:pPr algn="ctr">
              <a:buNone/>
            </a:pPr>
            <a:r>
              <a:rPr lang="ar-DZ" dirty="0" smtClean="0"/>
              <a:t> </a:t>
            </a:r>
            <a:endParaRPr lang="fr-FR" dirty="0" smtClean="0"/>
          </a:p>
          <a:p>
            <a:pPr algn="ctr">
              <a:buNone/>
            </a:pPr>
            <a:r>
              <a:rPr lang="ar-DZ" dirty="0" smtClean="0"/>
              <a:t>تحليل الوظيفة</a:t>
            </a:r>
            <a:endParaRPr lang="fr-FR" dirty="0" smtClean="0"/>
          </a:p>
          <a:p>
            <a:pPr algn="ctr">
              <a:buNone/>
            </a:pPr>
            <a:r>
              <a:rPr lang="ar-DZ" dirty="0" smtClean="0"/>
              <a:t> </a:t>
            </a:r>
            <a:endParaRPr lang="fr-FR" dirty="0" smtClean="0"/>
          </a:p>
          <a:p>
            <a:pPr algn="ctr" rtl="1">
              <a:buNone/>
            </a:pPr>
            <a:r>
              <a:rPr lang="ar-DZ" dirty="0" smtClean="0"/>
              <a:t>توصيف الوظيفة</a:t>
            </a:r>
          </a:p>
          <a:p>
            <a:pPr algn="ctr">
              <a:buNone/>
            </a:pPr>
            <a:endParaRPr lang="fr-FR" dirty="0" smtClean="0"/>
          </a:p>
          <a:p>
            <a:pPr algn="ctr">
              <a:buNone/>
            </a:pPr>
            <a:r>
              <a:rPr lang="ar-DZ" dirty="0" smtClean="0"/>
              <a:t>	</a:t>
            </a:r>
            <a:r>
              <a:rPr lang="fr-FR" dirty="0" smtClean="0"/>
              <a:t> </a:t>
            </a:r>
            <a:r>
              <a:rPr lang="ar-DZ" dirty="0" smtClean="0"/>
              <a:t>اختيار طرقة التقييم	</a:t>
            </a:r>
            <a:endParaRPr lang="fr-FR" dirty="0" smtClean="0"/>
          </a:p>
          <a:p>
            <a:pPr algn="ctr">
              <a:buNone/>
            </a:pPr>
            <a:r>
              <a:rPr lang="ar-DZ" dirty="0" smtClean="0"/>
              <a:t> </a:t>
            </a:r>
            <a:endParaRPr lang="fr-FR" dirty="0" smtClean="0"/>
          </a:p>
          <a:p>
            <a:pPr algn="ctr">
              <a:buNone/>
            </a:pPr>
            <a:r>
              <a:rPr lang="ar-DZ" dirty="0" smtClean="0"/>
              <a:t>تقييم الوظائف</a:t>
            </a:r>
            <a:endParaRPr lang="fr-FR" dirty="0" smtClean="0"/>
          </a:p>
          <a:p>
            <a:pPr algn="ctr">
              <a:buNone/>
            </a:pPr>
            <a:r>
              <a:rPr lang="ar-DZ" dirty="0" smtClean="0"/>
              <a:t> </a:t>
            </a:r>
            <a:endParaRPr lang="fr-FR" dirty="0" smtClean="0"/>
          </a:p>
          <a:p>
            <a:pPr algn="ctr">
              <a:buNone/>
            </a:pPr>
            <a:r>
              <a:rPr lang="ar-DZ" dirty="0" smtClean="0"/>
              <a:t>استطلاع </a:t>
            </a:r>
            <a:r>
              <a:rPr lang="ar-DZ" dirty="0" err="1" smtClean="0"/>
              <a:t>الاجور</a:t>
            </a:r>
            <a:endParaRPr lang="fr-FR" dirty="0" smtClean="0"/>
          </a:p>
          <a:p>
            <a:pPr algn="ctr">
              <a:buNone/>
            </a:pPr>
            <a:r>
              <a:rPr lang="ar-DZ" dirty="0" smtClean="0"/>
              <a:t>	</a:t>
            </a:r>
            <a:endParaRPr lang="fr-FR" dirty="0" smtClean="0"/>
          </a:p>
          <a:p>
            <a:pPr algn="ctr">
              <a:buNone/>
            </a:pPr>
            <a:r>
              <a:rPr lang="ar-DZ" dirty="0" smtClean="0"/>
              <a:t>بناء منحنيات </a:t>
            </a:r>
            <a:r>
              <a:rPr lang="ar-DZ" dirty="0" err="1" smtClean="0"/>
              <a:t>الاجورودرجات</a:t>
            </a:r>
            <a:r>
              <a:rPr lang="ar-DZ" dirty="0" smtClean="0"/>
              <a:t> ومدى الدفع   </a:t>
            </a:r>
            <a:endParaRPr lang="fr-FR" dirty="0" smtClean="0"/>
          </a:p>
          <a:p>
            <a:pPr algn="ctr">
              <a:buNone/>
            </a:pPr>
            <a:r>
              <a:rPr lang="ar-DZ" dirty="0" smtClean="0"/>
              <a:t> </a:t>
            </a:r>
            <a:endParaRPr lang="fr-FR" dirty="0" smtClean="0"/>
          </a:p>
          <a:p>
            <a:pPr algn="ctr">
              <a:buNone/>
            </a:pPr>
            <a:r>
              <a:rPr lang="ar-DZ" dirty="0" smtClean="0"/>
              <a:t>هيكل </a:t>
            </a:r>
            <a:r>
              <a:rPr lang="ar-DZ" dirty="0" err="1" smtClean="0"/>
              <a:t>الاجر</a:t>
            </a:r>
            <a:r>
              <a:rPr lang="ar-DZ" dirty="0" smtClean="0"/>
              <a:t> </a:t>
            </a:r>
            <a:r>
              <a:rPr lang="ar-DZ" dirty="0" err="1" smtClean="0"/>
              <a:t>الاساسي</a:t>
            </a:r>
            <a:endParaRPr lang="fr-FR" dirty="0" smtClean="0"/>
          </a:p>
          <a:p>
            <a:pPr algn="ctr">
              <a:buNone/>
            </a:pPr>
            <a:endParaRPr lang="fr-FR" dirty="0"/>
          </a:p>
        </p:txBody>
      </p:sp>
      <p:cxnSp>
        <p:nvCxnSpPr>
          <p:cNvPr id="8" name="Connecteur droit avec flèche 7"/>
          <p:cNvCxnSpPr/>
          <p:nvPr/>
        </p:nvCxnSpPr>
        <p:spPr>
          <a:xfrm rot="5400000">
            <a:off x="4535996" y="1448780"/>
            <a:ext cx="3600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rot="5400000">
            <a:off x="3996730" y="1411982"/>
            <a:ext cx="2880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5400000">
            <a:off x="4355976" y="1412776"/>
            <a:ext cx="2880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4319972" y="2168860"/>
            <a:ext cx="3600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a:off x="4572000" y="2204864"/>
            <a:ext cx="43204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rot="5400000">
            <a:off x="4031940" y="2168860"/>
            <a:ext cx="3600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rot="5400000">
            <a:off x="4572000" y="2852936"/>
            <a:ext cx="43204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rot="5400000">
            <a:off x="4283968" y="2852936"/>
            <a:ext cx="43204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rot="5400000">
            <a:off x="3924722" y="2852936"/>
            <a:ext cx="431254"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rot="5400000">
            <a:off x="4463988" y="3537012"/>
            <a:ext cx="5040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rot="5400000">
            <a:off x="4247964" y="3537012"/>
            <a:ext cx="3600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rot="5400000">
            <a:off x="3851920" y="3501008"/>
            <a:ext cx="43204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Connecteur droit avec flèche 37"/>
          <p:cNvCxnSpPr/>
          <p:nvPr/>
        </p:nvCxnSpPr>
        <p:spPr>
          <a:xfrm rot="5400000">
            <a:off x="4499992" y="4149080"/>
            <a:ext cx="43204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p:nvPr/>
        </p:nvCxnSpPr>
        <p:spPr>
          <a:xfrm rot="5400000">
            <a:off x="4247964" y="4185084"/>
            <a:ext cx="5040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Connecteur droit avec flèche 41"/>
          <p:cNvCxnSpPr/>
          <p:nvPr/>
        </p:nvCxnSpPr>
        <p:spPr>
          <a:xfrm rot="5400000">
            <a:off x="3887924" y="4185084"/>
            <a:ext cx="5040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Connecteur droit avec flèche 43"/>
          <p:cNvCxnSpPr/>
          <p:nvPr/>
        </p:nvCxnSpPr>
        <p:spPr>
          <a:xfrm rot="5400000">
            <a:off x="4535996" y="4905164"/>
            <a:ext cx="5040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rot="5400000">
            <a:off x="3959932" y="4905164"/>
            <a:ext cx="3600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Connecteur droit avec flèche 47"/>
          <p:cNvCxnSpPr/>
          <p:nvPr/>
        </p:nvCxnSpPr>
        <p:spPr>
          <a:xfrm rot="5400000">
            <a:off x="4608004" y="5553236"/>
            <a:ext cx="3600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Connecteur droit avec flèche 51"/>
          <p:cNvCxnSpPr/>
          <p:nvPr/>
        </p:nvCxnSpPr>
        <p:spPr>
          <a:xfrm rot="5400000">
            <a:off x="3923928" y="5517232"/>
            <a:ext cx="43204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Connecteur droit 53"/>
          <p:cNvCxnSpPr/>
          <p:nvPr/>
        </p:nvCxnSpPr>
        <p:spPr>
          <a:xfrm rot="5400000">
            <a:off x="5220072" y="4725144"/>
            <a:ext cx="33123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Connecteur droit 55"/>
          <p:cNvCxnSpPr/>
          <p:nvPr/>
        </p:nvCxnSpPr>
        <p:spPr>
          <a:xfrm rot="10800000">
            <a:off x="2051720" y="6453336"/>
            <a:ext cx="475252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Connecteur droit 57"/>
          <p:cNvCxnSpPr/>
          <p:nvPr/>
        </p:nvCxnSpPr>
        <p:spPr>
          <a:xfrm rot="5400000" flipH="1" flipV="1">
            <a:off x="431540" y="4761148"/>
            <a:ext cx="324036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ransition>
    <p:newsflash/>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normAutofit/>
          </a:bodyPr>
          <a:lstStyle/>
          <a:p>
            <a:pPr algn="r">
              <a:buNone/>
            </a:pPr>
            <a:endParaRPr lang="ar-DZ" dirty="0" smtClean="0"/>
          </a:p>
          <a:p>
            <a:pPr algn="r">
              <a:buNone/>
            </a:pPr>
            <a:r>
              <a:rPr lang="ar-DZ" dirty="0" smtClean="0"/>
              <a:t>وتظهر سياسات التعويضات في جميع الاتجاهات المحيطة بالشكل .ويرجع هذا في التركيز على حقيقة مؤداها , ان كل خطوة من العملية تتاثر بالسياسات الحالية للتعويضات الموجودة بالمنظمة , ومن وجهة  نظر الوضع الامثل فان نظام التعويضات المطبق بالمنظمة لابد وان يتسبب في هيكل للاجر / المرتب الاساسي يتميز بالعدالة الداخلية والخارجية , وعلى عملية تقييم الوظائف ان تضمن العدالة الداخلية بينما يجب ان تضمن استطلاعات الاجور</a:t>
            </a:r>
          </a:p>
          <a:p>
            <a:pPr algn="r">
              <a:buNone/>
            </a:pPr>
            <a:r>
              <a:rPr lang="ar-DZ" dirty="0" smtClean="0"/>
              <a:t>العدالة الخارجية </a:t>
            </a:r>
            <a:r>
              <a:rPr lang="ar-DZ" dirty="0" err="1" smtClean="0"/>
              <a:t>اما</a:t>
            </a:r>
            <a:r>
              <a:rPr lang="ar-DZ" dirty="0" smtClean="0"/>
              <a:t> دور عملية تقييم </a:t>
            </a:r>
            <a:r>
              <a:rPr lang="ar-DZ" dirty="0" err="1" smtClean="0"/>
              <a:t>اداء</a:t>
            </a:r>
            <a:r>
              <a:rPr lang="ar-DZ" dirty="0" smtClean="0"/>
              <a:t> </a:t>
            </a:r>
            <a:r>
              <a:rPr lang="ar-DZ" dirty="0" err="1" smtClean="0"/>
              <a:t>الافراد</a:t>
            </a:r>
            <a:r>
              <a:rPr lang="ar-DZ" dirty="0" smtClean="0"/>
              <a:t> فيتمثل في وضع الفرد في المركز المناسب داخل المدى المحدد. </a:t>
            </a:r>
            <a:endParaRPr lang="fr-FR" dirty="0"/>
          </a:p>
        </p:txBody>
      </p:sp>
    </p:spTree>
  </p:cSld>
  <p:clrMapOvr>
    <a:masterClrMapping/>
  </p:clrMapOvr>
  <p:transition>
    <p:randomBa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b="1" u="sng" dirty="0" smtClean="0"/>
              <a:t>الخاتمة :</a:t>
            </a:r>
            <a:endParaRPr lang="fr-FR" dirty="0"/>
          </a:p>
        </p:txBody>
      </p:sp>
      <p:sp>
        <p:nvSpPr>
          <p:cNvPr id="3" name="Espace réservé du contenu 2"/>
          <p:cNvSpPr>
            <a:spLocks noGrp="1"/>
          </p:cNvSpPr>
          <p:nvPr>
            <p:ph idx="1"/>
          </p:nvPr>
        </p:nvSpPr>
        <p:spPr/>
        <p:txBody>
          <a:bodyPr>
            <a:normAutofit/>
          </a:bodyPr>
          <a:lstStyle/>
          <a:p>
            <a:pPr algn="r" rtl="1"/>
            <a:r>
              <a:rPr lang="ar-DZ" dirty="0" smtClean="0"/>
              <a:t>الهدف الأساسي من برنامج الأجور والمرتبات هو الربط بين ما يتقاضاه الفرد وما ينتجه , فإذا تم الربط بين الأجر والوقت المخصص للعمل فهذا لا يعني أن الفرد يعطي وقته للعمل , لكن ليس كل المجهود الذي يتطلبه الأداء ,حيث ينتج ما يعتقد أن يكفي للحصول على الأجر ولكن إذا ما تم التمييز بين الأفراد حسب المقدرة والجدارة في الأداء بالترقية أو بالزيادة في الأجر .(وهنا تظهر أهمية تقييم الوظائف في جعل نظام الأجور نظام منطقي وعادل أو على الأقل لتعويض النقص في خطط الأجور ) لأدى ذلك إلى وجود دوافع لدى الفرد لبدل جهد اكبر.</a:t>
            </a:r>
            <a:endParaRPr lang="fr-FR" dirty="0" smtClean="0"/>
          </a:p>
          <a:p>
            <a:pPr algn="r" rtl="1"/>
            <a:r>
              <a:rPr lang="ar-DZ" dirty="0" smtClean="0"/>
              <a:t>فالأجر الأساسي يوفر للفرد قدر من الرضي لكنه لا يولد الحماس </a:t>
            </a:r>
            <a:r>
              <a:rPr lang="ar-DZ" dirty="0" err="1" smtClean="0"/>
              <a:t>او</a:t>
            </a:r>
            <a:r>
              <a:rPr lang="ar-DZ" dirty="0" smtClean="0"/>
              <a:t> الدافع القوي للأداء الجيد للعمل لذلك يتطلب الأمر وجود هيكل للحوافز.</a:t>
            </a:r>
            <a:endParaRPr lang="fr-FR" dirty="0" smtClean="0"/>
          </a:p>
          <a:p>
            <a:pPr algn="r">
              <a:buNone/>
            </a:pPr>
            <a:endParaRPr lang="fr-FR" dirty="0"/>
          </a:p>
        </p:txBody>
      </p:sp>
    </p:spTree>
  </p:cSld>
  <p:clrMapOvr>
    <a:masterClrMapping/>
  </p:clrMapOvr>
  <p:transition>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0"/>
            <a:ext cx="8229600" cy="1143000"/>
          </a:xfrm>
        </p:spPr>
        <p:txBody>
          <a:bodyPr/>
          <a:lstStyle/>
          <a:p>
            <a:r>
              <a:rPr lang="ar-DZ" dirty="0" smtClean="0"/>
              <a:t>1- </a:t>
            </a:r>
            <a:r>
              <a:rPr lang="ar-DZ" b="1" u="sng" dirty="0" smtClean="0"/>
              <a:t>التوازن المالي :</a:t>
            </a:r>
            <a:endParaRPr lang="fr-FR" dirty="0"/>
          </a:p>
        </p:txBody>
      </p:sp>
      <p:sp>
        <p:nvSpPr>
          <p:cNvPr id="3" name="Espace réservé du contenu 2"/>
          <p:cNvSpPr>
            <a:spLocks noGrp="1"/>
          </p:cNvSpPr>
          <p:nvPr>
            <p:ph idx="1"/>
          </p:nvPr>
        </p:nvSpPr>
        <p:spPr>
          <a:xfrm>
            <a:off x="395536" y="1052736"/>
            <a:ext cx="8229600" cy="4525963"/>
          </a:xfrm>
        </p:spPr>
        <p:txBody>
          <a:bodyPr>
            <a:normAutofit/>
          </a:bodyPr>
          <a:lstStyle/>
          <a:p>
            <a:pPr>
              <a:buNone/>
            </a:pPr>
            <a:endParaRPr lang="fr-FR" dirty="0"/>
          </a:p>
          <a:p>
            <a:pPr algn="r">
              <a:buNone/>
            </a:pPr>
            <a:r>
              <a:rPr lang="ar-DZ" dirty="0" smtClean="0"/>
              <a:t>يمكن </a:t>
            </a:r>
            <a:r>
              <a:rPr lang="ar-DZ" dirty="0"/>
              <a:t>التعبير عن الضرورة في في احترام التوازن المالي فيما يلي :</a:t>
            </a:r>
            <a:endParaRPr lang="fr-FR" dirty="0"/>
          </a:p>
          <a:p>
            <a:pPr algn="ctr">
              <a:buNone/>
            </a:pPr>
            <a:r>
              <a:rPr lang="ar-SA" dirty="0" smtClean="0"/>
              <a:t>القدرة </a:t>
            </a:r>
            <a:r>
              <a:rPr lang="ar-SA" dirty="0"/>
              <a:t>على الدفع</a:t>
            </a:r>
            <a:r>
              <a:rPr lang="fr-FR" dirty="0"/>
              <a:t>&gt;</a:t>
            </a:r>
            <a:r>
              <a:rPr lang="ar-DZ" dirty="0"/>
              <a:t>الكتلة الاجرية</a:t>
            </a:r>
            <a:r>
              <a:rPr lang="ar-DZ" dirty="0" smtClean="0"/>
              <a:t> </a:t>
            </a:r>
          </a:p>
          <a:p>
            <a:pPr algn="r">
              <a:buNone/>
            </a:pPr>
            <a:r>
              <a:rPr lang="ar-DZ" dirty="0"/>
              <a:t>تتمثل الكتلة الاجرية في مجموع النفقات التي تتحملها المؤسسة في </a:t>
            </a:r>
            <a:r>
              <a:rPr lang="ar-DZ" dirty="0" err="1"/>
              <a:t>اطار</a:t>
            </a:r>
            <a:r>
              <a:rPr lang="ar-DZ" dirty="0"/>
              <a:t> نظام تعويض </a:t>
            </a:r>
            <a:r>
              <a:rPr lang="ar-DZ" dirty="0" smtClean="0"/>
              <a:t>العمل</a:t>
            </a:r>
            <a:endParaRPr lang="fr-FR" dirty="0"/>
          </a:p>
          <a:p>
            <a:pPr algn="r">
              <a:buNone/>
            </a:pPr>
            <a:r>
              <a:rPr lang="ar-DZ" dirty="0" smtClean="0"/>
              <a:t>كما تعرف الكتلة </a:t>
            </a:r>
            <a:r>
              <a:rPr lang="ar-DZ" dirty="0" err="1" smtClean="0"/>
              <a:t>الاجرية</a:t>
            </a:r>
            <a:r>
              <a:rPr lang="ar-DZ" dirty="0" smtClean="0"/>
              <a:t> عموما على </a:t>
            </a:r>
            <a:r>
              <a:rPr lang="ar-DZ" dirty="0" err="1" smtClean="0"/>
              <a:t>انها</a:t>
            </a:r>
            <a:r>
              <a:rPr lang="ar-DZ" dirty="0" smtClean="0"/>
              <a:t> حجم الأجور,التعويضات والعلاوات الدائمة المدفوعة لعدد العمال </a:t>
            </a:r>
            <a:endParaRPr lang="fr-FR" dirty="0"/>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2-</a:t>
            </a:r>
            <a:r>
              <a:rPr lang="ar-DZ" b="1" u="sng" dirty="0" smtClean="0"/>
              <a:t> العدالة الخارجية :</a:t>
            </a:r>
            <a:endParaRPr lang="fr-FR" dirty="0"/>
          </a:p>
        </p:txBody>
      </p:sp>
      <p:sp>
        <p:nvSpPr>
          <p:cNvPr id="3" name="Espace réservé du contenu 2"/>
          <p:cNvSpPr>
            <a:spLocks noGrp="1"/>
          </p:cNvSpPr>
          <p:nvPr>
            <p:ph idx="1"/>
          </p:nvPr>
        </p:nvSpPr>
        <p:spPr/>
        <p:txBody>
          <a:bodyPr>
            <a:normAutofit/>
          </a:bodyPr>
          <a:lstStyle/>
          <a:p>
            <a:pPr algn="r">
              <a:buNone/>
            </a:pPr>
            <a:r>
              <a:rPr lang="ar-DZ" dirty="0" smtClean="0"/>
              <a:t>(من خلال تسعير الوظائف المختلفة ) خاصة وان بعض مستويات الاجوربالنسبة للمؤسسات غير مفهومة( الحد الادنى او الاقصى.)</a:t>
            </a:r>
          </a:p>
          <a:p>
            <a:pPr algn="ctr">
              <a:buNone/>
            </a:pPr>
            <a:r>
              <a:rPr lang="ar-DZ" b="1" u="sng" dirty="0" smtClean="0"/>
              <a:t>3- العدالة الداخلية :</a:t>
            </a:r>
            <a:endParaRPr lang="ar-DZ" dirty="0" smtClean="0"/>
          </a:p>
          <a:p>
            <a:pPr algn="r">
              <a:buNone/>
            </a:pPr>
            <a:r>
              <a:rPr lang="ar-DZ" dirty="0" smtClean="0"/>
              <a:t>تمثل في كل </a:t>
            </a:r>
            <a:r>
              <a:rPr lang="ar-DZ" dirty="0" err="1" smtClean="0"/>
              <a:t>احساس</a:t>
            </a:r>
            <a:r>
              <a:rPr lang="ar-DZ" dirty="0" smtClean="0"/>
              <a:t> بعدم </a:t>
            </a:r>
            <a:r>
              <a:rPr lang="ar-DZ" dirty="0" err="1" smtClean="0"/>
              <a:t>الانصاف</a:t>
            </a:r>
            <a:r>
              <a:rPr lang="ar-DZ" dirty="0" smtClean="0"/>
              <a:t> معبر عنه </a:t>
            </a:r>
            <a:r>
              <a:rPr lang="ar-DZ" dirty="0" err="1" smtClean="0"/>
              <a:t>او</a:t>
            </a:r>
            <a:r>
              <a:rPr lang="ar-DZ" dirty="0" smtClean="0"/>
              <a:t> معاش من قبل </a:t>
            </a:r>
            <a:r>
              <a:rPr lang="ar-DZ" dirty="0" err="1" smtClean="0"/>
              <a:t>الاجراء</a:t>
            </a:r>
            <a:r>
              <a:rPr lang="ar-DZ" dirty="0" smtClean="0"/>
              <a:t> يحملهم على خلق المشاكل </a:t>
            </a:r>
            <a:r>
              <a:rPr lang="ar-DZ" dirty="0" err="1" smtClean="0"/>
              <a:t>او</a:t>
            </a:r>
            <a:r>
              <a:rPr lang="ar-DZ" dirty="0" smtClean="0"/>
              <a:t> يكون عامل </a:t>
            </a:r>
            <a:r>
              <a:rPr lang="ar-DZ" dirty="0" err="1" smtClean="0"/>
              <a:t>الى</a:t>
            </a:r>
            <a:r>
              <a:rPr lang="ar-DZ" dirty="0" smtClean="0"/>
              <a:t> عدم التحفيز ( يمكن اعتبار ان العدالة الاجرية هو العامل المحدد للتقسيم الاجري  اٍذ هناك مكونان اساسيان يثبتنا عناصر هذه العدالة  ( المؤهلات والاداء )</a:t>
            </a:r>
            <a:endParaRPr lang="fr-FR" dirty="0" smtClean="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b="1" u="sng" dirty="0" smtClean="0"/>
              <a:t>أ</a:t>
            </a:r>
            <a:r>
              <a:rPr lang="ar-DZ" sz="4000" u="sng" dirty="0" smtClean="0"/>
              <a:t>- </a:t>
            </a:r>
            <a:r>
              <a:rPr lang="ar-DZ" sz="4000" b="1" u="sng" dirty="0" smtClean="0"/>
              <a:t>سياسات التعويض</a:t>
            </a:r>
            <a:r>
              <a:rPr lang="ar-DZ" u="sng" dirty="0" smtClean="0"/>
              <a:t> </a:t>
            </a:r>
            <a:endParaRPr lang="fr-FR" dirty="0"/>
          </a:p>
        </p:txBody>
      </p:sp>
      <p:sp>
        <p:nvSpPr>
          <p:cNvPr id="3" name="Espace réservé du contenu 2"/>
          <p:cNvSpPr>
            <a:spLocks noGrp="1"/>
          </p:cNvSpPr>
          <p:nvPr>
            <p:ph idx="1"/>
          </p:nvPr>
        </p:nvSpPr>
        <p:spPr/>
        <p:txBody>
          <a:bodyPr>
            <a:normAutofit/>
          </a:bodyPr>
          <a:lstStyle/>
          <a:p>
            <a:pPr algn="r">
              <a:buNone/>
            </a:pPr>
            <a:r>
              <a:rPr lang="ar-DZ" dirty="0" smtClean="0"/>
              <a:t>من اجل تطبيق </a:t>
            </a:r>
            <a:r>
              <a:rPr lang="ar-DZ" dirty="0" err="1" smtClean="0"/>
              <a:t>انظام</a:t>
            </a:r>
            <a:r>
              <a:rPr lang="ar-DZ" dirty="0" smtClean="0"/>
              <a:t> ناجح للتعويضات لابد </a:t>
            </a:r>
            <a:r>
              <a:rPr lang="ar-DZ" dirty="0" err="1" smtClean="0"/>
              <a:t>ان</a:t>
            </a:r>
            <a:r>
              <a:rPr lang="ar-DZ" dirty="0" smtClean="0"/>
              <a:t> تبنى مجموعة من السياسات, بحيث </a:t>
            </a:r>
            <a:r>
              <a:rPr lang="ar-DZ" dirty="0" err="1" smtClean="0"/>
              <a:t>تتاثرهذه</a:t>
            </a:r>
            <a:r>
              <a:rPr lang="ar-DZ" dirty="0" smtClean="0"/>
              <a:t> السياسات بمجموعة من المتغيرات منها </a:t>
            </a:r>
            <a:r>
              <a:rPr lang="ar-DZ" dirty="0" err="1" smtClean="0"/>
              <a:t>اهداف</a:t>
            </a:r>
            <a:r>
              <a:rPr lang="ar-DZ" dirty="0" smtClean="0"/>
              <a:t> البيئة التي تعمل فيها المنظمة والتي يجب ان تتعامل مع بعض القضايا </a:t>
            </a:r>
            <a:r>
              <a:rPr lang="ar-DZ" dirty="0" err="1" smtClean="0"/>
              <a:t>والامور</a:t>
            </a:r>
            <a:r>
              <a:rPr lang="ar-DZ" dirty="0" smtClean="0"/>
              <a:t> الهامة وتتمثل في :</a:t>
            </a:r>
            <a:endParaRPr lang="fr-FR" dirty="0" smtClean="0"/>
          </a:p>
          <a:p>
            <a:pPr lvl="0" algn="r">
              <a:buNone/>
            </a:pPr>
            <a:r>
              <a:rPr lang="ar-DZ" dirty="0" smtClean="0"/>
              <a:t>1-الحد </a:t>
            </a:r>
            <a:r>
              <a:rPr lang="ar-DZ" dirty="0" err="1" smtClean="0"/>
              <a:t>الادنى</a:t>
            </a:r>
            <a:r>
              <a:rPr lang="ar-DZ" dirty="0" smtClean="0"/>
              <a:t> </a:t>
            </a:r>
            <a:r>
              <a:rPr lang="ar-DZ" dirty="0" err="1" smtClean="0"/>
              <a:t>والاقصى</a:t>
            </a:r>
            <a:r>
              <a:rPr lang="ar-DZ" dirty="0" smtClean="0"/>
              <a:t> للدفع , مع الاخذ بعين  الاعتبار , قدرة المنظمة على الدفع  , واللوائح الحكومية ونفوذ النقابات والضغوط السوقية .</a:t>
            </a:r>
            <a:endParaRPr lang="fr-FR" dirty="0" smtClean="0"/>
          </a:p>
          <a:p>
            <a:pPr lvl="0" algn="r">
              <a:buNone/>
            </a:pPr>
            <a:r>
              <a:rPr lang="ar-DZ" dirty="0" smtClean="0"/>
              <a:t>2-العلاقات العامة بين مستويات الدفع (بين الادارة العليا والادارة التنفيذية والافراد التشغييلين والمشرفين )</a:t>
            </a:r>
            <a:endParaRPr lang="fr-FR" dirty="0"/>
          </a:p>
        </p:txBody>
      </p:sp>
    </p:spTree>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764704"/>
            <a:ext cx="8229600" cy="5534075"/>
          </a:xfrm>
        </p:spPr>
        <p:txBody>
          <a:bodyPr>
            <a:normAutofit/>
          </a:bodyPr>
          <a:lstStyle/>
          <a:p>
            <a:pPr algn="r">
              <a:buNone/>
            </a:pPr>
            <a:r>
              <a:rPr lang="ar-DZ" dirty="0" smtClean="0"/>
              <a:t>3- تقسيم </a:t>
            </a:r>
            <a:r>
              <a:rPr lang="ar-DZ" dirty="0" err="1" smtClean="0"/>
              <a:t>التغويضات</a:t>
            </a:r>
            <a:r>
              <a:rPr lang="ar-DZ" dirty="0" smtClean="0"/>
              <a:t> الكلية على منافذ الدفع المختلفة (مثل اي جزء او نصيب يذهب ال الجر الاساسي ؟واى نصيب يذهب لبرامج الحوافز والمزايا؟ </a:t>
            </a:r>
          </a:p>
          <a:p>
            <a:pPr algn="r">
              <a:buNone/>
            </a:pPr>
            <a:endParaRPr lang="ar-DZ" dirty="0" smtClean="0"/>
          </a:p>
          <a:p>
            <a:pPr algn="r">
              <a:buNone/>
            </a:pPr>
            <a:r>
              <a:rPr lang="ar-DZ" dirty="0" err="1" smtClean="0"/>
              <a:t>وبالاضافة</a:t>
            </a:r>
            <a:r>
              <a:rPr lang="ar-DZ" dirty="0" smtClean="0"/>
              <a:t> </a:t>
            </a:r>
            <a:r>
              <a:rPr lang="ar-DZ" dirty="0" err="1" smtClean="0"/>
              <a:t>الى</a:t>
            </a:r>
            <a:r>
              <a:rPr lang="ar-DZ" dirty="0" smtClean="0"/>
              <a:t> </a:t>
            </a:r>
            <a:r>
              <a:rPr lang="ar-DZ" dirty="0" err="1" smtClean="0"/>
              <a:t>الامور</a:t>
            </a:r>
            <a:r>
              <a:rPr lang="ar-DZ" dirty="0" smtClean="0"/>
              <a:t> السابقة , فهناك بعض القرارات التي يجب اتخاذها فيما يتعلق بمقدار الاموال التي سترحل للزيادات في الدفع في السنة المقبلة ومن الذي يوصى بها , وكيف تحدد هذه الزيادات .وقرار آخر هام يتعلق فيما اذا كانت هذه المعلومات ستظل سرية ام سيعلن عنها للافراد.</a:t>
            </a:r>
            <a:endParaRPr lang="fr-FR" dirty="0" smtClean="0"/>
          </a:p>
          <a:p>
            <a:pPr algn="r">
              <a:buNone/>
            </a:pPr>
            <a:endParaRPr lang="ar-DZ" dirty="0" smtClean="0"/>
          </a:p>
          <a:p>
            <a:pPr algn="r">
              <a:buNone/>
            </a:pPr>
            <a:endParaRPr lang="ar-DZ" dirty="0" smtClean="0"/>
          </a:p>
          <a:p>
            <a:pPr algn="r">
              <a:buNone/>
            </a:pPr>
            <a:endParaRPr lang="ar-DZ" dirty="0" smtClean="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u="sng" dirty="0" smtClean="0"/>
              <a:t>ب- الكتلة الاجرية </a:t>
            </a:r>
            <a:endParaRPr lang="fr-FR" dirty="0"/>
          </a:p>
        </p:txBody>
      </p:sp>
      <p:sp>
        <p:nvSpPr>
          <p:cNvPr id="3" name="Espace réservé du contenu 2"/>
          <p:cNvSpPr>
            <a:spLocks noGrp="1"/>
          </p:cNvSpPr>
          <p:nvPr>
            <p:ph idx="1"/>
          </p:nvPr>
        </p:nvSpPr>
        <p:spPr/>
        <p:txBody>
          <a:bodyPr>
            <a:normAutofit/>
          </a:bodyPr>
          <a:lstStyle/>
          <a:p>
            <a:pPr algn="r">
              <a:buNone/>
            </a:pPr>
            <a:endParaRPr lang="ar-DZ" dirty="0" smtClean="0"/>
          </a:p>
          <a:p>
            <a:pPr algn="ctr">
              <a:buNone/>
            </a:pPr>
            <a:r>
              <a:rPr lang="ar-DZ" b="1" u="sng" dirty="0" smtClean="0"/>
              <a:t>ب-1 تسيير ومراقبة الكتلة </a:t>
            </a:r>
            <a:r>
              <a:rPr lang="ar-DZ" b="1" u="sng" dirty="0" err="1" smtClean="0"/>
              <a:t>الأجرية</a:t>
            </a:r>
            <a:r>
              <a:rPr lang="ar-DZ" dirty="0" smtClean="0"/>
              <a:t>:</a:t>
            </a:r>
            <a:endParaRPr lang="fr-FR" dirty="0" smtClean="0"/>
          </a:p>
          <a:p>
            <a:pPr algn="r">
              <a:buNone/>
            </a:pPr>
            <a:r>
              <a:rPr lang="ar-DZ" dirty="0" smtClean="0"/>
              <a:t>تعتبر الكتلة الاجرية قلب التوازن الاقتصادي </a:t>
            </a:r>
            <a:r>
              <a:rPr lang="ar-DZ" dirty="0" err="1" smtClean="0"/>
              <a:t>والاجنماعي</a:t>
            </a:r>
            <a:r>
              <a:rPr lang="ar-DZ" dirty="0" smtClean="0"/>
              <a:t> للمؤسسة لكونها </a:t>
            </a:r>
            <a:r>
              <a:rPr lang="ar-DZ" dirty="0" err="1" smtClean="0"/>
              <a:t>ايضا</a:t>
            </a:r>
            <a:r>
              <a:rPr lang="ar-DZ" dirty="0" smtClean="0"/>
              <a:t> متغيرة </a:t>
            </a:r>
            <a:r>
              <a:rPr lang="ar-DZ" dirty="0" err="1" smtClean="0"/>
              <a:t>استراتجية</a:t>
            </a:r>
            <a:r>
              <a:rPr lang="ar-DZ" dirty="0" smtClean="0"/>
              <a:t> في وظيفة تسيير الموارد البشرية </a:t>
            </a:r>
            <a:r>
              <a:rPr lang="ar-DZ" dirty="0" err="1" smtClean="0"/>
              <a:t>اذ</a:t>
            </a:r>
            <a:r>
              <a:rPr lang="ar-DZ" dirty="0" smtClean="0"/>
              <a:t> </a:t>
            </a:r>
            <a:r>
              <a:rPr lang="ar-DZ" dirty="0" err="1" smtClean="0"/>
              <a:t>ان</a:t>
            </a:r>
            <a:r>
              <a:rPr lang="ar-DZ" dirty="0" smtClean="0"/>
              <a:t> مجموع اختيارات السياسة الاجتماعية لهذه الوظيفة له </a:t>
            </a:r>
            <a:r>
              <a:rPr lang="ar-DZ" dirty="0" err="1" smtClean="0"/>
              <a:t>تاثير</a:t>
            </a:r>
            <a:r>
              <a:rPr lang="ar-DZ" dirty="0" smtClean="0"/>
              <a:t> كبير على الكتلة الاجرية , ولهذا يعد اساسي للمؤسسة التحكم في تحديد وتطوير وظيفة تسيير الموارد البشرية.</a:t>
            </a:r>
            <a:endParaRPr lang="fr-FR" dirty="0" smtClean="0"/>
          </a:p>
          <a:p>
            <a:pPr algn="r">
              <a:buNone/>
            </a:pPr>
            <a:endParaRPr lang="ar-DZ" dirty="0" smtClean="0"/>
          </a:p>
          <a:p>
            <a:pPr algn="r">
              <a:buNone/>
            </a:pPr>
            <a:endParaRPr lang="ar-DZ" dirty="0" smtClean="0"/>
          </a:p>
          <a:p>
            <a:pPr algn="r">
              <a:buNone/>
            </a:pPr>
            <a:endParaRPr lang="ar-DZ" dirty="0" smtClean="0"/>
          </a:p>
          <a:p>
            <a:pPr algn="r">
              <a:buNone/>
            </a:pPr>
            <a:endParaRPr lang="ar-DZ" dirty="0" smtClean="0"/>
          </a:p>
          <a:p>
            <a:pPr algn="r">
              <a:buNone/>
            </a:pPr>
            <a:endParaRPr lang="ar-DZ" dirty="0" smtClean="0"/>
          </a:p>
        </p:txBody>
      </p:sp>
    </p:spTree>
  </p:cSld>
  <p:clrMapOvr>
    <a:masterClrMapping/>
  </p:clrMapOvr>
  <p:transition>
    <p:pull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algn="r">
              <a:buNone/>
            </a:pPr>
            <a:r>
              <a:rPr lang="ar-DZ" dirty="0" smtClean="0"/>
              <a:t>1- </a:t>
            </a:r>
            <a:r>
              <a:rPr lang="ar-DZ" b="1" u="sng" dirty="0" smtClean="0"/>
              <a:t>هيكلة الكتلة الاجرية :</a:t>
            </a:r>
            <a:endParaRPr lang="fr-FR" dirty="0" smtClean="0"/>
          </a:p>
          <a:p>
            <a:pPr algn="r">
              <a:buNone/>
            </a:pPr>
            <a:r>
              <a:rPr lang="ar-DZ" dirty="0" smtClean="0"/>
              <a:t>تمثل كتلة </a:t>
            </a:r>
            <a:r>
              <a:rPr lang="ar-DZ" dirty="0" err="1" smtClean="0"/>
              <a:t>الاجور</a:t>
            </a:r>
            <a:r>
              <a:rPr lang="ar-DZ" dirty="0" smtClean="0"/>
              <a:t> بمجموعة الرسوم </a:t>
            </a:r>
            <a:r>
              <a:rPr lang="ar-DZ" dirty="0" err="1" smtClean="0"/>
              <a:t>والاعباء</a:t>
            </a:r>
            <a:r>
              <a:rPr lang="ar-DZ" dirty="0" smtClean="0"/>
              <a:t> المباشرة والغير مباشرة المتضمنة في "تكلفة العمل" وتتمثل في :</a:t>
            </a:r>
            <a:endParaRPr lang="fr-FR" dirty="0" smtClean="0"/>
          </a:p>
          <a:p>
            <a:pPr algn="r">
              <a:buNone/>
            </a:pPr>
            <a:r>
              <a:rPr lang="ar-DZ" dirty="0" smtClean="0"/>
              <a:t>- الأجر الخام المدفوع (الاجور سواء في ايام العمل او العطل) </a:t>
            </a:r>
            <a:endParaRPr lang="fr-FR" dirty="0" smtClean="0"/>
          </a:p>
          <a:p>
            <a:pPr algn="r">
              <a:buNone/>
            </a:pPr>
            <a:r>
              <a:rPr lang="ar-DZ" dirty="0" smtClean="0"/>
              <a:t>- التعويضات والعلاوات الغير خاضعة للضرائب </a:t>
            </a:r>
            <a:r>
              <a:rPr lang="ar-DZ" dirty="0" err="1" smtClean="0"/>
              <a:t>او</a:t>
            </a:r>
            <a:r>
              <a:rPr lang="ar-DZ" dirty="0" smtClean="0"/>
              <a:t> الاشتراكات </a:t>
            </a:r>
            <a:endParaRPr lang="fr-FR" dirty="0" smtClean="0"/>
          </a:p>
          <a:p>
            <a:pPr algn="r">
              <a:buNone/>
            </a:pPr>
            <a:r>
              <a:rPr lang="ar-DZ" dirty="0" smtClean="0"/>
              <a:t>- الرسوم الاجتماعية الشرعية </a:t>
            </a:r>
            <a:r>
              <a:rPr lang="ar-DZ" dirty="0" err="1" smtClean="0"/>
              <a:t>لارباب</a:t>
            </a:r>
            <a:r>
              <a:rPr lang="ar-DZ" dirty="0" smtClean="0"/>
              <a:t> العمل </a:t>
            </a:r>
            <a:endParaRPr lang="fr-FR" dirty="0" smtClean="0"/>
          </a:p>
          <a:p>
            <a:pPr algn="r">
              <a:buNone/>
            </a:pPr>
            <a:r>
              <a:rPr lang="ar-DZ" dirty="0" smtClean="0"/>
              <a:t>- </a:t>
            </a:r>
            <a:r>
              <a:rPr lang="ar-DZ" dirty="0" err="1" smtClean="0"/>
              <a:t>الاعباء</a:t>
            </a:r>
            <a:r>
              <a:rPr lang="ar-DZ" dirty="0" smtClean="0"/>
              <a:t> الضريبية على </a:t>
            </a:r>
            <a:r>
              <a:rPr lang="ar-DZ" dirty="0" err="1" smtClean="0"/>
              <a:t>الاجور</a:t>
            </a:r>
            <a:r>
              <a:rPr lang="ar-DZ" dirty="0" smtClean="0"/>
              <a:t> </a:t>
            </a:r>
            <a:endParaRPr lang="fr-FR" dirty="0" smtClean="0"/>
          </a:p>
          <a:p>
            <a:pPr algn="r">
              <a:buNone/>
            </a:pPr>
            <a:r>
              <a:rPr lang="ar-DZ" dirty="0" smtClean="0"/>
              <a:t>- تكاليف التكوينات </a:t>
            </a:r>
            <a:r>
              <a:rPr lang="ar-DZ" dirty="0" err="1" smtClean="0"/>
              <a:t>و</a:t>
            </a:r>
            <a:r>
              <a:rPr lang="ar-DZ" dirty="0" smtClean="0"/>
              <a:t> التدريبات </a:t>
            </a:r>
            <a:endParaRPr lang="fr-FR" dirty="0" smtClean="0"/>
          </a:p>
          <a:p>
            <a:pPr algn="r">
              <a:buNone/>
            </a:pPr>
            <a:r>
              <a:rPr lang="ar-DZ" dirty="0" smtClean="0"/>
              <a:t>- </a:t>
            </a:r>
            <a:r>
              <a:rPr lang="ar-DZ" dirty="0" err="1" smtClean="0"/>
              <a:t>الاعباء</a:t>
            </a:r>
            <a:r>
              <a:rPr lang="ar-DZ" dirty="0" smtClean="0"/>
              <a:t> المتعلقة بمختلف النشاطات الاجتماعية للمؤسسة </a:t>
            </a:r>
            <a:endParaRPr lang="fr-FR" dirty="0"/>
          </a:p>
        </p:txBody>
      </p:sp>
    </p:spTree>
  </p:cSld>
  <p:clrMapOvr>
    <a:masterClrMapping/>
  </p:clrMapOvr>
  <p:transition>
    <p:pull/>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1488</TotalTime>
  <Words>2616</Words>
  <Application>Microsoft Office PowerPoint</Application>
  <PresentationFormat>Affichage à l'écran (4:3)</PresentationFormat>
  <Paragraphs>393</Paragraphs>
  <Slides>35</Slides>
  <Notes>0</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Débit</vt:lpstr>
      <vt:lpstr>بسم الله الرحمان الرحيم</vt:lpstr>
      <vt:lpstr>المقدمة</vt:lpstr>
      <vt:lpstr>1-نظام التعويض : </vt:lpstr>
      <vt:lpstr>1- التوازن المالي :</vt:lpstr>
      <vt:lpstr>2- العدالة الخارجية :</vt:lpstr>
      <vt:lpstr>أ- سياسات التعويض </vt:lpstr>
      <vt:lpstr>Diapositive 7</vt:lpstr>
      <vt:lpstr>ب- الكتلة الاجرية </vt:lpstr>
      <vt:lpstr>Diapositive 9</vt:lpstr>
      <vt:lpstr>Diapositive 10</vt:lpstr>
      <vt:lpstr>Diapositive 11</vt:lpstr>
      <vt:lpstr>Diapositive 12</vt:lpstr>
      <vt:lpstr>Diapositive 13</vt:lpstr>
      <vt:lpstr>Diapositive 14</vt:lpstr>
      <vt:lpstr>2- نظام الاجور</vt:lpstr>
      <vt:lpstr>2-1 نظريات الأجور</vt:lpstr>
      <vt:lpstr>.3- هدف نظام الاجور والمرتبات الأساسية :</vt:lpstr>
      <vt:lpstr>أ- تقييم الوظائف :</vt:lpstr>
      <vt:lpstr>Diapositive 19</vt:lpstr>
      <vt:lpstr>Diapositive 20</vt:lpstr>
      <vt:lpstr>Diapositive 21</vt:lpstr>
      <vt:lpstr>Diapositive 22</vt:lpstr>
      <vt:lpstr>            - ثانيا : طريقة مقارنة العوامل  ترتيب الوظائف الرئيسية وفقا لعامل-عامل رئيسي</vt:lpstr>
      <vt:lpstr>نموذج لتخصيص الدفع للوظائف الرئيسية</vt:lpstr>
      <vt:lpstr>Diapositive 25</vt:lpstr>
      <vt:lpstr>* تسعير الوظائف :</vt:lpstr>
      <vt:lpstr> استطلاعات الأجور والمرتبات :</vt:lpstr>
      <vt:lpstr>Diapositive 28</vt:lpstr>
      <vt:lpstr>Diapositive 29</vt:lpstr>
      <vt:lpstr>* بعض المشاكل والإرشادات :</vt:lpstr>
      <vt:lpstr>Diapositive 31</vt:lpstr>
      <vt:lpstr>  * هيكل الأجر / المرتب الأساسي : </vt:lpstr>
      <vt:lpstr>Diapositive 33</vt:lpstr>
      <vt:lpstr>Diapositive 34</vt:lpstr>
      <vt:lpstr>الخاتمة :</vt:lpstr>
    </vt:vector>
  </TitlesOfParts>
  <Company>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CENTRE DES CARIERRES 01</dc:creator>
  <cp:lastModifiedBy>adlan</cp:lastModifiedBy>
  <cp:revision>152</cp:revision>
  <dcterms:created xsi:type="dcterms:W3CDTF">2010-09-28T09:31:07Z</dcterms:created>
  <dcterms:modified xsi:type="dcterms:W3CDTF">2010-11-05T01:56:28Z</dcterms:modified>
</cp:coreProperties>
</file>