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27E42-FF84-458B-A8C2-13EFE762C1FC}" type="datetimeFigureOut">
              <a:rPr lang="fr-FR" smtClean="0"/>
              <a:pPr/>
              <a:t>19/04/2020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AD86E-F8B8-49F7-A7C1-1D47E01715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TD4:</a:t>
            </a:r>
            <a:r>
              <a:rPr lang="fr-FR" dirty="0" smtClean="0"/>
              <a:t> </a:t>
            </a:r>
            <a:r>
              <a:rPr lang="fr-FR" dirty="0"/>
              <a:t>Structure des peuplements animaux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Indice de diversité et équitabilité</a:t>
            </a: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715040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A/ Indice </a:t>
            </a:r>
            <a:r>
              <a:rPr lang="fr-FR" b="1" dirty="0">
                <a:solidFill>
                  <a:srgbClr val="00B050"/>
                </a:solidFill>
              </a:rPr>
              <a:t>de diversité de SHANON-WIENER </a:t>
            </a:r>
            <a:r>
              <a:rPr lang="fr-FR" b="1" dirty="0" smtClean="0"/>
              <a:t>:</a:t>
            </a:r>
          </a:p>
          <a:p>
            <a:pPr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      L’indice de diversité de SHANON-WIENER (</a:t>
            </a:r>
            <a:r>
              <a:rPr lang="fr-FR" dirty="0">
                <a:solidFill>
                  <a:srgbClr val="FF0000"/>
                </a:solidFill>
              </a:rPr>
              <a:t>H’</a:t>
            </a:r>
            <a:r>
              <a:rPr lang="fr-FR" dirty="0"/>
              <a:t>), est la quantité d’information apportée par un échantillon sur les structures du peuplement dont provient l’échantillon et sur la façon dont les individus y sont répartis entre diverses espèces, (DAGET, 1976).</a:t>
            </a:r>
            <a:br>
              <a:rPr lang="fr-FR" dirty="0"/>
            </a:br>
            <a:r>
              <a:rPr lang="fr-FR" dirty="0"/>
              <a:t>Selon DAJOZ (1975), la diversité est la fonction de la probabilité Pi de présence de chaque espèce i par rapport au nombre total d’individus.</a:t>
            </a:r>
            <a:br>
              <a:rPr lang="fr-FR" dirty="0"/>
            </a:br>
            <a:r>
              <a:rPr lang="fr-FR" dirty="0"/>
              <a:t>Il se calcule par la formule suivante </a:t>
            </a:r>
            <a:r>
              <a:rPr lang="fr-FR" dirty="0" smtClean="0"/>
              <a:t>:</a:t>
            </a:r>
          </a:p>
          <a:p>
            <a:pPr algn="ctr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H’= -∑ (ni/ N) </a:t>
            </a:r>
            <a:r>
              <a:rPr lang="fr-FR" b="1" dirty="0" smtClean="0"/>
              <a:t>* </a:t>
            </a:r>
            <a:r>
              <a:rPr lang="fr-FR" b="1" dirty="0"/>
              <a:t>Log 2 (ni/ N</a:t>
            </a:r>
            <a:r>
              <a:rPr lang="fr-FR" b="1" dirty="0" smtClean="0"/>
              <a:t>)</a:t>
            </a:r>
            <a:endParaRPr lang="fr-FR" dirty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>
                <a:solidFill>
                  <a:srgbClr val="FF0000"/>
                </a:solidFill>
              </a:rPr>
              <a:t>N</a:t>
            </a:r>
            <a:r>
              <a:rPr lang="fr-FR" dirty="0"/>
              <a:t>  : somme des effectifs des espèces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>
                <a:solidFill>
                  <a:srgbClr val="FF0000"/>
                </a:solidFill>
              </a:rPr>
              <a:t>ni</a:t>
            </a:r>
            <a:r>
              <a:rPr lang="fr-FR" dirty="0"/>
              <a:t> : Effectif de la population de l’espèce </a:t>
            </a:r>
            <a:r>
              <a:rPr lang="fr-FR" dirty="0">
                <a:solidFill>
                  <a:srgbClr val="FF0000"/>
                </a:solidFill>
              </a:rPr>
              <a:t>i</a:t>
            </a:r>
            <a:r>
              <a:rPr lang="fr-FR" dirty="0"/>
              <a:t>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B/ Equitabilité (</a:t>
            </a:r>
            <a:r>
              <a:rPr lang="fr-FR" dirty="0" err="1">
                <a:solidFill>
                  <a:srgbClr val="00B050"/>
                </a:solidFill>
              </a:rPr>
              <a:t>équirépartition</a:t>
            </a:r>
            <a:r>
              <a:rPr lang="fr-FR" dirty="0">
                <a:solidFill>
                  <a:srgbClr val="00B050"/>
                </a:solidFill>
              </a:rPr>
              <a:t>) </a:t>
            </a:r>
            <a:r>
              <a:rPr lang="fr-FR" dirty="0" smtClean="0">
                <a:solidFill>
                  <a:srgbClr val="00B050"/>
                </a:solidFill>
              </a:rPr>
              <a:t>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L’équitabilité constitue une seconde dimension fondamentale de la diversité, (RAMADE,1984).</a:t>
            </a:r>
            <a:br>
              <a:rPr lang="fr-FR" dirty="0"/>
            </a:br>
            <a:r>
              <a:rPr lang="fr-FR" dirty="0"/>
              <a:t>Selon DAJOZ(1995), c ‘est la distribution du nombre d’individus par espèces. Elle est le rapport entre la diversité maximale (</a:t>
            </a:r>
            <a:r>
              <a:rPr lang="fr-FR" b="1" dirty="0" err="1"/>
              <a:t>H</a:t>
            </a:r>
            <a:r>
              <a:rPr lang="fr-FR" b="1" baseline="-25000" dirty="0" err="1"/>
              <a:t>max</a:t>
            </a:r>
            <a:r>
              <a:rPr lang="fr-FR" dirty="0"/>
              <a:t>), elle s’exprime comme </a:t>
            </a:r>
            <a:r>
              <a:rPr lang="fr-FR" dirty="0" smtClean="0"/>
              <a:t>suite:</a:t>
            </a:r>
          </a:p>
          <a:p>
            <a:pPr algn="ctr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E= H’ / </a:t>
            </a:r>
            <a:r>
              <a:rPr lang="fr-FR" b="1" dirty="0" err="1"/>
              <a:t>H</a:t>
            </a:r>
            <a:r>
              <a:rPr lang="fr-FR" b="1" baseline="-25000" dirty="0" err="1"/>
              <a:t>max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  <a:p>
            <a:pPr algn="ctr">
              <a:buNone/>
            </a:pPr>
            <a:r>
              <a:rPr lang="fr-FR" b="1" dirty="0" err="1"/>
              <a:t>H</a:t>
            </a:r>
            <a:r>
              <a:rPr lang="fr-FR" b="1" baseline="-25000" dirty="0" err="1"/>
              <a:t>max</a:t>
            </a:r>
            <a:r>
              <a:rPr lang="fr-FR" b="1" dirty="0"/>
              <a:t>= Log2 (S)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/>
              <a:t>: Est le nombre d’espèces formant le peuplement.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Echelle d’évaluation de la diversité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On distingue trois types de diversité: </a:t>
            </a:r>
            <a:r>
              <a:rPr lang="el-GR" dirty="0" smtClean="0">
                <a:solidFill>
                  <a:srgbClr val="00B050"/>
                </a:solidFill>
              </a:rPr>
              <a:t>α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el-GR" dirty="0" smtClean="0">
                <a:solidFill>
                  <a:srgbClr val="00B050"/>
                </a:solidFill>
              </a:rPr>
              <a:t>β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el-GR" dirty="0" smtClean="0">
                <a:solidFill>
                  <a:srgbClr val="00B050"/>
                </a:solidFill>
              </a:rPr>
              <a:t>ϒ</a:t>
            </a:r>
            <a:endParaRPr lang="fr-FR" dirty="0" smtClean="0">
              <a:solidFill>
                <a:srgbClr val="00B050"/>
              </a:solidFill>
            </a:endParaRPr>
          </a:p>
          <a:p>
            <a:r>
              <a:rPr lang="fr-FR" dirty="0" smtClean="0"/>
              <a:t>La diversité </a:t>
            </a:r>
            <a:r>
              <a:rPr lang="el-GR" dirty="0" smtClean="0">
                <a:solidFill>
                  <a:srgbClr val="00B050"/>
                </a:solidFill>
              </a:rPr>
              <a:t>α</a:t>
            </a:r>
            <a:r>
              <a:rPr lang="fr-FR" dirty="0" smtClean="0"/>
              <a:t> encore dénommée diversité </a:t>
            </a:r>
            <a:r>
              <a:rPr lang="fr-FR" dirty="0" err="1" smtClean="0"/>
              <a:t>intrabiotique</a:t>
            </a:r>
            <a:r>
              <a:rPr lang="fr-FR" dirty="0" smtClean="0"/>
              <a:t>, se calcule en appliquant l’indice de Shannon.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Exemple</a:t>
            </a:r>
            <a:r>
              <a:rPr lang="fr-FR" dirty="0" smtClean="0"/>
              <a:t>: diversité d’un peuplement d’insectes aquatiques d’un étang.</a:t>
            </a:r>
          </a:p>
          <a:p>
            <a:r>
              <a:rPr lang="fr-FR" dirty="0" smtClean="0"/>
              <a:t>La diversité </a:t>
            </a:r>
            <a:r>
              <a:rPr lang="el-GR" dirty="0" smtClean="0">
                <a:solidFill>
                  <a:srgbClr val="00B050"/>
                </a:solidFill>
              </a:rPr>
              <a:t>ϒ</a:t>
            </a:r>
            <a:r>
              <a:rPr lang="fr-FR" dirty="0" smtClean="0"/>
              <a:t>, encore dénommée diversité sectorielle; c’est le calcule de la diversité pour un ensemble de peuplement pris en mélange qui appartiennent à des biotopes présents dans un même secteur géographique.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Exemple</a:t>
            </a:r>
            <a:r>
              <a:rPr lang="fr-FR" dirty="0" smtClean="0"/>
              <a:t>: la diversité d’un peuplement </a:t>
            </a:r>
            <a:r>
              <a:rPr lang="fr-FR" dirty="0" err="1" smtClean="0"/>
              <a:t>zooplanctonique</a:t>
            </a:r>
            <a:r>
              <a:rPr lang="fr-FR" dirty="0" smtClean="0"/>
              <a:t> de l’ensemble des étangs de la Camargue.</a:t>
            </a:r>
          </a:p>
          <a:p>
            <a:r>
              <a:rPr lang="fr-FR" dirty="0" smtClean="0"/>
              <a:t>La diversité </a:t>
            </a:r>
            <a:r>
              <a:rPr lang="el-GR" dirty="0" smtClean="0">
                <a:solidFill>
                  <a:srgbClr val="00B050"/>
                </a:solidFill>
              </a:rPr>
              <a:t>β</a:t>
            </a:r>
            <a:r>
              <a:rPr lang="fr-FR" dirty="0" smtClean="0"/>
              <a:t> constitue un indice de similitude inter biotique et permet de mesurer la différence entre peuplements de deux biotopes voisins.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dirty="0" smtClean="0"/>
              <a:t>Soit </a:t>
            </a:r>
            <a:r>
              <a:rPr lang="fr-FR" b="1" dirty="0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 et </a:t>
            </a:r>
            <a:r>
              <a:rPr lang="fr-FR" b="1" dirty="0" smtClean="0">
                <a:solidFill>
                  <a:srgbClr val="FF0000"/>
                </a:solidFill>
              </a:rPr>
              <a:t>b</a:t>
            </a:r>
            <a:r>
              <a:rPr lang="fr-FR" b="1" dirty="0" smtClean="0"/>
              <a:t> </a:t>
            </a:r>
            <a:r>
              <a:rPr lang="fr-FR" dirty="0" smtClean="0"/>
              <a:t>deux peuplements contigus ayant pour indice de Shannon respectifs </a:t>
            </a:r>
            <a:r>
              <a:rPr lang="fr-FR" b="1" dirty="0" smtClean="0">
                <a:solidFill>
                  <a:srgbClr val="FF0000"/>
                </a:solidFill>
              </a:rPr>
              <a:t>H`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fr-FR" b="1" baseline="-25000" dirty="0" smtClean="0">
                <a:solidFill>
                  <a:srgbClr val="FF0000"/>
                </a:solidFill>
              </a:rPr>
              <a:t>a 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et </a:t>
            </a:r>
            <a:r>
              <a:rPr lang="fr-FR" b="1" dirty="0" smtClean="0">
                <a:solidFill>
                  <a:srgbClr val="FF0000"/>
                </a:solidFill>
              </a:rPr>
              <a:t>H`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fr-FR" b="1" baseline="-25000" dirty="0" smtClean="0">
                <a:solidFill>
                  <a:srgbClr val="FF0000"/>
                </a:solidFill>
              </a:rPr>
              <a:t>b</a:t>
            </a:r>
          </a:p>
          <a:p>
            <a:pPr>
              <a:buNone/>
            </a:pPr>
            <a:r>
              <a:rPr lang="fr-FR" dirty="0" smtClean="0"/>
              <a:t>Soit </a:t>
            </a:r>
            <a:r>
              <a:rPr lang="fr-FR" b="1" dirty="0" smtClean="0">
                <a:solidFill>
                  <a:srgbClr val="FF0000"/>
                </a:solidFill>
              </a:rPr>
              <a:t>H`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fr-FR" b="1" baseline="-25000" dirty="0" smtClean="0">
                <a:solidFill>
                  <a:srgbClr val="FF0000"/>
                </a:solidFill>
              </a:rPr>
              <a:t>ab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l’indice de diversité des peuplements </a:t>
            </a:r>
            <a:r>
              <a:rPr lang="fr-FR" b="1" dirty="0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 et </a:t>
            </a:r>
            <a:r>
              <a:rPr lang="fr-FR" b="1" dirty="0" smtClean="0">
                <a:solidFill>
                  <a:srgbClr val="FF0000"/>
                </a:solidFill>
              </a:rPr>
              <a:t>b</a:t>
            </a:r>
            <a:r>
              <a:rPr lang="fr-FR" dirty="0" smtClean="0"/>
              <a:t> réunis, l’indice de similitude </a:t>
            </a:r>
            <a:r>
              <a:rPr lang="fr-FR" b="1" dirty="0" smtClean="0">
                <a:solidFill>
                  <a:srgbClr val="FF0000"/>
                </a:solidFill>
              </a:rPr>
              <a:t>H`</a:t>
            </a:r>
            <a:r>
              <a:rPr lang="el-GR" baseline="-25000" dirty="0" smtClean="0">
                <a:solidFill>
                  <a:srgbClr val="FF0000"/>
                </a:solidFill>
              </a:rPr>
              <a:t>β</a:t>
            </a:r>
            <a:r>
              <a:rPr lang="fr-FR" baseline="-25000" dirty="0" smtClean="0"/>
              <a:t> </a:t>
            </a:r>
            <a:r>
              <a:rPr lang="fr-FR" dirty="0" smtClean="0"/>
              <a:t> est la suivante:</a:t>
            </a:r>
          </a:p>
          <a:p>
            <a:pPr algn="ctr">
              <a:buNone/>
            </a:pPr>
            <a:r>
              <a:rPr lang="fr-FR" b="1" dirty="0" smtClean="0"/>
              <a:t>H`</a:t>
            </a:r>
            <a:r>
              <a:rPr lang="el-GR" baseline="-25000" dirty="0" smtClean="0"/>
              <a:t>β</a:t>
            </a:r>
            <a:r>
              <a:rPr lang="fr-FR" baseline="-25000" dirty="0" smtClean="0"/>
              <a:t> </a:t>
            </a:r>
            <a:r>
              <a:rPr lang="fr-FR" dirty="0" smtClean="0"/>
              <a:t> = </a:t>
            </a:r>
            <a:r>
              <a:rPr lang="fr-FR" b="1" dirty="0" smtClean="0"/>
              <a:t>H`</a:t>
            </a:r>
            <a:r>
              <a:rPr lang="el-GR" dirty="0" smtClean="0"/>
              <a:t> </a:t>
            </a:r>
            <a:r>
              <a:rPr lang="el-GR" b="1" baseline="-25000" dirty="0" smtClean="0"/>
              <a:t>α</a:t>
            </a:r>
            <a:r>
              <a:rPr lang="fr-FR" b="1" baseline="-25000" dirty="0" smtClean="0"/>
              <a:t>ab</a:t>
            </a:r>
            <a:r>
              <a:rPr lang="fr-FR" b="1" dirty="0" smtClean="0"/>
              <a:t> – 0.5 (H`</a:t>
            </a:r>
            <a:r>
              <a:rPr lang="el-GR" dirty="0" smtClean="0"/>
              <a:t> </a:t>
            </a:r>
            <a:r>
              <a:rPr lang="el-GR" b="1" baseline="-25000" dirty="0" smtClean="0"/>
              <a:t>α</a:t>
            </a:r>
            <a:r>
              <a:rPr lang="fr-FR" b="1" baseline="-25000" dirty="0" smtClean="0"/>
              <a:t>a  </a:t>
            </a:r>
            <a:r>
              <a:rPr lang="fr-FR" b="1" dirty="0" smtClean="0"/>
              <a:t> + H`</a:t>
            </a:r>
            <a:r>
              <a:rPr lang="el-GR" dirty="0" smtClean="0"/>
              <a:t> </a:t>
            </a:r>
            <a:r>
              <a:rPr lang="el-GR" b="1" baseline="-25000" dirty="0" smtClean="0"/>
              <a:t>α</a:t>
            </a:r>
            <a:r>
              <a:rPr lang="fr-FR" b="1" baseline="-25000" dirty="0" smtClean="0"/>
              <a:t>b</a:t>
            </a:r>
            <a:r>
              <a:rPr lang="fr-FR" b="1" dirty="0" smtClean="0"/>
              <a:t> )</a:t>
            </a:r>
          </a:p>
          <a:p>
            <a:pPr>
              <a:buNone/>
            </a:pPr>
            <a:r>
              <a:rPr lang="fr-FR" dirty="0" smtClean="0"/>
              <a:t>L’indice </a:t>
            </a:r>
            <a:r>
              <a:rPr lang="fr-FR" b="1" dirty="0" smtClean="0">
                <a:solidFill>
                  <a:srgbClr val="FF0000"/>
                </a:solidFill>
              </a:rPr>
              <a:t>H`</a:t>
            </a:r>
            <a:r>
              <a:rPr lang="el-GR" baseline="-25000" dirty="0" smtClean="0">
                <a:solidFill>
                  <a:srgbClr val="FF0000"/>
                </a:solidFill>
              </a:rPr>
              <a:t>β</a:t>
            </a:r>
            <a:r>
              <a:rPr lang="fr-FR" baseline="-25000" dirty="0" smtClean="0"/>
              <a:t> </a:t>
            </a:r>
            <a:r>
              <a:rPr lang="fr-FR" dirty="0" smtClean="0"/>
              <a:t> varie entre 0, lorsque les deux peuplements sont identiques et 1 quant ils sont entièrement  différents (aucune espèces communes).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ethodes-de-comptage-des-population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774"/>
            <a:ext cx="7929618" cy="6815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caracteristiques-populatio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7" y="43300"/>
            <a:ext cx="7572428" cy="6671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La densité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 densité d’une population est son abondance ramenée à une unité de surface.</a:t>
            </a:r>
          </a:p>
          <a:p>
            <a:r>
              <a:rPr lang="fr-FR" dirty="0" smtClean="0"/>
              <a:t>L’unité de surface choisie doit être fonction de la taille et du comportement de l’organisme: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La densité de Lynx d’Europe est d’environ 1 individu pour 100 Km</a:t>
            </a:r>
            <a:r>
              <a:rPr lang="fr-FR" baseline="30000" dirty="0" smtClean="0"/>
              <a:t>2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La densité des Gammares peut atteindre 500 </a:t>
            </a:r>
            <a:r>
              <a:rPr lang="fr-FR" dirty="0" err="1" smtClean="0"/>
              <a:t>ind</a:t>
            </a:r>
            <a:r>
              <a:rPr lang="fr-FR" dirty="0" smtClean="0"/>
              <a:t> par m</a:t>
            </a:r>
            <a:r>
              <a:rPr lang="fr-FR" baseline="30000" dirty="0" smtClean="0"/>
              <a:t>2</a:t>
            </a:r>
            <a:r>
              <a:rPr lang="fr-FR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La densité des bactéries du sédiment de cours d’eau atteint facilement 109 cellules par gramme de sable sec.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densité des populations dépend: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D</a:t>
            </a:r>
            <a:r>
              <a:rPr lang="fr-FR" dirty="0" smtClean="0"/>
              <a:t>u besoin d’espace physique lié à la taille du corps.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Du besoin d’espace lié au régime alimentaire et aux besoins en autres ressources.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Du comportement social de l’organisme.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densité maximale possible pour une population est une mesure de la </a:t>
            </a:r>
            <a:r>
              <a:rPr lang="fr-FR" dirty="0" smtClean="0">
                <a:solidFill>
                  <a:srgbClr val="FF0000"/>
                </a:solidFill>
              </a:rPr>
              <a:t>capacité d’accueil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K</a:t>
            </a:r>
            <a:r>
              <a:rPr lang="fr-FR" dirty="0" smtClean="0"/>
              <a:t> du milieu pour cet organisme: elle est déterminée par l’ensemble des ressources et des facteurs hostiles au développement de cette population.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La richesse totale et moyenne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La richesse totale d’un peuplement est le nombre total d’espèces (</a:t>
            </a: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/>
              <a:t>) rencontrées dans la région </a:t>
            </a:r>
            <a:r>
              <a:rPr lang="fr-FR" dirty="0" smtClean="0"/>
              <a:t>d’étude.</a:t>
            </a:r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richesse totale d’une biocénose présente ainsi la totalité des espèces </a:t>
            </a:r>
            <a:r>
              <a:rPr lang="fr-FR" dirty="0" smtClean="0"/>
              <a:t>qui la</a:t>
            </a:r>
            <a:r>
              <a:rPr lang="fr-FR" dirty="0"/>
              <a:t>    composent(RAMADE, 1984</a:t>
            </a:r>
            <a:r>
              <a:rPr lang="fr-FR" dirty="0" smtClean="0"/>
              <a:t>).</a:t>
            </a:r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richesse moyenne(</a:t>
            </a:r>
            <a:r>
              <a:rPr lang="fr-FR" dirty="0">
                <a:solidFill>
                  <a:srgbClr val="FF0000"/>
                </a:solidFill>
              </a:rPr>
              <a:t>S’</a:t>
            </a:r>
            <a:r>
              <a:rPr lang="fr-FR" dirty="0"/>
              <a:t>) est le rapport entre le nombre total d’individus(</a:t>
            </a:r>
            <a:r>
              <a:rPr lang="fr-FR" dirty="0">
                <a:solidFill>
                  <a:srgbClr val="00B050"/>
                </a:solidFill>
              </a:rPr>
              <a:t>Qi</a:t>
            </a:r>
            <a:r>
              <a:rPr lang="fr-FR" dirty="0"/>
              <a:t>) pour chacune des espèces et le nombre total de relevés(</a:t>
            </a:r>
            <a:r>
              <a:rPr lang="fr-FR" dirty="0">
                <a:solidFill>
                  <a:srgbClr val="00B050"/>
                </a:solidFill>
              </a:rPr>
              <a:t>N</a:t>
            </a:r>
            <a:r>
              <a:rPr lang="fr-FR" dirty="0"/>
              <a:t>) effectués : </a:t>
            </a:r>
            <a:r>
              <a:rPr lang="fr-FR" dirty="0">
                <a:solidFill>
                  <a:srgbClr val="FF0000"/>
                </a:solidFill>
              </a:rPr>
              <a:t>S’= Qi/N</a:t>
            </a:r>
            <a:r>
              <a:rPr lang="fr-FR" dirty="0"/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Exemple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 partir de nos récoltes, nous avons capturé au total 51 espèces, comptant 1798 individus groupés en 9 ordres appartenant essentiellement à la classe des </a:t>
            </a:r>
            <a:r>
              <a:rPr lang="fr-FR" dirty="0" smtClean="0"/>
              <a:t>insectes. 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3074" name="Picture 2" descr="C:\Users\SARAH\Desktop\Cap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2580" y="3643314"/>
            <a:ext cx="7017006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La fréquence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00066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La fréquence d’une espèce est le nombre de fois de sa présence sur le nombre d’échantillons (relevés).</a:t>
            </a:r>
          </a:p>
          <a:p>
            <a:pPr algn="ctr">
              <a:buNone/>
            </a:pPr>
            <a:r>
              <a:rPr lang="fr-FR" dirty="0"/>
              <a:t>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sz="3600" b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fr-FR" sz="3600" b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*100/P</a:t>
            </a:r>
          </a:p>
          <a:p>
            <a:r>
              <a:rPr lang="fr-FR" dirty="0"/>
              <a:t>où 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P</a:t>
            </a:r>
            <a:r>
              <a:rPr lang="fr-FR" b="1" baseline="-25000" dirty="0" smtClean="0"/>
              <a:t>i</a:t>
            </a:r>
            <a:r>
              <a:rPr lang="fr-FR" dirty="0" smtClean="0"/>
              <a:t> : </a:t>
            </a:r>
            <a:r>
              <a:rPr lang="fr-FR" dirty="0"/>
              <a:t>Le nombre de relevés contenant d’espèces.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P </a:t>
            </a:r>
            <a:r>
              <a:rPr lang="fr-FR" dirty="0"/>
              <a:t>: Le nombre de relevées effectuées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dirty="0" smtClean="0"/>
              <a:t>MULLER (1985) </a:t>
            </a:r>
            <a:r>
              <a:rPr lang="fr-FR" dirty="0" smtClean="0"/>
              <a:t>précise qu’une espèce </a:t>
            </a:r>
            <a:r>
              <a:rPr lang="fr-FR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est :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Accidentelle si            Fi&lt; 25%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Accessoire si   25% ≤ Fi &lt; 50%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Régulière si     50% ≤ Fi &lt; 75%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Constante si    75% ≤ Fi &lt; 100%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Omniprésente si         Fi = 100%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489</Words>
  <Application>Microsoft Office PowerPoint</Application>
  <PresentationFormat>Affichage à l'écran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TD4: Structure des peuplements animaux </vt:lpstr>
      <vt:lpstr>Diapositive 2</vt:lpstr>
      <vt:lpstr>Diapositive 3</vt:lpstr>
      <vt:lpstr>La densité</vt:lpstr>
      <vt:lpstr>Diapositive 5</vt:lpstr>
      <vt:lpstr>Diapositive 6</vt:lpstr>
      <vt:lpstr>La richesse totale et moyenne</vt:lpstr>
      <vt:lpstr>Exemple</vt:lpstr>
      <vt:lpstr>La fréquence</vt:lpstr>
      <vt:lpstr>Indice de diversité et équitabilité </vt:lpstr>
      <vt:lpstr>B/ Equitabilité (équirépartition) :</vt:lpstr>
      <vt:lpstr>Echelle d’évaluation de la diversité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TD2: Structure des peuplements animaux </dc:title>
  <dc:creator>SARAH</dc:creator>
  <cp:lastModifiedBy>pc</cp:lastModifiedBy>
  <cp:revision>3</cp:revision>
  <dcterms:created xsi:type="dcterms:W3CDTF">2016-03-05T17:23:06Z</dcterms:created>
  <dcterms:modified xsi:type="dcterms:W3CDTF">2020-04-19T13:33:50Z</dcterms:modified>
</cp:coreProperties>
</file>