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1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ar-DZ"/>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ar-DZ"/>
          </a:p>
        </p:txBody>
      </p:sp>
      <p:sp>
        <p:nvSpPr>
          <p:cNvPr id="4" name="Espace réservé de la date 3"/>
          <p:cNvSpPr>
            <a:spLocks noGrp="1"/>
          </p:cNvSpPr>
          <p:nvPr>
            <p:ph type="dt" sz="half" idx="10"/>
          </p:nvPr>
        </p:nvSpPr>
        <p:spPr/>
        <p:txBody>
          <a:bodyPr/>
          <a:lstStyle/>
          <a:p>
            <a:fld id="{5923F103-BC34-4FE4-A40E-EDDEECFDA5D0}" type="datetimeFigureOut">
              <a:rPr lang="en-US" smtClean="0"/>
              <a:pPr/>
              <a:t>4/6/2021</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7005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53086D93-FCAC-47E0-A2EE-787E62CA814C}" type="datetimeFigureOut">
              <a:rPr lang="en-US" smtClean="0"/>
              <a:t>4/6/2021</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0735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ar-DZ"/>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CDA879A6-0FD0-4734-A311-86BFCA472E6E}" type="datetimeFigureOut">
              <a:rPr lang="en-US" smtClean="0"/>
              <a:t>4/6/2021</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2734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19C9CA7B-DFD4-44B5-8C60-D14B8CD1FB59}" type="datetimeFigureOut">
              <a:rPr lang="en-US" smtClean="0"/>
              <a:t>4/6/2021</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5960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ar-DZ"/>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34E6425-0181-43F2-84FC-787E803FD2F8}" type="datetimeFigureOut">
              <a:rPr lang="en-US" smtClean="0"/>
              <a:t>4/6/2021</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5112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e la date 4"/>
          <p:cNvSpPr>
            <a:spLocks noGrp="1"/>
          </p:cNvSpPr>
          <p:nvPr>
            <p:ph type="dt" sz="half" idx="10"/>
          </p:nvPr>
        </p:nvSpPr>
        <p:spPr/>
        <p:txBody>
          <a:bodyPr/>
          <a:lstStyle/>
          <a:p>
            <a:fld id="{3BDB8791-F1B0-41E7-B7FD-A781E65C4266}" type="datetimeFigureOut">
              <a:rPr lang="en-US" smtClean="0"/>
              <a:t>4/6/2021</a:t>
            </a:fld>
            <a:endParaRPr lang="en-US" dirty="0"/>
          </a:p>
        </p:txBody>
      </p:sp>
      <p:sp>
        <p:nvSpPr>
          <p:cNvPr id="6" name="Espace réservé du pied de page 5"/>
          <p:cNvSpPr>
            <a:spLocks noGrp="1"/>
          </p:cNvSpPr>
          <p:nvPr>
            <p:ph type="ftr" sz="quarter" idx="11"/>
          </p:nvPr>
        </p:nvSpPr>
        <p:spPr/>
        <p:txBody>
          <a:bodyPr/>
          <a:lstStyle/>
          <a:p>
            <a:r>
              <a:rPr lang="en-US" smtClean="0"/>
              <a:t>
              </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7088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ar-DZ"/>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7" name="Espace réservé de la date 6"/>
          <p:cNvSpPr>
            <a:spLocks noGrp="1"/>
          </p:cNvSpPr>
          <p:nvPr>
            <p:ph type="dt" sz="half" idx="10"/>
          </p:nvPr>
        </p:nvSpPr>
        <p:spPr/>
        <p:txBody>
          <a:bodyPr/>
          <a:lstStyle/>
          <a:p>
            <a:fld id="{5FDD63B2-E120-4ED8-B27B-C685F510A5FE}" type="datetimeFigureOut">
              <a:rPr lang="en-US" smtClean="0"/>
              <a:t>4/6/2021</a:t>
            </a:fld>
            <a:endParaRPr lang="en-US" dirty="0"/>
          </a:p>
        </p:txBody>
      </p:sp>
      <p:sp>
        <p:nvSpPr>
          <p:cNvPr id="8" name="Espace réservé du pied de page 7"/>
          <p:cNvSpPr>
            <a:spLocks noGrp="1"/>
          </p:cNvSpPr>
          <p:nvPr>
            <p:ph type="ftr" sz="quarter" idx="11"/>
          </p:nvPr>
        </p:nvSpPr>
        <p:spPr/>
        <p:txBody>
          <a:bodyPr/>
          <a:lstStyle/>
          <a:p>
            <a:r>
              <a:rPr lang="en-US" smtClean="0"/>
              <a:t>
              </a:t>
            </a:r>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2643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Espace réservé de la date 2"/>
          <p:cNvSpPr>
            <a:spLocks noGrp="1"/>
          </p:cNvSpPr>
          <p:nvPr>
            <p:ph type="dt" sz="half" idx="10"/>
          </p:nvPr>
        </p:nvSpPr>
        <p:spPr/>
        <p:txBody>
          <a:bodyPr/>
          <a:lstStyle/>
          <a:p>
            <a:fld id="{7AA18ACC-A947-437B-A130-35BD54FDF1E9}" type="datetimeFigureOut">
              <a:rPr lang="en-US" smtClean="0"/>
              <a:t>4/6/2021</a:t>
            </a:fld>
            <a:endParaRPr lang="en-US" dirty="0"/>
          </a:p>
        </p:txBody>
      </p:sp>
      <p:sp>
        <p:nvSpPr>
          <p:cNvPr id="4" name="Espace réservé du pied de page 3"/>
          <p:cNvSpPr>
            <a:spLocks noGrp="1"/>
          </p:cNvSpPr>
          <p:nvPr>
            <p:ph type="ftr" sz="quarter" idx="11"/>
          </p:nvPr>
        </p:nvSpPr>
        <p:spPr/>
        <p:txBody>
          <a:bodyPr/>
          <a:lstStyle/>
          <a:p>
            <a:r>
              <a:rPr lang="en-US" smtClean="0"/>
              <a:t>
              </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0026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8D7E02-BCB8-4D50-A234-369438C08659}" type="datetimeFigureOut">
              <a:rPr lang="en-US" smtClean="0"/>
              <a:t>4/6/2021</a:t>
            </a:fld>
            <a:endParaRPr lang="en-US" dirty="0"/>
          </a:p>
        </p:txBody>
      </p:sp>
      <p:sp>
        <p:nvSpPr>
          <p:cNvPr id="3" name="Espace réservé du pied de page 2"/>
          <p:cNvSpPr>
            <a:spLocks noGrp="1"/>
          </p:cNvSpPr>
          <p:nvPr>
            <p:ph type="ftr" sz="quarter" idx="11"/>
          </p:nvPr>
        </p:nvSpPr>
        <p:spPr/>
        <p:txBody>
          <a:bodyPr/>
          <a:lstStyle/>
          <a:p>
            <a:r>
              <a:rPr lang="en-US" smtClean="0"/>
              <a:t>
              </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1801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ar-DZ"/>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6E86A4C-8E40-4F87-A4F0-01A0687C5742}" type="datetimeFigureOut">
              <a:rPr lang="en-US" smtClean="0"/>
              <a:t>4/6/2021</a:t>
            </a:fld>
            <a:endParaRPr lang="en-US" dirty="0"/>
          </a:p>
        </p:txBody>
      </p:sp>
      <p:sp>
        <p:nvSpPr>
          <p:cNvPr id="6" name="Espace réservé du pied de page 5"/>
          <p:cNvSpPr>
            <a:spLocks noGrp="1"/>
          </p:cNvSpPr>
          <p:nvPr>
            <p:ph type="ftr" sz="quarter" idx="11"/>
          </p:nvPr>
        </p:nvSpPr>
        <p:spPr/>
        <p:txBody>
          <a:bodyPr/>
          <a:lstStyle/>
          <a:p>
            <a:r>
              <a:rPr lang="en-US" smtClean="0"/>
              <a:t>
              </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8777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ar-DZ"/>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5E72C73-2D91-4E12-BA25-F0AA0C03599B}" type="datetimeFigureOut">
              <a:rPr lang="en-US" smtClean="0"/>
              <a:t>4/6/2021</a:t>
            </a:fld>
            <a:endParaRPr lang="en-US" dirty="0"/>
          </a:p>
        </p:txBody>
      </p:sp>
      <p:sp>
        <p:nvSpPr>
          <p:cNvPr id="6" name="Espace réservé du pied de page 5"/>
          <p:cNvSpPr>
            <a:spLocks noGrp="1"/>
          </p:cNvSpPr>
          <p:nvPr>
            <p:ph type="ftr" sz="quarter" idx="11"/>
          </p:nvPr>
        </p:nvSpPr>
        <p:spPr/>
        <p:txBody>
          <a:bodyPr/>
          <a:lstStyle/>
          <a:p>
            <a:r>
              <a:rPr lang="en-US" smtClean="0"/>
              <a:t>
              </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4909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fr-FR" smtClean="0"/>
              <a:t>Modifiez le style du titre</a:t>
            </a:r>
            <a:endParaRPr lang="ar-DZ"/>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BE451C3-0FF4-47C4-B829-773ADF60F88C}" type="datetimeFigureOut">
              <a:rPr lang="en-US" smtClean="0"/>
              <a:t>4/6/2021</a:t>
            </a:fld>
            <a:endParaRPr lang="en-US"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
              </a:t>
            </a:r>
            <a:endParaRPr lang="en-US" dirty="0"/>
          </a:p>
        </p:txBody>
      </p:sp>
      <p:sp>
        <p:nvSpPr>
          <p:cNvPr id="6" name="Espace réservé du numéro de diapositive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0868617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6417" y="1385356"/>
            <a:ext cx="8825658" cy="2677648"/>
          </a:xfrm>
        </p:spPr>
        <p:txBody>
          <a:bodyPr>
            <a:normAutofit fontScale="90000"/>
          </a:bodyPr>
          <a:lstStyle/>
          <a:p>
            <a:pPr algn="ctr">
              <a:lnSpc>
                <a:spcPct val="150000"/>
              </a:lnSpc>
              <a:spcBef>
                <a:spcPts val="1200"/>
              </a:spcBef>
              <a:spcAft>
                <a:spcPts val="0"/>
              </a:spcAft>
            </a:pPr>
            <a:r>
              <a:rPr lang="fr-FR" b="1" i="1" dirty="0">
                <a:latin typeface="Calibri" panose="020F0502020204030204" pitchFamily="34" charset="0"/>
                <a:ea typeface="Calibri" panose="020F0502020204030204" pitchFamily="34" charset="0"/>
              </a:rPr>
              <a:t>Matériel et techniques microbiologiques de </a:t>
            </a:r>
            <a:r>
              <a:rPr lang="fr-FR" b="1" i="1" dirty="0" smtClean="0">
                <a:latin typeface="Calibri" panose="020F0502020204030204" pitchFamily="34" charset="0"/>
                <a:ea typeface="Calibri" panose="020F0502020204030204" pitchFamily="34" charset="0"/>
              </a:rPr>
              <a:t>base  </a:t>
            </a:r>
            <a:r>
              <a:rPr lang="en-US" sz="4000" dirty="0">
                <a:latin typeface="Calibri" panose="020F0502020204030204" pitchFamily="34" charset="0"/>
                <a:ea typeface="Calibri" panose="020F0502020204030204" pitchFamily="34" charset="0"/>
              </a:rPr>
              <a:t/>
            </a:r>
            <a:br>
              <a:rPr lang="en-US" sz="4000" dirty="0">
                <a:latin typeface="Calibri" panose="020F0502020204030204" pitchFamily="34" charset="0"/>
                <a:ea typeface="Calibri" panose="020F0502020204030204" pitchFamily="34" charset="0"/>
              </a:rPr>
            </a:br>
            <a:endParaRPr lang="ar-DZ" dirty="0"/>
          </a:p>
        </p:txBody>
      </p:sp>
      <p:sp>
        <p:nvSpPr>
          <p:cNvPr id="3" name="Sous-titre 2"/>
          <p:cNvSpPr>
            <a:spLocks noGrp="1"/>
          </p:cNvSpPr>
          <p:nvPr>
            <p:ph type="subTitle" idx="1"/>
          </p:nvPr>
        </p:nvSpPr>
        <p:spPr/>
        <p:txBody>
          <a:bodyPr/>
          <a:lstStyle/>
          <a:p>
            <a:endParaRPr lang="ar-DZ"/>
          </a:p>
        </p:txBody>
      </p:sp>
      <p:pic>
        <p:nvPicPr>
          <p:cNvPr id="5" name="Image 4"/>
          <p:cNvPicPr>
            <a:picLocks noChangeAspect="1"/>
          </p:cNvPicPr>
          <p:nvPr/>
        </p:nvPicPr>
        <p:blipFill>
          <a:blip r:embed="rId2"/>
          <a:stretch>
            <a:fillRect/>
          </a:stretch>
        </p:blipFill>
        <p:spPr>
          <a:xfrm>
            <a:off x="2138784" y="2724180"/>
            <a:ext cx="6858000" cy="3361734"/>
          </a:xfrm>
          <a:prstGeom prst="ellipse">
            <a:avLst/>
          </a:prstGeom>
          <a:ln>
            <a:noFill/>
          </a:ln>
          <a:effectLst>
            <a:softEdge rad="112500"/>
          </a:effectLst>
        </p:spPr>
      </p:pic>
    </p:spTree>
    <p:extLst>
      <p:ext uri="{BB962C8B-B14F-4D97-AF65-F5344CB8AC3E}">
        <p14:creationId xmlns:p14="http://schemas.microsoft.com/office/powerpoint/2010/main" val="2995759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49" y="553641"/>
            <a:ext cx="10267951" cy="1892826"/>
          </a:xfrm>
          <a:prstGeom prst="rect">
            <a:avLst/>
          </a:prstGeom>
        </p:spPr>
        <p:txBody>
          <a:bodyPr wrap="square">
            <a:spAutoFit/>
          </a:bodyPr>
          <a:lstStyle/>
          <a:p>
            <a:pPr>
              <a:lnSpc>
                <a:spcPct val="150000"/>
              </a:lnSpc>
            </a:pPr>
            <a:r>
              <a:rPr lang="fr-FR" sz="2400" b="1" i="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2. Transfert </a:t>
            </a:r>
            <a:r>
              <a:rPr lang="fr-FR" sz="2400" b="1" i="1" dirty="0">
                <a:solidFill>
                  <a:srgbClr val="0070C0"/>
                </a:solidFill>
                <a:latin typeface="Calibri" panose="020F0502020204030204" pitchFamily="34" charset="0"/>
                <a:ea typeface="Calibri" panose="020F0502020204030204" pitchFamily="34" charset="0"/>
                <a:cs typeface="Calibri" panose="020F0502020204030204" pitchFamily="34" charset="0"/>
              </a:rPr>
              <a:t>à la pipette</a:t>
            </a:r>
            <a:endParaRPr lang="en-US" sz="2400" b="1"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indent="180340" algn="just">
              <a:lnSpc>
                <a:spcPct val="150000"/>
              </a:lnSpc>
              <a:spcAft>
                <a:spcPts val="0"/>
              </a:spcAft>
            </a:pPr>
            <a:r>
              <a:rPr lang="fr-FR" i="1" dirty="0">
                <a:latin typeface="Calibri" panose="020F0502020204030204" pitchFamily="34" charset="0"/>
                <a:ea typeface="Calibri" panose="020F0502020204030204" pitchFamily="34" charset="0"/>
                <a:cs typeface="Calibri" panose="020F0502020204030204" pitchFamily="34" charset="0"/>
              </a:rPr>
              <a:t>Le principe de la manipulation est le même. </a:t>
            </a:r>
            <a:r>
              <a:rPr lang="fr-FR" i="1" dirty="0" smtClean="0">
                <a:latin typeface="Calibri" panose="020F0502020204030204" pitchFamily="34" charset="0"/>
                <a:ea typeface="Calibri" panose="020F0502020204030204" pitchFamily="34" charset="0"/>
                <a:cs typeface="Calibri" panose="020F0502020204030204" pitchFamily="34" charset="0"/>
              </a:rPr>
              <a:t>Les </a:t>
            </a:r>
            <a:r>
              <a:rPr lang="fr-FR" i="1" dirty="0">
                <a:latin typeface="Calibri" panose="020F0502020204030204" pitchFamily="34" charset="0"/>
                <a:ea typeface="Calibri" panose="020F0502020204030204" pitchFamily="34" charset="0"/>
                <a:cs typeface="Calibri" panose="020F0502020204030204" pitchFamily="34" charset="0"/>
              </a:rPr>
              <a:t>pipettes Pasteur sont flambées rapidement et leur effilure est brisée à l'aide d'une pince flambée. </a:t>
            </a:r>
            <a:r>
              <a:rPr lang="fr-FR" i="1" dirty="0" smtClean="0">
                <a:latin typeface="Calibri" panose="020F0502020204030204" pitchFamily="34" charset="0"/>
                <a:ea typeface="Calibri" panose="020F0502020204030204" pitchFamily="34" charset="0"/>
                <a:cs typeface="Arial" panose="020B0604020202020204" pitchFamily="34" charset="0"/>
              </a:rPr>
              <a:t>L’inoculation </a:t>
            </a:r>
            <a:r>
              <a:rPr lang="fr-FR" i="1" dirty="0">
                <a:latin typeface="Calibri" panose="020F0502020204030204" pitchFamily="34" charset="0"/>
                <a:ea typeface="Calibri" panose="020F0502020204030204" pitchFamily="34" charset="0"/>
                <a:cs typeface="Arial" panose="020B0604020202020204" pitchFamily="34" charset="0"/>
              </a:rPr>
              <a:t>de fait en disposant une ou plusieurs gouttes dans ou sur le milieu en soufflant ou par pression sur la </a:t>
            </a:r>
            <a:r>
              <a:rPr lang="fr-FR" i="1" dirty="0" err="1">
                <a:latin typeface="Calibri" panose="020F0502020204030204" pitchFamily="34" charset="0"/>
                <a:ea typeface="Calibri" panose="020F0502020204030204" pitchFamily="34" charset="0"/>
                <a:cs typeface="Arial" panose="020B0604020202020204" pitchFamily="34" charset="0"/>
              </a:rPr>
              <a:t>propipette</a:t>
            </a:r>
            <a:r>
              <a:rPr lang="fr-FR" i="1" dirty="0">
                <a:latin typeface="Calibri" panose="020F0502020204030204" pitchFamily="34" charset="0"/>
                <a:ea typeface="Calibri" panose="020F0502020204030204" pitchFamily="34" charset="0"/>
                <a:cs typeface="Arial" panose="020B0604020202020204" pitchFamily="34" charset="0"/>
              </a:rPr>
              <a:t> selon le cas. </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218" name="Picture 2" descr="Ensemencement bactéries milieu solide et liq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517" y="2998851"/>
            <a:ext cx="2887662" cy="29051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nsemencement bactéries milieu solide et liq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48" y="3008375"/>
            <a:ext cx="2967039" cy="295275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Ensemencement bactéries milieu solide et liqu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250" y="3008375"/>
            <a:ext cx="2924175"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83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66" y="0"/>
            <a:ext cx="4112921" cy="506292"/>
          </a:xfrm>
          <a:prstGeom prst="rect">
            <a:avLst/>
          </a:prstGeom>
        </p:spPr>
        <p:txBody>
          <a:bodyPr wrap="none">
            <a:spAutoFit/>
          </a:bodyPr>
          <a:lstStyle/>
          <a:p>
            <a:pPr algn="just">
              <a:lnSpc>
                <a:spcPct val="150000"/>
              </a:lnSpc>
              <a:spcAft>
                <a:spcPts val="0"/>
              </a:spcAft>
            </a:pPr>
            <a:r>
              <a:rPr lang="fr-FR" sz="2000" b="1" i="1" dirty="0" smtClean="0">
                <a:solidFill>
                  <a:srgbClr val="0070C0"/>
                </a:solidFill>
                <a:latin typeface="Calibri" panose="020F0502020204030204" pitchFamily="34" charset="0"/>
                <a:ea typeface="Calibri" panose="020F0502020204030204" pitchFamily="34" charset="0"/>
                <a:cs typeface="+mj-cs"/>
              </a:rPr>
              <a:t>1.3. Transfert </a:t>
            </a:r>
            <a:r>
              <a:rPr lang="fr-FR" sz="2000" b="1" i="1" dirty="0">
                <a:solidFill>
                  <a:srgbClr val="0070C0"/>
                </a:solidFill>
                <a:latin typeface="Calibri" panose="020F0502020204030204" pitchFamily="34" charset="0"/>
                <a:ea typeface="Calibri" panose="020F0502020204030204" pitchFamily="34" charset="0"/>
                <a:cs typeface="+mj-cs"/>
              </a:rPr>
              <a:t>dans une boite de Pétri</a:t>
            </a:r>
            <a:endParaRPr lang="en-US" sz="2000" b="1" dirty="0">
              <a:solidFill>
                <a:srgbClr val="0070C0"/>
              </a:solidFill>
              <a:effectLst/>
              <a:latin typeface="Calibri" panose="020F0502020204030204" pitchFamily="34" charset="0"/>
              <a:ea typeface="Calibri" panose="020F0502020204030204" pitchFamily="34" charset="0"/>
              <a:cs typeface="+mj-cs"/>
            </a:endParaRPr>
          </a:p>
        </p:txBody>
      </p:sp>
      <p:sp>
        <p:nvSpPr>
          <p:cNvPr id="3" name="Rectangle 2"/>
          <p:cNvSpPr/>
          <p:nvPr/>
        </p:nvSpPr>
        <p:spPr>
          <a:xfrm>
            <a:off x="228601" y="506292"/>
            <a:ext cx="11215687" cy="3544560"/>
          </a:xfrm>
          <a:prstGeom prst="rect">
            <a:avLst/>
          </a:prstGeom>
        </p:spPr>
        <p:txBody>
          <a:bodyPr wrap="square">
            <a:spAutoFit/>
          </a:bodyPr>
          <a:lstStyle/>
          <a:p>
            <a:pPr indent="180340" algn="just">
              <a:lnSpc>
                <a:spcPct val="150000"/>
              </a:lnSpc>
              <a:spcAft>
                <a:spcPts val="0"/>
              </a:spcAft>
            </a:pPr>
            <a:r>
              <a:rPr lang="fr-FR" i="1" dirty="0">
                <a:latin typeface="Calibri" panose="020F0502020204030204" pitchFamily="34" charset="0"/>
                <a:ea typeface="Calibri" panose="020F0502020204030204" pitchFamily="34" charset="0"/>
                <a:cs typeface="Calibri" panose="020F0502020204030204" pitchFamily="34" charset="0"/>
              </a:rPr>
              <a:t>L'ensemencement est réalisé en surface d'un milieu gélose ou dans la masse. La boite de Pétri est posée sur la paillasse près du bec Bunsen puis elle est entrouverte du côté de celui-ci pour introduire l'inoculum.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i="1" u="sng" dirty="0">
                <a:latin typeface="Calibri" panose="020F0502020204030204" pitchFamily="34" charset="0"/>
                <a:ea typeface="Calibri" panose="020F0502020204030204" pitchFamily="34" charset="0"/>
                <a:cs typeface="Calibri" panose="020F0502020204030204" pitchFamily="34" charset="0"/>
              </a:rPr>
              <a:t>Ensemencement en surface</a:t>
            </a:r>
            <a:r>
              <a:rPr lang="fr-FR" i="1" dirty="0">
                <a:latin typeface="Calibri" panose="020F0502020204030204" pitchFamily="34" charset="0"/>
                <a:ea typeface="Calibri" panose="020F0502020204030204" pitchFamily="34" charset="0"/>
                <a:cs typeface="Calibri" panose="020F0502020204030204" pitchFamily="34" charset="0"/>
              </a:rPr>
              <a:t> : l'inoculum est déposé en un point et repris ensuite pour un étalement qui s'effectue selon le cas à l'</a:t>
            </a:r>
            <a:r>
              <a:rPr lang="fr-FR" i="1" dirty="0" err="1">
                <a:latin typeface="Calibri" panose="020F0502020204030204" pitchFamily="34" charset="0"/>
                <a:ea typeface="Calibri" panose="020F0502020204030204" pitchFamily="34" charset="0"/>
                <a:cs typeface="Arial" panose="020B0604020202020204" pitchFamily="34" charset="0"/>
              </a:rPr>
              <a:t>ö</a:t>
            </a:r>
            <a:r>
              <a:rPr lang="fr-FR" i="1" dirty="0" err="1">
                <a:latin typeface="Calibri" panose="020F0502020204030204" pitchFamily="34" charset="0"/>
                <a:ea typeface="Calibri" panose="020F0502020204030204" pitchFamily="34" charset="0"/>
                <a:cs typeface="Calibri" panose="020F0502020204030204" pitchFamily="34" charset="0"/>
              </a:rPr>
              <a:t>se</a:t>
            </a:r>
            <a:r>
              <a:rPr lang="fr-FR" i="1" dirty="0">
                <a:latin typeface="Calibri" panose="020F0502020204030204" pitchFamily="34" charset="0"/>
                <a:ea typeface="Calibri" panose="020F0502020204030204" pitchFamily="34" charset="0"/>
                <a:cs typeface="Calibri" panose="020F0502020204030204" pitchFamily="34" charset="0"/>
              </a:rPr>
              <a:t>, à la pipette Pasteur ou au râteau. </a:t>
            </a:r>
            <a:endParaRPr lang="fr-FR" i="1" dirty="0" smtClean="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1000"/>
              </a:spcAft>
            </a:pPr>
            <a:r>
              <a:rPr lang="fr-FR" i="1" u="sng" dirty="0" smtClean="0">
                <a:latin typeface="Calibri" panose="020F0502020204030204" pitchFamily="34" charset="0"/>
                <a:ea typeface="Calibri" panose="020F0502020204030204" pitchFamily="34" charset="0"/>
                <a:cs typeface="Calibri" panose="020F0502020204030204" pitchFamily="34" charset="0"/>
              </a:rPr>
              <a:t>Ensemencement </a:t>
            </a:r>
            <a:r>
              <a:rPr lang="fr-FR" i="1" u="sng" dirty="0">
                <a:latin typeface="Calibri" panose="020F0502020204030204" pitchFamily="34" charset="0"/>
                <a:ea typeface="Calibri" panose="020F0502020204030204" pitchFamily="34" charset="0"/>
                <a:cs typeface="Calibri" panose="020F0502020204030204" pitchFamily="34" charset="0"/>
              </a:rPr>
              <a:t>dans la masse</a:t>
            </a:r>
            <a:r>
              <a:rPr lang="fr-FR" i="1" dirty="0">
                <a:latin typeface="Calibri" panose="020F0502020204030204" pitchFamily="34" charset="0"/>
                <a:ea typeface="Calibri" panose="020F0502020204030204" pitchFamily="34" charset="0"/>
                <a:cs typeface="Calibri" panose="020F0502020204030204" pitchFamily="34" charset="0"/>
              </a:rPr>
              <a:t> : la gélose est fondue, puis amenée et maintenue à 45 °C </a:t>
            </a:r>
            <a:r>
              <a:rPr lang="fr-FR" i="1" dirty="0" smtClean="0">
                <a:latin typeface="Calibri" panose="020F0502020204030204" pitchFamily="34" charset="0"/>
                <a:ea typeface="Calibri" panose="020F0502020204030204" pitchFamily="34" charset="0"/>
                <a:cs typeface="Calibri" panose="020F0502020204030204" pitchFamily="34" charset="0"/>
              </a:rPr>
              <a:t>. </a:t>
            </a:r>
            <a:r>
              <a:rPr lang="fr-FR" i="1" dirty="0" smtClean="0">
                <a:latin typeface="Calibri" panose="020F0502020204030204" pitchFamily="34" charset="0"/>
                <a:ea typeface="Calibri" panose="020F0502020204030204" pitchFamily="34" charset="0"/>
                <a:cs typeface="Calibri" panose="020F0502020204030204" pitchFamily="34" charset="0"/>
              </a:rPr>
              <a:t>Une </a:t>
            </a:r>
            <a:r>
              <a:rPr lang="fr-FR" i="1" dirty="0">
                <a:latin typeface="Calibri" panose="020F0502020204030204" pitchFamily="34" charset="0"/>
                <a:ea typeface="Calibri" panose="020F0502020204030204" pitchFamily="34" charset="0"/>
                <a:cs typeface="Calibri" panose="020F0502020204030204" pitchFamily="34" charset="0"/>
              </a:rPr>
              <a:t>température supérieure ne doit pas être utilisée pour ne pas détruire l'inoculum. On dépose l'inoculum liquide dans la boîte vide puis on ajoute la gélose et on homogénéise doucement le milieu par de lents mouvements de rotation sur un plan horizontal.</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242" name="Picture 2" descr="Germes de la pe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6" y="4007892"/>
            <a:ext cx="2752725" cy="233203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a:stretch>
            <a:fillRect/>
          </a:stretch>
        </p:blipFill>
        <p:spPr>
          <a:xfrm>
            <a:off x="6262687" y="3635885"/>
            <a:ext cx="5929313" cy="3028950"/>
          </a:xfrm>
          <a:prstGeom prst="rect">
            <a:avLst/>
          </a:prstGeom>
        </p:spPr>
      </p:pic>
      <p:pic>
        <p:nvPicPr>
          <p:cNvPr id="6" name="Image 5"/>
          <p:cNvPicPr>
            <a:picLocks noChangeAspect="1"/>
          </p:cNvPicPr>
          <p:nvPr/>
        </p:nvPicPr>
        <p:blipFill>
          <a:blip r:embed="rId4"/>
          <a:stretch>
            <a:fillRect/>
          </a:stretch>
        </p:blipFill>
        <p:spPr>
          <a:xfrm>
            <a:off x="3147292" y="3759498"/>
            <a:ext cx="2731294" cy="2871788"/>
          </a:xfrm>
          <a:prstGeom prst="rect">
            <a:avLst/>
          </a:prstGeom>
        </p:spPr>
      </p:pic>
    </p:spTree>
    <p:extLst>
      <p:ext uri="{BB962C8B-B14F-4D97-AF65-F5344CB8AC3E}">
        <p14:creationId xmlns:p14="http://schemas.microsoft.com/office/powerpoint/2010/main" val="1935900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p:cNvPicPr>
            <a:picLocks noChangeAspect="1"/>
          </p:cNvPicPr>
          <p:nvPr/>
        </p:nvPicPr>
        <p:blipFill>
          <a:blip r:embed="rId2"/>
          <a:stretch>
            <a:fillRect/>
          </a:stretch>
        </p:blipFill>
        <p:spPr>
          <a:xfrm>
            <a:off x="428625" y="350445"/>
            <a:ext cx="9372600" cy="6250380"/>
          </a:xfrm>
          <a:prstGeom prst="rect">
            <a:avLst/>
          </a:prstGeom>
        </p:spPr>
      </p:pic>
    </p:spTree>
    <p:extLst>
      <p:ext uri="{BB962C8B-B14F-4D97-AF65-F5344CB8AC3E}">
        <p14:creationId xmlns:p14="http://schemas.microsoft.com/office/powerpoint/2010/main" val="1968713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658100" cy="1446550"/>
          </a:xfrm>
          <a:prstGeom prst="rect">
            <a:avLst/>
          </a:prstGeom>
        </p:spPr>
        <p:txBody>
          <a:bodyPr wrap="square">
            <a:spAutoFit/>
          </a:bodyPr>
          <a:lstStyle/>
          <a:p>
            <a:pPr marL="0" lvl="1">
              <a:lnSpc>
                <a:spcPct val="150000"/>
              </a:lnSpc>
              <a:spcBef>
                <a:spcPts val="1200"/>
              </a:spcBef>
            </a:pPr>
            <a:r>
              <a:rPr lang="fr-FR" sz="2800" b="1" dirty="0" smtClean="0">
                <a:solidFill>
                  <a:srgbClr val="FF0000"/>
                </a:solidFill>
                <a:latin typeface="Calibri" panose="020F0502020204030204" pitchFamily="34" charset="0"/>
                <a:ea typeface="Calibri" panose="020F0502020204030204" pitchFamily="34" charset="0"/>
                <a:cs typeface="+mj-cs"/>
              </a:rPr>
              <a:t>3</a:t>
            </a:r>
            <a:r>
              <a:rPr lang="fr-FR" sz="2800" b="1" dirty="0">
                <a:solidFill>
                  <a:srgbClr val="FF0000"/>
                </a:solidFill>
                <a:latin typeface="Calibri" panose="020F0502020204030204" pitchFamily="34" charset="0"/>
                <a:ea typeface="Calibri" panose="020F0502020204030204" pitchFamily="34" charset="0"/>
                <a:cs typeface="+mj-cs"/>
              </a:rPr>
              <a:t>.	Préparation des milieux de culture </a:t>
            </a:r>
          </a:p>
          <a:p>
            <a:pPr marL="0" lvl="1">
              <a:lnSpc>
                <a:spcPct val="150000"/>
              </a:lnSpc>
              <a:spcBef>
                <a:spcPts val="1200"/>
              </a:spcBef>
            </a:pPr>
            <a:r>
              <a:rPr lang="fr-FR" sz="2400" b="1" dirty="0" smtClean="0">
                <a:solidFill>
                  <a:srgbClr val="00B050"/>
                </a:solidFill>
                <a:latin typeface="Calibri" panose="020F0502020204030204" pitchFamily="34" charset="0"/>
                <a:ea typeface="Calibri" panose="020F0502020204030204" pitchFamily="34" charset="0"/>
                <a:cs typeface="+mj-cs"/>
              </a:rPr>
              <a:t>3.1. Nature </a:t>
            </a:r>
            <a:r>
              <a:rPr lang="fr-FR" sz="2400" b="1" dirty="0">
                <a:solidFill>
                  <a:srgbClr val="00B050"/>
                </a:solidFill>
                <a:latin typeface="Calibri" panose="020F0502020204030204" pitchFamily="34" charset="0"/>
                <a:ea typeface="Calibri" panose="020F0502020204030204" pitchFamily="34" charset="0"/>
                <a:cs typeface="+mj-cs"/>
              </a:rPr>
              <a:t>des milieux de culture</a:t>
            </a:r>
          </a:p>
        </p:txBody>
      </p:sp>
      <p:sp>
        <p:nvSpPr>
          <p:cNvPr id="3" name="Rectangle 2"/>
          <p:cNvSpPr/>
          <p:nvPr/>
        </p:nvSpPr>
        <p:spPr>
          <a:xfrm>
            <a:off x="0" y="1235948"/>
            <a:ext cx="11901488" cy="4375557"/>
          </a:xfrm>
          <a:prstGeom prst="rect">
            <a:avLst/>
          </a:prstGeom>
        </p:spPr>
        <p:txBody>
          <a:bodyPr wrap="square">
            <a:spAutoFit/>
          </a:bodyPr>
          <a:lstStyle/>
          <a:p>
            <a:pPr algn="just">
              <a:lnSpc>
                <a:spcPct val="150000"/>
              </a:lnSpc>
              <a:spcAft>
                <a:spcPts val="1000"/>
              </a:spcAft>
            </a:pPr>
            <a:r>
              <a:rPr lang="fr-FR" i="1" dirty="0">
                <a:latin typeface="Calibri" panose="020F0502020204030204" pitchFamily="34" charset="0"/>
                <a:ea typeface="Calibri" panose="020F0502020204030204" pitchFamily="34" charset="0"/>
                <a:cs typeface="Calibri" panose="020F0502020204030204" pitchFamily="34" charset="0"/>
              </a:rPr>
              <a:t>Il exist</a:t>
            </a:r>
            <a:r>
              <a:rPr lang="fr-FR" sz="1600" i="1" dirty="0">
                <a:latin typeface="Calibri" panose="020F0502020204030204" pitchFamily="34" charset="0"/>
                <a:ea typeface="Calibri" panose="020F0502020204030204" pitchFamily="34" charset="0"/>
                <a:cs typeface="Calibri" panose="020F0502020204030204" pitchFamily="34" charset="0"/>
              </a:rPr>
              <a:t>e de nombreux milieux de culture</a:t>
            </a:r>
            <a:r>
              <a:rPr lang="fr-FR" i="1" dirty="0">
                <a:latin typeface="Calibri" panose="020F0502020204030204" pitchFamily="34" charset="0"/>
                <a:ea typeface="Calibri" panose="020F0502020204030204" pitchFamily="34" charset="0"/>
                <a:cs typeface="Calibri" panose="020F0502020204030204" pitchFamily="34" charset="0"/>
              </a:rPr>
              <a:t> qui </a:t>
            </a:r>
            <a:r>
              <a:rPr lang="fr-FR" sz="1600" i="1" dirty="0">
                <a:latin typeface="Calibri" panose="020F0502020204030204" pitchFamily="34" charset="0"/>
                <a:ea typeface="Calibri" panose="020F0502020204030204" pitchFamily="34" charset="0"/>
                <a:cs typeface="Calibri" panose="020F0502020204030204" pitchFamily="34" charset="0"/>
              </a:rPr>
              <a:t>permettent</a:t>
            </a:r>
            <a:r>
              <a:rPr lang="fr-FR" i="1" dirty="0">
                <a:latin typeface="Calibri" panose="020F0502020204030204" pitchFamily="34" charset="0"/>
                <a:ea typeface="Calibri" panose="020F0502020204030204" pitchFamily="34" charset="0"/>
                <a:cs typeface="Calibri" panose="020F0502020204030204" pitchFamily="34" charset="0"/>
              </a:rPr>
              <a:t> le développement, la conservation, l'</a:t>
            </a:r>
            <a:r>
              <a:rPr lang="fr-FR" sz="1600" i="1" dirty="0">
                <a:latin typeface="Calibri" panose="020F0502020204030204" pitchFamily="34" charset="0"/>
                <a:ea typeface="Calibri" panose="020F0502020204030204" pitchFamily="34" charset="0"/>
                <a:cs typeface="Calibri" panose="020F0502020204030204" pitchFamily="34" charset="0"/>
              </a:rPr>
              <a:t>isolement</a:t>
            </a:r>
            <a:r>
              <a:rPr lang="fr-FR" i="1" dirty="0">
                <a:latin typeface="Calibri" panose="020F0502020204030204" pitchFamily="34" charset="0"/>
                <a:ea typeface="Calibri" panose="020F0502020204030204" pitchFamily="34" charset="0"/>
                <a:cs typeface="Calibri" panose="020F0502020204030204" pitchFamily="34" charset="0"/>
              </a:rPr>
              <a:t>, la sélection des micro-organismes. </a:t>
            </a:r>
            <a:r>
              <a:rPr lang="fr-FR" i="1" dirty="0" smtClean="0">
                <a:latin typeface="Calibri" panose="020F0502020204030204" pitchFamily="34" charset="0"/>
                <a:ea typeface="Calibri" panose="020F0502020204030204" pitchFamily="34" charset="0"/>
                <a:cs typeface="Calibri" panose="020F0502020204030204" pitchFamily="34" charset="0"/>
              </a:rPr>
              <a:t>Ils se divisent en milieux complexes de composition chimique mal définie et en milieux synthétiques de composition chimique définie. Les </a:t>
            </a:r>
            <a:r>
              <a:rPr lang="fr-FR" i="1" dirty="0">
                <a:latin typeface="Calibri" panose="020F0502020204030204" pitchFamily="34" charset="0"/>
                <a:ea typeface="Calibri" panose="020F0502020204030204" pitchFamily="34" charset="0"/>
                <a:cs typeface="Calibri" panose="020F0502020204030204" pitchFamily="34" charset="0"/>
              </a:rPr>
              <a:t>milieux </a:t>
            </a:r>
            <a:r>
              <a:rPr lang="fr-FR" sz="1600" i="1" dirty="0">
                <a:latin typeface="Calibri" panose="020F0502020204030204" pitchFamily="34" charset="0"/>
                <a:ea typeface="Calibri" panose="020F0502020204030204" pitchFamily="34" charset="0"/>
                <a:cs typeface="Calibri" panose="020F0502020204030204" pitchFamily="34" charset="0"/>
              </a:rPr>
              <a:t>complexes</a:t>
            </a:r>
            <a:r>
              <a:rPr lang="fr-FR" i="1" dirty="0">
                <a:latin typeface="Calibri" panose="020F0502020204030204" pitchFamily="34" charset="0"/>
                <a:ea typeface="Calibri" panose="020F0502020204030204" pitchFamily="34" charset="0"/>
                <a:cs typeface="Calibri" panose="020F0502020204030204" pitchFamily="34" charset="0"/>
              </a:rPr>
              <a:t> souvent dits «milieux riches» sont </a:t>
            </a:r>
            <a:r>
              <a:rPr lang="fr-FR" sz="1600" i="1" dirty="0">
                <a:latin typeface="Calibri" panose="020F0502020204030204" pitchFamily="34" charset="0"/>
                <a:ea typeface="Calibri" panose="020F0502020204030204" pitchFamily="34" charset="0"/>
                <a:cs typeface="Calibri" panose="020F0502020204030204" pitchFamily="34" charset="0"/>
              </a:rPr>
              <a:t>constitués</a:t>
            </a:r>
            <a:r>
              <a:rPr lang="fr-FR" i="1" dirty="0">
                <a:latin typeface="Calibri" panose="020F0502020204030204" pitchFamily="34" charset="0"/>
                <a:ea typeface="Calibri" panose="020F0502020204030204" pitchFamily="34" charset="0"/>
                <a:cs typeface="Calibri" panose="020F0502020204030204" pitchFamily="34" charset="0"/>
              </a:rPr>
              <a:t> d'un produit naturel (lait, sérum, sang, extraits ou hydrolysats de viande, extrait de levure, </a:t>
            </a:r>
            <a:r>
              <a:rPr lang="fr-FR" sz="1600" i="1" dirty="0">
                <a:latin typeface="Calibri" panose="020F0502020204030204" pitchFamily="34" charset="0"/>
                <a:ea typeface="Calibri" panose="020F0502020204030204" pitchFamily="34" charset="0"/>
                <a:cs typeface="Calibri" panose="020F0502020204030204" pitchFamily="34" charset="0"/>
              </a:rPr>
              <a:t>extraits</a:t>
            </a:r>
            <a:r>
              <a:rPr lang="fr-FR" i="1" dirty="0">
                <a:latin typeface="Calibri" panose="020F0502020204030204" pitchFamily="34" charset="0"/>
                <a:ea typeface="Calibri" panose="020F0502020204030204" pitchFamily="34" charset="0"/>
                <a:cs typeface="Calibri" panose="020F0502020204030204" pitchFamily="34" charset="0"/>
              </a:rPr>
              <a:t> végétaux, etc.) ou d'un mélange incluant des sels minéraux et un ou plusieurs extraits ou </a:t>
            </a:r>
            <a:r>
              <a:rPr lang="fr-FR" sz="1600" i="1" dirty="0">
                <a:latin typeface="Calibri" panose="020F0502020204030204" pitchFamily="34" charset="0"/>
                <a:ea typeface="Calibri" panose="020F0502020204030204" pitchFamily="34" charset="0"/>
                <a:cs typeface="Calibri" panose="020F0502020204030204" pitchFamily="34" charset="0"/>
              </a:rPr>
              <a:t>produits</a:t>
            </a:r>
            <a:r>
              <a:rPr lang="fr-FR" i="1" dirty="0">
                <a:latin typeface="Calibri" panose="020F0502020204030204" pitchFamily="34" charset="0"/>
                <a:ea typeface="Calibri" panose="020F0502020204030204" pitchFamily="34" charset="0"/>
                <a:cs typeface="Calibri" panose="020F0502020204030204" pitchFamily="34" charset="0"/>
              </a:rPr>
              <a:t> naturels (milieux semi-synthétiques).</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i="1" dirty="0">
                <a:latin typeface="Calibri" panose="020F0502020204030204" pitchFamily="34" charset="0"/>
                <a:ea typeface="Calibri" panose="020F0502020204030204" pitchFamily="34" charset="0"/>
                <a:cs typeface="Calibri" panose="020F0502020204030204" pitchFamily="34" charset="0"/>
              </a:rPr>
              <a:t>Les milieux de culture se présentent soit sous forme liquide (solution d'éléments nutritifs, de sels minéraux, éventuellement d'autres composé</a:t>
            </a:r>
            <a:r>
              <a:rPr lang="fr-FR" sz="1600" i="1" dirty="0">
                <a:latin typeface="Calibri" panose="020F0502020204030204" pitchFamily="34" charset="0"/>
                <a:ea typeface="Calibri" panose="020F0502020204030204" pitchFamily="34" charset="0"/>
                <a:cs typeface="Calibri" panose="020F0502020204030204" pitchFamily="34" charset="0"/>
              </a:rPr>
              <a:t>s), s</a:t>
            </a:r>
            <a:r>
              <a:rPr lang="fr-FR" i="1" dirty="0">
                <a:latin typeface="Calibri" panose="020F0502020204030204" pitchFamily="34" charset="0"/>
                <a:ea typeface="Calibri" panose="020F0502020204030204" pitchFamily="34" charset="0"/>
                <a:cs typeface="Calibri" panose="020F0502020204030204" pitchFamily="34" charset="0"/>
              </a:rPr>
              <a:t>oit sous forme solide.</a:t>
            </a:r>
            <a:r>
              <a:rPr lang="fr-FR" sz="1600" i="1" dirty="0">
                <a:latin typeface="Calibri" panose="020F0502020204030204" pitchFamily="34" charset="0"/>
                <a:ea typeface="Calibri" panose="020F0502020204030204" pitchFamily="34" charset="0"/>
                <a:cs typeface="Calibri" panose="020F0502020204030204" pitchFamily="34" charset="0"/>
              </a:rPr>
              <a:t> </a:t>
            </a:r>
            <a:r>
              <a:rPr lang="fr-FR" sz="1600" i="1" dirty="0">
                <a:latin typeface="Calibri" panose="020F0502020204030204" pitchFamily="34" charset="0"/>
                <a:ea typeface="Calibri" panose="020F0502020204030204" pitchFamily="34" charset="0"/>
                <a:cs typeface="+mj-cs"/>
              </a:rPr>
              <a:t>La solidification d'un milieu de </a:t>
            </a:r>
            <a:r>
              <a:rPr lang="fr-FR" i="1" dirty="0">
                <a:latin typeface="Calibri" panose="020F0502020204030204" pitchFamily="34" charset="0"/>
                <a:ea typeface="Calibri" panose="020F0502020204030204" pitchFamily="34" charset="0"/>
                <a:cs typeface="+mj-cs"/>
              </a:rPr>
              <a:t>culture est obtenue par adjonction au milieu liquide de gélose ou agar-agar à la concentration de 0,5 à 4 %. </a:t>
            </a:r>
            <a:r>
              <a:rPr lang="fr-FR" i="1" dirty="0" smtClean="0">
                <a:latin typeface="Calibri" panose="020F0502020204030204" pitchFamily="34" charset="0"/>
                <a:ea typeface="Calibri" panose="020F0502020204030204" pitchFamily="34" charset="0"/>
                <a:cs typeface="+mj-cs"/>
              </a:rPr>
              <a:t>Un </a:t>
            </a:r>
            <a:r>
              <a:rPr lang="fr-FR" i="1" dirty="0">
                <a:latin typeface="Calibri" panose="020F0502020204030204" pitchFamily="34" charset="0"/>
                <a:ea typeface="Calibri" panose="020F0502020204030204" pitchFamily="34" charset="0"/>
                <a:cs typeface="+mj-cs"/>
              </a:rPr>
              <a:t>milieu gélose fond à 100 °C mais reste en surfusion jusqu'à 45 </a:t>
            </a:r>
            <a:r>
              <a:rPr lang="fr-FR" sz="1600" i="1" dirty="0">
                <a:latin typeface="Calibri" panose="020F0502020204030204" pitchFamily="34" charset="0"/>
                <a:ea typeface="Calibri" panose="020F0502020204030204" pitchFamily="34" charset="0"/>
                <a:cs typeface="+mj-cs"/>
              </a:rPr>
              <a:t>°</a:t>
            </a:r>
            <a:r>
              <a:rPr lang="fr-FR" i="1" dirty="0">
                <a:latin typeface="Calibri" panose="020F0502020204030204" pitchFamily="34" charset="0"/>
                <a:ea typeface="Calibri" panose="020F0502020204030204" pitchFamily="34" charset="0"/>
                <a:cs typeface="+mj-cs"/>
              </a:rPr>
              <a:t>C : il devient solide à tempér</a:t>
            </a:r>
            <a:r>
              <a:rPr lang="fr-FR" sz="1600" i="1" dirty="0">
                <a:latin typeface="Calibri" panose="020F0502020204030204" pitchFamily="34" charset="0"/>
                <a:ea typeface="Calibri" panose="020F0502020204030204" pitchFamily="34" charset="0"/>
                <a:cs typeface="+mj-cs"/>
              </a:rPr>
              <a:t>ature ambiante. Un milieu gélosé</a:t>
            </a:r>
            <a:r>
              <a:rPr lang="fr-FR" i="1" dirty="0">
                <a:latin typeface="Calibri" panose="020F0502020204030204" pitchFamily="34" charset="0"/>
                <a:ea typeface="Calibri" panose="020F0502020204030204" pitchFamily="34" charset="0"/>
                <a:cs typeface="+mj-cs"/>
              </a:rPr>
              <a:t> peut s'utiliser de </a:t>
            </a:r>
            <a:r>
              <a:rPr lang="fr-FR" sz="1600" i="1" dirty="0">
                <a:latin typeface="Calibri" panose="020F0502020204030204" pitchFamily="34" charset="0"/>
                <a:ea typeface="Calibri" panose="020F0502020204030204" pitchFamily="34" charset="0"/>
                <a:cs typeface="+mj-cs"/>
              </a:rPr>
              <a:t>plusieurs</a:t>
            </a:r>
            <a:r>
              <a:rPr lang="fr-FR" i="1" dirty="0">
                <a:latin typeface="Calibri" panose="020F0502020204030204" pitchFamily="34" charset="0"/>
                <a:ea typeface="Calibri" panose="020F0502020204030204" pitchFamily="34" charset="0"/>
                <a:cs typeface="+mj-cs"/>
              </a:rPr>
              <a:t> façons : gélose inclinée </a:t>
            </a:r>
            <a:r>
              <a:rPr lang="fr-FR" i="1" dirty="0" smtClean="0">
                <a:latin typeface="Calibri" panose="020F0502020204030204" pitchFamily="34" charset="0"/>
                <a:ea typeface="Calibri" panose="020F0502020204030204" pitchFamily="34" charset="0"/>
                <a:cs typeface="+mj-cs"/>
              </a:rPr>
              <a:t>en </a:t>
            </a:r>
            <a:r>
              <a:rPr lang="fr-FR" i="1" dirty="0">
                <a:latin typeface="Calibri" panose="020F0502020204030204" pitchFamily="34" charset="0"/>
                <a:ea typeface="Calibri" panose="020F0502020204030204" pitchFamily="34" charset="0"/>
                <a:cs typeface="+mj-cs"/>
              </a:rPr>
              <a:t>tube, culot en tube ou couche mince en boîte </a:t>
            </a:r>
            <a:r>
              <a:rPr lang="fr-FR" i="1" dirty="0" smtClean="0">
                <a:latin typeface="Calibri" panose="020F0502020204030204" pitchFamily="34" charset="0"/>
                <a:ea typeface="Calibri" panose="020F0502020204030204" pitchFamily="34" charset="0"/>
                <a:cs typeface="+mj-cs"/>
              </a:rPr>
              <a:t>de Pétr</a:t>
            </a:r>
            <a:r>
              <a:rPr lang="fr-FR" sz="1600" i="1" dirty="0" smtClean="0">
                <a:latin typeface="Calibri" panose="020F0502020204030204" pitchFamily="34" charset="0"/>
                <a:ea typeface="Calibri" panose="020F0502020204030204" pitchFamily="34" charset="0"/>
                <a:cs typeface="+mj-cs"/>
              </a:rPr>
              <a:t>i</a:t>
            </a:r>
            <a:r>
              <a:rPr lang="fr-FR" sz="1600" i="1" dirty="0">
                <a:latin typeface="Calibri" panose="020F0502020204030204" pitchFamily="34" charset="0"/>
                <a:ea typeface="Calibri" panose="020F0502020204030204" pitchFamily="34" charset="0"/>
                <a:cs typeface="+mj-cs"/>
              </a:rPr>
              <a:t>.</a:t>
            </a:r>
            <a:endParaRPr lang="en-US" sz="1600"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3266930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888" y="332229"/>
            <a:ext cx="11787188" cy="5216813"/>
          </a:xfrm>
          <a:prstGeom prst="rect">
            <a:avLst/>
          </a:prstGeom>
        </p:spPr>
        <p:txBody>
          <a:bodyPr wrap="square">
            <a:spAutoFit/>
          </a:bodyPr>
          <a:lstStyle/>
          <a:p>
            <a:pPr algn="just">
              <a:lnSpc>
                <a:spcPct val="150000"/>
              </a:lnSpc>
              <a:spcAft>
                <a:spcPts val="0"/>
              </a:spcAft>
            </a:pPr>
            <a:r>
              <a:rPr lang="fr-FR" sz="2400" b="1" i="1" dirty="0" smtClean="0">
                <a:solidFill>
                  <a:schemeClr val="accent1">
                    <a:lumMod val="40000"/>
                    <a:lumOff val="60000"/>
                  </a:schemeClr>
                </a:solidFill>
                <a:latin typeface="Calibri" panose="020F0502020204030204" pitchFamily="34" charset="0"/>
                <a:ea typeface="Calibri" panose="020F0502020204030204" pitchFamily="34" charset="0"/>
                <a:cs typeface="Calibri" panose="020F0502020204030204" pitchFamily="34" charset="0"/>
              </a:rPr>
              <a:t>1. Préparation </a:t>
            </a:r>
            <a:r>
              <a:rPr lang="fr-FR" sz="2400" b="1" i="1" dirty="0">
                <a:solidFill>
                  <a:schemeClr val="accent1">
                    <a:lumMod val="40000"/>
                    <a:lumOff val="60000"/>
                  </a:schemeClr>
                </a:solidFill>
                <a:latin typeface="Calibri" panose="020F0502020204030204" pitchFamily="34" charset="0"/>
                <a:ea typeface="Calibri" panose="020F0502020204030204" pitchFamily="34" charset="0"/>
                <a:cs typeface="Calibri" panose="020F0502020204030204" pitchFamily="34" charset="0"/>
              </a:rPr>
              <a:t>des milieux liquides</a:t>
            </a:r>
            <a:endParaRPr lang="en-US" sz="2400" b="1" dirty="0">
              <a:solidFill>
                <a:schemeClr val="accent1">
                  <a:lumMod val="40000"/>
                  <a:lumOff val="60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i="1" dirty="0">
                <a:latin typeface="Calibri" panose="020F0502020204030204" pitchFamily="34" charset="0"/>
                <a:ea typeface="Calibri" panose="020F0502020204030204" pitchFamily="34" charset="0"/>
                <a:cs typeface="Calibri" panose="020F0502020204030204" pitchFamily="34" charset="0"/>
              </a:rPr>
              <a:t>Les ingrédients constituant le milieu sont pesés puis dissous dans un minimum d’eau distillée, ce qui peut nécessiter un léger chauffage. La solution est ensuite portée au volume nécessaire et ajustée au pH désiré. Le milieu est ensuite réparti en tubes à essais ou dans d’autres récipients selon plusieurs procédés :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Calibri" panose="020F0502020204030204" pitchFamily="34" charset="0"/>
              <a:buChar char="-"/>
            </a:pPr>
            <a:r>
              <a:rPr lang="fr-FR" i="1" dirty="0">
                <a:latin typeface="Calibri" panose="020F0502020204030204" pitchFamily="34" charset="0"/>
                <a:ea typeface="Times New Roman" panose="02020603050405020304" pitchFamily="18" charset="0"/>
                <a:cs typeface="Calibri" panose="020F0502020204030204" pitchFamily="34" charset="0"/>
              </a:rPr>
              <a:t>à la pipette ou la burette (précis mais peu rapide).</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Calibri" panose="020F0502020204030204" pitchFamily="34" charset="0"/>
              <a:buChar char="-"/>
            </a:pPr>
            <a:r>
              <a:rPr lang="fr-FR" i="1" dirty="0">
                <a:latin typeface="Calibri" panose="020F0502020204030204" pitchFamily="34" charset="0"/>
                <a:ea typeface="Times New Roman" panose="02020603050405020304" pitchFamily="18" charset="0"/>
                <a:cs typeface="Calibri" panose="020F0502020204030204" pitchFamily="34" charset="0"/>
              </a:rPr>
              <a:t>à l'aide d'une ampoule à décanter ou d'un entonnoir </a:t>
            </a:r>
            <a:r>
              <a:rPr lang="fr-FR" i="1" dirty="0" smtClean="0">
                <a:latin typeface="Calibri" panose="020F0502020204030204" pitchFamily="34" charset="0"/>
                <a:ea typeface="Times New Roman" panose="02020603050405020304" pitchFamily="18" charset="0"/>
                <a:cs typeface="Calibri" panose="020F0502020204030204" pitchFamily="34" charset="0"/>
              </a:rPr>
              <a:t>(</a:t>
            </a:r>
            <a:r>
              <a:rPr lang="fr-FR" i="1" dirty="0">
                <a:latin typeface="Calibri" panose="020F0502020204030204" pitchFamily="34" charset="0"/>
                <a:ea typeface="Times New Roman" panose="02020603050405020304" pitchFamily="18" charset="0"/>
                <a:cs typeface="Calibri" panose="020F0502020204030204" pitchFamily="34" charset="0"/>
              </a:rPr>
              <a:t>rapide mais imprécis).</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Calibri" panose="020F0502020204030204" pitchFamily="34" charset="0"/>
              <a:buChar char="-"/>
            </a:pPr>
            <a:r>
              <a:rPr lang="fr-FR" i="1" dirty="0">
                <a:latin typeface="Calibri" panose="020F0502020204030204" pitchFamily="34" charset="0"/>
                <a:ea typeface="Times New Roman" panose="02020603050405020304" pitchFamily="18" charset="0"/>
                <a:cs typeface="Calibri" panose="020F0502020204030204" pitchFamily="34" charset="0"/>
              </a:rPr>
              <a:t>à l'aide d'une seringue ou d'un répartiteur automatique manuel comme une seringue type Cornwall.</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Calibri" panose="020F0502020204030204" pitchFamily="34" charset="0"/>
              <a:buChar char="-"/>
            </a:pPr>
            <a:r>
              <a:rPr lang="fr-FR" i="1" dirty="0">
                <a:latin typeface="Calibri" panose="020F0502020204030204" pitchFamily="34" charset="0"/>
                <a:ea typeface="Times New Roman" panose="02020603050405020304" pitchFamily="18" charset="0"/>
                <a:cs typeface="Calibri" panose="020F0502020204030204" pitchFamily="34" charset="0"/>
              </a:rPr>
              <a:t>à l'aide d’une pompe péristaltique électrique, en général </a:t>
            </a:r>
            <a:r>
              <a:rPr lang="fr-FR" i="1" dirty="0" err="1">
                <a:latin typeface="Calibri" panose="020F0502020204030204" pitchFamily="34" charset="0"/>
                <a:ea typeface="Times New Roman" panose="02020603050405020304" pitchFamily="18" charset="0"/>
                <a:cs typeface="Calibri" panose="020F0502020204030204" pitchFamily="34" charset="0"/>
              </a:rPr>
              <a:t>commandable</a:t>
            </a:r>
            <a:r>
              <a:rPr lang="fr-FR" i="1" dirty="0">
                <a:latin typeface="Calibri" panose="020F0502020204030204" pitchFamily="34" charset="0"/>
                <a:ea typeface="Times New Roman" panose="02020603050405020304" pitchFamily="18" charset="0"/>
                <a:cs typeface="Calibri" panose="020F0502020204030204" pitchFamily="34" charset="0"/>
              </a:rPr>
              <a:t> au pied, cette méthode étant rapide et précise, ou d'un robot distributeur programmable.</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fr-FR" i="1" dirty="0">
                <a:latin typeface="Calibri" panose="020F0502020204030204" pitchFamily="34" charset="0"/>
                <a:ea typeface="Calibri" panose="020F0502020204030204" pitchFamily="34" charset="0"/>
                <a:cs typeface="Calibri" panose="020F0502020204030204" pitchFamily="34" charset="0"/>
              </a:rPr>
              <a:t>Les récipients </a:t>
            </a:r>
            <a:r>
              <a:rPr lang="it-IT" i="1" dirty="0">
                <a:latin typeface="Calibri" panose="020F0502020204030204" pitchFamily="34" charset="0"/>
                <a:ea typeface="Calibri" panose="020F0502020204030204" pitchFamily="34" charset="0"/>
                <a:cs typeface="Calibri" panose="020F0502020204030204" pitchFamily="34" charset="0"/>
              </a:rPr>
              <a:t>sont </a:t>
            </a:r>
            <a:r>
              <a:rPr lang="fr-FR" i="1" dirty="0">
                <a:latin typeface="Calibri" panose="020F0502020204030204" pitchFamily="34" charset="0"/>
                <a:ea typeface="Calibri" panose="020F0502020204030204" pitchFamily="34" charset="0"/>
                <a:cs typeface="Calibri" panose="020F0502020204030204" pitchFamily="34" charset="0"/>
              </a:rPr>
              <a:t>alors bouchés en évitant de mouiller le bord supérieur pour éviter les contaminations.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i="1" dirty="0">
                <a:latin typeface="Calibri" panose="020F0502020204030204" pitchFamily="34" charset="0"/>
                <a:ea typeface="Calibri" panose="020F0502020204030204" pitchFamily="34" charset="0"/>
                <a:cs typeface="Calibri" panose="020F0502020204030204" pitchFamily="34" charset="0"/>
              </a:rPr>
              <a:t>Les milieux sont généralement stérilisés à l’autoclave. Les tubes </a:t>
            </a:r>
            <a:r>
              <a:rPr lang="fr-FR" i="1" dirty="0" smtClean="0">
                <a:latin typeface="Calibri" panose="020F0502020204030204" pitchFamily="34" charset="0"/>
                <a:ea typeface="Calibri" panose="020F0502020204030204" pitchFamily="34" charset="0"/>
                <a:cs typeface="Calibri" panose="020F0502020204030204" pitchFamily="34" charset="0"/>
              </a:rPr>
              <a:t>sont </a:t>
            </a:r>
            <a:r>
              <a:rPr lang="fr-FR" i="1" dirty="0">
                <a:latin typeface="Calibri" panose="020F0502020204030204" pitchFamily="34" charset="0"/>
                <a:ea typeface="Calibri" panose="020F0502020204030204" pitchFamily="34" charset="0"/>
                <a:cs typeface="Calibri" panose="020F0502020204030204" pitchFamily="34" charset="0"/>
              </a:rPr>
              <a:t>capuchonnés pour éviter les contaminations et la déshydratation puis ils sont stockés à 4 °C</a:t>
            </a:r>
            <a:r>
              <a:rPr lang="fr-FR" i="1" dirty="0" smtClean="0">
                <a:latin typeface="Calibri" panose="020F0502020204030204" pitchFamily="34" charset="0"/>
                <a:ea typeface="Calibri" panose="020F0502020204030204" pitchFamily="34"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a:picLocks noChangeAspect="1"/>
          </p:cNvPicPr>
          <p:nvPr/>
        </p:nvPicPr>
        <p:blipFill>
          <a:blip r:embed="rId2"/>
          <a:stretch>
            <a:fillRect/>
          </a:stretch>
        </p:blipFill>
        <p:spPr>
          <a:xfrm>
            <a:off x="9453562" y="1500560"/>
            <a:ext cx="2738438" cy="1647824"/>
          </a:xfrm>
          <a:prstGeom prst="rect">
            <a:avLst/>
          </a:prstGeom>
        </p:spPr>
      </p:pic>
    </p:spTree>
    <p:extLst>
      <p:ext uri="{BB962C8B-B14F-4D97-AF65-F5344CB8AC3E}">
        <p14:creationId xmlns:p14="http://schemas.microsoft.com/office/powerpoint/2010/main" val="2915834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655840"/>
            <a:ext cx="11439525" cy="1477328"/>
          </a:xfrm>
          <a:prstGeom prst="rect">
            <a:avLst/>
          </a:prstGeom>
        </p:spPr>
        <p:txBody>
          <a:bodyPr wrap="square">
            <a:spAutoFit/>
          </a:bodyPr>
          <a:lstStyle/>
          <a:p>
            <a:pPr algn="just">
              <a:lnSpc>
                <a:spcPct val="150000"/>
              </a:lnSpc>
              <a:spcAft>
                <a:spcPts val="0"/>
              </a:spcAft>
            </a:pPr>
            <a:r>
              <a:rPr lang="fr-FR" sz="2400" b="1" i="1" dirty="0" smtClean="0">
                <a:solidFill>
                  <a:schemeClr val="accent1">
                    <a:lumMod val="40000"/>
                    <a:lumOff val="60000"/>
                  </a:schemeClr>
                </a:solidFill>
                <a:latin typeface="Calibri" panose="020F0502020204030204" pitchFamily="34" charset="0"/>
                <a:ea typeface="Calibri" panose="020F0502020204030204" pitchFamily="34" charset="0"/>
                <a:cs typeface="Calibri" panose="020F0502020204030204" pitchFamily="34" charset="0"/>
              </a:rPr>
              <a:t>2. Préparations </a:t>
            </a:r>
            <a:r>
              <a:rPr lang="fr-FR" sz="2400" b="1" i="1" dirty="0">
                <a:solidFill>
                  <a:schemeClr val="accent1">
                    <a:lumMod val="40000"/>
                    <a:lumOff val="60000"/>
                  </a:schemeClr>
                </a:solidFill>
                <a:latin typeface="Calibri" panose="020F0502020204030204" pitchFamily="34" charset="0"/>
                <a:ea typeface="Calibri" panose="020F0502020204030204" pitchFamily="34" charset="0"/>
                <a:cs typeface="Calibri" panose="020F0502020204030204" pitchFamily="34" charset="0"/>
              </a:rPr>
              <a:t>des milieux gélosés</a:t>
            </a:r>
            <a:endParaRPr lang="en-US" sz="2400" b="1" dirty="0">
              <a:solidFill>
                <a:schemeClr val="accent1">
                  <a:lumMod val="40000"/>
                  <a:lumOff val="60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i="1" dirty="0">
                <a:latin typeface="Calibri" panose="020F0502020204030204" pitchFamily="34" charset="0"/>
                <a:ea typeface="Calibri" panose="020F0502020204030204" pitchFamily="34" charset="0"/>
                <a:cs typeface="Calibri" panose="020F0502020204030204" pitchFamily="34" charset="0"/>
              </a:rPr>
              <a:t>Après adjonction de gélose au milieu liquide, un chauffage est nécessaire pour assurer la fusion et l'homogénéisation du milieu. Cette fusion peut s'effectuer au bain-marie à 100 °C, au four à micro-ondes ou exceptionnellement à l'autoclave.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304799" y="2133168"/>
            <a:ext cx="11439525" cy="2542363"/>
          </a:xfrm>
          <a:prstGeom prst="rect">
            <a:avLst/>
          </a:prstGeom>
        </p:spPr>
        <p:txBody>
          <a:bodyPr wrap="square">
            <a:spAutoFit/>
          </a:bodyPr>
          <a:lstStyle/>
          <a:p>
            <a:pPr algn="just">
              <a:lnSpc>
                <a:spcPct val="150000"/>
              </a:lnSpc>
              <a:spcAft>
                <a:spcPts val="1000"/>
              </a:spcAft>
            </a:pPr>
            <a:r>
              <a:rPr lang="fr-FR" i="1" dirty="0">
                <a:latin typeface="Calibri" panose="020F0502020204030204" pitchFamily="34" charset="0"/>
                <a:ea typeface="Calibri" panose="020F0502020204030204" pitchFamily="34" charset="0"/>
                <a:cs typeface="Calibri" panose="020F0502020204030204" pitchFamily="34" charset="0"/>
              </a:rPr>
              <a:t>La répartition du milieu en surfusion doit être rapide pour éviter la solidification</a:t>
            </a:r>
            <a:r>
              <a:rPr lang="fr-FR" i="1" dirty="0" smtClean="0">
                <a:latin typeface="Calibri" panose="020F0502020204030204" pitchFamily="34" charset="0"/>
                <a:ea typeface="Calibri" panose="020F0502020204030204" pitchFamily="34" charset="0"/>
                <a:cs typeface="Calibri" panose="020F0502020204030204" pitchFamily="34" charset="0"/>
              </a:rPr>
              <a:t>. Dans le cas de l'utilisation d'appareils automatiques, il est nécessaire de prévoir un rinçage immédiat à l'eau chaude après utilisation. Cette </a:t>
            </a:r>
            <a:r>
              <a:rPr lang="fr-FR" i="1" dirty="0">
                <a:latin typeface="Calibri" panose="020F0502020204030204" pitchFamily="34" charset="0"/>
                <a:ea typeface="Calibri" panose="020F0502020204030204" pitchFamily="34" charset="0"/>
                <a:cs typeface="Calibri" panose="020F0502020204030204" pitchFamily="34" charset="0"/>
              </a:rPr>
              <a:t>répartition s'effectue, soit en tubes, soit en récipients de stockage transitoire, soit en boîtes de Pétri. Dans les deux premiers cas, la stérilisation est réalisée après la répartition. Dans le dernier cas elle peut être réalisée par autoclavage avant la répartition pour gagner du temps (fusion et stérilisation de milieux sont combinés), mais cette pratique est à éviter car elle provoque des défauts d'homogénéité</a:t>
            </a:r>
            <a:r>
              <a:rPr lang="fr-FR" i="1" dirty="0" smtClean="0">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7005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1003737"/>
            <a:ext cx="11615738" cy="2713563"/>
          </a:xfrm>
          <a:prstGeom prst="rect">
            <a:avLst/>
          </a:prstGeom>
        </p:spPr>
        <p:txBody>
          <a:bodyPr wrap="square">
            <a:spAutoFit/>
          </a:bodyPr>
          <a:lstStyle/>
          <a:p>
            <a:pPr algn="just">
              <a:lnSpc>
                <a:spcPct val="150000"/>
              </a:lnSpc>
              <a:spcAft>
                <a:spcPts val="1000"/>
              </a:spcAft>
            </a:pPr>
            <a:r>
              <a:rPr lang="fr-FR" i="1" dirty="0">
                <a:latin typeface="Calibri" panose="020F0502020204030204" pitchFamily="34" charset="0"/>
                <a:ea typeface="Calibri" panose="020F0502020204030204" pitchFamily="34" charset="0"/>
                <a:cs typeface="Calibri" panose="020F0502020204030204" pitchFamily="34" charset="0"/>
              </a:rPr>
              <a:t>Pour le remplissage des boîtes, la gélose en surfusion est versée aseptiquement et répartie de façon régulière par un léger mouvement de rotation horizontale. Pendant le remplissage, la boîte doit être maintenue entrouverte du côté du bec Bunsen. Après fermeture de la boîte, de la vapeur d'eau peut se déposer sur le couvercle, ce qui risque d'être une source de contaminations ; pour l'éliminer, la boite peut être mise à sécher entrouverte près d’un bec Bunsen ou ouverte dans une enceinte stérile ou sous rayonnement UV.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i="1" dirty="0">
                <a:latin typeface="Calibri" panose="020F0502020204030204" pitchFamily="34" charset="0"/>
                <a:ea typeface="Calibri" panose="020F0502020204030204" pitchFamily="34" charset="0"/>
                <a:cs typeface="Calibri" panose="020F0502020204030204" pitchFamily="34" charset="0"/>
              </a:rPr>
              <a:t>Il existe des appareils qui assurent la stérilisation et/ou la répartition automatique en boîtes de </a:t>
            </a:r>
            <a:r>
              <a:rPr lang="fr-FR" i="1" dirty="0" smtClean="0">
                <a:latin typeface="Calibri" panose="020F0502020204030204" pitchFamily="34" charset="0"/>
                <a:ea typeface="Calibri" panose="020F0502020204030204" pitchFamily="34" charset="0"/>
                <a:cs typeface="Calibri" panose="020F0502020204030204" pitchFamily="34" charset="0"/>
              </a:rPr>
              <a:t>Pétri</a:t>
            </a:r>
            <a:r>
              <a:rPr lang="fr-FR" i="1" dirty="0">
                <a:latin typeface="Calibri" panose="020F0502020204030204" pitchFamily="34" charset="0"/>
                <a:ea typeface="Calibri" panose="020F0502020204030204" pitchFamily="34" charset="0"/>
                <a:cs typeface="Calibri" panose="020F0502020204030204" pitchFamily="34" charset="0"/>
              </a:rPr>
              <a:t>3</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0917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7220"/>
            <a:ext cx="11915775" cy="2126864"/>
          </a:xfrm>
          <a:prstGeom prst="rect">
            <a:avLst/>
          </a:prstGeom>
        </p:spPr>
        <p:txBody>
          <a:bodyPr wrap="square">
            <a:spAutoFit/>
          </a:bodyPr>
          <a:lstStyle/>
          <a:p>
            <a:pPr algn="just">
              <a:lnSpc>
                <a:spcPct val="150000"/>
              </a:lnSpc>
              <a:spcAft>
                <a:spcPts val="0"/>
              </a:spcAft>
            </a:pPr>
            <a:r>
              <a:rPr lang="fr-FR" b="1" i="1" dirty="0">
                <a:latin typeface="Calibri" panose="020F0502020204030204" pitchFamily="34" charset="0"/>
                <a:ea typeface="Calibri" panose="020F0502020204030204" pitchFamily="34" charset="0"/>
                <a:cs typeface="Calibri" panose="020F0502020204030204" pitchFamily="34" charset="0"/>
              </a:rPr>
              <a:t>Précautions particulières de préparation</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i="1" dirty="0">
                <a:latin typeface="Calibri" panose="020F0502020204030204" pitchFamily="34" charset="0"/>
                <a:ea typeface="Calibri" panose="020F0502020204030204" pitchFamily="34" charset="0"/>
                <a:cs typeface="Calibri" panose="020F0502020204030204" pitchFamily="34" charset="0"/>
              </a:rPr>
              <a:t>L’autoclavage d'un milieu peut entrainer la destruction de produits particulièrement fragiles </a:t>
            </a:r>
            <a:r>
              <a:rPr lang="fr-FR" i="1" dirty="0" smtClean="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sucres) ainsi que des réactions indésirables (réaction de Maillard entre sucres et protéines) et des hydrolyses (gélose en milieu acide). Pour éviter de tels inconvénients, les milieux peuvent être préparés en plusieurs parties qui seront stérilisées séparément (éventuellement par une autre méthode que l'autoclave) et qui seront mélangées de façon aseptique au moment de l'emploi.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0523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2" y="787509"/>
            <a:ext cx="11558587" cy="4247317"/>
          </a:xfrm>
          <a:prstGeom prst="rect">
            <a:avLst/>
          </a:prstGeom>
        </p:spPr>
        <p:txBody>
          <a:bodyPr wrap="square">
            <a:spAutoFit/>
          </a:bodyPr>
          <a:lstStyle/>
          <a:p>
            <a:pPr algn="just">
              <a:lnSpc>
                <a:spcPct val="150000"/>
              </a:lnSpc>
              <a:spcAft>
                <a:spcPts val="0"/>
              </a:spcAft>
            </a:pPr>
            <a:r>
              <a:rPr lang="fr-FR" b="1" i="1" dirty="0">
                <a:latin typeface="Calibri" panose="020F0502020204030204" pitchFamily="34" charset="0"/>
                <a:ea typeface="Calibri" panose="020F0502020204030204" pitchFamily="34" charset="0"/>
                <a:cs typeface="Calibri" panose="020F0502020204030204" pitchFamily="34" charset="0"/>
              </a:rPr>
              <a:t>Milieux et supports particuliers prêts à l'emploi</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i="1" dirty="0">
                <a:latin typeface="Calibri" panose="020F0502020204030204" pitchFamily="34" charset="0"/>
                <a:ea typeface="Calibri" panose="020F0502020204030204" pitchFamily="34" charset="0"/>
                <a:cs typeface="Calibri" panose="020F0502020204030204" pitchFamily="34" charset="0"/>
              </a:rPr>
              <a:t>Certains milieux sont commercialisés prêts à l'emploi en tubes ou en boîtes de Pétri, d'autres sont livrés en flacons prêts à couler.</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i="1" dirty="0">
                <a:latin typeface="Calibri" panose="020F0502020204030204" pitchFamily="34" charset="0"/>
                <a:ea typeface="Calibri" panose="020F0502020204030204" pitchFamily="34" charset="0"/>
                <a:cs typeface="Calibri" panose="020F0502020204030204" pitchFamily="34" charset="0"/>
              </a:rPr>
              <a:t>Par ailleurs, il existe diverses catégories de support pour cultures « rapides :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Calibri" panose="020F0502020204030204" pitchFamily="34" charset="0"/>
              <a:buChar char="-"/>
            </a:pPr>
            <a:r>
              <a:rPr lang="fr-FR" i="1" dirty="0">
                <a:latin typeface="Calibri" panose="020F0502020204030204" pitchFamily="34" charset="0"/>
                <a:ea typeface="Times New Roman" panose="02020603050405020304" pitchFamily="18" charset="0"/>
                <a:cs typeface="Calibri" panose="020F0502020204030204" pitchFamily="34" charset="0"/>
              </a:rPr>
              <a:t>Bandes ou lames : bandes </a:t>
            </a:r>
            <a:r>
              <a:rPr lang="fr-FR" i="1" dirty="0" err="1">
                <a:latin typeface="Calibri" panose="020F0502020204030204" pitchFamily="34" charset="0"/>
                <a:ea typeface="Times New Roman" panose="02020603050405020304" pitchFamily="18" charset="0"/>
                <a:cs typeface="Calibri" panose="020F0502020204030204" pitchFamily="34" charset="0"/>
              </a:rPr>
              <a:t>Pathotec</a:t>
            </a:r>
            <a:r>
              <a:rPr lang="fr-FR" i="1" dirty="0">
                <a:latin typeface="Calibri" panose="020F0502020204030204" pitchFamily="34" charset="0"/>
                <a:ea typeface="Times New Roman" panose="02020603050405020304" pitchFamily="18" charset="0"/>
                <a:cs typeface="Calibri" panose="020F0502020204030204" pitchFamily="34" charset="0"/>
              </a:rPr>
              <a:t>, lames </a:t>
            </a:r>
            <a:r>
              <a:rPr lang="fr-FR" i="1" dirty="0" err="1">
                <a:latin typeface="Calibri" panose="020F0502020204030204" pitchFamily="34" charset="0"/>
                <a:ea typeface="Times New Roman" panose="02020603050405020304" pitchFamily="18" charset="0"/>
                <a:cs typeface="Calibri" panose="020F0502020204030204" pitchFamily="34" charset="0"/>
              </a:rPr>
              <a:t>Biokar</a:t>
            </a:r>
            <a:r>
              <a:rPr lang="fr-FR" i="1" dirty="0">
                <a:latin typeface="Calibri" panose="020F0502020204030204" pitchFamily="34" charset="0"/>
                <a:ea typeface="Times New Roman" panose="02020603050405020304" pitchFamily="18" charset="0"/>
                <a:cs typeface="Calibri" panose="020F0502020204030204" pitchFamily="34" charset="0"/>
              </a:rPr>
              <a:t>, lames contact </a:t>
            </a:r>
            <a:r>
              <a:rPr lang="fr-FR" i="1" dirty="0" err="1">
                <a:latin typeface="Calibri" panose="020F0502020204030204" pitchFamily="34" charset="0"/>
                <a:ea typeface="Times New Roman" panose="02020603050405020304" pitchFamily="18" charset="0"/>
                <a:cs typeface="Calibri" panose="020F0502020204030204" pitchFamily="34" charset="0"/>
              </a:rPr>
              <a:t>Hycheck</a:t>
            </a:r>
            <a:r>
              <a:rPr lang="fr-FR" i="1" dirty="0">
                <a:latin typeface="Calibri" panose="020F0502020204030204" pitchFamily="34" charset="0"/>
                <a:ea typeface="Times New Roman" panose="02020603050405020304" pitchFamily="18" charset="0"/>
                <a:cs typeface="Calibri" panose="020F0502020204030204" pitchFamily="34" charset="0"/>
              </a:rPr>
              <a:t> (</a:t>
            </a:r>
            <a:r>
              <a:rPr lang="fr-FR" i="1" dirty="0" err="1">
                <a:latin typeface="Calibri" panose="020F0502020204030204" pitchFamily="34" charset="0"/>
                <a:ea typeface="Times New Roman" panose="02020603050405020304" pitchFamily="18" charset="0"/>
                <a:cs typeface="Calibri" panose="020F0502020204030204" pitchFamily="34" charset="0"/>
              </a:rPr>
              <a:t>Difco</a:t>
            </a:r>
            <a:r>
              <a:rPr lang="fr-FR" i="1" dirty="0">
                <a:latin typeface="Calibri" panose="020F0502020204030204" pitchFamily="34" charset="0"/>
                <a:ea typeface="Times New Roman" panose="02020603050405020304" pitchFamily="18" charset="0"/>
                <a:cs typeface="Calibri" panose="020F0502020204030204" pitchFamily="34" charset="0"/>
              </a:rPr>
              <a:t>), etc. </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Calibri" panose="020F0502020204030204" pitchFamily="34" charset="0"/>
              <a:buChar char="-"/>
            </a:pPr>
            <a:r>
              <a:rPr lang="fr-FR" i="1" dirty="0">
                <a:latin typeface="Calibri" panose="020F0502020204030204" pitchFamily="34" charset="0"/>
                <a:ea typeface="Times New Roman" panose="02020603050405020304" pitchFamily="18" charset="0"/>
                <a:cs typeface="Calibri" panose="020F0502020204030204" pitchFamily="34" charset="0"/>
              </a:rPr>
              <a:t>Ecouvillons : </a:t>
            </a:r>
            <a:r>
              <a:rPr lang="fr-FR" i="1" dirty="0" err="1">
                <a:latin typeface="Calibri" panose="020F0502020204030204" pitchFamily="34" charset="0"/>
                <a:ea typeface="Times New Roman" panose="02020603050405020304" pitchFamily="18" charset="0"/>
                <a:cs typeface="Calibri" panose="020F0502020204030204" pitchFamily="34" charset="0"/>
              </a:rPr>
              <a:t>Hygicontrôle</a:t>
            </a:r>
            <a:r>
              <a:rPr lang="fr-FR" i="1" dirty="0">
                <a:latin typeface="Calibri" panose="020F0502020204030204" pitchFamily="34" charset="0"/>
                <a:ea typeface="Times New Roman" panose="02020603050405020304" pitchFamily="18" charset="0"/>
                <a:cs typeface="Calibri" panose="020F0502020204030204" pitchFamily="34" charset="0"/>
              </a:rPr>
              <a:t> (AES), </a:t>
            </a:r>
            <a:r>
              <a:rPr lang="fr-FR" i="1" dirty="0" err="1">
                <a:latin typeface="Calibri" panose="020F0502020204030204" pitchFamily="34" charset="0"/>
                <a:ea typeface="Times New Roman" panose="02020603050405020304" pitchFamily="18" charset="0"/>
                <a:cs typeface="Calibri" panose="020F0502020204030204" pitchFamily="34" charset="0"/>
              </a:rPr>
              <a:t>Swab</a:t>
            </a:r>
            <a:r>
              <a:rPr lang="fr-FR" i="1" dirty="0">
                <a:latin typeface="Calibri" panose="020F0502020204030204" pitchFamily="34" charset="0"/>
                <a:ea typeface="Times New Roman" panose="02020603050405020304" pitchFamily="18" charset="0"/>
                <a:cs typeface="Calibri" panose="020F0502020204030204" pitchFamily="34" charset="0"/>
              </a:rPr>
              <a:t> test (Millipore), etc. </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Calibri" panose="020F0502020204030204" pitchFamily="34" charset="0"/>
              <a:buChar char="-"/>
            </a:pPr>
            <a:r>
              <a:rPr lang="fr-FR" i="1" dirty="0">
                <a:latin typeface="Calibri" panose="020F0502020204030204" pitchFamily="34" charset="0"/>
                <a:ea typeface="Times New Roman" panose="02020603050405020304" pitchFamily="18" charset="0"/>
                <a:cs typeface="Calibri" panose="020F0502020204030204" pitchFamily="34" charset="0"/>
              </a:rPr>
              <a:t>Supports type boîte de Pétri : </a:t>
            </a:r>
            <a:r>
              <a:rPr lang="fr-FR" i="1" dirty="0" err="1">
                <a:latin typeface="Calibri" panose="020F0502020204030204" pitchFamily="34" charset="0"/>
                <a:ea typeface="Times New Roman" panose="02020603050405020304" pitchFamily="18" charset="0"/>
                <a:cs typeface="Calibri" panose="020F0502020204030204" pitchFamily="34" charset="0"/>
              </a:rPr>
              <a:t>Petrifilms</a:t>
            </a:r>
            <a:r>
              <a:rPr lang="fr-FR" i="1" dirty="0">
                <a:latin typeface="Calibri" panose="020F0502020204030204" pitchFamily="34" charset="0"/>
                <a:ea typeface="Times New Roman" panose="02020603050405020304" pitchFamily="18" charset="0"/>
                <a:cs typeface="Calibri" panose="020F0502020204030204" pitchFamily="34" charset="0"/>
              </a:rPr>
              <a:t> (3M), systèmes NKS (</a:t>
            </a:r>
            <a:r>
              <a:rPr lang="fr-FR" i="1" dirty="0" err="1">
                <a:latin typeface="Calibri" panose="020F0502020204030204" pitchFamily="34" charset="0"/>
                <a:ea typeface="Times New Roman" panose="02020603050405020304" pitchFamily="18" charset="0"/>
                <a:cs typeface="Calibri" panose="020F0502020204030204" pitchFamily="34" charset="0"/>
              </a:rPr>
              <a:t>Sartorius</a:t>
            </a:r>
            <a:r>
              <a:rPr lang="fr-FR" i="1" dirty="0">
                <a:latin typeface="Calibri" panose="020F0502020204030204" pitchFamily="34" charset="0"/>
                <a:ea typeface="Times New Roman" panose="02020603050405020304" pitchFamily="18" charset="0"/>
                <a:cs typeface="Calibri" panose="020F0502020204030204" pitchFamily="34" charset="0"/>
              </a:rPr>
              <a:t>), etc.</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Calibri" panose="020F0502020204030204" pitchFamily="34" charset="0"/>
              <a:buChar char="-"/>
            </a:pPr>
            <a:r>
              <a:rPr lang="fr-FR" i="1" dirty="0">
                <a:latin typeface="Calibri" panose="020F0502020204030204" pitchFamily="34" charset="0"/>
                <a:ea typeface="Times New Roman" panose="02020603050405020304" pitchFamily="18" charset="0"/>
                <a:cs typeface="Calibri" panose="020F0502020204030204" pitchFamily="34" charset="0"/>
              </a:rPr>
              <a:t>Supports type tube ou galerie de tubes : </a:t>
            </a:r>
            <a:r>
              <a:rPr lang="de-DE" i="1" dirty="0" err="1">
                <a:latin typeface="Calibri" panose="020F0502020204030204" pitchFamily="34" charset="0"/>
                <a:ea typeface="Times New Roman" panose="02020603050405020304" pitchFamily="18" charset="0"/>
                <a:cs typeface="Calibri" panose="020F0502020204030204" pitchFamily="34" charset="0"/>
              </a:rPr>
              <a:t>galerie</a:t>
            </a:r>
            <a:r>
              <a:rPr lang="de-DE" i="1" dirty="0">
                <a:latin typeface="Calibri" panose="020F0502020204030204" pitchFamily="34" charset="0"/>
                <a:ea typeface="Times New Roman" panose="02020603050405020304" pitchFamily="18" charset="0"/>
                <a:cs typeface="Calibri" panose="020F0502020204030204" pitchFamily="34" charset="0"/>
              </a:rPr>
              <a:t> API</a:t>
            </a:r>
            <a:r>
              <a:rPr lang="fr-FR" i="1" dirty="0">
                <a:latin typeface="Calibri" panose="020F0502020204030204" pitchFamily="34" charset="0"/>
                <a:ea typeface="Times New Roman" panose="02020603050405020304" pitchFamily="18" charset="0"/>
                <a:cs typeface="Calibri" panose="020F0502020204030204" pitchFamily="34" charset="0"/>
              </a:rPr>
              <a:t>,Entéro-tube</a:t>
            </a:r>
            <a:r>
              <a:rPr lang="fr-FR" i="1" dirty="0">
                <a:latin typeface="Calibri" panose="020F0502020204030204" pitchFamily="34" charset="0"/>
                <a:ea typeface="Times New Roman" panose="02020603050405020304" pitchFamily="18" charset="0"/>
                <a:cs typeface="Calibri" panose="020F0502020204030204" pitchFamily="34" charset="0"/>
              </a:rPr>
              <a:t>, </a:t>
            </a:r>
            <a:r>
              <a:rPr lang="fr-FR" i="1" dirty="0" err="1">
                <a:latin typeface="Calibri" panose="020F0502020204030204" pitchFamily="34" charset="0"/>
                <a:ea typeface="Times New Roman" panose="02020603050405020304" pitchFamily="18" charset="0"/>
                <a:cs typeface="Calibri" panose="020F0502020204030204" pitchFamily="34" charset="0"/>
              </a:rPr>
              <a:t>Oxy</a:t>
            </a:r>
            <a:r>
              <a:rPr lang="fr-FR" i="1" dirty="0">
                <a:latin typeface="Calibri" panose="020F0502020204030204" pitchFamily="34" charset="0"/>
                <a:ea typeface="Times New Roman" panose="02020603050405020304" pitchFamily="18" charset="0"/>
                <a:cs typeface="Calibri" panose="020F0502020204030204" pitchFamily="34" charset="0"/>
              </a:rPr>
              <a:t>/</a:t>
            </a:r>
            <a:r>
              <a:rPr lang="fr-FR" i="1" dirty="0" err="1">
                <a:latin typeface="Calibri" panose="020F0502020204030204" pitchFamily="34" charset="0"/>
                <a:ea typeface="Times New Roman" panose="02020603050405020304" pitchFamily="18" charset="0"/>
                <a:cs typeface="Calibri" panose="020F0502020204030204" pitchFamily="34" charset="0"/>
              </a:rPr>
              <a:t>Ferm</a:t>
            </a:r>
            <a:r>
              <a:rPr lang="fr-FR" i="1" dirty="0">
                <a:latin typeface="Calibri" panose="020F0502020204030204" pitchFamily="34" charset="0"/>
                <a:ea typeface="Times New Roman" panose="02020603050405020304" pitchFamily="18" charset="0"/>
                <a:cs typeface="Calibri" panose="020F0502020204030204" pitchFamily="34" charset="0"/>
              </a:rPr>
              <a:t> tube (BBL), Salmonella Rapid test</a:t>
            </a:r>
            <a:r>
              <a:rPr lang="de-DE" i="1" dirty="0" smtClean="0">
                <a:latin typeface="Calibri" panose="020F0502020204030204" pitchFamily="34" charset="0"/>
                <a:ea typeface="Times New Roman" panose="02020603050405020304" pitchFamily="18" charset="0"/>
                <a:cs typeface="Calibri" panose="020F0502020204030204" pitchFamily="34" charset="0"/>
              </a:rPr>
              <a:t>,</a:t>
            </a:r>
            <a:r>
              <a:rPr lang="fr-FR" i="1" dirty="0" smtClean="0">
                <a:latin typeface="Calibri" panose="020F0502020204030204" pitchFamily="34" charset="0"/>
                <a:ea typeface="Times New Roman" panose="02020603050405020304" pitchFamily="18" charset="0"/>
                <a:cs typeface="Calibri" panose="020F0502020204030204" pitchFamily="34" charset="0"/>
              </a:rPr>
              <a:t> </a:t>
            </a:r>
            <a:r>
              <a:rPr lang="fr-FR" i="1" dirty="0">
                <a:latin typeface="Calibri" panose="020F0502020204030204" pitchFamily="34" charset="0"/>
                <a:ea typeface="Times New Roman" panose="02020603050405020304" pitchFamily="18" charset="0"/>
                <a:cs typeface="Calibri" panose="020F0502020204030204" pitchFamily="34" charset="0"/>
              </a:rPr>
              <a:t>galeries Pasteur. </a:t>
            </a:r>
            <a:r>
              <a:rPr lang="fr-FR" i="1" smtClean="0">
                <a:latin typeface="Calibri" panose="020F0502020204030204" pitchFamily="34" charset="0"/>
                <a:ea typeface="Times New Roman" panose="02020603050405020304" pitchFamily="18" charset="0"/>
                <a:cs typeface="Calibri" panose="020F0502020204030204" pitchFamily="34" charset="0"/>
              </a:rPr>
              <a:t>.. </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50000"/>
              </a:lnSpc>
              <a:spcAft>
                <a:spcPts val="1000"/>
              </a:spcAft>
            </a:pPr>
            <a:r>
              <a:rPr lang="fr-FR" i="1" dirty="0">
                <a:latin typeface="Calibri" panose="020F0502020204030204" pitchFamily="34" charset="0"/>
                <a:ea typeface="Calibri" panose="020F0502020204030204" pitchFamily="34" charset="0"/>
                <a:cs typeface="Calibri" panose="020F0502020204030204" pitchFamily="34" charset="0"/>
              </a:rPr>
              <a:t>Ils sont présentés plus loin en fonction de leur utilisation.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1056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0650" y="1682036"/>
            <a:ext cx="6096000" cy="4698722"/>
          </a:xfrm>
          <a:prstGeom prst="rect">
            <a:avLst/>
          </a:prstGeom>
        </p:spPr>
        <p:txBody>
          <a:bodyPr>
            <a:spAutoFit/>
          </a:bodyPr>
          <a:lstStyle/>
          <a:p>
            <a:pPr marL="457200" lvl="0" indent="-457200" algn="just">
              <a:lnSpc>
                <a:spcPct val="150000"/>
              </a:lnSpc>
              <a:spcBef>
                <a:spcPts val="1200"/>
              </a:spcBef>
              <a:buFont typeface="+mj-lt"/>
              <a:buAutoNum type="arabicPeriod"/>
            </a:pPr>
            <a:r>
              <a:rPr lang="fr-FR" sz="2400" b="1" i="1" dirty="0">
                <a:latin typeface="Calibri" panose="020F0502020204030204" pitchFamily="34" charset="0"/>
                <a:ea typeface="Calibri" panose="020F0502020204030204" pitchFamily="34" charset="0"/>
                <a:cs typeface="+mj-cs"/>
              </a:rPr>
              <a:t>Matériel</a:t>
            </a:r>
            <a:endParaRPr lang="en-US" sz="2400" dirty="0">
              <a:latin typeface="Calibri" panose="020F0502020204030204" pitchFamily="34" charset="0"/>
              <a:ea typeface="Calibri" panose="020F0502020204030204" pitchFamily="34" charset="0"/>
              <a:cs typeface="+mj-cs"/>
            </a:endParaRPr>
          </a:p>
          <a:p>
            <a:pPr marL="457200" lvl="0" indent="-457200" algn="just">
              <a:lnSpc>
                <a:spcPct val="150000"/>
              </a:lnSpc>
              <a:spcBef>
                <a:spcPts val="1200"/>
              </a:spcBef>
              <a:spcAft>
                <a:spcPts val="1000"/>
              </a:spcAft>
              <a:buFont typeface="+mj-lt"/>
              <a:buAutoNum type="arabicPeriod"/>
            </a:pPr>
            <a:r>
              <a:rPr lang="fr-FR" sz="2400" b="1" i="1" dirty="0">
                <a:latin typeface="Calibri" panose="020F0502020204030204" pitchFamily="34" charset="0"/>
                <a:ea typeface="Calibri" panose="020F0502020204030204" pitchFamily="34" charset="0"/>
                <a:cs typeface="+mj-cs"/>
              </a:rPr>
              <a:t>Techniques microbiologiques de base</a:t>
            </a:r>
            <a:endParaRPr lang="en-US" sz="2400" dirty="0">
              <a:latin typeface="Calibri" panose="020F0502020204030204" pitchFamily="34" charset="0"/>
              <a:ea typeface="Calibri" panose="020F0502020204030204" pitchFamily="34" charset="0"/>
              <a:cs typeface="+mj-cs"/>
            </a:endParaRPr>
          </a:p>
          <a:p>
            <a:pPr marL="457200" lvl="0" indent="-457200" algn="just">
              <a:lnSpc>
                <a:spcPct val="150000"/>
              </a:lnSpc>
              <a:spcBef>
                <a:spcPts val="1200"/>
              </a:spcBef>
              <a:spcAft>
                <a:spcPts val="1000"/>
              </a:spcAft>
              <a:buFont typeface="+mj-lt"/>
              <a:buAutoNum type="arabicPeriod"/>
            </a:pPr>
            <a:r>
              <a:rPr lang="fr-FR" sz="2400" b="1" i="1" dirty="0">
                <a:latin typeface="Calibri" panose="020F0502020204030204" pitchFamily="34" charset="0"/>
                <a:ea typeface="Calibri" panose="020F0502020204030204" pitchFamily="34" charset="0"/>
                <a:cs typeface="+mj-cs"/>
              </a:rPr>
              <a:t>Préparation des milieux de culture </a:t>
            </a:r>
            <a:endParaRPr lang="en-US" sz="2400" dirty="0">
              <a:latin typeface="Calibri" panose="020F0502020204030204" pitchFamily="34" charset="0"/>
              <a:ea typeface="Calibri" panose="020F0502020204030204" pitchFamily="34" charset="0"/>
              <a:cs typeface="+mj-cs"/>
            </a:endParaRPr>
          </a:p>
          <a:p>
            <a:pPr marL="457200" lvl="0" indent="-457200" algn="just">
              <a:lnSpc>
                <a:spcPct val="150000"/>
              </a:lnSpc>
              <a:spcBef>
                <a:spcPts val="1200"/>
              </a:spcBef>
              <a:spcAft>
                <a:spcPts val="1000"/>
              </a:spcAft>
              <a:buFont typeface="+mj-lt"/>
              <a:buAutoNum type="arabicPeriod"/>
            </a:pPr>
            <a:r>
              <a:rPr lang="fr-FR" sz="2400" b="1" i="1" dirty="0">
                <a:solidFill>
                  <a:schemeClr val="accent1">
                    <a:lumMod val="40000"/>
                    <a:lumOff val="60000"/>
                  </a:schemeClr>
                </a:solidFill>
                <a:latin typeface="Calibri" panose="020F0502020204030204" pitchFamily="34" charset="0"/>
                <a:ea typeface="Calibri" panose="020F0502020204030204" pitchFamily="34" charset="0"/>
                <a:cs typeface="+mj-cs"/>
              </a:rPr>
              <a:t>Stérilisation du matériel et des milieux</a:t>
            </a:r>
            <a:endParaRPr lang="en-US" sz="2400" dirty="0">
              <a:solidFill>
                <a:schemeClr val="accent1">
                  <a:lumMod val="40000"/>
                  <a:lumOff val="60000"/>
                </a:schemeClr>
              </a:solidFill>
              <a:latin typeface="Calibri" panose="020F0502020204030204" pitchFamily="34" charset="0"/>
              <a:ea typeface="Calibri" panose="020F0502020204030204" pitchFamily="34" charset="0"/>
              <a:cs typeface="+mj-cs"/>
            </a:endParaRPr>
          </a:p>
          <a:p>
            <a:pPr marL="457200" lvl="0" indent="-457200" algn="just">
              <a:lnSpc>
                <a:spcPct val="150000"/>
              </a:lnSpc>
              <a:spcBef>
                <a:spcPts val="1200"/>
              </a:spcBef>
              <a:spcAft>
                <a:spcPts val="1000"/>
              </a:spcAft>
              <a:buFont typeface="+mj-lt"/>
              <a:buAutoNum type="arabicPeriod"/>
            </a:pPr>
            <a:r>
              <a:rPr lang="fr-FR" sz="2400" b="1" i="1" dirty="0">
                <a:latin typeface="Calibri" panose="020F0502020204030204" pitchFamily="34" charset="0"/>
                <a:ea typeface="Calibri" panose="020F0502020204030204" pitchFamily="34" charset="0"/>
                <a:cs typeface="+mj-cs"/>
              </a:rPr>
              <a:t>Techniques générales de culture</a:t>
            </a:r>
            <a:endParaRPr lang="en-US" sz="2400" dirty="0">
              <a:latin typeface="Calibri" panose="020F0502020204030204" pitchFamily="34" charset="0"/>
              <a:ea typeface="Calibri" panose="020F0502020204030204" pitchFamily="34" charset="0"/>
              <a:cs typeface="+mj-cs"/>
            </a:endParaRPr>
          </a:p>
          <a:p>
            <a:pPr marL="457200" lvl="0" indent="-457200" algn="just">
              <a:lnSpc>
                <a:spcPct val="150000"/>
              </a:lnSpc>
              <a:spcBef>
                <a:spcPts val="1200"/>
              </a:spcBef>
              <a:spcAft>
                <a:spcPts val="1000"/>
              </a:spcAft>
              <a:buFont typeface="+mj-lt"/>
              <a:buAutoNum type="arabicPeriod"/>
            </a:pPr>
            <a:r>
              <a:rPr lang="fr-FR" sz="2400" b="1" i="1" dirty="0">
                <a:latin typeface="Calibri" panose="020F0502020204030204" pitchFamily="34" charset="0"/>
                <a:ea typeface="Calibri" panose="020F0502020204030204" pitchFamily="34" charset="0"/>
                <a:cs typeface="+mj-cs"/>
              </a:rPr>
              <a:t>Conservation des micro-organismes </a:t>
            </a:r>
            <a:endParaRPr lang="en-US" sz="2400"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2791745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235403"/>
          </a:xfrm>
          <a:prstGeom prst="rect">
            <a:avLst/>
          </a:prstGeom>
        </p:spPr>
        <p:txBody>
          <a:bodyPr>
            <a:spAutoFit/>
          </a:bodyPr>
          <a:lstStyle/>
          <a:p>
            <a:pPr marL="0" lvl="1">
              <a:lnSpc>
                <a:spcPct val="150000"/>
              </a:lnSpc>
              <a:spcBef>
                <a:spcPts val="1200"/>
              </a:spcBef>
            </a:pPr>
            <a:r>
              <a:rPr lang="fr-FR" sz="2800" b="1" dirty="0" smtClean="0">
                <a:solidFill>
                  <a:srgbClr val="FF0000"/>
                </a:solidFill>
                <a:latin typeface="Calibri" panose="020F0502020204030204" pitchFamily="34" charset="0"/>
                <a:ea typeface="Calibri" panose="020F0502020204030204" pitchFamily="34" charset="0"/>
                <a:cs typeface="+mj-cs"/>
              </a:rPr>
              <a:t>1. Matériel</a:t>
            </a:r>
            <a:endParaRPr lang="en-US" sz="2800" dirty="0">
              <a:solidFill>
                <a:srgbClr val="FF0000"/>
              </a:solidFill>
              <a:latin typeface="Calibri" panose="020F0502020204030204" pitchFamily="34" charset="0"/>
              <a:ea typeface="Calibri" panose="020F0502020204030204" pitchFamily="34" charset="0"/>
              <a:cs typeface="+mj-cs"/>
            </a:endParaRPr>
          </a:p>
          <a:p>
            <a:pPr algn="just">
              <a:lnSpc>
                <a:spcPct val="150000"/>
              </a:lnSpc>
              <a:spcAft>
                <a:spcPts val="0"/>
              </a:spcAft>
            </a:pPr>
            <a:r>
              <a:rPr lang="fr-FR" sz="2400" b="1" dirty="0" smtClean="0">
                <a:solidFill>
                  <a:srgbClr val="00B050"/>
                </a:solidFill>
                <a:latin typeface="Calibri" panose="020F0502020204030204" pitchFamily="34" charset="0"/>
                <a:ea typeface="Calibri" panose="020F0502020204030204" pitchFamily="34" charset="0"/>
                <a:cs typeface="+mj-cs"/>
              </a:rPr>
              <a:t>1.1. Les récipients</a:t>
            </a:r>
          </a:p>
        </p:txBody>
      </p:sp>
      <p:pic>
        <p:nvPicPr>
          <p:cNvPr id="3" name="Image 2" descr="Tube à essai"/>
          <p:cNvPicPr/>
          <p:nvPr/>
        </p:nvPicPr>
        <p:blipFill>
          <a:blip r:embed="rId2">
            <a:extLst>
              <a:ext uri="{28A0092B-C50C-407E-A947-70E740481C1C}">
                <a14:useLocalDpi xmlns:a14="http://schemas.microsoft.com/office/drawing/2010/main" val="0"/>
              </a:ext>
            </a:extLst>
          </a:blip>
          <a:srcRect/>
          <a:stretch>
            <a:fillRect/>
          </a:stretch>
        </p:blipFill>
        <p:spPr bwMode="auto">
          <a:xfrm>
            <a:off x="0" y="1235403"/>
            <a:ext cx="2724150" cy="2124760"/>
          </a:xfrm>
          <a:prstGeom prst="rect">
            <a:avLst/>
          </a:prstGeom>
          <a:noFill/>
          <a:ln>
            <a:noFill/>
          </a:ln>
        </p:spPr>
      </p:pic>
      <p:sp>
        <p:nvSpPr>
          <p:cNvPr id="4" name="Rectangle 3"/>
          <p:cNvSpPr/>
          <p:nvPr/>
        </p:nvSpPr>
        <p:spPr>
          <a:xfrm>
            <a:off x="725142" y="3637937"/>
            <a:ext cx="1289520" cy="338554"/>
          </a:xfrm>
          <a:prstGeom prst="rect">
            <a:avLst/>
          </a:prstGeom>
        </p:spPr>
        <p:txBody>
          <a:bodyPr wrap="none">
            <a:spAutoFit/>
          </a:bodyPr>
          <a:lstStyle/>
          <a:p>
            <a:r>
              <a:rPr lang="fr-FR" sz="1600" b="1" dirty="0">
                <a:latin typeface="Times New Roman" panose="02020603050405020304" pitchFamily="18" charset="0"/>
                <a:ea typeface="Calibri" panose="020F0502020204030204" pitchFamily="34" charset="0"/>
              </a:rPr>
              <a:t>Tube à essai </a:t>
            </a:r>
            <a:endParaRPr lang="ar-DZ" sz="1600" b="1" dirty="0"/>
          </a:p>
        </p:txBody>
      </p:sp>
      <p:pic>
        <p:nvPicPr>
          <p:cNvPr id="2052" name="Picture 4" descr="Boîte de Petri en verre sodocalcique SCHOTT - Boîte de Petri en verre -  Verrerie - Dominique Dutscher - Matériel de laborato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339" y="1235403"/>
            <a:ext cx="2787651" cy="21247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90993" y="3687799"/>
            <a:ext cx="1383712" cy="338554"/>
          </a:xfrm>
          <a:prstGeom prst="rect">
            <a:avLst/>
          </a:prstGeom>
        </p:spPr>
        <p:txBody>
          <a:bodyPr wrap="none">
            <a:spAutoFit/>
          </a:bodyPr>
          <a:lstStyle/>
          <a:p>
            <a:r>
              <a:rPr lang="fr-FR" sz="1600" b="1" dirty="0" smtClean="0">
                <a:latin typeface="Times New Roman" panose="02020603050405020304" pitchFamily="18" charset="0"/>
                <a:ea typeface="Calibri" panose="020F0502020204030204" pitchFamily="34" charset="0"/>
              </a:rPr>
              <a:t>Boite de Pétri</a:t>
            </a:r>
            <a:endParaRPr lang="ar-DZ" sz="1600" b="1" dirty="0"/>
          </a:p>
        </p:txBody>
      </p:sp>
      <p:pic>
        <p:nvPicPr>
          <p:cNvPr id="8" name="Image 7"/>
          <p:cNvPicPr>
            <a:picLocks noChangeAspect="1"/>
          </p:cNvPicPr>
          <p:nvPr/>
        </p:nvPicPr>
        <p:blipFill>
          <a:blip r:embed="rId4"/>
          <a:stretch>
            <a:fillRect/>
          </a:stretch>
        </p:blipFill>
        <p:spPr>
          <a:xfrm>
            <a:off x="5708179" y="1235403"/>
            <a:ext cx="3195639" cy="2124760"/>
          </a:xfrm>
          <a:prstGeom prst="rect">
            <a:avLst/>
          </a:prstGeom>
        </p:spPr>
      </p:pic>
      <p:sp>
        <p:nvSpPr>
          <p:cNvPr id="10" name="Rectangle 9"/>
          <p:cNvSpPr/>
          <p:nvPr/>
        </p:nvSpPr>
        <p:spPr>
          <a:xfrm>
            <a:off x="6826015" y="3637937"/>
            <a:ext cx="1179618" cy="338554"/>
          </a:xfrm>
          <a:prstGeom prst="rect">
            <a:avLst/>
          </a:prstGeom>
        </p:spPr>
        <p:txBody>
          <a:bodyPr wrap="none">
            <a:spAutoFit/>
          </a:bodyPr>
          <a:lstStyle/>
          <a:p>
            <a:r>
              <a:rPr lang="fr-FR" sz="1600" b="1" dirty="0" smtClean="0">
                <a:latin typeface="Times New Roman" panose="02020603050405020304" pitchFamily="18" charset="0"/>
                <a:ea typeface="Calibri" panose="020F0502020204030204" pitchFamily="34" charset="0"/>
              </a:rPr>
              <a:t>La verrerie</a:t>
            </a:r>
            <a:endParaRPr lang="ar-DZ" sz="1600" b="1" dirty="0"/>
          </a:p>
        </p:txBody>
      </p:sp>
      <p:pic>
        <p:nvPicPr>
          <p:cNvPr id="11" name="Image 10"/>
          <p:cNvPicPr>
            <a:picLocks noChangeAspect="1"/>
          </p:cNvPicPr>
          <p:nvPr/>
        </p:nvPicPr>
        <p:blipFill>
          <a:blip r:embed="rId5"/>
          <a:stretch>
            <a:fillRect/>
          </a:stretch>
        </p:blipFill>
        <p:spPr>
          <a:xfrm>
            <a:off x="9167811" y="1097976"/>
            <a:ext cx="2143125" cy="2262187"/>
          </a:xfrm>
          <a:prstGeom prst="rect">
            <a:avLst/>
          </a:prstGeom>
        </p:spPr>
      </p:pic>
      <p:sp>
        <p:nvSpPr>
          <p:cNvPr id="12" name="Rectangle 11"/>
          <p:cNvSpPr/>
          <p:nvPr/>
        </p:nvSpPr>
        <p:spPr>
          <a:xfrm>
            <a:off x="9681964" y="3591705"/>
            <a:ext cx="1628972" cy="338554"/>
          </a:xfrm>
          <a:prstGeom prst="rect">
            <a:avLst/>
          </a:prstGeom>
        </p:spPr>
        <p:txBody>
          <a:bodyPr wrap="none">
            <a:spAutoFit/>
          </a:bodyPr>
          <a:lstStyle/>
          <a:p>
            <a:pPr lvl="0"/>
            <a:r>
              <a:rPr lang="fr-FR" sz="1600" b="1" dirty="0" smtClean="0">
                <a:solidFill>
                  <a:prstClr val="black"/>
                </a:solidFill>
                <a:latin typeface="Times New Roman" panose="02020603050405020304" pitchFamily="18" charset="0"/>
                <a:ea typeface="Calibri" panose="020F0502020204030204" pitchFamily="34" charset="0"/>
              </a:rPr>
              <a:t>Portoirs à tubes </a:t>
            </a:r>
            <a:endParaRPr lang="ar-DZ" sz="1600" b="1" dirty="0">
              <a:solidFill>
                <a:prstClr val="black"/>
              </a:solidFill>
            </a:endParaRPr>
          </a:p>
        </p:txBody>
      </p:sp>
      <p:sp>
        <p:nvSpPr>
          <p:cNvPr id="13" name="Rectangle 12"/>
          <p:cNvSpPr/>
          <p:nvPr/>
        </p:nvSpPr>
        <p:spPr>
          <a:xfrm>
            <a:off x="0" y="3976491"/>
            <a:ext cx="6676058" cy="461665"/>
          </a:xfrm>
          <a:prstGeom prst="rect">
            <a:avLst/>
          </a:prstGeom>
        </p:spPr>
        <p:txBody>
          <a:bodyPr wrap="none">
            <a:spAutoFit/>
          </a:bodyPr>
          <a:lstStyle/>
          <a:p>
            <a:pPr lvl="0"/>
            <a:r>
              <a:rPr lang="fr-FR" sz="2400" b="1" dirty="0" smtClean="0">
                <a:solidFill>
                  <a:srgbClr val="00B050"/>
                </a:solidFill>
                <a:latin typeface="Times New Roman" panose="02020603050405020304" pitchFamily="18" charset="0"/>
                <a:ea typeface="Calibri" panose="020F0502020204030204" pitchFamily="34" charset="0"/>
              </a:rPr>
              <a:t>1.2. Instruments pour prélèvement et de transfert</a:t>
            </a:r>
            <a:endParaRPr lang="ar-DZ" sz="2400" b="1" dirty="0">
              <a:solidFill>
                <a:srgbClr val="00B050"/>
              </a:solidFill>
            </a:endParaRPr>
          </a:p>
        </p:txBody>
      </p:sp>
      <p:pic>
        <p:nvPicPr>
          <p:cNvPr id="14" name="Image 13"/>
          <p:cNvPicPr>
            <a:picLocks noChangeAspect="1"/>
          </p:cNvPicPr>
          <p:nvPr/>
        </p:nvPicPr>
        <p:blipFill>
          <a:blip r:embed="rId6"/>
          <a:stretch>
            <a:fillRect/>
          </a:stretch>
        </p:blipFill>
        <p:spPr>
          <a:xfrm>
            <a:off x="114983" y="4572982"/>
            <a:ext cx="2128155" cy="1528269"/>
          </a:xfrm>
          <a:prstGeom prst="rect">
            <a:avLst/>
          </a:prstGeom>
        </p:spPr>
      </p:pic>
      <p:sp>
        <p:nvSpPr>
          <p:cNvPr id="15" name="Rectangle 14"/>
          <p:cNvSpPr/>
          <p:nvPr/>
        </p:nvSpPr>
        <p:spPr>
          <a:xfrm>
            <a:off x="529990" y="6379025"/>
            <a:ext cx="1383712" cy="338554"/>
          </a:xfrm>
          <a:prstGeom prst="rect">
            <a:avLst/>
          </a:prstGeom>
        </p:spPr>
        <p:txBody>
          <a:bodyPr wrap="none">
            <a:spAutoFit/>
          </a:bodyPr>
          <a:lstStyle/>
          <a:p>
            <a:r>
              <a:rPr lang="fr-FR" sz="1600" b="1" dirty="0" smtClean="0">
                <a:latin typeface="Times New Roman" panose="02020603050405020304" pitchFamily="18" charset="0"/>
                <a:ea typeface="Calibri" panose="020F0502020204030204" pitchFamily="34" charset="0"/>
              </a:rPr>
              <a:t>Boite de Pétri</a:t>
            </a:r>
            <a:endParaRPr lang="ar-DZ" sz="1600" b="1" dirty="0"/>
          </a:p>
        </p:txBody>
      </p:sp>
      <p:pic>
        <p:nvPicPr>
          <p:cNvPr id="16" name="Image 15"/>
          <p:cNvPicPr>
            <a:picLocks noChangeAspect="1"/>
          </p:cNvPicPr>
          <p:nvPr/>
        </p:nvPicPr>
        <p:blipFill>
          <a:blip r:embed="rId7"/>
          <a:stretch>
            <a:fillRect/>
          </a:stretch>
        </p:blipFill>
        <p:spPr>
          <a:xfrm>
            <a:off x="2458898" y="4572982"/>
            <a:ext cx="2324100" cy="1528269"/>
          </a:xfrm>
          <a:prstGeom prst="rect">
            <a:avLst/>
          </a:prstGeom>
        </p:spPr>
      </p:pic>
      <p:sp>
        <p:nvSpPr>
          <p:cNvPr id="18" name="Rectangle 17"/>
          <p:cNvSpPr/>
          <p:nvPr/>
        </p:nvSpPr>
        <p:spPr>
          <a:xfrm>
            <a:off x="3047177" y="6209748"/>
            <a:ext cx="1562735" cy="338554"/>
          </a:xfrm>
          <a:prstGeom prst="rect">
            <a:avLst/>
          </a:prstGeom>
        </p:spPr>
        <p:txBody>
          <a:bodyPr wrap="none">
            <a:spAutoFit/>
          </a:bodyPr>
          <a:lstStyle/>
          <a:p>
            <a:r>
              <a:rPr lang="fr-FR" sz="1600" b="1" dirty="0" smtClean="0">
                <a:latin typeface="Times New Roman" panose="02020603050405020304" pitchFamily="18" charset="0"/>
                <a:ea typeface="Calibri" panose="020F0502020204030204" pitchFamily="34" charset="0"/>
              </a:rPr>
              <a:t>Pipette pasteur </a:t>
            </a:r>
            <a:endParaRPr lang="ar-DZ" sz="1600" b="1" dirty="0"/>
          </a:p>
        </p:txBody>
      </p:sp>
      <p:pic>
        <p:nvPicPr>
          <p:cNvPr id="17" name="Image 16"/>
          <p:cNvPicPr>
            <a:picLocks noChangeAspect="1"/>
          </p:cNvPicPr>
          <p:nvPr/>
        </p:nvPicPr>
        <p:blipFill>
          <a:blip r:embed="rId8"/>
          <a:stretch>
            <a:fillRect/>
          </a:stretch>
        </p:blipFill>
        <p:spPr>
          <a:xfrm>
            <a:off x="4806575" y="4572982"/>
            <a:ext cx="2260836" cy="1525066"/>
          </a:xfrm>
          <a:prstGeom prst="rect">
            <a:avLst/>
          </a:prstGeom>
        </p:spPr>
      </p:pic>
      <p:pic>
        <p:nvPicPr>
          <p:cNvPr id="19" name="Image 18"/>
          <p:cNvPicPr>
            <a:picLocks noChangeAspect="1"/>
          </p:cNvPicPr>
          <p:nvPr/>
        </p:nvPicPr>
        <p:blipFill>
          <a:blip r:embed="rId9"/>
          <a:stretch>
            <a:fillRect/>
          </a:stretch>
        </p:blipFill>
        <p:spPr>
          <a:xfrm>
            <a:off x="6891818" y="4411590"/>
            <a:ext cx="2476500" cy="1847850"/>
          </a:xfrm>
          <a:prstGeom prst="rect">
            <a:avLst/>
          </a:prstGeom>
        </p:spPr>
      </p:pic>
      <p:sp>
        <p:nvSpPr>
          <p:cNvPr id="21" name="Rectangle 20"/>
          <p:cNvSpPr/>
          <p:nvPr/>
        </p:nvSpPr>
        <p:spPr>
          <a:xfrm>
            <a:off x="6442898" y="6346324"/>
            <a:ext cx="1960793" cy="338554"/>
          </a:xfrm>
          <a:prstGeom prst="rect">
            <a:avLst/>
          </a:prstGeom>
        </p:spPr>
        <p:txBody>
          <a:bodyPr wrap="none">
            <a:spAutoFit/>
          </a:bodyPr>
          <a:lstStyle/>
          <a:p>
            <a:r>
              <a:rPr lang="fr-FR" sz="1600" b="1" dirty="0" smtClean="0">
                <a:latin typeface="Times New Roman" panose="02020603050405020304" pitchFamily="18" charset="0"/>
                <a:ea typeface="Calibri" panose="020F0502020204030204" pitchFamily="34" charset="0"/>
              </a:rPr>
              <a:t>Pipette de précision </a:t>
            </a:r>
            <a:endParaRPr lang="ar-DZ" sz="1600" b="1" dirty="0"/>
          </a:p>
        </p:txBody>
      </p:sp>
      <p:pic>
        <p:nvPicPr>
          <p:cNvPr id="2058" name="Picture 10" descr="Seringues en verre - Seringues - Prélèvement sanguin - Dissection -  Prélèvement - Dominique Dutscher - Matériel de laboratoi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4078" y="4411590"/>
            <a:ext cx="2607922" cy="184784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10270266" y="6346324"/>
            <a:ext cx="1040670" cy="338554"/>
          </a:xfrm>
          <a:prstGeom prst="rect">
            <a:avLst/>
          </a:prstGeom>
        </p:spPr>
        <p:txBody>
          <a:bodyPr wrap="none">
            <a:spAutoFit/>
          </a:bodyPr>
          <a:lstStyle/>
          <a:p>
            <a:r>
              <a:rPr lang="fr-FR" sz="1600" b="1" dirty="0" smtClean="0">
                <a:latin typeface="Times New Roman" panose="02020603050405020304" pitchFamily="18" charset="0"/>
                <a:ea typeface="Calibri" panose="020F0502020204030204" pitchFamily="34" charset="0"/>
              </a:rPr>
              <a:t>Seringues</a:t>
            </a:r>
            <a:endParaRPr lang="ar-DZ" sz="1600" b="1" dirty="0"/>
          </a:p>
        </p:txBody>
      </p:sp>
    </p:spTree>
    <p:extLst>
      <p:ext uri="{BB962C8B-B14F-4D97-AF65-F5344CB8AC3E}">
        <p14:creationId xmlns:p14="http://schemas.microsoft.com/office/powerpoint/2010/main" val="2810518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091" y="487948"/>
            <a:ext cx="8218917" cy="461665"/>
          </a:xfrm>
          <a:prstGeom prst="rect">
            <a:avLst/>
          </a:prstGeom>
        </p:spPr>
        <p:txBody>
          <a:bodyPr wrap="none">
            <a:spAutoFit/>
          </a:bodyPr>
          <a:lstStyle/>
          <a:p>
            <a:pPr lvl="0"/>
            <a:r>
              <a:rPr lang="fr-FR" sz="2400" b="1" dirty="0" smtClean="0">
                <a:solidFill>
                  <a:srgbClr val="00B050"/>
                </a:solidFill>
                <a:latin typeface="Times New Roman" panose="02020603050405020304" pitchFamily="18" charset="0"/>
                <a:ea typeface="Calibri" panose="020F0502020204030204" pitchFamily="34" charset="0"/>
              </a:rPr>
              <a:t>1.2. Instruments d’étalement: pipette à boule , râteau à étaler</a:t>
            </a:r>
            <a:endParaRPr lang="ar-DZ" sz="2400" b="1" dirty="0">
              <a:solidFill>
                <a:srgbClr val="00B050"/>
              </a:solidFill>
            </a:endParaRPr>
          </a:p>
        </p:txBody>
      </p:sp>
      <p:pic>
        <p:nvPicPr>
          <p:cNvPr id="7" name="Image 6"/>
          <p:cNvPicPr>
            <a:picLocks noChangeAspect="1"/>
          </p:cNvPicPr>
          <p:nvPr/>
        </p:nvPicPr>
        <p:blipFill>
          <a:blip r:embed="rId2"/>
          <a:stretch>
            <a:fillRect/>
          </a:stretch>
        </p:blipFill>
        <p:spPr>
          <a:xfrm>
            <a:off x="525035" y="982042"/>
            <a:ext cx="2990853" cy="2143125"/>
          </a:xfrm>
          <a:prstGeom prst="rect">
            <a:avLst/>
          </a:prstGeom>
        </p:spPr>
      </p:pic>
      <p:pic>
        <p:nvPicPr>
          <p:cNvPr id="9" name="Image 8"/>
          <p:cNvPicPr>
            <a:picLocks noChangeAspect="1"/>
          </p:cNvPicPr>
          <p:nvPr/>
        </p:nvPicPr>
        <p:blipFill>
          <a:blip r:embed="rId3"/>
          <a:stretch>
            <a:fillRect/>
          </a:stretch>
        </p:blipFill>
        <p:spPr>
          <a:xfrm>
            <a:off x="3794550" y="982042"/>
            <a:ext cx="2143125" cy="2143125"/>
          </a:xfrm>
          <a:prstGeom prst="rect">
            <a:avLst/>
          </a:prstGeom>
        </p:spPr>
      </p:pic>
      <p:sp>
        <p:nvSpPr>
          <p:cNvPr id="10" name="Rectangle 9"/>
          <p:cNvSpPr/>
          <p:nvPr/>
        </p:nvSpPr>
        <p:spPr>
          <a:xfrm>
            <a:off x="134091" y="3408506"/>
            <a:ext cx="7271542" cy="461665"/>
          </a:xfrm>
          <a:prstGeom prst="rect">
            <a:avLst/>
          </a:prstGeom>
        </p:spPr>
        <p:txBody>
          <a:bodyPr wrap="none">
            <a:spAutoFit/>
          </a:bodyPr>
          <a:lstStyle/>
          <a:p>
            <a:pPr lvl="0"/>
            <a:r>
              <a:rPr lang="fr-FR" sz="2400" b="1" dirty="0" smtClean="0">
                <a:solidFill>
                  <a:srgbClr val="00B050"/>
                </a:solidFill>
                <a:latin typeface="Times New Roman" panose="02020603050405020304" pitchFamily="18" charset="0"/>
                <a:ea typeface="Calibri" panose="020F0502020204030204" pitchFamily="34" charset="0"/>
              </a:rPr>
              <a:t>1.3. Instruments divers: pinces à coton et pince à lame</a:t>
            </a:r>
            <a:endParaRPr lang="ar-DZ" sz="2400" b="1" dirty="0">
              <a:solidFill>
                <a:srgbClr val="00B050"/>
              </a:solidFill>
            </a:endParaRPr>
          </a:p>
        </p:txBody>
      </p:sp>
      <p:pic>
        <p:nvPicPr>
          <p:cNvPr id="11" name="Image 10"/>
          <p:cNvPicPr>
            <a:picLocks noChangeAspect="1"/>
          </p:cNvPicPr>
          <p:nvPr/>
        </p:nvPicPr>
        <p:blipFill>
          <a:blip r:embed="rId4"/>
          <a:stretch>
            <a:fillRect/>
          </a:stretch>
        </p:blipFill>
        <p:spPr>
          <a:xfrm>
            <a:off x="1798005" y="3870171"/>
            <a:ext cx="4891087" cy="2868739"/>
          </a:xfrm>
          <a:prstGeom prst="rect">
            <a:avLst/>
          </a:prstGeom>
        </p:spPr>
      </p:pic>
      <p:pic>
        <p:nvPicPr>
          <p:cNvPr id="12" name="Image 11"/>
          <p:cNvPicPr>
            <a:picLocks noChangeAspect="1"/>
          </p:cNvPicPr>
          <p:nvPr/>
        </p:nvPicPr>
        <p:blipFill>
          <a:blip r:embed="rId5"/>
          <a:stretch>
            <a:fillRect/>
          </a:stretch>
        </p:blipFill>
        <p:spPr>
          <a:xfrm>
            <a:off x="8353006" y="4305299"/>
            <a:ext cx="3219450" cy="1419225"/>
          </a:xfrm>
          <a:prstGeom prst="rect">
            <a:avLst/>
          </a:prstGeom>
        </p:spPr>
      </p:pic>
    </p:spTree>
    <p:extLst>
      <p:ext uri="{BB962C8B-B14F-4D97-AF65-F5344CB8AC3E}">
        <p14:creationId xmlns:p14="http://schemas.microsoft.com/office/powerpoint/2010/main" val="1927765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235403"/>
          </a:xfrm>
          <a:prstGeom prst="rect">
            <a:avLst/>
          </a:prstGeom>
        </p:spPr>
        <p:txBody>
          <a:bodyPr>
            <a:spAutoFit/>
          </a:bodyPr>
          <a:lstStyle/>
          <a:p>
            <a:pPr marL="0" lvl="1">
              <a:lnSpc>
                <a:spcPct val="150000"/>
              </a:lnSpc>
              <a:spcBef>
                <a:spcPts val="1200"/>
              </a:spcBef>
            </a:pPr>
            <a:r>
              <a:rPr lang="fr-FR" sz="2800" b="1" dirty="0" smtClean="0">
                <a:solidFill>
                  <a:srgbClr val="FF0000"/>
                </a:solidFill>
                <a:latin typeface="Calibri" panose="020F0502020204030204" pitchFamily="34" charset="0"/>
                <a:ea typeface="Calibri" panose="020F0502020204030204" pitchFamily="34" charset="0"/>
                <a:cs typeface="+mj-cs"/>
              </a:rPr>
              <a:t>2. Techniques microbiologiques de base</a:t>
            </a:r>
            <a:endParaRPr lang="en-US" sz="2800" dirty="0">
              <a:solidFill>
                <a:srgbClr val="FF0000"/>
              </a:solidFill>
              <a:latin typeface="Calibri" panose="020F0502020204030204" pitchFamily="34" charset="0"/>
              <a:ea typeface="Calibri" panose="020F0502020204030204" pitchFamily="34" charset="0"/>
              <a:cs typeface="+mj-cs"/>
            </a:endParaRPr>
          </a:p>
          <a:p>
            <a:pPr algn="just">
              <a:lnSpc>
                <a:spcPct val="150000"/>
              </a:lnSpc>
              <a:spcAft>
                <a:spcPts val="0"/>
              </a:spcAft>
            </a:pPr>
            <a:r>
              <a:rPr lang="fr-FR" sz="2400" b="1" dirty="0" smtClean="0">
                <a:solidFill>
                  <a:srgbClr val="00B050"/>
                </a:solidFill>
                <a:latin typeface="Calibri" panose="020F0502020204030204" pitchFamily="34" charset="0"/>
                <a:ea typeface="Calibri" panose="020F0502020204030204" pitchFamily="34" charset="0"/>
                <a:cs typeface="+mj-cs"/>
              </a:rPr>
              <a:t>2.1. La zone de protection </a:t>
            </a:r>
          </a:p>
        </p:txBody>
      </p:sp>
      <p:sp>
        <p:nvSpPr>
          <p:cNvPr id="3" name="Rectangle 2"/>
          <p:cNvSpPr/>
          <p:nvPr/>
        </p:nvSpPr>
        <p:spPr>
          <a:xfrm>
            <a:off x="290511" y="1611005"/>
            <a:ext cx="11353801" cy="4247317"/>
          </a:xfrm>
          <a:prstGeom prst="rect">
            <a:avLst/>
          </a:prstGeom>
        </p:spPr>
        <p:txBody>
          <a:bodyPr wrap="square">
            <a:spAutoFit/>
          </a:bodyPr>
          <a:lstStyle/>
          <a:p>
            <a:pPr marL="342900" indent="-342900" algn="just">
              <a:lnSpc>
                <a:spcPct val="150000"/>
              </a:lnSpc>
              <a:spcAft>
                <a:spcPts val="0"/>
              </a:spcAft>
              <a:buFontTx/>
              <a:buChar char="-"/>
            </a:pPr>
            <a:r>
              <a:rPr lang="fr-FR" sz="2000" i="1" dirty="0" smtClean="0">
                <a:latin typeface="Calibri" panose="020F0502020204030204" pitchFamily="34" charset="0"/>
                <a:ea typeface="Calibri" panose="020F0502020204030204" pitchFamily="34" charset="0"/>
                <a:cs typeface="Calibri" panose="020F0502020204030204" pitchFamily="34" charset="0"/>
              </a:rPr>
              <a:t>La paillasse doit </a:t>
            </a:r>
            <a:r>
              <a:rPr lang="fr-FR" sz="2000" i="1" dirty="0">
                <a:latin typeface="Calibri" panose="020F0502020204030204" pitchFamily="34" charset="0"/>
                <a:ea typeface="Calibri" panose="020F0502020204030204" pitchFamily="34" charset="0"/>
                <a:cs typeface="Calibri" panose="020F0502020204030204" pitchFamily="34" charset="0"/>
              </a:rPr>
              <a:t>être nettoyée à l’eau de Javel avant et </a:t>
            </a:r>
            <a:r>
              <a:rPr lang="fr-FR" sz="2000" i="1" dirty="0" smtClean="0">
                <a:latin typeface="Calibri" panose="020F0502020204030204" pitchFamily="34" charset="0"/>
                <a:ea typeface="Calibri" panose="020F0502020204030204" pitchFamily="34" charset="0"/>
                <a:cs typeface="Calibri" panose="020F0502020204030204" pitchFamily="34" charset="0"/>
              </a:rPr>
              <a:t>après.</a:t>
            </a:r>
          </a:p>
          <a:p>
            <a:pPr marL="342900" indent="-342900" algn="just">
              <a:lnSpc>
                <a:spcPct val="150000"/>
              </a:lnSpc>
              <a:spcAft>
                <a:spcPts val="0"/>
              </a:spcAft>
              <a:buFontTx/>
              <a:buChar char="-"/>
            </a:pPr>
            <a:r>
              <a:rPr lang="fr-FR" sz="2000" i="1" dirty="0" smtClean="0">
                <a:latin typeface="Calibri" panose="020F0502020204030204" pitchFamily="34" charset="0"/>
                <a:ea typeface="Calibri" panose="020F0502020204030204" pitchFamily="34" charset="0"/>
                <a:cs typeface="Calibri" panose="020F0502020204030204" pitchFamily="34" charset="0"/>
              </a:rPr>
              <a:t>La </a:t>
            </a:r>
            <a:r>
              <a:rPr lang="fr-FR" sz="2000" i="1" dirty="0">
                <a:latin typeface="Calibri" panose="020F0502020204030204" pitchFamily="34" charset="0"/>
                <a:ea typeface="Calibri" panose="020F0502020204030204" pitchFamily="34" charset="0"/>
                <a:cs typeface="Calibri" panose="020F0502020204030204" pitchFamily="34" charset="0"/>
              </a:rPr>
              <a:t>zone de travail est flambée énergétiquement au bec Bunsen</a:t>
            </a:r>
            <a:r>
              <a:rPr lang="fr-FR" sz="2000" i="1" dirty="0" smtClean="0">
                <a:latin typeface="Calibri" panose="020F0502020204030204" pitchFamily="34" charset="0"/>
                <a:ea typeface="Calibri" panose="020F0502020204030204" pitchFamily="34" charset="0"/>
                <a:cs typeface="Calibri" panose="020F0502020204030204" pitchFamily="34" charset="0"/>
              </a:rPr>
              <a:t>.</a:t>
            </a:r>
          </a:p>
          <a:p>
            <a:pPr marL="342900" indent="-342900" algn="just">
              <a:lnSpc>
                <a:spcPct val="150000"/>
              </a:lnSpc>
              <a:spcAft>
                <a:spcPts val="0"/>
              </a:spcAft>
              <a:buFontTx/>
              <a:buChar char="-"/>
            </a:pPr>
            <a:r>
              <a:rPr lang="fr-FR" sz="2000" i="1" dirty="0" smtClean="0">
                <a:latin typeface="Calibri" panose="020F0502020204030204" pitchFamily="34" charset="0"/>
                <a:ea typeface="Calibri" panose="020F0502020204030204" pitchFamily="34" charset="0"/>
                <a:cs typeface="Calibri" panose="020F0502020204030204" pitchFamily="34" charset="0"/>
              </a:rPr>
              <a:t> </a:t>
            </a:r>
            <a:r>
              <a:rPr lang="fr-FR" sz="2000" i="1" dirty="0">
                <a:latin typeface="Calibri" panose="020F0502020204030204" pitchFamily="34" charset="0"/>
                <a:ea typeface="Calibri" panose="020F0502020204030204" pitchFamily="34" charset="0"/>
                <a:cs typeface="Calibri" panose="020F0502020204030204" pitchFamily="34" charset="0"/>
              </a:rPr>
              <a:t>Le manipulateur doit être </a:t>
            </a:r>
            <a:r>
              <a:rPr lang="fr-FR" sz="2000" i="1" dirty="0" smtClean="0">
                <a:latin typeface="Calibri" panose="020F0502020204030204" pitchFamily="34" charset="0"/>
                <a:ea typeface="Calibri" panose="020F0502020204030204" pitchFamily="34" charset="0"/>
                <a:cs typeface="Calibri" panose="020F0502020204030204" pitchFamily="34" charset="0"/>
              </a:rPr>
              <a:t>assis</a:t>
            </a:r>
          </a:p>
          <a:p>
            <a:pPr marL="342900" indent="-342900" algn="just">
              <a:lnSpc>
                <a:spcPct val="150000"/>
              </a:lnSpc>
              <a:spcAft>
                <a:spcPts val="0"/>
              </a:spcAft>
              <a:buFontTx/>
              <a:buChar char="-"/>
            </a:pPr>
            <a:r>
              <a:rPr lang="fr-FR" sz="2000" i="1" dirty="0" smtClean="0">
                <a:latin typeface="Calibri" panose="020F0502020204030204" pitchFamily="34" charset="0"/>
                <a:ea typeface="Calibri" panose="020F0502020204030204" pitchFamily="34" charset="0"/>
              </a:rPr>
              <a:t>Les </a:t>
            </a:r>
            <a:r>
              <a:rPr lang="fr-FR" sz="2000" i="1" dirty="0">
                <a:latin typeface="Calibri" panose="020F0502020204030204" pitchFamily="34" charset="0"/>
                <a:ea typeface="Calibri" panose="020F0502020204030204" pitchFamily="34" charset="0"/>
              </a:rPr>
              <a:t>manipulations doivent s'effectuer dans des conditions d'asepsie, c'est-à-dire dans une zone « stérile </a:t>
            </a:r>
            <a:r>
              <a:rPr lang="fr-FR" sz="2000" i="1" dirty="0" smtClean="0">
                <a:latin typeface="Calibri" panose="020F0502020204030204" pitchFamily="34" charset="0"/>
                <a:ea typeface="Calibri" panose="020F0502020204030204" pitchFamily="34" charset="0"/>
              </a:rPr>
              <a:t>» à </a:t>
            </a:r>
            <a:r>
              <a:rPr lang="fr-FR" sz="2000" i="1" dirty="0">
                <a:latin typeface="Calibri" panose="020F0502020204030204" pitchFamily="34" charset="0"/>
                <a:ea typeface="Calibri" panose="020F0502020204030204" pitchFamily="34" charset="0"/>
              </a:rPr>
              <a:t>l’aide d'un bec Bunsen </a:t>
            </a:r>
            <a:endParaRPr lang="fr-FR" sz="2000" i="1" dirty="0" smtClean="0">
              <a:latin typeface="Calibri" panose="020F0502020204030204" pitchFamily="34" charset="0"/>
              <a:ea typeface="Calibri" panose="020F0502020204030204" pitchFamily="34" charset="0"/>
            </a:endParaRPr>
          </a:p>
          <a:p>
            <a:pPr marL="342900" indent="-342900" algn="just">
              <a:lnSpc>
                <a:spcPct val="150000"/>
              </a:lnSpc>
              <a:spcAft>
                <a:spcPts val="0"/>
              </a:spcAft>
              <a:buFontTx/>
              <a:buChar char="-"/>
            </a:pPr>
            <a:r>
              <a:rPr lang="fr-FR" sz="2000" i="1" dirty="0" smtClean="0">
                <a:latin typeface="Calibri" panose="020F0502020204030204" pitchFamily="34" charset="0"/>
                <a:ea typeface="Calibri" panose="020F0502020204030204" pitchFamily="34" charset="0"/>
              </a:rPr>
              <a:t>Le </a:t>
            </a:r>
            <a:r>
              <a:rPr lang="fr-FR" sz="2000" i="1" dirty="0">
                <a:latin typeface="Calibri" panose="020F0502020204030204" pitchFamily="34" charset="0"/>
                <a:ea typeface="Calibri" panose="020F0502020204030204" pitchFamily="34" charset="0"/>
              </a:rPr>
              <a:t>bec Bunsen doit fonctionner avec une flamme </a:t>
            </a:r>
            <a:r>
              <a:rPr lang="fr-FR" sz="2000" i="1" dirty="0" smtClean="0">
                <a:latin typeface="Calibri" panose="020F0502020204030204" pitchFamily="34" charset="0"/>
                <a:ea typeface="Calibri" panose="020F0502020204030204" pitchFamily="34" charset="0"/>
              </a:rPr>
              <a:t>bleue non </a:t>
            </a:r>
            <a:r>
              <a:rPr lang="fr-FR" sz="2000" i="1" dirty="0">
                <a:latin typeface="Calibri" panose="020F0502020204030204" pitchFamily="34" charset="0"/>
                <a:ea typeface="Calibri" panose="020F0502020204030204" pitchFamily="34" charset="0"/>
              </a:rPr>
              <a:t>éclairante qui est très chaude : cette flamme stérilise l'air qui </a:t>
            </a:r>
            <a:r>
              <a:rPr lang="fr-FR" sz="2000" i="1" dirty="0" smtClean="0">
                <a:latin typeface="Calibri" panose="020F0502020204030204" pitchFamily="34" charset="0"/>
                <a:ea typeface="Calibri" panose="020F0502020204030204" pitchFamily="34" charset="0"/>
              </a:rPr>
              <a:t>l'entoure</a:t>
            </a:r>
          </a:p>
          <a:p>
            <a:pPr marL="342900" indent="-342900" algn="just">
              <a:lnSpc>
                <a:spcPct val="150000"/>
              </a:lnSpc>
              <a:spcAft>
                <a:spcPts val="0"/>
              </a:spcAft>
              <a:buFontTx/>
              <a:buChar char="-"/>
            </a:pPr>
            <a:r>
              <a:rPr lang="fr-FR" sz="2000" i="1" dirty="0" smtClean="0">
                <a:latin typeface="Calibri" panose="020F0502020204030204" pitchFamily="34" charset="0"/>
                <a:ea typeface="Calibri" panose="020F0502020204030204" pitchFamily="34" charset="0"/>
              </a:rPr>
              <a:t>une </a:t>
            </a:r>
            <a:r>
              <a:rPr lang="fr-FR" sz="2000" i="1" dirty="0">
                <a:latin typeface="Calibri" panose="020F0502020204030204" pitchFamily="34" charset="0"/>
                <a:ea typeface="Calibri" panose="020F0502020204030204" pitchFamily="34" charset="0"/>
              </a:rPr>
              <a:t>zone stérile de </a:t>
            </a:r>
            <a:r>
              <a:rPr lang="fr-FR" sz="2000" i="1" u="sng" dirty="0">
                <a:latin typeface="Calibri" panose="020F0502020204030204" pitchFamily="34" charset="0"/>
                <a:ea typeface="Calibri" panose="020F0502020204030204" pitchFamily="34" charset="0"/>
              </a:rPr>
              <a:t>20 cm de diamètre</a:t>
            </a:r>
            <a:r>
              <a:rPr lang="fr-FR" sz="2000" i="1" dirty="0">
                <a:latin typeface="Calibri" panose="020F0502020204030204" pitchFamily="34" charset="0"/>
                <a:ea typeface="Calibri" panose="020F0502020204030204" pitchFamily="34" charset="0"/>
              </a:rPr>
              <a:t>. </a:t>
            </a:r>
            <a:endParaRPr lang="fr-FR" sz="2000" i="1" dirty="0" smtClean="0">
              <a:latin typeface="Calibri" panose="020F0502020204030204" pitchFamily="34" charset="0"/>
              <a:ea typeface="Calibri" panose="020F0502020204030204" pitchFamily="34" charset="0"/>
            </a:endParaRPr>
          </a:p>
          <a:p>
            <a:pPr marL="342900" indent="-342900" algn="just">
              <a:lnSpc>
                <a:spcPct val="150000"/>
              </a:lnSpc>
              <a:spcAft>
                <a:spcPts val="0"/>
              </a:spcAft>
              <a:buFontTx/>
              <a:buChar char="-"/>
            </a:pPr>
            <a:endParaRPr lang="ar-DZ" sz="2000" dirty="0"/>
          </a:p>
        </p:txBody>
      </p:sp>
      <p:pic>
        <p:nvPicPr>
          <p:cNvPr id="4" name="Image 3"/>
          <p:cNvPicPr>
            <a:picLocks noChangeAspect="1"/>
          </p:cNvPicPr>
          <p:nvPr/>
        </p:nvPicPr>
        <p:blipFill>
          <a:blip r:embed="rId2"/>
          <a:stretch>
            <a:fillRect/>
          </a:stretch>
        </p:blipFill>
        <p:spPr>
          <a:xfrm>
            <a:off x="5386388" y="4310062"/>
            <a:ext cx="4514850" cy="2362200"/>
          </a:xfrm>
          <a:prstGeom prst="rect">
            <a:avLst/>
          </a:prstGeom>
        </p:spPr>
      </p:pic>
    </p:spTree>
    <p:extLst>
      <p:ext uri="{BB962C8B-B14F-4D97-AF65-F5344CB8AC3E}">
        <p14:creationId xmlns:p14="http://schemas.microsoft.com/office/powerpoint/2010/main" val="2032420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589072"/>
          </a:xfrm>
          <a:prstGeom prst="rect">
            <a:avLst/>
          </a:prstGeom>
        </p:spPr>
        <p:txBody>
          <a:bodyPr>
            <a:spAutoFit/>
          </a:bodyPr>
          <a:lstStyle/>
          <a:p>
            <a:pPr algn="just">
              <a:lnSpc>
                <a:spcPct val="150000"/>
              </a:lnSpc>
              <a:spcAft>
                <a:spcPts val="0"/>
              </a:spcAft>
            </a:pPr>
            <a:r>
              <a:rPr lang="fr-FR" sz="2400" b="1" dirty="0" smtClean="0">
                <a:solidFill>
                  <a:srgbClr val="00B050"/>
                </a:solidFill>
                <a:latin typeface="Calibri" panose="020F0502020204030204" pitchFamily="34" charset="0"/>
                <a:ea typeface="Calibri" panose="020F0502020204030204" pitchFamily="34" charset="0"/>
                <a:cs typeface="+mj-cs"/>
              </a:rPr>
              <a:t>2.2. Les hottes et postes de sécurité (PSM)</a:t>
            </a:r>
          </a:p>
        </p:txBody>
      </p:sp>
      <p:sp>
        <p:nvSpPr>
          <p:cNvPr id="5" name="Rectangle 4"/>
          <p:cNvSpPr/>
          <p:nvPr/>
        </p:nvSpPr>
        <p:spPr>
          <a:xfrm>
            <a:off x="166686" y="712728"/>
            <a:ext cx="11858627" cy="6145272"/>
          </a:xfrm>
          <a:prstGeom prst="rect">
            <a:avLst/>
          </a:prstGeom>
        </p:spPr>
        <p:txBody>
          <a:bodyPr wrap="square">
            <a:spAutoFit/>
          </a:bodyPr>
          <a:lstStyle/>
          <a:p>
            <a:pPr algn="just">
              <a:lnSpc>
                <a:spcPct val="150000"/>
              </a:lnSpc>
              <a:spcAft>
                <a:spcPts val="0"/>
              </a:spcAft>
            </a:pPr>
            <a:r>
              <a:rPr lang="fr-FR" sz="1600" b="1" i="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1. Hottes </a:t>
            </a:r>
            <a:r>
              <a:rPr lang="fr-FR" sz="1600" b="1" i="1" dirty="0">
                <a:solidFill>
                  <a:srgbClr val="0070C0"/>
                </a:solidFill>
                <a:latin typeface="Calibri" panose="020F0502020204030204" pitchFamily="34" charset="0"/>
                <a:ea typeface="Calibri" panose="020F0502020204030204" pitchFamily="34" charset="0"/>
                <a:cs typeface="Calibri" panose="020F0502020204030204" pitchFamily="34" charset="0"/>
              </a:rPr>
              <a:t>ordinaires</a:t>
            </a:r>
            <a:endParaRPr lang="en-US" sz="1600" b="1"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indent="180340" algn="just">
              <a:lnSpc>
                <a:spcPct val="150000"/>
              </a:lnSpc>
              <a:spcAft>
                <a:spcPts val="1000"/>
              </a:spcAft>
            </a:pPr>
            <a:r>
              <a:rPr lang="fr-FR" sz="1600" i="1" dirty="0" smtClean="0">
                <a:latin typeface="Calibri" panose="020F0502020204030204" pitchFamily="34" charset="0"/>
                <a:ea typeface="Calibri" panose="020F0502020204030204" pitchFamily="34" charset="0"/>
                <a:cs typeface="Calibri" panose="020F0502020204030204" pitchFamily="34" charset="0"/>
              </a:rPr>
              <a:t>simples</a:t>
            </a:r>
            <a:r>
              <a:rPr lang="fr-FR" sz="1600" i="1" dirty="0">
                <a:latin typeface="Calibri" panose="020F0502020204030204" pitchFamily="34" charset="0"/>
                <a:ea typeface="Calibri" panose="020F0502020204030204" pitchFamily="34" charset="0"/>
                <a:cs typeface="Calibri" panose="020F0502020204030204" pitchFamily="34" charset="0"/>
              </a:rPr>
              <a:t>, </a:t>
            </a:r>
            <a:r>
              <a:rPr lang="fr-FR" sz="1600" i="1" dirty="0" smtClean="0">
                <a:latin typeface="Calibri" panose="020F0502020204030204" pitchFamily="34" charset="0"/>
                <a:ea typeface="Calibri" panose="020F0502020204030204" pitchFamily="34" charset="0"/>
                <a:cs typeface="Calibri" panose="020F0502020204030204" pitchFamily="34" charset="0"/>
              </a:rPr>
              <a:t>en inox, fermé,  </a:t>
            </a:r>
            <a:r>
              <a:rPr lang="fr-FR" sz="1600" i="1" dirty="0">
                <a:latin typeface="Calibri" panose="020F0502020204030204" pitchFamily="34" charset="0"/>
                <a:ea typeface="Calibri" panose="020F0502020204030204" pitchFamily="34" charset="0"/>
                <a:cs typeface="Calibri" panose="020F0502020204030204" pitchFamily="34" charset="0"/>
              </a:rPr>
              <a:t>munies </a:t>
            </a:r>
            <a:r>
              <a:rPr lang="fr-FR" sz="1600" i="1" dirty="0" smtClean="0">
                <a:latin typeface="Calibri" panose="020F0502020204030204" pitchFamily="34" charset="0"/>
                <a:ea typeface="Calibri" panose="020F0502020204030204" pitchFamily="34" charset="0"/>
                <a:cs typeface="Calibri" panose="020F0502020204030204" pitchFamily="34" charset="0"/>
              </a:rPr>
              <a:t>d'une </a:t>
            </a:r>
            <a:r>
              <a:rPr lang="fr-FR" sz="1600" i="1" dirty="0">
                <a:latin typeface="Calibri" panose="020F0502020204030204" pitchFamily="34" charset="0"/>
                <a:ea typeface="Calibri" panose="020F0502020204030204" pitchFamily="34" charset="0"/>
                <a:cs typeface="Calibri" panose="020F0502020204030204" pitchFamily="34" charset="0"/>
              </a:rPr>
              <a:t>lampe UV permettant la stérilisation. </a:t>
            </a:r>
            <a:r>
              <a:rPr lang="fr-FR" sz="1600" i="1" dirty="0" smtClean="0">
                <a:latin typeface="Calibri" panose="020F0502020204030204" pitchFamily="34" charset="0"/>
                <a:ea typeface="Calibri" panose="020F0502020204030204" pitchFamily="34" charset="0"/>
                <a:cs typeface="Calibri" panose="020F0502020204030204" pitchFamily="34" charset="0"/>
              </a:rPr>
              <a:t>permettent </a:t>
            </a:r>
            <a:r>
              <a:rPr lang="fr-FR" sz="1600" i="1" dirty="0">
                <a:latin typeface="Calibri" panose="020F0502020204030204" pitchFamily="34" charset="0"/>
                <a:ea typeface="Calibri" panose="020F0502020204030204" pitchFamily="34" charset="0"/>
                <a:cs typeface="Calibri" panose="020F0502020204030204" pitchFamily="34" charset="0"/>
              </a:rPr>
              <a:t>une bonne désinfection de l'environnement et protègent des courants d'air.</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sz="1600" b="1" i="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2. Hottes </a:t>
            </a:r>
            <a:r>
              <a:rPr lang="fr-FR" sz="1600" b="1" i="1" dirty="0">
                <a:solidFill>
                  <a:srgbClr val="0070C0"/>
                </a:solidFill>
                <a:latin typeface="Calibri" panose="020F0502020204030204" pitchFamily="34" charset="0"/>
                <a:ea typeface="Calibri" panose="020F0502020204030204" pitchFamily="34" charset="0"/>
                <a:cs typeface="Calibri" panose="020F0502020204030204" pitchFamily="34" charset="0"/>
              </a:rPr>
              <a:t>à surpression</a:t>
            </a:r>
            <a:endParaRPr lang="en-US" sz="1600" b="1"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indent="180340" algn="just">
              <a:lnSpc>
                <a:spcPct val="150000"/>
              </a:lnSpc>
              <a:spcAft>
                <a:spcPts val="1000"/>
              </a:spcAft>
            </a:pPr>
            <a:r>
              <a:rPr lang="fr-FR" sz="1600" i="1" dirty="0" smtClean="0">
                <a:latin typeface="Calibri" panose="020F0502020204030204" pitchFamily="34" charset="0"/>
                <a:ea typeface="Calibri" panose="020F0502020204030204" pitchFamily="34" charset="0"/>
                <a:cs typeface="Calibri" panose="020F0502020204030204" pitchFamily="34" charset="0"/>
              </a:rPr>
              <a:t>Elles </a:t>
            </a:r>
            <a:r>
              <a:rPr lang="fr-FR" sz="1600" i="1" dirty="0">
                <a:latin typeface="Calibri" panose="020F0502020204030204" pitchFamily="34" charset="0"/>
                <a:ea typeface="Calibri" panose="020F0502020204030204" pitchFamily="34" charset="0"/>
                <a:cs typeface="Calibri" panose="020F0502020204030204" pitchFamily="34" charset="0"/>
              </a:rPr>
              <a:t>n'assurent que la protection de la manipulation et ne protègent pas le manipulateur : au contraire, elles peuvent entraîner la contamination de celui-ci et ne doivent pas être utilisées pour la manipulation de germes ou de produits dangereux.</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fr-FR" sz="1600" b="1" i="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3. Postes </a:t>
            </a:r>
            <a:r>
              <a:rPr lang="fr-FR" sz="1600" b="1" i="1" dirty="0">
                <a:solidFill>
                  <a:srgbClr val="0070C0"/>
                </a:solidFill>
                <a:latin typeface="Calibri" panose="020F0502020204030204" pitchFamily="34" charset="0"/>
                <a:ea typeface="Calibri" panose="020F0502020204030204" pitchFamily="34" charset="0"/>
                <a:cs typeface="Calibri" panose="020F0502020204030204" pitchFamily="34" charset="0"/>
              </a:rPr>
              <a:t>de sécurité microbiologique (PSM)</a:t>
            </a:r>
            <a:endParaRPr lang="en-US" sz="1600" b="1"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indent="180340" algn="just">
              <a:lnSpc>
                <a:spcPct val="150000"/>
              </a:lnSpc>
              <a:spcAft>
                <a:spcPts val="0"/>
              </a:spcAft>
            </a:pPr>
            <a:r>
              <a:rPr lang="fr-FR" sz="1600" i="1" dirty="0" smtClean="0">
                <a:latin typeface="Calibri" panose="020F0502020204030204" pitchFamily="34" charset="0"/>
                <a:ea typeface="Calibri" panose="020F0502020204030204" pitchFamily="34" charset="0"/>
                <a:cs typeface="Calibri" panose="020F0502020204030204" pitchFamily="34" charset="0"/>
              </a:rPr>
              <a:t>assurer </a:t>
            </a:r>
            <a:r>
              <a:rPr lang="fr-FR" sz="1600" i="1" dirty="0">
                <a:latin typeface="Calibri" panose="020F0502020204030204" pitchFamily="34" charset="0"/>
                <a:ea typeface="Calibri" panose="020F0502020204030204" pitchFamily="34" charset="0"/>
                <a:cs typeface="Calibri" panose="020F0502020204030204" pitchFamily="34" charset="0"/>
              </a:rPr>
              <a:t>la protection du manipulateur et de l'environnement et éventuellement celle de la manipulation. </a:t>
            </a:r>
            <a:r>
              <a:rPr lang="fr-FR" sz="1600" i="1" dirty="0" smtClean="0">
                <a:latin typeface="Calibri" panose="020F0502020204030204" pitchFamily="34" charset="0"/>
                <a:ea typeface="Calibri" panose="020F0502020204030204" pitchFamily="34" charset="0"/>
                <a:cs typeface="Calibri" panose="020F0502020204030204" pitchFamily="34" charset="0"/>
              </a:rPr>
              <a:t>Ces </a:t>
            </a:r>
            <a:r>
              <a:rPr lang="fr-FR" sz="1600" i="1" dirty="0">
                <a:latin typeface="Calibri" panose="020F0502020204030204" pitchFamily="34" charset="0"/>
                <a:ea typeface="Calibri" panose="020F0502020204030204" pitchFamily="34" charset="0"/>
                <a:cs typeface="Calibri" panose="020F0502020204030204" pitchFamily="34" charset="0"/>
              </a:rPr>
              <a:t>systèmes sont normalisés : norme NF X 44-201 (1984).</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1600" i="1" dirty="0">
                <a:latin typeface="Calibri" panose="020F0502020204030204" pitchFamily="34" charset="0"/>
                <a:ea typeface="Calibri" panose="020F0502020204030204" pitchFamily="34" charset="0"/>
                <a:cs typeface="Calibri" panose="020F0502020204030204" pitchFamily="34" charset="0"/>
              </a:rPr>
              <a:t>- </a:t>
            </a:r>
            <a:r>
              <a:rPr lang="fr-FR" sz="1600" b="1" i="1" dirty="0">
                <a:solidFill>
                  <a:srgbClr val="00B050"/>
                </a:solidFill>
                <a:latin typeface="Calibri" panose="020F0502020204030204" pitchFamily="34" charset="0"/>
                <a:ea typeface="Calibri" panose="020F0502020204030204" pitchFamily="34" charset="0"/>
                <a:cs typeface="Calibri" panose="020F0502020204030204" pitchFamily="34" charset="0"/>
              </a:rPr>
              <a:t>PSM de classe l </a:t>
            </a:r>
            <a:r>
              <a:rPr lang="fr-FR" sz="1600" i="1" dirty="0">
                <a:latin typeface="Calibri" panose="020F0502020204030204" pitchFamily="34" charset="0"/>
                <a:ea typeface="Calibri" panose="020F0502020204030204" pitchFamily="34" charset="0"/>
                <a:cs typeface="Calibri" panose="020F0502020204030204" pitchFamily="34" charset="0"/>
              </a:rPr>
              <a:t>: une aspiration d'air est réalisée sur l'avant ; l'évacuation se fait par le dessus au travers d'un filtre à haute efficacité. La manipulation n'est pas protégée.</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1600" i="1" dirty="0">
                <a:latin typeface="Calibri" panose="020F0502020204030204" pitchFamily="34" charset="0"/>
                <a:ea typeface="Calibri" panose="020F0502020204030204" pitchFamily="34" charset="0"/>
                <a:cs typeface="Calibri" panose="020F0502020204030204" pitchFamily="34" charset="0"/>
              </a:rPr>
              <a:t>- </a:t>
            </a:r>
            <a:r>
              <a:rPr lang="fr-FR" sz="1600" b="1" i="1" dirty="0">
                <a:solidFill>
                  <a:srgbClr val="00B050"/>
                </a:solidFill>
                <a:latin typeface="Calibri" panose="020F0502020204030204" pitchFamily="34" charset="0"/>
                <a:ea typeface="Calibri" panose="020F0502020204030204" pitchFamily="34" charset="0"/>
                <a:cs typeface="Calibri" panose="020F0502020204030204" pitchFamily="34" charset="0"/>
              </a:rPr>
              <a:t>PSM de classe II </a:t>
            </a:r>
            <a:r>
              <a:rPr lang="fr-FR" sz="1600" i="1" dirty="0">
                <a:latin typeface="Calibri" panose="020F0502020204030204" pitchFamily="34" charset="0"/>
                <a:ea typeface="Calibri" panose="020F0502020204030204" pitchFamily="34" charset="0"/>
                <a:cs typeface="Calibri" panose="020F0502020204030204" pitchFamily="34" charset="0"/>
              </a:rPr>
              <a:t>: une aspiration est réalisée au-dessus du plan de travail au travers d'un filtre ; l'évacuation se fait comme pour les PSM de type I. Selon le cas, il peut y avoir un ou deux ventilateurs et possibilité ou non d'un recyclage total.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fr-FR" sz="1600" i="1" dirty="0">
                <a:latin typeface="Calibri" panose="020F0502020204030204" pitchFamily="34" charset="0"/>
                <a:ea typeface="Calibri" panose="020F0502020204030204" pitchFamily="34" charset="0"/>
                <a:cs typeface="Calibri" panose="020F0502020204030204" pitchFamily="34" charset="0"/>
              </a:rPr>
              <a:t>- </a:t>
            </a:r>
            <a:r>
              <a:rPr lang="fr-FR" sz="1600" b="1" i="1" dirty="0">
                <a:solidFill>
                  <a:srgbClr val="00B050"/>
                </a:solidFill>
                <a:latin typeface="Calibri" panose="020F0502020204030204" pitchFamily="34" charset="0"/>
                <a:ea typeface="Calibri" panose="020F0502020204030204" pitchFamily="34" charset="0"/>
                <a:cs typeface="Calibri" panose="020F0502020204030204" pitchFamily="34" charset="0"/>
              </a:rPr>
              <a:t>PSM de classe III </a:t>
            </a:r>
            <a:r>
              <a:rPr lang="fr-FR" sz="1600" i="1" dirty="0">
                <a:latin typeface="Calibri" panose="020F0502020204030204" pitchFamily="34" charset="0"/>
                <a:ea typeface="Calibri" panose="020F0502020204030204" pitchFamily="34" charset="0"/>
                <a:cs typeface="Calibri" panose="020F0502020204030204" pitchFamily="34" charset="0"/>
              </a:rPr>
              <a:t>: il s'agit d'enceintes fermées et totalement étanches offrant une sécurité maximale. Les manipulations se font par l'intermédiaire d'une boîte à gants remplaçables. La filtration de l'air est très efficace.</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287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613" y="372546"/>
            <a:ext cx="4271875" cy="506292"/>
          </a:xfrm>
          <a:prstGeom prst="rect">
            <a:avLst/>
          </a:prstGeom>
        </p:spPr>
        <p:txBody>
          <a:bodyPr wrap="none">
            <a:spAutoFit/>
          </a:bodyPr>
          <a:lstStyle/>
          <a:p>
            <a:pPr algn="just">
              <a:lnSpc>
                <a:spcPct val="150000"/>
              </a:lnSpc>
              <a:spcAft>
                <a:spcPts val="0"/>
              </a:spcAft>
            </a:pPr>
            <a:r>
              <a:rPr lang="fr-FR" sz="2000" b="1" dirty="0" smtClean="0">
                <a:solidFill>
                  <a:srgbClr val="00B050"/>
                </a:solidFill>
                <a:latin typeface="Calibri" panose="020F0502020204030204" pitchFamily="34" charset="0"/>
                <a:ea typeface="Calibri" panose="020F0502020204030204" pitchFamily="34" charset="0"/>
                <a:cs typeface="+mj-cs"/>
              </a:rPr>
              <a:t>2.3. Techniques </a:t>
            </a:r>
            <a:r>
              <a:rPr lang="fr-FR" sz="2000" b="1" dirty="0">
                <a:solidFill>
                  <a:srgbClr val="00B050"/>
                </a:solidFill>
                <a:latin typeface="Calibri" panose="020F0502020204030204" pitchFamily="34" charset="0"/>
                <a:ea typeface="Calibri" panose="020F0502020204030204" pitchFamily="34" charset="0"/>
                <a:cs typeface="+mj-cs"/>
              </a:rPr>
              <a:t>de transfert de culture</a:t>
            </a:r>
            <a:endParaRPr lang="en-US" sz="2000" dirty="0">
              <a:solidFill>
                <a:srgbClr val="00B050"/>
              </a:solidFill>
              <a:effectLst/>
              <a:latin typeface="Calibri" panose="020F0502020204030204" pitchFamily="34" charset="0"/>
              <a:ea typeface="Calibri" panose="020F0502020204030204" pitchFamily="34" charset="0"/>
              <a:cs typeface="+mj-cs"/>
            </a:endParaRPr>
          </a:p>
        </p:txBody>
      </p:sp>
      <p:sp>
        <p:nvSpPr>
          <p:cNvPr id="3" name="Rectangle 2"/>
          <p:cNvSpPr/>
          <p:nvPr/>
        </p:nvSpPr>
        <p:spPr>
          <a:xfrm>
            <a:off x="247650" y="1085761"/>
            <a:ext cx="11696700" cy="1938992"/>
          </a:xfrm>
          <a:prstGeom prst="rect">
            <a:avLst/>
          </a:prstGeom>
        </p:spPr>
        <p:txBody>
          <a:bodyPr wrap="square">
            <a:spAutoFit/>
          </a:bodyPr>
          <a:lstStyle/>
          <a:p>
            <a:pPr algn="just">
              <a:lnSpc>
                <a:spcPct val="150000"/>
              </a:lnSpc>
              <a:spcAft>
                <a:spcPts val="1000"/>
              </a:spcAft>
            </a:pPr>
            <a:r>
              <a:rPr lang="fr-FR" sz="2000" i="1" dirty="0">
                <a:latin typeface="Calibri" panose="020F0502020204030204" pitchFamily="34" charset="0"/>
                <a:ea typeface="Calibri" panose="020F0502020204030204" pitchFamily="34" charset="0"/>
                <a:cs typeface="Calibri" panose="020F0502020204030204" pitchFamily="34" charset="0"/>
              </a:rPr>
              <a:t>Dans tous les cas, les tubes (ou récipients) de prélèvement et d'ensemencement sont placés à la gauche du manipulateur (cas d'un droitier). S'ils sont munis d'une fermeture à vis, un dévissage partiel est réalisé ; s'ils sont bouchés par un coton cardé, celui-ci est extrait au tiers à l'aide d'une pince flambée en le tournant pour le décoller des parois.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247650" y="3024753"/>
            <a:ext cx="6096000" cy="3416320"/>
          </a:xfrm>
          <a:prstGeom prst="rect">
            <a:avLst/>
          </a:prstGeom>
        </p:spPr>
        <p:txBody>
          <a:bodyPr>
            <a:spAutoFit/>
          </a:bodyPr>
          <a:lstStyle/>
          <a:p>
            <a:pPr algn="just">
              <a:lnSpc>
                <a:spcPct val="150000"/>
              </a:lnSpc>
              <a:spcAft>
                <a:spcPts val="0"/>
              </a:spcAft>
            </a:pPr>
            <a:r>
              <a:rPr lang="fr-FR" b="1" i="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1. Transfert </a:t>
            </a:r>
            <a:r>
              <a:rPr lang="fr-FR" b="1" i="1" dirty="0">
                <a:solidFill>
                  <a:srgbClr val="0070C0"/>
                </a:solidFill>
                <a:latin typeface="Calibri" panose="020F0502020204030204" pitchFamily="34" charset="0"/>
                <a:ea typeface="Calibri" panose="020F0502020204030204" pitchFamily="34" charset="0"/>
                <a:cs typeface="Calibri" panose="020F0502020204030204" pitchFamily="34" charset="0"/>
              </a:rPr>
              <a:t>à </a:t>
            </a:r>
            <a:r>
              <a:rPr lang="fr-FR" sz="1600" b="1" i="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l</a:t>
            </a:r>
            <a:r>
              <a:rPr lang="fr-FR" b="1" i="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fr-FR" b="1" i="1" dirty="0" err="1" smtClean="0">
                <a:solidFill>
                  <a:srgbClr val="0070C0"/>
                </a:solidFill>
                <a:latin typeface="Calibri" panose="020F0502020204030204" pitchFamily="34" charset="0"/>
                <a:ea typeface="Calibri" panose="020F0502020204030204" pitchFamily="34" charset="0"/>
                <a:cs typeface="Calibri" panose="020F0502020204030204" pitchFamily="34" charset="0"/>
              </a:rPr>
              <a:t>öse</a:t>
            </a:r>
            <a:endParaRPr lang="fr-FR" b="1" i="1" dirty="0" smtClean="0">
              <a:solidFill>
                <a:srgbClr val="0070C0"/>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50000"/>
              </a:lnSpc>
              <a:spcAft>
                <a:spcPts val="0"/>
              </a:spcAft>
            </a:pPr>
            <a:r>
              <a:rPr lang="fr-FR" i="1" dirty="0" smtClean="0">
                <a:latin typeface="Calibri" panose="020F0502020204030204" pitchFamily="34" charset="0"/>
                <a:ea typeface="Calibri" panose="020F0502020204030204" pitchFamily="34" charset="0"/>
                <a:cs typeface="Calibri" panose="020F0502020204030204" pitchFamily="34" charset="0"/>
              </a:rPr>
              <a:t>Le </a:t>
            </a:r>
            <a:r>
              <a:rPr lang="fr-FR" i="1" dirty="0">
                <a:latin typeface="Calibri" panose="020F0502020204030204" pitchFamily="34" charset="0"/>
                <a:ea typeface="Calibri" panose="020F0502020204030204" pitchFamily="34" charset="0"/>
                <a:cs typeface="Calibri" panose="020F0502020204030204" pitchFamily="34" charset="0"/>
              </a:rPr>
              <a:t>tube de départ est saisi de la main gauche entre pouce et index, de façon à ce qu'il repose sur la jointure externe de ces deux doigts. </a:t>
            </a:r>
            <a:r>
              <a:rPr lang="fr-FR" i="1" dirty="0" smtClean="0">
                <a:latin typeface="Calibri" panose="020F0502020204030204" pitchFamily="34" charset="0"/>
                <a:ea typeface="Calibri" panose="020F0502020204030204" pitchFamily="34" charset="0"/>
                <a:cs typeface="Calibri" panose="020F0502020204030204" pitchFamily="34" charset="0"/>
              </a:rPr>
              <a:t>L'</a:t>
            </a:r>
            <a:r>
              <a:rPr lang="fr-FR" i="1" dirty="0" err="1" smtClean="0">
                <a:latin typeface="Calibri" panose="020F0502020204030204" pitchFamily="34" charset="0"/>
                <a:ea typeface="Calibri" panose="020F0502020204030204" pitchFamily="34" charset="0"/>
                <a:cs typeface="Calibri" panose="020F0502020204030204" pitchFamily="34" charset="0"/>
              </a:rPr>
              <a:t>öse</a:t>
            </a:r>
            <a:r>
              <a:rPr lang="fr-FR" i="1" dirty="0" smtClean="0">
                <a:latin typeface="Calibri" panose="020F0502020204030204" pitchFamily="34" charset="0"/>
                <a:ea typeface="Calibri" panose="020F0502020204030204" pitchFamily="34" charset="0"/>
                <a:cs typeface="Calibri" panose="020F0502020204030204" pitchFamily="34" charset="0"/>
              </a:rPr>
              <a:t> est </a:t>
            </a:r>
            <a:r>
              <a:rPr lang="fr-FR" sz="1600" i="1" dirty="0">
                <a:latin typeface="Calibri" panose="020F0502020204030204" pitchFamily="34" charset="0"/>
                <a:ea typeface="Calibri" panose="020F0502020204030204" pitchFamily="34" charset="0"/>
                <a:cs typeface="Calibri" panose="020F0502020204030204" pitchFamily="34" charset="0"/>
              </a:rPr>
              <a:t>saisie</a:t>
            </a:r>
            <a:r>
              <a:rPr lang="fr-FR" i="1" dirty="0">
                <a:latin typeface="Calibri" panose="020F0502020204030204" pitchFamily="34" charset="0"/>
                <a:ea typeface="Calibri" panose="020F0502020204030204" pitchFamily="34" charset="0"/>
                <a:cs typeface="Calibri" panose="020F0502020204030204" pitchFamily="34" charset="0"/>
              </a:rPr>
              <a:t> de la main droite entre le pouce et l'index, à la manière d'un porte-plume ; elle est ensuite stérilisée à la flamme du bec Bunsen puis laissée à refroidir dans la zone de protection, de façon à ne pas détruire le prélèvement.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100" name="Picture 4" descr="Bactéries lactiques lactobacillus bulgaricus streptococcus thermophi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2" y="2559262"/>
            <a:ext cx="2200275"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17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 y="424160"/>
            <a:ext cx="7524750" cy="1631216"/>
          </a:xfrm>
          <a:prstGeom prst="rect">
            <a:avLst/>
          </a:prstGeom>
        </p:spPr>
        <p:txBody>
          <a:bodyPr wrap="square">
            <a:spAutoFit/>
          </a:bodyPr>
          <a:lstStyle/>
          <a:p>
            <a:pPr marL="285750" indent="-285750">
              <a:buFont typeface="Wingdings" panose="05000000000000000000" pitchFamily="2" charset="2"/>
              <a:buChar char="Ø"/>
            </a:pPr>
            <a:r>
              <a:rPr lang="fr-FR" sz="2000" i="1" dirty="0">
                <a:latin typeface="Calibri" panose="020F0502020204030204" pitchFamily="34" charset="0"/>
                <a:ea typeface="Calibri" panose="020F0502020204030204" pitchFamily="34" charset="0"/>
              </a:rPr>
              <a:t>Le tube de départ est présenté, orifice vers la zone de protection, puis il est débouché à l'aide du petit doigt de la main tenant </a:t>
            </a:r>
            <a:r>
              <a:rPr lang="fr-FR" sz="2000" i="1" dirty="0" smtClean="0">
                <a:latin typeface="Calibri" panose="020F0502020204030204" pitchFamily="34" charset="0"/>
                <a:ea typeface="Calibri" panose="020F0502020204030204" pitchFamily="34" charset="0"/>
              </a:rPr>
              <a:t>l'</a:t>
            </a:r>
            <a:r>
              <a:rPr lang="fr-FR" sz="2000" i="1" dirty="0" err="1" smtClean="0">
                <a:latin typeface="Calibri" panose="020F0502020204030204" pitchFamily="34" charset="0"/>
                <a:ea typeface="Calibri" panose="020F0502020204030204" pitchFamily="34" charset="0"/>
              </a:rPr>
              <a:t>öse</a:t>
            </a:r>
            <a:endParaRPr lang="fr-FR" sz="2000" i="1" dirty="0" smtClean="0">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endParaRPr lang="fr-FR" sz="2000" i="1" dirty="0" smtClean="0">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r>
              <a:rPr lang="fr-FR" sz="2000" i="1" dirty="0">
                <a:latin typeface="Calibri" panose="020F0502020204030204" pitchFamily="34" charset="0"/>
                <a:ea typeface="Calibri" panose="020F0502020204030204" pitchFamily="34" charset="0"/>
              </a:rPr>
              <a:t>L'orifice du tube est flambé pour détruire les germes pouvant se trouver à proximité.</a:t>
            </a:r>
            <a:endParaRPr lang="ar-DZ" sz="2000" dirty="0"/>
          </a:p>
        </p:txBody>
      </p:sp>
      <p:pic>
        <p:nvPicPr>
          <p:cNvPr id="3" name="Picture 6" descr="Bactéries lactiques lactobacillus bulgaricus streptococcus thermophi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0" y="205011"/>
            <a:ext cx="2547938" cy="2886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220135"/>
            <a:ext cx="8139114" cy="1631216"/>
          </a:xfrm>
          <a:prstGeom prst="rect">
            <a:avLst/>
          </a:prstGeom>
        </p:spPr>
        <p:txBody>
          <a:bodyPr wrap="square">
            <a:spAutoFit/>
          </a:bodyPr>
          <a:lstStyle/>
          <a:p>
            <a:pPr marL="285750" indent="-285750">
              <a:buFont typeface="Wingdings" panose="05000000000000000000" pitchFamily="2" charset="2"/>
              <a:buChar char="Ø"/>
            </a:pPr>
            <a:r>
              <a:rPr lang="fr-FR" sz="2000" i="1" dirty="0">
                <a:latin typeface="Calibri" panose="020F0502020204030204" pitchFamily="34" charset="0"/>
                <a:ea typeface="Calibri" panose="020F0502020204030204" pitchFamily="34" charset="0"/>
              </a:rPr>
              <a:t>L’</a:t>
            </a:r>
            <a:r>
              <a:rPr lang="fr-FR" sz="2000" i="1" dirty="0" err="1">
                <a:latin typeface="Calibri" panose="020F0502020204030204" pitchFamily="34" charset="0"/>
                <a:ea typeface="Calibri" panose="020F0502020204030204" pitchFamily="34" charset="0"/>
              </a:rPr>
              <a:t>öse</a:t>
            </a:r>
            <a:r>
              <a:rPr lang="fr-FR" sz="2000" i="1" dirty="0">
                <a:latin typeface="Calibri" panose="020F0502020204030204" pitchFamily="34" charset="0"/>
                <a:ea typeface="Calibri" panose="020F0502020204030204" pitchFamily="34" charset="0"/>
              </a:rPr>
              <a:t> est alors introduite dans le tube sans toucher les bords puis mise en contact avec le milieu avant de </a:t>
            </a:r>
            <a:r>
              <a:rPr lang="fr-FR" sz="2000" i="1" dirty="0" smtClean="0">
                <a:latin typeface="Calibri" panose="020F0502020204030204" pitchFamily="34" charset="0"/>
                <a:ea typeface="Calibri" panose="020F0502020204030204" pitchFamily="34" charset="0"/>
              </a:rPr>
              <a:t>prélever</a:t>
            </a:r>
          </a:p>
          <a:p>
            <a:pPr marL="285750" indent="-285750">
              <a:buFont typeface="Wingdings" panose="05000000000000000000" pitchFamily="2" charset="2"/>
              <a:buChar char="Ø"/>
            </a:pPr>
            <a:r>
              <a:rPr lang="fr-FR" sz="2000" i="1" dirty="0" smtClean="0">
                <a:latin typeface="Calibri" panose="020F0502020204030204" pitchFamily="34" charset="0"/>
                <a:ea typeface="Calibri" panose="020F0502020204030204" pitchFamily="34" charset="0"/>
                <a:cs typeface="Calibri" panose="020F0502020204030204" pitchFamily="34" charset="0"/>
              </a:rPr>
              <a:t>Le </a:t>
            </a:r>
            <a:r>
              <a:rPr lang="fr-FR" sz="2000" i="1" dirty="0">
                <a:latin typeface="Calibri" panose="020F0502020204030204" pitchFamily="34" charset="0"/>
                <a:ea typeface="Calibri" panose="020F0502020204030204" pitchFamily="34" charset="0"/>
                <a:cs typeface="Calibri" panose="020F0502020204030204" pitchFamily="34" charset="0"/>
              </a:rPr>
              <a:t>transfert et l'ensemencement sur milieu solide en culot sont réalisés au fil droit que l'on enfonce dans la masse de la gélose.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endParaRPr lang="ar-DZ" sz="2000" dirty="0"/>
          </a:p>
        </p:txBody>
      </p:sp>
      <p:pic>
        <p:nvPicPr>
          <p:cNvPr id="7170" name="Picture 2" descr="Bactéries glucose 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591" y="3533998"/>
            <a:ext cx="2819400" cy="290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62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37261"/>
            <a:ext cx="7167564" cy="4893647"/>
          </a:xfrm>
          <a:prstGeom prst="rect">
            <a:avLst/>
          </a:prstGeom>
        </p:spPr>
        <p:txBody>
          <a:bodyPr wrap="square">
            <a:spAutoFit/>
          </a:bodyPr>
          <a:lstStyle/>
          <a:p>
            <a:pPr marL="285750" indent="-285750">
              <a:buFont typeface="Wingdings" panose="05000000000000000000" pitchFamily="2" charset="2"/>
              <a:buChar char="Ø"/>
            </a:pPr>
            <a:r>
              <a:rPr lang="fr-FR" sz="2400" i="1" dirty="0">
                <a:latin typeface="Calibri" panose="020F0502020204030204" pitchFamily="34" charset="0"/>
                <a:ea typeface="Calibri" panose="020F0502020204030204" pitchFamily="34" charset="0"/>
              </a:rPr>
              <a:t>S'il s'agit d'un milieu liquide, la boucle est agitée légèrement en surface du milieu en raclant les bords du tube pour bien libérer et répartir l'inoculum. </a:t>
            </a:r>
          </a:p>
          <a:p>
            <a:pPr marL="285750" indent="-285750">
              <a:buFont typeface="Wingdings" panose="05000000000000000000" pitchFamily="2" charset="2"/>
              <a:buChar char="Ø"/>
            </a:pPr>
            <a:endParaRPr lang="fr-FR" sz="2400" i="1" dirty="0" smtClean="0">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endParaRPr lang="fr-FR" sz="2400" i="1" dirty="0">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endParaRPr lang="fr-FR" sz="2400" i="1" dirty="0" smtClean="0">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endParaRPr lang="fr-FR" sz="2400" i="1" dirty="0">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endParaRPr lang="fr-FR" sz="2400" i="1" dirty="0" smtClean="0">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endParaRPr lang="fr-FR" sz="2400" i="1" dirty="0">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r>
              <a:rPr lang="fr-FR" sz="2400" i="1" dirty="0" smtClean="0">
                <a:latin typeface="Calibri" panose="020F0502020204030204" pitchFamily="34" charset="0"/>
                <a:ea typeface="Calibri" panose="020F0502020204030204" pitchFamily="34" charset="0"/>
              </a:rPr>
              <a:t>S'il </a:t>
            </a:r>
            <a:r>
              <a:rPr lang="fr-FR" sz="2400" i="1" dirty="0">
                <a:latin typeface="Calibri" panose="020F0502020204030204" pitchFamily="34" charset="0"/>
                <a:ea typeface="Calibri" panose="020F0502020204030204" pitchFamily="34" charset="0"/>
              </a:rPr>
              <a:t>s'agit d'une gélose inclinée, la boucle va se poser au fond du tube à la surface de la gélose et l'inoculum est déposé en stries ascendantes régulières sans rayer la gélose</a:t>
            </a:r>
            <a:endParaRPr lang="ar-DZ" sz="2400" dirty="0"/>
          </a:p>
        </p:txBody>
      </p:sp>
      <p:pic>
        <p:nvPicPr>
          <p:cNvPr id="8194" name="Picture 2" descr="Ensemencement bactéries milieu solide et liq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8787" y="3371849"/>
            <a:ext cx="2543175" cy="34861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actéries lactiques lactobacillus bulgaricus streptococcus thermophi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525" y="103187"/>
            <a:ext cx="240982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552183"/>
      </p:ext>
    </p:extLst>
  </p:cSld>
  <p:clrMapOvr>
    <a:masterClrMapping/>
  </p:clrMapOvr>
</p:sld>
</file>

<file path=ppt/theme/theme1.xml><?xml version="1.0" encoding="utf-8"?>
<a:theme xmlns:a="http://schemas.openxmlformats.org/drawingml/2006/main" name="Thème Offic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1542</TotalTime>
  <Words>1660</Words>
  <Application>Microsoft Office PowerPoint</Application>
  <PresentationFormat>Grand écran</PresentationFormat>
  <Paragraphs>88</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Times New Roman</vt:lpstr>
      <vt:lpstr>Wingdings</vt:lpstr>
      <vt:lpstr>Thème Office</vt:lpstr>
      <vt:lpstr>Matériel et techniques microbiologiques de base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Matériel et techniques microbiologiques de base</dc:title>
  <dc:creator>CAMELIA MOSBAH</dc:creator>
  <cp:lastModifiedBy>CAMELIA MOSBAH</cp:lastModifiedBy>
  <cp:revision>29</cp:revision>
  <dcterms:created xsi:type="dcterms:W3CDTF">2021-04-04T18:26:40Z</dcterms:created>
  <dcterms:modified xsi:type="dcterms:W3CDTF">2021-04-06T21:04:22Z</dcterms:modified>
</cp:coreProperties>
</file>