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309A6D-C09C-4548-B29A-6CF363A7E532}" type="datetimeFigureOut">
              <a:rPr lang="fr-FR" smtClean="0"/>
              <a:pPr/>
              <a:t>07/11/2023</a:t>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AA309A6D-C09C-4548-B29A-6CF363A7E532}" type="datetimeFigureOut">
              <a:rPr lang="fr-FR" smtClean="0"/>
              <a:pPr/>
              <a:t>07/11/2023</a:t>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‹N°›</a:t>
            </a:fld>
            <a:endParaRPr lang="fr-B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309A6D-C09C-4548-B29A-6CF363A7E532}" type="datetimeFigureOut">
              <a:rPr lang="fr-FR" smtClean="0"/>
              <a:pPr/>
              <a:t>07/11/2023</a:t>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AA309A6D-C09C-4548-B29A-6CF363A7E532}" type="datetimeFigureOut">
              <a:rPr lang="fr-FR" smtClean="0"/>
              <a:pPr/>
              <a:t>07/11/2023</a:t>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07/11/2023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309A6D-C09C-4548-B29A-6CF363A7E532}" type="datetimeFigureOut">
              <a:rPr lang="fr-FR" smtClean="0"/>
              <a:pPr/>
              <a:t>07/11/2023</a:t>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43174" y="0"/>
            <a:ext cx="6500826" cy="3857628"/>
          </a:xfrm>
          <a:scene3d>
            <a:camera prst="orthographicFront"/>
            <a:lightRig rig="threePt" dir="t"/>
          </a:scene3d>
          <a:sp3d>
            <a:bevelT/>
          </a:sp3d>
        </p:spPr>
        <p:txBody>
          <a:bodyPr/>
          <a:lstStyle/>
          <a:p>
            <a:r>
              <a:rPr lang="fr-FR" sz="60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 ACQUISITION OF </a:t>
            </a:r>
            <a:r>
              <a:rPr lang="fr-FR" sz="600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Some</a:t>
            </a:r>
            <a:r>
              <a:rPr lang="fr-FR" sz="60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sz="600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other</a:t>
            </a:r>
            <a:r>
              <a:rPr lang="fr-FR" sz="60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sz="600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language</a:t>
            </a:r>
            <a:r>
              <a:rPr lang="fr-FR" sz="60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fr-FR" sz="600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features</a:t>
            </a:r>
            <a:endParaRPr lang="fr-FR" sz="60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Sous-titre 2"/>
          <p:cNvSpPr>
            <a:spLocks noGrp="1"/>
          </p:cNvSpPr>
          <p:nvPr>
            <p:ph type="subTitle" idx="1"/>
          </p:nvPr>
        </p:nvSpPr>
        <p:spPr>
          <a:xfrm flipV="1">
            <a:off x="2714612" y="6857999"/>
            <a:ext cx="6429388" cy="45719"/>
          </a:xfrm>
        </p:spPr>
        <p:txBody>
          <a:bodyPr>
            <a:normAutofit fontScale="25000" lnSpcReduction="20000"/>
          </a:bodyPr>
          <a:lstStyle/>
          <a:p>
            <a:r>
              <a:rPr lang="fr-FR" dirty="0" smtClean="0"/>
              <a:t> </a:t>
            </a:r>
            <a:endParaRPr lang="fr-F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r>
              <a:rPr lang="en-US" sz="3200" dirty="0" smtClean="0">
                <a:latin typeface="Times New Roman" pitchFamily="18" charset="0"/>
                <a:cs typeface="Times New Roman" pitchFamily="18" charset="0"/>
              </a:rPr>
              <a:t>The ability to use these question words is at least partly tied to:</a:t>
            </a:r>
          </a:p>
          <a:p>
            <a:endParaRPr lang="fr-FR" dirty="0" smtClean="0">
              <a:latin typeface="Times New Roman" pitchFamily="18" charset="0"/>
              <a:cs typeface="Times New Roman" pitchFamily="18" charset="0"/>
            </a:endParaRPr>
          </a:p>
          <a:p>
            <a:pPr marL="274320" lvl="2" indent="-274320">
              <a:spcBef>
                <a:spcPts val="600"/>
              </a:spcBef>
              <a:buClr>
                <a:schemeClr val="tx2"/>
              </a:buClr>
              <a:buSzPct val="73000"/>
              <a:buFont typeface="Wingdings" pitchFamily="2" charset="2"/>
              <a:buChar char="Ø"/>
            </a:pPr>
            <a:r>
              <a:rPr lang="fr-FR" sz="3200" dirty="0" err="1" smtClean="0">
                <a:latin typeface="Times New Roman" pitchFamily="18" charset="0"/>
                <a:cs typeface="Times New Roman" pitchFamily="18" charset="0"/>
              </a:rPr>
              <a:t>Children's</a:t>
            </a:r>
            <a:r>
              <a:rPr lang="fr-FR" sz="3200" dirty="0" smtClean="0">
                <a:latin typeface="Times New Roman" pitchFamily="18" charset="0"/>
                <a:cs typeface="Times New Roman" pitchFamily="18" charset="0"/>
              </a:rPr>
              <a:t> cognitive </a:t>
            </a:r>
            <a:r>
              <a:rPr lang="fr-FR" sz="3200" dirty="0" err="1" smtClean="0">
                <a:latin typeface="Times New Roman" pitchFamily="18" charset="0"/>
                <a:cs typeface="Times New Roman" pitchFamily="18" charset="0"/>
              </a:rPr>
              <a:t>development</a:t>
            </a:r>
            <a:r>
              <a:rPr lang="fr-FR" sz="3200" dirty="0" smtClean="0">
                <a:latin typeface="Times New Roman" pitchFamily="18" charset="0"/>
                <a:cs typeface="Times New Roman" pitchFamily="18" charset="0"/>
              </a:rPr>
              <a:t>.</a:t>
            </a:r>
          </a:p>
          <a:p>
            <a:pPr marL="274320" lvl="2" indent="-274320">
              <a:spcBef>
                <a:spcPts val="600"/>
              </a:spcBef>
              <a:buClr>
                <a:schemeClr val="tx2"/>
              </a:buClr>
              <a:buSzPct val="73000"/>
              <a:buFont typeface="Wingdings" pitchFamily="2" charset="2"/>
              <a:buChar char="Ø"/>
            </a:pPr>
            <a:endParaRPr lang="fr-FR" sz="1800" dirty="0" smtClean="0">
              <a:latin typeface="Times New Roman" pitchFamily="18" charset="0"/>
              <a:cs typeface="Times New Roman" pitchFamily="18" charset="0"/>
            </a:endParaRPr>
          </a:p>
          <a:p>
            <a:pPr marL="274320" lvl="2" indent="-274320">
              <a:spcBef>
                <a:spcPts val="600"/>
              </a:spcBef>
              <a:buClr>
                <a:schemeClr val="tx2"/>
              </a:buClr>
              <a:buSzPct val="73000"/>
              <a:buFont typeface="Wingdings" pitchFamily="2" charset="2"/>
              <a:buChar char="Ø"/>
            </a:pPr>
            <a:r>
              <a:rPr lang="en-US" sz="3200" dirty="0" smtClean="0">
                <a:latin typeface="Times New Roman" pitchFamily="18" charset="0"/>
                <a:cs typeface="Times New Roman" pitchFamily="18" charset="0"/>
              </a:rPr>
              <a:t>It is also predicted in part by the questions children are asked, and</a:t>
            </a:r>
          </a:p>
          <a:p>
            <a:pPr marL="274320" lvl="2" indent="-274320">
              <a:spcBef>
                <a:spcPts val="600"/>
              </a:spcBef>
              <a:buClr>
                <a:schemeClr val="tx2"/>
              </a:buClr>
              <a:buSzPct val="73000"/>
              <a:buFont typeface="Wingdings" pitchFamily="2" charset="2"/>
              <a:buChar char="Ø"/>
            </a:pPr>
            <a:endParaRPr lang="fr-FR" sz="1800" dirty="0" smtClean="0">
              <a:latin typeface="Times New Roman" pitchFamily="18" charset="0"/>
              <a:cs typeface="Times New Roman" pitchFamily="18" charset="0"/>
            </a:endParaRPr>
          </a:p>
          <a:p>
            <a:pPr marL="274320" lvl="2" indent="-274320">
              <a:spcBef>
                <a:spcPts val="600"/>
              </a:spcBef>
              <a:buClr>
                <a:schemeClr val="tx2"/>
              </a:buClr>
              <a:buSzPct val="73000"/>
              <a:buFont typeface="Wingdings" pitchFamily="2" charset="2"/>
              <a:buChar char="Ø"/>
            </a:pPr>
            <a:r>
              <a:rPr lang="en-US" sz="3200" dirty="0" smtClean="0">
                <a:latin typeface="Times New Roman" pitchFamily="18" charset="0"/>
                <a:cs typeface="Times New Roman" pitchFamily="18" charset="0"/>
              </a:rPr>
              <a:t>the linguistic complexity of questions with different </a:t>
            </a:r>
            <a:r>
              <a:rPr lang="en-US" sz="3200" b="1" i="1" dirty="0" err="1" smtClean="0">
                <a:solidFill>
                  <a:srgbClr val="00B050"/>
                </a:solidFill>
                <a:latin typeface="Times New Roman" pitchFamily="18" charset="0"/>
                <a:cs typeface="Times New Roman" pitchFamily="18" charset="0"/>
              </a:rPr>
              <a:t>wh</a:t>
            </a:r>
            <a:r>
              <a:rPr lang="en-US" sz="3200" dirty="0" smtClean="0">
                <a:latin typeface="Times New Roman" pitchFamily="18" charset="0"/>
                <a:cs typeface="Times New Roman" pitchFamily="18" charset="0"/>
              </a:rPr>
              <a:t>-words.</a:t>
            </a:r>
            <a:endParaRPr lang="fr-FR" sz="3200" dirty="0" smtClean="0">
              <a:latin typeface="Times New Roman" pitchFamily="18" charset="0"/>
              <a:cs typeface="Times New Roman" pitchFamily="18" charset="0"/>
            </a:endParaRPr>
          </a:p>
          <a:p>
            <a:pPr>
              <a:buNone/>
            </a:pPr>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p:cTn id="2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3">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normAutofit/>
          </a:bodyPr>
          <a:lstStyle/>
          <a:p>
            <a:pPr algn="just"/>
            <a:endParaRPr lang="en-US" sz="3200" dirty="0" smtClean="0">
              <a:latin typeface="Times New Roman" pitchFamily="18" charset="0"/>
              <a:cs typeface="Times New Roman" pitchFamily="18" charset="0"/>
            </a:endParaRPr>
          </a:p>
          <a:p>
            <a:pPr algn="just"/>
            <a:r>
              <a:rPr lang="en-US" sz="3200" dirty="0" smtClean="0">
                <a:latin typeface="Times New Roman" pitchFamily="18" charset="0"/>
                <a:cs typeface="Times New Roman" pitchFamily="18" charset="0"/>
              </a:rPr>
              <a:t>Thus, it does not seem surprising that there is consistency in the sequence of their acquisition. Perhaps more remarkable is the consistency in the acquisition of word order in questions. This development is not based on learning new meanings, but rather on learning different linguistic forms to express meanings that are already understood.</a:t>
            </a:r>
            <a:endParaRPr lang="fr-FR" sz="3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pPr>
              <a:buNone/>
            </a:pPr>
            <a:endParaRPr lang="fr-FR" dirty="0" smtClean="0"/>
          </a:p>
          <a:p>
            <a:pPr>
              <a:buNone/>
            </a:pPr>
            <a:endParaRPr lang="fr-FR" dirty="0" smtClean="0"/>
          </a:p>
          <a:p>
            <a:r>
              <a:rPr lang="en-US" sz="2800" dirty="0" smtClean="0">
                <a:latin typeface="Times New Roman" pitchFamily="18" charset="0"/>
                <a:cs typeface="Times New Roman" pitchFamily="18" charset="0"/>
              </a:rPr>
              <a:t>Children's earliest questions are single words or simple two- or three-word </a:t>
            </a:r>
            <a:r>
              <a:rPr lang="fr-FR" sz="2800" dirty="0" smtClean="0">
                <a:latin typeface="Times New Roman" pitchFamily="18" charset="0"/>
                <a:cs typeface="Times New Roman" pitchFamily="18" charset="0"/>
              </a:rPr>
              <a:t>sentences </a:t>
            </a:r>
            <a:r>
              <a:rPr lang="fr-FR" sz="2800" dirty="0" err="1" smtClean="0">
                <a:latin typeface="Times New Roman" pitchFamily="18" charset="0"/>
                <a:cs typeface="Times New Roman" pitchFamily="18" charset="0"/>
              </a:rPr>
              <a:t>with</a:t>
            </a:r>
            <a:r>
              <a:rPr lang="fr-FR" sz="2800" dirty="0" smtClean="0">
                <a:latin typeface="Times New Roman" pitchFamily="18" charset="0"/>
                <a:cs typeface="Times New Roman" pitchFamily="18" charset="0"/>
              </a:rPr>
              <a:t> </a:t>
            </a:r>
            <a:r>
              <a:rPr lang="fr-FR" sz="2800" u="sng" dirty="0" err="1" smtClean="0">
                <a:latin typeface="Times New Roman" pitchFamily="18" charset="0"/>
                <a:cs typeface="Times New Roman" pitchFamily="18" charset="0"/>
              </a:rPr>
              <a:t>rising</a:t>
            </a:r>
            <a:r>
              <a:rPr lang="fr-FR" sz="2800" u="sng" dirty="0" smtClean="0">
                <a:latin typeface="Times New Roman" pitchFamily="18" charset="0"/>
                <a:cs typeface="Times New Roman" pitchFamily="18" charset="0"/>
              </a:rPr>
              <a:t> intonation</a:t>
            </a:r>
            <a:r>
              <a:rPr lang="fr-FR" sz="2800" dirty="0" smtClean="0">
                <a:latin typeface="Times New Roman" pitchFamily="18" charset="0"/>
                <a:cs typeface="Times New Roman" pitchFamily="18" charset="0"/>
              </a:rPr>
              <a:t>:</a:t>
            </a:r>
          </a:p>
          <a:p>
            <a:pPr>
              <a:buNone/>
            </a:pPr>
            <a:r>
              <a:rPr lang="fr-FR" sz="2800" i="1" dirty="0" smtClean="0">
                <a:solidFill>
                  <a:srgbClr val="0070C0"/>
                </a:solidFill>
                <a:latin typeface="Times New Roman" pitchFamily="18" charset="0"/>
                <a:cs typeface="Times New Roman" pitchFamily="18" charset="0"/>
              </a:rPr>
              <a:t>         Cookie? </a:t>
            </a:r>
            <a:r>
              <a:rPr lang="fr-FR" sz="2800" i="1" dirty="0" err="1" smtClean="0">
                <a:solidFill>
                  <a:srgbClr val="0070C0"/>
                </a:solidFill>
                <a:latin typeface="Times New Roman" pitchFamily="18" charset="0"/>
                <a:cs typeface="Times New Roman" pitchFamily="18" charset="0"/>
              </a:rPr>
              <a:t>Mummy</a:t>
            </a:r>
            <a:r>
              <a:rPr lang="fr-FR" sz="2800" i="1" dirty="0" smtClean="0">
                <a:solidFill>
                  <a:srgbClr val="0070C0"/>
                </a:solidFill>
                <a:latin typeface="Times New Roman" pitchFamily="18" charset="0"/>
                <a:cs typeface="Times New Roman" pitchFamily="18" charset="0"/>
              </a:rPr>
              <a:t> book?</a:t>
            </a:r>
          </a:p>
          <a:p>
            <a:pPr>
              <a:buNone/>
            </a:pPr>
            <a:endParaRPr lang="fr-FR" sz="2800" i="1"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At the same time, they may produce some correct questions-correct because they have been learned as </a:t>
            </a:r>
            <a:r>
              <a:rPr lang="en-US" sz="2800" b="1" u="sng" dirty="0" smtClean="0">
                <a:latin typeface="Times New Roman" pitchFamily="18" charset="0"/>
                <a:cs typeface="Times New Roman" pitchFamily="18" charset="0"/>
              </a:rPr>
              <a:t>chunks</a:t>
            </a:r>
            <a:r>
              <a:rPr lang="en-US" sz="2800" dirty="0" smtClean="0">
                <a:latin typeface="Times New Roman" pitchFamily="18" charset="0"/>
                <a:cs typeface="Times New Roman" pitchFamily="18" charset="0"/>
              </a:rPr>
              <a:t>:</a:t>
            </a:r>
          </a:p>
          <a:p>
            <a:pPr>
              <a:buNone/>
            </a:pPr>
            <a:r>
              <a:rPr lang="fr-FR" sz="2800" i="1" dirty="0" smtClean="0">
                <a:solidFill>
                  <a:srgbClr val="0070C0"/>
                </a:solidFill>
                <a:latin typeface="Times New Roman" pitchFamily="18" charset="0"/>
                <a:cs typeface="Times New Roman" pitchFamily="18" charset="0"/>
              </a:rPr>
              <a:t>         </a:t>
            </a:r>
            <a:r>
              <a:rPr lang="fr-FR" sz="2800" i="1" dirty="0" err="1" smtClean="0">
                <a:solidFill>
                  <a:srgbClr val="0070C0"/>
                </a:solidFill>
                <a:latin typeface="Times New Roman" pitchFamily="18" charset="0"/>
                <a:cs typeface="Times New Roman" pitchFamily="18" charset="0"/>
              </a:rPr>
              <a:t>Where’s</a:t>
            </a:r>
            <a:r>
              <a:rPr lang="fr-FR" sz="2800" i="1" dirty="0" smtClean="0">
                <a:solidFill>
                  <a:srgbClr val="0070C0"/>
                </a:solidFill>
                <a:latin typeface="Times New Roman" pitchFamily="18" charset="0"/>
                <a:cs typeface="Times New Roman" pitchFamily="18" charset="0"/>
              </a:rPr>
              <a:t> </a:t>
            </a:r>
            <a:r>
              <a:rPr lang="fr-FR" sz="2800" i="1" dirty="0" err="1" smtClean="0">
                <a:solidFill>
                  <a:srgbClr val="0070C0"/>
                </a:solidFill>
                <a:latin typeface="Times New Roman" pitchFamily="18" charset="0"/>
                <a:cs typeface="Times New Roman" pitchFamily="18" charset="0"/>
              </a:rPr>
              <a:t>Daddy</a:t>
            </a:r>
            <a:r>
              <a:rPr lang="fr-FR" sz="2800" i="1" dirty="0" smtClean="0">
                <a:solidFill>
                  <a:srgbClr val="0070C0"/>
                </a:solidFill>
                <a:latin typeface="Times New Roman" pitchFamily="18" charset="0"/>
                <a:cs typeface="Times New Roman" pitchFamily="18" charset="0"/>
              </a:rPr>
              <a:t>? </a:t>
            </a:r>
            <a:r>
              <a:rPr lang="fr-FR" sz="2800" i="1" dirty="0" err="1" smtClean="0">
                <a:solidFill>
                  <a:srgbClr val="0070C0"/>
                </a:solidFill>
                <a:latin typeface="Times New Roman" pitchFamily="18" charset="0"/>
                <a:cs typeface="Times New Roman" pitchFamily="18" charset="0"/>
              </a:rPr>
              <a:t>What’s</a:t>
            </a:r>
            <a:r>
              <a:rPr lang="fr-FR" sz="2800" i="1" dirty="0" smtClean="0">
                <a:solidFill>
                  <a:srgbClr val="0070C0"/>
                </a:solidFill>
                <a:latin typeface="Times New Roman" pitchFamily="18" charset="0"/>
                <a:cs typeface="Times New Roman" pitchFamily="18" charset="0"/>
              </a:rPr>
              <a:t> </a:t>
            </a:r>
            <a:r>
              <a:rPr lang="fr-FR" sz="2800" i="1" dirty="0" err="1" smtClean="0">
                <a:solidFill>
                  <a:srgbClr val="0070C0"/>
                </a:solidFill>
                <a:latin typeface="Times New Roman" pitchFamily="18" charset="0"/>
                <a:cs typeface="Times New Roman" pitchFamily="18" charset="0"/>
              </a:rPr>
              <a:t>that</a:t>
            </a:r>
            <a:r>
              <a:rPr lang="fr-FR" sz="2800" i="1" dirty="0" smtClean="0">
                <a:solidFill>
                  <a:srgbClr val="0070C0"/>
                </a:solidFill>
                <a:latin typeface="Times New Roman" pitchFamily="18" charset="0"/>
                <a:cs typeface="Times New Roman" pitchFamily="18" charset="0"/>
              </a:rPr>
              <a:t>?</a:t>
            </a:r>
            <a:endParaRPr lang="fr-FR" sz="2800" i="1" dirty="0">
              <a:solidFill>
                <a:srgbClr val="0070C0"/>
              </a:solidFill>
              <a:latin typeface="Times New Roman" pitchFamily="18" charset="0"/>
              <a:cs typeface="Times New Roman" pitchFamily="18" charset="0"/>
            </a:endParaRPr>
          </a:p>
        </p:txBody>
      </p:sp>
      <p:sp>
        <p:nvSpPr>
          <p:cNvPr id="4" name="Rectangle à coins arrondis 3"/>
          <p:cNvSpPr/>
          <p:nvPr/>
        </p:nvSpPr>
        <p:spPr>
          <a:xfrm>
            <a:off x="357158" y="0"/>
            <a:ext cx="184309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chilly" dir="t"/>
            </a:scene3d>
            <a:sp3d extrusionH="57150" prstMaterial="matte">
              <a:bevelT w="38100" h="38100"/>
              <a:bevelB w="38100" h="38100"/>
            </a:sp3d>
          </a:bodyPr>
          <a:lstStyle/>
          <a:p>
            <a:pPr algn="ctr"/>
            <a:r>
              <a:rPr lang="fr-FR" sz="3000" dirty="0" smtClean="0">
                <a:latin typeface="Times New Roman" pitchFamily="18" charset="0"/>
                <a:cs typeface="Times New Roman" pitchFamily="18" charset="0"/>
              </a:rPr>
              <a:t>STAGE 1</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r>
              <a:rPr lang="en-US" sz="2800" dirty="0" smtClean="0">
                <a:latin typeface="Times New Roman" pitchFamily="18" charset="0"/>
                <a:cs typeface="Times New Roman" pitchFamily="18" charset="0"/>
              </a:rPr>
              <a:t>As they begin to ask more new questions, children use the word order of the </a:t>
            </a:r>
            <a:r>
              <a:rPr lang="en-US" sz="2800" b="1" u="sng" dirty="0" smtClean="0">
                <a:latin typeface="Times New Roman" pitchFamily="18" charset="0"/>
                <a:cs typeface="Times New Roman" pitchFamily="18" charset="0"/>
              </a:rPr>
              <a:t>declarative</a:t>
            </a:r>
            <a:r>
              <a:rPr lang="en-US" sz="2800" dirty="0" smtClean="0">
                <a:latin typeface="Times New Roman" pitchFamily="18" charset="0"/>
                <a:cs typeface="Times New Roman" pitchFamily="18" charset="0"/>
              </a:rPr>
              <a:t> sentence, with </a:t>
            </a:r>
            <a:r>
              <a:rPr lang="en-US" sz="2800" u="sng" dirty="0" smtClean="0">
                <a:latin typeface="Times New Roman" pitchFamily="18" charset="0"/>
                <a:cs typeface="Times New Roman" pitchFamily="18" charset="0"/>
              </a:rPr>
              <a:t>rising intonation</a:t>
            </a:r>
            <a:r>
              <a:rPr lang="en-US" sz="2800" dirty="0" smtClean="0">
                <a:latin typeface="Times New Roman" pitchFamily="18" charset="0"/>
                <a:cs typeface="Times New Roman" pitchFamily="18" charset="0"/>
              </a:rPr>
              <a:t>.</a:t>
            </a:r>
            <a:endParaRPr lang="fr-FR" sz="2800" dirty="0" smtClean="0">
              <a:latin typeface="Times New Roman" pitchFamily="18" charset="0"/>
              <a:cs typeface="Times New Roman" pitchFamily="18" charset="0"/>
            </a:endParaRPr>
          </a:p>
          <a:p>
            <a:endParaRPr lang="en-US" i="1" dirty="0" smtClean="0">
              <a:solidFill>
                <a:srgbClr val="0070C0"/>
              </a:solidFill>
              <a:latin typeface="Times New Roman" pitchFamily="18" charset="0"/>
              <a:cs typeface="Times New Roman" pitchFamily="18" charset="0"/>
            </a:endParaRPr>
          </a:p>
          <a:p>
            <a:pPr>
              <a:buNone/>
            </a:pPr>
            <a:r>
              <a:rPr lang="en-US" sz="3600" i="1" dirty="0" smtClean="0">
                <a:solidFill>
                  <a:srgbClr val="0070C0"/>
                </a:solidFill>
                <a:latin typeface="Times New Roman" pitchFamily="18" charset="0"/>
                <a:cs typeface="Times New Roman" pitchFamily="18" charset="0"/>
              </a:rPr>
              <a:t>         You like this? I have some?</a:t>
            </a:r>
          </a:p>
          <a:p>
            <a:pPr>
              <a:buNone/>
            </a:pPr>
            <a:endParaRPr lang="en-US" i="1" dirty="0" smtClean="0">
              <a:solidFill>
                <a:srgbClr val="0070C0"/>
              </a:solidFill>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They continue to produce the correct chunk-learned forms such as 'What’s that?' alongside their own created questions.</a:t>
            </a:r>
            <a:endParaRPr lang="en-US" sz="2800" i="1" dirty="0" smtClean="0">
              <a:solidFill>
                <a:srgbClr val="0070C0"/>
              </a:solidFill>
              <a:latin typeface="Times New Roman" pitchFamily="18" charset="0"/>
              <a:cs typeface="Times New Roman" pitchFamily="18" charset="0"/>
            </a:endParaRPr>
          </a:p>
          <a:p>
            <a:endParaRPr lang="en-US" i="1" dirty="0" smtClean="0">
              <a:solidFill>
                <a:srgbClr val="0070C0"/>
              </a:solidFill>
              <a:latin typeface="Times New Roman" pitchFamily="18" charset="0"/>
              <a:cs typeface="Times New Roman" pitchFamily="18" charset="0"/>
            </a:endParaRPr>
          </a:p>
          <a:p>
            <a:endParaRPr lang="fr-FR" i="1" dirty="0">
              <a:solidFill>
                <a:srgbClr val="0070C0"/>
              </a:solidFill>
              <a:latin typeface="Times New Roman" pitchFamily="18" charset="0"/>
              <a:cs typeface="Times New Roman" pitchFamily="18" charset="0"/>
            </a:endParaRPr>
          </a:p>
        </p:txBody>
      </p:sp>
      <p:sp>
        <p:nvSpPr>
          <p:cNvPr id="5" name="Rectangle à coins arrondis 4"/>
          <p:cNvSpPr/>
          <p:nvPr/>
        </p:nvSpPr>
        <p:spPr>
          <a:xfrm>
            <a:off x="357158" y="0"/>
            <a:ext cx="1857388" cy="10001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000" dirty="0" smtClean="0">
                <a:latin typeface="Times New Roman" pitchFamily="18" charset="0"/>
                <a:cs typeface="Times New Roman" pitchFamily="18" charset="0"/>
              </a:rPr>
              <a:t>STAGE 2</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slide(fromBottom)">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checkerboard(across)">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r>
              <a:rPr lang="en-US" sz="2800" dirty="0" smtClean="0">
                <a:latin typeface="Times New Roman" pitchFamily="18" charset="0"/>
                <a:cs typeface="Times New Roman" pitchFamily="18" charset="0"/>
              </a:rPr>
              <a:t>Gradually, children notice that the structure of questions is different and begin to produce questions such as:</a:t>
            </a:r>
            <a:endParaRPr lang="fr-FR" sz="2800" dirty="0" smtClean="0">
              <a:latin typeface="Times New Roman" pitchFamily="18" charset="0"/>
              <a:cs typeface="Times New Roman" pitchFamily="18" charset="0"/>
            </a:endParaRPr>
          </a:p>
          <a:p>
            <a:pPr>
              <a:buNone/>
            </a:pPr>
            <a:r>
              <a:rPr lang="en-US" b="1" i="1" dirty="0" smtClean="0">
                <a:solidFill>
                  <a:srgbClr val="0070C0"/>
                </a:solidFill>
                <a:latin typeface="Times New Roman" pitchFamily="18" charset="0"/>
                <a:cs typeface="Times New Roman" pitchFamily="18" charset="0"/>
              </a:rPr>
              <a:t>         Can I go? Are you happy?</a:t>
            </a:r>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 call this stage '</a:t>
            </a:r>
            <a:r>
              <a:rPr lang="en-US" b="1" u="sng" dirty="0" smtClean="0">
                <a:solidFill>
                  <a:srgbClr val="FF0000"/>
                </a:solidFill>
                <a:latin typeface="Times New Roman" pitchFamily="18" charset="0"/>
                <a:cs typeface="Times New Roman" pitchFamily="18" charset="0"/>
              </a:rPr>
              <a:t>fronting</a:t>
            </a:r>
            <a:r>
              <a:rPr lang="en-US" dirty="0" smtClean="0">
                <a:latin typeface="Times New Roman" pitchFamily="18" charset="0"/>
                <a:cs typeface="Times New Roman" pitchFamily="18" charset="0"/>
              </a:rPr>
              <a:t>‘ because the child’s rule seems to be that questions are formed by putting something -verb form or question word- at the '</a:t>
            </a:r>
            <a:r>
              <a:rPr lang="en-US" b="1" dirty="0" smtClean="0">
                <a:solidFill>
                  <a:srgbClr val="FF0000"/>
                </a:solidFill>
                <a:latin typeface="Times New Roman" pitchFamily="18" charset="0"/>
                <a:cs typeface="Times New Roman" pitchFamily="18" charset="0"/>
              </a:rPr>
              <a:t>front</a:t>
            </a:r>
            <a:r>
              <a:rPr lang="en-US" dirty="0" smtClean="0">
                <a:latin typeface="Times New Roman" pitchFamily="18" charset="0"/>
                <a:cs typeface="Times New Roman" pitchFamily="18" charset="0"/>
              </a:rPr>
              <a:t>' of a sentence, leaving the rest of the sentence in its statement form.</a:t>
            </a:r>
            <a:endParaRPr lang="en-US" dirty="0" smtClean="0"/>
          </a:p>
          <a:p>
            <a:pPr>
              <a:buNone/>
            </a:pPr>
            <a:r>
              <a:rPr lang="en-US" b="1" i="1" dirty="0" smtClean="0">
                <a:solidFill>
                  <a:srgbClr val="0070C0"/>
                </a:solidFill>
                <a:latin typeface="Times New Roman" pitchFamily="18" charset="0"/>
                <a:cs typeface="Times New Roman" pitchFamily="18" charset="0"/>
              </a:rPr>
              <a:t>         Is the teddy is tired? Do I can have a cookie?</a:t>
            </a:r>
          </a:p>
          <a:p>
            <a:pPr>
              <a:buNone/>
            </a:pPr>
            <a:r>
              <a:rPr lang="en-US" b="1" i="1" dirty="0" smtClean="0">
                <a:solidFill>
                  <a:srgbClr val="0070C0"/>
                </a:solidFill>
                <a:latin typeface="Times New Roman" pitchFamily="18" charset="0"/>
                <a:cs typeface="Times New Roman" pitchFamily="18" charset="0"/>
              </a:rPr>
              <a:t>        Why you don’t have one? Why you </a:t>
            </a:r>
            <a:r>
              <a:rPr lang="en-US" b="1" i="1" dirty="0" err="1" smtClean="0">
                <a:solidFill>
                  <a:srgbClr val="0070C0"/>
                </a:solidFill>
                <a:latin typeface="Times New Roman" pitchFamily="18" charset="0"/>
                <a:cs typeface="Times New Roman" pitchFamily="18" charset="0"/>
              </a:rPr>
              <a:t>catched</a:t>
            </a:r>
            <a:r>
              <a:rPr lang="en-US" b="1" i="1" dirty="0" smtClean="0">
                <a:solidFill>
                  <a:srgbClr val="0070C0"/>
                </a:solidFill>
                <a:latin typeface="Times New Roman" pitchFamily="18" charset="0"/>
                <a:cs typeface="Times New Roman" pitchFamily="18" charset="0"/>
              </a:rPr>
              <a:t> it?</a:t>
            </a:r>
            <a:endParaRPr lang="fr-FR" b="1" i="1" dirty="0">
              <a:solidFill>
                <a:srgbClr val="0070C0"/>
              </a:solidFill>
              <a:latin typeface="Times New Roman" pitchFamily="18" charset="0"/>
              <a:cs typeface="Times New Roman" pitchFamily="18" charset="0"/>
            </a:endParaRPr>
          </a:p>
        </p:txBody>
      </p:sp>
      <p:sp>
        <p:nvSpPr>
          <p:cNvPr id="4" name="Rectangle à coins arrondis 3"/>
          <p:cNvSpPr/>
          <p:nvPr/>
        </p:nvSpPr>
        <p:spPr>
          <a:xfrm>
            <a:off x="285720" y="0"/>
            <a:ext cx="1785950" cy="10001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000" dirty="0" smtClean="0">
                <a:latin typeface="Times New Roman" pitchFamily="18" charset="0"/>
                <a:cs typeface="Times New Roman" pitchFamily="18" charset="0"/>
              </a:rPr>
              <a:t>STAGE 3</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slide(fromBottom)">
                                      <p:cBhvr>
                                        <p:cTn id="12" dur="500"/>
                                        <p:tgtEl>
                                          <p:spTgt spid="3">
                                            <p:txEl>
                                              <p:pRg st="5" end="5"/>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slide(fromBottom)">
                                      <p:cBhvr>
                                        <p:cTn id="15" dur="500"/>
                                        <p:tgtEl>
                                          <p:spTgt spid="3">
                                            <p:txEl>
                                              <p:pRg st="6" end="6"/>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heckerboard(across)">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r>
              <a:rPr lang="en-US" sz="2800" dirty="0" smtClean="0">
                <a:latin typeface="Times New Roman" pitchFamily="18" charset="0"/>
                <a:cs typeface="Times New Roman" pitchFamily="18" charset="0"/>
              </a:rPr>
              <a:t>At stage 4, some questions are formed by subject-auxiliary inversion. The questions resemble those of stage 3, but there is more variety in the auxiliaries that appear before the subject.</a:t>
            </a:r>
          </a:p>
          <a:p>
            <a:pPr>
              <a:buNone/>
            </a:pPr>
            <a:r>
              <a:rPr lang="en-US" b="1" i="1" dirty="0" smtClean="0">
                <a:solidFill>
                  <a:srgbClr val="0070C0"/>
                </a:solidFill>
                <a:latin typeface="Times New Roman" pitchFamily="18" charset="0"/>
                <a:cs typeface="Times New Roman" pitchFamily="18" charset="0"/>
              </a:rPr>
              <a:t>         Are you going to play with me?</a:t>
            </a:r>
          </a:p>
          <a:p>
            <a:endParaRPr lang="en-US" dirty="0" smtClean="0"/>
          </a:p>
          <a:p>
            <a:r>
              <a:rPr lang="en-US" sz="2800" dirty="0" smtClean="0">
                <a:latin typeface="Times New Roman" pitchFamily="18" charset="0"/>
                <a:cs typeface="Times New Roman" pitchFamily="18" charset="0"/>
              </a:rPr>
              <a:t>At this stage, children can even add 'do' in questions in which there would be no auxiliary in the declarative version of the sentence.</a:t>
            </a:r>
            <a:endParaRPr lang="fr-FR" sz="2800" dirty="0" smtClean="0">
              <a:latin typeface="Times New Roman" pitchFamily="18" charset="0"/>
              <a:cs typeface="Times New Roman" pitchFamily="18" charset="0"/>
            </a:endParaRPr>
          </a:p>
          <a:p>
            <a:pPr>
              <a:buNone/>
            </a:pPr>
            <a:r>
              <a:rPr lang="en-US" b="1" i="1" dirty="0" smtClean="0">
                <a:solidFill>
                  <a:srgbClr val="0070C0"/>
                </a:solidFill>
                <a:latin typeface="Times New Roman" pitchFamily="18" charset="0"/>
                <a:cs typeface="Times New Roman" pitchFamily="18" charset="0"/>
              </a:rPr>
              <a:t>         Do dogs like ice cream?</a:t>
            </a:r>
            <a:endParaRPr lang="fr-FR" b="1" i="1" dirty="0">
              <a:solidFill>
                <a:srgbClr val="0070C0"/>
              </a:solidFill>
              <a:latin typeface="Times New Roman" pitchFamily="18" charset="0"/>
              <a:cs typeface="Times New Roman" pitchFamily="18" charset="0"/>
            </a:endParaRPr>
          </a:p>
        </p:txBody>
      </p:sp>
      <p:sp>
        <p:nvSpPr>
          <p:cNvPr id="4" name="Rectangle à coins arrondis 3"/>
          <p:cNvSpPr/>
          <p:nvPr/>
        </p:nvSpPr>
        <p:spPr>
          <a:xfrm>
            <a:off x="214282" y="0"/>
            <a:ext cx="192882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000" dirty="0" smtClean="0">
                <a:latin typeface="Times New Roman" pitchFamily="18" charset="0"/>
                <a:cs typeface="Times New Roman" pitchFamily="18" charset="0"/>
              </a:rPr>
              <a:t>STAGE 4</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en-US" dirty="0" smtClean="0"/>
          </a:p>
          <a:p>
            <a:endParaRPr lang="en-US" dirty="0" smtClean="0"/>
          </a:p>
          <a:p>
            <a:endParaRPr lang="en-US" dirty="0" smtClean="0"/>
          </a:p>
          <a:p>
            <a:r>
              <a:rPr lang="en-US" sz="2800" dirty="0" smtClean="0">
                <a:latin typeface="Times New Roman" pitchFamily="18" charset="0"/>
                <a:cs typeface="Times New Roman" pitchFamily="18" charset="0"/>
              </a:rPr>
              <a:t>Even at this stage, however, children seem able to use either inversion or a </a:t>
            </a:r>
            <a:r>
              <a:rPr lang="en-US" sz="2800" b="1" dirty="0" err="1" smtClean="0">
                <a:solidFill>
                  <a:srgbClr val="00B050"/>
                </a:solidFill>
                <a:latin typeface="Times New Roman" pitchFamily="18" charset="0"/>
                <a:cs typeface="Times New Roman" pitchFamily="18" charset="0"/>
              </a:rPr>
              <a:t>wh</a:t>
            </a:r>
            <a:r>
              <a:rPr lang="en-US" sz="2800" dirty="0" smtClean="0">
                <a:latin typeface="Times New Roman" pitchFamily="18" charset="0"/>
                <a:cs typeface="Times New Roman" pitchFamily="18" charset="0"/>
              </a:rPr>
              <a:t>- word, but not both. Therefore, we may find inversion in </a:t>
            </a:r>
            <a:r>
              <a:rPr lang="en-US" sz="2800" b="1" dirty="0" smtClean="0">
                <a:solidFill>
                  <a:srgbClr val="00B050"/>
                </a:solidFill>
                <a:latin typeface="Times New Roman" pitchFamily="18" charset="0"/>
                <a:cs typeface="Times New Roman" pitchFamily="18" charset="0"/>
              </a:rPr>
              <a:t>‘yes/no’</a:t>
            </a:r>
            <a:r>
              <a:rPr lang="en-US" sz="2800" dirty="0" smtClean="0">
                <a:latin typeface="Times New Roman" pitchFamily="18" charset="0"/>
                <a:cs typeface="Times New Roman" pitchFamily="18" charset="0"/>
              </a:rPr>
              <a:t> questions but not in </a:t>
            </a:r>
            <a:r>
              <a:rPr lang="en-US" sz="2800" b="1" dirty="0" err="1" smtClean="0">
                <a:solidFill>
                  <a:srgbClr val="00B050"/>
                </a:solidFill>
                <a:latin typeface="Times New Roman" pitchFamily="18" charset="0"/>
                <a:cs typeface="Times New Roman" pitchFamily="18" charset="0"/>
              </a:rPr>
              <a:t>wh</a:t>
            </a:r>
            <a:r>
              <a:rPr lang="en-US" sz="2800" dirty="0" smtClean="0">
                <a:latin typeface="Times New Roman" pitchFamily="18" charset="0"/>
                <a:cs typeface="Times New Roman" pitchFamily="18" charset="0"/>
              </a:rPr>
              <a:t>- questions, unless they are </a:t>
            </a:r>
            <a:r>
              <a:rPr lang="en-US" sz="2800" dirty="0" smtClean="0">
                <a:solidFill>
                  <a:srgbClr val="0070C0"/>
                </a:solidFill>
                <a:latin typeface="Times New Roman" pitchFamily="18" charset="0"/>
                <a:cs typeface="Times New Roman" pitchFamily="18" charset="0"/>
              </a:rPr>
              <a:t>FORMULAIC</a:t>
            </a:r>
            <a:r>
              <a:rPr lang="en-US" sz="2800" dirty="0" smtClean="0">
                <a:latin typeface="Times New Roman" pitchFamily="18" charset="0"/>
                <a:cs typeface="Times New Roman" pitchFamily="18" charset="0"/>
              </a:rPr>
              <a:t> units such as </a:t>
            </a:r>
            <a:r>
              <a:rPr lang="fr-FR" sz="2800" dirty="0" smtClean="0">
                <a:latin typeface="Times New Roman" pitchFamily="18" charset="0"/>
                <a:cs typeface="Times New Roman" pitchFamily="18" charset="0"/>
              </a:rPr>
              <a:t>'</a:t>
            </a:r>
            <a:r>
              <a:rPr lang="fr-FR" sz="2800" dirty="0" err="1" smtClean="0">
                <a:latin typeface="Times New Roman" pitchFamily="18" charset="0"/>
                <a:cs typeface="Times New Roman" pitchFamily="18" charset="0"/>
              </a:rPr>
              <a:t>What’s</a:t>
            </a:r>
            <a:r>
              <a:rPr lang="fr-FR" sz="2800" dirty="0" smtClean="0">
                <a:latin typeface="Times New Roman" pitchFamily="18" charset="0"/>
                <a:cs typeface="Times New Roman" pitchFamily="18" charset="0"/>
              </a:rPr>
              <a:t> </a:t>
            </a:r>
            <a:r>
              <a:rPr lang="fr-FR" sz="2800" dirty="0" err="1" smtClean="0">
                <a:latin typeface="Times New Roman" pitchFamily="18" charset="0"/>
                <a:cs typeface="Times New Roman" pitchFamily="18" charset="0"/>
              </a:rPr>
              <a:t>that</a:t>
            </a:r>
            <a:r>
              <a:rPr lang="fr-FR" sz="2800" dirty="0" smtClean="0">
                <a:latin typeface="Times New Roman" pitchFamily="18" charset="0"/>
                <a:cs typeface="Times New Roman" pitchFamily="18" charset="0"/>
              </a:rPr>
              <a:t>?‘</a:t>
            </a:r>
          </a:p>
          <a:p>
            <a:endParaRPr lang="fr-FR" sz="2800" dirty="0" smtClean="0">
              <a:latin typeface="Times New Roman" pitchFamily="18" charset="0"/>
              <a:cs typeface="Times New Roman" pitchFamily="18" charset="0"/>
            </a:endParaRPr>
          </a:p>
          <a:p>
            <a:pPr algn="ctr">
              <a:buNone/>
            </a:pPr>
            <a:r>
              <a:rPr lang="en-US" sz="4000" b="1" i="1" dirty="0" smtClean="0">
                <a:solidFill>
                  <a:srgbClr val="0070C0"/>
                </a:solidFill>
                <a:latin typeface="Times New Roman" pitchFamily="18" charset="0"/>
                <a:cs typeface="Times New Roman" pitchFamily="18" charset="0"/>
              </a:rPr>
              <a:t>Why you don’t have one?</a:t>
            </a:r>
            <a:endParaRPr lang="fr-FR" sz="40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slide(fromBottom)">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r>
              <a:rPr lang="en-US" sz="2800" dirty="0" smtClean="0">
                <a:latin typeface="Times New Roman" pitchFamily="18" charset="0"/>
                <a:cs typeface="Times New Roman" pitchFamily="18" charset="0"/>
              </a:rPr>
              <a:t>At stage 5, both </a:t>
            </a:r>
            <a:r>
              <a:rPr lang="en-US" sz="2800" dirty="0" err="1" smtClean="0">
                <a:latin typeface="Times New Roman" pitchFamily="18" charset="0"/>
                <a:cs typeface="Times New Roman" pitchFamily="18" charset="0"/>
              </a:rPr>
              <a:t>wh</a:t>
            </a:r>
            <a:r>
              <a:rPr lang="en-US" sz="2800" dirty="0" smtClean="0">
                <a:latin typeface="Times New Roman" pitchFamily="18" charset="0"/>
                <a:cs typeface="Times New Roman" pitchFamily="18" charset="0"/>
              </a:rPr>
              <a:t>- and 'yes/no' questions are formed correctly.</a:t>
            </a:r>
          </a:p>
          <a:p>
            <a:pPr>
              <a:buNone/>
            </a:pPr>
            <a:r>
              <a:rPr lang="en-US" sz="2800" b="1" i="1" dirty="0" smtClean="0">
                <a:solidFill>
                  <a:srgbClr val="0070C0"/>
                </a:solidFill>
                <a:latin typeface="Times New Roman" pitchFamily="18" charset="0"/>
                <a:cs typeface="Times New Roman" pitchFamily="18" charset="0"/>
              </a:rPr>
              <a:t>         Are these your boots? Why did you do that? </a:t>
            </a:r>
          </a:p>
          <a:p>
            <a:pPr>
              <a:buNone/>
            </a:pPr>
            <a:r>
              <a:rPr lang="en-US" sz="2800" b="1" i="1" dirty="0" smtClean="0">
                <a:solidFill>
                  <a:srgbClr val="0070C0"/>
                </a:solidFill>
                <a:latin typeface="Times New Roman" pitchFamily="18" charset="0"/>
                <a:cs typeface="Times New Roman" pitchFamily="18" charset="0"/>
              </a:rPr>
              <a:t>         Does Daddy have a box?</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Negative questions may still be a bit too difficult.</a:t>
            </a:r>
          </a:p>
          <a:p>
            <a:endParaRPr lang="en-US" i="1" dirty="0" smtClean="0">
              <a:solidFill>
                <a:srgbClr val="0070C0"/>
              </a:solidFill>
              <a:latin typeface="Times New Roman" pitchFamily="18" charset="0"/>
              <a:cs typeface="Times New Roman" pitchFamily="18" charset="0"/>
            </a:endParaRPr>
          </a:p>
          <a:p>
            <a:pPr>
              <a:buNone/>
            </a:pPr>
            <a:r>
              <a:rPr lang="en-US" sz="2800" b="1" i="1" dirty="0" smtClean="0">
                <a:solidFill>
                  <a:srgbClr val="0070C0"/>
                </a:solidFill>
                <a:latin typeface="Times New Roman" pitchFamily="18" charset="0"/>
                <a:cs typeface="Times New Roman" pitchFamily="18" charset="0"/>
              </a:rPr>
              <a:t>         Why the teddy bear can’t go outside?</a:t>
            </a:r>
          </a:p>
          <a:p>
            <a:endParaRPr lang="fr-FR" i="1" dirty="0" smtClean="0">
              <a:solidFill>
                <a:srgbClr val="0070C0"/>
              </a:solidFill>
              <a:latin typeface="Times New Roman" pitchFamily="18" charset="0"/>
              <a:cs typeface="Times New Roman" pitchFamily="18" charset="0"/>
            </a:endParaRPr>
          </a:p>
        </p:txBody>
      </p:sp>
      <p:sp>
        <p:nvSpPr>
          <p:cNvPr id="4" name="Rectangle à coins arrondis 3"/>
          <p:cNvSpPr/>
          <p:nvPr/>
        </p:nvSpPr>
        <p:spPr>
          <a:xfrm>
            <a:off x="214282" y="0"/>
            <a:ext cx="185738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000" dirty="0" smtClean="0">
                <a:latin typeface="Times New Roman" pitchFamily="18" charset="0"/>
                <a:cs typeface="Times New Roman" pitchFamily="18" charset="0"/>
              </a:rPr>
              <a:t>STAGE 5</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slide(fromBottom)">
                                      <p:cBhvr>
                                        <p:cTn id="7" dur="500"/>
                                        <p:tgtEl>
                                          <p:spTgt spid="3">
                                            <p:txEl>
                                              <p:pRg st="3" end="3"/>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slide(fromBottom)">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3">
                                            <p:txEl>
                                              <p:pRg st="8" end="8"/>
                                            </p:txEl>
                                          </p:spTgt>
                                        </p:tgtEl>
                                        <p:attrNameLst>
                                          <p:attrName>style.visibility</p:attrName>
                                        </p:attrNameLst>
                                      </p:cBhvr>
                                      <p:to>
                                        <p:strVal val="visible"/>
                                      </p:to>
                                    </p:set>
                                    <p:animEffect transition="in" filter="slide(fromBottom)">
                                      <p:cBhvr>
                                        <p:cTn id="20" dur="500"/>
                                        <p:tgtEl>
                                          <p:spTgt spid="3">
                                            <p:txEl>
                                              <p:pRg st="8" end="8"/>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heckerboard(across)">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endParaRPr lang="fr-FR" dirty="0" smtClean="0"/>
          </a:p>
          <a:p>
            <a:r>
              <a:rPr lang="en-US" sz="2800" dirty="0" smtClean="0">
                <a:latin typeface="Times New Roman" pitchFamily="18" charset="0"/>
                <a:cs typeface="Times New Roman" pitchFamily="18" charset="0"/>
              </a:rPr>
              <a:t>And even though performance on most questions is correct, there is still one more hurdle. When </a:t>
            </a:r>
            <a:r>
              <a:rPr lang="en-US" sz="2800" dirty="0" err="1" smtClean="0">
                <a:latin typeface="Times New Roman" pitchFamily="18" charset="0"/>
                <a:cs typeface="Times New Roman" pitchFamily="18" charset="0"/>
              </a:rPr>
              <a:t>wh</a:t>
            </a:r>
            <a:r>
              <a:rPr lang="en-US" sz="2800" dirty="0" smtClean="0">
                <a:latin typeface="Times New Roman" pitchFamily="18" charset="0"/>
                <a:cs typeface="Times New Roman" pitchFamily="18" charset="0"/>
              </a:rPr>
              <a:t>- words appear in subordinate clauses or embedded questions, children </a:t>
            </a:r>
            <a:r>
              <a:rPr lang="en-US" sz="2800" dirty="0" err="1" smtClean="0">
                <a:latin typeface="Times New Roman" pitchFamily="18" charset="0"/>
                <a:cs typeface="Times New Roman" pitchFamily="18" charset="0"/>
              </a:rPr>
              <a:t>overgeneralize</a:t>
            </a:r>
            <a:r>
              <a:rPr lang="en-US" sz="2800" dirty="0" smtClean="0">
                <a:latin typeface="Times New Roman" pitchFamily="18" charset="0"/>
                <a:cs typeface="Times New Roman" pitchFamily="18" charset="0"/>
              </a:rPr>
              <a:t> the inverted form that would be correct for simple questions and produce sentences such as:</a:t>
            </a:r>
          </a:p>
          <a:p>
            <a:endParaRPr lang="en-US" i="1" dirty="0" smtClean="0">
              <a:solidFill>
                <a:srgbClr val="0070C0"/>
              </a:solidFill>
              <a:latin typeface="Times New Roman" pitchFamily="18" charset="0"/>
              <a:cs typeface="Times New Roman" pitchFamily="18" charset="0"/>
            </a:endParaRPr>
          </a:p>
          <a:p>
            <a:pPr>
              <a:buNone/>
            </a:pPr>
            <a:r>
              <a:rPr lang="en-US" sz="4000" i="1" dirty="0" smtClean="0">
                <a:latin typeface="Times New Roman" pitchFamily="18" charset="0"/>
                <a:cs typeface="Times New Roman" pitchFamily="18" charset="0"/>
              </a:rPr>
              <a:t>         </a:t>
            </a:r>
            <a:r>
              <a:rPr lang="en-US" sz="3600" b="1" i="1" dirty="0" smtClean="0">
                <a:latin typeface="Times New Roman" pitchFamily="18" charset="0"/>
                <a:cs typeface="Times New Roman" pitchFamily="18" charset="0"/>
              </a:rPr>
              <a:t>Ask him why can’t he go out.</a:t>
            </a:r>
          </a:p>
          <a:p>
            <a:pPr>
              <a:buNone/>
            </a:pPr>
            <a:r>
              <a:rPr lang="en-US" sz="3600" b="1" i="1" dirty="0" smtClean="0">
                <a:latin typeface="Times New Roman" pitchFamily="18" charset="0"/>
                <a:cs typeface="Times New Roman" pitchFamily="18" charset="0"/>
              </a:rPr>
              <a:t>I wonder if you can tell me where is he .</a:t>
            </a:r>
          </a:p>
          <a:p>
            <a:pPr>
              <a:buNone/>
            </a:pPr>
            <a:endParaRPr lang="en-US" sz="4000" i="1" dirty="0" smtClean="0">
              <a:solidFill>
                <a:srgbClr val="0070C0"/>
              </a:solidFill>
              <a:latin typeface="Times New Roman" pitchFamily="18" charset="0"/>
              <a:cs typeface="Times New Roman" pitchFamily="18" charset="0"/>
            </a:endParaRPr>
          </a:p>
          <a:p>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slide(fromBottom)">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slide(fromBottom)">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At this stage, children are able to correctly form all question types, including negative and complex embedded questions.</a:t>
            </a:r>
          </a:p>
          <a:p>
            <a:endParaRPr lang="en-US" sz="2800" dirty="0" smtClean="0">
              <a:latin typeface="Times New Roman" pitchFamily="18" charset="0"/>
              <a:cs typeface="Times New Roman" pitchFamily="18" charset="0"/>
            </a:endParaRPr>
          </a:p>
          <a:p>
            <a:pPr algn="ctr">
              <a:buNone/>
            </a:pPr>
            <a:r>
              <a:rPr lang="en-US" sz="3600" dirty="0" smtClean="0">
                <a:latin typeface="Times New Roman" pitchFamily="18" charset="0"/>
                <a:cs typeface="Times New Roman" pitchFamily="18" charset="0"/>
              </a:rPr>
              <a:t>Do you know if </a:t>
            </a:r>
            <a:r>
              <a:rPr lang="en-US" sz="3600" b="1" dirty="0" smtClean="0">
                <a:latin typeface="Times New Roman" pitchFamily="18" charset="0"/>
                <a:cs typeface="Times New Roman" pitchFamily="18" charset="0"/>
              </a:rPr>
              <a:t>he is</a:t>
            </a:r>
            <a:r>
              <a:rPr lang="en-US" sz="3600" dirty="0" smtClean="0">
                <a:latin typeface="Times New Roman" pitchFamily="18" charset="0"/>
                <a:cs typeface="Times New Roman" pitchFamily="18" charset="0"/>
              </a:rPr>
              <a:t> a doctor?</a:t>
            </a:r>
          </a:p>
          <a:p>
            <a:pPr algn="ctr">
              <a:buNone/>
            </a:pPr>
            <a:r>
              <a:rPr lang="en-US" sz="3600" dirty="0" smtClean="0">
                <a:latin typeface="Times New Roman" pitchFamily="18" charset="0"/>
                <a:cs typeface="Times New Roman" pitchFamily="18" charset="0"/>
              </a:rPr>
              <a:t>Do you know where </a:t>
            </a:r>
            <a:r>
              <a:rPr lang="en-US" sz="3600" b="1" dirty="0" smtClean="0">
                <a:latin typeface="Times New Roman" pitchFamily="18" charset="0"/>
                <a:cs typeface="Times New Roman" pitchFamily="18" charset="0"/>
              </a:rPr>
              <a:t>he is</a:t>
            </a:r>
            <a:r>
              <a:rPr lang="en-US" sz="3600" dirty="0" smtClean="0">
                <a:latin typeface="Times New Roman" pitchFamily="18" charset="0"/>
                <a:cs typeface="Times New Roman" pitchFamily="18" charset="0"/>
              </a:rPr>
              <a:t>?</a:t>
            </a:r>
            <a:endParaRPr lang="fr-FR" sz="3600" dirty="0">
              <a:latin typeface="Times New Roman" pitchFamily="18" charset="0"/>
              <a:cs typeface="Times New Roman" pitchFamily="18" charset="0"/>
            </a:endParaRPr>
          </a:p>
        </p:txBody>
      </p:sp>
      <p:sp>
        <p:nvSpPr>
          <p:cNvPr id="4" name="Rectangle à coins arrondis 3"/>
          <p:cNvSpPr/>
          <p:nvPr/>
        </p:nvSpPr>
        <p:spPr>
          <a:xfrm>
            <a:off x="214282" y="0"/>
            <a:ext cx="192882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000" dirty="0" smtClean="0">
                <a:latin typeface="Times New Roman" pitchFamily="18" charset="0"/>
                <a:cs typeface="Times New Roman" pitchFamily="18" charset="0"/>
              </a:rPr>
              <a:t>STAGE 6</a:t>
            </a:r>
            <a:endParaRPr lang="fr-FR" sz="3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slide(fromBottom)">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pPr>
              <a:buNone/>
            </a:pPr>
            <a:r>
              <a:rPr lang="fr-FR" dirty="0" smtClean="0"/>
              <a:t> </a:t>
            </a:r>
            <a:endParaRPr lang="fr-FR" dirty="0"/>
          </a:p>
        </p:txBody>
      </p:sp>
      <p:sp>
        <p:nvSpPr>
          <p:cNvPr id="4" name="Rectangle à coins arrondis 3"/>
          <p:cNvSpPr/>
          <p:nvPr/>
        </p:nvSpPr>
        <p:spPr>
          <a:xfrm>
            <a:off x="928662" y="357166"/>
            <a:ext cx="7215238" cy="1714512"/>
          </a:xfrm>
          <a:prstGeom prst="round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b="1" dirty="0" smtClean="0">
                <a:solidFill>
                  <a:schemeClr val="bg1"/>
                </a:solidFill>
                <a:latin typeface="Times New Roman" pitchFamily="18" charset="0"/>
                <a:cs typeface="Times New Roman" pitchFamily="18" charset="0"/>
              </a:rPr>
              <a:t>Developmental sequences of acquiring some language </a:t>
            </a:r>
            <a:r>
              <a:rPr lang="en-US" sz="3200" b="1" smtClean="0">
                <a:solidFill>
                  <a:schemeClr val="bg1"/>
                </a:solidFill>
                <a:latin typeface="Times New Roman" pitchFamily="18" charset="0"/>
                <a:cs typeface="Times New Roman" pitchFamily="18" charset="0"/>
              </a:rPr>
              <a:t>features are mainly </a:t>
            </a:r>
            <a:r>
              <a:rPr lang="en-US" sz="3200" b="1" dirty="0" smtClean="0">
                <a:solidFill>
                  <a:schemeClr val="bg1"/>
                </a:solidFill>
                <a:latin typeface="Times New Roman" pitchFamily="18" charset="0"/>
                <a:cs typeface="Times New Roman" pitchFamily="18" charset="0"/>
              </a:rPr>
              <a:t>related to:</a:t>
            </a:r>
            <a:endParaRPr lang="fr-FR" sz="3200" b="1" dirty="0">
              <a:solidFill>
                <a:schemeClr val="bg1"/>
              </a:solidFill>
            </a:endParaRPr>
          </a:p>
        </p:txBody>
      </p:sp>
      <p:sp>
        <p:nvSpPr>
          <p:cNvPr id="6" name="Flèche vers le bas 5"/>
          <p:cNvSpPr/>
          <p:nvPr/>
        </p:nvSpPr>
        <p:spPr>
          <a:xfrm rot="2486956">
            <a:off x="2941709" y="2122118"/>
            <a:ext cx="484632" cy="2479833"/>
          </a:xfrm>
          <a:prstGeom prst="downArrow">
            <a:avLst/>
          </a:prstGeom>
          <a:scene3d>
            <a:camera prst="orthographicFront"/>
            <a:lightRig rig="sunset" dir="t"/>
          </a:scene3d>
          <a:sp3d extrusionH="76200" prstMaterial="dkEdge">
            <a:bevelT/>
            <a:bevelB prst="relaxedInset"/>
            <a:extrusionClr>
              <a:schemeClr val="bg1"/>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vers le bas 6"/>
          <p:cNvSpPr/>
          <p:nvPr/>
        </p:nvSpPr>
        <p:spPr>
          <a:xfrm rot="19188578">
            <a:off x="4887307" y="2144310"/>
            <a:ext cx="484632" cy="2378517"/>
          </a:xfrm>
          <a:prstGeom prst="downArrow">
            <a:avLst/>
          </a:prstGeom>
          <a:scene3d>
            <a:camera prst="orthographicFront"/>
            <a:lightRig rig="sunset" dir="t"/>
          </a:scene3d>
          <a:sp3d extrusionH="76200" prstMaterial="dkEdge">
            <a:bevelT/>
            <a:bevelB prst="relaxedInset"/>
            <a:extrusionClr>
              <a:schemeClr val="bg1"/>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428596" y="4429132"/>
            <a:ext cx="2928958" cy="1643074"/>
          </a:xfrm>
          <a:prstGeom prst="roundRect">
            <a:avLst/>
          </a:prstGeom>
          <a:scene3d>
            <a:camera prst="orthographicFront"/>
            <a:lightRig rig="sunset" dir="t"/>
          </a:scene3d>
          <a:sp3d prstMaterial="dkEdge">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smtClean="0"/>
              <a:t>Children’s cognitive development</a:t>
            </a:r>
            <a:endParaRPr lang="fr-FR" sz="2800" b="1" dirty="0" smtClean="0"/>
          </a:p>
          <a:p>
            <a:pPr algn="ctr"/>
            <a:endParaRPr lang="fr-FR" dirty="0"/>
          </a:p>
        </p:txBody>
      </p:sp>
      <p:sp>
        <p:nvSpPr>
          <p:cNvPr id="9" name="Rectangle à coins arrondis 8"/>
          <p:cNvSpPr/>
          <p:nvPr/>
        </p:nvSpPr>
        <p:spPr>
          <a:xfrm>
            <a:off x="5143504" y="4429132"/>
            <a:ext cx="3271854" cy="1571636"/>
          </a:xfrm>
          <a:prstGeom prst="roundRect">
            <a:avLst/>
          </a:prstGeom>
          <a:scene3d>
            <a:camera prst="orthographicFront"/>
            <a:lightRig rig="sunset" dir="t"/>
          </a:scene3d>
          <a:sp3d prstMaterial="dkEdge">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2700" b="1" dirty="0" smtClean="0"/>
              <a:t>Grammatical </a:t>
            </a:r>
            <a:r>
              <a:rPr lang="fr-FR" sz="2700" b="1" dirty="0" err="1" smtClean="0"/>
              <a:t>complexity</a:t>
            </a:r>
            <a:r>
              <a:rPr lang="fr-FR" sz="2700" b="1" dirty="0" smtClean="0"/>
              <a:t> of </a:t>
            </a:r>
            <a:r>
              <a:rPr lang="fr-FR" sz="2700" b="1" dirty="0" err="1" smtClean="0"/>
              <a:t>liguistic</a:t>
            </a:r>
            <a:r>
              <a:rPr lang="fr-FR" sz="2700" b="1" dirty="0" smtClean="0"/>
              <a:t> structures</a:t>
            </a:r>
            <a:endParaRPr lang="fr-FR" sz="27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Horizontal)">
                                      <p:cBhvr>
                                        <p:cTn id="12" dur="500"/>
                                        <p:tgtEl>
                                          <p:spTgt spid="6"/>
                                        </p:tgtEl>
                                      </p:cBhvr>
                                    </p:animEffect>
                                  </p:childTnLst>
                                </p:cTn>
                              </p:par>
                              <p:par>
                                <p:cTn id="13" presetID="26"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80">
                                          <p:stCondLst>
                                            <p:cond delay="0"/>
                                          </p:stCondLst>
                                        </p:cTn>
                                        <p:tgtEl>
                                          <p:spTgt spid="8"/>
                                        </p:tgtEl>
                                      </p:cBhvr>
                                    </p:animEffect>
                                    <p:anim calcmode="lin" valueType="num">
                                      <p:cBhvr>
                                        <p:cTn id="1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1" dur="26">
                                          <p:stCondLst>
                                            <p:cond delay="650"/>
                                          </p:stCondLst>
                                        </p:cTn>
                                        <p:tgtEl>
                                          <p:spTgt spid="8"/>
                                        </p:tgtEl>
                                      </p:cBhvr>
                                      <p:to x="100000" y="60000"/>
                                    </p:animScale>
                                    <p:animScale>
                                      <p:cBhvr>
                                        <p:cTn id="22" dur="166" decel="50000">
                                          <p:stCondLst>
                                            <p:cond delay="676"/>
                                          </p:stCondLst>
                                        </p:cTn>
                                        <p:tgtEl>
                                          <p:spTgt spid="8"/>
                                        </p:tgtEl>
                                      </p:cBhvr>
                                      <p:to x="100000" y="100000"/>
                                    </p:animScale>
                                    <p:animScale>
                                      <p:cBhvr>
                                        <p:cTn id="23" dur="26">
                                          <p:stCondLst>
                                            <p:cond delay="1312"/>
                                          </p:stCondLst>
                                        </p:cTn>
                                        <p:tgtEl>
                                          <p:spTgt spid="8"/>
                                        </p:tgtEl>
                                      </p:cBhvr>
                                      <p:to x="100000" y="80000"/>
                                    </p:animScale>
                                    <p:animScale>
                                      <p:cBhvr>
                                        <p:cTn id="24" dur="166" decel="50000">
                                          <p:stCondLst>
                                            <p:cond delay="1338"/>
                                          </p:stCondLst>
                                        </p:cTn>
                                        <p:tgtEl>
                                          <p:spTgt spid="8"/>
                                        </p:tgtEl>
                                      </p:cBhvr>
                                      <p:to x="100000" y="100000"/>
                                    </p:animScale>
                                    <p:animScale>
                                      <p:cBhvr>
                                        <p:cTn id="25" dur="26">
                                          <p:stCondLst>
                                            <p:cond delay="1642"/>
                                          </p:stCondLst>
                                        </p:cTn>
                                        <p:tgtEl>
                                          <p:spTgt spid="8"/>
                                        </p:tgtEl>
                                      </p:cBhvr>
                                      <p:to x="100000" y="90000"/>
                                    </p:animScale>
                                    <p:animScale>
                                      <p:cBhvr>
                                        <p:cTn id="26" dur="166" decel="50000">
                                          <p:stCondLst>
                                            <p:cond delay="1668"/>
                                          </p:stCondLst>
                                        </p:cTn>
                                        <p:tgtEl>
                                          <p:spTgt spid="8"/>
                                        </p:tgtEl>
                                      </p:cBhvr>
                                      <p:to x="100000" y="100000"/>
                                    </p:animScale>
                                    <p:animScale>
                                      <p:cBhvr>
                                        <p:cTn id="27" dur="26">
                                          <p:stCondLst>
                                            <p:cond delay="1808"/>
                                          </p:stCondLst>
                                        </p:cTn>
                                        <p:tgtEl>
                                          <p:spTgt spid="8"/>
                                        </p:tgtEl>
                                      </p:cBhvr>
                                      <p:to x="100000" y="95000"/>
                                    </p:animScale>
                                    <p:animScale>
                                      <p:cBhvr>
                                        <p:cTn id="28" dur="166" decel="50000">
                                          <p:stCondLst>
                                            <p:cond delay="1834"/>
                                          </p:stCondLst>
                                        </p:cTn>
                                        <p:tgtEl>
                                          <p:spTgt spid="8"/>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16" presetClass="entr" presetSubtype="26"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arn(inHorizontal)">
                                      <p:cBhvr>
                                        <p:cTn id="33" dur="500"/>
                                        <p:tgtEl>
                                          <p:spTgt spid="7"/>
                                        </p:tgtEl>
                                      </p:cBhvr>
                                    </p:animEffect>
                                  </p:childTnLst>
                                </p:cTn>
                              </p:par>
                              <p:par>
                                <p:cTn id="34" presetID="26"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down)">
                                      <p:cBhvr>
                                        <p:cTn id="36" dur="580">
                                          <p:stCondLst>
                                            <p:cond delay="0"/>
                                          </p:stCondLst>
                                        </p:cTn>
                                        <p:tgtEl>
                                          <p:spTgt spid="9"/>
                                        </p:tgtEl>
                                      </p:cBhvr>
                                    </p:animEffect>
                                    <p:anim calcmode="lin" valueType="num">
                                      <p:cBhvr>
                                        <p:cTn id="37"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2" dur="26">
                                          <p:stCondLst>
                                            <p:cond delay="650"/>
                                          </p:stCondLst>
                                        </p:cTn>
                                        <p:tgtEl>
                                          <p:spTgt spid="9"/>
                                        </p:tgtEl>
                                      </p:cBhvr>
                                      <p:to x="100000" y="60000"/>
                                    </p:animScale>
                                    <p:animScale>
                                      <p:cBhvr>
                                        <p:cTn id="43" dur="166" decel="50000">
                                          <p:stCondLst>
                                            <p:cond delay="676"/>
                                          </p:stCondLst>
                                        </p:cTn>
                                        <p:tgtEl>
                                          <p:spTgt spid="9"/>
                                        </p:tgtEl>
                                      </p:cBhvr>
                                      <p:to x="100000" y="100000"/>
                                    </p:animScale>
                                    <p:animScale>
                                      <p:cBhvr>
                                        <p:cTn id="44" dur="26">
                                          <p:stCondLst>
                                            <p:cond delay="1312"/>
                                          </p:stCondLst>
                                        </p:cTn>
                                        <p:tgtEl>
                                          <p:spTgt spid="9"/>
                                        </p:tgtEl>
                                      </p:cBhvr>
                                      <p:to x="100000" y="80000"/>
                                    </p:animScale>
                                    <p:animScale>
                                      <p:cBhvr>
                                        <p:cTn id="45" dur="166" decel="50000">
                                          <p:stCondLst>
                                            <p:cond delay="1338"/>
                                          </p:stCondLst>
                                        </p:cTn>
                                        <p:tgtEl>
                                          <p:spTgt spid="9"/>
                                        </p:tgtEl>
                                      </p:cBhvr>
                                      <p:to x="100000" y="100000"/>
                                    </p:animScale>
                                    <p:animScale>
                                      <p:cBhvr>
                                        <p:cTn id="46" dur="26">
                                          <p:stCondLst>
                                            <p:cond delay="1642"/>
                                          </p:stCondLst>
                                        </p:cTn>
                                        <p:tgtEl>
                                          <p:spTgt spid="9"/>
                                        </p:tgtEl>
                                      </p:cBhvr>
                                      <p:to x="100000" y="90000"/>
                                    </p:animScale>
                                    <p:animScale>
                                      <p:cBhvr>
                                        <p:cTn id="47" dur="166" decel="50000">
                                          <p:stCondLst>
                                            <p:cond delay="1668"/>
                                          </p:stCondLst>
                                        </p:cTn>
                                        <p:tgtEl>
                                          <p:spTgt spid="9"/>
                                        </p:tgtEl>
                                      </p:cBhvr>
                                      <p:to x="100000" y="100000"/>
                                    </p:animScale>
                                    <p:animScale>
                                      <p:cBhvr>
                                        <p:cTn id="48" dur="26">
                                          <p:stCondLst>
                                            <p:cond delay="1808"/>
                                          </p:stCondLst>
                                        </p:cTn>
                                        <p:tgtEl>
                                          <p:spTgt spid="9"/>
                                        </p:tgtEl>
                                      </p:cBhvr>
                                      <p:to x="100000" y="95000"/>
                                    </p:animScale>
                                    <p:animScale>
                                      <p:cBhvr>
                                        <p:cTn id="49"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endParaRPr lang="fr-FR" dirty="0" smtClean="0"/>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sz="2800" b="1" smtClean="0">
              <a:solidFill>
                <a:srgbClr val="FF0000"/>
              </a:solidFill>
              <a:latin typeface="Times New Roman" pitchFamily="18" charset="0"/>
              <a:cs typeface="Times New Roman" pitchFamily="18" charset="0"/>
            </a:endParaRPr>
          </a:p>
          <a:p>
            <a:r>
              <a:rPr lang="en-US" sz="2800" b="1" smtClean="0">
                <a:solidFill>
                  <a:srgbClr val="FF0000"/>
                </a:solidFill>
                <a:latin typeface="Times New Roman" pitchFamily="18" charset="0"/>
                <a:cs typeface="Times New Roman" pitchFamily="18" charset="0"/>
              </a:rPr>
              <a:t>Passage </a:t>
            </a:r>
            <a:r>
              <a:rPr lang="en-US" sz="2800" b="1" dirty="0" smtClean="0">
                <a:solidFill>
                  <a:srgbClr val="FF0000"/>
                </a:solidFill>
                <a:latin typeface="Times New Roman" pitchFamily="18" charset="0"/>
                <a:cs typeface="Times New Roman" pitchFamily="18" charset="0"/>
              </a:rPr>
              <a:t>through developmental-sequences does not always follow a steady </a:t>
            </a:r>
            <a:r>
              <a:rPr lang="fr-FR" sz="2800" b="1" dirty="0" err="1" smtClean="0">
                <a:solidFill>
                  <a:srgbClr val="FF0000"/>
                </a:solidFill>
                <a:latin typeface="Times New Roman" pitchFamily="18" charset="0"/>
                <a:cs typeface="Times New Roman" pitchFamily="18" charset="0"/>
              </a:rPr>
              <a:t>uninterrupted</a:t>
            </a:r>
            <a:r>
              <a:rPr lang="fr-FR" sz="2800" b="1" dirty="0" smtClean="0">
                <a:solidFill>
                  <a:srgbClr val="FF0000"/>
                </a:solidFill>
                <a:latin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path</a:t>
            </a:r>
            <a:r>
              <a:rPr lang="fr-FR" sz="2800" b="1" dirty="0" smtClean="0">
                <a:solidFill>
                  <a:srgbClr val="FF0000"/>
                </a:solidFill>
                <a:latin typeface="Times New Roman" pitchFamily="18" charset="0"/>
                <a:cs typeface="Times New Roman" pitchFamily="18" charset="0"/>
              </a:rPr>
              <a:t>.</a:t>
            </a:r>
            <a:endParaRPr lang="fr-FR" sz="2800" b="1" dirty="0">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14356"/>
          </a:xfrm>
        </p:spPr>
        <p:txBody>
          <a:bodyPr/>
          <a:lstStyle/>
          <a:p>
            <a:r>
              <a:rPr lang="fr-FR" dirty="0" err="1" smtClean="0"/>
              <a:t>Negation</a:t>
            </a:r>
            <a:r>
              <a:rPr lang="fr-FR" dirty="0" smtClean="0"/>
              <a:t>:</a:t>
            </a:r>
            <a:endParaRPr lang="fr-FR" dirty="0"/>
          </a:p>
        </p:txBody>
      </p:sp>
      <p:sp>
        <p:nvSpPr>
          <p:cNvPr id="3" name="Espace réservé du contenu 2"/>
          <p:cNvSpPr>
            <a:spLocks noGrp="1"/>
          </p:cNvSpPr>
          <p:nvPr>
            <p:ph idx="1"/>
          </p:nvPr>
        </p:nvSpPr>
        <p:spPr>
          <a:xfrm>
            <a:off x="0" y="785794"/>
            <a:ext cx="8143900" cy="6072206"/>
          </a:xfrm>
          <a:solidFill>
            <a:schemeClr val="bg2">
              <a:lumMod val="90000"/>
            </a:schemeClr>
          </a:solidFill>
        </p:spPr>
        <p:txBody>
          <a:bodyPr>
            <a:normAutofit/>
          </a:bodyPr>
          <a:lstStyle/>
          <a:p>
            <a:pPr>
              <a:buNone/>
            </a:pPr>
            <a:endParaRPr lang="en-US" sz="3200" b="1" dirty="0" smtClean="0"/>
          </a:p>
          <a:p>
            <a:endParaRPr lang="en-US" sz="3200" b="1" dirty="0" smtClean="0"/>
          </a:p>
          <a:p>
            <a:r>
              <a:rPr lang="en-US" sz="3200" b="1" dirty="0" smtClean="0">
                <a:latin typeface="Times New Roman" pitchFamily="18" charset="0"/>
                <a:cs typeface="Times New Roman" pitchFamily="18" charset="0"/>
              </a:rPr>
              <a:t>Even though children understand </a:t>
            </a:r>
            <a:r>
              <a:rPr lang="en-US" sz="3200" b="1" dirty="0" smtClean="0">
                <a:solidFill>
                  <a:srgbClr val="FF0000"/>
                </a:solidFill>
                <a:latin typeface="Times New Roman" pitchFamily="18" charset="0"/>
                <a:cs typeface="Times New Roman" pitchFamily="18" charset="0"/>
              </a:rPr>
              <a:t>negation</a:t>
            </a:r>
            <a:r>
              <a:rPr lang="en-US" sz="3200" b="1" dirty="0" smtClean="0">
                <a:latin typeface="Times New Roman" pitchFamily="18" charset="0"/>
                <a:cs typeface="Times New Roman" pitchFamily="18" charset="0"/>
              </a:rPr>
              <a:t> functions and express them, very early, with single words and gestures, it takes some time before they can express them in sentences.</a:t>
            </a:r>
            <a:endParaRPr lang="fr-FR" sz="32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143900" cy="1214422"/>
          </a:xfrm>
        </p:spPr>
        <p:txBody>
          <a:bodyPr>
            <a:noAutofit/>
          </a:bodyPr>
          <a:lstStyle/>
          <a:p>
            <a:r>
              <a:rPr lang="en-US" sz="4400" dirty="0" smtClean="0"/>
              <a:t>stages in the development of negation</a:t>
            </a:r>
            <a:endParaRPr lang="fr-FR" sz="4400" dirty="0"/>
          </a:p>
        </p:txBody>
      </p:sp>
      <p:sp>
        <p:nvSpPr>
          <p:cNvPr id="7" name="Espace réservé du texte 6"/>
          <p:cNvSpPr>
            <a:spLocks noGrp="1"/>
          </p:cNvSpPr>
          <p:nvPr>
            <p:ph type="body" idx="2"/>
          </p:nvPr>
        </p:nvSpPr>
        <p:spPr>
          <a:xfrm>
            <a:off x="0" y="3786190"/>
            <a:ext cx="8143900" cy="3071810"/>
          </a:xfrm>
        </p:spPr>
        <p:txBody>
          <a:bodyPr/>
          <a:lstStyle/>
          <a:p>
            <a:endParaRPr lang="en-US" dirty="0" smtClean="0"/>
          </a:p>
          <a:p>
            <a:pPr>
              <a:buFont typeface="Wingdings" pitchFamily="2" charset="2"/>
              <a:buChar char="Ø"/>
            </a:pPr>
            <a:r>
              <a:rPr lang="en-US" sz="2600" dirty="0" smtClean="0">
                <a:latin typeface="Times New Roman" pitchFamily="18" charset="0"/>
                <a:cs typeface="Times New Roman" pitchFamily="18" charset="0"/>
              </a:rPr>
              <a:t> Negation is usually expressed by the word 'no', either all alone or as the first </a:t>
            </a:r>
            <a:r>
              <a:rPr lang="fr-FR" sz="2600" dirty="0" err="1" smtClean="0">
                <a:latin typeface="Times New Roman" pitchFamily="18" charset="0"/>
                <a:cs typeface="Times New Roman" pitchFamily="18" charset="0"/>
              </a:rPr>
              <a:t>word</a:t>
            </a:r>
            <a:r>
              <a:rPr lang="fr-FR" sz="2600" dirty="0" smtClean="0">
                <a:latin typeface="Times New Roman" pitchFamily="18" charset="0"/>
                <a:cs typeface="Times New Roman" pitchFamily="18" charset="0"/>
              </a:rPr>
              <a:t> in the </a:t>
            </a:r>
            <a:r>
              <a:rPr lang="fr-FR" sz="2600" dirty="0" err="1" smtClean="0">
                <a:latin typeface="Times New Roman" pitchFamily="18" charset="0"/>
                <a:cs typeface="Times New Roman" pitchFamily="18" charset="0"/>
              </a:rPr>
              <a:t>utterance</a:t>
            </a:r>
            <a:r>
              <a:rPr lang="fr-FR" sz="2600" dirty="0" smtClean="0">
                <a:latin typeface="Times New Roman" pitchFamily="18" charset="0"/>
                <a:cs typeface="Times New Roman" pitchFamily="18" charset="0"/>
              </a:rPr>
              <a:t>.</a:t>
            </a:r>
            <a:endParaRPr lang="fr-FR" sz="2600" dirty="0">
              <a:latin typeface="Times New Roman" pitchFamily="18" charset="0"/>
              <a:cs typeface="Times New Roman" pitchFamily="18" charset="0"/>
            </a:endParaRPr>
          </a:p>
        </p:txBody>
      </p:sp>
      <p:pic>
        <p:nvPicPr>
          <p:cNvPr id="6" name="Espace réservé du contenu 5"/>
          <p:cNvPicPr>
            <a:picLocks noGrp="1"/>
          </p:cNvPicPr>
          <p:nvPr>
            <p:ph sz="half" idx="1"/>
          </p:nvPr>
        </p:nvPicPr>
        <p:blipFill>
          <a:blip r:embed="rId2"/>
          <a:srcRect t="62022" r="328"/>
          <a:stretch>
            <a:fillRect/>
          </a:stretch>
        </p:blipFill>
        <p:spPr bwMode="auto">
          <a:xfrm>
            <a:off x="214282" y="1714488"/>
            <a:ext cx="7786742" cy="178595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dissolve">
                                      <p:cBhvr>
                                        <p:cTn id="15"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5" name="Espace réservé du contenu 4"/>
          <p:cNvSpPr>
            <a:spLocks noGrp="1"/>
          </p:cNvSpPr>
          <p:nvPr>
            <p:ph idx="1"/>
          </p:nvPr>
        </p:nvSpPr>
        <p:spPr>
          <a:xfrm>
            <a:off x="0" y="0"/>
            <a:ext cx="8143900" cy="6858000"/>
          </a:xfrm>
        </p:spPr>
        <p:txBody>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r>
              <a:rPr lang="fr-FR" dirty="0" smtClean="0"/>
              <a:t> </a:t>
            </a:r>
            <a:r>
              <a:rPr lang="en-US" dirty="0" smtClean="0">
                <a:latin typeface="Times New Roman" pitchFamily="18" charset="0"/>
                <a:cs typeface="Times New Roman" pitchFamily="18" charset="0"/>
              </a:rPr>
              <a:t>Utterances grow longer and the sentence subject may be included. The negative word appears just before the verb. Sentences expressing rejection or </a:t>
            </a:r>
            <a:r>
              <a:rPr lang="fr-FR" dirty="0" smtClean="0">
                <a:latin typeface="Times New Roman" pitchFamily="18" charset="0"/>
                <a:cs typeface="Times New Roman" pitchFamily="18" charset="0"/>
              </a:rPr>
              <a:t>prohibition </a:t>
            </a:r>
            <a:r>
              <a:rPr lang="fr-FR" dirty="0" err="1" smtClean="0">
                <a:latin typeface="Times New Roman" pitchFamily="18" charset="0"/>
                <a:cs typeface="Times New Roman" pitchFamily="18" charset="0"/>
              </a:rPr>
              <a:t>often</a:t>
            </a:r>
            <a:r>
              <a:rPr lang="fr-FR" dirty="0" smtClean="0">
                <a:latin typeface="Times New Roman" pitchFamily="18" charset="0"/>
                <a:cs typeface="Times New Roman" pitchFamily="18" charset="0"/>
              </a:rPr>
              <a:t> use 'dont'.</a:t>
            </a:r>
          </a:p>
          <a:p>
            <a:endParaRPr lang="fr-FR" dirty="0"/>
          </a:p>
        </p:txBody>
      </p:sp>
      <p:pic>
        <p:nvPicPr>
          <p:cNvPr id="7" name="Image 6"/>
          <p:cNvPicPr/>
          <p:nvPr/>
        </p:nvPicPr>
        <p:blipFill>
          <a:blip r:embed="rId2"/>
          <a:srcRect/>
          <a:stretch>
            <a:fillRect/>
          </a:stretch>
        </p:blipFill>
        <p:spPr bwMode="auto">
          <a:xfrm>
            <a:off x="214282" y="428604"/>
            <a:ext cx="7786742" cy="1462053"/>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Effect transition="in" filter="dissolve">
                                      <p:cBhvr>
                                        <p:cTn id="1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r>
              <a:rPr lang="en-US" dirty="0" smtClean="0">
                <a:latin typeface="Times New Roman" pitchFamily="18" charset="0"/>
                <a:cs typeface="Times New Roman" pitchFamily="18" charset="0"/>
              </a:rPr>
              <a:t>The negative element is inserted into a more complex sentence. Children may add forms of the negative other than 'no', including words like 'can't‘ and '</a:t>
            </a:r>
            <a:r>
              <a:rPr lang="en-US" dirty="0" err="1" smtClean="0">
                <a:latin typeface="Times New Roman" pitchFamily="18" charset="0"/>
                <a:cs typeface="Times New Roman" pitchFamily="18" charset="0"/>
              </a:rPr>
              <a:t>dont</a:t>
            </a:r>
            <a:r>
              <a:rPr lang="en-US" dirty="0" smtClean="0">
                <a:latin typeface="Times New Roman" pitchFamily="18" charset="0"/>
                <a:cs typeface="Times New Roman" pitchFamily="18" charset="0"/>
              </a:rPr>
              <a:t>'. These sentences appear to follow the correct English pattern of attaching the negative to the auxiliary or modal verb. </a:t>
            </a:r>
          </a:p>
          <a:p>
            <a:r>
              <a:rPr lang="en-US" dirty="0" smtClean="0">
                <a:latin typeface="Times New Roman" pitchFamily="18" charset="0"/>
                <a:cs typeface="Times New Roman" pitchFamily="18" charset="0"/>
              </a:rPr>
              <a:t>However, children do not yet vary these forms for different persons or tenses.</a:t>
            </a:r>
            <a:r>
              <a:rPr lang="fr-FR" dirty="0" smtClean="0">
                <a:latin typeface="Times New Roman" pitchFamily="18" charset="0"/>
                <a:cs typeface="Times New Roman" pitchFamily="18" charset="0"/>
              </a:rPr>
              <a:t>  </a:t>
            </a:r>
          </a:p>
          <a:p>
            <a:endParaRPr lang="fr-FR" dirty="0" smtClean="0"/>
          </a:p>
          <a:p>
            <a:endParaRPr lang="fr-FR" dirty="0" smtClean="0"/>
          </a:p>
          <a:p>
            <a:endParaRPr lang="fr-FR" dirty="0" smtClean="0"/>
          </a:p>
          <a:p>
            <a:endParaRPr lang="fr-FR" dirty="0"/>
          </a:p>
        </p:txBody>
      </p:sp>
      <p:pic>
        <p:nvPicPr>
          <p:cNvPr id="4" name="Image 3"/>
          <p:cNvPicPr/>
          <p:nvPr/>
        </p:nvPicPr>
        <p:blipFill>
          <a:blip r:embed="rId2"/>
          <a:srcRect/>
          <a:stretch>
            <a:fillRect/>
          </a:stretch>
        </p:blipFill>
        <p:spPr bwMode="auto">
          <a:xfrm>
            <a:off x="214282" y="428604"/>
            <a:ext cx="7715304" cy="151448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dissolve">
                                      <p:cBhvr>
                                        <p:cTn id="15" dur="500"/>
                                        <p:tgtEl>
                                          <p:spTgt spid="3">
                                            <p:txEl>
                                              <p:pRg st="6" end="6"/>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dissolve">
                                      <p:cBhvr>
                                        <p:cTn id="2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5" name="Espace réservé du contenu 4"/>
          <p:cNvSpPr>
            <a:spLocks noGrp="1"/>
          </p:cNvSpPr>
          <p:nvPr>
            <p:ph idx="1"/>
          </p:nvPr>
        </p:nvSpPr>
        <p:spPr>
          <a:xfrm>
            <a:off x="0" y="0"/>
            <a:ext cx="8143900" cy="6858000"/>
          </a:xfrm>
        </p:spPr>
        <p:txBody>
          <a:bodyPr/>
          <a:lstStyle/>
          <a:p>
            <a:endParaRPr lang="fr-FR" dirty="0" smtClean="0"/>
          </a:p>
          <a:p>
            <a:r>
              <a:rPr lang="en-US" dirty="0" smtClean="0">
                <a:latin typeface="Times New Roman" pitchFamily="18" charset="0"/>
                <a:cs typeface="Times New Roman" pitchFamily="18" charset="0"/>
              </a:rPr>
              <a:t>Children begin to attach the negative element to the correct form of auxiliary verbs such as 'do' and 'be':</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Even though their language system is by now quite complex, they may still have difficulty with some other features related to negatives.</a:t>
            </a:r>
          </a:p>
          <a:p>
            <a:endParaRPr lang="fr-FR" dirty="0" smtClean="0">
              <a:latin typeface="Times New Roman" pitchFamily="18" charset="0"/>
              <a:cs typeface="Times New Roman" pitchFamily="18" charset="0"/>
            </a:endParaRPr>
          </a:p>
          <a:p>
            <a:endParaRPr lang="fr-FR" dirty="0" smtClean="0"/>
          </a:p>
          <a:p>
            <a:endParaRPr lang="fr-FR" dirty="0" smtClean="0"/>
          </a:p>
          <a:p>
            <a:endParaRPr lang="fr-FR" dirty="0" smtClean="0"/>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fr-FR" dirty="0" smtClean="0"/>
          </a:p>
          <a:p>
            <a:endParaRPr lang="fr-FR" dirty="0" smtClean="0"/>
          </a:p>
          <a:p>
            <a:endParaRPr lang="fr-FR" dirty="0"/>
          </a:p>
        </p:txBody>
      </p:sp>
      <p:pic>
        <p:nvPicPr>
          <p:cNvPr id="6" name="Image 5"/>
          <p:cNvPicPr/>
          <p:nvPr/>
        </p:nvPicPr>
        <p:blipFill>
          <a:blip r:embed="rId2"/>
          <a:srcRect/>
          <a:stretch>
            <a:fillRect/>
          </a:stretch>
        </p:blipFill>
        <p:spPr bwMode="auto">
          <a:xfrm>
            <a:off x="0" y="1357298"/>
            <a:ext cx="8143900" cy="2500330"/>
          </a:xfrm>
          <a:prstGeom prst="rect">
            <a:avLst/>
          </a:prstGeom>
          <a:noFill/>
          <a:ln w="9525">
            <a:noFill/>
            <a:miter lim="800000"/>
            <a:headEnd/>
            <a:tailEnd/>
          </a:ln>
        </p:spPr>
      </p:pic>
      <p:pic>
        <p:nvPicPr>
          <p:cNvPr id="8" name="Image 7"/>
          <p:cNvPicPr/>
          <p:nvPr/>
        </p:nvPicPr>
        <p:blipFill>
          <a:blip r:embed="rId3"/>
          <a:srcRect t="79927" r="-788"/>
          <a:stretch>
            <a:fillRect/>
          </a:stretch>
        </p:blipFill>
        <p:spPr bwMode="auto">
          <a:xfrm>
            <a:off x="214282" y="5643578"/>
            <a:ext cx="7786742" cy="1000132"/>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dissolv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iterate type="lt">
                                    <p:tmPct val="5000"/>
                                  </p:iterate>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ppt_w</p:attrName>
                                        </p:attrNameLst>
                                      </p:cBhvr>
                                      <p:tavLst>
                                        <p:tav tm="0">
                                          <p:val>
                                            <p:fltVal val="0"/>
                                          </p:val>
                                        </p:tav>
                                        <p:tav tm="100000">
                                          <p:val>
                                            <p:strVal val="#ppt_w"/>
                                          </p:val>
                                        </p:tav>
                                      </p:tavLst>
                                    </p:anim>
                                    <p:anim calcmode="lin" valueType="num">
                                      <p:cBhvr>
                                        <p:cTn id="21" dur="1000" fill="hold"/>
                                        <p:tgtEl>
                                          <p:spTgt spid="8"/>
                                        </p:tgtEl>
                                        <p:attrNameLst>
                                          <p:attrName>ppt_h</p:attrName>
                                        </p:attrNameLst>
                                      </p:cBhvr>
                                      <p:tavLst>
                                        <p:tav tm="0">
                                          <p:val>
                                            <p:fltVal val="0"/>
                                          </p:val>
                                        </p:tav>
                                        <p:tav tm="100000">
                                          <p:val>
                                            <p:strVal val="#ppt_h"/>
                                          </p:val>
                                        </p:tav>
                                      </p:tavLst>
                                    </p:anim>
                                    <p:anim calcmode="lin" valueType="num">
                                      <p:cBhvr>
                                        <p:cTn id="22" dur="1000" fill="hold"/>
                                        <p:tgtEl>
                                          <p:spTgt spid="8"/>
                                        </p:tgtEl>
                                        <p:attrNameLst>
                                          <p:attrName>style.rotation</p:attrName>
                                        </p:attrNameLst>
                                      </p:cBhvr>
                                      <p:tavLst>
                                        <p:tav tm="0">
                                          <p:val>
                                            <p:fltVal val="90"/>
                                          </p:val>
                                        </p:tav>
                                        <p:tav tm="100000">
                                          <p:val>
                                            <p:fltVal val="0"/>
                                          </p:val>
                                        </p:tav>
                                      </p:tavLst>
                                    </p:anim>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5">
                                            <p:txEl>
                                              <p:pRg st="8" end="8"/>
                                            </p:txEl>
                                          </p:spTgt>
                                        </p:tgtEl>
                                        <p:attrNameLst>
                                          <p:attrName>style.visibility</p:attrName>
                                        </p:attrNameLst>
                                      </p:cBhvr>
                                      <p:to>
                                        <p:strVal val="visible"/>
                                      </p:to>
                                    </p:set>
                                    <p:animEffect transition="in" filter="dissolve">
                                      <p:cBhvr>
                                        <p:cTn id="28"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143900" cy="642918"/>
          </a:xfrm>
        </p:spPr>
        <p:txBody>
          <a:bodyPr/>
          <a:lstStyle/>
          <a:p>
            <a:r>
              <a:rPr lang="fr-FR" dirty="0" smtClean="0"/>
              <a:t>Questions:</a:t>
            </a:r>
            <a:endParaRPr lang="fr-FR" dirty="0"/>
          </a:p>
        </p:txBody>
      </p:sp>
      <p:sp>
        <p:nvSpPr>
          <p:cNvPr id="3" name="Espace réservé du contenu 2"/>
          <p:cNvSpPr>
            <a:spLocks noGrp="1"/>
          </p:cNvSpPr>
          <p:nvPr>
            <p:ph idx="1"/>
          </p:nvPr>
        </p:nvSpPr>
        <p:spPr>
          <a:xfrm>
            <a:off x="0" y="642918"/>
            <a:ext cx="8143900" cy="6215082"/>
          </a:xfrm>
        </p:spPr>
        <p:txBody>
          <a:bodyPr/>
          <a:lstStyle/>
          <a:p>
            <a:r>
              <a:rPr lang="en-US" dirty="0" smtClean="0">
                <a:latin typeface="Times New Roman" pitchFamily="18" charset="0"/>
                <a:cs typeface="Times New Roman" pitchFamily="18" charset="0"/>
              </a:rPr>
              <a:t>There is a remarkable </a:t>
            </a:r>
            <a:r>
              <a:rPr lang="en-US" b="1" u="sng" dirty="0" smtClean="0">
                <a:solidFill>
                  <a:srgbClr val="FF0000"/>
                </a:solidFill>
                <a:latin typeface="Times New Roman" pitchFamily="18" charset="0"/>
                <a:cs typeface="Times New Roman" pitchFamily="18" charset="0"/>
              </a:rPr>
              <a:t>consistency</a:t>
            </a:r>
            <a:r>
              <a:rPr lang="en-US" dirty="0" smtClean="0">
                <a:latin typeface="Times New Roman" pitchFamily="18" charset="0"/>
                <a:cs typeface="Times New Roman" pitchFamily="18" charset="0"/>
              </a:rPr>
              <a:t> in the way children learn to form questions in English; there is a predictable order in which the '</a:t>
            </a:r>
            <a:r>
              <a:rPr lang="en-US" b="1" dirty="0" err="1" smtClean="0">
                <a:solidFill>
                  <a:srgbClr val="00B050"/>
                </a:solidFill>
                <a:latin typeface="Times New Roman" pitchFamily="18" charset="0"/>
                <a:cs typeface="Times New Roman" pitchFamily="18" charset="0"/>
              </a:rPr>
              <a:t>wh</a:t>
            </a:r>
            <a:r>
              <a:rPr lang="en-US" dirty="0" smtClean="0">
                <a:latin typeface="Times New Roman" pitchFamily="18" charset="0"/>
                <a:cs typeface="Times New Roman" pitchFamily="18" charset="0"/>
              </a:rPr>
              <a:t>-words' emerge:</a:t>
            </a:r>
          </a:p>
          <a:p>
            <a:pPr>
              <a:buFont typeface="Wingdings" pitchFamily="2" charset="2"/>
              <a:buChar char="Ø"/>
            </a:pP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What</a:t>
            </a:r>
            <a:r>
              <a:rPr lang="en-US" dirty="0" smtClean="0">
                <a:latin typeface="Times New Roman" pitchFamily="18" charset="0"/>
                <a:cs typeface="Times New Roman" pitchFamily="18" charset="0"/>
              </a:rPr>
              <a:t>‘ is generally the first </a:t>
            </a:r>
            <a:r>
              <a:rPr lang="en-US" dirty="0" err="1" smtClean="0">
                <a:latin typeface="Times New Roman" pitchFamily="18" charset="0"/>
                <a:cs typeface="Times New Roman" pitchFamily="18" charset="0"/>
              </a:rPr>
              <a:t>wh</a:t>
            </a:r>
            <a:r>
              <a:rPr lang="en-US" dirty="0" smtClean="0">
                <a:latin typeface="Times New Roman" pitchFamily="18" charset="0"/>
                <a:cs typeface="Times New Roman" pitchFamily="18" charset="0"/>
              </a:rPr>
              <a:t>- question word to be used.</a:t>
            </a:r>
          </a:p>
          <a:p>
            <a:pPr algn="ctr">
              <a:buNone/>
            </a:pPr>
            <a:r>
              <a:rPr lang="en-US" i="1" dirty="0" smtClean="0">
                <a:latin typeface="Times New Roman" pitchFamily="18" charset="0"/>
                <a:cs typeface="Times New Roman" pitchFamily="18" charset="0"/>
              </a:rPr>
              <a:t>often learned as part of a chunk ('</a:t>
            </a:r>
            <a:r>
              <a:rPr lang="en-US" i="1" dirty="0" err="1" smtClean="0">
                <a:latin typeface="Times New Roman" pitchFamily="18" charset="0"/>
                <a:cs typeface="Times New Roman" pitchFamily="18" charset="0"/>
              </a:rPr>
              <a:t>whassat</a:t>
            </a:r>
            <a:r>
              <a:rPr lang="en-US" i="1"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Where</a:t>
            </a:r>
            <a:r>
              <a:rPr lang="en-US" dirty="0" smtClean="0">
                <a:latin typeface="Times New Roman" pitchFamily="18" charset="0"/>
                <a:cs typeface="Times New Roman" pitchFamily="18" charset="0"/>
              </a:rPr>
              <a:t>' and '</a:t>
            </a:r>
            <a:r>
              <a:rPr lang="en-US" dirty="0" smtClean="0">
                <a:solidFill>
                  <a:srgbClr val="00B050"/>
                </a:solidFill>
                <a:latin typeface="Times New Roman" pitchFamily="18" charset="0"/>
                <a:cs typeface="Times New Roman" pitchFamily="18" charset="0"/>
              </a:rPr>
              <a:t>who</a:t>
            </a:r>
            <a:r>
              <a:rPr lang="en-US" dirty="0" smtClean="0">
                <a:latin typeface="Times New Roman" pitchFamily="18" charset="0"/>
                <a:cs typeface="Times New Roman" pitchFamily="18" charset="0"/>
              </a:rPr>
              <a:t>' emerge very soon.</a:t>
            </a:r>
          </a:p>
          <a:p>
            <a:pPr>
              <a:buFont typeface="Wingdings" pitchFamily="2" charset="2"/>
              <a:buChar char="Ø"/>
            </a:pP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a:t>
            </a:r>
            <a:r>
              <a:rPr lang="en-US" dirty="0" smtClean="0">
                <a:solidFill>
                  <a:srgbClr val="00B050"/>
                </a:solidFill>
                <a:latin typeface="Times New Roman" pitchFamily="18" charset="0"/>
                <a:cs typeface="Times New Roman" pitchFamily="18" charset="0"/>
              </a:rPr>
              <a:t>Why</a:t>
            </a:r>
            <a:r>
              <a:rPr lang="en-US" dirty="0" smtClean="0">
                <a:latin typeface="Times New Roman" pitchFamily="18" charset="0"/>
                <a:cs typeface="Times New Roman" pitchFamily="18" charset="0"/>
              </a:rPr>
              <a:t>' emerges around the end of the second year and becomes a </a:t>
            </a:r>
            <a:r>
              <a:rPr lang="en-US" dirty="0" err="1" smtClean="0">
                <a:latin typeface="Times New Roman" pitchFamily="18" charset="0"/>
                <a:cs typeface="Times New Roman" pitchFamily="18" charset="0"/>
              </a:rPr>
              <a:t>favourite</a:t>
            </a:r>
            <a:r>
              <a:rPr lang="en-US" dirty="0" smtClean="0">
                <a:latin typeface="Times New Roman" pitchFamily="18" charset="0"/>
                <a:cs typeface="Times New Roman" pitchFamily="18" charset="0"/>
              </a:rPr>
              <a:t> for the next year or two. </a:t>
            </a:r>
          </a:p>
          <a:p>
            <a:pPr>
              <a:buFont typeface="Wingdings" pitchFamily="2" charset="2"/>
              <a:buChar char="Ø"/>
            </a:pPr>
            <a:endParaRPr lang="en-US" dirty="0" smtClean="0">
              <a:latin typeface="Times New Roman" pitchFamily="18" charset="0"/>
              <a:cs typeface="Times New Roman" pitchFamily="18" charset="0"/>
            </a:endParaRPr>
          </a:p>
          <a:p>
            <a:pPr>
              <a:buFont typeface="Wingdings" pitchFamily="2" charset="2"/>
              <a:buChar char="Ø"/>
            </a:pPr>
            <a:r>
              <a:rPr lang="en-US" dirty="0" smtClean="0">
                <a:latin typeface="Times New Roman" pitchFamily="18" charset="0"/>
                <a:cs typeface="Times New Roman" pitchFamily="18" charset="0"/>
              </a:rPr>
              <a:t>Finally, when the child has a better understanding of manner and time, '</a:t>
            </a:r>
            <a:r>
              <a:rPr lang="en-US" dirty="0" smtClean="0">
                <a:solidFill>
                  <a:srgbClr val="00B050"/>
                </a:solidFill>
                <a:latin typeface="Times New Roman" pitchFamily="18" charset="0"/>
                <a:cs typeface="Times New Roman" pitchFamily="18" charset="0"/>
              </a:rPr>
              <a:t>how</a:t>
            </a:r>
            <a:r>
              <a:rPr lang="en-US" dirty="0" smtClean="0">
                <a:latin typeface="Times New Roman" pitchFamily="18" charset="0"/>
                <a:cs typeface="Times New Roman" pitchFamily="18" charset="0"/>
              </a:rPr>
              <a:t>' and '</a:t>
            </a:r>
            <a:r>
              <a:rPr lang="en-US" dirty="0" smtClean="0">
                <a:solidFill>
                  <a:srgbClr val="00B050"/>
                </a:solidFill>
                <a:latin typeface="Times New Roman" pitchFamily="18" charset="0"/>
                <a:cs typeface="Times New Roman" pitchFamily="18" charset="0"/>
              </a:rPr>
              <a:t>when</a:t>
            </a:r>
            <a:r>
              <a:rPr lang="en-US" dirty="0" smtClean="0">
                <a:latin typeface="Times New Roman" pitchFamily="18" charset="0"/>
                <a:cs typeface="Times New Roman" pitchFamily="18" charset="0"/>
              </a:rPr>
              <a:t>' emerge.</a:t>
            </a:r>
            <a:endParaRPr lang="fr-FR" dirty="0" smtClean="0">
              <a:latin typeface="Times New Roman" pitchFamily="18" charset="0"/>
              <a:cs typeface="Times New Roman" pitchFamily="18" charset="0"/>
            </a:endParaRPr>
          </a:p>
          <a:p>
            <a:pPr>
              <a:buFont typeface="Wingdings" pitchFamily="2" charset="2"/>
              <a:buChar char="Ø"/>
            </a:pPr>
            <a:endParaRPr lang="en-US" dirty="0" smtClean="0">
              <a:latin typeface="Times New Roman" pitchFamily="18" charset="0"/>
              <a:cs typeface="Times New Roman" pitchFamily="18" charset="0"/>
            </a:endParaRPr>
          </a:p>
          <a:p>
            <a:pPr>
              <a:buFont typeface="Wingdings" pitchFamily="2" charset="2"/>
              <a:buChar char="Ø"/>
            </a:pPr>
            <a:endParaRPr lang="en-US" dirty="0" smtClean="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20" presetClass="emph" presetSubtype="0" fill="hold" nodeType="withEffect">
                                  <p:stCondLst>
                                    <p:cond delay="0"/>
                                  </p:stCondLst>
                                  <p:iterate type="lt">
                                    <p:tmPct val="10000"/>
                                  </p:iterate>
                                  <p:childTnLst>
                                    <p:set>
                                      <p:cBhvr override="childStyle">
                                        <p:cTn id="9" dur="500" autoRev="1" fill="hold"/>
                                        <p:tgtEl>
                                          <p:spTgt spid="3">
                                            <p:txEl>
                                              <p:pRg st="0" end="0"/>
                                            </p:txEl>
                                          </p:spTgt>
                                        </p:tgtEl>
                                        <p:attrNameLst>
                                          <p:attrName>style.color</p:attrName>
                                        </p:attrNameLst>
                                      </p:cBhvr>
                                      <p:to>
                                        <p:clrVal>
                                          <a:srgbClr val="4C31F1"/>
                                        </p:clrVal>
                                      </p:to>
                                    </p:set>
                                    <p:set>
                                      <p:cBhvr>
                                        <p:cTn id="10" dur="500" autoRev="1" fill="hold"/>
                                        <p:tgtEl>
                                          <p:spTgt spid="3">
                                            <p:txEl>
                                              <p:pRg st="0" end="0"/>
                                            </p:txEl>
                                          </p:spTgt>
                                        </p:tgtEl>
                                        <p:attrNameLst>
                                          <p:attrName>fillcolor</p:attrName>
                                        </p:attrNameLst>
                                      </p:cBhvr>
                                      <p:to>
                                        <p:clrVal>
                                          <a:srgbClr val="4C31F1"/>
                                        </p:clrVal>
                                      </p:to>
                                    </p:set>
                                    <p:set>
                                      <p:cBhvr>
                                        <p:cTn id="11" dur="500" autoRev="1" fill="hold"/>
                                        <p:tgtEl>
                                          <p:spTgt spid="3">
                                            <p:txEl>
                                              <p:pRg st="0" end="0"/>
                                            </p:txEl>
                                          </p:spTgt>
                                        </p:tgtEl>
                                        <p:attrNameLst>
                                          <p:attrName>fill.type</p:attrName>
                                        </p:attrNameLst>
                                      </p:cBhvr>
                                      <p:to>
                                        <p:strVal val="solid"/>
                                      </p:to>
                                    </p:se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down)">
                                      <p:cBhvr>
                                        <p:cTn id="16" dur="580">
                                          <p:stCondLst>
                                            <p:cond delay="0"/>
                                          </p:stCondLst>
                                        </p:cTn>
                                        <p:tgtEl>
                                          <p:spTgt spid="3">
                                            <p:txEl>
                                              <p:pRg st="1" end="1"/>
                                            </p:txEl>
                                          </p:spTgt>
                                        </p:tgtEl>
                                      </p:cBhvr>
                                    </p:animEffect>
                                    <p:anim calcmode="lin" valueType="num">
                                      <p:cBhvr>
                                        <p:cTn id="17"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2" dur="26">
                                          <p:stCondLst>
                                            <p:cond delay="650"/>
                                          </p:stCondLst>
                                        </p:cTn>
                                        <p:tgtEl>
                                          <p:spTgt spid="3">
                                            <p:txEl>
                                              <p:pRg st="1" end="1"/>
                                            </p:txEl>
                                          </p:spTgt>
                                        </p:tgtEl>
                                      </p:cBhvr>
                                      <p:to x="100000" y="60000"/>
                                    </p:animScale>
                                    <p:animScale>
                                      <p:cBhvr>
                                        <p:cTn id="23" dur="166" decel="50000">
                                          <p:stCondLst>
                                            <p:cond delay="676"/>
                                          </p:stCondLst>
                                        </p:cTn>
                                        <p:tgtEl>
                                          <p:spTgt spid="3">
                                            <p:txEl>
                                              <p:pRg st="1" end="1"/>
                                            </p:txEl>
                                          </p:spTgt>
                                        </p:tgtEl>
                                      </p:cBhvr>
                                      <p:to x="100000" y="100000"/>
                                    </p:animScale>
                                    <p:animScale>
                                      <p:cBhvr>
                                        <p:cTn id="24" dur="26">
                                          <p:stCondLst>
                                            <p:cond delay="1312"/>
                                          </p:stCondLst>
                                        </p:cTn>
                                        <p:tgtEl>
                                          <p:spTgt spid="3">
                                            <p:txEl>
                                              <p:pRg st="1" end="1"/>
                                            </p:txEl>
                                          </p:spTgt>
                                        </p:tgtEl>
                                      </p:cBhvr>
                                      <p:to x="100000" y="80000"/>
                                    </p:animScale>
                                    <p:animScale>
                                      <p:cBhvr>
                                        <p:cTn id="25" dur="166" decel="50000">
                                          <p:stCondLst>
                                            <p:cond delay="1338"/>
                                          </p:stCondLst>
                                        </p:cTn>
                                        <p:tgtEl>
                                          <p:spTgt spid="3">
                                            <p:txEl>
                                              <p:pRg st="1" end="1"/>
                                            </p:txEl>
                                          </p:spTgt>
                                        </p:tgtEl>
                                      </p:cBhvr>
                                      <p:to x="100000" y="100000"/>
                                    </p:animScale>
                                    <p:animScale>
                                      <p:cBhvr>
                                        <p:cTn id="26" dur="26">
                                          <p:stCondLst>
                                            <p:cond delay="1642"/>
                                          </p:stCondLst>
                                        </p:cTn>
                                        <p:tgtEl>
                                          <p:spTgt spid="3">
                                            <p:txEl>
                                              <p:pRg st="1" end="1"/>
                                            </p:txEl>
                                          </p:spTgt>
                                        </p:tgtEl>
                                      </p:cBhvr>
                                      <p:to x="100000" y="90000"/>
                                    </p:animScale>
                                    <p:animScale>
                                      <p:cBhvr>
                                        <p:cTn id="27" dur="166" decel="50000">
                                          <p:stCondLst>
                                            <p:cond delay="1668"/>
                                          </p:stCondLst>
                                        </p:cTn>
                                        <p:tgtEl>
                                          <p:spTgt spid="3">
                                            <p:txEl>
                                              <p:pRg st="1" end="1"/>
                                            </p:txEl>
                                          </p:spTgt>
                                        </p:tgtEl>
                                      </p:cBhvr>
                                      <p:to x="100000" y="100000"/>
                                    </p:animScale>
                                    <p:animScale>
                                      <p:cBhvr>
                                        <p:cTn id="28" dur="26">
                                          <p:stCondLst>
                                            <p:cond delay="1808"/>
                                          </p:stCondLst>
                                        </p:cTn>
                                        <p:tgtEl>
                                          <p:spTgt spid="3">
                                            <p:txEl>
                                              <p:pRg st="1" end="1"/>
                                            </p:txEl>
                                          </p:spTgt>
                                        </p:tgtEl>
                                      </p:cBhvr>
                                      <p:to x="100000" y="95000"/>
                                    </p:animScale>
                                    <p:animScale>
                                      <p:cBhvr>
                                        <p:cTn id="29" dur="166" decel="50000">
                                          <p:stCondLst>
                                            <p:cond delay="1834"/>
                                          </p:stCondLst>
                                        </p:cTn>
                                        <p:tgtEl>
                                          <p:spTgt spid="3">
                                            <p:txEl>
                                              <p:pRg st="1" end="1"/>
                                            </p:txEl>
                                          </p:spTgt>
                                        </p:tgtEl>
                                      </p:cBhvr>
                                      <p:to x="100000" y="100000"/>
                                    </p:animScale>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wipe(down)">
                                      <p:cBhvr>
                                        <p:cTn id="41" dur="580">
                                          <p:stCondLst>
                                            <p:cond delay="0"/>
                                          </p:stCondLst>
                                        </p:cTn>
                                        <p:tgtEl>
                                          <p:spTgt spid="3">
                                            <p:txEl>
                                              <p:pRg st="3" end="3"/>
                                            </p:txEl>
                                          </p:spTgt>
                                        </p:tgtEl>
                                      </p:cBhvr>
                                    </p:animEffect>
                                    <p:anim calcmode="lin" valueType="num">
                                      <p:cBhvr>
                                        <p:cTn id="4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3" end="3"/>
                                            </p:txEl>
                                          </p:spTgt>
                                        </p:tgtEl>
                                      </p:cBhvr>
                                      <p:to x="100000" y="60000"/>
                                    </p:animScale>
                                    <p:animScale>
                                      <p:cBhvr>
                                        <p:cTn id="48" dur="166" decel="50000">
                                          <p:stCondLst>
                                            <p:cond delay="676"/>
                                          </p:stCondLst>
                                        </p:cTn>
                                        <p:tgtEl>
                                          <p:spTgt spid="3">
                                            <p:txEl>
                                              <p:pRg st="3" end="3"/>
                                            </p:txEl>
                                          </p:spTgt>
                                        </p:tgtEl>
                                      </p:cBhvr>
                                      <p:to x="100000" y="100000"/>
                                    </p:animScale>
                                    <p:animScale>
                                      <p:cBhvr>
                                        <p:cTn id="49" dur="26">
                                          <p:stCondLst>
                                            <p:cond delay="1312"/>
                                          </p:stCondLst>
                                        </p:cTn>
                                        <p:tgtEl>
                                          <p:spTgt spid="3">
                                            <p:txEl>
                                              <p:pRg st="3" end="3"/>
                                            </p:txEl>
                                          </p:spTgt>
                                        </p:tgtEl>
                                      </p:cBhvr>
                                      <p:to x="100000" y="80000"/>
                                    </p:animScale>
                                    <p:animScale>
                                      <p:cBhvr>
                                        <p:cTn id="50" dur="166" decel="50000">
                                          <p:stCondLst>
                                            <p:cond delay="1338"/>
                                          </p:stCondLst>
                                        </p:cTn>
                                        <p:tgtEl>
                                          <p:spTgt spid="3">
                                            <p:txEl>
                                              <p:pRg st="3" end="3"/>
                                            </p:txEl>
                                          </p:spTgt>
                                        </p:tgtEl>
                                      </p:cBhvr>
                                      <p:to x="100000" y="100000"/>
                                    </p:animScale>
                                    <p:animScale>
                                      <p:cBhvr>
                                        <p:cTn id="51" dur="26">
                                          <p:stCondLst>
                                            <p:cond delay="1642"/>
                                          </p:stCondLst>
                                        </p:cTn>
                                        <p:tgtEl>
                                          <p:spTgt spid="3">
                                            <p:txEl>
                                              <p:pRg st="3" end="3"/>
                                            </p:txEl>
                                          </p:spTgt>
                                        </p:tgtEl>
                                      </p:cBhvr>
                                      <p:to x="100000" y="90000"/>
                                    </p:animScale>
                                    <p:animScale>
                                      <p:cBhvr>
                                        <p:cTn id="52" dur="166" decel="50000">
                                          <p:stCondLst>
                                            <p:cond delay="1668"/>
                                          </p:stCondLst>
                                        </p:cTn>
                                        <p:tgtEl>
                                          <p:spTgt spid="3">
                                            <p:txEl>
                                              <p:pRg st="3" end="3"/>
                                            </p:txEl>
                                          </p:spTgt>
                                        </p:tgtEl>
                                      </p:cBhvr>
                                      <p:to x="100000" y="100000"/>
                                    </p:animScale>
                                    <p:animScale>
                                      <p:cBhvr>
                                        <p:cTn id="53" dur="26">
                                          <p:stCondLst>
                                            <p:cond delay="1808"/>
                                          </p:stCondLst>
                                        </p:cTn>
                                        <p:tgtEl>
                                          <p:spTgt spid="3">
                                            <p:txEl>
                                              <p:pRg st="3" end="3"/>
                                            </p:txEl>
                                          </p:spTgt>
                                        </p:tgtEl>
                                      </p:cBhvr>
                                      <p:to x="100000" y="95000"/>
                                    </p:animScale>
                                    <p:animScale>
                                      <p:cBhvr>
                                        <p:cTn id="54" dur="166" decel="50000">
                                          <p:stCondLst>
                                            <p:cond delay="1834"/>
                                          </p:stCondLst>
                                        </p:cTn>
                                        <p:tgtEl>
                                          <p:spTgt spid="3">
                                            <p:txEl>
                                              <p:pRg st="3" end="3"/>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nodeType="clickEffect">
                                  <p:stCondLst>
                                    <p:cond delay="0"/>
                                  </p:stCondLst>
                                  <p:childTnLst>
                                    <p:set>
                                      <p:cBhvr>
                                        <p:cTn id="58" dur="1" fill="hold">
                                          <p:stCondLst>
                                            <p:cond delay="0"/>
                                          </p:stCondLst>
                                        </p:cTn>
                                        <p:tgtEl>
                                          <p:spTgt spid="3">
                                            <p:txEl>
                                              <p:pRg st="5" end="5"/>
                                            </p:txEl>
                                          </p:spTgt>
                                        </p:tgtEl>
                                        <p:attrNameLst>
                                          <p:attrName>style.visibility</p:attrName>
                                        </p:attrNameLst>
                                      </p:cBhvr>
                                      <p:to>
                                        <p:strVal val="visible"/>
                                      </p:to>
                                    </p:set>
                                    <p:animEffect transition="in" filter="wipe(down)">
                                      <p:cBhvr>
                                        <p:cTn id="59" dur="580">
                                          <p:stCondLst>
                                            <p:cond delay="0"/>
                                          </p:stCondLst>
                                        </p:cTn>
                                        <p:tgtEl>
                                          <p:spTgt spid="3">
                                            <p:txEl>
                                              <p:pRg st="5" end="5"/>
                                            </p:txEl>
                                          </p:spTgt>
                                        </p:tgtEl>
                                      </p:cBhvr>
                                    </p:animEffect>
                                    <p:anim calcmode="lin" valueType="num">
                                      <p:cBhvr>
                                        <p:cTn id="6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3">
                                            <p:txEl>
                                              <p:pRg st="5" end="5"/>
                                            </p:txEl>
                                          </p:spTgt>
                                        </p:tgtEl>
                                      </p:cBhvr>
                                      <p:to x="100000" y="60000"/>
                                    </p:animScale>
                                    <p:animScale>
                                      <p:cBhvr>
                                        <p:cTn id="66" dur="166" decel="50000">
                                          <p:stCondLst>
                                            <p:cond delay="676"/>
                                          </p:stCondLst>
                                        </p:cTn>
                                        <p:tgtEl>
                                          <p:spTgt spid="3">
                                            <p:txEl>
                                              <p:pRg st="5" end="5"/>
                                            </p:txEl>
                                          </p:spTgt>
                                        </p:tgtEl>
                                      </p:cBhvr>
                                      <p:to x="100000" y="100000"/>
                                    </p:animScale>
                                    <p:animScale>
                                      <p:cBhvr>
                                        <p:cTn id="67" dur="26">
                                          <p:stCondLst>
                                            <p:cond delay="1312"/>
                                          </p:stCondLst>
                                        </p:cTn>
                                        <p:tgtEl>
                                          <p:spTgt spid="3">
                                            <p:txEl>
                                              <p:pRg st="5" end="5"/>
                                            </p:txEl>
                                          </p:spTgt>
                                        </p:tgtEl>
                                      </p:cBhvr>
                                      <p:to x="100000" y="80000"/>
                                    </p:animScale>
                                    <p:animScale>
                                      <p:cBhvr>
                                        <p:cTn id="68" dur="166" decel="50000">
                                          <p:stCondLst>
                                            <p:cond delay="1338"/>
                                          </p:stCondLst>
                                        </p:cTn>
                                        <p:tgtEl>
                                          <p:spTgt spid="3">
                                            <p:txEl>
                                              <p:pRg st="5" end="5"/>
                                            </p:txEl>
                                          </p:spTgt>
                                        </p:tgtEl>
                                      </p:cBhvr>
                                      <p:to x="100000" y="100000"/>
                                    </p:animScale>
                                    <p:animScale>
                                      <p:cBhvr>
                                        <p:cTn id="69" dur="26">
                                          <p:stCondLst>
                                            <p:cond delay="1642"/>
                                          </p:stCondLst>
                                        </p:cTn>
                                        <p:tgtEl>
                                          <p:spTgt spid="3">
                                            <p:txEl>
                                              <p:pRg st="5" end="5"/>
                                            </p:txEl>
                                          </p:spTgt>
                                        </p:tgtEl>
                                      </p:cBhvr>
                                      <p:to x="100000" y="90000"/>
                                    </p:animScale>
                                    <p:animScale>
                                      <p:cBhvr>
                                        <p:cTn id="70" dur="166" decel="50000">
                                          <p:stCondLst>
                                            <p:cond delay="1668"/>
                                          </p:stCondLst>
                                        </p:cTn>
                                        <p:tgtEl>
                                          <p:spTgt spid="3">
                                            <p:txEl>
                                              <p:pRg st="5" end="5"/>
                                            </p:txEl>
                                          </p:spTgt>
                                        </p:tgtEl>
                                      </p:cBhvr>
                                      <p:to x="100000" y="100000"/>
                                    </p:animScale>
                                    <p:animScale>
                                      <p:cBhvr>
                                        <p:cTn id="71" dur="26">
                                          <p:stCondLst>
                                            <p:cond delay="1808"/>
                                          </p:stCondLst>
                                        </p:cTn>
                                        <p:tgtEl>
                                          <p:spTgt spid="3">
                                            <p:txEl>
                                              <p:pRg st="5" end="5"/>
                                            </p:txEl>
                                          </p:spTgt>
                                        </p:tgtEl>
                                      </p:cBhvr>
                                      <p:to x="100000" y="95000"/>
                                    </p:animScale>
                                    <p:animScale>
                                      <p:cBhvr>
                                        <p:cTn id="72" dur="166" decel="50000">
                                          <p:stCondLst>
                                            <p:cond delay="1834"/>
                                          </p:stCondLst>
                                        </p:cTn>
                                        <p:tgtEl>
                                          <p:spTgt spid="3">
                                            <p:txEl>
                                              <p:pRg st="5" end="5"/>
                                            </p:txEl>
                                          </p:spTgt>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wipe(down)">
                                      <p:cBhvr>
                                        <p:cTn id="77" dur="580">
                                          <p:stCondLst>
                                            <p:cond delay="0"/>
                                          </p:stCondLst>
                                        </p:cTn>
                                        <p:tgtEl>
                                          <p:spTgt spid="3">
                                            <p:txEl>
                                              <p:pRg st="7" end="7"/>
                                            </p:txEl>
                                          </p:spTgt>
                                        </p:tgtEl>
                                      </p:cBhvr>
                                    </p:animEffect>
                                    <p:anim calcmode="lin" valueType="num">
                                      <p:cBhvr>
                                        <p:cTn id="7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7" end="7"/>
                                            </p:txEl>
                                          </p:spTgt>
                                        </p:tgtEl>
                                      </p:cBhvr>
                                      <p:to x="100000" y="60000"/>
                                    </p:animScale>
                                    <p:animScale>
                                      <p:cBhvr>
                                        <p:cTn id="84" dur="166" decel="50000">
                                          <p:stCondLst>
                                            <p:cond delay="676"/>
                                          </p:stCondLst>
                                        </p:cTn>
                                        <p:tgtEl>
                                          <p:spTgt spid="3">
                                            <p:txEl>
                                              <p:pRg st="7" end="7"/>
                                            </p:txEl>
                                          </p:spTgt>
                                        </p:tgtEl>
                                      </p:cBhvr>
                                      <p:to x="100000" y="100000"/>
                                    </p:animScale>
                                    <p:animScale>
                                      <p:cBhvr>
                                        <p:cTn id="85" dur="26">
                                          <p:stCondLst>
                                            <p:cond delay="1312"/>
                                          </p:stCondLst>
                                        </p:cTn>
                                        <p:tgtEl>
                                          <p:spTgt spid="3">
                                            <p:txEl>
                                              <p:pRg st="7" end="7"/>
                                            </p:txEl>
                                          </p:spTgt>
                                        </p:tgtEl>
                                      </p:cBhvr>
                                      <p:to x="100000" y="80000"/>
                                    </p:animScale>
                                    <p:animScale>
                                      <p:cBhvr>
                                        <p:cTn id="86" dur="166" decel="50000">
                                          <p:stCondLst>
                                            <p:cond delay="1338"/>
                                          </p:stCondLst>
                                        </p:cTn>
                                        <p:tgtEl>
                                          <p:spTgt spid="3">
                                            <p:txEl>
                                              <p:pRg st="7" end="7"/>
                                            </p:txEl>
                                          </p:spTgt>
                                        </p:tgtEl>
                                      </p:cBhvr>
                                      <p:to x="100000" y="100000"/>
                                    </p:animScale>
                                    <p:animScale>
                                      <p:cBhvr>
                                        <p:cTn id="87" dur="26">
                                          <p:stCondLst>
                                            <p:cond delay="1642"/>
                                          </p:stCondLst>
                                        </p:cTn>
                                        <p:tgtEl>
                                          <p:spTgt spid="3">
                                            <p:txEl>
                                              <p:pRg st="7" end="7"/>
                                            </p:txEl>
                                          </p:spTgt>
                                        </p:tgtEl>
                                      </p:cBhvr>
                                      <p:to x="100000" y="90000"/>
                                    </p:animScale>
                                    <p:animScale>
                                      <p:cBhvr>
                                        <p:cTn id="88" dur="166" decel="50000">
                                          <p:stCondLst>
                                            <p:cond delay="1668"/>
                                          </p:stCondLst>
                                        </p:cTn>
                                        <p:tgtEl>
                                          <p:spTgt spid="3">
                                            <p:txEl>
                                              <p:pRg st="7" end="7"/>
                                            </p:txEl>
                                          </p:spTgt>
                                        </p:tgtEl>
                                      </p:cBhvr>
                                      <p:to x="100000" y="100000"/>
                                    </p:animScale>
                                    <p:animScale>
                                      <p:cBhvr>
                                        <p:cTn id="89" dur="26">
                                          <p:stCondLst>
                                            <p:cond delay="1808"/>
                                          </p:stCondLst>
                                        </p:cTn>
                                        <p:tgtEl>
                                          <p:spTgt spid="3">
                                            <p:txEl>
                                              <p:pRg st="7" end="7"/>
                                            </p:txEl>
                                          </p:spTgt>
                                        </p:tgtEl>
                                      </p:cBhvr>
                                      <p:to x="100000" y="95000"/>
                                    </p:animScale>
                                    <p:animScale>
                                      <p:cBhvr>
                                        <p:cTn id="90"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8143900" cy="6858000"/>
          </a:xfrm>
        </p:spPr>
        <p:txBody>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 contrast to '</a:t>
            </a:r>
            <a:r>
              <a:rPr lang="en-US" dirty="0" smtClean="0">
                <a:solidFill>
                  <a:srgbClr val="00B050"/>
                </a:solidFill>
                <a:latin typeface="Times New Roman" pitchFamily="18" charset="0"/>
                <a:cs typeface="Times New Roman" pitchFamily="18" charset="0"/>
              </a:rPr>
              <a:t>what</a:t>
            </a:r>
            <a:r>
              <a:rPr lang="en-US" dirty="0" smtClean="0">
                <a:latin typeface="Times New Roman" pitchFamily="18" charset="0"/>
                <a:cs typeface="Times New Roman" pitchFamily="18" charset="0"/>
              </a:rPr>
              <a:t>', '</a:t>
            </a:r>
            <a:r>
              <a:rPr lang="en-US" dirty="0" smtClean="0">
                <a:solidFill>
                  <a:srgbClr val="00B050"/>
                </a:solidFill>
                <a:latin typeface="Times New Roman" pitchFamily="18" charset="0"/>
                <a:cs typeface="Times New Roman" pitchFamily="18" charset="0"/>
              </a:rPr>
              <a:t>where</a:t>
            </a:r>
            <a:r>
              <a:rPr lang="en-US" dirty="0" smtClean="0">
                <a:latin typeface="Times New Roman" pitchFamily="18" charset="0"/>
                <a:cs typeface="Times New Roman" pitchFamily="18" charset="0"/>
              </a:rPr>
              <a:t>', and '</a:t>
            </a:r>
            <a:r>
              <a:rPr lang="en-US" dirty="0" smtClean="0">
                <a:solidFill>
                  <a:srgbClr val="00B050"/>
                </a:solidFill>
                <a:latin typeface="Times New Roman" pitchFamily="18" charset="0"/>
                <a:cs typeface="Times New Roman" pitchFamily="18" charset="0"/>
              </a:rPr>
              <a:t>who</a:t>
            </a:r>
            <a:r>
              <a:rPr lang="en-US" dirty="0" smtClean="0">
                <a:latin typeface="Times New Roman" pitchFamily="18" charset="0"/>
                <a:cs typeface="Times New Roman" pitchFamily="18" charset="0"/>
              </a:rPr>
              <a:t>' questions, children sometimes ask the more cognitively difficult '</a:t>
            </a:r>
            <a:r>
              <a:rPr lang="en-US" b="1" dirty="0" smtClean="0">
                <a:solidFill>
                  <a:srgbClr val="00B0F0"/>
                </a:solidFill>
                <a:latin typeface="Times New Roman" pitchFamily="18" charset="0"/>
                <a:cs typeface="Times New Roman" pitchFamily="18" charset="0"/>
              </a:rPr>
              <a:t>why</a:t>
            </a:r>
            <a:r>
              <a:rPr lang="en-US" dirty="0" smtClean="0">
                <a:latin typeface="Times New Roman" pitchFamily="18" charset="0"/>
                <a:cs typeface="Times New Roman" pitchFamily="18" charset="0"/>
              </a:rPr>
              <a:t>', '</a:t>
            </a:r>
            <a:r>
              <a:rPr lang="en-US" b="1" dirty="0" smtClean="0">
                <a:solidFill>
                  <a:srgbClr val="00B0F0"/>
                </a:solidFill>
                <a:latin typeface="Times New Roman" pitchFamily="18" charset="0"/>
                <a:cs typeface="Times New Roman" pitchFamily="18" charset="0"/>
              </a:rPr>
              <a:t>when</a:t>
            </a:r>
            <a:r>
              <a:rPr lang="en-US" dirty="0" smtClean="0">
                <a:latin typeface="Times New Roman" pitchFamily="18" charset="0"/>
                <a:cs typeface="Times New Roman" pitchFamily="18" charset="0"/>
              </a:rPr>
              <a:t>', and '</a:t>
            </a:r>
            <a:r>
              <a:rPr lang="en-US" b="1" dirty="0" smtClean="0">
                <a:solidFill>
                  <a:srgbClr val="00B0F0"/>
                </a:solidFill>
                <a:latin typeface="Times New Roman" pitchFamily="18" charset="0"/>
                <a:cs typeface="Times New Roman" pitchFamily="18" charset="0"/>
              </a:rPr>
              <a:t>how</a:t>
            </a:r>
            <a:r>
              <a:rPr lang="en-US" dirty="0" smtClean="0">
                <a:latin typeface="Times New Roman" pitchFamily="18" charset="0"/>
                <a:cs typeface="Times New Roman" pitchFamily="18" charset="0"/>
              </a:rPr>
              <a:t>' questions without always understanding the answers they get:</a:t>
            </a:r>
          </a:p>
          <a:p>
            <a:endParaRPr lang="fr-FR" dirty="0">
              <a:latin typeface="Times New Roman" pitchFamily="18" charset="0"/>
              <a:cs typeface="Times New Roman" pitchFamily="18" charset="0"/>
            </a:endParaRPr>
          </a:p>
        </p:txBody>
      </p:sp>
      <p:pic>
        <p:nvPicPr>
          <p:cNvPr id="4" name="Image 3"/>
          <p:cNvPicPr/>
          <p:nvPr/>
        </p:nvPicPr>
        <p:blipFill>
          <a:blip r:embed="rId2"/>
          <a:srcRect/>
          <a:stretch>
            <a:fillRect/>
          </a:stretch>
        </p:blipFill>
        <p:spPr bwMode="auto">
          <a:xfrm>
            <a:off x="785786" y="3214686"/>
            <a:ext cx="6929486" cy="1893381"/>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821</TotalTime>
  <Words>995</Words>
  <PresentationFormat>Affichage à l'écran (4:3)</PresentationFormat>
  <Paragraphs>153</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Opulent</vt:lpstr>
      <vt:lpstr>THE ACQUISITION OF Some other language features</vt:lpstr>
      <vt:lpstr> </vt:lpstr>
      <vt:lpstr>Negation:</vt:lpstr>
      <vt:lpstr>stages in the development of negation</vt:lpstr>
      <vt:lpstr> </vt:lpstr>
      <vt:lpstr> </vt:lpstr>
      <vt:lpstr> </vt:lpstr>
      <vt:lpstr>Questions:</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ACQUISITION OF Some other language features</dc:title>
  <dc:creator>Abd Jalal</dc:creator>
  <cp:lastModifiedBy>Lenovo</cp:lastModifiedBy>
  <cp:revision>59</cp:revision>
  <dcterms:created xsi:type="dcterms:W3CDTF">2013-10-14T10:39:14Z</dcterms:created>
  <dcterms:modified xsi:type="dcterms:W3CDTF">2023-11-07T07:57:33Z</dcterms:modified>
</cp:coreProperties>
</file>