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55980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04430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7689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77849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657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9/19/2025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870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9/19/2025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72290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9/19/2025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7106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9/19/2025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4048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9/19/2025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9350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9/19/2025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91745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094297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151831" y="35449"/>
            <a:ext cx="6840334" cy="461665"/>
          </a:xfrm>
          <a:prstGeom prst="rect">
            <a:avLst/>
          </a:prstGeom>
          <a:noFill/>
        </p:spPr>
        <p:txBody>
          <a:bodyPr wrap="none" lIns="91440" tIns="45720" rIns="91440" bIns="45720">
            <a:spAutoFit/>
          </a:bodyPr>
          <a:lstStyle/>
          <a:p>
            <a:pPr algn="ctr"/>
            <a:r>
              <a:rPr lang="fr-FR" sz="24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University</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of Larbi </a:t>
            </a:r>
            <a:r>
              <a:rPr lang="fr-FR"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Ben M'hidi Oum El </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Bouaghi</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6" name="Rectangle 5"/>
          <p:cNvSpPr/>
          <p:nvPr/>
        </p:nvSpPr>
        <p:spPr>
          <a:xfrm>
            <a:off x="1526580" y="565795"/>
            <a:ext cx="6090834"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Faculty of Earth Sciences and Architecture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7" name="Rectangle 6"/>
          <p:cNvSpPr/>
          <p:nvPr/>
        </p:nvSpPr>
        <p:spPr>
          <a:xfrm>
            <a:off x="2874257" y="1088309"/>
            <a:ext cx="3395481"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Department of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8" name="Rectangle 7"/>
          <p:cNvSpPr/>
          <p:nvPr/>
        </p:nvSpPr>
        <p:spPr>
          <a:xfrm>
            <a:off x="323528" y="2210961"/>
            <a:ext cx="3873176" cy="707886"/>
          </a:xfrm>
          <a:prstGeom prst="rect">
            <a:avLst/>
          </a:prstGeom>
          <a:noFill/>
        </p:spPr>
        <p:txBody>
          <a:bodyPr wrap="none" lIns="91440" tIns="45720" rIns="91440" bIns="45720">
            <a:spAutoFit/>
          </a:bodyPr>
          <a:lstStyle/>
          <a:p>
            <a:pPr algn="ctr"/>
            <a:r>
              <a:rPr lang="en-US" sz="4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Crystallography</a:t>
            </a:r>
            <a:endParaRPr lang="fr-FR" sz="40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9" name="Rectangle 8"/>
          <p:cNvSpPr/>
          <p:nvPr/>
        </p:nvSpPr>
        <p:spPr>
          <a:xfrm>
            <a:off x="425983" y="5631631"/>
            <a:ext cx="2440092" cy="461665"/>
          </a:xfrm>
          <a:prstGeom prst="rect">
            <a:avLst/>
          </a:prstGeom>
          <a:noFill/>
        </p:spPr>
        <p:txBody>
          <a:bodyPr wrap="none" lIns="91440" tIns="45720" rIns="91440" bIns="45720">
            <a:spAutoFit/>
          </a:bodyPr>
          <a:lstStyle/>
          <a:p>
            <a:pPr algn="ctr"/>
            <a:r>
              <a:rPr lang="en-US" sz="24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Licence</a:t>
            </a: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0" name="Rectangle 9"/>
          <p:cNvSpPr/>
          <p:nvPr/>
        </p:nvSpPr>
        <p:spPr>
          <a:xfrm>
            <a:off x="34798" y="5949280"/>
            <a:ext cx="3267881"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2</a:t>
            </a:r>
            <a:r>
              <a:rPr lang="en-US" sz="2400" b="1" spc="50" baseline="3000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nd</a:t>
            </a: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year Common core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1" name="Rectangle 10"/>
          <p:cNvSpPr/>
          <p:nvPr/>
        </p:nvSpPr>
        <p:spPr>
          <a:xfrm>
            <a:off x="818212" y="2844224"/>
            <a:ext cx="3753785"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rPr>
              <a:t>By SAADALI Badreddine</a:t>
            </a:r>
            <a:endParaRPr lang="fr-FR" sz="2400" b="1" cap="none" spc="50" dirty="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2" name="Rectangle 11"/>
          <p:cNvSpPr/>
          <p:nvPr/>
        </p:nvSpPr>
        <p:spPr>
          <a:xfrm>
            <a:off x="-26865" y="3585790"/>
            <a:ext cx="3345789" cy="923330"/>
          </a:xfrm>
          <a:prstGeom prst="rect">
            <a:avLst/>
          </a:prstGeom>
          <a:noFill/>
        </p:spPr>
        <p:txBody>
          <a:bodyPr wrap="none" lIns="91440" tIns="45720" rIns="91440" bIns="45720">
            <a:spAutoFit/>
          </a:bodyPr>
          <a:lstStyle/>
          <a:p>
            <a:pPr algn="ctr"/>
            <a:r>
              <a:rPr lang="fr-FR" sz="54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Course </a:t>
            </a:r>
            <a:r>
              <a:rPr lang="fr-FR" sz="54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IV</a:t>
            </a:r>
            <a:endParaRPr lang="fr-FR" sz="54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955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6" presetClass="entr" presetSubtype="3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out)">
                                      <p:cBhvr>
                                        <p:cTn id="29" dur="2000"/>
                                        <p:tgtEl>
                                          <p:spTgt spid="12"/>
                                        </p:tgtEl>
                                      </p:cBhvr>
                                    </p:animEffect>
                                  </p:childTnLst>
                                </p:cTn>
                              </p:par>
                            </p:childTnLst>
                          </p:cTn>
                        </p:par>
                        <p:par>
                          <p:cTn id="30" fill="hold">
                            <p:stCondLst>
                              <p:cond delay="5000"/>
                            </p:stCondLst>
                            <p:childTnLst>
                              <p:par>
                                <p:cTn id="31" presetID="14"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par>
                          <p:cTn id="34" fill="hold">
                            <p:stCondLst>
                              <p:cond delay="5500"/>
                            </p:stCondLst>
                            <p:childTnLst>
                              <p:par>
                                <p:cTn id="35" presetID="14"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688"/>
            <a:ext cx="9144000" cy="1938992"/>
          </a:xfrm>
          <a:prstGeom prst="rect">
            <a:avLst/>
          </a:prstGeom>
        </p:spPr>
        <p:txBody>
          <a:bodyPr wrap="square">
            <a:spAutoFit/>
          </a:bodyPr>
          <a:lstStyle/>
          <a:p>
            <a:pPr algn="ctr"/>
            <a:r>
              <a:rPr lang="en-US" sz="2000" dirty="0" smtClean="0">
                <a:latin typeface="Times New Roman" pitchFamily="18" charset="0"/>
                <a:cs typeface="Times New Roman" pitchFamily="18" charset="0"/>
              </a:rPr>
              <a:t>Roto</a:t>
            </a:r>
            <a:r>
              <a:rPr lang="en-US" sz="2000" dirty="0">
                <a:latin typeface="Times New Roman" pitchFamily="18" charset="0"/>
                <a:cs typeface="Times New Roman" pitchFamily="18" charset="0"/>
              </a:rPr>
              <a:t>-inversion is a combination of a rotation around an axis by an angle φ followed immediately by an inversion. It is neither a pure rotation nor a pure inversion but a composite of the two. The order of a </a:t>
            </a:r>
            <a:r>
              <a:rPr lang="en-US" sz="2000" dirty="0" err="1">
                <a:latin typeface="Times New Roman" pitchFamily="18" charset="0"/>
                <a:cs typeface="Times New Roman" pitchFamily="18" charset="0"/>
              </a:rPr>
              <a:t>roto</a:t>
            </a:r>
            <a:r>
              <a:rPr lang="en-US" sz="2000" dirty="0">
                <a:latin typeface="Times New Roman" pitchFamily="18" charset="0"/>
                <a:cs typeface="Times New Roman" pitchFamily="18" charset="0"/>
              </a:rPr>
              <a:t>-inversion axis depends on the rotation angle 2π/n:</a:t>
            </a:r>
          </a:p>
          <a:p>
            <a:pPr marL="342900" indent="-342900">
              <a:buFont typeface="Wingdings" pitchFamily="2" charset="2"/>
              <a:buChar char="v"/>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n is even the order of the axis is n.</a:t>
            </a:r>
          </a:p>
          <a:p>
            <a:pPr marL="342900" indent="-342900">
              <a:buFont typeface="Wingdings" pitchFamily="2" charset="2"/>
              <a:buChar char="v"/>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n is odd the order of the axis is 2n</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5" name="Rectangle 4"/>
          <p:cNvSpPr/>
          <p:nvPr/>
        </p:nvSpPr>
        <p:spPr>
          <a:xfrm>
            <a:off x="323528" y="116632"/>
            <a:ext cx="472116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Symmetry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operations (6)</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5104695" y="116632"/>
            <a:ext cx="3126177"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err="1">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Roto</a:t>
            </a: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-inversion</a:t>
            </a:r>
            <a:endPar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869" y="2237209"/>
            <a:ext cx="4713651" cy="3568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8" name="Rectangle 7"/>
              <p:cNvSpPr/>
              <p:nvPr/>
            </p:nvSpPr>
            <p:spPr>
              <a:xfrm>
                <a:off x="-6780" y="2719242"/>
                <a:ext cx="4572000" cy="4094134"/>
              </a:xfrm>
              <a:prstGeom prst="rect">
                <a:avLst/>
              </a:prstGeom>
            </p:spPr>
            <p:txBody>
              <a:bodyPr wrap="square">
                <a:spAutoFit/>
              </a:bodyPr>
              <a:lstStyle/>
              <a:p>
                <a:r>
                  <a:rPr lang="en-US" sz="2000" dirty="0">
                    <a:latin typeface="Times New Roman" pitchFamily="18" charset="0"/>
                    <a:cs typeface="Times New Roman" pitchFamily="18" charset="0"/>
                  </a:rPr>
                  <a:t>The order of a </a:t>
                </a:r>
                <a:r>
                  <a:rPr lang="en-US" sz="2000" dirty="0" err="1">
                    <a:latin typeface="Times New Roman" pitchFamily="18" charset="0"/>
                    <a:cs typeface="Times New Roman" pitchFamily="18" charset="0"/>
                  </a:rPr>
                  <a:t>roto</a:t>
                </a:r>
                <a:r>
                  <a:rPr lang="en-US" sz="2000" dirty="0">
                    <a:latin typeface="Times New Roman" pitchFamily="18" charset="0"/>
                    <a:cs typeface="Times New Roman" pitchFamily="18" charset="0"/>
                  </a:rPr>
                  <a:t>-inversion is thus determined by its associated rotation. Special cases of </a:t>
                </a:r>
                <a:r>
                  <a:rPr lang="en-US" sz="2000" dirty="0" err="1">
                    <a:latin typeface="Times New Roman" pitchFamily="18" charset="0"/>
                    <a:cs typeface="Times New Roman" pitchFamily="18" charset="0"/>
                  </a:rPr>
                  <a:t>roto</a:t>
                </a:r>
                <a:r>
                  <a:rPr lang="en-US" sz="2000" dirty="0">
                    <a:latin typeface="Times New Roman" pitchFamily="18" charset="0"/>
                    <a:cs typeface="Times New Roman" pitchFamily="18" charset="0"/>
                  </a:rPr>
                  <a:t>-inversion include</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marL="342900" indent="-342900">
                  <a:buFont typeface="Wingdings" pitchFamily="2" charset="2"/>
                  <a:buChar char="§"/>
                </a:pP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roto</a:t>
                </a:r>
                <a:r>
                  <a:rPr lang="en-US" sz="2000" dirty="0">
                    <a:latin typeface="Times New Roman" pitchFamily="18" charset="0"/>
                    <a:cs typeface="Times New Roman" pitchFamily="18" charset="0"/>
                  </a:rPr>
                  <a:t>-inversion of order 1 which is equivalent to a pure inversion (a 360° rotation followed by inversion</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marL="342900" indent="-342900">
                  <a:buFont typeface="Wingdings" pitchFamily="2" charset="2"/>
                  <a:buChar char="§"/>
                </a:pP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roto</a:t>
                </a:r>
                <a:r>
                  <a:rPr lang="en-US" sz="2000" dirty="0">
                    <a:latin typeface="Times New Roman" pitchFamily="18" charset="0"/>
                    <a:cs typeface="Times New Roman" pitchFamily="18" charset="0"/>
                  </a:rPr>
                  <a:t>-inversion of order 2 which is equivalent to a reflection across a mirror plane perpendicular to the rotation axis and passing through the inversion center</a:t>
                </a:r>
                <a:r>
                  <a:rPr lang="en-US" sz="2000" dirty="0">
                    <a:latin typeface="Times New Roman" pitchFamily="18" charset="0"/>
                    <a:cs typeface="Times New Roman" pitchFamily="18" charset="0"/>
                  </a:rPr>
                  <a:t>: </a:t>
                </a:r>
                <a14:m>
                  <m:oMath xmlns:m="http://schemas.openxmlformats.org/officeDocument/2006/math">
                    <m:acc>
                      <m:accPr>
                        <m:chr m:val="̅"/>
                        <m:ctrlPr>
                          <a:rPr lang="en-US" sz="2000">
                            <a:latin typeface="Times New Roman" pitchFamily="18" charset="0"/>
                            <a:cs typeface="Times New Roman" pitchFamily="18" charset="0"/>
                          </a:rPr>
                        </m:ctrlPr>
                      </m:accPr>
                      <m:e>
                        <m:r>
                          <a:rPr lang="fr-FR" sz="2000">
                            <a:latin typeface="Times New Roman" pitchFamily="18" charset="0"/>
                            <a:cs typeface="Times New Roman" pitchFamily="18" charset="0"/>
                          </a:rPr>
                          <m:t>2</m:t>
                        </m:r>
                      </m:e>
                    </m:acc>
                  </m:oMath>
                </a14:m>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rPr>
                  <a:t>m.</a:t>
                </a:r>
                <a:endParaRPr lang="fr-FR" sz="2000" dirty="0">
                  <a:latin typeface="Times New Roman" pitchFamily="18" charset="0"/>
                  <a:cs typeface="Times New Roman"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6780" y="2719242"/>
                <a:ext cx="4572000" cy="4094134"/>
              </a:xfrm>
              <a:prstGeom prst="rect">
                <a:avLst/>
              </a:prstGeom>
              <a:blipFill rotWithShape="1">
                <a:blip r:embed="rId3"/>
                <a:stretch>
                  <a:fillRect l="-1467" t="-744" b="-1637"/>
                </a:stretch>
              </a:blipFill>
            </p:spPr>
            <p:txBody>
              <a:bodyPr/>
              <a:lstStyle/>
              <a:p>
                <a:r>
                  <a:rPr lang="fr-FR">
                    <a:noFill/>
                  </a:rPr>
                  <a:t> </a:t>
                </a:r>
              </a:p>
            </p:txBody>
          </p:sp>
        </mc:Fallback>
      </mc:AlternateContent>
    </p:spTree>
    <p:extLst>
      <p:ext uri="{BB962C8B-B14F-4D97-AF65-F5344CB8AC3E}">
        <p14:creationId xmlns:p14="http://schemas.microsoft.com/office/powerpoint/2010/main" val="35121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500" fill="hold"/>
                                        <p:tgtEl>
                                          <p:spTgt spid="6146"/>
                                        </p:tgtEl>
                                        <p:attrNameLst>
                                          <p:attrName>ppt_w</p:attrName>
                                        </p:attrNameLst>
                                      </p:cBhvr>
                                      <p:tavLst>
                                        <p:tav tm="0">
                                          <p:val>
                                            <p:fltVal val="0"/>
                                          </p:val>
                                        </p:tav>
                                        <p:tav tm="100000">
                                          <p:val>
                                            <p:strVal val="#ppt_w"/>
                                          </p:val>
                                        </p:tav>
                                      </p:tavLst>
                                    </p:anim>
                                    <p:anim calcmode="lin" valueType="num">
                                      <p:cBhvr>
                                        <p:cTn id="23" dur="500" fill="hold"/>
                                        <p:tgtEl>
                                          <p:spTgt spid="6146"/>
                                        </p:tgtEl>
                                        <p:attrNameLst>
                                          <p:attrName>ppt_h</p:attrName>
                                        </p:attrNameLst>
                                      </p:cBhvr>
                                      <p:tavLst>
                                        <p:tav tm="0">
                                          <p:val>
                                            <p:fltVal val="0"/>
                                          </p:val>
                                        </p:tav>
                                        <p:tav tm="100000">
                                          <p:val>
                                            <p:strVal val="#ppt_h"/>
                                          </p:val>
                                        </p:tav>
                                      </p:tavLst>
                                    </p:anim>
                                    <p:animEffect transition="in" filter="fade">
                                      <p:cBhvr>
                                        <p:cTn id="2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688"/>
            <a:ext cx="9144000" cy="2462213"/>
          </a:xfrm>
          <a:prstGeom prst="rect">
            <a:avLst/>
          </a:prstGeom>
        </p:spPr>
        <p:txBody>
          <a:bodyPr wrap="square">
            <a:spAutoFit/>
          </a:bodyPr>
          <a:lstStyle/>
          <a:p>
            <a:pPr algn="ctr"/>
            <a:r>
              <a:rPr lang="en-US" sz="2200" dirty="0">
                <a:latin typeface="Times New Roman" pitchFamily="18" charset="0"/>
                <a:cs typeface="Times New Roman" pitchFamily="18" charset="0"/>
              </a:rPr>
              <a:t>A symmetry element in a crystal is represented by its direction of symmetry. It is parallel to the axis of rotation and perpendicular to the mirror plane. In a crystal faces edges and vertices are repeated through rotation around an axis.</a:t>
            </a:r>
          </a:p>
          <a:p>
            <a:pPr algn="ctr"/>
            <a:r>
              <a:rPr lang="en-US" sz="2200" dirty="0">
                <a:latin typeface="Times New Roman" pitchFamily="18" charset="0"/>
                <a:cs typeface="Times New Roman" pitchFamily="18" charset="0"/>
              </a:rPr>
              <a:t>The positive direction of rotation is trigonometric corresponding to counterclockwise motion while the negative direction is anti-trigonometric similar to clockwise motion. During a full 360° rotation each element is repeated 2, 3, 4, or 6 times depending on the order of the axis.</a:t>
            </a:r>
          </a:p>
        </p:txBody>
      </p:sp>
      <p:sp>
        <p:nvSpPr>
          <p:cNvPr id="5" name="Rectangle 4"/>
          <p:cNvSpPr/>
          <p:nvPr/>
        </p:nvSpPr>
        <p:spPr>
          <a:xfrm>
            <a:off x="523679" y="116632"/>
            <a:ext cx="6136553"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Representation of axial symmetry</a:t>
            </a:r>
            <a:endParaRPr lang="en-US" sz="28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3068960"/>
            <a:ext cx="70558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6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randombar(horizontal)">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0" y="404664"/>
                <a:ext cx="9144000" cy="3339504"/>
              </a:xfrm>
              <a:prstGeom prst="rect">
                <a:avLst/>
              </a:prstGeom>
            </p:spPr>
            <p:txBody>
              <a:bodyPr wrap="square">
                <a:spAutoFit/>
              </a:bodyPr>
              <a:lstStyle/>
              <a:p>
                <a:pPr algn="ctr"/>
                <a:r>
                  <a:rPr lang="en-US" sz="2000" dirty="0" smtClean="0">
                    <a:latin typeface="Times New Roman" pitchFamily="18" charset="0"/>
                    <a:cs typeface="Times New Roman" pitchFamily="18" charset="0"/>
                  </a:rPr>
                  <a:t>This is determined </a:t>
                </a:r>
                <a:r>
                  <a:rPr lang="en-US" sz="2000" dirty="0">
                    <a:latin typeface="Times New Roman" pitchFamily="18" charset="0"/>
                    <a:cs typeface="Times New Roman" pitchFamily="18" charset="0"/>
                  </a:rPr>
                  <a:t>by the condition </a:t>
                </a:r>
                <a14:m>
                  <m:oMath xmlns:m="http://schemas.openxmlformats.org/officeDocument/2006/math">
                    <m:r>
                      <a:rPr lang="fr-FR" sz="2000" b="0" i="1" smtClean="0">
                        <a:latin typeface="Cambria Math"/>
                        <a:cs typeface="Times New Roman" pitchFamily="18" charset="0"/>
                      </a:rPr>
                      <m:t>𝑇</m:t>
                    </m:r>
                    <m:r>
                      <a:rPr lang="fr-FR" sz="2000" b="0" i="1" smtClean="0">
                        <a:latin typeface="Cambria Math"/>
                        <a:cs typeface="Times New Roman" pitchFamily="18" charset="0"/>
                      </a:rPr>
                      <m:t>=</m:t>
                    </m:r>
                    <m:r>
                      <a:rPr lang="fr-FR" sz="2000" b="0" i="1" smtClean="0">
                        <a:latin typeface="Cambria Math"/>
                        <a:cs typeface="Times New Roman" pitchFamily="18" charset="0"/>
                      </a:rPr>
                      <m:t>𝑐𝑜𝑠</m:t>
                    </m:r>
                    <m:r>
                      <a:rPr lang="fr-FR" sz="2000" b="0" i="1" smtClean="0">
                        <a:latin typeface="Cambria Math"/>
                        <a:ea typeface="Cambria Math"/>
                        <a:cs typeface="Times New Roman" pitchFamily="18" charset="0"/>
                      </a:rPr>
                      <m:t>𝜑</m:t>
                    </m:r>
                    <m:r>
                      <a:rPr lang="fr-FR" sz="2000" b="0" i="1" smtClean="0">
                        <a:latin typeface="Cambria Math"/>
                        <a:ea typeface="Cambria Math"/>
                        <a:cs typeface="Times New Roman" pitchFamily="18" charset="0"/>
                      </a:rPr>
                      <m:t>+</m:t>
                    </m:r>
                    <m:r>
                      <a:rPr lang="fr-FR" sz="2000" b="0" i="1" smtClean="0">
                        <a:latin typeface="Cambria Math"/>
                        <a:ea typeface="Cambria Math"/>
                        <a:cs typeface="Times New Roman" pitchFamily="18" charset="0"/>
                      </a:rPr>
                      <m:t>1</m:t>
                    </m:r>
                    <m:r>
                      <a:rPr lang="fr-FR" sz="2000" b="0" i="1" smtClean="0">
                        <a:latin typeface="Cambria Math"/>
                        <a:ea typeface="Cambria Math"/>
                        <a:cs typeface="Times New Roman" pitchFamily="18" charset="0"/>
                      </a:rPr>
                      <m:t>=</m:t>
                    </m:r>
                    <m:r>
                      <a:rPr lang="fr-FR" sz="2000" b="0" i="1" smtClean="0">
                        <a:latin typeface="Cambria Math"/>
                        <a:ea typeface="Cambria Math"/>
                        <a:cs typeface="Times New Roman" pitchFamily="18" charset="0"/>
                      </a:rPr>
                      <m:t>𝑒𝑛𝑡𝑖𝑟𝑒</m:t>
                    </m:r>
                  </m:oMath>
                </a14:m>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where the </a:t>
                </a:r>
                <a:r>
                  <a:rPr lang="en-US" sz="2000" dirty="0">
                    <a:latin typeface="Times New Roman" pitchFamily="18" charset="0"/>
                    <a:cs typeface="Times New Roman" pitchFamily="18" charset="0"/>
                  </a:rPr>
                  <a:t>cosine function ranges from -1 to +</a:t>
                </a:r>
                <a:r>
                  <a:rPr lang="en-US" sz="2000" dirty="0" smtClean="0">
                    <a:latin typeface="Times New Roman" pitchFamily="18" charset="0"/>
                    <a:cs typeface="Times New Roman" pitchFamily="18" charset="0"/>
                  </a:rPr>
                  <a:t>1 </a:t>
                </a:r>
                <a:r>
                  <a:rPr lang="en-US" sz="2000" dirty="0">
                    <a:latin typeface="Times New Roman" pitchFamily="18" charset="0"/>
                    <a:cs typeface="Times New Roman" pitchFamily="18" charset="0"/>
                  </a:rPr>
                  <a:t>and φ takes values of 0°, 60°, 90°, 120°, or 180°.</a:t>
                </a:r>
              </a:p>
              <a:p>
                <a:pPr algn="ctr"/>
                <a:r>
                  <a:rPr lang="en-US" sz="2000" dirty="0">
                    <a:latin typeface="Times New Roman" pitchFamily="18" charset="0"/>
                    <a:cs typeface="Times New Roman" pitchFamily="18" charset="0"/>
                  </a:rPr>
                  <a:t>For a rotation </a:t>
                </a:r>
                <a:r>
                  <a:rPr lang="en-US" sz="2000" dirty="0" smtClean="0">
                    <a:latin typeface="Times New Roman" pitchFamily="18" charset="0"/>
                    <a:cs typeface="Times New Roman" pitchFamily="18" charset="0"/>
                  </a:rPr>
                  <a:t>by </a:t>
                </a:r>
                <a:r>
                  <a:rPr lang="en-US" sz="2000" dirty="0">
                    <a:latin typeface="Times New Roman" pitchFamily="18" charset="0"/>
                    <a:cs typeface="Times New Roman" pitchFamily="18" charset="0"/>
                  </a:rPr>
                  <a:t>an angle </a:t>
                </a:r>
                <a:r>
                  <a:rPr lang="en-US" sz="2000" i="1" dirty="0" smtClean="0">
                    <a:latin typeface="Times New Roman" pitchFamily="18" charset="0"/>
                    <a:cs typeface="Times New Roman" pitchFamily="18" charset="0"/>
                  </a:rPr>
                  <a:t>φ</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symmetry transforms a point </a:t>
                </a:r>
                <a:r>
                  <a:rPr lang="en-US" sz="2000" i="1" dirty="0">
                    <a:latin typeface="Times New Roman" pitchFamily="18" charset="0"/>
                    <a:cs typeface="Times New Roman" pitchFamily="18" charset="0"/>
                  </a:rPr>
                  <a:t>R</a:t>
                </a:r>
                <a:r>
                  <a:rPr lang="en-US" sz="2000" dirty="0">
                    <a:latin typeface="Times New Roman" pitchFamily="18" charset="0"/>
                    <a:cs typeface="Times New Roman" pitchFamily="18" charset="0"/>
                  </a:rPr>
                  <a:t> into its corresponding point </a:t>
                </a:r>
                <a:r>
                  <a:rPr lang="en-US" sz="2000" i="1" dirty="0">
                    <a:latin typeface="Times New Roman" pitchFamily="18" charset="0"/>
                    <a:cs typeface="Times New Roman" pitchFamily="18" charset="0"/>
                  </a:rPr>
                  <a:t>R</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described by the </a:t>
                </a:r>
                <a:r>
                  <a:rPr lang="en-US" sz="2000" dirty="0" smtClean="0">
                    <a:latin typeface="Times New Roman" pitchFamily="18" charset="0"/>
                    <a:cs typeface="Times New Roman" pitchFamily="18" charset="0"/>
                  </a:rPr>
                  <a:t>vector </a:t>
                </a:r>
                <a:r>
                  <a:rPr lang="en-US" sz="2000" dirty="0">
                    <a:latin typeface="Times New Roman" pitchFamily="18" charset="0"/>
                    <a:cs typeface="Times New Roman" pitchFamily="18" charset="0"/>
                  </a:rPr>
                  <a:t>transformation: </a:t>
                </a:r>
                <a:endParaRPr lang="en-US" sz="2000" dirty="0" smtClean="0">
                  <a:latin typeface="Times New Roman" pitchFamily="18" charset="0"/>
                  <a:cs typeface="Times New Roman" pitchFamily="18" charset="0"/>
                </a:endParaRPr>
              </a:p>
              <a:p>
                <a:pPr algn="ctr"/>
                <a14:m>
                  <m:oMath xmlns:m="http://schemas.openxmlformats.org/officeDocument/2006/math">
                    <m:acc>
                      <m:accPr>
                        <m:chr m:val="⃗"/>
                        <m:ctrlPr>
                          <a:rPr lang="en-US" sz="2000" i="1" smtClean="0">
                            <a:latin typeface="Cambria Math"/>
                            <a:cs typeface="Times New Roman" pitchFamily="18" charset="0"/>
                          </a:rPr>
                        </m:ctrlPr>
                      </m:accPr>
                      <m:e>
                        <m:sSup>
                          <m:sSupPr>
                            <m:ctrlPr>
                              <a:rPr lang="en-US" sz="2000" i="1" smtClean="0">
                                <a:latin typeface="Cambria Math"/>
                                <a:cs typeface="Times New Roman" pitchFamily="18" charset="0"/>
                              </a:rPr>
                            </m:ctrlPr>
                          </m:sSupPr>
                          <m:e>
                            <m:r>
                              <a:rPr lang="fr-FR" sz="2000" b="0" i="1" smtClean="0">
                                <a:latin typeface="Cambria Math"/>
                                <a:cs typeface="Times New Roman" pitchFamily="18" charset="0"/>
                              </a:rPr>
                              <m:t>𝑟</m:t>
                            </m:r>
                          </m:e>
                          <m:sup>
                            <m:r>
                              <a:rPr lang="fr-FR" sz="2000" b="0" i="1" smtClean="0">
                                <a:latin typeface="Cambria Math"/>
                                <a:cs typeface="Times New Roman" pitchFamily="18" charset="0"/>
                              </a:rPr>
                              <m:t>′</m:t>
                            </m:r>
                          </m:sup>
                        </m:sSup>
                      </m:e>
                    </m:acc>
                    <m:r>
                      <a:rPr lang="fr-FR" sz="2000" b="0" i="1" smtClean="0">
                        <a:latin typeface="Cambria Math"/>
                        <a:cs typeface="Times New Roman" pitchFamily="18" charset="0"/>
                      </a:rPr>
                      <m:t>=</m:t>
                    </m:r>
                    <m:r>
                      <a:rPr lang="fr-FR" sz="2000" b="0" i="1" smtClean="0">
                        <a:latin typeface="Cambria Math"/>
                        <a:ea typeface="Cambria Math"/>
                        <a:cs typeface="Times New Roman" pitchFamily="18" charset="0"/>
                      </a:rPr>
                      <m:t>𝜑</m:t>
                    </m:r>
                    <m:r>
                      <a:rPr lang="fr-FR" sz="2000" b="0" i="1" smtClean="0">
                        <a:latin typeface="Cambria Math"/>
                        <a:ea typeface="Cambria Math"/>
                        <a:cs typeface="Times New Roman" pitchFamily="18" charset="0"/>
                      </a:rPr>
                      <m:t>(</m:t>
                    </m:r>
                    <m:acc>
                      <m:accPr>
                        <m:chr m:val="⃗"/>
                        <m:ctrlPr>
                          <a:rPr lang="fr-FR" sz="2000" b="0" i="1" smtClean="0">
                            <a:latin typeface="Cambria Math"/>
                            <a:ea typeface="Cambria Math"/>
                            <a:cs typeface="Times New Roman" pitchFamily="18" charset="0"/>
                          </a:rPr>
                        </m:ctrlPr>
                      </m:accPr>
                      <m:e>
                        <m:r>
                          <a:rPr lang="fr-FR" sz="2000" b="0" i="1" smtClean="0">
                            <a:latin typeface="Cambria Math"/>
                            <a:ea typeface="Cambria Math"/>
                            <a:cs typeface="Times New Roman" pitchFamily="18" charset="0"/>
                          </a:rPr>
                          <m:t>𝑟</m:t>
                        </m:r>
                      </m:e>
                    </m:acc>
                  </m:oMath>
                </a14:m>
                <a:r>
                  <a:rPr lang="en-US" sz="2000" dirty="0" smtClean="0">
                    <a:latin typeface="Times New Roman" pitchFamily="18" charset="0"/>
                    <a:cs typeface="Times New Roman" pitchFamily="18" charset="0"/>
                  </a:rPr>
                  <a:t>)                       </a:t>
                </a:r>
                <a14:m>
                  <m:oMath xmlns:m="http://schemas.openxmlformats.org/officeDocument/2006/math">
                    <m:acc>
                      <m:accPr>
                        <m:chr m:val="⃗"/>
                        <m:ctrlPr>
                          <a:rPr lang="en-US" sz="2000" i="1">
                            <a:latin typeface="Cambria Math"/>
                            <a:cs typeface="Times New Roman" pitchFamily="18" charset="0"/>
                          </a:rPr>
                        </m:ctrlPr>
                      </m:accPr>
                      <m:e>
                        <m:sSup>
                          <m:sSupPr>
                            <m:ctrlPr>
                              <a:rPr lang="en-US" sz="2000" i="1">
                                <a:latin typeface="Cambria Math"/>
                                <a:cs typeface="Times New Roman" pitchFamily="18" charset="0"/>
                              </a:rPr>
                            </m:ctrlPr>
                          </m:sSupPr>
                          <m:e>
                            <m:r>
                              <a:rPr lang="fr-FR" sz="2000" b="0" i="1" smtClean="0">
                                <a:latin typeface="Cambria Math"/>
                                <a:cs typeface="Times New Roman" pitchFamily="18" charset="0"/>
                              </a:rPr>
                              <m:t>𝑅</m:t>
                            </m:r>
                          </m:e>
                          <m:sup>
                            <m:r>
                              <a:rPr lang="fr-FR" sz="2000" i="1">
                                <a:latin typeface="Cambria Math"/>
                                <a:cs typeface="Times New Roman" pitchFamily="18" charset="0"/>
                              </a:rPr>
                              <m:t>′</m:t>
                            </m:r>
                          </m:sup>
                        </m:sSup>
                      </m:e>
                    </m:acc>
                    <m:r>
                      <a:rPr lang="fr-FR" sz="2000" i="1">
                        <a:latin typeface="Cambria Math"/>
                        <a:cs typeface="Times New Roman" pitchFamily="18" charset="0"/>
                      </a:rPr>
                      <m:t>=</m:t>
                    </m:r>
                    <m:r>
                      <a:rPr lang="fr-FR" sz="2000" i="1">
                        <a:latin typeface="Cambria Math"/>
                        <a:ea typeface="Cambria Math"/>
                        <a:cs typeface="Times New Roman" pitchFamily="18" charset="0"/>
                      </a:rPr>
                      <m:t>𝜑</m:t>
                    </m:r>
                    <m:r>
                      <a:rPr lang="fr-FR" sz="2000" i="1">
                        <a:latin typeface="Cambria Math"/>
                        <a:ea typeface="Cambria Math"/>
                        <a:cs typeface="Times New Roman" pitchFamily="18" charset="0"/>
                      </a:rPr>
                      <m:t>(</m:t>
                    </m:r>
                    <m:acc>
                      <m:accPr>
                        <m:chr m:val="⃗"/>
                        <m:ctrlPr>
                          <a:rPr lang="fr-FR" sz="2000" i="1">
                            <a:latin typeface="Cambria Math"/>
                            <a:ea typeface="Cambria Math"/>
                            <a:cs typeface="Times New Roman" pitchFamily="18" charset="0"/>
                          </a:rPr>
                        </m:ctrlPr>
                      </m:accPr>
                      <m:e>
                        <m:r>
                          <a:rPr lang="fr-FR" sz="2000" b="0" i="1" smtClean="0">
                            <a:latin typeface="Cambria Math"/>
                            <a:ea typeface="Cambria Math"/>
                            <a:cs typeface="Times New Roman" pitchFamily="18" charset="0"/>
                          </a:rPr>
                          <m:t>𝑅</m:t>
                        </m:r>
                      </m:e>
                    </m:acc>
                  </m:oMath>
                </a14:m>
                <a:r>
                  <a:rPr lang="en-US" sz="2000" dirty="0">
                    <a:latin typeface="Times New Roman" pitchFamily="18" charset="0"/>
                    <a:cs typeface="Times New Roman" pitchFamily="18" charset="0"/>
                  </a:rPr>
                  <a:t>)        </a:t>
                </a:r>
              </a:p>
              <a:p>
                <a:pPr algn="ct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full 360° </a:t>
                </a:r>
                <a:r>
                  <a:rPr lang="en-US" sz="2000" dirty="0" smtClean="0">
                    <a:latin typeface="Times New Roman" pitchFamily="18" charset="0"/>
                    <a:cs typeface="Times New Roman" pitchFamily="18" charset="0"/>
                  </a:rPr>
                  <a:t>rotation </a:t>
                </a:r>
                <a:r>
                  <a:rPr lang="en-US" sz="2000" dirty="0">
                    <a:latin typeface="Times New Roman" pitchFamily="18" charset="0"/>
                    <a:cs typeface="Times New Roman" pitchFamily="18" charset="0"/>
                  </a:rPr>
                  <a:t>corresponds to </a:t>
                </a:r>
                <a:r>
                  <a:rPr lang="en-US" sz="2000" dirty="0" smtClean="0">
                    <a:latin typeface="Times New Roman" pitchFamily="18" charset="0"/>
                    <a:cs typeface="Times New Roman" pitchFamily="18" charset="0"/>
                  </a:rPr>
                  <a:t>2π </a:t>
                </a:r>
                <a:r>
                  <a:rPr lang="en-US" sz="2000" dirty="0">
                    <a:latin typeface="Times New Roman" pitchFamily="18" charset="0"/>
                    <a:cs typeface="Times New Roman" pitchFamily="18" charset="0"/>
                  </a:rPr>
                  <a:t>and the angle </a:t>
                </a:r>
                <a:r>
                  <a:rPr lang="en-US" sz="2000" i="1" dirty="0">
                    <a:latin typeface="Times New Roman" pitchFamily="18" charset="0"/>
                    <a:cs typeface="Times New Roman" pitchFamily="18" charset="0"/>
                  </a:rPr>
                  <a:t>φ</a:t>
                </a:r>
                <a:r>
                  <a:rPr lang="en-US" sz="2000" dirty="0">
                    <a:latin typeface="Times New Roman" pitchFamily="18" charset="0"/>
                    <a:cs typeface="Times New Roman" pitchFamily="18" charset="0"/>
                  </a:rPr>
                  <a:t> evolves as</a:t>
                </a:r>
                <a:r>
                  <a:rPr lang="en-US" sz="2000" dirty="0" smtClean="0">
                    <a:latin typeface="Times New Roman" pitchFamily="18" charset="0"/>
                    <a:cs typeface="Times New Roman" pitchFamily="18" charset="0"/>
                  </a:rPr>
                  <a:t>:</a:t>
                </a:r>
              </a:p>
              <a:p>
                <a:pPr algn="ct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𝜑</m:t>
                      </m:r>
                      <m:r>
                        <a:rPr lang="fr-FR" sz="2000" b="0" i="1" smtClean="0">
                          <a:latin typeface="Cambria Math"/>
                          <a:ea typeface="Cambria Math"/>
                          <a:cs typeface="Times New Roman" pitchFamily="18" charset="0"/>
                        </a:rPr>
                        <m:t>=</m:t>
                      </m:r>
                      <m:sSub>
                        <m:sSubPr>
                          <m:ctrlPr>
                            <a:rPr lang="fr-FR" sz="2000" b="0" i="1" smtClean="0">
                              <a:latin typeface="Cambria Math"/>
                              <a:ea typeface="Cambria Math"/>
                              <a:cs typeface="Times New Roman" pitchFamily="18" charset="0"/>
                            </a:rPr>
                          </m:ctrlPr>
                        </m:sSubPr>
                        <m:e>
                          <m:r>
                            <a:rPr lang="fr-FR" sz="2000" b="0" i="1" smtClean="0">
                              <a:latin typeface="Cambria Math"/>
                              <a:ea typeface="Cambria Math"/>
                              <a:cs typeface="Times New Roman" pitchFamily="18" charset="0"/>
                            </a:rPr>
                            <m:t>𝜑</m:t>
                          </m:r>
                        </m:e>
                        <m:sub>
                          <m:r>
                            <a:rPr lang="fr-FR" sz="2000" b="0" i="1" smtClean="0">
                              <a:latin typeface="Cambria Math"/>
                              <a:ea typeface="Cambria Math"/>
                              <a:cs typeface="Times New Roman" pitchFamily="18" charset="0"/>
                            </a:rPr>
                            <m:t>0</m:t>
                          </m:r>
                        </m:sub>
                      </m:sSub>
                      <m:r>
                        <a:rPr lang="fr-FR" sz="2000" b="0" i="1" smtClean="0">
                          <a:latin typeface="Cambria Math"/>
                          <a:ea typeface="Cambria Math"/>
                          <a:cs typeface="Times New Roman" pitchFamily="18" charset="0"/>
                        </a:rPr>
                        <m:t>+</m:t>
                      </m:r>
                      <m:r>
                        <a:rPr lang="fr-FR" sz="2000" b="0" i="1" smtClean="0">
                          <a:latin typeface="Cambria Math"/>
                          <a:ea typeface="Cambria Math"/>
                          <a:cs typeface="Times New Roman" pitchFamily="18" charset="0"/>
                        </a:rPr>
                        <m:t>2</m:t>
                      </m:r>
                      <m:r>
                        <a:rPr lang="fr-FR" sz="2000" b="0" i="1" smtClean="0">
                          <a:latin typeface="Cambria Math"/>
                          <a:ea typeface="Cambria Math"/>
                          <a:cs typeface="Times New Roman" pitchFamily="18" charset="0"/>
                        </a:rPr>
                        <m:t>𝑘</m:t>
                      </m:r>
                      <m:r>
                        <a:rPr lang="fr-FR" sz="2000" b="0" i="1" smtClean="0">
                          <a:latin typeface="Cambria Math"/>
                          <a:ea typeface="Cambria Math"/>
                          <a:cs typeface="Times New Roman" pitchFamily="18" charset="0"/>
                        </a:rPr>
                        <m:t>𝜋</m:t>
                      </m:r>
                    </m:oMath>
                  </m:oMathPara>
                </a14:m>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A rotation of order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around </a:t>
                </a:r>
                <a:r>
                  <a:rPr lang="en-US" sz="2000" dirty="0">
                    <a:latin typeface="Times New Roman" pitchFamily="18" charset="0"/>
                    <a:cs typeface="Times New Roman" pitchFamily="18" charset="0"/>
                  </a:rPr>
                  <a:t>a symmetry axis occurs at an angle</a:t>
                </a:r>
                <a:r>
                  <a:rPr lang="en-US" sz="2000" dirty="0" smtClean="0">
                    <a:latin typeface="Times New Roman" pitchFamily="18" charset="0"/>
                    <a:cs typeface="Times New Roman" pitchFamily="18" charset="0"/>
                  </a:rPr>
                  <a:t>:</a:t>
                </a:r>
              </a:p>
              <a:p>
                <a:pPr algn="ctr"/>
                <a14:m>
                  <m:oMath xmlns:m="http://schemas.openxmlformats.org/officeDocument/2006/math">
                    <m:r>
                      <a:rPr lang="en-US" sz="2000" i="1" smtClean="0">
                        <a:latin typeface="Cambria Math"/>
                        <a:ea typeface="Cambria Math"/>
                        <a:cs typeface="Times New Roman" pitchFamily="18" charset="0"/>
                      </a:rPr>
                      <m:t>𝜑</m:t>
                    </m:r>
                    <m:r>
                      <a:rPr lang="fr-FR" sz="2000" b="0" i="1" smtClean="0">
                        <a:latin typeface="Cambria Math"/>
                        <a:ea typeface="Cambria Math"/>
                        <a:cs typeface="Times New Roman" pitchFamily="18" charset="0"/>
                      </a:rPr>
                      <m:t>=</m:t>
                    </m:r>
                    <m:f>
                      <m:fPr>
                        <m:ctrlPr>
                          <a:rPr lang="fr-FR" sz="2000" b="0" i="1" smtClean="0">
                            <a:latin typeface="Cambria Math"/>
                            <a:ea typeface="Cambria Math"/>
                            <a:cs typeface="Times New Roman" pitchFamily="18" charset="0"/>
                          </a:rPr>
                        </m:ctrlPr>
                      </m:fPr>
                      <m:num>
                        <m:r>
                          <a:rPr lang="fr-FR" sz="2000" b="0" i="1" smtClean="0">
                            <a:latin typeface="Cambria Math"/>
                            <a:ea typeface="Cambria Math"/>
                            <a:cs typeface="Times New Roman" pitchFamily="18" charset="0"/>
                          </a:rPr>
                          <m:t>2</m:t>
                        </m:r>
                        <m:r>
                          <a:rPr lang="fr-FR" sz="2000" b="0" i="1" smtClean="0">
                            <a:latin typeface="Cambria Math"/>
                            <a:ea typeface="Cambria Math"/>
                            <a:cs typeface="Times New Roman" pitchFamily="18" charset="0"/>
                          </a:rPr>
                          <m:t>𝜋</m:t>
                        </m:r>
                      </m:num>
                      <m:den>
                        <m:r>
                          <a:rPr lang="fr-FR" sz="2000" b="0" i="1" smtClean="0">
                            <a:latin typeface="Cambria Math"/>
                            <a:ea typeface="Cambria Math"/>
                            <a:cs typeface="Times New Roman" pitchFamily="18" charset="0"/>
                          </a:rPr>
                          <m:t>𝑛</m:t>
                        </m:r>
                      </m:den>
                    </m:f>
                  </m:oMath>
                </a14:m>
                <a:r>
                  <a:rPr lang="en-US" sz="2000" dirty="0" smtClean="0">
                    <a:latin typeface="Times New Roman" pitchFamily="18" charset="0"/>
                    <a:cs typeface="Times New Roman" pitchFamily="18" charset="0"/>
                  </a:rPr>
                  <a:t>          where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is an entire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0" y="404664"/>
                <a:ext cx="9144000" cy="3339504"/>
              </a:xfrm>
              <a:prstGeom prst="rect">
                <a:avLst/>
              </a:prstGeom>
              <a:blipFill rotWithShape="1">
                <a:blip r:embed="rId2"/>
                <a:stretch>
                  <a:fillRect l="-400" t="-912" r="-1067" b="-182"/>
                </a:stretch>
              </a:blipFill>
            </p:spPr>
            <p:txBody>
              <a:bodyPr/>
              <a:lstStyle/>
              <a:p>
                <a:r>
                  <a:rPr lang="fr-FR">
                    <a:noFill/>
                  </a:rPr>
                  <a:t> </a:t>
                </a:r>
              </a:p>
            </p:txBody>
          </p:sp>
        </mc:Fallback>
      </mc:AlternateContent>
      <p:sp>
        <p:nvSpPr>
          <p:cNvPr id="5" name="Rectangle 4"/>
          <p:cNvSpPr/>
          <p:nvPr/>
        </p:nvSpPr>
        <p:spPr>
          <a:xfrm>
            <a:off x="255978" y="-27384"/>
            <a:ext cx="6671956"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Representation of axial </a:t>
            </a:r>
            <a:r>
              <a:rPr lang="en-US" sz="2800" b="1" spc="50" dirty="0" smtClean="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symmetry (2)</a:t>
            </a:r>
            <a:endParaRPr lang="en-US" sz="28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3746004"/>
            <a:ext cx="68008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3356992"/>
            <a:ext cx="2343150" cy="3477875"/>
          </a:xfrm>
          <a:prstGeom prst="rect">
            <a:avLst/>
          </a:prstGeom>
        </p:spPr>
        <p:txBody>
          <a:bodyPr wrap="square">
            <a:spAutoFit/>
          </a:bodyPr>
          <a:lstStyle/>
          <a:p>
            <a:pPr algn="ctr"/>
            <a:r>
              <a:rPr lang="en-US" sz="2000" dirty="0">
                <a:latin typeface="Times New Roman" pitchFamily="18" charset="0"/>
                <a:cs typeface="Times New Roman" pitchFamily="18" charset="0"/>
              </a:rPr>
              <a:t>After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successive rotations the initial configuration is restored. Therefore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can only be 1, 2, 3, 4, or 6. Table 1 summarizes the orders of rotation and their corresponding symbols: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755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wipe(down)">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80"/>
            <a:ext cx="9144000" cy="2123658"/>
          </a:xfrm>
          <a:prstGeom prst="rect">
            <a:avLst/>
          </a:prstGeom>
        </p:spPr>
        <p:txBody>
          <a:bodyPr wrap="square">
            <a:spAutoFit/>
          </a:bodyPr>
          <a:lstStyle/>
          <a:p>
            <a:pPr algn="ctr"/>
            <a:r>
              <a:rPr lang="en-US" sz="2200" dirty="0">
                <a:latin typeface="Times New Roman" pitchFamily="18" charset="0"/>
                <a:cs typeface="Times New Roman" pitchFamily="18" charset="0"/>
              </a:rPr>
              <a:t>The </a:t>
            </a:r>
            <a:r>
              <a:rPr lang="en-US" sz="2200" dirty="0" smtClean="0">
                <a:latin typeface="Times New Roman" pitchFamily="18" charset="0"/>
                <a:cs typeface="Times New Roman" pitchFamily="18" charset="0"/>
              </a:rPr>
              <a:t>combination </a:t>
            </a:r>
            <a:r>
              <a:rPr lang="en-US" sz="2200" dirty="0">
                <a:latin typeface="Times New Roman" pitchFamily="18" charset="0"/>
                <a:cs typeface="Times New Roman" pitchFamily="18" charset="0"/>
              </a:rPr>
              <a:t>of </a:t>
            </a:r>
            <a:r>
              <a:rPr lang="en-US" sz="2200" dirty="0" smtClean="0">
                <a:latin typeface="Times New Roman" pitchFamily="18" charset="0"/>
                <a:cs typeface="Times New Roman" pitchFamily="18" charset="0"/>
              </a:rPr>
              <a:t>symmetry-elements </a:t>
            </a:r>
            <a:r>
              <a:rPr lang="en-US" sz="2200" dirty="0">
                <a:latin typeface="Times New Roman" pitchFamily="18" charset="0"/>
                <a:cs typeface="Times New Roman" pitchFamily="18" charset="0"/>
              </a:rPr>
              <a:t>such as planes, axes, and centers of symmetry, </a:t>
            </a:r>
            <a:r>
              <a:rPr lang="en-US" sz="2200" dirty="0" smtClean="0">
                <a:latin typeface="Times New Roman" pitchFamily="18" charset="0"/>
                <a:cs typeface="Times New Roman" pitchFamily="18" charset="0"/>
              </a:rPr>
              <a:t>generates </a:t>
            </a:r>
            <a:r>
              <a:rPr lang="en-US" sz="2200" dirty="0">
                <a:latin typeface="Times New Roman" pitchFamily="18" charset="0"/>
                <a:cs typeface="Times New Roman" pitchFamily="18" charset="0"/>
              </a:rPr>
              <a:t>32 distinct symmetry </a:t>
            </a:r>
            <a:r>
              <a:rPr lang="en-US" sz="2200" dirty="0" smtClean="0">
                <a:latin typeface="Times New Roman" pitchFamily="18" charset="0"/>
                <a:cs typeface="Times New Roman" pitchFamily="18" charset="0"/>
              </a:rPr>
              <a:t>classes </a:t>
            </a:r>
            <a:r>
              <a:rPr lang="en-US" sz="2200" dirty="0">
                <a:latin typeface="Times New Roman" pitchFamily="18" charset="0"/>
                <a:cs typeface="Times New Roman" pitchFamily="18" charset="0"/>
              </a:rPr>
              <a:t>represented </a:t>
            </a:r>
            <a:r>
              <a:rPr lang="en-US" sz="2200" dirty="0" smtClean="0">
                <a:latin typeface="Times New Roman" pitchFamily="18" charset="0"/>
                <a:cs typeface="Times New Roman" pitchFamily="18" charset="0"/>
              </a:rPr>
              <a:t>using </a:t>
            </a:r>
            <a:r>
              <a:rPr lang="en-US" sz="2200" dirty="0">
                <a:latin typeface="Times New Roman" pitchFamily="18" charset="0"/>
                <a:cs typeface="Times New Roman" pitchFamily="18" charset="0"/>
              </a:rPr>
              <a:t>the Hermann-</a:t>
            </a:r>
            <a:r>
              <a:rPr lang="en-US" sz="2200" dirty="0" err="1">
                <a:latin typeface="Times New Roman" pitchFamily="18" charset="0"/>
                <a:cs typeface="Times New Roman" pitchFamily="18" charset="0"/>
              </a:rPr>
              <a:t>Mauguin</a:t>
            </a:r>
            <a:r>
              <a:rPr lang="en-US" sz="2200" dirty="0">
                <a:latin typeface="Times New Roman" pitchFamily="18" charset="0"/>
                <a:cs typeface="Times New Roman" pitchFamily="18" charset="0"/>
              </a:rPr>
              <a:t> notation. These 32 </a:t>
            </a:r>
            <a:r>
              <a:rPr lang="en-US" sz="2200" dirty="0" smtClean="0">
                <a:latin typeface="Times New Roman" pitchFamily="18" charset="0"/>
                <a:cs typeface="Times New Roman" pitchFamily="18" charset="0"/>
              </a:rPr>
              <a:t>classes </a:t>
            </a:r>
            <a:r>
              <a:rPr lang="en-US" sz="2200" dirty="0">
                <a:latin typeface="Times New Roman" pitchFamily="18" charset="0"/>
                <a:cs typeface="Times New Roman" pitchFamily="18" charset="0"/>
              </a:rPr>
              <a:t>also known as the 32 point </a:t>
            </a:r>
            <a:r>
              <a:rPr lang="en-US" sz="2200" dirty="0" smtClean="0">
                <a:latin typeface="Times New Roman" pitchFamily="18" charset="0"/>
                <a:cs typeface="Times New Roman" pitchFamily="18" charset="0"/>
              </a:rPr>
              <a:t>groups </a:t>
            </a:r>
            <a:r>
              <a:rPr lang="en-US" sz="2200" dirty="0">
                <a:latin typeface="Times New Roman" pitchFamily="18" charset="0"/>
                <a:cs typeface="Times New Roman" pitchFamily="18" charset="0"/>
              </a:rPr>
              <a:t>describe the possible symmetries of crystals based on their </a:t>
            </a:r>
            <a:r>
              <a:rPr lang="en-US" sz="2200" dirty="0" smtClean="0">
                <a:latin typeface="Times New Roman" pitchFamily="18" charset="0"/>
                <a:cs typeface="Times New Roman" pitchFamily="18" charset="0"/>
              </a:rPr>
              <a:t>directional </a:t>
            </a:r>
            <a:r>
              <a:rPr lang="en-US" sz="2200" dirty="0">
                <a:latin typeface="Times New Roman" pitchFamily="18" charset="0"/>
                <a:cs typeface="Times New Roman" pitchFamily="18" charset="0"/>
              </a:rPr>
              <a:t>properties. A summary classification of these 32 symmetry </a:t>
            </a:r>
            <a:r>
              <a:rPr lang="en-US" sz="2200" dirty="0" smtClean="0">
                <a:latin typeface="Times New Roman" pitchFamily="18" charset="0"/>
                <a:cs typeface="Times New Roman" pitchFamily="18" charset="0"/>
              </a:rPr>
              <a:t>classes </a:t>
            </a:r>
            <a:r>
              <a:rPr lang="en-US" sz="2200" dirty="0">
                <a:latin typeface="Times New Roman" pitchFamily="18" charset="0"/>
                <a:cs typeface="Times New Roman" pitchFamily="18" charset="0"/>
              </a:rPr>
              <a:t>organized </a:t>
            </a:r>
            <a:r>
              <a:rPr lang="en-US" sz="2200" dirty="0" smtClean="0">
                <a:latin typeface="Times New Roman" pitchFamily="18" charset="0"/>
                <a:cs typeface="Times New Roman" pitchFamily="18" charset="0"/>
              </a:rPr>
              <a:t>according </a:t>
            </a:r>
            <a:r>
              <a:rPr lang="en-US" sz="2200" dirty="0">
                <a:latin typeface="Times New Roman" pitchFamily="18" charset="0"/>
                <a:cs typeface="Times New Roman" pitchFamily="18" charset="0"/>
              </a:rPr>
              <a:t>to the renowned seven crystal </a:t>
            </a:r>
            <a:r>
              <a:rPr lang="en-US" sz="2200" dirty="0" smtClean="0">
                <a:latin typeface="Times New Roman" pitchFamily="18" charset="0"/>
                <a:cs typeface="Times New Roman" pitchFamily="18" charset="0"/>
              </a:rPr>
              <a:t>systems.</a:t>
            </a:r>
            <a:endParaRPr lang="fr-FR" sz="2200" dirty="0">
              <a:latin typeface="Times New Roman" pitchFamily="18" charset="0"/>
              <a:cs typeface="Times New Roman" pitchFamily="18" charset="0"/>
            </a:endParaRPr>
          </a:p>
        </p:txBody>
      </p:sp>
      <p:sp>
        <p:nvSpPr>
          <p:cNvPr id="5" name="Rectangle 4"/>
          <p:cNvSpPr/>
          <p:nvPr/>
        </p:nvSpPr>
        <p:spPr>
          <a:xfrm>
            <a:off x="2148096" y="33505"/>
            <a:ext cx="4847802"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32 Symmetry Classes</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08920"/>
            <a:ext cx="7342890" cy="391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24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ipe(down)">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0" y="548680"/>
                <a:ext cx="9144000" cy="2295372"/>
              </a:xfrm>
              <a:prstGeom prst="rect">
                <a:avLst/>
              </a:prstGeom>
            </p:spPr>
            <p:txBody>
              <a:bodyPr wrap="square">
                <a:spAutoFit/>
              </a:bodyPr>
              <a:lstStyle/>
              <a:p>
                <a:pPr algn="ctr"/>
                <a:r>
                  <a:rPr lang="en-US" sz="2200" dirty="0" smtClean="0">
                    <a:latin typeface="Times New Roman" pitchFamily="18" charset="0"/>
                    <a:cs typeface="Times New Roman" pitchFamily="18" charset="0"/>
                  </a:rPr>
                  <a:t>The 32 point groups are derived by combining the five rotation axes (1, 2, 3, 4, and 6) with the four </a:t>
                </a:r>
                <a:r>
                  <a:rPr lang="en-US" sz="2200" dirty="0" err="1">
                    <a:latin typeface="Times New Roman" pitchFamily="18" charset="0"/>
                    <a:cs typeface="Times New Roman" pitchFamily="18" charset="0"/>
                  </a:rPr>
                  <a:t>roto</a:t>
                </a:r>
                <a:r>
                  <a:rPr lang="en-US" sz="2200" dirty="0">
                    <a:latin typeface="Times New Roman" pitchFamily="18" charset="0"/>
                    <a:cs typeface="Times New Roman" pitchFamily="18" charset="0"/>
                  </a:rPr>
                  <a:t>-inversion axes </a:t>
                </a:r>
                <a:r>
                  <a:rPr lang="en-US" sz="2200" dirty="0" smtClean="0">
                    <a:latin typeface="Times New Roman" pitchFamily="18" charset="0"/>
                    <a:cs typeface="Times New Roman" pitchFamily="18" charset="0"/>
                  </a:rPr>
                  <a:t>(</a:t>
                </a:r>
                <a14:m>
                  <m:oMath xmlns:m="http://schemas.openxmlformats.org/officeDocument/2006/math">
                    <m:acc>
                      <m:accPr>
                        <m:chr m:val="̅"/>
                        <m:ctrlPr>
                          <a:rPr lang="en-US" sz="2200" i="1" smtClean="0">
                            <a:latin typeface="Cambria Math"/>
                            <a:cs typeface="Times New Roman" pitchFamily="18" charset="0"/>
                          </a:rPr>
                        </m:ctrlPr>
                      </m:accPr>
                      <m:e>
                        <m:r>
                          <a:rPr lang="fr-FR" sz="2200" b="0" i="1" smtClean="0">
                            <a:latin typeface="Cambria Math"/>
                            <a:cs typeface="Times New Roman" pitchFamily="18" charset="0"/>
                          </a:rPr>
                          <m:t>1</m:t>
                        </m:r>
                      </m:e>
                    </m:acc>
                    <m:r>
                      <a:rPr lang="fr-FR" sz="2200" b="0" i="1" smtClean="0">
                        <a:latin typeface="Cambria Math"/>
                        <a:cs typeface="Times New Roman" pitchFamily="18" charset="0"/>
                      </a:rPr>
                      <m:t>, </m:t>
                    </m:r>
                    <m:acc>
                      <m:accPr>
                        <m:chr m:val="̅"/>
                        <m:ctrlPr>
                          <a:rPr lang="fr-FR" sz="2200" b="0" i="1" smtClean="0">
                            <a:latin typeface="Cambria Math"/>
                            <a:cs typeface="Times New Roman" pitchFamily="18" charset="0"/>
                          </a:rPr>
                        </m:ctrlPr>
                      </m:accPr>
                      <m:e>
                        <m:r>
                          <a:rPr lang="fr-FR" sz="2200" b="0" i="1" smtClean="0">
                            <a:latin typeface="Cambria Math"/>
                            <a:cs typeface="Times New Roman" pitchFamily="18" charset="0"/>
                          </a:rPr>
                          <m:t>2</m:t>
                        </m:r>
                      </m:e>
                    </m:acc>
                    <m:r>
                      <a:rPr lang="fr-FR" sz="2200" b="0" i="1" smtClean="0">
                        <a:latin typeface="Cambria Math"/>
                        <a:cs typeface="Times New Roman" pitchFamily="18" charset="0"/>
                      </a:rPr>
                      <m:t>, </m:t>
                    </m:r>
                    <m:acc>
                      <m:accPr>
                        <m:chr m:val="̅"/>
                        <m:ctrlPr>
                          <a:rPr lang="fr-FR" sz="2200" b="0" i="1" smtClean="0">
                            <a:latin typeface="Cambria Math"/>
                            <a:cs typeface="Times New Roman" pitchFamily="18" charset="0"/>
                          </a:rPr>
                        </m:ctrlPr>
                      </m:accPr>
                      <m:e>
                        <m:r>
                          <a:rPr lang="fr-FR" sz="2200" b="0" i="1" smtClean="0">
                            <a:latin typeface="Cambria Math"/>
                            <a:cs typeface="Times New Roman" pitchFamily="18" charset="0"/>
                          </a:rPr>
                          <m:t>3</m:t>
                        </m:r>
                      </m:e>
                    </m:acc>
                  </m:oMath>
                </a14:m>
                <a:r>
                  <a:rPr lang="en-US" sz="2200" dirty="0" smtClean="0">
                    <a:latin typeface="Times New Roman" pitchFamily="18" charset="0"/>
                    <a:cs typeface="Times New Roman" pitchFamily="18" charset="0"/>
                  </a:rPr>
                  <a:t> and </a:t>
                </a:r>
                <a14:m>
                  <m:oMath xmlns:m="http://schemas.openxmlformats.org/officeDocument/2006/math">
                    <m:acc>
                      <m:accPr>
                        <m:chr m:val="̅"/>
                        <m:ctrlPr>
                          <a:rPr lang="en-US" sz="2200" i="1" smtClean="0">
                            <a:latin typeface="Cambria Math"/>
                            <a:cs typeface="Times New Roman" pitchFamily="18" charset="0"/>
                          </a:rPr>
                        </m:ctrlPr>
                      </m:accPr>
                      <m:e>
                        <m:r>
                          <a:rPr lang="fr-FR" sz="2200" b="0" i="1" smtClean="0">
                            <a:latin typeface="Cambria Math"/>
                            <a:cs typeface="Times New Roman" pitchFamily="18" charset="0"/>
                          </a:rPr>
                          <m:t>4</m:t>
                        </m:r>
                      </m:e>
                    </m:acc>
                  </m:oMath>
                </a14:m>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The </a:t>
                </a:r>
                <a:r>
                  <a:rPr lang="en-US" sz="2200" dirty="0" err="1">
                    <a:latin typeface="Times New Roman" pitchFamily="18" charset="0"/>
                    <a:cs typeface="Times New Roman" pitchFamily="18" charset="0"/>
                  </a:rPr>
                  <a:t>roto</a:t>
                </a:r>
                <a:r>
                  <a:rPr lang="en-US" sz="2200" dirty="0">
                    <a:latin typeface="Times New Roman" pitchFamily="18" charset="0"/>
                    <a:cs typeface="Times New Roman" pitchFamily="18" charset="0"/>
                  </a:rPr>
                  <a:t>-inversion </a:t>
                </a:r>
                <a:r>
                  <a:rPr lang="en-US" sz="2200" dirty="0" smtClean="0">
                    <a:latin typeface="Times New Roman" pitchFamily="18" charset="0"/>
                    <a:cs typeface="Times New Roman" pitchFamily="18" charset="0"/>
                  </a:rPr>
                  <a:t>axis </a:t>
                </a:r>
                <a14:m>
                  <m:oMath xmlns:m="http://schemas.openxmlformats.org/officeDocument/2006/math">
                    <m:acc>
                      <m:accPr>
                        <m:chr m:val="̅"/>
                        <m:ctrlPr>
                          <a:rPr lang="en-US" sz="2200" i="1" smtClean="0">
                            <a:latin typeface="Cambria Math"/>
                            <a:cs typeface="Times New Roman" pitchFamily="18" charset="0"/>
                          </a:rPr>
                        </m:ctrlPr>
                      </m:accPr>
                      <m:e>
                        <m:r>
                          <a:rPr lang="fr-FR" sz="2200" b="0" i="1" smtClean="0">
                            <a:latin typeface="Cambria Math"/>
                            <a:cs typeface="Times New Roman" pitchFamily="18" charset="0"/>
                          </a:rPr>
                          <m:t>6</m:t>
                        </m:r>
                      </m:e>
                    </m:acc>
                  </m:oMath>
                </a14:m>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is excluded because it corresponds to the combination of a 3-fold rotation and a mirror plane perpendicular to it (denoted </a:t>
                </a:r>
                <a:r>
                  <a:rPr lang="en-US" sz="2200" dirty="0" smtClean="0">
                    <a:latin typeface="Times New Roman" pitchFamily="18" charset="0"/>
                    <a:cs typeface="Times New Roman" pitchFamily="18" charset="0"/>
                  </a:rPr>
                  <a:t>as </a:t>
                </a:r>
                <a14:m>
                  <m:oMath xmlns:m="http://schemas.openxmlformats.org/officeDocument/2006/math">
                    <m:f>
                      <m:fPr>
                        <m:ctrlPr>
                          <a:rPr lang="en-US" sz="2200" i="1" smtClean="0">
                            <a:latin typeface="Cambria Math"/>
                            <a:cs typeface="Times New Roman" pitchFamily="18" charset="0"/>
                          </a:rPr>
                        </m:ctrlPr>
                      </m:fPr>
                      <m:num>
                        <m:r>
                          <a:rPr lang="fr-FR" sz="2200" b="0" i="1" smtClean="0">
                            <a:latin typeface="Cambria Math"/>
                            <a:cs typeface="Times New Roman" pitchFamily="18" charset="0"/>
                          </a:rPr>
                          <m:t>3</m:t>
                        </m:r>
                      </m:num>
                      <m:den>
                        <m:r>
                          <a:rPr lang="fr-FR" sz="2200" b="0" i="1" smtClean="0">
                            <a:latin typeface="Cambria Math"/>
                            <a:cs typeface="Times New Roman" pitchFamily="18" charset="0"/>
                          </a:rPr>
                          <m:t>𝑚</m:t>
                        </m:r>
                      </m:den>
                    </m:f>
                  </m:oMath>
                </a14:m>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 These combinations form the basis of the point groups which describe the symmetry operations that leave at least one point fixed.</a:t>
                </a:r>
                <a:endParaRPr lang="fr-FR" sz="2200" dirty="0">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0" y="548680"/>
                <a:ext cx="9144000" cy="2295372"/>
              </a:xfrm>
              <a:prstGeom prst="rect">
                <a:avLst/>
              </a:prstGeom>
              <a:blipFill rotWithShape="1">
                <a:blip r:embed="rId2"/>
                <a:stretch>
                  <a:fillRect l="-333" t="-1592" r="-1400" b="-3183"/>
                </a:stretch>
              </a:blipFill>
            </p:spPr>
            <p:txBody>
              <a:bodyPr/>
              <a:lstStyle/>
              <a:p>
                <a:r>
                  <a:rPr lang="fr-FR">
                    <a:noFill/>
                  </a:rPr>
                  <a:t> </a:t>
                </a:r>
              </a:p>
            </p:txBody>
          </p:sp>
        </mc:Fallback>
      </mc:AlternateContent>
      <p:sp>
        <p:nvSpPr>
          <p:cNvPr id="5" name="Rectangle 4"/>
          <p:cNvSpPr/>
          <p:nvPr/>
        </p:nvSpPr>
        <p:spPr>
          <a:xfrm>
            <a:off x="1880396" y="33505"/>
            <a:ext cx="5383205"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32 Symmetry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Classes (2)</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7" name="Rectangle 6"/>
          <p:cNvSpPr/>
          <p:nvPr/>
        </p:nvSpPr>
        <p:spPr>
          <a:xfrm>
            <a:off x="0" y="3501008"/>
            <a:ext cx="9144000" cy="954107"/>
          </a:xfrm>
          <a:prstGeom prst="rect">
            <a:avLst/>
          </a:prstGeom>
        </p:spPr>
        <p:txBody>
          <a:bodyPr wrap="square">
            <a:spAutoFit/>
          </a:bodyPr>
          <a:lstStyle/>
          <a:p>
            <a:pPr algn="ctr"/>
            <a:r>
              <a:rPr lang="en-US" sz="2800" dirty="0">
                <a:solidFill>
                  <a:srgbClr val="FF0000"/>
                </a:solidFill>
                <a:latin typeface="Times New Roman" pitchFamily="18" charset="0"/>
                <a:cs typeface="Times New Roman" pitchFamily="18" charset="0"/>
              </a:rPr>
              <a:t>The graphical representations of the 32 groups of points are illustrated in the attached appendix.</a:t>
            </a:r>
            <a:endParaRPr lang="fr-FR"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208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0396" y="33505"/>
            <a:ext cx="5383205"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32 Symmetry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Classes (3)</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34496" y="-626250"/>
            <a:ext cx="6203000" cy="8568952"/>
          </a:xfrm>
          <a:prstGeom prst="rect">
            <a:avLst/>
          </a:prstGeom>
        </p:spPr>
      </p:pic>
    </p:spTree>
    <p:extLst>
      <p:ext uri="{BB962C8B-B14F-4D97-AF65-F5344CB8AC3E}">
        <p14:creationId xmlns:p14="http://schemas.microsoft.com/office/powerpoint/2010/main" val="14131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8557" y="53667"/>
            <a:ext cx="2545890" cy="707886"/>
          </a:xfrm>
          <a:prstGeom prst="rect">
            <a:avLst/>
          </a:prstGeom>
          <a:noFill/>
        </p:spPr>
        <p:txBody>
          <a:bodyPr wrap="none" lIns="91440" tIns="45720" rIns="91440" bIns="45720">
            <a:spAutoFit/>
          </a:bodyPr>
          <a:lstStyle/>
          <a:p>
            <a:pPr algn="ctr"/>
            <a:r>
              <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Course </a:t>
            </a:r>
            <a:r>
              <a:rPr lang="fr-FR" sz="40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IV</a:t>
            </a:r>
            <a:endPar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9" name="Rectangle 8"/>
          <p:cNvSpPr/>
          <p:nvPr/>
        </p:nvSpPr>
        <p:spPr>
          <a:xfrm>
            <a:off x="1598985" y="3996353"/>
            <a:ext cx="4798108"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Orientation symmetry</a:t>
            </a:r>
            <a:endPar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sp>
        <p:nvSpPr>
          <p:cNvPr id="8" name="Rectangle 7"/>
          <p:cNvSpPr/>
          <p:nvPr/>
        </p:nvSpPr>
        <p:spPr>
          <a:xfrm>
            <a:off x="1532527" y="4644425"/>
            <a:ext cx="4798108"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Symmetry operations</a:t>
            </a:r>
            <a:endPar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sp>
        <p:nvSpPr>
          <p:cNvPr id="12" name="Rectangle 11"/>
          <p:cNvSpPr/>
          <p:nvPr/>
        </p:nvSpPr>
        <p:spPr>
          <a:xfrm>
            <a:off x="1606609" y="5364505"/>
            <a:ext cx="5413663"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The 32 Symmetry Classes</a:t>
            </a:r>
            <a:endPar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30" y="910276"/>
            <a:ext cx="7788748" cy="2806756"/>
          </a:xfrm>
          <a:prstGeom prst="rect">
            <a:avLst/>
          </a:prstGeom>
        </p:spPr>
      </p:pic>
    </p:spTree>
    <p:extLst>
      <p:ext uri="{BB962C8B-B14F-4D97-AF65-F5344CB8AC3E}">
        <p14:creationId xmlns:p14="http://schemas.microsoft.com/office/powerpoint/2010/main" val="29270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7067"/>
            <a:ext cx="9144000" cy="2462213"/>
          </a:xfrm>
          <a:prstGeom prst="rect">
            <a:avLst/>
          </a:prstGeom>
        </p:spPr>
        <p:txBody>
          <a:bodyPr wrap="square">
            <a:spAutoFit/>
          </a:bodyPr>
          <a:lstStyle/>
          <a:p>
            <a:pPr algn="ctr"/>
            <a:r>
              <a:rPr lang="en-US" sz="2200" dirty="0">
                <a:latin typeface="Times New Roman" pitchFamily="18" charset="0"/>
                <a:cs typeface="Times New Roman" pitchFamily="18" charset="0"/>
              </a:rPr>
              <a:t>Unit meshes are not always primitive they can also be multiple containing additional nodes beyond those at the corners. These multiple meshes are studied because they reveal the symmetry properties of the crystal. For example, cubic crystals like pyrite exhibit rotational symmetry around an axis where crystal faces align in specific orientations relative to one another. This is known as </a:t>
            </a:r>
            <a:r>
              <a:rPr lang="en-US" sz="2200" dirty="0" err="1">
                <a:latin typeface="Times New Roman" pitchFamily="18" charset="0"/>
                <a:cs typeface="Times New Roman" pitchFamily="18" charset="0"/>
              </a:rPr>
              <a:t>orientational</a:t>
            </a:r>
            <a:r>
              <a:rPr lang="en-US" sz="2200" dirty="0">
                <a:latin typeface="Times New Roman" pitchFamily="18" charset="0"/>
                <a:cs typeface="Times New Roman" pitchFamily="18" charset="0"/>
              </a:rPr>
              <a:t> symmetry and the axis of rotation is one of the key symmetry elements that characterize crystals and their lattices.</a:t>
            </a:r>
            <a:endParaRPr lang="fr-FR" sz="2200" dirty="0">
              <a:latin typeface="Times New Roman" pitchFamily="18" charset="0"/>
              <a:cs typeface="Times New Roman" pitchFamily="18" charset="0"/>
            </a:endParaRPr>
          </a:p>
        </p:txBody>
      </p:sp>
      <p:sp>
        <p:nvSpPr>
          <p:cNvPr id="5" name="Rectangle 4"/>
          <p:cNvSpPr/>
          <p:nvPr/>
        </p:nvSpPr>
        <p:spPr>
          <a:xfrm>
            <a:off x="2416599" y="33505"/>
            <a:ext cx="4310795"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Orientation symmetry</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12976"/>
            <a:ext cx="8201299" cy="35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8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0" y="442862"/>
                <a:ext cx="9144000" cy="2555251"/>
              </a:xfrm>
              <a:prstGeom prst="rect">
                <a:avLst/>
              </a:prstGeom>
            </p:spPr>
            <p:txBody>
              <a:bodyPr wrap="square">
                <a:spAutoFit/>
              </a:bodyPr>
              <a:lstStyle/>
              <a:p>
                <a:pPr algn="ctr"/>
                <a:r>
                  <a:rPr lang="en-US" sz="2000" dirty="0" smtClean="0">
                    <a:latin typeface="Times New Roman" pitchFamily="18" charset="0"/>
                    <a:cs typeface="Times New Roman" pitchFamily="18" charset="0"/>
                  </a:rPr>
                  <a:t>Symmetry elements describe the conceptual movement of an object in space where the execution of a symmetry operation results in an arrangement indistinguishable from the original. The most important simple symmetry elements in crystallography include :</a:t>
                </a:r>
              </a:p>
              <a:p>
                <a:pPr marL="342900" indent="-342900" algn="ctr">
                  <a:buFont typeface="Wingdings" pitchFamily="2" charset="2"/>
                  <a:buChar char="§"/>
                </a:pPr>
                <a:r>
                  <a:rPr lang="en-US" sz="2000" dirty="0" smtClean="0">
                    <a:solidFill>
                      <a:srgbClr val="0070C0"/>
                    </a:solidFill>
                    <a:latin typeface="Times New Roman" pitchFamily="18" charset="0"/>
                    <a:cs typeface="Times New Roman" pitchFamily="18" charset="0"/>
                  </a:rPr>
                  <a:t>Center of inversion (</a:t>
                </a:r>
                <a14:m>
                  <m:oMath xmlns:m="http://schemas.openxmlformats.org/officeDocument/2006/math">
                    <m:acc>
                      <m:accPr>
                        <m:chr m:val="̅"/>
                        <m:ctrlPr>
                          <a:rPr lang="en-US" sz="2000" i="1" smtClean="0">
                            <a:solidFill>
                              <a:srgbClr val="0070C0"/>
                            </a:solidFill>
                            <a:latin typeface="Cambria Math"/>
                            <a:cs typeface="Times New Roman" pitchFamily="18" charset="0"/>
                          </a:rPr>
                        </m:ctrlPr>
                      </m:accPr>
                      <m:e>
                        <m:r>
                          <a:rPr lang="fr-FR" sz="2000" b="0" i="1" smtClean="0">
                            <a:solidFill>
                              <a:srgbClr val="0070C0"/>
                            </a:solidFill>
                            <a:latin typeface="Cambria Math"/>
                            <a:cs typeface="Times New Roman" pitchFamily="18" charset="0"/>
                          </a:rPr>
                          <m:t>1</m:t>
                        </m:r>
                      </m:e>
                    </m:acc>
                  </m:oMath>
                </a14:m>
                <a:r>
                  <a:rPr lang="en-US" sz="2000" dirty="0" smtClean="0">
                    <a:solidFill>
                      <a:srgbClr val="0070C0"/>
                    </a:solidFill>
                    <a:latin typeface="Times New Roman" pitchFamily="18" charset="0"/>
                    <a:cs typeface="Times New Roman" pitchFamily="18" charset="0"/>
                  </a:rPr>
                  <a:t>): </a:t>
                </a:r>
                <a:r>
                  <a:rPr lang="en-US" sz="2000" dirty="0">
                    <a:solidFill>
                      <a:srgbClr val="0070C0"/>
                    </a:solidFill>
                    <a:latin typeface="Times New Roman" pitchFamily="18" charset="0"/>
                    <a:cs typeface="Times New Roman" pitchFamily="18" charset="0"/>
                  </a:rPr>
                  <a:t>A point </a:t>
                </a:r>
                <a:r>
                  <a:rPr lang="en-US" sz="2000" dirty="0" smtClean="0">
                    <a:solidFill>
                      <a:srgbClr val="0070C0"/>
                    </a:solidFill>
                    <a:latin typeface="Times New Roman" pitchFamily="18" charset="0"/>
                    <a:cs typeface="Times New Roman" pitchFamily="18" charset="0"/>
                  </a:rPr>
                  <a:t>through </a:t>
                </a:r>
                <a:r>
                  <a:rPr lang="en-US" sz="2000" dirty="0">
                    <a:solidFill>
                      <a:srgbClr val="0070C0"/>
                    </a:solidFill>
                    <a:latin typeface="Times New Roman" pitchFamily="18" charset="0"/>
                    <a:cs typeface="Times New Roman" pitchFamily="18" charset="0"/>
                  </a:rPr>
                  <a:t>which every part of the crystal has an identical </a:t>
                </a:r>
                <a:r>
                  <a:rPr lang="en-US" sz="2000" dirty="0" smtClean="0">
                    <a:solidFill>
                      <a:srgbClr val="0070C0"/>
                    </a:solidFill>
                    <a:latin typeface="Times New Roman" pitchFamily="18" charset="0"/>
                    <a:cs typeface="Times New Roman" pitchFamily="18" charset="0"/>
                  </a:rPr>
                  <a:t>counterpart </a:t>
                </a:r>
                <a:r>
                  <a:rPr lang="en-US" sz="2000" dirty="0">
                    <a:solidFill>
                      <a:srgbClr val="0070C0"/>
                    </a:solidFill>
                    <a:latin typeface="Times New Roman" pitchFamily="18" charset="0"/>
                    <a:cs typeface="Times New Roman" pitchFamily="18" charset="0"/>
                  </a:rPr>
                  <a:t>on the opposite side.</a:t>
                </a:r>
              </a:p>
              <a:p>
                <a:pPr marL="342900" indent="-342900" algn="ctr">
                  <a:buFont typeface="Wingdings" pitchFamily="2" charset="2"/>
                  <a:buChar char="§"/>
                </a:pPr>
                <a:r>
                  <a:rPr lang="en-US" sz="2000" dirty="0">
                    <a:solidFill>
                      <a:srgbClr val="0070C0"/>
                    </a:solidFill>
                    <a:latin typeface="Times New Roman" pitchFamily="18" charset="0"/>
                    <a:cs typeface="Times New Roman" pitchFamily="18" charset="0"/>
                  </a:rPr>
                  <a:t>Mirror plane (</a:t>
                </a:r>
                <a:r>
                  <a:rPr lang="en-US" sz="2000" i="1" dirty="0">
                    <a:solidFill>
                      <a:srgbClr val="0070C0"/>
                    </a:solidFill>
                    <a:latin typeface="Times New Roman" pitchFamily="18" charset="0"/>
                    <a:cs typeface="Times New Roman" pitchFamily="18" charset="0"/>
                  </a:rPr>
                  <a:t>m</a:t>
                </a:r>
                <a:r>
                  <a:rPr lang="en-US" sz="2000" dirty="0">
                    <a:solidFill>
                      <a:srgbClr val="0070C0"/>
                    </a:solidFill>
                    <a:latin typeface="Times New Roman" pitchFamily="18" charset="0"/>
                    <a:cs typeface="Times New Roman" pitchFamily="18" charset="0"/>
                  </a:rPr>
                  <a:t>): A plane that </a:t>
                </a:r>
                <a:r>
                  <a:rPr lang="en-US" sz="2000" dirty="0" smtClean="0">
                    <a:solidFill>
                      <a:srgbClr val="0070C0"/>
                    </a:solidFill>
                    <a:latin typeface="Times New Roman" pitchFamily="18" charset="0"/>
                    <a:cs typeface="Times New Roman" pitchFamily="18" charset="0"/>
                  </a:rPr>
                  <a:t>divides </a:t>
                </a:r>
                <a:r>
                  <a:rPr lang="en-US" sz="2000" dirty="0">
                    <a:solidFill>
                      <a:srgbClr val="0070C0"/>
                    </a:solidFill>
                    <a:latin typeface="Times New Roman" pitchFamily="18" charset="0"/>
                    <a:cs typeface="Times New Roman" pitchFamily="18" charset="0"/>
                  </a:rPr>
                  <a:t>the crystal into two mirror-image halves.</a:t>
                </a:r>
              </a:p>
              <a:p>
                <a:pPr marL="342900" indent="-342900" algn="ctr">
                  <a:buFont typeface="Wingdings" pitchFamily="2" charset="2"/>
                  <a:buChar char="§"/>
                </a:pPr>
                <a:r>
                  <a:rPr lang="en-US" sz="2000" dirty="0">
                    <a:solidFill>
                      <a:srgbClr val="0070C0"/>
                    </a:solidFill>
                    <a:latin typeface="Times New Roman" pitchFamily="18" charset="0"/>
                    <a:cs typeface="Times New Roman" pitchFamily="18" charset="0"/>
                  </a:rPr>
                  <a:t>Rotation axes: Axes </a:t>
                </a:r>
                <a:r>
                  <a:rPr lang="en-US" sz="2000" dirty="0" smtClean="0">
                    <a:solidFill>
                      <a:srgbClr val="0070C0"/>
                    </a:solidFill>
                    <a:latin typeface="Times New Roman" pitchFamily="18" charset="0"/>
                    <a:cs typeface="Times New Roman" pitchFamily="18" charset="0"/>
                  </a:rPr>
                  <a:t>around </a:t>
                </a:r>
                <a:r>
                  <a:rPr lang="en-US" sz="2000" dirty="0">
                    <a:solidFill>
                      <a:srgbClr val="0070C0"/>
                    </a:solidFill>
                    <a:latin typeface="Times New Roman" pitchFamily="18" charset="0"/>
                    <a:cs typeface="Times New Roman" pitchFamily="18" charset="0"/>
                  </a:rPr>
                  <a:t>which the crystal can be rotated to produce an identical configuration.</a:t>
                </a:r>
                <a:endParaRPr lang="fr-FR" sz="2000" dirty="0">
                  <a:solidFill>
                    <a:srgbClr val="0070C0"/>
                  </a:solidFill>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0" y="442862"/>
                <a:ext cx="9144000" cy="2555251"/>
              </a:xfrm>
              <a:prstGeom prst="rect">
                <a:avLst/>
              </a:prstGeom>
              <a:blipFill rotWithShape="1">
                <a:blip r:embed="rId2"/>
                <a:stretch>
                  <a:fillRect l="-267" t="-1193" r="-867" b="-3341"/>
                </a:stretch>
              </a:blipFill>
            </p:spPr>
            <p:txBody>
              <a:bodyPr/>
              <a:lstStyle/>
              <a:p>
                <a:r>
                  <a:rPr lang="fr-FR">
                    <a:noFill/>
                  </a:rPr>
                  <a:t> </a:t>
                </a:r>
              </a:p>
            </p:txBody>
          </p:sp>
        </mc:Fallback>
      </mc:AlternateContent>
      <p:sp>
        <p:nvSpPr>
          <p:cNvPr id="5" name="Rectangle 4"/>
          <p:cNvSpPr/>
          <p:nvPr/>
        </p:nvSpPr>
        <p:spPr>
          <a:xfrm>
            <a:off x="2148898" y="-27384"/>
            <a:ext cx="4846199"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Orientation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symmetry (2)</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98113"/>
            <a:ext cx="6634144" cy="388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49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80"/>
            <a:ext cx="9144000" cy="1785104"/>
          </a:xfrm>
          <a:prstGeom prst="rect">
            <a:avLst/>
          </a:prstGeom>
        </p:spPr>
        <p:txBody>
          <a:bodyPr wrap="square">
            <a:spAutoFit/>
          </a:bodyPr>
          <a:lstStyle/>
          <a:p>
            <a:pPr algn="ctr"/>
            <a:r>
              <a:rPr lang="en-US" sz="2200" dirty="0">
                <a:latin typeface="Times New Roman" pitchFamily="18" charset="0"/>
                <a:cs typeface="Times New Roman" pitchFamily="18" charset="0"/>
              </a:rPr>
              <a:t>A symmetry operation is represented by a symbol corresponding to the symmetry element which consists of all points that remain unchanged (invariant) under the operation. These operations are </a:t>
            </a:r>
            <a:r>
              <a:rPr lang="en-US" sz="2200" dirty="0" err="1">
                <a:latin typeface="Times New Roman" pitchFamily="18" charset="0"/>
                <a:cs typeface="Times New Roman" pitchFamily="18" charset="0"/>
              </a:rPr>
              <a:t>isometries</a:t>
            </a:r>
            <a:r>
              <a:rPr lang="en-US" sz="2200" dirty="0">
                <a:latin typeface="Times New Roman" pitchFamily="18" charset="0"/>
                <a:cs typeface="Times New Roman" pitchFamily="18" charset="0"/>
              </a:rPr>
              <a:t> meaning they are transformations of space that preserve distances (lengths) while leaving at least one point fixed. </a:t>
            </a:r>
            <a:endParaRPr lang="fr-FR" sz="2200" dirty="0">
              <a:latin typeface="Times New Roman" pitchFamily="18" charset="0"/>
              <a:cs typeface="Times New Roman" pitchFamily="18" charset="0"/>
            </a:endParaRPr>
          </a:p>
        </p:txBody>
      </p:sp>
      <p:sp>
        <p:nvSpPr>
          <p:cNvPr id="5" name="Rectangle 4"/>
          <p:cNvSpPr/>
          <p:nvPr/>
        </p:nvSpPr>
        <p:spPr>
          <a:xfrm>
            <a:off x="2416599" y="33505"/>
            <a:ext cx="4310795"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Symmetry operations</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380207"/>
            <a:ext cx="6120680" cy="4433169"/>
          </a:xfrm>
          <a:prstGeom prst="rect">
            <a:avLst/>
          </a:prstGeom>
        </p:spPr>
      </p:pic>
      <p:sp>
        <p:nvSpPr>
          <p:cNvPr id="8" name="Rectangle 7"/>
          <p:cNvSpPr/>
          <p:nvPr/>
        </p:nvSpPr>
        <p:spPr>
          <a:xfrm>
            <a:off x="0" y="2333784"/>
            <a:ext cx="2843808" cy="4154984"/>
          </a:xfrm>
          <a:prstGeom prst="rect">
            <a:avLst/>
          </a:prstGeom>
        </p:spPr>
        <p:txBody>
          <a:bodyPr wrap="square">
            <a:spAutoFit/>
          </a:bodyPr>
          <a:lstStyle/>
          <a:p>
            <a:pPr algn="ctr"/>
            <a:r>
              <a:rPr lang="en-US" sz="2200" dirty="0">
                <a:latin typeface="Times New Roman" pitchFamily="18" charset="0"/>
                <a:cs typeface="Times New Roman" pitchFamily="18" charset="0"/>
              </a:rPr>
              <a:t>Examples include rotations reflections and inversions which maintain the overall structure and properties of the crystal. Symmetry operations are fundamental in crystallography for describing the ordered arrangement of atoms in crystals:</a:t>
            </a:r>
            <a:endParaRPr lang="fr-FR" sz="2200" dirty="0">
              <a:latin typeface="Times New Roman" pitchFamily="18" charset="0"/>
              <a:cs typeface="Times New Roman" pitchFamily="18" charset="0"/>
            </a:endParaRPr>
          </a:p>
        </p:txBody>
      </p:sp>
    </p:spTree>
    <p:extLst>
      <p:ext uri="{BB962C8B-B14F-4D97-AF65-F5344CB8AC3E}">
        <p14:creationId xmlns:p14="http://schemas.microsoft.com/office/powerpoint/2010/main" val="395567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34378"/>
            <a:ext cx="9144000" cy="1446550"/>
          </a:xfrm>
          <a:prstGeom prst="rect">
            <a:avLst/>
          </a:prstGeom>
        </p:spPr>
        <p:txBody>
          <a:bodyPr wrap="square">
            <a:spAutoFit/>
          </a:bodyPr>
          <a:lstStyle/>
          <a:p>
            <a:pPr algn="ctr"/>
            <a:r>
              <a:rPr lang="en-US" sz="2200" dirty="0">
                <a:latin typeface="Times New Roman" pitchFamily="18" charset="0"/>
                <a:cs typeface="Times New Roman" pitchFamily="18" charset="0"/>
              </a:rPr>
              <a:t>The identity operation is the simplest symmetry operation transforming any point into itself. It is the only transformation that can superimpose an asymmetric object onto itself. This operation has no effect as every point R in space remains unchanged. All objects are invariant under the identity operation.</a:t>
            </a:r>
            <a:endParaRPr lang="fr-FR" sz="2200" dirty="0">
              <a:latin typeface="Times New Roman" pitchFamily="18" charset="0"/>
              <a:cs typeface="Times New Roman" pitchFamily="18" charset="0"/>
            </a:endParaRPr>
          </a:p>
        </p:txBody>
      </p:sp>
      <p:sp>
        <p:nvSpPr>
          <p:cNvPr id="5" name="Rectangle 4"/>
          <p:cNvSpPr/>
          <p:nvPr/>
        </p:nvSpPr>
        <p:spPr>
          <a:xfrm>
            <a:off x="323528" y="313492"/>
            <a:ext cx="472116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Symmetry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operations (2)</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8" name="Rectangle 7"/>
          <p:cNvSpPr/>
          <p:nvPr/>
        </p:nvSpPr>
        <p:spPr>
          <a:xfrm>
            <a:off x="5652120" y="313492"/>
            <a:ext cx="2031325"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Identity</a:t>
            </a:r>
            <a:endPar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22" y="2842653"/>
            <a:ext cx="7980953" cy="3466667"/>
          </a:xfrm>
          <a:prstGeom prst="rect">
            <a:avLst/>
          </a:prstGeom>
        </p:spPr>
      </p:pic>
    </p:spTree>
    <p:extLst>
      <p:ext uri="{BB962C8B-B14F-4D97-AF65-F5344CB8AC3E}">
        <p14:creationId xmlns:p14="http://schemas.microsoft.com/office/powerpoint/2010/main" val="312039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4704"/>
            <a:ext cx="9144000" cy="2123658"/>
          </a:xfrm>
          <a:prstGeom prst="rect">
            <a:avLst/>
          </a:prstGeom>
        </p:spPr>
        <p:txBody>
          <a:bodyPr wrap="square">
            <a:spAutoFit/>
          </a:bodyPr>
          <a:lstStyle/>
          <a:p>
            <a:pPr algn="ctr"/>
            <a:r>
              <a:rPr lang="en-US" sz="2200" dirty="0">
                <a:latin typeface="Times New Roman" pitchFamily="18" charset="0"/>
                <a:cs typeface="Times New Roman" pitchFamily="18" charset="0"/>
              </a:rPr>
              <a:t>Reflection, denoted as m, is a special case of </a:t>
            </a:r>
            <a:r>
              <a:rPr lang="en-US" sz="2200" dirty="0" err="1">
                <a:latin typeface="Times New Roman" pitchFamily="18" charset="0"/>
                <a:cs typeface="Times New Roman" pitchFamily="18" charset="0"/>
              </a:rPr>
              <a:t>roto</a:t>
            </a:r>
            <a:r>
              <a:rPr lang="en-US" sz="2200" dirty="0">
                <a:latin typeface="Times New Roman" pitchFamily="18" charset="0"/>
                <a:cs typeface="Times New Roman" pitchFamily="18" charset="0"/>
              </a:rPr>
              <a:t>-inversion involving a rotation by an angle of π followed immediately by an inversion. The transformation occurs relative to a mirror plane. Every point R in space corresponds to a reflected point R' which is its mirror image across the plane. The distance of R' from the mirror plane is equal to that of R and the line connecting R and R' is perpendicular to the mirror plane.</a:t>
            </a:r>
            <a:endParaRPr lang="fr-FR" sz="2200" dirty="0">
              <a:latin typeface="Times New Roman" pitchFamily="18" charset="0"/>
              <a:cs typeface="Times New Roman" pitchFamily="18" charset="0"/>
            </a:endParaRPr>
          </a:p>
        </p:txBody>
      </p:sp>
      <p:sp>
        <p:nvSpPr>
          <p:cNvPr id="6" name="Rectangle 5"/>
          <p:cNvSpPr/>
          <p:nvPr/>
        </p:nvSpPr>
        <p:spPr>
          <a:xfrm>
            <a:off x="323528" y="116632"/>
            <a:ext cx="472116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Symmetry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operations (3)</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7" name="Rectangle 6"/>
          <p:cNvSpPr/>
          <p:nvPr/>
        </p:nvSpPr>
        <p:spPr>
          <a:xfrm>
            <a:off x="5477392" y="116632"/>
            <a:ext cx="2380781"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Reflection</a:t>
            </a:r>
            <a:endPar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140968"/>
            <a:ext cx="4968552" cy="350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60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down)">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4704"/>
            <a:ext cx="9144000" cy="1785104"/>
          </a:xfrm>
          <a:prstGeom prst="rect">
            <a:avLst/>
          </a:prstGeom>
        </p:spPr>
        <p:txBody>
          <a:bodyPr wrap="square">
            <a:spAutoFit/>
          </a:bodyPr>
          <a:lstStyle/>
          <a:p>
            <a:pPr algn="ctr"/>
            <a:r>
              <a:rPr lang="en-US" sz="2200" dirty="0">
                <a:latin typeface="Times New Roman" pitchFamily="18" charset="0"/>
                <a:cs typeface="Times New Roman" pitchFamily="18" charset="0"/>
              </a:rPr>
              <a:t>Rotations are characterized by an axis of rotation and an angle of rotation φ measured in degrees. The rotation occurs in the counterclockwise (trigonometric) direction around the axis. Every point R in space corresponds to a rotated point R' which is obtained by rotating R by the angle φ around the axis.</a:t>
            </a:r>
            <a:endParaRPr lang="fr-FR" sz="2200" dirty="0">
              <a:latin typeface="Times New Roman" pitchFamily="18" charset="0"/>
              <a:cs typeface="Times New Roman" pitchFamily="18" charset="0"/>
            </a:endParaRPr>
          </a:p>
        </p:txBody>
      </p:sp>
      <p:sp>
        <p:nvSpPr>
          <p:cNvPr id="5" name="Rectangle 4"/>
          <p:cNvSpPr/>
          <p:nvPr/>
        </p:nvSpPr>
        <p:spPr>
          <a:xfrm>
            <a:off x="323528" y="116632"/>
            <a:ext cx="472116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Symmetry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operations (4)</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5592007" y="116632"/>
            <a:ext cx="2151551"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Rotation</a:t>
            </a:r>
            <a:endPar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534" y="2617110"/>
            <a:ext cx="5445770" cy="3980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9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4704"/>
            <a:ext cx="9144000" cy="1785104"/>
          </a:xfrm>
          <a:prstGeom prst="rect">
            <a:avLst/>
          </a:prstGeom>
        </p:spPr>
        <p:txBody>
          <a:bodyPr wrap="square">
            <a:spAutoFit/>
          </a:bodyPr>
          <a:lstStyle/>
          <a:p>
            <a:pPr algn="ctr"/>
            <a:r>
              <a:rPr lang="en-US" sz="2200" dirty="0">
                <a:latin typeface="Times New Roman" pitchFamily="18" charset="0"/>
                <a:cs typeface="Times New Roman" pitchFamily="18" charset="0"/>
              </a:rPr>
              <a:t>Inversion is a symmetry operation that transforms a point into its opposite. Every point R in space corresponds to an inverted point R' which is symmetric to R relative to the inversion center located at the origin O. If R has coordinates (x, y, z), then R' has coordinates (-x, -y, -z). This operation is performed relative to a center of inversion.</a:t>
            </a:r>
            <a:endParaRPr lang="fr-FR" sz="2200" dirty="0">
              <a:latin typeface="Times New Roman" pitchFamily="18" charset="0"/>
              <a:cs typeface="Times New Roman" pitchFamily="18" charset="0"/>
            </a:endParaRPr>
          </a:p>
        </p:txBody>
      </p:sp>
      <p:sp>
        <p:nvSpPr>
          <p:cNvPr id="5" name="Rectangle 4"/>
          <p:cNvSpPr/>
          <p:nvPr/>
        </p:nvSpPr>
        <p:spPr>
          <a:xfrm>
            <a:off x="323528" y="116632"/>
            <a:ext cx="472116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Symmetry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operations (5)</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5530292" y="116632"/>
            <a:ext cx="2274982"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Inversion</a:t>
            </a:r>
            <a:endPar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692" y="2492896"/>
            <a:ext cx="5244604" cy="431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TotalTime>
  <Words>1235</Words>
  <Application>Microsoft Office PowerPoint</Application>
  <PresentationFormat>Affichage à l'écran (4:3)</PresentationFormat>
  <Paragraphs>63</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137</cp:revision>
  <dcterms:created xsi:type="dcterms:W3CDTF">2025-07-11T18:18:10Z</dcterms:created>
  <dcterms:modified xsi:type="dcterms:W3CDTF">2025-09-19T18:01:18Z</dcterms:modified>
</cp:coreProperties>
</file>