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2" d="100"/>
          <a:sy n="62" d="100"/>
        </p:scale>
        <p:origin x="9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0B45-D67E-9C26-8C47-0BFA209651DE}"/>
              </a:ext>
            </a:extLst>
          </p:cNvPr>
          <p:cNvSpPr>
            <a:spLocks noGrp="1"/>
          </p:cNvSpPr>
          <p:nvPr>
            <p:ph type="ctrTitle"/>
          </p:nvPr>
        </p:nvSpPr>
        <p:spPr>
          <a:xfrm>
            <a:off x="2589213" y="176981"/>
            <a:ext cx="8915399" cy="5619135"/>
          </a:xfrm>
        </p:spPr>
        <p:txBody>
          <a:bodyPr>
            <a:normAutofit/>
          </a:bodyPr>
          <a:lstStyle/>
          <a:p>
            <a:pPr algn="ctr">
              <a:lnSpc>
                <a:spcPct val="107000"/>
              </a:lnSpc>
              <a:spcAft>
                <a:spcPts val="800"/>
              </a:spcAft>
            </a:pPr>
            <a:r>
              <a:rPr lang="en-US" sz="4400" b="1" kern="100" dirty="0">
                <a:effectLst/>
                <a:latin typeface="+mn-lt"/>
                <a:ea typeface="Calibri" panose="020F0502020204030204" pitchFamily="34" charset="0"/>
                <a:cs typeface="Arial" panose="020B0604020202020204" pitchFamily="34" charset="0"/>
              </a:rPr>
              <a:t>Lecture III</a:t>
            </a:r>
            <a:br>
              <a:rPr lang="en-US" sz="4400" b="1" kern="100" dirty="0">
                <a:effectLst/>
                <a:latin typeface="+mn-lt"/>
                <a:ea typeface="Calibri" panose="020F0502020204030204" pitchFamily="34" charset="0"/>
                <a:cs typeface="Arial" panose="020B0604020202020204" pitchFamily="34" charset="0"/>
              </a:rPr>
            </a:br>
            <a:br>
              <a:rPr lang="en-US" sz="4400" b="1" kern="100" dirty="0">
                <a:effectLst/>
                <a:latin typeface="+mn-lt"/>
                <a:ea typeface="Calibri" panose="020F0502020204030204" pitchFamily="34" charset="0"/>
                <a:cs typeface="Arial" panose="020B0604020202020204" pitchFamily="34" charset="0"/>
              </a:rPr>
            </a:br>
            <a:r>
              <a:rPr lang="en-US" sz="4400" b="1" kern="100" dirty="0">
                <a:effectLst/>
                <a:latin typeface="+mn-lt"/>
                <a:ea typeface="Calibri" panose="020F0502020204030204" pitchFamily="34" charset="0"/>
                <a:cs typeface="Arial" panose="020B0604020202020204" pitchFamily="34" charset="0"/>
              </a:rPr>
              <a:t>The British Constitution: Its </a:t>
            </a:r>
            <a:r>
              <a:rPr lang="en-US" sz="4400" b="1" kern="100" dirty="0">
                <a:solidFill>
                  <a:srgbClr val="1D2228"/>
                </a:solidFill>
                <a:effectLst/>
                <a:latin typeface="+mn-lt"/>
                <a:ea typeface="Calibri" panose="020F0502020204030204" pitchFamily="34" charset="0"/>
                <a:cs typeface="Arial" panose="020B0604020202020204" pitchFamily="34" charset="0"/>
              </a:rPr>
              <a:t>Implications on Governance in the UK</a:t>
            </a:r>
            <a:br>
              <a:rPr lang="fr-FR" sz="4400" kern="100" dirty="0">
                <a:effectLst/>
                <a:latin typeface="+mn-lt"/>
                <a:ea typeface="Calibri" panose="020F0502020204030204" pitchFamily="34" charset="0"/>
                <a:cs typeface="Arial" panose="020B0604020202020204" pitchFamily="34" charset="0"/>
              </a:rPr>
            </a:br>
            <a:br>
              <a:rPr lang="fr-FR" sz="4400" kern="100" dirty="0">
                <a:effectLst/>
                <a:latin typeface="+mn-lt"/>
                <a:ea typeface="Calibri" panose="020F0502020204030204" pitchFamily="34" charset="0"/>
                <a:cs typeface="Arial" panose="020B0604020202020204" pitchFamily="34" charset="0"/>
              </a:rPr>
            </a:br>
            <a:endParaRPr lang="fr-FR" sz="4400" dirty="0">
              <a:latin typeface="+mn-lt"/>
            </a:endParaRPr>
          </a:p>
        </p:txBody>
      </p:sp>
    </p:spTree>
    <p:extLst>
      <p:ext uri="{BB962C8B-B14F-4D97-AF65-F5344CB8AC3E}">
        <p14:creationId xmlns:p14="http://schemas.microsoft.com/office/powerpoint/2010/main" val="69336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en-US" sz="3200" b="1" kern="100" dirty="0">
                <a:solidFill>
                  <a:schemeClr val="tx1"/>
                </a:solidFill>
                <a:latin typeface="+mj-lt"/>
                <a:ea typeface="Calibri" panose="020F0502020204030204" pitchFamily="34" charset="0"/>
                <a:cs typeface="Arial" panose="020B0604020202020204" pitchFamily="34" charset="0"/>
              </a:rPr>
              <a:t>Disadvantages</a:t>
            </a:r>
          </a:p>
          <a:p>
            <a:pPr marL="0" indent="0" algn="ctr">
              <a:lnSpc>
                <a:spcPct val="150000"/>
              </a:lnSpc>
              <a:buNone/>
            </a:pPr>
            <a:endParaRPr lang="en-US" sz="3200" b="1" kern="0" dirty="0">
              <a:solidFill>
                <a:schemeClr val="tx1"/>
              </a:solidFill>
              <a:effectLst/>
              <a:latin typeface="+mj-lt"/>
              <a:ea typeface="Times New Roman" panose="02020603050405020304" pitchFamily="18" charset="0"/>
            </a:endParaRPr>
          </a:p>
          <a:p>
            <a:pPr>
              <a:lnSpc>
                <a:spcPct val="150000"/>
              </a:lnSpc>
            </a:pPr>
            <a:r>
              <a:rPr lang="en-US" sz="2400" kern="0" dirty="0">
                <a:solidFill>
                  <a:srgbClr val="1D2228"/>
                </a:solidFill>
                <a:effectLst/>
                <a:ea typeface="Times New Roman" panose="02020603050405020304" pitchFamily="18" charset="0"/>
              </a:rPr>
              <a:t>the lack of a written constitution can lead to </a:t>
            </a:r>
            <a:r>
              <a:rPr lang="en-US" sz="2400" b="1" kern="0" dirty="0">
                <a:solidFill>
                  <a:srgbClr val="1D2228"/>
                </a:solidFill>
                <a:effectLst/>
                <a:ea typeface="Times New Roman" panose="02020603050405020304" pitchFamily="18" charset="0"/>
              </a:rPr>
              <a:t>ambiguity</a:t>
            </a:r>
            <a:r>
              <a:rPr lang="en-US" sz="2400" kern="0" dirty="0">
                <a:solidFill>
                  <a:srgbClr val="1D2228"/>
                </a:solidFill>
                <a:effectLst/>
                <a:ea typeface="Times New Roman" panose="02020603050405020304" pitchFamily="18" charset="0"/>
              </a:rPr>
              <a:t> and </a:t>
            </a:r>
            <a:r>
              <a:rPr lang="en-US" sz="2400" b="1" kern="0" dirty="0">
                <a:solidFill>
                  <a:srgbClr val="1D2228"/>
                </a:solidFill>
                <a:effectLst/>
                <a:ea typeface="Times New Roman" panose="02020603050405020304" pitchFamily="18" charset="0"/>
              </a:rPr>
              <a:t>uncertainty</a:t>
            </a:r>
            <a:r>
              <a:rPr lang="en-US" sz="2400" kern="0" dirty="0">
                <a:solidFill>
                  <a:srgbClr val="1D2228"/>
                </a:solidFill>
                <a:effectLst/>
                <a:ea typeface="Times New Roman" panose="02020603050405020304" pitchFamily="18" charset="0"/>
              </a:rPr>
              <a:t>. Since many constitutional rules are not explicitly codified their interpretation can be open to debate and vulnerable to political maneuvers. This can give rise to potential conflicts and challenges particularly when fundamental issues are at stake</a:t>
            </a:r>
            <a:endParaRPr lang="fr-FR" sz="2400" b="1" kern="100" dirty="0">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56310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fontScale="925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en-US" sz="3200" b="1" kern="100" dirty="0">
                <a:solidFill>
                  <a:schemeClr val="tx1"/>
                </a:solidFill>
                <a:latin typeface="+mj-lt"/>
                <a:ea typeface="Calibri" panose="020F0502020204030204" pitchFamily="34" charset="0"/>
                <a:cs typeface="Arial" panose="020B0604020202020204" pitchFamily="34" charset="0"/>
              </a:rPr>
              <a:t>Disadvantages</a:t>
            </a:r>
          </a:p>
          <a:p>
            <a:pPr>
              <a:lnSpc>
                <a:spcPct val="150000"/>
              </a:lnSpc>
            </a:pPr>
            <a:r>
              <a:rPr lang="en-US" sz="2800" kern="0" dirty="0">
                <a:solidFill>
                  <a:srgbClr val="1D2228"/>
                </a:solidFill>
                <a:effectLst/>
                <a:ea typeface="Times New Roman" panose="02020603050405020304" pitchFamily="18" charset="0"/>
                <a:cs typeface="Arial" panose="020B0604020202020204" pitchFamily="34" charset="0"/>
              </a:rPr>
              <a:t>the lack of a written constitution can make it more challenging for citizens to fully understand and assert their constitutional rights. In countries with written constitutions, citizens can refer to a clear and authoritative document that outlines their rights and the limits of government power. In the UK these rights are often derived from conventions, statutes, and judicial precedent making their interpretation more complex.</a:t>
            </a:r>
            <a:endParaRPr lang="fr-FR" sz="28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216859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dirty="0">
                <a:latin typeface="+mj-lt"/>
                <a:ea typeface="Calibri" panose="020F0502020204030204" pitchFamily="34" charset="0"/>
                <a:cs typeface="Arial" panose="020B0604020202020204" pitchFamily="34" charset="0"/>
              </a:rPr>
              <a:t>Conclusion</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2400" kern="0" dirty="0">
                <a:solidFill>
                  <a:srgbClr val="1D2228"/>
                </a:solidFill>
                <a:effectLst/>
                <a:ea typeface="Times New Roman" panose="02020603050405020304" pitchFamily="18" charset="0"/>
                <a:cs typeface="Arial" panose="020B0604020202020204" pitchFamily="34" charset="0"/>
              </a:rPr>
              <a:t>The unwritten nature of the British constitution gives it a unique character shaped by centuries of historical development and constitutional conventions. </a:t>
            </a:r>
          </a:p>
          <a:p>
            <a:pPr>
              <a:lnSpc>
                <a:spcPct val="150000"/>
              </a:lnSpc>
            </a:pPr>
            <a:r>
              <a:rPr lang="en-US" sz="2400" kern="0" dirty="0">
                <a:solidFill>
                  <a:srgbClr val="1D2228"/>
                </a:solidFill>
                <a:effectLst/>
                <a:ea typeface="Times New Roman" panose="02020603050405020304" pitchFamily="18" charset="0"/>
                <a:cs typeface="Arial" panose="020B0604020202020204" pitchFamily="34" charset="0"/>
              </a:rPr>
              <a:t>While the flexibility of an unwritten constitution allows for adaptation, it also brings challenges and potential ambiguity.</a:t>
            </a:r>
          </a:p>
          <a:p>
            <a:pPr>
              <a:lnSpc>
                <a:spcPct val="150000"/>
              </a:lnSpc>
            </a:pPr>
            <a:r>
              <a:rPr lang="en-US" sz="2400" kern="0" dirty="0">
                <a:solidFill>
                  <a:srgbClr val="1D2228"/>
                </a:solidFill>
                <a:effectLst/>
                <a:ea typeface="Times New Roman" panose="02020603050405020304" pitchFamily="18" charset="0"/>
                <a:cs typeface="Arial" panose="020B0604020202020204" pitchFamily="34" charset="0"/>
              </a:rPr>
              <a:t> Understanding the fundamental principles and conventions that hold up the British constitution is crucial to comprehending its functioning and the implications it has on governance in the United Kingdom. </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3200" b="1" kern="100" dirty="0">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777973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0"/>
            <a:ext cx="10102646" cy="671076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p>
          <a:p>
            <a:pPr>
              <a:lnSpc>
                <a:spcPct val="150000"/>
              </a:lnSpc>
            </a:pPr>
            <a:r>
              <a:rPr lang="en-US" sz="3200" kern="0" dirty="0">
                <a:solidFill>
                  <a:srgbClr val="1D2228"/>
                </a:solidFill>
                <a:effectLst/>
                <a:ea typeface="Times New Roman" panose="02020603050405020304" pitchFamily="18" charset="0"/>
              </a:rPr>
              <a:t>Unlike countries with written constitutions such as the United States, France, or Germany, the British constitution did not originate from a single document drafted at a specific moment in time. Instead, it evolved gradually over centuries influenced by customs, court decisions, statutes, and crucial historical events.</a:t>
            </a:r>
            <a:endParaRPr lang="fr-FR" sz="3200" dirty="0"/>
          </a:p>
        </p:txBody>
      </p:sp>
    </p:spTree>
    <p:extLst>
      <p:ext uri="{BB962C8B-B14F-4D97-AF65-F5344CB8AC3E}">
        <p14:creationId xmlns:p14="http://schemas.microsoft.com/office/powerpoint/2010/main" val="389471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925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200" b="1" kern="100" dirty="0" err="1">
                <a:effectLst/>
                <a:latin typeface="+mj-lt"/>
                <a:ea typeface="Calibri" panose="020F0502020204030204" pitchFamily="34" charset="0"/>
                <a:cs typeface="Arial" panose="020B0604020202020204" pitchFamily="34" charset="0"/>
              </a:rPr>
              <a:t>Constitutional</a:t>
            </a:r>
            <a:r>
              <a:rPr lang="fr-FR" sz="3200" b="1" kern="100" dirty="0">
                <a:effectLst/>
                <a:latin typeface="+mj-lt"/>
                <a:ea typeface="Calibri" panose="020F0502020204030204" pitchFamily="34" charset="0"/>
                <a:cs typeface="Arial" panose="020B0604020202020204" pitchFamily="34" charset="0"/>
              </a:rPr>
              <a:t> Conventions</a:t>
            </a:r>
          </a:p>
          <a:p>
            <a:endParaRPr lang="fr-FR" dirty="0"/>
          </a:p>
          <a:p>
            <a:pPr>
              <a:lnSpc>
                <a:spcPct val="150000"/>
              </a:lnSpc>
            </a:pPr>
            <a:r>
              <a:rPr lang="en-US" sz="3000" kern="0" dirty="0">
                <a:solidFill>
                  <a:srgbClr val="1D2228"/>
                </a:solidFill>
                <a:effectLst/>
                <a:ea typeface="Times New Roman" panose="02020603050405020304" pitchFamily="18" charset="0"/>
                <a:cs typeface="Arial" panose="020B0604020202020204" pitchFamily="34" charset="0"/>
              </a:rPr>
              <a:t>One might wonder how can a constitution exist without a single written document to refer to</a:t>
            </a:r>
            <a:r>
              <a:rPr lang="en-US" sz="3900" kern="0" dirty="0">
                <a:solidFill>
                  <a:srgbClr val="1D2228"/>
                </a:solidFill>
                <a:effectLst/>
                <a:latin typeface="Times New Roman" panose="02020603050405020304" pitchFamily="18" charset="0"/>
                <a:ea typeface="Times New Roman" panose="02020603050405020304" pitchFamily="18" charset="0"/>
              </a:rPr>
              <a:t>? </a:t>
            </a:r>
            <a:endParaRPr lang="en-US" sz="3900" kern="0" dirty="0">
              <a:solidFill>
                <a:srgbClr val="1D2228"/>
              </a:solidFill>
              <a:effectLst/>
              <a:ea typeface="Times New Roman" panose="02020603050405020304" pitchFamily="18" charset="0"/>
              <a:cs typeface="Arial" panose="020B0604020202020204" pitchFamily="34" charset="0"/>
            </a:endParaRPr>
          </a:p>
          <a:p>
            <a:pPr>
              <a:lnSpc>
                <a:spcPct val="150000"/>
              </a:lnSpc>
            </a:pPr>
            <a:r>
              <a:rPr lang="en-US" sz="3000" kern="0" dirty="0">
                <a:solidFill>
                  <a:srgbClr val="1D2228"/>
                </a:solidFill>
                <a:effectLst/>
                <a:ea typeface="Times New Roman" panose="02020603050405020304" pitchFamily="18" charset="0"/>
                <a:cs typeface="Arial" panose="020B0604020202020204" pitchFamily="34" charset="0"/>
              </a:rPr>
              <a:t> The answer lies in the concept of </a:t>
            </a:r>
            <a:r>
              <a:rPr lang="en-US" sz="3000" b="1" kern="0" dirty="0">
                <a:solidFill>
                  <a:srgbClr val="1D2228"/>
                </a:solidFill>
                <a:effectLst/>
                <a:ea typeface="Times New Roman" panose="02020603050405020304" pitchFamily="18" charset="0"/>
                <a:cs typeface="Arial" panose="020B0604020202020204" pitchFamily="34" charset="0"/>
              </a:rPr>
              <a:t>constitutional conventions</a:t>
            </a:r>
            <a:r>
              <a:rPr lang="en-US" sz="3000" kern="0" dirty="0">
                <a:solidFill>
                  <a:srgbClr val="1D2228"/>
                </a:solidFill>
                <a:effectLst/>
                <a:ea typeface="Times New Roman" panose="02020603050405020304" pitchFamily="18" charset="0"/>
                <a:cs typeface="Arial" panose="020B0604020202020204" pitchFamily="34" charset="0"/>
              </a:rPr>
              <a:t> which are unwritten rules and practices that govern the behavior of political </a:t>
            </a:r>
            <a:r>
              <a:rPr lang="en-US" sz="3000" b="1" kern="0" dirty="0">
                <a:solidFill>
                  <a:srgbClr val="1D2228"/>
                </a:solidFill>
                <a:effectLst/>
                <a:ea typeface="Times New Roman" panose="02020603050405020304" pitchFamily="18" charset="0"/>
                <a:cs typeface="Arial" panose="020B0604020202020204" pitchFamily="34" charset="0"/>
              </a:rPr>
              <a:t>actors</a:t>
            </a:r>
            <a:r>
              <a:rPr lang="en-US" sz="3000" kern="0" dirty="0">
                <a:solidFill>
                  <a:srgbClr val="1D2228"/>
                </a:solidFill>
                <a:effectLst/>
                <a:ea typeface="Times New Roman" panose="02020603050405020304" pitchFamily="18" charset="0"/>
                <a:cs typeface="Arial" panose="020B0604020202020204" pitchFamily="34" charset="0"/>
              </a:rPr>
              <a:t>. These conventions are deeply rooted in the British political system and play a crucial role in shaping and regulating governmental conduct.</a:t>
            </a:r>
            <a:endParaRPr lang="fr-FR" sz="30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750396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r>
              <a:rPr lang="fr-FR" sz="3200" b="1" kern="0" dirty="0" err="1">
                <a:effectLst/>
                <a:latin typeface="+mj-lt"/>
                <a:ea typeface="Times New Roman" panose="02020603050405020304" pitchFamily="18" charset="0"/>
                <a:cs typeface="Arial" panose="020B0604020202020204" pitchFamily="34" charset="0"/>
              </a:rPr>
              <a:t>Examples</a:t>
            </a:r>
            <a:r>
              <a:rPr lang="fr-FR" sz="3200" b="1" kern="0" dirty="0">
                <a:effectLst/>
                <a:latin typeface="+mj-lt"/>
                <a:ea typeface="Times New Roman" panose="02020603050405020304" pitchFamily="18" charset="0"/>
                <a:cs typeface="Arial" panose="020B0604020202020204" pitchFamily="34" charset="0"/>
              </a:rPr>
              <a:t> of the </a:t>
            </a:r>
            <a:r>
              <a:rPr lang="fr-FR" sz="3200" b="1" kern="0" dirty="0" err="1">
                <a:effectLst/>
                <a:latin typeface="+mj-lt"/>
                <a:ea typeface="Times New Roman" panose="02020603050405020304" pitchFamily="18" charset="0"/>
                <a:cs typeface="Arial" panose="020B0604020202020204" pitchFamily="34" charset="0"/>
              </a:rPr>
              <a:t>Constitutional</a:t>
            </a:r>
            <a:r>
              <a:rPr lang="fr-FR" sz="3200" b="1" kern="0" dirty="0">
                <a:effectLst/>
                <a:latin typeface="+mj-lt"/>
                <a:ea typeface="Times New Roman" panose="02020603050405020304" pitchFamily="18" charset="0"/>
                <a:cs typeface="Arial" panose="020B0604020202020204" pitchFamily="34" charset="0"/>
              </a:rPr>
              <a:t> Conventions</a:t>
            </a:r>
            <a:endParaRPr lang="fr-FR" sz="2800" kern="100" dirty="0">
              <a:effectLst/>
              <a:latin typeface="+mj-lt"/>
              <a:ea typeface="Calibri" panose="020F0502020204030204" pitchFamily="34" charset="0"/>
              <a:cs typeface="Arial" panose="020B0604020202020204" pitchFamily="34" charset="0"/>
            </a:endParaRPr>
          </a:p>
          <a:p>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fr-FR" sz="2000" b="1" dirty="0"/>
              <a:t>1. The </a:t>
            </a:r>
            <a:r>
              <a:rPr lang="fr-FR" sz="2000" b="1" dirty="0" err="1"/>
              <a:t>Monarch’s</a:t>
            </a:r>
            <a:r>
              <a:rPr lang="fr-FR" sz="2000" b="1" dirty="0"/>
              <a:t> </a:t>
            </a:r>
            <a:r>
              <a:rPr lang="fr-FR" sz="2000" b="1" dirty="0" err="1"/>
              <a:t>Role</a:t>
            </a:r>
            <a:endParaRPr lang="fr-FR" sz="2000" b="1" dirty="0"/>
          </a:p>
          <a:p>
            <a:pPr>
              <a:lnSpc>
                <a:spcPct val="150000"/>
              </a:lnSpc>
            </a:pPr>
            <a:r>
              <a:rPr lang="fr-FR" sz="2000" b="1" dirty="0"/>
              <a:t>2. Prime </a:t>
            </a:r>
            <a:r>
              <a:rPr lang="fr-FR" sz="2000" b="1" dirty="0" err="1"/>
              <a:t>Ministerial</a:t>
            </a:r>
            <a:r>
              <a:rPr lang="fr-FR" sz="2000" b="1" dirty="0"/>
              <a:t> </a:t>
            </a:r>
            <a:r>
              <a:rPr lang="fr-FR" sz="2000" b="1" dirty="0" err="1"/>
              <a:t>Appointment</a:t>
            </a:r>
            <a:endParaRPr lang="fr-FR" sz="2000" b="1" dirty="0"/>
          </a:p>
          <a:p>
            <a:pPr>
              <a:lnSpc>
                <a:spcPct val="150000"/>
              </a:lnSpc>
            </a:pPr>
            <a:r>
              <a:rPr lang="fr-FR" sz="2000" b="1" dirty="0"/>
              <a:t>3. Collective </a:t>
            </a:r>
            <a:r>
              <a:rPr lang="fr-FR" sz="2000" b="1" dirty="0" err="1"/>
              <a:t>Responsibility</a:t>
            </a:r>
            <a:endParaRPr lang="fr-FR" sz="2000" b="1" dirty="0"/>
          </a:p>
          <a:p>
            <a:pPr>
              <a:lnSpc>
                <a:spcPct val="150000"/>
              </a:lnSpc>
            </a:pPr>
            <a:r>
              <a:rPr lang="fr-FR" sz="2000" b="1" dirty="0"/>
              <a:t>4. </a:t>
            </a:r>
            <a:r>
              <a:rPr lang="fr-FR" sz="2000" b="1" dirty="0" err="1"/>
              <a:t>Ministerial</a:t>
            </a:r>
            <a:r>
              <a:rPr lang="fr-FR" sz="2000" b="1" dirty="0"/>
              <a:t> </a:t>
            </a:r>
            <a:r>
              <a:rPr lang="fr-FR" sz="2000" b="1" dirty="0" err="1"/>
              <a:t>Accountability</a:t>
            </a:r>
            <a:endParaRPr lang="fr-FR" sz="2000" b="1" dirty="0"/>
          </a:p>
          <a:p>
            <a:pPr>
              <a:lnSpc>
                <a:spcPct val="150000"/>
              </a:lnSpc>
            </a:pPr>
            <a:r>
              <a:rPr lang="fr-FR" sz="2000" b="1" dirty="0"/>
              <a:t>5. </a:t>
            </a:r>
            <a:r>
              <a:rPr lang="fr-FR" sz="2000" b="1" dirty="0" err="1"/>
              <a:t>Parliamantarty</a:t>
            </a:r>
            <a:r>
              <a:rPr lang="fr-FR" sz="2000" b="1" dirty="0"/>
              <a:t> </a:t>
            </a:r>
            <a:r>
              <a:rPr lang="fr-FR" sz="2000" b="1" dirty="0" err="1"/>
              <a:t>Sovereignty</a:t>
            </a:r>
            <a:endParaRPr lang="fr-FR" sz="2000" b="1" dirty="0"/>
          </a:p>
          <a:p>
            <a:pPr>
              <a:lnSpc>
                <a:spcPct val="150000"/>
              </a:lnSpc>
            </a:pPr>
            <a:r>
              <a:rPr lang="fr-FR" sz="2000" b="1" dirty="0"/>
              <a:t>6. </a:t>
            </a:r>
            <a:r>
              <a:rPr lang="fr-FR" sz="2000" b="1" dirty="0" err="1"/>
              <a:t>Judicial</a:t>
            </a:r>
            <a:r>
              <a:rPr lang="fr-FR" sz="2000" b="1" dirty="0"/>
              <a:t> Independence</a:t>
            </a:r>
          </a:p>
          <a:p>
            <a:pPr>
              <a:lnSpc>
                <a:spcPct val="150000"/>
              </a:lnSpc>
            </a:pPr>
            <a:r>
              <a:rPr lang="fr-FR" sz="2000" b="1" dirty="0"/>
              <a:t>7. </a:t>
            </a:r>
            <a:r>
              <a:rPr lang="fr-FR" sz="2000" b="1" dirty="0" err="1"/>
              <a:t>Fixed-term</a:t>
            </a:r>
            <a:r>
              <a:rPr lang="fr-FR" sz="2000" b="1" dirty="0"/>
              <a:t> </a:t>
            </a:r>
            <a:r>
              <a:rPr lang="fr-FR" sz="2000" b="1" dirty="0" err="1"/>
              <a:t>Parliament</a:t>
            </a:r>
            <a:endParaRPr lang="fr-FR" sz="2000" b="1" dirty="0"/>
          </a:p>
          <a:p>
            <a:pPr>
              <a:lnSpc>
                <a:spcPct val="150000"/>
              </a:lnSpc>
            </a:pPr>
            <a:r>
              <a:rPr lang="fr-FR" sz="2000" b="1" dirty="0"/>
              <a:t>8. </a:t>
            </a:r>
            <a:r>
              <a:rPr lang="fr-FR" sz="2000" b="1" dirty="0" err="1"/>
              <a:t>Government</a:t>
            </a:r>
            <a:r>
              <a:rPr lang="fr-FR" sz="2000" b="1" dirty="0"/>
              <a:t> </a:t>
            </a:r>
            <a:r>
              <a:rPr lang="fr-FR" sz="2000" b="1" dirty="0" err="1"/>
              <a:t>Resignation</a:t>
            </a:r>
            <a:endParaRPr lang="fr-FR" sz="2000" b="1" dirty="0"/>
          </a:p>
          <a:p>
            <a:endParaRPr lang="fr-FR" dirty="0"/>
          </a:p>
          <a:p>
            <a:endParaRPr lang="fr-FR" dirty="0"/>
          </a:p>
        </p:txBody>
      </p:sp>
    </p:spTree>
    <p:extLst>
      <p:ext uri="{BB962C8B-B14F-4D97-AF65-F5344CB8AC3E}">
        <p14:creationId xmlns:p14="http://schemas.microsoft.com/office/powerpoint/2010/main" val="80151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en-US" sz="3200" kern="0" dirty="0">
                <a:solidFill>
                  <a:srgbClr val="1D2228"/>
                </a:solidFill>
                <a:effectLst/>
                <a:ea typeface="Times New Roman" panose="02020603050405020304" pitchFamily="18" charset="0"/>
              </a:rPr>
              <a:t>Despite the absence of a codified constitution, several </a:t>
            </a:r>
            <a:r>
              <a:rPr lang="en-US" sz="3200" b="1" kern="0" dirty="0">
                <a:solidFill>
                  <a:srgbClr val="1D2228"/>
                </a:solidFill>
                <a:effectLst/>
                <a:ea typeface="Times New Roman" panose="02020603050405020304" pitchFamily="18" charset="0"/>
              </a:rPr>
              <a:t>fundamental principles </a:t>
            </a:r>
            <a:r>
              <a:rPr lang="en-US" sz="3200" kern="0" dirty="0">
                <a:solidFill>
                  <a:srgbClr val="1D2228"/>
                </a:solidFill>
                <a:effectLst/>
                <a:ea typeface="Times New Roman" panose="02020603050405020304" pitchFamily="18" charset="0"/>
              </a:rPr>
              <a:t>serve as the foundation of the British constitutional framework. These principles include </a:t>
            </a:r>
            <a:r>
              <a:rPr lang="en-US" sz="3200" b="1" kern="0" dirty="0">
                <a:solidFill>
                  <a:srgbClr val="1D2228"/>
                </a:solidFill>
                <a:effectLst/>
                <a:ea typeface="Times New Roman" panose="02020603050405020304" pitchFamily="18" charset="0"/>
              </a:rPr>
              <a:t>parliamentary sovereignty, the rule of law, and the separation of powers. </a:t>
            </a:r>
            <a:endParaRPr lang="fr-FR" sz="3200" b="1"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291173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en-US" sz="3200" b="1" kern="0" dirty="0">
                <a:effectLst/>
                <a:latin typeface="+mj-lt"/>
                <a:ea typeface="Times New Roman" panose="02020603050405020304" pitchFamily="18" charset="0"/>
                <a:cs typeface="Arial" panose="020B0604020202020204" pitchFamily="34" charset="0"/>
              </a:rPr>
              <a:t>1. Parliamentary Sovereignty:</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3200" kern="0" dirty="0">
                <a:solidFill>
                  <a:srgbClr val="1D2228"/>
                </a:solidFill>
                <a:effectLst/>
                <a:ea typeface="Times New Roman" panose="02020603050405020304" pitchFamily="18" charset="0"/>
                <a:cs typeface="Arial" panose="020B0604020202020204" pitchFamily="34" charset="0"/>
              </a:rPr>
              <a:t>It asserts that the ultimate authority in the UK lies with the elected representatives in Parliament. This means that the Parliament can make and unmake any laws, amend or repeal existing legislation, and has the power to hold the government accountable.</a:t>
            </a:r>
            <a:endParaRPr lang="fr-FR" sz="32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2741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500" b="1" kern="100" dirty="0">
                <a:effectLst/>
                <a:latin typeface="+mj-lt"/>
                <a:ea typeface="Calibri" panose="020F0502020204030204" pitchFamily="34" charset="0"/>
                <a:cs typeface="Arial" panose="020B0604020202020204" pitchFamily="34" charset="0"/>
              </a:rPr>
              <a:t>2. The Rule of Law</a:t>
            </a:r>
            <a:endParaRPr lang="en-US" sz="3500" b="1" kern="0" dirty="0">
              <a:effectLst/>
              <a:latin typeface="+mj-lt"/>
              <a:ea typeface="Times New Roman" panose="02020603050405020304" pitchFamily="18" charset="0"/>
            </a:endParaRPr>
          </a:p>
          <a:p>
            <a:pPr>
              <a:lnSpc>
                <a:spcPct val="150000"/>
              </a:lnSpc>
            </a:pPr>
            <a:r>
              <a:rPr lang="en-US" sz="3200" kern="0" dirty="0">
                <a:solidFill>
                  <a:srgbClr val="1D2228"/>
                </a:solidFill>
                <a:effectLst/>
                <a:ea typeface="Times New Roman" panose="02020603050405020304" pitchFamily="18" charset="0"/>
              </a:rPr>
              <a:t>It ensures that everyone including the government is subject to and equally bound by the law. This principle safeguards individual rights and liberties, promotes transparency, and prevents random exercise of power.</a:t>
            </a:r>
            <a:endParaRPr lang="fr-FR" sz="32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080113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effectLst/>
                <a:latin typeface="+mj-lt"/>
                <a:ea typeface="Calibri" panose="020F0502020204030204" pitchFamily="34" charset="0"/>
                <a:cs typeface="Arial" panose="020B0604020202020204" pitchFamily="34" charset="0"/>
              </a:rPr>
              <a:t>3. The </a:t>
            </a:r>
            <a:r>
              <a:rPr lang="fr-FR" sz="3200" b="1" kern="100" dirty="0" err="1">
                <a:effectLst/>
                <a:latin typeface="+mj-lt"/>
                <a:ea typeface="Calibri" panose="020F0502020204030204" pitchFamily="34" charset="0"/>
                <a:cs typeface="Arial" panose="020B0604020202020204" pitchFamily="34" charset="0"/>
              </a:rPr>
              <a:t>Separation</a:t>
            </a:r>
            <a:r>
              <a:rPr lang="fr-FR" sz="3200" b="1" kern="100" dirty="0">
                <a:effectLst/>
                <a:latin typeface="+mj-lt"/>
                <a:ea typeface="Calibri" panose="020F0502020204030204" pitchFamily="34" charset="0"/>
                <a:cs typeface="Arial" panose="020B0604020202020204" pitchFamily="34" charset="0"/>
              </a:rPr>
              <a:t> of Powers</a:t>
            </a:r>
          </a:p>
          <a:p>
            <a:pPr>
              <a:lnSpc>
                <a:spcPct val="150000"/>
              </a:lnSpc>
            </a:pPr>
            <a:r>
              <a:rPr lang="fr-FR" sz="2800" kern="100" dirty="0">
                <a:effectLst/>
                <a:ea typeface="Calibri" panose="020F0502020204030204" pitchFamily="34" charset="0"/>
                <a:cs typeface="Arial" panose="020B0604020202020204" pitchFamily="34" charset="0"/>
              </a:rPr>
              <a:t>It </a:t>
            </a:r>
            <a:r>
              <a:rPr lang="en-US" sz="2800" kern="0" dirty="0">
                <a:solidFill>
                  <a:srgbClr val="1D2228"/>
                </a:solidFill>
                <a:effectLst/>
                <a:ea typeface="Times New Roman" panose="02020603050405020304" pitchFamily="18" charset="0"/>
              </a:rPr>
              <a:t>stipulates that the executive, legislative, and judicial branches of the government should function independently of each other. Although the UK does not have a strict separation of powers like some other countries, there are checks and balances in place to ensure the appropriate exercise of power by each branch.</a:t>
            </a:r>
            <a:endParaRPr lang="fr-FR" sz="28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326465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dirty="0" err="1">
                <a:solidFill>
                  <a:schemeClr val="tx1"/>
                </a:solidFill>
                <a:effectLst/>
                <a:latin typeface="+mj-lt"/>
                <a:ea typeface="Calibri" panose="020F0502020204030204" pitchFamily="34" charset="0"/>
                <a:cs typeface="Arial" panose="020B0604020202020204" pitchFamily="34" charset="0"/>
              </a:rPr>
              <a:t>Advantages</a:t>
            </a:r>
            <a:endParaRPr lang="fr-FR" sz="2800" kern="100" dirty="0">
              <a:solidFill>
                <a:schemeClr val="tx1"/>
              </a:solidFill>
              <a:effectLst/>
              <a:latin typeface="+mj-lt"/>
              <a:ea typeface="Calibri" panose="020F0502020204030204" pitchFamily="34" charset="0"/>
              <a:cs typeface="Arial" panose="020B0604020202020204" pitchFamily="34" charset="0"/>
            </a:endParaRPr>
          </a:p>
          <a:p>
            <a:pPr>
              <a:lnSpc>
                <a:spcPct val="150000"/>
              </a:lnSpc>
            </a:pPr>
            <a:r>
              <a:rPr lang="en-US" sz="2800" kern="0" dirty="0">
                <a:solidFill>
                  <a:srgbClr val="1D2228"/>
                </a:solidFill>
                <a:effectLst/>
                <a:ea typeface="Times New Roman" panose="02020603050405020304" pitchFamily="18" charset="0"/>
                <a:cs typeface="Arial" panose="020B0604020202020204" pitchFamily="34" charset="0"/>
              </a:rPr>
              <a:t>For many political theorists and analysts, the most important advantage of the unwritten constitution is </a:t>
            </a:r>
            <a:r>
              <a:rPr lang="en-US" sz="2800" b="1" kern="0" dirty="0">
                <a:solidFill>
                  <a:srgbClr val="1D2228"/>
                </a:solidFill>
                <a:effectLst/>
                <a:ea typeface="Times New Roman" panose="02020603050405020304" pitchFamily="18" charset="0"/>
                <a:cs typeface="Arial" panose="020B0604020202020204" pitchFamily="34" charset="0"/>
              </a:rPr>
              <a:t>flexibility</a:t>
            </a:r>
            <a:r>
              <a:rPr lang="en-US" sz="2800" kern="0" dirty="0">
                <a:solidFill>
                  <a:srgbClr val="1D2228"/>
                </a:solidFill>
                <a:effectLst/>
                <a:ea typeface="Times New Roman" panose="02020603050405020304" pitchFamily="18" charset="0"/>
                <a:cs typeface="Arial" panose="020B0604020202020204" pitchFamily="34" charset="0"/>
              </a:rPr>
              <a:t>. The British constitution has evolved organically and can adapt to changing circumstances more readily than a </a:t>
            </a:r>
            <a:r>
              <a:rPr lang="en-US" sz="2800" b="1" kern="0" dirty="0">
                <a:solidFill>
                  <a:srgbClr val="1D2228"/>
                </a:solidFill>
                <a:effectLst/>
                <a:ea typeface="Times New Roman" panose="02020603050405020304" pitchFamily="18" charset="0"/>
                <a:cs typeface="Arial" panose="020B0604020202020204" pitchFamily="34" charset="0"/>
              </a:rPr>
              <a:t>rigid written constitution</a:t>
            </a:r>
            <a:r>
              <a:rPr lang="en-US" sz="2800" kern="0" dirty="0">
                <a:solidFill>
                  <a:srgbClr val="1D2228"/>
                </a:solidFill>
                <a:effectLst/>
                <a:ea typeface="Times New Roman" panose="02020603050405020304" pitchFamily="18" charset="0"/>
                <a:cs typeface="Arial" panose="020B0604020202020204" pitchFamily="34" charset="0"/>
              </a:rPr>
              <a:t>. This </a:t>
            </a:r>
            <a:r>
              <a:rPr lang="en-US" sz="2800" b="1" kern="0" dirty="0">
                <a:solidFill>
                  <a:srgbClr val="1D2228"/>
                </a:solidFill>
                <a:effectLst/>
                <a:ea typeface="Times New Roman" panose="02020603050405020304" pitchFamily="18" charset="0"/>
                <a:cs typeface="Arial" panose="020B0604020202020204" pitchFamily="34" charset="0"/>
              </a:rPr>
              <a:t>adaptability</a:t>
            </a:r>
            <a:r>
              <a:rPr lang="en-US" sz="2800" kern="0" dirty="0">
                <a:solidFill>
                  <a:srgbClr val="1D2228"/>
                </a:solidFill>
                <a:effectLst/>
                <a:ea typeface="Times New Roman" panose="02020603050405020304" pitchFamily="18" charset="0"/>
                <a:cs typeface="Arial" panose="020B0604020202020204" pitchFamily="34" charset="0"/>
              </a:rPr>
              <a:t> has allowed the British system to withstand the test of time and endure challenges without the need for </a:t>
            </a:r>
            <a:r>
              <a:rPr lang="en-US" sz="2800" b="1" kern="0" dirty="0">
                <a:solidFill>
                  <a:srgbClr val="1D2228"/>
                </a:solidFill>
                <a:effectLst/>
                <a:ea typeface="Times New Roman" panose="02020603050405020304" pitchFamily="18" charset="0"/>
                <a:cs typeface="Arial" panose="020B0604020202020204" pitchFamily="34" charset="0"/>
              </a:rPr>
              <a:t>radical amendments.</a:t>
            </a:r>
            <a:endParaRPr lang="fr-FR" sz="2800" b="1"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775806465"/>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93</TotalTime>
  <Words>624</Words>
  <Application>Microsoft Office PowerPoint</Application>
  <PresentationFormat>Grand écran</PresentationFormat>
  <Paragraphs>50</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Calibri</vt:lpstr>
      <vt:lpstr>Century Gothic</vt:lpstr>
      <vt:lpstr>Times New Roman</vt:lpstr>
      <vt:lpstr>Wingdings 3</vt:lpstr>
      <vt:lpstr>Brin</vt:lpstr>
      <vt:lpstr>Lecture III  The British Constitution: Its Implications on Governance in the UK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16</cp:revision>
  <dcterms:created xsi:type="dcterms:W3CDTF">2023-10-06T13:08:38Z</dcterms:created>
  <dcterms:modified xsi:type="dcterms:W3CDTF">2023-10-21T20:30:41Z</dcterms:modified>
</cp:coreProperties>
</file>