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33"/>
  </p:notesMasterIdLst>
  <p:handoutMasterIdLst>
    <p:handoutMasterId r:id="rId34"/>
  </p:handoutMasterIdLst>
  <p:sldIdLst>
    <p:sldId id="367" r:id="rId2"/>
    <p:sldId id="391" r:id="rId3"/>
    <p:sldId id="436" r:id="rId4"/>
    <p:sldId id="392" r:id="rId5"/>
    <p:sldId id="393" r:id="rId6"/>
    <p:sldId id="430" r:id="rId7"/>
    <p:sldId id="371" r:id="rId8"/>
    <p:sldId id="351" r:id="rId9"/>
    <p:sldId id="354" r:id="rId10"/>
    <p:sldId id="352" r:id="rId11"/>
    <p:sldId id="345" r:id="rId12"/>
    <p:sldId id="428" r:id="rId13"/>
    <p:sldId id="427" r:id="rId14"/>
    <p:sldId id="438" r:id="rId15"/>
    <p:sldId id="439" r:id="rId16"/>
    <p:sldId id="437" r:id="rId17"/>
    <p:sldId id="416" r:id="rId18"/>
    <p:sldId id="346" r:id="rId19"/>
    <p:sldId id="423" r:id="rId20"/>
    <p:sldId id="420" r:id="rId21"/>
    <p:sldId id="422" r:id="rId22"/>
    <p:sldId id="425" r:id="rId23"/>
    <p:sldId id="426" r:id="rId24"/>
    <p:sldId id="347" r:id="rId25"/>
    <p:sldId id="325" r:id="rId26"/>
    <p:sldId id="440" r:id="rId27"/>
    <p:sldId id="441" r:id="rId28"/>
    <p:sldId id="349" r:id="rId29"/>
    <p:sldId id="432" r:id="rId30"/>
    <p:sldId id="434" r:id="rId31"/>
    <p:sldId id="435" r:id="rId3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99"/>
    <a:srgbClr val="6666FF"/>
    <a:srgbClr val="FFFF00"/>
    <a:srgbClr val="FF66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148" autoAdjust="0"/>
  </p:normalViewPr>
  <p:slideViewPr>
    <p:cSldViewPr>
      <p:cViewPr varScale="1">
        <p:scale>
          <a:sx n="100" d="100"/>
          <a:sy n="100" d="100"/>
        </p:scale>
        <p:origin x="-12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A38B74D-2FC0-4A62-B033-30125E2D9136}" type="datetimeFigureOut">
              <a:rPr lang="fr-FR"/>
              <a:pPr>
                <a:defRPr/>
              </a:pPr>
              <a:t>07/12/2014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90EB3B2-4220-4543-BF0A-967B173C9270}"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8AA3883-50D8-421E-9CF4-C72E5C71A4BD}"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a:ln/>
        </p:spPr>
      </p:sp>
      <p:sp>
        <p:nvSpPr>
          <p:cNvPr id="36867" name="Espace réservé des commentaires 2"/>
          <p:cNvSpPr>
            <a:spLocks noGrp="1"/>
          </p:cNvSpPr>
          <p:nvPr>
            <p:ph type="body" idx="1"/>
          </p:nvPr>
        </p:nvSpPr>
        <p:spPr>
          <a:noFill/>
          <a:ln/>
        </p:spPr>
        <p:txBody>
          <a:bodyPr/>
          <a:lstStyle/>
          <a:p>
            <a:endParaRPr lang="fr-FR" smtClean="0"/>
          </a:p>
        </p:txBody>
      </p:sp>
      <p:sp>
        <p:nvSpPr>
          <p:cNvPr id="36868" name="Espace réservé du numéro de diapositive 3"/>
          <p:cNvSpPr>
            <a:spLocks noGrp="1"/>
          </p:cNvSpPr>
          <p:nvPr>
            <p:ph type="sldNum" sz="quarter" idx="5"/>
          </p:nvPr>
        </p:nvSpPr>
        <p:spPr>
          <a:noFill/>
        </p:spPr>
        <p:txBody>
          <a:bodyPr/>
          <a:lstStyle/>
          <a:p>
            <a:fld id="{657C5F5E-DC19-4739-A0D8-202E15D7C545}" type="slidenum">
              <a:rPr lang="ar-SA" smtClean="0"/>
              <a:pPr/>
              <a:t>1</a:t>
            </a:fld>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a:ln/>
        </p:spPr>
      </p:sp>
      <p:sp>
        <p:nvSpPr>
          <p:cNvPr id="46083" name="Espace réservé des commentaires 2"/>
          <p:cNvSpPr>
            <a:spLocks noGrp="1"/>
          </p:cNvSpPr>
          <p:nvPr>
            <p:ph type="body" idx="1"/>
          </p:nvPr>
        </p:nvSpPr>
        <p:spPr>
          <a:noFill/>
          <a:ln/>
        </p:spPr>
        <p:txBody>
          <a:bodyPr/>
          <a:lstStyle/>
          <a:p>
            <a:pPr eaLnBrk="1" hangingPunct="1"/>
            <a:endParaRPr lang="fr-FR" smtClean="0"/>
          </a:p>
        </p:txBody>
      </p:sp>
      <p:sp>
        <p:nvSpPr>
          <p:cNvPr id="46084" name="Espace réservé du numéro de diapositive 3"/>
          <p:cNvSpPr>
            <a:spLocks noGrp="1"/>
          </p:cNvSpPr>
          <p:nvPr>
            <p:ph type="sldNum" sz="quarter" idx="5"/>
          </p:nvPr>
        </p:nvSpPr>
        <p:spPr>
          <a:noFill/>
        </p:spPr>
        <p:txBody>
          <a:bodyPr/>
          <a:lstStyle/>
          <a:p>
            <a:fld id="{BC497F38-F3A2-4579-82FC-85A8D9D2CC35}" type="slidenum">
              <a:rPr lang="ar-SA" smtClean="0"/>
              <a:pPr/>
              <a:t>10</a:t>
            </a:fld>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a:ln/>
        </p:spPr>
      </p:sp>
      <p:sp>
        <p:nvSpPr>
          <p:cNvPr id="47107" name="Espace réservé des commentaires 2"/>
          <p:cNvSpPr>
            <a:spLocks noGrp="1"/>
          </p:cNvSpPr>
          <p:nvPr>
            <p:ph type="body" idx="1"/>
          </p:nvPr>
        </p:nvSpPr>
        <p:spPr>
          <a:noFill/>
          <a:ln/>
        </p:spPr>
        <p:txBody>
          <a:bodyPr/>
          <a:lstStyle/>
          <a:p>
            <a:endParaRPr lang="fr-FR" smtClean="0"/>
          </a:p>
        </p:txBody>
      </p:sp>
      <p:sp>
        <p:nvSpPr>
          <p:cNvPr id="47108" name="Espace réservé du numéro de diapositive 3"/>
          <p:cNvSpPr>
            <a:spLocks noGrp="1"/>
          </p:cNvSpPr>
          <p:nvPr>
            <p:ph type="sldNum" sz="quarter" idx="5"/>
          </p:nvPr>
        </p:nvSpPr>
        <p:spPr>
          <a:noFill/>
        </p:spPr>
        <p:txBody>
          <a:bodyPr/>
          <a:lstStyle/>
          <a:p>
            <a:fld id="{6503AC7E-665B-4D3F-8556-430E22625E96}" type="slidenum">
              <a:rPr lang="ar-SA" smtClean="0"/>
              <a:pPr/>
              <a:t>11</a:t>
            </a:fld>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image des diapositives 1"/>
          <p:cNvSpPr>
            <a:spLocks noGrp="1" noRot="1" noChangeAspect="1" noTextEdit="1"/>
          </p:cNvSpPr>
          <p:nvPr>
            <p:ph type="sldImg"/>
          </p:nvPr>
        </p:nvSpPr>
        <p:spPr>
          <a:ln/>
        </p:spPr>
      </p:sp>
      <p:sp>
        <p:nvSpPr>
          <p:cNvPr id="48131" name="Espace réservé des commentaires 2"/>
          <p:cNvSpPr>
            <a:spLocks noGrp="1"/>
          </p:cNvSpPr>
          <p:nvPr>
            <p:ph type="body" idx="1"/>
          </p:nvPr>
        </p:nvSpPr>
        <p:spPr>
          <a:noFill/>
          <a:ln/>
        </p:spPr>
        <p:txBody>
          <a:bodyPr/>
          <a:lstStyle/>
          <a:p>
            <a:endParaRPr lang="fr-FR" smtClean="0"/>
          </a:p>
        </p:txBody>
      </p:sp>
      <p:sp>
        <p:nvSpPr>
          <p:cNvPr id="48132" name="Espace réservé du numéro de diapositive 3"/>
          <p:cNvSpPr>
            <a:spLocks noGrp="1"/>
          </p:cNvSpPr>
          <p:nvPr>
            <p:ph type="sldNum" sz="quarter" idx="5"/>
          </p:nvPr>
        </p:nvSpPr>
        <p:spPr>
          <a:noFill/>
        </p:spPr>
        <p:txBody>
          <a:bodyPr/>
          <a:lstStyle/>
          <a:p>
            <a:fld id="{C25BDB7A-12A8-44EC-9197-F5527A06EF8F}" type="slidenum">
              <a:rPr lang="fr-FR" smtClean="0"/>
              <a:pPr/>
              <a:t>12</a:t>
            </a:fld>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image des diapositives 1"/>
          <p:cNvSpPr>
            <a:spLocks noGrp="1" noRot="1" noChangeAspect="1" noTextEdit="1"/>
          </p:cNvSpPr>
          <p:nvPr>
            <p:ph type="sldImg"/>
          </p:nvPr>
        </p:nvSpPr>
        <p:spPr>
          <a:ln/>
        </p:spPr>
      </p:sp>
      <p:sp>
        <p:nvSpPr>
          <p:cNvPr id="49155" name="Espace réservé des commentaires 2"/>
          <p:cNvSpPr>
            <a:spLocks noGrp="1"/>
          </p:cNvSpPr>
          <p:nvPr>
            <p:ph type="body" idx="1"/>
          </p:nvPr>
        </p:nvSpPr>
        <p:spPr>
          <a:noFill/>
          <a:ln/>
        </p:spPr>
        <p:txBody>
          <a:bodyPr/>
          <a:lstStyle/>
          <a:p>
            <a:endParaRPr lang="fr-FR" smtClean="0"/>
          </a:p>
        </p:txBody>
      </p:sp>
      <p:sp>
        <p:nvSpPr>
          <p:cNvPr id="49156" name="Espace réservé du numéro de diapositive 3"/>
          <p:cNvSpPr>
            <a:spLocks noGrp="1"/>
          </p:cNvSpPr>
          <p:nvPr>
            <p:ph type="sldNum" sz="quarter" idx="5"/>
          </p:nvPr>
        </p:nvSpPr>
        <p:spPr>
          <a:noFill/>
        </p:spPr>
        <p:txBody>
          <a:bodyPr/>
          <a:lstStyle/>
          <a:p>
            <a:fld id="{B0239DC5-B3D0-4206-BF04-CCC180DE96A5}" type="slidenum">
              <a:rPr lang="fr-FR" smtClean="0"/>
              <a:pPr/>
              <a:t>13</a:t>
            </a:fld>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p:cNvSpPr>
            <a:spLocks noGrp="1" noRot="1" noChangeAspect="1" noTextEdit="1"/>
          </p:cNvSpPr>
          <p:nvPr>
            <p:ph type="sldImg"/>
          </p:nvPr>
        </p:nvSpPr>
        <p:spPr>
          <a:ln/>
        </p:spPr>
      </p:sp>
      <p:sp>
        <p:nvSpPr>
          <p:cNvPr id="50179" name="Espace réservé des commentaires 2"/>
          <p:cNvSpPr>
            <a:spLocks noGrp="1"/>
          </p:cNvSpPr>
          <p:nvPr>
            <p:ph type="body" idx="1"/>
          </p:nvPr>
        </p:nvSpPr>
        <p:spPr>
          <a:noFill/>
          <a:ln/>
        </p:spPr>
        <p:txBody>
          <a:bodyPr/>
          <a:lstStyle/>
          <a:p>
            <a:endParaRPr lang="fr-FR" smtClean="0"/>
          </a:p>
        </p:txBody>
      </p:sp>
      <p:sp>
        <p:nvSpPr>
          <p:cNvPr id="50180" name="Espace réservé du numéro de diapositive 3"/>
          <p:cNvSpPr>
            <a:spLocks noGrp="1"/>
          </p:cNvSpPr>
          <p:nvPr>
            <p:ph type="sldNum" sz="quarter" idx="5"/>
          </p:nvPr>
        </p:nvSpPr>
        <p:spPr>
          <a:noFill/>
        </p:spPr>
        <p:txBody>
          <a:bodyPr/>
          <a:lstStyle/>
          <a:p>
            <a:fld id="{B898355D-C9D4-4DEE-9A8A-C65532F28F24}" type="slidenum">
              <a:rPr lang="fr-FR" smtClean="0"/>
              <a:pPr/>
              <a:t>14</a:t>
            </a:fld>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a:ln/>
        </p:spPr>
      </p:sp>
      <p:sp>
        <p:nvSpPr>
          <p:cNvPr id="51203" name="Espace réservé des commentaires 2"/>
          <p:cNvSpPr>
            <a:spLocks noGrp="1"/>
          </p:cNvSpPr>
          <p:nvPr>
            <p:ph type="body" idx="1"/>
          </p:nvPr>
        </p:nvSpPr>
        <p:spPr>
          <a:noFill/>
          <a:ln/>
        </p:spPr>
        <p:txBody>
          <a:bodyPr/>
          <a:lstStyle/>
          <a:p>
            <a:endParaRPr lang="fr-FR" smtClean="0"/>
          </a:p>
        </p:txBody>
      </p:sp>
      <p:sp>
        <p:nvSpPr>
          <p:cNvPr id="51204" name="Espace réservé du numéro de diapositive 3"/>
          <p:cNvSpPr>
            <a:spLocks noGrp="1"/>
          </p:cNvSpPr>
          <p:nvPr>
            <p:ph type="sldNum" sz="quarter" idx="5"/>
          </p:nvPr>
        </p:nvSpPr>
        <p:spPr>
          <a:noFill/>
        </p:spPr>
        <p:txBody>
          <a:bodyPr/>
          <a:lstStyle/>
          <a:p>
            <a:fld id="{6B0F1886-E05D-407F-A8F3-8AFC2254A68A}" type="slidenum">
              <a:rPr lang="fr-FR" smtClean="0"/>
              <a:pPr/>
              <a:t>15</a:t>
            </a:fld>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e l'image des diapositives 1"/>
          <p:cNvSpPr>
            <a:spLocks noGrp="1" noRot="1" noChangeAspect="1" noTextEdit="1"/>
          </p:cNvSpPr>
          <p:nvPr>
            <p:ph type="sldImg"/>
          </p:nvPr>
        </p:nvSpPr>
        <p:spPr>
          <a:ln/>
        </p:spPr>
      </p:sp>
      <p:sp>
        <p:nvSpPr>
          <p:cNvPr id="52227" name="Espace réservé des commentaires 2"/>
          <p:cNvSpPr>
            <a:spLocks noGrp="1"/>
          </p:cNvSpPr>
          <p:nvPr>
            <p:ph type="body" idx="1"/>
          </p:nvPr>
        </p:nvSpPr>
        <p:spPr>
          <a:noFill/>
          <a:ln/>
        </p:spPr>
        <p:txBody>
          <a:bodyPr/>
          <a:lstStyle/>
          <a:p>
            <a:endParaRPr lang="fr-FR" smtClean="0"/>
          </a:p>
        </p:txBody>
      </p:sp>
      <p:sp>
        <p:nvSpPr>
          <p:cNvPr id="52228" name="Espace réservé du numéro de diapositive 3"/>
          <p:cNvSpPr>
            <a:spLocks noGrp="1"/>
          </p:cNvSpPr>
          <p:nvPr>
            <p:ph type="sldNum" sz="quarter" idx="5"/>
          </p:nvPr>
        </p:nvSpPr>
        <p:spPr>
          <a:noFill/>
        </p:spPr>
        <p:txBody>
          <a:bodyPr/>
          <a:lstStyle/>
          <a:p>
            <a:fld id="{6DE251E1-4948-49CC-BBC0-56EF0F63C74B}" type="slidenum">
              <a:rPr lang="fr-FR" smtClean="0"/>
              <a:pPr/>
              <a:t>16</a:t>
            </a:fld>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ce réservé de l'image des diapositives 1"/>
          <p:cNvSpPr>
            <a:spLocks noGrp="1" noRot="1" noChangeAspect="1" noTextEdit="1"/>
          </p:cNvSpPr>
          <p:nvPr>
            <p:ph type="sldImg"/>
          </p:nvPr>
        </p:nvSpPr>
        <p:spPr>
          <a:ln/>
        </p:spPr>
      </p:sp>
      <p:sp>
        <p:nvSpPr>
          <p:cNvPr id="53251" name="Espace réservé des commentaires 2"/>
          <p:cNvSpPr>
            <a:spLocks noGrp="1"/>
          </p:cNvSpPr>
          <p:nvPr>
            <p:ph type="body" idx="1"/>
          </p:nvPr>
        </p:nvSpPr>
        <p:spPr>
          <a:noFill/>
          <a:ln/>
        </p:spPr>
        <p:txBody>
          <a:bodyPr/>
          <a:lstStyle/>
          <a:p>
            <a:endParaRPr lang="fr-FR" smtClean="0"/>
          </a:p>
        </p:txBody>
      </p:sp>
      <p:sp>
        <p:nvSpPr>
          <p:cNvPr id="53252" name="Espace réservé du numéro de diapositive 3"/>
          <p:cNvSpPr>
            <a:spLocks noGrp="1"/>
          </p:cNvSpPr>
          <p:nvPr>
            <p:ph type="sldNum" sz="quarter" idx="5"/>
          </p:nvPr>
        </p:nvSpPr>
        <p:spPr>
          <a:noFill/>
        </p:spPr>
        <p:txBody>
          <a:bodyPr/>
          <a:lstStyle/>
          <a:p>
            <a:fld id="{C62EC55B-504E-4166-AB21-D044F2EF40D2}" type="slidenum">
              <a:rPr lang="fr-FR" smtClean="0"/>
              <a:pPr/>
              <a:t>17</a:t>
            </a:fld>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e l'image des diapositives 1"/>
          <p:cNvSpPr>
            <a:spLocks noGrp="1" noRot="1" noChangeAspect="1" noTextEdit="1"/>
          </p:cNvSpPr>
          <p:nvPr>
            <p:ph type="sldImg"/>
          </p:nvPr>
        </p:nvSpPr>
        <p:spPr>
          <a:ln/>
        </p:spPr>
      </p:sp>
      <p:sp>
        <p:nvSpPr>
          <p:cNvPr id="54275" name="Espace réservé des commentaires 2"/>
          <p:cNvSpPr>
            <a:spLocks noGrp="1"/>
          </p:cNvSpPr>
          <p:nvPr>
            <p:ph type="body" idx="1"/>
          </p:nvPr>
        </p:nvSpPr>
        <p:spPr>
          <a:noFill/>
          <a:ln/>
        </p:spPr>
        <p:txBody>
          <a:bodyPr/>
          <a:lstStyle/>
          <a:p>
            <a:endParaRPr lang="fr-FR" smtClean="0"/>
          </a:p>
        </p:txBody>
      </p:sp>
      <p:sp>
        <p:nvSpPr>
          <p:cNvPr id="54276" name="Espace réservé du numéro de diapositive 3"/>
          <p:cNvSpPr>
            <a:spLocks noGrp="1"/>
          </p:cNvSpPr>
          <p:nvPr>
            <p:ph type="sldNum" sz="quarter" idx="5"/>
          </p:nvPr>
        </p:nvSpPr>
        <p:spPr>
          <a:noFill/>
        </p:spPr>
        <p:txBody>
          <a:bodyPr/>
          <a:lstStyle/>
          <a:p>
            <a:fld id="{4284FA26-D660-43CB-9900-683D094F1941}" type="slidenum">
              <a:rPr lang="ar-SA" smtClean="0"/>
              <a:pPr/>
              <a:t>18</a:t>
            </a:fld>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ce réservé de l'image des diapositives 1"/>
          <p:cNvSpPr>
            <a:spLocks noGrp="1" noRot="1" noChangeAspect="1" noTextEdit="1"/>
          </p:cNvSpPr>
          <p:nvPr>
            <p:ph type="sldImg"/>
          </p:nvPr>
        </p:nvSpPr>
        <p:spPr>
          <a:ln/>
        </p:spPr>
      </p:sp>
      <p:sp>
        <p:nvSpPr>
          <p:cNvPr id="55299" name="Espace réservé des commentaires 2"/>
          <p:cNvSpPr>
            <a:spLocks noGrp="1"/>
          </p:cNvSpPr>
          <p:nvPr>
            <p:ph type="body" idx="1"/>
          </p:nvPr>
        </p:nvSpPr>
        <p:spPr>
          <a:noFill/>
          <a:ln/>
        </p:spPr>
        <p:txBody>
          <a:bodyPr/>
          <a:lstStyle/>
          <a:p>
            <a:endParaRPr lang="fr-FR" smtClean="0"/>
          </a:p>
        </p:txBody>
      </p:sp>
      <p:sp>
        <p:nvSpPr>
          <p:cNvPr id="55300" name="Espace réservé du numéro de diapositive 3"/>
          <p:cNvSpPr>
            <a:spLocks noGrp="1"/>
          </p:cNvSpPr>
          <p:nvPr>
            <p:ph type="sldNum" sz="quarter" idx="5"/>
          </p:nvPr>
        </p:nvSpPr>
        <p:spPr>
          <a:noFill/>
        </p:spPr>
        <p:txBody>
          <a:bodyPr/>
          <a:lstStyle/>
          <a:p>
            <a:fld id="{71E28803-689C-4917-923D-3463C9FF0003}" type="slidenum">
              <a:rPr lang="ar-SA" smtClean="0"/>
              <a:pPr/>
              <a:t>19</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a:ln/>
        </p:spPr>
      </p:sp>
      <p:sp>
        <p:nvSpPr>
          <p:cNvPr id="37891" name="Espace réservé des commentaires 2"/>
          <p:cNvSpPr>
            <a:spLocks noGrp="1"/>
          </p:cNvSpPr>
          <p:nvPr>
            <p:ph type="body" idx="1"/>
          </p:nvPr>
        </p:nvSpPr>
        <p:spPr>
          <a:noFill/>
          <a:ln/>
        </p:spPr>
        <p:txBody>
          <a:bodyPr/>
          <a:lstStyle/>
          <a:p>
            <a:endParaRPr lang="fr-FR" smtClean="0"/>
          </a:p>
        </p:txBody>
      </p:sp>
      <p:sp>
        <p:nvSpPr>
          <p:cNvPr id="37892"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B78534C-C518-48C3-BCE1-82B5C87ECFC7}" type="slidenum">
              <a:rPr lang="ar-SA" sz="1200">
                <a:latin typeface="Arial" charset="0"/>
              </a:rPr>
              <a:pPr algn="r"/>
              <a:t>2</a:t>
            </a:fld>
            <a:endParaRPr lang="fr-FR" sz="120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ce réservé de l'image des diapositives 1"/>
          <p:cNvSpPr>
            <a:spLocks noGrp="1" noRot="1" noChangeAspect="1" noTextEdit="1"/>
          </p:cNvSpPr>
          <p:nvPr>
            <p:ph type="sldImg"/>
          </p:nvPr>
        </p:nvSpPr>
        <p:spPr>
          <a:ln/>
        </p:spPr>
      </p:sp>
      <p:sp>
        <p:nvSpPr>
          <p:cNvPr id="56323" name="Espace réservé des commentaires 2"/>
          <p:cNvSpPr>
            <a:spLocks noGrp="1"/>
          </p:cNvSpPr>
          <p:nvPr>
            <p:ph type="body" idx="1"/>
          </p:nvPr>
        </p:nvSpPr>
        <p:spPr>
          <a:noFill/>
          <a:ln/>
        </p:spPr>
        <p:txBody>
          <a:bodyPr/>
          <a:lstStyle/>
          <a:p>
            <a:endParaRPr lang="fr-FR" smtClean="0"/>
          </a:p>
        </p:txBody>
      </p:sp>
      <p:sp>
        <p:nvSpPr>
          <p:cNvPr id="56324" name="Espace réservé du numéro de diapositive 3"/>
          <p:cNvSpPr>
            <a:spLocks noGrp="1"/>
          </p:cNvSpPr>
          <p:nvPr>
            <p:ph type="sldNum" sz="quarter" idx="5"/>
          </p:nvPr>
        </p:nvSpPr>
        <p:spPr>
          <a:noFill/>
        </p:spPr>
        <p:txBody>
          <a:bodyPr/>
          <a:lstStyle/>
          <a:p>
            <a:fld id="{1BC5A645-E86E-4711-AC47-C6C9EE49A7C0}" type="slidenum">
              <a:rPr lang="ar-SA" smtClean="0"/>
              <a:pPr/>
              <a:t>20</a:t>
            </a:fld>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Espace réservé de l'image des diapositives 1"/>
          <p:cNvSpPr>
            <a:spLocks noGrp="1" noRot="1" noChangeAspect="1" noTextEdit="1"/>
          </p:cNvSpPr>
          <p:nvPr>
            <p:ph type="sldImg"/>
          </p:nvPr>
        </p:nvSpPr>
        <p:spPr>
          <a:ln/>
        </p:spPr>
      </p:sp>
      <p:sp>
        <p:nvSpPr>
          <p:cNvPr id="57347" name="Espace réservé des commentaires 2"/>
          <p:cNvSpPr>
            <a:spLocks noGrp="1"/>
          </p:cNvSpPr>
          <p:nvPr>
            <p:ph type="body" idx="1"/>
          </p:nvPr>
        </p:nvSpPr>
        <p:spPr>
          <a:noFill/>
          <a:ln/>
        </p:spPr>
        <p:txBody>
          <a:bodyPr/>
          <a:lstStyle/>
          <a:p>
            <a:endParaRPr lang="fr-FR" smtClean="0"/>
          </a:p>
        </p:txBody>
      </p:sp>
      <p:sp>
        <p:nvSpPr>
          <p:cNvPr id="57348" name="Espace réservé du numéro de diapositive 3"/>
          <p:cNvSpPr>
            <a:spLocks noGrp="1"/>
          </p:cNvSpPr>
          <p:nvPr>
            <p:ph type="sldNum" sz="quarter" idx="5"/>
          </p:nvPr>
        </p:nvSpPr>
        <p:spPr>
          <a:noFill/>
        </p:spPr>
        <p:txBody>
          <a:bodyPr/>
          <a:lstStyle/>
          <a:p>
            <a:fld id="{D858B3E1-9AFC-40E7-8A7C-6A0FBD2EAC8B}" type="slidenum">
              <a:rPr lang="ar-SA" smtClean="0"/>
              <a:pPr/>
              <a:t>21</a:t>
            </a:fld>
            <a:endParaRPr 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ce réservé de l'image des diapositives 1"/>
          <p:cNvSpPr>
            <a:spLocks noGrp="1" noRot="1" noChangeAspect="1" noTextEdit="1"/>
          </p:cNvSpPr>
          <p:nvPr>
            <p:ph type="sldImg"/>
          </p:nvPr>
        </p:nvSpPr>
        <p:spPr>
          <a:ln/>
        </p:spPr>
      </p:sp>
      <p:sp>
        <p:nvSpPr>
          <p:cNvPr id="58371" name="Espace réservé des commentaires 2"/>
          <p:cNvSpPr>
            <a:spLocks noGrp="1"/>
          </p:cNvSpPr>
          <p:nvPr>
            <p:ph type="body" idx="1"/>
          </p:nvPr>
        </p:nvSpPr>
        <p:spPr>
          <a:noFill/>
          <a:ln/>
        </p:spPr>
        <p:txBody>
          <a:bodyPr/>
          <a:lstStyle/>
          <a:p>
            <a:endParaRPr lang="fr-FR" smtClean="0"/>
          </a:p>
        </p:txBody>
      </p:sp>
      <p:sp>
        <p:nvSpPr>
          <p:cNvPr id="58372" name="Espace réservé du numéro de diapositive 3"/>
          <p:cNvSpPr>
            <a:spLocks noGrp="1"/>
          </p:cNvSpPr>
          <p:nvPr>
            <p:ph type="sldNum" sz="quarter" idx="5"/>
          </p:nvPr>
        </p:nvSpPr>
        <p:spPr>
          <a:noFill/>
        </p:spPr>
        <p:txBody>
          <a:bodyPr/>
          <a:lstStyle/>
          <a:p>
            <a:fld id="{D83DECB0-418A-4998-B8BA-7A70318D314E}" type="slidenum">
              <a:rPr lang="ar-SA" smtClean="0"/>
              <a:pPr/>
              <a:t>22</a:t>
            </a:fld>
            <a:endParaRPr lang="fr-F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a:ln/>
        </p:spPr>
      </p:sp>
      <p:sp>
        <p:nvSpPr>
          <p:cNvPr id="59395" name="Espace réservé des commentaires 2"/>
          <p:cNvSpPr>
            <a:spLocks noGrp="1"/>
          </p:cNvSpPr>
          <p:nvPr>
            <p:ph type="body" idx="1"/>
          </p:nvPr>
        </p:nvSpPr>
        <p:spPr>
          <a:noFill/>
          <a:ln/>
        </p:spPr>
        <p:txBody>
          <a:bodyPr/>
          <a:lstStyle/>
          <a:p>
            <a:endParaRPr lang="fr-FR" smtClean="0"/>
          </a:p>
        </p:txBody>
      </p:sp>
      <p:sp>
        <p:nvSpPr>
          <p:cNvPr id="59396" name="Espace réservé du numéro de diapositive 3"/>
          <p:cNvSpPr>
            <a:spLocks noGrp="1"/>
          </p:cNvSpPr>
          <p:nvPr>
            <p:ph type="sldNum" sz="quarter" idx="5"/>
          </p:nvPr>
        </p:nvSpPr>
        <p:spPr>
          <a:noFill/>
        </p:spPr>
        <p:txBody>
          <a:bodyPr/>
          <a:lstStyle/>
          <a:p>
            <a:fld id="{AA700E32-AA1B-4D99-8C47-0D1545126443}" type="slidenum">
              <a:rPr lang="fr-FR" smtClean="0"/>
              <a:pPr/>
              <a:t>23</a:t>
            </a:fld>
            <a:endParaRPr lang="fr-F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TextEdit="1"/>
          </p:cNvSpPr>
          <p:nvPr>
            <p:ph type="sldImg"/>
          </p:nvPr>
        </p:nvSpPr>
        <p:spPr>
          <a:ln/>
        </p:spPr>
      </p:sp>
      <p:sp>
        <p:nvSpPr>
          <p:cNvPr id="60419" name="Espace réservé des commentaires 2"/>
          <p:cNvSpPr>
            <a:spLocks noGrp="1"/>
          </p:cNvSpPr>
          <p:nvPr>
            <p:ph type="body" idx="1"/>
          </p:nvPr>
        </p:nvSpPr>
        <p:spPr>
          <a:noFill/>
          <a:ln/>
        </p:spPr>
        <p:txBody>
          <a:bodyPr/>
          <a:lstStyle/>
          <a:p>
            <a:endParaRPr lang="fr-FR" smtClean="0"/>
          </a:p>
        </p:txBody>
      </p:sp>
      <p:sp>
        <p:nvSpPr>
          <p:cNvPr id="60420" name="Espace réservé du numéro de diapositive 3"/>
          <p:cNvSpPr>
            <a:spLocks noGrp="1"/>
          </p:cNvSpPr>
          <p:nvPr>
            <p:ph type="sldNum" sz="quarter" idx="5"/>
          </p:nvPr>
        </p:nvSpPr>
        <p:spPr>
          <a:noFill/>
        </p:spPr>
        <p:txBody>
          <a:bodyPr/>
          <a:lstStyle/>
          <a:p>
            <a:fld id="{3DB3CDD3-AAAC-4D1E-8F52-C21C28CBDCCA}" type="slidenum">
              <a:rPr lang="ar-SA" smtClean="0"/>
              <a:pPr/>
              <a:t>24</a:t>
            </a:fld>
            <a:endParaRPr lang="fr-F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Espace réservé de l'image des diapositives 1"/>
          <p:cNvSpPr>
            <a:spLocks noGrp="1" noRot="1" noChangeAspect="1" noTextEdit="1"/>
          </p:cNvSpPr>
          <p:nvPr>
            <p:ph type="sldImg"/>
          </p:nvPr>
        </p:nvSpPr>
        <p:spPr>
          <a:ln/>
        </p:spPr>
      </p:sp>
      <p:sp>
        <p:nvSpPr>
          <p:cNvPr id="61443" name="Espace réservé des commentaires 2"/>
          <p:cNvSpPr>
            <a:spLocks noGrp="1"/>
          </p:cNvSpPr>
          <p:nvPr>
            <p:ph type="body" idx="1"/>
          </p:nvPr>
        </p:nvSpPr>
        <p:spPr>
          <a:noFill/>
          <a:ln/>
        </p:spPr>
        <p:txBody>
          <a:bodyPr/>
          <a:lstStyle/>
          <a:p>
            <a:pPr eaLnBrk="1" hangingPunct="1"/>
            <a:endParaRPr lang="fr-FR" smtClean="0"/>
          </a:p>
        </p:txBody>
      </p:sp>
      <p:sp>
        <p:nvSpPr>
          <p:cNvPr id="61444" name="Espace réservé du numéro de diapositive 3"/>
          <p:cNvSpPr>
            <a:spLocks noGrp="1"/>
          </p:cNvSpPr>
          <p:nvPr>
            <p:ph type="sldNum" sz="quarter" idx="5"/>
          </p:nvPr>
        </p:nvSpPr>
        <p:spPr>
          <a:noFill/>
        </p:spPr>
        <p:txBody>
          <a:bodyPr/>
          <a:lstStyle/>
          <a:p>
            <a:fld id="{9FD27636-E08D-476E-B5E2-47C63176D05F}" type="slidenum">
              <a:rPr lang="ar-SA" smtClean="0"/>
              <a:pPr/>
              <a:t>25</a:t>
            </a:fld>
            <a:endParaRPr lang="fr-F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Espace réservé de l'image des diapositives 1"/>
          <p:cNvSpPr>
            <a:spLocks noGrp="1" noRot="1" noChangeAspect="1" noTextEdit="1"/>
          </p:cNvSpPr>
          <p:nvPr>
            <p:ph type="sldImg"/>
          </p:nvPr>
        </p:nvSpPr>
        <p:spPr>
          <a:ln/>
        </p:spPr>
      </p:sp>
      <p:sp>
        <p:nvSpPr>
          <p:cNvPr id="62467" name="Espace réservé des commentaires 2"/>
          <p:cNvSpPr>
            <a:spLocks noGrp="1"/>
          </p:cNvSpPr>
          <p:nvPr>
            <p:ph type="body" idx="1"/>
          </p:nvPr>
        </p:nvSpPr>
        <p:spPr>
          <a:noFill/>
          <a:ln/>
        </p:spPr>
        <p:txBody>
          <a:bodyPr/>
          <a:lstStyle/>
          <a:p>
            <a:pPr eaLnBrk="1" hangingPunct="1"/>
            <a:endParaRPr lang="fr-FR" smtClean="0"/>
          </a:p>
        </p:txBody>
      </p:sp>
      <p:sp>
        <p:nvSpPr>
          <p:cNvPr id="62468" name="Espace réservé du numéro de diapositive 3"/>
          <p:cNvSpPr>
            <a:spLocks noGrp="1"/>
          </p:cNvSpPr>
          <p:nvPr>
            <p:ph type="sldNum" sz="quarter" idx="5"/>
          </p:nvPr>
        </p:nvSpPr>
        <p:spPr>
          <a:noFill/>
        </p:spPr>
        <p:txBody>
          <a:bodyPr/>
          <a:lstStyle/>
          <a:p>
            <a:fld id="{08643F2B-0410-46CC-BC86-AC6FE50F7AAD}" type="slidenum">
              <a:rPr lang="ar-SA" smtClean="0"/>
              <a:pPr/>
              <a:t>26</a:t>
            </a:fld>
            <a:endParaRPr lang="fr-F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Espace réservé de l'image des diapositives 1"/>
          <p:cNvSpPr>
            <a:spLocks noGrp="1" noRot="1" noChangeAspect="1" noTextEdit="1"/>
          </p:cNvSpPr>
          <p:nvPr>
            <p:ph type="sldImg"/>
          </p:nvPr>
        </p:nvSpPr>
        <p:spPr>
          <a:ln/>
        </p:spPr>
      </p:sp>
      <p:sp>
        <p:nvSpPr>
          <p:cNvPr id="63491" name="Espace réservé des commentaires 2"/>
          <p:cNvSpPr>
            <a:spLocks noGrp="1"/>
          </p:cNvSpPr>
          <p:nvPr>
            <p:ph type="body" idx="1"/>
          </p:nvPr>
        </p:nvSpPr>
        <p:spPr>
          <a:noFill/>
          <a:ln/>
        </p:spPr>
        <p:txBody>
          <a:bodyPr/>
          <a:lstStyle/>
          <a:p>
            <a:pPr eaLnBrk="1" hangingPunct="1"/>
            <a:endParaRPr lang="fr-FR" smtClean="0"/>
          </a:p>
        </p:txBody>
      </p:sp>
      <p:sp>
        <p:nvSpPr>
          <p:cNvPr id="63492" name="Espace réservé du numéro de diapositive 3"/>
          <p:cNvSpPr>
            <a:spLocks noGrp="1"/>
          </p:cNvSpPr>
          <p:nvPr>
            <p:ph type="sldNum" sz="quarter" idx="5"/>
          </p:nvPr>
        </p:nvSpPr>
        <p:spPr>
          <a:noFill/>
        </p:spPr>
        <p:txBody>
          <a:bodyPr/>
          <a:lstStyle/>
          <a:p>
            <a:fld id="{C625F54E-9866-48FB-84BE-A95014CBEE3B}" type="slidenum">
              <a:rPr lang="ar-SA" smtClean="0"/>
              <a:pPr/>
              <a:t>27</a:t>
            </a:fld>
            <a:endParaRPr lang="fr-F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Espace réservé de l'image des diapositives 1"/>
          <p:cNvSpPr>
            <a:spLocks noGrp="1" noRot="1" noChangeAspect="1" noTextEdit="1"/>
          </p:cNvSpPr>
          <p:nvPr>
            <p:ph type="sldImg"/>
          </p:nvPr>
        </p:nvSpPr>
        <p:spPr>
          <a:ln/>
        </p:spPr>
      </p:sp>
      <p:sp>
        <p:nvSpPr>
          <p:cNvPr id="64515" name="Espace réservé des commentaires 2"/>
          <p:cNvSpPr>
            <a:spLocks noGrp="1"/>
          </p:cNvSpPr>
          <p:nvPr>
            <p:ph type="body" idx="1"/>
          </p:nvPr>
        </p:nvSpPr>
        <p:spPr>
          <a:noFill/>
          <a:ln/>
        </p:spPr>
        <p:txBody>
          <a:bodyPr/>
          <a:lstStyle/>
          <a:p>
            <a:endParaRPr lang="fr-FR" smtClean="0"/>
          </a:p>
        </p:txBody>
      </p:sp>
      <p:sp>
        <p:nvSpPr>
          <p:cNvPr id="64516" name="Espace réservé du numéro de diapositive 3"/>
          <p:cNvSpPr>
            <a:spLocks noGrp="1"/>
          </p:cNvSpPr>
          <p:nvPr>
            <p:ph type="sldNum" sz="quarter" idx="5"/>
          </p:nvPr>
        </p:nvSpPr>
        <p:spPr>
          <a:noFill/>
        </p:spPr>
        <p:txBody>
          <a:bodyPr/>
          <a:lstStyle/>
          <a:p>
            <a:fld id="{0A444E9E-7EC4-430A-A580-DC083FF14AF7}" type="slidenum">
              <a:rPr lang="ar-SA" smtClean="0"/>
              <a:pPr/>
              <a:t>28</a:t>
            </a:fld>
            <a:endParaRPr lang="fr-F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Espace réservé de l'image des diapositives 1"/>
          <p:cNvSpPr>
            <a:spLocks noGrp="1" noRot="1" noChangeAspect="1" noTextEdit="1"/>
          </p:cNvSpPr>
          <p:nvPr>
            <p:ph type="sldImg"/>
          </p:nvPr>
        </p:nvSpPr>
        <p:spPr>
          <a:ln/>
        </p:spPr>
      </p:sp>
      <p:sp>
        <p:nvSpPr>
          <p:cNvPr id="65539" name="Espace réservé des commentaires 2"/>
          <p:cNvSpPr>
            <a:spLocks noGrp="1"/>
          </p:cNvSpPr>
          <p:nvPr>
            <p:ph type="body" idx="1"/>
          </p:nvPr>
        </p:nvSpPr>
        <p:spPr>
          <a:noFill/>
          <a:ln/>
        </p:spPr>
        <p:txBody>
          <a:bodyPr/>
          <a:lstStyle/>
          <a:p>
            <a:endParaRPr lang="fr-FR" smtClean="0"/>
          </a:p>
        </p:txBody>
      </p:sp>
      <p:sp>
        <p:nvSpPr>
          <p:cNvPr id="65540" name="Espace réservé du numéro de diapositive 3"/>
          <p:cNvSpPr>
            <a:spLocks noGrp="1"/>
          </p:cNvSpPr>
          <p:nvPr>
            <p:ph type="sldNum" sz="quarter" idx="5"/>
          </p:nvPr>
        </p:nvSpPr>
        <p:spPr>
          <a:noFill/>
        </p:spPr>
        <p:txBody>
          <a:bodyPr/>
          <a:lstStyle/>
          <a:p>
            <a:fld id="{61F11FB4-EE2E-442D-A940-690154D6C1AB}" type="slidenum">
              <a:rPr lang="fr-FR" smtClean="0"/>
              <a:pPr/>
              <a:t>29</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endParaRPr lang="fr-FR" smtClean="0"/>
          </a:p>
        </p:txBody>
      </p:sp>
      <p:sp>
        <p:nvSpPr>
          <p:cNvPr id="38916"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B4A7E63-94C5-49B8-BFD1-E68F4CBF4AC8}" type="slidenum">
              <a:rPr lang="ar-SA" sz="1200">
                <a:latin typeface="Arial" charset="0"/>
              </a:rPr>
              <a:pPr algn="r"/>
              <a:t>3</a:t>
            </a:fld>
            <a:endParaRPr lang="fr-FR" sz="120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Espace réservé de l'image des diapositives 1"/>
          <p:cNvSpPr>
            <a:spLocks noGrp="1" noRot="1" noChangeAspect="1" noTextEdit="1"/>
          </p:cNvSpPr>
          <p:nvPr>
            <p:ph type="sldImg"/>
          </p:nvPr>
        </p:nvSpPr>
        <p:spPr>
          <a:ln/>
        </p:spPr>
      </p:sp>
      <p:sp>
        <p:nvSpPr>
          <p:cNvPr id="66563" name="Espace réservé des commentaires 2"/>
          <p:cNvSpPr>
            <a:spLocks noGrp="1"/>
          </p:cNvSpPr>
          <p:nvPr>
            <p:ph type="body" idx="1"/>
          </p:nvPr>
        </p:nvSpPr>
        <p:spPr>
          <a:noFill/>
          <a:ln/>
        </p:spPr>
        <p:txBody>
          <a:bodyPr/>
          <a:lstStyle/>
          <a:p>
            <a:endParaRPr lang="fr-FR" smtClean="0"/>
          </a:p>
        </p:txBody>
      </p:sp>
      <p:sp>
        <p:nvSpPr>
          <p:cNvPr id="66564" name="Espace réservé du numéro de diapositive 3"/>
          <p:cNvSpPr>
            <a:spLocks noGrp="1"/>
          </p:cNvSpPr>
          <p:nvPr>
            <p:ph type="sldNum" sz="quarter" idx="5"/>
          </p:nvPr>
        </p:nvSpPr>
        <p:spPr>
          <a:noFill/>
        </p:spPr>
        <p:txBody>
          <a:bodyPr/>
          <a:lstStyle/>
          <a:p>
            <a:fld id="{41C6CBF5-1377-410A-9DA1-13F7770E18B4}" type="slidenum">
              <a:rPr lang="fr-FR" smtClean="0"/>
              <a:pPr/>
              <a:t>30</a:t>
            </a:fld>
            <a:endParaRPr lang="fr-F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Espace réservé de l'image des diapositives 1"/>
          <p:cNvSpPr>
            <a:spLocks noGrp="1" noRot="1" noChangeAspect="1" noTextEdit="1"/>
          </p:cNvSpPr>
          <p:nvPr>
            <p:ph type="sldImg"/>
          </p:nvPr>
        </p:nvSpPr>
        <p:spPr>
          <a:ln/>
        </p:spPr>
      </p:sp>
      <p:sp>
        <p:nvSpPr>
          <p:cNvPr id="67587" name="Espace réservé des commentaires 2"/>
          <p:cNvSpPr>
            <a:spLocks noGrp="1"/>
          </p:cNvSpPr>
          <p:nvPr>
            <p:ph type="body" idx="1"/>
          </p:nvPr>
        </p:nvSpPr>
        <p:spPr>
          <a:noFill/>
          <a:ln/>
        </p:spPr>
        <p:txBody>
          <a:bodyPr/>
          <a:lstStyle/>
          <a:p>
            <a:endParaRPr lang="fr-FR" smtClean="0"/>
          </a:p>
        </p:txBody>
      </p:sp>
      <p:sp>
        <p:nvSpPr>
          <p:cNvPr id="67588" name="Espace réservé du numéro de diapositive 3"/>
          <p:cNvSpPr>
            <a:spLocks noGrp="1"/>
          </p:cNvSpPr>
          <p:nvPr>
            <p:ph type="sldNum" sz="quarter" idx="5"/>
          </p:nvPr>
        </p:nvSpPr>
        <p:spPr>
          <a:noFill/>
        </p:spPr>
        <p:txBody>
          <a:bodyPr/>
          <a:lstStyle/>
          <a:p>
            <a:fld id="{0BBFCDA4-46E4-4058-A93C-A5FC121DE076}" type="slidenum">
              <a:rPr lang="fr-FR" smtClean="0"/>
              <a:pPr/>
              <a:t>31</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a:ln/>
        </p:spPr>
      </p:sp>
      <p:sp>
        <p:nvSpPr>
          <p:cNvPr id="39939" name="Espace réservé des commentaires 2"/>
          <p:cNvSpPr>
            <a:spLocks noGrp="1"/>
          </p:cNvSpPr>
          <p:nvPr>
            <p:ph type="body" idx="1"/>
          </p:nvPr>
        </p:nvSpPr>
        <p:spPr>
          <a:noFill/>
          <a:ln/>
        </p:spPr>
        <p:txBody>
          <a:bodyPr/>
          <a:lstStyle/>
          <a:p>
            <a:endParaRPr lang="fr-FR" smtClean="0"/>
          </a:p>
        </p:txBody>
      </p:sp>
      <p:sp>
        <p:nvSpPr>
          <p:cNvPr id="39940"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C9AF493-3155-45A9-957F-97AEBC7338FB}" type="slidenum">
              <a:rPr lang="ar-SA" sz="1200">
                <a:latin typeface="Arial" charset="0"/>
              </a:rPr>
              <a:pPr algn="r"/>
              <a:t>4</a:t>
            </a:fld>
            <a:endParaRPr lang="fr-FR" sz="120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a:ln/>
        </p:spPr>
      </p:sp>
      <p:sp>
        <p:nvSpPr>
          <p:cNvPr id="40963" name="Espace réservé des commentaires 2"/>
          <p:cNvSpPr>
            <a:spLocks noGrp="1"/>
          </p:cNvSpPr>
          <p:nvPr>
            <p:ph type="body" idx="1"/>
          </p:nvPr>
        </p:nvSpPr>
        <p:spPr>
          <a:noFill/>
          <a:ln/>
        </p:spPr>
        <p:txBody>
          <a:bodyPr/>
          <a:lstStyle/>
          <a:p>
            <a:endParaRPr lang="fr-FR" smtClean="0"/>
          </a:p>
        </p:txBody>
      </p:sp>
      <p:sp>
        <p:nvSpPr>
          <p:cNvPr id="40964"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80655B1-1EE5-46C1-96E3-0D10BFA1FFE5}" type="slidenum">
              <a:rPr lang="ar-SA" sz="1200">
                <a:latin typeface="Arial" charset="0"/>
              </a:rPr>
              <a:pPr algn="r"/>
              <a:t>5</a:t>
            </a:fld>
            <a:endParaRPr lang="fr-FR" sz="120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a:ln/>
        </p:spPr>
      </p:sp>
      <p:sp>
        <p:nvSpPr>
          <p:cNvPr id="41987" name="Espace réservé des commentaires 2"/>
          <p:cNvSpPr>
            <a:spLocks noGrp="1"/>
          </p:cNvSpPr>
          <p:nvPr>
            <p:ph type="body" idx="1"/>
          </p:nvPr>
        </p:nvSpPr>
        <p:spPr>
          <a:noFill/>
          <a:ln/>
        </p:spPr>
        <p:txBody>
          <a:bodyPr/>
          <a:lstStyle/>
          <a:p>
            <a:endParaRPr lang="fr-FR" smtClean="0"/>
          </a:p>
        </p:txBody>
      </p:sp>
      <p:sp>
        <p:nvSpPr>
          <p:cNvPr id="41988" name="Espace réservé du numéro de diapositive 3"/>
          <p:cNvSpPr>
            <a:spLocks noGrp="1"/>
          </p:cNvSpPr>
          <p:nvPr>
            <p:ph type="sldNum" sz="quarter" idx="5"/>
          </p:nvPr>
        </p:nvSpPr>
        <p:spPr>
          <a:noFill/>
        </p:spPr>
        <p:txBody>
          <a:bodyPr/>
          <a:lstStyle/>
          <a:p>
            <a:fld id="{5FBCF7D4-5320-48F4-8AF7-8F79637B8DD8}" type="slidenum">
              <a:rPr lang="fr-FR" smtClean="0"/>
              <a:pPr/>
              <a:t>6</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a:ln/>
        </p:spPr>
      </p:sp>
      <p:sp>
        <p:nvSpPr>
          <p:cNvPr id="43011" name="Espace réservé des commentaires 2"/>
          <p:cNvSpPr>
            <a:spLocks noGrp="1"/>
          </p:cNvSpPr>
          <p:nvPr>
            <p:ph type="body" idx="1"/>
          </p:nvPr>
        </p:nvSpPr>
        <p:spPr>
          <a:noFill/>
          <a:ln/>
        </p:spPr>
        <p:txBody>
          <a:bodyPr/>
          <a:lstStyle/>
          <a:p>
            <a:endParaRPr lang="fr-FR" smtClean="0"/>
          </a:p>
        </p:txBody>
      </p:sp>
      <p:sp>
        <p:nvSpPr>
          <p:cNvPr id="43012" name="Espace réservé du numéro de diapositive 3"/>
          <p:cNvSpPr>
            <a:spLocks noGrp="1"/>
          </p:cNvSpPr>
          <p:nvPr>
            <p:ph type="sldNum" sz="quarter" idx="5"/>
          </p:nvPr>
        </p:nvSpPr>
        <p:spPr>
          <a:noFill/>
        </p:spPr>
        <p:txBody>
          <a:bodyPr/>
          <a:lstStyle/>
          <a:p>
            <a:fld id="{F3104C03-DF10-42A7-BA0A-988AE327A29C}" type="slidenum">
              <a:rPr lang="ar-SA" smtClean="0"/>
              <a:pPr/>
              <a:t>7</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e l'image des diapositives 1"/>
          <p:cNvSpPr>
            <a:spLocks noGrp="1" noRot="1" noChangeAspect="1" noTextEdit="1"/>
          </p:cNvSpPr>
          <p:nvPr>
            <p:ph type="sldImg"/>
          </p:nvPr>
        </p:nvSpPr>
        <p:spPr>
          <a:ln/>
        </p:spPr>
      </p:sp>
      <p:sp>
        <p:nvSpPr>
          <p:cNvPr id="44035" name="Espace réservé des commentaires 2"/>
          <p:cNvSpPr>
            <a:spLocks noGrp="1"/>
          </p:cNvSpPr>
          <p:nvPr>
            <p:ph type="body" idx="1"/>
          </p:nvPr>
        </p:nvSpPr>
        <p:spPr>
          <a:noFill/>
          <a:ln/>
        </p:spPr>
        <p:txBody>
          <a:bodyPr/>
          <a:lstStyle/>
          <a:p>
            <a:pPr eaLnBrk="1" hangingPunct="1"/>
            <a:endParaRPr lang="fr-FR" smtClean="0"/>
          </a:p>
        </p:txBody>
      </p:sp>
      <p:sp>
        <p:nvSpPr>
          <p:cNvPr id="44036" name="Espace réservé du numéro de diapositive 3"/>
          <p:cNvSpPr>
            <a:spLocks noGrp="1"/>
          </p:cNvSpPr>
          <p:nvPr>
            <p:ph type="sldNum" sz="quarter" idx="5"/>
          </p:nvPr>
        </p:nvSpPr>
        <p:spPr>
          <a:noFill/>
        </p:spPr>
        <p:txBody>
          <a:bodyPr/>
          <a:lstStyle/>
          <a:p>
            <a:fld id="{1AF594BA-5C06-40A6-A101-5EEDA8BB84CA}" type="slidenum">
              <a:rPr lang="ar-SA" smtClean="0"/>
              <a:pPr/>
              <a:t>8</a:t>
            </a:fld>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a:ln/>
        </p:spPr>
      </p:sp>
      <p:sp>
        <p:nvSpPr>
          <p:cNvPr id="45059" name="Espace réservé des commentaires 2"/>
          <p:cNvSpPr>
            <a:spLocks noGrp="1"/>
          </p:cNvSpPr>
          <p:nvPr>
            <p:ph type="body" idx="1"/>
          </p:nvPr>
        </p:nvSpPr>
        <p:spPr>
          <a:noFill/>
          <a:ln/>
        </p:spPr>
        <p:txBody>
          <a:bodyPr/>
          <a:lstStyle/>
          <a:p>
            <a:endParaRPr lang="fr-FR" smtClean="0"/>
          </a:p>
        </p:txBody>
      </p:sp>
      <p:sp>
        <p:nvSpPr>
          <p:cNvPr id="45060" name="Espace réservé du numéro de diapositive 3"/>
          <p:cNvSpPr>
            <a:spLocks noGrp="1"/>
          </p:cNvSpPr>
          <p:nvPr>
            <p:ph type="sldNum" sz="quarter" idx="5"/>
          </p:nvPr>
        </p:nvSpPr>
        <p:spPr>
          <a:noFill/>
        </p:spPr>
        <p:txBody>
          <a:bodyPr/>
          <a:lstStyle/>
          <a:p>
            <a:fld id="{45E0E77E-32FB-4627-928F-C19AB24BC0BF}" type="slidenum">
              <a:rPr lang="ar-SA" smtClean="0"/>
              <a:pPr/>
              <a:t>9</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5F14EDE-F78E-4221-A8E8-CAAAEDA99AD0}"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6E90673-16EE-4571-88A9-7002C60A1A5D}"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25C3C6B-D042-473C-AF71-5DBB003583FA}"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7813"/>
            <a:ext cx="8229600" cy="1139825"/>
          </a:xfr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307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600200"/>
            <a:ext cx="4038600" cy="21891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648200" y="3941763"/>
            <a:ext cx="4038600" cy="218916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e la date 5"/>
          <p:cNvSpPr>
            <a:spLocks noGrp="1"/>
          </p:cNvSpPr>
          <p:nvPr>
            <p:ph type="dt" sz="half" idx="10"/>
          </p:nvPr>
        </p:nvSpPr>
        <p:spPr>
          <a:xfrm>
            <a:off x="457200" y="6248400"/>
            <a:ext cx="2133600" cy="457200"/>
          </a:xfrm>
        </p:spPr>
        <p:txBody>
          <a:bodyPr/>
          <a:lstStyle>
            <a:lvl1pPr>
              <a:defRPr/>
            </a:lvl1pPr>
          </a:lstStyle>
          <a:p>
            <a:pPr>
              <a:defRPr/>
            </a:pPr>
            <a:endParaRPr lang="fr-FR"/>
          </a:p>
        </p:txBody>
      </p:sp>
      <p:sp>
        <p:nvSpPr>
          <p:cNvPr id="7" name="Espace réservé du pied de page 6"/>
          <p:cNvSpPr>
            <a:spLocks noGrp="1"/>
          </p:cNvSpPr>
          <p:nvPr>
            <p:ph type="ftr" sz="quarter" idx="11"/>
          </p:nvPr>
        </p:nvSpPr>
        <p:spPr>
          <a:xfrm>
            <a:off x="3124200" y="6248400"/>
            <a:ext cx="2895600" cy="457200"/>
          </a:xfrm>
        </p:spPr>
        <p:txBody>
          <a:bodyPr/>
          <a:lstStyle>
            <a:lvl1pPr>
              <a:defRPr/>
            </a:lvl1pPr>
          </a:lstStyle>
          <a:p>
            <a:pPr>
              <a:defRPr/>
            </a:pPr>
            <a:endParaRPr lang="fr-FR"/>
          </a:p>
        </p:txBody>
      </p:sp>
      <p:sp>
        <p:nvSpPr>
          <p:cNvPr id="8" name="Espace réservé du numéro de diapositive 7"/>
          <p:cNvSpPr>
            <a:spLocks noGrp="1"/>
          </p:cNvSpPr>
          <p:nvPr>
            <p:ph type="sldNum" sz="quarter" idx="12"/>
          </p:nvPr>
        </p:nvSpPr>
        <p:spPr>
          <a:xfrm>
            <a:off x="6553200" y="6248400"/>
            <a:ext cx="2133600" cy="457200"/>
          </a:xfrm>
        </p:spPr>
        <p:txBody>
          <a:bodyPr/>
          <a:lstStyle>
            <a:lvl1pPr>
              <a:defRPr/>
            </a:lvl1pPr>
          </a:lstStyle>
          <a:p>
            <a:pPr>
              <a:defRPr/>
            </a:pPr>
            <a:fld id="{17E5BF98-7D67-4216-89E1-82CCF9036F90}"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7813"/>
            <a:ext cx="8229600" cy="1139825"/>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1600200"/>
            <a:ext cx="4038600" cy="45307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600200"/>
            <a:ext cx="4038600" cy="21891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648200" y="3941763"/>
            <a:ext cx="4038600" cy="218916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e la date 5"/>
          <p:cNvSpPr>
            <a:spLocks noGrp="1"/>
          </p:cNvSpPr>
          <p:nvPr>
            <p:ph type="dt" sz="half" idx="10"/>
          </p:nvPr>
        </p:nvSpPr>
        <p:spPr>
          <a:xfrm>
            <a:off x="457200" y="6248400"/>
            <a:ext cx="2133600" cy="457200"/>
          </a:xfrm>
        </p:spPr>
        <p:txBody>
          <a:bodyPr/>
          <a:lstStyle>
            <a:lvl1pPr>
              <a:defRPr/>
            </a:lvl1pPr>
          </a:lstStyle>
          <a:p>
            <a:pPr>
              <a:defRPr/>
            </a:pPr>
            <a:endParaRPr lang="fr-FR"/>
          </a:p>
        </p:txBody>
      </p:sp>
      <p:sp>
        <p:nvSpPr>
          <p:cNvPr id="7" name="Espace réservé du pied de page 6"/>
          <p:cNvSpPr>
            <a:spLocks noGrp="1"/>
          </p:cNvSpPr>
          <p:nvPr>
            <p:ph type="ftr" sz="quarter" idx="11"/>
          </p:nvPr>
        </p:nvSpPr>
        <p:spPr>
          <a:xfrm>
            <a:off x="3124200" y="6248400"/>
            <a:ext cx="2895600" cy="457200"/>
          </a:xfrm>
        </p:spPr>
        <p:txBody>
          <a:bodyPr/>
          <a:lstStyle>
            <a:lvl1pPr>
              <a:defRPr/>
            </a:lvl1pPr>
          </a:lstStyle>
          <a:p>
            <a:pPr>
              <a:defRPr/>
            </a:pPr>
            <a:endParaRPr lang="fr-FR"/>
          </a:p>
        </p:txBody>
      </p:sp>
      <p:sp>
        <p:nvSpPr>
          <p:cNvPr id="8" name="Espace réservé du numéro de diapositive 7"/>
          <p:cNvSpPr>
            <a:spLocks noGrp="1"/>
          </p:cNvSpPr>
          <p:nvPr>
            <p:ph type="sldNum" sz="quarter" idx="12"/>
          </p:nvPr>
        </p:nvSpPr>
        <p:spPr>
          <a:xfrm>
            <a:off x="6553200" y="6248400"/>
            <a:ext cx="2133600" cy="457200"/>
          </a:xfrm>
        </p:spPr>
        <p:txBody>
          <a:bodyPr/>
          <a:lstStyle>
            <a:lvl1pPr>
              <a:defRPr/>
            </a:lvl1pPr>
          </a:lstStyle>
          <a:p>
            <a:pPr>
              <a:defRPr/>
            </a:pPr>
            <a:fld id="{40D7885D-6B3E-44B7-9195-315E3AD7157E}"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7B92115-BCB9-4ED3-8F40-667049C5063C}"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AEB2AB7-61ED-4149-A150-DD24EC083C3B}"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AF060D4-6FC3-49CD-A8F9-64A1BAF4035F}"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897BD76-D4CE-49CD-A160-927A4B03B0BE}"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FDAD5AE9-6536-413C-881D-EC5F912C4CD9}"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622F3856-9A47-4661-97F5-9FF92F61CBA8}"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FA4C274B-CE6F-44FE-899D-8300080D7F68}"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E68CEAD1-1679-4266-80AB-0D119D97F136}"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26E89A5-CC62-4B7F-8F3F-3024691F481E}"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000125" y="1643063"/>
            <a:ext cx="6929438" cy="2857500"/>
          </a:xfrm>
        </p:spPr>
        <p:txBody>
          <a:bodyPr/>
          <a:lstStyle/>
          <a:p>
            <a:pPr eaLnBrk="1" hangingPunct="1">
              <a:defRPr/>
            </a:pPr>
            <a:r>
              <a:rPr lang="fr-FR" sz="4400" dirty="0" smtClean="0">
                <a:solidFill>
                  <a:schemeClr val="tx1"/>
                </a:solidFill>
                <a:latin typeface="Times New Roman" pitchFamily="18" charset="0"/>
                <a:cs typeface="Times New Roman" pitchFamily="18" charset="0"/>
              </a:rPr>
              <a:t>La couche réseau</a:t>
            </a:r>
          </a:p>
          <a:p>
            <a:pPr eaLnBrk="1" hangingPunct="1">
              <a:defRPr/>
            </a:pPr>
            <a:r>
              <a:rPr lang="fr-FR" sz="4400" b="1" dirty="0" smtClean="0">
                <a:solidFill>
                  <a:schemeClr val="tx1"/>
                </a:solidFill>
                <a:latin typeface="Times New Roman" pitchFamily="18" charset="0"/>
                <a:cs typeface="Times New Roman" pitchFamily="18" charset="0"/>
              </a:rPr>
              <a:t>La table de routage </a:t>
            </a:r>
            <a:br>
              <a:rPr lang="fr-FR" sz="4400" b="1" dirty="0" smtClean="0">
                <a:solidFill>
                  <a:schemeClr val="tx1"/>
                </a:solidFill>
                <a:latin typeface="Times New Roman" pitchFamily="18" charset="0"/>
                <a:cs typeface="Times New Roman" pitchFamily="18" charset="0"/>
              </a:rPr>
            </a:br>
            <a:r>
              <a:rPr lang="fr-FR" sz="4400" b="1" dirty="0" smtClean="0">
                <a:solidFill>
                  <a:schemeClr val="tx1"/>
                </a:solidFill>
                <a:latin typeface="Times New Roman" pitchFamily="18" charset="0"/>
                <a:cs typeface="Times New Roman" pitchFamily="18" charset="0"/>
              </a:rPr>
              <a:t>Le protocole IP </a:t>
            </a:r>
            <a:r>
              <a:rPr lang="fr-FR" sz="4400" b="1" dirty="0" smtClean="0">
                <a:effectLst>
                  <a:outerShdw blurRad="38100" dist="38100" dir="2700000" algn="tl">
                    <a:srgbClr val="C0C0C0"/>
                  </a:outerShdw>
                </a:effectLst>
              </a:rPr>
              <a:t/>
            </a:r>
            <a:br>
              <a:rPr lang="fr-FR" sz="4400" b="1" dirty="0" smtClean="0">
                <a:effectLst>
                  <a:outerShdw blurRad="38100" dist="38100" dir="2700000" algn="tl">
                    <a:srgbClr val="C0C0C0"/>
                  </a:outerShdw>
                </a:effectLst>
              </a:rPr>
            </a:br>
            <a:r>
              <a:rPr lang="en-US" sz="4400" dirty="0" smtClean="0">
                <a:solidFill>
                  <a:srgbClr val="898989"/>
                </a:solidFill>
              </a:rPr>
              <a:t> </a:t>
            </a:r>
          </a:p>
        </p:txBody>
      </p:sp>
      <p:sp>
        <p:nvSpPr>
          <p:cNvPr id="2052" name="Espace réservé du numéro de diapositive 3"/>
          <p:cNvSpPr>
            <a:spLocks noGrp="1"/>
          </p:cNvSpPr>
          <p:nvPr>
            <p:ph type="sldNum" sz="quarter" idx="12"/>
          </p:nvPr>
        </p:nvSpPr>
        <p:spPr/>
        <p:txBody>
          <a:bodyPr/>
          <a:lstStyle/>
          <a:p>
            <a:pPr>
              <a:defRPr/>
            </a:pPr>
            <a:fld id="{6BF065D5-64AB-472B-AB95-A6A4E8064B10}" type="slidenum">
              <a:rPr lang="ar-SA" smtClean="0">
                <a:latin typeface="Arial" pitchFamily="34" charset="0"/>
                <a:cs typeface="Arial" pitchFamily="34" charset="0"/>
              </a:rPr>
              <a:pPr>
                <a:defRPr/>
              </a:pPr>
              <a:t>1</a:t>
            </a:fld>
            <a:endParaRPr lang="en-US"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260350"/>
            <a:ext cx="8229600" cy="1143000"/>
          </a:xfrm>
        </p:spPr>
        <p:txBody>
          <a:bodyPr/>
          <a:lstStyle/>
          <a:p>
            <a:pPr eaLnBrk="1" hangingPunct="1"/>
            <a:r>
              <a:rPr lang="fr-FR" sz="3600" smtClean="0">
                <a:latin typeface="Times New Roman" pitchFamily="18" charset="0"/>
                <a:cs typeface="Times New Roman" pitchFamily="18" charset="0"/>
              </a:rPr>
              <a:t>Table de routage</a:t>
            </a:r>
          </a:p>
        </p:txBody>
      </p:sp>
      <p:sp>
        <p:nvSpPr>
          <p:cNvPr id="13315" name="Rectangle 3"/>
          <p:cNvSpPr>
            <a:spLocks noGrp="1" noChangeArrowheads="1"/>
          </p:cNvSpPr>
          <p:nvPr>
            <p:ph idx="1"/>
          </p:nvPr>
        </p:nvSpPr>
        <p:spPr/>
        <p:txBody>
          <a:bodyPr/>
          <a:lstStyle/>
          <a:p>
            <a:pPr eaLnBrk="1" hangingPunct="1">
              <a:lnSpc>
                <a:spcPct val="80000"/>
              </a:lnSpc>
            </a:pPr>
            <a:endParaRPr lang="fr-FR" sz="2400" smtClean="0"/>
          </a:p>
          <a:p>
            <a:pPr eaLnBrk="1" hangingPunct="1">
              <a:lnSpc>
                <a:spcPct val="80000"/>
              </a:lnSpc>
            </a:pPr>
            <a:r>
              <a:rPr lang="fr-FR" sz="2400" smtClean="0">
                <a:latin typeface="Times New Roman" pitchFamily="18" charset="0"/>
                <a:cs typeface="Times New Roman" pitchFamily="18" charset="0"/>
                <a:sym typeface="Wingdings" pitchFamily="2" charset="2"/>
              </a:rPr>
              <a:t>Pour assurer la fonction de routage (trouver un chemin ) le ROUTEUR CONSULTE une TABLE  dite table DE ROUTAGE</a:t>
            </a:r>
          </a:p>
          <a:p>
            <a:pPr eaLnBrk="1" hangingPunct="1">
              <a:lnSpc>
                <a:spcPct val="80000"/>
              </a:lnSpc>
            </a:pPr>
            <a:endParaRPr lang="fr-FR" sz="2400" smtClean="0">
              <a:latin typeface="Times New Roman" pitchFamily="18" charset="0"/>
              <a:cs typeface="Times New Roman" pitchFamily="18" charset="0"/>
              <a:sym typeface="Wingdings" pitchFamily="2" charset="2"/>
            </a:endParaRPr>
          </a:p>
          <a:p>
            <a:pPr eaLnBrk="1" hangingPunct="1">
              <a:lnSpc>
                <a:spcPct val="80000"/>
              </a:lnSpc>
            </a:pPr>
            <a:r>
              <a:rPr lang="fr-FR" sz="2400" smtClean="0">
                <a:latin typeface="Times New Roman" pitchFamily="18" charset="0"/>
                <a:cs typeface="Times New Roman" pitchFamily="18" charset="0"/>
              </a:rPr>
              <a:t>Les tables de routage contiennent  les informations nécessaires  à la transmission des paquets sur les autres réseaux . </a:t>
            </a:r>
          </a:p>
          <a:p>
            <a:pPr eaLnBrk="1" hangingPunct="1">
              <a:lnSpc>
                <a:spcPct val="80000"/>
              </a:lnSpc>
            </a:pPr>
            <a:endParaRPr lang="fr-FR" sz="2400" smtClean="0">
              <a:latin typeface="Times New Roman" pitchFamily="18" charset="0"/>
              <a:cs typeface="Times New Roman" pitchFamily="18" charset="0"/>
            </a:endParaRPr>
          </a:p>
          <a:p>
            <a:pPr eaLnBrk="1" hangingPunct="1">
              <a:lnSpc>
                <a:spcPct val="80000"/>
              </a:lnSpc>
            </a:pPr>
            <a:r>
              <a:rPr lang="fr-FR" sz="2400" smtClean="0">
                <a:latin typeface="Times New Roman" pitchFamily="18" charset="0"/>
                <a:cs typeface="Times New Roman" pitchFamily="18" charset="0"/>
              </a:rPr>
              <a:t>Les routeurs emploient des protocoles de routage pour : construire et gérer les tables de routage contenant les informations d'acheminement. </a:t>
            </a:r>
          </a:p>
          <a:p>
            <a:pPr eaLnBrk="1" hangingPunct="1">
              <a:lnSpc>
                <a:spcPct val="80000"/>
              </a:lnSpc>
              <a:buFont typeface="Wingdings" pitchFamily="2" charset="2"/>
              <a:buNone/>
            </a:pPr>
            <a:endParaRPr lang="fr-FR" sz="2400" smtClean="0"/>
          </a:p>
          <a:p>
            <a:pPr eaLnBrk="1" hangingPunct="1">
              <a:lnSpc>
                <a:spcPct val="80000"/>
              </a:lnSpc>
              <a:buFont typeface="Wingdings" pitchFamily="2" charset="2"/>
              <a:buNone/>
            </a:pPr>
            <a:endParaRPr lang="fr-FR" sz="2400" smtClean="0"/>
          </a:p>
          <a:p>
            <a:pPr eaLnBrk="1" hangingPunct="1">
              <a:lnSpc>
                <a:spcPct val="80000"/>
              </a:lnSpc>
              <a:buFont typeface="Wingdings" pitchFamily="2" charset="2"/>
              <a:buNone/>
            </a:pPr>
            <a:endParaRPr lang="fr-FR" sz="2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7772400" cy="1143000"/>
          </a:xfrm>
          <a:noFill/>
        </p:spPr>
        <p:txBody>
          <a:bodyPr lIns="92075" tIns="46038" rIns="92075" bIns="46038"/>
          <a:lstStyle/>
          <a:p>
            <a:pPr eaLnBrk="1" hangingPunct="1"/>
            <a:r>
              <a:rPr lang="fr-FR" sz="3600" smtClean="0">
                <a:latin typeface="Times New Roman" pitchFamily="18" charset="0"/>
                <a:cs typeface="Times New Roman" pitchFamily="18" charset="0"/>
              </a:rPr>
              <a:t>Structure de la table de routage </a:t>
            </a:r>
          </a:p>
        </p:txBody>
      </p:sp>
      <p:sp>
        <p:nvSpPr>
          <p:cNvPr id="90115" name="Rectangle 3"/>
          <p:cNvSpPr>
            <a:spLocks noGrp="1" noChangeArrowheads="1"/>
          </p:cNvSpPr>
          <p:nvPr>
            <p:ph type="body" idx="1"/>
          </p:nvPr>
        </p:nvSpPr>
        <p:spPr>
          <a:xfrm>
            <a:off x="685800" y="1219200"/>
            <a:ext cx="7772400" cy="4924425"/>
          </a:xfrm>
        </p:spPr>
        <p:txBody>
          <a:bodyPr lIns="92075" tIns="46038" rIns="92075" bIns="46038">
            <a:normAutofit fontScale="92500" lnSpcReduction="20000"/>
          </a:bodyPr>
          <a:lstStyle/>
          <a:p>
            <a:pPr eaLnBrk="1" hangingPunct="1">
              <a:buFontTx/>
              <a:buNone/>
              <a:defRPr/>
            </a:pPr>
            <a:endParaRPr lang="fr-FR" sz="3000" dirty="0">
              <a:latin typeface="Times New Roman" pitchFamily="18" charset="0"/>
              <a:cs typeface="Times New Roman" pitchFamily="18" charset="0"/>
            </a:endParaRPr>
          </a:p>
          <a:p>
            <a:pPr eaLnBrk="1" hangingPunct="1">
              <a:defRPr/>
            </a:pPr>
            <a:r>
              <a:rPr lang="fr-FR" sz="2600" dirty="0" smtClean="0">
                <a:latin typeface="Times New Roman" pitchFamily="18" charset="0"/>
                <a:cs typeface="Times New Roman" pitchFamily="18" charset="0"/>
              </a:rPr>
              <a:t>Une </a:t>
            </a:r>
            <a:r>
              <a:rPr lang="fr-FR" sz="2600" dirty="0">
                <a:latin typeface="Times New Roman" pitchFamily="18" charset="0"/>
                <a:cs typeface="Times New Roman" pitchFamily="18" charset="0"/>
              </a:rPr>
              <a:t>table de routage contient </a:t>
            </a:r>
            <a:r>
              <a:rPr lang="fr-FR" sz="2600" dirty="0" smtClean="0">
                <a:latin typeface="Times New Roman" pitchFamily="18" charset="0"/>
                <a:cs typeface="Times New Roman" pitchFamily="18" charset="0"/>
              </a:rPr>
              <a:t>les informations suivantes :</a:t>
            </a:r>
          </a:p>
          <a:p>
            <a:pPr lvl="1" eaLnBrk="1" hangingPunct="1">
              <a:defRPr/>
            </a:pPr>
            <a:r>
              <a:rPr lang="fr-FR" sz="2600" dirty="0" smtClean="0">
                <a:latin typeface="Times New Roman" pitchFamily="18" charset="0"/>
                <a:cs typeface="Times New Roman" pitchFamily="18" charset="0"/>
              </a:rPr>
              <a:t>adresse réseau destination  ainsi que le masque associé a ce réseau.</a:t>
            </a:r>
          </a:p>
          <a:p>
            <a:pPr lvl="1" eaLnBrk="1" hangingPunct="1">
              <a:defRPr/>
            </a:pPr>
            <a:r>
              <a:rPr lang="fr-FR" sz="2600" dirty="0" smtClean="0">
                <a:latin typeface="Times New Roman" pitchFamily="18" charset="0"/>
                <a:cs typeface="Times New Roman" pitchFamily="18" charset="0"/>
              </a:rPr>
              <a:t>Adresse IP de la Passerelle : correspondant à l’adresse du prochain routeur qui va recevoir le paquet destiné au réseau de destination .</a:t>
            </a:r>
          </a:p>
          <a:p>
            <a:pPr lvl="1" eaLnBrk="1" hangingPunct="1">
              <a:defRPr/>
            </a:pPr>
            <a:r>
              <a:rPr lang="fr-FR" sz="2600" dirty="0" smtClean="0">
                <a:latin typeface="Times New Roman" pitchFamily="18" charset="0"/>
                <a:cs typeface="Times New Roman" pitchFamily="18" charset="0"/>
              </a:rPr>
              <a:t>interface de sortie : puisque le routeur possède plusieurs interfaces , donc il faut indiquer via quelle interface doit transiter le paquet. </a:t>
            </a:r>
            <a:endParaRPr lang="fr-FR" sz="2600" dirty="0">
              <a:latin typeface="Times New Roman" pitchFamily="18" charset="0"/>
              <a:cs typeface="Times New Roman" pitchFamily="18" charset="0"/>
            </a:endParaRPr>
          </a:p>
          <a:p>
            <a:pPr eaLnBrk="1" hangingPunct="1">
              <a:buFontTx/>
              <a:buNone/>
              <a:defRPr/>
            </a:pPr>
            <a:endParaRPr lang="fr-FR" sz="2600" dirty="0">
              <a:latin typeface="Times New Roman" pitchFamily="18" charset="0"/>
              <a:cs typeface="Times New Roman" pitchFamily="18" charset="0"/>
            </a:endParaRPr>
          </a:p>
          <a:p>
            <a:pPr eaLnBrk="1" hangingPunct="1">
              <a:defRPr/>
            </a:pPr>
            <a:r>
              <a:rPr lang="fr-FR" sz="2600" dirty="0" smtClean="0">
                <a:latin typeface="Times New Roman" pitchFamily="18" charset="0"/>
                <a:cs typeface="Times New Roman" pitchFamily="18" charset="0"/>
              </a:rPr>
              <a:t>Les tables de routage IP, contient  seulement les adresses réseaux et non pas les adresses machines afin de ne pas avoir une table de  très grande taille. </a:t>
            </a:r>
          </a:p>
          <a:p>
            <a:pPr eaLnBrk="1" hangingPunct="1">
              <a:buFontTx/>
              <a:buNone/>
              <a:defRPr/>
            </a:pPr>
            <a:endParaRPr lang="fr-F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p:txBody>
          <a:bodyPr/>
          <a:lstStyle/>
          <a:p>
            <a:r>
              <a:rPr lang="fr-FR" sz="3600" smtClean="0">
                <a:latin typeface="Times New Roman" pitchFamily="18" charset="0"/>
                <a:cs typeface="Times New Roman" pitchFamily="18" charset="0"/>
              </a:rPr>
              <a:t>Structure d’une table de routage</a:t>
            </a:r>
          </a:p>
        </p:txBody>
      </p:sp>
      <p:sp>
        <p:nvSpPr>
          <p:cNvPr id="15363" name="Espace réservé du contenu 2"/>
          <p:cNvSpPr>
            <a:spLocks noGrp="1"/>
          </p:cNvSpPr>
          <p:nvPr>
            <p:ph idx="1"/>
          </p:nvPr>
        </p:nvSpPr>
        <p:spPr>
          <a:xfrm>
            <a:off x="357188" y="3929063"/>
            <a:ext cx="8286750" cy="2286000"/>
          </a:xfrm>
        </p:spPr>
        <p:txBody>
          <a:bodyPr/>
          <a:lstStyle/>
          <a:p>
            <a:r>
              <a:rPr lang="ar-SA" sz="2400" smtClean="0">
                <a:latin typeface="Times New Roman" pitchFamily="18" charset="0"/>
                <a:cs typeface="Times New Roman" pitchFamily="18" charset="0"/>
              </a:rPr>
              <a:t>Lignes </a:t>
            </a:r>
            <a:r>
              <a:rPr lang="fr-FR" sz="2400" smtClean="0">
                <a:latin typeface="Times New Roman" pitchFamily="18" charset="0"/>
                <a:cs typeface="Times New Roman" pitchFamily="18" charset="0"/>
              </a:rPr>
              <a:t>1: </a:t>
            </a:r>
            <a:r>
              <a:rPr lang="ar-SA" sz="2400" smtClean="0">
                <a:latin typeface="Times New Roman" pitchFamily="18" charset="0"/>
                <a:cs typeface="Times New Roman" pitchFamily="18" charset="0"/>
              </a:rPr>
              <a:t>indique qu</a:t>
            </a:r>
            <a:r>
              <a:rPr lang="fr-FR" sz="2400" smtClean="0">
                <a:latin typeface="Times New Roman" pitchFamily="18" charset="0"/>
                <a:cs typeface="Times New Roman" pitchFamily="18" charset="0"/>
              </a:rPr>
              <a:t>e pour </a:t>
            </a:r>
            <a:r>
              <a:rPr lang="ar-SA" sz="2400" smtClean="0">
                <a:latin typeface="Times New Roman" pitchFamily="18" charset="0"/>
                <a:cs typeface="Times New Roman" pitchFamily="18" charset="0"/>
              </a:rPr>
              <a:t>atteindre le réseau </a:t>
            </a:r>
            <a:r>
              <a:rPr lang="fr-FR" sz="2400" smtClean="0">
                <a:latin typeface="Times New Roman" pitchFamily="18" charset="0"/>
                <a:cs typeface="Times New Roman" pitchFamily="18" charset="0"/>
              </a:rPr>
              <a:t>192.168.1.0</a:t>
            </a:r>
            <a:r>
              <a:rPr lang="ar-SA" sz="2400" smtClean="0">
                <a:latin typeface="Times New Roman" pitchFamily="18" charset="0"/>
                <a:cs typeface="Times New Roman" pitchFamily="18" charset="0"/>
              </a:rPr>
              <a:t> </a:t>
            </a:r>
            <a:r>
              <a:rPr lang="fr-FR" sz="2400" smtClean="0">
                <a:latin typeface="Times New Roman" pitchFamily="18" charset="0"/>
                <a:cs typeface="Times New Roman" pitchFamily="18" charset="0"/>
              </a:rPr>
              <a:t> passer directement via l’interface  P1 . Ce </a:t>
            </a:r>
            <a:r>
              <a:rPr lang="ar-SA" sz="2400" smtClean="0">
                <a:latin typeface="Times New Roman" pitchFamily="18" charset="0"/>
                <a:cs typeface="Times New Roman" pitchFamily="18" charset="0"/>
              </a:rPr>
              <a:t> réseau</a:t>
            </a:r>
            <a:r>
              <a:rPr lang="fr-FR" sz="2400" smtClean="0">
                <a:latin typeface="Times New Roman" pitchFamily="18" charset="0"/>
                <a:cs typeface="Times New Roman" pitchFamily="18" charset="0"/>
              </a:rPr>
              <a:t> est</a:t>
            </a:r>
            <a:r>
              <a:rPr lang="ar-SA" sz="2400" smtClean="0">
                <a:latin typeface="Times New Roman" pitchFamily="18" charset="0"/>
                <a:cs typeface="Times New Roman" pitchFamily="18" charset="0"/>
              </a:rPr>
              <a:t> connecté localement, pas besoin de passer par un autre routeur.</a:t>
            </a:r>
          </a:p>
          <a:p>
            <a:r>
              <a:rPr lang="ar-SA" sz="2400" smtClean="0">
                <a:latin typeface="Times New Roman" pitchFamily="18" charset="0"/>
                <a:cs typeface="Times New Roman" pitchFamily="18" charset="0"/>
              </a:rPr>
              <a:t>Lignes</a:t>
            </a:r>
            <a:r>
              <a:rPr lang="fr-FR" sz="2400" smtClean="0">
                <a:latin typeface="Times New Roman" pitchFamily="18" charset="0"/>
                <a:cs typeface="Times New Roman" pitchFamily="18" charset="0"/>
              </a:rPr>
              <a:t> 2 </a:t>
            </a:r>
            <a:r>
              <a:rPr lang="ar-SA" sz="2400" smtClean="0">
                <a:latin typeface="Times New Roman" pitchFamily="18" charset="0"/>
                <a:cs typeface="Times New Roman" pitchFamily="18" charset="0"/>
              </a:rPr>
              <a:t> : indique qu</a:t>
            </a:r>
            <a:r>
              <a:rPr lang="fr-FR" sz="2400" smtClean="0">
                <a:latin typeface="Times New Roman" pitchFamily="18" charset="0"/>
                <a:cs typeface="Times New Roman" pitchFamily="18" charset="0"/>
              </a:rPr>
              <a:t>e pour </a:t>
            </a:r>
            <a:r>
              <a:rPr lang="ar-SA" sz="2400" smtClean="0">
                <a:latin typeface="Times New Roman" pitchFamily="18" charset="0"/>
                <a:cs typeface="Times New Roman" pitchFamily="18" charset="0"/>
              </a:rPr>
              <a:t>atteindre le réseau </a:t>
            </a:r>
            <a:r>
              <a:rPr lang="fr-FR" sz="2400" smtClean="0">
                <a:latin typeface="Times New Roman" pitchFamily="18" charset="0"/>
                <a:cs typeface="Times New Roman" pitchFamily="18" charset="0"/>
              </a:rPr>
              <a:t>192.168.2.0</a:t>
            </a:r>
            <a:r>
              <a:rPr lang="ar-SA" sz="2400" smtClean="0">
                <a:latin typeface="Times New Roman" pitchFamily="18" charset="0"/>
                <a:cs typeface="Times New Roman" pitchFamily="18" charset="0"/>
              </a:rPr>
              <a:t> </a:t>
            </a:r>
            <a:r>
              <a:rPr lang="fr-FR" sz="2400" smtClean="0">
                <a:latin typeface="Times New Roman" pitchFamily="18" charset="0"/>
                <a:cs typeface="Times New Roman" pitchFamily="18" charset="0"/>
              </a:rPr>
              <a:t>passer par le </a:t>
            </a:r>
            <a:r>
              <a:rPr lang="ar-SA" sz="2400" smtClean="0">
                <a:latin typeface="Times New Roman" pitchFamily="18" charset="0"/>
                <a:cs typeface="Times New Roman" pitchFamily="18" charset="0"/>
              </a:rPr>
              <a:t>routeur d'adresse </a:t>
            </a:r>
            <a:r>
              <a:rPr lang="fr-FR" sz="2400" smtClean="0">
                <a:latin typeface="Times New Roman" pitchFamily="18" charset="0"/>
                <a:cs typeface="Times New Roman" pitchFamily="18" charset="0"/>
              </a:rPr>
              <a:t>192.168.2.1 et via l’interface  P2</a:t>
            </a:r>
            <a:endParaRPr lang="ar-SA" sz="2400" smtClean="0">
              <a:latin typeface="Times New Roman" pitchFamily="18" charset="0"/>
              <a:cs typeface="Times New Roman" pitchFamily="18" charset="0"/>
            </a:endParaRPr>
          </a:p>
          <a:p>
            <a:endParaRPr lang="fr-FR" sz="2400" smtClean="0"/>
          </a:p>
        </p:txBody>
      </p:sp>
      <p:graphicFrame>
        <p:nvGraphicFramePr>
          <p:cNvPr id="4" name="Tableau 3"/>
          <p:cNvGraphicFramePr>
            <a:graphicFrameLocks noGrp="1"/>
          </p:cNvGraphicFramePr>
          <p:nvPr/>
        </p:nvGraphicFramePr>
        <p:xfrm>
          <a:off x="357188" y="1928813"/>
          <a:ext cx="8501122" cy="1651000"/>
        </p:xfrm>
        <a:graphic>
          <a:graphicData uri="http://schemas.openxmlformats.org/drawingml/2006/table">
            <a:tbl>
              <a:tblPr firstRow="1" bandRow="1">
                <a:tableStyleId>{5C22544A-7EE6-4342-B048-85BDC9FD1C3A}</a:tableStyleId>
              </a:tblPr>
              <a:tblGrid>
                <a:gridCol w="4247485"/>
                <a:gridCol w="2748137"/>
                <a:gridCol w="1505500"/>
              </a:tblGrid>
              <a:tr h="370840">
                <a:tc>
                  <a:txBody>
                    <a:bodyPr/>
                    <a:lstStyle/>
                    <a:p>
                      <a:r>
                        <a:rPr lang="fr-FR" dirty="0" smtClean="0">
                          <a:solidFill>
                            <a:schemeClr val="tx1"/>
                          </a:solidFill>
                          <a:latin typeface="Times New Roman" pitchFamily="18" charset="0"/>
                          <a:cs typeface="Times New Roman" pitchFamily="18" charset="0"/>
                        </a:rPr>
                        <a:t>Pour atteindre le réseau de destination </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Prochain nœud Passerelle </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Via l’interface </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latin typeface="Times New Roman" pitchFamily="18" charset="0"/>
                          <a:cs typeface="Times New Roman" pitchFamily="18" charset="0"/>
                        </a:rPr>
                        <a:t>192.168.1.0/255.255.255.0</a:t>
                      </a:r>
                    </a:p>
                    <a:p>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Direct  ( le même</a:t>
                      </a:r>
                      <a:r>
                        <a:rPr lang="fr-FR" baseline="0" dirty="0" smtClean="0">
                          <a:solidFill>
                            <a:schemeClr val="tx1"/>
                          </a:solidFill>
                          <a:latin typeface="Times New Roman" pitchFamily="18" charset="0"/>
                          <a:cs typeface="Times New Roman" pitchFamily="18" charset="0"/>
                        </a:rPr>
                        <a:t> réseau )</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P1</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fr-FR" dirty="0" smtClean="0">
                          <a:solidFill>
                            <a:schemeClr val="tx1"/>
                          </a:solidFill>
                          <a:latin typeface="Times New Roman" pitchFamily="18" charset="0"/>
                          <a:cs typeface="Times New Roman" pitchFamily="18" charset="0"/>
                        </a:rPr>
                        <a:t>192.168.2.0/255.255.255.0</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192.168.2.1 </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P2</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285750" y="142875"/>
            <a:ext cx="8229600" cy="511175"/>
          </a:xfrm>
        </p:spPr>
        <p:txBody>
          <a:bodyPr/>
          <a:lstStyle/>
          <a:p>
            <a:pPr algn="l"/>
            <a:r>
              <a:rPr lang="fr-FR" sz="2800" smtClean="0">
                <a:latin typeface="Times New Roman" pitchFamily="18" charset="0"/>
                <a:cs typeface="Times New Roman" pitchFamily="18" charset="0"/>
              </a:rPr>
              <a:t>Exemple 1 : un routeur et deux réseaux</a:t>
            </a:r>
          </a:p>
        </p:txBody>
      </p:sp>
      <p:grpSp>
        <p:nvGrpSpPr>
          <p:cNvPr id="16387" name="Groupe 27"/>
          <p:cNvGrpSpPr>
            <a:grpSpLocks/>
          </p:cNvGrpSpPr>
          <p:nvPr/>
        </p:nvGrpSpPr>
        <p:grpSpPr bwMode="auto">
          <a:xfrm>
            <a:off x="1000125" y="714375"/>
            <a:ext cx="7358063" cy="2792413"/>
            <a:chOff x="500034" y="928670"/>
            <a:chExt cx="8429684" cy="3164563"/>
          </a:xfrm>
        </p:grpSpPr>
        <p:sp>
          <p:nvSpPr>
            <p:cNvPr id="16407" name="Line 26"/>
            <p:cNvSpPr>
              <a:spLocks noChangeShapeType="1"/>
            </p:cNvSpPr>
            <p:nvPr/>
          </p:nvSpPr>
          <p:spPr bwMode="auto">
            <a:xfrm>
              <a:off x="3071801" y="2071678"/>
              <a:ext cx="1928827" cy="1428760"/>
            </a:xfrm>
            <a:prstGeom prst="line">
              <a:avLst/>
            </a:prstGeom>
            <a:noFill/>
            <a:ln w="38100" cmpd="dbl">
              <a:solidFill>
                <a:schemeClr val="hlink"/>
              </a:solidFill>
              <a:round/>
              <a:headEnd/>
              <a:tailEnd/>
            </a:ln>
          </p:spPr>
          <p:txBody>
            <a:bodyPr wrap="none" anchor="ctr"/>
            <a:lstStyle/>
            <a:p>
              <a:endParaRPr lang="fr-FR"/>
            </a:p>
          </p:txBody>
        </p:sp>
        <p:sp>
          <p:nvSpPr>
            <p:cNvPr id="16408" name="Text Box 36"/>
            <p:cNvSpPr txBox="1">
              <a:spLocks noChangeArrowheads="1"/>
            </p:cNvSpPr>
            <p:nvPr/>
          </p:nvSpPr>
          <p:spPr bwMode="auto">
            <a:xfrm>
              <a:off x="857224" y="1071546"/>
              <a:ext cx="1836831" cy="348704"/>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192.168.2.0</a:t>
              </a:r>
            </a:p>
          </p:txBody>
        </p:sp>
        <p:grpSp>
          <p:nvGrpSpPr>
            <p:cNvPr id="16409" name="Groupe 59"/>
            <p:cNvGrpSpPr>
              <a:grpSpLocks/>
            </p:cNvGrpSpPr>
            <p:nvPr/>
          </p:nvGrpSpPr>
          <p:grpSpPr bwMode="auto">
            <a:xfrm>
              <a:off x="500034" y="1500174"/>
              <a:ext cx="2965847" cy="1319624"/>
              <a:chOff x="1239417" y="2391992"/>
              <a:chExt cx="2965847" cy="1319624"/>
            </a:xfrm>
          </p:grpSpPr>
          <p:sp>
            <p:nvSpPr>
              <p:cNvPr id="16422" name="Rectangle 4"/>
              <p:cNvSpPr>
                <a:spLocks noChangeArrowheads="1"/>
              </p:cNvSpPr>
              <p:nvPr/>
            </p:nvSpPr>
            <p:spPr bwMode="auto">
              <a:xfrm>
                <a:off x="2114871" y="2391992"/>
                <a:ext cx="334513"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6423" name="Rectangle 5"/>
              <p:cNvSpPr>
                <a:spLocks noChangeArrowheads="1"/>
              </p:cNvSpPr>
              <p:nvPr/>
            </p:nvSpPr>
            <p:spPr bwMode="auto">
              <a:xfrm>
                <a:off x="3067424" y="2391992"/>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6424" name="Rectangle 6"/>
              <p:cNvSpPr>
                <a:spLocks noChangeArrowheads="1"/>
              </p:cNvSpPr>
              <p:nvPr/>
            </p:nvSpPr>
            <p:spPr bwMode="auto">
              <a:xfrm>
                <a:off x="2449384" y="3367083"/>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6425" name="Line 18"/>
              <p:cNvSpPr>
                <a:spLocks noChangeShapeType="1"/>
              </p:cNvSpPr>
              <p:nvPr/>
            </p:nvSpPr>
            <p:spPr bwMode="auto">
              <a:xfrm>
                <a:off x="2257878" y="2736524"/>
                <a:ext cx="0" cy="286027"/>
              </a:xfrm>
              <a:prstGeom prst="line">
                <a:avLst/>
              </a:prstGeom>
              <a:noFill/>
              <a:ln w="9525">
                <a:solidFill>
                  <a:schemeClr val="tx1"/>
                </a:solidFill>
                <a:round/>
                <a:headEnd/>
                <a:tailEnd/>
              </a:ln>
            </p:spPr>
            <p:txBody>
              <a:bodyPr wrap="none" anchor="ctr"/>
              <a:lstStyle/>
              <a:p>
                <a:endParaRPr lang="fr-FR"/>
              </a:p>
            </p:txBody>
          </p:sp>
          <p:sp>
            <p:nvSpPr>
              <p:cNvPr id="16426" name="Line 19"/>
              <p:cNvSpPr>
                <a:spLocks noChangeShapeType="1"/>
              </p:cNvSpPr>
              <p:nvPr/>
            </p:nvSpPr>
            <p:spPr bwMode="auto">
              <a:xfrm flipV="1">
                <a:off x="2638402" y="3022552"/>
                <a:ext cx="0" cy="344532"/>
              </a:xfrm>
              <a:prstGeom prst="line">
                <a:avLst/>
              </a:prstGeom>
              <a:noFill/>
              <a:ln w="9525">
                <a:solidFill>
                  <a:schemeClr val="tx1"/>
                </a:solidFill>
                <a:round/>
                <a:headEnd/>
                <a:tailEnd/>
              </a:ln>
            </p:spPr>
            <p:txBody>
              <a:bodyPr wrap="none" anchor="ctr"/>
              <a:lstStyle/>
              <a:p>
                <a:endParaRPr lang="fr-FR"/>
              </a:p>
            </p:txBody>
          </p:sp>
          <p:sp>
            <p:nvSpPr>
              <p:cNvPr id="16427" name="Line 20"/>
              <p:cNvSpPr>
                <a:spLocks noChangeShapeType="1"/>
              </p:cNvSpPr>
              <p:nvPr/>
            </p:nvSpPr>
            <p:spPr bwMode="auto">
              <a:xfrm>
                <a:off x="3210431" y="2736524"/>
                <a:ext cx="0" cy="286027"/>
              </a:xfrm>
              <a:prstGeom prst="line">
                <a:avLst/>
              </a:prstGeom>
              <a:noFill/>
              <a:ln w="9525">
                <a:solidFill>
                  <a:schemeClr val="tx1"/>
                </a:solidFill>
                <a:round/>
                <a:headEnd/>
                <a:tailEnd/>
              </a:ln>
            </p:spPr>
            <p:txBody>
              <a:bodyPr wrap="none" anchor="ctr"/>
              <a:lstStyle/>
              <a:p>
                <a:endParaRPr lang="fr-FR"/>
              </a:p>
            </p:txBody>
          </p:sp>
          <p:cxnSp>
            <p:nvCxnSpPr>
              <p:cNvPr id="16428" name="Connecteur droit 50"/>
              <p:cNvCxnSpPr>
                <a:cxnSpLocks noChangeShapeType="1"/>
              </p:cNvCxnSpPr>
              <p:nvPr/>
            </p:nvCxnSpPr>
            <p:spPr bwMode="auto">
              <a:xfrm rot="10800000">
                <a:off x="1239417" y="2977046"/>
                <a:ext cx="2965847" cy="2168"/>
              </a:xfrm>
              <a:prstGeom prst="line">
                <a:avLst/>
              </a:prstGeom>
              <a:noFill/>
              <a:ln w="57150">
                <a:solidFill>
                  <a:schemeClr val="hlink"/>
                </a:solidFill>
                <a:round/>
                <a:headEnd/>
                <a:tailEnd/>
              </a:ln>
            </p:spPr>
          </p:cxnSp>
        </p:grpSp>
        <p:sp>
          <p:nvSpPr>
            <p:cNvPr id="16410" name="Line 3"/>
            <p:cNvSpPr>
              <a:spLocks noChangeShapeType="1"/>
            </p:cNvSpPr>
            <p:nvPr/>
          </p:nvSpPr>
          <p:spPr bwMode="auto">
            <a:xfrm>
              <a:off x="6572264" y="2096993"/>
              <a:ext cx="2357454" cy="0"/>
            </a:xfrm>
            <a:prstGeom prst="line">
              <a:avLst/>
            </a:prstGeom>
            <a:noFill/>
            <a:ln w="57150">
              <a:solidFill>
                <a:schemeClr val="hlink"/>
              </a:solidFill>
              <a:round/>
              <a:headEnd/>
              <a:tailEnd/>
            </a:ln>
          </p:spPr>
          <p:txBody>
            <a:bodyPr wrap="none" anchor="ctr"/>
            <a:lstStyle/>
            <a:p>
              <a:endParaRPr lang="fr-FR"/>
            </a:p>
          </p:txBody>
        </p:sp>
        <p:sp>
          <p:nvSpPr>
            <p:cNvPr id="16411" name="Rectangle 4"/>
            <p:cNvSpPr>
              <a:spLocks noChangeArrowheads="1"/>
            </p:cNvSpPr>
            <p:nvPr/>
          </p:nvSpPr>
          <p:spPr bwMode="auto">
            <a:xfrm>
              <a:off x="6972763" y="1466434"/>
              <a:ext cx="36031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6412" name="Rectangle 5"/>
            <p:cNvSpPr>
              <a:spLocks noChangeArrowheads="1"/>
            </p:cNvSpPr>
            <p:nvPr/>
          </p:nvSpPr>
          <p:spPr bwMode="auto">
            <a:xfrm>
              <a:off x="8000132" y="1466434"/>
              <a:ext cx="35763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6413" name="Rectangle 6"/>
            <p:cNvSpPr>
              <a:spLocks noChangeArrowheads="1"/>
            </p:cNvSpPr>
            <p:nvPr/>
          </p:nvSpPr>
          <p:spPr bwMode="auto">
            <a:xfrm>
              <a:off x="7333079" y="2441526"/>
              <a:ext cx="35897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6414" name="Line 18"/>
            <p:cNvSpPr>
              <a:spLocks noChangeShapeType="1"/>
            </p:cNvSpPr>
            <p:nvPr/>
          </p:nvSpPr>
          <p:spPr bwMode="auto">
            <a:xfrm>
              <a:off x="7128141" y="1810966"/>
              <a:ext cx="0" cy="286027"/>
            </a:xfrm>
            <a:prstGeom prst="line">
              <a:avLst/>
            </a:prstGeom>
            <a:noFill/>
            <a:ln w="9525">
              <a:solidFill>
                <a:schemeClr val="tx1"/>
              </a:solidFill>
              <a:round/>
              <a:headEnd/>
              <a:tailEnd/>
            </a:ln>
          </p:spPr>
          <p:txBody>
            <a:bodyPr wrap="none" anchor="ctr"/>
            <a:lstStyle/>
            <a:p>
              <a:endParaRPr lang="fr-FR"/>
            </a:p>
          </p:txBody>
        </p:sp>
        <p:sp>
          <p:nvSpPr>
            <p:cNvPr id="16415" name="Line 19"/>
            <p:cNvSpPr>
              <a:spLocks noChangeShapeType="1"/>
            </p:cNvSpPr>
            <p:nvPr/>
          </p:nvSpPr>
          <p:spPr bwMode="auto">
            <a:xfrm flipV="1">
              <a:off x="7538016" y="2096993"/>
              <a:ext cx="0" cy="344533"/>
            </a:xfrm>
            <a:prstGeom prst="line">
              <a:avLst/>
            </a:prstGeom>
            <a:noFill/>
            <a:ln w="9525">
              <a:solidFill>
                <a:schemeClr val="tx1"/>
              </a:solidFill>
              <a:round/>
              <a:headEnd/>
              <a:tailEnd/>
            </a:ln>
          </p:spPr>
          <p:txBody>
            <a:bodyPr wrap="none" anchor="ctr"/>
            <a:lstStyle/>
            <a:p>
              <a:endParaRPr lang="fr-FR"/>
            </a:p>
          </p:txBody>
        </p:sp>
        <p:sp>
          <p:nvSpPr>
            <p:cNvPr id="16416" name="Line 20"/>
            <p:cNvSpPr>
              <a:spLocks noChangeShapeType="1"/>
            </p:cNvSpPr>
            <p:nvPr/>
          </p:nvSpPr>
          <p:spPr bwMode="auto">
            <a:xfrm>
              <a:off x="8152830" y="1810966"/>
              <a:ext cx="0" cy="286027"/>
            </a:xfrm>
            <a:prstGeom prst="line">
              <a:avLst/>
            </a:prstGeom>
            <a:noFill/>
            <a:ln w="9525">
              <a:solidFill>
                <a:schemeClr val="tx1"/>
              </a:solidFill>
              <a:round/>
              <a:headEnd/>
              <a:tailEnd/>
            </a:ln>
          </p:spPr>
          <p:txBody>
            <a:bodyPr wrap="none" anchor="ctr"/>
            <a:lstStyle/>
            <a:p>
              <a:endParaRPr lang="fr-FR"/>
            </a:p>
          </p:txBody>
        </p:sp>
        <p:sp>
          <p:nvSpPr>
            <p:cNvPr id="16417" name="Line 26"/>
            <p:cNvSpPr>
              <a:spLocks noChangeShapeType="1"/>
            </p:cNvSpPr>
            <p:nvPr/>
          </p:nvSpPr>
          <p:spPr bwMode="auto">
            <a:xfrm flipV="1">
              <a:off x="5715008" y="2143114"/>
              <a:ext cx="1143008" cy="1428761"/>
            </a:xfrm>
            <a:prstGeom prst="line">
              <a:avLst/>
            </a:prstGeom>
            <a:noFill/>
            <a:ln w="38100" cmpd="dbl">
              <a:solidFill>
                <a:schemeClr val="hlink"/>
              </a:solidFill>
              <a:round/>
              <a:headEnd/>
              <a:tailEnd/>
            </a:ln>
          </p:spPr>
          <p:txBody>
            <a:bodyPr wrap="none" anchor="ctr"/>
            <a:lstStyle/>
            <a:p>
              <a:endParaRPr lang="fr-FR"/>
            </a:p>
          </p:txBody>
        </p:sp>
        <p:sp>
          <p:nvSpPr>
            <p:cNvPr id="49" name="Ellipse 48"/>
            <p:cNvSpPr/>
            <p:nvPr/>
          </p:nvSpPr>
          <p:spPr>
            <a:xfrm>
              <a:off x="4999503" y="3316035"/>
              <a:ext cx="772949" cy="586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R1</a:t>
              </a:r>
            </a:p>
          </p:txBody>
        </p:sp>
        <p:sp>
          <p:nvSpPr>
            <p:cNvPr id="16419" name="Text Box 36"/>
            <p:cNvSpPr txBox="1">
              <a:spLocks noChangeArrowheads="1"/>
            </p:cNvSpPr>
            <p:nvPr/>
          </p:nvSpPr>
          <p:spPr bwMode="auto">
            <a:xfrm>
              <a:off x="5156601" y="928670"/>
              <a:ext cx="1836831" cy="348704"/>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192.168.1.0</a:t>
              </a:r>
            </a:p>
          </p:txBody>
        </p:sp>
        <p:sp>
          <p:nvSpPr>
            <p:cNvPr id="16420" name="Rectangle 53"/>
            <p:cNvSpPr>
              <a:spLocks noChangeArrowheads="1"/>
            </p:cNvSpPr>
            <p:nvPr/>
          </p:nvSpPr>
          <p:spPr bwMode="auto">
            <a:xfrm>
              <a:off x="3143240" y="3500437"/>
              <a:ext cx="1318948" cy="592796"/>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P2 :</a:t>
              </a:r>
            </a:p>
            <a:p>
              <a:r>
                <a:rPr lang="fr-FR" sz="1400">
                  <a:latin typeface="Times New Roman" pitchFamily="18" charset="0"/>
                  <a:cs typeface="Times New Roman" pitchFamily="18" charset="0"/>
                </a:rPr>
                <a:t>192.168.2.1</a:t>
              </a:r>
            </a:p>
          </p:txBody>
        </p:sp>
        <p:sp>
          <p:nvSpPr>
            <p:cNvPr id="16421" name="Rectangle 54"/>
            <p:cNvSpPr>
              <a:spLocks noChangeArrowheads="1"/>
            </p:cNvSpPr>
            <p:nvPr/>
          </p:nvSpPr>
          <p:spPr bwMode="auto">
            <a:xfrm>
              <a:off x="6072198" y="3429000"/>
              <a:ext cx="1318948" cy="592796"/>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P1 :</a:t>
              </a:r>
            </a:p>
            <a:p>
              <a:r>
                <a:rPr lang="fr-FR" sz="1400">
                  <a:latin typeface="Times New Roman" pitchFamily="18" charset="0"/>
                  <a:cs typeface="Times New Roman" pitchFamily="18" charset="0"/>
                </a:rPr>
                <a:t>192.168.1.1</a:t>
              </a:r>
            </a:p>
          </p:txBody>
        </p:sp>
      </p:grpSp>
      <p:graphicFrame>
        <p:nvGraphicFramePr>
          <p:cNvPr id="61" name="Tableau 60"/>
          <p:cNvGraphicFramePr>
            <a:graphicFrameLocks noGrp="1"/>
          </p:cNvGraphicFramePr>
          <p:nvPr/>
        </p:nvGraphicFramePr>
        <p:xfrm>
          <a:off x="285750" y="4071938"/>
          <a:ext cx="8501122" cy="1112520"/>
        </p:xfrm>
        <a:graphic>
          <a:graphicData uri="http://schemas.openxmlformats.org/drawingml/2006/table">
            <a:tbl>
              <a:tblPr firstRow="1" bandRow="1">
                <a:tableStyleId>{5C22544A-7EE6-4342-B048-85BDC9FD1C3A}</a:tableStyleId>
              </a:tblPr>
              <a:tblGrid>
                <a:gridCol w="4247485"/>
                <a:gridCol w="2748137"/>
                <a:gridCol w="1505500"/>
              </a:tblGrid>
              <a:tr h="370840">
                <a:tc>
                  <a:txBody>
                    <a:bodyPr/>
                    <a:lstStyle/>
                    <a:p>
                      <a:r>
                        <a:rPr lang="fr-FR" dirty="0" smtClean="0">
                          <a:solidFill>
                            <a:schemeClr val="tx1"/>
                          </a:solidFill>
                        </a:rPr>
                        <a:t>Pour atteindre le réseau de destination </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rPr>
                        <a:t>Prochain nœud Passerelle </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rPr>
                        <a:t>Via l’interface </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192.168.1.0/255.255.255.0</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rPr>
                        <a:t>Direct  </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rPr>
                        <a:t>P1</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fr-FR" dirty="0" smtClean="0">
                          <a:solidFill>
                            <a:schemeClr val="tx1"/>
                          </a:solidFill>
                        </a:rPr>
                        <a:t>192.168.2.0/255.255.255.0</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rPr>
                        <a:t>Direct </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rPr>
                        <a:t>P2</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6406" name="Rectangle 26"/>
          <p:cNvSpPr>
            <a:spLocks noChangeArrowheads="1"/>
          </p:cNvSpPr>
          <p:nvPr/>
        </p:nvSpPr>
        <p:spPr bwMode="auto">
          <a:xfrm>
            <a:off x="285750" y="5380038"/>
            <a:ext cx="7858125" cy="1201737"/>
          </a:xfrm>
          <a:prstGeom prst="rect">
            <a:avLst/>
          </a:prstGeom>
          <a:noFill/>
          <a:ln w="9525">
            <a:solidFill>
              <a:schemeClr val="tx2"/>
            </a:solidFill>
            <a:miter lim="800000"/>
            <a:headEnd/>
            <a:tailEnd/>
          </a:ln>
        </p:spPr>
        <p:txBody>
          <a:bodyPr>
            <a:spAutoFit/>
          </a:bodyPr>
          <a:lstStyle/>
          <a:p>
            <a:r>
              <a:rPr lang="ar-SA">
                <a:latin typeface="Times New Roman" pitchFamily="18" charset="0"/>
                <a:cs typeface="Times New Roman" pitchFamily="18" charset="0"/>
              </a:rPr>
              <a:t> indique qu</a:t>
            </a:r>
            <a:r>
              <a:rPr lang="fr-FR">
                <a:latin typeface="Times New Roman" pitchFamily="18" charset="0"/>
                <a:cs typeface="Times New Roman" pitchFamily="18" charset="0"/>
              </a:rPr>
              <a:t>e pour </a:t>
            </a:r>
            <a:r>
              <a:rPr lang="ar-SA">
                <a:latin typeface="Times New Roman" pitchFamily="18" charset="0"/>
                <a:cs typeface="Times New Roman" pitchFamily="18" charset="0"/>
              </a:rPr>
              <a:t>atteindre </a:t>
            </a:r>
            <a:r>
              <a:rPr lang="fr-FR">
                <a:latin typeface="Times New Roman" pitchFamily="18" charset="0"/>
                <a:cs typeface="Times New Roman" pitchFamily="18" charset="0"/>
              </a:rPr>
              <a:t> le réseau (192.168.1.0)</a:t>
            </a:r>
            <a:r>
              <a:rPr lang="ar-SA">
                <a:latin typeface="Times New Roman" pitchFamily="18" charset="0"/>
                <a:cs typeface="Times New Roman" pitchFamily="18" charset="0"/>
              </a:rPr>
              <a:t> </a:t>
            </a:r>
            <a:r>
              <a:rPr lang="fr-FR">
                <a:latin typeface="Times New Roman" pitchFamily="18" charset="0"/>
                <a:cs typeface="Times New Roman" pitchFamily="18" charset="0"/>
              </a:rPr>
              <a:t>passer directement via l’interface P1 .</a:t>
            </a:r>
          </a:p>
          <a:p>
            <a:r>
              <a:rPr lang="ar-SA">
                <a:latin typeface="Times New Roman" pitchFamily="18" charset="0"/>
                <a:cs typeface="Times New Roman" pitchFamily="18" charset="0"/>
              </a:rPr>
              <a:t>indique qu</a:t>
            </a:r>
            <a:r>
              <a:rPr lang="fr-FR">
                <a:latin typeface="Times New Roman" pitchFamily="18" charset="0"/>
                <a:cs typeface="Times New Roman" pitchFamily="18" charset="0"/>
              </a:rPr>
              <a:t>e pour </a:t>
            </a:r>
            <a:r>
              <a:rPr lang="ar-SA">
                <a:latin typeface="Times New Roman" pitchFamily="18" charset="0"/>
                <a:cs typeface="Times New Roman" pitchFamily="18" charset="0"/>
              </a:rPr>
              <a:t>atteindre </a:t>
            </a:r>
            <a:r>
              <a:rPr lang="fr-FR">
                <a:latin typeface="Times New Roman" pitchFamily="18" charset="0"/>
                <a:cs typeface="Times New Roman" pitchFamily="18" charset="0"/>
              </a:rPr>
              <a:t> le réseau (192.168.2.0)</a:t>
            </a:r>
            <a:r>
              <a:rPr lang="ar-SA">
                <a:latin typeface="Times New Roman" pitchFamily="18" charset="0"/>
                <a:cs typeface="Times New Roman" pitchFamily="18" charset="0"/>
              </a:rPr>
              <a:t> </a:t>
            </a:r>
            <a:r>
              <a:rPr lang="fr-FR">
                <a:latin typeface="Times New Roman" pitchFamily="18" charset="0"/>
                <a:cs typeface="Times New Roman" pitchFamily="18" charset="0"/>
              </a:rPr>
              <a:t>passer directement via l’interface P2.</a:t>
            </a:r>
            <a:endParaRPr lang="ar-SA">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6"/>
          <p:cNvSpPr>
            <a:spLocks noChangeShapeType="1"/>
          </p:cNvSpPr>
          <p:nvPr/>
        </p:nvSpPr>
        <p:spPr bwMode="auto">
          <a:xfrm>
            <a:off x="3406775" y="1439863"/>
            <a:ext cx="501650" cy="944562"/>
          </a:xfrm>
          <a:prstGeom prst="line">
            <a:avLst/>
          </a:prstGeom>
          <a:noFill/>
          <a:ln w="38100" cmpd="dbl">
            <a:solidFill>
              <a:schemeClr val="hlink"/>
            </a:solidFill>
            <a:round/>
            <a:headEnd/>
            <a:tailEnd/>
          </a:ln>
        </p:spPr>
        <p:txBody>
          <a:bodyPr wrap="none" anchor="ctr"/>
          <a:lstStyle/>
          <a:p>
            <a:endParaRPr lang="fr-FR"/>
          </a:p>
        </p:txBody>
      </p:sp>
      <p:sp>
        <p:nvSpPr>
          <p:cNvPr id="17411" name="Text Box 36"/>
          <p:cNvSpPr txBox="1">
            <a:spLocks noChangeArrowheads="1"/>
          </p:cNvSpPr>
          <p:nvPr/>
        </p:nvSpPr>
        <p:spPr bwMode="auto">
          <a:xfrm>
            <a:off x="1641475" y="681038"/>
            <a:ext cx="1803400" cy="339725"/>
          </a:xfrm>
          <a:prstGeom prst="rect">
            <a:avLst/>
          </a:prstGeom>
          <a:noFill/>
          <a:ln w="9525">
            <a:noFill/>
            <a:miter lim="800000"/>
            <a:headEnd/>
            <a:tailEnd/>
          </a:ln>
        </p:spPr>
        <p:txBody>
          <a:bodyPr wrap="none" anchor="ctr">
            <a:spAutoFit/>
          </a:bodyPr>
          <a:lstStyle/>
          <a:p>
            <a:r>
              <a:rPr lang="fr-FR" sz="1600">
                <a:latin typeface="Times New Roman" pitchFamily="18" charset="0"/>
                <a:cs typeface="Times New Roman" pitchFamily="18" charset="0"/>
              </a:rPr>
              <a:t>Réseau 192.168.2.0</a:t>
            </a:r>
          </a:p>
        </p:txBody>
      </p:sp>
      <p:sp>
        <p:nvSpPr>
          <p:cNvPr id="41" name="Ellipse 40"/>
          <p:cNvSpPr/>
          <p:nvPr/>
        </p:nvSpPr>
        <p:spPr>
          <a:xfrm>
            <a:off x="3640138" y="2384425"/>
            <a:ext cx="571500" cy="444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dirty="0">
                <a:solidFill>
                  <a:schemeClr val="tx1"/>
                </a:solidFill>
              </a:rPr>
              <a:t>R2</a:t>
            </a:r>
          </a:p>
        </p:txBody>
      </p:sp>
      <p:grpSp>
        <p:nvGrpSpPr>
          <p:cNvPr id="17413" name="Groupe 59"/>
          <p:cNvGrpSpPr>
            <a:grpSpLocks/>
          </p:cNvGrpSpPr>
          <p:nvPr/>
        </p:nvGrpSpPr>
        <p:grpSpPr bwMode="auto">
          <a:xfrm>
            <a:off x="1357313" y="1006475"/>
            <a:ext cx="2362200" cy="1001713"/>
            <a:chOff x="1239417" y="2391992"/>
            <a:chExt cx="2965847" cy="1319624"/>
          </a:xfrm>
        </p:grpSpPr>
        <p:sp>
          <p:nvSpPr>
            <p:cNvPr id="17480" name="Rectangle 4"/>
            <p:cNvSpPr>
              <a:spLocks noChangeArrowheads="1"/>
            </p:cNvSpPr>
            <p:nvPr/>
          </p:nvSpPr>
          <p:spPr bwMode="auto">
            <a:xfrm>
              <a:off x="2114871" y="2391992"/>
              <a:ext cx="334513"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7481" name="Rectangle 5"/>
            <p:cNvSpPr>
              <a:spLocks noChangeArrowheads="1"/>
            </p:cNvSpPr>
            <p:nvPr/>
          </p:nvSpPr>
          <p:spPr bwMode="auto">
            <a:xfrm>
              <a:off x="3067424" y="2391992"/>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7482" name="Rectangle 6"/>
            <p:cNvSpPr>
              <a:spLocks noChangeArrowheads="1"/>
            </p:cNvSpPr>
            <p:nvPr/>
          </p:nvSpPr>
          <p:spPr bwMode="auto">
            <a:xfrm>
              <a:off x="2449384" y="3367083"/>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7483" name="Line 18"/>
            <p:cNvSpPr>
              <a:spLocks noChangeShapeType="1"/>
            </p:cNvSpPr>
            <p:nvPr/>
          </p:nvSpPr>
          <p:spPr bwMode="auto">
            <a:xfrm>
              <a:off x="2257878" y="2736524"/>
              <a:ext cx="0" cy="286027"/>
            </a:xfrm>
            <a:prstGeom prst="line">
              <a:avLst/>
            </a:prstGeom>
            <a:noFill/>
            <a:ln w="9525">
              <a:solidFill>
                <a:schemeClr val="tx1"/>
              </a:solidFill>
              <a:round/>
              <a:headEnd/>
              <a:tailEnd/>
            </a:ln>
          </p:spPr>
          <p:txBody>
            <a:bodyPr wrap="none" anchor="ctr"/>
            <a:lstStyle/>
            <a:p>
              <a:endParaRPr lang="fr-FR"/>
            </a:p>
          </p:txBody>
        </p:sp>
        <p:sp>
          <p:nvSpPr>
            <p:cNvPr id="17484" name="Line 19"/>
            <p:cNvSpPr>
              <a:spLocks noChangeShapeType="1"/>
            </p:cNvSpPr>
            <p:nvPr/>
          </p:nvSpPr>
          <p:spPr bwMode="auto">
            <a:xfrm flipV="1">
              <a:off x="2638402" y="3022552"/>
              <a:ext cx="0" cy="344532"/>
            </a:xfrm>
            <a:prstGeom prst="line">
              <a:avLst/>
            </a:prstGeom>
            <a:noFill/>
            <a:ln w="9525">
              <a:solidFill>
                <a:schemeClr val="tx1"/>
              </a:solidFill>
              <a:round/>
              <a:headEnd/>
              <a:tailEnd/>
            </a:ln>
          </p:spPr>
          <p:txBody>
            <a:bodyPr wrap="none" anchor="ctr"/>
            <a:lstStyle/>
            <a:p>
              <a:endParaRPr lang="fr-FR"/>
            </a:p>
          </p:txBody>
        </p:sp>
        <p:sp>
          <p:nvSpPr>
            <p:cNvPr id="17485" name="Line 20"/>
            <p:cNvSpPr>
              <a:spLocks noChangeShapeType="1"/>
            </p:cNvSpPr>
            <p:nvPr/>
          </p:nvSpPr>
          <p:spPr bwMode="auto">
            <a:xfrm>
              <a:off x="3210431" y="2736524"/>
              <a:ext cx="0" cy="286027"/>
            </a:xfrm>
            <a:prstGeom prst="line">
              <a:avLst/>
            </a:prstGeom>
            <a:noFill/>
            <a:ln w="9525">
              <a:solidFill>
                <a:schemeClr val="tx1"/>
              </a:solidFill>
              <a:round/>
              <a:headEnd/>
              <a:tailEnd/>
            </a:ln>
          </p:spPr>
          <p:txBody>
            <a:bodyPr wrap="none" anchor="ctr"/>
            <a:lstStyle/>
            <a:p>
              <a:endParaRPr lang="fr-FR"/>
            </a:p>
          </p:txBody>
        </p:sp>
        <p:cxnSp>
          <p:nvCxnSpPr>
            <p:cNvPr id="17486" name="Connecteur droit 50"/>
            <p:cNvCxnSpPr>
              <a:cxnSpLocks noChangeShapeType="1"/>
            </p:cNvCxnSpPr>
            <p:nvPr/>
          </p:nvCxnSpPr>
          <p:spPr bwMode="auto">
            <a:xfrm rot="10800000">
              <a:off x="1239417" y="2977046"/>
              <a:ext cx="2965847" cy="2168"/>
            </a:xfrm>
            <a:prstGeom prst="line">
              <a:avLst/>
            </a:prstGeom>
            <a:noFill/>
            <a:ln w="57150">
              <a:solidFill>
                <a:schemeClr val="hlink"/>
              </a:solidFill>
              <a:round/>
              <a:headEnd/>
              <a:tailEnd/>
            </a:ln>
          </p:spPr>
        </p:cxnSp>
      </p:grpSp>
      <p:sp>
        <p:nvSpPr>
          <p:cNvPr id="17414" name="Line 3"/>
          <p:cNvSpPr>
            <a:spLocks noChangeShapeType="1"/>
          </p:cNvSpPr>
          <p:nvPr/>
        </p:nvSpPr>
        <p:spPr bwMode="auto">
          <a:xfrm>
            <a:off x="6194425" y="1458913"/>
            <a:ext cx="1878013" cy="0"/>
          </a:xfrm>
          <a:prstGeom prst="line">
            <a:avLst/>
          </a:prstGeom>
          <a:noFill/>
          <a:ln w="57150">
            <a:solidFill>
              <a:schemeClr val="hlink"/>
            </a:solidFill>
            <a:round/>
            <a:headEnd/>
            <a:tailEnd/>
          </a:ln>
        </p:spPr>
        <p:txBody>
          <a:bodyPr wrap="none" anchor="ctr"/>
          <a:lstStyle/>
          <a:p>
            <a:endParaRPr lang="fr-FR"/>
          </a:p>
        </p:txBody>
      </p:sp>
      <p:sp>
        <p:nvSpPr>
          <p:cNvPr id="17415" name="Rectangle 4"/>
          <p:cNvSpPr>
            <a:spLocks noChangeArrowheads="1"/>
          </p:cNvSpPr>
          <p:nvPr/>
        </p:nvSpPr>
        <p:spPr bwMode="auto">
          <a:xfrm>
            <a:off x="6513513" y="981075"/>
            <a:ext cx="287337" cy="261938"/>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7416" name="Rectangle 5"/>
          <p:cNvSpPr>
            <a:spLocks noChangeArrowheads="1"/>
          </p:cNvSpPr>
          <p:nvPr/>
        </p:nvSpPr>
        <p:spPr bwMode="auto">
          <a:xfrm>
            <a:off x="7332663" y="981075"/>
            <a:ext cx="284162" cy="261938"/>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7417" name="Rectangle 6"/>
          <p:cNvSpPr>
            <a:spLocks noChangeArrowheads="1"/>
          </p:cNvSpPr>
          <p:nvPr/>
        </p:nvSpPr>
        <p:spPr bwMode="auto">
          <a:xfrm>
            <a:off x="6800850" y="1720850"/>
            <a:ext cx="285750" cy="261938"/>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7418" name="Line 18"/>
          <p:cNvSpPr>
            <a:spLocks noChangeShapeType="1"/>
          </p:cNvSpPr>
          <p:nvPr/>
        </p:nvSpPr>
        <p:spPr bwMode="auto">
          <a:xfrm>
            <a:off x="6637338" y="1243013"/>
            <a:ext cx="0" cy="215900"/>
          </a:xfrm>
          <a:prstGeom prst="line">
            <a:avLst/>
          </a:prstGeom>
          <a:noFill/>
          <a:ln w="9525">
            <a:solidFill>
              <a:schemeClr val="tx1"/>
            </a:solidFill>
            <a:round/>
            <a:headEnd/>
            <a:tailEnd/>
          </a:ln>
        </p:spPr>
        <p:txBody>
          <a:bodyPr wrap="none" anchor="ctr"/>
          <a:lstStyle/>
          <a:p>
            <a:endParaRPr lang="fr-FR"/>
          </a:p>
        </p:txBody>
      </p:sp>
      <p:sp>
        <p:nvSpPr>
          <p:cNvPr id="17419" name="Line 19"/>
          <p:cNvSpPr>
            <a:spLocks noChangeShapeType="1"/>
          </p:cNvSpPr>
          <p:nvPr/>
        </p:nvSpPr>
        <p:spPr bwMode="auto">
          <a:xfrm flipV="1">
            <a:off x="6964363" y="1458913"/>
            <a:ext cx="0" cy="261937"/>
          </a:xfrm>
          <a:prstGeom prst="line">
            <a:avLst/>
          </a:prstGeom>
          <a:noFill/>
          <a:ln w="9525">
            <a:solidFill>
              <a:schemeClr val="tx1"/>
            </a:solidFill>
            <a:round/>
            <a:headEnd/>
            <a:tailEnd/>
          </a:ln>
        </p:spPr>
        <p:txBody>
          <a:bodyPr wrap="none" anchor="ctr"/>
          <a:lstStyle/>
          <a:p>
            <a:endParaRPr lang="fr-FR"/>
          </a:p>
        </p:txBody>
      </p:sp>
      <p:sp>
        <p:nvSpPr>
          <p:cNvPr id="17420" name="Line 20"/>
          <p:cNvSpPr>
            <a:spLocks noChangeShapeType="1"/>
          </p:cNvSpPr>
          <p:nvPr/>
        </p:nvSpPr>
        <p:spPr bwMode="auto">
          <a:xfrm>
            <a:off x="7453313" y="1243013"/>
            <a:ext cx="0" cy="215900"/>
          </a:xfrm>
          <a:prstGeom prst="line">
            <a:avLst/>
          </a:prstGeom>
          <a:noFill/>
          <a:ln w="9525">
            <a:solidFill>
              <a:schemeClr val="tx1"/>
            </a:solidFill>
            <a:round/>
            <a:headEnd/>
            <a:tailEnd/>
          </a:ln>
        </p:spPr>
        <p:txBody>
          <a:bodyPr wrap="none" anchor="ctr"/>
          <a:lstStyle/>
          <a:p>
            <a:endParaRPr lang="fr-FR"/>
          </a:p>
        </p:txBody>
      </p:sp>
      <p:sp>
        <p:nvSpPr>
          <p:cNvPr id="17421" name="Line 26"/>
          <p:cNvSpPr>
            <a:spLocks noChangeShapeType="1"/>
          </p:cNvSpPr>
          <p:nvPr/>
        </p:nvSpPr>
        <p:spPr bwMode="auto">
          <a:xfrm flipV="1">
            <a:off x="5511800" y="1495425"/>
            <a:ext cx="909638" cy="1082675"/>
          </a:xfrm>
          <a:prstGeom prst="line">
            <a:avLst/>
          </a:prstGeom>
          <a:noFill/>
          <a:ln w="38100" cmpd="dbl">
            <a:solidFill>
              <a:schemeClr val="hlink"/>
            </a:solidFill>
            <a:round/>
            <a:headEnd/>
            <a:tailEnd/>
          </a:ln>
        </p:spPr>
        <p:txBody>
          <a:bodyPr wrap="none" anchor="ctr"/>
          <a:lstStyle/>
          <a:p>
            <a:endParaRPr lang="fr-FR"/>
          </a:p>
        </p:txBody>
      </p:sp>
      <p:sp>
        <p:nvSpPr>
          <p:cNvPr id="49" name="Ellipse 48"/>
          <p:cNvSpPr/>
          <p:nvPr/>
        </p:nvSpPr>
        <p:spPr>
          <a:xfrm>
            <a:off x="4941888" y="2384425"/>
            <a:ext cx="615950" cy="444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R1</a:t>
            </a:r>
          </a:p>
        </p:txBody>
      </p:sp>
      <p:sp>
        <p:nvSpPr>
          <p:cNvPr id="17423" name="Line 26"/>
          <p:cNvSpPr>
            <a:spLocks noChangeShapeType="1"/>
          </p:cNvSpPr>
          <p:nvPr/>
        </p:nvSpPr>
        <p:spPr bwMode="auto">
          <a:xfrm flipH="1">
            <a:off x="4175125" y="2571750"/>
            <a:ext cx="766763" cy="34925"/>
          </a:xfrm>
          <a:prstGeom prst="line">
            <a:avLst/>
          </a:prstGeom>
          <a:noFill/>
          <a:ln w="38100" cmpd="dbl">
            <a:solidFill>
              <a:schemeClr val="hlink"/>
            </a:solidFill>
            <a:round/>
            <a:headEnd/>
            <a:tailEnd/>
          </a:ln>
        </p:spPr>
        <p:txBody>
          <a:bodyPr wrap="none" anchor="ctr"/>
          <a:lstStyle/>
          <a:p>
            <a:endParaRPr lang="fr-FR"/>
          </a:p>
        </p:txBody>
      </p:sp>
      <p:sp>
        <p:nvSpPr>
          <p:cNvPr id="17424" name="Text Box 36"/>
          <p:cNvSpPr txBox="1">
            <a:spLocks noChangeArrowheads="1"/>
          </p:cNvSpPr>
          <p:nvPr/>
        </p:nvSpPr>
        <p:spPr bwMode="auto">
          <a:xfrm>
            <a:off x="5067300" y="573088"/>
            <a:ext cx="1803400" cy="338137"/>
          </a:xfrm>
          <a:prstGeom prst="rect">
            <a:avLst/>
          </a:prstGeom>
          <a:noFill/>
          <a:ln w="9525">
            <a:noFill/>
            <a:miter lim="800000"/>
            <a:headEnd/>
            <a:tailEnd/>
          </a:ln>
        </p:spPr>
        <p:txBody>
          <a:bodyPr wrap="none" anchor="ctr">
            <a:spAutoFit/>
          </a:bodyPr>
          <a:lstStyle/>
          <a:p>
            <a:r>
              <a:rPr lang="fr-FR" sz="1600">
                <a:latin typeface="Times New Roman" pitchFamily="18" charset="0"/>
                <a:cs typeface="Times New Roman" pitchFamily="18" charset="0"/>
              </a:rPr>
              <a:t>Réseau 192.168.1.0</a:t>
            </a:r>
          </a:p>
        </p:txBody>
      </p:sp>
      <p:sp>
        <p:nvSpPr>
          <p:cNvPr id="17425" name="Rectangle 53"/>
          <p:cNvSpPr>
            <a:spLocks noChangeArrowheads="1"/>
          </p:cNvSpPr>
          <p:nvPr/>
        </p:nvSpPr>
        <p:spPr bwMode="auto">
          <a:xfrm>
            <a:off x="2035175" y="2135188"/>
            <a:ext cx="1293813" cy="584200"/>
          </a:xfrm>
          <a:prstGeom prst="rect">
            <a:avLst/>
          </a:prstGeom>
          <a:noFill/>
          <a:ln w="9525">
            <a:noFill/>
            <a:miter lim="800000"/>
            <a:headEnd/>
            <a:tailEnd/>
          </a:ln>
        </p:spPr>
        <p:txBody>
          <a:bodyPr wrap="none">
            <a:spAutoFit/>
          </a:bodyPr>
          <a:lstStyle/>
          <a:p>
            <a:r>
              <a:rPr lang="fr-FR" sz="1600">
                <a:latin typeface="Times New Roman" pitchFamily="18" charset="0"/>
                <a:cs typeface="Times New Roman" pitchFamily="18" charset="0"/>
              </a:rPr>
              <a:t>Interface P1 :</a:t>
            </a:r>
          </a:p>
          <a:p>
            <a:r>
              <a:rPr lang="fr-FR" sz="1600">
                <a:latin typeface="Times New Roman" pitchFamily="18" charset="0"/>
                <a:cs typeface="Times New Roman" pitchFamily="18" charset="0"/>
              </a:rPr>
              <a:t>192.168.2.1</a:t>
            </a:r>
          </a:p>
        </p:txBody>
      </p:sp>
      <p:sp>
        <p:nvSpPr>
          <p:cNvPr id="17426" name="Rectangle 54"/>
          <p:cNvSpPr>
            <a:spLocks noChangeArrowheads="1"/>
          </p:cNvSpPr>
          <p:nvPr/>
        </p:nvSpPr>
        <p:spPr bwMode="auto">
          <a:xfrm>
            <a:off x="6135688" y="2254250"/>
            <a:ext cx="1293812" cy="584200"/>
          </a:xfrm>
          <a:prstGeom prst="rect">
            <a:avLst/>
          </a:prstGeom>
          <a:noFill/>
          <a:ln w="9525">
            <a:noFill/>
            <a:miter lim="800000"/>
            <a:headEnd/>
            <a:tailEnd/>
          </a:ln>
        </p:spPr>
        <p:txBody>
          <a:bodyPr wrap="none">
            <a:spAutoFit/>
          </a:bodyPr>
          <a:lstStyle/>
          <a:p>
            <a:r>
              <a:rPr lang="fr-FR" sz="1600">
                <a:latin typeface="Times New Roman" pitchFamily="18" charset="0"/>
                <a:cs typeface="Times New Roman" pitchFamily="18" charset="0"/>
              </a:rPr>
              <a:t>Interface P1 :</a:t>
            </a:r>
          </a:p>
          <a:p>
            <a:r>
              <a:rPr lang="fr-FR" sz="1600">
                <a:latin typeface="Times New Roman" pitchFamily="18" charset="0"/>
                <a:cs typeface="Times New Roman" pitchFamily="18" charset="0"/>
              </a:rPr>
              <a:t>192.168.1.1</a:t>
            </a:r>
          </a:p>
        </p:txBody>
      </p:sp>
      <p:sp>
        <p:nvSpPr>
          <p:cNvPr id="17427" name="Rectangle 55"/>
          <p:cNvSpPr>
            <a:spLocks noChangeArrowheads="1"/>
          </p:cNvSpPr>
          <p:nvPr/>
        </p:nvSpPr>
        <p:spPr bwMode="auto">
          <a:xfrm>
            <a:off x="2651125" y="2882900"/>
            <a:ext cx="1243013" cy="585788"/>
          </a:xfrm>
          <a:prstGeom prst="rect">
            <a:avLst/>
          </a:prstGeom>
          <a:noFill/>
          <a:ln w="9525">
            <a:noFill/>
            <a:miter lim="800000"/>
            <a:headEnd/>
            <a:tailEnd/>
          </a:ln>
        </p:spPr>
        <p:txBody>
          <a:bodyPr wrap="none">
            <a:spAutoFit/>
          </a:bodyPr>
          <a:lstStyle/>
          <a:p>
            <a:r>
              <a:rPr lang="fr-FR" sz="1600">
                <a:latin typeface="Times New Roman" pitchFamily="18" charset="0"/>
                <a:cs typeface="Times New Roman" pitchFamily="18" charset="0"/>
              </a:rPr>
              <a:t>Interface P2:</a:t>
            </a:r>
          </a:p>
          <a:p>
            <a:r>
              <a:rPr lang="fr-FR" sz="1600">
                <a:latin typeface="Times New Roman" pitchFamily="18" charset="0"/>
                <a:cs typeface="Times New Roman" pitchFamily="18" charset="0"/>
              </a:rPr>
              <a:t>192.168.3.2</a:t>
            </a:r>
          </a:p>
        </p:txBody>
      </p:sp>
      <p:sp>
        <p:nvSpPr>
          <p:cNvPr id="17428" name="Rectangle 56"/>
          <p:cNvSpPr>
            <a:spLocks noChangeArrowheads="1"/>
          </p:cNvSpPr>
          <p:nvPr/>
        </p:nvSpPr>
        <p:spPr bwMode="auto">
          <a:xfrm>
            <a:off x="4887913" y="2914650"/>
            <a:ext cx="1293812" cy="585788"/>
          </a:xfrm>
          <a:prstGeom prst="rect">
            <a:avLst/>
          </a:prstGeom>
          <a:noFill/>
          <a:ln w="9525">
            <a:noFill/>
            <a:miter lim="800000"/>
            <a:headEnd/>
            <a:tailEnd/>
          </a:ln>
        </p:spPr>
        <p:txBody>
          <a:bodyPr wrap="none">
            <a:spAutoFit/>
          </a:bodyPr>
          <a:lstStyle/>
          <a:p>
            <a:r>
              <a:rPr lang="fr-FR" sz="1600">
                <a:latin typeface="Times New Roman" pitchFamily="18" charset="0"/>
                <a:cs typeface="Times New Roman" pitchFamily="18" charset="0"/>
              </a:rPr>
              <a:t>Interface P2 :</a:t>
            </a:r>
          </a:p>
          <a:p>
            <a:r>
              <a:rPr lang="fr-FR" sz="1600">
                <a:latin typeface="Times New Roman" pitchFamily="18" charset="0"/>
                <a:cs typeface="Times New Roman" pitchFamily="18" charset="0"/>
              </a:rPr>
              <a:t>192.168.3.1</a:t>
            </a:r>
          </a:p>
        </p:txBody>
      </p:sp>
      <p:graphicFrame>
        <p:nvGraphicFramePr>
          <p:cNvPr id="63" name="Tableau 62"/>
          <p:cNvGraphicFramePr>
            <a:graphicFrameLocks noGrp="1"/>
          </p:cNvGraphicFramePr>
          <p:nvPr/>
        </p:nvGraphicFramePr>
        <p:xfrm>
          <a:off x="214313" y="4214813"/>
          <a:ext cx="4143404" cy="2428891"/>
        </p:xfrm>
        <a:graphic>
          <a:graphicData uri="http://schemas.openxmlformats.org/drawingml/2006/table">
            <a:tbl>
              <a:tblPr firstRow="1" bandRow="1">
                <a:tableStyleId>{5C22544A-7EE6-4342-B048-85BDC9FD1C3A}</a:tableStyleId>
              </a:tblPr>
              <a:tblGrid>
                <a:gridCol w="1857388"/>
                <a:gridCol w="1285884"/>
                <a:gridCol w="1000132"/>
              </a:tblGrid>
              <a:tr h="783514">
                <a:tc>
                  <a:txBody>
                    <a:bodyPr/>
                    <a:lstStyle/>
                    <a:p>
                      <a:r>
                        <a:rPr lang="fr-FR" sz="1400" b="1" dirty="0" smtClean="0">
                          <a:solidFill>
                            <a:schemeClr val="tx1"/>
                          </a:solidFill>
                          <a:latin typeface="Times New Roman" pitchFamily="18" charset="0"/>
                          <a:cs typeface="Times New Roman" pitchFamily="18" charset="0"/>
                        </a:rPr>
                        <a:t>Pour atteindre le </a:t>
                      </a:r>
                    </a:p>
                    <a:p>
                      <a:r>
                        <a:rPr lang="fr-FR" sz="1400" b="1" dirty="0" smtClean="0">
                          <a:solidFill>
                            <a:schemeClr val="tx1"/>
                          </a:solidFill>
                          <a:latin typeface="Times New Roman" pitchFamily="18" charset="0"/>
                          <a:cs typeface="Times New Roman" pitchFamily="18" charset="0"/>
                        </a:rPr>
                        <a:t>réseau de destination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400" b="1" dirty="0" smtClean="0">
                          <a:solidFill>
                            <a:schemeClr val="tx1"/>
                          </a:solidFill>
                          <a:latin typeface="Times New Roman" pitchFamily="18" charset="0"/>
                          <a:cs typeface="Times New Roman" pitchFamily="18" charset="0"/>
                        </a:rPr>
                        <a:t>Prochain </a:t>
                      </a:r>
                    </a:p>
                    <a:p>
                      <a:r>
                        <a:rPr lang="fr-FR" sz="1400" b="1" dirty="0" smtClean="0">
                          <a:solidFill>
                            <a:schemeClr val="tx1"/>
                          </a:solidFill>
                          <a:latin typeface="Times New Roman" pitchFamily="18" charset="0"/>
                          <a:cs typeface="Times New Roman" pitchFamily="18" charset="0"/>
                        </a:rPr>
                        <a:t>nœud Passerelle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400" b="1" dirty="0" smtClean="0">
                          <a:solidFill>
                            <a:schemeClr val="tx1"/>
                          </a:solidFill>
                          <a:latin typeface="Times New Roman" pitchFamily="18" charset="0"/>
                          <a:cs typeface="Times New Roman" pitchFamily="18" charset="0"/>
                        </a:rPr>
                        <a:t>Via</a:t>
                      </a:r>
                    </a:p>
                    <a:p>
                      <a:r>
                        <a:rPr lang="fr-FR" sz="1400" b="1" dirty="0" smtClean="0">
                          <a:solidFill>
                            <a:schemeClr val="tx1"/>
                          </a:solidFill>
                          <a:latin typeface="Times New Roman" pitchFamily="18" charset="0"/>
                          <a:cs typeface="Times New Roman" pitchFamily="18" charset="0"/>
                        </a:rPr>
                        <a:t> l’interface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latin typeface="Times New Roman" pitchFamily="18" charset="0"/>
                          <a:cs typeface="Times New Roman" pitchFamily="18" charset="0"/>
                        </a:rPr>
                        <a:t>192.168.1.0/</a:t>
                      </a:r>
                      <a:r>
                        <a:rPr lang="fr-FR" sz="1800" kern="1200" dirty="0" smtClean="0">
                          <a:solidFill>
                            <a:schemeClr val="tx1"/>
                          </a:solidFill>
                          <a:latin typeface="Times New Roman" pitchFamily="18" charset="0"/>
                          <a:ea typeface="+mn-ea"/>
                          <a:cs typeface="Times New Roman" pitchFamily="18" charset="0"/>
                        </a:rPr>
                        <a:t>24</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P1</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latin typeface="Times New Roman" pitchFamily="18" charset="0"/>
                          <a:cs typeface="Times New Roman" pitchFamily="18" charset="0"/>
                        </a:rPr>
                        <a:t>192.168.3.0/</a:t>
                      </a:r>
                      <a:r>
                        <a:rPr lang="fr-FR" sz="1800" kern="1200" dirty="0" smtClean="0">
                          <a:solidFill>
                            <a:schemeClr val="tx1"/>
                          </a:solidFill>
                          <a:latin typeface="Times New Roman" pitchFamily="18" charset="0"/>
                          <a:ea typeface="+mn-ea"/>
                          <a:cs typeface="Times New Roman" pitchFamily="18" charset="0"/>
                        </a:rPr>
                        <a:t>24</a:t>
                      </a:r>
                      <a:endParaRPr lang="fr-FR"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P2</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r>
                        <a:rPr lang="fr-FR" dirty="0" smtClean="0">
                          <a:solidFill>
                            <a:schemeClr val="tx1"/>
                          </a:solidFill>
                          <a:latin typeface="Times New Roman" pitchFamily="18" charset="0"/>
                          <a:cs typeface="Times New Roman" pitchFamily="18" charset="0"/>
                        </a:rPr>
                        <a:t>192.168.2.0/</a:t>
                      </a:r>
                      <a:r>
                        <a:rPr lang="fr-FR" sz="1800" kern="1200" dirty="0" smtClean="0">
                          <a:solidFill>
                            <a:schemeClr val="tx1"/>
                          </a:solidFill>
                          <a:latin typeface="Times New Roman" pitchFamily="18" charset="0"/>
                          <a:ea typeface="+mn-ea"/>
                          <a:cs typeface="Times New Roman" pitchFamily="18" charset="0"/>
                        </a:rPr>
                        <a:t>24</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192.168.3.2</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latin typeface="Times New Roman" pitchFamily="18" charset="0"/>
                          <a:cs typeface="Times New Roman" pitchFamily="18" charset="0"/>
                        </a:rPr>
                        <a:t>P2</a:t>
                      </a:r>
                      <a:endParaRPr lang="fr-FR"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7451" name="ZoneTexte 65"/>
          <p:cNvSpPr txBox="1">
            <a:spLocks noChangeArrowheads="1"/>
          </p:cNvSpPr>
          <p:nvPr/>
        </p:nvSpPr>
        <p:spPr bwMode="auto">
          <a:xfrm>
            <a:off x="0" y="3714750"/>
            <a:ext cx="3048000" cy="369888"/>
          </a:xfrm>
          <a:prstGeom prst="rect">
            <a:avLst/>
          </a:prstGeom>
          <a:noFill/>
          <a:ln w="9525">
            <a:noFill/>
            <a:miter lim="800000"/>
            <a:headEnd/>
            <a:tailEnd/>
          </a:ln>
        </p:spPr>
        <p:txBody>
          <a:bodyPr wrap="none">
            <a:spAutoFit/>
          </a:bodyPr>
          <a:lstStyle/>
          <a:p>
            <a:r>
              <a:rPr lang="fr-FR">
                <a:latin typeface="Times New Roman" pitchFamily="18" charset="0"/>
                <a:cs typeface="Times New Roman" pitchFamily="18" charset="0"/>
              </a:rPr>
              <a:t>Table de routage de routeur R1</a:t>
            </a:r>
          </a:p>
        </p:txBody>
      </p:sp>
      <p:graphicFrame>
        <p:nvGraphicFramePr>
          <p:cNvPr id="67" name="Tableau 66"/>
          <p:cNvGraphicFramePr>
            <a:graphicFrameLocks noGrp="1"/>
          </p:cNvGraphicFramePr>
          <p:nvPr/>
        </p:nvGraphicFramePr>
        <p:xfrm>
          <a:off x="4572000" y="4214813"/>
          <a:ext cx="4143404" cy="2428891"/>
        </p:xfrm>
        <a:graphic>
          <a:graphicData uri="http://schemas.openxmlformats.org/drawingml/2006/table">
            <a:tbl>
              <a:tblPr firstRow="1" bandRow="1">
                <a:tableStyleId>{5C22544A-7EE6-4342-B048-85BDC9FD1C3A}</a:tableStyleId>
              </a:tblPr>
              <a:tblGrid>
                <a:gridCol w="1857388"/>
                <a:gridCol w="1285884"/>
                <a:gridCol w="1000132"/>
              </a:tblGrid>
              <a:tr h="783514">
                <a:tc>
                  <a:txBody>
                    <a:bodyPr/>
                    <a:lstStyle/>
                    <a:p>
                      <a:r>
                        <a:rPr lang="fr-FR" sz="1400" b="1" dirty="0" smtClean="0">
                          <a:solidFill>
                            <a:schemeClr val="tx1"/>
                          </a:solidFill>
                          <a:latin typeface="Times New Roman" pitchFamily="18" charset="0"/>
                          <a:cs typeface="Times New Roman" pitchFamily="18" charset="0"/>
                        </a:rPr>
                        <a:t>Pour atteindre le </a:t>
                      </a:r>
                    </a:p>
                    <a:p>
                      <a:r>
                        <a:rPr lang="fr-FR" sz="1400" b="1" dirty="0" smtClean="0">
                          <a:solidFill>
                            <a:schemeClr val="tx1"/>
                          </a:solidFill>
                          <a:latin typeface="Times New Roman" pitchFamily="18" charset="0"/>
                          <a:cs typeface="Times New Roman" pitchFamily="18" charset="0"/>
                        </a:rPr>
                        <a:t>réseau de destination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400" b="1" dirty="0" smtClean="0">
                          <a:solidFill>
                            <a:schemeClr val="tx1"/>
                          </a:solidFill>
                          <a:latin typeface="Times New Roman" pitchFamily="18" charset="0"/>
                          <a:cs typeface="Times New Roman" pitchFamily="18" charset="0"/>
                        </a:rPr>
                        <a:t>Prochain </a:t>
                      </a:r>
                    </a:p>
                    <a:p>
                      <a:r>
                        <a:rPr lang="fr-FR" sz="1400" b="1" dirty="0" smtClean="0">
                          <a:solidFill>
                            <a:schemeClr val="tx1"/>
                          </a:solidFill>
                          <a:latin typeface="Times New Roman" pitchFamily="18" charset="0"/>
                          <a:cs typeface="Times New Roman" pitchFamily="18" charset="0"/>
                        </a:rPr>
                        <a:t>nœud Passerelle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400" b="1" dirty="0" smtClean="0">
                          <a:solidFill>
                            <a:schemeClr val="tx1"/>
                          </a:solidFill>
                          <a:latin typeface="Times New Roman" pitchFamily="18" charset="0"/>
                          <a:cs typeface="Times New Roman" pitchFamily="18" charset="0"/>
                        </a:rPr>
                        <a:t>Via</a:t>
                      </a:r>
                    </a:p>
                    <a:p>
                      <a:r>
                        <a:rPr lang="fr-FR" sz="1400" b="1" dirty="0" smtClean="0">
                          <a:solidFill>
                            <a:schemeClr val="tx1"/>
                          </a:solidFill>
                          <a:latin typeface="Times New Roman" pitchFamily="18" charset="0"/>
                          <a:cs typeface="Times New Roman" pitchFamily="18" charset="0"/>
                        </a:rPr>
                        <a:t> l’interface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tx1"/>
                          </a:solidFill>
                          <a:latin typeface="Times New Roman" pitchFamily="18" charset="0"/>
                          <a:ea typeface="+mn-ea"/>
                          <a:cs typeface="Times New Roman" pitchFamily="18" charset="0"/>
                        </a:rPr>
                        <a:t>192.168.2.0/24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tx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tx1"/>
                          </a:solidFill>
                          <a:latin typeface="Times New Roman" pitchFamily="18" charset="0"/>
                          <a:ea typeface="+mn-ea"/>
                          <a:cs typeface="Times New Roman" pitchFamily="18" charset="0"/>
                        </a:rPr>
                        <a:t>P1</a:t>
                      </a:r>
                      <a:endParaRPr lang="fr-FR" sz="1800" kern="120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tx1"/>
                          </a:solidFill>
                          <a:latin typeface="Times New Roman" pitchFamily="18" charset="0"/>
                          <a:ea typeface="+mn-ea"/>
                          <a:cs typeface="Times New Roman" pitchFamily="18" charset="0"/>
                        </a:rPr>
                        <a:t>192.168.3.0/24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tx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tx1"/>
                          </a:solidFill>
                          <a:latin typeface="Times New Roman" pitchFamily="18" charset="0"/>
                          <a:ea typeface="+mn-ea"/>
                          <a:cs typeface="Times New Roman" pitchFamily="18" charset="0"/>
                        </a:rPr>
                        <a:t>P2</a:t>
                      </a:r>
                      <a:endParaRPr lang="fr-FR" sz="1800" kern="120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r>
                        <a:rPr lang="fr-FR" sz="1800" kern="1200" dirty="0" smtClean="0">
                          <a:solidFill>
                            <a:schemeClr val="tx1"/>
                          </a:solidFill>
                          <a:latin typeface="Times New Roman" pitchFamily="18" charset="0"/>
                          <a:ea typeface="+mn-ea"/>
                          <a:cs typeface="Times New Roman" pitchFamily="18" charset="0"/>
                        </a:rPr>
                        <a:t>192.168.1.0/24</a:t>
                      </a:r>
                      <a:endParaRPr lang="fr-FR" sz="1800" kern="120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tx1"/>
                          </a:solidFill>
                          <a:latin typeface="Times New Roman" pitchFamily="18" charset="0"/>
                          <a:ea typeface="+mn-ea"/>
                          <a:cs typeface="Times New Roman" pitchFamily="18" charset="0"/>
                        </a:rPr>
                        <a:t>192.168.3.1</a:t>
                      </a:r>
                      <a:endParaRPr lang="fr-FR" sz="1800" kern="120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tx1"/>
                          </a:solidFill>
                          <a:latin typeface="Times New Roman" pitchFamily="18" charset="0"/>
                          <a:ea typeface="+mn-ea"/>
                          <a:cs typeface="Times New Roman" pitchFamily="18" charset="0"/>
                        </a:rPr>
                        <a:t>P2</a:t>
                      </a:r>
                      <a:endParaRPr lang="fr-FR" sz="1800" kern="120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7474" name="ZoneTexte 67"/>
          <p:cNvSpPr txBox="1">
            <a:spLocks noChangeArrowheads="1"/>
          </p:cNvSpPr>
          <p:nvPr/>
        </p:nvSpPr>
        <p:spPr bwMode="auto">
          <a:xfrm>
            <a:off x="4786313" y="3786188"/>
            <a:ext cx="3048000" cy="369887"/>
          </a:xfrm>
          <a:prstGeom prst="rect">
            <a:avLst/>
          </a:prstGeom>
          <a:noFill/>
          <a:ln w="9525">
            <a:noFill/>
            <a:miter lim="800000"/>
            <a:headEnd/>
            <a:tailEnd/>
          </a:ln>
        </p:spPr>
        <p:txBody>
          <a:bodyPr wrap="none">
            <a:spAutoFit/>
          </a:bodyPr>
          <a:lstStyle/>
          <a:p>
            <a:r>
              <a:rPr lang="fr-FR">
                <a:latin typeface="Times New Roman" pitchFamily="18" charset="0"/>
                <a:cs typeface="Times New Roman" pitchFamily="18" charset="0"/>
              </a:rPr>
              <a:t>Table de routage de routeur R2</a:t>
            </a:r>
          </a:p>
        </p:txBody>
      </p:sp>
      <p:cxnSp>
        <p:nvCxnSpPr>
          <p:cNvPr id="70" name="Connecteur droit avec flèche 69"/>
          <p:cNvCxnSpPr>
            <a:stCxn id="17426" idx="1"/>
          </p:cNvCxnSpPr>
          <p:nvPr/>
        </p:nvCxnSpPr>
        <p:spPr>
          <a:xfrm rot="10800000">
            <a:off x="5715000" y="2359025"/>
            <a:ext cx="420688" cy="1873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Connecteur droit avec flèche 71"/>
          <p:cNvCxnSpPr/>
          <p:nvPr/>
        </p:nvCxnSpPr>
        <p:spPr>
          <a:xfrm rot="16200000" flipV="1">
            <a:off x="4714876" y="2716212"/>
            <a:ext cx="285750" cy="1428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rot="5400000" flipH="1" flipV="1">
            <a:off x="3929062" y="2787651"/>
            <a:ext cx="500063" cy="2143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Connecteur droit avec flèche 75"/>
          <p:cNvCxnSpPr/>
          <p:nvPr/>
        </p:nvCxnSpPr>
        <p:spPr>
          <a:xfrm flipV="1">
            <a:off x="3357563" y="2216150"/>
            <a:ext cx="428625" cy="714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79" name="Titre 1"/>
          <p:cNvSpPr>
            <a:spLocks noGrp="1"/>
          </p:cNvSpPr>
          <p:nvPr>
            <p:ph type="title"/>
          </p:nvPr>
        </p:nvSpPr>
        <p:spPr>
          <a:xfrm>
            <a:off x="214313" y="0"/>
            <a:ext cx="8229600" cy="511175"/>
          </a:xfrm>
        </p:spPr>
        <p:txBody>
          <a:bodyPr/>
          <a:lstStyle/>
          <a:p>
            <a:pPr algn="l"/>
            <a:r>
              <a:rPr lang="fr-FR" sz="2800" smtClean="0">
                <a:latin typeface="Times New Roman" pitchFamily="18" charset="0"/>
                <a:cs typeface="Times New Roman" pitchFamily="18" charset="0"/>
              </a:rPr>
              <a:t>Exemple  2 :  deux routeurs et deux réseaux</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e 44"/>
          <p:cNvGrpSpPr>
            <a:grpSpLocks/>
          </p:cNvGrpSpPr>
          <p:nvPr/>
        </p:nvGrpSpPr>
        <p:grpSpPr bwMode="auto">
          <a:xfrm>
            <a:off x="642938" y="692150"/>
            <a:ext cx="8104187" cy="2879725"/>
            <a:chOff x="642938" y="515941"/>
            <a:chExt cx="8104143" cy="2878955"/>
          </a:xfrm>
        </p:grpSpPr>
        <p:sp>
          <p:nvSpPr>
            <p:cNvPr id="18489" name="Line 26"/>
            <p:cNvSpPr>
              <a:spLocks noChangeShapeType="1"/>
            </p:cNvSpPr>
            <p:nvPr/>
          </p:nvSpPr>
          <p:spPr bwMode="auto">
            <a:xfrm>
              <a:off x="2800592" y="1190129"/>
              <a:ext cx="528426" cy="733935"/>
            </a:xfrm>
            <a:prstGeom prst="line">
              <a:avLst/>
            </a:prstGeom>
            <a:noFill/>
            <a:ln w="38100" cmpd="dbl">
              <a:solidFill>
                <a:schemeClr val="hlink"/>
              </a:solidFill>
              <a:round/>
              <a:headEnd/>
              <a:tailEnd/>
            </a:ln>
          </p:spPr>
          <p:txBody>
            <a:bodyPr wrap="none" anchor="ctr"/>
            <a:lstStyle/>
            <a:p>
              <a:endParaRPr lang="fr-FR"/>
            </a:p>
          </p:txBody>
        </p:sp>
        <p:sp>
          <p:nvSpPr>
            <p:cNvPr id="18490" name="Text Box 36"/>
            <p:cNvSpPr txBox="1">
              <a:spLocks noChangeArrowheads="1"/>
            </p:cNvSpPr>
            <p:nvPr/>
          </p:nvSpPr>
          <p:spPr bwMode="auto">
            <a:xfrm>
              <a:off x="942612" y="600214"/>
              <a:ext cx="1603313" cy="307842"/>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192.168.2.0</a:t>
              </a:r>
            </a:p>
          </p:txBody>
        </p:sp>
        <p:sp>
          <p:nvSpPr>
            <p:cNvPr id="41" name="Ellipse 40"/>
            <p:cNvSpPr/>
            <p:nvPr/>
          </p:nvSpPr>
          <p:spPr bwMode="auto">
            <a:xfrm>
              <a:off x="3047987" y="1923677"/>
              <a:ext cx="600072" cy="3443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R2</a:t>
              </a:r>
            </a:p>
          </p:txBody>
        </p:sp>
        <p:grpSp>
          <p:nvGrpSpPr>
            <p:cNvPr id="18492" name="Groupe 59"/>
            <p:cNvGrpSpPr>
              <a:grpSpLocks/>
            </p:cNvGrpSpPr>
            <p:nvPr/>
          </p:nvGrpSpPr>
          <p:grpSpPr bwMode="auto">
            <a:xfrm>
              <a:off x="642938" y="853035"/>
              <a:ext cx="2488278" cy="778362"/>
              <a:chOff x="1239417" y="2391992"/>
              <a:chExt cx="2965847" cy="1319624"/>
            </a:xfrm>
          </p:grpSpPr>
          <p:sp>
            <p:nvSpPr>
              <p:cNvPr id="18520" name="Rectangle 4"/>
              <p:cNvSpPr>
                <a:spLocks noChangeArrowheads="1"/>
              </p:cNvSpPr>
              <p:nvPr/>
            </p:nvSpPr>
            <p:spPr bwMode="auto">
              <a:xfrm>
                <a:off x="2114871" y="2391992"/>
                <a:ext cx="334513"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8521" name="Rectangle 5"/>
              <p:cNvSpPr>
                <a:spLocks noChangeArrowheads="1"/>
              </p:cNvSpPr>
              <p:nvPr/>
            </p:nvSpPr>
            <p:spPr bwMode="auto">
              <a:xfrm>
                <a:off x="3067424" y="2391992"/>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8522" name="Rectangle 6"/>
              <p:cNvSpPr>
                <a:spLocks noChangeArrowheads="1"/>
              </p:cNvSpPr>
              <p:nvPr/>
            </p:nvSpPr>
            <p:spPr bwMode="auto">
              <a:xfrm>
                <a:off x="2449384" y="3367083"/>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8523" name="Line 18"/>
              <p:cNvSpPr>
                <a:spLocks noChangeShapeType="1"/>
              </p:cNvSpPr>
              <p:nvPr/>
            </p:nvSpPr>
            <p:spPr bwMode="auto">
              <a:xfrm>
                <a:off x="2257878" y="2736524"/>
                <a:ext cx="0" cy="286027"/>
              </a:xfrm>
              <a:prstGeom prst="line">
                <a:avLst/>
              </a:prstGeom>
              <a:noFill/>
              <a:ln w="9525">
                <a:solidFill>
                  <a:schemeClr val="tx1"/>
                </a:solidFill>
                <a:round/>
                <a:headEnd/>
                <a:tailEnd/>
              </a:ln>
            </p:spPr>
            <p:txBody>
              <a:bodyPr wrap="none" anchor="ctr"/>
              <a:lstStyle/>
              <a:p>
                <a:endParaRPr lang="fr-FR"/>
              </a:p>
            </p:txBody>
          </p:sp>
          <p:sp>
            <p:nvSpPr>
              <p:cNvPr id="18524" name="Line 19"/>
              <p:cNvSpPr>
                <a:spLocks noChangeShapeType="1"/>
              </p:cNvSpPr>
              <p:nvPr/>
            </p:nvSpPr>
            <p:spPr bwMode="auto">
              <a:xfrm flipV="1">
                <a:off x="2638402" y="3022552"/>
                <a:ext cx="0" cy="344532"/>
              </a:xfrm>
              <a:prstGeom prst="line">
                <a:avLst/>
              </a:prstGeom>
              <a:noFill/>
              <a:ln w="9525">
                <a:solidFill>
                  <a:schemeClr val="tx1"/>
                </a:solidFill>
                <a:round/>
                <a:headEnd/>
                <a:tailEnd/>
              </a:ln>
            </p:spPr>
            <p:txBody>
              <a:bodyPr wrap="none" anchor="ctr"/>
              <a:lstStyle/>
              <a:p>
                <a:endParaRPr lang="fr-FR"/>
              </a:p>
            </p:txBody>
          </p:sp>
          <p:sp>
            <p:nvSpPr>
              <p:cNvPr id="18525" name="Line 20"/>
              <p:cNvSpPr>
                <a:spLocks noChangeShapeType="1"/>
              </p:cNvSpPr>
              <p:nvPr/>
            </p:nvSpPr>
            <p:spPr bwMode="auto">
              <a:xfrm>
                <a:off x="3210431" y="2736524"/>
                <a:ext cx="0" cy="286027"/>
              </a:xfrm>
              <a:prstGeom prst="line">
                <a:avLst/>
              </a:prstGeom>
              <a:noFill/>
              <a:ln w="9525">
                <a:solidFill>
                  <a:schemeClr val="tx1"/>
                </a:solidFill>
                <a:round/>
                <a:headEnd/>
                <a:tailEnd/>
              </a:ln>
            </p:spPr>
            <p:txBody>
              <a:bodyPr wrap="none" anchor="ctr"/>
              <a:lstStyle/>
              <a:p>
                <a:endParaRPr lang="fr-FR"/>
              </a:p>
            </p:txBody>
          </p:sp>
          <p:cxnSp>
            <p:nvCxnSpPr>
              <p:cNvPr id="18526" name="Connecteur droit 50"/>
              <p:cNvCxnSpPr>
                <a:cxnSpLocks noChangeShapeType="1"/>
              </p:cNvCxnSpPr>
              <p:nvPr/>
            </p:nvCxnSpPr>
            <p:spPr bwMode="auto">
              <a:xfrm rot="10800000">
                <a:off x="1239417" y="2977046"/>
                <a:ext cx="2965847" cy="2168"/>
              </a:xfrm>
              <a:prstGeom prst="line">
                <a:avLst/>
              </a:prstGeom>
              <a:noFill/>
              <a:ln w="57150">
                <a:solidFill>
                  <a:schemeClr val="hlink"/>
                </a:solidFill>
                <a:round/>
                <a:headEnd/>
                <a:tailEnd/>
              </a:ln>
            </p:spPr>
          </p:cxnSp>
        </p:grpSp>
        <p:sp>
          <p:nvSpPr>
            <p:cNvPr id="49" name="Ellipse 48"/>
            <p:cNvSpPr/>
            <p:nvPr/>
          </p:nvSpPr>
          <p:spPr bwMode="auto">
            <a:xfrm>
              <a:off x="4417993" y="1939548"/>
              <a:ext cx="647696" cy="345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R1</a:t>
              </a:r>
            </a:p>
          </p:txBody>
        </p:sp>
        <p:sp>
          <p:nvSpPr>
            <p:cNvPr id="18494" name="Line 26"/>
            <p:cNvSpPr>
              <a:spLocks noChangeShapeType="1"/>
            </p:cNvSpPr>
            <p:nvPr/>
          </p:nvSpPr>
          <p:spPr bwMode="auto">
            <a:xfrm flipH="1">
              <a:off x="3610710" y="2069640"/>
              <a:ext cx="808123" cy="26967"/>
            </a:xfrm>
            <a:prstGeom prst="line">
              <a:avLst/>
            </a:prstGeom>
            <a:noFill/>
            <a:ln w="38100" cmpd="dbl">
              <a:solidFill>
                <a:schemeClr val="hlink"/>
              </a:solidFill>
              <a:round/>
              <a:headEnd/>
              <a:tailEnd/>
            </a:ln>
          </p:spPr>
          <p:txBody>
            <a:bodyPr wrap="none" anchor="ctr"/>
            <a:lstStyle/>
            <a:p>
              <a:endParaRPr lang="fr-FR"/>
            </a:p>
          </p:txBody>
        </p:sp>
        <p:sp>
          <p:nvSpPr>
            <p:cNvPr id="18495" name="Rectangle 53"/>
            <p:cNvSpPr>
              <a:spLocks noChangeArrowheads="1"/>
            </p:cNvSpPr>
            <p:nvPr/>
          </p:nvSpPr>
          <p:spPr bwMode="auto">
            <a:xfrm>
              <a:off x="1357313" y="1730641"/>
              <a:ext cx="1151269" cy="523330"/>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P1 :</a:t>
              </a:r>
            </a:p>
            <a:p>
              <a:r>
                <a:rPr lang="fr-FR" sz="1400">
                  <a:latin typeface="Times New Roman" pitchFamily="18" charset="0"/>
                  <a:cs typeface="Times New Roman" pitchFamily="18" charset="0"/>
                </a:rPr>
                <a:t>192.168.2.1</a:t>
              </a:r>
            </a:p>
          </p:txBody>
        </p:sp>
        <p:grpSp>
          <p:nvGrpSpPr>
            <p:cNvPr id="18496" name="Groupe 29"/>
            <p:cNvGrpSpPr>
              <a:grpSpLocks/>
            </p:cNvGrpSpPr>
            <p:nvPr/>
          </p:nvGrpSpPr>
          <p:grpSpPr bwMode="auto">
            <a:xfrm>
              <a:off x="4549691" y="515941"/>
              <a:ext cx="3165559" cy="1829569"/>
              <a:chOff x="5156601" y="928670"/>
              <a:chExt cx="3773117" cy="3101824"/>
            </a:xfrm>
          </p:grpSpPr>
          <p:sp>
            <p:nvSpPr>
              <p:cNvPr id="18510" name="Line 3"/>
              <p:cNvSpPr>
                <a:spLocks noChangeShapeType="1"/>
              </p:cNvSpPr>
              <p:nvPr/>
            </p:nvSpPr>
            <p:spPr bwMode="auto">
              <a:xfrm>
                <a:off x="6572264" y="2096993"/>
                <a:ext cx="2357454" cy="0"/>
              </a:xfrm>
              <a:prstGeom prst="line">
                <a:avLst/>
              </a:prstGeom>
              <a:noFill/>
              <a:ln w="57150">
                <a:solidFill>
                  <a:schemeClr val="hlink"/>
                </a:solidFill>
                <a:round/>
                <a:headEnd/>
                <a:tailEnd/>
              </a:ln>
            </p:spPr>
            <p:txBody>
              <a:bodyPr wrap="none" anchor="ctr"/>
              <a:lstStyle/>
              <a:p>
                <a:endParaRPr lang="fr-FR"/>
              </a:p>
            </p:txBody>
          </p:sp>
          <p:sp>
            <p:nvSpPr>
              <p:cNvPr id="18511" name="Rectangle 4"/>
              <p:cNvSpPr>
                <a:spLocks noChangeArrowheads="1"/>
              </p:cNvSpPr>
              <p:nvPr/>
            </p:nvSpPr>
            <p:spPr bwMode="auto">
              <a:xfrm>
                <a:off x="6972763" y="1466434"/>
                <a:ext cx="36031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8512" name="Rectangle 5"/>
              <p:cNvSpPr>
                <a:spLocks noChangeArrowheads="1"/>
              </p:cNvSpPr>
              <p:nvPr/>
            </p:nvSpPr>
            <p:spPr bwMode="auto">
              <a:xfrm>
                <a:off x="8000132" y="1466434"/>
                <a:ext cx="35763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8513" name="Rectangle 6"/>
              <p:cNvSpPr>
                <a:spLocks noChangeArrowheads="1"/>
              </p:cNvSpPr>
              <p:nvPr/>
            </p:nvSpPr>
            <p:spPr bwMode="auto">
              <a:xfrm>
                <a:off x="7333079" y="2441526"/>
                <a:ext cx="35897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8514" name="Line 18"/>
              <p:cNvSpPr>
                <a:spLocks noChangeShapeType="1"/>
              </p:cNvSpPr>
              <p:nvPr/>
            </p:nvSpPr>
            <p:spPr bwMode="auto">
              <a:xfrm>
                <a:off x="7128141" y="1810966"/>
                <a:ext cx="0" cy="286027"/>
              </a:xfrm>
              <a:prstGeom prst="line">
                <a:avLst/>
              </a:prstGeom>
              <a:noFill/>
              <a:ln w="9525">
                <a:solidFill>
                  <a:schemeClr val="tx1"/>
                </a:solidFill>
                <a:round/>
                <a:headEnd/>
                <a:tailEnd/>
              </a:ln>
            </p:spPr>
            <p:txBody>
              <a:bodyPr wrap="none" anchor="ctr"/>
              <a:lstStyle/>
              <a:p>
                <a:endParaRPr lang="fr-FR"/>
              </a:p>
            </p:txBody>
          </p:sp>
          <p:sp>
            <p:nvSpPr>
              <p:cNvPr id="18515" name="Line 19"/>
              <p:cNvSpPr>
                <a:spLocks noChangeShapeType="1"/>
              </p:cNvSpPr>
              <p:nvPr/>
            </p:nvSpPr>
            <p:spPr bwMode="auto">
              <a:xfrm flipV="1">
                <a:off x="7538016" y="2096993"/>
                <a:ext cx="0" cy="344533"/>
              </a:xfrm>
              <a:prstGeom prst="line">
                <a:avLst/>
              </a:prstGeom>
              <a:noFill/>
              <a:ln w="9525">
                <a:solidFill>
                  <a:schemeClr val="tx1"/>
                </a:solidFill>
                <a:round/>
                <a:headEnd/>
                <a:tailEnd/>
              </a:ln>
            </p:spPr>
            <p:txBody>
              <a:bodyPr wrap="none" anchor="ctr"/>
              <a:lstStyle/>
              <a:p>
                <a:endParaRPr lang="fr-FR"/>
              </a:p>
            </p:txBody>
          </p:sp>
          <p:sp>
            <p:nvSpPr>
              <p:cNvPr id="18516" name="Line 20"/>
              <p:cNvSpPr>
                <a:spLocks noChangeShapeType="1"/>
              </p:cNvSpPr>
              <p:nvPr/>
            </p:nvSpPr>
            <p:spPr bwMode="auto">
              <a:xfrm>
                <a:off x="8152830" y="1810966"/>
                <a:ext cx="0" cy="286027"/>
              </a:xfrm>
              <a:prstGeom prst="line">
                <a:avLst/>
              </a:prstGeom>
              <a:noFill/>
              <a:ln w="9525">
                <a:solidFill>
                  <a:schemeClr val="tx1"/>
                </a:solidFill>
                <a:round/>
                <a:headEnd/>
                <a:tailEnd/>
              </a:ln>
            </p:spPr>
            <p:txBody>
              <a:bodyPr wrap="none" anchor="ctr"/>
              <a:lstStyle/>
              <a:p>
                <a:endParaRPr lang="fr-FR"/>
              </a:p>
            </p:txBody>
          </p:sp>
          <p:sp>
            <p:nvSpPr>
              <p:cNvPr id="18517" name="Line 26"/>
              <p:cNvSpPr>
                <a:spLocks noChangeShapeType="1"/>
              </p:cNvSpPr>
              <p:nvPr/>
            </p:nvSpPr>
            <p:spPr bwMode="auto">
              <a:xfrm flipV="1">
                <a:off x="5715008" y="2143114"/>
                <a:ext cx="1143008" cy="1428761"/>
              </a:xfrm>
              <a:prstGeom prst="line">
                <a:avLst/>
              </a:prstGeom>
              <a:noFill/>
              <a:ln w="38100" cmpd="dbl">
                <a:solidFill>
                  <a:schemeClr val="hlink"/>
                </a:solidFill>
                <a:round/>
                <a:headEnd/>
                <a:tailEnd/>
              </a:ln>
            </p:spPr>
            <p:txBody>
              <a:bodyPr wrap="none" anchor="ctr"/>
              <a:lstStyle/>
              <a:p>
                <a:endParaRPr lang="fr-FR"/>
              </a:p>
            </p:txBody>
          </p:sp>
          <p:sp>
            <p:nvSpPr>
              <p:cNvPr id="18518" name="Text Box 36"/>
              <p:cNvSpPr txBox="1">
                <a:spLocks noChangeArrowheads="1"/>
              </p:cNvSpPr>
              <p:nvPr/>
            </p:nvSpPr>
            <p:spPr bwMode="auto">
              <a:xfrm>
                <a:off x="5156601" y="928670"/>
                <a:ext cx="1911033" cy="521910"/>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192.168.1.0</a:t>
                </a:r>
              </a:p>
            </p:txBody>
          </p:sp>
          <p:sp>
            <p:nvSpPr>
              <p:cNvPr id="18519" name="Rectangle 54"/>
              <p:cNvSpPr>
                <a:spLocks noChangeArrowheads="1"/>
              </p:cNvSpPr>
              <p:nvPr/>
            </p:nvSpPr>
            <p:spPr bwMode="auto">
              <a:xfrm>
                <a:off x="6072198" y="3143249"/>
                <a:ext cx="1372229" cy="887245"/>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P1 :</a:t>
                </a:r>
              </a:p>
              <a:p>
                <a:r>
                  <a:rPr lang="fr-FR" sz="1400">
                    <a:latin typeface="Times New Roman" pitchFamily="18" charset="0"/>
                    <a:cs typeface="Times New Roman" pitchFamily="18" charset="0"/>
                  </a:rPr>
                  <a:t>192.168.1.1</a:t>
                </a:r>
              </a:p>
            </p:txBody>
          </p:sp>
        </p:grpSp>
        <p:sp>
          <p:nvSpPr>
            <p:cNvPr id="18497" name="Rectangle 55"/>
            <p:cNvSpPr>
              <a:spLocks noChangeArrowheads="1"/>
            </p:cNvSpPr>
            <p:nvPr/>
          </p:nvSpPr>
          <p:spPr bwMode="auto">
            <a:xfrm>
              <a:off x="2005392" y="2311665"/>
              <a:ext cx="1106385" cy="523330"/>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P2:</a:t>
              </a:r>
            </a:p>
            <a:p>
              <a:r>
                <a:rPr lang="fr-FR" sz="1400">
                  <a:latin typeface="Times New Roman" pitchFamily="18" charset="0"/>
                  <a:cs typeface="Times New Roman" pitchFamily="18" charset="0"/>
                </a:rPr>
                <a:t>192.168.3.2</a:t>
              </a:r>
            </a:p>
          </p:txBody>
        </p:sp>
        <p:sp>
          <p:nvSpPr>
            <p:cNvPr id="18498" name="Rectangle 56"/>
            <p:cNvSpPr>
              <a:spLocks noChangeArrowheads="1"/>
            </p:cNvSpPr>
            <p:nvPr/>
          </p:nvSpPr>
          <p:spPr bwMode="auto">
            <a:xfrm>
              <a:off x="3759550" y="1485086"/>
              <a:ext cx="1151269" cy="523330"/>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P2 :</a:t>
              </a:r>
            </a:p>
            <a:p>
              <a:r>
                <a:rPr lang="fr-FR" sz="1400">
                  <a:latin typeface="Times New Roman" pitchFamily="18" charset="0"/>
                  <a:cs typeface="Times New Roman" pitchFamily="18" charset="0"/>
                </a:rPr>
                <a:t>192.168.3.1</a:t>
              </a:r>
            </a:p>
          </p:txBody>
        </p:sp>
        <p:grpSp>
          <p:nvGrpSpPr>
            <p:cNvPr id="18499" name="Groupe 62"/>
            <p:cNvGrpSpPr>
              <a:grpSpLocks/>
            </p:cNvGrpSpPr>
            <p:nvPr/>
          </p:nvGrpSpPr>
          <p:grpSpPr bwMode="auto">
            <a:xfrm>
              <a:off x="4846755" y="2285684"/>
              <a:ext cx="2808560" cy="1109212"/>
              <a:chOff x="5510680" y="3929066"/>
              <a:chExt cx="3347600" cy="1880542"/>
            </a:xfrm>
          </p:grpSpPr>
          <p:sp>
            <p:nvSpPr>
              <p:cNvPr id="18502" name="Line 3"/>
              <p:cNvSpPr>
                <a:spLocks noChangeShapeType="1"/>
              </p:cNvSpPr>
              <p:nvPr/>
            </p:nvSpPr>
            <p:spPr bwMode="auto">
              <a:xfrm flipV="1">
                <a:off x="6403374" y="5246404"/>
                <a:ext cx="2454906" cy="0"/>
              </a:xfrm>
              <a:prstGeom prst="line">
                <a:avLst/>
              </a:prstGeom>
              <a:noFill/>
              <a:ln w="57150">
                <a:solidFill>
                  <a:schemeClr val="hlink"/>
                </a:solidFill>
                <a:round/>
                <a:headEnd/>
                <a:tailEnd/>
              </a:ln>
            </p:spPr>
            <p:txBody>
              <a:bodyPr wrap="none" anchor="ctr"/>
              <a:lstStyle/>
              <a:p>
                <a:endParaRPr lang="fr-FR"/>
              </a:p>
            </p:txBody>
          </p:sp>
          <p:sp>
            <p:nvSpPr>
              <p:cNvPr id="18503" name="Rectangle 4"/>
              <p:cNvSpPr>
                <a:spLocks noChangeArrowheads="1"/>
              </p:cNvSpPr>
              <p:nvPr/>
            </p:nvSpPr>
            <p:spPr bwMode="auto">
              <a:xfrm flipV="1">
                <a:off x="6820428" y="5501878"/>
                <a:ext cx="375211" cy="30773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8504" name="Rectangle 5"/>
              <p:cNvSpPr>
                <a:spLocks noChangeArrowheads="1"/>
              </p:cNvSpPr>
              <p:nvPr/>
            </p:nvSpPr>
            <p:spPr bwMode="auto">
              <a:xfrm flipV="1">
                <a:off x="7890267" y="5501878"/>
                <a:ext cx="372420" cy="30773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8505" name="Rectangle 6"/>
              <p:cNvSpPr>
                <a:spLocks noChangeArrowheads="1"/>
              </p:cNvSpPr>
              <p:nvPr/>
            </p:nvSpPr>
            <p:spPr bwMode="auto">
              <a:xfrm flipV="1">
                <a:off x="7195639" y="4630944"/>
                <a:ext cx="373815" cy="30773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8506" name="Line 18"/>
              <p:cNvSpPr>
                <a:spLocks noChangeShapeType="1"/>
              </p:cNvSpPr>
              <p:nvPr/>
            </p:nvSpPr>
            <p:spPr bwMode="auto">
              <a:xfrm flipV="1">
                <a:off x="6982229" y="5246404"/>
                <a:ext cx="0" cy="255474"/>
              </a:xfrm>
              <a:prstGeom prst="line">
                <a:avLst/>
              </a:prstGeom>
              <a:noFill/>
              <a:ln w="9525">
                <a:solidFill>
                  <a:schemeClr val="tx1"/>
                </a:solidFill>
                <a:round/>
                <a:headEnd/>
                <a:tailEnd/>
              </a:ln>
            </p:spPr>
            <p:txBody>
              <a:bodyPr wrap="none" anchor="ctr"/>
              <a:lstStyle/>
              <a:p>
                <a:endParaRPr lang="fr-FR"/>
              </a:p>
            </p:txBody>
          </p:sp>
          <p:sp>
            <p:nvSpPr>
              <p:cNvPr id="18507" name="Line 19"/>
              <p:cNvSpPr>
                <a:spLocks noChangeShapeType="1"/>
              </p:cNvSpPr>
              <p:nvPr/>
            </p:nvSpPr>
            <p:spPr bwMode="auto">
              <a:xfrm>
                <a:off x="7409048" y="4938673"/>
                <a:ext cx="0" cy="307730"/>
              </a:xfrm>
              <a:prstGeom prst="line">
                <a:avLst/>
              </a:prstGeom>
              <a:noFill/>
              <a:ln w="9525">
                <a:solidFill>
                  <a:schemeClr val="tx1"/>
                </a:solidFill>
                <a:round/>
                <a:headEnd/>
                <a:tailEnd/>
              </a:ln>
            </p:spPr>
            <p:txBody>
              <a:bodyPr wrap="none" anchor="ctr"/>
              <a:lstStyle/>
              <a:p>
                <a:endParaRPr lang="fr-FR"/>
              </a:p>
            </p:txBody>
          </p:sp>
          <p:sp>
            <p:nvSpPr>
              <p:cNvPr id="18508" name="Line 20"/>
              <p:cNvSpPr>
                <a:spLocks noChangeShapeType="1"/>
              </p:cNvSpPr>
              <p:nvPr/>
            </p:nvSpPr>
            <p:spPr bwMode="auto">
              <a:xfrm flipV="1">
                <a:off x="8049277" y="5246404"/>
                <a:ext cx="0" cy="255474"/>
              </a:xfrm>
              <a:prstGeom prst="line">
                <a:avLst/>
              </a:prstGeom>
              <a:noFill/>
              <a:ln w="9525">
                <a:solidFill>
                  <a:schemeClr val="tx1"/>
                </a:solidFill>
                <a:round/>
                <a:headEnd/>
                <a:tailEnd/>
              </a:ln>
            </p:spPr>
            <p:txBody>
              <a:bodyPr wrap="none" anchor="ctr"/>
              <a:lstStyle/>
              <a:p>
                <a:endParaRPr lang="fr-FR"/>
              </a:p>
            </p:txBody>
          </p:sp>
          <p:sp>
            <p:nvSpPr>
              <p:cNvPr id="18509" name="Line 26"/>
              <p:cNvSpPr>
                <a:spLocks noChangeShapeType="1"/>
              </p:cNvSpPr>
              <p:nvPr/>
            </p:nvSpPr>
            <p:spPr bwMode="auto">
              <a:xfrm>
                <a:off x="5510680" y="3929066"/>
                <a:ext cx="1190258" cy="1276143"/>
              </a:xfrm>
              <a:prstGeom prst="line">
                <a:avLst/>
              </a:prstGeom>
              <a:noFill/>
              <a:ln w="38100" cmpd="dbl">
                <a:solidFill>
                  <a:schemeClr val="hlink"/>
                </a:solidFill>
                <a:round/>
                <a:headEnd/>
                <a:tailEnd/>
              </a:ln>
            </p:spPr>
            <p:txBody>
              <a:bodyPr wrap="none" anchor="ctr"/>
              <a:lstStyle/>
              <a:p>
                <a:endParaRPr lang="fr-FR"/>
              </a:p>
            </p:txBody>
          </p:sp>
        </p:grpSp>
        <p:sp>
          <p:nvSpPr>
            <p:cNvPr id="18500" name="Text Box 36"/>
            <p:cNvSpPr txBox="1">
              <a:spLocks noChangeArrowheads="1"/>
            </p:cNvSpPr>
            <p:nvPr/>
          </p:nvSpPr>
          <p:spPr bwMode="auto">
            <a:xfrm>
              <a:off x="7143768" y="2571744"/>
              <a:ext cx="1603313" cy="307842"/>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192.168.4.0</a:t>
              </a:r>
            </a:p>
          </p:txBody>
        </p:sp>
        <p:sp>
          <p:nvSpPr>
            <p:cNvPr id="18501" name="Rectangle 59"/>
            <p:cNvSpPr>
              <a:spLocks noChangeArrowheads="1"/>
            </p:cNvSpPr>
            <p:nvPr/>
          </p:nvSpPr>
          <p:spPr bwMode="auto">
            <a:xfrm>
              <a:off x="3879420" y="2496368"/>
              <a:ext cx="1151269" cy="523330"/>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P3 :</a:t>
              </a:r>
            </a:p>
            <a:p>
              <a:r>
                <a:rPr lang="fr-FR" sz="1400">
                  <a:latin typeface="Times New Roman" pitchFamily="18" charset="0"/>
                  <a:cs typeface="Times New Roman" pitchFamily="18" charset="0"/>
                </a:rPr>
                <a:t>192.168.5.1</a:t>
              </a:r>
            </a:p>
          </p:txBody>
        </p:sp>
      </p:grpSp>
      <p:sp>
        <p:nvSpPr>
          <p:cNvPr id="18435" name="ZoneTexte 65"/>
          <p:cNvSpPr txBox="1">
            <a:spLocks noChangeArrowheads="1"/>
          </p:cNvSpPr>
          <p:nvPr/>
        </p:nvSpPr>
        <p:spPr bwMode="auto">
          <a:xfrm>
            <a:off x="0" y="3429000"/>
            <a:ext cx="3260725"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Table de routage de routeur R1</a:t>
            </a:r>
          </a:p>
        </p:txBody>
      </p:sp>
      <p:graphicFrame>
        <p:nvGraphicFramePr>
          <p:cNvPr id="67" name="Tableau 66"/>
          <p:cNvGraphicFramePr>
            <a:graphicFrameLocks noGrp="1"/>
          </p:cNvGraphicFramePr>
          <p:nvPr/>
        </p:nvGraphicFramePr>
        <p:xfrm>
          <a:off x="71438" y="3871913"/>
          <a:ext cx="4143404" cy="2986316"/>
        </p:xfrm>
        <a:graphic>
          <a:graphicData uri="http://schemas.openxmlformats.org/drawingml/2006/table">
            <a:tbl>
              <a:tblPr firstRow="1" bandRow="1">
                <a:tableStyleId>{5C22544A-7EE6-4342-B048-85BDC9FD1C3A}</a:tableStyleId>
              </a:tblPr>
              <a:tblGrid>
                <a:gridCol w="1857388"/>
                <a:gridCol w="1285884"/>
                <a:gridCol w="1000132"/>
              </a:tblGrid>
              <a:tr h="783514">
                <a:tc>
                  <a:txBody>
                    <a:bodyPr/>
                    <a:lstStyle/>
                    <a:p>
                      <a:r>
                        <a:rPr lang="fr-FR" sz="1400" b="1" dirty="0" smtClean="0">
                          <a:solidFill>
                            <a:schemeClr val="tx1"/>
                          </a:solidFill>
                          <a:latin typeface="Times New Roman" pitchFamily="18" charset="0"/>
                          <a:cs typeface="Times New Roman" pitchFamily="18" charset="0"/>
                        </a:rPr>
                        <a:t>Pour atteindre le </a:t>
                      </a:r>
                    </a:p>
                    <a:p>
                      <a:r>
                        <a:rPr lang="fr-FR" sz="1400" b="1" dirty="0" smtClean="0">
                          <a:solidFill>
                            <a:schemeClr val="tx1"/>
                          </a:solidFill>
                          <a:latin typeface="Times New Roman" pitchFamily="18" charset="0"/>
                          <a:cs typeface="Times New Roman" pitchFamily="18" charset="0"/>
                        </a:rPr>
                        <a:t>réseau de </a:t>
                      </a:r>
                      <a:r>
                        <a:rPr lang="fr-FR" sz="1800" kern="1200" dirty="0" smtClean="0">
                          <a:solidFill>
                            <a:schemeClr val="dk1"/>
                          </a:solidFill>
                          <a:latin typeface="Times New Roman" pitchFamily="18" charset="0"/>
                          <a:ea typeface="+mn-ea"/>
                          <a:cs typeface="Times New Roman" pitchFamily="18" charset="0"/>
                        </a:rPr>
                        <a:t>destination</a:t>
                      </a:r>
                      <a:r>
                        <a:rPr lang="fr-FR" sz="1400" b="1" dirty="0" smtClean="0">
                          <a:solidFill>
                            <a:schemeClr val="tx1"/>
                          </a:solidFill>
                          <a:latin typeface="Times New Roman" pitchFamily="18" charset="0"/>
                          <a:cs typeface="Times New Roman" pitchFamily="18" charset="0"/>
                        </a:rPr>
                        <a:t>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400" b="1" dirty="0" smtClean="0">
                          <a:solidFill>
                            <a:schemeClr val="tx1"/>
                          </a:solidFill>
                          <a:latin typeface="Times New Roman" pitchFamily="18" charset="0"/>
                          <a:cs typeface="Times New Roman" pitchFamily="18" charset="0"/>
                        </a:rPr>
                        <a:t>Prochain </a:t>
                      </a:r>
                    </a:p>
                    <a:p>
                      <a:r>
                        <a:rPr lang="fr-FR" sz="1400" b="1" dirty="0" smtClean="0">
                          <a:solidFill>
                            <a:schemeClr val="tx1"/>
                          </a:solidFill>
                          <a:latin typeface="Times New Roman" pitchFamily="18" charset="0"/>
                          <a:cs typeface="Times New Roman" pitchFamily="18" charset="0"/>
                        </a:rPr>
                        <a:t>nœud Passerelle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400" b="1" dirty="0" smtClean="0">
                          <a:solidFill>
                            <a:schemeClr val="tx1"/>
                          </a:solidFill>
                          <a:latin typeface="Times New Roman" pitchFamily="18" charset="0"/>
                          <a:cs typeface="Times New Roman" pitchFamily="18" charset="0"/>
                        </a:rPr>
                        <a:t>Via</a:t>
                      </a:r>
                    </a:p>
                    <a:p>
                      <a:r>
                        <a:rPr lang="fr-FR" sz="1400" b="1" dirty="0" smtClean="0">
                          <a:solidFill>
                            <a:schemeClr val="tx1"/>
                          </a:solidFill>
                          <a:latin typeface="Times New Roman" pitchFamily="18" charset="0"/>
                          <a:cs typeface="Times New Roman" pitchFamily="18" charset="0"/>
                        </a:rPr>
                        <a:t> l’interface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latin typeface="Times New Roman" pitchFamily="18" charset="0"/>
                          <a:cs typeface="Times New Roman" pitchFamily="18" charset="0"/>
                        </a:rPr>
                        <a:t>192.168.1.0/24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P1</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latin typeface="Times New Roman" pitchFamily="18" charset="0"/>
                          <a:cs typeface="Times New Roman" pitchFamily="18" charset="0"/>
                        </a:rPr>
                        <a:t>192.168.3.0/24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P2</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latin typeface="Times New Roman" pitchFamily="18" charset="0"/>
                          <a:cs typeface="Times New Roman" pitchFamily="18" charset="0"/>
                        </a:rPr>
                        <a:t>192.168.4.0/24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P3</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r>
                        <a:rPr lang="fr-FR" dirty="0" smtClean="0">
                          <a:latin typeface="Times New Roman" pitchFamily="18" charset="0"/>
                          <a:cs typeface="Times New Roman" pitchFamily="18" charset="0"/>
                        </a:rPr>
                        <a:t>192.168.2.0/24</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192.168.3.2</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P2</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8" name="Tableau 67"/>
          <p:cNvGraphicFramePr>
            <a:graphicFrameLocks noGrp="1"/>
          </p:cNvGraphicFramePr>
          <p:nvPr/>
        </p:nvGraphicFramePr>
        <p:xfrm>
          <a:off x="4643438" y="3881438"/>
          <a:ext cx="4143404" cy="2977350"/>
        </p:xfrm>
        <a:graphic>
          <a:graphicData uri="http://schemas.openxmlformats.org/drawingml/2006/table">
            <a:tbl>
              <a:tblPr firstRow="1" bandRow="1">
                <a:tableStyleId>{5C22544A-7EE6-4342-B048-85BDC9FD1C3A}</a:tableStyleId>
              </a:tblPr>
              <a:tblGrid>
                <a:gridCol w="1857388"/>
                <a:gridCol w="1285884"/>
                <a:gridCol w="1000132"/>
              </a:tblGrid>
              <a:tr h="783514">
                <a:tc>
                  <a:txBody>
                    <a:bodyPr/>
                    <a:lstStyle/>
                    <a:p>
                      <a:r>
                        <a:rPr lang="fr-FR" sz="1400" b="1" dirty="0" smtClean="0">
                          <a:solidFill>
                            <a:schemeClr val="tx1"/>
                          </a:solidFill>
                          <a:latin typeface="Times New Roman" pitchFamily="18" charset="0"/>
                          <a:cs typeface="Times New Roman" pitchFamily="18" charset="0"/>
                        </a:rPr>
                        <a:t>Pour atteindre le </a:t>
                      </a:r>
                    </a:p>
                    <a:p>
                      <a:r>
                        <a:rPr lang="fr-FR" sz="1400" b="1" dirty="0" smtClean="0">
                          <a:solidFill>
                            <a:schemeClr val="tx1"/>
                          </a:solidFill>
                          <a:latin typeface="Times New Roman" pitchFamily="18" charset="0"/>
                          <a:cs typeface="Times New Roman" pitchFamily="18" charset="0"/>
                        </a:rPr>
                        <a:t>réseau de destination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400" b="1" dirty="0" smtClean="0">
                          <a:solidFill>
                            <a:schemeClr val="tx1"/>
                          </a:solidFill>
                          <a:latin typeface="Times New Roman" pitchFamily="18" charset="0"/>
                          <a:cs typeface="Times New Roman" pitchFamily="18" charset="0"/>
                        </a:rPr>
                        <a:t>Prochain </a:t>
                      </a:r>
                    </a:p>
                    <a:p>
                      <a:r>
                        <a:rPr lang="fr-FR" sz="1400" b="1" dirty="0" smtClean="0">
                          <a:solidFill>
                            <a:schemeClr val="tx1"/>
                          </a:solidFill>
                          <a:latin typeface="Times New Roman" pitchFamily="18" charset="0"/>
                          <a:cs typeface="Times New Roman" pitchFamily="18" charset="0"/>
                        </a:rPr>
                        <a:t>nœud Passerelle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400" b="1" dirty="0" smtClean="0">
                          <a:solidFill>
                            <a:schemeClr val="tx1"/>
                          </a:solidFill>
                          <a:latin typeface="Times New Roman" pitchFamily="18" charset="0"/>
                          <a:cs typeface="Times New Roman" pitchFamily="18" charset="0"/>
                        </a:rPr>
                        <a:t>Via</a:t>
                      </a:r>
                    </a:p>
                    <a:p>
                      <a:r>
                        <a:rPr lang="fr-FR" sz="1400" b="1" dirty="0" smtClean="0">
                          <a:solidFill>
                            <a:schemeClr val="tx1"/>
                          </a:solidFill>
                          <a:latin typeface="Times New Roman" pitchFamily="18" charset="0"/>
                          <a:cs typeface="Times New Roman" pitchFamily="18" charset="0"/>
                        </a:rPr>
                        <a:t> l’interface </a:t>
                      </a:r>
                      <a:endParaRPr lang="fr-FR" sz="1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latin typeface="Times New Roman" pitchFamily="18" charset="0"/>
                          <a:cs typeface="Times New Roman" pitchFamily="18" charset="0"/>
                        </a:rPr>
                        <a:t>192.168.2.0/24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Direct</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P1</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latin typeface="Times New Roman" pitchFamily="18" charset="0"/>
                          <a:cs typeface="Times New Roman" pitchFamily="18" charset="0"/>
                        </a:rPr>
                        <a:t>192.168.3.0/24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Direct</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P2</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r>
                        <a:rPr lang="fr-FR" dirty="0" smtClean="0">
                          <a:latin typeface="Times New Roman" pitchFamily="18" charset="0"/>
                          <a:cs typeface="Times New Roman" pitchFamily="18" charset="0"/>
                        </a:rPr>
                        <a:t>192.168.1.0/24</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192.168.3.1</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P2</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459">
                <a:tc>
                  <a:txBody>
                    <a:bodyPr/>
                    <a:lstStyle/>
                    <a:p>
                      <a:r>
                        <a:rPr lang="fr-FR" dirty="0" smtClean="0">
                          <a:latin typeface="Times New Roman" pitchFamily="18" charset="0"/>
                          <a:cs typeface="Times New Roman" pitchFamily="18" charset="0"/>
                        </a:rPr>
                        <a:t>192.168.4.0/24</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192.168.3.1</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latin typeface="Times New Roman" pitchFamily="18" charset="0"/>
                          <a:cs typeface="Times New Roman" pitchFamily="18" charset="0"/>
                        </a:rPr>
                        <a:t>P2</a:t>
                      </a:r>
                      <a:endParaRPr lang="fr-FR"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8488" name="Titre 1"/>
          <p:cNvSpPr>
            <a:spLocks noGrp="1"/>
          </p:cNvSpPr>
          <p:nvPr>
            <p:ph type="title"/>
          </p:nvPr>
        </p:nvSpPr>
        <p:spPr>
          <a:xfrm>
            <a:off x="285750" y="142875"/>
            <a:ext cx="8229600" cy="511175"/>
          </a:xfrm>
        </p:spPr>
        <p:txBody>
          <a:bodyPr/>
          <a:lstStyle/>
          <a:p>
            <a:pPr algn="l"/>
            <a:r>
              <a:rPr lang="fr-FR" sz="2800" smtClean="0">
                <a:latin typeface="Times New Roman" pitchFamily="18" charset="0"/>
                <a:cs typeface="Times New Roman" pitchFamily="18" charset="0"/>
              </a:rPr>
              <a:t>Exemple  3 :  deux  routeurs trois réseaux</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sz="3600" smtClean="0">
                <a:latin typeface="Times New Roman" pitchFamily="18" charset="0"/>
                <a:cs typeface="Times New Roman" pitchFamily="18" charset="0"/>
              </a:rPr>
              <a:t>Route par défaut</a:t>
            </a:r>
            <a:br>
              <a:rPr lang="fr-FR" sz="3600" smtClean="0">
                <a:latin typeface="Times New Roman" pitchFamily="18" charset="0"/>
                <a:cs typeface="Times New Roman" pitchFamily="18" charset="0"/>
              </a:rPr>
            </a:br>
            <a:r>
              <a:rPr lang="fr-FR" sz="3600" smtClean="0">
                <a:latin typeface="Times New Roman" pitchFamily="18" charset="0"/>
                <a:cs typeface="Times New Roman" pitchFamily="18" charset="0"/>
              </a:rPr>
              <a:t>passerelle par défaut </a:t>
            </a:r>
          </a:p>
        </p:txBody>
      </p:sp>
      <p:sp>
        <p:nvSpPr>
          <p:cNvPr id="19459" name="Espace réservé du contenu 2"/>
          <p:cNvSpPr>
            <a:spLocks noGrp="1"/>
          </p:cNvSpPr>
          <p:nvPr>
            <p:ph idx="1"/>
          </p:nvPr>
        </p:nvSpPr>
        <p:spPr/>
        <p:txBody>
          <a:bodyPr/>
          <a:lstStyle/>
          <a:p>
            <a:endParaRPr lang="fr-FR" sz="2400" smtClean="0">
              <a:latin typeface="Times New Roman" pitchFamily="18" charset="0"/>
              <a:cs typeface="Times New Roman" pitchFamily="18" charset="0"/>
            </a:endParaRPr>
          </a:p>
          <a:p>
            <a:r>
              <a:rPr lang="ar-SA" sz="2400" smtClean="0">
                <a:latin typeface="Times New Roman" pitchFamily="18" charset="0"/>
                <a:cs typeface="Times New Roman" pitchFamily="18" charset="0"/>
              </a:rPr>
              <a:t>La route par défaut est utilisée lorsque le chemin de destination n'est pas explicitement précisé dans la table de routage</a:t>
            </a:r>
            <a:r>
              <a:rPr lang="fr-FR" sz="2400" smtClean="0">
                <a:latin typeface="Times New Roman" pitchFamily="18" charset="0"/>
                <a:cs typeface="Times New Roman" pitchFamily="18" charset="0"/>
              </a:rPr>
              <a:t> (une destination inconnue)  : s’il n’y a pas une route vers le réseau de destination alors par défaut l’envoyer ver cette passerelle </a:t>
            </a:r>
            <a:r>
              <a:rPr lang="ar-SA" sz="2400" smtClean="0">
                <a:latin typeface="Times New Roman" pitchFamily="18" charset="0"/>
                <a:cs typeface="Times New Roman" pitchFamily="18" charset="0"/>
              </a:rPr>
              <a:t>.</a:t>
            </a:r>
            <a:endParaRPr lang="fr-FR" sz="2400" smtClean="0">
              <a:latin typeface="Times New Roman" pitchFamily="18" charset="0"/>
              <a:cs typeface="Times New Roman" pitchFamily="18" charset="0"/>
            </a:endParaRPr>
          </a:p>
          <a:p>
            <a:endParaRPr lang="fr-FR" sz="2400" smtClean="0">
              <a:latin typeface="Times New Roman" pitchFamily="18" charset="0"/>
              <a:cs typeface="Times New Roman" pitchFamily="18" charset="0"/>
            </a:endParaRPr>
          </a:p>
          <a:p>
            <a:r>
              <a:rPr lang="fr-FR" sz="2400" smtClean="0">
                <a:latin typeface="Times New Roman" pitchFamily="18" charset="0"/>
                <a:cs typeface="Times New Roman" pitchFamily="18" charset="0"/>
              </a:rPr>
              <a:t>Grouper la même route pour un ensemble de réseaux pour ne pas encombrer la table de routage.</a:t>
            </a:r>
          </a:p>
          <a:p>
            <a:endParaRPr lang="ar-SA" sz="2400" smtClean="0">
              <a:latin typeface="Times New Roman" pitchFamily="18" charset="0"/>
              <a:cs typeface="Times New Roman" pitchFamily="18" charset="0"/>
            </a:endParaRPr>
          </a:p>
          <a:p>
            <a:endParaRPr lang="fr-FR" smtClean="0"/>
          </a:p>
          <a:p>
            <a:endParaRPr lang="fr-FR"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357188" y="0"/>
            <a:ext cx="8229600" cy="511175"/>
          </a:xfrm>
        </p:spPr>
        <p:txBody>
          <a:bodyPr/>
          <a:lstStyle/>
          <a:p>
            <a:r>
              <a:rPr lang="fr-FR" sz="3600" smtClean="0">
                <a:latin typeface="Times New Roman" pitchFamily="18" charset="0"/>
                <a:cs typeface="Times New Roman" pitchFamily="18" charset="0"/>
              </a:rPr>
              <a:t>Route par défaut : exemple 1</a:t>
            </a:r>
          </a:p>
        </p:txBody>
      </p:sp>
      <p:sp>
        <p:nvSpPr>
          <p:cNvPr id="20483" name="Line 26"/>
          <p:cNvSpPr>
            <a:spLocks noChangeShapeType="1"/>
          </p:cNvSpPr>
          <p:nvPr/>
        </p:nvSpPr>
        <p:spPr bwMode="auto">
          <a:xfrm>
            <a:off x="2941638" y="1860550"/>
            <a:ext cx="1830387" cy="1163638"/>
          </a:xfrm>
          <a:prstGeom prst="line">
            <a:avLst/>
          </a:prstGeom>
          <a:noFill/>
          <a:ln w="38100" cmpd="dbl">
            <a:solidFill>
              <a:schemeClr val="hlink"/>
            </a:solidFill>
            <a:round/>
            <a:headEnd/>
            <a:tailEnd/>
          </a:ln>
        </p:spPr>
        <p:txBody>
          <a:bodyPr wrap="none" anchor="ctr"/>
          <a:lstStyle/>
          <a:p>
            <a:endParaRPr lang="fr-FR"/>
          </a:p>
        </p:txBody>
      </p:sp>
      <p:sp>
        <p:nvSpPr>
          <p:cNvPr id="20484" name="Text Box 36"/>
          <p:cNvSpPr txBox="1">
            <a:spLocks noChangeArrowheads="1"/>
          </p:cNvSpPr>
          <p:nvPr/>
        </p:nvSpPr>
        <p:spPr bwMode="auto">
          <a:xfrm>
            <a:off x="839788" y="1044575"/>
            <a:ext cx="2736850" cy="339725"/>
          </a:xfrm>
          <a:prstGeom prst="rect">
            <a:avLst/>
          </a:prstGeom>
          <a:noFill/>
          <a:ln w="9525">
            <a:noFill/>
            <a:miter lim="800000"/>
            <a:headEnd/>
            <a:tailEnd/>
          </a:ln>
        </p:spPr>
        <p:txBody>
          <a:bodyPr anchor="ctr">
            <a:spAutoFit/>
          </a:bodyPr>
          <a:lstStyle/>
          <a:p>
            <a:r>
              <a:rPr lang="fr-FR" sz="1600">
                <a:latin typeface="Times New Roman" pitchFamily="18" charset="0"/>
                <a:cs typeface="Times New Roman" pitchFamily="18" charset="0"/>
              </a:rPr>
              <a:t>Réseau 192.168.2.0</a:t>
            </a:r>
          </a:p>
        </p:txBody>
      </p:sp>
      <p:grpSp>
        <p:nvGrpSpPr>
          <p:cNvPr id="20485" name="Groupe 59"/>
          <p:cNvGrpSpPr>
            <a:grpSpLocks/>
          </p:cNvGrpSpPr>
          <p:nvPr/>
        </p:nvGrpSpPr>
        <p:grpSpPr bwMode="auto">
          <a:xfrm>
            <a:off x="500063" y="1393825"/>
            <a:ext cx="2814637" cy="1076325"/>
            <a:chOff x="1239417" y="2391992"/>
            <a:chExt cx="2965847" cy="1319624"/>
          </a:xfrm>
        </p:grpSpPr>
        <p:sp>
          <p:nvSpPr>
            <p:cNvPr id="20540" name="Rectangle 4"/>
            <p:cNvSpPr>
              <a:spLocks noChangeArrowheads="1"/>
            </p:cNvSpPr>
            <p:nvPr/>
          </p:nvSpPr>
          <p:spPr bwMode="auto">
            <a:xfrm>
              <a:off x="2114871" y="2391992"/>
              <a:ext cx="334513"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0541" name="Rectangle 5"/>
            <p:cNvSpPr>
              <a:spLocks noChangeArrowheads="1"/>
            </p:cNvSpPr>
            <p:nvPr/>
          </p:nvSpPr>
          <p:spPr bwMode="auto">
            <a:xfrm>
              <a:off x="3067424" y="2391992"/>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0542" name="Rectangle 6"/>
            <p:cNvSpPr>
              <a:spLocks noChangeArrowheads="1"/>
            </p:cNvSpPr>
            <p:nvPr/>
          </p:nvSpPr>
          <p:spPr bwMode="auto">
            <a:xfrm>
              <a:off x="2449384" y="3367083"/>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0543" name="Line 18"/>
            <p:cNvSpPr>
              <a:spLocks noChangeShapeType="1"/>
            </p:cNvSpPr>
            <p:nvPr/>
          </p:nvSpPr>
          <p:spPr bwMode="auto">
            <a:xfrm>
              <a:off x="2257878" y="2736524"/>
              <a:ext cx="0" cy="286027"/>
            </a:xfrm>
            <a:prstGeom prst="line">
              <a:avLst/>
            </a:prstGeom>
            <a:noFill/>
            <a:ln w="9525">
              <a:solidFill>
                <a:schemeClr val="tx1"/>
              </a:solidFill>
              <a:round/>
              <a:headEnd/>
              <a:tailEnd/>
            </a:ln>
          </p:spPr>
          <p:txBody>
            <a:bodyPr wrap="none" anchor="ctr"/>
            <a:lstStyle/>
            <a:p>
              <a:endParaRPr lang="fr-FR"/>
            </a:p>
          </p:txBody>
        </p:sp>
        <p:sp>
          <p:nvSpPr>
            <p:cNvPr id="20544" name="Line 19"/>
            <p:cNvSpPr>
              <a:spLocks noChangeShapeType="1"/>
            </p:cNvSpPr>
            <p:nvPr/>
          </p:nvSpPr>
          <p:spPr bwMode="auto">
            <a:xfrm flipV="1">
              <a:off x="2638402" y="3022552"/>
              <a:ext cx="0" cy="344532"/>
            </a:xfrm>
            <a:prstGeom prst="line">
              <a:avLst/>
            </a:prstGeom>
            <a:noFill/>
            <a:ln w="9525">
              <a:solidFill>
                <a:schemeClr val="tx1"/>
              </a:solidFill>
              <a:round/>
              <a:headEnd/>
              <a:tailEnd/>
            </a:ln>
          </p:spPr>
          <p:txBody>
            <a:bodyPr wrap="none" anchor="ctr"/>
            <a:lstStyle/>
            <a:p>
              <a:endParaRPr lang="fr-FR"/>
            </a:p>
          </p:txBody>
        </p:sp>
        <p:sp>
          <p:nvSpPr>
            <p:cNvPr id="20545" name="Line 20"/>
            <p:cNvSpPr>
              <a:spLocks noChangeShapeType="1"/>
            </p:cNvSpPr>
            <p:nvPr/>
          </p:nvSpPr>
          <p:spPr bwMode="auto">
            <a:xfrm>
              <a:off x="3210431" y="2736524"/>
              <a:ext cx="0" cy="286027"/>
            </a:xfrm>
            <a:prstGeom prst="line">
              <a:avLst/>
            </a:prstGeom>
            <a:noFill/>
            <a:ln w="9525">
              <a:solidFill>
                <a:schemeClr val="tx1"/>
              </a:solidFill>
              <a:round/>
              <a:headEnd/>
              <a:tailEnd/>
            </a:ln>
          </p:spPr>
          <p:txBody>
            <a:bodyPr wrap="none" anchor="ctr"/>
            <a:lstStyle/>
            <a:p>
              <a:endParaRPr lang="fr-FR"/>
            </a:p>
          </p:txBody>
        </p:sp>
        <p:cxnSp>
          <p:nvCxnSpPr>
            <p:cNvPr id="20546" name="Connecteur droit 50"/>
            <p:cNvCxnSpPr>
              <a:cxnSpLocks noChangeShapeType="1"/>
            </p:cNvCxnSpPr>
            <p:nvPr/>
          </p:nvCxnSpPr>
          <p:spPr bwMode="auto">
            <a:xfrm rot="10800000">
              <a:off x="1239417" y="2977046"/>
              <a:ext cx="2965847" cy="2168"/>
            </a:xfrm>
            <a:prstGeom prst="line">
              <a:avLst/>
            </a:prstGeom>
            <a:noFill/>
            <a:ln w="57150">
              <a:solidFill>
                <a:schemeClr val="hlink"/>
              </a:solidFill>
              <a:round/>
              <a:headEnd/>
              <a:tailEnd/>
            </a:ln>
          </p:spPr>
        </p:cxnSp>
      </p:grpSp>
      <p:sp>
        <p:nvSpPr>
          <p:cNvPr id="20486" name="Line 3"/>
          <p:cNvSpPr>
            <a:spLocks noChangeShapeType="1"/>
          </p:cNvSpPr>
          <p:nvPr/>
        </p:nvSpPr>
        <p:spPr bwMode="auto">
          <a:xfrm>
            <a:off x="6264275" y="1881188"/>
            <a:ext cx="2236788" cy="0"/>
          </a:xfrm>
          <a:prstGeom prst="line">
            <a:avLst/>
          </a:prstGeom>
          <a:noFill/>
          <a:ln w="57150">
            <a:solidFill>
              <a:schemeClr val="hlink"/>
            </a:solidFill>
            <a:round/>
            <a:headEnd/>
            <a:tailEnd/>
          </a:ln>
        </p:spPr>
        <p:txBody>
          <a:bodyPr wrap="none" anchor="ctr"/>
          <a:lstStyle/>
          <a:p>
            <a:endParaRPr lang="fr-FR"/>
          </a:p>
        </p:txBody>
      </p:sp>
      <p:sp>
        <p:nvSpPr>
          <p:cNvPr id="20487" name="Rectangle 4"/>
          <p:cNvSpPr>
            <a:spLocks noChangeArrowheads="1"/>
          </p:cNvSpPr>
          <p:nvPr/>
        </p:nvSpPr>
        <p:spPr bwMode="auto">
          <a:xfrm>
            <a:off x="6643688" y="1366838"/>
            <a:ext cx="341312" cy="280987"/>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0488" name="Rectangle 5"/>
          <p:cNvSpPr>
            <a:spLocks noChangeArrowheads="1"/>
          </p:cNvSpPr>
          <p:nvPr/>
        </p:nvSpPr>
        <p:spPr bwMode="auto">
          <a:xfrm>
            <a:off x="7618413" y="1366838"/>
            <a:ext cx="339725" cy="280987"/>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0489" name="Rectangle 6"/>
          <p:cNvSpPr>
            <a:spLocks noChangeArrowheads="1"/>
          </p:cNvSpPr>
          <p:nvPr/>
        </p:nvSpPr>
        <p:spPr bwMode="auto">
          <a:xfrm>
            <a:off x="6985000" y="2160588"/>
            <a:ext cx="341313" cy="280987"/>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0490" name="Line 18"/>
          <p:cNvSpPr>
            <a:spLocks noChangeShapeType="1"/>
          </p:cNvSpPr>
          <p:nvPr/>
        </p:nvSpPr>
        <p:spPr bwMode="auto">
          <a:xfrm>
            <a:off x="6791325" y="1647825"/>
            <a:ext cx="0" cy="233363"/>
          </a:xfrm>
          <a:prstGeom prst="line">
            <a:avLst/>
          </a:prstGeom>
          <a:noFill/>
          <a:ln w="9525">
            <a:solidFill>
              <a:schemeClr val="tx1"/>
            </a:solidFill>
            <a:round/>
            <a:headEnd/>
            <a:tailEnd/>
          </a:ln>
        </p:spPr>
        <p:txBody>
          <a:bodyPr wrap="none" anchor="ctr"/>
          <a:lstStyle/>
          <a:p>
            <a:endParaRPr lang="fr-FR"/>
          </a:p>
        </p:txBody>
      </p:sp>
      <p:sp>
        <p:nvSpPr>
          <p:cNvPr id="20491" name="Line 19"/>
          <p:cNvSpPr>
            <a:spLocks noChangeShapeType="1"/>
          </p:cNvSpPr>
          <p:nvPr/>
        </p:nvSpPr>
        <p:spPr bwMode="auto">
          <a:xfrm flipV="1">
            <a:off x="7180263" y="1881188"/>
            <a:ext cx="0" cy="279400"/>
          </a:xfrm>
          <a:prstGeom prst="line">
            <a:avLst/>
          </a:prstGeom>
          <a:noFill/>
          <a:ln w="9525">
            <a:solidFill>
              <a:schemeClr val="tx1"/>
            </a:solidFill>
            <a:round/>
            <a:headEnd/>
            <a:tailEnd/>
          </a:ln>
        </p:spPr>
        <p:txBody>
          <a:bodyPr wrap="none" anchor="ctr"/>
          <a:lstStyle/>
          <a:p>
            <a:endParaRPr lang="fr-FR"/>
          </a:p>
        </p:txBody>
      </p:sp>
      <p:sp>
        <p:nvSpPr>
          <p:cNvPr id="20492" name="Line 20"/>
          <p:cNvSpPr>
            <a:spLocks noChangeShapeType="1"/>
          </p:cNvSpPr>
          <p:nvPr/>
        </p:nvSpPr>
        <p:spPr bwMode="auto">
          <a:xfrm>
            <a:off x="7764463" y="1647825"/>
            <a:ext cx="0" cy="233363"/>
          </a:xfrm>
          <a:prstGeom prst="line">
            <a:avLst/>
          </a:prstGeom>
          <a:noFill/>
          <a:ln w="9525">
            <a:solidFill>
              <a:schemeClr val="tx1"/>
            </a:solidFill>
            <a:round/>
            <a:headEnd/>
            <a:tailEnd/>
          </a:ln>
        </p:spPr>
        <p:txBody>
          <a:bodyPr wrap="none" anchor="ctr"/>
          <a:lstStyle/>
          <a:p>
            <a:endParaRPr lang="fr-FR"/>
          </a:p>
        </p:txBody>
      </p:sp>
      <p:sp>
        <p:nvSpPr>
          <p:cNvPr id="20493" name="Line 26"/>
          <p:cNvSpPr>
            <a:spLocks noChangeShapeType="1"/>
          </p:cNvSpPr>
          <p:nvPr/>
        </p:nvSpPr>
        <p:spPr bwMode="auto">
          <a:xfrm flipV="1">
            <a:off x="5449888" y="1917700"/>
            <a:ext cx="1084262" cy="1165225"/>
          </a:xfrm>
          <a:prstGeom prst="line">
            <a:avLst/>
          </a:prstGeom>
          <a:noFill/>
          <a:ln w="38100" cmpd="dbl">
            <a:solidFill>
              <a:schemeClr val="hlink"/>
            </a:solidFill>
            <a:round/>
            <a:headEnd/>
            <a:tailEnd/>
          </a:ln>
        </p:spPr>
        <p:txBody>
          <a:bodyPr wrap="none" anchor="ctr"/>
          <a:lstStyle/>
          <a:p>
            <a:endParaRPr lang="fr-FR"/>
          </a:p>
        </p:txBody>
      </p:sp>
      <p:sp>
        <p:nvSpPr>
          <p:cNvPr id="49" name="Ellipse 48"/>
          <p:cNvSpPr/>
          <p:nvPr/>
        </p:nvSpPr>
        <p:spPr>
          <a:xfrm>
            <a:off x="4770438" y="2873375"/>
            <a:ext cx="733425" cy="4762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dirty="0">
                <a:solidFill>
                  <a:schemeClr val="tx1"/>
                </a:solidFill>
              </a:rPr>
              <a:t>R</a:t>
            </a:r>
          </a:p>
        </p:txBody>
      </p:sp>
      <p:sp>
        <p:nvSpPr>
          <p:cNvPr id="20495" name="Text Box 36"/>
          <p:cNvSpPr txBox="1">
            <a:spLocks noChangeArrowheads="1"/>
          </p:cNvSpPr>
          <p:nvPr/>
        </p:nvSpPr>
        <p:spPr bwMode="auto">
          <a:xfrm>
            <a:off x="4919663" y="928688"/>
            <a:ext cx="3054350" cy="338137"/>
          </a:xfrm>
          <a:prstGeom prst="rect">
            <a:avLst/>
          </a:prstGeom>
          <a:noFill/>
          <a:ln w="9525">
            <a:noFill/>
            <a:miter lim="800000"/>
            <a:headEnd/>
            <a:tailEnd/>
          </a:ln>
        </p:spPr>
        <p:txBody>
          <a:bodyPr anchor="ctr">
            <a:spAutoFit/>
          </a:bodyPr>
          <a:lstStyle/>
          <a:p>
            <a:r>
              <a:rPr lang="fr-FR" sz="1600">
                <a:latin typeface="Times New Roman" pitchFamily="18" charset="0"/>
                <a:cs typeface="Times New Roman" pitchFamily="18" charset="0"/>
              </a:rPr>
              <a:t>Réseau 192.168.1.0</a:t>
            </a:r>
          </a:p>
        </p:txBody>
      </p:sp>
      <p:sp>
        <p:nvSpPr>
          <p:cNvPr id="20496" name="Rectangle 53"/>
          <p:cNvSpPr>
            <a:spLocks noChangeArrowheads="1"/>
          </p:cNvSpPr>
          <p:nvPr/>
        </p:nvSpPr>
        <p:spPr bwMode="auto">
          <a:xfrm>
            <a:off x="3008313" y="3024188"/>
            <a:ext cx="1758950" cy="522287"/>
          </a:xfrm>
          <a:prstGeom prst="rect">
            <a:avLst/>
          </a:prstGeom>
          <a:noFill/>
          <a:ln w="9525">
            <a:noFill/>
            <a:miter lim="800000"/>
            <a:headEnd/>
            <a:tailEnd/>
          </a:ln>
        </p:spPr>
        <p:txBody>
          <a:bodyPr wrap="none">
            <a:spAutoFit/>
          </a:bodyPr>
          <a:lstStyle/>
          <a:p>
            <a:r>
              <a:rPr lang="fr-FR" sz="1400"/>
              <a:t>Interface P2 :</a:t>
            </a:r>
          </a:p>
          <a:p>
            <a:r>
              <a:rPr lang="fr-FR" sz="1400"/>
              <a:t>192.168.2.1</a:t>
            </a:r>
          </a:p>
        </p:txBody>
      </p:sp>
      <p:sp>
        <p:nvSpPr>
          <p:cNvPr id="20497" name="Rectangle 54"/>
          <p:cNvSpPr>
            <a:spLocks noChangeArrowheads="1"/>
          </p:cNvSpPr>
          <p:nvPr/>
        </p:nvSpPr>
        <p:spPr bwMode="auto">
          <a:xfrm>
            <a:off x="5789613" y="2965450"/>
            <a:ext cx="1757362" cy="523875"/>
          </a:xfrm>
          <a:prstGeom prst="rect">
            <a:avLst/>
          </a:prstGeom>
          <a:noFill/>
          <a:ln w="9525">
            <a:noFill/>
            <a:miter lim="800000"/>
            <a:headEnd/>
            <a:tailEnd/>
          </a:ln>
        </p:spPr>
        <p:txBody>
          <a:bodyPr wrap="none">
            <a:spAutoFit/>
          </a:bodyPr>
          <a:lstStyle/>
          <a:p>
            <a:r>
              <a:rPr lang="fr-FR" sz="1400"/>
              <a:t>Interface P1 :</a:t>
            </a:r>
          </a:p>
          <a:p>
            <a:r>
              <a:rPr lang="fr-FR" sz="1400"/>
              <a:t>192.168.1.1</a:t>
            </a:r>
          </a:p>
        </p:txBody>
      </p:sp>
      <p:graphicFrame>
        <p:nvGraphicFramePr>
          <p:cNvPr id="30" name="Tableau 29"/>
          <p:cNvGraphicFramePr>
            <a:graphicFrameLocks noGrp="1"/>
          </p:cNvGraphicFramePr>
          <p:nvPr/>
        </p:nvGraphicFramePr>
        <p:xfrm>
          <a:off x="0" y="3929063"/>
          <a:ext cx="4429156" cy="1920240"/>
        </p:xfrm>
        <a:graphic>
          <a:graphicData uri="http://schemas.openxmlformats.org/drawingml/2006/table">
            <a:tbl>
              <a:tblPr firstRow="1" bandRow="1">
                <a:tableStyleId>{5C22544A-7EE6-4342-B048-85BDC9FD1C3A}</a:tableStyleId>
              </a:tblPr>
              <a:tblGrid>
                <a:gridCol w="1602933"/>
                <a:gridCol w="1560750"/>
                <a:gridCol w="1265473"/>
              </a:tblGrid>
              <a:tr h="370840">
                <a:tc>
                  <a:txBody>
                    <a:bodyPr/>
                    <a:lstStyle/>
                    <a:p>
                      <a:r>
                        <a:rPr lang="fr-FR" sz="1200" dirty="0" smtClean="0">
                          <a:solidFill>
                            <a:schemeClr val="tx1"/>
                          </a:solidFill>
                          <a:latin typeface="Times New Roman" pitchFamily="18" charset="0"/>
                          <a:cs typeface="Times New Roman" pitchFamily="18" charset="0"/>
                        </a:rPr>
                        <a:t>Pour atteindre le </a:t>
                      </a:r>
                    </a:p>
                    <a:p>
                      <a:r>
                        <a:rPr lang="fr-FR" sz="1200" dirty="0" smtClean="0">
                          <a:solidFill>
                            <a:schemeClr val="tx1"/>
                          </a:solidFill>
                          <a:latin typeface="Times New Roman" pitchFamily="18" charset="0"/>
                          <a:cs typeface="Times New Roman" pitchFamily="18" charset="0"/>
                        </a:rPr>
                        <a:t>réseau de destination </a:t>
                      </a:r>
                      <a:endParaRPr lang="fr-FR"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200" dirty="0" smtClean="0">
                          <a:solidFill>
                            <a:schemeClr val="tx1"/>
                          </a:solidFill>
                          <a:latin typeface="Times New Roman" pitchFamily="18" charset="0"/>
                          <a:cs typeface="Times New Roman" pitchFamily="18" charset="0"/>
                        </a:rPr>
                        <a:t>Prochain nœud </a:t>
                      </a:r>
                    </a:p>
                    <a:p>
                      <a:r>
                        <a:rPr lang="fr-FR" sz="1200" dirty="0" smtClean="0">
                          <a:solidFill>
                            <a:schemeClr val="tx1"/>
                          </a:solidFill>
                          <a:latin typeface="Times New Roman" pitchFamily="18" charset="0"/>
                          <a:cs typeface="Times New Roman" pitchFamily="18" charset="0"/>
                        </a:rPr>
                        <a:t>Passerelle </a:t>
                      </a:r>
                      <a:endParaRPr lang="fr-FR"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200" dirty="0" smtClean="0">
                          <a:solidFill>
                            <a:schemeClr val="tx1"/>
                          </a:solidFill>
                          <a:latin typeface="Times New Roman" pitchFamily="18" charset="0"/>
                          <a:cs typeface="Times New Roman" pitchFamily="18" charset="0"/>
                        </a:rPr>
                        <a:t>Via</a:t>
                      </a:r>
                    </a:p>
                    <a:p>
                      <a:r>
                        <a:rPr lang="fr-FR" sz="1200" dirty="0" smtClean="0">
                          <a:solidFill>
                            <a:schemeClr val="tx1"/>
                          </a:solidFill>
                          <a:latin typeface="Times New Roman" pitchFamily="18" charset="0"/>
                          <a:cs typeface="Times New Roman" pitchFamily="18" charset="0"/>
                        </a:rPr>
                        <a:t> l’interface </a:t>
                      </a:r>
                      <a:endParaRPr lang="fr-FR"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tx1"/>
                          </a:solidFill>
                          <a:latin typeface="Times New Roman" pitchFamily="18" charset="0"/>
                          <a:cs typeface="Times New Roman" pitchFamily="18" charset="0"/>
                        </a:rPr>
                        <a:t>192.168.2.0/255.255.255.0</a:t>
                      </a:r>
                    </a:p>
                    <a:p>
                      <a:endParaRPr lang="fr-FR"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200" dirty="0" smtClean="0">
                          <a:solidFill>
                            <a:schemeClr val="tx1"/>
                          </a:solidFill>
                          <a:latin typeface="Times New Roman" pitchFamily="18" charset="0"/>
                          <a:cs typeface="Times New Roman" pitchFamily="18" charset="0"/>
                        </a:rPr>
                        <a:t>Direct  ( le même</a:t>
                      </a:r>
                      <a:r>
                        <a:rPr lang="fr-FR" sz="1200" baseline="0" dirty="0" smtClean="0">
                          <a:solidFill>
                            <a:schemeClr val="tx1"/>
                          </a:solidFill>
                          <a:latin typeface="Times New Roman" pitchFamily="18" charset="0"/>
                          <a:cs typeface="Times New Roman" pitchFamily="18" charset="0"/>
                        </a:rPr>
                        <a:t> réseaux )</a:t>
                      </a:r>
                      <a:endParaRPr lang="fr-FR"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200" dirty="0" smtClean="0">
                          <a:solidFill>
                            <a:schemeClr val="tx1"/>
                          </a:solidFill>
                          <a:latin typeface="Times New Roman" pitchFamily="18" charset="0"/>
                          <a:cs typeface="Times New Roman" pitchFamily="18" charset="0"/>
                        </a:rPr>
                        <a:t>P</a:t>
                      </a:r>
                      <a:endParaRPr lang="fr-FR"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fr-FR" sz="1200" dirty="0" smtClean="0">
                          <a:solidFill>
                            <a:schemeClr val="tx1"/>
                          </a:solidFill>
                          <a:latin typeface="Times New Roman" pitchFamily="18" charset="0"/>
                          <a:cs typeface="Times New Roman" pitchFamily="18" charset="0"/>
                        </a:rPr>
                        <a:t>0.0.0.0/0.0.0.0</a:t>
                      </a:r>
                    </a:p>
                    <a:p>
                      <a:r>
                        <a:rPr lang="fr-FR" sz="1200" dirty="0" smtClean="0">
                          <a:solidFill>
                            <a:schemeClr val="tx1"/>
                          </a:solidFill>
                          <a:latin typeface="Times New Roman" pitchFamily="18" charset="0"/>
                          <a:cs typeface="Times New Roman" pitchFamily="18" charset="0"/>
                        </a:rPr>
                        <a:t>( tout les autres</a:t>
                      </a:r>
                      <a:r>
                        <a:rPr lang="fr-FR" sz="1200" baseline="0" dirty="0" smtClean="0">
                          <a:solidFill>
                            <a:schemeClr val="tx1"/>
                          </a:solidFill>
                          <a:latin typeface="Times New Roman" pitchFamily="18" charset="0"/>
                          <a:cs typeface="Times New Roman" pitchFamily="18" charset="0"/>
                        </a:rPr>
                        <a:t> réseaux )</a:t>
                      </a:r>
                    </a:p>
                    <a:p>
                      <a:r>
                        <a:rPr lang="fr-FR" sz="1200" baseline="0" dirty="0" smtClean="0">
                          <a:solidFill>
                            <a:schemeClr val="tx1"/>
                          </a:solidFill>
                          <a:latin typeface="Times New Roman" pitchFamily="18" charset="0"/>
                          <a:cs typeface="Times New Roman" pitchFamily="18" charset="0"/>
                        </a:rPr>
                        <a:t>Route par défaut</a:t>
                      </a:r>
                      <a:endParaRPr lang="fr-FR"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200" dirty="0" smtClean="0">
                          <a:solidFill>
                            <a:schemeClr val="tx1"/>
                          </a:solidFill>
                          <a:latin typeface="Times New Roman" pitchFamily="18" charset="0"/>
                          <a:cs typeface="Times New Roman" pitchFamily="18" charset="0"/>
                        </a:rPr>
                        <a:t>192.189.2.1</a:t>
                      </a:r>
                      <a:endParaRPr lang="fr-FR"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200" dirty="0" smtClean="0">
                          <a:solidFill>
                            <a:schemeClr val="tx1"/>
                          </a:solidFill>
                          <a:latin typeface="Times New Roman" pitchFamily="18" charset="0"/>
                          <a:cs typeface="Times New Roman" pitchFamily="18" charset="0"/>
                        </a:rPr>
                        <a:t>P</a:t>
                      </a:r>
                      <a:endParaRPr lang="fr-FR"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9" name="Tableau 38"/>
          <p:cNvGraphicFramePr>
            <a:graphicFrameLocks noGrp="1"/>
          </p:cNvGraphicFramePr>
          <p:nvPr/>
        </p:nvGraphicFramePr>
        <p:xfrm>
          <a:off x="4643438" y="3929063"/>
          <a:ext cx="4429156" cy="1920240"/>
        </p:xfrm>
        <a:graphic>
          <a:graphicData uri="http://schemas.openxmlformats.org/drawingml/2006/table">
            <a:tbl>
              <a:tblPr firstRow="1" bandRow="1">
                <a:tableStyleId>{5C22544A-7EE6-4342-B048-85BDC9FD1C3A}</a:tableStyleId>
              </a:tblPr>
              <a:tblGrid>
                <a:gridCol w="1602933"/>
                <a:gridCol w="1560750"/>
                <a:gridCol w="1265473"/>
              </a:tblGrid>
              <a:tr h="370840">
                <a:tc>
                  <a:txBody>
                    <a:bodyPr/>
                    <a:lstStyle/>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Pour atteindre le </a:t>
                      </a:r>
                    </a:p>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réseau de destination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Prochain nœud </a:t>
                      </a:r>
                    </a:p>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Passerelle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Via</a:t>
                      </a:r>
                    </a:p>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 l’interface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Times New Roman" pitchFamily="18" charset="0"/>
                          <a:ea typeface="+mn-ea"/>
                          <a:cs typeface="Times New Roman" pitchFamily="18" charset="0"/>
                        </a:rPr>
                        <a:t>192.168.1.0/255.255.255.0</a:t>
                      </a:r>
                    </a:p>
                    <a:p>
                      <a:pPr marL="0" algn="l" defTabSz="914400" rtl="0" eaLnBrk="1" latinLnBrk="0" hangingPunct="1"/>
                      <a:endParaRPr lang="fr-FR" sz="1200"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Direct  ( le même réseaux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0.0.0.0/0.0.0.0</a:t>
                      </a:r>
                    </a:p>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 tout les autres réseaux )</a:t>
                      </a:r>
                    </a:p>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Route par défaut</a:t>
                      </a:r>
                      <a:endParaRPr lang="fr-FR" sz="1200" kern="120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192.189.1.1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200" kern="1200" dirty="0" smtClean="0">
                          <a:solidFill>
                            <a:schemeClr val="tx1"/>
                          </a:solidFill>
                          <a:latin typeface="Times New Roman" pitchFamily="18" charset="0"/>
                          <a:ea typeface="+mn-ea"/>
                          <a:cs typeface="Times New Roman" pitchFamily="18" charset="0"/>
                        </a:rPr>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0534" name="Text Box 36"/>
          <p:cNvSpPr txBox="1">
            <a:spLocks noChangeArrowheads="1"/>
          </p:cNvSpPr>
          <p:nvPr/>
        </p:nvSpPr>
        <p:spPr bwMode="auto">
          <a:xfrm>
            <a:off x="7358063" y="2500313"/>
            <a:ext cx="1625600" cy="338137"/>
          </a:xfrm>
          <a:prstGeom prst="rect">
            <a:avLst/>
          </a:prstGeom>
          <a:noFill/>
          <a:ln w="9525">
            <a:noFill/>
            <a:miter lim="800000"/>
            <a:headEnd/>
            <a:tailEnd/>
          </a:ln>
        </p:spPr>
        <p:txBody>
          <a:bodyPr anchor="ctr">
            <a:spAutoFit/>
          </a:bodyPr>
          <a:lstStyle/>
          <a:p>
            <a:r>
              <a:rPr lang="fr-FR" sz="1600">
                <a:latin typeface="Times New Roman" pitchFamily="18" charset="0"/>
                <a:cs typeface="Times New Roman" pitchFamily="18" charset="0"/>
              </a:rPr>
              <a:t> M1 :192.168.1.2</a:t>
            </a:r>
          </a:p>
        </p:txBody>
      </p:sp>
      <p:sp>
        <p:nvSpPr>
          <p:cNvPr id="20535" name="Text Box 36"/>
          <p:cNvSpPr txBox="1">
            <a:spLocks noChangeArrowheads="1"/>
          </p:cNvSpPr>
          <p:nvPr/>
        </p:nvSpPr>
        <p:spPr bwMode="auto">
          <a:xfrm>
            <a:off x="285750" y="2500313"/>
            <a:ext cx="1625600" cy="338137"/>
          </a:xfrm>
          <a:prstGeom prst="rect">
            <a:avLst/>
          </a:prstGeom>
          <a:noFill/>
          <a:ln w="9525">
            <a:noFill/>
            <a:miter lim="800000"/>
            <a:headEnd/>
            <a:tailEnd/>
          </a:ln>
        </p:spPr>
        <p:txBody>
          <a:bodyPr anchor="ctr">
            <a:spAutoFit/>
          </a:bodyPr>
          <a:lstStyle/>
          <a:p>
            <a:r>
              <a:rPr lang="fr-FR" sz="1600">
                <a:latin typeface="Times New Roman" pitchFamily="18" charset="0"/>
                <a:cs typeface="Times New Roman" pitchFamily="18" charset="0"/>
              </a:rPr>
              <a:t> M2 :192.168.2.2</a:t>
            </a:r>
          </a:p>
        </p:txBody>
      </p:sp>
      <p:sp>
        <p:nvSpPr>
          <p:cNvPr id="20536" name="Rectangle 42"/>
          <p:cNvSpPr>
            <a:spLocks noChangeArrowheads="1"/>
          </p:cNvSpPr>
          <p:nvPr/>
        </p:nvSpPr>
        <p:spPr bwMode="auto">
          <a:xfrm>
            <a:off x="642938" y="6072188"/>
            <a:ext cx="7858125" cy="646112"/>
          </a:xfrm>
          <a:prstGeom prst="rect">
            <a:avLst/>
          </a:prstGeom>
          <a:noFill/>
          <a:ln w="9525">
            <a:solidFill>
              <a:schemeClr val="tx2"/>
            </a:solidFill>
            <a:miter lim="800000"/>
            <a:headEnd/>
            <a:tailEnd/>
          </a:ln>
        </p:spPr>
        <p:txBody>
          <a:bodyPr>
            <a:spAutoFit/>
          </a:bodyPr>
          <a:lstStyle/>
          <a:p>
            <a:r>
              <a:rPr lang="ar-SA">
                <a:latin typeface="Times New Roman" pitchFamily="18" charset="0"/>
                <a:cs typeface="Times New Roman" pitchFamily="18" charset="0"/>
              </a:rPr>
              <a:t> indique qu</a:t>
            </a:r>
            <a:r>
              <a:rPr lang="fr-FR">
                <a:latin typeface="Times New Roman" pitchFamily="18" charset="0"/>
                <a:cs typeface="Times New Roman" pitchFamily="18" charset="0"/>
              </a:rPr>
              <a:t>e pour </a:t>
            </a:r>
            <a:r>
              <a:rPr lang="ar-SA">
                <a:latin typeface="Times New Roman" pitchFamily="18" charset="0"/>
                <a:cs typeface="Times New Roman" pitchFamily="18" charset="0"/>
              </a:rPr>
              <a:t>atteindre </a:t>
            </a:r>
            <a:r>
              <a:rPr lang="fr-FR">
                <a:latin typeface="Times New Roman" pitchFamily="18" charset="0"/>
                <a:cs typeface="Times New Roman" pitchFamily="18" charset="0"/>
              </a:rPr>
              <a:t>n’importe  quel réseau ( 0.0.0.0)</a:t>
            </a:r>
            <a:r>
              <a:rPr lang="ar-SA">
                <a:latin typeface="Times New Roman" pitchFamily="18" charset="0"/>
                <a:cs typeface="Times New Roman" pitchFamily="18" charset="0"/>
              </a:rPr>
              <a:t> </a:t>
            </a:r>
            <a:r>
              <a:rPr lang="fr-FR">
                <a:latin typeface="Times New Roman" pitchFamily="18" charset="0"/>
                <a:cs typeface="Times New Roman" pitchFamily="18" charset="0"/>
              </a:rPr>
              <a:t>passer par le </a:t>
            </a:r>
            <a:r>
              <a:rPr lang="ar-SA">
                <a:latin typeface="Times New Roman" pitchFamily="18" charset="0"/>
                <a:cs typeface="Times New Roman" pitchFamily="18" charset="0"/>
              </a:rPr>
              <a:t>routeur d'adresse </a:t>
            </a:r>
            <a:r>
              <a:rPr lang="fr-FR">
                <a:latin typeface="Times New Roman" pitchFamily="18" charset="0"/>
                <a:cs typeface="Times New Roman" pitchFamily="18" charset="0"/>
              </a:rPr>
              <a:t>192.168.2.1  ( adresse de la passerelle par défaut ).</a:t>
            </a:r>
            <a:endParaRPr lang="ar-SA">
              <a:latin typeface="Times New Roman" pitchFamily="18" charset="0"/>
              <a:cs typeface="Times New Roman" pitchFamily="18" charset="0"/>
            </a:endParaRPr>
          </a:p>
        </p:txBody>
      </p:sp>
      <p:cxnSp>
        <p:nvCxnSpPr>
          <p:cNvPr id="46" name="Connecteur droit avec flèche 45"/>
          <p:cNvCxnSpPr/>
          <p:nvPr/>
        </p:nvCxnSpPr>
        <p:spPr>
          <a:xfrm rot="16200000" flipV="1">
            <a:off x="750094" y="5822157"/>
            <a:ext cx="285750" cy="2143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538" name="Text Box 36"/>
          <p:cNvSpPr txBox="1">
            <a:spLocks noChangeArrowheads="1"/>
          </p:cNvSpPr>
          <p:nvPr/>
        </p:nvSpPr>
        <p:spPr bwMode="auto">
          <a:xfrm>
            <a:off x="71438" y="3519488"/>
            <a:ext cx="3143250" cy="338137"/>
          </a:xfrm>
          <a:prstGeom prst="rect">
            <a:avLst/>
          </a:prstGeom>
          <a:noFill/>
          <a:ln w="9525">
            <a:noFill/>
            <a:miter lim="800000"/>
            <a:headEnd/>
            <a:tailEnd/>
          </a:ln>
        </p:spPr>
        <p:txBody>
          <a:bodyPr anchor="ctr">
            <a:spAutoFit/>
          </a:bodyPr>
          <a:lstStyle/>
          <a:p>
            <a:r>
              <a:rPr lang="fr-FR" sz="1600">
                <a:latin typeface="Times New Roman" pitchFamily="18" charset="0"/>
                <a:cs typeface="Times New Roman" pitchFamily="18" charset="0"/>
              </a:rPr>
              <a:t> table de routage de M2</a:t>
            </a:r>
          </a:p>
        </p:txBody>
      </p:sp>
      <p:sp>
        <p:nvSpPr>
          <p:cNvPr id="20539" name="Text Box 36"/>
          <p:cNvSpPr txBox="1">
            <a:spLocks noChangeArrowheads="1"/>
          </p:cNvSpPr>
          <p:nvPr/>
        </p:nvSpPr>
        <p:spPr bwMode="auto">
          <a:xfrm>
            <a:off x="4643438" y="3590925"/>
            <a:ext cx="3071812" cy="338138"/>
          </a:xfrm>
          <a:prstGeom prst="rect">
            <a:avLst/>
          </a:prstGeom>
          <a:noFill/>
          <a:ln w="9525">
            <a:noFill/>
            <a:miter lim="800000"/>
            <a:headEnd/>
            <a:tailEnd/>
          </a:ln>
        </p:spPr>
        <p:txBody>
          <a:bodyPr anchor="ctr">
            <a:spAutoFit/>
          </a:bodyPr>
          <a:lstStyle/>
          <a:p>
            <a:r>
              <a:rPr lang="fr-FR" sz="1600">
                <a:latin typeface="Times New Roman" pitchFamily="18" charset="0"/>
                <a:cs typeface="Times New Roman" pitchFamily="18" charset="0"/>
              </a:rPr>
              <a:t> table de routage  de M1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 name="Tableau 71"/>
          <p:cNvGraphicFramePr>
            <a:graphicFrameLocks noGrp="1"/>
          </p:cNvGraphicFramePr>
          <p:nvPr/>
        </p:nvGraphicFramePr>
        <p:xfrm>
          <a:off x="571500" y="4429125"/>
          <a:ext cx="7072363" cy="2160283"/>
        </p:xfrm>
        <a:graphic>
          <a:graphicData uri="http://schemas.openxmlformats.org/drawingml/2006/table">
            <a:tbl>
              <a:tblPr firstRow="1" bandRow="1">
                <a:tableStyleId>{5C22544A-7EE6-4342-B048-85BDC9FD1C3A}</a:tableStyleId>
              </a:tblPr>
              <a:tblGrid>
                <a:gridCol w="3000396"/>
                <a:gridCol w="2214578"/>
                <a:gridCol w="1857389"/>
              </a:tblGrid>
              <a:tr h="54648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Pour atteindre le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réseau de destination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Prochain nœud Passerelle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Via l’interface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00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20.0.0.0/8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29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30.0.0.0/8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61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40.0.0.0/8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30.0.0.1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6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10.0.0.0/8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20.0.0.1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1532" name="ZoneTexte 72"/>
          <p:cNvSpPr txBox="1">
            <a:spLocks noChangeArrowheads="1"/>
          </p:cNvSpPr>
          <p:nvPr/>
        </p:nvSpPr>
        <p:spPr bwMode="auto">
          <a:xfrm>
            <a:off x="500063" y="3929063"/>
            <a:ext cx="3157537" cy="369887"/>
          </a:xfrm>
          <a:prstGeom prst="rect">
            <a:avLst/>
          </a:prstGeom>
          <a:noFill/>
          <a:ln w="9525">
            <a:noFill/>
            <a:miter lim="800000"/>
            <a:headEnd/>
            <a:tailEnd/>
          </a:ln>
        </p:spPr>
        <p:txBody>
          <a:bodyPr wrap="none">
            <a:spAutoFit/>
          </a:bodyPr>
          <a:lstStyle/>
          <a:p>
            <a:r>
              <a:rPr lang="fr-FR" b="1">
                <a:latin typeface="Times New Roman" pitchFamily="18" charset="0"/>
                <a:cs typeface="Times New Roman" pitchFamily="18" charset="0"/>
              </a:rPr>
              <a:t>Table de routage de routeur G</a:t>
            </a:r>
          </a:p>
        </p:txBody>
      </p:sp>
      <p:grpSp>
        <p:nvGrpSpPr>
          <p:cNvPr id="21533" name="Groupe 79"/>
          <p:cNvGrpSpPr>
            <a:grpSpLocks/>
          </p:cNvGrpSpPr>
          <p:nvPr/>
        </p:nvGrpSpPr>
        <p:grpSpPr bwMode="auto">
          <a:xfrm>
            <a:off x="285750" y="1071563"/>
            <a:ext cx="8072438" cy="2571750"/>
            <a:chOff x="285720" y="285728"/>
            <a:chExt cx="8072462" cy="2571768"/>
          </a:xfrm>
        </p:grpSpPr>
        <p:sp>
          <p:nvSpPr>
            <p:cNvPr id="75" name="Ellipse 74"/>
            <p:cNvSpPr/>
            <p:nvPr/>
          </p:nvSpPr>
          <p:spPr>
            <a:xfrm>
              <a:off x="7023090" y="2070090"/>
              <a:ext cx="1335092" cy="7874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Réseaux 40.0.0.0</a:t>
              </a:r>
            </a:p>
          </p:txBody>
        </p:sp>
        <p:sp>
          <p:nvSpPr>
            <p:cNvPr id="21536" name="Line 10"/>
            <p:cNvSpPr>
              <a:spLocks noChangeShapeType="1"/>
            </p:cNvSpPr>
            <p:nvPr/>
          </p:nvSpPr>
          <p:spPr bwMode="auto">
            <a:xfrm flipV="1">
              <a:off x="1594728" y="1823870"/>
              <a:ext cx="359365" cy="296699"/>
            </a:xfrm>
            <a:prstGeom prst="line">
              <a:avLst/>
            </a:prstGeom>
            <a:noFill/>
            <a:ln w="12700">
              <a:solidFill>
                <a:schemeClr val="tx2"/>
              </a:solidFill>
              <a:round/>
              <a:headEnd type="stealth" w="med" len="lg"/>
              <a:tailEnd type="stealth" w="med" len="lg"/>
            </a:ln>
          </p:spPr>
          <p:txBody>
            <a:bodyPr wrap="none" anchor="ctr"/>
            <a:lstStyle/>
            <a:p>
              <a:endParaRPr lang="fr-FR"/>
            </a:p>
          </p:txBody>
        </p:sp>
        <p:sp>
          <p:nvSpPr>
            <p:cNvPr id="21537" name="Line 20"/>
            <p:cNvSpPr>
              <a:spLocks noChangeShapeType="1"/>
            </p:cNvSpPr>
            <p:nvPr/>
          </p:nvSpPr>
          <p:spPr bwMode="auto">
            <a:xfrm flipV="1">
              <a:off x="2403278" y="1147088"/>
              <a:ext cx="1796740" cy="553731"/>
            </a:xfrm>
            <a:prstGeom prst="line">
              <a:avLst/>
            </a:prstGeom>
            <a:noFill/>
            <a:ln w="38100">
              <a:solidFill>
                <a:schemeClr val="tx2"/>
              </a:solidFill>
              <a:prstDash val="sysDash"/>
              <a:round/>
              <a:headEnd type="stealth" w="med" len="lg"/>
              <a:tailEnd type="stealth" w="med" len="lg"/>
            </a:ln>
          </p:spPr>
          <p:txBody>
            <a:bodyPr wrap="none" anchor="ctr"/>
            <a:lstStyle/>
            <a:p>
              <a:endParaRPr lang="fr-FR"/>
            </a:p>
          </p:txBody>
        </p:sp>
        <p:sp>
          <p:nvSpPr>
            <p:cNvPr id="21538" name="Line 22"/>
            <p:cNvSpPr>
              <a:spLocks noChangeShapeType="1"/>
            </p:cNvSpPr>
            <p:nvPr/>
          </p:nvSpPr>
          <p:spPr bwMode="auto">
            <a:xfrm>
              <a:off x="4713372" y="1147088"/>
              <a:ext cx="1668402" cy="553731"/>
            </a:xfrm>
            <a:prstGeom prst="line">
              <a:avLst/>
            </a:prstGeom>
            <a:noFill/>
            <a:ln w="38100">
              <a:solidFill>
                <a:schemeClr val="tx2"/>
              </a:solidFill>
              <a:prstDash val="sysDash"/>
              <a:round/>
              <a:headEnd type="stealth" w="med" len="lg"/>
              <a:tailEnd type="stealth" w="med" len="lg"/>
            </a:ln>
          </p:spPr>
          <p:txBody>
            <a:bodyPr wrap="none" anchor="ctr"/>
            <a:lstStyle/>
            <a:p>
              <a:endParaRPr lang="fr-FR"/>
            </a:p>
          </p:txBody>
        </p:sp>
        <p:sp>
          <p:nvSpPr>
            <p:cNvPr id="21539" name="Line 32"/>
            <p:cNvSpPr>
              <a:spLocks noChangeShapeType="1"/>
            </p:cNvSpPr>
            <p:nvPr/>
          </p:nvSpPr>
          <p:spPr bwMode="auto">
            <a:xfrm>
              <a:off x="6856609" y="1773274"/>
              <a:ext cx="359365" cy="419751"/>
            </a:xfrm>
            <a:prstGeom prst="line">
              <a:avLst/>
            </a:prstGeom>
            <a:noFill/>
            <a:ln w="12700">
              <a:solidFill>
                <a:schemeClr val="tx2"/>
              </a:solidFill>
              <a:round/>
              <a:headEnd type="stealth" w="med" len="lg"/>
              <a:tailEnd type="stealth" w="med" len="lg"/>
            </a:ln>
          </p:spPr>
          <p:txBody>
            <a:bodyPr wrap="none" anchor="ctr"/>
            <a:lstStyle/>
            <a:p>
              <a:endParaRPr lang="fr-FR"/>
            </a:p>
          </p:txBody>
        </p:sp>
        <p:sp>
          <p:nvSpPr>
            <p:cNvPr id="21540" name="Line 40"/>
            <p:cNvSpPr>
              <a:spLocks noChangeShapeType="1"/>
            </p:cNvSpPr>
            <p:nvPr/>
          </p:nvSpPr>
          <p:spPr bwMode="auto">
            <a:xfrm>
              <a:off x="3940778" y="1270139"/>
              <a:ext cx="41067" cy="921504"/>
            </a:xfrm>
            <a:prstGeom prst="line">
              <a:avLst/>
            </a:prstGeom>
            <a:noFill/>
            <a:ln w="12700">
              <a:solidFill>
                <a:schemeClr val="folHlink"/>
              </a:solidFill>
              <a:round/>
              <a:headEnd type="stealth" w="med" len="lg"/>
              <a:tailEnd type="none" w="sm" len="sm"/>
            </a:ln>
          </p:spPr>
          <p:txBody>
            <a:bodyPr wrap="none" anchor="ctr"/>
            <a:lstStyle/>
            <a:p>
              <a:endParaRPr lang="fr-FR"/>
            </a:p>
          </p:txBody>
        </p:sp>
        <p:sp>
          <p:nvSpPr>
            <p:cNvPr id="21541" name="Line 41"/>
            <p:cNvSpPr>
              <a:spLocks noChangeShapeType="1"/>
            </p:cNvSpPr>
            <p:nvPr/>
          </p:nvSpPr>
          <p:spPr bwMode="auto">
            <a:xfrm>
              <a:off x="6172142" y="1639293"/>
              <a:ext cx="0" cy="656269"/>
            </a:xfrm>
            <a:prstGeom prst="line">
              <a:avLst/>
            </a:prstGeom>
            <a:noFill/>
            <a:ln w="12700">
              <a:solidFill>
                <a:schemeClr val="folHlink"/>
              </a:solidFill>
              <a:round/>
              <a:headEnd type="stealth" w="med" len="lg"/>
              <a:tailEnd type="none" w="sm" len="sm"/>
            </a:ln>
          </p:spPr>
          <p:txBody>
            <a:bodyPr wrap="none" anchor="ctr"/>
            <a:lstStyle/>
            <a:p>
              <a:endParaRPr lang="fr-FR"/>
            </a:p>
          </p:txBody>
        </p:sp>
        <p:sp>
          <p:nvSpPr>
            <p:cNvPr id="21542" name="Line 42"/>
            <p:cNvSpPr>
              <a:spLocks noChangeShapeType="1"/>
            </p:cNvSpPr>
            <p:nvPr/>
          </p:nvSpPr>
          <p:spPr bwMode="auto">
            <a:xfrm>
              <a:off x="2612910" y="858598"/>
              <a:ext cx="0" cy="656269"/>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1543" name="Line 43"/>
            <p:cNvSpPr>
              <a:spLocks noChangeShapeType="1"/>
            </p:cNvSpPr>
            <p:nvPr/>
          </p:nvSpPr>
          <p:spPr bwMode="auto">
            <a:xfrm>
              <a:off x="4871653" y="593356"/>
              <a:ext cx="0" cy="656269"/>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1544" name="Line 44"/>
            <p:cNvSpPr>
              <a:spLocks noChangeShapeType="1"/>
            </p:cNvSpPr>
            <p:nvPr/>
          </p:nvSpPr>
          <p:spPr bwMode="auto">
            <a:xfrm>
              <a:off x="7061949" y="858598"/>
              <a:ext cx="41067" cy="1088324"/>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1545" name="Rectangle 45"/>
            <p:cNvSpPr>
              <a:spLocks noChangeArrowheads="1"/>
            </p:cNvSpPr>
            <p:nvPr/>
          </p:nvSpPr>
          <p:spPr bwMode="auto">
            <a:xfrm>
              <a:off x="500035" y="1024036"/>
              <a:ext cx="1310028"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P2:10.0.0.1</a:t>
              </a:r>
            </a:p>
          </p:txBody>
        </p:sp>
        <p:sp>
          <p:nvSpPr>
            <p:cNvPr id="21546" name="Rectangle 46"/>
            <p:cNvSpPr>
              <a:spLocks noChangeArrowheads="1"/>
            </p:cNvSpPr>
            <p:nvPr/>
          </p:nvSpPr>
          <p:spPr bwMode="auto">
            <a:xfrm>
              <a:off x="3508422" y="2197112"/>
              <a:ext cx="1461628"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 20.0.0.2</a:t>
              </a:r>
            </a:p>
          </p:txBody>
        </p:sp>
        <p:sp>
          <p:nvSpPr>
            <p:cNvPr id="21547" name="Rectangle 47"/>
            <p:cNvSpPr>
              <a:spLocks noChangeArrowheads="1"/>
            </p:cNvSpPr>
            <p:nvPr/>
          </p:nvSpPr>
          <p:spPr bwMode="auto">
            <a:xfrm>
              <a:off x="5572133" y="2301031"/>
              <a:ext cx="1141880"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P2:30.0.0.1</a:t>
              </a:r>
            </a:p>
          </p:txBody>
        </p:sp>
        <p:sp>
          <p:nvSpPr>
            <p:cNvPr id="21548" name="Rectangle 48"/>
            <p:cNvSpPr>
              <a:spLocks noChangeArrowheads="1"/>
            </p:cNvSpPr>
            <p:nvPr/>
          </p:nvSpPr>
          <p:spPr bwMode="auto">
            <a:xfrm>
              <a:off x="1785919" y="470305"/>
              <a:ext cx="1300416"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P1:20.0.0.1</a:t>
              </a:r>
            </a:p>
          </p:txBody>
        </p:sp>
        <p:sp>
          <p:nvSpPr>
            <p:cNvPr id="21549" name="Rectangle 49"/>
            <p:cNvSpPr>
              <a:spLocks noChangeArrowheads="1"/>
            </p:cNvSpPr>
            <p:nvPr/>
          </p:nvSpPr>
          <p:spPr bwMode="auto">
            <a:xfrm>
              <a:off x="6588526" y="470305"/>
              <a:ext cx="1198184"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P1:0.0.0.1</a:t>
              </a:r>
            </a:p>
          </p:txBody>
        </p:sp>
        <p:sp>
          <p:nvSpPr>
            <p:cNvPr id="21550" name="Rectangle 50"/>
            <p:cNvSpPr>
              <a:spLocks noChangeArrowheads="1"/>
            </p:cNvSpPr>
            <p:nvPr/>
          </p:nvSpPr>
          <p:spPr bwMode="auto">
            <a:xfrm>
              <a:off x="4456695" y="285728"/>
              <a:ext cx="1540063"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 30.0.0.2</a:t>
              </a:r>
            </a:p>
          </p:txBody>
        </p:sp>
        <p:sp>
          <p:nvSpPr>
            <p:cNvPr id="69" name="Rectangle à coins arrondis 68"/>
            <p:cNvSpPr/>
            <p:nvPr/>
          </p:nvSpPr>
          <p:spPr>
            <a:xfrm>
              <a:off x="1930375" y="1514462"/>
              <a:ext cx="514352" cy="369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F</a:t>
              </a:r>
            </a:p>
          </p:txBody>
        </p:sp>
        <p:sp>
          <p:nvSpPr>
            <p:cNvPr id="70" name="Rectangle à coins arrondis 69"/>
            <p:cNvSpPr/>
            <p:nvPr/>
          </p:nvSpPr>
          <p:spPr>
            <a:xfrm>
              <a:off x="4200507" y="777856"/>
              <a:ext cx="512765" cy="369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G</a:t>
              </a:r>
            </a:p>
          </p:txBody>
        </p:sp>
        <p:sp>
          <p:nvSpPr>
            <p:cNvPr id="71" name="Rectangle à coins arrondis 70"/>
            <p:cNvSpPr/>
            <p:nvPr/>
          </p:nvSpPr>
          <p:spPr>
            <a:xfrm>
              <a:off x="6381738" y="1514462"/>
              <a:ext cx="512765" cy="369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H</a:t>
              </a:r>
            </a:p>
          </p:txBody>
        </p:sp>
        <p:sp>
          <p:nvSpPr>
            <p:cNvPr id="76" name="Ellipse 75"/>
            <p:cNvSpPr/>
            <p:nvPr/>
          </p:nvSpPr>
          <p:spPr>
            <a:xfrm>
              <a:off x="285720" y="1885939"/>
              <a:ext cx="1335092" cy="7874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Réseaux 10.0.0.0</a:t>
              </a:r>
            </a:p>
          </p:txBody>
        </p:sp>
        <p:sp>
          <p:nvSpPr>
            <p:cNvPr id="21555" name="Line 42"/>
            <p:cNvSpPr>
              <a:spLocks noChangeShapeType="1"/>
            </p:cNvSpPr>
            <p:nvPr/>
          </p:nvSpPr>
          <p:spPr bwMode="auto">
            <a:xfrm>
              <a:off x="1825754" y="1290652"/>
              <a:ext cx="0" cy="656269"/>
            </a:xfrm>
            <a:prstGeom prst="line">
              <a:avLst/>
            </a:prstGeom>
            <a:noFill/>
            <a:ln w="12700">
              <a:solidFill>
                <a:schemeClr val="folHlink"/>
              </a:solidFill>
              <a:round/>
              <a:headEnd type="none" w="sm" len="sm"/>
              <a:tailEnd type="stealth" w="med" len="lg"/>
            </a:ln>
          </p:spPr>
          <p:txBody>
            <a:bodyPr wrap="none" anchor="ctr"/>
            <a:lstStyle/>
            <a:p>
              <a:endParaRPr lang="fr-FR"/>
            </a:p>
          </p:txBody>
        </p:sp>
      </p:grpSp>
      <p:sp>
        <p:nvSpPr>
          <p:cNvPr id="21534" name="Titre 1"/>
          <p:cNvSpPr>
            <a:spLocks noGrp="1"/>
          </p:cNvSpPr>
          <p:nvPr>
            <p:ph type="title"/>
          </p:nvPr>
        </p:nvSpPr>
        <p:spPr>
          <a:xfrm>
            <a:off x="357188" y="0"/>
            <a:ext cx="8229600" cy="511175"/>
          </a:xfrm>
        </p:spPr>
        <p:txBody>
          <a:bodyPr/>
          <a:lstStyle/>
          <a:p>
            <a:r>
              <a:rPr lang="fr-FR" sz="3200" smtClean="0">
                <a:latin typeface="Times New Roman" pitchFamily="18" charset="0"/>
                <a:cs typeface="Times New Roman" pitchFamily="18" charset="0"/>
              </a:rPr>
              <a:t>Route par défaut : exemple 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 name="Tableau 71"/>
          <p:cNvGraphicFramePr>
            <a:graphicFrameLocks noGrp="1"/>
          </p:cNvGraphicFramePr>
          <p:nvPr/>
        </p:nvGraphicFramePr>
        <p:xfrm>
          <a:off x="500063" y="3714750"/>
          <a:ext cx="7072363" cy="2103120"/>
        </p:xfrm>
        <a:graphic>
          <a:graphicData uri="http://schemas.openxmlformats.org/drawingml/2006/table">
            <a:tbl>
              <a:tblPr firstRow="1" bandRow="1">
                <a:tableStyleId>{5C22544A-7EE6-4342-B048-85BDC9FD1C3A}</a:tableStyleId>
              </a:tblPr>
              <a:tblGrid>
                <a:gridCol w="3000396"/>
                <a:gridCol w="2214578"/>
                <a:gridCol w="1857389"/>
              </a:tblGrid>
              <a:tr h="546485">
                <a:tc>
                  <a:txBody>
                    <a:bodyPr/>
                    <a:lstStyle/>
                    <a:p>
                      <a:r>
                        <a:rPr lang="fr-FR" sz="1800" kern="1200" dirty="0" smtClean="0">
                          <a:solidFill>
                            <a:schemeClr val="dk1"/>
                          </a:solidFill>
                          <a:latin typeface="Times New Roman" pitchFamily="18" charset="0"/>
                          <a:ea typeface="+mn-ea"/>
                          <a:cs typeface="Times New Roman" pitchFamily="18" charset="0"/>
                        </a:rPr>
                        <a:t>Pour atteindre le </a:t>
                      </a:r>
                    </a:p>
                    <a:p>
                      <a:r>
                        <a:rPr lang="fr-FR" sz="1800" kern="1200" dirty="0" smtClean="0">
                          <a:solidFill>
                            <a:schemeClr val="dk1"/>
                          </a:solidFill>
                          <a:latin typeface="Times New Roman" pitchFamily="18" charset="0"/>
                          <a:ea typeface="+mn-ea"/>
                          <a:cs typeface="Times New Roman" pitchFamily="18" charset="0"/>
                        </a:rPr>
                        <a:t>réseau de destination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dk1"/>
                          </a:solidFill>
                          <a:latin typeface="Times New Roman" pitchFamily="18" charset="0"/>
                          <a:ea typeface="+mn-ea"/>
                          <a:cs typeface="Times New Roman" pitchFamily="18" charset="0"/>
                        </a:rPr>
                        <a:t>Prochain nœud Passerelle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dk1"/>
                          </a:solidFill>
                          <a:latin typeface="Times New Roman" pitchFamily="18" charset="0"/>
                          <a:ea typeface="+mn-ea"/>
                          <a:cs typeface="Times New Roman" pitchFamily="18" charset="0"/>
                        </a:rPr>
                        <a:t>Via l’interface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00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10.0.0.0/8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dk1"/>
                          </a:solidFill>
                          <a:latin typeface="Times New Roman" pitchFamily="18" charset="0"/>
                          <a:ea typeface="+mn-ea"/>
                          <a:cs typeface="Times New Roman" pitchFamily="18" charset="0"/>
                        </a:rPr>
                        <a:t>P2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1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20.0.0.0/8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800" kern="1200" dirty="0" smtClean="0">
                          <a:solidFill>
                            <a:schemeClr val="dk1"/>
                          </a:solidFill>
                          <a:latin typeface="Times New Roman" pitchFamily="18" charset="0"/>
                          <a:ea typeface="+mn-ea"/>
                          <a:cs typeface="Times New Roman" pitchFamily="18" charset="0"/>
                        </a:rPr>
                        <a:t>P1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615">
                <a:tc>
                  <a:txBody>
                    <a:bodyPr/>
                    <a:lstStyle/>
                    <a:p>
                      <a:r>
                        <a:rPr lang="fr-FR" sz="1800" kern="1200" dirty="0" smtClean="0">
                          <a:solidFill>
                            <a:schemeClr val="dk1"/>
                          </a:solidFill>
                          <a:latin typeface="Times New Roman" pitchFamily="18" charset="0"/>
                          <a:ea typeface="+mn-ea"/>
                          <a:cs typeface="Times New Roman" pitchFamily="18" charset="0"/>
                        </a:rPr>
                        <a:t>30.0.0.0/8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r>
                        <a:rPr lang="fr-FR" sz="1800" kern="1200" dirty="0" smtClean="0">
                          <a:solidFill>
                            <a:schemeClr val="dk1"/>
                          </a:solidFill>
                          <a:latin typeface="Times New Roman" pitchFamily="18" charset="0"/>
                          <a:ea typeface="+mn-ea"/>
                          <a:cs typeface="Times New Roman" pitchFamily="18" charset="0"/>
                        </a:rPr>
                        <a:t>20.0.0.2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r>
                        <a:rPr lang="fr-FR" sz="1800" kern="1200" dirty="0" smtClean="0">
                          <a:solidFill>
                            <a:schemeClr val="dk1"/>
                          </a:solidFill>
                          <a:latin typeface="Times New Roman" pitchFamily="18" charset="0"/>
                          <a:ea typeface="+mn-ea"/>
                          <a:cs typeface="Times New Roman" pitchFamily="18" charset="0"/>
                        </a:rPr>
                        <a:t>P1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r>
              <a:tr h="3166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40.0.0.0/8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r>
                        <a:rPr lang="fr-FR" sz="1800" kern="1200" dirty="0" smtClean="0">
                          <a:solidFill>
                            <a:schemeClr val="dk1"/>
                          </a:solidFill>
                          <a:latin typeface="Times New Roman" pitchFamily="18" charset="0"/>
                          <a:ea typeface="+mn-ea"/>
                          <a:cs typeface="Times New Roman" pitchFamily="18" charset="0"/>
                        </a:rPr>
                        <a:t>20.0.0.2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r>
                        <a:rPr lang="fr-FR" sz="1800" kern="1200" dirty="0" smtClean="0">
                          <a:solidFill>
                            <a:schemeClr val="dk1"/>
                          </a:solidFill>
                          <a:latin typeface="Times New Roman" pitchFamily="18" charset="0"/>
                          <a:ea typeface="+mn-ea"/>
                          <a:cs typeface="Times New Roman" pitchFamily="18" charset="0"/>
                        </a:rPr>
                        <a:t>P1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r>
            </a:tbl>
          </a:graphicData>
        </a:graphic>
      </p:graphicFrame>
      <p:sp>
        <p:nvSpPr>
          <p:cNvPr id="22556" name="ZoneTexte 72"/>
          <p:cNvSpPr txBox="1">
            <a:spLocks noChangeArrowheads="1"/>
          </p:cNvSpPr>
          <p:nvPr/>
        </p:nvSpPr>
        <p:spPr bwMode="auto">
          <a:xfrm>
            <a:off x="428625" y="3286125"/>
            <a:ext cx="3119438" cy="369888"/>
          </a:xfrm>
          <a:prstGeom prst="rect">
            <a:avLst/>
          </a:prstGeom>
          <a:noFill/>
          <a:ln w="9525">
            <a:noFill/>
            <a:miter lim="800000"/>
            <a:headEnd/>
            <a:tailEnd/>
          </a:ln>
        </p:spPr>
        <p:txBody>
          <a:bodyPr wrap="none">
            <a:spAutoFit/>
          </a:bodyPr>
          <a:lstStyle/>
          <a:p>
            <a:r>
              <a:rPr lang="fr-FR" b="1">
                <a:latin typeface="Times New Roman" pitchFamily="18" charset="0"/>
                <a:cs typeface="Times New Roman" pitchFamily="18" charset="0"/>
              </a:rPr>
              <a:t>Table de routage de routeur F</a:t>
            </a:r>
          </a:p>
        </p:txBody>
      </p:sp>
      <p:grpSp>
        <p:nvGrpSpPr>
          <p:cNvPr id="22557" name="Groupe 48"/>
          <p:cNvGrpSpPr>
            <a:grpSpLocks/>
          </p:cNvGrpSpPr>
          <p:nvPr/>
        </p:nvGrpSpPr>
        <p:grpSpPr bwMode="auto">
          <a:xfrm>
            <a:off x="285750" y="285750"/>
            <a:ext cx="8072438" cy="2571750"/>
            <a:chOff x="285720" y="285728"/>
            <a:chExt cx="8072462" cy="2571768"/>
          </a:xfrm>
        </p:grpSpPr>
        <p:sp>
          <p:nvSpPr>
            <p:cNvPr id="50" name="Ellipse 49"/>
            <p:cNvSpPr/>
            <p:nvPr/>
          </p:nvSpPr>
          <p:spPr>
            <a:xfrm>
              <a:off x="7023090" y="2070090"/>
              <a:ext cx="1335092" cy="7874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Réseaux 40.0.0.0</a:t>
              </a:r>
            </a:p>
          </p:txBody>
        </p:sp>
        <p:sp>
          <p:nvSpPr>
            <p:cNvPr id="22560" name="Line 10"/>
            <p:cNvSpPr>
              <a:spLocks noChangeShapeType="1"/>
            </p:cNvSpPr>
            <p:nvPr/>
          </p:nvSpPr>
          <p:spPr bwMode="auto">
            <a:xfrm flipV="1">
              <a:off x="1594728" y="1823870"/>
              <a:ext cx="359365" cy="296699"/>
            </a:xfrm>
            <a:prstGeom prst="line">
              <a:avLst/>
            </a:prstGeom>
            <a:noFill/>
            <a:ln w="12700">
              <a:solidFill>
                <a:schemeClr val="tx2"/>
              </a:solidFill>
              <a:round/>
              <a:headEnd type="stealth" w="med" len="lg"/>
              <a:tailEnd type="stealth" w="med" len="lg"/>
            </a:ln>
          </p:spPr>
          <p:txBody>
            <a:bodyPr wrap="none" anchor="ctr"/>
            <a:lstStyle/>
            <a:p>
              <a:endParaRPr lang="fr-FR"/>
            </a:p>
          </p:txBody>
        </p:sp>
        <p:sp>
          <p:nvSpPr>
            <p:cNvPr id="22561" name="Line 20"/>
            <p:cNvSpPr>
              <a:spLocks noChangeShapeType="1"/>
            </p:cNvSpPr>
            <p:nvPr/>
          </p:nvSpPr>
          <p:spPr bwMode="auto">
            <a:xfrm flipV="1">
              <a:off x="2403278" y="1147088"/>
              <a:ext cx="1796740" cy="553731"/>
            </a:xfrm>
            <a:prstGeom prst="line">
              <a:avLst/>
            </a:prstGeom>
            <a:noFill/>
            <a:ln w="38100">
              <a:solidFill>
                <a:schemeClr val="tx2"/>
              </a:solidFill>
              <a:prstDash val="sysDash"/>
              <a:round/>
              <a:headEnd type="stealth" w="med" len="lg"/>
              <a:tailEnd type="stealth" w="med" len="lg"/>
            </a:ln>
          </p:spPr>
          <p:txBody>
            <a:bodyPr wrap="none" anchor="ctr"/>
            <a:lstStyle/>
            <a:p>
              <a:endParaRPr lang="fr-FR"/>
            </a:p>
          </p:txBody>
        </p:sp>
        <p:sp>
          <p:nvSpPr>
            <p:cNvPr id="22562" name="Line 22"/>
            <p:cNvSpPr>
              <a:spLocks noChangeShapeType="1"/>
            </p:cNvSpPr>
            <p:nvPr/>
          </p:nvSpPr>
          <p:spPr bwMode="auto">
            <a:xfrm>
              <a:off x="4713372" y="1147088"/>
              <a:ext cx="1668402" cy="553731"/>
            </a:xfrm>
            <a:prstGeom prst="line">
              <a:avLst/>
            </a:prstGeom>
            <a:noFill/>
            <a:ln w="38100">
              <a:solidFill>
                <a:schemeClr val="tx2"/>
              </a:solidFill>
              <a:prstDash val="sysDash"/>
              <a:round/>
              <a:headEnd type="stealth" w="med" len="lg"/>
              <a:tailEnd type="stealth" w="med" len="lg"/>
            </a:ln>
          </p:spPr>
          <p:txBody>
            <a:bodyPr wrap="none" anchor="ctr"/>
            <a:lstStyle/>
            <a:p>
              <a:endParaRPr lang="fr-FR"/>
            </a:p>
          </p:txBody>
        </p:sp>
        <p:sp>
          <p:nvSpPr>
            <p:cNvPr id="22563" name="Line 32"/>
            <p:cNvSpPr>
              <a:spLocks noChangeShapeType="1"/>
            </p:cNvSpPr>
            <p:nvPr/>
          </p:nvSpPr>
          <p:spPr bwMode="auto">
            <a:xfrm>
              <a:off x="6856609" y="1773274"/>
              <a:ext cx="359365" cy="419751"/>
            </a:xfrm>
            <a:prstGeom prst="line">
              <a:avLst/>
            </a:prstGeom>
            <a:noFill/>
            <a:ln w="12700">
              <a:solidFill>
                <a:schemeClr val="tx2"/>
              </a:solidFill>
              <a:round/>
              <a:headEnd type="stealth" w="med" len="lg"/>
              <a:tailEnd type="stealth" w="med" len="lg"/>
            </a:ln>
          </p:spPr>
          <p:txBody>
            <a:bodyPr wrap="none" anchor="ctr"/>
            <a:lstStyle/>
            <a:p>
              <a:endParaRPr lang="fr-FR"/>
            </a:p>
          </p:txBody>
        </p:sp>
        <p:sp>
          <p:nvSpPr>
            <p:cNvPr id="22564" name="Line 40"/>
            <p:cNvSpPr>
              <a:spLocks noChangeShapeType="1"/>
            </p:cNvSpPr>
            <p:nvPr/>
          </p:nvSpPr>
          <p:spPr bwMode="auto">
            <a:xfrm>
              <a:off x="3940778" y="1270139"/>
              <a:ext cx="41067" cy="921504"/>
            </a:xfrm>
            <a:prstGeom prst="line">
              <a:avLst/>
            </a:prstGeom>
            <a:noFill/>
            <a:ln w="12700">
              <a:solidFill>
                <a:schemeClr val="folHlink"/>
              </a:solidFill>
              <a:round/>
              <a:headEnd type="stealth" w="med" len="lg"/>
              <a:tailEnd type="none" w="sm" len="sm"/>
            </a:ln>
          </p:spPr>
          <p:txBody>
            <a:bodyPr wrap="none" anchor="ctr"/>
            <a:lstStyle/>
            <a:p>
              <a:endParaRPr lang="fr-FR"/>
            </a:p>
          </p:txBody>
        </p:sp>
        <p:sp>
          <p:nvSpPr>
            <p:cNvPr id="22565" name="Line 41"/>
            <p:cNvSpPr>
              <a:spLocks noChangeShapeType="1"/>
            </p:cNvSpPr>
            <p:nvPr/>
          </p:nvSpPr>
          <p:spPr bwMode="auto">
            <a:xfrm>
              <a:off x="6172142" y="1639293"/>
              <a:ext cx="0" cy="656269"/>
            </a:xfrm>
            <a:prstGeom prst="line">
              <a:avLst/>
            </a:prstGeom>
            <a:noFill/>
            <a:ln w="12700">
              <a:solidFill>
                <a:schemeClr val="folHlink"/>
              </a:solidFill>
              <a:round/>
              <a:headEnd type="stealth" w="med" len="lg"/>
              <a:tailEnd type="none" w="sm" len="sm"/>
            </a:ln>
          </p:spPr>
          <p:txBody>
            <a:bodyPr wrap="none" anchor="ctr"/>
            <a:lstStyle/>
            <a:p>
              <a:endParaRPr lang="fr-FR"/>
            </a:p>
          </p:txBody>
        </p:sp>
        <p:sp>
          <p:nvSpPr>
            <p:cNvPr id="22566" name="Line 42"/>
            <p:cNvSpPr>
              <a:spLocks noChangeShapeType="1"/>
            </p:cNvSpPr>
            <p:nvPr/>
          </p:nvSpPr>
          <p:spPr bwMode="auto">
            <a:xfrm>
              <a:off x="2612910" y="858598"/>
              <a:ext cx="0" cy="656269"/>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2567" name="Line 43"/>
            <p:cNvSpPr>
              <a:spLocks noChangeShapeType="1"/>
            </p:cNvSpPr>
            <p:nvPr/>
          </p:nvSpPr>
          <p:spPr bwMode="auto">
            <a:xfrm>
              <a:off x="4871653" y="593356"/>
              <a:ext cx="0" cy="656269"/>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2568" name="Line 44"/>
            <p:cNvSpPr>
              <a:spLocks noChangeShapeType="1"/>
            </p:cNvSpPr>
            <p:nvPr/>
          </p:nvSpPr>
          <p:spPr bwMode="auto">
            <a:xfrm>
              <a:off x="7061949" y="858598"/>
              <a:ext cx="41067" cy="1088324"/>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2569" name="Rectangle 45"/>
            <p:cNvSpPr>
              <a:spLocks noChangeArrowheads="1"/>
            </p:cNvSpPr>
            <p:nvPr/>
          </p:nvSpPr>
          <p:spPr bwMode="auto">
            <a:xfrm>
              <a:off x="500035" y="1024036"/>
              <a:ext cx="1310028"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P2:10.0.0.1</a:t>
              </a:r>
            </a:p>
          </p:txBody>
        </p:sp>
        <p:sp>
          <p:nvSpPr>
            <p:cNvPr id="22570" name="Rectangle 46"/>
            <p:cNvSpPr>
              <a:spLocks noChangeArrowheads="1"/>
            </p:cNvSpPr>
            <p:nvPr/>
          </p:nvSpPr>
          <p:spPr bwMode="auto">
            <a:xfrm>
              <a:off x="3508422" y="2197112"/>
              <a:ext cx="1461628"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 20.0.0.2</a:t>
              </a:r>
            </a:p>
          </p:txBody>
        </p:sp>
        <p:sp>
          <p:nvSpPr>
            <p:cNvPr id="22571" name="Rectangle 47"/>
            <p:cNvSpPr>
              <a:spLocks noChangeArrowheads="1"/>
            </p:cNvSpPr>
            <p:nvPr/>
          </p:nvSpPr>
          <p:spPr bwMode="auto">
            <a:xfrm>
              <a:off x="5572133" y="2301031"/>
              <a:ext cx="1141880"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P2:30.0.0.1</a:t>
              </a:r>
            </a:p>
          </p:txBody>
        </p:sp>
        <p:sp>
          <p:nvSpPr>
            <p:cNvPr id="22572" name="Rectangle 48"/>
            <p:cNvSpPr>
              <a:spLocks noChangeArrowheads="1"/>
            </p:cNvSpPr>
            <p:nvPr/>
          </p:nvSpPr>
          <p:spPr bwMode="auto">
            <a:xfrm>
              <a:off x="1785919" y="470305"/>
              <a:ext cx="1300416"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P1:20.0.0.1</a:t>
              </a:r>
            </a:p>
          </p:txBody>
        </p:sp>
        <p:sp>
          <p:nvSpPr>
            <p:cNvPr id="22573" name="Rectangle 49"/>
            <p:cNvSpPr>
              <a:spLocks noChangeArrowheads="1"/>
            </p:cNvSpPr>
            <p:nvPr/>
          </p:nvSpPr>
          <p:spPr bwMode="auto">
            <a:xfrm>
              <a:off x="6588526" y="470305"/>
              <a:ext cx="1198184"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P1:0.0.0.1</a:t>
              </a:r>
            </a:p>
          </p:txBody>
        </p:sp>
        <p:sp>
          <p:nvSpPr>
            <p:cNvPr id="22574" name="Rectangle 50"/>
            <p:cNvSpPr>
              <a:spLocks noChangeArrowheads="1"/>
            </p:cNvSpPr>
            <p:nvPr/>
          </p:nvSpPr>
          <p:spPr bwMode="auto">
            <a:xfrm>
              <a:off x="4456695" y="285728"/>
              <a:ext cx="1540063"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 30.0.0.2</a:t>
              </a:r>
            </a:p>
          </p:txBody>
        </p:sp>
        <p:sp>
          <p:nvSpPr>
            <p:cNvPr id="66" name="Rectangle à coins arrondis 65"/>
            <p:cNvSpPr/>
            <p:nvPr/>
          </p:nvSpPr>
          <p:spPr>
            <a:xfrm>
              <a:off x="1930375" y="1514462"/>
              <a:ext cx="514352" cy="36989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F</a:t>
              </a:r>
            </a:p>
          </p:txBody>
        </p:sp>
        <p:sp>
          <p:nvSpPr>
            <p:cNvPr id="67" name="Rectangle à coins arrondis 66"/>
            <p:cNvSpPr/>
            <p:nvPr/>
          </p:nvSpPr>
          <p:spPr>
            <a:xfrm>
              <a:off x="4200507" y="777856"/>
              <a:ext cx="512765" cy="36989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G</a:t>
              </a:r>
            </a:p>
          </p:txBody>
        </p:sp>
        <p:sp>
          <p:nvSpPr>
            <p:cNvPr id="68" name="Rectangle à coins arrondis 67"/>
            <p:cNvSpPr/>
            <p:nvPr/>
          </p:nvSpPr>
          <p:spPr>
            <a:xfrm>
              <a:off x="6381738" y="1514462"/>
              <a:ext cx="512765" cy="36989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H</a:t>
              </a:r>
            </a:p>
          </p:txBody>
        </p:sp>
        <p:sp>
          <p:nvSpPr>
            <p:cNvPr id="74" name="Ellipse 73"/>
            <p:cNvSpPr/>
            <p:nvPr/>
          </p:nvSpPr>
          <p:spPr>
            <a:xfrm>
              <a:off x="285720" y="1885939"/>
              <a:ext cx="1335092" cy="7874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Réseaux 10.0.0.0</a:t>
              </a:r>
            </a:p>
          </p:txBody>
        </p:sp>
        <p:sp>
          <p:nvSpPr>
            <p:cNvPr id="22579" name="Line 42"/>
            <p:cNvSpPr>
              <a:spLocks noChangeShapeType="1"/>
            </p:cNvSpPr>
            <p:nvPr/>
          </p:nvSpPr>
          <p:spPr bwMode="auto">
            <a:xfrm>
              <a:off x="1825754" y="1290652"/>
              <a:ext cx="0" cy="656269"/>
            </a:xfrm>
            <a:prstGeom prst="line">
              <a:avLst/>
            </a:prstGeom>
            <a:noFill/>
            <a:ln w="12700">
              <a:solidFill>
                <a:schemeClr val="folHlink"/>
              </a:solidFill>
              <a:round/>
              <a:headEnd type="none" w="sm" len="sm"/>
              <a:tailEnd type="stealth" w="med" len="lg"/>
            </a:ln>
          </p:spPr>
          <p:txBody>
            <a:bodyPr wrap="none" anchor="ctr"/>
            <a:lstStyle/>
            <a:p>
              <a:endParaRPr lang="fr-FR"/>
            </a:p>
          </p:txBody>
        </p:sp>
      </p:grpSp>
      <p:sp>
        <p:nvSpPr>
          <p:cNvPr id="22558" name="ZoneTexte 25"/>
          <p:cNvSpPr txBox="1">
            <a:spLocks noChangeArrowheads="1"/>
          </p:cNvSpPr>
          <p:nvPr/>
        </p:nvSpPr>
        <p:spPr bwMode="auto">
          <a:xfrm>
            <a:off x="428625" y="6000750"/>
            <a:ext cx="7823200" cy="646113"/>
          </a:xfrm>
          <a:prstGeom prst="rect">
            <a:avLst/>
          </a:prstGeom>
          <a:noFill/>
          <a:ln w="9525">
            <a:noFill/>
            <a:miter lim="800000"/>
            <a:headEnd/>
            <a:tailEnd/>
          </a:ln>
        </p:spPr>
        <p:txBody>
          <a:bodyPr wrap="none">
            <a:spAutoFit/>
          </a:bodyPr>
          <a:lstStyle/>
          <a:p>
            <a:r>
              <a:rPr lang="fr-FR">
                <a:latin typeface="Times New Roman" pitchFamily="18" charset="0"/>
                <a:cs typeface="Times New Roman" pitchFamily="18" charset="0"/>
              </a:rPr>
              <a:t>On remarque que si la même route qui est utilisée pour atteindre le</a:t>
            </a:r>
          </a:p>
          <a:p>
            <a:r>
              <a:rPr lang="fr-FR">
                <a:latin typeface="Times New Roman" pitchFamily="18" charset="0"/>
                <a:cs typeface="Times New Roman" pitchFamily="18" charset="0"/>
              </a:rPr>
              <a:t> réseau : 30.0.0.0 et le réseau 40.0.0.0  </a:t>
            </a:r>
            <a:r>
              <a:rPr lang="fr-FR">
                <a:latin typeface="Times New Roman" pitchFamily="18" charset="0"/>
                <a:cs typeface="Times New Roman" pitchFamily="18" charset="0"/>
                <a:sym typeface="Wingdings" pitchFamily="2" charset="2"/>
              </a:rPr>
              <a:t> utiliser une route par défaut  via 20.0.0.2</a:t>
            </a:r>
            <a:endParaRPr lang="fr-FR">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85800" y="0"/>
            <a:ext cx="7772400" cy="1143000"/>
          </a:xfrm>
        </p:spPr>
        <p:txBody>
          <a:bodyPr/>
          <a:lstStyle/>
          <a:p>
            <a:r>
              <a:rPr lang="fr-FR" sz="3600" smtClean="0">
                <a:latin typeface="Times New Roman" pitchFamily="18" charset="0"/>
                <a:cs typeface="Times New Roman" pitchFamily="18" charset="0"/>
              </a:rPr>
              <a:t>Structure d’un  réseau </a:t>
            </a:r>
          </a:p>
        </p:txBody>
      </p:sp>
      <p:sp>
        <p:nvSpPr>
          <p:cNvPr id="5123" name="Rectangle 3"/>
          <p:cNvSpPr>
            <a:spLocks noGrp="1" noChangeArrowheads="1"/>
          </p:cNvSpPr>
          <p:nvPr>
            <p:ph type="body" idx="4294967295"/>
          </p:nvPr>
        </p:nvSpPr>
        <p:spPr>
          <a:xfrm>
            <a:off x="395288" y="1125538"/>
            <a:ext cx="8391525" cy="2089150"/>
          </a:xfrm>
        </p:spPr>
        <p:txBody>
          <a:bodyPr/>
          <a:lstStyle/>
          <a:p>
            <a:r>
              <a:rPr lang="fr-FR" sz="2400" smtClean="0">
                <a:latin typeface="Times New Roman" pitchFamily="18" charset="0"/>
                <a:cs typeface="Times New Roman" pitchFamily="18" charset="0"/>
              </a:rPr>
              <a:t>Un réseau est l’interconnexion d’un ensemble de machines via des équipements d’interconnexion ( commutateurs, hubs) .</a:t>
            </a:r>
          </a:p>
          <a:p>
            <a:r>
              <a:rPr lang="fr-FR" sz="2400" smtClean="0">
                <a:latin typeface="Times New Roman" pitchFamily="18" charset="0"/>
                <a:cs typeface="Times New Roman" pitchFamily="18" charset="0"/>
              </a:rPr>
              <a:t>Un réseau qui comporte uniquement des commutateurs et appelé réseau commuté . Un réseau commuté autorise la propagation des messages de broadcast  .</a:t>
            </a:r>
          </a:p>
          <a:p>
            <a:endParaRPr lang="fr-FR" sz="2400" smtClean="0">
              <a:latin typeface="Times New Roman" pitchFamily="18" charset="0"/>
              <a:cs typeface="Times New Roman" pitchFamily="18" charset="0"/>
            </a:endParaRPr>
          </a:p>
        </p:txBody>
      </p:sp>
      <p:sp>
        <p:nvSpPr>
          <p:cNvPr id="5124" name="Arc 22"/>
          <p:cNvSpPr>
            <a:spLocks/>
          </p:cNvSpPr>
          <p:nvPr/>
        </p:nvSpPr>
        <p:spPr bwMode="auto">
          <a:xfrm>
            <a:off x="3370263" y="3963988"/>
            <a:ext cx="458787" cy="152400"/>
          </a:xfrm>
          <a:custGeom>
            <a:avLst/>
            <a:gdLst>
              <a:gd name="T0" fmla="*/ 0 w 21675"/>
              <a:gd name="T1" fmla="*/ 0 h 21600"/>
              <a:gd name="T2" fmla="*/ 2147483647 w 21675"/>
              <a:gd name="T3" fmla="*/ 377667496 h 21600"/>
              <a:gd name="T4" fmla="*/ 318761681 w 21675"/>
              <a:gd name="T5" fmla="*/ 377667496 h 21600"/>
              <a:gd name="T6" fmla="*/ 0 60000 65536"/>
              <a:gd name="T7" fmla="*/ 0 60000 65536"/>
              <a:gd name="T8" fmla="*/ 0 60000 65536"/>
              <a:gd name="T9" fmla="*/ 0 w 21675"/>
              <a:gd name="T10" fmla="*/ 0 h 21600"/>
              <a:gd name="T11" fmla="*/ 21675 w 21675"/>
              <a:gd name="T12" fmla="*/ 21600 h 21600"/>
            </a:gdLst>
            <a:ahLst/>
            <a:cxnLst>
              <a:cxn ang="T6">
                <a:pos x="T0" y="T1"/>
              </a:cxn>
              <a:cxn ang="T7">
                <a:pos x="T2" y="T3"/>
              </a:cxn>
              <a:cxn ang="T8">
                <a:pos x="T4" y="T5"/>
              </a:cxn>
            </a:cxnLst>
            <a:rect l="T9" t="T10" r="T11" b="T12"/>
            <a:pathLst>
              <a:path w="21675" h="21600" fill="none" extrusionOk="0">
                <a:moveTo>
                  <a:pt x="0" y="0"/>
                </a:moveTo>
                <a:cubicBezTo>
                  <a:pt x="25" y="0"/>
                  <a:pt x="50" y="-1"/>
                  <a:pt x="75" y="0"/>
                </a:cubicBezTo>
                <a:cubicBezTo>
                  <a:pt x="12004" y="0"/>
                  <a:pt x="21675" y="9670"/>
                  <a:pt x="21675" y="21600"/>
                </a:cubicBezTo>
              </a:path>
              <a:path w="21675" h="21600" stroke="0" extrusionOk="0">
                <a:moveTo>
                  <a:pt x="0" y="0"/>
                </a:moveTo>
                <a:cubicBezTo>
                  <a:pt x="25" y="0"/>
                  <a:pt x="50" y="-1"/>
                  <a:pt x="75" y="0"/>
                </a:cubicBezTo>
                <a:cubicBezTo>
                  <a:pt x="12004" y="0"/>
                  <a:pt x="21675" y="9670"/>
                  <a:pt x="21675" y="21600"/>
                </a:cubicBezTo>
                <a:lnTo>
                  <a:pt x="75" y="21600"/>
                </a:lnTo>
                <a:close/>
              </a:path>
            </a:pathLst>
          </a:custGeom>
          <a:noFill/>
          <a:ln w="25400" cap="rnd">
            <a:solidFill>
              <a:srgbClr val="FF66CC"/>
            </a:solidFill>
            <a:round/>
            <a:headEnd type="none" w="sm" len="sm"/>
            <a:tailEnd type="none" w="sm" len="sm"/>
          </a:ln>
        </p:spPr>
        <p:txBody>
          <a:bodyPr wrap="none" anchor="ctr"/>
          <a:lstStyle/>
          <a:p>
            <a:endParaRPr lang="fr-FR"/>
          </a:p>
        </p:txBody>
      </p:sp>
      <p:sp>
        <p:nvSpPr>
          <p:cNvPr id="5125" name="Arc 23"/>
          <p:cNvSpPr>
            <a:spLocks/>
          </p:cNvSpPr>
          <p:nvPr/>
        </p:nvSpPr>
        <p:spPr bwMode="auto">
          <a:xfrm>
            <a:off x="3827463" y="4116388"/>
            <a:ext cx="306387" cy="381000"/>
          </a:xfrm>
          <a:custGeom>
            <a:avLst/>
            <a:gdLst>
              <a:gd name="T0" fmla="*/ 0 w 21712"/>
              <a:gd name="T1" fmla="*/ 0 h 21600"/>
              <a:gd name="T2" fmla="*/ 2147483647 w 21712"/>
              <a:gd name="T3" fmla="*/ 2147483647 h 21600"/>
              <a:gd name="T4" fmla="*/ 62653078 w 21712"/>
              <a:gd name="T5" fmla="*/ 2147483647 h 21600"/>
              <a:gd name="T6" fmla="*/ 0 60000 65536"/>
              <a:gd name="T7" fmla="*/ 0 60000 65536"/>
              <a:gd name="T8" fmla="*/ 0 60000 65536"/>
              <a:gd name="T9" fmla="*/ 0 w 21712"/>
              <a:gd name="T10" fmla="*/ 0 h 21600"/>
              <a:gd name="T11" fmla="*/ 21712 w 21712"/>
              <a:gd name="T12" fmla="*/ 21600 h 21600"/>
            </a:gdLst>
            <a:ahLst/>
            <a:cxnLst>
              <a:cxn ang="T6">
                <a:pos x="T0" y="T1"/>
              </a:cxn>
              <a:cxn ang="T7">
                <a:pos x="T2" y="T3"/>
              </a:cxn>
              <a:cxn ang="T8">
                <a:pos x="T4" y="T5"/>
              </a:cxn>
            </a:cxnLst>
            <a:rect l="T9" t="T10" r="T11" b="T12"/>
            <a:pathLst>
              <a:path w="21712" h="21600" fill="none" extrusionOk="0">
                <a:moveTo>
                  <a:pt x="0" y="0"/>
                </a:moveTo>
                <a:cubicBezTo>
                  <a:pt x="37" y="0"/>
                  <a:pt x="74" y="-1"/>
                  <a:pt x="112" y="0"/>
                </a:cubicBezTo>
                <a:cubicBezTo>
                  <a:pt x="12041" y="0"/>
                  <a:pt x="21712" y="9670"/>
                  <a:pt x="21712" y="21600"/>
                </a:cubicBezTo>
              </a:path>
              <a:path w="21712" h="21600" stroke="0" extrusionOk="0">
                <a:moveTo>
                  <a:pt x="0" y="0"/>
                </a:moveTo>
                <a:cubicBezTo>
                  <a:pt x="37" y="0"/>
                  <a:pt x="74" y="-1"/>
                  <a:pt x="112" y="0"/>
                </a:cubicBezTo>
                <a:cubicBezTo>
                  <a:pt x="12041" y="0"/>
                  <a:pt x="21712" y="9670"/>
                  <a:pt x="21712" y="21600"/>
                </a:cubicBezTo>
                <a:lnTo>
                  <a:pt x="112" y="21600"/>
                </a:lnTo>
                <a:close/>
              </a:path>
            </a:pathLst>
          </a:custGeom>
          <a:noFill/>
          <a:ln w="25400" cap="rnd">
            <a:solidFill>
              <a:srgbClr val="FF66CC"/>
            </a:solidFill>
            <a:round/>
            <a:headEnd type="none" w="sm" len="sm"/>
            <a:tailEnd type="none" w="sm" len="sm"/>
          </a:ln>
        </p:spPr>
        <p:txBody>
          <a:bodyPr wrap="none" anchor="ctr"/>
          <a:lstStyle/>
          <a:p>
            <a:endParaRPr lang="fr-FR"/>
          </a:p>
        </p:txBody>
      </p:sp>
      <p:sp>
        <p:nvSpPr>
          <p:cNvPr id="5126" name="Arc 24"/>
          <p:cNvSpPr>
            <a:spLocks/>
          </p:cNvSpPr>
          <p:nvPr/>
        </p:nvSpPr>
        <p:spPr bwMode="auto">
          <a:xfrm>
            <a:off x="4132263" y="4497388"/>
            <a:ext cx="153987" cy="381000"/>
          </a:xfrm>
          <a:custGeom>
            <a:avLst/>
            <a:gdLst>
              <a:gd name="T0" fmla="*/ 0 w 21825"/>
              <a:gd name="T1" fmla="*/ 1745139 h 21600"/>
              <a:gd name="T2" fmla="*/ 381607429 w 21825"/>
              <a:gd name="T3" fmla="*/ 2147483647 h 21600"/>
              <a:gd name="T4" fmla="*/ 3935256 w 21825"/>
              <a:gd name="T5" fmla="*/ 2147483647 h 21600"/>
              <a:gd name="T6" fmla="*/ 0 60000 65536"/>
              <a:gd name="T7" fmla="*/ 0 60000 65536"/>
              <a:gd name="T8" fmla="*/ 0 60000 65536"/>
              <a:gd name="T9" fmla="*/ 0 w 21825"/>
              <a:gd name="T10" fmla="*/ 0 h 21600"/>
              <a:gd name="T11" fmla="*/ 21825 w 21825"/>
              <a:gd name="T12" fmla="*/ 21600 h 21600"/>
            </a:gdLst>
            <a:ahLst/>
            <a:cxnLst>
              <a:cxn ang="T6">
                <a:pos x="T0" y="T1"/>
              </a:cxn>
              <a:cxn ang="T7">
                <a:pos x="T2" y="T3"/>
              </a:cxn>
              <a:cxn ang="T8">
                <a:pos x="T4" y="T5"/>
              </a:cxn>
            </a:cxnLst>
            <a:rect l="T9" t="T10" r="T11" b="T12"/>
            <a:pathLst>
              <a:path w="21825" h="21600" fill="none" extrusionOk="0">
                <a:moveTo>
                  <a:pt x="0" y="1"/>
                </a:moveTo>
                <a:cubicBezTo>
                  <a:pt x="74" y="0"/>
                  <a:pt x="149" y="-1"/>
                  <a:pt x="225" y="0"/>
                </a:cubicBezTo>
                <a:cubicBezTo>
                  <a:pt x="12154" y="0"/>
                  <a:pt x="21825" y="9670"/>
                  <a:pt x="21825" y="21600"/>
                </a:cubicBezTo>
              </a:path>
              <a:path w="21825" h="21600" stroke="0" extrusionOk="0">
                <a:moveTo>
                  <a:pt x="0" y="1"/>
                </a:moveTo>
                <a:cubicBezTo>
                  <a:pt x="74" y="0"/>
                  <a:pt x="149" y="-1"/>
                  <a:pt x="225" y="0"/>
                </a:cubicBezTo>
                <a:cubicBezTo>
                  <a:pt x="12154" y="0"/>
                  <a:pt x="21825" y="9670"/>
                  <a:pt x="21825" y="21600"/>
                </a:cubicBezTo>
                <a:lnTo>
                  <a:pt x="225" y="21600"/>
                </a:lnTo>
                <a:close/>
              </a:path>
            </a:pathLst>
          </a:custGeom>
          <a:noFill/>
          <a:ln w="25400" cap="rnd">
            <a:solidFill>
              <a:srgbClr val="FF66CC"/>
            </a:solidFill>
            <a:round/>
            <a:headEnd type="none" w="sm" len="sm"/>
            <a:tailEnd type="none" w="sm" len="sm"/>
          </a:ln>
        </p:spPr>
        <p:txBody>
          <a:bodyPr wrap="none" anchor="ctr"/>
          <a:lstStyle/>
          <a:p>
            <a:endParaRPr lang="fr-FR"/>
          </a:p>
        </p:txBody>
      </p:sp>
      <p:sp>
        <p:nvSpPr>
          <p:cNvPr id="5127" name="Arc 25"/>
          <p:cNvSpPr>
            <a:spLocks/>
          </p:cNvSpPr>
          <p:nvPr/>
        </p:nvSpPr>
        <p:spPr bwMode="auto">
          <a:xfrm>
            <a:off x="2838450" y="3963988"/>
            <a:ext cx="533400" cy="381000"/>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95"/>
                  <a:pt x="9631" y="35"/>
                  <a:pt x="21536" y="0"/>
                </a:cubicBezTo>
              </a:path>
              <a:path w="21600" h="21600" stroke="0" extrusionOk="0">
                <a:moveTo>
                  <a:pt x="0" y="21600"/>
                </a:moveTo>
                <a:cubicBezTo>
                  <a:pt x="0" y="9695"/>
                  <a:pt x="9631" y="35"/>
                  <a:pt x="21536" y="0"/>
                </a:cubicBezTo>
                <a:lnTo>
                  <a:pt x="21600" y="21600"/>
                </a:lnTo>
                <a:close/>
              </a:path>
            </a:pathLst>
          </a:custGeom>
          <a:noFill/>
          <a:ln w="25400" cap="rnd">
            <a:solidFill>
              <a:srgbClr val="FF66CC"/>
            </a:solidFill>
            <a:round/>
            <a:headEnd type="none" w="sm" len="sm"/>
            <a:tailEnd type="none" w="sm" len="sm"/>
          </a:ln>
        </p:spPr>
        <p:txBody>
          <a:bodyPr wrap="none" anchor="ctr"/>
          <a:lstStyle/>
          <a:p>
            <a:endParaRPr lang="fr-FR"/>
          </a:p>
        </p:txBody>
      </p:sp>
      <p:sp>
        <p:nvSpPr>
          <p:cNvPr id="5128" name="Arc 26"/>
          <p:cNvSpPr>
            <a:spLocks/>
          </p:cNvSpPr>
          <p:nvPr/>
        </p:nvSpPr>
        <p:spPr bwMode="auto">
          <a:xfrm>
            <a:off x="2457450" y="4344988"/>
            <a:ext cx="381000" cy="533400"/>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5"/>
                  <a:pt x="9615" y="49"/>
                  <a:pt x="21510" y="0"/>
                </a:cubicBezTo>
              </a:path>
              <a:path w="21600" h="21600" stroke="0" extrusionOk="0">
                <a:moveTo>
                  <a:pt x="0" y="21600"/>
                </a:moveTo>
                <a:cubicBezTo>
                  <a:pt x="0" y="9705"/>
                  <a:pt x="9615" y="49"/>
                  <a:pt x="21510" y="0"/>
                </a:cubicBezTo>
                <a:lnTo>
                  <a:pt x="21600" y="21600"/>
                </a:lnTo>
                <a:close/>
              </a:path>
            </a:pathLst>
          </a:custGeom>
          <a:noFill/>
          <a:ln w="25400" cap="rnd">
            <a:solidFill>
              <a:srgbClr val="FF66CC"/>
            </a:solidFill>
            <a:round/>
            <a:headEnd type="none" w="sm" len="sm"/>
            <a:tailEnd type="none" w="sm" len="sm"/>
          </a:ln>
        </p:spPr>
        <p:txBody>
          <a:bodyPr wrap="none" anchor="ctr"/>
          <a:lstStyle/>
          <a:p>
            <a:endParaRPr lang="fr-FR"/>
          </a:p>
        </p:txBody>
      </p:sp>
      <p:sp>
        <p:nvSpPr>
          <p:cNvPr id="5129" name="Arc 27"/>
          <p:cNvSpPr>
            <a:spLocks/>
          </p:cNvSpPr>
          <p:nvPr/>
        </p:nvSpPr>
        <p:spPr bwMode="auto">
          <a:xfrm>
            <a:off x="2457450" y="4876800"/>
            <a:ext cx="533400" cy="3810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25400" cap="rnd">
            <a:solidFill>
              <a:srgbClr val="FF66CC"/>
            </a:solidFill>
            <a:round/>
            <a:headEnd type="none" w="sm" len="sm"/>
            <a:tailEnd type="none" w="sm" len="sm"/>
          </a:ln>
        </p:spPr>
        <p:txBody>
          <a:bodyPr wrap="none" anchor="ctr"/>
          <a:lstStyle/>
          <a:p>
            <a:endParaRPr lang="fr-FR"/>
          </a:p>
        </p:txBody>
      </p:sp>
      <p:sp>
        <p:nvSpPr>
          <p:cNvPr id="5130" name="Arc 28"/>
          <p:cNvSpPr>
            <a:spLocks/>
          </p:cNvSpPr>
          <p:nvPr/>
        </p:nvSpPr>
        <p:spPr bwMode="auto">
          <a:xfrm>
            <a:off x="2990850" y="5257800"/>
            <a:ext cx="609600" cy="2286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25400" cap="rnd">
            <a:solidFill>
              <a:srgbClr val="FF66CC"/>
            </a:solidFill>
            <a:round/>
            <a:headEnd type="none" w="sm" len="sm"/>
            <a:tailEnd type="none" w="sm" len="sm"/>
          </a:ln>
        </p:spPr>
        <p:txBody>
          <a:bodyPr wrap="none" anchor="ctr"/>
          <a:lstStyle/>
          <a:p>
            <a:endParaRPr lang="fr-FR"/>
          </a:p>
        </p:txBody>
      </p:sp>
      <p:sp>
        <p:nvSpPr>
          <p:cNvPr id="5131" name="Arc 29"/>
          <p:cNvSpPr>
            <a:spLocks/>
          </p:cNvSpPr>
          <p:nvPr/>
        </p:nvSpPr>
        <p:spPr bwMode="auto">
          <a:xfrm>
            <a:off x="3598863" y="4876800"/>
            <a:ext cx="685800" cy="6096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rgbClr val="FF66CC"/>
            </a:solidFill>
            <a:round/>
            <a:headEnd type="none" w="sm" len="sm"/>
            <a:tailEnd type="none" w="sm" len="sm"/>
          </a:ln>
        </p:spPr>
        <p:txBody>
          <a:bodyPr wrap="none" anchor="ctr"/>
          <a:lstStyle/>
          <a:p>
            <a:endParaRPr lang="fr-FR"/>
          </a:p>
        </p:txBody>
      </p:sp>
      <p:sp>
        <p:nvSpPr>
          <p:cNvPr id="5132" name="Rectangle 30"/>
          <p:cNvSpPr>
            <a:spLocks noChangeArrowheads="1"/>
          </p:cNvSpPr>
          <p:nvPr/>
        </p:nvSpPr>
        <p:spPr bwMode="auto">
          <a:xfrm>
            <a:off x="4367213" y="3587750"/>
            <a:ext cx="368300" cy="292100"/>
          </a:xfrm>
          <a:prstGeom prst="rect">
            <a:avLst/>
          </a:prstGeom>
          <a:solidFill>
            <a:schemeClr val="accent1"/>
          </a:solidFill>
          <a:ln w="12700">
            <a:solidFill>
              <a:schemeClr val="tx1"/>
            </a:solidFill>
            <a:miter lim="800000"/>
            <a:headEnd/>
            <a:tailEnd/>
          </a:ln>
        </p:spPr>
        <p:txBody>
          <a:bodyPr wrap="none" anchor="ctr"/>
          <a:lstStyle/>
          <a:p>
            <a:endParaRPr lang="fr-FR"/>
          </a:p>
        </p:txBody>
      </p:sp>
      <p:sp>
        <p:nvSpPr>
          <p:cNvPr id="5133" name="Rectangle 31"/>
          <p:cNvSpPr>
            <a:spLocks noChangeArrowheads="1"/>
          </p:cNvSpPr>
          <p:nvPr/>
        </p:nvSpPr>
        <p:spPr bwMode="auto">
          <a:xfrm>
            <a:off x="4672013" y="4654550"/>
            <a:ext cx="368300" cy="292100"/>
          </a:xfrm>
          <a:prstGeom prst="rect">
            <a:avLst/>
          </a:prstGeom>
          <a:solidFill>
            <a:schemeClr val="accent1"/>
          </a:solidFill>
          <a:ln w="12700">
            <a:solidFill>
              <a:schemeClr val="tx1"/>
            </a:solidFill>
            <a:miter lim="800000"/>
            <a:headEnd/>
            <a:tailEnd/>
          </a:ln>
        </p:spPr>
        <p:txBody>
          <a:bodyPr wrap="none" anchor="ctr"/>
          <a:lstStyle/>
          <a:p>
            <a:endParaRPr lang="fr-FR"/>
          </a:p>
        </p:txBody>
      </p:sp>
      <p:sp>
        <p:nvSpPr>
          <p:cNvPr id="5134" name="Rectangle 32"/>
          <p:cNvSpPr>
            <a:spLocks noChangeArrowheads="1"/>
          </p:cNvSpPr>
          <p:nvPr/>
        </p:nvSpPr>
        <p:spPr bwMode="auto">
          <a:xfrm>
            <a:off x="2005013" y="3740150"/>
            <a:ext cx="368300" cy="292100"/>
          </a:xfrm>
          <a:prstGeom prst="rect">
            <a:avLst/>
          </a:prstGeom>
          <a:solidFill>
            <a:schemeClr val="accent1"/>
          </a:solidFill>
          <a:ln w="12700">
            <a:solidFill>
              <a:schemeClr val="tx1"/>
            </a:solidFill>
            <a:miter lim="800000"/>
            <a:headEnd/>
            <a:tailEnd/>
          </a:ln>
        </p:spPr>
        <p:txBody>
          <a:bodyPr wrap="none" anchor="ctr"/>
          <a:lstStyle/>
          <a:p>
            <a:endParaRPr lang="fr-FR"/>
          </a:p>
        </p:txBody>
      </p:sp>
      <p:sp>
        <p:nvSpPr>
          <p:cNvPr id="5135" name="Rectangle 33"/>
          <p:cNvSpPr>
            <a:spLocks noChangeArrowheads="1"/>
          </p:cNvSpPr>
          <p:nvPr/>
        </p:nvSpPr>
        <p:spPr bwMode="auto">
          <a:xfrm>
            <a:off x="1928813" y="5492750"/>
            <a:ext cx="368300" cy="292100"/>
          </a:xfrm>
          <a:prstGeom prst="rect">
            <a:avLst/>
          </a:prstGeom>
          <a:solidFill>
            <a:schemeClr val="accent1"/>
          </a:solidFill>
          <a:ln w="12700">
            <a:solidFill>
              <a:schemeClr val="tx1"/>
            </a:solidFill>
            <a:miter lim="800000"/>
            <a:headEnd/>
            <a:tailEnd/>
          </a:ln>
        </p:spPr>
        <p:txBody>
          <a:bodyPr wrap="none" anchor="ctr"/>
          <a:lstStyle/>
          <a:p>
            <a:endParaRPr lang="fr-FR"/>
          </a:p>
        </p:txBody>
      </p:sp>
      <p:sp>
        <p:nvSpPr>
          <p:cNvPr id="5136" name="Rectangle 34"/>
          <p:cNvSpPr>
            <a:spLocks noChangeArrowheads="1"/>
          </p:cNvSpPr>
          <p:nvPr/>
        </p:nvSpPr>
        <p:spPr bwMode="auto">
          <a:xfrm>
            <a:off x="4214813" y="5721350"/>
            <a:ext cx="368300" cy="292100"/>
          </a:xfrm>
          <a:prstGeom prst="rect">
            <a:avLst/>
          </a:prstGeom>
          <a:solidFill>
            <a:schemeClr val="accent1"/>
          </a:solidFill>
          <a:ln w="12700">
            <a:solidFill>
              <a:schemeClr val="tx1"/>
            </a:solidFill>
            <a:miter lim="800000"/>
            <a:headEnd/>
            <a:tailEnd/>
          </a:ln>
        </p:spPr>
        <p:txBody>
          <a:bodyPr wrap="none" anchor="ctr"/>
          <a:lstStyle/>
          <a:p>
            <a:endParaRPr lang="fr-FR"/>
          </a:p>
        </p:txBody>
      </p:sp>
      <p:sp>
        <p:nvSpPr>
          <p:cNvPr id="5137" name="Line 35"/>
          <p:cNvSpPr>
            <a:spLocks noChangeShapeType="1"/>
          </p:cNvSpPr>
          <p:nvPr/>
        </p:nvSpPr>
        <p:spPr bwMode="auto">
          <a:xfrm>
            <a:off x="2379663" y="4038600"/>
            <a:ext cx="381000" cy="304800"/>
          </a:xfrm>
          <a:prstGeom prst="line">
            <a:avLst/>
          </a:prstGeom>
          <a:noFill/>
          <a:ln w="12700">
            <a:solidFill>
              <a:schemeClr val="tx1"/>
            </a:solidFill>
            <a:round/>
            <a:headEnd type="none" w="sm" len="sm"/>
            <a:tailEnd type="none" w="sm" len="sm"/>
          </a:ln>
        </p:spPr>
        <p:txBody>
          <a:bodyPr wrap="none" anchor="ctr"/>
          <a:lstStyle/>
          <a:p>
            <a:endParaRPr lang="fr-FR"/>
          </a:p>
        </p:txBody>
      </p:sp>
      <p:sp>
        <p:nvSpPr>
          <p:cNvPr id="5138" name="Line 36"/>
          <p:cNvSpPr>
            <a:spLocks noChangeShapeType="1"/>
          </p:cNvSpPr>
          <p:nvPr/>
        </p:nvSpPr>
        <p:spPr bwMode="auto">
          <a:xfrm flipV="1">
            <a:off x="2303463" y="5181600"/>
            <a:ext cx="381000" cy="304800"/>
          </a:xfrm>
          <a:prstGeom prst="line">
            <a:avLst/>
          </a:prstGeom>
          <a:noFill/>
          <a:ln w="12700">
            <a:solidFill>
              <a:schemeClr val="tx1"/>
            </a:solidFill>
            <a:round/>
            <a:headEnd type="none" w="sm" len="sm"/>
            <a:tailEnd type="none" w="sm" len="sm"/>
          </a:ln>
        </p:spPr>
        <p:txBody>
          <a:bodyPr wrap="none" anchor="ctr"/>
          <a:lstStyle/>
          <a:p>
            <a:endParaRPr lang="fr-FR"/>
          </a:p>
        </p:txBody>
      </p:sp>
      <p:sp>
        <p:nvSpPr>
          <p:cNvPr id="5139" name="Line 37"/>
          <p:cNvSpPr>
            <a:spLocks noChangeShapeType="1"/>
          </p:cNvSpPr>
          <p:nvPr/>
        </p:nvSpPr>
        <p:spPr bwMode="auto">
          <a:xfrm flipH="1" flipV="1">
            <a:off x="3979863" y="5334000"/>
            <a:ext cx="228600" cy="381000"/>
          </a:xfrm>
          <a:prstGeom prst="line">
            <a:avLst/>
          </a:prstGeom>
          <a:noFill/>
          <a:ln w="12700">
            <a:solidFill>
              <a:schemeClr val="tx1"/>
            </a:solidFill>
            <a:round/>
            <a:headEnd type="none" w="sm" len="sm"/>
            <a:tailEnd type="none" w="sm" len="sm"/>
          </a:ln>
        </p:spPr>
        <p:txBody>
          <a:bodyPr wrap="none" anchor="ctr"/>
          <a:lstStyle/>
          <a:p>
            <a:endParaRPr lang="fr-FR"/>
          </a:p>
        </p:txBody>
      </p:sp>
      <p:sp>
        <p:nvSpPr>
          <p:cNvPr id="5140" name="Line 38"/>
          <p:cNvSpPr>
            <a:spLocks noChangeShapeType="1"/>
          </p:cNvSpPr>
          <p:nvPr/>
        </p:nvSpPr>
        <p:spPr bwMode="auto">
          <a:xfrm flipH="1">
            <a:off x="4284663" y="4800600"/>
            <a:ext cx="381000" cy="0"/>
          </a:xfrm>
          <a:prstGeom prst="line">
            <a:avLst/>
          </a:prstGeom>
          <a:noFill/>
          <a:ln w="12700">
            <a:solidFill>
              <a:schemeClr val="tx1"/>
            </a:solidFill>
            <a:round/>
            <a:headEnd type="none" w="sm" len="sm"/>
            <a:tailEnd type="none" w="sm" len="sm"/>
          </a:ln>
        </p:spPr>
        <p:txBody>
          <a:bodyPr wrap="none" anchor="ctr"/>
          <a:lstStyle/>
          <a:p>
            <a:endParaRPr lang="fr-FR"/>
          </a:p>
        </p:txBody>
      </p:sp>
      <p:sp>
        <p:nvSpPr>
          <p:cNvPr id="5141" name="Line 39"/>
          <p:cNvSpPr>
            <a:spLocks noChangeShapeType="1"/>
          </p:cNvSpPr>
          <p:nvPr/>
        </p:nvSpPr>
        <p:spPr bwMode="auto">
          <a:xfrm flipH="1">
            <a:off x="3979863" y="3886200"/>
            <a:ext cx="381000" cy="304800"/>
          </a:xfrm>
          <a:prstGeom prst="line">
            <a:avLst/>
          </a:prstGeom>
          <a:noFill/>
          <a:ln w="12700">
            <a:solidFill>
              <a:schemeClr val="tx1"/>
            </a:solidFill>
            <a:round/>
            <a:headEnd type="none" w="sm" len="sm"/>
            <a:tailEnd type="none" w="sm" len="sm"/>
          </a:ln>
        </p:spPr>
        <p:txBody>
          <a:bodyPr wrap="none" anchor="ctr"/>
          <a:lstStyle/>
          <a:p>
            <a:endParaRPr lang="fr-FR"/>
          </a:p>
        </p:txBody>
      </p:sp>
      <p:sp>
        <p:nvSpPr>
          <p:cNvPr id="5142" name="Oval 40"/>
          <p:cNvSpPr>
            <a:spLocks noChangeArrowheads="1"/>
          </p:cNvSpPr>
          <p:nvPr/>
        </p:nvSpPr>
        <p:spPr bwMode="auto">
          <a:xfrm>
            <a:off x="2843213" y="4883150"/>
            <a:ext cx="596900" cy="292100"/>
          </a:xfrm>
          <a:prstGeom prst="ellipse">
            <a:avLst/>
          </a:prstGeom>
          <a:solidFill>
            <a:srgbClr val="FFFFCC"/>
          </a:solidFill>
          <a:ln w="12700">
            <a:solidFill>
              <a:schemeClr val="tx1"/>
            </a:solidFill>
            <a:round/>
            <a:headEnd/>
            <a:tailEnd/>
          </a:ln>
        </p:spPr>
        <p:txBody>
          <a:bodyPr wrap="none" anchor="ctr"/>
          <a:lstStyle/>
          <a:p>
            <a:endParaRPr lang="fr-FR"/>
          </a:p>
        </p:txBody>
      </p:sp>
      <p:sp>
        <p:nvSpPr>
          <p:cNvPr id="5143" name="Oval 41"/>
          <p:cNvSpPr>
            <a:spLocks noChangeArrowheads="1"/>
          </p:cNvSpPr>
          <p:nvPr/>
        </p:nvSpPr>
        <p:spPr bwMode="auto">
          <a:xfrm>
            <a:off x="3836988" y="4654550"/>
            <a:ext cx="212725" cy="719138"/>
          </a:xfrm>
          <a:prstGeom prst="ellipse">
            <a:avLst/>
          </a:prstGeom>
          <a:solidFill>
            <a:srgbClr val="66FF33"/>
          </a:solidFill>
          <a:ln w="12700">
            <a:solidFill>
              <a:schemeClr val="tx1"/>
            </a:solidFill>
            <a:round/>
            <a:headEnd/>
            <a:tailEnd/>
          </a:ln>
        </p:spPr>
        <p:txBody>
          <a:bodyPr wrap="none" anchor="ctr"/>
          <a:lstStyle/>
          <a:p>
            <a:endParaRPr lang="fr-FR"/>
          </a:p>
        </p:txBody>
      </p:sp>
      <p:sp>
        <p:nvSpPr>
          <p:cNvPr id="5144" name="Oval 42"/>
          <p:cNvSpPr>
            <a:spLocks noChangeArrowheads="1"/>
          </p:cNvSpPr>
          <p:nvPr/>
        </p:nvSpPr>
        <p:spPr bwMode="auto">
          <a:xfrm>
            <a:off x="3224213" y="4197350"/>
            <a:ext cx="292100" cy="368300"/>
          </a:xfrm>
          <a:prstGeom prst="ellipse">
            <a:avLst/>
          </a:prstGeom>
          <a:solidFill>
            <a:schemeClr val="folHlink"/>
          </a:solidFill>
          <a:ln w="12700">
            <a:solidFill>
              <a:srgbClr val="FFFFCC"/>
            </a:solidFill>
            <a:round/>
            <a:headEnd/>
            <a:tailEnd/>
          </a:ln>
        </p:spPr>
        <p:txBody>
          <a:bodyPr wrap="none" anchor="ctr"/>
          <a:lstStyle/>
          <a:p>
            <a:endParaRPr lang="fr-FR"/>
          </a:p>
        </p:txBody>
      </p:sp>
      <p:sp>
        <p:nvSpPr>
          <p:cNvPr id="5145" name="Line 49"/>
          <p:cNvSpPr>
            <a:spLocks noChangeShapeType="1"/>
          </p:cNvSpPr>
          <p:nvPr/>
        </p:nvSpPr>
        <p:spPr bwMode="auto">
          <a:xfrm flipV="1">
            <a:off x="4056063" y="4800600"/>
            <a:ext cx="228600" cy="152400"/>
          </a:xfrm>
          <a:prstGeom prst="line">
            <a:avLst/>
          </a:prstGeom>
          <a:noFill/>
          <a:ln w="12700">
            <a:solidFill>
              <a:schemeClr val="tx1"/>
            </a:solidFill>
            <a:round/>
            <a:headEnd type="none" w="sm" len="sm"/>
            <a:tailEnd type="none" w="sm" len="sm"/>
          </a:ln>
        </p:spPr>
        <p:txBody>
          <a:bodyPr wrap="none" anchor="ctr"/>
          <a:lstStyle/>
          <a:p>
            <a:endParaRPr lang="fr-FR"/>
          </a:p>
        </p:txBody>
      </p:sp>
      <p:sp>
        <p:nvSpPr>
          <p:cNvPr id="5146" name="Line 50"/>
          <p:cNvSpPr>
            <a:spLocks noChangeShapeType="1"/>
          </p:cNvSpPr>
          <p:nvPr/>
        </p:nvSpPr>
        <p:spPr bwMode="auto">
          <a:xfrm flipV="1">
            <a:off x="3522663" y="4191000"/>
            <a:ext cx="457200" cy="152400"/>
          </a:xfrm>
          <a:prstGeom prst="line">
            <a:avLst/>
          </a:prstGeom>
          <a:noFill/>
          <a:ln w="12700">
            <a:solidFill>
              <a:schemeClr val="tx1"/>
            </a:solidFill>
            <a:round/>
            <a:headEnd type="none" w="sm" len="sm"/>
            <a:tailEnd type="none" w="sm" len="sm"/>
          </a:ln>
        </p:spPr>
        <p:txBody>
          <a:bodyPr wrap="none" anchor="ctr"/>
          <a:lstStyle/>
          <a:p>
            <a:endParaRPr lang="fr-FR"/>
          </a:p>
        </p:txBody>
      </p:sp>
      <p:sp>
        <p:nvSpPr>
          <p:cNvPr id="5147" name="Line 51"/>
          <p:cNvSpPr>
            <a:spLocks noChangeShapeType="1"/>
          </p:cNvSpPr>
          <p:nvPr/>
        </p:nvSpPr>
        <p:spPr bwMode="auto">
          <a:xfrm>
            <a:off x="2760663" y="4343400"/>
            <a:ext cx="457200" cy="0"/>
          </a:xfrm>
          <a:prstGeom prst="line">
            <a:avLst/>
          </a:prstGeom>
          <a:noFill/>
          <a:ln w="12700">
            <a:solidFill>
              <a:schemeClr val="tx1"/>
            </a:solidFill>
            <a:round/>
            <a:headEnd type="none" w="sm" len="sm"/>
            <a:tailEnd type="none" w="sm" len="sm"/>
          </a:ln>
        </p:spPr>
        <p:txBody>
          <a:bodyPr wrap="none" anchor="ctr"/>
          <a:lstStyle/>
          <a:p>
            <a:endParaRPr lang="fr-FR"/>
          </a:p>
        </p:txBody>
      </p:sp>
      <p:sp>
        <p:nvSpPr>
          <p:cNvPr id="5148" name="Line 52"/>
          <p:cNvSpPr>
            <a:spLocks noChangeShapeType="1"/>
          </p:cNvSpPr>
          <p:nvPr/>
        </p:nvSpPr>
        <p:spPr bwMode="auto">
          <a:xfrm flipV="1">
            <a:off x="2684463" y="5029200"/>
            <a:ext cx="152400" cy="152400"/>
          </a:xfrm>
          <a:prstGeom prst="line">
            <a:avLst/>
          </a:prstGeom>
          <a:noFill/>
          <a:ln w="12700">
            <a:solidFill>
              <a:schemeClr val="tx1"/>
            </a:solidFill>
            <a:round/>
            <a:headEnd type="none" w="sm" len="sm"/>
            <a:tailEnd type="none" w="sm" len="sm"/>
          </a:ln>
        </p:spPr>
        <p:txBody>
          <a:bodyPr wrap="none" anchor="ctr"/>
          <a:lstStyle/>
          <a:p>
            <a:endParaRPr lang="fr-FR"/>
          </a:p>
        </p:txBody>
      </p:sp>
      <p:sp>
        <p:nvSpPr>
          <p:cNvPr id="5149" name="Line 49"/>
          <p:cNvSpPr>
            <a:spLocks noChangeShapeType="1"/>
          </p:cNvSpPr>
          <p:nvPr/>
        </p:nvSpPr>
        <p:spPr bwMode="auto">
          <a:xfrm flipH="1" flipV="1">
            <a:off x="3405188" y="4508500"/>
            <a:ext cx="431800" cy="288925"/>
          </a:xfrm>
          <a:prstGeom prst="line">
            <a:avLst/>
          </a:prstGeom>
          <a:noFill/>
          <a:ln w="9525">
            <a:solidFill>
              <a:schemeClr val="tx1"/>
            </a:solidFill>
            <a:round/>
            <a:headEnd/>
            <a:tailEnd/>
          </a:ln>
        </p:spPr>
        <p:txBody>
          <a:bodyPr/>
          <a:lstStyle/>
          <a:p>
            <a:endParaRPr lang="fr-FR"/>
          </a:p>
        </p:txBody>
      </p:sp>
      <p:sp>
        <p:nvSpPr>
          <p:cNvPr id="5150" name="Line 50"/>
          <p:cNvSpPr>
            <a:spLocks noChangeShapeType="1"/>
          </p:cNvSpPr>
          <p:nvPr/>
        </p:nvSpPr>
        <p:spPr bwMode="auto">
          <a:xfrm flipH="1" flipV="1">
            <a:off x="3405188" y="5013325"/>
            <a:ext cx="431800" cy="71438"/>
          </a:xfrm>
          <a:prstGeom prst="line">
            <a:avLst/>
          </a:prstGeom>
          <a:noFill/>
          <a:ln w="9525">
            <a:solidFill>
              <a:schemeClr val="tx1"/>
            </a:solidFill>
            <a:round/>
            <a:headEnd/>
            <a:tailEnd/>
          </a:ln>
        </p:spPr>
        <p:txBody>
          <a:bodyPr/>
          <a:lstStyle/>
          <a:p>
            <a:endParaRPr lang="fr-FR"/>
          </a:p>
        </p:txBody>
      </p:sp>
      <p:sp>
        <p:nvSpPr>
          <p:cNvPr id="5151" name="Line 51"/>
          <p:cNvSpPr>
            <a:spLocks noChangeShapeType="1"/>
          </p:cNvSpPr>
          <p:nvPr/>
        </p:nvSpPr>
        <p:spPr bwMode="auto">
          <a:xfrm flipH="1">
            <a:off x="3044825" y="4508500"/>
            <a:ext cx="215900" cy="360363"/>
          </a:xfrm>
          <a:prstGeom prst="line">
            <a:avLst/>
          </a:prstGeom>
          <a:noFill/>
          <a:ln w="9525">
            <a:solidFill>
              <a:schemeClr val="tx1"/>
            </a:solidFill>
            <a:round/>
            <a:headEnd/>
            <a:tailEnd/>
          </a:ln>
        </p:spPr>
        <p:txBody>
          <a:bodyPr/>
          <a:lstStyle/>
          <a:p>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 name="Tableau 71"/>
          <p:cNvGraphicFramePr>
            <a:graphicFrameLocks noGrp="1"/>
          </p:cNvGraphicFramePr>
          <p:nvPr/>
        </p:nvGraphicFramePr>
        <p:xfrm>
          <a:off x="500063" y="3571875"/>
          <a:ext cx="7072363" cy="2103120"/>
        </p:xfrm>
        <a:graphic>
          <a:graphicData uri="http://schemas.openxmlformats.org/drawingml/2006/table">
            <a:tbl>
              <a:tblPr firstRow="1" bandRow="1">
                <a:tableStyleId>{5C22544A-7EE6-4342-B048-85BDC9FD1C3A}</a:tableStyleId>
              </a:tblPr>
              <a:tblGrid>
                <a:gridCol w="3000396"/>
                <a:gridCol w="2214578"/>
                <a:gridCol w="1857389"/>
              </a:tblGrid>
              <a:tr h="54648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Pour atteindre le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réseau de destination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Prochain nœud Passerelle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Via l’interface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00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40.0.0.0/8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36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30.0.0.0/8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61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20.0.0.0/8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30.0.0.2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r>
              <a:tr h="3166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10.0.0.0/8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30.0.0.2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r>
            </a:tbl>
          </a:graphicData>
        </a:graphic>
      </p:graphicFrame>
      <p:sp>
        <p:nvSpPr>
          <p:cNvPr id="23580" name="ZoneTexte 72"/>
          <p:cNvSpPr txBox="1">
            <a:spLocks noChangeArrowheads="1"/>
          </p:cNvSpPr>
          <p:nvPr/>
        </p:nvSpPr>
        <p:spPr bwMode="auto">
          <a:xfrm>
            <a:off x="357188" y="3143250"/>
            <a:ext cx="3157537" cy="369888"/>
          </a:xfrm>
          <a:prstGeom prst="rect">
            <a:avLst/>
          </a:prstGeom>
          <a:noFill/>
          <a:ln w="9525">
            <a:noFill/>
            <a:miter lim="800000"/>
            <a:headEnd/>
            <a:tailEnd/>
          </a:ln>
        </p:spPr>
        <p:txBody>
          <a:bodyPr wrap="none">
            <a:spAutoFit/>
          </a:bodyPr>
          <a:lstStyle/>
          <a:p>
            <a:r>
              <a:rPr lang="fr-FR" b="1">
                <a:latin typeface="Times New Roman" pitchFamily="18" charset="0"/>
                <a:cs typeface="Times New Roman" pitchFamily="18" charset="0"/>
              </a:rPr>
              <a:t>Table de routage de routeur H</a:t>
            </a:r>
          </a:p>
        </p:txBody>
      </p:sp>
      <p:grpSp>
        <p:nvGrpSpPr>
          <p:cNvPr id="23581" name="Groupe 48"/>
          <p:cNvGrpSpPr>
            <a:grpSpLocks/>
          </p:cNvGrpSpPr>
          <p:nvPr/>
        </p:nvGrpSpPr>
        <p:grpSpPr bwMode="auto">
          <a:xfrm>
            <a:off x="285750" y="285750"/>
            <a:ext cx="8072438" cy="2571750"/>
            <a:chOff x="285720" y="285728"/>
            <a:chExt cx="8072462" cy="2571768"/>
          </a:xfrm>
        </p:grpSpPr>
        <p:sp>
          <p:nvSpPr>
            <p:cNvPr id="50" name="Ellipse 49"/>
            <p:cNvSpPr/>
            <p:nvPr/>
          </p:nvSpPr>
          <p:spPr>
            <a:xfrm>
              <a:off x="7023090" y="2070090"/>
              <a:ext cx="1335092" cy="7874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Réseaux 40.0.0.0</a:t>
              </a:r>
            </a:p>
          </p:txBody>
        </p:sp>
        <p:sp>
          <p:nvSpPr>
            <p:cNvPr id="23584" name="Line 10"/>
            <p:cNvSpPr>
              <a:spLocks noChangeShapeType="1"/>
            </p:cNvSpPr>
            <p:nvPr/>
          </p:nvSpPr>
          <p:spPr bwMode="auto">
            <a:xfrm flipV="1">
              <a:off x="1594728" y="1823870"/>
              <a:ext cx="359365" cy="296699"/>
            </a:xfrm>
            <a:prstGeom prst="line">
              <a:avLst/>
            </a:prstGeom>
            <a:noFill/>
            <a:ln w="12700">
              <a:solidFill>
                <a:schemeClr val="tx2"/>
              </a:solidFill>
              <a:round/>
              <a:headEnd type="stealth" w="med" len="lg"/>
              <a:tailEnd type="stealth" w="med" len="lg"/>
            </a:ln>
          </p:spPr>
          <p:txBody>
            <a:bodyPr wrap="none" anchor="ctr"/>
            <a:lstStyle/>
            <a:p>
              <a:endParaRPr lang="fr-FR"/>
            </a:p>
          </p:txBody>
        </p:sp>
        <p:sp>
          <p:nvSpPr>
            <p:cNvPr id="23585" name="Line 20"/>
            <p:cNvSpPr>
              <a:spLocks noChangeShapeType="1"/>
            </p:cNvSpPr>
            <p:nvPr/>
          </p:nvSpPr>
          <p:spPr bwMode="auto">
            <a:xfrm flipV="1">
              <a:off x="2403278" y="1147088"/>
              <a:ext cx="1796740" cy="553731"/>
            </a:xfrm>
            <a:prstGeom prst="line">
              <a:avLst/>
            </a:prstGeom>
            <a:noFill/>
            <a:ln w="38100">
              <a:solidFill>
                <a:schemeClr val="tx2"/>
              </a:solidFill>
              <a:prstDash val="sysDash"/>
              <a:round/>
              <a:headEnd type="stealth" w="med" len="lg"/>
              <a:tailEnd type="stealth" w="med" len="lg"/>
            </a:ln>
          </p:spPr>
          <p:txBody>
            <a:bodyPr wrap="none" anchor="ctr"/>
            <a:lstStyle/>
            <a:p>
              <a:endParaRPr lang="fr-FR"/>
            </a:p>
          </p:txBody>
        </p:sp>
        <p:sp>
          <p:nvSpPr>
            <p:cNvPr id="23586" name="Line 22"/>
            <p:cNvSpPr>
              <a:spLocks noChangeShapeType="1"/>
            </p:cNvSpPr>
            <p:nvPr/>
          </p:nvSpPr>
          <p:spPr bwMode="auto">
            <a:xfrm>
              <a:off x="4713372" y="1147088"/>
              <a:ext cx="1668402" cy="553731"/>
            </a:xfrm>
            <a:prstGeom prst="line">
              <a:avLst/>
            </a:prstGeom>
            <a:noFill/>
            <a:ln w="38100">
              <a:solidFill>
                <a:schemeClr val="tx2"/>
              </a:solidFill>
              <a:prstDash val="sysDash"/>
              <a:round/>
              <a:headEnd type="stealth" w="med" len="lg"/>
              <a:tailEnd type="stealth" w="med" len="lg"/>
            </a:ln>
          </p:spPr>
          <p:txBody>
            <a:bodyPr wrap="none" anchor="ctr"/>
            <a:lstStyle/>
            <a:p>
              <a:endParaRPr lang="fr-FR"/>
            </a:p>
          </p:txBody>
        </p:sp>
        <p:sp>
          <p:nvSpPr>
            <p:cNvPr id="23587" name="Line 32"/>
            <p:cNvSpPr>
              <a:spLocks noChangeShapeType="1"/>
            </p:cNvSpPr>
            <p:nvPr/>
          </p:nvSpPr>
          <p:spPr bwMode="auto">
            <a:xfrm>
              <a:off x="6856609" y="1773274"/>
              <a:ext cx="359365" cy="419751"/>
            </a:xfrm>
            <a:prstGeom prst="line">
              <a:avLst/>
            </a:prstGeom>
            <a:noFill/>
            <a:ln w="12700">
              <a:solidFill>
                <a:schemeClr val="tx2"/>
              </a:solidFill>
              <a:round/>
              <a:headEnd type="stealth" w="med" len="lg"/>
              <a:tailEnd type="stealth" w="med" len="lg"/>
            </a:ln>
          </p:spPr>
          <p:txBody>
            <a:bodyPr wrap="none" anchor="ctr"/>
            <a:lstStyle/>
            <a:p>
              <a:endParaRPr lang="fr-FR"/>
            </a:p>
          </p:txBody>
        </p:sp>
        <p:sp>
          <p:nvSpPr>
            <p:cNvPr id="23588" name="Line 40"/>
            <p:cNvSpPr>
              <a:spLocks noChangeShapeType="1"/>
            </p:cNvSpPr>
            <p:nvPr/>
          </p:nvSpPr>
          <p:spPr bwMode="auto">
            <a:xfrm>
              <a:off x="3940778" y="1270139"/>
              <a:ext cx="41067" cy="921504"/>
            </a:xfrm>
            <a:prstGeom prst="line">
              <a:avLst/>
            </a:prstGeom>
            <a:noFill/>
            <a:ln w="12700">
              <a:solidFill>
                <a:schemeClr val="folHlink"/>
              </a:solidFill>
              <a:round/>
              <a:headEnd type="stealth" w="med" len="lg"/>
              <a:tailEnd type="none" w="sm" len="sm"/>
            </a:ln>
          </p:spPr>
          <p:txBody>
            <a:bodyPr wrap="none" anchor="ctr"/>
            <a:lstStyle/>
            <a:p>
              <a:endParaRPr lang="fr-FR"/>
            </a:p>
          </p:txBody>
        </p:sp>
        <p:sp>
          <p:nvSpPr>
            <p:cNvPr id="23589" name="Line 41"/>
            <p:cNvSpPr>
              <a:spLocks noChangeShapeType="1"/>
            </p:cNvSpPr>
            <p:nvPr/>
          </p:nvSpPr>
          <p:spPr bwMode="auto">
            <a:xfrm>
              <a:off x="6172142" y="1639293"/>
              <a:ext cx="0" cy="656269"/>
            </a:xfrm>
            <a:prstGeom prst="line">
              <a:avLst/>
            </a:prstGeom>
            <a:noFill/>
            <a:ln w="12700">
              <a:solidFill>
                <a:schemeClr val="folHlink"/>
              </a:solidFill>
              <a:round/>
              <a:headEnd type="stealth" w="med" len="lg"/>
              <a:tailEnd type="none" w="sm" len="sm"/>
            </a:ln>
          </p:spPr>
          <p:txBody>
            <a:bodyPr wrap="none" anchor="ctr"/>
            <a:lstStyle/>
            <a:p>
              <a:endParaRPr lang="fr-FR"/>
            </a:p>
          </p:txBody>
        </p:sp>
        <p:sp>
          <p:nvSpPr>
            <p:cNvPr id="23590" name="Line 42"/>
            <p:cNvSpPr>
              <a:spLocks noChangeShapeType="1"/>
            </p:cNvSpPr>
            <p:nvPr/>
          </p:nvSpPr>
          <p:spPr bwMode="auto">
            <a:xfrm>
              <a:off x="2612910" y="858598"/>
              <a:ext cx="0" cy="656269"/>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3591" name="Line 43"/>
            <p:cNvSpPr>
              <a:spLocks noChangeShapeType="1"/>
            </p:cNvSpPr>
            <p:nvPr/>
          </p:nvSpPr>
          <p:spPr bwMode="auto">
            <a:xfrm>
              <a:off x="4871653" y="593356"/>
              <a:ext cx="0" cy="656269"/>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3592" name="Line 44"/>
            <p:cNvSpPr>
              <a:spLocks noChangeShapeType="1"/>
            </p:cNvSpPr>
            <p:nvPr/>
          </p:nvSpPr>
          <p:spPr bwMode="auto">
            <a:xfrm>
              <a:off x="7061949" y="858598"/>
              <a:ext cx="41067" cy="1088324"/>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3593" name="Rectangle 45"/>
            <p:cNvSpPr>
              <a:spLocks noChangeArrowheads="1"/>
            </p:cNvSpPr>
            <p:nvPr/>
          </p:nvSpPr>
          <p:spPr bwMode="auto">
            <a:xfrm>
              <a:off x="500035" y="1024036"/>
              <a:ext cx="1310028"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P2:10.0.0.1</a:t>
              </a:r>
            </a:p>
          </p:txBody>
        </p:sp>
        <p:sp>
          <p:nvSpPr>
            <p:cNvPr id="23594" name="Rectangle 46"/>
            <p:cNvSpPr>
              <a:spLocks noChangeArrowheads="1"/>
            </p:cNvSpPr>
            <p:nvPr/>
          </p:nvSpPr>
          <p:spPr bwMode="auto">
            <a:xfrm>
              <a:off x="3508422" y="2197112"/>
              <a:ext cx="1461628"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 20.0.0.2</a:t>
              </a:r>
            </a:p>
          </p:txBody>
        </p:sp>
        <p:sp>
          <p:nvSpPr>
            <p:cNvPr id="23595" name="Rectangle 47"/>
            <p:cNvSpPr>
              <a:spLocks noChangeArrowheads="1"/>
            </p:cNvSpPr>
            <p:nvPr/>
          </p:nvSpPr>
          <p:spPr bwMode="auto">
            <a:xfrm>
              <a:off x="5572133" y="2301031"/>
              <a:ext cx="1141880"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P2:30.0.0.1</a:t>
              </a:r>
            </a:p>
          </p:txBody>
        </p:sp>
        <p:sp>
          <p:nvSpPr>
            <p:cNvPr id="23596" name="Rectangle 48"/>
            <p:cNvSpPr>
              <a:spLocks noChangeArrowheads="1"/>
            </p:cNvSpPr>
            <p:nvPr/>
          </p:nvSpPr>
          <p:spPr bwMode="auto">
            <a:xfrm>
              <a:off x="1785919" y="470305"/>
              <a:ext cx="1300416"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P1:20.0.0.1</a:t>
              </a:r>
            </a:p>
          </p:txBody>
        </p:sp>
        <p:sp>
          <p:nvSpPr>
            <p:cNvPr id="23597" name="Rectangle 49"/>
            <p:cNvSpPr>
              <a:spLocks noChangeArrowheads="1"/>
            </p:cNvSpPr>
            <p:nvPr/>
          </p:nvSpPr>
          <p:spPr bwMode="auto">
            <a:xfrm>
              <a:off x="6588526" y="470305"/>
              <a:ext cx="1198184"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P1:0.0.0.1</a:t>
              </a:r>
            </a:p>
          </p:txBody>
        </p:sp>
        <p:sp>
          <p:nvSpPr>
            <p:cNvPr id="23598" name="Rectangle 50"/>
            <p:cNvSpPr>
              <a:spLocks noChangeArrowheads="1"/>
            </p:cNvSpPr>
            <p:nvPr/>
          </p:nvSpPr>
          <p:spPr bwMode="auto">
            <a:xfrm>
              <a:off x="4456695" y="285728"/>
              <a:ext cx="1540063" cy="339196"/>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 30.0.0.2</a:t>
              </a:r>
            </a:p>
          </p:txBody>
        </p:sp>
        <p:sp>
          <p:nvSpPr>
            <p:cNvPr id="66" name="Rectangle à coins arrondis 65"/>
            <p:cNvSpPr/>
            <p:nvPr/>
          </p:nvSpPr>
          <p:spPr>
            <a:xfrm>
              <a:off x="1930375" y="1514462"/>
              <a:ext cx="514352" cy="36989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F</a:t>
              </a:r>
            </a:p>
          </p:txBody>
        </p:sp>
        <p:sp>
          <p:nvSpPr>
            <p:cNvPr id="67" name="Rectangle à coins arrondis 66"/>
            <p:cNvSpPr/>
            <p:nvPr/>
          </p:nvSpPr>
          <p:spPr>
            <a:xfrm>
              <a:off x="4200507" y="777856"/>
              <a:ext cx="512765" cy="36989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G</a:t>
              </a:r>
            </a:p>
          </p:txBody>
        </p:sp>
        <p:sp>
          <p:nvSpPr>
            <p:cNvPr id="68" name="Rectangle à coins arrondis 67"/>
            <p:cNvSpPr/>
            <p:nvPr/>
          </p:nvSpPr>
          <p:spPr>
            <a:xfrm>
              <a:off x="6381738" y="1514462"/>
              <a:ext cx="512765" cy="36989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H</a:t>
              </a:r>
            </a:p>
          </p:txBody>
        </p:sp>
        <p:sp>
          <p:nvSpPr>
            <p:cNvPr id="74" name="Ellipse 73"/>
            <p:cNvSpPr/>
            <p:nvPr/>
          </p:nvSpPr>
          <p:spPr>
            <a:xfrm>
              <a:off x="285720" y="1885939"/>
              <a:ext cx="1335092" cy="7874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Réseaux 10.0.0.0</a:t>
              </a:r>
            </a:p>
          </p:txBody>
        </p:sp>
        <p:sp>
          <p:nvSpPr>
            <p:cNvPr id="23603" name="Line 42"/>
            <p:cNvSpPr>
              <a:spLocks noChangeShapeType="1"/>
            </p:cNvSpPr>
            <p:nvPr/>
          </p:nvSpPr>
          <p:spPr bwMode="auto">
            <a:xfrm>
              <a:off x="1825754" y="1290652"/>
              <a:ext cx="0" cy="656269"/>
            </a:xfrm>
            <a:prstGeom prst="line">
              <a:avLst/>
            </a:prstGeom>
            <a:noFill/>
            <a:ln w="12700">
              <a:solidFill>
                <a:schemeClr val="folHlink"/>
              </a:solidFill>
              <a:round/>
              <a:headEnd type="none" w="sm" len="sm"/>
              <a:tailEnd type="stealth" w="med" len="lg"/>
            </a:ln>
          </p:spPr>
          <p:txBody>
            <a:bodyPr wrap="none" anchor="ctr"/>
            <a:lstStyle/>
            <a:p>
              <a:endParaRPr lang="fr-FR"/>
            </a:p>
          </p:txBody>
        </p:sp>
      </p:grpSp>
      <p:sp>
        <p:nvSpPr>
          <p:cNvPr id="23582" name="ZoneTexte 25"/>
          <p:cNvSpPr txBox="1">
            <a:spLocks noChangeArrowheads="1"/>
          </p:cNvSpPr>
          <p:nvPr/>
        </p:nvSpPr>
        <p:spPr bwMode="auto">
          <a:xfrm>
            <a:off x="500063" y="5857875"/>
            <a:ext cx="7707312" cy="646113"/>
          </a:xfrm>
          <a:prstGeom prst="rect">
            <a:avLst/>
          </a:prstGeom>
          <a:noFill/>
          <a:ln w="9525">
            <a:noFill/>
            <a:miter lim="800000"/>
            <a:headEnd/>
            <a:tailEnd/>
          </a:ln>
        </p:spPr>
        <p:txBody>
          <a:bodyPr wrap="none">
            <a:spAutoFit/>
          </a:bodyPr>
          <a:lstStyle/>
          <a:p>
            <a:r>
              <a:rPr lang="fr-FR">
                <a:latin typeface="Times New Roman" pitchFamily="18" charset="0"/>
                <a:cs typeface="Times New Roman" pitchFamily="18" charset="0"/>
              </a:rPr>
              <a:t>On remarque que si la même route qui est utilisée pour atteindre le</a:t>
            </a:r>
          </a:p>
          <a:p>
            <a:r>
              <a:rPr lang="fr-FR">
                <a:latin typeface="Times New Roman" pitchFamily="18" charset="0"/>
                <a:cs typeface="Times New Roman" pitchFamily="18" charset="0"/>
              </a:rPr>
              <a:t> réseau : 10.0.0.0 et le réseau 20.0.0.0 </a:t>
            </a:r>
            <a:r>
              <a:rPr lang="fr-FR">
                <a:latin typeface="Times New Roman" pitchFamily="18" charset="0"/>
                <a:cs typeface="Times New Roman" pitchFamily="18" charset="0"/>
                <a:sym typeface="Wingdings" pitchFamily="2" charset="2"/>
              </a:rPr>
              <a:t> utiliser une route par défaut via 30.0.0.2</a:t>
            </a:r>
            <a:endParaRPr lang="fr-FR">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 name="Tableau 71"/>
          <p:cNvGraphicFramePr>
            <a:graphicFrameLocks noGrp="1"/>
          </p:cNvGraphicFramePr>
          <p:nvPr/>
        </p:nvGraphicFramePr>
        <p:xfrm>
          <a:off x="571500" y="3929063"/>
          <a:ext cx="7072363" cy="2834640"/>
        </p:xfrm>
        <a:graphic>
          <a:graphicData uri="http://schemas.openxmlformats.org/drawingml/2006/table">
            <a:tbl>
              <a:tblPr firstRow="1" bandRow="1">
                <a:tableStyleId>{5C22544A-7EE6-4342-B048-85BDC9FD1C3A}</a:tableStyleId>
              </a:tblPr>
              <a:tblGrid>
                <a:gridCol w="3000396"/>
                <a:gridCol w="2214578"/>
                <a:gridCol w="1857389"/>
              </a:tblGrid>
              <a:tr h="54648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Pour atteindre le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réseau de destination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Prochain nœud Passerelle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Via l’interface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40.0.0.0/255.0.0.0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 le même réseaux )</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30.0.0.0/255.0.0.0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 le même réseaux )</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61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0.0.0.0/255. 255. 255. 255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 tout les autres réseaux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Route par défaut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30.0.0.2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4600" name="ZoneTexte 72"/>
          <p:cNvSpPr txBox="1">
            <a:spLocks noChangeArrowheads="1"/>
          </p:cNvSpPr>
          <p:nvPr/>
        </p:nvSpPr>
        <p:spPr bwMode="auto">
          <a:xfrm>
            <a:off x="428625" y="3429000"/>
            <a:ext cx="3681413" cy="369888"/>
          </a:xfrm>
          <a:prstGeom prst="rect">
            <a:avLst/>
          </a:prstGeom>
          <a:noFill/>
          <a:ln w="9525">
            <a:noFill/>
            <a:miter lim="800000"/>
            <a:headEnd/>
            <a:tailEnd/>
          </a:ln>
        </p:spPr>
        <p:txBody>
          <a:bodyPr wrap="none">
            <a:spAutoFit/>
          </a:bodyPr>
          <a:lstStyle/>
          <a:p>
            <a:r>
              <a:rPr lang="fr-FR"/>
              <a:t>Table de routage de routeur H</a:t>
            </a:r>
          </a:p>
        </p:txBody>
      </p:sp>
      <p:graphicFrame>
        <p:nvGraphicFramePr>
          <p:cNvPr id="78" name="Tableau 77"/>
          <p:cNvGraphicFramePr>
            <a:graphicFrameLocks noGrp="1"/>
          </p:cNvGraphicFramePr>
          <p:nvPr/>
        </p:nvGraphicFramePr>
        <p:xfrm>
          <a:off x="428625" y="500063"/>
          <a:ext cx="7072363" cy="2834640"/>
        </p:xfrm>
        <a:graphic>
          <a:graphicData uri="http://schemas.openxmlformats.org/drawingml/2006/table">
            <a:tbl>
              <a:tblPr firstRow="1" bandRow="1">
                <a:tableStyleId>{5C22544A-7EE6-4342-B048-85BDC9FD1C3A}</a:tableStyleId>
              </a:tblPr>
              <a:tblGrid>
                <a:gridCol w="3000396"/>
                <a:gridCol w="2214578"/>
                <a:gridCol w="1857389"/>
              </a:tblGrid>
              <a:tr h="54648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Pour atteindre le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réseau de destination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Prochain nœud Passerelle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Via l’interface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10.0.0.0/8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 le même réseaux )</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20.0.0.0/8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 le même réseaux )</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61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0.0.0.0/0.0.0.0</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 tout les autres réseaux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Route par défaut</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20.0.0.2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4623" name="ZoneTexte 78"/>
          <p:cNvSpPr txBox="1">
            <a:spLocks noChangeArrowheads="1"/>
          </p:cNvSpPr>
          <p:nvPr/>
        </p:nvSpPr>
        <p:spPr bwMode="auto">
          <a:xfrm>
            <a:off x="285750" y="0"/>
            <a:ext cx="3640138" cy="369888"/>
          </a:xfrm>
          <a:prstGeom prst="rect">
            <a:avLst/>
          </a:prstGeom>
          <a:noFill/>
          <a:ln w="9525">
            <a:noFill/>
            <a:miter lim="800000"/>
            <a:headEnd/>
            <a:tailEnd/>
          </a:ln>
        </p:spPr>
        <p:txBody>
          <a:bodyPr wrap="none">
            <a:spAutoFit/>
          </a:bodyPr>
          <a:lstStyle/>
          <a:p>
            <a:r>
              <a:rPr lang="fr-FR"/>
              <a:t>Table de routage de routeur F</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oneTexte 72"/>
          <p:cNvSpPr txBox="1">
            <a:spLocks noChangeArrowheads="1"/>
          </p:cNvSpPr>
          <p:nvPr/>
        </p:nvSpPr>
        <p:spPr bwMode="auto">
          <a:xfrm>
            <a:off x="142875" y="5357813"/>
            <a:ext cx="5816600" cy="646112"/>
          </a:xfrm>
          <a:prstGeom prst="rect">
            <a:avLst/>
          </a:prstGeom>
          <a:noFill/>
          <a:ln w="9525">
            <a:noFill/>
            <a:miter lim="800000"/>
            <a:headEnd/>
            <a:tailEnd/>
          </a:ln>
        </p:spPr>
        <p:txBody>
          <a:bodyPr wrap="none">
            <a:spAutoFit/>
          </a:bodyPr>
          <a:lstStyle/>
          <a:p>
            <a:r>
              <a:rPr lang="fr-FR"/>
              <a:t>Donner la table de routage de chaque routeur ? </a:t>
            </a:r>
          </a:p>
          <a:p>
            <a:endParaRPr lang="fr-FR"/>
          </a:p>
        </p:txBody>
      </p:sp>
      <p:sp>
        <p:nvSpPr>
          <p:cNvPr id="59" name="Ellipse 58"/>
          <p:cNvSpPr/>
          <p:nvPr/>
        </p:nvSpPr>
        <p:spPr>
          <a:xfrm>
            <a:off x="7523163" y="3009900"/>
            <a:ext cx="1335087" cy="787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Réseaux 40.0.0.0</a:t>
            </a:r>
          </a:p>
        </p:txBody>
      </p:sp>
      <p:sp>
        <p:nvSpPr>
          <p:cNvPr id="25604" name="Line 10"/>
          <p:cNvSpPr>
            <a:spLocks noChangeShapeType="1"/>
          </p:cNvSpPr>
          <p:nvPr/>
        </p:nvSpPr>
        <p:spPr bwMode="auto">
          <a:xfrm flipV="1">
            <a:off x="1595438" y="2965450"/>
            <a:ext cx="358775" cy="296863"/>
          </a:xfrm>
          <a:prstGeom prst="line">
            <a:avLst/>
          </a:prstGeom>
          <a:noFill/>
          <a:ln w="12700">
            <a:solidFill>
              <a:schemeClr val="tx2"/>
            </a:solidFill>
            <a:round/>
            <a:headEnd type="stealth" w="med" len="lg"/>
            <a:tailEnd type="stealth" w="med" len="lg"/>
          </a:ln>
        </p:spPr>
        <p:txBody>
          <a:bodyPr wrap="none" anchor="ctr"/>
          <a:lstStyle/>
          <a:p>
            <a:endParaRPr lang="fr-FR"/>
          </a:p>
        </p:txBody>
      </p:sp>
      <p:sp>
        <p:nvSpPr>
          <p:cNvPr id="25605" name="Line 20"/>
          <p:cNvSpPr>
            <a:spLocks noChangeShapeType="1"/>
          </p:cNvSpPr>
          <p:nvPr/>
        </p:nvSpPr>
        <p:spPr bwMode="auto">
          <a:xfrm flipV="1">
            <a:off x="2403475" y="2289175"/>
            <a:ext cx="1797050" cy="552450"/>
          </a:xfrm>
          <a:prstGeom prst="line">
            <a:avLst/>
          </a:prstGeom>
          <a:noFill/>
          <a:ln w="38100">
            <a:solidFill>
              <a:schemeClr val="tx2"/>
            </a:solidFill>
            <a:prstDash val="sysDash"/>
            <a:round/>
            <a:headEnd type="stealth" w="med" len="lg"/>
            <a:tailEnd type="stealth" w="med" len="lg"/>
          </a:ln>
        </p:spPr>
        <p:txBody>
          <a:bodyPr wrap="none" anchor="ctr"/>
          <a:lstStyle/>
          <a:p>
            <a:endParaRPr lang="fr-FR"/>
          </a:p>
        </p:txBody>
      </p:sp>
      <p:sp>
        <p:nvSpPr>
          <p:cNvPr id="25606" name="Line 22"/>
          <p:cNvSpPr>
            <a:spLocks noChangeShapeType="1"/>
          </p:cNvSpPr>
          <p:nvPr/>
        </p:nvSpPr>
        <p:spPr bwMode="auto">
          <a:xfrm>
            <a:off x="4713288" y="2289175"/>
            <a:ext cx="1668462" cy="552450"/>
          </a:xfrm>
          <a:prstGeom prst="line">
            <a:avLst/>
          </a:prstGeom>
          <a:noFill/>
          <a:ln w="38100">
            <a:solidFill>
              <a:schemeClr val="tx2"/>
            </a:solidFill>
            <a:prstDash val="sysDash"/>
            <a:round/>
            <a:headEnd type="stealth" w="med" len="lg"/>
            <a:tailEnd type="stealth" w="med" len="lg"/>
          </a:ln>
        </p:spPr>
        <p:txBody>
          <a:bodyPr wrap="none" anchor="ctr"/>
          <a:lstStyle/>
          <a:p>
            <a:endParaRPr lang="fr-FR"/>
          </a:p>
        </p:txBody>
      </p:sp>
      <p:sp>
        <p:nvSpPr>
          <p:cNvPr id="25607" name="Line 32"/>
          <p:cNvSpPr>
            <a:spLocks noChangeShapeType="1"/>
          </p:cNvSpPr>
          <p:nvPr/>
        </p:nvSpPr>
        <p:spPr bwMode="auto">
          <a:xfrm>
            <a:off x="6858000" y="2927350"/>
            <a:ext cx="858838" cy="204788"/>
          </a:xfrm>
          <a:prstGeom prst="line">
            <a:avLst/>
          </a:prstGeom>
          <a:noFill/>
          <a:ln w="12700">
            <a:solidFill>
              <a:schemeClr val="tx2"/>
            </a:solidFill>
            <a:round/>
            <a:headEnd type="stealth" w="med" len="lg"/>
            <a:tailEnd type="stealth" w="med" len="lg"/>
          </a:ln>
        </p:spPr>
        <p:txBody>
          <a:bodyPr wrap="none" anchor="ctr"/>
          <a:lstStyle/>
          <a:p>
            <a:endParaRPr lang="fr-FR"/>
          </a:p>
        </p:txBody>
      </p:sp>
      <p:sp>
        <p:nvSpPr>
          <p:cNvPr id="25608" name="Line 40"/>
          <p:cNvSpPr>
            <a:spLocks noChangeShapeType="1"/>
          </p:cNvSpPr>
          <p:nvPr/>
        </p:nvSpPr>
        <p:spPr bwMode="auto">
          <a:xfrm>
            <a:off x="3940175" y="2411413"/>
            <a:ext cx="41275" cy="920750"/>
          </a:xfrm>
          <a:prstGeom prst="line">
            <a:avLst/>
          </a:prstGeom>
          <a:noFill/>
          <a:ln w="12700">
            <a:solidFill>
              <a:schemeClr val="folHlink"/>
            </a:solidFill>
            <a:round/>
            <a:headEnd type="stealth" w="med" len="lg"/>
            <a:tailEnd type="none" w="sm" len="sm"/>
          </a:ln>
        </p:spPr>
        <p:txBody>
          <a:bodyPr wrap="none" anchor="ctr"/>
          <a:lstStyle/>
          <a:p>
            <a:endParaRPr lang="fr-FR"/>
          </a:p>
        </p:txBody>
      </p:sp>
      <p:sp>
        <p:nvSpPr>
          <p:cNvPr id="25609" name="Line 41"/>
          <p:cNvSpPr>
            <a:spLocks noChangeShapeType="1"/>
          </p:cNvSpPr>
          <p:nvPr/>
        </p:nvSpPr>
        <p:spPr bwMode="auto">
          <a:xfrm flipH="1">
            <a:off x="5929313" y="2781300"/>
            <a:ext cx="242887" cy="860425"/>
          </a:xfrm>
          <a:prstGeom prst="line">
            <a:avLst/>
          </a:prstGeom>
          <a:noFill/>
          <a:ln w="12700">
            <a:solidFill>
              <a:schemeClr val="folHlink"/>
            </a:solidFill>
            <a:round/>
            <a:headEnd type="stealth" w="med" len="lg"/>
            <a:tailEnd type="none" w="sm" len="sm"/>
          </a:ln>
        </p:spPr>
        <p:txBody>
          <a:bodyPr wrap="none" anchor="ctr"/>
          <a:lstStyle/>
          <a:p>
            <a:endParaRPr lang="fr-FR"/>
          </a:p>
        </p:txBody>
      </p:sp>
      <p:sp>
        <p:nvSpPr>
          <p:cNvPr id="25610" name="Line 42"/>
          <p:cNvSpPr>
            <a:spLocks noChangeShapeType="1"/>
          </p:cNvSpPr>
          <p:nvPr/>
        </p:nvSpPr>
        <p:spPr bwMode="auto">
          <a:xfrm>
            <a:off x="2613025" y="2000250"/>
            <a:ext cx="0" cy="655638"/>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5611" name="Line 43"/>
          <p:cNvSpPr>
            <a:spLocks noChangeShapeType="1"/>
          </p:cNvSpPr>
          <p:nvPr/>
        </p:nvSpPr>
        <p:spPr bwMode="auto">
          <a:xfrm>
            <a:off x="4872038" y="1735138"/>
            <a:ext cx="0" cy="655637"/>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5612" name="Line 44"/>
          <p:cNvSpPr>
            <a:spLocks noChangeShapeType="1"/>
          </p:cNvSpPr>
          <p:nvPr/>
        </p:nvSpPr>
        <p:spPr bwMode="auto">
          <a:xfrm>
            <a:off x="7061200" y="2000250"/>
            <a:ext cx="46038" cy="927100"/>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25613" name="Rectangle 45"/>
          <p:cNvSpPr>
            <a:spLocks noChangeArrowheads="1"/>
          </p:cNvSpPr>
          <p:nvPr/>
        </p:nvSpPr>
        <p:spPr bwMode="auto">
          <a:xfrm>
            <a:off x="500063" y="2165350"/>
            <a:ext cx="1309687" cy="339725"/>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P2:10.0.0.1</a:t>
            </a:r>
          </a:p>
        </p:txBody>
      </p:sp>
      <p:sp>
        <p:nvSpPr>
          <p:cNvPr id="25614" name="Rectangle 46"/>
          <p:cNvSpPr>
            <a:spLocks noChangeArrowheads="1"/>
          </p:cNvSpPr>
          <p:nvPr/>
        </p:nvSpPr>
        <p:spPr bwMode="auto">
          <a:xfrm>
            <a:off x="3508375" y="3338513"/>
            <a:ext cx="1462088" cy="339725"/>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 20.0.0.2</a:t>
            </a:r>
          </a:p>
        </p:txBody>
      </p:sp>
      <p:sp>
        <p:nvSpPr>
          <p:cNvPr id="25615" name="Rectangle 47"/>
          <p:cNvSpPr>
            <a:spLocks noChangeArrowheads="1"/>
          </p:cNvSpPr>
          <p:nvPr/>
        </p:nvSpPr>
        <p:spPr bwMode="auto">
          <a:xfrm>
            <a:off x="5357813" y="3641725"/>
            <a:ext cx="1141412" cy="339725"/>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P2:30.0.0.1</a:t>
            </a:r>
          </a:p>
        </p:txBody>
      </p:sp>
      <p:sp>
        <p:nvSpPr>
          <p:cNvPr id="25616" name="Rectangle 48"/>
          <p:cNvSpPr>
            <a:spLocks noChangeArrowheads="1"/>
          </p:cNvSpPr>
          <p:nvPr/>
        </p:nvSpPr>
        <p:spPr bwMode="auto">
          <a:xfrm>
            <a:off x="1785938" y="1611313"/>
            <a:ext cx="1300162" cy="339725"/>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P1:20.0.0.1</a:t>
            </a:r>
          </a:p>
        </p:txBody>
      </p:sp>
      <p:sp>
        <p:nvSpPr>
          <p:cNvPr id="25617" name="Rectangle 49"/>
          <p:cNvSpPr>
            <a:spLocks noChangeArrowheads="1"/>
          </p:cNvSpPr>
          <p:nvPr/>
        </p:nvSpPr>
        <p:spPr bwMode="auto">
          <a:xfrm>
            <a:off x="6588125" y="1611313"/>
            <a:ext cx="1198563" cy="339725"/>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P1:0.0.0.1</a:t>
            </a:r>
          </a:p>
        </p:txBody>
      </p:sp>
      <p:sp>
        <p:nvSpPr>
          <p:cNvPr id="25618" name="Rectangle 50"/>
          <p:cNvSpPr>
            <a:spLocks noChangeArrowheads="1"/>
          </p:cNvSpPr>
          <p:nvPr/>
        </p:nvSpPr>
        <p:spPr bwMode="auto">
          <a:xfrm>
            <a:off x="4456113" y="1427163"/>
            <a:ext cx="1539875" cy="339725"/>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P1: 30.0.0.2</a:t>
            </a:r>
          </a:p>
        </p:txBody>
      </p:sp>
      <p:sp>
        <p:nvSpPr>
          <p:cNvPr id="80" name="Rectangle à coins arrondis 79"/>
          <p:cNvSpPr/>
          <p:nvPr/>
        </p:nvSpPr>
        <p:spPr>
          <a:xfrm>
            <a:off x="1930400" y="2655888"/>
            <a:ext cx="514350" cy="3698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F</a:t>
            </a:r>
          </a:p>
        </p:txBody>
      </p:sp>
      <p:sp>
        <p:nvSpPr>
          <p:cNvPr id="81" name="Rectangle à coins arrondis 80"/>
          <p:cNvSpPr/>
          <p:nvPr/>
        </p:nvSpPr>
        <p:spPr>
          <a:xfrm>
            <a:off x="4200525" y="1919288"/>
            <a:ext cx="512763" cy="3698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G</a:t>
            </a:r>
          </a:p>
        </p:txBody>
      </p:sp>
      <p:sp>
        <p:nvSpPr>
          <p:cNvPr id="82" name="Rectangle à coins arrondis 81"/>
          <p:cNvSpPr/>
          <p:nvPr/>
        </p:nvSpPr>
        <p:spPr>
          <a:xfrm>
            <a:off x="6381750" y="2655888"/>
            <a:ext cx="512763" cy="3698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H</a:t>
            </a:r>
          </a:p>
        </p:txBody>
      </p:sp>
      <p:sp>
        <p:nvSpPr>
          <p:cNvPr id="83" name="Ellipse 82"/>
          <p:cNvSpPr/>
          <p:nvPr/>
        </p:nvSpPr>
        <p:spPr>
          <a:xfrm>
            <a:off x="285750" y="3027363"/>
            <a:ext cx="1335088" cy="787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Réseaux 10.0.0.0</a:t>
            </a:r>
          </a:p>
        </p:txBody>
      </p:sp>
      <p:sp>
        <p:nvSpPr>
          <p:cNvPr id="25623" name="Line 42"/>
          <p:cNvSpPr>
            <a:spLocks noChangeShapeType="1"/>
          </p:cNvSpPr>
          <p:nvPr/>
        </p:nvSpPr>
        <p:spPr bwMode="auto">
          <a:xfrm>
            <a:off x="1825625" y="2432050"/>
            <a:ext cx="0" cy="655638"/>
          </a:xfrm>
          <a:prstGeom prst="line">
            <a:avLst/>
          </a:prstGeom>
          <a:noFill/>
          <a:ln w="12700">
            <a:solidFill>
              <a:schemeClr val="folHlink"/>
            </a:solidFill>
            <a:round/>
            <a:headEnd type="none" w="sm" len="sm"/>
            <a:tailEnd type="stealth" w="med" len="lg"/>
          </a:ln>
        </p:spPr>
        <p:txBody>
          <a:bodyPr wrap="none" anchor="ctr"/>
          <a:lstStyle/>
          <a:p>
            <a:endParaRPr lang="fr-FR"/>
          </a:p>
        </p:txBody>
      </p:sp>
      <p:sp>
        <p:nvSpPr>
          <p:cNvPr id="85" name="Ellipse 84"/>
          <p:cNvSpPr/>
          <p:nvPr/>
        </p:nvSpPr>
        <p:spPr>
          <a:xfrm>
            <a:off x="6286500" y="4784725"/>
            <a:ext cx="1335088" cy="787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Times New Roman" pitchFamily="18" charset="0"/>
                <a:cs typeface="Times New Roman" pitchFamily="18" charset="0"/>
              </a:rPr>
              <a:t>Réseaux 50.0.0.0</a:t>
            </a:r>
          </a:p>
        </p:txBody>
      </p:sp>
      <p:sp>
        <p:nvSpPr>
          <p:cNvPr id="25625" name="Line 32"/>
          <p:cNvSpPr>
            <a:spLocks noChangeShapeType="1"/>
          </p:cNvSpPr>
          <p:nvPr/>
        </p:nvSpPr>
        <p:spPr bwMode="auto">
          <a:xfrm>
            <a:off x="6643688" y="3070225"/>
            <a:ext cx="285750" cy="1714500"/>
          </a:xfrm>
          <a:prstGeom prst="line">
            <a:avLst/>
          </a:prstGeom>
          <a:noFill/>
          <a:ln w="12700">
            <a:solidFill>
              <a:schemeClr val="tx2"/>
            </a:solidFill>
            <a:round/>
            <a:headEnd type="stealth" w="med" len="lg"/>
            <a:tailEnd type="stealth" w="med" len="lg"/>
          </a:ln>
        </p:spPr>
        <p:txBody>
          <a:bodyPr wrap="none" anchor="ctr"/>
          <a:lstStyle/>
          <a:p>
            <a:endParaRPr lang="fr-FR"/>
          </a:p>
        </p:txBody>
      </p:sp>
      <p:sp>
        <p:nvSpPr>
          <p:cNvPr id="25626" name="Line 41"/>
          <p:cNvSpPr>
            <a:spLocks noChangeShapeType="1"/>
          </p:cNvSpPr>
          <p:nvPr/>
        </p:nvSpPr>
        <p:spPr bwMode="auto">
          <a:xfrm>
            <a:off x="6715125" y="3213100"/>
            <a:ext cx="930275" cy="803275"/>
          </a:xfrm>
          <a:prstGeom prst="line">
            <a:avLst/>
          </a:prstGeom>
          <a:noFill/>
          <a:ln w="12700">
            <a:solidFill>
              <a:schemeClr val="folHlink"/>
            </a:solidFill>
            <a:round/>
            <a:headEnd type="stealth" w="med" len="lg"/>
            <a:tailEnd type="none" w="sm" len="sm"/>
          </a:ln>
        </p:spPr>
        <p:txBody>
          <a:bodyPr wrap="none" anchor="ctr"/>
          <a:lstStyle/>
          <a:p>
            <a:endParaRPr lang="fr-FR"/>
          </a:p>
        </p:txBody>
      </p:sp>
      <p:sp>
        <p:nvSpPr>
          <p:cNvPr id="25627" name="Rectangle 47"/>
          <p:cNvSpPr>
            <a:spLocks noChangeArrowheads="1"/>
          </p:cNvSpPr>
          <p:nvPr/>
        </p:nvSpPr>
        <p:spPr bwMode="auto">
          <a:xfrm>
            <a:off x="7073900" y="4016375"/>
            <a:ext cx="1141413" cy="339725"/>
          </a:xfrm>
          <a:prstGeom prst="rect">
            <a:avLst/>
          </a:prstGeom>
          <a:noFill/>
          <a:ln w="12700">
            <a:solidFill>
              <a:schemeClr val="folHlink"/>
            </a:solidFill>
            <a:miter lim="800000"/>
            <a:headEnd/>
            <a:tailEnd/>
          </a:ln>
        </p:spPr>
        <p:txBody>
          <a:bodyPr lIns="92075" tIns="46038" rIns="92075" bIns="46038">
            <a:spAutoFit/>
          </a:bodyPr>
          <a:lstStyle/>
          <a:p>
            <a:pPr algn="ctr"/>
            <a:r>
              <a:rPr lang="fr-FR" sz="1600" b="1">
                <a:latin typeface="Times New Roman" pitchFamily="18" charset="0"/>
                <a:cs typeface="Times New Roman" pitchFamily="18" charset="0"/>
              </a:rPr>
              <a:t>P3:50.0.0.1</a:t>
            </a:r>
          </a:p>
        </p:txBody>
      </p:sp>
      <p:sp>
        <p:nvSpPr>
          <p:cNvPr id="89" name="ZoneTexte 88"/>
          <p:cNvSpPr txBox="1"/>
          <p:nvPr/>
        </p:nvSpPr>
        <p:spPr>
          <a:xfrm>
            <a:off x="642938" y="357188"/>
            <a:ext cx="1703387" cy="584200"/>
          </a:xfrm>
          <a:prstGeom prst="rect">
            <a:avLst/>
          </a:prstGeom>
          <a:noFill/>
        </p:spPr>
        <p:txBody>
          <a:bodyPr wrap="none">
            <a:spAutoFit/>
          </a:bodyPr>
          <a:lstStyle/>
          <a:p>
            <a:pPr>
              <a:defRPr/>
            </a:pPr>
            <a:r>
              <a:rPr lang="fr-FR" sz="3200" dirty="0">
                <a:latin typeface="Times New Roman" pitchFamily="18" charset="0"/>
                <a:ea typeface="+mj-ea"/>
                <a:cs typeface="Times New Roman" pitchFamily="18" charset="0"/>
              </a:rPr>
              <a:t>Exercice</a:t>
            </a:r>
            <a:r>
              <a:rPr lang="fr-FR" dirty="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500063" y="428625"/>
          <a:ext cx="7072363" cy="2830330"/>
        </p:xfrm>
        <a:graphic>
          <a:graphicData uri="http://schemas.openxmlformats.org/drawingml/2006/table">
            <a:tbl>
              <a:tblPr firstRow="1" bandRow="1">
                <a:tableStyleId>{5C22544A-7EE6-4342-B048-85BDC9FD1C3A}</a:tableStyleId>
              </a:tblPr>
              <a:tblGrid>
                <a:gridCol w="3000396"/>
                <a:gridCol w="2214578"/>
                <a:gridCol w="1857389"/>
              </a:tblGrid>
              <a:tr h="54648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Pour atteindre le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réseau de destination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Prochain nœud Passerelle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Via l’interface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20.0.0.0/255.0.0.0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30.0.0.0/255.0.0.0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61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40.0.0.0/255.0.0.0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30.0.0.1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6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10.0.0.0/255.0.0.0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20.0.0.1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61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50.0.0.0/255.0.0.0 </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30.0.0.1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6656" name="ZoneTexte 4"/>
          <p:cNvSpPr txBox="1">
            <a:spLocks noChangeArrowheads="1"/>
          </p:cNvSpPr>
          <p:nvPr/>
        </p:nvSpPr>
        <p:spPr bwMode="auto">
          <a:xfrm>
            <a:off x="571500" y="0"/>
            <a:ext cx="2436813" cy="369888"/>
          </a:xfrm>
          <a:prstGeom prst="rect">
            <a:avLst/>
          </a:prstGeom>
          <a:noFill/>
          <a:ln w="9525">
            <a:noFill/>
            <a:miter lim="800000"/>
            <a:headEnd/>
            <a:tailEnd/>
          </a:ln>
        </p:spPr>
        <p:txBody>
          <a:bodyPr wrap="none">
            <a:spAutoFit/>
          </a:bodyPr>
          <a:lstStyle/>
          <a:p>
            <a:r>
              <a:rPr lang="fr-FR"/>
              <a:t>Table du routeur G </a:t>
            </a:r>
          </a:p>
        </p:txBody>
      </p:sp>
      <p:sp>
        <p:nvSpPr>
          <p:cNvPr id="26657" name="ZoneTexte 6"/>
          <p:cNvSpPr txBox="1">
            <a:spLocks noChangeArrowheads="1"/>
          </p:cNvSpPr>
          <p:nvPr/>
        </p:nvSpPr>
        <p:spPr bwMode="auto">
          <a:xfrm>
            <a:off x="500063" y="3357563"/>
            <a:ext cx="2349500" cy="369887"/>
          </a:xfrm>
          <a:prstGeom prst="rect">
            <a:avLst/>
          </a:prstGeom>
          <a:noFill/>
          <a:ln w="9525">
            <a:noFill/>
            <a:miter lim="800000"/>
            <a:headEnd/>
            <a:tailEnd/>
          </a:ln>
        </p:spPr>
        <p:txBody>
          <a:bodyPr wrap="none">
            <a:spAutoFit/>
          </a:bodyPr>
          <a:lstStyle/>
          <a:p>
            <a:r>
              <a:rPr lang="fr-FR"/>
              <a:t>Table du routeur H</a:t>
            </a:r>
          </a:p>
        </p:txBody>
      </p:sp>
      <p:graphicFrame>
        <p:nvGraphicFramePr>
          <p:cNvPr id="8" name="Tableau 7"/>
          <p:cNvGraphicFramePr>
            <a:graphicFrameLocks noGrp="1"/>
          </p:cNvGraphicFramePr>
          <p:nvPr/>
        </p:nvGraphicFramePr>
        <p:xfrm>
          <a:off x="500063" y="3714750"/>
          <a:ext cx="7072363" cy="2645295"/>
        </p:xfrm>
        <a:graphic>
          <a:graphicData uri="http://schemas.openxmlformats.org/drawingml/2006/table">
            <a:tbl>
              <a:tblPr firstRow="1" bandRow="1">
                <a:tableStyleId>{5C22544A-7EE6-4342-B048-85BDC9FD1C3A}</a:tableStyleId>
              </a:tblPr>
              <a:tblGrid>
                <a:gridCol w="3000396"/>
                <a:gridCol w="2214578"/>
                <a:gridCol w="1857389"/>
              </a:tblGrid>
              <a:tr h="54648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Pour atteindre le </a:t>
                      </a:r>
                    </a:p>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réseau de destination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Prochain nœud Passerelle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Via l’interface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40.0.0.0/255.0.0.0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P1</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30.0.0.0/255.0.0.0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itchFamily="18" charset="0"/>
                          <a:ea typeface="+mn-ea"/>
                          <a:cs typeface="Times New Roman" pitchFamily="18" charset="0"/>
                        </a:rPr>
                        <a:t>50.0.0.0/255.0.0.0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Direct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P3</a:t>
                      </a:r>
                      <a:endParaRPr lang="fr-FR" sz="1800" kern="1200" dirty="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615">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0.0.0.0/255. 255. 255. 255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30.0.0.2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fr-FR" sz="1800" kern="1200" dirty="0" smtClean="0">
                          <a:solidFill>
                            <a:schemeClr val="dk1"/>
                          </a:solidFill>
                          <a:latin typeface="Times New Roman" pitchFamily="18" charset="0"/>
                          <a:ea typeface="+mn-ea"/>
                          <a:cs typeface="Times New Roman" pitchFamily="18" charset="0"/>
                        </a:rPr>
                        <a:t>P2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0"/>
            <a:ext cx="7772400" cy="1143000"/>
          </a:xfrm>
          <a:noFill/>
        </p:spPr>
        <p:txBody>
          <a:bodyPr lIns="92075" tIns="46038" rIns="92075" bIns="46038"/>
          <a:lstStyle/>
          <a:p>
            <a:pPr eaLnBrk="1" hangingPunct="1"/>
            <a:r>
              <a:rPr lang="fr-FR" sz="3200" smtClean="0">
                <a:latin typeface="Times New Roman" pitchFamily="18" charset="0"/>
                <a:cs typeface="Times New Roman" pitchFamily="18" charset="0"/>
              </a:rPr>
              <a:t>Algorithme de Routage</a:t>
            </a:r>
            <a:br>
              <a:rPr lang="fr-FR" sz="3200" smtClean="0">
                <a:latin typeface="Times New Roman" pitchFamily="18" charset="0"/>
                <a:cs typeface="Times New Roman" pitchFamily="18" charset="0"/>
              </a:rPr>
            </a:br>
            <a:r>
              <a:rPr lang="fr-FR" sz="3200" smtClean="0">
                <a:latin typeface="Times New Roman" pitchFamily="18" charset="0"/>
                <a:cs typeface="Times New Roman" pitchFamily="18" charset="0"/>
              </a:rPr>
              <a:t>comment exploiter la table de routage</a:t>
            </a:r>
            <a:endParaRPr lang="fr-FR" smtClean="0">
              <a:latin typeface="Times New Roman" pitchFamily="18" charset="0"/>
              <a:cs typeface="Times New Roman" pitchFamily="18" charset="0"/>
            </a:endParaRPr>
          </a:p>
        </p:txBody>
      </p:sp>
      <p:sp>
        <p:nvSpPr>
          <p:cNvPr id="92163" name="Rectangle 3"/>
          <p:cNvSpPr>
            <a:spLocks noGrp="1" noChangeArrowheads="1"/>
          </p:cNvSpPr>
          <p:nvPr>
            <p:ph type="body" idx="1"/>
          </p:nvPr>
        </p:nvSpPr>
        <p:spPr>
          <a:xfrm>
            <a:off x="304800" y="1219200"/>
            <a:ext cx="8267700" cy="5353050"/>
          </a:xfrm>
        </p:spPr>
        <p:txBody>
          <a:bodyPr lIns="92075" tIns="46038" rIns="92075" bIns="46038"/>
          <a:lstStyle/>
          <a:p>
            <a:pPr eaLnBrk="1" hangingPunct="1">
              <a:defRPr/>
            </a:pPr>
            <a:r>
              <a:rPr lang="fr-FR" sz="2000" dirty="0" smtClean="0">
                <a:latin typeface="Times New Roman" pitchFamily="18" charset="0"/>
                <a:cs typeface="Times New Roman" pitchFamily="18" charset="0"/>
              </a:rPr>
              <a:t>La table de routage contient les informations nécessaires pour le routage.</a:t>
            </a:r>
          </a:p>
          <a:p>
            <a:pPr eaLnBrk="1" hangingPunct="1">
              <a:defRPr/>
            </a:pPr>
            <a:r>
              <a:rPr lang="fr-FR" sz="2000" dirty="0" smtClean="0">
                <a:latin typeface="Times New Roman" pitchFamily="18" charset="0"/>
                <a:cs typeface="Times New Roman" pitchFamily="18" charset="0"/>
              </a:rPr>
              <a:t>À chaque envoi d’un paquet , le protocole IP  interroge la table de routage selon l’algorithme suivant : </a:t>
            </a:r>
          </a:p>
          <a:p>
            <a:pPr eaLnBrk="1" hangingPunct="1">
              <a:buFontTx/>
              <a:buNone/>
              <a:defRPr/>
            </a:pPr>
            <a:endParaRPr lang="fr-FR" sz="2000" dirty="0" smtClean="0">
              <a:latin typeface="Times New Roman" pitchFamily="18" charset="0"/>
              <a:cs typeface="Times New Roman" pitchFamily="18" charset="0"/>
            </a:endParaRPr>
          </a:p>
          <a:p>
            <a:pPr marL="457200" indent="-457200" eaLnBrk="1" hangingPunct="1">
              <a:buFont typeface="+mj-lt"/>
              <a:buAutoNum type="arabicPeriod"/>
              <a:defRPr/>
            </a:pPr>
            <a:r>
              <a:rPr lang="fr-FR" sz="2000" dirty="0" smtClean="0">
                <a:latin typeface="Times New Roman" pitchFamily="18" charset="0"/>
                <a:cs typeface="Times New Roman" pitchFamily="18" charset="0"/>
              </a:rPr>
              <a:t>Extraire l’adresse IP destination à partir de l’entête du paquet IP.</a:t>
            </a:r>
          </a:p>
          <a:p>
            <a:pPr marL="457200" indent="-457200" eaLnBrk="1" hangingPunct="1">
              <a:buFont typeface="+mj-lt"/>
              <a:buAutoNum type="arabicPeriod"/>
              <a:defRPr/>
            </a:pPr>
            <a:r>
              <a:rPr lang="fr-FR" sz="2000" dirty="0" smtClean="0">
                <a:latin typeface="Times New Roman" pitchFamily="18" charset="0"/>
                <a:cs typeface="Times New Roman" pitchFamily="18" charset="0"/>
              </a:rPr>
              <a:t>Calculer l’adresse du réseau destination : NET_ID_DEST.</a:t>
            </a:r>
          </a:p>
          <a:p>
            <a:pPr marL="457200" indent="-457200" eaLnBrk="1" hangingPunct="1">
              <a:buFont typeface="+mj-lt"/>
              <a:buAutoNum type="arabicPeriod"/>
              <a:defRPr/>
            </a:pPr>
            <a:r>
              <a:rPr lang="fr-FR" sz="2000" dirty="0" smtClean="0">
                <a:latin typeface="Times New Roman" pitchFamily="18" charset="0"/>
                <a:cs typeface="Times New Roman" pitchFamily="18" charset="0"/>
              </a:rPr>
              <a:t>Si  NET_ID_DEST correspondant à  une adresse de réseau </a:t>
            </a:r>
            <a:r>
              <a:rPr lang="fr-FR" sz="2000" dirty="0" smtClean="0">
                <a:solidFill>
                  <a:srgbClr val="FF0000"/>
                </a:solidFill>
                <a:latin typeface="Times New Roman" pitchFamily="18" charset="0"/>
                <a:cs typeface="Times New Roman" pitchFamily="18" charset="0"/>
              </a:rPr>
              <a:t>directement connecté</a:t>
            </a:r>
            <a:r>
              <a:rPr lang="fr-FR" sz="2000" dirty="0" smtClean="0">
                <a:latin typeface="Times New Roman" pitchFamily="18" charset="0"/>
                <a:cs typeface="Times New Roman" pitchFamily="18" charset="0"/>
              </a:rPr>
              <a:t> : envoyer le paquet sur l’interface correspondante  sur ce réseau.</a:t>
            </a:r>
          </a:p>
          <a:p>
            <a:pPr marL="457200" indent="-457200" eaLnBrk="1" hangingPunct="1">
              <a:buFont typeface="+mj-lt"/>
              <a:buAutoNum type="arabicPeriod"/>
              <a:defRPr/>
            </a:pPr>
            <a:r>
              <a:rPr lang="fr-FR" sz="2000" dirty="0" smtClean="0">
                <a:latin typeface="Times New Roman" pitchFamily="18" charset="0"/>
                <a:cs typeface="Times New Roman" pitchFamily="18" charset="0"/>
              </a:rPr>
              <a:t>Sinon si dans la table de routage, il </a:t>
            </a:r>
            <a:r>
              <a:rPr lang="fr-FR" sz="2000" dirty="0" smtClean="0">
                <a:solidFill>
                  <a:srgbClr val="FF0000"/>
                </a:solidFill>
                <a:latin typeface="Times New Roman" pitchFamily="18" charset="0"/>
                <a:cs typeface="Times New Roman" pitchFamily="18" charset="0"/>
              </a:rPr>
              <a:t>existe une route vers  NET_ID_DEST </a:t>
            </a:r>
          </a:p>
          <a:p>
            <a:pPr marL="914400" lvl="1" indent="-457200" eaLnBrk="1" hangingPunct="1">
              <a:buFont typeface="Arial" charset="0"/>
              <a:buNone/>
              <a:defRPr/>
            </a:pPr>
            <a:r>
              <a:rPr lang="fr-FR" sz="2000" dirty="0" smtClean="0">
                <a:latin typeface="Times New Roman" pitchFamily="18" charset="0"/>
                <a:cs typeface="Times New Roman" pitchFamily="18" charset="0"/>
              </a:rPr>
              <a:t>Extraire l’adresse IP du prochain routeur ainsi que l’interface. Envoyer le paquet vers ce routeur via l’interface correspondante.</a:t>
            </a:r>
          </a:p>
          <a:p>
            <a:pPr marL="457200" indent="-457200" eaLnBrk="1" hangingPunct="1">
              <a:buFont typeface="+mj-lt"/>
              <a:buAutoNum type="arabicPeriod"/>
              <a:defRPr/>
            </a:pPr>
            <a:r>
              <a:rPr lang="fr-FR" sz="2000" dirty="0" smtClean="0">
                <a:latin typeface="Times New Roman" pitchFamily="18" charset="0"/>
                <a:cs typeface="Times New Roman" pitchFamily="18" charset="0"/>
              </a:rPr>
              <a:t>sinon s’il existe </a:t>
            </a:r>
            <a:r>
              <a:rPr lang="fr-FR" sz="2000" dirty="0" smtClean="0">
                <a:solidFill>
                  <a:srgbClr val="FF0000"/>
                </a:solidFill>
                <a:latin typeface="Times New Roman" pitchFamily="18" charset="0"/>
                <a:cs typeface="Times New Roman" pitchFamily="18" charset="0"/>
              </a:rPr>
              <a:t>une route par défaut</a:t>
            </a:r>
          </a:p>
          <a:p>
            <a:pPr marL="914400" lvl="1" indent="-457200" eaLnBrk="1" hangingPunct="1">
              <a:buFont typeface="Arial" charset="0"/>
              <a:buNone/>
              <a:defRPr/>
            </a:pPr>
            <a:r>
              <a:rPr lang="fr-FR" sz="2000" dirty="0" smtClean="0">
                <a:latin typeface="Times New Roman" pitchFamily="18" charset="0"/>
                <a:cs typeface="Times New Roman" pitchFamily="18" charset="0"/>
              </a:rPr>
              <a:t>Envoyer le paquet  vers la passerelle par défaut via l’interface correspondante. .</a:t>
            </a:r>
          </a:p>
          <a:p>
            <a:pPr marL="457200" indent="-457200" eaLnBrk="1" hangingPunct="1">
              <a:buFont typeface="+mj-lt"/>
              <a:buAutoNum type="arabicPeriod"/>
              <a:defRPr/>
            </a:pPr>
            <a:r>
              <a:rPr lang="fr-FR" sz="2000" dirty="0" smtClean="0">
                <a:latin typeface="Times New Roman" pitchFamily="18" charset="0"/>
                <a:cs typeface="Times New Roman" pitchFamily="18" charset="0"/>
              </a:rPr>
              <a:t>sinon  </a:t>
            </a:r>
            <a:r>
              <a:rPr lang="fr-FR" sz="2000" dirty="0" smtClean="0">
                <a:solidFill>
                  <a:srgbClr val="FF0000"/>
                </a:solidFill>
                <a:latin typeface="Times New Roman" pitchFamily="18" charset="0"/>
                <a:cs typeface="Times New Roman" pitchFamily="18" charset="0"/>
              </a:rPr>
              <a:t>déclarer une erreur de routage «  réseaux  inaccessible «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p:cNvSpPr>
            <a:spLocks noGrp="1" noChangeArrowheads="1"/>
          </p:cNvSpPr>
          <p:nvPr>
            <p:ph type="title"/>
          </p:nvPr>
        </p:nvSpPr>
        <p:spPr>
          <a:xfrm>
            <a:off x="428625" y="142875"/>
            <a:ext cx="8229600" cy="508000"/>
          </a:xfrm>
        </p:spPr>
        <p:txBody>
          <a:bodyPr/>
          <a:lstStyle/>
          <a:p>
            <a:pPr eaLnBrk="1" hangingPunct="1"/>
            <a:r>
              <a:rPr lang="fr-FR" sz="3200" smtClean="0">
                <a:latin typeface="Times New Roman" pitchFamily="18" charset="0"/>
                <a:cs typeface="Times New Roman" pitchFamily="18" charset="0"/>
              </a:rPr>
              <a:t>Calcul de l’adresse réseau de destination </a:t>
            </a:r>
          </a:p>
        </p:txBody>
      </p:sp>
      <p:sp>
        <p:nvSpPr>
          <p:cNvPr id="28675" name="Rectangle 17"/>
          <p:cNvSpPr>
            <a:spLocks noChangeArrowheads="1"/>
          </p:cNvSpPr>
          <p:nvPr/>
        </p:nvSpPr>
        <p:spPr bwMode="auto">
          <a:xfrm>
            <a:off x="250825" y="928688"/>
            <a:ext cx="8678863" cy="1692275"/>
          </a:xfrm>
          <a:prstGeom prst="rect">
            <a:avLst/>
          </a:prstGeom>
          <a:noFill/>
          <a:ln w="9525" algn="ctr">
            <a:noFill/>
            <a:miter lim="800000"/>
            <a:headEnd/>
            <a:tailEnd/>
          </a:ln>
        </p:spPr>
        <p:txBody>
          <a:bodyPr>
            <a:spAutoFit/>
          </a:bodyPr>
          <a:lstStyle/>
          <a:p>
            <a:pPr marL="609600" indent="-609600">
              <a:spcBef>
                <a:spcPct val="20000"/>
              </a:spcBef>
              <a:buFont typeface="Arial" charset="0"/>
              <a:buChar char="•"/>
            </a:pPr>
            <a:r>
              <a:rPr lang="fr-FR" sz="2000" dirty="0">
                <a:latin typeface="Times New Roman" pitchFamily="18" charset="0"/>
                <a:cs typeface="Times New Roman" pitchFamily="18" charset="0"/>
              </a:rPr>
              <a:t>La première étape du processus de routage est le calcul de l’adresse du réseaux de destination </a:t>
            </a:r>
          </a:p>
          <a:p>
            <a:pPr marL="609600" indent="-609600">
              <a:spcBef>
                <a:spcPct val="20000"/>
              </a:spcBef>
              <a:buFont typeface="Arial" charset="0"/>
              <a:buChar char="•"/>
            </a:pPr>
            <a:r>
              <a:rPr lang="fr-FR" sz="2000" dirty="0">
                <a:latin typeface="Times New Roman" pitchFamily="18" charset="0"/>
                <a:cs typeface="Times New Roman" pitchFamily="18" charset="0"/>
              </a:rPr>
              <a:t>Pour cela le routeur ou la machine consulte sa table de routage et effectue un </a:t>
            </a:r>
            <a:r>
              <a:rPr lang="fr-FR" sz="2000" dirty="0" smtClean="0">
                <a:latin typeface="Times New Roman" pitchFamily="18" charset="0"/>
                <a:cs typeface="Times New Roman" pitchFamily="18" charset="0"/>
              </a:rPr>
              <a:t>et </a:t>
            </a:r>
            <a:r>
              <a:rPr lang="fr-FR" sz="2000" dirty="0">
                <a:latin typeface="Times New Roman" pitchFamily="18" charset="0"/>
                <a:cs typeface="Times New Roman" pitchFamily="18" charset="0"/>
              </a:rPr>
              <a:t>logique entre l’adresse destination et les masques qui existent dans la table de routage </a:t>
            </a:r>
          </a:p>
        </p:txBody>
      </p:sp>
      <p:sp>
        <p:nvSpPr>
          <p:cNvPr id="28676" name="Line 26"/>
          <p:cNvSpPr>
            <a:spLocks noChangeShapeType="1"/>
          </p:cNvSpPr>
          <p:nvPr/>
        </p:nvSpPr>
        <p:spPr bwMode="auto">
          <a:xfrm>
            <a:off x="3086100" y="3603625"/>
            <a:ext cx="528638" cy="733425"/>
          </a:xfrm>
          <a:prstGeom prst="line">
            <a:avLst/>
          </a:prstGeom>
          <a:noFill/>
          <a:ln w="38100" cmpd="dbl">
            <a:solidFill>
              <a:schemeClr val="hlink"/>
            </a:solidFill>
            <a:round/>
            <a:headEnd/>
            <a:tailEnd/>
          </a:ln>
        </p:spPr>
        <p:txBody>
          <a:bodyPr wrap="none" anchor="ctr"/>
          <a:lstStyle/>
          <a:p>
            <a:endParaRPr lang="fr-FR"/>
          </a:p>
        </p:txBody>
      </p:sp>
      <p:sp>
        <p:nvSpPr>
          <p:cNvPr id="28677" name="Text Box 36"/>
          <p:cNvSpPr txBox="1">
            <a:spLocks noChangeArrowheads="1"/>
          </p:cNvSpPr>
          <p:nvPr/>
        </p:nvSpPr>
        <p:spPr bwMode="auto">
          <a:xfrm>
            <a:off x="1143000" y="2857500"/>
            <a:ext cx="1603375" cy="307975"/>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192.168.2.0</a:t>
            </a:r>
          </a:p>
        </p:txBody>
      </p:sp>
      <p:sp>
        <p:nvSpPr>
          <p:cNvPr id="8" name="Ellipse 7"/>
          <p:cNvSpPr/>
          <p:nvPr/>
        </p:nvSpPr>
        <p:spPr>
          <a:xfrm>
            <a:off x="3333750" y="4337050"/>
            <a:ext cx="600075" cy="3444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R2</a:t>
            </a:r>
          </a:p>
        </p:txBody>
      </p:sp>
      <p:sp>
        <p:nvSpPr>
          <p:cNvPr id="28679" name="Rectangle 4"/>
          <p:cNvSpPr>
            <a:spLocks noChangeArrowheads="1"/>
          </p:cNvSpPr>
          <p:nvPr/>
        </p:nvSpPr>
        <p:spPr bwMode="auto">
          <a:xfrm>
            <a:off x="1663700" y="3265488"/>
            <a:ext cx="279400" cy="20320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8680" name="Rectangle 5"/>
          <p:cNvSpPr>
            <a:spLocks noChangeArrowheads="1"/>
          </p:cNvSpPr>
          <p:nvPr/>
        </p:nvSpPr>
        <p:spPr bwMode="auto">
          <a:xfrm>
            <a:off x="2462213" y="3265488"/>
            <a:ext cx="279400" cy="20320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8681" name="Rectangle 6"/>
          <p:cNvSpPr>
            <a:spLocks noChangeArrowheads="1"/>
          </p:cNvSpPr>
          <p:nvPr/>
        </p:nvSpPr>
        <p:spPr bwMode="auto">
          <a:xfrm>
            <a:off x="1943100" y="3841750"/>
            <a:ext cx="280988" cy="20161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8682" name="Line 18"/>
          <p:cNvSpPr>
            <a:spLocks noChangeShapeType="1"/>
          </p:cNvSpPr>
          <p:nvPr/>
        </p:nvSpPr>
        <p:spPr bwMode="auto">
          <a:xfrm>
            <a:off x="1782763" y="3468688"/>
            <a:ext cx="0" cy="169862"/>
          </a:xfrm>
          <a:prstGeom prst="line">
            <a:avLst/>
          </a:prstGeom>
          <a:noFill/>
          <a:ln w="9525">
            <a:solidFill>
              <a:schemeClr val="tx1"/>
            </a:solidFill>
            <a:round/>
            <a:headEnd/>
            <a:tailEnd/>
          </a:ln>
        </p:spPr>
        <p:txBody>
          <a:bodyPr wrap="none" anchor="ctr"/>
          <a:lstStyle/>
          <a:p>
            <a:endParaRPr lang="fr-FR"/>
          </a:p>
        </p:txBody>
      </p:sp>
      <p:sp>
        <p:nvSpPr>
          <p:cNvPr id="28683" name="Line 19"/>
          <p:cNvSpPr>
            <a:spLocks noChangeShapeType="1"/>
          </p:cNvSpPr>
          <p:nvPr/>
        </p:nvSpPr>
        <p:spPr bwMode="auto">
          <a:xfrm flipV="1">
            <a:off x="2101850" y="3638550"/>
            <a:ext cx="0" cy="203200"/>
          </a:xfrm>
          <a:prstGeom prst="line">
            <a:avLst/>
          </a:prstGeom>
          <a:noFill/>
          <a:ln w="9525">
            <a:solidFill>
              <a:schemeClr val="tx1"/>
            </a:solidFill>
            <a:round/>
            <a:headEnd/>
            <a:tailEnd/>
          </a:ln>
        </p:spPr>
        <p:txBody>
          <a:bodyPr wrap="none" anchor="ctr"/>
          <a:lstStyle/>
          <a:p>
            <a:endParaRPr lang="fr-FR"/>
          </a:p>
        </p:txBody>
      </p:sp>
      <p:sp>
        <p:nvSpPr>
          <p:cNvPr id="28684" name="Line 20"/>
          <p:cNvSpPr>
            <a:spLocks noChangeShapeType="1"/>
          </p:cNvSpPr>
          <p:nvPr/>
        </p:nvSpPr>
        <p:spPr bwMode="auto">
          <a:xfrm>
            <a:off x="2582863" y="3468688"/>
            <a:ext cx="0" cy="169862"/>
          </a:xfrm>
          <a:prstGeom prst="line">
            <a:avLst/>
          </a:prstGeom>
          <a:noFill/>
          <a:ln w="9525">
            <a:solidFill>
              <a:schemeClr val="tx1"/>
            </a:solidFill>
            <a:round/>
            <a:headEnd/>
            <a:tailEnd/>
          </a:ln>
        </p:spPr>
        <p:txBody>
          <a:bodyPr wrap="none" anchor="ctr"/>
          <a:lstStyle/>
          <a:p>
            <a:endParaRPr lang="fr-FR"/>
          </a:p>
        </p:txBody>
      </p:sp>
      <p:cxnSp>
        <p:nvCxnSpPr>
          <p:cNvPr id="28685" name="Connecteur droit 50"/>
          <p:cNvCxnSpPr>
            <a:cxnSpLocks noChangeShapeType="1"/>
          </p:cNvCxnSpPr>
          <p:nvPr/>
        </p:nvCxnSpPr>
        <p:spPr bwMode="auto">
          <a:xfrm rot="10800000">
            <a:off x="928688" y="3611563"/>
            <a:ext cx="2487612" cy="0"/>
          </a:xfrm>
          <a:prstGeom prst="line">
            <a:avLst/>
          </a:prstGeom>
          <a:noFill/>
          <a:ln w="57150">
            <a:solidFill>
              <a:schemeClr val="hlink"/>
            </a:solidFill>
            <a:round/>
            <a:headEnd/>
            <a:tailEnd/>
          </a:ln>
        </p:spPr>
      </p:cxnSp>
      <p:sp>
        <p:nvSpPr>
          <p:cNvPr id="10" name="Ellipse 9"/>
          <p:cNvSpPr/>
          <p:nvPr/>
        </p:nvSpPr>
        <p:spPr>
          <a:xfrm>
            <a:off x="4703763" y="4352925"/>
            <a:ext cx="647700" cy="3460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R1</a:t>
            </a:r>
          </a:p>
        </p:txBody>
      </p:sp>
      <p:sp>
        <p:nvSpPr>
          <p:cNvPr id="28687" name="Line 26"/>
          <p:cNvSpPr>
            <a:spLocks noChangeShapeType="1"/>
          </p:cNvSpPr>
          <p:nvPr/>
        </p:nvSpPr>
        <p:spPr bwMode="auto">
          <a:xfrm flipH="1">
            <a:off x="3895725" y="4483100"/>
            <a:ext cx="809625" cy="25400"/>
          </a:xfrm>
          <a:prstGeom prst="line">
            <a:avLst/>
          </a:prstGeom>
          <a:noFill/>
          <a:ln w="38100" cmpd="dbl">
            <a:solidFill>
              <a:schemeClr val="hlink"/>
            </a:solidFill>
            <a:round/>
            <a:headEnd/>
            <a:tailEnd/>
          </a:ln>
        </p:spPr>
        <p:txBody>
          <a:bodyPr wrap="none" anchor="ctr"/>
          <a:lstStyle/>
          <a:p>
            <a:endParaRPr lang="fr-FR"/>
          </a:p>
        </p:txBody>
      </p:sp>
      <p:grpSp>
        <p:nvGrpSpPr>
          <p:cNvPr id="28688" name="Groupe 29"/>
          <p:cNvGrpSpPr>
            <a:grpSpLocks/>
          </p:cNvGrpSpPr>
          <p:nvPr/>
        </p:nvGrpSpPr>
        <p:grpSpPr bwMode="auto">
          <a:xfrm>
            <a:off x="4835525" y="2928938"/>
            <a:ext cx="3165475" cy="1558925"/>
            <a:chOff x="5156601" y="928670"/>
            <a:chExt cx="3773117" cy="2643205"/>
          </a:xfrm>
        </p:grpSpPr>
        <p:sp>
          <p:nvSpPr>
            <p:cNvPr id="28702" name="Line 3"/>
            <p:cNvSpPr>
              <a:spLocks noChangeShapeType="1"/>
            </p:cNvSpPr>
            <p:nvPr/>
          </p:nvSpPr>
          <p:spPr bwMode="auto">
            <a:xfrm>
              <a:off x="6572264" y="2096993"/>
              <a:ext cx="2357454" cy="0"/>
            </a:xfrm>
            <a:prstGeom prst="line">
              <a:avLst/>
            </a:prstGeom>
            <a:noFill/>
            <a:ln w="57150">
              <a:solidFill>
                <a:schemeClr val="hlink"/>
              </a:solidFill>
              <a:round/>
              <a:headEnd/>
              <a:tailEnd/>
            </a:ln>
          </p:spPr>
          <p:txBody>
            <a:bodyPr wrap="none" anchor="ctr"/>
            <a:lstStyle/>
            <a:p>
              <a:endParaRPr lang="fr-FR"/>
            </a:p>
          </p:txBody>
        </p:sp>
        <p:sp>
          <p:nvSpPr>
            <p:cNvPr id="28703" name="Rectangle 4"/>
            <p:cNvSpPr>
              <a:spLocks noChangeArrowheads="1"/>
            </p:cNvSpPr>
            <p:nvPr/>
          </p:nvSpPr>
          <p:spPr bwMode="auto">
            <a:xfrm>
              <a:off x="6972763" y="1466434"/>
              <a:ext cx="36031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8704" name="Rectangle 5"/>
            <p:cNvSpPr>
              <a:spLocks noChangeArrowheads="1"/>
            </p:cNvSpPr>
            <p:nvPr/>
          </p:nvSpPr>
          <p:spPr bwMode="auto">
            <a:xfrm>
              <a:off x="8000132" y="1466434"/>
              <a:ext cx="35763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8705" name="Rectangle 6"/>
            <p:cNvSpPr>
              <a:spLocks noChangeArrowheads="1"/>
            </p:cNvSpPr>
            <p:nvPr/>
          </p:nvSpPr>
          <p:spPr bwMode="auto">
            <a:xfrm>
              <a:off x="7333079" y="2441526"/>
              <a:ext cx="35897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8706" name="Line 18"/>
            <p:cNvSpPr>
              <a:spLocks noChangeShapeType="1"/>
            </p:cNvSpPr>
            <p:nvPr/>
          </p:nvSpPr>
          <p:spPr bwMode="auto">
            <a:xfrm>
              <a:off x="7128141" y="1810966"/>
              <a:ext cx="0" cy="286027"/>
            </a:xfrm>
            <a:prstGeom prst="line">
              <a:avLst/>
            </a:prstGeom>
            <a:noFill/>
            <a:ln w="9525">
              <a:solidFill>
                <a:schemeClr val="tx1"/>
              </a:solidFill>
              <a:round/>
              <a:headEnd/>
              <a:tailEnd/>
            </a:ln>
          </p:spPr>
          <p:txBody>
            <a:bodyPr wrap="none" anchor="ctr"/>
            <a:lstStyle/>
            <a:p>
              <a:endParaRPr lang="fr-FR"/>
            </a:p>
          </p:txBody>
        </p:sp>
        <p:sp>
          <p:nvSpPr>
            <p:cNvPr id="28707" name="Line 19"/>
            <p:cNvSpPr>
              <a:spLocks noChangeShapeType="1"/>
            </p:cNvSpPr>
            <p:nvPr/>
          </p:nvSpPr>
          <p:spPr bwMode="auto">
            <a:xfrm flipV="1">
              <a:off x="7538016" y="2096993"/>
              <a:ext cx="0" cy="344533"/>
            </a:xfrm>
            <a:prstGeom prst="line">
              <a:avLst/>
            </a:prstGeom>
            <a:noFill/>
            <a:ln w="9525">
              <a:solidFill>
                <a:schemeClr val="tx1"/>
              </a:solidFill>
              <a:round/>
              <a:headEnd/>
              <a:tailEnd/>
            </a:ln>
          </p:spPr>
          <p:txBody>
            <a:bodyPr wrap="none" anchor="ctr"/>
            <a:lstStyle/>
            <a:p>
              <a:endParaRPr lang="fr-FR"/>
            </a:p>
          </p:txBody>
        </p:sp>
        <p:sp>
          <p:nvSpPr>
            <p:cNvPr id="28708" name="Line 20"/>
            <p:cNvSpPr>
              <a:spLocks noChangeShapeType="1"/>
            </p:cNvSpPr>
            <p:nvPr/>
          </p:nvSpPr>
          <p:spPr bwMode="auto">
            <a:xfrm>
              <a:off x="8152830" y="1810966"/>
              <a:ext cx="0" cy="286027"/>
            </a:xfrm>
            <a:prstGeom prst="line">
              <a:avLst/>
            </a:prstGeom>
            <a:noFill/>
            <a:ln w="9525">
              <a:solidFill>
                <a:schemeClr val="tx1"/>
              </a:solidFill>
              <a:round/>
              <a:headEnd/>
              <a:tailEnd/>
            </a:ln>
          </p:spPr>
          <p:txBody>
            <a:bodyPr wrap="none" anchor="ctr"/>
            <a:lstStyle/>
            <a:p>
              <a:endParaRPr lang="fr-FR"/>
            </a:p>
          </p:txBody>
        </p:sp>
        <p:sp>
          <p:nvSpPr>
            <p:cNvPr id="28709" name="Line 26"/>
            <p:cNvSpPr>
              <a:spLocks noChangeShapeType="1"/>
            </p:cNvSpPr>
            <p:nvPr/>
          </p:nvSpPr>
          <p:spPr bwMode="auto">
            <a:xfrm flipV="1">
              <a:off x="5715008" y="2143114"/>
              <a:ext cx="1143008" cy="1428761"/>
            </a:xfrm>
            <a:prstGeom prst="line">
              <a:avLst/>
            </a:prstGeom>
            <a:noFill/>
            <a:ln w="38100" cmpd="dbl">
              <a:solidFill>
                <a:schemeClr val="hlink"/>
              </a:solidFill>
              <a:round/>
              <a:headEnd/>
              <a:tailEnd/>
            </a:ln>
          </p:spPr>
          <p:txBody>
            <a:bodyPr wrap="none" anchor="ctr"/>
            <a:lstStyle/>
            <a:p>
              <a:endParaRPr lang="fr-FR"/>
            </a:p>
          </p:txBody>
        </p:sp>
        <p:sp>
          <p:nvSpPr>
            <p:cNvPr id="28710" name="Text Box 36"/>
            <p:cNvSpPr txBox="1">
              <a:spLocks noChangeArrowheads="1"/>
            </p:cNvSpPr>
            <p:nvPr/>
          </p:nvSpPr>
          <p:spPr bwMode="auto">
            <a:xfrm>
              <a:off x="5156601" y="928670"/>
              <a:ext cx="1911033" cy="521910"/>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192.168.1.0</a:t>
              </a:r>
            </a:p>
          </p:txBody>
        </p:sp>
      </p:grpSp>
      <p:grpSp>
        <p:nvGrpSpPr>
          <p:cNvPr id="28689" name="Groupe 62"/>
          <p:cNvGrpSpPr>
            <a:grpSpLocks/>
          </p:cNvGrpSpPr>
          <p:nvPr/>
        </p:nvGrpSpPr>
        <p:grpSpPr bwMode="auto">
          <a:xfrm>
            <a:off x="5132388" y="4699000"/>
            <a:ext cx="2808287" cy="1108075"/>
            <a:chOff x="5510680" y="3929066"/>
            <a:chExt cx="3347600" cy="1880542"/>
          </a:xfrm>
        </p:grpSpPr>
        <p:sp>
          <p:nvSpPr>
            <p:cNvPr id="28694" name="Line 3"/>
            <p:cNvSpPr>
              <a:spLocks noChangeShapeType="1"/>
            </p:cNvSpPr>
            <p:nvPr/>
          </p:nvSpPr>
          <p:spPr bwMode="auto">
            <a:xfrm flipV="1">
              <a:off x="6403374" y="5246404"/>
              <a:ext cx="2454906" cy="0"/>
            </a:xfrm>
            <a:prstGeom prst="line">
              <a:avLst/>
            </a:prstGeom>
            <a:noFill/>
            <a:ln w="57150">
              <a:solidFill>
                <a:schemeClr val="hlink"/>
              </a:solidFill>
              <a:round/>
              <a:headEnd/>
              <a:tailEnd/>
            </a:ln>
          </p:spPr>
          <p:txBody>
            <a:bodyPr wrap="none" anchor="ctr"/>
            <a:lstStyle/>
            <a:p>
              <a:endParaRPr lang="fr-FR"/>
            </a:p>
          </p:txBody>
        </p:sp>
        <p:sp>
          <p:nvSpPr>
            <p:cNvPr id="28695" name="Rectangle 4"/>
            <p:cNvSpPr>
              <a:spLocks noChangeArrowheads="1"/>
            </p:cNvSpPr>
            <p:nvPr/>
          </p:nvSpPr>
          <p:spPr bwMode="auto">
            <a:xfrm flipV="1">
              <a:off x="6820428" y="5501878"/>
              <a:ext cx="375211" cy="30773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8696" name="Rectangle 5"/>
            <p:cNvSpPr>
              <a:spLocks noChangeArrowheads="1"/>
            </p:cNvSpPr>
            <p:nvPr/>
          </p:nvSpPr>
          <p:spPr bwMode="auto">
            <a:xfrm flipV="1">
              <a:off x="7890267" y="5501878"/>
              <a:ext cx="372420" cy="30773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8697" name="Rectangle 6"/>
            <p:cNvSpPr>
              <a:spLocks noChangeArrowheads="1"/>
            </p:cNvSpPr>
            <p:nvPr/>
          </p:nvSpPr>
          <p:spPr bwMode="auto">
            <a:xfrm flipV="1">
              <a:off x="7195639" y="4630944"/>
              <a:ext cx="373815" cy="30773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8698" name="Line 18"/>
            <p:cNvSpPr>
              <a:spLocks noChangeShapeType="1"/>
            </p:cNvSpPr>
            <p:nvPr/>
          </p:nvSpPr>
          <p:spPr bwMode="auto">
            <a:xfrm flipV="1">
              <a:off x="6982229" y="5246404"/>
              <a:ext cx="0" cy="255474"/>
            </a:xfrm>
            <a:prstGeom prst="line">
              <a:avLst/>
            </a:prstGeom>
            <a:noFill/>
            <a:ln w="9525">
              <a:solidFill>
                <a:schemeClr val="tx1"/>
              </a:solidFill>
              <a:round/>
              <a:headEnd/>
              <a:tailEnd/>
            </a:ln>
          </p:spPr>
          <p:txBody>
            <a:bodyPr wrap="none" anchor="ctr"/>
            <a:lstStyle/>
            <a:p>
              <a:endParaRPr lang="fr-FR"/>
            </a:p>
          </p:txBody>
        </p:sp>
        <p:sp>
          <p:nvSpPr>
            <p:cNvPr id="28699" name="Line 19"/>
            <p:cNvSpPr>
              <a:spLocks noChangeShapeType="1"/>
            </p:cNvSpPr>
            <p:nvPr/>
          </p:nvSpPr>
          <p:spPr bwMode="auto">
            <a:xfrm>
              <a:off x="7409048" y="4938673"/>
              <a:ext cx="0" cy="307730"/>
            </a:xfrm>
            <a:prstGeom prst="line">
              <a:avLst/>
            </a:prstGeom>
            <a:noFill/>
            <a:ln w="9525">
              <a:solidFill>
                <a:schemeClr val="tx1"/>
              </a:solidFill>
              <a:round/>
              <a:headEnd/>
              <a:tailEnd/>
            </a:ln>
          </p:spPr>
          <p:txBody>
            <a:bodyPr wrap="none" anchor="ctr"/>
            <a:lstStyle/>
            <a:p>
              <a:endParaRPr lang="fr-FR"/>
            </a:p>
          </p:txBody>
        </p:sp>
        <p:sp>
          <p:nvSpPr>
            <p:cNvPr id="28700" name="Line 20"/>
            <p:cNvSpPr>
              <a:spLocks noChangeShapeType="1"/>
            </p:cNvSpPr>
            <p:nvPr/>
          </p:nvSpPr>
          <p:spPr bwMode="auto">
            <a:xfrm flipV="1">
              <a:off x="8049277" y="5246404"/>
              <a:ext cx="0" cy="255474"/>
            </a:xfrm>
            <a:prstGeom prst="line">
              <a:avLst/>
            </a:prstGeom>
            <a:noFill/>
            <a:ln w="9525">
              <a:solidFill>
                <a:schemeClr val="tx1"/>
              </a:solidFill>
              <a:round/>
              <a:headEnd/>
              <a:tailEnd/>
            </a:ln>
          </p:spPr>
          <p:txBody>
            <a:bodyPr wrap="none" anchor="ctr"/>
            <a:lstStyle/>
            <a:p>
              <a:endParaRPr lang="fr-FR"/>
            </a:p>
          </p:txBody>
        </p:sp>
        <p:sp>
          <p:nvSpPr>
            <p:cNvPr id="28701" name="Line 26"/>
            <p:cNvSpPr>
              <a:spLocks noChangeShapeType="1"/>
            </p:cNvSpPr>
            <p:nvPr/>
          </p:nvSpPr>
          <p:spPr bwMode="auto">
            <a:xfrm>
              <a:off x="5510680" y="3929066"/>
              <a:ext cx="1190258" cy="1276143"/>
            </a:xfrm>
            <a:prstGeom prst="line">
              <a:avLst/>
            </a:prstGeom>
            <a:noFill/>
            <a:ln w="38100" cmpd="dbl">
              <a:solidFill>
                <a:schemeClr val="hlink"/>
              </a:solidFill>
              <a:round/>
              <a:headEnd/>
              <a:tailEnd/>
            </a:ln>
          </p:spPr>
          <p:txBody>
            <a:bodyPr wrap="none" anchor="ctr"/>
            <a:lstStyle/>
            <a:p>
              <a:endParaRPr lang="fr-FR"/>
            </a:p>
          </p:txBody>
        </p:sp>
      </p:grpSp>
      <p:sp>
        <p:nvSpPr>
          <p:cNvPr id="28690" name="Text Box 36"/>
          <p:cNvSpPr txBox="1">
            <a:spLocks noChangeArrowheads="1"/>
          </p:cNvSpPr>
          <p:nvPr/>
        </p:nvSpPr>
        <p:spPr bwMode="auto">
          <a:xfrm>
            <a:off x="6022975" y="5962650"/>
            <a:ext cx="1603375" cy="307975"/>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192.168.4.0</a:t>
            </a:r>
          </a:p>
        </p:txBody>
      </p:sp>
      <p:sp>
        <p:nvSpPr>
          <p:cNvPr id="28691" name="Text Box 36"/>
          <p:cNvSpPr txBox="1">
            <a:spLocks noChangeArrowheads="1"/>
          </p:cNvSpPr>
          <p:nvPr/>
        </p:nvSpPr>
        <p:spPr bwMode="auto">
          <a:xfrm>
            <a:off x="571500" y="4335463"/>
            <a:ext cx="1806575" cy="307975"/>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Machine : 192.168.2.5</a:t>
            </a:r>
          </a:p>
        </p:txBody>
      </p:sp>
      <p:sp>
        <p:nvSpPr>
          <p:cNvPr id="28692" name="ZoneTexte 44"/>
          <p:cNvSpPr txBox="1">
            <a:spLocks noChangeArrowheads="1"/>
          </p:cNvSpPr>
          <p:nvPr/>
        </p:nvSpPr>
        <p:spPr bwMode="auto">
          <a:xfrm>
            <a:off x="3857625" y="4857750"/>
            <a:ext cx="1447800" cy="307975"/>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Vers 192.168.2.5 </a:t>
            </a:r>
          </a:p>
        </p:txBody>
      </p:sp>
      <p:sp>
        <p:nvSpPr>
          <p:cNvPr id="28693" name="ZoneTexte 45"/>
          <p:cNvSpPr txBox="1">
            <a:spLocks noChangeArrowheads="1"/>
          </p:cNvSpPr>
          <p:nvPr/>
        </p:nvSpPr>
        <p:spPr bwMode="auto">
          <a:xfrm>
            <a:off x="357188" y="5143500"/>
            <a:ext cx="5214937" cy="258603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           11000000 10101000 00000010 00000101</a:t>
            </a:r>
          </a:p>
          <a:p>
            <a:r>
              <a:rPr lang="fr-FR">
                <a:latin typeface="Times New Roman" pitchFamily="18" charset="0"/>
                <a:cs typeface="Times New Roman" pitchFamily="18" charset="0"/>
              </a:rPr>
              <a:t>  AND  </a:t>
            </a:r>
          </a:p>
          <a:p>
            <a:r>
              <a:rPr lang="fr-FR">
                <a:latin typeface="Times New Roman" pitchFamily="18" charset="0"/>
                <a:cs typeface="Times New Roman" pitchFamily="18" charset="0"/>
              </a:rPr>
              <a:t>            11111111  11111111  11111111  00000000</a:t>
            </a:r>
          </a:p>
          <a:p>
            <a:r>
              <a:rPr lang="fr-FR">
                <a:latin typeface="Times New Roman" pitchFamily="18" charset="0"/>
                <a:cs typeface="Times New Roman" pitchFamily="18" charset="0"/>
              </a:rPr>
              <a:t>--------------------------------------------------</a:t>
            </a:r>
          </a:p>
          <a:p>
            <a:r>
              <a:rPr lang="fr-FR">
                <a:latin typeface="Times New Roman" pitchFamily="18" charset="0"/>
                <a:cs typeface="Times New Roman" pitchFamily="18" charset="0"/>
              </a:rPr>
              <a:t>             11000000 10101000 00000010 00000000</a:t>
            </a:r>
          </a:p>
          <a:p>
            <a:pPr algn="ctr"/>
            <a:r>
              <a:rPr lang="fr-FR">
                <a:latin typeface="Times New Roman" pitchFamily="18" charset="0"/>
                <a:cs typeface="Times New Roman" pitchFamily="18" charset="0"/>
                <a:sym typeface="Wingdings" pitchFamily="2" charset="2"/>
              </a:rPr>
              <a:t> Adresse du réseau </a:t>
            </a:r>
            <a:r>
              <a:rPr lang="fr-FR">
                <a:latin typeface="Times New Roman" pitchFamily="18" charset="0"/>
                <a:cs typeface="Times New Roman" pitchFamily="18" charset="0"/>
              </a:rPr>
              <a:t>192.168.2.0 </a:t>
            </a:r>
          </a:p>
          <a:p>
            <a:endParaRPr lang="fr-FR">
              <a:latin typeface="Times New Roman" pitchFamily="18" charset="0"/>
              <a:cs typeface="Times New Roman" pitchFamily="18" charset="0"/>
            </a:endParaRPr>
          </a:p>
          <a:p>
            <a:endParaRPr lang="fr-FR">
              <a:latin typeface="Times New Roman" pitchFamily="18" charset="0"/>
              <a:cs typeface="Times New Roman" pitchFamily="18" charset="0"/>
            </a:endParaRPr>
          </a:p>
          <a:p>
            <a:endParaRPr lang="fr-FR">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4"/>
          <p:cNvSpPr>
            <a:spLocks noGrp="1" noChangeArrowheads="1"/>
          </p:cNvSpPr>
          <p:nvPr>
            <p:ph type="title"/>
          </p:nvPr>
        </p:nvSpPr>
        <p:spPr>
          <a:xfrm>
            <a:off x="428625" y="142875"/>
            <a:ext cx="8229600" cy="508000"/>
          </a:xfrm>
        </p:spPr>
        <p:txBody>
          <a:bodyPr/>
          <a:lstStyle/>
          <a:p>
            <a:pPr eaLnBrk="1" hangingPunct="1"/>
            <a:r>
              <a:rPr lang="fr-FR" sz="3200" smtClean="0">
                <a:latin typeface="Times New Roman" pitchFamily="18" charset="0"/>
                <a:cs typeface="Times New Roman" pitchFamily="18" charset="0"/>
              </a:rPr>
              <a:t>Déroulement du processus de routage</a:t>
            </a:r>
          </a:p>
        </p:txBody>
      </p:sp>
      <p:sp>
        <p:nvSpPr>
          <p:cNvPr id="29699" name="Rectangle 17"/>
          <p:cNvSpPr>
            <a:spLocks noChangeArrowheads="1"/>
          </p:cNvSpPr>
          <p:nvPr/>
        </p:nvSpPr>
        <p:spPr bwMode="auto">
          <a:xfrm>
            <a:off x="250825" y="928688"/>
            <a:ext cx="8678863" cy="1754187"/>
          </a:xfrm>
          <a:prstGeom prst="rect">
            <a:avLst/>
          </a:prstGeom>
          <a:noFill/>
          <a:ln w="9525" algn="ctr">
            <a:noFill/>
            <a:miter lim="800000"/>
            <a:headEnd/>
            <a:tailEnd/>
          </a:ln>
        </p:spPr>
        <p:txBody>
          <a:bodyPr>
            <a:spAutoFit/>
          </a:bodyPr>
          <a:lstStyle/>
          <a:p>
            <a:pPr marL="609600" indent="-609600">
              <a:spcBef>
                <a:spcPct val="20000"/>
              </a:spcBef>
              <a:buFont typeface="Arial" charset="0"/>
              <a:buChar char="•"/>
            </a:pPr>
            <a:r>
              <a:rPr lang="fr-FR" sz="2000">
                <a:latin typeface="Times New Roman" pitchFamily="18" charset="0"/>
                <a:cs typeface="Times New Roman" pitchFamily="18" charset="0"/>
              </a:rPr>
              <a:t>Supposant que la machine M 1 ( @ IP : 192.168.2.5 ) envoie un paquet vers la machine 192.168.2.6 </a:t>
            </a:r>
          </a:p>
          <a:p>
            <a:pPr marL="609600" indent="-609600">
              <a:spcBef>
                <a:spcPct val="20000"/>
              </a:spcBef>
              <a:buFont typeface="Arial" charset="0"/>
              <a:buChar char="•"/>
            </a:pPr>
            <a:r>
              <a:rPr lang="fr-FR" sz="2000">
                <a:latin typeface="Times New Roman" pitchFamily="18" charset="0"/>
                <a:cs typeface="Times New Roman" pitchFamily="18" charset="0"/>
              </a:rPr>
              <a:t>La machine M1 consulte sa table de routage , elle calcule l’adresse du réseau de destination </a:t>
            </a:r>
            <a:r>
              <a:rPr lang="fr-FR" sz="2000">
                <a:latin typeface="Times New Roman" pitchFamily="18" charset="0"/>
                <a:cs typeface="Times New Roman" pitchFamily="18" charset="0"/>
                <a:sym typeface="Wingdings" pitchFamily="2" charset="2"/>
              </a:rPr>
              <a:t> 192.168.2.0 </a:t>
            </a:r>
          </a:p>
          <a:p>
            <a:pPr marL="609600" indent="-609600">
              <a:spcBef>
                <a:spcPct val="20000"/>
              </a:spcBef>
              <a:buFont typeface="Arial" charset="0"/>
              <a:buChar char="•"/>
            </a:pPr>
            <a:r>
              <a:rPr lang="fr-FR" sz="2000">
                <a:latin typeface="Times New Roman" pitchFamily="18" charset="0"/>
                <a:cs typeface="Times New Roman" pitchFamily="18" charset="0"/>
                <a:sym typeface="Wingdings" pitchFamily="2" charset="2"/>
              </a:rPr>
              <a:t>La machine existe sur le même réseau donc envoi direct </a:t>
            </a:r>
            <a:endParaRPr lang="fr-FR" sz="2000">
              <a:latin typeface="Times New Roman" pitchFamily="18" charset="0"/>
              <a:cs typeface="Times New Roman" pitchFamily="18" charset="0"/>
            </a:endParaRPr>
          </a:p>
        </p:txBody>
      </p:sp>
      <p:sp>
        <p:nvSpPr>
          <p:cNvPr id="29700" name="Line 26"/>
          <p:cNvSpPr>
            <a:spLocks noChangeShapeType="1"/>
          </p:cNvSpPr>
          <p:nvPr/>
        </p:nvSpPr>
        <p:spPr bwMode="auto">
          <a:xfrm>
            <a:off x="2657475" y="4122738"/>
            <a:ext cx="528638" cy="584200"/>
          </a:xfrm>
          <a:prstGeom prst="line">
            <a:avLst/>
          </a:prstGeom>
          <a:noFill/>
          <a:ln w="38100" cmpd="dbl">
            <a:solidFill>
              <a:schemeClr val="hlink"/>
            </a:solidFill>
            <a:round/>
            <a:headEnd/>
            <a:tailEnd/>
          </a:ln>
        </p:spPr>
        <p:txBody>
          <a:bodyPr wrap="none" anchor="ctr"/>
          <a:lstStyle/>
          <a:p>
            <a:endParaRPr lang="fr-FR"/>
          </a:p>
        </p:txBody>
      </p:sp>
      <p:sp>
        <p:nvSpPr>
          <p:cNvPr id="29701" name="Text Box 36"/>
          <p:cNvSpPr txBox="1">
            <a:spLocks noChangeArrowheads="1"/>
          </p:cNvSpPr>
          <p:nvPr/>
        </p:nvSpPr>
        <p:spPr bwMode="auto">
          <a:xfrm>
            <a:off x="857250" y="3357563"/>
            <a:ext cx="1603375" cy="246062"/>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192.168.2.0</a:t>
            </a:r>
          </a:p>
        </p:txBody>
      </p:sp>
      <p:sp>
        <p:nvSpPr>
          <p:cNvPr id="82" name="Ellipse 81"/>
          <p:cNvSpPr/>
          <p:nvPr/>
        </p:nvSpPr>
        <p:spPr bwMode="auto">
          <a:xfrm>
            <a:off x="2905125" y="4706938"/>
            <a:ext cx="600075" cy="2762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R2</a:t>
            </a:r>
          </a:p>
        </p:txBody>
      </p:sp>
      <p:grpSp>
        <p:nvGrpSpPr>
          <p:cNvPr id="29703" name="Groupe 59"/>
          <p:cNvGrpSpPr>
            <a:grpSpLocks/>
          </p:cNvGrpSpPr>
          <p:nvPr/>
        </p:nvGrpSpPr>
        <p:grpSpPr bwMode="auto">
          <a:xfrm>
            <a:off x="500063" y="3852863"/>
            <a:ext cx="2487612" cy="620712"/>
            <a:chOff x="1239417" y="2391992"/>
            <a:chExt cx="2965847" cy="1319624"/>
          </a:xfrm>
        </p:grpSpPr>
        <p:sp>
          <p:nvSpPr>
            <p:cNvPr id="29736" name="Rectangle 4"/>
            <p:cNvSpPr>
              <a:spLocks noChangeArrowheads="1"/>
            </p:cNvSpPr>
            <p:nvPr/>
          </p:nvSpPr>
          <p:spPr bwMode="auto">
            <a:xfrm>
              <a:off x="2114871" y="2391992"/>
              <a:ext cx="334513"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9737" name="Rectangle 5"/>
            <p:cNvSpPr>
              <a:spLocks noChangeArrowheads="1"/>
            </p:cNvSpPr>
            <p:nvPr/>
          </p:nvSpPr>
          <p:spPr bwMode="auto">
            <a:xfrm>
              <a:off x="3067424" y="2391992"/>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9738" name="Rectangle 6"/>
            <p:cNvSpPr>
              <a:spLocks noChangeArrowheads="1"/>
            </p:cNvSpPr>
            <p:nvPr/>
          </p:nvSpPr>
          <p:spPr bwMode="auto">
            <a:xfrm>
              <a:off x="2449384" y="3367083"/>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9739" name="Line 18"/>
            <p:cNvSpPr>
              <a:spLocks noChangeShapeType="1"/>
            </p:cNvSpPr>
            <p:nvPr/>
          </p:nvSpPr>
          <p:spPr bwMode="auto">
            <a:xfrm>
              <a:off x="2257878" y="2736524"/>
              <a:ext cx="0" cy="286027"/>
            </a:xfrm>
            <a:prstGeom prst="line">
              <a:avLst/>
            </a:prstGeom>
            <a:noFill/>
            <a:ln w="9525">
              <a:solidFill>
                <a:schemeClr val="tx1"/>
              </a:solidFill>
              <a:round/>
              <a:headEnd/>
              <a:tailEnd/>
            </a:ln>
          </p:spPr>
          <p:txBody>
            <a:bodyPr wrap="none" anchor="ctr"/>
            <a:lstStyle/>
            <a:p>
              <a:endParaRPr lang="fr-FR"/>
            </a:p>
          </p:txBody>
        </p:sp>
        <p:sp>
          <p:nvSpPr>
            <p:cNvPr id="29740" name="Line 19"/>
            <p:cNvSpPr>
              <a:spLocks noChangeShapeType="1"/>
            </p:cNvSpPr>
            <p:nvPr/>
          </p:nvSpPr>
          <p:spPr bwMode="auto">
            <a:xfrm flipV="1">
              <a:off x="2638402" y="3022552"/>
              <a:ext cx="0" cy="344532"/>
            </a:xfrm>
            <a:prstGeom prst="line">
              <a:avLst/>
            </a:prstGeom>
            <a:noFill/>
            <a:ln w="9525">
              <a:solidFill>
                <a:schemeClr val="tx1"/>
              </a:solidFill>
              <a:round/>
              <a:headEnd/>
              <a:tailEnd/>
            </a:ln>
          </p:spPr>
          <p:txBody>
            <a:bodyPr wrap="none" anchor="ctr"/>
            <a:lstStyle/>
            <a:p>
              <a:endParaRPr lang="fr-FR"/>
            </a:p>
          </p:txBody>
        </p:sp>
        <p:sp>
          <p:nvSpPr>
            <p:cNvPr id="29741" name="Line 20"/>
            <p:cNvSpPr>
              <a:spLocks noChangeShapeType="1"/>
            </p:cNvSpPr>
            <p:nvPr/>
          </p:nvSpPr>
          <p:spPr bwMode="auto">
            <a:xfrm>
              <a:off x="3210431" y="2736524"/>
              <a:ext cx="0" cy="286027"/>
            </a:xfrm>
            <a:prstGeom prst="line">
              <a:avLst/>
            </a:prstGeom>
            <a:noFill/>
            <a:ln w="9525">
              <a:solidFill>
                <a:schemeClr val="tx1"/>
              </a:solidFill>
              <a:round/>
              <a:headEnd/>
              <a:tailEnd/>
            </a:ln>
          </p:spPr>
          <p:txBody>
            <a:bodyPr wrap="none" anchor="ctr"/>
            <a:lstStyle/>
            <a:p>
              <a:endParaRPr lang="fr-FR"/>
            </a:p>
          </p:txBody>
        </p:sp>
        <p:cxnSp>
          <p:nvCxnSpPr>
            <p:cNvPr id="29742" name="Connecteur droit 50"/>
            <p:cNvCxnSpPr>
              <a:cxnSpLocks noChangeShapeType="1"/>
            </p:cNvCxnSpPr>
            <p:nvPr/>
          </p:nvCxnSpPr>
          <p:spPr bwMode="auto">
            <a:xfrm rot="10800000">
              <a:off x="1239417" y="2977046"/>
              <a:ext cx="2965847" cy="2168"/>
            </a:xfrm>
            <a:prstGeom prst="line">
              <a:avLst/>
            </a:prstGeom>
            <a:noFill/>
            <a:ln w="57150">
              <a:solidFill>
                <a:schemeClr val="hlink"/>
              </a:solidFill>
              <a:round/>
              <a:headEnd/>
              <a:tailEnd/>
            </a:ln>
          </p:spPr>
        </p:cxnSp>
      </p:grpSp>
      <p:sp>
        <p:nvSpPr>
          <p:cNvPr id="84" name="Ellipse 83"/>
          <p:cNvSpPr/>
          <p:nvPr/>
        </p:nvSpPr>
        <p:spPr bwMode="auto">
          <a:xfrm>
            <a:off x="4275138" y="4719638"/>
            <a:ext cx="647700" cy="2762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R1</a:t>
            </a:r>
          </a:p>
        </p:txBody>
      </p:sp>
      <p:sp>
        <p:nvSpPr>
          <p:cNvPr id="29705" name="Line 26"/>
          <p:cNvSpPr>
            <a:spLocks noChangeShapeType="1"/>
          </p:cNvSpPr>
          <p:nvPr/>
        </p:nvSpPr>
        <p:spPr bwMode="auto">
          <a:xfrm flipH="1">
            <a:off x="3467100" y="4824413"/>
            <a:ext cx="808038" cy="20637"/>
          </a:xfrm>
          <a:prstGeom prst="line">
            <a:avLst/>
          </a:prstGeom>
          <a:noFill/>
          <a:ln w="38100" cmpd="dbl">
            <a:solidFill>
              <a:schemeClr val="hlink"/>
            </a:solidFill>
            <a:round/>
            <a:headEnd/>
            <a:tailEnd/>
          </a:ln>
        </p:spPr>
        <p:txBody>
          <a:bodyPr wrap="none" anchor="ctr"/>
          <a:lstStyle/>
          <a:p>
            <a:endParaRPr lang="fr-FR"/>
          </a:p>
        </p:txBody>
      </p:sp>
      <p:sp>
        <p:nvSpPr>
          <p:cNvPr id="29706" name="Rectangle 53"/>
          <p:cNvSpPr>
            <a:spLocks noChangeArrowheads="1"/>
          </p:cNvSpPr>
          <p:nvPr/>
        </p:nvSpPr>
        <p:spPr bwMode="auto">
          <a:xfrm>
            <a:off x="1500188" y="4643438"/>
            <a:ext cx="1150937" cy="417512"/>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P1 :</a:t>
            </a:r>
          </a:p>
          <a:p>
            <a:r>
              <a:rPr lang="fr-FR" sz="1400">
                <a:latin typeface="Times New Roman" pitchFamily="18" charset="0"/>
                <a:cs typeface="Times New Roman" pitchFamily="18" charset="0"/>
              </a:rPr>
              <a:t>192.168.2.1</a:t>
            </a:r>
          </a:p>
        </p:txBody>
      </p:sp>
      <p:grpSp>
        <p:nvGrpSpPr>
          <p:cNvPr id="29707" name="Groupe 29"/>
          <p:cNvGrpSpPr>
            <a:grpSpLocks/>
          </p:cNvGrpSpPr>
          <p:nvPr/>
        </p:nvGrpSpPr>
        <p:grpSpPr bwMode="auto">
          <a:xfrm>
            <a:off x="4429125" y="2786063"/>
            <a:ext cx="3165475" cy="2474912"/>
            <a:chOff x="5156601" y="928670"/>
            <a:chExt cx="3773117" cy="3101824"/>
          </a:xfrm>
        </p:grpSpPr>
        <p:sp>
          <p:nvSpPr>
            <p:cNvPr id="29726" name="Line 3"/>
            <p:cNvSpPr>
              <a:spLocks noChangeShapeType="1"/>
            </p:cNvSpPr>
            <p:nvPr/>
          </p:nvSpPr>
          <p:spPr bwMode="auto">
            <a:xfrm>
              <a:off x="6572264" y="2096993"/>
              <a:ext cx="2357454" cy="0"/>
            </a:xfrm>
            <a:prstGeom prst="line">
              <a:avLst/>
            </a:prstGeom>
            <a:noFill/>
            <a:ln w="57150">
              <a:solidFill>
                <a:schemeClr val="hlink"/>
              </a:solidFill>
              <a:round/>
              <a:headEnd/>
              <a:tailEnd/>
            </a:ln>
          </p:spPr>
          <p:txBody>
            <a:bodyPr wrap="none" anchor="ctr"/>
            <a:lstStyle/>
            <a:p>
              <a:endParaRPr lang="fr-FR"/>
            </a:p>
          </p:txBody>
        </p:sp>
        <p:sp>
          <p:nvSpPr>
            <p:cNvPr id="29727" name="Rectangle 4"/>
            <p:cNvSpPr>
              <a:spLocks noChangeArrowheads="1"/>
            </p:cNvSpPr>
            <p:nvPr/>
          </p:nvSpPr>
          <p:spPr bwMode="auto">
            <a:xfrm>
              <a:off x="6972763" y="1466434"/>
              <a:ext cx="36031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9728" name="Rectangle 5"/>
            <p:cNvSpPr>
              <a:spLocks noChangeArrowheads="1"/>
            </p:cNvSpPr>
            <p:nvPr/>
          </p:nvSpPr>
          <p:spPr bwMode="auto">
            <a:xfrm>
              <a:off x="8000132" y="1466434"/>
              <a:ext cx="35763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9729" name="Rectangle 6"/>
            <p:cNvSpPr>
              <a:spLocks noChangeArrowheads="1"/>
            </p:cNvSpPr>
            <p:nvPr/>
          </p:nvSpPr>
          <p:spPr bwMode="auto">
            <a:xfrm>
              <a:off x="7333079" y="2441526"/>
              <a:ext cx="35897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9730" name="Line 18"/>
            <p:cNvSpPr>
              <a:spLocks noChangeShapeType="1"/>
            </p:cNvSpPr>
            <p:nvPr/>
          </p:nvSpPr>
          <p:spPr bwMode="auto">
            <a:xfrm>
              <a:off x="7128141" y="1810966"/>
              <a:ext cx="0" cy="286027"/>
            </a:xfrm>
            <a:prstGeom prst="line">
              <a:avLst/>
            </a:prstGeom>
            <a:noFill/>
            <a:ln w="9525">
              <a:solidFill>
                <a:schemeClr val="tx1"/>
              </a:solidFill>
              <a:round/>
              <a:headEnd/>
              <a:tailEnd/>
            </a:ln>
          </p:spPr>
          <p:txBody>
            <a:bodyPr wrap="none" anchor="ctr"/>
            <a:lstStyle/>
            <a:p>
              <a:endParaRPr lang="fr-FR"/>
            </a:p>
          </p:txBody>
        </p:sp>
        <p:sp>
          <p:nvSpPr>
            <p:cNvPr id="29731" name="Line 19"/>
            <p:cNvSpPr>
              <a:spLocks noChangeShapeType="1"/>
            </p:cNvSpPr>
            <p:nvPr/>
          </p:nvSpPr>
          <p:spPr bwMode="auto">
            <a:xfrm flipV="1">
              <a:off x="7538016" y="2096993"/>
              <a:ext cx="0" cy="344533"/>
            </a:xfrm>
            <a:prstGeom prst="line">
              <a:avLst/>
            </a:prstGeom>
            <a:noFill/>
            <a:ln w="9525">
              <a:solidFill>
                <a:schemeClr val="tx1"/>
              </a:solidFill>
              <a:round/>
              <a:headEnd/>
              <a:tailEnd/>
            </a:ln>
          </p:spPr>
          <p:txBody>
            <a:bodyPr wrap="none" anchor="ctr"/>
            <a:lstStyle/>
            <a:p>
              <a:endParaRPr lang="fr-FR"/>
            </a:p>
          </p:txBody>
        </p:sp>
        <p:sp>
          <p:nvSpPr>
            <p:cNvPr id="29732" name="Line 20"/>
            <p:cNvSpPr>
              <a:spLocks noChangeShapeType="1"/>
            </p:cNvSpPr>
            <p:nvPr/>
          </p:nvSpPr>
          <p:spPr bwMode="auto">
            <a:xfrm>
              <a:off x="8152830" y="1810966"/>
              <a:ext cx="0" cy="286027"/>
            </a:xfrm>
            <a:prstGeom prst="line">
              <a:avLst/>
            </a:prstGeom>
            <a:noFill/>
            <a:ln w="9525">
              <a:solidFill>
                <a:schemeClr val="tx1"/>
              </a:solidFill>
              <a:round/>
              <a:headEnd/>
              <a:tailEnd/>
            </a:ln>
          </p:spPr>
          <p:txBody>
            <a:bodyPr wrap="none" anchor="ctr"/>
            <a:lstStyle/>
            <a:p>
              <a:endParaRPr lang="fr-FR"/>
            </a:p>
          </p:txBody>
        </p:sp>
        <p:sp>
          <p:nvSpPr>
            <p:cNvPr id="29733" name="Line 26"/>
            <p:cNvSpPr>
              <a:spLocks noChangeShapeType="1"/>
            </p:cNvSpPr>
            <p:nvPr/>
          </p:nvSpPr>
          <p:spPr bwMode="auto">
            <a:xfrm flipV="1">
              <a:off x="5715008" y="2143114"/>
              <a:ext cx="1143008" cy="1428761"/>
            </a:xfrm>
            <a:prstGeom prst="line">
              <a:avLst/>
            </a:prstGeom>
            <a:noFill/>
            <a:ln w="38100" cmpd="dbl">
              <a:solidFill>
                <a:schemeClr val="hlink"/>
              </a:solidFill>
              <a:round/>
              <a:headEnd/>
              <a:tailEnd/>
            </a:ln>
          </p:spPr>
          <p:txBody>
            <a:bodyPr wrap="none" anchor="ctr"/>
            <a:lstStyle/>
            <a:p>
              <a:endParaRPr lang="fr-FR"/>
            </a:p>
          </p:txBody>
        </p:sp>
        <p:sp>
          <p:nvSpPr>
            <p:cNvPr id="29734" name="Text Box 36"/>
            <p:cNvSpPr txBox="1">
              <a:spLocks noChangeArrowheads="1"/>
            </p:cNvSpPr>
            <p:nvPr/>
          </p:nvSpPr>
          <p:spPr bwMode="auto">
            <a:xfrm>
              <a:off x="5156601" y="928670"/>
              <a:ext cx="1911033" cy="521910"/>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192.168.1.0</a:t>
              </a:r>
            </a:p>
          </p:txBody>
        </p:sp>
        <p:sp>
          <p:nvSpPr>
            <p:cNvPr id="29735" name="Rectangle 54"/>
            <p:cNvSpPr>
              <a:spLocks noChangeArrowheads="1"/>
            </p:cNvSpPr>
            <p:nvPr/>
          </p:nvSpPr>
          <p:spPr bwMode="auto">
            <a:xfrm>
              <a:off x="6072198" y="3143249"/>
              <a:ext cx="1372229" cy="887245"/>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P1 :</a:t>
              </a:r>
            </a:p>
            <a:p>
              <a:r>
                <a:rPr lang="fr-FR" sz="1400">
                  <a:latin typeface="Times New Roman" pitchFamily="18" charset="0"/>
                  <a:cs typeface="Times New Roman" pitchFamily="18" charset="0"/>
                </a:rPr>
                <a:t>192.168.1.1</a:t>
              </a:r>
            </a:p>
          </p:txBody>
        </p:sp>
      </p:grpSp>
      <p:sp>
        <p:nvSpPr>
          <p:cNvPr id="29708" name="Rectangle 55"/>
          <p:cNvSpPr>
            <a:spLocks noChangeArrowheads="1"/>
          </p:cNvSpPr>
          <p:nvPr/>
        </p:nvSpPr>
        <p:spPr bwMode="auto">
          <a:xfrm>
            <a:off x="2071688" y="5357813"/>
            <a:ext cx="1106487" cy="417512"/>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P2:</a:t>
            </a:r>
          </a:p>
          <a:p>
            <a:r>
              <a:rPr lang="fr-FR" sz="1400">
                <a:latin typeface="Times New Roman" pitchFamily="18" charset="0"/>
                <a:cs typeface="Times New Roman" pitchFamily="18" charset="0"/>
              </a:rPr>
              <a:t>192.168.3.2</a:t>
            </a:r>
          </a:p>
        </p:txBody>
      </p:sp>
      <p:sp>
        <p:nvSpPr>
          <p:cNvPr id="29709" name="Rectangle 56"/>
          <p:cNvSpPr>
            <a:spLocks noChangeArrowheads="1"/>
          </p:cNvSpPr>
          <p:nvPr/>
        </p:nvSpPr>
        <p:spPr bwMode="auto">
          <a:xfrm>
            <a:off x="3714750" y="4071938"/>
            <a:ext cx="1150938" cy="417512"/>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P2 :</a:t>
            </a:r>
          </a:p>
          <a:p>
            <a:r>
              <a:rPr lang="fr-FR" sz="1400">
                <a:latin typeface="Times New Roman" pitchFamily="18" charset="0"/>
                <a:cs typeface="Times New Roman" pitchFamily="18" charset="0"/>
              </a:rPr>
              <a:t>192.168.3.1</a:t>
            </a:r>
          </a:p>
        </p:txBody>
      </p:sp>
      <p:grpSp>
        <p:nvGrpSpPr>
          <p:cNvPr id="29710" name="Groupe 62"/>
          <p:cNvGrpSpPr>
            <a:grpSpLocks/>
          </p:cNvGrpSpPr>
          <p:nvPr/>
        </p:nvGrpSpPr>
        <p:grpSpPr bwMode="auto">
          <a:xfrm>
            <a:off x="4857750" y="4951413"/>
            <a:ext cx="2808288" cy="1501775"/>
            <a:chOff x="5510680" y="3929066"/>
            <a:chExt cx="3347600" cy="1880542"/>
          </a:xfrm>
        </p:grpSpPr>
        <p:sp>
          <p:nvSpPr>
            <p:cNvPr id="29718" name="Line 3"/>
            <p:cNvSpPr>
              <a:spLocks noChangeShapeType="1"/>
            </p:cNvSpPr>
            <p:nvPr/>
          </p:nvSpPr>
          <p:spPr bwMode="auto">
            <a:xfrm flipV="1">
              <a:off x="6403374" y="5246404"/>
              <a:ext cx="2454906" cy="0"/>
            </a:xfrm>
            <a:prstGeom prst="line">
              <a:avLst/>
            </a:prstGeom>
            <a:noFill/>
            <a:ln w="57150">
              <a:solidFill>
                <a:schemeClr val="hlink"/>
              </a:solidFill>
              <a:round/>
              <a:headEnd/>
              <a:tailEnd/>
            </a:ln>
          </p:spPr>
          <p:txBody>
            <a:bodyPr wrap="none" anchor="ctr"/>
            <a:lstStyle/>
            <a:p>
              <a:endParaRPr lang="fr-FR"/>
            </a:p>
          </p:txBody>
        </p:sp>
        <p:sp>
          <p:nvSpPr>
            <p:cNvPr id="29719" name="Rectangle 4"/>
            <p:cNvSpPr>
              <a:spLocks noChangeArrowheads="1"/>
            </p:cNvSpPr>
            <p:nvPr/>
          </p:nvSpPr>
          <p:spPr bwMode="auto">
            <a:xfrm flipV="1">
              <a:off x="6820428" y="5501878"/>
              <a:ext cx="375211" cy="30773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9720" name="Rectangle 5"/>
            <p:cNvSpPr>
              <a:spLocks noChangeArrowheads="1"/>
            </p:cNvSpPr>
            <p:nvPr/>
          </p:nvSpPr>
          <p:spPr bwMode="auto">
            <a:xfrm flipV="1">
              <a:off x="7890267" y="5501878"/>
              <a:ext cx="372420" cy="30773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9721" name="Rectangle 6"/>
            <p:cNvSpPr>
              <a:spLocks noChangeArrowheads="1"/>
            </p:cNvSpPr>
            <p:nvPr/>
          </p:nvSpPr>
          <p:spPr bwMode="auto">
            <a:xfrm flipV="1">
              <a:off x="7195639" y="4630944"/>
              <a:ext cx="373815" cy="30773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29722" name="Line 18"/>
            <p:cNvSpPr>
              <a:spLocks noChangeShapeType="1"/>
            </p:cNvSpPr>
            <p:nvPr/>
          </p:nvSpPr>
          <p:spPr bwMode="auto">
            <a:xfrm flipV="1">
              <a:off x="6982229" y="5246404"/>
              <a:ext cx="0" cy="255474"/>
            </a:xfrm>
            <a:prstGeom prst="line">
              <a:avLst/>
            </a:prstGeom>
            <a:noFill/>
            <a:ln w="9525">
              <a:solidFill>
                <a:schemeClr val="tx1"/>
              </a:solidFill>
              <a:round/>
              <a:headEnd/>
              <a:tailEnd/>
            </a:ln>
          </p:spPr>
          <p:txBody>
            <a:bodyPr wrap="none" anchor="ctr"/>
            <a:lstStyle/>
            <a:p>
              <a:endParaRPr lang="fr-FR"/>
            </a:p>
          </p:txBody>
        </p:sp>
        <p:sp>
          <p:nvSpPr>
            <p:cNvPr id="29723" name="Line 19"/>
            <p:cNvSpPr>
              <a:spLocks noChangeShapeType="1"/>
            </p:cNvSpPr>
            <p:nvPr/>
          </p:nvSpPr>
          <p:spPr bwMode="auto">
            <a:xfrm>
              <a:off x="7409048" y="4938673"/>
              <a:ext cx="0" cy="307730"/>
            </a:xfrm>
            <a:prstGeom prst="line">
              <a:avLst/>
            </a:prstGeom>
            <a:noFill/>
            <a:ln w="9525">
              <a:solidFill>
                <a:schemeClr val="tx1"/>
              </a:solidFill>
              <a:round/>
              <a:headEnd/>
              <a:tailEnd/>
            </a:ln>
          </p:spPr>
          <p:txBody>
            <a:bodyPr wrap="none" anchor="ctr"/>
            <a:lstStyle/>
            <a:p>
              <a:endParaRPr lang="fr-FR"/>
            </a:p>
          </p:txBody>
        </p:sp>
        <p:sp>
          <p:nvSpPr>
            <p:cNvPr id="29724" name="Line 20"/>
            <p:cNvSpPr>
              <a:spLocks noChangeShapeType="1"/>
            </p:cNvSpPr>
            <p:nvPr/>
          </p:nvSpPr>
          <p:spPr bwMode="auto">
            <a:xfrm flipV="1">
              <a:off x="8049277" y="5246404"/>
              <a:ext cx="0" cy="255474"/>
            </a:xfrm>
            <a:prstGeom prst="line">
              <a:avLst/>
            </a:prstGeom>
            <a:noFill/>
            <a:ln w="9525">
              <a:solidFill>
                <a:schemeClr val="tx1"/>
              </a:solidFill>
              <a:round/>
              <a:headEnd/>
              <a:tailEnd/>
            </a:ln>
          </p:spPr>
          <p:txBody>
            <a:bodyPr wrap="none" anchor="ctr"/>
            <a:lstStyle/>
            <a:p>
              <a:endParaRPr lang="fr-FR"/>
            </a:p>
          </p:txBody>
        </p:sp>
        <p:sp>
          <p:nvSpPr>
            <p:cNvPr id="29725" name="Line 26"/>
            <p:cNvSpPr>
              <a:spLocks noChangeShapeType="1"/>
            </p:cNvSpPr>
            <p:nvPr/>
          </p:nvSpPr>
          <p:spPr bwMode="auto">
            <a:xfrm>
              <a:off x="5510680" y="3929066"/>
              <a:ext cx="1190258" cy="1276143"/>
            </a:xfrm>
            <a:prstGeom prst="line">
              <a:avLst/>
            </a:prstGeom>
            <a:noFill/>
            <a:ln w="38100" cmpd="dbl">
              <a:solidFill>
                <a:schemeClr val="hlink"/>
              </a:solidFill>
              <a:round/>
              <a:headEnd/>
              <a:tailEnd/>
            </a:ln>
          </p:spPr>
          <p:txBody>
            <a:bodyPr wrap="none" anchor="ctr"/>
            <a:lstStyle/>
            <a:p>
              <a:endParaRPr lang="fr-FR"/>
            </a:p>
          </p:txBody>
        </p:sp>
      </p:grpSp>
      <p:sp>
        <p:nvSpPr>
          <p:cNvPr id="29711" name="Text Box 36"/>
          <p:cNvSpPr txBox="1">
            <a:spLocks noChangeArrowheads="1"/>
          </p:cNvSpPr>
          <p:nvPr/>
        </p:nvSpPr>
        <p:spPr bwMode="auto">
          <a:xfrm>
            <a:off x="7000875" y="5224463"/>
            <a:ext cx="1603375" cy="246062"/>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192.168.4.0</a:t>
            </a:r>
          </a:p>
        </p:txBody>
      </p:sp>
      <p:sp>
        <p:nvSpPr>
          <p:cNvPr id="29712" name="Rectangle 59"/>
          <p:cNvSpPr>
            <a:spLocks noChangeArrowheads="1"/>
          </p:cNvSpPr>
          <p:nvPr/>
        </p:nvSpPr>
        <p:spPr bwMode="auto">
          <a:xfrm>
            <a:off x="3736975" y="5164138"/>
            <a:ext cx="1150938" cy="417512"/>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Interface P3 :</a:t>
            </a:r>
          </a:p>
          <a:p>
            <a:r>
              <a:rPr lang="fr-FR" sz="1400">
                <a:latin typeface="Times New Roman" pitchFamily="18" charset="0"/>
                <a:cs typeface="Times New Roman" pitchFamily="18" charset="0"/>
              </a:rPr>
              <a:t>192.168.5.1</a:t>
            </a:r>
          </a:p>
        </p:txBody>
      </p:sp>
      <p:cxnSp>
        <p:nvCxnSpPr>
          <p:cNvPr id="120" name="Connecteur droit avec flèche 119"/>
          <p:cNvCxnSpPr>
            <a:stCxn id="29709" idx="2"/>
          </p:cNvCxnSpPr>
          <p:nvPr/>
        </p:nvCxnSpPr>
        <p:spPr>
          <a:xfrm rot="5400000">
            <a:off x="4068763" y="4492625"/>
            <a:ext cx="225425" cy="219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Connecteur droit avec flèche 121"/>
          <p:cNvCxnSpPr>
            <a:stCxn id="29712" idx="3"/>
          </p:cNvCxnSpPr>
          <p:nvPr/>
        </p:nvCxnSpPr>
        <p:spPr>
          <a:xfrm flipV="1">
            <a:off x="4887913" y="5072063"/>
            <a:ext cx="112712" cy="301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4" name="Connecteur droit avec flèche 123"/>
          <p:cNvCxnSpPr/>
          <p:nvPr/>
        </p:nvCxnSpPr>
        <p:spPr>
          <a:xfrm rot="10800000">
            <a:off x="5072063" y="4714875"/>
            <a:ext cx="21431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6" name="Connecteur droit avec flèche 125"/>
          <p:cNvCxnSpPr/>
          <p:nvPr/>
        </p:nvCxnSpPr>
        <p:spPr>
          <a:xfrm rot="5400000" flipH="1" flipV="1">
            <a:off x="3107532" y="4964906"/>
            <a:ext cx="571500" cy="357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8" name="Connecteur droit avec flèche 127"/>
          <p:cNvCxnSpPr/>
          <p:nvPr/>
        </p:nvCxnSpPr>
        <p:spPr>
          <a:xfrm flipV="1">
            <a:off x="2714625" y="4572000"/>
            <a:ext cx="285750" cy="214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4"/>
          <p:cNvSpPr>
            <a:spLocks noGrp="1" noChangeArrowheads="1"/>
          </p:cNvSpPr>
          <p:nvPr>
            <p:ph type="title"/>
          </p:nvPr>
        </p:nvSpPr>
        <p:spPr>
          <a:xfrm>
            <a:off x="428625" y="142875"/>
            <a:ext cx="8229600" cy="508000"/>
          </a:xfrm>
        </p:spPr>
        <p:txBody>
          <a:bodyPr/>
          <a:lstStyle/>
          <a:p>
            <a:pPr eaLnBrk="1" hangingPunct="1"/>
            <a:r>
              <a:rPr lang="fr-FR" sz="3200" smtClean="0">
                <a:latin typeface="Times New Roman" pitchFamily="18" charset="0"/>
                <a:cs typeface="Times New Roman" pitchFamily="18" charset="0"/>
              </a:rPr>
              <a:t>Déroulement du processus de routage</a:t>
            </a:r>
          </a:p>
        </p:txBody>
      </p:sp>
      <p:sp>
        <p:nvSpPr>
          <p:cNvPr id="30723" name="Rectangle 17"/>
          <p:cNvSpPr>
            <a:spLocks noChangeArrowheads="1"/>
          </p:cNvSpPr>
          <p:nvPr/>
        </p:nvSpPr>
        <p:spPr bwMode="auto">
          <a:xfrm>
            <a:off x="250825" y="928688"/>
            <a:ext cx="8678863" cy="4770437"/>
          </a:xfrm>
          <a:prstGeom prst="rect">
            <a:avLst/>
          </a:prstGeom>
          <a:noFill/>
          <a:ln w="9525" algn="ctr">
            <a:noFill/>
            <a:miter lim="800000"/>
            <a:headEnd/>
            <a:tailEnd/>
          </a:ln>
        </p:spPr>
        <p:txBody>
          <a:bodyPr>
            <a:spAutoFit/>
          </a:bodyPr>
          <a:lstStyle/>
          <a:p>
            <a:pPr marL="609600" indent="-609600">
              <a:spcBef>
                <a:spcPct val="20000"/>
              </a:spcBef>
              <a:buFont typeface="Arial" charset="0"/>
              <a:buChar char="•"/>
            </a:pPr>
            <a:r>
              <a:rPr lang="fr-FR" sz="2000">
                <a:latin typeface="Times New Roman" pitchFamily="18" charset="0"/>
                <a:cs typeface="Times New Roman" pitchFamily="18" charset="0"/>
              </a:rPr>
              <a:t>Supposant que la machine M 1 ( @ IP : 192.168.2.5 ) envoie un paquet vers la machine 192.168.1.6 </a:t>
            </a:r>
          </a:p>
          <a:p>
            <a:pPr marL="609600" indent="-609600">
              <a:spcBef>
                <a:spcPct val="20000"/>
              </a:spcBef>
              <a:buFont typeface="Arial" charset="0"/>
              <a:buChar char="•"/>
            </a:pPr>
            <a:r>
              <a:rPr lang="fr-FR" sz="2000">
                <a:latin typeface="Times New Roman" pitchFamily="18" charset="0"/>
                <a:cs typeface="Times New Roman" pitchFamily="18" charset="0"/>
              </a:rPr>
              <a:t>La machine M1 consulte sa table de routage , elle calcule l’adresse du réseau de destination </a:t>
            </a:r>
            <a:r>
              <a:rPr lang="fr-FR" sz="2000">
                <a:latin typeface="Times New Roman" pitchFamily="18" charset="0"/>
                <a:cs typeface="Times New Roman" pitchFamily="18" charset="0"/>
                <a:sym typeface="Wingdings" pitchFamily="2" charset="2"/>
              </a:rPr>
              <a:t> 192.168.1.0 </a:t>
            </a:r>
          </a:p>
          <a:p>
            <a:pPr marL="609600" indent="-609600">
              <a:spcBef>
                <a:spcPct val="20000"/>
              </a:spcBef>
              <a:buFont typeface="Arial" charset="0"/>
              <a:buChar char="•"/>
            </a:pPr>
            <a:r>
              <a:rPr lang="fr-FR" sz="2000">
                <a:latin typeface="Times New Roman" pitchFamily="18" charset="0"/>
                <a:cs typeface="Times New Roman" pitchFamily="18" charset="0"/>
                <a:sym typeface="Wingdings" pitchFamily="2" charset="2"/>
              </a:rPr>
              <a:t>La machine n’est pas sur  le même réseau donc envoi vers la passerelle par défaut ( le routeur R2 ayant l’adresse 192.168.2.1 ) </a:t>
            </a:r>
          </a:p>
          <a:p>
            <a:pPr marL="609600" indent="-609600">
              <a:spcBef>
                <a:spcPct val="20000"/>
              </a:spcBef>
              <a:buFont typeface="Arial" charset="0"/>
              <a:buChar char="•"/>
            </a:pPr>
            <a:r>
              <a:rPr lang="fr-FR" sz="2000">
                <a:latin typeface="Times New Roman" pitchFamily="18" charset="0"/>
                <a:cs typeface="Times New Roman" pitchFamily="18" charset="0"/>
                <a:sym typeface="Wingdings" pitchFamily="2" charset="2"/>
              </a:rPr>
              <a:t>Le routeur R2 reçoit le paquet : recalcule l’adresse de destination  192.168.1.0  :  il trouve qu’il faut contacter la machine 192.168.3.1 via sont interface P2</a:t>
            </a:r>
          </a:p>
          <a:p>
            <a:pPr marL="609600" indent="-609600">
              <a:spcBef>
                <a:spcPct val="20000"/>
              </a:spcBef>
              <a:buFont typeface="Arial" charset="0"/>
              <a:buChar char="•"/>
            </a:pPr>
            <a:r>
              <a:rPr lang="fr-FR" sz="2000">
                <a:latin typeface="Times New Roman" pitchFamily="18" charset="0"/>
                <a:cs typeface="Times New Roman" pitchFamily="18" charset="0"/>
                <a:sym typeface="Wingdings" pitchFamily="2" charset="2"/>
              </a:rPr>
              <a:t>La machine 192.168.3.1 reçoit le paquet : refait le même travail, recalcule l’adresse de destination : 192.168.0.1 </a:t>
            </a:r>
          </a:p>
          <a:p>
            <a:pPr marL="609600" indent="-609600">
              <a:spcBef>
                <a:spcPct val="20000"/>
              </a:spcBef>
              <a:buFont typeface="Arial" charset="0"/>
              <a:buChar char="•"/>
            </a:pPr>
            <a:r>
              <a:rPr lang="fr-FR" sz="2000">
                <a:latin typeface="Times New Roman" pitchFamily="18" charset="0"/>
                <a:cs typeface="Times New Roman" pitchFamily="18" charset="0"/>
                <a:sym typeface="Wingdings" pitchFamily="2" charset="2"/>
              </a:rPr>
              <a:t>Elle  constate que ce réseau et lui directement connecté  envoyer sur le réseau 192.168.1.0 via l’interface P1 ( 192.168.1.1 )</a:t>
            </a:r>
          </a:p>
          <a:p>
            <a:pPr marL="609600" indent="-609600">
              <a:spcBef>
                <a:spcPct val="20000"/>
              </a:spcBef>
              <a:buFont typeface="Arial" charset="0"/>
              <a:buChar char="•"/>
            </a:pPr>
            <a:endParaRPr lang="fr-FR" sz="20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0"/>
            <a:ext cx="7772400" cy="1143000"/>
          </a:xfrm>
          <a:noFill/>
        </p:spPr>
        <p:txBody>
          <a:bodyPr lIns="92075" tIns="46038" rIns="92075" bIns="46038"/>
          <a:lstStyle/>
          <a:p>
            <a:pPr eaLnBrk="1" hangingPunct="1"/>
            <a:r>
              <a:rPr lang="fr-FR" sz="3200" smtClean="0">
                <a:latin typeface="Times New Roman" pitchFamily="18" charset="0"/>
                <a:cs typeface="Times New Roman" pitchFamily="18" charset="0"/>
              </a:rPr>
              <a:t>La réception d’un paquet </a:t>
            </a:r>
          </a:p>
        </p:txBody>
      </p:sp>
      <p:sp>
        <p:nvSpPr>
          <p:cNvPr id="31747" name="Rectangle 3"/>
          <p:cNvSpPr>
            <a:spLocks noGrp="1" noChangeArrowheads="1"/>
          </p:cNvSpPr>
          <p:nvPr>
            <p:ph type="body" idx="1"/>
          </p:nvPr>
        </p:nvSpPr>
        <p:spPr>
          <a:xfrm>
            <a:off x="685800" y="1295400"/>
            <a:ext cx="7958138" cy="5562600"/>
          </a:xfrm>
          <a:noFill/>
        </p:spPr>
        <p:txBody>
          <a:bodyPr lIns="92075" tIns="46038" rIns="92075" bIns="46038"/>
          <a:lstStyle/>
          <a:p>
            <a:pPr eaLnBrk="1" hangingPunct="1"/>
            <a:r>
              <a:rPr lang="fr-FR" sz="2400" smtClean="0">
                <a:latin typeface="Times New Roman" pitchFamily="18" charset="0"/>
                <a:cs typeface="Times New Roman" pitchFamily="18" charset="0"/>
              </a:rPr>
              <a:t>Les datagrammes entrants sont traités différemment selon qu’il sont reçus par une machine ou une passerelle :</a:t>
            </a:r>
          </a:p>
          <a:p>
            <a:pPr eaLnBrk="1" hangingPunct="1"/>
            <a:r>
              <a:rPr lang="fr-FR" sz="2400" u="sng" smtClean="0">
                <a:solidFill>
                  <a:schemeClr val="tx2"/>
                </a:solidFill>
                <a:latin typeface="Times New Roman" pitchFamily="18" charset="0"/>
                <a:cs typeface="Times New Roman" pitchFamily="18" charset="0"/>
              </a:rPr>
              <a:t>Sur une machine</a:t>
            </a:r>
            <a:r>
              <a:rPr lang="fr-FR" sz="2400" smtClean="0">
                <a:latin typeface="Times New Roman" pitchFamily="18" charset="0"/>
                <a:cs typeface="Times New Roman" pitchFamily="18" charset="0"/>
              </a:rPr>
              <a:t> :</a:t>
            </a:r>
          </a:p>
          <a:p>
            <a:pPr lvl="1" eaLnBrk="1" hangingPunct="1"/>
            <a:r>
              <a:rPr lang="fr-FR" sz="2400" smtClean="0">
                <a:latin typeface="Times New Roman" pitchFamily="18" charset="0"/>
                <a:cs typeface="Times New Roman" pitchFamily="18" charset="0"/>
              </a:rPr>
              <a:t>si l’adresse IP est identique à celle de la machine, alors la machine accepte le paquet et transmet son contenu à la couche supérieure.</a:t>
            </a:r>
          </a:p>
          <a:p>
            <a:pPr lvl="1" eaLnBrk="1" hangingPunct="1"/>
            <a:r>
              <a:rPr lang="fr-FR" sz="2400" smtClean="0">
                <a:latin typeface="Times New Roman" pitchFamily="18" charset="0"/>
                <a:cs typeface="Times New Roman" pitchFamily="18" charset="0"/>
              </a:rPr>
              <a:t>sinon, le paquet est rejeté ( une machine qui reçoit un paquet destiné  à  une autre machine ne doit pas le router)</a:t>
            </a:r>
          </a:p>
          <a:p>
            <a:pPr eaLnBrk="1" hangingPunct="1"/>
            <a:r>
              <a:rPr lang="fr-FR" sz="2400" u="sng" smtClean="0">
                <a:solidFill>
                  <a:schemeClr val="tx2"/>
                </a:solidFill>
                <a:latin typeface="Times New Roman" pitchFamily="18" charset="0"/>
                <a:cs typeface="Times New Roman" pitchFamily="18" charset="0"/>
              </a:rPr>
              <a:t>Sur une passerelle </a:t>
            </a:r>
            <a:r>
              <a:rPr lang="fr-FR" smtClean="0">
                <a:latin typeface="Times New Roman" pitchFamily="18" charset="0"/>
                <a:cs typeface="Times New Roman" pitchFamily="18" charset="0"/>
              </a:rPr>
              <a:t>: </a:t>
            </a:r>
            <a:r>
              <a:rPr lang="fr-FR" sz="2400" smtClean="0">
                <a:latin typeface="Times New Roman" pitchFamily="18" charset="0"/>
                <a:cs typeface="Times New Roman" pitchFamily="18" charset="0"/>
              </a:rPr>
              <a:t>IP détermine si le datagramme est arrivé à  destination et dans ce cas le délivre à  la couche supérieure. Si le datagramme n’a pas atteint sa destination finale, il est routé selon l’algorithme de routage précédemment décrit.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re 1"/>
          <p:cNvSpPr>
            <a:spLocks noGrp="1"/>
          </p:cNvSpPr>
          <p:nvPr>
            <p:ph type="title"/>
          </p:nvPr>
        </p:nvSpPr>
        <p:spPr/>
        <p:txBody>
          <a:bodyPr/>
          <a:lstStyle/>
          <a:p>
            <a:pPr eaLnBrk="1" hangingPunct="1"/>
            <a:r>
              <a:rPr lang="fr-FR" sz="3200" smtClean="0">
                <a:latin typeface="Times New Roman" pitchFamily="18" charset="0"/>
                <a:cs typeface="Times New Roman" pitchFamily="18" charset="0"/>
              </a:rPr>
              <a:t>Type de routage </a:t>
            </a:r>
          </a:p>
        </p:txBody>
      </p:sp>
      <p:sp>
        <p:nvSpPr>
          <p:cNvPr id="32771" name="Espace réservé du contenu 2"/>
          <p:cNvSpPr>
            <a:spLocks noGrp="1"/>
          </p:cNvSpPr>
          <p:nvPr>
            <p:ph idx="1"/>
          </p:nvPr>
        </p:nvSpPr>
        <p:spPr/>
        <p:txBody>
          <a:bodyPr/>
          <a:lstStyle/>
          <a:p>
            <a:endParaRPr lang="fr-FR" sz="2800" b="1" smtClean="0">
              <a:latin typeface="Times New Roman" pitchFamily="18" charset="0"/>
              <a:cs typeface="Times New Roman" pitchFamily="18" charset="0"/>
            </a:endParaRPr>
          </a:p>
          <a:p>
            <a:r>
              <a:rPr lang="fr-FR" sz="2800" b="1" smtClean="0">
                <a:latin typeface="Times New Roman" pitchFamily="18" charset="0"/>
                <a:cs typeface="Times New Roman" pitchFamily="18" charset="0"/>
              </a:rPr>
              <a:t>Routage statique : </a:t>
            </a:r>
            <a:r>
              <a:rPr lang="fr-FR" sz="2400" smtClean="0">
                <a:latin typeface="Times New Roman" pitchFamily="18" charset="0"/>
                <a:cs typeface="Times New Roman" pitchFamily="18" charset="0"/>
              </a:rPr>
              <a:t>Les informations de routage ( tables de routage ) sont mises à jour manuellement à chaque modification topologique du réseau .</a:t>
            </a:r>
          </a:p>
          <a:p>
            <a:r>
              <a:rPr lang="fr-FR" sz="2800" b="1" smtClean="0">
                <a:latin typeface="Times New Roman" pitchFamily="18" charset="0"/>
                <a:cs typeface="Times New Roman" pitchFamily="18" charset="0"/>
              </a:rPr>
              <a:t>Routage dynamique : </a:t>
            </a:r>
            <a:r>
              <a:rPr lang="fr-FR" sz="2400" smtClean="0">
                <a:latin typeface="Times New Roman" pitchFamily="18" charset="0"/>
                <a:cs typeface="Times New Roman" pitchFamily="18" charset="0"/>
              </a:rPr>
              <a:t>Les informations ( tables de routage ) relatives à la route sont mises à jour automatiquement entre les routeurs.</a:t>
            </a:r>
            <a:endParaRPr lang="fr-FR" smtClean="0">
              <a:latin typeface="Times New Roman" pitchFamily="18" charset="0"/>
              <a:cs typeface="Times New Roman" pitchFamily="18" charset="0"/>
            </a:endParaRPr>
          </a:p>
          <a:p>
            <a:endParaRPr lang="fr-F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idx="4294967295"/>
          </p:nvPr>
        </p:nvSpPr>
        <p:spPr>
          <a:xfrm>
            <a:off x="457200" y="274638"/>
            <a:ext cx="8229600" cy="490537"/>
          </a:xfrm>
        </p:spPr>
        <p:txBody>
          <a:bodyPr/>
          <a:lstStyle/>
          <a:p>
            <a:r>
              <a:rPr lang="fr-FR" sz="3600" smtClean="0">
                <a:latin typeface="Times New Roman" pitchFamily="18" charset="0"/>
                <a:cs typeface="Times New Roman" pitchFamily="18" charset="0"/>
              </a:rPr>
              <a:t>Réseau commuté </a:t>
            </a:r>
          </a:p>
        </p:txBody>
      </p:sp>
      <p:sp>
        <p:nvSpPr>
          <p:cNvPr id="6147" name="ZoneTexte 2"/>
          <p:cNvSpPr txBox="1">
            <a:spLocks noChangeArrowheads="1"/>
          </p:cNvSpPr>
          <p:nvPr/>
        </p:nvSpPr>
        <p:spPr bwMode="auto">
          <a:xfrm>
            <a:off x="214313" y="1214438"/>
            <a:ext cx="8721725" cy="5262562"/>
          </a:xfrm>
          <a:prstGeom prst="rect">
            <a:avLst/>
          </a:prstGeom>
          <a:noFill/>
          <a:ln w="9525">
            <a:noFill/>
            <a:miter lim="800000"/>
            <a:headEnd/>
            <a:tailEnd/>
          </a:ln>
        </p:spPr>
        <p:txBody>
          <a:bodyPr>
            <a:spAutoFit/>
          </a:bodyPr>
          <a:lstStyle/>
          <a:p>
            <a:pPr>
              <a:buFont typeface="Arial" charset="0"/>
              <a:buChar char="•"/>
            </a:pPr>
            <a:r>
              <a:rPr lang="fr-FR" sz="2400" dirty="0">
                <a:latin typeface="Times New Roman" pitchFamily="18" charset="0"/>
                <a:cs typeface="Times New Roman" pitchFamily="18" charset="0"/>
              </a:rPr>
              <a:t>Un réseau commuté supporte uniquement l’adressage du niveau 2 ( adresse MAC )</a:t>
            </a:r>
          </a:p>
          <a:p>
            <a:pPr>
              <a:buFont typeface="Arial" charset="0"/>
              <a:buChar char="•"/>
            </a:pPr>
            <a:r>
              <a:rPr lang="fr-FR" sz="2400" dirty="0">
                <a:latin typeface="Times New Roman" pitchFamily="18" charset="0"/>
                <a:cs typeface="Times New Roman" pitchFamily="18" charset="0"/>
              </a:rPr>
              <a:t>Les commutateurs utilisent des tables de correspondance Port/@MAC pour localiser les machines.</a:t>
            </a:r>
          </a:p>
          <a:p>
            <a:pPr>
              <a:buFont typeface="Arial" charset="0"/>
              <a:buChar char="•"/>
            </a:pPr>
            <a:r>
              <a:rPr lang="fr-FR" sz="2400" dirty="0">
                <a:latin typeface="Times New Roman" pitchFamily="18" charset="0"/>
                <a:cs typeface="Times New Roman" pitchFamily="18" charset="0"/>
              </a:rPr>
              <a:t>Les commutateurs ne possèdent pas assez d’espace pour contenir des table assez importante , en plus pas de très grande capacité de calcul</a:t>
            </a:r>
          </a:p>
          <a:p>
            <a:pPr>
              <a:buFont typeface="Arial" charset="0"/>
              <a:buChar char="•"/>
            </a:pPr>
            <a:r>
              <a:rPr lang="fr-FR" sz="2400" dirty="0">
                <a:latin typeface="Times New Roman" pitchFamily="18" charset="0"/>
                <a:cs typeface="Times New Roman" pitchFamily="18" charset="0"/>
              </a:rPr>
              <a:t>Si le nombre de machines augmente </a:t>
            </a:r>
            <a:r>
              <a:rPr lang="fr-FR" sz="2400" dirty="0">
                <a:latin typeface="Times New Roman" pitchFamily="18" charset="0"/>
                <a:cs typeface="Times New Roman" pitchFamily="18" charset="0"/>
                <a:sym typeface="Wingdings" pitchFamily="2" charset="2"/>
              </a:rPr>
              <a:t> les performances du réseau déminent</a:t>
            </a:r>
          </a:p>
          <a:p>
            <a:pPr>
              <a:buFont typeface="Arial" charset="0"/>
              <a:buChar char="•"/>
            </a:pPr>
            <a:r>
              <a:rPr lang="fr-FR" sz="2400" dirty="0">
                <a:latin typeface="Times New Roman" pitchFamily="18" charset="0"/>
                <a:cs typeface="Times New Roman" pitchFamily="18" charset="0"/>
                <a:sym typeface="Wingdings" pitchFamily="2" charset="2"/>
              </a:rPr>
              <a:t>Donc il faut utiliser des équipements qui :</a:t>
            </a:r>
          </a:p>
          <a:p>
            <a:pPr lvl="1">
              <a:buFont typeface="Arial" charset="0"/>
              <a:buChar char="•"/>
            </a:pPr>
            <a:r>
              <a:rPr lang="fr-FR" sz="2400" dirty="0">
                <a:latin typeface="Times New Roman" pitchFamily="18" charset="0"/>
                <a:cs typeface="Times New Roman" pitchFamily="18" charset="0"/>
                <a:sym typeface="Wingdings" pitchFamily="2" charset="2"/>
              </a:rPr>
              <a:t> supportent l’adressage logique , </a:t>
            </a:r>
          </a:p>
          <a:p>
            <a:pPr lvl="1">
              <a:buFont typeface="Arial" charset="0"/>
              <a:buChar char="•"/>
            </a:pPr>
            <a:r>
              <a:rPr lang="fr-FR" sz="2400" dirty="0">
                <a:latin typeface="Times New Roman" pitchFamily="18" charset="0"/>
                <a:cs typeface="Times New Roman" pitchFamily="18" charset="0"/>
                <a:sym typeface="Wingdings" pitchFamily="2" charset="2"/>
              </a:rPr>
              <a:t> permet de limiter les domaine du </a:t>
            </a:r>
            <a:r>
              <a:rPr lang="fr-FR" sz="2400" dirty="0" err="1">
                <a:latin typeface="Times New Roman" pitchFamily="18" charset="0"/>
                <a:cs typeface="Times New Roman" pitchFamily="18" charset="0"/>
                <a:sym typeface="Wingdings" pitchFamily="2" charset="2"/>
              </a:rPr>
              <a:t>broadcast</a:t>
            </a:r>
            <a:r>
              <a:rPr lang="fr-FR" sz="2400" dirty="0">
                <a:latin typeface="Times New Roman" pitchFamily="18" charset="0"/>
                <a:cs typeface="Times New Roman" pitchFamily="18" charset="0"/>
                <a:sym typeface="Wingdings" pitchFamily="2" charset="2"/>
              </a:rPr>
              <a:t> </a:t>
            </a:r>
          </a:p>
          <a:p>
            <a:pPr lvl="1">
              <a:buFont typeface="Arial" charset="0"/>
              <a:buChar char="•"/>
            </a:pPr>
            <a:r>
              <a:rPr lang="fr-FR" sz="2400" dirty="0">
                <a:latin typeface="Times New Roman" pitchFamily="18" charset="0"/>
                <a:cs typeface="Times New Roman" pitchFamily="18" charset="0"/>
                <a:sym typeface="Wingdings" pitchFamily="2" charset="2"/>
              </a:rPr>
              <a:t> et qui permet localiser les machines d’une façon efficace</a:t>
            </a:r>
          </a:p>
          <a:p>
            <a:pPr>
              <a:buFont typeface="Arial" charset="0"/>
              <a:buChar char="•"/>
            </a:pPr>
            <a:r>
              <a:rPr lang="fr-FR" sz="2400" dirty="0">
                <a:latin typeface="Times New Roman" pitchFamily="18" charset="0"/>
                <a:cs typeface="Times New Roman" pitchFamily="18" charset="0"/>
                <a:sym typeface="Wingdings" pitchFamily="2" charset="2"/>
              </a:rPr>
              <a:t>L’équipement qui offre ces fonctionnalités s’appelle un routeur ( </a:t>
            </a:r>
            <a:r>
              <a:rPr lang="fr-FR" sz="2400">
                <a:latin typeface="Times New Roman" pitchFamily="18" charset="0"/>
                <a:cs typeface="Times New Roman" pitchFamily="18" charset="0"/>
                <a:sym typeface="Wingdings" pitchFamily="2" charset="2"/>
              </a:rPr>
              <a:t>c’est </a:t>
            </a:r>
            <a:r>
              <a:rPr lang="fr-FR" sz="2400" smtClean="0">
                <a:latin typeface="Times New Roman" pitchFamily="18" charset="0"/>
                <a:cs typeface="Times New Roman" pitchFamily="18" charset="0"/>
                <a:sym typeface="Wingdings" pitchFamily="2" charset="2"/>
              </a:rPr>
              <a:t>un </a:t>
            </a:r>
            <a:r>
              <a:rPr lang="fr-FR" sz="2400" dirty="0">
                <a:latin typeface="Times New Roman" pitchFamily="18" charset="0"/>
                <a:cs typeface="Times New Roman" pitchFamily="18" charset="0"/>
                <a:sym typeface="Wingdings" pitchFamily="2" charset="2"/>
              </a:rPr>
              <a:t>équipement de la couche 3 ) .</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p:cNvSpPr>
            <a:spLocks noGrp="1"/>
          </p:cNvSpPr>
          <p:nvPr>
            <p:ph type="title"/>
          </p:nvPr>
        </p:nvSpPr>
        <p:spPr/>
        <p:txBody>
          <a:bodyPr/>
          <a:lstStyle/>
          <a:p>
            <a:r>
              <a:rPr lang="fr-FR" smtClean="0"/>
              <a:t>Routage statique </a:t>
            </a:r>
          </a:p>
        </p:txBody>
      </p:sp>
      <p:sp>
        <p:nvSpPr>
          <p:cNvPr id="33795" name="Espace réservé du contenu 2"/>
          <p:cNvSpPr>
            <a:spLocks noGrp="1"/>
          </p:cNvSpPr>
          <p:nvPr>
            <p:ph idx="1"/>
          </p:nvPr>
        </p:nvSpPr>
        <p:spPr/>
        <p:txBody>
          <a:bodyPr/>
          <a:lstStyle/>
          <a:p>
            <a:r>
              <a:rPr lang="fr-FR" sz="2800" smtClean="0">
                <a:latin typeface="Times New Roman" pitchFamily="18" charset="0"/>
                <a:cs typeface="Times New Roman" pitchFamily="18" charset="0"/>
              </a:rPr>
              <a:t>La mise à jours de la table de routage est mis à jours manuellement .</a:t>
            </a:r>
          </a:p>
          <a:p>
            <a:r>
              <a:rPr lang="fr-FR" sz="2800" smtClean="0">
                <a:latin typeface="Times New Roman" pitchFamily="18" charset="0"/>
                <a:cs typeface="Times New Roman" pitchFamily="18" charset="0"/>
              </a:rPr>
              <a:t>Si la topologie change : </a:t>
            </a:r>
          </a:p>
          <a:p>
            <a:pPr lvl="1"/>
            <a:r>
              <a:rPr lang="fr-FR" sz="2400" smtClean="0">
                <a:latin typeface="Times New Roman" pitchFamily="18" charset="0"/>
                <a:cs typeface="Times New Roman" pitchFamily="18" charset="0"/>
              </a:rPr>
              <a:t>Ajout d’un réseau : ajouter la règle de routage pour accéder a ce réseau sur l’ensemble des routeur concernés </a:t>
            </a:r>
          </a:p>
          <a:p>
            <a:pPr lvl="1"/>
            <a:r>
              <a:rPr lang="fr-FR" sz="2400" smtClean="0">
                <a:latin typeface="Times New Roman" pitchFamily="18" charset="0"/>
                <a:cs typeface="Times New Roman" pitchFamily="18" charset="0"/>
              </a:rPr>
              <a:t>Suppression d’un réseau : supprimer la règle de routage pour accéder a ce réseau sur l’ensemble des routeur concernés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re 1"/>
          <p:cNvSpPr>
            <a:spLocks noGrp="1"/>
          </p:cNvSpPr>
          <p:nvPr>
            <p:ph type="title"/>
          </p:nvPr>
        </p:nvSpPr>
        <p:spPr/>
        <p:txBody>
          <a:bodyPr/>
          <a:lstStyle/>
          <a:p>
            <a:r>
              <a:rPr lang="fr-FR" smtClean="0">
                <a:latin typeface="Times New Roman" pitchFamily="18" charset="0"/>
                <a:cs typeface="Times New Roman" pitchFamily="18" charset="0"/>
              </a:rPr>
              <a:t>Exemple </a:t>
            </a:r>
          </a:p>
        </p:txBody>
      </p:sp>
      <p:sp>
        <p:nvSpPr>
          <p:cNvPr id="34819" name="Espace réservé du contenu 2"/>
          <p:cNvSpPr>
            <a:spLocks noGrp="1"/>
          </p:cNvSpPr>
          <p:nvPr>
            <p:ph idx="1"/>
          </p:nvPr>
        </p:nvSpPr>
        <p:spPr/>
        <p:txBody>
          <a:bodyPr/>
          <a:lstStyle/>
          <a:p>
            <a:r>
              <a:rPr lang="fr-FR" sz="2000" smtClean="0">
                <a:latin typeface="Times New Roman" pitchFamily="18" charset="0"/>
                <a:cs typeface="Times New Roman" pitchFamily="18" charset="0"/>
              </a:rPr>
              <a:t>Ajouter une route vers le réseau </a:t>
            </a:r>
            <a:r>
              <a:rPr lang="en-GB" sz="2000" b="1" smtClean="0">
                <a:latin typeface="Times New Roman" pitchFamily="18" charset="0"/>
                <a:cs typeface="Times New Roman" pitchFamily="18" charset="0"/>
              </a:rPr>
              <a:t>20.1.0.0  en passant par </a:t>
            </a:r>
            <a:r>
              <a:rPr lang="fr-FR" sz="2000" smtClean="0">
                <a:latin typeface="Times New Roman" pitchFamily="18" charset="0"/>
                <a:cs typeface="Times New Roman" pitchFamily="18" charset="0"/>
              </a:rPr>
              <a:t>la </a:t>
            </a:r>
            <a:r>
              <a:rPr lang="fr-FR" sz="2000" b="1" smtClean="0">
                <a:latin typeface="Times New Roman" pitchFamily="18" charset="0"/>
                <a:cs typeface="Times New Roman" pitchFamily="18" charset="0"/>
              </a:rPr>
              <a:t>passerelle </a:t>
            </a:r>
            <a:r>
              <a:rPr lang="en-GB" sz="2000" b="1" smtClean="0">
                <a:latin typeface="Times New Roman" pitchFamily="18" charset="0"/>
                <a:cs typeface="Times New Roman" pitchFamily="18" charset="0"/>
              </a:rPr>
              <a:t>192.168.0.2</a:t>
            </a:r>
            <a:r>
              <a:rPr lang="fr-FR" sz="2000" b="1" smtClean="0">
                <a:latin typeface="Times New Roman" pitchFamily="18" charset="0"/>
                <a:cs typeface="Times New Roman" pitchFamily="18" charset="0"/>
              </a:rPr>
              <a:t> via l’interface eth1</a:t>
            </a:r>
            <a:r>
              <a:rPr lang="fr-FR" sz="2000" smtClean="0">
                <a:latin typeface="Times New Roman" pitchFamily="18" charset="0"/>
                <a:cs typeface="Times New Roman" pitchFamily="18" charset="0"/>
              </a:rPr>
              <a:t> :</a:t>
            </a:r>
            <a:endParaRPr lang="en-US" sz="2000" smtClean="0">
              <a:latin typeface="Times New Roman" pitchFamily="18" charset="0"/>
              <a:cs typeface="Times New Roman" pitchFamily="18" charset="0"/>
            </a:endParaRPr>
          </a:p>
          <a:p>
            <a:r>
              <a:rPr lang="en-GB" sz="2000" b="1" smtClean="0">
                <a:latin typeface="Times New Roman" pitchFamily="18" charset="0"/>
                <a:cs typeface="Times New Roman" pitchFamily="18" charset="0"/>
              </a:rPr>
              <a:t>route add –net 20.1.0.0 netmask 255.255.255.0 gw  192.168.0.2 dev eth1</a:t>
            </a:r>
            <a:endParaRPr lang="en-US" sz="2000" smtClean="0">
              <a:latin typeface="Times New Roman" pitchFamily="18" charset="0"/>
              <a:cs typeface="Times New Roman" pitchFamily="18" charset="0"/>
            </a:endParaRPr>
          </a:p>
          <a:p>
            <a:r>
              <a:rPr lang="fr-FR" sz="2000" smtClean="0">
                <a:latin typeface="Times New Roman" pitchFamily="18" charset="0"/>
                <a:cs typeface="Times New Roman" pitchFamily="18" charset="0"/>
              </a:rPr>
              <a:t>Ajouter une route vers le réseau 1</a:t>
            </a:r>
            <a:r>
              <a:rPr lang="en-GB" sz="2000" b="1" smtClean="0">
                <a:latin typeface="Times New Roman" pitchFamily="18" charset="0"/>
                <a:cs typeface="Times New Roman" pitchFamily="18" charset="0"/>
              </a:rPr>
              <a:t>0.1.0.0  en passant par </a:t>
            </a:r>
            <a:r>
              <a:rPr lang="fr-FR" sz="2000" smtClean="0">
                <a:latin typeface="Times New Roman" pitchFamily="18" charset="0"/>
                <a:cs typeface="Times New Roman" pitchFamily="18" charset="0"/>
              </a:rPr>
              <a:t>la </a:t>
            </a:r>
            <a:r>
              <a:rPr lang="fr-FR" sz="2000" b="1" smtClean="0">
                <a:latin typeface="Times New Roman" pitchFamily="18" charset="0"/>
                <a:cs typeface="Times New Roman" pitchFamily="18" charset="0"/>
              </a:rPr>
              <a:t>passerelle </a:t>
            </a:r>
            <a:r>
              <a:rPr lang="en-GB" sz="2000" b="1" smtClean="0">
                <a:latin typeface="Times New Roman" pitchFamily="18" charset="0"/>
                <a:cs typeface="Times New Roman" pitchFamily="18" charset="0"/>
              </a:rPr>
              <a:t>192.168.1.1 </a:t>
            </a:r>
            <a:r>
              <a:rPr lang="fr-FR" sz="2000" b="1" smtClean="0">
                <a:latin typeface="Times New Roman" pitchFamily="18" charset="0"/>
                <a:cs typeface="Times New Roman" pitchFamily="18" charset="0"/>
              </a:rPr>
              <a:t>via l’interface eth1</a:t>
            </a:r>
            <a:r>
              <a:rPr lang="fr-FR" sz="2000" smtClean="0">
                <a:latin typeface="Times New Roman" pitchFamily="18" charset="0"/>
                <a:cs typeface="Times New Roman" pitchFamily="18" charset="0"/>
              </a:rPr>
              <a:t> :</a:t>
            </a:r>
            <a:endParaRPr lang="en-US" sz="2000" smtClean="0">
              <a:latin typeface="Times New Roman" pitchFamily="18" charset="0"/>
              <a:cs typeface="Times New Roman" pitchFamily="18" charset="0"/>
            </a:endParaRPr>
          </a:p>
          <a:p>
            <a:pPr>
              <a:buFont typeface="Arial" charset="0"/>
              <a:buNone/>
            </a:pPr>
            <a:r>
              <a:rPr lang="en-GB" sz="2000" b="1" smtClean="0">
                <a:latin typeface="Times New Roman" pitchFamily="18" charset="0"/>
                <a:cs typeface="Times New Roman" pitchFamily="18" charset="0"/>
              </a:rPr>
              <a:t>   route add –net 10.1.0.0 netmask 255.255.255.0 gw  192.168.1.1 dev eth2</a:t>
            </a:r>
            <a:endParaRPr lang="en-US" sz="2000" smtClean="0">
              <a:latin typeface="Times New Roman" pitchFamily="18" charset="0"/>
              <a:cs typeface="Times New Roman" pitchFamily="18" charset="0"/>
            </a:endParaRPr>
          </a:p>
          <a:p>
            <a:endParaRPr lang="fr-FR" sz="2000" smtClean="0">
              <a:latin typeface="Times New Roman" pitchFamily="18" charset="0"/>
              <a:cs typeface="Times New Roman" pitchFamily="18" charset="0"/>
            </a:endParaRPr>
          </a:p>
          <a:p>
            <a:r>
              <a:rPr lang="fr-FR" sz="2000" smtClean="0">
                <a:latin typeface="Times New Roman" pitchFamily="18" charset="0"/>
                <a:cs typeface="Times New Roman" pitchFamily="18" charset="0"/>
              </a:rPr>
              <a:t>Ajouter une route par défaut  :</a:t>
            </a:r>
            <a:endParaRPr lang="en-US" sz="2000" smtClean="0">
              <a:latin typeface="Times New Roman" pitchFamily="18" charset="0"/>
              <a:cs typeface="Times New Roman" pitchFamily="18" charset="0"/>
            </a:endParaRPr>
          </a:p>
          <a:p>
            <a:pPr>
              <a:buFont typeface="Arial" charset="0"/>
              <a:buNone/>
            </a:pPr>
            <a:r>
              <a:rPr lang="en-GB" sz="2000" b="1" smtClean="0">
                <a:latin typeface="Times New Roman" pitchFamily="18" charset="0"/>
                <a:cs typeface="Times New Roman" pitchFamily="18" charset="0"/>
              </a:rPr>
              <a:t>   route add default  gw  192.168.1.1</a:t>
            </a:r>
            <a:endParaRPr lang="en-US" sz="2000" smtClean="0">
              <a:latin typeface="Times New Roman" pitchFamily="18" charset="0"/>
              <a:cs typeface="Times New Roman" pitchFamily="18" charset="0"/>
            </a:endParaRPr>
          </a:p>
          <a:p>
            <a:endParaRPr lang="fr-F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6"/>
          <p:cNvSpPr txBox="1">
            <a:spLocks noChangeArrowheads="1"/>
          </p:cNvSpPr>
          <p:nvPr/>
        </p:nvSpPr>
        <p:spPr bwMode="auto">
          <a:xfrm>
            <a:off x="428625" y="4000500"/>
            <a:ext cx="1063625" cy="369888"/>
          </a:xfrm>
          <a:prstGeom prst="rect">
            <a:avLst/>
          </a:prstGeom>
          <a:noFill/>
          <a:ln w="9525">
            <a:noFill/>
            <a:miter lim="800000"/>
            <a:headEnd/>
            <a:tailEnd/>
          </a:ln>
        </p:spPr>
        <p:txBody>
          <a:bodyPr wrap="none" anchor="ctr">
            <a:spAutoFit/>
          </a:bodyPr>
          <a:lstStyle/>
          <a:p>
            <a:r>
              <a:rPr lang="fr-FR">
                <a:latin typeface="Times New Roman" pitchFamily="18" charset="0"/>
                <a:cs typeface="Times New Roman" pitchFamily="18" charset="0"/>
              </a:rPr>
              <a:t>Réseau C</a:t>
            </a:r>
          </a:p>
        </p:txBody>
      </p:sp>
      <p:sp>
        <p:nvSpPr>
          <p:cNvPr id="7171" name="ZoneTexte 34"/>
          <p:cNvSpPr txBox="1">
            <a:spLocks noChangeArrowheads="1"/>
          </p:cNvSpPr>
          <p:nvPr/>
        </p:nvSpPr>
        <p:spPr bwMode="auto">
          <a:xfrm>
            <a:off x="214313" y="642938"/>
            <a:ext cx="8501062" cy="3046412"/>
          </a:xfrm>
          <a:prstGeom prst="rect">
            <a:avLst/>
          </a:prstGeom>
          <a:noFill/>
          <a:ln w="9525">
            <a:noFill/>
            <a:miter lim="800000"/>
            <a:headEnd/>
            <a:tailEnd/>
          </a:ln>
        </p:spPr>
        <p:txBody>
          <a:bodyPr>
            <a:spAutoFit/>
          </a:bodyPr>
          <a:lstStyle/>
          <a:p>
            <a:pPr>
              <a:buFont typeface="Arial" charset="0"/>
              <a:buChar char="•"/>
            </a:pPr>
            <a:r>
              <a:rPr lang="fr-FR" sz="2400" dirty="0">
                <a:latin typeface="Times New Roman" pitchFamily="18" charset="0"/>
                <a:cs typeface="Times New Roman" pitchFamily="18" charset="0"/>
              </a:rPr>
              <a:t>Un routeur est un équipement  qui possède plusieurs interfaces </a:t>
            </a:r>
            <a:r>
              <a:rPr lang="fr-FR" sz="2400" dirty="0" smtClean="0">
                <a:latin typeface="Times New Roman" pitchFamily="18" charset="0"/>
                <a:cs typeface="Times New Roman" pitchFamily="18" charset="0"/>
              </a:rPr>
              <a:t>réseaux.</a:t>
            </a:r>
            <a:endParaRPr lang="fr-FR" sz="2400" dirty="0">
              <a:latin typeface="Times New Roman" pitchFamily="18" charset="0"/>
              <a:cs typeface="Times New Roman" pitchFamily="18" charset="0"/>
            </a:endParaRPr>
          </a:p>
          <a:p>
            <a:pPr>
              <a:buFont typeface="Arial" charset="0"/>
              <a:buChar char="•"/>
            </a:pPr>
            <a:r>
              <a:rPr lang="fr-FR" sz="2400" dirty="0">
                <a:latin typeface="Times New Roman" pitchFamily="18" charset="0"/>
                <a:cs typeface="Times New Roman" pitchFamily="18" charset="0"/>
              </a:rPr>
              <a:t>Chaque interface est connecté à un réseaux .</a:t>
            </a:r>
          </a:p>
          <a:p>
            <a:pPr>
              <a:buFont typeface="Arial" charset="0"/>
              <a:buChar char="•"/>
            </a:pPr>
            <a:r>
              <a:rPr lang="fr-FR" sz="2400" dirty="0">
                <a:latin typeface="Times New Roman" pitchFamily="18" charset="0"/>
                <a:cs typeface="Times New Roman" pitchFamily="18" charset="0"/>
              </a:rPr>
              <a:t>Il possède la capacité de router ( acheminer )  les paquets d’un réseau à un autres </a:t>
            </a:r>
          </a:p>
          <a:p>
            <a:pPr>
              <a:buFont typeface="Arial" charset="0"/>
              <a:buChar char="•"/>
            </a:pPr>
            <a:r>
              <a:rPr lang="fr-FR" sz="2400" dirty="0">
                <a:latin typeface="Times New Roman" pitchFamily="18" charset="0"/>
                <a:cs typeface="Times New Roman" pitchFamily="18" charset="0"/>
              </a:rPr>
              <a:t>Un réseau qui comporte des routeurs ( ou des passerelles ) est appelé réseaux routé . Un réseau routé permet de limiter le domaine du </a:t>
            </a:r>
            <a:r>
              <a:rPr lang="fr-FR" sz="2400" dirty="0" err="1">
                <a:latin typeface="Times New Roman" pitchFamily="18" charset="0"/>
                <a:cs typeface="Times New Roman" pitchFamily="18" charset="0"/>
              </a:rPr>
              <a:t>broadcast</a:t>
            </a:r>
            <a:r>
              <a:rPr lang="fr-FR" sz="2400" dirty="0">
                <a:latin typeface="Times New Roman" pitchFamily="18" charset="0"/>
                <a:cs typeface="Times New Roman" pitchFamily="18" charset="0"/>
              </a:rPr>
              <a:t> .</a:t>
            </a:r>
          </a:p>
        </p:txBody>
      </p:sp>
      <p:sp>
        <p:nvSpPr>
          <p:cNvPr id="163871" name="ZoneTexte 33"/>
          <p:cNvSpPr txBox="1">
            <a:spLocks noChangeArrowheads="1"/>
          </p:cNvSpPr>
          <p:nvPr/>
        </p:nvSpPr>
        <p:spPr bwMode="auto">
          <a:xfrm>
            <a:off x="2857500" y="0"/>
            <a:ext cx="2595563" cy="646113"/>
          </a:xfrm>
          <a:prstGeom prst="rect">
            <a:avLst/>
          </a:prstGeom>
          <a:noFill/>
          <a:ln w="9525">
            <a:noFill/>
            <a:miter lim="800000"/>
            <a:headEnd/>
            <a:tailEnd/>
          </a:ln>
        </p:spPr>
        <p:txBody>
          <a:bodyPr wrap="none">
            <a:spAutoFit/>
          </a:bodyPr>
          <a:lstStyle/>
          <a:p>
            <a:pPr>
              <a:defRPr/>
            </a:pPr>
            <a:r>
              <a:rPr lang="fr-FR" sz="3600" dirty="0">
                <a:latin typeface="Times New Roman" pitchFamily="18" charset="0"/>
                <a:ea typeface="+mj-ea"/>
                <a:cs typeface="Times New Roman" pitchFamily="18" charset="0"/>
              </a:rPr>
              <a:t>Les routeurs </a:t>
            </a:r>
          </a:p>
        </p:txBody>
      </p:sp>
      <p:grpSp>
        <p:nvGrpSpPr>
          <p:cNvPr id="7173" name="Groupe 49"/>
          <p:cNvGrpSpPr>
            <a:grpSpLocks/>
          </p:cNvGrpSpPr>
          <p:nvPr/>
        </p:nvGrpSpPr>
        <p:grpSpPr bwMode="auto">
          <a:xfrm>
            <a:off x="785813" y="4000500"/>
            <a:ext cx="6937375" cy="2643188"/>
            <a:chOff x="71438" y="3957664"/>
            <a:chExt cx="8605739" cy="3426472"/>
          </a:xfrm>
        </p:grpSpPr>
        <p:sp>
          <p:nvSpPr>
            <p:cNvPr id="7174" name="Rectangle 4"/>
            <p:cNvSpPr>
              <a:spLocks noChangeArrowheads="1"/>
            </p:cNvSpPr>
            <p:nvPr/>
          </p:nvSpPr>
          <p:spPr bwMode="auto">
            <a:xfrm>
              <a:off x="1403350" y="3957664"/>
              <a:ext cx="427038" cy="25241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175" name="Rectangle 5"/>
            <p:cNvSpPr>
              <a:spLocks noChangeArrowheads="1"/>
            </p:cNvSpPr>
            <p:nvPr/>
          </p:nvSpPr>
          <p:spPr bwMode="auto">
            <a:xfrm>
              <a:off x="2619375" y="3957664"/>
              <a:ext cx="425450" cy="25241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176" name="Rectangle 6"/>
            <p:cNvSpPr>
              <a:spLocks noChangeArrowheads="1"/>
            </p:cNvSpPr>
            <p:nvPr/>
          </p:nvSpPr>
          <p:spPr bwMode="auto">
            <a:xfrm>
              <a:off x="1830388" y="4672039"/>
              <a:ext cx="425450" cy="25241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177" name="Oval 13"/>
            <p:cNvSpPr>
              <a:spLocks noChangeArrowheads="1"/>
            </p:cNvSpPr>
            <p:nvPr/>
          </p:nvSpPr>
          <p:spPr bwMode="auto">
            <a:xfrm>
              <a:off x="6019800" y="5680102"/>
              <a:ext cx="1093788" cy="714375"/>
            </a:xfrm>
            <a:prstGeom prst="ellipse">
              <a:avLst/>
            </a:prstGeom>
            <a:noFill/>
            <a:ln w="57150">
              <a:solidFill>
                <a:schemeClr val="hlink"/>
              </a:solidFill>
              <a:round/>
              <a:headEnd/>
              <a:tailEnd/>
            </a:ln>
          </p:spPr>
          <p:txBody>
            <a:bodyPr wrap="none" anchor="ctr"/>
            <a:lstStyle/>
            <a:p>
              <a:endParaRPr lang="fr-FR"/>
            </a:p>
          </p:txBody>
        </p:sp>
        <p:sp>
          <p:nvSpPr>
            <p:cNvPr id="7178" name="Rectangle 15"/>
            <p:cNvSpPr>
              <a:spLocks noChangeArrowheads="1"/>
            </p:cNvSpPr>
            <p:nvPr/>
          </p:nvSpPr>
          <p:spPr bwMode="auto">
            <a:xfrm>
              <a:off x="6081713" y="5134002"/>
              <a:ext cx="425450" cy="25241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179" name="Rectangle 16"/>
            <p:cNvSpPr>
              <a:spLocks noChangeArrowheads="1"/>
            </p:cNvSpPr>
            <p:nvPr/>
          </p:nvSpPr>
          <p:spPr bwMode="auto">
            <a:xfrm>
              <a:off x="7235825" y="5386414"/>
              <a:ext cx="425450" cy="25241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180" name="Rectangle 17"/>
            <p:cNvSpPr>
              <a:spLocks noChangeArrowheads="1"/>
            </p:cNvSpPr>
            <p:nvPr/>
          </p:nvSpPr>
          <p:spPr bwMode="auto">
            <a:xfrm>
              <a:off x="6992938" y="6591327"/>
              <a:ext cx="425450" cy="25241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181" name="Line 18"/>
            <p:cNvSpPr>
              <a:spLocks noChangeShapeType="1"/>
            </p:cNvSpPr>
            <p:nvPr/>
          </p:nvSpPr>
          <p:spPr bwMode="auto">
            <a:xfrm>
              <a:off x="1585913" y="4210077"/>
              <a:ext cx="0" cy="209550"/>
            </a:xfrm>
            <a:prstGeom prst="line">
              <a:avLst/>
            </a:prstGeom>
            <a:noFill/>
            <a:ln w="9525">
              <a:solidFill>
                <a:schemeClr val="tx1"/>
              </a:solidFill>
              <a:round/>
              <a:headEnd/>
              <a:tailEnd/>
            </a:ln>
          </p:spPr>
          <p:txBody>
            <a:bodyPr wrap="none" anchor="ctr"/>
            <a:lstStyle/>
            <a:p>
              <a:endParaRPr lang="fr-FR"/>
            </a:p>
          </p:txBody>
        </p:sp>
        <p:sp>
          <p:nvSpPr>
            <p:cNvPr id="7182" name="Line 19"/>
            <p:cNvSpPr>
              <a:spLocks noChangeShapeType="1"/>
            </p:cNvSpPr>
            <p:nvPr/>
          </p:nvSpPr>
          <p:spPr bwMode="auto">
            <a:xfrm flipV="1">
              <a:off x="2071688" y="4419627"/>
              <a:ext cx="0" cy="252412"/>
            </a:xfrm>
            <a:prstGeom prst="line">
              <a:avLst/>
            </a:prstGeom>
            <a:noFill/>
            <a:ln w="9525">
              <a:solidFill>
                <a:schemeClr val="tx1"/>
              </a:solidFill>
              <a:round/>
              <a:headEnd/>
              <a:tailEnd/>
            </a:ln>
          </p:spPr>
          <p:txBody>
            <a:bodyPr wrap="none" anchor="ctr"/>
            <a:lstStyle/>
            <a:p>
              <a:endParaRPr lang="fr-FR"/>
            </a:p>
          </p:txBody>
        </p:sp>
        <p:sp>
          <p:nvSpPr>
            <p:cNvPr id="7183" name="Line 20"/>
            <p:cNvSpPr>
              <a:spLocks noChangeShapeType="1"/>
            </p:cNvSpPr>
            <p:nvPr/>
          </p:nvSpPr>
          <p:spPr bwMode="auto">
            <a:xfrm>
              <a:off x="2801938" y="4210077"/>
              <a:ext cx="0" cy="209550"/>
            </a:xfrm>
            <a:prstGeom prst="line">
              <a:avLst/>
            </a:prstGeom>
            <a:noFill/>
            <a:ln w="9525">
              <a:solidFill>
                <a:schemeClr val="tx1"/>
              </a:solidFill>
              <a:round/>
              <a:headEnd/>
              <a:tailEnd/>
            </a:ln>
          </p:spPr>
          <p:txBody>
            <a:bodyPr wrap="none" anchor="ctr"/>
            <a:lstStyle/>
            <a:p>
              <a:endParaRPr lang="fr-FR"/>
            </a:p>
          </p:txBody>
        </p:sp>
        <p:sp>
          <p:nvSpPr>
            <p:cNvPr id="7184" name="Line 21"/>
            <p:cNvSpPr>
              <a:spLocks noChangeShapeType="1"/>
            </p:cNvSpPr>
            <p:nvPr/>
          </p:nvSpPr>
          <p:spPr bwMode="auto">
            <a:xfrm flipV="1">
              <a:off x="3651250" y="4419627"/>
              <a:ext cx="0" cy="252412"/>
            </a:xfrm>
            <a:prstGeom prst="line">
              <a:avLst/>
            </a:prstGeom>
            <a:noFill/>
            <a:ln w="9525">
              <a:solidFill>
                <a:schemeClr val="tx1"/>
              </a:solidFill>
              <a:round/>
              <a:headEnd/>
              <a:tailEnd/>
            </a:ln>
          </p:spPr>
          <p:txBody>
            <a:bodyPr wrap="none" anchor="ctr"/>
            <a:lstStyle/>
            <a:p>
              <a:endParaRPr lang="fr-FR"/>
            </a:p>
          </p:txBody>
        </p:sp>
        <p:sp>
          <p:nvSpPr>
            <p:cNvPr id="7185" name="Line 22"/>
            <p:cNvSpPr>
              <a:spLocks noChangeShapeType="1"/>
            </p:cNvSpPr>
            <p:nvPr/>
          </p:nvSpPr>
          <p:spPr bwMode="auto">
            <a:xfrm>
              <a:off x="5718175" y="6057927"/>
              <a:ext cx="241300" cy="0"/>
            </a:xfrm>
            <a:prstGeom prst="line">
              <a:avLst/>
            </a:prstGeom>
            <a:noFill/>
            <a:ln w="9525">
              <a:solidFill>
                <a:schemeClr val="tx1"/>
              </a:solidFill>
              <a:round/>
              <a:headEnd/>
              <a:tailEnd/>
            </a:ln>
          </p:spPr>
          <p:txBody>
            <a:bodyPr wrap="none" anchor="ctr"/>
            <a:lstStyle/>
            <a:p>
              <a:endParaRPr lang="fr-FR"/>
            </a:p>
          </p:txBody>
        </p:sp>
        <p:sp>
          <p:nvSpPr>
            <p:cNvPr id="7186" name="Line 23"/>
            <p:cNvSpPr>
              <a:spLocks noChangeShapeType="1"/>
            </p:cNvSpPr>
            <p:nvPr/>
          </p:nvSpPr>
          <p:spPr bwMode="auto">
            <a:xfrm>
              <a:off x="6324600" y="5386414"/>
              <a:ext cx="120650" cy="293688"/>
            </a:xfrm>
            <a:prstGeom prst="line">
              <a:avLst/>
            </a:prstGeom>
            <a:noFill/>
            <a:ln w="9525">
              <a:solidFill>
                <a:schemeClr val="tx1"/>
              </a:solidFill>
              <a:round/>
              <a:headEnd/>
              <a:tailEnd/>
            </a:ln>
          </p:spPr>
          <p:txBody>
            <a:bodyPr wrap="none" anchor="ctr"/>
            <a:lstStyle/>
            <a:p>
              <a:endParaRPr lang="fr-FR"/>
            </a:p>
          </p:txBody>
        </p:sp>
        <p:sp>
          <p:nvSpPr>
            <p:cNvPr id="7187" name="Line 24"/>
            <p:cNvSpPr>
              <a:spLocks noChangeShapeType="1"/>
            </p:cNvSpPr>
            <p:nvPr/>
          </p:nvSpPr>
          <p:spPr bwMode="auto">
            <a:xfrm flipH="1">
              <a:off x="7053263" y="5638827"/>
              <a:ext cx="365125" cy="209550"/>
            </a:xfrm>
            <a:prstGeom prst="line">
              <a:avLst/>
            </a:prstGeom>
            <a:noFill/>
            <a:ln w="9525">
              <a:solidFill>
                <a:schemeClr val="tx1"/>
              </a:solidFill>
              <a:round/>
              <a:headEnd/>
              <a:tailEnd/>
            </a:ln>
          </p:spPr>
          <p:txBody>
            <a:bodyPr wrap="none" anchor="ctr"/>
            <a:lstStyle/>
            <a:p>
              <a:endParaRPr lang="fr-FR"/>
            </a:p>
          </p:txBody>
        </p:sp>
        <p:sp>
          <p:nvSpPr>
            <p:cNvPr id="7188" name="Line 25"/>
            <p:cNvSpPr>
              <a:spLocks noChangeShapeType="1"/>
            </p:cNvSpPr>
            <p:nvPr/>
          </p:nvSpPr>
          <p:spPr bwMode="auto">
            <a:xfrm flipH="1" flipV="1">
              <a:off x="6932613" y="6315102"/>
              <a:ext cx="242887" cy="252412"/>
            </a:xfrm>
            <a:prstGeom prst="line">
              <a:avLst/>
            </a:prstGeom>
            <a:noFill/>
            <a:ln w="9525">
              <a:solidFill>
                <a:schemeClr val="tx1"/>
              </a:solidFill>
              <a:round/>
              <a:headEnd/>
              <a:tailEnd/>
            </a:ln>
          </p:spPr>
          <p:txBody>
            <a:bodyPr wrap="none" anchor="ctr"/>
            <a:lstStyle/>
            <a:p>
              <a:endParaRPr lang="fr-FR"/>
            </a:p>
          </p:txBody>
        </p:sp>
        <p:sp>
          <p:nvSpPr>
            <p:cNvPr id="7189" name="Line 26"/>
            <p:cNvSpPr>
              <a:spLocks noChangeShapeType="1"/>
            </p:cNvSpPr>
            <p:nvPr/>
          </p:nvSpPr>
          <p:spPr bwMode="auto">
            <a:xfrm>
              <a:off x="3833813" y="4924452"/>
              <a:ext cx="1457325" cy="1008062"/>
            </a:xfrm>
            <a:prstGeom prst="line">
              <a:avLst/>
            </a:prstGeom>
            <a:noFill/>
            <a:ln w="38100" cmpd="dbl">
              <a:solidFill>
                <a:schemeClr val="hlink"/>
              </a:solidFill>
              <a:round/>
              <a:headEnd/>
              <a:tailEnd/>
            </a:ln>
          </p:spPr>
          <p:txBody>
            <a:bodyPr wrap="none" anchor="ctr"/>
            <a:lstStyle/>
            <a:p>
              <a:endParaRPr lang="fr-FR"/>
            </a:p>
          </p:txBody>
        </p:sp>
        <p:sp>
          <p:nvSpPr>
            <p:cNvPr id="7190" name="Line 27"/>
            <p:cNvSpPr>
              <a:spLocks noChangeShapeType="1"/>
            </p:cNvSpPr>
            <p:nvPr/>
          </p:nvSpPr>
          <p:spPr bwMode="auto">
            <a:xfrm>
              <a:off x="3470275" y="6351614"/>
              <a:ext cx="2308225" cy="0"/>
            </a:xfrm>
            <a:prstGeom prst="line">
              <a:avLst/>
            </a:prstGeom>
            <a:noFill/>
            <a:ln w="57150">
              <a:solidFill>
                <a:schemeClr val="hlink"/>
              </a:solidFill>
              <a:round/>
              <a:headEnd/>
              <a:tailEnd/>
            </a:ln>
          </p:spPr>
          <p:txBody>
            <a:bodyPr wrap="none" anchor="ctr"/>
            <a:lstStyle/>
            <a:p>
              <a:endParaRPr lang="fr-FR"/>
            </a:p>
          </p:txBody>
        </p:sp>
        <p:sp>
          <p:nvSpPr>
            <p:cNvPr id="7191" name="Rectangle 28"/>
            <p:cNvSpPr>
              <a:spLocks noChangeArrowheads="1"/>
            </p:cNvSpPr>
            <p:nvPr/>
          </p:nvSpPr>
          <p:spPr bwMode="auto">
            <a:xfrm>
              <a:off x="3711575" y="5932514"/>
              <a:ext cx="425450" cy="25241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192" name="Rectangle 29"/>
            <p:cNvSpPr>
              <a:spLocks noChangeArrowheads="1"/>
            </p:cNvSpPr>
            <p:nvPr/>
          </p:nvSpPr>
          <p:spPr bwMode="auto">
            <a:xfrm>
              <a:off x="4441825" y="6521477"/>
              <a:ext cx="423863" cy="250825"/>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193" name="Line 30"/>
            <p:cNvSpPr>
              <a:spLocks noChangeShapeType="1"/>
            </p:cNvSpPr>
            <p:nvPr/>
          </p:nvSpPr>
          <p:spPr bwMode="auto">
            <a:xfrm>
              <a:off x="3956050" y="6184927"/>
              <a:ext cx="0" cy="166687"/>
            </a:xfrm>
            <a:prstGeom prst="line">
              <a:avLst/>
            </a:prstGeom>
            <a:noFill/>
            <a:ln w="9525">
              <a:solidFill>
                <a:schemeClr val="tx1"/>
              </a:solidFill>
              <a:round/>
              <a:headEnd/>
              <a:tailEnd/>
            </a:ln>
          </p:spPr>
          <p:txBody>
            <a:bodyPr wrap="none" anchor="ctr"/>
            <a:lstStyle/>
            <a:p>
              <a:endParaRPr lang="fr-FR"/>
            </a:p>
          </p:txBody>
        </p:sp>
        <p:sp>
          <p:nvSpPr>
            <p:cNvPr id="7194" name="Line 31"/>
            <p:cNvSpPr>
              <a:spLocks noChangeShapeType="1"/>
            </p:cNvSpPr>
            <p:nvPr/>
          </p:nvSpPr>
          <p:spPr bwMode="auto">
            <a:xfrm flipV="1">
              <a:off x="4624388" y="6351614"/>
              <a:ext cx="0" cy="169863"/>
            </a:xfrm>
            <a:prstGeom prst="line">
              <a:avLst/>
            </a:prstGeom>
            <a:noFill/>
            <a:ln w="9525">
              <a:solidFill>
                <a:schemeClr val="tx1"/>
              </a:solidFill>
              <a:round/>
              <a:headEnd/>
              <a:tailEnd/>
            </a:ln>
          </p:spPr>
          <p:txBody>
            <a:bodyPr wrap="none" anchor="ctr"/>
            <a:lstStyle/>
            <a:p>
              <a:endParaRPr lang="fr-FR"/>
            </a:p>
          </p:txBody>
        </p:sp>
        <p:sp>
          <p:nvSpPr>
            <p:cNvPr id="7195" name="Line 32"/>
            <p:cNvSpPr>
              <a:spLocks noChangeShapeType="1"/>
            </p:cNvSpPr>
            <p:nvPr/>
          </p:nvSpPr>
          <p:spPr bwMode="auto">
            <a:xfrm>
              <a:off x="5473700" y="6184927"/>
              <a:ext cx="0" cy="166687"/>
            </a:xfrm>
            <a:prstGeom prst="line">
              <a:avLst/>
            </a:prstGeom>
            <a:noFill/>
            <a:ln w="9525">
              <a:solidFill>
                <a:schemeClr val="tx1"/>
              </a:solidFill>
              <a:round/>
              <a:headEnd/>
              <a:tailEnd/>
            </a:ln>
          </p:spPr>
          <p:txBody>
            <a:bodyPr wrap="none" anchor="ctr"/>
            <a:lstStyle/>
            <a:p>
              <a:endParaRPr lang="fr-FR"/>
            </a:p>
          </p:txBody>
        </p:sp>
        <p:sp>
          <p:nvSpPr>
            <p:cNvPr id="7196" name="Text Box 33"/>
            <p:cNvSpPr txBox="1">
              <a:spLocks noChangeArrowheads="1"/>
            </p:cNvSpPr>
            <p:nvPr/>
          </p:nvSpPr>
          <p:spPr bwMode="auto">
            <a:xfrm>
              <a:off x="4857750" y="4386289"/>
              <a:ext cx="1684796" cy="568973"/>
            </a:xfrm>
            <a:prstGeom prst="rect">
              <a:avLst/>
            </a:prstGeom>
            <a:noFill/>
            <a:ln w="9525">
              <a:noFill/>
              <a:miter lim="800000"/>
              <a:headEnd/>
              <a:tailEnd/>
            </a:ln>
          </p:spPr>
          <p:txBody>
            <a:bodyPr wrap="none" anchor="ctr">
              <a:spAutoFit/>
            </a:bodyPr>
            <a:lstStyle/>
            <a:p>
              <a:r>
                <a:rPr lang="fr-FR">
                  <a:latin typeface="Times New Roman" pitchFamily="18" charset="0"/>
                  <a:cs typeface="Times New Roman" pitchFamily="18" charset="0"/>
                </a:rPr>
                <a:t>Des routeurs</a:t>
              </a:r>
            </a:p>
          </p:txBody>
        </p:sp>
        <p:sp>
          <p:nvSpPr>
            <p:cNvPr id="7197" name="Line 34"/>
            <p:cNvSpPr>
              <a:spLocks noChangeShapeType="1"/>
            </p:cNvSpPr>
            <p:nvPr/>
          </p:nvSpPr>
          <p:spPr bwMode="auto">
            <a:xfrm flipH="1" flipV="1">
              <a:off x="3956050" y="4799039"/>
              <a:ext cx="1187450" cy="44450"/>
            </a:xfrm>
            <a:prstGeom prst="line">
              <a:avLst/>
            </a:prstGeom>
            <a:noFill/>
            <a:ln w="9525">
              <a:solidFill>
                <a:schemeClr val="tx1"/>
              </a:solidFill>
              <a:round/>
              <a:headEnd/>
              <a:tailEnd type="triangle" w="med" len="med"/>
            </a:ln>
          </p:spPr>
          <p:txBody>
            <a:bodyPr wrap="none" anchor="ctr"/>
            <a:lstStyle/>
            <a:p>
              <a:endParaRPr lang="fr-FR"/>
            </a:p>
          </p:txBody>
        </p:sp>
        <p:sp>
          <p:nvSpPr>
            <p:cNvPr id="7198" name="Line 35"/>
            <p:cNvSpPr>
              <a:spLocks noChangeShapeType="1"/>
            </p:cNvSpPr>
            <p:nvPr/>
          </p:nvSpPr>
          <p:spPr bwMode="auto">
            <a:xfrm>
              <a:off x="5143500" y="4814914"/>
              <a:ext cx="269875" cy="1033463"/>
            </a:xfrm>
            <a:prstGeom prst="line">
              <a:avLst/>
            </a:prstGeom>
            <a:noFill/>
            <a:ln w="9525">
              <a:solidFill>
                <a:schemeClr val="tx1"/>
              </a:solidFill>
              <a:round/>
              <a:headEnd/>
              <a:tailEnd type="triangle" w="med" len="med"/>
            </a:ln>
          </p:spPr>
          <p:txBody>
            <a:bodyPr wrap="none" anchor="ctr"/>
            <a:lstStyle/>
            <a:p>
              <a:endParaRPr lang="fr-FR"/>
            </a:p>
          </p:txBody>
        </p:sp>
        <p:sp>
          <p:nvSpPr>
            <p:cNvPr id="7199" name="Text Box 37"/>
            <p:cNvSpPr txBox="1">
              <a:spLocks noChangeArrowheads="1"/>
            </p:cNvSpPr>
            <p:nvPr/>
          </p:nvSpPr>
          <p:spPr bwMode="auto">
            <a:xfrm>
              <a:off x="7286624" y="5886477"/>
              <a:ext cx="1390553" cy="568973"/>
            </a:xfrm>
            <a:prstGeom prst="rect">
              <a:avLst/>
            </a:prstGeom>
            <a:noFill/>
            <a:ln w="9525">
              <a:noFill/>
              <a:miter lim="800000"/>
              <a:headEnd/>
              <a:tailEnd/>
            </a:ln>
          </p:spPr>
          <p:txBody>
            <a:bodyPr wrap="none" anchor="ctr">
              <a:spAutoFit/>
            </a:bodyPr>
            <a:lstStyle/>
            <a:p>
              <a:r>
                <a:rPr lang="fr-FR">
                  <a:latin typeface="Times New Roman" pitchFamily="18" charset="0"/>
                  <a:cs typeface="Times New Roman" pitchFamily="18" charset="0"/>
                </a:rPr>
                <a:t>Réseau  A</a:t>
              </a:r>
            </a:p>
          </p:txBody>
        </p:sp>
        <p:sp>
          <p:nvSpPr>
            <p:cNvPr id="7200" name="Text Box 38"/>
            <p:cNvSpPr txBox="1">
              <a:spLocks noChangeArrowheads="1"/>
            </p:cNvSpPr>
            <p:nvPr/>
          </p:nvSpPr>
          <p:spPr bwMode="auto">
            <a:xfrm>
              <a:off x="3357563" y="6815163"/>
              <a:ext cx="1390474" cy="568973"/>
            </a:xfrm>
            <a:prstGeom prst="rect">
              <a:avLst/>
            </a:prstGeom>
            <a:noFill/>
            <a:ln w="9525">
              <a:noFill/>
              <a:miter lim="800000"/>
              <a:headEnd/>
              <a:tailEnd/>
            </a:ln>
          </p:spPr>
          <p:txBody>
            <a:bodyPr wrap="none" anchor="ctr">
              <a:spAutoFit/>
            </a:bodyPr>
            <a:lstStyle/>
            <a:p>
              <a:r>
                <a:rPr lang="fr-FR">
                  <a:latin typeface="Times New Roman" pitchFamily="18" charset="0"/>
                  <a:cs typeface="Times New Roman" pitchFamily="18" charset="0"/>
                </a:rPr>
                <a:t>Réseau B </a:t>
              </a:r>
            </a:p>
          </p:txBody>
        </p:sp>
        <p:sp>
          <p:nvSpPr>
            <p:cNvPr id="7201" name="Line 3"/>
            <p:cNvSpPr>
              <a:spLocks noChangeShapeType="1"/>
            </p:cNvSpPr>
            <p:nvPr/>
          </p:nvSpPr>
          <p:spPr bwMode="auto">
            <a:xfrm>
              <a:off x="71438" y="5957914"/>
              <a:ext cx="2794000" cy="0"/>
            </a:xfrm>
            <a:prstGeom prst="line">
              <a:avLst/>
            </a:prstGeom>
            <a:noFill/>
            <a:ln w="57150">
              <a:solidFill>
                <a:schemeClr val="hlink"/>
              </a:solidFill>
              <a:round/>
              <a:headEnd/>
              <a:tailEnd/>
            </a:ln>
          </p:spPr>
          <p:txBody>
            <a:bodyPr wrap="none" anchor="ctr"/>
            <a:lstStyle/>
            <a:p>
              <a:endParaRPr lang="fr-FR"/>
            </a:p>
          </p:txBody>
        </p:sp>
        <p:sp>
          <p:nvSpPr>
            <p:cNvPr id="7202" name="Rectangle 4"/>
            <p:cNvSpPr>
              <a:spLocks noChangeArrowheads="1"/>
            </p:cNvSpPr>
            <p:nvPr/>
          </p:nvSpPr>
          <p:spPr bwMode="auto">
            <a:xfrm>
              <a:off x="546100" y="5495952"/>
              <a:ext cx="427038" cy="25241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203" name="Rectangle 5"/>
            <p:cNvSpPr>
              <a:spLocks noChangeArrowheads="1"/>
            </p:cNvSpPr>
            <p:nvPr/>
          </p:nvSpPr>
          <p:spPr bwMode="auto">
            <a:xfrm>
              <a:off x="1763713" y="5495952"/>
              <a:ext cx="423862" cy="25241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204" name="Rectangle 6"/>
            <p:cNvSpPr>
              <a:spLocks noChangeArrowheads="1"/>
            </p:cNvSpPr>
            <p:nvPr/>
          </p:nvSpPr>
          <p:spPr bwMode="auto">
            <a:xfrm>
              <a:off x="973138" y="6210327"/>
              <a:ext cx="425450" cy="25241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7205" name="Line 18"/>
            <p:cNvSpPr>
              <a:spLocks noChangeShapeType="1"/>
            </p:cNvSpPr>
            <p:nvPr/>
          </p:nvSpPr>
          <p:spPr bwMode="auto">
            <a:xfrm>
              <a:off x="730250" y="5748364"/>
              <a:ext cx="0" cy="209550"/>
            </a:xfrm>
            <a:prstGeom prst="line">
              <a:avLst/>
            </a:prstGeom>
            <a:noFill/>
            <a:ln w="9525">
              <a:solidFill>
                <a:schemeClr val="tx1"/>
              </a:solidFill>
              <a:round/>
              <a:headEnd/>
              <a:tailEnd/>
            </a:ln>
          </p:spPr>
          <p:txBody>
            <a:bodyPr wrap="none" anchor="ctr"/>
            <a:lstStyle/>
            <a:p>
              <a:endParaRPr lang="fr-FR"/>
            </a:p>
          </p:txBody>
        </p:sp>
        <p:sp>
          <p:nvSpPr>
            <p:cNvPr id="7206" name="Line 19"/>
            <p:cNvSpPr>
              <a:spLocks noChangeShapeType="1"/>
            </p:cNvSpPr>
            <p:nvPr/>
          </p:nvSpPr>
          <p:spPr bwMode="auto">
            <a:xfrm flipV="1">
              <a:off x="1216025" y="5957914"/>
              <a:ext cx="0" cy="252413"/>
            </a:xfrm>
            <a:prstGeom prst="line">
              <a:avLst/>
            </a:prstGeom>
            <a:noFill/>
            <a:ln w="9525">
              <a:solidFill>
                <a:schemeClr val="tx1"/>
              </a:solidFill>
              <a:round/>
              <a:headEnd/>
              <a:tailEnd/>
            </a:ln>
          </p:spPr>
          <p:txBody>
            <a:bodyPr wrap="none" anchor="ctr"/>
            <a:lstStyle/>
            <a:p>
              <a:endParaRPr lang="fr-FR"/>
            </a:p>
          </p:txBody>
        </p:sp>
        <p:sp>
          <p:nvSpPr>
            <p:cNvPr id="7207" name="Line 20"/>
            <p:cNvSpPr>
              <a:spLocks noChangeShapeType="1"/>
            </p:cNvSpPr>
            <p:nvPr/>
          </p:nvSpPr>
          <p:spPr bwMode="auto">
            <a:xfrm>
              <a:off x="1944688" y="5748364"/>
              <a:ext cx="0" cy="209550"/>
            </a:xfrm>
            <a:prstGeom prst="line">
              <a:avLst/>
            </a:prstGeom>
            <a:noFill/>
            <a:ln w="9525">
              <a:solidFill>
                <a:schemeClr val="tx1"/>
              </a:solidFill>
              <a:round/>
              <a:headEnd/>
              <a:tailEnd/>
            </a:ln>
          </p:spPr>
          <p:txBody>
            <a:bodyPr wrap="none" anchor="ctr"/>
            <a:lstStyle/>
            <a:p>
              <a:endParaRPr lang="fr-FR"/>
            </a:p>
          </p:txBody>
        </p:sp>
        <p:sp>
          <p:nvSpPr>
            <p:cNvPr id="7208" name="Line 21"/>
            <p:cNvSpPr>
              <a:spLocks noChangeShapeType="1"/>
            </p:cNvSpPr>
            <p:nvPr/>
          </p:nvSpPr>
          <p:spPr bwMode="auto">
            <a:xfrm flipV="1">
              <a:off x="2795588" y="5957914"/>
              <a:ext cx="0" cy="252413"/>
            </a:xfrm>
            <a:prstGeom prst="line">
              <a:avLst/>
            </a:prstGeom>
            <a:noFill/>
            <a:ln w="9525">
              <a:solidFill>
                <a:schemeClr val="tx1"/>
              </a:solidFill>
              <a:round/>
              <a:headEnd/>
              <a:tailEnd/>
            </a:ln>
          </p:spPr>
          <p:txBody>
            <a:bodyPr wrap="none" anchor="ctr"/>
            <a:lstStyle/>
            <a:p>
              <a:endParaRPr lang="fr-FR"/>
            </a:p>
          </p:txBody>
        </p:sp>
        <p:sp>
          <p:nvSpPr>
            <p:cNvPr id="7209" name="Text Box 36"/>
            <p:cNvSpPr txBox="1">
              <a:spLocks noChangeArrowheads="1"/>
            </p:cNvSpPr>
            <p:nvPr/>
          </p:nvSpPr>
          <p:spPr bwMode="auto">
            <a:xfrm>
              <a:off x="285751" y="6610377"/>
              <a:ext cx="1334792" cy="568973"/>
            </a:xfrm>
            <a:prstGeom prst="rect">
              <a:avLst/>
            </a:prstGeom>
            <a:noFill/>
            <a:ln w="9525">
              <a:noFill/>
              <a:miter lim="800000"/>
              <a:headEnd/>
              <a:tailEnd/>
            </a:ln>
          </p:spPr>
          <p:txBody>
            <a:bodyPr wrap="none" anchor="ctr">
              <a:spAutoFit/>
            </a:bodyPr>
            <a:lstStyle/>
            <a:p>
              <a:r>
                <a:rPr lang="fr-FR">
                  <a:latin typeface="Times New Roman" pitchFamily="18" charset="0"/>
                  <a:cs typeface="Times New Roman" pitchFamily="18" charset="0"/>
                </a:rPr>
                <a:t>Réseau D</a:t>
              </a:r>
            </a:p>
          </p:txBody>
        </p:sp>
        <p:sp>
          <p:nvSpPr>
            <p:cNvPr id="46" name="Ellipse 45"/>
            <p:cNvSpPr/>
            <p:nvPr/>
          </p:nvSpPr>
          <p:spPr>
            <a:xfrm>
              <a:off x="3143510" y="4671770"/>
              <a:ext cx="913744" cy="2860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R1</a:t>
              </a:r>
            </a:p>
          </p:txBody>
        </p:sp>
        <p:sp>
          <p:nvSpPr>
            <p:cNvPr id="47" name="Ellipse 46"/>
            <p:cNvSpPr/>
            <p:nvPr/>
          </p:nvSpPr>
          <p:spPr>
            <a:xfrm>
              <a:off x="4856780" y="5885955"/>
              <a:ext cx="915713" cy="2860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R2</a:t>
              </a:r>
            </a:p>
          </p:txBody>
        </p:sp>
        <p:sp>
          <p:nvSpPr>
            <p:cNvPr id="48" name="Ellipse 47"/>
            <p:cNvSpPr/>
            <p:nvPr/>
          </p:nvSpPr>
          <p:spPr>
            <a:xfrm>
              <a:off x="2572419" y="6172008"/>
              <a:ext cx="913744" cy="2860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R3</a:t>
              </a:r>
            </a:p>
          </p:txBody>
        </p:sp>
        <p:sp>
          <p:nvSpPr>
            <p:cNvPr id="49" name="Ellipse 48"/>
            <p:cNvSpPr/>
            <p:nvPr/>
          </p:nvSpPr>
          <p:spPr>
            <a:xfrm>
              <a:off x="303813" y="4743797"/>
              <a:ext cx="913744" cy="2860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R4</a:t>
              </a:r>
            </a:p>
          </p:txBody>
        </p:sp>
        <p:cxnSp>
          <p:nvCxnSpPr>
            <p:cNvPr id="7214" name="Connecteur droit 50"/>
            <p:cNvCxnSpPr>
              <a:cxnSpLocks noChangeShapeType="1"/>
            </p:cNvCxnSpPr>
            <p:nvPr/>
          </p:nvCxnSpPr>
          <p:spPr bwMode="auto">
            <a:xfrm rot="10800000">
              <a:off x="285750" y="4386289"/>
              <a:ext cx="3786188" cy="1588"/>
            </a:xfrm>
            <a:prstGeom prst="line">
              <a:avLst/>
            </a:prstGeom>
            <a:noFill/>
            <a:ln w="57150">
              <a:solidFill>
                <a:schemeClr val="hlink"/>
              </a:solidFill>
              <a:round/>
              <a:headEnd/>
              <a:tailEnd/>
            </a:ln>
          </p:spPr>
        </p:cxnSp>
        <p:cxnSp>
          <p:nvCxnSpPr>
            <p:cNvPr id="7215" name="Connecteur droit 54"/>
            <p:cNvCxnSpPr>
              <a:cxnSpLocks noChangeShapeType="1"/>
              <a:stCxn id="7202" idx="0"/>
              <a:endCxn id="49" idx="4"/>
            </p:cNvCxnSpPr>
            <p:nvPr/>
          </p:nvCxnSpPr>
          <p:spPr bwMode="auto">
            <a:xfrm rot="5400000" flipH="1" flipV="1">
              <a:off x="527050" y="5262590"/>
              <a:ext cx="466725" cy="0"/>
            </a:xfrm>
            <a:prstGeom prst="line">
              <a:avLst/>
            </a:prstGeom>
            <a:noFill/>
            <a:ln w="9525">
              <a:solidFill>
                <a:schemeClr val="tx1"/>
              </a:solidFill>
              <a:round/>
              <a:headEnd/>
              <a:tailEnd/>
            </a:ln>
          </p:spPr>
        </p:cxnSp>
        <p:cxnSp>
          <p:nvCxnSpPr>
            <p:cNvPr id="7216" name="Connecteur droit 57"/>
            <p:cNvCxnSpPr>
              <a:cxnSpLocks noChangeShapeType="1"/>
              <a:endCxn id="49" idx="0"/>
            </p:cNvCxnSpPr>
            <p:nvPr/>
          </p:nvCxnSpPr>
          <p:spPr bwMode="auto">
            <a:xfrm rot="5400000">
              <a:off x="594519" y="4552183"/>
              <a:ext cx="357188" cy="25400"/>
            </a:xfrm>
            <a:prstGeom prst="line">
              <a:avLst/>
            </a:prstGeom>
            <a:noFill/>
            <a:ln w="9525">
              <a:solidFill>
                <a:schemeClr val="tx1"/>
              </a:solidFill>
              <a:round/>
              <a:headEnd/>
              <a:tailEnd/>
            </a:ln>
          </p:spPr>
        </p:cxn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idx="4294967295"/>
          </p:nvPr>
        </p:nvSpPr>
        <p:spPr>
          <a:xfrm>
            <a:off x="428596" y="714356"/>
            <a:ext cx="8229600" cy="490537"/>
          </a:xfrm>
        </p:spPr>
        <p:txBody>
          <a:bodyPr/>
          <a:lstStyle/>
          <a:p>
            <a:r>
              <a:rPr lang="fr-FR" sz="3600" dirty="0" smtClean="0">
                <a:latin typeface="Times New Roman" pitchFamily="18" charset="0"/>
                <a:cs typeface="Times New Roman" pitchFamily="18" charset="0"/>
              </a:rPr>
              <a:t>Les routeurs </a:t>
            </a:r>
          </a:p>
        </p:txBody>
      </p:sp>
      <p:sp>
        <p:nvSpPr>
          <p:cNvPr id="8195" name="ZoneTexte 2"/>
          <p:cNvSpPr txBox="1">
            <a:spLocks noChangeArrowheads="1"/>
          </p:cNvSpPr>
          <p:nvPr/>
        </p:nvSpPr>
        <p:spPr bwMode="auto">
          <a:xfrm>
            <a:off x="0" y="1714488"/>
            <a:ext cx="8721725" cy="3046988"/>
          </a:xfrm>
          <a:prstGeom prst="rect">
            <a:avLst/>
          </a:prstGeom>
          <a:noFill/>
          <a:ln w="9525">
            <a:noFill/>
            <a:miter lim="800000"/>
            <a:headEnd/>
            <a:tailEnd/>
          </a:ln>
        </p:spPr>
        <p:txBody>
          <a:bodyPr wrap="square">
            <a:spAutoFit/>
          </a:bodyPr>
          <a:lstStyle/>
          <a:p>
            <a:pPr>
              <a:buFontTx/>
              <a:buChar char="•"/>
            </a:pPr>
            <a:r>
              <a:rPr lang="fr-FR" sz="2400" dirty="0">
                <a:latin typeface="Times New Roman" pitchFamily="18" charset="0"/>
                <a:cs typeface="Times New Roman" pitchFamily="18" charset="0"/>
              </a:rPr>
              <a:t>Un routeur peut être :</a:t>
            </a:r>
          </a:p>
          <a:p>
            <a:pPr marL="266700" lvl="1">
              <a:buFont typeface="Arial" charset="0"/>
              <a:buChar char="•"/>
            </a:pPr>
            <a:r>
              <a:rPr lang="fr-FR" sz="2400" dirty="0">
                <a:latin typeface="Times New Roman" pitchFamily="18" charset="0"/>
                <a:cs typeface="Times New Roman" pitchFamily="18" charset="0"/>
              </a:rPr>
              <a:t>Une machine spécialisé : une machine conçues spécialement pour  le routage. Généralement un routeur comporte un système d’exploitation spécialisé ( ex : IOS  de CISCO )</a:t>
            </a:r>
          </a:p>
          <a:p>
            <a:pPr lvl="1"/>
            <a:endParaRPr lang="fr-FR" sz="2400" dirty="0">
              <a:latin typeface="Times New Roman" pitchFamily="18" charset="0"/>
              <a:cs typeface="Times New Roman" pitchFamily="18" charset="0"/>
            </a:endParaRPr>
          </a:p>
          <a:p>
            <a:pPr marL="266700" lvl="1">
              <a:buFont typeface="Arial" charset="0"/>
              <a:buChar char="•"/>
            </a:pPr>
            <a:r>
              <a:rPr lang="fr-FR" sz="2400" dirty="0">
                <a:latin typeface="Times New Roman" pitchFamily="18" charset="0"/>
                <a:cs typeface="Times New Roman" pitchFamily="18" charset="0"/>
              </a:rPr>
              <a:t>Une machine ordinaire ( ordinateur ) équipé d’un système d’exploitation  ( ex : Unix/Linux , Windows ) et qui possède plusieurs interfaces . Dans ce cas on parle de passerelle ( </a:t>
            </a:r>
            <a:r>
              <a:rPr lang="fr-FR" sz="2400" dirty="0" err="1">
                <a:latin typeface="Times New Roman" pitchFamily="18" charset="0"/>
                <a:cs typeface="Times New Roman" pitchFamily="18" charset="0"/>
              </a:rPr>
              <a:t>gateway</a:t>
            </a:r>
            <a:r>
              <a:rPr lang="fr-FR" sz="2400" dirty="0">
                <a:latin typeface="Times New Roman" pitchFamily="18" charset="0"/>
                <a:cs typeface="Times New Roman" pitchFamily="18" charset="0"/>
              </a:rPr>
              <a:t> )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42875" y="285750"/>
          <a:ext cx="1957630" cy="4157538"/>
        </p:xfrm>
        <a:graphic>
          <a:graphicData uri="http://schemas.openxmlformats.org/drawingml/2006/table">
            <a:tbl>
              <a:tblPr firstRow="1" bandRow="1">
                <a:tableStyleId>{5C22544A-7EE6-4342-B048-85BDC9FD1C3A}</a:tableStyleId>
              </a:tblPr>
              <a:tblGrid>
                <a:gridCol w="1957630"/>
              </a:tblGrid>
              <a:tr h="586243">
                <a:tc>
                  <a:txBody>
                    <a:bodyPr/>
                    <a:lstStyle/>
                    <a:p>
                      <a:pPr algn="ctr"/>
                      <a:r>
                        <a:rPr lang="fr-FR" sz="1800" kern="1200" dirty="0" smtClean="0">
                          <a:solidFill>
                            <a:schemeClr val="dk1"/>
                          </a:solidFill>
                          <a:latin typeface="+mn-lt"/>
                          <a:ea typeface="+mn-ea"/>
                          <a:cs typeface="+mn-cs"/>
                        </a:rPr>
                        <a:t>Application </a:t>
                      </a:r>
                      <a:endParaRPr lang="fr-FR"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Présentation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Session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Transport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Réseau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r>
                        <a:rPr lang="fr-FR" dirty="0" smtClean="0"/>
                        <a:t>Liaison de données</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Physique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3" name="Tableau 2"/>
          <p:cNvGraphicFramePr>
            <a:graphicFrameLocks noGrp="1"/>
          </p:cNvGraphicFramePr>
          <p:nvPr/>
        </p:nvGraphicFramePr>
        <p:xfrm>
          <a:off x="6900863" y="214313"/>
          <a:ext cx="1957630" cy="4157538"/>
        </p:xfrm>
        <a:graphic>
          <a:graphicData uri="http://schemas.openxmlformats.org/drawingml/2006/table">
            <a:tbl>
              <a:tblPr firstRow="1" bandRow="1">
                <a:tableStyleId>{5C22544A-7EE6-4342-B048-85BDC9FD1C3A}</a:tableStyleId>
              </a:tblPr>
              <a:tblGrid>
                <a:gridCol w="1957630"/>
              </a:tblGrid>
              <a:tr h="586243">
                <a:tc>
                  <a:txBody>
                    <a:bodyPr/>
                    <a:lstStyle/>
                    <a:p>
                      <a:pPr algn="ctr"/>
                      <a:r>
                        <a:rPr lang="fr-FR" sz="1800" kern="1200" dirty="0" smtClean="0">
                          <a:solidFill>
                            <a:schemeClr val="dk1"/>
                          </a:solidFill>
                          <a:latin typeface="+mn-lt"/>
                          <a:ea typeface="+mn-ea"/>
                          <a:cs typeface="+mn-cs"/>
                        </a:rPr>
                        <a:t>Application </a:t>
                      </a:r>
                      <a:endParaRPr lang="fr-FR"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Présentation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Session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Transport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Réseau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Liaison de données</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Physique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4" name="Tableau 3"/>
          <p:cNvGraphicFramePr>
            <a:graphicFrameLocks noGrp="1"/>
          </p:cNvGraphicFramePr>
          <p:nvPr/>
        </p:nvGraphicFramePr>
        <p:xfrm>
          <a:off x="4686300" y="2571750"/>
          <a:ext cx="1957630" cy="1812566"/>
        </p:xfrm>
        <a:graphic>
          <a:graphicData uri="http://schemas.openxmlformats.org/drawingml/2006/table">
            <a:tbl>
              <a:tblPr firstRow="1" bandRow="1">
                <a:tableStyleId>{5C22544A-7EE6-4342-B048-85BDC9FD1C3A}</a:tableStyleId>
              </a:tblPr>
              <a:tblGrid>
                <a:gridCol w="1957630"/>
              </a:tblGrid>
              <a:tr h="586243">
                <a:tc>
                  <a:txBody>
                    <a:bodyPr/>
                    <a:lstStyle/>
                    <a:p>
                      <a:pPr algn="ctr"/>
                      <a:r>
                        <a:rPr lang="fr-FR" dirty="0" smtClean="0"/>
                        <a:t>Réseau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Liaison de données</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Physique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1" name="Connecteur droit avec flèche 10"/>
          <p:cNvCxnSpPr/>
          <p:nvPr/>
        </p:nvCxnSpPr>
        <p:spPr>
          <a:xfrm rot="5400000">
            <a:off x="-285750" y="2570163"/>
            <a:ext cx="4287837"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2000250" y="4714875"/>
            <a:ext cx="64293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rot="5400000">
            <a:off x="3894138" y="3606800"/>
            <a:ext cx="1928812" cy="1588"/>
          </a:xfrm>
          <a:prstGeom prst="straightConnector1">
            <a:avLst/>
          </a:prstGeom>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16200000" flipH="1">
            <a:off x="4856957" y="2570956"/>
            <a:ext cx="4286250" cy="1587"/>
          </a:xfrm>
          <a:prstGeom prst="straightConnector1">
            <a:avLst/>
          </a:prstGeom>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10800000" flipV="1">
            <a:off x="6429375" y="4643438"/>
            <a:ext cx="571500" cy="0"/>
          </a:xfrm>
          <a:prstGeom prst="straightConnector1">
            <a:avLst/>
          </a:prstGeom>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16200000" flipH="1">
            <a:off x="5393532" y="3536156"/>
            <a:ext cx="1930400" cy="158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70" name="ZoneTexte 19"/>
          <p:cNvSpPr txBox="1">
            <a:spLocks noChangeArrowheads="1"/>
          </p:cNvSpPr>
          <p:nvPr/>
        </p:nvSpPr>
        <p:spPr bwMode="auto">
          <a:xfrm>
            <a:off x="0" y="5357813"/>
            <a:ext cx="8377238" cy="1323975"/>
          </a:xfrm>
          <a:prstGeom prst="rect">
            <a:avLst/>
          </a:prstGeom>
          <a:noFill/>
          <a:ln w="9525">
            <a:noFill/>
            <a:miter lim="800000"/>
            <a:headEnd/>
            <a:tailEnd/>
          </a:ln>
        </p:spPr>
        <p:txBody>
          <a:bodyPr wrap="none">
            <a:spAutoFit/>
          </a:bodyPr>
          <a:lstStyle/>
          <a:p>
            <a:pPr>
              <a:buFont typeface="Arial" charset="0"/>
              <a:buChar char="•"/>
            </a:pPr>
            <a:r>
              <a:rPr lang="fr-FR" sz="2000">
                <a:latin typeface="Times New Roman" pitchFamily="18" charset="0"/>
                <a:cs typeface="Times New Roman" pitchFamily="18" charset="0"/>
              </a:rPr>
              <a:t>Avant qu’un paquet arrive sa destination il passe par  un ou plusieurs routeurs.</a:t>
            </a:r>
          </a:p>
          <a:p>
            <a:pPr>
              <a:buFont typeface="Arial" charset="0"/>
              <a:buChar char="•"/>
            </a:pPr>
            <a:r>
              <a:rPr lang="fr-FR" sz="2000">
                <a:latin typeface="Times New Roman" pitchFamily="18" charset="0"/>
                <a:cs typeface="Times New Roman" pitchFamily="18" charset="0"/>
              </a:rPr>
              <a:t>Lorsque le routeur reçoit le paquet ( couche 3 ) , il va retirer l’entête du paquet </a:t>
            </a:r>
          </a:p>
          <a:p>
            <a:r>
              <a:rPr lang="fr-FR" sz="2000">
                <a:latin typeface="Times New Roman" pitchFamily="18" charset="0"/>
                <a:cs typeface="Times New Roman" pitchFamily="18" charset="0"/>
              </a:rPr>
              <a:t>  pour extraire des informations qui l’aide a acheminer le paquet .</a:t>
            </a:r>
          </a:p>
          <a:p>
            <a:pPr>
              <a:buFont typeface="Arial" charset="0"/>
              <a:buChar char="•"/>
            </a:pPr>
            <a:r>
              <a:rPr lang="fr-FR" sz="2000">
                <a:latin typeface="Times New Roman" pitchFamily="18" charset="0"/>
                <a:cs typeface="Times New Roman" pitchFamily="18" charset="0"/>
              </a:rPr>
              <a:t>L’information la plus importante est  l’adresse IP de la destination .</a:t>
            </a:r>
          </a:p>
        </p:txBody>
      </p:sp>
      <p:cxnSp>
        <p:nvCxnSpPr>
          <p:cNvPr id="21" name="Connecteur droit avec flèche 20"/>
          <p:cNvCxnSpPr/>
          <p:nvPr/>
        </p:nvCxnSpPr>
        <p:spPr>
          <a:xfrm flipH="1">
            <a:off x="4857750" y="2643188"/>
            <a:ext cx="1571625" cy="1587"/>
          </a:xfrm>
          <a:prstGeom prst="straightConnector1">
            <a:avLst/>
          </a:prstGeom>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9272" name="ZoneTexte 14"/>
          <p:cNvSpPr txBox="1">
            <a:spLocks noChangeArrowheads="1"/>
          </p:cNvSpPr>
          <p:nvPr/>
        </p:nvSpPr>
        <p:spPr bwMode="auto">
          <a:xfrm>
            <a:off x="2786063" y="214313"/>
            <a:ext cx="3624262" cy="646112"/>
          </a:xfrm>
          <a:prstGeom prst="rect">
            <a:avLst/>
          </a:prstGeom>
          <a:noFill/>
          <a:ln w="9525">
            <a:noFill/>
            <a:miter lim="800000"/>
            <a:headEnd/>
            <a:tailEnd/>
          </a:ln>
        </p:spPr>
        <p:txBody>
          <a:bodyPr wrap="none">
            <a:spAutoFit/>
          </a:bodyPr>
          <a:lstStyle/>
          <a:p>
            <a:pPr algn="ctr"/>
            <a:r>
              <a:rPr lang="fr-FR"/>
              <a:t>Acheminement des paquets à</a:t>
            </a:r>
          </a:p>
          <a:p>
            <a:pPr algn="ctr"/>
            <a:r>
              <a:rPr lang="fr-FR"/>
              <a:t> travers les  routeurs</a:t>
            </a:r>
          </a:p>
        </p:txBody>
      </p:sp>
      <p:graphicFrame>
        <p:nvGraphicFramePr>
          <p:cNvPr id="15" name="Tableau 14"/>
          <p:cNvGraphicFramePr>
            <a:graphicFrameLocks noGrp="1"/>
          </p:cNvGraphicFramePr>
          <p:nvPr/>
        </p:nvGraphicFramePr>
        <p:xfrm>
          <a:off x="2428875" y="2500313"/>
          <a:ext cx="1957630" cy="1812566"/>
        </p:xfrm>
        <a:graphic>
          <a:graphicData uri="http://schemas.openxmlformats.org/drawingml/2006/table">
            <a:tbl>
              <a:tblPr firstRow="1" bandRow="1">
                <a:tableStyleId>{5C22544A-7EE6-4342-B048-85BDC9FD1C3A}</a:tableStyleId>
              </a:tblPr>
              <a:tblGrid>
                <a:gridCol w="1957630"/>
              </a:tblGrid>
              <a:tr h="586243">
                <a:tc>
                  <a:txBody>
                    <a:bodyPr/>
                    <a:lstStyle/>
                    <a:p>
                      <a:pPr algn="ctr"/>
                      <a:r>
                        <a:rPr lang="fr-FR" dirty="0" smtClean="0"/>
                        <a:t>Réseau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Liaison de données</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243">
                <a:tc>
                  <a:txBody>
                    <a:bodyPr/>
                    <a:lstStyle/>
                    <a:p>
                      <a:pPr algn="ctr"/>
                      <a:r>
                        <a:rPr lang="fr-FR" dirty="0" smtClean="0"/>
                        <a:t>Physique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9" name="Connecteur droit avec flèche 18"/>
          <p:cNvCxnSpPr/>
          <p:nvPr/>
        </p:nvCxnSpPr>
        <p:spPr>
          <a:xfrm rot="5400000">
            <a:off x="1679575" y="3678238"/>
            <a:ext cx="1928813" cy="1587"/>
          </a:xfrm>
          <a:prstGeom prst="straightConnector1">
            <a:avLst/>
          </a:prstGeom>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16200000" flipH="1">
            <a:off x="3178969" y="3607594"/>
            <a:ext cx="19304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H="1">
            <a:off x="2571750" y="2571750"/>
            <a:ext cx="1571625" cy="1588"/>
          </a:xfrm>
          <a:prstGeom prst="straightConnector1">
            <a:avLst/>
          </a:prstGeom>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4214813" y="4643438"/>
            <a:ext cx="64293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87" name="ZoneTexte 25"/>
          <p:cNvSpPr txBox="1">
            <a:spLocks noChangeArrowheads="1"/>
          </p:cNvSpPr>
          <p:nvPr/>
        </p:nvSpPr>
        <p:spPr bwMode="auto">
          <a:xfrm>
            <a:off x="3000375" y="1928813"/>
            <a:ext cx="492125" cy="369887"/>
          </a:xfrm>
          <a:prstGeom prst="rect">
            <a:avLst/>
          </a:prstGeom>
          <a:noFill/>
          <a:ln w="9525">
            <a:noFill/>
            <a:miter lim="800000"/>
            <a:headEnd/>
            <a:tailEnd/>
          </a:ln>
        </p:spPr>
        <p:txBody>
          <a:bodyPr wrap="none">
            <a:spAutoFit/>
          </a:bodyPr>
          <a:lstStyle/>
          <a:p>
            <a:r>
              <a:rPr lang="fr-FR"/>
              <a:t>R1</a:t>
            </a:r>
          </a:p>
        </p:txBody>
      </p:sp>
      <p:sp>
        <p:nvSpPr>
          <p:cNvPr id="9288" name="ZoneTexte 26"/>
          <p:cNvSpPr txBox="1">
            <a:spLocks noChangeArrowheads="1"/>
          </p:cNvSpPr>
          <p:nvPr/>
        </p:nvSpPr>
        <p:spPr bwMode="auto">
          <a:xfrm>
            <a:off x="5500688" y="2071688"/>
            <a:ext cx="492125" cy="369887"/>
          </a:xfrm>
          <a:prstGeom prst="rect">
            <a:avLst/>
          </a:prstGeom>
          <a:noFill/>
          <a:ln w="9525">
            <a:noFill/>
            <a:miter lim="800000"/>
            <a:headEnd/>
            <a:tailEnd/>
          </a:ln>
        </p:spPr>
        <p:txBody>
          <a:bodyPr wrap="none">
            <a:spAutoFit/>
          </a:bodyPr>
          <a:lstStyle/>
          <a:p>
            <a:r>
              <a:rPr lang="fr-FR"/>
              <a:t>R2</a:t>
            </a:r>
          </a:p>
        </p:txBody>
      </p:sp>
      <p:sp>
        <p:nvSpPr>
          <p:cNvPr id="9289" name="ZoneTexte 27"/>
          <p:cNvSpPr txBox="1">
            <a:spLocks noChangeArrowheads="1"/>
          </p:cNvSpPr>
          <p:nvPr/>
        </p:nvSpPr>
        <p:spPr bwMode="auto">
          <a:xfrm>
            <a:off x="285750" y="4714875"/>
            <a:ext cx="1371600" cy="369888"/>
          </a:xfrm>
          <a:prstGeom prst="rect">
            <a:avLst/>
          </a:prstGeom>
          <a:noFill/>
          <a:ln w="9525">
            <a:noFill/>
            <a:miter lim="800000"/>
            <a:headEnd/>
            <a:tailEnd/>
          </a:ln>
        </p:spPr>
        <p:txBody>
          <a:bodyPr wrap="none">
            <a:spAutoFit/>
          </a:bodyPr>
          <a:lstStyle/>
          <a:p>
            <a:r>
              <a:rPr lang="fr-FR">
                <a:latin typeface="Times New Roman" pitchFamily="18" charset="0"/>
                <a:cs typeface="Times New Roman" pitchFamily="18" charset="0"/>
              </a:rPr>
              <a:t>Machine M1</a:t>
            </a:r>
          </a:p>
        </p:txBody>
      </p:sp>
      <p:sp>
        <p:nvSpPr>
          <p:cNvPr id="9290" name="ZoneTexte 28"/>
          <p:cNvSpPr txBox="1">
            <a:spLocks noChangeArrowheads="1"/>
          </p:cNvSpPr>
          <p:nvPr/>
        </p:nvSpPr>
        <p:spPr bwMode="auto">
          <a:xfrm>
            <a:off x="7358063" y="4500563"/>
            <a:ext cx="1371600" cy="369887"/>
          </a:xfrm>
          <a:prstGeom prst="rect">
            <a:avLst/>
          </a:prstGeom>
          <a:noFill/>
          <a:ln w="9525">
            <a:noFill/>
            <a:miter lim="800000"/>
            <a:headEnd/>
            <a:tailEnd/>
          </a:ln>
        </p:spPr>
        <p:txBody>
          <a:bodyPr wrap="none">
            <a:spAutoFit/>
          </a:bodyPr>
          <a:lstStyle/>
          <a:p>
            <a:r>
              <a:rPr lang="fr-FR">
                <a:latin typeface="Times New Roman" pitchFamily="18" charset="0"/>
                <a:cs typeface="Times New Roman" pitchFamily="18" charset="0"/>
              </a:rPr>
              <a:t>Machine M2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7772400" cy="928688"/>
          </a:xfrm>
        </p:spPr>
        <p:txBody>
          <a:bodyPr/>
          <a:lstStyle/>
          <a:p>
            <a:r>
              <a:rPr lang="fr-FR" sz="3600" dirty="0" smtClean="0">
                <a:latin typeface="Times New Roman" pitchFamily="18" charset="0"/>
                <a:cs typeface="Times New Roman" pitchFamily="18" charset="0"/>
              </a:rPr>
              <a:t>Adresses d’un routeur   </a:t>
            </a:r>
          </a:p>
        </p:txBody>
      </p:sp>
      <p:sp>
        <p:nvSpPr>
          <p:cNvPr id="10243" name="Rectangle 3"/>
          <p:cNvSpPr>
            <a:spLocks noChangeArrowheads="1"/>
          </p:cNvSpPr>
          <p:nvPr/>
        </p:nvSpPr>
        <p:spPr bwMode="auto">
          <a:xfrm>
            <a:off x="76200" y="928688"/>
            <a:ext cx="8567738" cy="2362200"/>
          </a:xfrm>
          <a:prstGeom prst="rect">
            <a:avLst/>
          </a:prstGeom>
          <a:noFill/>
          <a:ln w="9525">
            <a:noFill/>
            <a:miter lim="800000"/>
            <a:headEnd/>
            <a:tailEnd/>
          </a:ln>
        </p:spPr>
        <p:txBody>
          <a:bodyPr lIns="92075" tIns="46038" rIns="92075" bIns="46038"/>
          <a:lstStyle/>
          <a:p>
            <a:pPr algn="just">
              <a:spcBef>
                <a:spcPct val="48000"/>
              </a:spcBef>
              <a:buFont typeface="Arial" charset="0"/>
              <a:buChar char="•"/>
            </a:pPr>
            <a:r>
              <a:rPr lang="fr-FR" sz="2000">
                <a:latin typeface="Times New Roman" pitchFamily="18" charset="0"/>
                <a:cs typeface="Times New Roman" pitchFamily="18" charset="0"/>
              </a:rPr>
              <a:t>A chaque interface physique (carte réseau) correspond une adresse IP.</a:t>
            </a:r>
          </a:p>
          <a:p>
            <a:pPr algn="just">
              <a:spcBef>
                <a:spcPct val="48000"/>
              </a:spcBef>
              <a:buFont typeface="Arial" charset="0"/>
              <a:buChar char="•"/>
            </a:pPr>
            <a:r>
              <a:rPr lang="fr-FR" sz="2000">
                <a:latin typeface="Times New Roman" pitchFamily="18" charset="0"/>
                <a:cs typeface="Times New Roman" pitchFamily="18" charset="0"/>
              </a:rPr>
              <a:t>Les routeurs possède (par définition) plusieurs interfaces. Une pour chaque connexion.</a:t>
            </a:r>
          </a:p>
          <a:p>
            <a:pPr algn="just">
              <a:spcBef>
                <a:spcPct val="48000"/>
              </a:spcBef>
              <a:buFont typeface="Arial" charset="0"/>
              <a:buChar char="•"/>
            </a:pPr>
            <a:r>
              <a:rPr lang="fr-FR" sz="2000">
                <a:latin typeface="Times New Roman" pitchFamily="18" charset="0"/>
                <a:cs typeface="Times New Roman" pitchFamily="18" charset="0"/>
              </a:rPr>
              <a:t>Donc à une même machine (un routeur), est associé plusieurs adresses IP.</a:t>
            </a:r>
          </a:p>
          <a:p>
            <a:pPr algn="just">
              <a:spcBef>
                <a:spcPct val="48000"/>
              </a:spcBef>
              <a:buFont typeface="Arial" charset="0"/>
              <a:buChar char="•"/>
            </a:pPr>
            <a:r>
              <a:rPr lang="fr-FR" sz="2000">
                <a:latin typeface="Times New Roman" pitchFamily="18" charset="0"/>
                <a:cs typeface="Times New Roman" pitchFamily="18" charset="0"/>
              </a:rPr>
              <a:t>Tandis qu’une machine possède généralement qu’une seule connexion.</a:t>
            </a:r>
          </a:p>
          <a:p>
            <a:pPr>
              <a:spcBef>
                <a:spcPct val="20000"/>
              </a:spcBef>
            </a:pPr>
            <a:endParaRPr lang="fr-FR" sz="3200"/>
          </a:p>
        </p:txBody>
      </p:sp>
      <p:grpSp>
        <p:nvGrpSpPr>
          <p:cNvPr id="10244" name="Groupe 44"/>
          <p:cNvGrpSpPr>
            <a:grpSpLocks/>
          </p:cNvGrpSpPr>
          <p:nvPr/>
        </p:nvGrpSpPr>
        <p:grpSpPr bwMode="auto">
          <a:xfrm>
            <a:off x="285750" y="3344863"/>
            <a:ext cx="8429625" cy="3155950"/>
            <a:chOff x="285720" y="3344291"/>
            <a:chExt cx="8429684" cy="3156543"/>
          </a:xfrm>
        </p:grpSpPr>
        <p:sp>
          <p:nvSpPr>
            <p:cNvPr id="10245" name="Line 26"/>
            <p:cNvSpPr>
              <a:spLocks noChangeShapeType="1"/>
            </p:cNvSpPr>
            <p:nvPr/>
          </p:nvSpPr>
          <p:spPr bwMode="auto">
            <a:xfrm>
              <a:off x="2857487" y="4487299"/>
              <a:ext cx="1928827" cy="1428760"/>
            </a:xfrm>
            <a:prstGeom prst="line">
              <a:avLst/>
            </a:prstGeom>
            <a:noFill/>
            <a:ln w="38100" cmpd="dbl">
              <a:solidFill>
                <a:schemeClr val="hlink"/>
              </a:solidFill>
              <a:round/>
              <a:headEnd/>
              <a:tailEnd/>
            </a:ln>
          </p:spPr>
          <p:txBody>
            <a:bodyPr wrap="none" anchor="ctr"/>
            <a:lstStyle/>
            <a:p>
              <a:endParaRPr lang="fr-FR"/>
            </a:p>
          </p:txBody>
        </p:sp>
        <p:sp>
          <p:nvSpPr>
            <p:cNvPr id="10246" name="Text Box 36"/>
            <p:cNvSpPr txBox="1">
              <a:spLocks noChangeArrowheads="1"/>
            </p:cNvSpPr>
            <p:nvPr/>
          </p:nvSpPr>
          <p:spPr bwMode="auto">
            <a:xfrm>
              <a:off x="642910" y="3487167"/>
              <a:ext cx="1603324" cy="307777"/>
            </a:xfrm>
            <a:prstGeom prst="rect">
              <a:avLst/>
            </a:prstGeom>
            <a:noFill/>
            <a:ln w="9525">
              <a:noFill/>
              <a:miter lim="800000"/>
              <a:headEnd/>
              <a:tailEnd/>
            </a:ln>
          </p:spPr>
          <p:txBody>
            <a:bodyPr wrap="none" anchor="ctr">
              <a:spAutoFit/>
            </a:bodyPr>
            <a:lstStyle/>
            <a:p>
              <a:r>
                <a:rPr lang="fr-FR" sz="1400">
                  <a:latin typeface="Times New Roman" pitchFamily="18" charset="0"/>
                  <a:cs typeface="Times New Roman" pitchFamily="18" charset="0"/>
                </a:rPr>
                <a:t>Réseau 192.168.2.0</a:t>
              </a:r>
            </a:p>
          </p:txBody>
        </p:sp>
        <p:grpSp>
          <p:nvGrpSpPr>
            <p:cNvPr id="10247" name="Groupe 59"/>
            <p:cNvGrpSpPr>
              <a:grpSpLocks/>
            </p:cNvGrpSpPr>
            <p:nvPr/>
          </p:nvGrpSpPr>
          <p:grpSpPr bwMode="auto">
            <a:xfrm>
              <a:off x="285720" y="3915795"/>
              <a:ext cx="2965847" cy="1319624"/>
              <a:chOff x="1239417" y="2391992"/>
              <a:chExt cx="2965847" cy="1319624"/>
            </a:xfrm>
          </p:grpSpPr>
          <p:sp>
            <p:nvSpPr>
              <p:cNvPr id="10260" name="Rectangle 4"/>
              <p:cNvSpPr>
                <a:spLocks noChangeArrowheads="1"/>
              </p:cNvSpPr>
              <p:nvPr/>
            </p:nvSpPr>
            <p:spPr bwMode="auto">
              <a:xfrm>
                <a:off x="2114871" y="2391992"/>
                <a:ext cx="334513"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0261" name="Rectangle 5"/>
              <p:cNvSpPr>
                <a:spLocks noChangeArrowheads="1"/>
              </p:cNvSpPr>
              <p:nvPr/>
            </p:nvSpPr>
            <p:spPr bwMode="auto">
              <a:xfrm>
                <a:off x="3067424" y="2391992"/>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0262" name="Rectangle 6"/>
              <p:cNvSpPr>
                <a:spLocks noChangeArrowheads="1"/>
              </p:cNvSpPr>
              <p:nvPr/>
            </p:nvSpPr>
            <p:spPr bwMode="auto">
              <a:xfrm>
                <a:off x="2449384" y="3367083"/>
                <a:ext cx="333269" cy="344533"/>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0263" name="Line 18"/>
              <p:cNvSpPr>
                <a:spLocks noChangeShapeType="1"/>
              </p:cNvSpPr>
              <p:nvPr/>
            </p:nvSpPr>
            <p:spPr bwMode="auto">
              <a:xfrm>
                <a:off x="2257878" y="2736524"/>
                <a:ext cx="0" cy="286027"/>
              </a:xfrm>
              <a:prstGeom prst="line">
                <a:avLst/>
              </a:prstGeom>
              <a:noFill/>
              <a:ln w="9525">
                <a:solidFill>
                  <a:schemeClr val="tx1"/>
                </a:solidFill>
                <a:round/>
                <a:headEnd/>
                <a:tailEnd/>
              </a:ln>
            </p:spPr>
            <p:txBody>
              <a:bodyPr wrap="none" anchor="ctr"/>
              <a:lstStyle/>
              <a:p>
                <a:endParaRPr lang="fr-FR"/>
              </a:p>
            </p:txBody>
          </p:sp>
          <p:sp>
            <p:nvSpPr>
              <p:cNvPr id="10264" name="Line 19"/>
              <p:cNvSpPr>
                <a:spLocks noChangeShapeType="1"/>
              </p:cNvSpPr>
              <p:nvPr/>
            </p:nvSpPr>
            <p:spPr bwMode="auto">
              <a:xfrm flipV="1">
                <a:off x="2638402" y="3022552"/>
                <a:ext cx="0" cy="344532"/>
              </a:xfrm>
              <a:prstGeom prst="line">
                <a:avLst/>
              </a:prstGeom>
              <a:noFill/>
              <a:ln w="9525">
                <a:solidFill>
                  <a:schemeClr val="tx1"/>
                </a:solidFill>
                <a:round/>
                <a:headEnd/>
                <a:tailEnd/>
              </a:ln>
            </p:spPr>
            <p:txBody>
              <a:bodyPr wrap="none" anchor="ctr"/>
              <a:lstStyle/>
              <a:p>
                <a:endParaRPr lang="fr-FR"/>
              </a:p>
            </p:txBody>
          </p:sp>
          <p:sp>
            <p:nvSpPr>
              <p:cNvPr id="10265" name="Line 20"/>
              <p:cNvSpPr>
                <a:spLocks noChangeShapeType="1"/>
              </p:cNvSpPr>
              <p:nvPr/>
            </p:nvSpPr>
            <p:spPr bwMode="auto">
              <a:xfrm>
                <a:off x="3210431" y="2736524"/>
                <a:ext cx="0" cy="286027"/>
              </a:xfrm>
              <a:prstGeom prst="line">
                <a:avLst/>
              </a:prstGeom>
              <a:noFill/>
              <a:ln w="9525">
                <a:solidFill>
                  <a:schemeClr val="tx1"/>
                </a:solidFill>
                <a:round/>
                <a:headEnd/>
                <a:tailEnd/>
              </a:ln>
            </p:spPr>
            <p:txBody>
              <a:bodyPr wrap="none" anchor="ctr"/>
              <a:lstStyle/>
              <a:p>
                <a:endParaRPr lang="fr-FR"/>
              </a:p>
            </p:txBody>
          </p:sp>
          <p:cxnSp>
            <p:nvCxnSpPr>
              <p:cNvPr id="10266" name="Connecteur droit 50"/>
              <p:cNvCxnSpPr>
                <a:cxnSpLocks noChangeShapeType="1"/>
              </p:cNvCxnSpPr>
              <p:nvPr/>
            </p:nvCxnSpPr>
            <p:spPr bwMode="auto">
              <a:xfrm rot="10800000">
                <a:off x="1239417" y="2977046"/>
                <a:ext cx="2965847" cy="2168"/>
              </a:xfrm>
              <a:prstGeom prst="line">
                <a:avLst/>
              </a:prstGeom>
              <a:noFill/>
              <a:ln w="57150">
                <a:solidFill>
                  <a:schemeClr val="hlink"/>
                </a:solidFill>
                <a:round/>
                <a:headEnd/>
                <a:tailEnd/>
              </a:ln>
            </p:spPr>
          </p:cxnSp>
        </p:grpSp>
        <p:sp>
          <p:nvSpPr>
            <p:cNvPr id="10248" name="Line 3"/>
            <p:cNvSpPr>
              <a:spLocks noChangeShapeType="1"/>
            </p:cNvSpPr>
            <p:nvPr/>
          </p:nvSpPr>
          <p:spPr bwMode="auto">
            <a:xfrm>
              <a:off x="6357950" y="4512614"/>
              <a:ext cx="2357454" cy="0"/>
            </a:xfrm>
            <a:prstGeom prst="line">
              <a:avLst/>
            </a:prstGeom>
            <a:noFill/>
            <a:ln w="57150">
              <a:solidFill>
                <a:schemeClr val="hlink"/>
              </a:solidFill>
              <a:round/>
              <a:headEnd/>
              <a:tailEnd/>
            </a:ln>
          </p:spPr>
          <p:txBody>
            <a:bodyPr wrap="none" anchor="ctr"/>
            <a:lstStyle/>
            <a:p>
              <a:endParaRPr lang="fr-FR"/>
            </a:p>
          </p:txBody>
        </p:sp>
        <p:sp>
          <p:nvSpPr>
            <p:cNvPr id="10249" name="Rectangle 4"/>
            <p:cNvSpPr>
              <a:spLocks noChangeArrowheads="1"/>
            </p:cNvSpPr>
            <p:nvPr/>
          </p:nvSpPr>
          <p:spPr bwMode="auto">
            <a:xfrm>
              <a:off x="6758449" y="3882055"/>
              <a:ext cx="36031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0250" name="Rectangle 5"/>
            <p:cNvSpPr>
              <a:spLocks noChangeArrowheads="1"/>
            </p:cNvSpPr>
            <p:nvPr/>
          </p:nvSpPr>
          <p:spPr bwMode="auto">
            <a:xfrm>
              <a:off x="7785818" y="3882055"/>
              <a:ext cx="35763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0251" name="Rectangle 6"/>
            <p:cNvSpPr>
              <a:spLocks noChangeArrowheads="1"/>
            </p:cNvSpPr>
            <p:nvPr/>
          </p:nvSpPr>
          <p:spPr bwMode="auto">
            <a:xfrm>
              <a:off x="7118765" y="4857147"/>
              <a:ext cx="358976" cy="344532"/>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0252" name="Line 18"/>
            <p:cNvSpPr>
              <a:spLocks noChangeShapeType="1"/>
            </p:cNvSpPr>
            <p:nvPr/>
          </p:nvSpPr>
          <p:spPr bwMode="auto">
            <a:xfrm>
              <a:off x="6913827" y="4226587"/>
              <a:ext cx="0" cy="286027"/>
            </a:xfrm>
            <a:prstGeom prst="line">
              <a:avLst/>
            </a:prstGeom>
            <a:noFill/>
            <a:ln w="9525">
              <a:solidFill>
                <a:schemeClr val="tx1"/>
              </a:solidFill>
              <a:round/>
              <a:headEnd/>
              <a:tailEnd/>
            </a:ln>
          </p:spPr>
          <p:txBody>
            <a:bodyPr wrap="none" anchor="ctr"/>
            <a:lstStyle/>
            <a:p>
              <a:endParaRPr lang="fr-FR"/>
            </a:p>
          </p:txBody>
        </p:sp>
        <p:sp>
          <p:nvSpPr>
            <p:cNvPr id="10253" name="Line 19"/>
            <p:cNvSpPr>
              <a:spLocks noChangeShapeType="1"/>
            </p:cNvSpPr>
            <p:nvPr/>
          </p:nvSpPr>
          <p:spPr bwMode="auto">
            <a:xfrm flipV="1">
              <a:off x="7323702" y="4512614"/>
              <a:ext cx="0" cy="344533"/>
            </a:xfrm>
            <a:prstGeom prst="line">
              <a:avLst/>
            </a:prstGeom>
            <a:noFill/>
            <a:ln w="9525">
              <a:solidFill>
                <a:schemeClr val="tx1"/>
              </a:solidFill>
              <a:round/>
              <a:headEnd/>
              <a:tailEnd/>
            </a:ln>
          </p:spPr>
          <p:txBody>
            <a:bodyPr wrap="none" anchor="ctr"/>
            <a:lstStyle/>
            <a:p>
              <a:endParaRPr lang="fr-FR"/>
            </a:p>
          </p:txBody>
        </p:sp>
        <p:sp>
          <p:nvSpPr>
            <p:cNvPr id="10254" name="Line 20"/>
            <p:cNvSpPr>
              <a:spLocks noChangeShapeType="1"/>
            </p:cNvSpPr>
            <p:nvPr/>
          </p:nvSpPr>
          <p:spPr bwMode="auto">
            <a:xfrm>
              <a:off x="7938516" y="4226587"/>
              <a:ext cx="0" cy="286027"/>
            </a:xfrm>
            <a:prstGeom prst="line">
              <a:avLst/>
            </a:prstGeom>
            <a:noFill/>
            <a:ln w="9525">
              <a:solidFill>
                <a:schemeClr val="tx1"/>
              </a:solidFill>
              <a:round/>
              <a:headEnd/>
              <a:tailEnd/>
            </a:ln>
          </p:spPr>
          <p:txBody>
            <a:bodyPr wrap="none" anchor="ctr"/>
            <a:lstStyle/>
            <a:p>
              <a:endParaRPr lang="fr-FR"/>
            </a:p>
          </p:txBody>
        </p:sp>
        <p:sp>
          <p:nvSpPr>
            <p:cNvPr id="10255" name="Line 26"/>
            <p:cNvSpPr>
              <a:spLocks noChangeShapeType="1"/>
            </p:cNvSpPr>
            <p:nvPr/>
          </p:nvSpPr>
          <p:spPr bwMode="auto">
            <a:xfrm flipV="1">
              <a:off x="5500694" y="4558735"/>
              <a:ext cx="1143008" cy="1428761"/>
            </a:xfrm>
            <a:prstGeom prst="line">
              <a:avLst/>
            </a:prstGeom>
            <a:noFill/>
            <a:ln w="38100" cmpd="dbl">
              <a:solidFill>
                <a:schemeClr val="hlink"/>
              </a:solidFill>
              <a:round/>
              <a:headEnd/>
              <a:tailEnd/>
            </a:ln>
          </p:spPr>
          <p:txBody>
            <a:bodyPr wrap="none" anchor="ctr"/>
            <a:lstStyle/>
            <a:p>
              <a:endParaRPr lang="fr-FR"/>
            </a:p>
          </p:txBody>
        </p:sp>
        <p:sp>
          <p:nvSpPr>
            <p:cNvPr id="41" name="Ellipse 40"/>
            <p:cNvSpPr/>
            <p:nvPr/>
          </p:nvSpPr>
          <p:spPr>
            <a:xfrm>
              <a:off x="4786315" y="5732340"/>
              <a:ext cx="771530" cy="5843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1"/>
                  </a:solidFill>
                </a:rPr>
                <a:t>R1</a:t>
              </a:r>
            </a:p>
          </p:txBody>
        </p:sp>
        <p:sp>
          <p:nvSpPr>
            <p:cNvPr id="10257" name="Text Box 36"/>
            <p:cNvSpPr txBox="1">
              <a:spLocks noChangeArrowheads="1"/>
            </p:cNvSpPr>
            <p:nvPr/>
          </p:nvSpPr>
          <p:spPr bwMode="auto">
            <a:xfrm>
              <a:off x="4942287" y="3344291"/>
              <a:ext cx="1603324" cy="307777"/>
            </a:xfrm>
            <a:prstGeom prst="rect">
              <a:avLst/>
            </a:prstGeom>
            <a:noFill/>
            <a:ln w="9525">
              <a:noFill/>
              <a:miter lim="800000"/>
              <a:headEnd/>
              <a:tailEnd/>
            </a:ln>
          </p:spPr>
          <p:txBody>
            <a:bodyPr wrap="none" anchor="ctr">
              <a:spAutoFit/>
            </a:bodyPr>
            <a:lstStyle/>
            <a:p>
              <a:r>
                <a:rPr lang="fr-FR" sz="1400" dirty="0">
                  <a:latin typeface="Times New Roman" pitchFamily="18" charset="0"/>
                  <a:cs typeface="Times New Roman" pitchFamily="18" charset="0"/>
                </a:rPr>
                <a:t>Réseau 192.168.1.0</a:t>
              </a:r>
            </a:p>
          </p:txBody>
        </p:sp>
        <p:sp>
          <p:nvSpPr>
            <p:cNvPr id="10258" name="Rectangle 42"/>
            <p:cNvSpPr>
              <a:spLocks noChangeArrowheads="1"/>
            </p:cNvSpPr>
            <p:nvPr/>
          </p:nvSpPr>
          <p:spPr bwMode="auto">
            <a:xfrm>
              <a:off x="2928926" y="5916059"/>
              <a:ext cx="1383712" cy="584775"/>
            </a:xfrm>
            <a:prstGeom prst="rect">
              <a:avLst/>
            </a:prstGeom>
            <a:noFill/>
            <a:ln w="9525">
              <a:noFill/>
              <a:miter lim="800000"/>
              <a:headEnd/>
              <a:tailEnd/>
            </a:ln>
          </p:spPr>
          <p:txBody>
            <a:bodyPr wrap="none">
              <a:spAutoFit/>
            </a:bodyPr>
            <a:lstStyle/>
            <a:p>
              <a:r>
                <a:rPr lang="fr-FR" sz="1600" b="1">
                  <a:latin typeface="Times New Roman" pitchFamily="18" charset="0"/>
                  <a:cs typeface="Times New Roman" pitchFamily="18" charset="0"/>
                </a:rPr>
                <a:t>Interface P2 :</a:t>
              </a:r>
            </a:p>
            <a:p>
              <a:r>
                <a:rPr lang="fr-FR" sz="1600" b="1">
                  <a:latin typeface="Times New Roman" pitchFamily="18" charset="0"/>
                  <a:cs typeface="Times New Roman" pitchFamily="18" charset="0"/>
                </a:rPr>
                <a:t>192.168.2.1</a:t>
              </a:r>
            </a:p>
          </p:txBody>
        </p:sp>
        <p:sp>
          <p:nvSpPr>
            <p:cNvPr id="10259" name="Rectangle 43"/>
            <p:cNvSpPr>
              <a:spLocks noChangeArrowheads="1"/>
            </p:cNvSpPr>
            <p:nvPr/>
          </p:nvSpPr>
          <p:spPr bwMode="auto">
            <a:xfrm>
              <a:off x="5857884" y="5844621"/>
              <a:ext cx="1383712" cy="584775"/>
            </a:xfrm>
            <a:prstGeom prst="rect">
              <a:avLst/>
            </a:prstGeom>
            <a:noFill/>
            <a:ln w="9525">
              <a:noFill/>
              <a:miter lim="800000"/>
              <a:headEnd/>
              <a:tailEnd/>
            </a:ln>
          </p:spPr>
          <p:txBody>
            <a:bodyPr wrap="none">
              <a:spAutoFit/>
            </a:bodyPr>
            <a:lstStyle/>
            <a:p>
              <a:r>
                <a:rPr lang="fr-FR" sz="1600" b="1">
                  <a:latin typeface="Times New Roman" pitchFamily="18" charset="0"/>
                  <a:cs typeface="Times New Roman" pitchFamily="18" charset="0"/>
                </a:rPr>
                <a:t>Interface P1 :</a:t>
              </a:r>
            </a:p>
            <a:p>
              <a:r>
                <a:rPr lang="fr-FR" sz="1600" b="1">
                  <a:latin typeface="Times New Roman" pitchFamily="18" charset="0"/>
                  <a:cs typeface="Times New Roman" pitchFamily="18" charset="0"/>
                </a:rPr>
                <a:t>192.168.1.1</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8"/>
          <p:cNvSpPr>
            <a:spLocks noGrp="1" noChangeArrowheads="1"/>
          </p:cNvSpPr>
          <p:nvPr>
            <p:ph type="title"/>
          </p:nvPr>
        </p:nvSpPr>
        <p:spPr>
          <a:xfrm>
            <a:off x="395288" y="0"/>
            <a:ext cx="8229600" cy="714375"/>
          </a:xfrm>
        </p:spPr>
        <p:txBody>
          <a:bodyPr/>
          <a:lstStyle/>
          <a:p>
            <a:pPr eaLnBrk="1" hangingPunct="1"/>
            <a:r>
              <a:rPr lang="fr-FR" sz="3600" smtClean="0">
                <a:latin typeface="Times New Roman" pitchFamily="18" charset="0"/>
                <a:cs typeface="Times New Roman" pitchFamily="18" charset="0"/>
              </a:rPr>
              <a:t> Le routage  </a:t>
            </a:r>
          </a:p>
        </p:txBody>
      </p:sp>
      <p:sp>
        <p:nvSpPr>
          <p:cNvPr id="8195" name="Rectangle 3"/>
          <p:cNvSpPr>
            <a:spLocks noGrp="1" noChangeArrowheads="1"/>
          </p:cNvSpPr>
          <p:nvPr>
            <p:ph type="body" sz="half" idx="1"/>
          </p:nvPr>
        </p:nvSpPr>
        <p:spPr>
          <a:xfrm>
            <a:off x="179388" y="928688"/>
            <a:ext cx="8750300" cy="3571875"/>
          </a:xfrm>
        </p:spPr>
        <p:txBody>
          <a:bodyPr rtlCol="0">
            <a:normAutofit fontScale="85000" lnSpcReduction="10000"/>
          </a:bodyPr>
          <a:lstStyle/>
          <a:p>
            <a:pPr eaLnBrk="1" fontAlgn="auto" hangingPunct="1">
              <a:spcAft>
                <a:spcPts val="0"/>
              </a:spcAft>
              <a:defRPr/>
            </a:pPr>
            <a:r>
              <a:rPr lang="fr-FR" sz="2400" dirty="0" smtClean="0">
                <a:latin typeface="Times New Roman" pitchFamily="18" charset="0"/>
                <a:cs typeface="Times New Roman" pitchFamily="18" charset="0"/>
              </a:rPr>
              <a:t>Le routage  (routage du paquet  )est le processus permettant à  un datagramme d’être acheminé vers le destinataire lorsque celui-ci n’est pas sur le même réseau physique que l’émetteur. </a:t>
            </a:r>
          </a:p>
          <a:p>
            <a:pPr eaLnBrk="1" fontAlgn="auto" hangingPunct="1">
              <a:spcAft>
                <a:spcPts val="0"/>
              </a:spcAft>
              <a:defRPr/>
            </a:pPr>
            <a:r>
              <a:rPr lang="fr-FR" sz="2400" dirty="0" smtClean="0">
                <a:effectLst>
                  <a:outerShdw blurRad="38100" dist="38100" dir="2700000" algn="tl">
                    <a:srgbClr val="C0C0C0"/>
                  </a:outerShdw>
                </a:effectLst>
                <a:latin typeface="Times New Roman" pitchFamily="18" charset="0"/>
                <a:cs typeface="Times New Roman" pitchFamily="18" charset="0"/>
              </a:rPr>
              <a:t>La sélection du chemin</a:t>
            </a:r>
            <a:r>
              <a:rPr lang="fr-FR" sz="2400" dirty="0" smtClean="0">
                <a:latin typeface="Times New Roman" pitchFamily="18" charset="0"/>
                <a:cs typeface="Times New Roman" pitchFamily="18" charset="0"/>
              </a:rPr>
              <a:t> est le processus que le routeur utilise pour </a:t>
            </a:r>
            <a:r>
              <a:rPr lang="fr-FR" sz="2400" dirty="0" smtClean="0">
                <a:effectLst>
                  <a:outerShdw blurRad="38100" dist="38100" dir="2700000" algn="tl">
                    <a:srgbClr val="C0C0C0"/>
                  </a:outerShdw>
                </a:effectLst>
                <a:latin typeface="Times New Roman" pitchFamily="18" charset="0"/>
                <a:cs typeface="Times New Roman" pitchFamily="18" charset="0"/>
              </a:rPr>
              <a:t>choisir le prochain saut ( prochain routeur ) du trajet que le paquet empruntera vers sa destination. </a:t>
            </a:r>
          </a:p>
          <a:p>
            <a:pPr eaLnBrk="1" hangingPunct="1">
              <a:defRPr/>
            </a:pPr>
            <a:r>
              <a:rPr lang="fr-FR" sz="2400" dirty="0" smtClean="0">
                <a:latin typeface="Times New Roman" pitchFamily="18" charset="0"/>
                <a:cs typeface="Times New Roman" pitchFamily="18" charset="0"/>
              </a:rPr>
              <a:t>Les routeurs coopèrent entre eux de telle manière qu’un datagramme passe d’un routeur à un autre jusqu’à ce que l’une d’entre elles le délivre à son destinataire.</a:t>
            </a:r>
          </a:p>
          <a:p>
            <a:pPr eaLnBrk="1" hangingPunct="1">
              <a:defRPr/>
            </a:pPr>
            <a:r>
              <a:rPr lang="fr-FR" sz="2400" dirty="0" smtClean="0">
                <a:latin typeface="Times New Roman" pitchFamily="18" charset="0"/>
                <a:cs typeface="Times New Roman" pitchFamily="18" charset="0"/>
              </a:rPr>
              <a:t>Le routeur ne connaît pas le chemin complet pour atteindre la destination.</a:t>
            </a:r>
          </a:p>
          <a:p>
            <a:pPr eaLnBrk="1" hangingPunct="1">
              <a:defRPr/>
            </a:pPr>
            <a:r>
              <a:rPr lang="fr-FR" sz="2400" dirty="0" smtClean="0">
                <a:latin typeface="Times New Roman" pitchFamily="18" charset="0"/>
                <a:cs typeface="Times New Roman" pitchFamily="18" charset="0"/>
              </a:rPr>
              <a:t>Un routeur a juste une vision local du réseau global . </a:t>
            </a:r>
          </a:p>
          <a:p>
            <a:pPr eaLnBrk="1" fontAlgn="auto" hangingPunct="1">
              <a:spcAft>
                <a:spcPts val="0"/>
              </a:spcAft>
              <a:buClr>
                <a:srgbClr val="FF6600"/>
              </a:buClr>
              <a:defRPr/>
            </a:pPr>
            <a:endParaRPr lang="fr-FR" sz="2400" dirty="0" smtClean="0">
              <a:latin typeface="Times New Roman" pitchFamily="18" charset="0"/>
              <a:cs typeface="Times New Roman" pitchFamily="18" charset="0"/>
            </a:endParaRPr>
          </a:p>
        </p:txBody>
      </p:sp>
      <p:pic>
        <p:nvPicPr>
          <p:cNvPr id="11268" name="Picture 17"/>
          <p:cNvPicPr>
            <a:picLocks noChangeAspect="1" noChangeArrowheads="1"/>
          </p:cNvPicPr>
          <p:nvPr/>
        </p:nvPicPr>
        <p:blipFill>
          <a:blip r:embed="rId3"/>
          <a:srcRect/>
          <a:stretch>
            <a:fillRect/>
          </a:stretch>
        </p:blipFill>
        <p:spPr bwMode="auto">
          <a:xfrm>
            <a:off x="1357313" y="4737100"/>
            <a:ext cx="6305550" cy="2120900"/>
          </a:xfrm>
          <a:prstGeom prst="rect">
            <a:avLst/>
          </a:prstGeom>
          <a:noFill/>
          <a:ln w="9525">
            <a:noFill/>
            <a:miter lim="800000"/>
            <a:headEnd/>
            <a:tailEnd/>
          </a:ln>
        </p:spPr>
      </p:pic>
      <p:sp>
        <p:nvSpPr>
          <p:cNvPr id="11269" name="Rectangle 18"/>
          <p:cNvSpPr>
            <a:spLocks noChangeArrowheads="1"/>
          </p:cNvSpPr>
          <p:nvPr/>
        </p:nvSpPr>
        <p:spPr bwMode="auto">
          <a:xfrm>
            <a:off x="2943225" y="4672013"/>
            <a:ext cx="265113" cy="366712"/>
          </a:xfrm>
          <a:prstGeom prst="rect">
            <a:avLst/>
          </a:prstGeom>
          <a:noFill/>
          <a:ln w="9525" algn="ctr">
            <a:noFill/>
            <a:miter lim="800000"/>
            <a:headEnd/>
            <a:tailEnd/>
          </a:ln>
        </p:spPr>
        <p:txBody>
          <a:bodyPr wrap="none">
            <a:spAutoFit/>
          </a:bodyPr>
          <a:lstStyle/>
          <a:p>
            <a:r>
              <a:rPr lang="fr-F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p:txBody>
          <a:bodyPr/>
          <a:lstStyle/>
          <a:p>
            <a:pPr eaLnBrk="1" hangingPunct="1"/>
            <a:r>
              <a:rPr lang="fr-FR" sz="3200" smtClean="0">
                <a:latin typeface="Times New Roman" pitchFamily="18" charset="0"/>
                <a:cs typeface="Times New Roman" pitchFamily="18" charset="0"/>
              </a:rPr>
              <a:t>Le routage </a:t>
            </a:r>
          </a:p>
        </p:txBody>
      </p:sp>
      <p:sp>
        <p:nvSpPr>
          <p:cNvPr id="12291" name="Espace réservé du contenu 2"/>
          <p:cNvSpPr>
            <a:spLocks noGrp="1"/>
          </p:cNvSpPr>
          <p:nvPr>
            <p:ph idx="1"/>
          </p:nvPr>
        </p:nvSpPr>
        <p:spPr/>
        <p:txBody>
          <a:bodyPr/>
          <a:lstStyle/>
          <a:p>
            <a:pPr eaLnBrk="1" hangingPunct="1"/>
            <a:r>
              <a:rPr lang="fr-FR" sz="2400" smtClean="0">
                <a:latin typeface="Times New Roman" pitchFamily="18" charset="0"/>
                <a:cs typeface="Times New Roman" pitchFamily="18" charset="0"/>
              </a:rPr>
              <a:t>Une machine participe aussi dans le processus de routage</a:t>
            </a:r>
          </a:p>
          <a:p>
            <a:pPr eaLnBrk="1" hangingPunct="1">
              <a:buFont typeface="Arial" charset="0"/>
              <a:buNone/>
            </a:pPr>
            <a:endParaRPr lang="fr-FR" sz="2400" smtClean="0">
              <a:latin typeface="Times New Roman" pitchFamily="18" charset="0"/>
              <a:cs typeface="Times New Roman" pitchFamily="18" charset="0"/>
            </a:endParaRPr>
          </a:p>
          <a:p>
            <a:pPr marL="342900" lvl="1" indent="-342900" eaLnBrk="1" hangingPunct="1">
              <a:buFont typeface="Arial" charset="0"/>
              <a:buChar char="•"/>
            </a:pPr>
            <a:r>
              <a:rPr lang="fr-FR" sz="2400" smtClean="0">
                <a:latin typeface="Times New Roman" pitchFamily="18" charset="0"/>
                <a:cs typeface="Times New Roman" pitchFamily="18" charset="0"/>
              </a:rPr>
              <a:t>les machines doivent déterminer si le datagramme doit être délivré sur le réseau physique sur lequel elles sont connectées (routage direct) ou bien si le datagramme doit être acheminé vers une passerelle (routage indirect)</a:t>
            </a:r>
          </a:p>
          <a:p>
            <a:pPr marL="342900" lvl="1" indent="-342900" eaLnBrk="1" hangingPunct="1">
              <a:buFont typeface="Arial" charset="0"/>
              <a:buChar char="•"/>
            </a:pPr>
            <a:endParaRPr lang="fr-FR" sz="2400" smtClean="0">
              <a:latin typeface="Times New Roman" pitchFamily="18" charset="0"/>
              <a:cs typeface="Times New Roman" pitchFamily="18" charset="0"/>
            </a:endParaRPr>
          </a:p>
          <a:p>
            <a:pPr marL="342900" lvl="1" indent="-342900" eaLnBrk="1" hangingPunct="1">
              <a:buFont typeface="Arial" charset="0"/>
              <a:buChar char="•"/>
            </a:pPr>
            <a:r>
              <a:rPr lang="fr-FR" sz="2400" smtClean="0">
                <a:latin typeface="Times New Roman" pitchFamily="18" charset="0"/>
                <a:cs typeface="Times New Roman" pitchFamily="18" charset="0"/>
              </a:rPr>
              <a:t>les routeurs effectuent le choix de routage vers d’autres routeur afin d’acheminer le datagramme vers sa destination finale</a:t>
            </a:r>
            <a:r>
              <a:rPr lang="fr-FR" sz="2000" smtClean="0"/>
              <a:t>.</a:t>
            </a:r>
          </a:p>
          <a:p>
            <a:pPr eaLnBrk="1" hangingPunct="1"/>
            <a:endParaRPr lang="fr-FR"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3412</TotalTime>
  <Words>2448</Words>
  <Application>Microsoft PowerPoint</Application>
  <PresentationFormat>Affichage à l'écran (4:3)</PresentationFormat>
  <Paragraphs>568</Paragraphs>
  <Slides>31</Slides>
  <Notes>31</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Diapositive 1</vt:lpstr>
      <vt:lpstr>Structure d’un  réseau </vt:lpstr>
      <vt:lpstr>Réseau commuté </vt:lpstr>
      <vt:lpstr>Diapositive 4</vt:lpstr>
      <vt:lpstr>Les routeurs </vt:lpstr>
      <vt:lpstr>Diapositive 6</vt:lpstr>
      <vt:lpstr>Adresses d’un routeur   </vt:lpstr>
      <vt:lpstr> Le routage  </vt:lpstr>
      <vt:lpstr>Le routage </vt:lpstr>
      <vt:lpstr>Table de routage</vt:lpstr>
      <vt:lpstr>Structure de la table de routage </vt:lpstr>
      <vt:lpstr>Structure d’une table de routage</vt:lpstr>
      <vt:lpstr>Exemple 1 : un routeur et deux réseaux</vt:lpstr>
      <vt:lpstr>Exemple  2 :  deux routeurs et deux réseaux</vt:lpstr>
      <vt:lpstr>Exemple  3 :  deux  routeurs trois réseaux</vt:lpstr>
      <vt:lpstr>Route par défaut passerelle par défaut </vt:lpstr>
      <vt:lpstr>Route par défaut : exemple 1</vt:lpstr>
      <vt:lpstr>Route par défaut : exemple 2</vt:lpstr>
      <vt:lpstr>Diapositive 19</vt:lpstr>
      <vt:lpstr>Diapositive 20</vt:lpstr>
      <vt:lpstr>Diapositive 21</vt:lpstr>
      <vt:lpstr>Diapositive 22</vt:lpstr>
      <vt:lpstr>Diapositive 23</vt:lpstr>
      <vt:lpstr>Algorithme de Routage comment exploiter la table de routage</vt:lpstr>
      <vt:lpstr>Calcul de l’adresse réseau de destination </vt:lpstr>
      <vt:lpstr>Déroulement du processus de routage</vt:lpstr>
      <vt:lpstr>Déroulement du processus de routage</vt:lpstr>
      <vt:lpstr>La réception d’un paquet </vt:lpstr>
      <vt:lpstr>Type de routage </vt:lpstr>
      <vt:lpstr>Routage statique </vt:lpstr>
      <vt:lpstr>Exemple </vt:lpstr>
    </vt:vector>
  </TitlesOfParts>
  <Company>XPSP2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Adressage IP </dc:title>
  <dc:creator>Miroud</dc:creator>
  <cp:lastModifiedBy>Miroud</cp:lastModifiedBy>
  <cp:revision>121</cp:revision>
  <dcterms:created xsi:type="dcterms:W3CDTF">2007-01-23T08:51:07Z</dcterms:created>
  <dcterms:modified xsi:type="dcterms:W3CDTF">2014-12-07T04:20:43Z</dcterms:modified>
</cp:coreProperties>
</file>