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91" r:id="rId4"/>
    <p:sldId id="262" r:id="rId5"/>
    <p:sldId id="265" r:id="rId6"/>
    <p:sldId id="308" r:id="rId7"/>
    <p:sldId id="275" r:id="rId8"/>
    <p:sldId id="309" r:id="rId9"/>
    <p:sldId id="310" r:id="rId10"/>
    <p:sldId id="290" r:id="rId11"/>
    <p:sldId id="276" r:id="rId12"/>
    <p:sldId id="332" r:id="rId13"/>
    <p:sldId id="333" r:id="rId14"/>
    <p:sldId id="334" r:id="rId15"/>
    <p:sldId id="317" r:id="rId16"/>
    <p:sldId id="268" r:id="rId17"/>
    <p:sldId id="280" r:id="rId18"/>
    <p:sldId id="319" r:id="rId19"/>
    <p:sldId id="358" r:id="rId20"/>
    <p:sldId id="321" r:id="rId21"/>
    <p:sldId id="322" r:id="rId22"/>
    <p:sldId id="323" r:id="rId23"/>
    <p:sldId id="324" r:id="rId24"/>
    <p:sldId id="325" r:id="rId25"/>
    <p:sldId id="356" r:id="rId26"/>
    <p:sldId id="293" r:id="rId27"/>
    <p:sldId id="294" r:id="rId28"/>
    <p:sldId id="340" r:id="rId29"/>
    <p:sldId id="341" r:id="rId30"/>
    <p:sldId id="342" r:id="rId31"/>
    <p:sldId id="343" r:id="rId32"/>
    <p:sldId id="330" r:id="rId33"/>
    <p:sldId id="357" r:id="rId34"/>
    <p:sldId id="326" r:id="rId35"/>
    <p:sldId id="295" r:id="rId36"/>
    <p:sldId id="296" r:id="rId37"/>
  </p:sldIdLst>
  <p:sldSz cx="9144000" cy="6858000" type="screen4x3"/>
  <p:notesSz cx="7099300" cy="10234613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460" autoAdjust="0"/>
  </p:normalViewPr>
  <p:slideViewPr>
    <p:cSldViewPr>
      <p:cViewPr>
        <p:scale>
          <a:sx n="75" d="100"/>
          <a:sy n="75" d="100"/>
        </p:scale>
        <p:origin x="-1566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l" defTabSz="954088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fld id="{FC43B3BB-7FFC-4E32-A6E8-45F15C2C306F}" type="datetimeFigureOut">
              <a:rPr lang="fr-FR"/>
              <a:pPr/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 bwMode="auto">
          <a:xfrm>
            <a:off x="0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l" defTabSz="954088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fld id="{A077C029-D716-470B-82C5-F7C647F9003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l" defTabSz="954088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fld id="{9F0CFBC0-F5EA-4A1D-A4A5-85E94AA19208}" type="datetimeFigureOut">
              <a:rPr lang="fr-FR"/>
              <a:pPr/>
              <a:t>03/02/2019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38" tIns="47469" rIns="94938" bIns="47469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769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l" defTabSz="954088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fld id="{4C6A0165-30AA-4B41-A88B-1332ECE5F58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49AA-C8C5-43E8-BECD-11C3FA13A38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6D9D6-9B9C-4AD4-A8F2-3E93D9C3CEC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B5853-676A-4DE6-832D-2BF9F741A35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D715B-5FD7-47B9-AF24-EDD40A36F0C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ECE33-758C-48A8-A2A8-16D806455D0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155C9-AEC4-4885-830F-B0C7A975E99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2DF10-B088-4613-AA1E-C95346A8FAE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3D2F8-2DCA-4B58-9359-2FDD405A81A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E6553-4046-4444-AC57-3C270389E41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63D83-9D5A-4F87-B4BB-F3774FE5373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2CD8B-D299-4DC1-BC8B-5476DEE444C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C4BF7204-4774-4232-8234-6DD1BCA98D1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CHAPITRE 1 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rtl="0" eaLnBrk="1" hangingPunct="1"/>
            <a:r>
              <a:rPr lang="en-US" smtClean="0"/>
              <a:t>Genéralitiés sur les réseaux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3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5363" name="Connecteur droit avec flèche 6"/>
          <p:cNvCxnSpPr>
            <a:cxnSpLocks noChangeShapeType="1"/>
          </p:cNvCxnSpPr>
          <p:nvPr/>
        </p:nvCxnSpPr>
        <p:spPr bwMode="auto">
          <a:xfrm>
            <a:off x="357188" y="4143375"/>
            <a:ext cx="8358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15364" name="Groupe 11"/>
          <p:cNvGrpSpPr>
            <a:grpSpLocks/>
          </p:cNvGrpSpPr>
          <p:nvPr/>
        </p:nvGrpSpPr>
        <p:grpSpPr bwMode="auto">
          <a:xfrm>
            <a:off x="1000125" y="1285875"/>
            <a:ext cx="7305675" cy="2870200"/>
            <a:chOff x="1500188" y="2786063"/>
            <a:chExt cx="7305675" cy="2870200"/>
          </a:xfrm>
        </p:grpSpPr>
        <p:sp>
          <p:nvSpPr>
            <p:cNvPr id="15367" name="Ellipse 7"/>
            <p:cNvSpPr>
              <a:spLocks noChangeArrowheads="1"/>
            </p:cNvSpPr>
            <p:nvPr/>
          </p:nvSpPr>
          <p:spPr bwMode="auto">
            <a:xfrm>
              <a:off x="1500188" y="3286125"/>
              <a:ext cx="1571625" cy="177165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  <a:p>
              <a:pPr algn="l" rtl="0"/>
              <a:r>
                <a:rPr lang="fr-FR"/>
                <a:t>LAN </a:t>
              </a:r>
            </a:p>
          </p:txBody>
        </p:sp>
        <p:sp>
          <p:nvSpPr>
            <p:cNvPr id="15368" name="Ellipse 8"/>
            <p:cNvSpPr>
              <a:spLocks noChangeArrowheads="1"/>
            </p:cNvSpPr>
            <p:nvPr/>
          </p:nvSpPr>
          <p:spPr bwMode="auto">
            <a:xfrm>
              <a:off x="3071813" y="3143250"/>
              <a:ext cx="2000250" cy="1985963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l" rtl="0"/>
              <a:endParaRPr lang="fr-FR"/>
            </a:p>
            <a:p>
              <a:pPr algn="l" rtl="0"/>
              <a:r>
                <a:rPr lang="fr-FR"/>
                <a:t>   MAN </a:t>
              </a:r>
            </a:p>
          </p:txBody>
        </p:sp>
        <p:sp>
          <p:nvSpPr>
            <p:cNvPr id="15369" name="Ellipse 9"/>
            <p:cNvSpPr>
              <a:spLocks noChangeArrowheads="1"/>
            </p:cNvSpPr>
            <p:nvPr/>
          </p:nvSpPr>
          <p:spPr bwMode="auto">
            <a:xfrm>
              <a:off x="5072063" y="2786063"/>
              <a:ext cx="2286000" cy="228600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  <a:p>
              <a:pPr algn="l" rtl="0"/>
              <a:r>
                <a:rPr lang="fr-FR"/>
                <a:t>       WAN</a:t>
              </a:r>
            </a:p>
          </p:txBody>
        </p:sp>
        <p:sp>
          <p:nvSpPr>
            <p:cNvPr id="15370" name="ZoneTexte 10"/>
            <p:cNvSpPr txBox="1">
              <a:spLocks noChangeArrowheads="1"/>
            </p:cNvSpPr>
            <p:nvPr/>
          </p:nvSpPr>
          <p:spPr bwMode="auto">
            <a:xfrm>
              <a:off x="1643063" y="5286375"/>
              <a:ext cx="67151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/>
              <a:r>
                <a:rPr lang="fr-FR"/>
                <a:t>10 m           1 km                      100k m          10000km</a:t>
              </a:r>
            </a:p>
          </p:txBody>
        </p:sp>
        <p:cxnSp>
          <p:nvCxnSpPr>
            <p:cNvPr id="15371" name="Connecteur droit 12"/>
            <p:cNvCxnSpPr>
              <a:cxnSpLocks noChangeShapeType="1"/>
            </p:cNvCxnSpPr>
            <p:nvPr/>
          </p:nvCxnSpPr>
          <p:spPr bwMode="auto">
            <a:xfrm rot="5400000">
              <a:off x="2070894" y="4214019"/>
              <a:ext cx="200025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5372" name="Connecteur droit 15"/>
            <p:cNvCxnSpPr>
              <a:cxnSpLocks noChangeShapeType="1"/>
            </p:cNvCxnSpPr>
            <p:nvPr/>
          </p:nvCxnSpPr>
          <p:spPr bwMode="auto">
            <a:xfrm rot="5400000">
              <a:off x="4072732" y="4214019"/>
              <a:ext cx="2000250" cy="158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5373" name="ZoneTexte 9"/>
            <p:cNvSpPr txBox="1">
              <a:spLocks noChangeArrowheads="1"/>
            </p:cNvSpPr>
            <p:nvPr/>
          </p:nvSpPr>
          <p:spPr bwMode="auto">
            <a:xfrm>
              <a:off x="7858125" y="5286375"/>
              <a:ext cx="947738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/>
                <a:t>distance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2330450" y="4643438"/>
            <a:ext cx="300513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 dirty="0">
                <a:solidFill>
                  <a:schemeClr val="tx2"/>
                </a:solidFill>
              </a:rPr>
              <a:t>Type de </a:t>
            </a:r>
            <a:r>
              <a:rPr lang="en-US" sz="2800" b="1" kern="0" dirty="0" err="1">
                <a:solidFill>
                  <a:schemeClr val="tx2"/>
                </a:solidFill>
              </a:rPr>
              <a:t>réseaux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fr-FR" sz="3200" b="1" dirty="0" smtClean="0">
                <a:solidFill>
                  <a:schemeClr val="tx1"/>
                </a:solidFill>
              </a:rPr>
              <a:t>3- Topologie des réseaux</a:t>
            </a:r>
            <a:endParaRPr lang="fr-FR" sz="3200" b="1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fr-FR" sz="2400" dirty="0" smtClean="0"/>
              <a:t>La topologie réseau définit la structure du réseau. </a:t>
            </a:r>
          </a:p>
          <a:p>
            <a:pPr algn="l" rtl="0" eaLnBrk="1" hangingPunct="1">
              <a:buFontTx/>
              <a:buNone/>
              <a:defRPr/>
            </a:pPr>
            <a:endParaRPr lang="fr-FR" sz="2400" dirty="0" smtClean="0"/>
          </a:p>
          <a:p>
            <a:pPr algn="l" rtl="0" eaLnBrk="1" hangingPunct="1">
              <a:defRPr/>
            </a:pPr>
            <a:r>
              <a:rPr lang="fr-FR" sz="2400" dirty="0" smtClean="0"/>
              <a:t>Il est important de définir :</a:t>
            </a:r>
          </a:p>
          <a:p>
            <a:pPr lvl="1" algn="l" rtl="0" eaLnBrk="1" hangingPunct="1">
              <a:defRPr/>
            </a:pPr>
            <a:r>
              <a:rPr lang="fr-FR" sz="2400" dirty="0" smtClean="0">
                <a:ea typeface="+mn-ea"/>
              </a:rPr>
              <a:t>la </a:t>
            </a:r>
            <a:r>
              <a:rPr lang="fr-FR" sz="2400" dirty="0" smtClean="0">
                <a:solidFill>
                  <a:srgbClr val="FF0000"/>
                </a:solidFill>
                <a:ea typeface="+mn-ea"/>
              </a:rPr>
              <a:t>topologie physique : </a:t>
            </a:r>
            <a:r>
              <a:rPr lang="fr-FR" sz="2400" dirty="0" smtClean="0">
                <a:ea typeface="+mn-ea"/>
              </a:rPr>
              <a:t> qui est la configuration  du câblage ou du média ( comment les machine sont reliées entre elles ). </a:t>
            </a:r>
          </a:p>
          <a:p>
            <a:pPr lvl="1" algn="l" rtl="0" eaLnBrk="1" hangingPunct="1">
              <a:defRPr/>
            </a:pPr>
            <a:r>
              <a:rPr lang="fr-FR" sz="2400" dirty="0" smtClean="0">
                <a:ea typeface="+mn-ea"/>
              </a:rPr>
              <a:t>La </a:t>
            </a:r>
            <a:r>
              <a:rPr lang="fr-FR" sz="2400" dirty="0" smtClean="0">
                <a:solidFill>
                  <a:srgbClr val="FF0000"/>
                </a:solidFill>
                <a:ea typeface="+mn-ea"/>
              </a:rPr>
              <a:t>topologie logique : </a:t>
            </a:r>
            <a:r>
              <a:rPr lang="fr-FR" sz="2400" dirty="0" smtClean="0">
                <a:ea typeface="+mn-ea"/>
              </a:rPr>
              <a:t> qui définit de quelle façon les machines accèdent aux médias (équipement physique) pour envoyer des données.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"/>
          <p:cNvSpPr>
            <a:spLocks noChangeArrowheads="1"/>
          </p:cNvSpPr>
          <p:nvPr/>
        </p:nvSpPr>
        <p:spPr bwMode="auto">
          <a:xfrm>
            <a:off x="285750" y="500063"/>
            <a:ext cx="4429125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/>
              <a:t>A) </a:t>
            </a:r>
            <a:r>
              <a:rPr lang="fr-FR" sz="2400">
                <a:solidFill>
                  <a:srgbClr val="FF0000"/>
                </a:solidFill>
              </a:rPr>
              <a:t>Réseau en bus.</a:t>
            </a:r>
          </a:p>
          <a:p>
            <a:pPr algn="l" rtl="0"/>
            <a:r>
              <a:rPr lang="fr-FR" sz="2400"/>
              <a:t>Dans ce cas tous les noeuds </a:t>
            </a:r>
          </a:p>
          <a:p>
            <a:pPr algn="l" rtl="0"/>
            <a:r>
              <a:rPr lang="fr-FR" sz="2400"/>
              <a:t>Sont connectés sur le même </a:t>
            </a:r>
          </a:p>
          <a:p>
            <a:pPr algn="l" rtl="0"/>
            <a:r>
              <a:rPr lang="fr-FR" sz="2400"/>
              <a:t>support.</a:t>
            </a:r>
          </a:p>
          <a:p>
            <a:pPr algn="l" rtl="0">
              <a:buFont typeface="Arial" charset="0"/>
              <a:buChar char="•"/>
            </a:pPr>
            <a:endParaRPr lang="fr-FR" sz="2000"/>
          </a:p>
          <a:p>
            <a:pPr algn="l" rtl="0">
              <a:buFont typeface="Arial" charset="0"/>
              <a:buChar char="•"/>
            </a:pPr>
            <a:endParaRPr lang="fr-FR" sz="2000"/>
          </a:p>
          <a:p>
            <a:pPr algn="l" rtl="0"/>
            <a:endParaRPr lang="fr-FR"/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214282" y="2928934"/>
            <a:ext cx="457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 dirty="0"/>
              <a:t> B) </a:t>
            </a:r>
            <a:r>
              <a:rPr lang="fr-FR" sz="2400" dirty="0">
                <a:solidFill>
                  <a:srgbClr val="FF0000"/>
                </a:solidFill>
              </a:rPr>
              <a:t>Réseau en anneau</a:t>
            </a:r>
            <a:r>
              <a:rPr lang="fr-FR" sz="2400" dirty="0"/>
              <a:t>.</a:t>
            </a:r>
          </a:p>
          <a:p>
            <a:pPr algn="l" rtl="0"/>
            <a:r>
              <a:rPr lang="fr-FR" sz="2400" dirty="0"/>
              <a:t>Chaque </a:t>
            </a:r>
            <a:r>
              <a:rPr lang="fr-FR" sz="2400" dirty="0" smtClean="0"/>
              <a:t>nœud </a:t>
            </a:r>
            <a:r>
              <a:rPr lang="fr-FR" sz="2400" dirty="0"/>
              <a:t>est relié à deux </a:t>
            </a:r>
          </a:p>
          <a:p>
            <a:pPr algn="l" rtl="0"/>
            <a:r>
              <a:rPr lang="fr-FR" sz="2400" dirty="0" smtClean="0"/>
              <a:t>nœuds </a:t>
            </a:r>
            <a:r>
              <a:rPr lang="fr-FR" sz="2400" dirty="0"/>
              <a:t>pour  former un </a:t>
            </a:r>
            <a:r>
              <a:rPr lang="fr-FR" sz="2400" dirty="0" smtClean="0"/>
              <a:t>anneau( bus refermé sur lui-même). </a:t>
            </a:r>
            <a:endParaRPr lang="fr-FR" sz="2400" dirty="0"/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0" y="214313"/>
            <a:ext cx="2748970" cy="171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071678"/>
            <a:ext cx="27813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5752" y="4573984"/>
            <a:ext cx="457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 dirty="0"/>
              <a:t> </a:t>
            </a:r>
            <a:r>
              <a:rPr lang="fr-FR" sz="2000" dirty="0" smtClean="0"/>
              <a:t>C) </a:t>
            </a:r>
            <a:r>
              <a:rPr lang="fr-FR" sz="2400" dirty="0" smtClean="0">
                <a:solidFill>
                  <a:srgbClr val="FF0000"/>
                </a:solidFill>
              </a:rPr>
              <a:t>Satellite</a:t>
            </a:r>
            <a:r>
              <a:rPr lang="fr-FR" sz="2400" dirty="0" smtClean="0"/>
              <a:t>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42875" y="357188"/>
            <a:ext cx="4572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 dirty="0"/>
              <a:t> </a:t>
            </a:r>
            <a:r>
              <a:rPr lang="fr-FR" sz="2000" dirty="0" smtClean="0"/>
              <a:t>D) </a:t>
            </a:r>
            <a:r>
              <a:rPr lang="fr-FR" sz="2000" dirty="0">
                <a:solidFill>
                  <a:srgbClr val="FF0000"/>
                </a:solidFill>
              </a:rPr>
              <a:t>Réseau en étoile .</a:t>
            </a:r>
          </a:p>
          <a:p>
            <a:pPr algn="l" rtl="0"/>
            <a:r>
              <a:rPr lang="fr-FR" dirty="0"/>
              <a:t>Un réseau en étoile est un réseau centralisé, un seul nœud est relié directement à tous les autres.</a:t>
            </a:r>
          </a:p>
          <a:p>
            <a:pPr algn="l" rtl="0"/>
            <a:r>
              <a:rPr lang="fr-FR" dirty="0"/>
              <a:t>Le </a:t>
            </a:r>
            <a:r>
              <a:rPr lang="fr-FR" dirty="0" err="1"/>
              <a:t>noeud</a:t>
            </a:r>
            <a:r>
              <a:rPr lang="fr-FR" dirty="0"/>
              <a:t> central supporte toute la charge du réseau.</a:t>
            </a:r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0" y="3643313"/>
            <a:ext cx="414337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 dirty="0" smtClean="0">
                <a:solidFill>
                  <a:srgbClr val="FF0000"/>
                </a:solidFill>
              </a:rPr>
              <a:t>E) </a:t>
            </a:r>
            <a:r>
              <a:rPr lang="fr-FR" sz="2000" dirty="0">
                <a:solidFill>
                  <a:srgbClr val="FF0000"/>
                </a:solidFill>
              </a:rPr>
              <a:t>Réseau en étoile étendue</a:t>
            </a:r>
          </a:p>
          <a:p>
            <a:pPr algn="l" rtl="0"/>
            <a:r>
              <a:rPr lang="fr-FR" sz="2000" dirty="0"/>
              <a:t>Ce réseau </a:t>
            </a:r>
            <a:r>
              <a:rPr lang="fr-FR" dirty="0"/>
              <a:t>repose sur la topologie en étoile. </a:t>
            </a:r>
          </a:p>
          <a:p>
            <a:pPr algn="l" rtl="0"/>
            <a:r>
              <a:rPr lang="fr-FR" dirty="0"/>
              <a:t> Il  relie les étoiles individuelles entre elles en reliant les nœuds centraux . </a:t>
            </a: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117475"/>
            <a:ext cx="2995612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2928938"/>
            <a:ext cx="4572000" cy="376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14313" y="285750"/>
            <a:ext cx="457200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 dirty="0"/>
              <a:t> </a:t>
            </a:r>
            <a:r>
              <a:rPr lang="fr-FR" sz="2000" dirty="0" smtClean="0"/>
              <a:t>F) </a:t>
            </a:r>
            <a:r>
              <a:rPr lang="fr-FR" sz="2000" dirty="0">
                <a:solidFill>
                  <a:srgbClr val="FF0000"/>
                </a:solidFill>
              </a:rPr>
              <a:t>Réseau maillé.</a:t>
            </a:r>
          </a:p>
          <a:p>
            <a:pPr algn="l" rtl="0"/>
            <a:r>
              <a:rPr lang="fr-FR" dirty="0"/>
              <a:t>Un réseau maillé est caractérisé par le fait que 2 </a:t>
            </a:r>
            <a:r>
              <a:rPr lang="fr-FR" dirty="0" err="1"/>
              <a:t>noeuds</a:t>
            </a:r>
            <a:r>
              <a:rPr lang="fr-FR" dirty="0"/>
              <a:t> quelconques sont reliés l’un à l’autre. </a:t>
            </a:r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142875" y="3357563"/>
            <a:ext cx="40005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 dirty="0"/>
              <a:t> </a:t>
            </a:r>
            <a:r>
              <a:rPr lang="fr-FR" sz="2000" dirty="0" smtClean="0"/>
              <a:t>G) </a:t>
            </a:r>
            <a:r>
              <a:rPr lang="fr-FR" sz="2000" dirty="0">
                <a:solidFill>
                  <a:srgbClr val="FF0000"/>
                </a:solidFill>
              </a:rPr>
              <a:t>Réseau hiérarchique</a:t>
            </a:r>
            <a:r>
              <a:rPr lang="fr-FR" dirty="0">
                <a:solidFill>
                  <a:srgbClr val="FF0000"/>
                </a:solidFill>
              </a:rPr>
              <a:t>.</a:t>
            </a:r>
          </a:p>
          <a:p>
            <a:pPr algn="l" rtl="0"/>
            <a:r>
              <a:rPr lang="fr-FR" dirty="0"/>
              <a:t>Un réseau  hiérarchique est réparti sur plusieurs niveaux, les nœuds </a:t>
            </a:r>
          </a:p>
          <a:p>
            <a:pPr algn="l" rtl="0"/>
            <a:r>
              <a:rPr lang="fr-FR" dirty="0"/>
              <a:t>d’un même niveau n’ont pas de liens entre eux mais ils sont reliés </a:t>
            </a:r>
          </a:p>
          <a:p>
            <a:pPr algn="l" rtl="0"/>
            <a:r>
              <a:rPr lang="fr-FR" dirty="0"/>
              <a:t>à un </a:t>
            </a:r>
            <a:r>
              <a:rPr lang="fr-FR" dirty="0" err="1"/>
              <a:t>noeud</a:t>
            </a:r>
            <a:r>
              <a:rPr lang="fr-FR" dirty="0"/>
              <a:t> du niveau supérieur.</a:t>
            </a:r>
          </a:p>
        </p:txBody>
      </p:sp>
      <p:pic>
        <p:nvPicPr>
          <p:cNvPr id="1946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928934"/>
            <a:ext cx="4586287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14290"/>
            <a:ext cx="25336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4-  Modèles de conception d’un réseaux </a:t>
            </a:r>
            <a:r>
              <a:rPr lang="fr-FR" dirty="0" smtClean="0"/>
              <a:t> </a:t>
            </a:r>
          </a:p>
        </p:txBody>
      </p:sp>
      <p:sp>
        <p:nvSpPr>
          <p:cNvPr id="2662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fr-FR" sz="2400" dirty="0" smtClean="0"/>
              <a:t>Deux grands modèles sont utilisés :</a:t>
            </a:r>
          </a:p>
          <a:p>
            <a:pPr lvl="3" algn="l" rtl="0"/>
            <a:r>
              <a:rPr lang="fr-FR" sz="2400" dirty="0" smtClean="0"/>
              <a:t>Modèle OSI de l’ISO </a:t>
            </a:r>
          </a:p>
          <a:p>
            <a:pPr lvl="3" algn="l" rtl="0"/>
            <a:r>
              <a:rPr lang="fr-FR" sz="2400" dirty="0" smtClean="0"/>
              <a:t>Modèle TCP/IP </a:t>
            </a:r>
          </a:p>
          <a:p>
            <a:pPr lvl="3" algn="l" rtl="0">
              <a:buFontTx/>
              <a:buNone/>
            </a:pPr>
            <a:endParaRPr lang="fr-FR" sz="2400" dirty="0" smtClean="0"/>
          </a:p>
          <a:p>
            <a:pPr algn="l" rtl="0"/>
            <a:r>
              <a:rPr lang="fr-FR" sz="2400" dirty="0" smtClean="0"/>
              <a:t>Les deux modèles donnent des </a:t>
            </a:r>
            <a:r>
              <a:rPr lang="fr-FR" sz="2400" dirty="0" smtClean="0">
                <a:solidFill>
                  <a:srgbClr val="FF0000"/>
                </a:solidFill>
              </a:rPr>
              <a:t>recommandations</a:t>
            </a:r>
            <a:r>
              <a:rPr lang="fr-FR" sz="2400" dirty="0" smtClean="0"/>
              <a:t> et des indications pour </a:t>
            </a:r>
            <a:r>
              <a:rPr lang="fr-FR" sz="2400" dirty="0" smtClean="0">
                <a:solidFill>
                  <a:srgbClr val="FF0000"/>
                </a:solidFill>
              </a:rPr>
              <a:t>bien concevoir </a:t>
            </a:r>
            <a:r>
              <a:rPr lang="fr-FR" sz="2400" dirty="0" smtClean="0"/>
              <a:t>et structurer un réseau;</a:t>
            </a:r>
          </a:p>
          <a:p>
            <a:pPr algn="l" rtl="0">
              <a:buFontTx/>
              <a:buNone/>
            </a:pPr>
            <a:r>
              <a:rPr lang="fr-FR" sz="2400" dirty="0" smtClean="0"/>
              <a:t> </a:t>
            </a:r>
          </a:p>
          <a:p>
            <a:pPr algn="l" rtl="0"/>
            <a:r>
              <a:rPr lang="fr-FR" sz="2400" dirty="0" smtClean="0"/>
              <a:t>Les deux modèles se basent sur le principe du découpage en </a:t>
            </a:r>
            <a:r>
              <a:rPr lang="fr-FR" sz="2400" dirty="0" smtClean="0">
                <a:solidFill>
                  <a:srgbClr val="FF0000"/>
                </a:solidFill>
              </a:rPr>
              <a:t> couches ( en modules )  </a:t>
            </a:r>
            <a:r>
              <a:rPr lang="fr-FR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1143000"/>
          </a:xfrm>
        </p:spPr>
        <p:txBody>
          <a:bodyPr/>
          <a:lstStyle/>
          <a:p>
            <a:pPr rtl="0" eaLnBrk="1" hangingPunct="1"/>
            <a:r>
              <a:rPr lang="fr-FR" sz="3200" b="1" dirty="0" smtClean="0"/>
              <a:t>4.1- Le Modèle OSI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285750" y="1714500"/>
            <a:ext cx="8643938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fr-FR" sz="2000" dirty="0"/>
              <a:t>Le modèle de référence </a:t>
            </a:r>
            <a:r>
              <a:rPr lang="fr-FR" sz="2000" b="1" dirty="0"/>
              <a:t>OSI</a:t>
            </a:r>
            <a:r>
              <a:rPr lang="fr-FR" sz="2000" dirty="0"/>
              <a:t> (Open System Interconnexion - interconnexion de systèmes ouverts)  est publié en 1984 par l’ISO , </a:t>
            </a: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fr-FR" sz="2000" dirty="0"/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fr-FR" sz="2000" dirty="0"/>
              <a:t>OSI est un modèle </a:t>
            </a:r>
            <a:r>
              <a:rPr lang="fr-FR" sz="2000" dirty="0">
                <a:solidFill>
                  <a:srgbClr val="FF0000"/>
                </a:solidFill>
              </a:rPr>
              <a:t>abstrait</a:t>
            </a:r>
            <a:r>
              <a:rPr lang="fr-FR" sz="2000" dirty="0"/>
              <a:t>,  il a été créé comme une </a:t>
            </a:r>
            <a:r>
              <a:rPr lang="fr-FR" sz="2000" dirty="0">
                <a:solidFill>
                  <a:srgbClr val="FF0000"/>
                </a:solidFill>
              </a:rPr>
              <a:t>architecture descriptive  en couches  </a:t>
            </a:r>
            <a:r>
              <a:rPr lang="fr-FR" sz="2000" dirty="0"/>
              <a:t>pour une conception d’un réseau .</a:t>
            </a:r>
          </a:p>
          <a:p>
            <a:pPr marL="342900" indent="-342900" algn="l" rtl="0">
              <a:spcBef>
                <a:spcPct val="20000"/>
              </a:spcBef>
              <a:defRPr/>
            </a:pPr>
            <a:endParaRPr lang="fr-FR" sz="2000" kern="0" dirty="0">
              <a:latin typeface="+mn-lt"/>
              <a:cs typeface="+mn-cs"/>
            </a:endParaRP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fr-FR" sz="2000" kern="0" dirty="0">
                <a:latin typeface="+mn-lt"/>
                <a:cs typeface="+mn-cs"/>
              </a:rPr>
              <a:t>Le modèle de référence </a:t>
            </a:r>
            <a:r>
              <a:rPr lang="fr-FR" sz="2000" kern="0" dirty="0">
                <a:solidFill>
                  <a:srgbClr val="FF0000"/>
                </a:solidFill>
                <a:latin typeface="+mn-lt"/>
                <a:cs typeface="+mn-cs"/>
              </a:rPr>
              <a:t>OSI</a:t>
            </a:r>
            <a:r>
              <a:rPr lang="fr-FR" sz="2000" kern="0" dirty="0">
                <a:latin typeface="+mn-lt"/>
                <a:cs typeface="+mn-cs"/>
              </a:rPr>
              <a:t> constitue un cadre qui aide à comprendre comment </a:t>
            </a:r>
            <a:r>
              <a:rPr lang="fr-FR" sz="2000" kern="0" dirty="0">
                <a:solidFill>
                  <a:srgbClr val="FF0000"/>
                </a:solidFill>
                <a:latin typeface="+mn-lt"/>
                <a:cs typeface="+mn-cs"/>
              </a:rPr>
              <a:t>les informations circulent  </a:t>
            </a:r>
            <a:r>
              <a:rPr lang="fr-FR" sz="2000" kern="0" dirty="0">
                <a:latin typeface="+mn-lt"/>
                <a:cs typeface="+mn-cs"/>
              </a:rPr>
              <a:t>dans un </a:t>
            </a:r>
            <a:r>
              <a:rPr lang="fr-FR" sz="2000" kern="0" dirty="0" smtClean="0">
                <a:latin typeface="+mn-lt"/>
                <a:cs typeface="+mn-cs"/>
              </a:rPr>
              <a:t>réseau( guide pédagogique). </a:t>
            </a:r>
            <a:endParaRPr lang="fr-FR" sz="2000" kern="0" dirty="0">
              <a:latin typeface="+mn-lt"/>
              <a:cs typeface="+mn-cs"/>
            </a:endParaRPr>
          </a:p>
          <a:p>
            <a:pPr marL="342900" indent="-342900" algn="l" rtl="0">
              <a:spcBef>
                <a:spcPct val="20000"/>
              </a:spcBef>
              <a:defRPr/>
            </a:pPr>
            <a:endParaRPr lang="fr-FR" sz="2000" kern="0" dirty="0">
              <a:latin typeface="+mn-lt"/>
              <a:cs typeface="+mn-cs"/>
            </a:endParaRPr>
          </a:p>
          <a:p>
            <a:pPr marL="342900" indent="-342900" algn="l" rtl="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fr-F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 rtl="0">
              <a:spcBef>
                <a:spcPct val="20000"/>
              </a:spcBef>
              <a:defRPr/>
            </a:pPr>
            <a:endParaRPr lang="fr-FR" sz="2400" kern="0" dirty="0">
              <a:latin typeface="+mn-lt"/>
              <a:cs typeface="+mn-cs"/>
            </a:endParaRPr>
          </a:p>
          <a:p>
            <a:pPr marL="342900" indent="-342900" algn="l" rtl="0">
              <a:spcBef>
                <a:spcPct val="20000"/>
              </a:spcBef>
              <a:defRPr/>
            </a:pPr>
            <a:endParaRPr lang="fr-FR" sz="24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6143625" y="1214438"/>
          <a:ext cx="2619372" cy="4157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742"/>
                <a:gridCol w="1957630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Application 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Session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   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Liaison de données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Physique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892" name="ZoneTexte 3"/>
          <p:cNvSpPr txBox="1">
            <a:spLocks noChangeArrowheads="1"/>
          </p:cNvSpPr>
          <p:nvPr/>
        </p:nvSpPr>
        <p:spPr bwMode="auto">
          <a:xfrm>
            <a:off x="285750" y="2071688"/>
            <a:ext cx="52990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 sz="2000"/>
              <a:t>Le modèle OSI est composé de </a:t>
            </a:r>
            <a:r>
              <a:rPr lang="fr-FR" sz="2000">
                <a:solidFill>
                  <a:srgbClr val="FF0000"/>
                </a:solidFill>
              </a:rPr>
              <a:t>7 couches</a:t>
            </a:r>
          </a:p>
          <a:p>
            <a:pPr algn="l" rtl="0"/>
            <a:r>
              <a:rPr lang="fr-FR" sz="2000"/>
              <a:t> </a:t>
            </a:r>
          </a:p>
          <a:p>
            <a:pPr algn="l" rtl="0">
              <a:buFont typeface="Arial" charset="0"/>
              <a:buChar char="•"/>
            </a:pPr>
            <a:r>
              <a:rPr lang="fr-FR" sz="2000"/>
              <a:t>Chaque couche porte un nom et un numéro </a:t>
            </a:r>
          </a:p>
          <a:p>
            <a:pPr algn="l" rtl="0">
              <a:buFont typeface="Arial" charset="0"/>
              <a:buChar char="•"/>
            </a:pPr>
            <a:endParaRPr lang="fr-FR" sz="2000"/>
          </a:p>
          <a:p>
            <a:pPr algn="l" rtl="0">
              <a:buFont typeface="Wingdings" pitchFamily="2" charset="2"/>
              <a:buChar char="Ø"/>
            </a:pPr>
            <a:r>
              <a:rPr lang="fr-FR" sz="2000"/>
              <a:t>La couche 1 ( couche physique ) </a:t>
            </a:r>
          </a:p>
          <a:p>
            <a:pPr algn="l" rtl="0"/>
            <a:r>
              <a:rPr lang="fr-FR" sz="2000"/>
              <a:t>correspond à la couche la plus basse</a:t>
            </a:r>
          </a:p>
          <a:p>
            <a:pPr algn="l" rtl="0">
              <a:buFont typeface="Wingdings" pitchFamily="2" charset="2"/>
              <a:buChar char="Ø"/>
            </a:pPr>
            <a:endParaRPr lang="fr-FR" sz="2000"/>
          </a:p>
          <a:p>
            <a:pPr algn="l" rtl="0">
              <a:buFont typeface="Wingdings" pitchFamily="2" charset="2"/>
              <a:buChar char="Ø"/>
            </a:pPr>
            <a:endParaRPr lang="fr-FR" sz="2000"/>
          </a:p>
          <a:p>
            <a:pPr algn="l" rtl="0">
              <a:buFont typeface="Wingdings" pitchFamily="2" charset="2"/>
              <a:buChar char="Ø"/>
            </a:pPr>
            <a:r>
              <a:rPr lang="fr-FR" sz="2000"/>
              <a:t>La couche 7 ( couche application ) </a:t>
            </a:r>
          </a:p>
          <a:p>
            <a:pPr algn="l" rtl="0"/>
            <a:r>
              <a:rPr lang="fr-FR" sz="2000"/>
              <a:t>correspond à la couche la plus haute</a:t>
            </a:r>
          </a:p>
          <a:p>
            <a:pPr algn="l" rtl="0"/>
            <a:endParaRPr lang="fr-FR" sz="2000"/>
          </a:p>
          <a:p>
            <a:pPr algn="l" rtl="0"/>
            <a:r>
              <a:rPr lang="fr-FR" sz="2000"/>
              <a:t> </a:t>
            </a:r>
          </a:p>
        </p:txBody>
      </p:sp>
      <p:sp>
        <p:nvSpPr>
          <p:cNvPr id="36893" name="ZoneTexte 5"/>
          <p:cNvSpPr txBox="1">
            <a:spLocks noChangeArrowheads="1"/>
          </p:cNvSpPr>
          <p:nvPr/>
        </p:nvSpPr>
        <p:spPr bwMode="auto">
          <a:xfrm>
            <a:off x="382588" y="142875"/>
            <a:ext cx="7150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r-FR" sz="3200" b="1" dirty="0"/>
              <a:t>4</a:t>
            </a:r>
            <a:r>
              <a:rPr lang="fr-FR" sz="3200" b="1" dirty="0" smtClean="0"/>
              <a:t>.4.1- </a:t>
            </a:r>
            <a:r>
              <a:rPr lang="fr-FR" sz="3200" b="1" dirty="0"/>
              <a:t>Les couches du modèle OSI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physique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B01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5929313"/>
            <a:ext cx="857250" cy="1587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10" name="ZoneTexte 7"/>
          <p:cNvSpPr txBox="1">
            <a:spLocks noChangeArrowheads="1"/>
          </p:cNvSpPr>
          <p:nvPr/>
        </p:nvSpPr>
        <p:spPr bwMode="auto">
          <a:xfrm>
            <a:off x="3929063" y="5286375"/>
            <a:ext cx="48148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/>
              <a:t>Définit les spécifications électriques,</a:t>
            </a:r>
          </a:p>
          <a:p>
            <a:pPr algn="l"/>
            <a:r>
              <a:rPr lang="fr-FR"/>
              <a:t>mécaniques et fonctionnelles des procédures</a:t>
            </a:r>
          </a:p>
          <a:p>
            <a:pPr algn="l"/>
            <a:r>
              <a:rPr lang="fr-FR"/>
              <a:t>assurant la transmission des éléments</a:t>
            </a:r>
          </a:p>
          <a:p>
            <a:pPr algn="l"/>
            <a:r>
              <a:rPr lang="fr-FR"/>
              <a:t>binaires sur la liaison physique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liaison de données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5214938"/>
            <a:ext cx="857250" cy="1587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34" name="ZoneTexte 7"/>
          <p:cNvSpPr txBox="1">
            <a:spLocks noChangeArrowheads="1"/>
          </p:cNvSpPr>
          <p:nvPr/>
        </p:nvSpPr>
        <p:spPr bwMode="auto">
          <a:xfrm>
            <a:off x="4000500" y="4643438"/>
            <a:ext cx="50577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/>
              <a:t>Contrôle l’accés au média </a:t>
            </a:r>
          </a:p>
          <a:p>
            <a:pPr algn="l"/>
            <a:r>
              <a:rPr lang="fr-FR"/>
              <a:t>Détecter et corriger les erreurs de transmission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fr-FR" smtClean="0"/>
              <a:t>  1- </a:t>
            </a:r>
            <a:r>
              <a:rPr lang="fr-FR" sz="3200" b="1" smtClean="0"/>
              <a:t>Définition  Générale d’un réseau </a:t>
            </a:r>
            <a:endParaRPr lang="en-US" sz="3200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714620"/>
            <a:ext cx="8001056" cy="1714512"/>
          </a:xfrm>
        </p:spPr>
        <p:txBody>
          <a:bodyPr/>
          <a:lstStyle/>
          <a:p>
            <a:pPr lvl="1" algn="l" eaLnBrk="1" hangingPunct="1">
              <a:buFontTx/>
              <a:buNone/>
            </a:pPr>
            <a:r>
              <a:rPr lang="fr-FR" sz="2400" dirty="0" smtClean="0"/>
              <a:t>Un réseau informatique est un système complexe </a:t>
            </a:r>
            <a:r>
              <a:rPr lang="fr-FR" sz="2400" dirty="0" smtClean="0">
                <a:solidFill>
                  <a:srgbClr val="FF0000"/>
                </a:solidFill>
              </a:rPr>
              <a:t>d'objets</a:t>
            </a:r>
            <a:r>
              <a:rPr lang="fr-FR" sz="2400" dirty="0" smtClean="0"/>
              <a:t> ou de </a:t>
            </a:r>
            <a:r>
              <a:rPr lang="fr-FR" sz="2400" dirty="0" smtClean="0">
                <a:solidFill>
                  <a:srgbClr val="FF0000"/>
                </a:solidFill>
              </a:rPr>
              <a:t>personnes</a:t>
            </a:r>
            <a:r>
              <a:rPr lang="fr-FR" sz="2400" dirty="0" smtClean="0"/>
              <a:t> interconnectés autonomes géographiquement dispersées et qui peuvent communiquer des données</a:t>
            </a:r>
          </a:p>
          <a:p>
            <a:pPr lvl="1" algn="l" rtl="0" eaLnBrk="1" hangingPunct="1">
              <a:buFontTx/>
              <a:buNone/>
            </a:pPr>
            <a:endParaRPr lang="fr-FR" sz="2400" dirty="0" smtClean="0"/>
          </a:p>
          <a:p>
            <a:pPr lvl="1" algn="l" rtl="0" eaLnBrk="1" hangingPunct="1">
              <a:buFontTx/>
              <a:buNone/>
            </a:pPr>
            <a:endParaRPr lang="fr-FR" sz="2400" dirty="0" smtClean="0"/>
          </a:p>
          <a:p>
            <a:pPr lvl="1" algn="l" rtl="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réseau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B01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4641850"/>
            <a:ext cx="857250" cy="1588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58" name="ZoneTexte 6"/>
          <p:cNvSpPr txBox="1">
            <a:spLocks noChangeArrowheads="1"/>
          </p:cNvSpPr>
          <p:nvPr/>
        </p:nvSpPr>
        <p:spPr bwMode="auto">
          <a:xfrm>
            <a:off x="4278313" y="4429125"/>
            <a:ext cx="33162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/>
              <a:t>Adressage et routage </a:t>
            </a:r>
          </a:p>
          <a:p>
            <a:pPr algn="l" rtl="0">
              <a:buFont typeface="Arial" charset="0"/>
              <a:buChar char="•"/>
            </a:pPr>
            <a:r>
              <a:rPr lang="fr-FR"/>
              <a:t>Adressage logique </a:t>
            </a:r>
          </a:p>
          <a:p>
            <a:pPr algn="l" rtl="0">
              <a:buFont typeface="Arial" charset="0"/>
              <a:buChar char="•"/>
            </a:pPr>
            <a:r>
              <a:rPr lang="fr-FR"/>
              <a:t>Acheminement  des données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transport</a:t>
            </a:r>
            <a:r>
              <a:rPr lang="fr-FR" smtClean="0"/>
              <a:t>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B01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4070350"/>
            <a:ext cx="857250" cy="1588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2" name="ZoneTexte 6"/>
          <p:cNvSpPr txBox="1">
            <a:spLocks noChangeArrowheads="1"/>
          </p:cNvSpPr>
          <p:nvPr/>
        </p:nvSpPr>
        <p:spPr bwMode="auto">
          <a:xfrm>
            <a:off x="4000500" y="3500438"/>
            <a:ext cx="430371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/>
              <a:t>Assure un transport fiable et de bout en</a:t>
            </a:r>
          </a:p>
          <a:p>
            <a:pPr algn="l" rtl="0"/>
            <a:r>
              <a:rPr lang="fr-FR"/>
              <a:t>bout, des données issues de la couche</a:t>
            </a:r>
          </a:p>
          <a:p>
            <a:pPr algn="l" rtl="0"/>
            <a:r>
              <a:rPr lang="fr-FR"/>
              <a:t>session</a:t>
            </a:r>
          </a:p>
          <a:p>
            <a:pPr algn="l" rtl="0">
              <a:buFont typeface="Arial" charset="0"/>
              <a:buChar char="•"/>
            </a:pPr>
            <a:r>
              <a:rPr lang="fr-FR"/>
              <a:t>Détecte et corrige des erreurs</a:t>
            </a:r>
          </a:p>
          <a:p>
            <a:pPr algn="l" rtl="0">
              <a:buFont typeface="Arial" charset="0"/>
              <a:buChar char="•"/>
            </a:pPr>
            <a:r>
              <a:rPr lang="fr-FR"/>
              <a:t>Contrôle le flux d'informations</a:t>
            </a:r>
          </a:p>
          <a:p>
            <a:pPr algn="l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session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B01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3429000"/>
            <a:ext cx="857250" cy="1588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06" name="ZoneTexte 6"/>
          <p:cNvSpPr txBox="1">
            <a:spLocks noChangeArrowheads="1"/>
          </p:cNvSpPr>
          <p:nvPr/>
        </p:nvSpPr>
        <p:spPr bwMode="auto">
          <a:xfrm>
            <a:off x="3919538" y="2857500"/>
            <a:ext cx="46513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rtl="0">
              <a:buFont typeface="Arial" charset="0"/>
              <a:buChar char="•"/>
            </a:pPr>
            <a:r>
              <a:rPr lang="fr-FR"/>
              <a:t> Ouvre, gère et ferme les sessions entre</a:t>
            </a:r>
          </a:p>
          <a:p>
            <a:pPr rtl="0"/>
            <a:r>
              <a:rPr lang="fr-FR"/>
              <a:t>deux systèmes.</a:t>
            </a:r>
          </a:p>
          <a:p>
            <a:pPr rtl="0">
              <a:buFont typeface="Arial" charset="0"/>
              <a:buChar char="•"/>
            </a:pPr>
            <a:r>
              <a:rPr lang="fr-FR"/>
              <a:t> Synchronise le dialogue entre les couches</a:t>
            </a:r>
          </a:p>
          <a:p>
            <a:pPr rtl="0"/>
            <a:r>
              <a:rPr lang="fr-FR"/>
              <a:t>de présentation des deux système</a:t>
            </a:r>
          </a:p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présenatation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B01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2786063"/>
            <a:ext cx="857250" cy="1587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0" name="ZoneTexte 6"/>
          <p:cNvSpPr txBox="1">
            <a:spLocks noChangeArrowheads="1"/>
          </p:cNvSpPr>
          <p:nvPr/>
        </p:nvSpPr>
        <p:spPr bwMode="auto">
          <a:xfrm>
            <a:off x="4214813" y="2643188"/>
            <a:ext cx="4826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buFont typeface="Arial" charset="0"/>
              <a:buChar char="•"/>
            </a:pPr>
            <a:r>
              <a:rPr lang="fr-FR"/>
              <a:t>Présentation des données </a:t>
            </a:r>
          </a:p>
          <a:p>
            <a:pPr algn="l" rtl="0">
              <a:buFont typeface="Arial" charset="0"/>
              <a:buChar char="•"/>
            </a:pPr>
            <a:r>
              <a:rPr lang="fr-FR"/>
              <a:t>Lisibilité des données par les deux système </a:t>
            </a:r>
          </a:p>
          <a:p>
            <a:pPr algn="l" rtl="0">
              <a:buFont typeface="Arial" charset="0"/>
              <a:buChar char="•"/>
            </a:pPr>
            <a:r>
              <a:rPr lang="fr-FR"/>
              <a:t>Format , structure et codage de données</a:t>
            </a:r>
          </a:p>
          <a:p>
            <a:pPr algn="l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smtClean="0"/>
              <a:t>Couche application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42938" y="1928813"/>
          <a:ext cx="2214578" cy="421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Application </a:t>
                      </a:r>
                      <a:endParaRPr lang="fr-FR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B01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6. Présentation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5. Session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4. Transport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3. Réseau 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2. Liaison de données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1. Physique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3071813" y="2286000"/>
            <a:ext cx="857250" cy="1588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54" name="ZoneTexte 6"/>
          <p:cNvSpPr txBox="1">
            <a:spLocks noChangeArrowheads="1"/>
          </p:cNvSpPr>
          <p:nvPr/>
        </p:nvSpPr>
        <p:spPr bwMode="auto">
          <a:xfrm>
            <a:off x="4071938" y="1857375"/>
            <a:ext cx="3492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rtl="0">
              <a:buFont typeface="Arial" charset="0"/>
              <a:buChar char="•"/>
            </a:pPr>
            <a:r>
              <a:rPr lang="fr-FR"/>
              <a:t>Fournit les services réseau aux</a:t>
            </a:r>
          </a:p>
          <a:p>
            <a:pPr rtl="0"/>
            <a:r>
              <a:rPr lang="fr-FR"/>
              <a:t>applications de l'utilisateur</a:t>
            </a:r>
          </a:p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4.4.2- Encapsulation dans le modèle OSI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57188" y="1785938"/>
          <a:ext cx="1957630" cy="4157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630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Application 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Session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Liaison de données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Physique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715000" y="1785938"/>
          <a:ext cx="11430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42"/>
                <a:gridCol w="87406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429250" y="2357438"/>
          <a:ext cx="14287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178"/>
                <a:gridCol w="1092583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072063" y="2928938"/>
          <a:ext cx="178595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222"/>
                <a:gridCol w="1365729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643438" y="3571875"/>
          <a:ext cx="221457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75"/>
                <a:gridCol w="1693503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071938" y="4214813"/>
          <a:ext cx="278608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738"/>
                <a:gridCol w="224434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571875" y="4857750"/>
          <a:ext cx="328614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691"/>
                <a:gridCol w="2738457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071813" y="5572125"/>
          <a:ext cx="378621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070"/>
                <a:gridCol w="325614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133" name="ZoneTexte 14"/>
          <p:cNvSpPr txBox="1">
            <a:spLocks noChangeArrowheads="1"/>
          </p:cNvSpPr>
          <p:nvPr/>
        </p:nvSpPr>
        <p:spPr bwMode="auto">
          <a:xfrm>
            <a:off x="7215188" y="1785938"/>
            <a:ext cx="82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APDU</a:t>
            </a:r>
          </a:p>
        </p:txBody>
      </p:sp>
      <p:sp>
        <p:nvSpPr>
          <p:cNvPr id="45134" name="ZoneTexte 15"/>
          <p:cNvSpPr txBox="1">
            <a:spLocks noChangeArrowheads="1"/>
          </p:cNvSpPr>
          <p:nvPr/>
        </p:nvSpPr>
        <p:spPr bwMode="auto">
          <a:xfrm>
            <a:off x="7246938" y="2344738"/>
            <a:ext cx="82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PPDU</a:t>
            </a:r>
          </a:p>
        </p:txBody>
      </p:sp>
      <p:sp>
        <p:nvSpPr>
          <p:cNvPr id="45135" name="ZoneTexte 16"/>
          <p:cNvSpPr txBox="1">
            <a:spLocks noChangeArrowheads="1"/>
          </p:cNvSpPr>
          <p:nvPr/>
        </p:nvSpPr>
        <p:spPr bwMode="auto">
          <a:xfrm>
            <a:off x="7215188" y="2844800"/>
            <a:ext cx="825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SPDU</a:t>
            </a:r>
          </a:p>
        </p:txBody>
      </p:sp>
      <p:sp>
        <p:nvSpPr>
          <p:cNvPr id="45136" name="ZoneTexte 17"/>
          <p:cNvSpPr txBox="1">
            <a:spLocks noChangeArrowheads="1"/>
          </p:cNvSpPr>
          <p:nvPr/>
        </p:nvSpPr>
        <p:spPr bwMode="auto">
          <a:xfrm>
            <a:off x="7227888" y="3571875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TPDU</a:t>
            </a:r>
          </a:p>
        </p:txBody>
      </p:sp>
      <p:sp>
        <p:nvSpPr>
          <p:cNvPr id="45137" name="ZoneTexte 19"/>
          <p:cNvSpPr txBox="1">
            <a:spLocks noChangeArrowheads="1"/>
          </p:cNvSpPr>
          <p:nvPr/>
        </p:nvSpPr>
        <p:spPr bwMode="auto">
          <a:xfrm>
            <a:off x="7164388" y="4202113"/>
            <a:ext cx="9794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Paquet </a:t>
            </a:r>
          </a:p>
        </p:txBody>
      </p:sp>
      <p:sp>
        <p:nvSpPr>
          <p:cNvPr id="45138" name="ZoneTexte 20"/>
          <p:cNvSpPr txBox="1">
            <a:spLocks noChangeArrowheads="1"/>
          </p:cNvSpPr>
          <p:nvPr/>
        </p:nvSpPr>
        <p:spPr bwMode="auto">
          <a:xfrm>
            <a:off x="7215188" y="4845050"/>
            <a:ext cx="9064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r-FR"/>
              <a:t>Trame </a:t>
            </a:r>
          </a:p>
        </p:txBody>
      </p:sp>
      <p:sp>
        <p:nvSpPr>
          <p:cNvPr id="45139" name="ZoneTexte 21"/>
          <p:cNvSpPr txBox="1">
            <a:spLocks noChangeArrowheads="1"/>
          </p:cNvSpPr>
          <p:nvPr/>
        </p:nvSpPr>
        <p:spPr bwMode="auto">
          <a:xfrm>
            <a:off x="7215188" y="5559425"/>
            <a:ext cx="51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Bit </a:t>
            </a:r>
          </a:p>
        </p:txBody>
      </p:sp>
      <p:cxnSp>
        <p:nvCxnSpPr>
          <p:cNvPr id="45140" name="Connecteur droit avec flèche 25"/>
          <p:cNvCxnSpPr>
            <a:cxnSpLocks noChangeShapeType="1"/>
          </p:cNvCxnSpPr>
          <p:nvPr/>
        </p:nvCxnSpPr>
        <p:spPr bwMode="auto">
          <a:xfrm rot="5400000">
            <a:off x="2821781" y="6036469"/>
            <a:ext cx="357188" cy="285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45141" name="ZoneTexte 26"/>
          <p:cNvSpPr txBox="1">
            <a:spLocks noChangeArrowheads="1"/>
          </p:cNvSpPr>
          <p:nvPr/>
        </p:nvSpPr>
        <p:spPr bwMode="auto">
          <a:xfrm>
            <a:off x="1785938" y="6429375"/>
            <a:ext cx="1285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En-tete </a:t>
            </a:r>
          </a:p>
        </p:txBody>
      </p:sp>
      <p:sp>
        <p:nvSpPr>
          <p:cNvPr id="45142" name="ZoneTexte 27"/>
          <p:cNvSpPr txBox="1">
            <a:spLocks noChangeArrowheads="1"/>
          </p:cNvSpPr>
          <p:nvPr/>
        </p:nvSpPr>
        <p:spPr bwMode="auto">
          <a:xfrm>
            <a:off x="4929188" y="6286500"/>
            <a:ext cx="1057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Donnée </a:t>
            </a:r>
          </a:p>
        </p:txBody>
      </p:sp>
      <p:cxnSp>
        <p:nvCxnSpPr>
          <p:cNvPr id="45143" name="Connecteur droit avec flèche 28"/>
          <p:cNvCxnSpPr>
            <a:cxnSpLocks noChangeShapeType="1"/>
          </p:cNvCxnSpPr>
          <p:nvPr/>
        </p:nvCxnSpPr>
        <p:spPr bwMode="auto">
          <a:xfrm rot="16200000" flipH="1">
            <a:off x="4429125" y="6000750"/>
            <a:ext cx="428625" cy="4286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5144" name="Connecteur droit avec flèche 31"/>
          <p:cNvCxnSpPr>
            <a:cxnSpLocks noChangeShapeType="1"/>
          </p:cNvCxnSpPr>
          <p:nvPr/>
        </p:nvCxnSpPr>
        <p:spPr bwMode="auto">
          <a:xfrm>
            <a:off x="2357438" y="2000250"/>
            <a:ext cx="32146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145" name="Connecteur droit avec flèche 33"/>
          <p:cNvCxnSpPr>
            <a:cxnSpLocks noChangeShapeType="1"/>
          </p:cNvCxnSpPr>
          <p:nvPr/>
        </p:nvCxnSpPr>
        <p:spPr bwMode="auto">
          <a:xfrm>
            <a:off x="2357438" y="2643188"/>
            <a:ext cx="28575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146" name="Connecteur droit avec flèche 35"/>
          <p:cNvCxnSpPr>
            <a:cxnSpLocks noChangeShapeType="1"/>
          </p:cNvCxnSpPr>
          <p:nvPr/>
        </p:nvCxnSpPr>
        <p:spPr bwMode="auto">
          <a:xfrm>
            <a:off x="2357438" y="3143250"/>
            <a:ext cx="2643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147" name="Connecteur droit avec flèche 37"/>
          <p:cNvCxnSpPr>
            <a:cxnSpLocks noChangeShapeType="1"/>
          </p:cNvCxnSpPr>
          <p:nvPr/>
        </p:nvCxnSpPr>
        <p:spPr bwMode="auto">
          <a:xfrm>
            <a:off x="2357438" y="3786188"/>
            <a:ext cx="22860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148" name="Connecteur droit avec flèche 39"/>
          <p:cNvCxnSpPr>
            <a:cxnSpLocks noChangeShapeType="1"/>
          </p:cNvCxnSpPr>
          <p:nvPr/>
        </p:nvCxnSpPr>
        <p:spPr bwMode="auto">
          <a:xfrm>
            <a:off x="2357438" y="4357688"/>
            <a:ext cx="17145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149" name="Connecteur droit avec flèche 41"/>
          <p:cNvCxnSpPr>
            <a:cxnSpLocks noChangeShapeType="1"/>
          </p:cNvCxnSpPr>
          <p:nvPr/>
        </p:nvCxnSpPr>
        <p:spPr bwMode="auto">
          <a:xfrm>
            <a:off x="2357438" y="5000625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5150" name="Connecteur droit avec flèche 43"/>
          <p:cNvCxnSpPr>
            <a:cxnSpLocks noChangeShapeType="1"/>
          </p:cNvCxnSpPr>
          <p:nvPr/>
        </p:nvCxnSpPr>
        <p:spPr bwMode="auto">
          <a:xfrm>
            <a:off x="2428875" y="5715000"/>
            <a:ext cx="5715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4.2- Le Modèle TCP/IP</a:t>
            </a:r>
          </a:p>
        </p:txBody>
      </p:sp>
      <p:sp>
        <p:nvSpPr>
          <p:cNvPr id="46083" name="Espace réservé du contenu 2"/>
          <p:cNvSpPr>
            <a:spLocks noGrp="1"/>
          </p:cNvSpPr>
          <p:nvPr>
            <p:ph idx="1"/>
          </p:nvPr>
        </p:nvSpPr>
        <p:spPr>
          <a:xfrm>
            <a:off x="500063" y="1214438"/>
            <a:ext cx="8215312" cy="2786062"/>
          </a:xfrm>
        </p:spPr>
        <p:txBody>
          <a:bodyPr/>
          <a:lstStyle/>
          <a:p>
            <a:pPr algn="l" rtl="0"/>
            <a:r>
              <a:rPr lang="fr-FR" sz="2000" dirty="0" smtClean="0"/>
              <a:t>Même si le modèle de référence OSI est universellement reconnu historiquement.</a:t>
            </a:r>
          </a:p>
          <a:p>
            <a:pPr algn="l" rtl="0"/>
            <a:endParaRPr lang="fr-FR" sz="2000" dirty="0" smtClean="0"/>
          </a:p>
          <a:p>
            <a:pPr algn="l" rtl="0"/>
            <a:r>
              <a:rPr lang="fr-FR" sz="2000" b="1" dirty="0" smtClean="0"/>
              <a:t>En revanche, les réseaux ne sont généralement pas architecturés autour du modèle OSI, bien que le modèle OSI puisse être utilisé comme guide.</a:t>
            </a:r>
            <a:endParaRPr lang="fr-FR" sz="2000" dirty="0" smtClean="0"/>
          </a:p>
          <a:p>
            <a:pPr algn="l" rtl="0"/>
            <a:endParaRPr lang="fr-FR" sz="2000" dirty="0" smtClean="0"/>
          </a:p>
          <a:p>
            <a:pPr algn="l" rtl="0"/>
            <a:r>
              <a:rPr lang="fr-FR" sz="2000" dirty="0" smtClean="0"/>
              <a:t>Le modèle de référence TCP/IP   rend possible l'échange de données entre deux ordinateurs, partout dans le monde.</a:t>
            </a:r>
          </a:p>
          <a:p>
            <a:pPr algn="l" rtl="0"/>
            <a:endParaRPr lang="fr-FR" sz="1800" dirty="0" smtClean="0"/>
          </a:p>
          <a:p>
            <a:pPr algn="l" rtl="0"/>
            <a:endParaRPr lang="fr-FR" sz="1800" dirty="0" smtClean="0"/>
          </a:p>
        </p:txBody>
      </p:sp>
      <p:pic>
        <p:nvPicPr>
          <p:cNvPr id="4608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4643438"/>
            <a:ext cx="269875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ZoneTexte 4"/>
          <p:cNvSpPr txBox="1">
            <a:spLocks noChangeArrowheads="1"/>
          </p:cNvSpPr>
          <p:nvPr/>
        </p:nvSpPr>
        <p:spPr bwMode="auto">
          <a:xfrm rot="10800000" flipV="1">
            <a:off x="142875" y="5235575"/>
            <a:ext cx="5072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modèle de référence TCP/IP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onstitue  la norme sur </a:t>
            </a:r>
            <a:r>
              <a:rPr lang="fr-F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laquelle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s'est développé 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4.2.1- Les couches de modèle TCP/IP</a:t>
            </a:r>
          </a:p>
        </p:txBody>
      </p:sp>
      <p:sp>
        <p:nvSpPr>
          <p:cNvPr id="47107" name="Espace réservé du contenu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2428875"/>
          </a:xfrm>
        </p:spPr>
        <p:txBody>
          <a:bodyPr/>
          <a:lstStyle/>
          <a:p>
            <a:pPr algn="l" rtl="0"/>
            <a:r>
              <a:rPr lang="fr-FR" sz="2000" smtClean="0"/>
              <a:t>Le modèle TCP/IP comporte quatre couches : la couche application, la couche transport, la couche Internet  et la couche d'accès au réseau. </a:t>
            </a:r>
          </a:p>
          <a:p>
            <a:pPr algn="l" rtl="0">
              <a:buFontTx/>
              <a:buNone/>
            </a:pPr>
            <a:endParaRPr lang="fr-FR" sz="2000" smtClean="0"/>
          </a:p>
          <a:p>
            <a:pPr algn="l" rtl="0"/>
            <a:r>
              <a:rPr lang="fr-FR" sz="2000" smtClean="0"/>
              <a:t>Le modèle TCP/IP est appelé aussi pile des protocoles TCP/IP</a:t>
            </a:r>
          </a:p>
          <a:p>
            <a:pPr lvl="1" algn="l" rtl="0"/>
            <a:r>
              <a:rPr lang="fr-FR" sz="1800" smtClean="0"/>
              <a:t>TCP : Transmission Contrôle Protocole </a:t>
            </a:r>
          </a:p>
          <a:p>
            <a:pPr lvl="1" algn="l" rtl="0"/>
            <a:r>
              <a:rPr lang="fr-FR" sz="1800" smtClean="0"/>
              <a:t>IP : Internet Protocole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286375" y="3786188"/>
          <a:ext cx="2262182" cy="234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Application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Internet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Accès</a:t>
                      </a:r>
                      <a:r>
                        <a:rPr lang="fr-FR" baseline="0" dirty="0" smtClean="0"/>
                        <a:t> au 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Couche accès au réseau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63" y="3071813"/>
          <a:ext cx="2262182" cy="234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Application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Internet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Accès</a:t>
                      </a:r>
                      <a:r>
                        <a:rPr lang="fr-FR" baseline="0" dirty="0" smtClean="0"/>
                        <a:t> au 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8143" name="ZoneTexte 8"/>
          <p:cNvSpPr txBox="1">
            <a:spLocks noChangeArrowheads="1"/>
          </p:cNvSpPr>
          <p:nvPr/>
        </p:nvSpPr>
        <p:spPr bwMode="auto">
          <a:xfrm>
            <a:off x="3714750" y="4857750"/>
            <a:ext cx="38401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Prend en charge la liaison physique</a:t>
            </a:r>
          </a:p>
          <a:p>
            <a:endParaRPr lang="fr-FR"/>
          </a:p>
        </p:txBody>
      </p:sp>
      <p:cxnSp>
        <p:nvCxnSpPr>
          <p:cNvPr id="48144" name="Connecteur droit avec flèche 12"/>
          <p:cNvCxnSpPr>
            <a:cxnSpLocks noChangeShapeType="1"/>
          </p:cNvCxnSpPr>
          <p:nvPr/>
        </p:nvCxnSpPr>
        <p:spPr bwMode="auto">
          <a:xfrm>
            <a:off x="2928938" y="5000625"/>
            <a:ext cx="7143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La couche Internet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63" y="3071813"/>
          <a:ext cx="2262182" cy="234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Application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Internet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Accès</a:t>
                      </a:r>
                      <a:r>
                        <a:rPr lang="fr-FR" baseline="0" dirty="0" smtClean="0"/>
                        <a:t> au 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167" name="ZoneTexte 7"/>
          <p:cNvSpPr txBox="1">
            <a:spLocks noChangeArrowheads="1"/>
          </p:cNvSpPr>
          <p:nvPr/>
        </p:nvSpPr>
        <p:spPr bwMode="auto">
          <a:xfrm>
            <a:off x="3857625" y="4143375"/>
            <a:ext cx="4500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fr-FR"/>
              <a:t>Achemine les paquets </a:t>
            </a:r>
          </a:p>
          <a:p>
            <a:pPr algn="l" rtl="0"/>
            <a:r>
              <a:rPr lang="fr-FR"/>
              <a:t>Identifie le meilleur chemin</a:t>
            </a:r>
          </a:p>
          <a:p>
            <a:pPr algn="l" rtl="0"/>
            <a:r>
              <a:rPr lang="fr-FR"/>
              <a:t>Protocole IP</a:t>
            </a:r>
          </a:p>
          <a:p>
            <a:pPr algn="l"/>
            <a:endParaRPr lang="fr-FR"/>
          </a:p>
        </p:txBody>
      </p:sp>
      <p:cxnSp>
        <p:nvCxnSpPr>
          <p:cNvPr id="49168" name="Connecteur droit avec flèche 9"/>
          <p:cNvCxnSpPr>
            <a:cxnSpLocks noChangeShapeType="1"/>
          </p:cNvCxnSpPr>
          <p:nvPr/>
        </p:nvCxnSpPr>
        <p:spPr bwMode="auto">
          <a:xfrm>
            <a:off x="2928938" y="4572000"/>
            <a:ext cx="7143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fr-FR" sz="3200" b="1" dirty="0" smtClean="0"/>
              <a:t> 1.1- Les Réseaux informatique</a:t>
            </a:r>
          </a:p>
        </p:txBody>
      </p:sp>
      <p:sp>
        <p:nvSpPr>
          <p:cNvPr id="7171" name="ZoneTexte 8"/>
          <p:cNvSpPr txBox="1">
            <a:spLocks noChangeArrowheads="1"/>
          </p:cNvSpPr>
          <p:nvPr/>
        </p:nvSpPr>
        <p:spPr bwMode="auto">
          <a:xfrm>
            <a:off x="214313" y="1428750"/>
            <a:ext cx="8936037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r-FR" sz="2400" dirty="0"/>
              <a:t>Un réseau informatique est l’interconnexion de plusieurs entités:</a:t>
            </a:r>
          </a:p>
          <a:p>
            <a:pPr algn="l" rtl="0">
              <a:buFont typeface="Arial" charset="0"/>
              <a:buChar char="•"/>
            </a:pPr>
            <a:r>
              <a:rPr lang="fr-FR" sz="2400" dirty="0"/>
              <a:t>Ordinateurs </a:t>
            </a:r>
          </a:p>
          <a:p>
            <a:pPr algn="l" rtl="0">
              <a:buFont typeface="Arial" charset="0"/>
              <a:buChar char="•"/>
            </a:pPr>
            <a:r>
              <a:rPr lang="fr-FR" sz="2400" dirty="0"/>
              <a:t>Imprimantes</a:t>
            </a:r>
          </a:p>
          <a:p>
            <a:pPr algn="l" rtl="0">
              <a:buFont typeface="Arial" charset="0"/>
              <a:buChar char="•"/>
            </a:pPr>
            <a:r>
              <a:rPr lang="fr-FR" sz="2400" dirty="0"/>
              <a:t>Photocopieurs</a:t>
            </a:r>
          </a:p>
          <a:p>
            <a:pPr algn="l" rtl="0">
              <a:buFont typeface="Arial" charset="0"/>
              <a:buChar char="•"/>
            </a:pPr>
            <a:r>
              <a:rPr lang="fr-FR" sz="2400" dirty="0"/>
              <a:t>Terminaux </a:t>
            </a:r>
          </a:p>
          <a:p>
            <a:pPr algn="l" rtl="0">
              <a:buFont typeface="Arial" charset="0"/>
              <a:buChar char="•"/>
            </a:pPr>
            <a:endParaRPr lang="fr-FR" dirty="0"/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1928813"/>
            <a:ext cx="3495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ZoneTexte 4"/>
          <p:cNvSpPr txBox="1">
            <a:spLocks noChangeArrowheads="1"/>
          </p:cNvSpPr>
          <p:nvPr/>
        </p:nvSpPr>
        <p:spPr bwMode="auto">
          <a:xfrm>
            <a:off x="214313" y="4071938"/>
            <a:ext cx="5357812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>
              <a:defRPr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</a:t>
            </a:r>
            <a:r>
              <a:rPr lang="fr-FR" dirty="0">
                <a:sym typeface="Wingdings" pitchFamily="2" charset="2"/>
              </a:rPr>
              <a:t>U</a:t>
            </a:r>
            <a:r>
              <a:rPr lang="fr-FR" dirty="0"/>
              <a:t>n réseau est la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connexion de plusieurs machines entre elles, </a:t>
            </a:r>
          </a:p>
          <a:p>
            <a:pPr algn="just" rtl="0">
              <a:defRPr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pPr algn="just" rtl="0">
              <a:defRPr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L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applications </a:t>
            </a:r>
            <a:r>
              <a:rPr lang="fr-FR" dirty="0"/>
              <a:t>(processus services et clients) qui fonctionnent sur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 machines </a:t>
            </a:r>
            <a:r>
              <a:rPr lang="fr-FR" dirty="0"/>
              <a:t>peuvent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échanger   des  informations (</a:t>
            </a:r>
            <a:r>
              <a:rPr lang="fr-FR" dirty="0"/>
              <a:t>données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La couche Transport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63" y="3071813"/>
          <a:ext cx="2262182" cy="234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Application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Internet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Accès</a:t>
                      </a:r>
                      <a:r>
                        <a:rPr lang="fr-FR" baseline="0" dirty="0" smtClean="0"/>
                        <a:t> au 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191" name="ZoneTexte 6"/>
          <p:cNvSpPr txBox="1">
            <a:spLocks noChangeArrowheads="1"/>
          </p:cNvSpPr>
          <p:nvPr/>
        </p:nvSpPr>
        <p:spPr bwMode="auto">
          <a:xfrm>
            <a:off x="4214813" y="3643313"/>
            <a:ext cx="387826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r-FR"/>
              <a:t>Gère le contrôle et la qualité du flux,</a:t>
            </a:r>
          </a:p>
          <a:p>
            <a:pPr algn="l" rtl="0"/>
            <a:r>
              <a:rPr lang="fr-FR"/>
              <a:t>la correction des erreurs</a:t>
            </a:r>
          </a:p>
          <a:p>
            <a:pPr algn="l" rtl="0"/>
            <a:r>
              <a:rPr lang="fr-FR"/>
              <a:t>Protocole avec connexion TCP</a:t>
            </a:r>
          </a:p>
          <a:p>
            <a:pPr algn="l" rtl="0"/>
            <a:r>
              <a:rPr lang="fr-FR"/>
              <a:t>Protocole sans connexion UDP</a:t>
            </a:r>
          </a:p>
          <a:p>
            <a:pPr algn="l"/>
            <a:endParaRPr lang="fr-FR"/>
          </a:p>
        </p:txBody>
      </p:sp>
      <p:cxnSp>
        <p:nvCxnSpPr>
          <p:cNvPr id="50192" name="Connecteur droit avec flèche 9"/>
          <p:cNvCxnSpPr>
            <a:cxnSpLocks noChangeShapeType="1"/>
          </p:cNvCxnSpPr>
          <p:nvPr/>
        </p:nvCxnSpPr>
        <p:spPr bwMode="auto">
          <a:xfrm>
            <a:off x="2928938" y="4000500"/>
            <a:ext cx="7143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La couche Application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63" y="3071813"/>
          <a:ext cx="2262182" cy="234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Application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Internet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Accès</a:t>
                      </a:r>
                      <a:r>
                        <a:rPr lang="fr-FR" baseline="0" dirty="0" smtClean="0"/>
                        <a:t> au 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5" name="ZoneTexte 5"/>
          <p:cNvSpPr txBox="1">
            <a:spLocks noChangeArrowheads="1"/>
          </p:cNvSpPr>
          <p:nvPr/>
        </p:nvSpPr>
        <p:spPr bwMode="auto">
          <a:xfrm>
            <a:off x="3857625" y="2857500"/>
            <a:ext cx="44037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 rtl="0"/>
            <a:r>
              <a:rPr lang="fr-FR"/>
              <a:t>Gère les protocoles de haut niveau, les</a:t>
            </a:r>
          </a:p>
          <a:p>
            <a:pPr algn="just" rtl="0"/>
            <a:r>
              <a:rPr lang="fr-FR"/>
              <a:t>questions de représentation, le code et le</a:t>
            </a:r>
          </a:p>
          <a:p>
            <a:pPr algn="just" rtl="0"/>
            <a:r>
              <a:rPr lang="fr-FR"/>
              <a:t>contrôle du dialogue</a:t>
            </a:r>
          </a:p>
          <a:p>
            <a:pPr algn="just" rtl="0"/>
            <a:endParaRPr lang="fr-FR"/>
          </a:p>
        </p:txBody>
      </p:sp>
      <p:cxnSp>
        <p:nvCxnSpPr>
          <p:cNvPr id="51216" name="Connecteur droit avec flèche 9"/>
          <p:cNvCxnSpPr>
            <a:cxnSpLocks noChangeShapeType="1"/>
          </p:cNvCxnSpPr>
          <p:nvPr/>
        </p:nvCxnSpPr>
        <p:spPr bwMode="auto">
          <a:xfrm>
            <a:off x="2928938" y="3357563"/>
            <a:ext cx="7143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200" b="1" kern="1200" dirty="0" smtClean="0"/>
              <a:t>4.2.2- La pile de protocoles TCP/IP</a:t>
            </a:r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14563"/>
            <a:ext cx="6837363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2228" name="Connecteur droit 4"/>
          <p:cNvCxnSpPr>
            <a:cxnSpLocks noChangeShapeType="1"/>
          </p:cNvCxnSpPr>
          <p:nvPr/>
        </p:nvCxnSpPr>
        <p:spPr bwMode="auto">
          <a:xfrm>
            <a:off x="2000250" y="5500688"/>
            <a:ext cx="6643688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229" name="Connecteur droit 6"/>
          <p:cNvCxnSpPr>
            <a:cxnSpLocks noChangeShapeType="1"/>
          </p:cNvCxnSpPr>
          <p:nvPr/>
        </p:nvCxnSpPr>
        <p:spPr bwMode="auto">
          <a:xfrm>
            <a:off x="2786063" y="4284663"/>
            <a:ext cx="5857875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230" name="Connecteur droit 8"/>
          <p:cNvCxnSpPr>
            <a:cxnSpLocks noChangeShapeType="1"/>
          </p:cNvCxnSpPr>
          <p:nvPr/>
        </p:nvCxnSpPr>
        <p:spPr bwMode="auto">
          <a:xfrm>
            <a:off x="1357313" y="2928938"/>
            <a:ext cx="7429500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2231" name="ZoneTexte 9"/>
          <p:cNvSpPr txBox="1">
            <a:spLocks noChangeArrowheads="1"/>
          </p:cNvSpPr>
          <p:nvPr/>
        </p:nvSpPr>
        <p:spPr bwMode="auto">
          <a:xfrm>
            <a:off x="5643563" y="5929313"/>
            <a:ext cx="2865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Couche accès au réseau </a:t>
            </a:r>
          </a:p>
        </p:txBody>
      </p:sp>
      <p:sp>
        <p:nvSpPr>
          <p:cNvPr id="52232" name="ZoneTexte 10"/>
          <p:cNvSpPr txBox="1">
            <a:spLocks noChangeArrowheads="1"/>
          </p:cNvSpPr>
          <p:nvPr/>
        </p:nvSpPr>
        <p:spPr bwMode="auto">
          <a:xfrm>
            <a:off x="7572375" y="4643438"/>
            <a:ext cx="1044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Couche </a:t>
            </a:r>
          </a:p>
          <a:p>
            <a:r>
              <a:rPr lang="fr-FR"/>
              <a:t>Internet </a:t>
            </a:r>
          </a:p>
        </p:txBody>
      </p:sp>
      <p:sp>
        <p:nvSpPr>
          <p:cNvPr id="52233" name="ZoneTexte 11"/>
          <p:cNvSpPr txBox="1">
            <a:spLocks noChangeArrowheads="1"/>
          </p:cNvSpPr>
          <p:nvPr/>
        </p:nvSpPr>
        <p:spPr bwMode="auto">
          <a:xfrm>
            <a:off x="6500813" y="3571875"/>
            <a:ext cx="208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Couche Transport </a:t>
            </a:r>
          </a:p>
        </p:txBody>
      </p:sp>
      <p:sp>
        <p:nvSpPr>
          <p:cNvPr id="52234" name="ZoneTexte 12"/>
          <p:cNvSpPr txBox="1">
            <a:spLocks noChangeArrowheads="1"/>
          </p:cNvSpPr>
          <p:nvPr/>
        </p:nvSpPr>
        <p:spPr bwMode="auto">
          <a:xfrm>
            <a:off x="7215188" y="2286000"/>
            <a:ext cx="1377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Couche </a:t>
            </a:r>
          </a:p>
          <a:p>
            <a:r>
              <a:rPr lang="fr-FR"/>
              <a:t>Application </a:t>
            </a:r>
          </a:p>
        </p:txBody>
      </p:sp>
      <p:sp>
        <p:nvSpPr>
          <p:cNvPr id="52235" name="ZoneTexte 10"/>
          <p:cNvSpPr txBox="1">
            <a:spLocks noChangeArrowheads="1"/>
          </p:cNvSpPr>
          <p:nvPr/>
        </p:nvSpPr>
        <p:spPr bwMode="auto">
          <a:xfrm>
            <a:off x="214313" y="1214438"/>
            <a:ext cx="5357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/>
              <a:t>En pratique, le modèle TCP/IP est implémenté  par un ensemble de protocoles  répartis à travers ses couches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4.2.3- Encapsulation dans le modèle TCP/IP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60388" y="2701925"/>
          <a:ext cx="1957630" cy="234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630"/>
              </a:tblGrid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Application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  Internet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24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Accès</a:t>
                      </a:r>
                      <a:r>
                        <a:rPr lang="fr-FR" baseline="0" dirty="0" smtClean="0"/>
                        <a:t> au 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918200" y="2701925"/>
          <a:ext cx="11430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42"/>
                <a:gridCol w="87406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632450" y="3273425"/>
          <a:ext cx="14287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178"/>
                <a:gridCol w="1092583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275263" y="3844925"/>
          <a:ext cx="178595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222"/>
                <a:gridCol w="1365729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846638" y="4487863"/>
          <a:ext cx="221457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075"/>
                <a:gridCol w="1693503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3295" name="ZoneTexte 14"/>
          <p:cNvSpPr txBox="1">
            <a:spLocks noChangeArrowheads="1"/>
          </p:cNvSpPr>
          <p:nvPr/>
        </p:nvSpPr>
        <p:spPr bwMode="auto">
          <a:xfrm>
            <a:off x="7204075" y="2701925"/>
            <a:ext cx="1185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Message </a:t>
            </a:r>
          </a:p>
        </p:txBody>
      </p:sp>
      <p:sp>
        <p:nvSpPr>
          <p:cNvPr id="53296" name="ZoneTexte 15"/>
          <p:cNvSpPr txBox="1">
            <a:spLocks noChangeArrowheads="1"/>
          </p:cNvSpPr>
          <p:nvPr/>
        </p:nvSpPr>
        <p:spPr bwMode="auto">
          <a:xfrm>
            <a:off x="7167563" y="3262313"/>
            <a:ext cx="11080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Segment</a:t>
            </a:r>
          </a:p>
        </p:txBody>
      </p:sp>
      <p:sp>
        <p:nvSpPr>
          <p:cNvPr id="53297" name="ZoneTexte 16"/>
          <p:cNvSpPr txBox="1">
            <a:spLocks noChangeArrowheads="1"/>
          </p:cNvSpPr>
          <p:nvPr/>
        </p:nvSpPr>
        <p:spPr bwMode="auto">
          <a:xfrm>
            <a:off x="7204075" y="3844925"/>
            <a:ext cx="158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Datagramme </a:t>
            </a:r>
          </a:p>
        </p:txBody>
      </p:sp>
      <p:sp>
        <p:nvSpPr>
          <p:cNvPr id="53298" name="ZoneTexte 17"/>
          <p:cNvSpPr txBox="1">
            <a:spLocks noChangeArrowheads="1"/>
          </p:cNvSpPr>
          <p:nvPr/>
        </p:nvSpPr>
        <p:spPr bwMode="auto">
          <a:xfrm>
            <a:off x="7204075" y="4487863"/>
            <a:ext cx="908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Trame </a:t>
            </a:r>
          </a:p>
        </p:txBody>
      </p:sp>
      <p:cxnSp>
        <p:nvCxnSpPr>
          <p:cNvPr id="53299" name="Connecteur droit avec flèche 25"/>
          <p:cNvCxnSpPr>
            <a:cxnSpLocks noChangeShapeType="1"/>
          </p:cNvCxnSpPr>
          <p:nvPr/>
        </p:nvCxnSpPr>
        <p:spPr bwMode="auto">
          <a:xfrm rot="5400000">
            <a:off x="4739481" y="5023644"/>
            <a:ext cx="357188" cy="285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53300" name="ZoneTexte 26"/>
          <p:cNvSpPr txBox="1">
            <a:spLocks noChangeArrowheads="1"/>
          </p:cNvSpPr>
          <p:nvPr/>
        </p:nvSpPr>
        <p:spPr bwMode="auto">
          <a:xfrm>
            <a:off x="3846513" y="5416550"/>
            <a:ext cx="1285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En-tete </a:t>
            </a:r>
          </a:p>
        </p:txBody>
      </p:sp>
      <p:sp>
        <p:nvSpPr>
          <p:cNvPr id="53301" name="ZoneTexte 27"/>
          <p:cNvSpPr txBox="1">
            <a:spLocks noChangeArrowheads="1"/>
          </p:cNvSpPr>
          <p:nvPr/>
        </p:nvSpPr>
        <p:spPr bwMode="auto">
          <a:xfrm>
            <a:off x="6132513" y="5273675"/>
            <a:ext cx="1057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Donnée </a:t>
            </a:r>
          </a:p>
        </p:txBody>
      </p:sp>
      <p:cxnSp>
        <p:nvCxnSpPr>
          <p:cNvPr id="53302" name="Connecteur droit avec flèche 28"/>
          <p:cNvCxnSpPr>
            <a:cxnSpLocks noChangeShapeType="1"/>
          </p:cNvCxnSpPr>
          <p:nvPr/>
        </p:nvCxnSpPr>
        <p:spPr bwMode="auto">
          <a:xfrm rot="16200000" flipH="1">
            <a:off x="5632450" y="4987925"/>
            <a:ext cx="428625" cy="4286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3303" name="Connecteur droit avec flèche 31"/>
          <p:cNvCxnSpPr>
            <a:cxnSpLocks noChangeShapeType="1"/>
          </p:cNvCxnSpPr>
          <p:nvPr/>
        </p:nvCxnSpPr>
        <p:spPr bwMode="auto">
          <a:xfrm>
            <a:off x="2560638" y="2916238"/>
            <a:ext cx="321468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3304" name="Connecteur droit avec flèche 33"/>
          <p:cNvCxnSpPr>
            <a:cxnSpLocks noChangeShapeType="1"/>
          </p:cNvCxnSpPr>
          <p:nvPr/>
        </p:nvCxnSpPr>
        <p:spPr bwMode="auto">
          <a:xfrm>
            <a:off x="2560638" y="3559175"/>
            <a:ext cx="28575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3305" name="Connecteur droit avec flèche 35"/>
          <p:cNvCxnSpPr>
            <a:cxnSpLocks noChangeShapeType="1"/>
          </p:cNvCxnSpPr>
          <p:nvPr/>
        </p:nvCxnSpPr>
        <p:spPr bwMode="auto">
          <a:xfrm>
            <a:off x="2560638" y="4059238"/>
            <a:ext cx="264318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3306" name="Connecteur droit avec flèche 37"/>
          <p:cNvCxnSpPr>
            <a:cxnSpLocks noChangeShapeType="1"/>
          </p:cNvCxnSpPr>
          <p:nvPr/>
        </p:nvCxnSpPr>
        <p:spPr bwMode="auto">
          <a:xfrm>
            <a:off x="2560638" y="4702175"/>
            <a:ext cx="2286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>
              <a:defRPr/>
            </a:pPr>
            <a:r>
              <a:rPr lang="fr-FR" sz="3200" b="1" kern="1200" dirty="0" smtClean="0"/>
              <a:t>5 - Modèle TCP/IP ou OSI</a:t>
            </a:r>
          </a:p>
        </p:txBody>
      </p:sp>
      <p:sp>
        <p:nvSpPr>
          <p:cNvPr id="54275" name="Espace réservé du contenu 2"/>
          <p:cNvSpPr>
            <a:spLocks noGrp="1"/>
          </p:cNvSpPr>
          <p:nvPr>
            <p:ph idx="1"/>
          </p:nvPr>
        </p:nvSpPr>
        <p:spPr>
          <a:xfrm>
            <a:off x="357188" y="1071563"/>
            <a:ext cx="8229600" cy="1357312"/>
          </a:xfrm>
        </p:spPr>
        <p:txBody>
          <a:bodyPr/>
          <a:lstStyle/>
          <a:p>
            <a:pPr algn="l" rtl="0"/>
            <a:r>
              <a:rPr lang="fr-FR" sz="2000" smtClean="0"/>
              <a:t>certaines couches du modèle TCP/IP portent le même nom que des couches du modèle OSI. </a:t>
            </a:r>
            <a:r>
              <a:rPr lang="fr-FR" sz="2000" u="sng" smtClean="0"/>
              <a:t>Il ne faut pas confondre les couches des deux modèles.</a:t>
            </a:r>
            <a:endParaRPr lang="fr-FR" sz="200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429125" y="2500313"/>
          <a:ext cx="2262182" cy="3760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82"/>
              </a:tblGrid>
              <a:tr h="1571636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Application 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Internet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86243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      Accès</a:t>
                      </a:r>
                      <a:r>
                        <a:rPr lang="fr-FR" baseline="0" dirty="0" smtClean="0"/>
                        <a:t> au réseau </a:t>
                      </a:r>
                    </a:p>
                    <a:p>
                      <a:endParaRPr lang="fr-FR" baseline="0" dirty="0" smtClean="0"/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571625" y="2500313"/>
          <a:ext cx="2619372" cy="378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742"/>
                <a:gridCol w="1957630"/>
              </a:tblGrid>
              <a:tr h="523810"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Application 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238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Présentation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238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Session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238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Transport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238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Réseau 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914">
                <a:tc>
                  <a:txBody>
                    <a:bodyPr/>
                    <a:lstStyle/>
                    <a:p>
                      <a:r>
                        <a:rPr lang="fr-FR" dirty="0" smtClean="0"/>
                        <a:t>   2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Liaison de données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2381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Physique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u contenu 2"/>
          <p:cNvSpPr>
            <a:spLocks noGrp="1"/>
          </p:cNvSpPr>
          <p:nvPr>
            <p:ph idx="1"/>
          </p:nvPr>
        </p:nvSpPr>
        <p:spPr>
          <a:xfrm>
            <a:off x="357188" y="1714500"/>
            <a:ext cx="4214812" cy="4714875"/>
          </a:xfrm>
        </p:spPr>
        <p:txBody>
          <a:bodyPr/>
          <a:lstStyle/>
          <a:p>
            <a:pPr algn="l" rtl="0">
              <a:buFontTx/>
              <a:buNone/>
            </a:pPr>
            <a:r>
              <a:rPr lang="fr-FR" sz="2000" b="1" smtClean="0">
                <a:latin typeface="Times" pitchFamily="18" charset="0"/>
              </a:rPr>
              <a:t>Similitudes</a:t>
            </a:r>
            <a:r>
              <a:rPr lang="fr-FR" sz="2000" smtClean="0">
                <a:latin typeface="Times" pitchFamily="18" charset="0"/>
              </a:rPr>
              <a:t> </a:t>
            </a:r>
          </a:p>
          <a:p>
            <a:pPr algn="l" rtl="0"/>
            <a:r>
              <a:rPr lang="fr-FR" sz="2000" smtClean="0">
                <a:latin typeface="Times" pitchFamily="18" charset="0"/>
              </a:rPr>
              <a:t>Tous deux comportent des couches. </a:t>
            </a:r>
          </a:p>
          <a:p>
            <a:pPr algn="l" rtl="0"/>
            <a:r>
              <a:rPr lang="fr-FR" sz="2000" smtClean="0">
                <a:latin typeface="Times" pitchFamily="18" charset="0"/>
              </a:rPr>
              <a:t>Tous deux comportent une couche application, bien que chacune fournisse des services très différents. </a:t>
            </a:r>
          </a:p>
          <a:p>
            <a:pPr algn="l" rtl="0"/>
            <a:r>
              <a:rPr lang="fr-FR" sz="2000" smtClean="0">
                <a:latin typeface="Times" pitchFamily="18" charset="0"/>
              </a:rPr>
              <a:t>Tous deux comportent des couches réseau et transport comparables. </a:t>
            </a:r>
          </a:p>
        </p:txBody>
      </p:sp>
      <p:sp>
        <p:nvSpPr>
          <p:cNvPr id="55299" name="ZoneTexte 4"/>
          <p:cNvSpPr txBox="1">
            <a:spLocks noChangeArrowheads="1"/>
          </p:cNvSpPr>
          <p:nvPr/>
        </p:nvSpPr>
        <p:spPr bwMode="auto">
          <a:xfrm>
            <a:off x="4572000" y="1785938"/>
            <a:ext cx="4143375" cy="45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fr-FR" sz="2000" b="1">
                <a:latin typeface="Times" pitchFamily="18" charset="0"/>
              </a:rPr>
              <a:t>Différences</a:t>
            </a:r>
            <a:r>
              <a:rPr lang="fr-FR" sz="2000">
                <a:latin typeface="Times" pitchFamily="18" charset="0"/>
              </a:rPr>
              <a:t> </a:t>
            </a:r>
          </a:p>
          <a:p>
            <a:pPr algn="l" rtl="0">
              <a:buFont typeface="Arial" charset="0"/>
              <a:buChar char="•"/>
            </a:pPr>
            <a:r>
              <a:rPr lang="fr-FR" sz="2000">
                <a:latin typeface="Times" pitchFamily="18" charset="0"/>
              </a:rPr>
              <a:t>TCP/IP intègre la couche présentation et la couche session dans sa couche application. </a:t>
            </a:r>
          </a:p>
          <a:p>
            <a:pPr algn="l" rtl="0"/>
            <a:endParaRPr lang="fr-FR" sz="2000">
              <a:latin typeface="Times" pitchFamily="18" charset="0"/>
            </a:endParaRPr>
          </a:p>
          <a:p>
            <a:pPr algn="l" rtl="0">
              <a:buFont typeface="Arial" charset="0"/>
              <a:buChar char="•"/>
            </a:pPr>
            <a:r>
              <a:rPr lang="fr-FR" sz="2000">
                <a:latin typeface="Times" pitchFamily="18" charset="0"/>
              </a:rPr>
              <a:t>TCP/IP regroupe les couches physique et liaison de données OSI au sein d'une seule couche.</a:t>
            </a:r>
          </a:p>
          <a:p>
            <a:pPr algn="l" rtl="0"/>
            <a:endParaRPr lang="fr-FR" sz="2000">
              <a:latin typeface="Times" pitchFamily="18" charset="0"/>
            </a:endParaRPr>
          </a:p>
          <a:p>
            <a:pPr algn="l" rtl="0"/>
            <a:r>
              <a:rPr lang="fr-FR" sz="2000">
                <a:latin typeface="Times" pitchFamily="18" charset="0"/>
              </a:rPr>
              <a:t>Dans le modèle OSI , aucun protocole n’est définie par contre dans le modèle TCP/IP chaque couche défini un ou  plusieurs protocoles (pile TCP/IP) </a:t>
            </a:r>
          </a:p>
          <a:p>
            <a:pPr algn="l" rtl="0"/>
            <a:endParaRPr lang="fr-FR" sz="1600" b="1"/>
          </a:p>
          <a:p>
            <a:pPr algn="l" rtl="0"/>
            <a:endParaRPr lang="fr-FR" sz="1600" b="1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00063" y="131763"/>
            <a:ext cx="8229600" cy="796925"/>
          </a:xfrm>
        </p:spPr>
        <p:txBody>
          <a:bodyPr/>
          <a:lstStyle/>
          <a:p>
            <a:pPr>
              <a:defRPr/>
            </a:pPr>
            <a:r>
              <a:rPr lang="fr-FR" sz="3200" b="1" kern="1200" dirty="0" smtClean="0"/>
              <a:t>5- Modèle TCP/IP ou OSI (suite)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43363"/>
          </a:xfrm>
        </p:spPr>
        <p:txBody>
          <a:bodyPr/>
          <a:lstStyle/>
          <a:p>
            <a:pPr algn="l" rtl="0">
              <a:defRPr/>
            </a:pPr>
            <a:r>
              <a:rPr lang="fr-FR" sz="2000" dirty="0" smtClean="0">
                <a:latin typeface="Times" pitchFamily="18" charset="0"/>
              </a:rPr>
              <a:t>Bien que les protocoles TCP/IP constituent les normes sur lesquelles reposent Internet, </a:t>
            </a:r>
          </a:p>
          <a:p>
            <a:pPr algn="l" rtl="0">
              <a:defRPr/>
            </a:pPr>
            <a:r>
              <a:rPr lang="fr-FR" sz="2000" dirty="0" smtClean="0">
                <a:latin typeface="Times" pitchFamily="18" charset="0"/>
              </a:rPr>
              <a:t>Cependant, le modèle OSI a été choisi pour les raisons suivantes : </a:t>
            </a:r>
          </a:p>
          <a:p>
            <a:pPr lvl="1" algn="l" rtl="0">
              <a:defRPr/>
            </a:pPr>
            <a:r>
              <a:rPr lang="fr-FR" sz="1600" dirty="0" smtClean="0">
                <a:latin typeface="Times" pitchFamily="18" charset="0"/>
              </a:rPr>
              <a:t>Il s'agit d'une norme universelle, générique et indépendantes du protocole. </a:t>
            </a:r>
          </a:p>
          <a:p>
            <a:pPr lvl="1" algn="l" rtl="0">
              <a:defRPr/>
            </a:pPr>
            <a:r>
              <a:rPr lang="fr-FR" sz="1600" dirty="0" smtClean="0">
                <a:latin typeface="Times" pitchFamily="18" charset="0"/>
              </a:rPr>
              <a:t>Ce modèle comporte davantage de détails, ce qui le rend plus utile pour l'enseignement et l'étude. </a:t>
            </a:r>
          </a:p>
          <a:p>
            <a:pPr lvl="1" algn="l" rtl="0">
              <a:defRPr/>
            </a:pPr>
            <a:r>
              <a:rPr lang="fr-FR" sz="1600" dirty="0" smtClean="0">
                <a:latin typeface="Times" pitchFamily="18" charset="0"/>
              </a:rPr>
              <a:t>Cette richesse de détails peut également s'avérer fort utile au moment du dépannage. 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>
              <a:defRPr/>
            </a:pPr>
            <a:r>
              <a:rPr lang="fr-FR" sz="3200" b="1" kern="1200" smtClean="0"/>
              <a:t>5 - </a:t>
            </a:r>
            <a:r>
              <a:rPr lang="fr-FR" sz="3200" b="1" kern="1200" dirty="0" smtClean="0"/>
              <a:t>Modèle TCP/IP ou OSI(suite)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1. 2- Intérêt des réseaux</a:t>
            </a:r>
            <a:endParaRPr lang="en-US" sz="3200" b="1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142984"/>
            <a:ext cx="8286808" cy="5214974"/>
          </a:xfrm>
        </p:spPr>
        <p:txBody>
          <a:bodyPr/>
          <a:lstStyle/>
          <a:p>
            <a:pPr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Le partage </a:t>
            </a:r>
            <a:r>
              <a:rPr lang="fr-FR" sz="2400" dirty="0" smtClean="0"/>
              <a:t>des ressources matérielles(imprimante, modem),  logicielles(fichiers, applications) et des données.</a:t>
            </a:r>
          </a:p>
          <a:p>
            <a:pPr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Partage d’applications: </a:t>
            </a:r>
            <a:r>
              <a:rPr lang="fr-FR" sz="2400" dirty="0" smtClean="0"/>
              <a:t>compilateur, SGBD, …</a:t>
            </a:r>
          </a:p>
          <a:p>
            <a:pPr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La communication </a:t>
            </a:r>
            <a:r>
              <a:rPr lang="fr-FR" sz="2400" dirty="0" smtClean="0"/>
              <a:t>entre utilisateurs distants et/ou applications distantes ( échange d’information, messagerie électronique, conférence, …  ).</a:t>
            </a:r>
          </a:p>
          <a:p>
            <a:pPr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La collaboration </a:t>
            </a:r>
            <a:r>
              <a:rPr lang="fr-FR" sz="2400" dirty="0" smtClean="0"/>
              <a:t>entre utilisateurs distants pour réalisation des tâches communes .</a:t>
            </a:r>
          </a:p>
          <a:p>
            <a:pPr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Tolérance au panne (fiabilité)</a:t>
            </a:r>
            <a:r>
              <a:rPr lang="fr-FR" sz="2400" dirty="0" smtClean="0"/>
              <a:t>: continuation des services , et duplication des données</a:t>
            </a:r>
          </a:p>
          <a:p>
            <a:pPr algn="l" rtl="0" eaLnBrk="1" hangingPunct="1"/>
            <a:r>
              <a:rPr lang="fr-FR" sz="2400" dirty="0" smtClean="0"/>
              <a:t>Economique: atteindre une puissance de calcul comparable à un </a:t>
            </a:r>
            <a:r>
              <a:rPr lang="fr-FR" sz="2400" dirty="0" err="1" smtClean="0"/>
              <a:t>multi-processeurs</a:t>
            </a:r>
            <a:r>
              <a:rPr lang="fr-FR" sz="2400" dirty="0" smtClean="0"/>
              <a:t> mais à cout réduit.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/>
              <a:t>1.3 - Composants d’un réseau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fr-FR" sz="2400" dirty="0" smtClean="0"/>
              <a:t>Un réseau est constitué de deux catégories d’entités:</a:t>
            </a:r>
          </a:p>
          <a:p>
            <a:pPr lvl="1"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Les éléments physiques </a:t>
            </a:r>
            <a:r>
              <a:rPr lang="fr-FR" sz="2400" dirty="0" smtClean="0"/>
              <a:t>: tels que les interfaces d’interconnexions, les câbles de liaisons, les équipements de connexion, ordinateurs , ..</a:t>
            </a:r>
            <a:r>
              <a:rPr lang="fr-FR" sz="2400" dirty="0" err="1" smtClean="0"/>
              <a:t>etc</a:t>
            </a:r>
            <a:endParaRPr lang="fr-FR" sz="2400" dirty="0" smtClean="0"/>
          </a:p>
          <a:p>
            <a:pPr lvl="1" algn="l" rtl="0" eaLnBrk="1" hangingPunct="1"/>
            <a:r>
              <a:rPr lang="fr-FR" sz="2400" dirty="0" smtClean="0">
                <a:solidFill>
                  <a:srgbClr val="FF0000"/>
                </a:solidFill>
              </a:rPr>
              <a:t>Les éléments logiques ( logiciels ): </a:t>
            </a:r>
            <a:r>
              <a:rPr lang="fr-FR" sz="2400" dirty="0" smtClean="0"/>
              <a:t>tels que les navigateurs,  des protocoles, les services ( web, </a:t>
            </a:r>
            <a:r>
              <a:rPr lang="fr-FR" sz="2400" dirty="0" err="1" smtClean="0"/>
              <a:t>mail,ftp</a:t>
            </a:r>
            <a:r>
              <a:rPr lang="fr-FR" sz="2400" dirty="0" smtClean="0"/>
              <a:t> ,,)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fr-FR" sz="3200" b="1" dirty="0" smtClean="0"/>
              <a:t> 2- Classification des réseaux 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/>
          <a:lstStyle/>
          <a:p>
            <a:pPr algn="l" rtl="0"/>
            <a:r>
              <a:rPr lang="fr-FR" sz="2400" dirty="0" smtClean="0"/>
              <a:t>Selon </a:t>
            </a:r>
            <a:r>
              <a:rPr lang="fr-FR" sz="2400" dirty="0" smtClean="0">
                <a:solidFill>
                  <a:srgbClr val="FF0000"/>
                </a:solidFill>
              </a:rPr>
              <a:t>la surface (la taille) </a:t>
            </a:r>
            <a:r>
              <a:rPr lang="fr-FR" sz="2400" dirty="0" smtClean="0"/>
              <a:t>couverte par un réseau </a:t>
            </a:r>
            <a:r>
              <a:rPr lang="fr-FR" sz="2400" dirty="0" smtClean="0">
                <a:sym typeface="Wingdings" pitchFamily="2" charset="2"/>
              </a:rPr>
              <a:t></a:t>
            </a:r>
            <a:r>
              <a:rPr lang="fr-FR" sz="2400" dirty="0" smtClean="0"/>
              <a:t> ils peuvent être classifiés en 3 types :</a:t>
            </a:r>
          </a:p>
          <a:p>
            <a:pPr lvl="1" algn="l" rtl="0"/>
            <a:r>
              <a:rPr lang="fr-FR" sz="2400" dirty="0" smtClean="0">
                <a:solidFill>
                  <a:srgbClr val="FF0000"/>
                </a:solidFill>
              </a:rPr>
              <a:t>LAN</a:t>
            </a:r>
            <a:r>
              <a:rPr lang="fr-FR" sz="2400" dirty="0" smtClean="0"/>
              <a:t> ( Local Area Network )  : réseaux locaux</a:t>
            </a:r>
          </a:p>
          <a:p>
            <a:pPr lvl="1" algn="l" rtl="0"/>
            <a:r>
              <a:rPr lang="fr-FR" sz="2400" dirty="0" smtClean="0">
                <a:solidFill>
                  <a:srgbClr val="FF0000"/>
                </a:solidFill>
              </a:rPr>
              <a:t>MAN</a:t>
            </a:r>
            <a:r>
              <a:rPr lang="fr-FR" sz="2400" dirty="0" smtClean="0"/>
              <a:t>  (</a:t>
            </a:r>
            <a:r>
              <a:rPr lang="fr-FR" sz="2400" dirty="0" err="1" smtClean="0"/>
              <a:t>Metropolitan</a:t>
            </a:r>
            <a:r>
              <a:rPr lang="fr-FR" sz="2400" dirty="0" smtClean="0"/>
              <a:t> Area Networks </a:t>
            </a:r>
            <a:r>
              <a:rPr lang="fr-FR" sz="2400" i="1" dirty="0" smtClean="0"/>
              <a:t>)</a:t>
            </a:r>
            <a:r>
              <a:rPr lang="fr-FR" sz="2400" dirty="0" smtClean="0"/>
              <a:t> : Réseaux métropolitains </a:t>
            </a:r>
          </a:p>
          <a:p>
            <a:pPr lvl="1" algn="l" rtl="0"/>
            <a:r>
              <a:rPr lang="fr-FR" sz="2400" dirty="0" smtClean="0">
                <a:solidFill>
                  <a:srgbClr val="FF0000"/>
                </a:solidFill>
              </a:rPr>
              <a:t>WAN</a:t>
            </a:r>
            <a:r>
              <a:rPr lang="fr-FR" sz="2400" dirty="0" smtClean="0"/>
              <a:t>  ( </a:t>
            </a:r>
            <a:r>
              <a:rPr lang="fr-FR" sz="2400" dirty="0" err="1" smtClean="0"/>
              <a:t>Wide</a:t>
            </a:r>
            <a:r>
              <a:rPr lang="fr-FR" sz="2400" dirty="0" smtClean="0"/>
              <a:t> Area Network ): Réseaux à longue distance </a:t>
            </a:r>
          </a:p>
          <a:p>
            <a:pPr marL="360363" lvl="1" indent="-360363" algn="l" rtl="0">
              <a:buFont typeface="Arial" pitchFamily="34" charset="0"/>
              <a:buChar char="•"/>
            </a:pPr>
            <a:r>
              <a:rPr lang="fr-FR" sz="2400" dirty="0" smtClean="0"/>
              <a:t>Selon </a:t>
            </a:r>
            <a:r>
              <a:rPr lang="fr-FR" sz="2400" dirty="0" smtClean="0">
                <a:solidFill>
                  <a:srgbClr val="FF0000"/>
                </a:solidFill>
              </a:rPr>
              <a:t>la topologie</a:t>
            </a:r>
          </a:p>
          <a:p>
            <a:pPr marL="360363" lvl="1" indent="-360363" algn="l" rtl="0">
              <a:buFont typeface="Arial" pitchFamily="34" charset="0"/>
              <a:buChar char="•"/>
            </a:pPr>
            <a:r>
              <a:rPr lang="fr-FR" sz="2400" dirty="0" smtClean="0"/>
              <a:t>Selon </a:t>
            </a:r>
            <a:r>
              <a:rPr lang="fr-FR" sz="2400" dirty="0" smtClean="0">
                <a:solidFill>
                  <a:srgbClr val="FF0000"/>
                </a:solidFill>
              </a:rPr>
              <a:t>la technique  et la vitesse de transmission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32911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fr-FR" sz="2400" dirty="0" smtClean="0">
                <a:latin typeface="Times" pitchFamily="18" charset="0"/>
              </a:rPr>
              <a:t>Les réseaux locaux (Local Area Networks</a:t>
            </a:r>
            <a:r>
              <a:rPr lang="fr-FR" sz="2400" i="1" dirty="0" smtClean="0">
                <a:latin typeface="Times" pitchFamily="18" charset="0"/>
              </a:rPr>
              <a:t>)  </a:t>
            </a:r>
            <a:r>
              <a:rPr lang="fr-FR" sz="2400" dirty="0" smtClean="0">
                <a:latin typeface="Times" pitchFamily="18" charset="0"/>
              </a:rPr>
              <a:t>gèrent  les communications locales des données 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smtClean="0">
                <a:latin typeface="Times" pitchFamily="18" charset="0"/>
              </a:rPr>
              <a:t>Un LAN </a:t>
            </a:r>
            <a:r>
              <a:rPr lang="en-US" sz="2400" dirty="0" err="1" smtClean="0">
                <a:latin typeface="Times" pitchFamily="18" charset="0"/>
              </a:rPr>
              <a:t>couvre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une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région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géographique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limitée</a:t>
            </a:r>
            <a:r>
              <a:rPr lang="en-US" sz="2400" dirty="0" smtClean="0">
                <a:latin typeface="Times" pitchFamily="18" charset="0"/>
              </a:rPr>
              <a:t> (</a:t>
            </a:r>
            <a:r>
              <a:rPr lang="fr-FR" sz="2400" dirty="0" smtClean="0">
                <a:latin typeface="Times" pitchFamily="18" charset="0"/>
              </a:rPr>
              <a:t> distance10 m  à 1 km) 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smtClean="0">
                <a:latin typeface="Times" pitchFamily="18" charset="0"/>
              </a:rPr>
              <a:t>Les LAN  </a:t>
            </a:r>
            <a:r>
              <a:rPr lang="en-US" sz="2400" dirty="0" err="1" smtClean="0">
                <a:latin typeface="Times" pitchFamily="18" charset="0"/>
              </a:rPr>
              <a:t>offrent</a:t>
            </a:r>
            <a:r>
              <a:rPr lang="en-US" sz="2400" dirty="0" smtClean="0">
                <a:latin typeface="Times" pitchFamily="18" charset="0"/>
              </a:rPr>
              <a:t>  un </a:t>
            </a:r>
            <a:r>
              <a:rPr lang="en-US" sz="2400" dirty="0" err="1" smtClean="0">
                <a:latin typeface="Times" pitchFamily="18" charset="0"/>
              </a:rPr>
              <a:t>taux</a:t>
            </a:r>
            <a:r>
              <a:rPr lang="en-US" sz="2400" dirty="0" smtClean="0">
                <a:latin typeface="Times" pitchFamily="18" charset="0"/>
              </a:rPr>
              <a:t> de </a:t>
            </a:r>
            <a:r>
              <a:rPr lang="en-US" sz="2400" dirty="0" err="1" smtClean="0">
                <a:latin typeface="Times" pitchFamily="18" charset="0"/>
              </a:rPr>
              <a:t>transfert</a:t>
            </a:r>
            <a:r>
              <a:rPr lang="en-US" sz="2400" dirty="0" smtClean="0">
                <a:latin typeface="Times" pitchFamily="18" charset="0"/>
              </a:rPr>
              <a:t> important.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err="1" smtClean="0">
                <a:latin typeface="Times" pitchFamily="18" charset="0"/>
              </a:rPr>
              <a:t>Connectivité</a:t>
            </a:r>
            <a:r>
              <a:rPr lang="en-US" sz="2400" dirty="0" smtClean="0">
                <a:latin typeface="Times" pitchFamily="18" charset="0"/>
              </a:rPr>
              <a:t> continue aux services </a:t>
            </a:r>
            <a:r>
              <a:rPr lang="en-US" sz="2400" dirty="0" err="1" smtClean="0">
                <a:latin typeface="Times" pitchFamily="18" charset="0"/>
              </a:rPr>
              <a:t>locaux</a:t>
            </a:r>
            <a:r>
              <a:rPr lang="en-US" sz="2400" dirty="0" smtClean="0">
                <a:latin typeface="Times" pitchFamily="18" charset="0"/>
              </a:rPr>
              <a:t> ( absence de </a:t>
            </a:r>
            <a:r>
              <a:rPr lang="en-US" sz="2400" dirty="0" err="1" smtClean="0">
                <a:latin typeface="Times" pitchFamily="18" charset="0"/>
              </a:rPr>
              <a:t>panne</a:t>
            </a:r>
            <a:r>
              <a:rPr lang="en-US" sz="2400" dirty="0" smtClean="0">
                <a:latin typeface="Times" pitchFamily="18" charset="0"/>
              </a:rPr>
              <a:t> ).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dirty="0" err="1" smtClean="0">
                <a:latin typeface="Times" pitchFamily="18" charset="0"/>
              </a:rPr>
              <a:t>Ils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sont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utilisés</a:t>
            </a:r>
            <a:r>
              <a:rPr lang="en-US" sz="2400" dirty="0" smtClean="0">
                <a:latin typeface="Times" pitchFamily="18" charset="0"/>
              </a:rPr>
              <a:t> par des </a:t>
            </a:r>
            <a:r>
              <a:rPr lang="en-US" sz="2400" dirty="0" err="1" smtClean="0">
                <a:latin typeface="Times" pitchFamily="18" charset="0"/>
              </a:rPr>
              <a:t>centaines</a:t>
            </a:r>
            <a:r>
              <a:rPr lang="en-US" sz="2400" dirty="0" smtClean="0">
                <a:latin typeface="Times" pitchFamily="18" charset="0"/>
              </a:rPr>
              <a:t> </a:t>
            </a:r>
            <a:r>
              <a:rPr lang="en-US" sz="2400" dirty="0" err="1" smtClean="0">
                <a:latin typeface="Times" pitchFamily="18" charset="0"/>
              </a:rPr>
              <a:t>d’utilisateurs</a:t>
            </a:r>
            <a:r>
              <a:rPr lang="en-US" sz="2400" dirty="0" smtClean="0">
                <a:latin typeface="Times" pitchFamily="18" charset="0"/>
              </a:rPr>
              <a:t> </a:t>
            </a:r>
          </a:p>
          <a:p>
            <a:pPr algn="l" rtl="0" eaLnBrk="1" hangingPunct="1">
              <a:lnSpc>
                <a:spcPct val="80000"/>
              </a:lnSpc>
              <a:defRPr/>
            </a:pPr>
            <a:endParaRPr lang="en-US" sz="2400" dirty="0" smtClean="0">
              <a:latin typeface="Times" pitchFamily="18" charset="0"/>
            </a:endParaRP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latin typeface="Times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Times" pitchFamily="18" charset="0"/>
                <a:sym typeface="Wingdings" pitchFamily="2" charset="2"/>
              </a:rPr>
              <a:t>Exemple</a:t>
            </a:r>
            <a:r>
              <a:rPr lang="en-US" sz="2400" b="1" dirty="0" smtClean="0">
                <a:latin typeface="Times" pitchFamily="18" charset="0"/>
                <a:sym typeface="Wingdings" pitchFamily="2" charset="2"/>
              </a:rPr>
              <a:t>: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latin typeface="Times" pitchFamily="18" charset="0"/>
                <a:sym typeface="Wingdings" pitchFamily="2" charset="2"/>
              </a:rPr>
              <a:t>Le LAN d’un cyber cafe </a:t>
            </a:r>
            <a:r>
              <a:rPr lang="en-US" sz="2400" dirty="0" err="1" smtClean="0">
                <a:latin typeface="Times" pitchFamily="18" charset="0"/>
                <a:sym typeface="Wingdings" pitchFamily="2" charset="2"/>
              </a:rPr>
              <a:t>relie</a:t>
            </a:r>
            <a:r>
              <a:rPr lang="en-US" sz="2400" dirty="0" smtClean="0">
                <a:latin typeface="Times" pitchFamily="18" charset="0"/>
                <a:sym typeface="Wingdings" pitchFamily="2" charset="2"/>
              </a:rPr>
              <a:t>  les machines  de  </a:t>
            </a:r>
            <a:r>
              <a:rPr lang="en-US" sz="2400" dirty="0" err="1" smtClean="0">
                <a:latin typeface="Times" pitchFamily="18" charset="0"/>
                <a:sym typeface="Wingdings" pitchFamily="2" charset="2"/>
              </a:rPr>
              <a:t>tous</a:t>
            </a:r>
            <a:r>
              <a:rPr lang="en-US" sz="2400" dirty="0" smtClean="0">
                <a:latin typeface="Times" pitchFamily="18" charset="0"/>
                <a:sym typeface="Wingdings" pitchFamily="2" charset="2"/>
              </a:rPr>
              <a:t> les </a:t>
            </a:r>
            <a:r>
              <a:rPr lang="en-US" sz="2400" dirty="0" err="1" smtClean="0">
                <a:latin typeface="Times" pitchFamily="18" charset="0"/>
                <a:sym typeface="Wingdings" pitchFamily="2" charset="2"/>
              </a:rPr>
              <a:t>utilisateurs</a:t>
            </a:r>
            <a:endParaRPr lang="en-US" sz="2400" dirty="0" smtClean="0">
              <a:latin typeface="Times" pitchFamily="18" charset="0"/>
            </a:endParaRPr>
          </a:p>
          <a:p>
            <a:pPr algn="l" rtl="0" eaLnBrk="1" hangingPunct="1">
              <a:defRPr/>
            </a:pPr>
            <a:endParaRPr lang="fr-FR" sz="2400" dirty="0" smtClean="0"/>
          </a:p>
          <a:p>
            <a:pPr marL="514350" indent="-514350" algn="l" rtl="0" eaLnBrk="1" hangingPunct="1">
              <a:lnSpc>
                <a:spcPct val="90000"/>
              </a:lnSpc>
              <a:buFontTx/>
              <a:buNone/>
              <a:defRPr/>
            </a:pPr>
            <a:endParaRPr lang="fr-FR" sz="1600" dirty="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2.1- Les LAN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/>
              <a:t>2.2- Les MAN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488" cy="5043488"/>
          </a:xfrm>
        </p:spPr>
        <p:txBody>
          <a:bodyPr/>
          <a:lstStyle/>
          <a:p>
            <a:pPr algn="l" rtl="0" eaLnBrk="1" hangingPunct="1"/>
            <a:r>
              <a:rPr lang="fr-FR" sz="2400" dirty="0" smtClean="0"/>
              <a:t>Réseau métropolitain (</a:t>
            </a:r>
            <a:r>
              <a:rPr lang="fr-FR" sz="2400" i="1" dirty="0" err="1" smtClean="0"/>
              <a:t>Metropolitan</a:t>
            </a:r>
            <a:r>
              <a:rPr lang="fr-FR" sz="2400" i="1" dirty="0" smtClean="0"/>
              <a:t> Area Networks, </a:t>
            </a:r>
            <a:r>
              <a:rPr lang="fr-FR" sz="2400" dirty="0" smtClean="0"/>
              <a:t>MAN) est un réseau qui s’étend à une zone métropolitaine telle qu’une ville(interconnexion entre plusieurs lieux situés dans une même ville) ex: les sites d’une université ou administration  .</a:t>
            </a:r>
          </a:p>
          <a:p>
            <a:pPr algn="l" rtl="0" eaLnBrk="1" hangingPunct="1"/>
            <a:r>
              <a:rPr lang="fr-FR" sz="2400" dirty="0" smtClean="0"/>
              <a:t>Un MAN comprend habituellement au moins deux réseaux LAN situés dans une zone géographique commune (Distance 1 km 100 km).</a:t>
            </a:r>
          </a:p>
          <a:p>
            <a:pPr algn="l" rtl="0" eaLnBrk="1" hangingPunct="1"/>
            <a:r>
              <a:rPr lang="fr-FR" sz="2400" dirty="0" smtClean="0"/>
              <a:t>Des milliers d’utilisateurs peuvent utiliser les </a:t>
            </a:r>
            <a:r>
              <a:rPr lang="fr-FR" sz="2400" dirty="0" err="1" smtClean="0"/>
              <a:t>MANs</a:t>
            </a:r>
            <a:endParaRPr lang="fr-FR" sz="2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/>
              <a:t> </a:t>
            </a:r>
            <a:r>
              <a:rPr lang="fr-FR" sz="2400" b="1" dirty="0" smtClean="0"/>
              <a:t>Exemple: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fr-FR" sz="2400" dirty="0" smtClean="0"/>
              <a:t>une banque possédant plusieurs agences, situent dans la même ville, peut utiliser ce type de réseau .  </a:t>
            </a:r>
          </a:p>
          <a:p>
            <a:pPr algn="l" rtl="0"/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714375"/>
          </a:xfrm>
        </p:spPr>
        <p:txBody>
          <a:bodyPr/>
          <a:lstStyle/>
          <a:p>
            <a:r>
              <a:rPr lang="fr-FR" sz="3200" b="1" smtClean="0"/>
              <a:t>2.3- Les WAN 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14938"/>
          </a:xfrm>
        </p:spPr>
        <p:txBody>
          <a:bodyPr/>
          <a:lstStyle/>
          <a:p>
            <a:pPr algn="l" rtl="0" eaLnBrk="1" hangingPunct="1"/>
            <a:r>
              <a:rPr lang="fr-FR" sz="2400" smtClean="0"/>
              <a:t>Réseaux à longue distance ou les réseaux étendus  (</a:t>
            </a:r>
            <a:r>
              <a:rPr lang="fr-FR" sz="2400" i="1" smtClean="0"/>
              <a:t>Wide Area Networks, </a:t>
            </a:r>
            <a:r>
              <a:rPr lang="fr-FR" sz="2400" smtClean="0"/>
              <a:t>WAN) interconnectent des réseaux locaux, et donnent accès aux ordinateurs (aux serveurs ) situés en </a:t>
            </a:r>
            <a:r>
              <a:rPr lang="fr-FR" sz="2800" smtClean="0"/>
              <a:t>d'autres</a:t>
            </a:r>
            <a:r>
              <a:rPr lang="fr-FR" sz="2400" smtClean="0"/>
              <a:t> lieux si lointains. </a:t>
            </a:r>
          </a:p>
          <a:p>
            <a:pPr algn="l" rtl="0" eaLnBrk="1" hangingPunct="1"/>
            <a:endParaRPr lang="fr-FR" sz="2400" smtClean="0"/>
          </a:p>
          <a:p>
            <a:pPr algn="l" rtl="0" eaLnBrk="1" hangingPunct="1"/>
            <a:r>
              <a:rPr lang="fr-FR" sz="2400" smtClean="0"/>
              <a:t>Les WAN relient des réseaux géographiquement dispersés, ils permettent aux entreprises de communiquer entre elles sur de grandes distances.</a:t>
            </a:r>
          </a:p>
          <a:p>
            <a:pPr algn="l" rtl="0" eaLnBrk="1" hangingPunct="1"/>
            <a:endParaRPr lang="fr-FR" sz="2400" smtClean="0"/>
          </a:p>
          <a:p>
            <a:pPr algn="l" rtl="0" eaLnBrk="1" hangingPunct="1"/>
            <a:r>
              <a:rPr lang="fr-FR" sz="2400" smtClean="0"/>
              <a:t>Un WAN c</a:t>
            </a:r>
            <a:r>
              <a:rPr lang="en-US" sz="2400" smtClean="0"/>
              <a:t>ouvre une vaste région géographique (D</a:t>
            </a:r>
            <a:r>
              <a:rPr lang="fr-FR" sz="2400" smtClean="0"/>
              <a:t>istance100 km 10 000 km ) 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sz="2800" smtClean="0">
              <a:sym typeface="Wingdings" pitchFamily="2" charset="2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algn="l" rtl="0"/>
            <a:endParaRPr lang="fr-F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1179336</TotalTime>
  <Words>1811</Words>
  <Application>Microsoft Office PowerPoint</Application>
  <PresentationFormat>Affichage à l'écran (4:3)</PresentationFormat>
  <Paragraphs>336</Paragraphs>
  <Slides>36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37" baseType="lpstr">
      <vt:lpstr>Modèle par défaut</vt:lpstr>
      <vt:lpstr>CHAPITRE 1 </vt:lpstr>
      <vt:lpstr>  1- Définition  Générale d’un réseau </vt:lpstr>
      <vt:lpstr> 1.1- Les Réseaux informatique</vt:lpstr>
      <vt:lpstr>1. 2- Intérêt des réseaux</vt:lpstr>
      <vt:lpstr>1.3 - Composants d’un réseau</vt:lpstr>
      <vt:lpstr> 2- Classification des réseaux </vt:lpstr>
      <vt:lpstr>2.1- Les LAN </vt:lpstr>
      <vt:lpstr>2.2- Les MAN</vt:lpstr>
      <vt:lpstr>2.3- Les WAN </vt:lpstr>
      <vt:lpstr>Diapositive 10</vt:lpstr>
      <vt:lpstr>3- Topologie des réseaux</vt:lpstr>
      <vt:lpstr>Diapositive 12</vt:lpstr>
      <vt:lpstr>Diapositive 13</vt:lpstr>
      <vt:lpstr>Diapositive 14</vt:lpstr>
      <vt:lpstr>4-  Modèles de conception d’un réseaux  </vt:lpstr>
      <vt:lpstr>4.1- Le Modèle OSI </vt:lpstr>
      <vt:lpstr>Diapositive 17</vt:lpstr>
      <vt:lpstr>Couche physique </vt:lpstr>
      <vt:lpstr>Couche liaison de données</vt:lpstr>
      <vt:lpstr>Couche réseau </vt:lpstr>
      <vt:lpstr>Couche transport </vt:lpstr>
      <vt:lpstr>Couche session </vt:lpstr>
      <vt:lpstr>Couche présenatation </vt:lpstr>
      <vt:lpstr>Couche application </vt:lpstr>
      <vt:lpstr>4.4.2- Encapsulation dans le modèle OSI</vt:lpstr>
      <vt:lpstr>4.2- Le Modèle TCP/IP</vt:lpstr>
      <vt:lpstr>4.2.1- Les couches de modèle TCP/IP</vt:lpstr>
      <vt:lpstr>Couche accès au réseau </vt:lpstr>
      <vt:lpstr>La couche Internet </vt:lpstr>
      <vt:lpstr>La couche Transport </vt:lpstr>
      <vt:lpstr>La couche Application </vt:lpstr>
      <vt:lpstr>4.2.2- La pile de protocoles TCP/IP</vt:lpstr>
      <vt:lpstr>4.2.3- Encapsulation dans le modèle TCP/IP</vt:lpstr>
      <vt:lpstr>5 - Modèle TCP/IP ou OSI</vt:lpstr>
      <vt:lpstr>5- Modèle TCP/IP ou OSI (suite)</vt:lpstr>
      <vt:lpstr>5 - Modèle TCP/IP ou OSI(suite)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amrouche</dc:creator>
  <cp:lastModifiedBy>redha miroud</cp:lastModifiedBy>
  <cp:revision>133</cp:revision>
  <dcterms:created xsi:type="dcterms:W3CDTF">2009-10-02T07:56:51Z</dcterms:created>
  <dcterms:modified xsi:type="dcterms:W3CDTF">2019-02-03T08:11:39Z</dcterms:modified>
</cp:coreProperties>
</file>