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1" r:id="rId4"/>
    <p:sldId id="263" r:id="rId5"/>
    <p:sldId id="265" r:id="rId6"/>
    <p:sldId id="267" r:id="rId7"/>
    <p:sldId id="269" r:id="rId8"/>
    <p:sldId id="271" r:id="rId9"/>
    <p:sldId id="27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8468948-2770-4F3C-B466-80F53126FE2E}" type="datetimeFigureOut">
              <a:rPr lang="fr-FR" smtClean="0"/>
              <a:t>05/01/2024</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5A58896-FA51-44F0-9018-262F68F3EEA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B8468948-2770-4F3C-B466-80F53126FE2E}" type="datetimeFigureOut">
              <a:rPr lang="fr-FR" smtClean="0"/>
              <a:t>05/01/2024</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5A58896-FA51-44F0-9018-262F68F3EEA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8468948-2770-4F3C-B466-80F53126FE2E}" type="datetimeFigureOut">
              <a:rPr lang="fr-FR" smtClean="0"/>
              <a:t>05/01/2024</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A5A58896-FA51-44F0-9018-262F68F3EEA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B8468948-2770-4F3C-B466-80F53126FE2E}" type="datetimeFigureOut">
              <a:rPr lang="fr-FR" smtClean="0"/>
              <a:t>05/01/2024</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5A58896-FA51-44F0-9018-262F68F3EEA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B8468948-2770-4F3C-B466-80F53126FE2E}" type="datetimeFigureOut">
              <a:rPr lang="fr-FR" smtClean="0"/>
              <a:t>05/01/2024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A5A58896-FA51-44F0-9018-262F68F3EEA3}"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8468948-2770-4F3C-B466-80F53126FE2E}" type="datetimeFigureOut">
              <a:rPr lang="fr-FR" smtClean="0"/>
              <a:t>05/01/2024</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5A58896-FA51-44F0-9018-262F68F3EEA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4662" y="1115347"/>
            <a:ext cx="8219941" cy="728480"/>
          </a:xfrm>
        </p:spPr>
        <p:txBody>
          <a:bodyPr>
            <a:normAutofit fontScale="90000"/>
          </a:bodyPr>
          <a:lstStyle/>
          <a:p>
            <a:pPr algn="ctr" rtl="1"/>
            <a:r>
              <a:rPr lang="ar-DZ" sz="3200" dirty="0" smtClean="0"/>
              <a:t>الفصل الثالث: بيانات ونماذج قياس مؤشرات الإقتصاد الكلي الوطني والعالمي</a:t>
            </a:r>
            <a:endParaRPr lang="fr-FR" sz="3200" dirty="0"/>
          </a:p>
        </p:txBody>
      </p:sp>
    </p:spTree>
    <p:extLst>
      <p:ext uri="{BB962C8B-B14F-4D97-AF65-F5344CB8AC3E}">
        <p14:creationId xmlns:p14="http://schemas.microsoft.com/office/powerpoint/2010/main" val="473204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ar-DZ" dirty="0" smtClean="0"/>
              <a:t>2- كيفية قياس النشاط الاقتصادي:                </a:t>
            </a:r>
            <a:endParaRPr lang="fr-FR" dirty="0"/>
          </a:p>
        </p:txBody>
      </p:sp>
      <p:sp>
        <p:nvSpPr>
          <p:cNvPr id="3" name="Espace réservé du contenu 2"/>
          <p:cNvSpPr>
            <a:spLocks noGrp="1"/>
          </p:cNvSpPr>
          <p:nvPr>
            <p:ph idx="1"/>
          </p:nvPr>
        </p:nvSpPr>
        <p:spPr/>
        <p:txBody>
          <a:bodyPr>
            <a:normAutofit/>
          </a:bodyPr>
          <a:lstStyle/>
          <a:p>
            <a:pPr algn="just" rtl="1"/>
            <a:r>
              <a:rPr lang="ar-DZ" sz="2200" dirty="0">
                <a:latin typeface="Sakkal Majalla" panose="02000000000000000000" pitchFamily="2" charset="-78"/>
                <a:cs typeface="Sakkal Majalla" panose="02000000000000000000" pitchFamily="2" charset="-78"/>
              </a:rPr>
              <a:t>هناك عدة طرق لتقدير الدخل الوطني والتي تم </a:t>
            </a:r>
            <a:r>
              <a:rPr lang="ar-DZ" sz="2200" dirty="0" err="1">
                <a:latin typeface="Sakkal Majalla" panose="02000000000000000000" pitchFamily="2" charset="-78"/>
                <a:cs typeface="Sakkal Majalla" panose="02000000000000000000" pitchFamily="2" charset="-78"/>
              </a:rPr>
              <a:t>الإتفاق</a:t>
            </a:r>
            <a:r>
              <a:rPr lang="ar-DZ" sz="2200" dirty="0">
                <a:latin typeface="Sakkal Majalla" panose="02000000000000000000" pitchFamily="2" charset="-78"/>
                <a:cs typeface="Sakkal Majalla" panose="02000000000000000000" pitchFamily="2" charset="-78"/>
              </a:rPr>
              <a:t> على أنها ثلاثة (03</a:t>
            </a:r>
            <a:r>
              <a:rPr lang="ar-DZ" sz="2200" dirty="0" smtClean="0">
                <a:latin typeface="Sakkal Majalla" panose="02000000000000000000" pitchFamily="2" charset="-78"/>
                <a:cs typeface="Sakkal Majalla" panose="02000000000000000000" pitchFamily="2" charset="-78"/>
              </a:rPr>
              <a:t>):</a:t>
            </a:r>
          </a:p>
          <a:p>
            <a:pPr algn="just" rtl="1"/>
            <a:r>
              <a:rPr lang="ar-DZ" sz="2200" dirty="0" smtClean="0">
                <a:latin typeface="Sakkal Majalla" panose="02000000000000000000" pitchFamily="2" charset="-78"/>
                <a:cs typeface="Sakkal Majalla" panose="02000000000000000000" pitchFamily="2" charset="-78"/>
              </a:rPr>
              <a:t>1- طريقة القيمة المضافة: </a:t>
            </a:r>
          </a:p>
          <a:p>
            <a:pPr algn="r" rtl="1"/>
            <a:r>
              <a:rPr lang="ar-DZ" sz="2200" dirty="0">
                <a:latin typeface="Sakkal Majalla" panose="02000000000000000000" pitchFamily="2" charset="-78"/>
                <a:cs typeface="Sakkal Majalla" panose="02000000000000000000" pitchFamily="2" charset="-78"/>
              </a:rPr>
              <a:t>القيمة المضافة الإجمالية في المؤسسة = قيمة المنتجات في المؤسسة – قيمة المنتجات الوسيطة التي </a:t>
            </a:r>
            <a:r>
              <a:rPr lang="ar-DZ" sz="2200" dirty="0" err="1" smtClean="0">
                <a:latin typeface="Sakkal Majalla" panose="02000000000000000000" pitchFamily="2" charset="-78"/>
                <a:cs typeface="Sakkal Majalla" panose="02000000000000000000" pitchFamily="2" charset="-78"/>
              </a:rPr>
              <a:t>إستخدمتها</a:t>
            </a:r>
            <a:endParaRPr lang="fr-FR" sz="2200" dirty="0" smtClean="0">
              <a:latin typeface="Sakkal Majalla" panose="02000000000000000000" pitchFamily="2" charset="-78"/>
              <a:cs typeface="Sakkal Majalla" panose="02000000000000000000" pitchFamily="2" charset="-78"/>
            </a:endParaRPr>
          </a:p>
          <a:p>
            <a:pPr rtl="1"/>
            <a:r>
              <a:rPr lang="fr-FR" sz="1900" b="1" i="1" dirty="0" smtClean="0">
                <a:cs typeface="+mj-cs"/>
              </a:rPr>
              <a:t>VAB</a:t>
            </a:r>
            <a:r>
              <a:rPr lang="fr-FR" sz="1900" b="1" baseline="30000" dirty="0" smtClean="0">
                <a:cs typeface="+mj-cs"/>
              </a:rPr>
              <a:t>*</a:t>
            </a:r>
            <a:r>
              <a:rPr lang="fr-FR" sz="1900" b="1" i="1" dirty="0" smtClean="0">
                <a:cs typeface="+mj-cs"/>
              </a:rPr>
              <a:t> = VPT</a:t>
            </a:r>
            <a:r>
              <a:rPr lang="fr-FR" sz="1900" b="1" baseline="30000" dirty="0" smtClean="0">
                <a:cs typeface="+mj-cs"/>
              </a:rPr>
              <a:t>**</a:t>
            </a:r>
            <a:r>
              <a:rPr lang="fr-FR" sz="1900" b="1" i="1" dirty="0" smtClean="0">
                <a:cs typeface="+mj-cs"/>
              </a:rPr>
              <a:t> – CI</a:t>
            </a:r>
            <a:r>
              <a:rPr lang="fr-FR" sz="1900" b="1" baseline="30000" dirty="0" smtClean="0">
                <a:cs typeface="+mj-cs"/>
              </a:rPr>
              <a:t>***</a:t>
            </a:r>
            <a:endParaRPr lang="fr-FR" sz="1900" b="1" dirty="0" smtClean="0">
              <a:cs typeface="+mj-cs"/>
            </a:endParaRPr>
          </a:p>
          <a:p>
            <a:r>
              <a:rPr lang="fr-FR" sz="1900" b="1" i="1" dirty="0" smtClean="0">
                <a:cs typeface="+mj-cs"/>
              </a:rPr>
              <a:t>VAB</a:t>
            </a:r>
            <a:r>
              <a:rPr lang="fr-FR" sz="1900" b="1" i="1" baseline="-25000" dirty="0" smtClean="0">
                <a:cs typeface="+mj-cs"/>
              </a:rPr>
              <a:t>A</a:t>
            </a:r>
            <a:r>
              <a:rPr lang="fr-FR" sz="1900" b="1" i="1" dirty="0" smtClean="0">
                <a:cs typeface="+mj-cs"/>
              </a:rPr>
              <a:t> </a:t>
            </a:r>
            <a:r>
              <a:rPr lang="fr-FR" sz="1900" b="1" i="1" dirty="0">
                <a:cs typeface="+mj-cs"/>
              </a:rPr>
              <a:t>+ VAB</a:t>
            </a:r>
            <a:r>
              <a:rPr lang="fr-FR" sz="1900" b="1" i="1" baseline="-25000" dirty="0">
                <a:cs typeface="+mj-cs"/>
              </a:rPr>
              <a:t>B</a:t>
            </a:r>
            <a:r>
              <a:rPr lang="fr-FR" sz="1900" b="1" i="1" dirty="0">
                <a:cs typeface="+mj-cs"/>
              </a:rPr>
              <a:t> … VAB</a:t>
            </a:r>
            <a:r>
              <a:rPr lang="fr-FR" sz="1900" b="1" i="1" baseline="-25000" dirty="0">
                <a:cs typeface="+mj-cs"/>
              </a:rPr>
              <a:t>N</a:t>
            </a:r>
            <a:r>
              <a:rPr lang="fr-FR" sz="1900" b="1" i="1" dirty="0">
                <a:cs typeface="+mj-cs"/>
              </a:rPr>
              <a:t> = (VPT</a:t>
            </a:r>
            <a:r>
              <a:rPr lang="fr-FR" sz="1900" b="1" i="1" baseline="-25000" dirty="0">
                <a:cs typeface="+mj-cs"/>
              </a:rPr>
              <a:t>A</a:t>
            </a:r>
            <a:r>
              <a:rPr lang="fr-FR" sz="1900" b="1" i="1" dirty="0">
                <a:cs typeface="+mj-cs"/>
              </a:rPr>
              <a:t> - CI</a:t>
            </a:r>
            <a:r>
              <a:rPr lang="fr-FR" sz="1900" b="1" i="1" baseline="-25000" dirty="0">
                <a:cs typeface="+mj-cs"/>
              </a:rPr>
              <a:t>A</a:t>
            </a:r>
            <a:r>
              <a:rPr lang="fr-FR" sz="1900" b="1" i="1" dirty="0">
                <a:cs typeface="+mj-cs"/>
              </a:rPr>
              <a:t>) + (VPT</a:t>
            </a:r>
            <a:r>
              <a:rPr lang="fr-FR" sz="1900" b="1" i="1" baseline="-25000" dirty="0">
                <a:cs typeface="+mj-cs"/>
              </a:rPr>
              <a:t>B</a:t>
            </a:r>
            <a:r>
              <a:rPr lang="fr-FR" sz="1900" b="1" i="1" dirty="0">
                <a:cs typeface="+mj-cs"/>
              </a:rPr>
              <a:t> - CI</a:t>
            </a:r>
            <a:r>
              <a:rPr lang="fr-FR" sz="1900" b="1" i="1" baseline="-25000" dirty="0">
                <a:cs typeface="+mj-cs"/>
              </a:rPr>
              <a:t>B</a:t>
            </a:r>
            <a:r>
              <a:rPr lang="fr-FR" sz="1900" b="1" i="1" dirty="0">
                <a:cs typeface="+mj-cs"/>
              </a:rPr>
              <a:t>)…(VPT</a:t>
            </a:r>
            <a:r>
              <a:rPr lang="fr-FR" sz="1900" b="1" i="1" baseline="-25000" dirty="0">
                <a:cs typeface="+mj-cs"/>
              </a:rPr>
              <a:t>N</a:t>
            </a:r>
            <a:r>
              <a:rPr lang="fr-FR" sz="1900" b="1" i="1" dirty="0">
                <a:cs typeface="+mj-cs"/>
              </a:rPr>
              <a:t> - CI</a:t>
            </a:r>
            <a:r>
              <a:rPr lang="fr-FR" sz="1900" b="1" i="1" baseline="-25000" dirty="0">
                <a:cs typeface="+mj-cs"/>
              </a:rPr>
              <a:t>N</a:t>
            </a:r>
            <a:r>
              <a:rPr lang="fr-FR" sz="1900" b="1" i="1" dirty="0">
                <a:cs typeface="+mj-cs"/>
              </a:rPr>
              <a:t>)</a:t>
            </a:r>
            <a:endParaRPr lang="fr-FR" sz="1900" b="1" dirty="0">
              <a:cs typeface="+mj-cs"/>
            </a:endParaRPr>
          </a:p>
          <a:p>
            <a:r>
              <a:rPr lang="fr-FR" sz="1900" b="1" i="1" dirty="0">
                <a:cs typeface="+mj-cs"/>
              </a:rPr>
              <a:t>ΣVAB = ΣVPT – ΣCI</a:t>
            </a:r>
            <a:endParaRPr lang="fr-FR" sz="1900" b="1" dirty="0">
              <a:cs typeface="+mj-cs"/>
            </a:endParaRPr>
          </a:p>
          <a:p>
            <a:r>
              <a:rPr lang="fr-FR" sz="1900" b="1" i="1" dirty="0" smtClean="0">
                <a:cs typeface="+mj-cs"/>
              </a:rPr>
              <a:t>*</a:t>
            </a:r>
            <a:r>
              <a:rPr lang="fr-FR" sz="1900" b="1" i="1" dirty="0">
                <a:cs typeface="+mj-cs"/>
              </a:rPr>
              <a:t> :VAB : Valeur Ajoutée Brut</a:t>
            </a:r>
            <a:endParaRPr lang="fr-FR" sz="1900" b="1" dirty="0">
              <a:cs typeface="+mj-cs"/>
            </a:endParaRPr>
          </a:p>
          <a:p>
            <a:r>
              <a:rPr lang="fr-FR" sz="1900" b="1" i="1" dirty="0">
                <a:cs typeface="+mj-cs"/>
              </a:rPr>
              <a:t>** :VPT : Valeur Produit Total</a:t>
            </a:r>
            <a:endParaRPr lang="fr-FR" sz="1900" b="1" dirty="0">
              <a:cs typeface="+mj-cs"/>
            </a:endParaRPr>
          </a:p>
          <a:p>
            <a:r>
              <a:rPr lang="fr-FR" sz="1900" b="1" i="1" dirty="0">
                <a:cs typeface="+mj-cs"/>
              </a:rPr>
              <a:t>*** :CI : Consommation Intermédiaire </a:t>
            </a:r>
            <a:endParaRPr lang="fr-FR" sz="1900" b="1" dirty="0">
              <a:cs typeface="+mj-cs"/>
            </a:endParaRPr>
          </a:p>
          <a:p>
            <a:pPr rtl="1"/>
            <a:r>
              <a:rPr lang="en-US" sz="1900" b="1" dirty="0">
                <a:cs typeface="+mj-cs"/>
              </a:rPr>
              <a:t> </a:t>
            </a:r>
            <a:endParaRPr lang="fr-FR" sz="1900" b="1" dirty="0">
              <a:cs typeface="+mj-cs"/>
            </a:endParaRPr>
          </a:p>
          <a:p>
            <a:pPr algn="just" rtl="1"/>
            <a:endParaRPr lang="ar-DZ" dirty="0" smtClean="0"/>
          </a:p>
        </p:txBody>
      </p:sp>
    </p:spTree>
    <p:extLst>
      <p:ext uri="{BB962C8B-B14F-4D97-AF65-F5344CB8AC3E}">
        <p14:creationId xmlns:p14="http://schemas.microsoft.com/office/powerpoint/2010/main" val="2536363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smtClean="0"/>
              <a:t>2- طريقة الانفاق </a:t>
            </a:r>
            <a:endParaRPr lang="fr-FR" dirty="0"/>
          </a:p>
        </p:txBody>
      </p:sp>
      <p:sp>
        <p:nvSpPr>
          <p:cNvPr id="3" name="Espace réservé du contenu 2"/>
          <p:cNvSpPr>
            <a:spLocks noGrp="1"/>
          </p:cNvSpPr>
          <p:nvPr>
            <p:ph idx="1"/>
          </p:nvPr>
        </p:nvSpPr>
        <p:spPr/>
        <p:txBody>
          <a:bodyPr>
            <a:normAutofit/>
          </a:bodyPr>
          <a:lstStyle/>
          <a:p>
            <a:pPr algn="just" rtl="1"/>
            <a:r>
              <a:rPr lang="ar-DZ" sz="2400" dirty="0" smtClean="0">
                <a:latin typeface="Sakkal Majalla" panose="02000000000000000000" pitchFamily="2" charset="-78"/>
                <a:cs typeface="Sakkal Majalla" panose="02000000000000000000" pitchFamily="2" charset="-78"/>
              </a:rPr>
              <a:t>ان الدخل الوطني الذي يتم الحصول عليه يساوي مجموع الانفاق الكلي أو الطلب الكلي على السلع والخدمات النهائية التي أنتجها المجتمع خلال فترة زمنية معينة، ويتمثل الانفاق الكلي في الاستهلاك الخاص من قبل الأفراد والعائلات</a:t>
            </a:r>
            <a:r>
              <a:rPr lang="fr-FR" sz="2400" dirty="0" smtClean="0">
                <a:latin typeface="Sakkal Majalla" panose="02000000000000000000" pitchFamily="2" charset="-78"/>
                <a:cs typeface="Sakkal Majalla" panose="02000000000000000000" pitchFamily="2" charset="-78"/>
              </a:rPr>
              <a:t> (c)</a:t>
            </a:r>
            <a:r>
              <a:rPr lang="ar-DZ" sz="2400" dirty="0" smtClean="0">
                <a:latin typeface="Sakkal Majalla" panose="02000000000000000000" pitchFamily="2" charset="-78"/>
                <a:cs typeface="Sakkal Majalla" panose="02000000000000000000" pitchFamily="2" charset="-78"/>
              </a:rPr>
              <a:t>، والانفاق الحكومي </a:t>
            </a:r>
            <a:r>
              <a:rPr lang="fr-FR" sz="2400" dirty="0" smtClean="0">
                <a:latin typeface="Sakkal Majalla" panose="02000000000000000000" pitchFamily="2" charset="-78"/>
                <a:cs typeface="Sakkal Majalla" panose="02000000000000000000" pitchFamily="2" charset="-78"/>
              </a:rPr>
              <a:t>(G)</a:t>
            </a:r>
            <a:r>
              <a:rPr lang="ar-DZ" sz="2400" dirty="0" smtClean="0">
                <a:latin typeface="Sakkal Majalla" panose="02000000000000000000" pitchFamily="2" charset="-78"/>
                <a:cs typeface="Sakkal Majalla" panose="02000000000000000000" pitchFamily="2" charset="-78"/>
              </a:rPr>
              <a:t>، والانفاق الاستثماري على السلع والتجهيزات الاستثمارية من قبل رجال الأعمال </a:t>
            </a:r>
            <a:r>
              <a:rPr lang="fr-FR" sz="2400" dirty="0" smtClean="0">
                <a:latin typeface="Sakkal Majalla" panose="02000000000000000000" pitchFamily="2" charset="-78"/>
                <a:cs typeface="Sakkal Majalla" panose="02000000000000000000" pitchFamily="2" charset="-78"/>
              </a:rPr>
              <a:t>(I)</a:t>
            </a:r>
            <a:r>
              <a:rPr lang="ar-DZ" sz="2400" dirty="0" smtClean="0">
                <a:latin typeface="Sakkal Majalla" panose="02000000000000000000" pitchFamily="2" charset="-78"/>
                <a:cs typeface="Sakkal Majalla" panose="02000000000000000000" pitchFamily="2" charset="-78"/>
              </a:rPr>
              <a:t>، بالإضافة الى صافي انفاق القطاع الأجنبي عن طريق الصادرات والواردات </a:t>
            </a:r>
            <a:r>
              <a:rPr lang="fr-FR" sz="2400" dirty="0" smtClean="0">
                <a:latin typeface="Sakkal Majalla" panose="02000000000000000000" pitchFamily="2" charset="-78"/>
                <a:cs typeface="Sakkal Majalla" panose="02000000000000000000" pitchFamily="2" charset="-78"/>
              </a:rPr>
              <a:t>(E-M)</a:t>
            </a:r>
            <a:r>
              <a:rPr lang="ar-DZ" sz="2400" dirty="0" smtClean="0">
                <a:latin typeface="Sakkal Majalla" panose="02000000000000000000" pitchFamily="2" charset="-78"/>
                <a:cs typeface="Sakkal Majalla" panose="02000000000000000000" pitchFamily="2" charset="-78"/>
              </a:rPr>
              <a:t>,</a:t>
            </a:r>
          </a:p>
          <a:p>
            <a:pPr algn="just" rtl="1"/>
            <a:r>
              <a:rPr lang="ar-DZ" sz="2400" dirty="0" smtClean="0">
                <a:latin typeface="Sakkal Majalla" panose="02000000000000000000" pitchFamily="2" charset="-78"/>
                <a:cs typeface="Sakkal Majalla" panose="02000000000000000000" pitchFamily="2" charset="-78"/>
              </a:rPr>
              <a:t>ومنه يحسب الناتج الوطني الإجمالي حسب طريقة الانفاق ، بجمع انفاق كل قطاع من القطاعات الأربعة السابقة أي: </a:t>
            </a:r>
          </a:p>
          <a:p>
            <a:pPr algn="ctr"/>
            <a:r>
              <a:rPr lang="fr-FR" sz="2400" b="1" dirty="0" smtClean="0">
                <a:latin typeface="Sakkal Majalla" panose="02000000000000000000" pitchFamily="2" charset="-78"/>
                <a:cs typeface="Sakkal Majalla" panose="02000000000000000000" pitchFamily="2" charset="-78"/>
              </a:rPr>
              <a:t>PNB= C+I+G+E-M</a:t>
            </a:r>
            <a:endParaRPr lang="fr-FR"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2542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3</a:t>
            </a:r>
            <a:r>
              <a:rPr lang="ar-DZ" sz="4000" dirty="0" smtClean="0">
                <a:latin typeface="Sakkal Majalla" panose="02000000000000000000" pitchFamily="2" charset="-78"/>
                <a:cs typeface="Sakkal Majalla" panose="02000000000000000000" pitchFamily="2" charset="-78"/>
              </a:rPr>
              <a:t>- طريقة الدخول المكتسبة أو الموزعة على عوامل الإنتاج:</a:t>
            </a:r>
            <a:endParaRPr lang="fr-FR" sz="4000" dirty="0">
              <a:latin typeface="Sakkal Majalla" panose="02000000000000000000" pitchFamily="2" charset="-78"/>
              <a:cs typeface="Sakkal Majalla" panose="02000000000000000000" pitchFamily="2" charset="-78"/>
            </a:endParaRPr>
          </a:p>
        </p:txBody>
      </p:sp>
      <p:sp>
        <p:nvSpPr>
          <p:cNvPr id="3" name="Espace réservé du contenu 2"/>
          <p:cNvSpPr>
            <a:spLocks noGrp="1"/>
          </p:cNvSpPr>
          <p:nvPr>
            <p:ph idx="1"/>
          </p:nvPr>
        </p:nvSpPr>
        <p:spPr/>
        <p:txBody>
          <a:bodyPr>
            <a:normAutofit/>
          </a:bodyPr>
          <a:lstStyle/>
          <a:p>
            <a:pPr algn="just" rtl="1"/>
            <a:r>
              <a:rPr lang="ar-DZ" sz="2400" dirty="0" smtClean="0">
                <a:latin typeface="Sakkal Majalla" panose="02000000000000000000" pitchFamily="2" charset="-78"/>
                <a:cs typeface="Sakkal Majalla" panose="02000000000000000000" pitchFamily="2" charset="-78"/>
              </a:rPr>
              <a:t>تقوم هذه الطريقة على إضافة جميع الدخول المدفوعة لعوامل الإنتاج المحلية ( عوائد عناصر الإنتاج) مقابل مساهمتها في العملية الإنتاجية ، حيث تصنف العوائد أو الدخل الى أربعة أنواع رئيسية : </a:t>
            </a:r>
          </a:p>
          <a:p>
            <a:pPr algn="just" rtl="1"/>
            <a:r>
              <a:rPr lang="ar-DZ" sz="2400" b="1" dirty="0" smtClean="0">
                <a:latin typeface="Sakkal Majalla" panose="02000000000000000000" pitchFamily="2" charset="-78"/>
                <a:cs typeface="Sakkal Majalla" panose="02000000000000000000" pitchFamily="2" charset="-78"/>
              </a:rPr>
              <a:t>الأجور والرواتب:</a:t>
            </a:r>
            <a:r>
              <a:rPr lang="fr-FR" sz="2400" b="1" dirty="0" err="1" smtClean="0">
                <a:latin typeface="Sakkal Majalla" panose="02000000000000000000" pitchFamily="2" charset="-78"/>
                <a:cs typeface="Sakkal Majalla" panose="02000000000000000000" pitchFamily="2" charset="-78"/>
              </a:rPr>
              <a:t>Wages</a:t>
            </a:r>
            <a:r>
              <a:rPr lang="ar-DZ" sz="2400" b="1" dirty="0" smtClean="0">
                <a:latin typeface="Sakkal Majalla" panose="02000000000000000000" pitchFamily="2" charset="-78"/>
                <a:cs typeface="Sakkal Majalla" panose="02000000000000000000" pitchFamily="2" charset="-78"/>
              </a:rPr>
              <a:t> ويرمز لها بالرمز </a:t>
            </a:r>
            <a:r>
              <a:rPr lang="fr-FR" sz="2400" b="1" dirty="0" smtClean="0">
                <a:latin typeface="Sakkal Majalla" panose="02000000000000000000" pitchFamily="2" charset="-78"/>
                <a:cs typeface="Sakkal Majalla" panose="02000000000000000000" pitchFamily="2" charset="-78"/>
              </a:rPr>
              <a:t>W</a:t>
            </a:r>
            <a:r>
              <a:rPr lang="ar-DZ" sz="2400" b="1" dirty="0" smtClean="0">
                <a:latin typeface="Sakkal Majalla" panose="02000000000000000000" pitchFamily="2" charset="-78"/>
                <a:cs typeface="Sakkal Majalla" panose="02000000000000000000" pitchFamily="2" charset="-78"/>
              </a:rPr>
              <a:t>، </a:t>
            </a:r>
            <a:r>
              <a:rPr lang="ar-DZ" sz="2400" dirty="0" smtClean="0"/>
              <a:t>جميع </a:t>
            </a:r>
            <a:r>
              <a:rPr lang="ar-DZ" sz="2400" dirty="0"/>
              <a:t>ما يحصل عليه عنصر العمل مقابل خدماته الذهنية أو البدنية، فضلا عن ما يحصل عليه من حوافز الإنتاج والمكافآت التشجيعية </a:t>
            </a:r>
            <a:r>
              <a:rPr lang="ar-DZ" sz="2400" dirty="0" smtClean="0"/>
              <a:t>,</a:t>
            </a:r>
          </a:p>
          <a:p>
            <a:pPr algn="just" rtl="1"/>
            <a:r>
              <a:rPr lang="ar-DZ" sz="2400" b="1" dirty="0" smtClean="0">
                <a:latin typeface="Sakkal Majalla" panose="02000000000000000000" pitchFamily="2" charset="-78"/>
                <a:cs typeface="Sakkal Majalla" panose="02000000000000000000" pitchFamily="2" charset="-78"/>
              </a:rPr>
              <a:t>الريع أو الايجار </a:t>
            </a:r>
            <a:r>
              <a:rPr lang="fr-FR" sz="2400" b="1" dirty="0" smtClean="0">
                <a:latin typeface="Sakkal Majalla" panose="02000000000000000000" pitchFamily="2" charset="-78"/>
                <a:cs typeface="Sakkal Majalla" panose="02000000000000000000" pitchFamily="2" charset="-78"/>
              </a:rPr>
              <a:t>(</a:t>
            </a:r>
            <a:r>
              <a:rPr lang="fr-FR" sz="2400" b="1" dirty="0" err="1" smtClean="0">
                <a:latin typeface="Sakkal Majalla" panose="02000000000000000000" pitchFamily="2" charset="-78"/>
                <a:cs typeface="Sakkal Majalla" panose="02000000000000000000" pitchFamily="2" charset="-78"/>
              </a:rPr>
              <a:t>Rent</a:t>
            </a:r>
            <a:r>
              <a:rPr lang="fr-FR" sz="2400" dirty="0" smtClean="0">
                <a:latin typeface="Sakkal Majalla" panose="02000000000000000000" pitchFamily="2" charset="-78"/>
                <a:cs typeface="Sakkal Majalla" panose="02000000000000000000" pitchFamily="2" charset="-78"/>
              </a:rPr>
              <a:t>)</a:t>
            </a:r>
            <a:r>
              <a:rPr lang="ar-DZ" sz="2400" dirty="0" smtClean="0">
                <a:latin typeface="Sakkal Majalla" panose="02000000000000000000" pitchFamily="2" charset="-78"/>
                <a:cs typeface="Sakkal Majalla" panose="02000000000000000000" pitchFamily="2" charset="-78"/>
              </a:rPr>
              <a:t>ويرمز لها بالرمز </a:t>
            </a:r>
            <a:r>
              <a:rPr lang="fr-FR" sz="2400" dirty="0" smtClean="0">
                <a:latin typeface="Sakkal Majalla" panose="02000000000000000000" pitchFamily="2" charset="-78"/>
                <a:cs typeface="Sakkal Majalla" panose="02000000000000000000" pitchFamily="2" charset="-78"/>
              </a:rPr>
              <a:t>R</a:t>
            </a:r>
            <a:r>
              <a:rPr lang="ar-DZ" sz="2400" dirty="0" smtClean="0">
                <a:latin typeface="Sakkal Majalla" panose="02000000000000000000" pitchFamily="2" charset="-78"/>
                <a:cs typeface="Sakkal Majalla" panose="02000000000000000000" pitchFamily="2" charset="-78"/>
              </a:rPr>
              <a:t> </a:t>
            </a:r>
            <a:r>
              <a:rPr lang="ar-DZ" sz="2400" dirty="0">
                <a:latin typeface="Sakkal Majalla" panose="02000000000000000000" pitchFamily="2" charset="-78"/>
                <a:cs typeface="Sakkal Majalla" panose="02000000000000000000" pitchFamily="2" charset="-78"/>
              </a:rPr>
              <a:t>يتمثل في كافة الدخول المكتسبة من قبل الأشخاص، الشركات أو الحكومة نتيجة كرائهم للأرض والمنازل أو المحلات التجارية ودور السينما...إلخ، وحصولهم مقابل ذلك على إيجارات معينة، ويدخل ضمن هذا البند أيضا الحقوق الخاصة مثل: حقوق الطبع، </a:t>
            </a:r>
            <a:r>
              <a:rPr lang="ar-DZ" sz="2400" dirty="0" err="1">
                <a:latin typeface="Sakkal Majalla" panose="02000000000000000000" pitchFamily="2" charset="-78"/>
                <a:cs typeface="Sakkal Majalla" panose="02000000000000000000" pitchFamily="2" charset="-78"/>
              </a:rPr>
              <a:t>الإختراع</a:t>
            </a:r>
            <a:r>
              <a:rPr lang="ar-DZ" sz="2400" dirty="0" smtClean="0">
                <a:latin typeface="Sakkal Majalla" panose="02000000000000000000" pitchFamily="2" charset="-78"/>
                <a:cs typeface="Sakkal Majalla" panose="02000000000000000000" pitchFamily="2" charset="-78"/>
              </a:rPr>
              <a:t>.</a:t>
            </a:r>
            <a:endParaRPr lang="fr-FR" sz="2400" dirty="0">
              <a:latin typeface="Sakkal Majalla" panose="02000000000000000000" pitchFamily="2" charset="-78"/>
              <a:cs typeface="Sakkal Majalla" panose="02000000000000000000" pitchFamily="2" charset="-78"/>
            </a:endParaRPr>
          </a:p>
          <a:p>
            <a:pPr algn="just" rtl="1"/>
            <a:r>
              <a:rPr lang="ar-DZ" sz="2400" dirty="0">
                <a:latin typeface="Sakkal Majalla" panose="02000000000000000000" pitchFamily="2" charset="-78"/>
                <a:cs typeface="Sakkal Majalla" panose="02000000000000000000" pitchFamily="2" charset="-78"/>
              </a:rPr>
              <a:t>ومما يلاحظ بأن جميع هذه الإيجارات تحسب بالقيمة المضافة أي بعد دفع جميع المستحقات كالضرائب والرسوم</a:t>
            </a:r>
            <a:endParaRPr lang="ar-DZ" sz="2400" dirty="0" smtClean="0">
              <a:latin typeface="Sakkal Majalla" panose="02000000000000000000" pitchFamily="2" charset="-78"/>
              <a:cs typeface="Sakkal Majalla" panose="02000000000000000000" pitchFamily="2" charset="-78"/>
            </a:endParaRPr>
          </a:p>
          <a:p>
            <a:pPr marL="0" indent="0" algn="just" rtl="1">
              <a:buNone/>
            </a:pPr>
            <a:endParaRPr lang="fr-FR"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23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980728"/>
            <a:ext cx="8064896" cy="4752528"/>
          </a:xfrm>
        </p:spPr>
        <p:txBody>
          <a:bodyPr>
            <a:noAutofit/>
          </a:bodyPr>
          <a:lstStyle/>
          <a:p>
            <a:pPr algn="just" rtl="1"/>
            <a:r>
              <a:rPr lang="ar-DZ" sz="2100" b="1" dirty="0" smtClean="0">
                <a:latin typeface="Sakkal Majalla" panose="02000000000000000000" pitchFamily="2" charset="-78"/>
                <a:cs typeface="Sakkal Majalla" panose="02000000000000000000" pitchFamily="2" charset="-78"/>
              </a:rPr>
              <a:t>الفوائد الصافية </a:t>
            </a:r>
            <a:r>
              <a:rPr lang="fr-FR" sz="2100" b="1" dirty="0" smtClean="0">
                <a:latin typeface="Sakkal Majalla" panose="02000000000000000000" pitchFamily="2" charset="-78"/>
                <a:cs typeface="Sakkal Majalla" panose="02000000000000000000" pitchFamily="2" charset="-78"/>
              </a:rPr>
              <a:t>(</a:t>
            </a:r>
            <a:r>
              <a:rPr lang="fr-FR" sz="2100" b="1" dirty="0" err="1" smtClean="0">
                <a:latin typeface="Sakkal Majalla" panose="02000000000000000000" pitchFamily="2" charset="-78"/>
                <a:cs typeface="Sakkal Majalla" panose="02000000000000000000" pitchFamily="2" charset="-78"/>
              </a:rPr>
              <a:t>Interestes</a:t>
            </a:r>
            <a:r>
              <a:rPr lang="fr-FR" sz="2100" dirty="0" smtClean="0">
                <a:latin typeface="Sakkal Majalla" panose="02000000000000000000" pitchFamily="2" charset="-78"/>
                <a:cs typeface="Sakkal Majalla" panose="02000000000000000000" pitchFamily="2" charset="-78"/>
              </a:rPr>
              <a:t>)</a:t>
            </a:r>
            <a:r>
              <a:rPr lang="ar-DZ" sz="2100" dirty="0" smtClean="0">
                <a:latin typeface="Sakkal Majalla" panose="02000000000000000000" pitchFamily="2" charset="-78"/>
                <a:cs typeface="Sakkal Majalla" panose="02000000000000000000" pitchFamily="2" charset="-78"/>
              </a:rPr>
              <a:t> : ويرمز لها بالرمز </a:t>
            </a:r>
            <a:r>
              <a:rPr lang="fr-FR" sz="2100" dirty="0" smtClean="0">
                <a:latin typeface="Sakkal Majalla" panose="02000000000000000000" pitchFamily="2" charset="-78"/>
                <a:cs typeface="Sakkal Majalla" panose="02000000000000000000" pitchFamily="2" charset="-78"/>
              </a:rPr>
              <a:t>i</a:t>
            </a:r>
            <a:r>
              <a:rPr lang="ar-DZ" sz="2100" dirty="0" smtClean="0">
                <a:latin typeface="Sakkal Majalla" panose="02000000000000000000" pitchFamily="2" charset="-78"/>
                <a:cs typeface="Sakkal Majalla" panose="02000000000000000000" pitchFamily="2" charset="-78"/>
              </a:rPr>
              <a:t> </a:t>
            </a:r>
            <a:r>
              <a:rPr lang="ar-DZ" sz="2100" dirty="0">
                <a:latin typeface="Sakkal Majalla" panose="02000000000000000000" pitchFamily="2" charset="-78"/>
                <a:cs typeface="Sakkal Majalla" panose="02000000000000000000" pitchFamily="2" charset="-78"/>
              </a:rPr>
              <a:t>تمثل العائد الذي يحصل عليه العنصر الإنتاجي مقابل قيامه بإقراض مبالغ نقدية إلى المستثمرين، وهي تتمثل في أرباح الشركات والمؤسسات والجمعيات التعاونية، وهي فوائد صافية تساوي الفرق بين الفوائد المدفوعة والفوائد المقبوضة</a:t>
            </a:r>
            <a:r>
              <a:rPr lang="ar-DZ" sz="2100" dirty="0" smtClean="0">
                <a:latin typeface="Sakkal Majalla" panose="02000000000000000000" pitchFamily="2" charset="-78"/>
                <a:cs typeface="Sakkal Majalla" panose="02000000000000000000" pitchFamily="2" charset="-78"/>
              </a:rPr>
              <a:t>.</a:t>
            </a:r>
          </a:p>
          <a:p>
            <a:pPr algn="just" rtl="1"/>
            <a:r>
              <a:rPr lang="ar-DZ" sz="2100" b="1" dirty="0" smtClean="0">
                <a:latin typeface="Sakkal Majalla" panose="02000000000000000000" pitchFamily="2" charset="-78"/>
                <a:cs typeface="Sakkal Majalla" panose="02000000000000000000" pitchFamily="2" charset="-78"/>
              </a:rPr>
              <a:t>الأرباح الصافية </a:t>
            </a:r>
            <a:r>
              <a:rPr lang="fr-FR" sz="2100" b="1" dirty="0" smtClean="0">
                <a:latin typeface="Sakkal Majalla" panose="02000000000000000000" pitchFamily="2" charset="-78"/>
                <a:cs typeface="Sakkal Majalla" panose="02000000000000000000" pitchFamily="2" charset="-78"/>
              </a:rPr>
              <a:t>(Profits)</a:t>
            </a:r>
            <a:r>
              <a:rPr lang="ar-DZ" sz="2100" dirty="0" smtClean="0">
                <a:latin typeface="Sakkal Majalla" panose="02000000000000000000" pitchFamily="2" charset="-78"/>
                <a:cs typeface="Sakkal Majalla" panose="02000000000000000000" pitchFamily="2" charset="-78"/>
              </a:rPr>
              <a:t>: ويرمز لها بالرمز </a:t>
            </a:r>
            <a:r>
              <a:rPr lang="fr-FR" sz="2100" dirty="0" smtClean="0">
                <a:latin typeface="Sakkal Majalla" panose="02000000000000000000" pitchFamily="2" charset="-78"/>
                <a:cs typeface="Sakkal Majalla" panose="02000000000000000000" pitchFamily="2" charset="-78"/>
              </a:rPr>
              <a:t>P</a:t>
            </a:r>
            <a:r>
              <a:rPr lang="ar-DZ" sz="2100" dirty="0">
                <a:latin typeface="Sakkal Majalla" panose="02000000000000000000" pitchFamily="2" charset="-78"/>
                <a:cs typeface="Sakkal Majalla" panose="02000000000000000000" pitchFamily="2" charset="-78"/>
              </a:rPr>
              <a:t> </a:t>
            </a:r>
            <a:r>
              <a:rPr lang="ar-DZ" sz="2100" dirty="0" smtClean="0">
                <a:latin typeface="Sakkal Majalla" panose="02000000000000000000" pitchFamily="2" charset="-78"/>
                <a:cs typeface="Sakkal Majalla" panose="02000000000000000000" pitchFamily="2" charset="-78"/>
              </a:rPr>
              <a:t>، وتشمل جميع الأرباح سواء منها الموزعة على المساهمين أو المالكين أو الأرباح المحتفظ بها لأغراض إعادة استثمارها في المؤسسة ,</a:t>
            </a:r>
          </a:p>
          <a:p>
            <a:pPr algn="just" rtl="1"/>
            <a:r>
              <a:rPr lang="ar-DZ" sz="2100" dirty="0" smtClean="0">
                <a:latin typeface="Sakkal Majalla" panose="02000000000000000000" pitchFamily="2" charset="-78"/>
                <a:cs typeface="Sakkal Majalla" panose="02000000000000000000" pitchFamily="2" charset="-78"/>
              </a:rPr>
              <a:t>وتنقسم فئة الأرباح الى جزأين في حسابات الدخل الوطني هما: الأول دخل المالكين والثاني أرباح الشركات المساهمة ,</a:t>
            </a:r>
          </a:p>
          <a:p>
            <a:pPr algn="just" rtl="1"/>
            <a:r>
              <a:rPr lang="ar-DZ" sz="2100" dirty="0" smtClean="0">
                <a:latin typeface="Sakkal Majalla" panose="02000000000000000000" pitchFamily="2" charset="-78"/>
                <a:cs typeface="Sakkal Majalla" panose="02000000000000000000" pitchFamily="2" charset="-78"/>
              </a:rPr>
              <a:t>*  دخل المالكين : ويتألف من الدخل الصافي لقطاع الأعمال الذي ليس على شكل شركات مساهمة، وبذلك يمكن القول أنه يتكون من الدخل الصافي للمؤسسات الفردية والتضامنية وكذلك التعاونية,</a:t>
            </a:r>
          </a:p>
          <a:p>
            <a:pPr algn="just" rtl="1"/>
            <a:r>
              <a:rPr lang="ar-DZ" sz="2100" dirty="0" smtClean="0">
                <a:latin typeface="Sakkal Majalla" panose="02000000000000000000" pitchFamily="2" charset="-78"/>
                <a:cs typeface="Sakkal Majalla" panose="02000000000000000000" pitchFamily="2" charset="-78"/>
              </a:rPr>
              <a:t>* أرباح الشركات: ويتألف من الدخل الصافي لشركات المساهمة، وهي تتألف من ثلاثة أجزاء </a:t>
            </a:r>
            <a:r>
              <a:rPr lang="ar-DZ" sz="2100" dirty="0" err="1" smtClean="0">
                <a:latin typeface="Sakkal Majalla" panose="02000000000000000000" pitchFamily="2" charset="-78"/>
                <a:cs typeface="Sakkal Majalla" panose="02000000000000000000" pitchFamily="2" charset="-78"/>
              </a:rPr>
              <a:t>كمايلي</a:t>
            </a:r>
            <a:r>
              <a:rPr lang="ar-DZ" sz="2100" dirty="0" smtClean="0">
                <a:latin typeface="Sakkal Majalla" panose="02000000000000000000" pitchFamily="2" charset="-78"/>
                <a:cs typeface="Sakkal Majalla" panose="02000000000000000000" pitchFamily="2" charset="-78"/>
              </a:rPr>
              <a:t>:</a:t>
            </a:r>
          </a:p>
          <a:p>
            <a:pPr algn="just" rtl="1"/>
            <a:r>
              <a:rPr lang="ar-DZ" sz="2100" dirty="0" smtClean="0">
                <a:latin typeface="Sakkal Majalla" panose="02000000000000000000" pitchFamily="2" charset="-78"/>
                <a:cs typeface="Sakkal Majalla" panose="02000000000000000000" pitchFamily="2" charset="-78"/>
              </a:rPr>
              <a:t>- ضريبة الدخل التي تدفعها الشركات؛ - الأرباح غير الموزعة ؛ - الأرباح التي يقبضها حملة الأسهم </a:t>
            </a:r>
            <a:r>
              <a:rPr lang="ar-DZ" sz="2100" dirty="0" smtClean="0">
                <a:latin typeface="Sakkal Majalla" panose="02000000000000000000" pitchFamily="2" charset="-78"/>
                <a:cs typeface="Sakkal Majalla" panose="02000000000000000000" pitchFamily="2" charset="-78"/>
              </a:rPr>
              <a:t>,</a:t>
            </a:r>
            <a:endParaRPr lang="fr-FR" sz="21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9588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متطلبات </a:t>
            </a:r>
            <a:r>
              <a:rPr lang="ar-DZ" dirty="0" smtClean="0"/>
              <a:t>هامة في قياس النشاط الاقتصادي:      </a:t>
            </a:r>
            <a:endParaRPr lang="fr-FR" dirty="0"/>
          </a:p>
        </p:txBody>
      </p:sp>
      <p:sp>
        <p:nvSpPr>
          <p:cNvPr id="3" name="Espace réservé du contenu 2"/>
          <p:cNvSpPr>
            <a:spLocks noGrp="1"/>
          </p:cNvSpPr>
          <p:nvPr>
            <p:ph idx="1"/>
          </p:nvPr>
        </p:nvSpPr>
        <p:spPr/>
        <p:txBody>
          <a:bodyPr>
            <a:normAutofit/>
          </a:bodyPr>
          <a:lstStyle/>
          <a:p>
            <a:pPr algn="r" rtl="1"/>
            <a:r>
              <a:rPr lang="ar-DZ" sz="2800" b="1" dirty="0" smtClean="0">
                <a:latin typeface="Sakkal Majalla" panose="02000000000000000000" pitchFamily="2" charset="-78"/>
                <a:cs typeface="Sakkal Majalla" panose="02000000000000000000" pitchFamily="2" charset="-78"/>
              </a:rPr>
              <a:t>الناتج الداخلي الخام </a:t>
            </a:r>
            <a:r>
              <a:rPr lang="fr-FR" sz="2800" b="1" dirty="0" smtClean="0">
                <a:latin typeface="Sakkal Majalla" panose="02000000000000000000" pitchFamily="2" charset="-78"/>
                <a:cs typeface="Sakkal Majalla" panose="02000000000000000000" pitchFamily="2" charset="-78"/>
              </a:rPr>
              <a:t>(GDP)</a:t>
            </a:r>
          </a:p>
          <a:p>
            <a:pPr algn="r" rtl="1"/>
            <a:r>
              <a:rPr lang="ar-DZ" sz="2800" b="1" dirty="0">
                <a:latin typeface="Sakkal Majalla" panose="02000000000000000000" pitchFamily="2" charset="-78"/>
                <a:cs typeface="Sakkal Majalla" panose="02000000000000000000" pitchFamily="2" charset="-78"/>
              </a:rPr>
              <a:t> </a:t>
            </a:r>
            <a:r>
              <a:rPr lang="ar-DZ" sz="2800" b="1" dirty="0" smtClean="0">
                <a:latin typeface="Sakkal Majalla" panose="02000000000000000000" pitchFamily="2" charset="-78"/>
                <a:cs typeface="Sakkal Majalla" panose="02000000000000000000" pitchFamily="2" charset="-78"/>
              </a:rPr>
              <a:t>الناتج الداخلي الصافي </a:t>
            </a:r>
            <a:r>
              <a:rPr lang="fr-FR" sz="2800" b="1" dirty="0" smtClean="0">
                <a:latin typeface="Sakkal Majalla" panose="02000000000000000000" pitchFamily="2" charset="-78"/>
                <a:cs typeface="Sakkal Majalla" panose="02000000000000000000" pitchFamily="2" charset="-78"/>
              </a:rPr>
              <a:t>(NDP)</a:t>
            </a:r>
            <a:endParaRPr lang="ar-DZ" sz="2800" b="1" dirty="0" smtClean="0">
              <a:latin typeface="Sakkal Majalla" panose="02000000000000000000" pitchFamily="2" charset="-78"/>
              <a:cs typeface="Sakkal Majalla" panose="02000000000000000000" pitchFamily="2" charset="-78"/>
            </a:endParaRPr>
          </a:p>
          <a:p>
            <a:pPr algn="r" rtl="1"/>
            <a:r>
              <a:rPr lang="ar-DZ" sz="2800" b="1" dirty="0" smtClean="0">
                <a:latin typeface="Sakkal Majalla" panose="02000000000000000000" pitchFamily="2" charset="-78"/>
                <a:cs typeface="Sakkal Majalla" panose="02000000000000000000" pitchFamily="2" charset="-78"/>
              </a:rPr>
              <a:t>الناتج الوطني الخام </a:t>
            </a:r>
            <a:r>
              <a:rPr lang="fr-FR" sz="2800" b="1" dirty="0" smtClean="0">
                <a:latin typeface="Sakkal Majalla" panose="02000000000000000000" pitchFamily="2" charset="-78"/>
                <a:cs typeface="Sakkal Majalla" panose="02000000000000000000" pitchFamily="2" charset="-78"/>
              </a:rPr>
              <a:t>(GNP)</a:t>
            </a:r>
            <a:endParaRPr lang="ar-DZ" sz="2800" b="1" dirty="0" smtClean="0">
              <a:latin typeface="Sakkal Majalla" panose="02000000000000000000" pitchFamily="2" charset="-78"/>
              <a:cs typeface="Sakkal Majalla" panose="02000000000000000000" pitchFamily="2" charset="-78"/>
            </a:endParaRPr>
          </a:p>
          <a:p>
            <a:pPr algn="r" rtl="1"/>
            <a:r>
              <a:rPr lang="ar-DZ" sz="2800" b="1" dirty="0" smtClean="0">
                <a:latin typeface="Sakkal Majalla" panose="02000000000000000000" pitchFamily="2" charset="-78"/>
                <a:cs typeface="Sakkal Majalla" panose="02000000000000000000" pitchFamily="2" charset="-78"/>
              </a:rPr>
              <a:t>الناتج الوطني الصافي </a:t>
            </a:r>
            <a:r>
              <a:rPr lang="fr-FR" sz="2800" b="1" dirty="0" smtClean="0">
                <a:latin typeface="Sakkal Majalla" panose="02000000000000000000" pitchFamily="2" charset="-78"/>
                <a:cs typeface="Sakkal Majalla" panose="02000000000000000000" pitchFamily="2" charset="-78"/>
              </a:rPr>
              <a:t>(NNP)</a:t>
            </a:r>
            <a:endParaRPr lang="ar-DZ" sz="2800" b="1" dirty="0" smtClean="0">
              <a:latin typeface="Sakkal Majalla" panose="02000000000000000000" pitchFamily="2" charset="-78"/>
              <a:cs typeface="Sakkal Majalla" panose="02000000000000000000" pitchFamily="2" charset="-78"/>
            </a:endParaRPr>
          </a:p>
          <a:p>
            <a:pPr algn="r" rtl="1"/>
            <a:r>
              <a:rPr lang="ar-DZ" sz="2800" b="1" dirty="0" smtClean="0">
                <a:latin typeface="Sakkal Majalla" panose="02000000000000000000" pitchFamily="2" charset="-78"/>
                <a:cs typeface="Sakkal Majalla" panose="02000000000000000000" pitchFamily="2" charset="-78"/>
              </a:rPr>
              <a:t>الدخل المحلي </a:t>
            </a:r>
            <a:r>
              <a:rPr lang="fr-FR" sz="2800" b="1" dirty="0" smtClean="0">
                <a:latin typeface="Sakkal Majalla" panose="02000000000000000000" pitchFamily="2" charset="-78"/>
                <a:cs typeface="Sakkal Majalla" panose="02000000000000000000" pitchFamily="2" charset="-78"/>
              </a:rPr>
              <a:t>(DI)</a:t>
            </a:r>
            <a:endParaRPr lang="ar-DZ" sz="2800" b="1" dirty="0" smtClean="0">
              <a:latin typeface="Sakkal Majalla" panose="02000000000000000000" pitchFamily="2" charset="-78"/>
              <a:cs typeface="Sakkal Majalla" panose="02000000000000000000" pitchFamily="2" charset="-78"/>
            </a:endParaRPr>
          </a:p>
          <a:p>
            <a:pPr algn="r" rtl="1"/>
            <a:r>
              <a:rPr lang="ar-DZ" sz="2800" b="1" dirty="0" smtClean="0">
                <a:latin typeface="Sakkal Majalla" panose="02000000000000000000" pitchFamily="2" charset="-78"/>
                <a:cs typeface="Sakkal Majalla" panose="02000000000000000000" pitchFamily="2" charset="-78"/>
              </a:rPr>
              <a:t>الدخل الشخصي </a:t>
            </a:r>
            <a:r>
              <a:rPr lang="fr-FR" sz="2800" b="1" dirty="0" smtClean="0">
                <a:latin typeface="Sakkal Majalla" panose="02000000000000000000" pitchFamily="2" charset="-78"/>
                <a:cs typeface="Sakkal Majalla" panose="02000000000000000000" pitchFamily="2" charset="-78"/>
              </a:rPr>
              <a:t>(PI)</a:t>
            </a:r>
            <a:endParaRPr lang="fr-FR"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263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مختلف القوانين :</a:t>
            </a:r>
            <a:endParaRPr lang="fr-FR" dirty="0"/>
          </a:p>
        </p:txBody>
      </p:sp>
      <p:sp>
        <p:nvSpPr>
          <p:cNvPr id="3" name="Espace réservé du contenu 2"/>
          <p:cNvSpPr>
            <a:spLocks noGrp="1"/>
          </p:cNvSpPr>
          <p:nvPr>
            <p:ph idx="1"/>
          </p:nvPr>
        </p:nvSpPr>
        <p:spPr/>
        <p:txBody>
          <a:bodyPr>
            <a:normAutofit/>
          </a:bodyPr>
          <a:lstStyle/>
          <a:p>
            <a:pPr algn="r" rtl="1"/>
            <a:r>
              <a:rPr lang="ar-DZ" sz="2400" dirty="0" smtClean="0">
                <a:latin typeface="Sakkal Majalla" panose="02000000000000000000" pitchFamily="2" charset="-78"/>
                <a:cs typeface="Sakkal Majalla" panose="02000000000000000000" pitchFamily="2" charset="-78"/>
              </a:rPr>
              <a:t>الناتج الداخلي الخام= الناتج الوطني الإجمالي + الفرق بين العوائد المقيمين وغير المقيمين </a:t>
            </a:r>
            <a:endParaRPr lang="fr-FR" sz="2400" dirty="0" smtClean="0">
              <a:latin typeface="Sakkal Majalla" panose="02000000000000000000" pitchFamily="2" charset="-78"/>
              <a:cs typeface="Sakkal Majalla" panose="02000000000000000000" pitchFamily="2" charset="-78"/>
            </a:endParaRPr>
          </a:p>
          <a:p>
            <a:pPr marL="0" indent="0" algn="r" rtl="1">
              <a:buNone/>
            </a:pPr>
            <a:r>
              <a:rPr lang="ar-DZ" sz="2400" dirty="0" smtClean="0">
                <a:latin typeface="Sakkal Majalla" panose="02000000000000000000" pitchFamily="2" charset="-78"/>
                <a:cs typeface="Sakkal Majalla" panose="02000000000000000000" pitchFamily="2" charset="-78"/>
              </a:rPr>
              <a:t>       الناتج الداخلي الصافي = الناتج الداخلي الخام – </a:t>
            </a:r>
            <a:r>
              <a:rPr lang="ar-DZ" sz="2400" dirty="0" err="1" smtClean="0">
                <a:latin typeface="Sakkal Majalla" panose="02000000000000000000" pitchFamily="2" charset="-78"/>
                <a:cs typeface="Sakkal Majalla" panose="02000000000000000000" pitchFamily="2" charset="-78"/>
              </a:rPr>
              <a:t>الاهتلاك</a:t>
            </a:r>
            <a:endParaRPr lang="ar-DZ" sz="2400" dirty="0" smtClean="0">
              <a:latin typeface="Sakkal Majalla" panose="02000000000000000000" pitchFamily="2" charset="-78"/>
              <a:cs typeface="Sakkal Majalla" panose="02000000000000000000" pitchFamily="2" charset="-78"/>
            </a:endParaRPr>
          </a:p>
          <a:p>
            <a:pPr marL="0" indent="0" algn="r" rtl="1">
              <a:buNone/>
            </a:pPr>
            <a:r>
              <a:rPr lang="ar-DZ" sz="2400" dirty="0" smtClean="0">
                <a:latin typeface="Sakkal Majalla" panose="02000000000000000000" pitchFamily="2" charset="-78"/>
                <a:cs typeface="Sakkal Majalla" panose="02000000000000000000" pitchFamily="2" charset="-78"/>
              </a:rPr>
              <a:t>الناتج الوطني الإجمالي = الناتج الداخلي الخام + الفرق بين عوائد المقيمين وغير المقيمين </a:t>
            </a:r>
          </a:p>
          <a:p>
            <a:pPr marL="0" indent="0" algn="r" rtl="1">
              <a:buNone/>
            </a:pPr>
            <a:r>
              <a:rPr lang="ar-DZ" sz="2400" dirty="0" smtClean="0">
                <a:latin typeface="Sakkal Majalla" panose="02000000000000000000" pitchFamily="2" charset="-78"/>
                <a:cs typeface="Sakkal Majalla" panose="02000000000000000000" pitchFamily="2" charset="-78"/>
              </a:rPr>
              <a:t>الناتج الوطني الصافي= الناتج الوطني الإجمالي – </a:t>
            </a:r>
            <a:r>
              <a:rPr lang="ar-DZ" sz="2400" dirty="0" err="1" smtClean="0">
                <a:latin typeface="Sakkal Majalla" panose="02000000000000000000" pitchFamily="2" charset="-78"/>
                <a:cs typeface="Sakkal Majalla" panose="02000000000000000000" pitchFamily="2" charset="-78"/>
              </a:rPr>
              <a:t>الاهتلاك</a:t>
            </a:r>
            <a:r>
              <a:rPr lang="ar-DZ" sz="2400" dirty="0" smtClean="0">
                <a:latin typeface="Sakkal Majalla" panose="02000000000000000000" pitchFamily="2" charset="-78"/>
                <a:cs typeface="Sakkal Majalla" panose="02000000000000000000" pitchFamily="2" charset="-78"/>
              </a:rPr>
              <a:t> </a:t>
            </a:r>
          </a:p>
          <a:p>
            <a:pPr marL="0" indent="0" algn="r" rtl="1">
              <a:buNone/>
            </a:pPr>
            <a:endParaRPr lang="ar-DZ" sz="2400" dirty="0" smtClean="0">
              <a:latin typeface="Sakkal Majalla" panose="02000000000000000000" pitchFamily="2" charset="-78"/>
              <a:cs typeface="Sakkal Majalla" panose="02000000000000000000" pitchFamily="2" charset="-78"/>
            </a:endParaRPr>
          </a:p>
          <a:p>
            <a:pPr marL="0" indent="0" algn="r" rtl="1">
              <a:buNone/>
            </a:pPr>
            <a:endParaRPr lang="fr-FR"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82674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3608" y="548680"/>
            <a:ext cx="7527590" cy="5904656"/>
          </a:xfrm>
        </p:spPr>
        <p:txBody>
          <a:bodyPr>
            <a:noAutofit/>
          </a:bodyPr>
          <a:lstStyle/>
          <a:p>
            <a:pPr marL="0" indent="0" algn="r" rtl="1">
              <a:buNone/>
            </a:pPr>
            <a:r>
              <a:rPr lang="ar-DZ" sz="2800" b="1" dirty="0" smtClean="0">
                <a:latin typeface="Sakkal Majalla" panose="02000000000000000000" pitchFamily="2" charset="-78"/>
                <a:cs typeface="Sakkal Majalla" panose="02000000000000000000" pitchFamily="2" charset="-78"/>
              </a:rPr>
              <a:t>الدخل الوطني الإجمالي بسعر التكلفة= الدخل الوطني الإجمالي بسعر السوق – الضرائب غير المباشرة + اعانات المنتجين </a:t>
            </a:r>
          </a:p>
          <a:p>
            <a:pPr marL="0" indent="0" algn="r" rtl="1">
              <a:buNone/>
            </a:pPr>
            <a:r>
              <a:rPr lang="ar-DZ" sz="2800" b="1" dirty="0" smtClean="0">
                <a:latin typeface="Sakkal Majalla" panose="02000000000000000000" pitchFamily="2" charset="-78"/>
                <a:cs typeface="Sakkal Majalla" panose="02000000000000000000" pitchFamily="2" charset="-78"/>
              </a:rPr>
              <a:t>الدخل الوطني الإجمالي بسعر السوق= الدخل الوطني الإجمالي بسعر التكلفة + الضرائب غير المباشر- اعانات المنتجين </a:t>
            </a:r>
          </a:p>
          <a:p>
            <a:pPr marL="0" indent="0" algn="r" rtl="1">
              <a:buNone/>
            </a:pPr>
            <a:r>
              <a:rPr lang="ar-DZ" sz="2800" b="1" dirty="0" smtClean="0">
                <a:latin typeface="Sakkal Majalla" panose="02000000000000000000" pitchFamily="2" charset="-78"/>
                <a:cs typeface="Sakkal Majalla" panose="02000000000000000000" pitchFamily="2" charset="-78"/>
              </a:rPr>
              <a:t>الناتج الوطني الصافي= الناتج الوطني الإجمالي – اهتلاك رأس المال </a:t>
            </a:r>
          </a:p>
          <a:p>
            <a:pPr marL="0" indent="0" algn="r" rtl="1">
              <a:buNone/>
            </a:pPr>
            <a:r>
              <a:rPr lang="ar-DZ" sz="2800" b="1" dirty="0" smtClean="0">
                <a:latin typeface="Sakkal Majalla" panose="02000000000000000000" pitchFamily="2" charset="-78"/>
                <a:cs typeface="Sakkal Majalla" panose="02000000000000000000" pitchFamily="2" charset="-78"/>
              </a:rPr>
              <a:t>الدخل الشخصي = الدخل الوطني الصافي بتكلفة عوامل الإنتاج – ( الضرائب على أرباح الشركات + أرباح غير موزعة + أقساط التأمينات) + تحويلات الأفراد </a:t>
            </a:r>
          </a:p>
          <a:p>
            <a:pPr marL="0" indent="0" algn="r" rtl="1">
              <a:buNone/>
            </a:pPr>
            <a:r>
              <a:rPr lang="ar-DZ" sz="2800" b="1" dirty="0" smtClean="0">
                <a:latin typeface="Sakkal Majalla" panose="02000000000000000000" pitchFamily="2" charset="-78"/>
                <a:cs typeface="Sakkal Majalla" panose="02000000000000000000" pitchFamily="2" charset="-78"/>
              </a:rPr>
              <a:t>الدخل المتاح أو </a:t>
            </a:r>
            <a:r>
              <a:rPr lang="ar-DZ" sz="2800" b="1" dirty="0" err="1" smtClean="0">
                <a:latin typeface="Sakkal Majalla" panose="02000000000000000000" pitchFamily="2" charset="-78"/>
                <a:cs typeface="Sakkal Majalla" panose="02000000000000000000" pitchFamily="2" charset="-78"/>
              </a:rPr>
              <a:t>التصرفي</a:t>
            </a:r>
            <a:r>
              <a:rPr lang="ar-DZ" sz="2800" b="1" dirty="0" smtClean="0">
                <a:latin typeface="Sakkal Majalla" panose="02000000000000000000" pitchFamily="2" charset="-78"/>
                <a:cs typeface="Sakkal Majalla" panose="02000000000000000000" pitchFamily="2" charset="-78"/>
              </a:rPr>
              <a:t>= الدخل الشخصي – الضرائب المباشرة </a:t>
            </a:r>
          </a:p>
          <a:p>
            <a:pPr marL="0" indent="0" algn="r" rtl="1">
              <a:buNone/>
            </a:pPr>
            <a:r>
              <a:rPr lang="ar-DZ" sz="2800" b="1" dirty="0" smtClean="0">
                <a:latin typeface="Sakkal Majalla" panose="02000000000000000000" pitchFamily="2" charset="-78"/>
                <a:cs typeface="Sakkal Majalla" panose="02000000000000000000" pitchFamily="2" charset="-78"/>
              </a:rPr>
              <a:t>الدخل المتاح= الاستهلاك + الادخار </a:t>
            </a:r>
          </a:p>
          <a:p>
            <a:pPr marL="0" indent="0" algn="r" rtl="1">
              <a:buNone/>
            </a:pPr>
            <a:r>
              <a:rPr lang="ar-DZ" sz="2800" b="1" dirty="0" smtClean="0">
                <a:latin typeface="Sakkal Majalla" panose="02000000000000000000" pitchFamily="2" charset="-78"/>
                <a:cs typeface="Sakkal Majalla" panose="02000000000000000000" pitchFamily="2" charset="-78"/>
              </a:rPr>
              <a:t>الناتج الداخلي الإجمالي= الناتج الوطني الإجمالي+ العوائد المستحقة للأجانب في الداخل- العوائد المستحقة للمواطنين في الخارج </a:t>
            </a:r>
            <a:endParaRPr lang="fr-FR"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5476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p:cNvSpPr>
                <a:spLocks noGrp="1"/>
              </p:cNvSpPr>
              <p:nvPr>
                <p:ph idx="1"/>
              </p:nvPr>
            </p:nvSpPr>
            <p:spPr>
              <a:xfrm>
                <a:off x="827584" y="1340768"/>
                <a:ext cx="7507164" cy="4248472"/>
              </a:xfrm>
            </p:spPr>
            <p:txBody>
              <a:bodyPr>
                <a:normAutofit/>
              </a:bodyPr>
              <a:lstStyle/>
              <a:p>
                <a:pPr algn="just" rtl="1"/>
                <a:r>
                  <a:rPr lang="ar-DZ" dirty="0" smtClean="0"/>
                  <a:t>الدخل الوطني الاسمي ( النقدي) والدخل الوطني الحقيقي </a:t>
                </a:r>
                <a:endParaRPr lang="fr-FR" dirty="0" smtClean="0"/>
              </a:p>
              <a:p>
                <a:pPr algn="just"/>
                <a:r>
                  <a:rPr lang="fr-FR" dirty="0" smtClean="0"/>
                  <a:t>PNBR=</a:t>
                </a:r>
                <a14:m>
                  <m:oMath xmlns:m="http://schemas.openxmlformats.org/officeDocument/2006/math">
                    <m:f>
                      <m:fPr>
                        <m:ctrlPr>
                          <a:rPr lang="fr-FR" i="1" smtClean="0">
                            <a:latin typeface="Cambria Math"/>
                          </a:rPr>
                        </m:ctrlPr>
                      </m:fPr>
                      <m:num>
                        <m:r>
                          <a:rPr lang="fr-FR" b="0" i="1" smtClean="0">
                            <a:latin typeface="Cambria Math" panose="02040503050406030204" pitchFamily="18" charset="0"/>
                          </a:rPr>
                          <m:t>𝑃𝑁𝐵𝐶</m:t>
                        </m:r>
                      </m:num>
                      <m:den>
                        <m:r>
                          <a:rPr lang="fr-FR" b="0" i="1" smtClean="0">
                            <a:latin typeface="Cambria Math" panose="02040503050406030204" pitchFamily="18" charset="0"/>
                          </a:rPr>
                          <m:t>𝐼𝑁𝐷𝐼𝐶𝐸</m:t>
                        </m:r>
                        <m:r>
                          <a:rPr lang="fr-FR" b="0" i="1" smtClean="0">
                            <a:latin typeface="Cambria Math" panose="02040503050406030204" pitchFamily="18" charset="0"/>
                          </a:rPr>
                          <m:t> </m:t>
                        </m:r>
                      </m:den>
                    </m:f>
                    <m:r>
                      <a:rPr lang="fr-FR" dirty="0">
                        <a:latin typeface="Cambria Math" panose="02040503050406030204" pitchFamily="18" charset="0"/>
                      </a:rPr>
                      <m:t>×</m:t>
                    </m:r>
                    <m:r>
                      <a:rPr lang="fr-FR" b="0" i="1" dirty="0" smtClean="0">
                        <a:latin typeface="Cambria Math" panose="02040503050406030204" pitchFamily="18" charset="0"/>
                      </a:rPr>
                      <m:t>100</m:t>
                    </m:r>
                  </m:oMath>
                </a14:m>
                <a:endParaRPr lang="ar-DZ" dirty="0" smtClean="0"/>
              </a:p>
              <a:p>
                <a:pPr algn="just" rtl="1"/>
                <a:r>
                  <a:rPr lang="ar-DZ" dirty="0" smtClean="0"/>
                  <a:t>صافي الضريبة = الضرائب غير المباشرة- الإعانات </a:t>
                </a:r>
              </a:p>
              <a:p>
                <a:pPr algn="just" rtl="1"/>
                <a:r>
                  <a:rPr lang="ar-DZ" dirty="0" smtClean="0"/>
                  <a:t>الدخل الشخصي المتاح= الدخل الشخصي – الضرائب المباشرة </a:t>
                </a:r>
              </a:p>
              <a:p>
                <a:pPr algn="just" rtl="1"/>
                <a:r>
                  <a:rPr lang="ar-DZ" dirty="0" smtClean="0"/>
                  <a:t>الدخل الشخصي المتاح= الاستهلاك + الادخار </a:t>
                </a:r>
              </a:p>
              <a:p>
                <a:pPr algn="just" rtl="1"/>
                <a:r>
                  <a:rPr lang="ar-DZ" dirty="0" smtClean="0"/>
                  <a:t>الادخار الشخصي= الدخل الشخصي </a:t>
                </a:r>
                <a:r>
                  <a:rPr lang="ar-DZ" dirty="0" err="1" smtClean="0"/>
                  <a:t>التصرفي</a:t>
                </a:r>
                <a:r>
                  <a:rPr lang="ar-DZ" dirty="0" smtClean="0"/>
                  <a:t> – الاستهلاك العائلي </a:t>
                </a:r>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xfrm>
                <a:off x="827584" y="1340768"/>
                <a:ext cx="7507164" cy="4248472"/>
              </a:xfrm>
              <a:blipFill rotWithShape="1">
                <a:blip r:embed="rId2"/>
                <a:stretch>
                  <a:fillRect l="-2843" t="-1291" r="-569" b="-2582"/>
                </a:stretch>
              </a:blipFill>
            </p:spPr>
            <p:txBody>
              <a:bodyPr/>
              <a:lstStyle/>
              <a:p>
                <a:r>
                  <a:rPr lang="fr-FR">
                    <a:noFill/>
                  </a:rPr>
                  <a:t> </a:t>
                </a:r>
              </a:p>
            </p:txBody>
          </p:sp>
        </mc:Fallback>
      </mc:AlternateContent>
    </p:spTree>
    <p:extLst>
      <p:ext uri="{BB962C8B-B14F-4D97-AF65-F5344CB8AC3E}">
        <p14:creationId xmlns:p14="http://schemas.microsoft.com/office/powerpoint/2010/main" val="3895524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TotalTime>
  <Words>739</Words>
  <Application>Microsoft Office PowerPoint</Application>
  <PresentationFormat>Affichage à l'écran (4:3)</PresentationFormat>
  <Paragraphs>52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Opulent</vt:lpstr>
      <vt:lpstr>الفصل الثالث: بيانات ونماذج قياس مؤشرات الإقتصاد الكلي الوطني والعالمي</vt:lpstr>
      <vt:lpstr>2- كيفية قياس النشاط الاقتصادي:                </vt:lpstr>
      <vt:lpstr>2- طريقة الانفاق </vt:lpstr>
      <vt:lpstr>3- طريقة الدخول المكتسبة أو الموزعة على عوامل الإنتاج:</vt:lpstr>
      <vt:lpstr>Présentation PowerPoint</vt:lpstr>
      <vt:lpstr>متطلبات هامة في قياس النشاط الاقتصادي:      </vt:lpstr>
      <vt:lpstr>مختلف القوانين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بيانات ونماذج قياس مؤشرات الإقتصاد الكلي الوطني والعالمي</dc:title>
  <dc:creator>PC</dc:creator>
  <cp:lastModifiedBy>PC</cp:lastModifiedBy>
  <cp:revision>2</cp:revision>
  <dcterms:created xsi:type="dcterms:W3CDTF">2024-01-05T18:10:21Z</dcterms:created>
  <dcterms:modified xsi:type="dcterms:W3CDTF">2024-01-05T18:15:31Z</dcterms:modified>
</cp:coreProperties>
</file>