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4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54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08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96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3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6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56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70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32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86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C11A-C71E-497C-9ECF-7ECA053B304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3C19-0E09-495A-BD52-639CF2E08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ser.oc-static.com/upload/2019/04/03/15542943858963_figureRnnDense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ser.oc-static.com/upload/2019/04/03/15542961561707_figureRnnSimplifie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er.oc-static.com/upload/2019/04/02/15542109657463_fenetreGlissante-recurrent-crop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ser.oc-static.com/upload/2019/04/02/15542142832367_figureRnn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Utilisation combinée avec une couche dense</a:t>
            </a:r>
            <a:b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1068522"/>
            <a:ext cx="12088906" cy="3031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combine généralement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couches récurrentes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avec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couches classiques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telles que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couches denses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couches de convolution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figure suivante montre un réseau à une couche récurrente de deux neurones, suivie d'une couche dense de 4 neurones. Le réseau comprend donc trois matrices de poids 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deux matrices de poids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pour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couche récurrente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les 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sont les poids reliant la i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entrée au j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neurone de la couche récurrente, et les 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 sont les poids de la récurrence, reliant la sortie du  j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neurone récurrent à l'entrée du  j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neurone récurrent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 matrice de poids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pour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couche dense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reliant le  j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neurone de la couche récurrente au  k 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neurone de la couche de sortie.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Réseau de neurone avec une couche de neurones récurrente et une couche dense. Le réseau comprend donc trois matrice de poids : w, r et v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684494"/>
            <a:ext cx="60864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505196" y="661574"/>
            <a:ext cx="10198663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réseaux de neurones récurrents possèdent de nombreuses connexions, on utilise souvent des représentations simplifiées où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 seule flèche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représente une matrice de poids  W complète.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figure suivante représente ainsi un réseau classique, avec une couche récurrente suivie d'une couche dense classique 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RNN avec une couche récurrente et une couche d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27" y="2235853"/>
            <a:ext cx="1095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5834" y="4582193"/>
            <a:ext cx="11739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L'utilisation de réseaux de neurones récurrents permet donc de prendre en compte le passé de la séquence pour prendre de meilleures décisions locales. </a:t>
            </a:r>
          </a:p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On modélise ainsi les dépendances qui peuvent exister entre les éléments de la séquence d'entrée.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23783"/>
            <a:ext cx="10515600" cy="858557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Les limites des architectures "</a:t>
            </a:r>
            <a:r>
              <a:rPr lang="fr-FR" sz="4800" b="1" dirty="0" err="1">
                <a:solidFill>
                  <a:srgbClr val="FF0000"/>
                </a:solidFill>
              </a:rPr>
              <a:t>feedforward</a:t>
            </a:r>
            <a:r>
              <a:rPr lang="fr-FR" sz="4800" b="1" dirty="0">
                <a:solidFill>
                  <a:srgbClr val="FF0000"/>
                </a:solidFill>
              </a:rPr>
              <a:t>"</a:t>
            </a:r>
            <a:br>
              <a:rPr lang="fr-FR" sz="4800" b="1" dirty="0">
                <a:solidFill>
                  <a:srgbClr val="FF0000"/>
                </a:solidFill>
              </a:rPr>
            </a:b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76" y="1582340"/>
            <a:ext cx="117258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réseaux de neurones dits </a:t>
            </a:r>
            <a:r>
              <a:rPr lang="fr-FR" sz="2000" b="1" i="1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dans lesquels l'information transite des entrées vers les sorties. </a:t>
            </a:r>
          </a:p>
          <a:p>
            <a:pPr>
              <a:lnSpc>
                <a:spcPct val="150000"/>
              </a:lnSpc>
            </a:pP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perceptrons multicouches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(PMC, ou MLP pour </a:t>
            </a:r>
            <a:r>
              <a:rPr lang="fr-FR" sz="2000" b="0" i="1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MultiLayer</a:t>
            </a:r>
            <a:r>
              <a:rPr lang="fr-FR" sz="2000" b="0" i="1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Perceptrons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en anglais) et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réseaux </a:t>
            </a:r>
            <a:r>
              <a:rPr lang="fr-FR" sz="2000" b="1" i="0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convolutionnels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(CNN) rentrent dans cette catégorie.</a:t>
            </a:r>
          </a:p>
          <a:p>
            <a:pPr>
              <a:lnSpc>
                <a:spcPct val="150000"/>
              </a:lnSpc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 modèles sont la référence pour l'apprentissage, car ils ont de nombreux avantages :</a:t>
            </a:r>
          </a:p>
          <a:p>
            <a:pPr marL="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</a:p>
          <a:p>
            <a:pPr marL="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rapides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 décision ;</a:t>
            </a:r>
          </a:p>
          <a:p>
            <a:pPr marL="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supportent très bien des hautes dimensions en entrée et/ou en sortie ;</a:t>
            </a:r>
          </a:p>
          <a:p>
            <a:pPr marL="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capables d'extraire des caractéristiques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automatiquement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notamment sur les images avec les CNN ;</a:t>
            </a:r>
          </a:p>
          <a:p>
            <a:pPr marL="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existence d'un algorithme efficace d'apprentissage : la </a:t>
            </a:r>
            <a:r>
              <a:rPr lang="fr-FR" sz="2000" b="1" i="0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rétropropagation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gradient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b="0" i="0" dirty="0"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90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Limites liées à la taille des données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0677" y="2364338"/>
            <a:ext cx="118334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modèles </a:t>
            </a:r>
            <a:r>
              <a:rPr lang="fr-FR" sz="2400" b="0" i="0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lang="fr-FR" sz="24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ont également une contrainte importante : </a:t>
            </a:r>
            <a:r>
              <a:rPr lang="fr-FR" sz="24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taille de l'entrée</a:t>
            </a:r>
            <a:r>
              <a:rPr lang="fr-FR" sz="24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et </a:t>
            </a:r>
            <a:r>
              <a:rPr lang="fr-FR" sz="24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taille de sortie</a:t>
            </a:r>
            <a:r>
              <a:rPr lang="fr-FR" sz="24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doivent être </a:t>
            </a:r>
            <a:r>
              <a:rPr lang="fr-FR" sz="24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identiques</a:t>
            </a:r>
            <a:r>
              <a:rPr lang="fr-FR" sz="24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pour tous les exemples à traiter, aussi bien en apprentissage qu'en décision.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271A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</a:p>
          <a:p>
            <a:pPr lvl="0">
              <a:lnSpc>
                <a:spcPct val="150000"/>
              </a:lnSpc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Dans un problème de reconnaissance d'image de chiffres manuscrits, les architectures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imposent que toutes les images de chiffres soient de même taille ; par exemple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28×28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pixels.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677" y="3244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6218"/>
            <a:ext cx="1135262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Dans la pratique, dans la plupart des domaines où l'on est susceptible d'utiliser des réseaux de neurones, cette contrainte n'est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vérifiée. 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rgbClr val="271A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 exemple 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reconnaissance de signaux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tels que la parole ou l'écriture : ces signaux ne font jamais la même taille 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automatiquement des avis sur des sites marchands : les avis sont plus ou moins longs 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traduction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automatique : la taille des textes à traduire est variable.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Les </a:t>
            </a:r>
            <a:r>
              <a:rPr lang="fr-FR" sz="2000" dirty="0"/>
              <a:t>données sont de taille variable aussi bien en entrée qu'en sortie du modèle. Dans certains problèmes, la taille des données d'entrée peut être </a:t>
            </a:r>
            <a:r>
              <a:rPr lang="fr-FR" sz="2000" b="1" dirty="0"/>
              <a:t>différente</a:t>
            </a:r>
            <a:r>
              <a:rPr lang="fr-FR" sz="2000" dirty="0"/>
              <a:t> de la taille des données de sortie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 exemple :</a:t>
            </a:r>
          </a:p>
          <a:p>
            <a:r>
              <a:rPr lang="fr-FR" sz="2000" dirty="0"/>
              <a:t>dans l'exemple de la traduction automatique :</a:t>
            </a:r>
          </a:p>
          <a:p>
            <a:r>
              <a:rPr lang="fr-FR" sz="2000" dirty="0"/>
              <a:t>"How are </a:t>
            </a:r>
            <a:r>
              <a:rPr lang="fr-FR" sz="2000" dirty="0" err="1"/>
              <a:t>you</a:t>
            </a:r>
            <a:r>
              <a:rPr lang="fr-FR" sz="2000" dirty="0"/>
              <a:t>?" -&gt; "Comment vas-tu ?" (3 mots -&gt; 3 mots).</a:t>
            </a:r>
          </a:p>
          <a:p>
            <a:r>
              <a:rPr lang="fr-FR" sz="2000" dirty="0"/>
              <a:t>"I </a:t>
            </a:r>
            <a:r>
              <a:rPr lang="fr-FR" sz="2000" dirty="0" err="1"/>
              <a:t>am</a:t>
            </a:r>
            <a:r>
              <a:rPr lang="fr-FR" sz="2000" dirty="0"/>
              <a:t> fine, </a:t>
            </a:r>
            <a:r>
              <a:rPr lang="fr-FR" sz="2000" dirty="0" err="1"/>
              <a:t>thank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" -&gt; "Je vais bien, merci" (5 mots -&gt; 4 mots</a:t>
            </a:r>
            <a:r>
              <a:rPr lang="fr-FR" sz="2000" dirty="0" smtClean="0"/>
              <a:t>).</a:t>
            </a:r>
            <a:endParaRPr lang="fr-FR" sz="2000" dirty="0"/>
          </a:p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But: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Avoir 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modèle capable de prendre en compte des données de taille variable, aussi bien en entrée qu'en sortie. 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signaux" d'entrée et de sortie.</a:t>
            </a:r>
          </a:p>
          <a:p>
            <a:pPr>
              <a:lnSpc>
                <a:spcPct val="150000"/>
              </a:lnSpc>
            </a:pPr>
            <a:endParaRPr lang="fr-FR" sz="2000" b="0" i="0" dirty="0"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94" y="1316069"/>
            <a:ext cx="118603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Afin de traiter les signaux de taille variable, une astuce très répandue consiste à utiliser une "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fenêtre glissante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qui va se déplacer dans le sens de parcours du signal pour l'analyser. À chaque déplacement, le contenu de la fenêtre sera soumis à un </a:t>
            </a:r>
            <a:r>
              <a:rPr lang="fr-FR" sz="2000" b="1" i="0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classifieur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statique, tel qu'un réseau de neurones </a:t>
            </a:r>
            <a:r>
              <a:rPr lang="fr-FR" sz="2000" b="1" i="0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b="0" i="0" dirty="0" smtClean="0"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b="0" i="0" dirty="0" smtClean="0"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L'exemple de la reconnaissance d'écriture manuscrite :</a:t>
            </a:r>
            <a:endParaRPr lang="fr-FR" b="0" i="0" dirty="0">
              <a:solidFill>
                <a:srgbClr val="271A38"/>
              </a:solidFill>
              <a:effectLst/>
              <a:latin typeface="Inte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97741" y="457200"/>
            <a:ext cx="785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fenêtre glissante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enêtre glissante pour la reconnaissance d'écritu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3020265"/>
            <a:ext cx="75438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3" y="1880845"/>
            <a:ext cx="10981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0" i="0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classifieur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statique de type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MLP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entraîné sur des caractères isolés devrait être capable de produire la séquence finale attendue :</a:t>
            </a:r>
          </a:p>
          <a:p>
            <a:pPr algn="ctr"/>
            <a:r>
              <a:rPr lang="fr-FR" sz="2000" b="0" i="1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000" b="0" i="1" dirty="0" err="1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Ceci?est?un?texte</a:t>
            </a:r>
            <a:r>
              <a:rPr lang="fr-FR" sz="2000" b="0" i="1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</a:p>
          <a:p>
            <a:pPr algn="ctr"/>
            <a:endParaRPr lang="fr-FR" sz="2000" b="0" i="0" dirty="0" smtClean="0"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présence d'une classe de caractère spécial '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  pour modéliser les espaces, et qui peut également modéliser un doute sur le caractère présent, notamment lorsque le caractère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mal écrit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ou lorsque la fenêtre </a:t>
            </a:r>
            <a:r>
              <a:rPr lang="fr-FR" sz="2000" b="1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à cheval</a:t>
            </a:r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sur plusieurs caractères.</a:t>
            </a:r>
            <a:endParaRPr lang="fr-FR" sz="2000" b="0" i="0" dirty="0"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23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Limites liées aux dépendances entre les données</a:t>
            </a:r>
            <a:b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947" y="1209348"/>
            <a:ext cx="11784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i="0" dirty="0" smtClean="0"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Lorsque l'on traite des signaux, il existe généralement des dépendances entre les données d'entrée et/ou les signaux de sortie.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Un deux ___ quatre cin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64" y="1746627"/>
            <a:ext cx="6994392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947" y="2828181"/>
            <a:ext cx="11632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Pour un être humain est facile de reconnaître cette séquence malgré la rature, car nous sommes capables d'analyser le contexte du reste de la phrase. </a:t>
            </a:r>
          </a:p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Pour une machine, la reconnaissance du mot raturé sera beaucoup plus </a:t>
            </a:r>
            <a:r>
              <a:rPr lang="fr-FR" b="1" i="0" dirty="0" smtClean="0">
                <a:solidFill>
                  <a:srgbClr val="271A38"/>
                </a:solidFill>
                <a:effectLst/>
                <a:latin typeface="Inter"/>
              </a:rPr>
              <a:t>compliquée</a:t>
            </a:r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 ! </a:t>
            </a:r>
          </a:p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L'astuce de la fenêtre glissante ci-dessus donnera probablement la séquence suivante :</a:t>
            </a:r>
          </a:p>
          <a:p>
            <a:r>
              <a:rPr lang="fr-FR" b="0" i="1" dirty="0" smtClean="0">
                <a:solidFill>
                  <a:srgbClr val="271A38"/>
                </a:solidFill>
                <a:effectLst/>
                <a:latin typeface="Inter"/>
              </a:rPr>
              <a:t>"</a:t>
            </a:r>
            <a:r>
              <a:rPr lang="fr-FR" b="0" i="1" dirty="0" err="1" smtClean="0">
                <a:solidFill>
                  <a:srgbClr val="271A38"/>
                </a:solidFill>
                <a:effectLst/>
                <a:latin typeface="Inter"/>
              </a:rPr>
              <a:t>un?deux</a:t>
            </a:r>
            <a:r>
              <a:rPr lang="fr-FR" b="0" i="1" dirty="0" smtClean="0">
                <a:solidFill>
                  <a:srgbClr val="271A38"/>
                </a:solidFill>
                <a:effectLst/>
                <a:latin typeface="Inter"/>
              </a:rPr>
              <a:t>??????</a:t>
            </a:r>
            <a:r>
              <a:rPr lang="fr-FR" b="0" i="1" dirty="0" err="1" smtClean="0">
                <a:solidFill>
                  <a:srgbClr val="271A38"/>
                </a:solidFill>
                <a:effectLst/>
                <a:latin typeface="Inter"/>
              </a:rPr>
              <a:t>quatre?cinq</a:t>
            </a:r>
            <a:r>
              <a:rPr lang="fr-FR" b="0" i="1" dirty="0" smtClean="0">
                <a:solidFill>
                  <a:srgbClr val="271A38"/>
                </a:solidFill>
                <a:effectLst/>
                <a:latin typeface="Inter"/>
              </a:rPr>
              <a:t>", </a:t>
            </a:r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qui n'est pas la bonne réponse...</a:t>
            </a:r>
          </a:p>
          <a:p>
            <a:endParaRPr lang="fr-FR" b="0" i="0" dirty="0" smtClean="0">
              <a:solidFill>
                <a:srgbClr val="271A38"/>
              </a:solidFill>
              <a:effectLst/>
              <a:latin typeface="Inter"/>
            </a:endParaRPr>
          </a:p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Un autre exemple : saurez-vous </a:t>
            </a:r>
            <a:r>
              <a:rPr lang="fr-FR" b="1" i="0" dirty="0" smtClean="0">
                <a:solidFill>
                  <a:srgbClr val="271A38"/>
                </a:solidFill>
                <a:effectLst/>
                <a:latin typeface="Inter"/>
              </a:rPr>
              <a:t>deviner</a:t>
            </a:r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 le mot manquant dans cette séquence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1" dirty="0" smtClean="0">
                <a:solidFill>
                  <a:srgbClr val="271A38"/>
                </a:solidFill>
                <a:effectLst/>
                <a:latin typeface="Inter"/>
              </a:rPr>
              <a:t>"En me rasant ce matin, je me suis ____"</a:t>
            </a:r>
            <a:endParaRPr lang="fr-FR" b="0" i="0" dirty="0" smtClean="0">
              <a:solidFill>
                <a:srgbClr val="271A38"/>
              </a:solidFill>
              <a:effectLst/>
              <a:latin typeface="Inter"/>
            </a:endParaRPr>
          </a:p>
          <a:p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C’est très facile pour l’</a:t>
            </a:r>
            <a:r>
              <a:rPr lang="fr-FR" b="0" i="0" dirty="0" err="1" smtClean="0">
                <a:solidFill>
                  <a:srgbClr val="271A38"/>
                </a:solidFill>
                <a:effectLst/>
                <a:latin typeface="Inter"/>
              </a:rPr>
              <a:t>etre</a:t>
            </a:r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 humain,  Il nous suffit de nous souvenir du début de la phrase pour en deviner la fin. Mais pour un réseau de neurones,</a:t>
            </a:r>
            <a:r>
              <a:rPr lang="fr-FR" b="1" i="0" dirty="0" smtClean="0">
                <a:solidFill>
                  <a:srgbClr val="271A38"/>
                </a:solidFill>
                <a:effectLst/>
                <a:latin typeface="Inter"/>
              </a:rPr>
              <a:t> comment procéder à la reconnaissance ?</a:t>
            </a:r>
            <a:endParaRPr lang="fr-FR" b="0" i="0" dirty="0">
              <a:solidFill>
                <a:srgbClr val="271A38"/>
              </a:solidFill>
              <a:effectLst/>
              <a:latin typeface="In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5353" y="5836460"/>
            <a:ext cx="8216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0" i="0" dirty="0" smtClean="0">
                <a:solidFill>
                  <a:srgbClr val="271A38"/>
                </a:solidFill>
                <a:effectLst/>
                <a:latin typeface="Inter"/>
              </a:rPr>
              <a:t>Nous aimerions que les réseaux de neurones soient doués de notre </a:t>
            </a:r>
            <a:r>
              <a:rPr lang="fr-FR" b="1" i="0" dirty="0" smtClean="0">
                <a:solidFill>
                  <a:srgbClr val="FF0000"/>
                </a:solidFill>
                <a:effectLst/>
                <a:latin typeface="Inter"/>
              </a:rPr>
              <a:t>faculté de mémoire</a:t>
            </a:r>
            <a:r>
              <a:rPr lang="fr-FR" b="0" i="0" dirty="0" smtClean="0">
                <a:solidFill>
                  <a:srgbClr val="FF0000"/>
                </a:solidFill>
                <a:effectLst/>
                <a:latin typeface="Inter"/>
              </a:rPr>
              <a:t> 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réseaux de neurones récurrents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01" y="1152806"/>
            <a:ext cx="12022899" cy="435133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réseaux de neurones récurrents (ou 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pour </a:t>
            </a:r>
            <a:r>
              <a:rPr lang="fr-F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Recurrent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Neural Networks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sont une catégorie de réseaux de neurones dédiée au 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traitement de séquences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c'est-à-dire aux signaux de taille 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/>
              <a:t>Les réseaux de neurones récurrents reposent sur deux principes :</a:t>
            </a:r>
          </a:p>
          <a:p>
            <a:r>
              <a:rPr lang="fr-FR" sz="2000" dirty="0" smtClean="0"/>
              <a:t>Le </a:t>
            </a:r>
            <a:r>
              <a:rPr lang="fr-FR" sz="2000" dirty="0"/>
              <a:t>premier principe est l'astuce de la </a:t>
            </a:r>
            <a:r>
              <a:rPr lang="fr-FR" sz="2000" b="1" dirty="0"/>
              <a:t>fenêtre glissante</a:t>
            </a:r>
            <a:r>
              <a:rPr lang="fr-FR" sz="2000" dirty="0"/>
              <a:t> </a:t>
            </a:r>
            <a:r>
              <a:rPr lang="fr-FR" sz="2000" dirty="0" smtClean="0"/>
              <a:t>, </a:t>
            </a:r>
            <a:r>
              <a:rPr lang="fr-FR" sz="2000" dirty="0"/>
              <a:t>qui </a:t>
            </a:r>
            <a:r>
              <a:rPr lang="fr-FR" sz="2000" b="1" dirty="0"/>
              <a:t>permet de traiter des signaux de taille variable </a:t>
            </a:r>
            <a:r>
              <a:rPr lang="fr-FR" sz="2000" dirty="0"/>
              <a:t>;</a:t>
            </a:r>
          </a:p>
          <a:p>
            <a:r>
              <a:rPr lang="fr-FR" sz="2000" dirty="0"/>
              <a:t>le second principe est l'utilisation de </a:t>
            </a:r>
            <a:r>
              <a:rPr lang="fr-FR" sz="2000" b="1" dirty="0"/>
              <a:t>connexions récurrentes</a:t>
            </a:r>
            <a:r>
              <a:rPr lang="fr-FR" sz="2000" dirty="0"/>
              <a:t> qui permettent </a:t>
            </a:r>
            <a:r>
              <a:rPr lang="fr-FR" sz="2000" b="1" dirty="0"/>
              <a:t>d'analyser la partie passée du signal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01" y="3632921"/>
            <a:ext cx="116374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 connexion récurrente permet de réinjecter la sortie d'une couche en entrée de celle-ci.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Comme toutes les autres connexions, on lui attribue un poids qui sera réglé lors de la phase d'apprentissage.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 connexions récurrentes permettent au réseau de neurones à un instant  t 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"voir"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la fenêtre correspondante à cet instant, mais aussi de se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"souvenir"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 sa décision à un instant précédent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e réseau récurrent parcourt le signal de gauche à droite à l'aide d'une fenêtre glissante. Il décide du caractère à reconnaitre en se basant sur le contenu de la fenêtre et de sa décision sur la fenêtre précédent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68" y="4906253"/>
            <a:ext cx="3468282" cy="17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49476"/>
            <a:ext cx="1140420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les décisions locales se font avec une mémoire de sa propre décision à l'instant précédent, qui elle-même est basée sur sa décision précédente, et ainsi de suite. On peut donc considérer que le réseau a une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mémoire infinie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;</a:t>
            </a:r>
          </a:p>
          <a:p>
            <a:pPr lvl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les connexions récurrentes relient généralement toutes les sorties des neurones d'une couche à toutes les entrées de ces mêmes neurones. Si la couche contient 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MathJax_Math-italic"/>
              </a:rPr>
              <a:t>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 neurones, il y a alors 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MathJax_Math-italic"/>
              </a:rPr>
              <a:t>N2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 connexions récurrentes ;</a:t>
            </a:r>
          </a:p>
          <a:p>
            <a:pPr lvl="0"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Inter"/>
              </a:rPr>
              <a:t>la récurrence intervient généralement au sein d'une même couche, mais les sorties d'une couche peuvent être réinjectées en entrée d'une autre couche plus basse.</a:t>
            </a:r>
          </a:p>
          <a:p>
            <a:pPr lvl="0"/>
            <a:endParaRPr lang="fr-FR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9" name="Picture 5" descr="Exemple d'un RNN simple. Les connexions récurrentes sont notées en roug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5" y="2174632"/>
            <a:ext cx="5526478" cy="29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2826" y="4938617"/>
            <a:ext cx="120263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connexions récurrentes réinjectent bien les sorties 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précédentes 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Yj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entrée de la couche à l'instant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thJax_Math-italic"/>
              </a:rPr>
              <a:t>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calcul de la sortie d'une couche de neurones peut donc se faire par l'équation 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ytj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=f(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Wji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xi+ ∑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j′rii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′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271A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271A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où le deuxième terme modélise la récurrence du réseau.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354</Words>
  <Application>Microsoft Office PowerPoint</Application>
  <PresentationFormat>Grand écran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Inter</vt:lpstr>
      <vt:lpstr>MathJax_Math-italic</vt:lpstr>
      <vt:lpstr>Times New Roman</vt:lpstr>
      <vt:lpstr>Thème Office</vt:lpstr>
      <vt:lpstr>Présentation PowerPoint</vt:lpstr>
      <vt:lpstr>Les limites des architectures "feedforward" </vt:lpstr>
      <vt:lpstr>Limites liées à la taille des données </vt:lpstr>
      <vt:lpstr>Présentation PowerPoint</vt:lpstr>
      <vt:lpstr>Présentation PowerPoint</vt:lpstr>
      <vt:lpstr>Présentation PowerPoint</vt:lpstr>
      <vt:lpstr>Limites liées aux dépendances entre les données </vt:lpstr>
      <vt:lpstr>Les réseaux de neurones récurrents </vt:lpstr>
      <vt:lpstr>Présentation PowerPoint</vt:lpstr>
      <vt:lpstr>Utilisation combinée avec une couche dense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14</cp:revision>
  <dcterms:created xsi:type="dcterms:W3CDTF">2025-03-10T22:03:31Z</dcterms:created>
  <dcterms:modified xsi:type="dcterms:W3CDTF">2025-03-11T11:19:30Z</dcterms:modified>
</cp:coreProperties>
</file>