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9"/>
  </p:notesMasterIdLst>
  <p:sldIdLst>
    <p:sldId id="283" r:id="rId2"/>
    <p:sldId id="257" r:id="rId3"/>
    <p:sldId id="306" r:id="rId4"/>
    <p:sldId id="262" r:id="rId5"/>
    <p:sldId id="268" r:id="rId6"/>
    <p:sldId id="294" r:id="rId7"/>
    <p:sldId id="297"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00FFFF"/>
    <a:srgbClr val="FF9999"/>
    <a:srgbClr val="F7CBC5"/>
    <a:srgbClr val="00FF99"/>
    <a:srgbClr val="F7F7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1" autoAdjust="0"/>
    <p:restoredTop sz="94434" autoAdjust="0"/>
  </p:normalViewPr>
  <p:slideViewPr>
    <p:cSldViewPr>
      <p:cViewPr varScale="1">
        <p:scale>
          <a:sx n="71" d="100"/>
          <a:sy n="71" d="100"/>
        </p:scale>
        <p:origin x="1380" y="66"/>
      </p:cViewPr>
      <p:guideLst>
        <p:guide orient="horz" pos="2160"/>
        <p:guide pos="2880"/>
      </p:guideLst>
    </p:cSldViewPr>
  </p:slideViewPr>
  <p:outlineViewPr>
    <p:cViewPr>
      <p:scale>
        <a:sx n="33" d="100"/>
        <a:sy n="33" d="100"/>
      </p:scale>
      <p:origin x="0" y="-6623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06F413-9B27-4C4A-ACBD-C8C7F682DAC2}" type="doc">
      <dgm:prSet loTypeId="urn:microsoft.com/office/officeart/2008/layout/HorizontalMultiLevelHierarchy" loCatId="hierarchy" qsTypeId="urn:microsoft.com/office/officeart/2005/8/quickstyle/3d3" qsCatId="3D" csTypeId="urn:microsoft.com/office/officeart/2005/8/colors/accent3_4" csCatId="accent3" phldr="1"/>
      <dgm:spPr/>
      <dgm:t>
        <a:bodyPr/>
        <a:lstStyle/>
        <a:p>
          <a:endParaRPr lang="fr-FR"/>
        </a:p>
      </dgm:t>
    </dgm:pt>
    <dgm:pt modelId="{1B620B4C-B267-44D8-8896-DBE4183C4BFA}">
      <dgm:prSet phldrT="[Texte]"/>
      <dgm:spPr/>
      <dgm:t>
        <a:bodyPr/>
        <a:lstStyle/>
        <a:p>
          <a:r>
            <a:rPr lang="ar-DZ" dirty="0" smtClean="0"/>
            <a:t>مخاطر التسهيلات</a:t>
          </a:r>
          <a:endParaRPr lang="fr-FR" dirty="0"/>
        </a:p>
      </dgm:t>
    </dgm:pt>
    <dgm:pt modelId="{A0A48CB0-DEF0-4EFF-8A3B-B14B7AC02D87}" type="parTrans" cxnId="{4797686E-435B-4A5C-8635-7789F67C2894}">
      <dgm:prSet/>
      <dgm:spPr/>
      <dgm:t>
        <a:bodyPr/>
        <a:lstStyle/>
        <a:p>
          <a:endParaRPr lang="fr-FR"/>
        </a:p>
      </dgm:t>
    </dgm:pt>
    <dgm:pt modelId="{73F1DA4B-48B8-46E8-8346-98D36388D5F0}" type="sibTrans" cxnId="{4797686E-435B-4A5C-8635-7789F67C2894}">
      <dgm:prSet/>
      <dgm:spPr/>
      <dgm:t>
        <a:bodyPr/>
        <a:lstStyle/>
        <a:p>
          <a:endParaRPr lang="fr-FR"/>
        </a:p>
      </dgm:t>
    </dgm:pt>
    <dgm:pt modelId="{480DA347-1E52-4305-B0B4-CF33D88B24B4}">
      <dgm:prSet phldrT="[Texte]"/>
      <dgm:spPr/>
      <dgm:t>
        <a:bodyPr/>
        <a:lstStyle/>
        <a:p>
          <a:r>
            <a:rPr lang="ar-DZ" dirty="0" smtClean="0"/>
            <a:t>فترة التسهيل</a:t>
          </a:r>
          <a:endParaRPr lang="fr-FR" dirty="0"/>
        </a:p>
      </dgm:t>
    </dgm:pt>
    <dgm:pt modelId="{8821585F-8BAD-4C77-B678-790B682FF94A}" type="parTrans" cxnId="{517521B5-6149-4640-A4EF-EDCA47AA57DC}">
      <dgm:prSet/>
      <dgm:spPr/>
      <dgm:t>
        <a:bodyPr/>
        <a:lstStyle/>
        <a:p>
          <a:endParaRPr lang="fr-FR"/>
        </a:p>
      </dgm:t>
    </dgm:pt>
    <dgm:pt modelId="{86BF9351-D1E8-4307-BD45-6E617A93719E}" type="sibTrans" cxnId="{517521B5-6149-4640-A4EF-EDCA47AA57DC}">
      <dgm:prSet/>
      <dgm:spPr/>
      <dgm:t>
        <a:bodyPr/>
        <a:lstStyle/>
        <a:p>
          <a:endParaRPr lang="fr-FR"/>
        </a:p>
      </dgm:t>
    </dgm:pt>
    <dgm:pt modelId="{C3070D72-C2C5-49A0-B194-9D85FF96B01F}">
      <dgm:prSet phldrT="[Texte]"/>
      <dgm:spPr/>
      <dgm:t>
        <a:bodyPr/>
        <a:lstStyle/>
        <a:p>
          <a:r>
            <a:rPr lang="ar-DZ" dirty="0" smtClean="0"/>
            <a:t>حجم التسهيل</a:t>
          </a:r>
          <a:endParaRPr lang="fr-FR" dirty="0"/>
        </a:p>
      </dgm:t>
    </dgm:pt>
    <dgm:pt modelId="{41C8DB0E-1296-432D-B4E1-A9DE7FEFB219}" type="parTrans" cxnId="{9E6C99E3-3C8F-422F-B444-7554C7463059}">
      <dgm:prSet/>
      <dgm:spPr/>
      <dgm:t>
        <a:bodyPr/>
        <a:lstStyle/>
        <a:p>
          <a:endParaRPr lang="fr-FR"/>
        </a:p>
      </dgm:t>
    </dgm:pt>
    <dgm:pt modelId="{10227BBB-4C06-499C-A163-D048A8BC83FC}" type="sibTrans" cxnId="{9E6C99E3-3C8F-422F-B444-7554C7463059}">
      <dgm:prSet/>
      <dgm:spPr/>
      <dgm:t>
        <a:bodyPr/>
        <a:lstStyle/>
        <a:p>
          <a:endParaRPr lang="fr-FR"/>
        </a:p>
      </dgm:t>
    </dgm:pt>
    <dgm:pt modelId="{4E11E810-A014-4595-91BE-7955410950B2}" type="pres">
      <dgm:prSet presAssocID="{B106F413-9B27-4C4A-ACBD-C8C7F682DAC2}" presName="Name0" presStyleCnt="0">
        <dgm:presLayoutVars>
          <dgm:chPref val="1"/>
          <dgm:dir/>
          <dgm:animOne val="branch"/>
          <dgm:animLvl val="lvl"/>
          <dgm:resizeHandles val="exact"/>
        </dgm:presLayoutVars>
      </dgm:prSet>
      <dgm:spPr/>
    </dgm:pt>
    <dgm:pt modelId="{0797A182-EE28-4FD4-ACA0-442B177A0F20}" type="pres">
      <dgm:prSet presAssocID="{1B620B4C-B267-44D8-8896-DBE4183C4BFA}" presName="root1" presStyleCnt="0"/>
      <dgm:spPr/>
    </dgm:pt>
    <dgm:pt modelId="{E2925850-3BB3-4086-920F-209871FC9001}" type="pres">
      <dgm:prSet presAssocID="{1B620B4C-B267-44D8-8896-DBE4183C4BFA}" presName="LevelOneTextNode" presStyleLbl="node0" presStyleIdx="0" presStyleCnt="1">
        <dgm:presLayoutVars>
          <dgm:chPref val="3"/>
        </dgm:presLayoutVars>
      </dgm:prSet>
      <dgm:spPr/>
      <dgm:t>
        <a:bodyPr/>
        <a:lstStyle/>
        <a:p>
          <a:endParaRPr lang="fr-FR"/>
        </a:p>
      </dgm:t>
    </dgm:pt>
    <dgm:pt modelId="{C110DD46-2885-4A90-8AFC-98B533714C55}" type="pres">
      <dgm:prSet presAssocID="{1B620B4C-B267-44D8-8896-DBE4183C4BFA}" presName="level2hierChild" presStyleCnt="0"/>
      <dgm:spPr/>
    </dgm:pt>
    <dgm:pt modelId="{1FB80933-869D-4434-9CCD-99C672134186}" type="pres">
      <dgm:prSet presAssocID="{8821585F-8BAD-4C77-B678-790B682FF94A}" presName="conn2-1" presStyleLbl="parChTrans1D2" presStyleIdx="0" presStyleCnt="2"/>
      <dgm:spPr/>
    </dgm:pt>
    <dgm:pt modelId="{631405A0-2868-41B4-A6F7-380016E8B4AB}" type="pres">
      <dgm:prSet presAssocID="{8821585F-8BAD-4C77-B678-790B682FF94A}" presName="connTx" presStyleLbl="parChTrans1D2" presStyleIdx="0" presStyleCnt="2"/>
      <dgm:spPr/>
    </dgm:pt>
    <dgm:pt modelId="{6330DD77-776A-44FF-B9BC-E528F80EBB9F}" type="pres">
      <dgm:prSet presAssocID="{480DA347-1E52-4305-B0B4-CF33D88B24B4}" presName="root2" presStyleCnt="0"/>
      <dgm:spPr/>
    </dgm:pt>
    <dgm:pt modelId="{D6FDAE71-3E26-4236-AD48-3A993B634CD2}" type="pres">
      <dgm:prSet presAssocID="{480DA347-1E52-4305-B0B4-CF33D88B24B4}" presName="LevelTwoTextNode" presStyleLbl="node2" presStyleIdx="0" presStyleCnt="2">
        <dgm:presLayoutVars>
          <dgm:chPref val="3"/>
        </dgm:presLayoutVars>
      </dgm:prSet>
      <dgm:spPr/>
    </dgm:pt>
    <dgm:pt modelId="{079C9BE8-2B33-4EA8-A061-2A3DC07BF00A}" type="pres">
      <dgm:prSet presAssocID="{480DA347-1E52-4305-B0B4-CF33D88B24B4}" presName="level3hierChild" presStyleCnt="0"/>
      <dgm:spPr/>
    </dgm:pt>
    <dgm:pt modelId="{313B9816-373B-4C13-9D19-11AA43D77D41}" type="pres">
      <dgm:prSet presAssocID="{41C8DB0E-1296-432D-B4E1-A9DE7FEFB219}" presName="conn2-1" presStyleLbl="parChTrans1D2" presStyleIdx="1" presStyleCnt="2"/>
      <dgm:spPr/>
    </dgm:pt>
    <dgm:pt modelId="{7A01611B-AAC6-4307-A274-92EEFEA7BD55}" type="pres">
      <dgm:prSet presAssocID="{41C8DB0E-1296-432D-B4E1-A9DE7FEFB219}" presName="connTx" presStyleLbl="parChTrans1D2" presStyleIdx="1" presStyleCnt="2"/>
      <dgm:spPr/>
    </dgm:pt>
    <dgm:pt modelId="{CC37B5BE-4207-45C6-8E14-DA7D43665F21}" type="pres">
      <dgm:prSet presAssocID="{C3070D72-C2C5-49A0-B194-9D85FF96B01F}" presName="root2" presStyleCnt="0"/>
      <dgm:spPr/>
    </dgm:pt>
    <dgm:pt modelId="{196223E8-70F7-4FC2-A8E0-56FFD29557BC}" type="pres">
      <dgm:prSet presAssocID="{C3070D72-C2C5-49A0-B194-9D85FF96B01F}" presName="LevelTwoTextNode" presStyleLbl="node2" presStyleIdx="1" presStyleCnt="2">
        <dgm:presLayoutVars>
          <dgm:chPref val="3"/>
        </dgm:presLayoutVars>
      </dgm:prSet>
      <dgm:spPr/>
      <dgm:t>
        <a:bodyPr/>
        <a:lstStyle/>
        <a:p>
          <a:endParaRPr lang="fr-FR"/>
        </a:p>
      </dgm:t>
    </dgm:pt>
    <dgm:pt modelId="{07928337-4BEA-494D-AB85-A2DD8630A220}" type="pres">
      <dgm:prSet presAssocID="{C3070D72-C2C5-49A0-B194-9D85FF96B01F}" presName="level3hierChild" presStyleCnt="0"/>
      <dgm:spPr/>
    </dgm:pt>
  </dgm:ptLst>
  <dgm:cxnLst>
    <dgm:cxn modelId="{56CE5528-3801-45B6-A027-F35A8EB3E097}" type="presOf" srcId="{C3070D72-C2C5-49A0-B194-9D85FF96B01F}" destId="{196223E8-70F7-4FC2-A8E0-56FFD29557BC}" srcOrd="0" destOrd="0" presId="urn:microsoft.com/office/officeart/2008/layout/HorizontalMultiLevelHierarchy"/>
    <dgm:cxn modelId="{4DB25689-79C7-42C4-8013-657C7886161F}" type="presOf" srcId="{480DA347-1E52-4305-B0B4-CF33D88B24B4}" destId="{D6FDAE71-3E26-4236-AD48-3A993B634CD2}" srcOrd="0" destOrd="0" presId="urn:microsoft.com/office/officeart/2008/layout/HorizontalMultiLevelHierarchy"/>
    <dgm:cxn modelId="{517521B5-6149-4640-A4EF-EDCA47AA57DC}" srcId="{1B620B4C-B267-44D8-8896-DBE4183C4BFA}" destId="{480DA347-1E52-4305-B0B4-CF33D88B24B4}" srcOrd="0" destOrd="0" parTransId="{8821585F-8BAD-4C77-B678-790B682FF94A}" sibTransId="{86BF9351-D1E8-4307-BD45-6E617A93719E}"/>
    <dgm:cxn modelId="{FD2C280F-3937-4522-80F9-B99D0F93720A}" type="presOf" srcId="{1B620B4C-B267-44D8-8896-DBE4183C4BFA}" destId="{E2925850-3BB3-4086-920F-209871FC9001}" srcOrd="0" destOrd="0" presId="urn:microsoft.com/office/officeart/2008/layout/HorizontalMultiLevelHierarchy"/>
    <dgm:cxn modelId="{4797686E-435B-4A5C-8635-7789F67C2894}" srcId="{B106F413-9B27-4C4A-ACBD-C8C7F682DAC2}" destId="{1B620B4C-B267-44D8-8896-DBE4183C4BFA}" srcOrd="0" destOrd="0" parTransId="{A0A48CB0-DEF0-4EFF-8A3B-B14B7AC02D87}" sibTransId="{73F1DA4B-48B8-46E8-8346-98D36388D5F0}"/>
    <dgm:cxn modelId="{BE56E649-94C1-47D4-9CC8-8841150C3096}" type="presOf" srcId="{8821585F-8BAD-4C77-B678-790B682FF94A}" destId="{631405A0-2868-41B4-A6F7-380016E8B4AB}" srcOrd="1" destOrd="0" presId="urn:microsoft.com/office/officeart/2008/layout/HorizontalMultiLevelHierarchy"/>
    <dgm:cxn modelId="{35C75F6C-5AF6-45EF-AE02-ECC88126DEAE}" type="presOf" srcId="{B106F413-9B27-4C4A-ACBD-C8C7F682DAC2}" destId="{4E11E810-A014-4595-91BE-7955410950B2}" srcOrd="0" destOrd="0" presId="urn:microsoft.com/office/officeart/2008/layout/HorizontalMultiLevelHierarchy"/>
    <dgm:cxn modelId="{9E6C99E3-3C8F-422F-B444-7554C7463059}" srcId="{1B620B4C-B267-44D8-8896-DBE4183C4BFA}" destId="{C3070D72-C2C5-49A0-B194-9D85FF96B01F}" srcOrd="1" destOrd="0" parTransId="{41C8DB0E-1296-432D-B4E1-A9DE7FEFB219}" sibTransId="{10227BBB-4C06-499C-A163-D048A8BC83FC}"/>
    <dgm:cxn modelId="{80BD4BEF-6F0B-4B1A-A2DA-88F4335E5E19}" type="presOf" srcId="{41C8DB0E-1296-432D-B4E1-A9DE7FEFB219}" destId="{313B9816-373B-4C13-9D19-11AA43D77D41}" srcOrd="0" destOrd="0" presId="urn:microsoft.com/office/officeart/2008/layout/HorizontalMultiLevelHierarchy"/>
    <dgm:cxn modelId="{F758BD12-6820-4C1C-8ED1-DBF8CFF56D10}" type="presOf" srcId="{8821585F-8BAD-4C77-B678-790B682FF94A}" destId="{1FB80933-869D-4434-9CCD-99C672134186}" srcOrd="0" destOrd="0" presId="urn:microsoft.com/office/officeart/2008/layout/HorizontalMultiLevelHierarchy"/>
    <dgm:cxn modelId="{D858D7A9-7DF6-46E2-BD35-7E60324BD4E1}" type="presOf" srcId="{41C8DB0E-1296-432D-B4E1-A9DE7FEFB219}" destId="{7A01611B-AAC6-4307-A274-92EEFEA7BD55}" srcOrd="1" destOrd="0" presId="urn:microsoft.com/office/officeart/2008/layout/HorizontalMultiLevelHierarchy"/>
    <dgm:cxn modelId="{2D98D6CF-128F-428F-954C-8968C6716264}" type="presParOf" srcId="{4E11E810-A014-4595-91BE-7955410950B2}" destId="{0797A182-EE28-4FD4-ACA0-442B177A0F20}" srcOrd="0" destOrd="0" presId="urn:microsoft.com/office/officeart/2008/layout/HorizontalMultiLevelHierarchy"/>
    <dgm:cxn modelId="{1C148210-846C-465A-B5D5-6AC251FD0C5B}" type="presParOf" srcId="{0797A182-EE28-4FD4-ACA0-442B177A0F20}" destId="{E2925850-3BB3-4086-920F-209871FC9001}" srcOrd="0" destOrd="0" presId="urn:microsoft.com/office/officeart/2008/layout/HorizontalMultiLevelHierarchy"/>
    <dgm:cxn modelId="{04C6FFA7-59F1-42C4-8BF0-139405076A31}" type="presParOf" srcId="{0797A182-EE28-4FD4-ACA0-442B177A0F20}" destId="{C110DD46-2885-4A90-8AFC-98B533714C55}" srcOrd="1" destOrd="0" presId="urn:microsoft.com/office/officeart/2008/layout/HorizontalMultiLevelHierarchy"/>
    <dgm:cxn modelId="{E360BE84-1E59-4E4C-A055-8C909480F116}" type="presParOf" srcId="{C110DD46-2885-4A90-8AFC-98B533714C55}" destId="{1FB80933-869D-4434-9CCD-99C672134186}" srcOrd="0" destOrd="0" presId="urn:microsoft.com/office/officeart/2008/layout/HorizontalMultiLevelHierarchy"/>
    <dgm:cxn modelId="{BC6088DE-5781-40C3-9735-767D9CA2438D}" type="presParOf" srcId="{1FB80933-869D-4434-9CCD-99C672134186}" destId="{631405A0-2868-41B4-A6F7-380016E8B4AB}" srcOrd="0" destOrd="0" presId="urn:microsoft.com/office/officeart/2008/layout/HorizontalMultiLevelHierarchy"/>
    <dgm:cxn modelId="{625F8473-218F-4C70-956C-4A4B3A19717D}" type="presParOf" srcId="{C110DD46-2885-4A90-8AFC-98B533714C55}" destId="{6330DD77-776A-44FF-B9BC-E528F80EBB9F}" srcOrd="1" destOrd="0" presId="urn:microsoft.com/office/officeart/2008/layout/HorizontalMultiLevelHierarchy"/>
    <dgm:cxn modelId="{75EE492F-E89A-4BE8-B8C1-8403CAB47578}" type="presParOf" srcId="{6330DD77-776A-44FF-B9BC-E528F80EBB9F}" destId="{D6FDAE71-3E26-4236-AD48-3A993B634CD2}" srcOrd="0" destOrd="0" presId="urn:microsoft.com/office/officeart/2008/layout/HorizontalMultiLevelHierarchy"/>
    <dgm:cxn modelId="{CD03AB92-D423-4C55-8475-1B9ED7C6AEF7}" type="presParOf" srcId="{6330DD77-776A-44FF-B9BC-E528F80EBB9F}" destId="{079C9BE8-2B33-4EA8-A061-2A3DC07BF00A}" srcOrd="1" destOrd="0" presId="urn:microsoft.com/office/officeart/2008/layout/HorizontalMultiLevelHierarchy"/>
    <dgm:cxn modelId="{0F00C33E-2C1B-47AF-8CC5-1226ABB6B384}" type="presParOf" srcId="{C110DD46-2885-4A90-8AFC-98B533714C55}" destId="{313B9816-373B-4C13-9D19-11AA43D77D41}" srcOrd="2" destOrd="0" presId="urn:microsoft.com/office/officeart/2008/layout/HorizontalMultiLevelHierarchy"/>
    <dgm:cxn modelId="{3052CF8C-EE3D-4A16-831C-02E125425A26}" type="presParOf" srcId="{313B9816-373B-4C13-9D19-11AA43D77D41}" destId="{7A01611B-AAC6-4307-A274-92EEFEA7BD55}" srcOrd="0" destOrd="0" presId="urn:microsoft.com/office/officeart/2008/layout/HorizontalMultiLevelHierarchy"/>
    <dgm:cxn modelId="{6D39C37B-5290-4055-9C7C-A44BB224BA90}" type="presParOf" srcId="{C110DD46-2885-4A90-8AFC-98B533714C55}" destId="{CC37B5BE-4207-45C6-8E14-DA7D43665F21}" srcOrd="3" destOrd="0" presId="urn:microsoft.com/office/officeart/2008/layout/HorizontalMultiLevelHierarchy"/>
    <dgm:cxn modelId="{907DCBE8-ADC8-4EBB-942E-1FB055052274}" type="presParOf" srcId="{CC37B5BE-4207-45C6-8E14-DA7D43665F21}" destId="{196223E8-70F7-4FC2-A8E0-56FFD29557BC}" srcOrd="0" destOrd="0" presId="urn:microsoft.com/office/officeart/2008/layout/HorizontalMultiLevelHierarchy"/>
    <dgm:cxn modelId="{BFABAAB4-212D-4711-B314-EE06031951CB}" type="presParOf" srcId="{CC37B5BE-4207-45C6-8E14-DA7D43665F21}" destId="{07928337-4BEA-494D-AB85-A2DD8630A220}" srcOrd="1" destOrd="0" presId="urn:microsoft.com/office/officeart/2008/layout/HorizontalMultiLevelHierarchy"/>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91A913-3033-4EFE-9D70-CEB23817B66A}" type="doc">
      <dgm:prSet loTypeId="urn:microsoft.com/office/officeart/2008/layout/HorizontalMultiLevelHierarchy" loCatId="hierarchy" qsTypeId="urn:microsoft.com/office/officeart/2005/8/quickstyle/3d3" qsCatId="3D" csTypeId="urn:microsoft.com/office/officeart/2005/8/colors/accent2_3" csCatId="accent2" phldr="1"/>
      <dgm:spPr/>
      <dgm:t>
        <a:bodyPr/>
        <a:lstStyle/>
        <a:p>
          <a:endParaRPr lang="fr-FR"/>
        </a:p>
      </dgm:t>
    </dgm:pt>
    <dgm:pt modelId="{F6A76EA8-4D78-4020-A051-04FA11D222F6}">
      <dgm:prSet phldrT="[Texte]"/>
      <dgm:spPr/>
      <dgm:t>
        <a:bodyPr/>
        <a:lstStyle/>
        <a:p>
          <a:r>
            <a:rPr lang="ar-DZ" dirty="0" smtClean="0"/>
            <a:t>مخاطر الضمانات</a:t>
          </a:r>
          <a:endParaRPr lang="fr-FR" dirty="0"/>
        </a:p>
      </dgm:t>
    </dgm:pt>
    <dgm:pt modelId="{9AD65452-1D3C-4B6D-A99E-D491DA876552}" type="parTrans" cxnId="{021D8D15-E961-4212-810C-8F74EFB62FCB}">
      <dgm:prSet/>
      <dgm:spPr/>
      <dgm:t>
        <a:bodyPr/>
        <a:lstStyle/>
        <a:p>
          <a:endParaRPr lang="fr-FR"/>
        </a:p>
      </dgm:t>
    </dgm:pt>
    <dgm:pt modelId="{8E473813-223A-4AAE-A87F-2DFBF3350DC0}" type="sibTrans" cxnId="{021D8D15-E961-4212-810C-8F74EFB62FCB}">
      <dgm:prSet/>
      <dgm:spPr/>
      <dgm:t>
        <a:bodyPr/>
        <a:lstStyle/>
        <a:p>
          <a:endParaRPr lang="fr-FR"/>
        </a:p>
      </dgm:t>
    </dgm:pt>
    <dgm:pt modelId="{640104F3-C9BE-46FB-9DA1-0D5CAC0D1361}">
      <dgm:prSet phldrT="[Texte]"/>
      <dgm:spPr/>
      <dgm:t>
        <a:bodyPr/>
        <a:lstStyle/>
        <a:p>
          <a:r>
            <a:rPr lang="ar-DZ" dirty="0" smtClean="0"/>
            <a:t>تآكل الضمانات</a:t>
          </a:r>
          <a:endParaRPr lang="fr-FR" dirty="0"/>
        </a:p>
      </dgm:t>
    </dgm:pt>
    <dgm:pt modelId="{1AE0D245-86F1-4036-9F77-652015BBF8B3}" type="parTrans" cxnId="{E1048F1F-02F1-4C33-8885-1E98DF231757}">
      <dgm:prSet/>
      <dgm:spPr/>
      <dgm:t>
        <a:bodyPr/>
        <a:lstStyle/>
        <a:p>
          <a:endParaRPr lang="fr-FR"/>
        </a:p>
      </dgm:t>
    </dgm:pt>
    <dgm:pt modelId="{B642690D-082C-4576-AA3B-77878092635A}" type="sibTrans" cxnId="{E1048F1F-02F1-4C33-8885-1E98DF231757}">
      <dgm:prSet/>
      <dgm:spPr/>
      <dgm:t>
        <a:bodyPr/>
        <a:lstStyle/>
        <a:p>
          <a:endParaRPr lang="fr-FR"/>
        </a:p>
      </dgm:t>
    </dgm:pt>
    <dgm:pt modelId="{4B527295-F3A3-4DC5-89B1-89BDEA337105}">
      <dgm:prSet phldrT="[Texte]"/>
      <dgm:spPr/>
      <dgm:t>
        <a:bodyPr/>
        <a:lstStyle/>
        <a:p>
          <a:r>
            <a:rPr lang="ar-DZ" dirty="0" smtClean="0"/>
            <a:t>التركيز في الضمانات</a:t>
          </a:r>
          <a:endParaRPr lang="fr-FR" dirty="0"/>
        </a:p>
      </dgm:t>
    </dgm:pt>
    <dgm:pt modelId="{E2FB7FD7-F190-4D08-AD17-4366E3972538}" type="parTrans" cxnId="{73ACEC93-3EC2-45FD-9D6F-CF79C4D3462B}">
      <dgm:prSet/>
      <dgm:spPr/>
      <dgm:t>
        <a:bodyPr/>
        <a:lstStyle/>
        <a:p>
          <a:endParaRPr lang="fr-FR"/>
        </a:p>
      </dgm:t>
    </dgm:pt>
    <dgm:pt modelId="{E7542797-AEFD-44AD-A1ED-998C0FF0C5B0}" type="sibTrans" cxnId="{73ACEC93-3EC2-45FD-9D6F-CF79C4D3462B}">
      <dgm:prSet/>
      <dgm:spPr/>
      <dgm:t>
        <a:bodyPr/>
        <a:lstStyle/>
        <a:p>
          <a:endParaRPr lang="fr-FR"/>
        </a:p>
      </dgm:t>
    </dgm:pt>
    <dgm:pt modelId="{85A50FA2-AB4E-448B-8CE7-1EAEE1FAED94}" type="pres">
      <dgm:prSet presAssocID="{1C91A913-3033-4EFE-9D70-CEB23817B66A}" presName="Name0" presStyleCnt="0">
        <dgm:presLayoutVars>
          <dgm:chPref val="1"/>
          <dgm:dir/>
          <dgm:animOne val="branch"/>
          <dgm:animLvl val="lvl"/>
          <dgm:resizeHandles val="exact"/>
        </dgm:presLayoutVars>
      </dgm:prSet>
      <dgm:spPr/>
    </dgm:pt>
    <dgm:pt modelId="{542B3D8B-0A15-46B8-8D1C-DEAD3152B471}" type="pres">
      <dgm:prSet presAssocID="{F6A76EA8-4D78-4020-A051-04FA11D222F6}" presName="root1" presStyleCnt="0"/>
      <dgm:spPr/>
    </dgm:pt>
    <dgm:pt modelId="{CFD5EF0C-0D33-4A26-B615-0CCE2DAE77E8}" type="pres">
      <dgm:prSet presAssocID="{F6A76EA8-4D78-4020-A051-04FA11D222F6}" presName="LevelOneTextNode" presStyleLbl="node0" presStyleIdx="0" presStyleCnt="1">
        <dgm:presLayoutVars>
          <dgm:chPref val="3"/>
        </dgm:presLayoutVars>
      </dgm:prSet>
      <dgm:spPr/>
    </dgm:pt>
    <dgm:pt modelId="{64B8BDAC-F9DA-4F27-81CE-9BD705364A14}" type="pres">
      <dgm:prSet presAssocID="{F6A76EA8-4D78-4020-A051-04FA11D222F6}" presName="level2hierChild" presStyleCnt="0"/>
      <dgm:spPr/>
    </dgm:pt>
    <dgm:pt modelId="{55AD6034-ED43-445A-B559-0AD68DA3F541}" type="pres">
      <dgm:prSet presAssocID="{1AE0D245-86F1-4036-9F77-652015BBF8B3}" presName="conn2-1" presStyleLbl="parChTrans1D2" presStyleIdx="0" presStyleCnt="2"/>
      <dgm:spPr/>
    </dgm:pt>
    <dgm:pt modelId="{4E74F55F-8B8F-4286-8F7D-EEBC2CD33953}" type="pres">
      <dgm:prSet presAssocID="{1AE0D245-86F1-4036-9F77-652015BBF8B3}" presName="connTx" presStyleLbl="parChTrans1D2" presStyleIdx="0" presStyleCnt="2"/>
      <dgm:spPr/>
    </dgm:pt>
    <dgm:pt modelId="{8CB9E8CF-7769-4AFC-BC5D-3B68E418B541}" type="pres">
      <dgm:prSet presAssocID="{640104F3-C9BE-46FB-9DA1-0D5CAC0D1361}" presName="root2" presStyleCnt="0"/>
      <dgm:spPr/>
    </dgm:pt>
    <dgm:pt modelId="{0AD5A07C-4A30-474D-BE8A-4755C45A279D}" type="pres">
      <dgm:prSet presAssocID="{640104F3-C9BE-46FB-9DA1-0D5CAC0D1361}" presName="LevelTwoTextNode" presStyleLbl="node2" presStyleIdx="0" presStyleCnt="2">
        <dgm:presLayoutVars>
          <dgm:chPref val="3"/>
        </dgm:presLayoutVars>
      </dgm:prSet>
      <dgm:spPr/>
    </dgm:pt>
    <dgm:pt modelId="{B6FE60D1-E194-4EB2-AEF4-2FA4188CE45B}" type="pres">
      <dgm:prSet presAssocID="{640104F3-C9BE-46FB-9DA1-0D5CAC0D1361}" presName="level3hierChild" presStyleCnt="0"/>
      <dgm:spPr/>
    </dgm:pt>
    <dgm:pt modelId="{6255B955-B552-49D3-B948-DBA310475F53}" type="pres">
      <dgm:prSet presAssocID="{E2FB7FD7-F190-4D08-AD17-4366E3972538}" presName="conn2-1" presStyleLbl="parChTrans1D2" presStyleIdx="1" presStyleCnt="2"/>
      <dgm:spPr/>
    </dgm:pt>
    <dgm:pt modelId="{0624C64E-D950-4999-996C-AF13585715CC}" type="pres">
      <dgm:prSet presAssocID="{E2FB7FD7-F190-4D08-AD17-4366E3972538}" presName="connTx" presStyleLbl="parChTrans1D2" presStyleIdx="1" presStyleCnt="2"/>
      <dgm:spPr/>
    </dgm:pt>
    <dgm:pt modelId="{8A0987A2-31CF-45AD-B030-1CFEBB8B5E0F}" type="pres">
      <dgm:prSet presAssocID="{4B527295-F3A3-4DC5-89B1-89BDEA337105}" presName="root2" presStyleCnt="0"/>
      <dgm:spPr/>
    </dgm:pt>
    <dgm:pt modelId="{B6E2CDCB-6211-45CB-BD4D-AEC654A76F77}" type="pres">
      <dgm:prSet presAssocID="{4B527295-F3A3-4DC5-89B1-89BDEA337105}" presName="LevelTwoTextNode" presStyleLbl="node2" presStyleIdx="1" presStyleCnt="2">
        <dgm:presLayoutVars>
          <dgm:chPref val="3"/>
        </dgm:presLayoutVars>
      </dgm:prSet>
      <dgm:spPr/>
    </dgm:pt>
    <dgm:pt modelId="{2E2562B8-22AA-4728-9255-92EF5A9C5156}" type="pres">
      <dgm:prSet presAssocID="{4B527295-F3A3-4DC5-89B1-89BDEA337105}" presName="level3hierChild" presStyleCnt="0"/>
      <dgm:spPr/>
    </dgm:pt>
  </dgm:ptLst>
  <dgm:cxnLst>
    <dgm:cxn modelId="{C0BFF2DD-3F26-4FFA-81F4-443AE24DBAD3}" type="presOf" srcId="{F6A76EA8-4D78-4020-A051-04FA11D222F6}" destId="{CFD5EF0C-0D33-4A26-B615-0CCE2DAE77E8}" srcOrd="0" destOrd="0" presId="urn:microsoft.com/office/officeart/2008/layout/HorizontalMultiLevelHierarchy"/>
    <dgm:cxn modelId="{B5B49D0F-DC1F-4327-AFA8-5045A27B7112}" type="presOf" srcId="{640104F3-C9BE-46FB-9DA1-0D5CAC0D1361}" destId="{0AD5A07C-4A30-474D-BE8A-4755C45A279D}" srcOrd="0" destOrd="0" presId="urn:microsoft.com/office/officeart/2008/layout/HorizontalMultiLevelHierarchy"/>
    <dgm:cxn modelId="{021D8D15-E961-4212-810C-8F74EFB62FCB}" srcId="{1C91A913-3033-4EFE-9D70-CEB23817B66A}" destId="{F6A76EA8-4D78-4020-A051-04FA11D222F6}" srcOrd="0" destOrd="0" parTransId="{9AD65452-1D3C-4B6D-A99E-D491DA876552}" sibTransId="{8E473813-223A-4AAE-A87F-2DFBF3350DC0}"/>
    <dgm:cxn modelId="{8F2BE687-4297-4210-9AE3-8F7226E5EFDB}" type="presOf" srcId="{E2FB7FD7-F190-4D08-AD17-4366E3972538}" destId="{6255B955-B552-49D3-B948-DBA310475F53}" srcOrd="0" destOrd="0" presId="urn:microsoft.com/office/officeart/2008/layout/HorizontalMultiLevelHierarchy"/>
    <dgm:cxn modelId="{F8830D53-F4B1-4886-9F85-71F4394AE4EE}" type="presOf" srcId="{4B527295-F3A3-4DC5-89B1-89BDEA337105}" destId="{B6E2CDCB-6211-45CB-BD4D-AEC654A76F77}" srcOrd="0" destOrd="0" presId="urn:microsoft.com/office/officeart/2008/layout/HorizontalMultiLevelHierarchy"/>
    <dgm:cxn modelId="{EA445C5D-216E-417E-8BDF-C56F5B3FDEBA}" type="presOf" srcId="{E2FB7FD7-F190-4D08-AD17-4366E3972538}" destId="{0624C64E-D950-4999-996C-AF13585715CC}" srcOrd="1" destOrd="0" presId="urn:microsoft.com/office/officeart/2008/layout/HorizontalMultiLevelHierarchy"/>
    <dgm:cxn modelId="{B608323F-64FF-494E-91A1-2FB633B5A9D4}" type="presOf" srcId="{1C91A913-3033-4EFE-9D70-CEB23817B66A}" destId="{85A50FA2-AB4E-448B-8CE7-1EAEE1FAED94}" srcOrd="0" destOrd="0" presId="urn:microsoft.com/office/officeart/2008/layout/HorizontalMultiLevelHierarchy"/>
    <dgm:cxn modelId="{E1048F1F-02F1-4C33-8885-1E98DF231757}" srcId="{F6A76EA8-4D78-4020-A051-04FA11D222F6}" destId="{640104F3-C9BE-46FB-9DA1-0D5CAC0D1361}" srcOrd="0" destOrd="0" parTransId="{1AE0D245-86F1-4036-9F77-652015BBF8B3}" sibTransId="{B642690D-082C-4576-AA3B-77878092635A}"/>
    <dgm:cxn modelId="{80F11A10-BEA9-4054-8717-314ACA48CD0C}" type="presOf" srcId="{1AE0D245-86F1-4036-9F77-652015BBF8B3}" destId="{4E74F55F-8B8F-4286-8F7D-EEBC2CD33953}" srcOrd="1" destOrd="0" presId="urn:microsoft.com/office/officeart/2008/layout/HorizontalMultiLevelHierarchy"/>
    <dgm:cxn modelId="{E1E6F12F-4B31-47C8-8623-315ECF69003E}" type="presOf" srcId="{1AE0D245-86F1-4036-9F77-652015BBF8B3}" destId="{55AD6034-ED43-445A-B559-0AD68DA3F541}" srcOrd="0" destOrd="0" presId="urn:microsoft.com/office/officeart/2008/layout/HorizontalMultiLevelHierarchy"/>
    <dgm:cxn modelId="{73ACEC93-3EC2-45FD-9D6F-CF79C4D3462B}" srcId="{F6A76EA8-4D78-4020-A051-04FA11D222F6}" destId="{4B527295-F3A3-4DC5-89B1-89BDEA337105}" srcOrd="1" destOrd="0" parTransId="{E2FB7FD7-F190-4D08-AD17-4366E3972538}" sibTransId="{E7542797-AEFD-44AD-A1ED-998C0FF0C5B0}"/>
    <dgm:cxn modelId="{7992E459-703A-4F23-A56F-62600E794EFA}" type="presParOf" srcId="{85A50FA2-AB4E-448B-8CE7-1EAEE1FAED94}" destId="{542B3D8B-0A15-46B8-8D1C-DEAD3152B471}" srcOrd="0" destOrd="0" presId="urn:microsoft.com/office/officeart/2008/layout/HorizontalMultiLevelHierarchy"/>
    <dgm:cxn modelId="{B034BF78-2BD0-4144-8BB7-867403F3DDDE}" type="presParOf" srcId="{542B3D8B-0A15-46B8-8D1C-DEAD3152B471}" destId="{CFD5EF0C-0D33-4A26-B615-0CCE2DAE77E8}" srcOrd="0" destOrd="0" presId="urn:microsoft.com/office/officeart/2008/layout/HorizontalMultiLevelHierarchy"/>
    <dgm:cxn modelId="{67BAD642-268F-4C94-9443-5F0D397F8667}" type="presParOf" srcId="{542B3D8B-0A15-46B8-8D1C-DEAD3152B471}" destId="{64B8BDAC-F9DA-4F27-81CE-9BD705364A14}" srcOrd="1" destOrd="0" presId="urn:microsoft.com/office/officeart/2008/layout/HorizontalMultiLevelHierarchy"/>
    <dgm:cxn modelId="{4A428E26-F8FA-496A-8D16-794E4D36C52B}" type="presParOf" srcId="{64B8BDAC-F9DA-4F27-81CE-9BD705364A14}" destId="{55AD6034-ED43-445A-B559-0AD68DA3F541}" srcOrd="0" destOrd="0" presId="urn:microsoft.com/office/officeart/2008/layout/HorizontalMultiLevelHierarchy"/>
    <dgm:cxn modelId="{C262C963-8503-49EE-B5D9-71FD9D3B8F79}" type="presParOf" srcId="{55AD6034-ED43-445A-B559-0AD68DA3F541}" destId="{4E74F55F-8B8F-4286-8F7D-EEBC2CD33953}" srcOrd="0" destOrd="0" presId="urn:microsoft.com/office/officeart/2008/layout/HorizontalMultiLevelHierarchy"/>
    <dgm:cxn modelId="{0E42FC2B-1089-452E-96D4-B3BE496CC9B1}" type="presParOf" srcId="{64B8BDAC-F9DA-4F27-81CE-9BD705364A14}" destId="{8CB9E8CF-7769-4AFC-BC5D-3B68E418B541}" srcOrd="1" destOrd="0" presId="urn:microsoft.com/office/officeart/2008/layout/HorizontalMultiLevelHierarchy"/>
    <dgm:cxn modelId="{5784086F-E859-4022-B51C-5BFFC5A8BD76}" type="presParOf" srcId="{8CB9E8CF-7769-4AFC-BC5D-3B68E418B541}" destId="{0AD5A07C-4A30-474D-BE8A-4755C45A279D}" srcOrd="0" destOrd="0" presId="urn:microsoft.com/office/officeart/2008/layout/HorizontalMultiLevelHierarchy"/>
    <dgm:cxn modelId="{579700A3-278F-4571-B3E2-F91D2C95CC3B}" type="presParOf" srcId="{8CB9E8CF-7769-4AFC-BC5D-3B68E418B541}" destId="{B6FE60D1-E194-4EB2-AEF4-2FA4188CE45B}" srcOrd="1" destOrd="0" presId="urn:microsoft.com/office/officeart/2008/layout/HorizontalMultiLevelHierarchy"/>
    <dgm:cxn modelId="{D303185A-F20D-4C0A-B447-1825F9CBD4C4}" type="presParOf" srcId="{64B8BDAC-F9DA-4F27-81CE-9BD705364A14}" destId="{6255B955-B552-49D3-B948-DBA310475F53}" srcOrd="2" destOrd="0" presId="urn:microsoft.com/office/officeart/2008/layout/HorizontalMultiLevelHierarchy"/>
    <dgm:cxn modelId="{B9A311FF-0A52-48EE-8482-45F93341ED4B}" type="presParOf" srcId="{6255B955-B552-49D3-B948-DBA310475F53}" destId="{0624C64E-D950-4999-996C-AF13585715CC}" srcOrd="0" destOrd="0" presId="urn:microsoft.com/office/officeart/2008/layout/HorizontalMultiLevelHierarchy"/>
    <dgm:cxn modelId="{0C48A31F-A927-4089-A631-1D1D1CB35409}" type="presParOf" srcId="{64B8BDAC-F9DA-4F27-81CE-9BD705364A14}" destId="{8A0987A2-31CF-45AD-B030-1CFEBB8B5E0F}" srcOrd="3" destOrd="0" presId="urn:microsoft.com/office/officeart/2008/layout/HorizontalMultiLevelHierarchy"/>
    <dgm:cxn modelId="{EB76EDA8-4C83-4CA8-AF87-D3CAC3BC4425}" type="presParOf" srcId="{8A0987A2-31CF-45AD-B030-1CFEBB8B5E0F}" destId="{B6E2CDCB-6211-45CB-BD4D-AEC654A76F77}" srcOrd="0" destOrd="0" presId="urn:microsoft.com/office/officeart/2008/layout/HorizontalMultiLevelHierarchy"/>
    <dgm:cxn modelId="{FED775B0-EF0D-4179-B642-975F67936097}" type="presParOf" srcId="{8A0987A2-31CF-45AD-B030-1CFEBB8B5E0F}" destId="{2E2562B8-22AA-4728-9255-92EF5A9C5156}" srcOrd="1" destOrd="0" presId="urn:microsoft.com/office/officeart/2008/layout/HorizontalMultiLevelHierarchy"/>
  </dgm:cxnLst>
  <dgm:bg/>
  <dgm:whole>
    <a:ln>
      <a:solidFill>
        <a:schemeClr val="tx1"/>
      </a:solidFill>
    </a:ln>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9058E2-BF49-4421-831D-3F927ED7FDF8}" type="doc">
      <dgm:prSet loTypeId="urn:microsoft.com/office/officeart/2005/8/layout/hList6" loCatId="list" qsTypeId="urn:microsoft.com/office/officeart/2005/8/quickstyle/3d2" qsCatId="3D" csTypeId="urn:microsoft.com/office/officeart/2005/8/colors/colorful1#4" csCatId="colorful" phldr="1"/>
      <dgm:spPr/>
      <dgm:t>
        <a:bodyPr/>
        <a:lstStyle/>
        <a:p>
          <a:endParaRPr lang="fr-FR"/>
        </a:p>
      </dgm:t>
    </dgm:pt>
    <dgm:pt modelId="{58E9560C-7A26-4DF7-987D-5C87C5E1868A}">
      <dgm:prSet phldrT="[Text]" custT="1">
        <dgm:style>
          <a:lnRef idx="1">
            <a:schemeClr val="accent3"/>
          </a:lnRef>
          <a:fillRef idx="2">
            <a:schemeClr val="accent3"/>
          </a:fillRef>
          <a:effectRef idx="1">
            <a:schemeClr val="accent3"/>
          </a:effectRef>
          <a:fontRef idx="minor">
            <a:schemeClr val="dk1"/>
          </a:fontRef>
        </dgm:style>
      </dgm:prSet>
      <dgm:spPr/>
      <dgm:t>
        <a:bodyPr/>
        <a:lstStyle/>
        <a:p>
          <a:pPr algn="ctr" rtl="1"/>
          <a:r>
            <a:rPr lang="ar-DZ" sz="1800" b="1" dirty="0" smtClean="0">
              <a:solidFill>
                <a:schemeClr val="tx2"/>
              </a:solidFill>
              <a:latin typeface="Simplified Arabic" panose="02020603050405020304" pitchFamily="18" charset="-78"/>
              <a:cs typeface="Simplified Arabic" panose="02020603050405020304" pitchFamily="18" charset="-78"/>
            </a:rPr>
            <a:t>المخاطر السياسية </a:t>
          </a:r>
          <a:r>
            <a:rPr lang="ar-DZ" sz="1800" b="1" dirty="0" smtClean="0">
              <a:solidFill>
                <a:schemeClr val="tx2"/>
              </a:solidFill>
              <a:latin typeface="Simplified Arabic" panose="02020603050405020304" pitchFamily="18" charset="-78"/>
              <a:cs typeface="Simplified Arabic" panose="02020603050405020304" pitchFamily="18" charset="-78"/>
            </a:rPr>
            <a:t>والقانونية</a:t>
          </a:r>
          <a:endParaRPr lang="ar-DZ" sz="1800" b="1" dirty="0" smtClean="0">
            <a:solidFill>
              <a:schemeClr val="tx2"/>
            </a:solidFill>
            <a:latin typeface="Simplified Arabic" panose="02020603050405020304" pitchFamily="18" charset="-78"/>
            <a:cs typeface="Simplified Arabic" panose="02020603050405020304" pitchFamily="18" charset="-78"/>
          </a:endParaRPr>
        </a:p>
      </dgm:t>
    </dgm:pt>
    <dgm:pt modelId="{3A0F33DC-F004-41C7-9A24-63CD6A3EFCF4}" type="parTrans" cxnId="{811BBF49-894C-4BCC-8843-3B92D2E93968}">
      <dgm:prSet/>
      <dgm:spPr/>
      <dgm:t>
        <a:bodyPr/>
        <a:lstStyle/>
        <a:p>
          <a:endParaRPr lang="fr-FR"/>
        </a:p>
      </dgm:t>
    </dgm:pt>
    <dgm:pt modelId="{C6B03E11-A031-4AFD-B4FC-58E4C326A58D}" type="sibTrans" cxnId="{811BBF49-894C-4BCC-8843-3B92D2E93968}">
      <dgm:prSet/>
      <dgm:spPr/>
      <dgm:t>
        <a:bodyPr/>
        <a:lstStyle/>
        <a:p>
          <a:endParaRPr lang="fr-FR"/>
        </a:p>
      </dgm:t>
    </dgm:pt>
    <dgm:pt modelId="{8BB3CDD7-ACFC-4583-8CE4-288DADEF37ED}" type="pres">
      <dgm:prSet presAssocID="{B59058E2-BF49-4421-831D-3F927ED7FDF8}" presName="Name0" presStyleCnt="0">
        <dgm:presLayoutVars>
          <dgm:dir/>
          <dgm:resizeHandles val="exact"/>
        </dgm:presLayoutVars>
      </dgm:prSet>
      <dgm:spPr/>
      <dgm:t>
        <a:bodyPr/>
        <a:lstStyle/>
        <a:p>
          <a:endParaRPr lang="fr-FR"/>
        </a:p>
      </dgm:t>
    </dgm:pt>
    <dgm:pt modelId="{B74E5396-36F0-45F5-ABF5-25EC468E7347}" type="pres">
      <dgm:prSet presAssocID="{58E9560C-7A26-4DF7-987D-5C87C5E1868A}" presName="node" presStyleLbl="node1" presStyleIdx="0" presStyleCnt="1" custScaleX="144380" custLinFactNeighborX="25660" custLinFactNeighborY="-26373">
        <dgm:presLayoutVars>
          <dgm:bulletEnabled val="1"/>
        </dgm:presLayoutVars>
      </dgm:prSet>
      <dgm:spPr/>
      <dgm:t>
        <a:bodyPr/>
        <a:lstStyle/>
        <a:p>
          <a:endParaRPr lang="fr-FR"/>
        </a:p>
      </dgm:t>
    </dgm:pt>
  </dgm:ptLst>
  <dgm:cxnLst>
    <dgm:cxn modelId="{0435B7EE-BCD3-40B4-825E-B8BBBF3C1AF2}" type="presOf" srcId="{B59058E2-BF49-4421-831D-3F927ED7FDF8}" destId="{8BB3CDD7-ACFC-4583-8CE4-288DADEF37ED}" srcOrd="0" destOrd="0" presId="urn:microsoft.com/office/officeart/2005/8/layout/hList6"/>
    <dgm:cxn modelId="{85AF66BE-9D24-40E7-A8F4-B46E32D3E6AB}" type="presOf" srcId="{58E9560C-7A26-4DF7-987D-5C87C5E1868A}" destId="{B74E5396-36F0-45F5-ABF5-25EC468E7347}" srcOrd="0" destOrd="0" presId="urn:microsoft.com/office/officeart/2005/8/layout/hList6"/>
    <dgm:cxn modelId="{811BBF49-894C-4BCC-8843-3B92D2E93968}" srcId="{B59058E2-BF49-4421-831D-3F927ED7FDF8}" destId="{58E9560C-7A26-4DF7-987D-5C87C5E1868A}" srcOrd="0" destOrd="0" parTransId="{3A0F33DC-F004-41C7-9A24-63CD6A3EFCF4}" sibTransId="{C6B03E11-A031-4AFD-B4FC-58E4C326A58D}"/>
    <dgm:cxn modelId="{0897928A-72FE-47DA-9DC9-7FC2CE0EBA77}" type="presParOf" srcId="{8BB3CDD7-ACFC-4583-8CE4-288DADEF37ED}" destId="{B74E5396-36F0-45F5-ABF5-25EC468E7347}"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3B9816-373B-4C13-9D19-11AA43D77D41}">
      <dsp:nvSpPr>
        <dsp:cNvPr id="0" name=""/>
        <dsp:cNvSpPr/>
      </dsp:nvSpPr>
      <dsp:spPr>
        <a:xfrm>
          <a:off x="918697" y="2032000"/>
          <a:ext cx="506536" cy="482599"/>
        </a:xfrm>
        <a:custGeom>
          <a:avLst/>
          <a:gdLst/>
          <a:ahLst/>
          <a:cxnLst/>
          <a:rect l="0" t="0" r="0" b="0"/>
          <a:pathLst>
            <a:path>
              <a:moveTo>
                <a:pt x="0" y="0"/>
              </a:moveTo>
              <a:lnTo>
                <a:pt x="253268" y="0"/>
              </a:lnTo>
              <a:lnTo>
                <a:pt x="253268" y="482599"/>
              </a:lnTo>
              <a:lnTo>
                <a:pt x="506536" y="482599"/>
              </a:lnTo>
            </a:path>
          </a:pathLst>
        </a:custGeom>
        <a:noFill/>
        <a:ln w="12700" cap="flat" cmpd="sng" algn="ctr">
          <a:solidFill>
            <a:schemeClr val="accent3">
              <a:tint val="9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154474" y="2255809"/>
        <a:ext cx="34981" cy="34981"/>
      </dsp:txXfrm>
    </dsp:sp>
    <dsp:sp modelId="{1FB80933-869D-4434-9CCD-99C672134186}">
      <dsp:nvSpPr>
        <dsp:cNvPr id="0" name=""/>
        <dsp:cNvSpPr/>
      </dsp:nvSpPr>
      <dsp:spPr>
        <a:xfrm>
          <a:off x="918697" y="1549399"/>
          <a:ext cx="506536" cy="482600"/>
        </a:xfrm>
        <a:custGeom>
          <a:avLst/>
          <a:gdLst/>
          <a:ahLst/>
          <a:cxnLst/>
          <a:rect l="0" t="0" r="0" b="0"/>
          <a:pathLst>
            <a:path>
              <a:moveTo>
                <a:pt x="0" y="482600"/>
              </a:moveTo>
              <a:lnTo>
                <a:pt x="253268" y="482600"/>
              </a:lnTo>
              <a:lnTo>
                <a:pt x="253268" y="0"/>
              </a:lnTo>
              <a:lnTo>
                <a:pt x="506536" y="0"/>
              </a:lnTo>
            </a:path>
          </a:pathLst>
        </a:custGeom>
        <a:noFill/>
        <a:ln w="12700" cap="flat" cmpd="sng" algn="ctr">
          <a:solidFill>
            <a:schemeClr val="accent3">
              <a:tint val="9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154474" y="1773209"/>
        <a:ext cx="34981" cy="34981"/>
      </dsp:txXfrm>
    </dsp:sp>
    <dsp:sp modelId="{E2925850-3BB3-4086-920F-209871FC9001}">
      <dsp:nvSpPr>
        <dsp:cNvPr id="0" name=""/>
        <dsp:cNvSpPr/>
      </dsp:nvSpPr>
      <dsp:spPr>
        <a:xfrm rot="16200000">
          <a:off x="-1499382" y="1645920"/>
          <a:ext cx="4064000" cy="772160"/>
        </a:xfrm>
        <a:prstGeom prst="rect">
          <a:avLst/>
        </a:prstGeom>
        <a:solidFill>
          <a:schemeClr val="accent3">
            <a:shade val="6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r>
            <a:rPr lang="ar-DZ" sz="5000" kern="1200" dirty="0" smtClean="0"/>
            <a:t>مخاطر التسهيلات</a:t>
          </a:r>
          <a:endParaRPr lang="fr-FR" sz="5000" kern="1200" dirty="0"/>
        </a:p>
      </dsp:txBody>
      <dsp:txXfrm>
        <a:off x="-1499382" y="1645920"/>
        <a:ext cx="4064000" cy="772160"/>
      </dsp:txXfrm>
    </dsp:sp>
    <dsp:sp modelId="{D6FDAE71-3E26-4236-AD48-3A993B634CD2}">
      <dsp:nvSpPr>
        <dsp:cNvPr id="0" name=""/>
        <dsp:cNvSpPr/>
      </dsp:nvSpPr>
      <dsp:spPr>
        <a:xfrm>
          <a:off x="1425234" y="1163319"/>
          <a:ext cx="2532684" cy="772160"/>
        </a:xfrm>
        <a:prstGeom prst="rect">
          <a:avLst/>
        </a:prstGeom>
        <a:solidFill>
          <a:schemeClr val="accent3">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ar-DZ" sz="4800" kern="1200" dirty="0" smtClean="0"/>
            <a:t>فترة التسهيل</a:t>
          </a:r>
          <a:endParaRPr lang="fr-FR" sz="4800" kern="1200" dirty="0"/>
        </a:p>
      </dsp:txBody>
      <dsp:txXfrm>
        <a:off x="1425234" y="1163319"/>
        <a:ext cx="2532684" cy="772160"/>
      </dsp:txXfrm>
    </dsp:sp>
    <dsp:sp modelId="{196223E8-70F7-4FC2-A8E0-56FFD29557BC}">
      <dsp:nvSpPr>
        <dsp:cNvPr id="0" name=""/>
        <dsp:cNvSpPr/>
      </dsp:nvSpPr>
      <dsp:spPr>
        <a:xfrm>
          <a:off x="1425234" y="2128519"/>
          <a:ext cx="2532684" cy="772160"/>
        </a:xfrm>
        <a:prstGeom prst="rect">
          <a:avLst/>
        </a:prstGeom>
        <a:solidFill>
          <a:schemeClr val="accent3">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ar-DZ" sz="4800" kern="1200" dirty="0" smtClean="0"/>
            <a:t>حجم التسهيل</a:t>
          </a:r>
          <a:endParaRPr lang="fr-FR" sz="4800" kern="1200" dirty="0"/>
        </a:p>
      </dsp:txBody>
      <dsp:txXfrm>
        <a:off x="1425234" y="2128519"/>
        <a:ext cx="2532684" cy="772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55B955-B552-49D3-B948-DBA310475F53}">
      <dsp:nvSpPr>
        <dsp:cNvPr id="0" name=""/>
        <dsp:cNvSpPr/>
      </dsp:nvSpPr>
      <dsp:spPr>
        <a:xfrm>
          <a:off x="1242733" y="2032000"/>
          <a:ext cx="506536" cy="482599"/>
        </a:xfrm>
        <a:custGeom>
          <a:avLst/>
          <a:gdLst/>
          <a:ahLst/>
          <a:cxnLst/>
          <a:rect l="0" t="0" r="0" b="0"/>
          <a:pathLst>
            <a:path>
              <a:moveTo>
                <a:pt x="0" y="0"/>
              </a:moveTo>
              <a:lnTo>
                <a:pt x="253268" y="0"/>
              </a:lnTo>
              <a:lnTo>
                <a:pt x="253268" y="482599"/>
              </a:lnTo>
              <a:lnTo>
                <a:pt x="506536" y="482599"/>
              </a:lnTo>
            </a:path>
          </a:pathLst>
        </a:custGeom>
        <a:noFill/>
        <a:ln w="12700" cap="flat" cmpd="sng" algn="ctr">
          <a:solidFill>
            <a:schemeClr val="accent2">
              <a:tint val="99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478510" y="2255809"/>
        <a:ext cx="34981" cy="34981"/>
      </dsp:txXfrm>
    </dsp:sp>
    <dsp:sp modelId="{55AD6034-ED43-445A-B559-0AD68DA3F541}">
      <dsp:nvSpPr>
        <dsp:cNvPr id="0" name=""/>
        <dsp:cNvSpPr/>
      </dsp:nvSpPr>
      <dsp:spPr>
        <a:xfrm>
          <a:off x="1242733" y="1549399"/>
          <a:ext cx="506536" cy="482600"/>
        </a:xfrm>
        <a:custGeom>
          <a:avLst/>
          <a:gdLst/>
          <a:ahLst/>
          <a:cxnLst/>
          <a:rect l="0" t="0" r="0" b="0"/>
          <a:pathLst>
            <a:path>
              <a:moveTo>
                <a:pt x="0" y="482600"/>
              </a:moveTo>
              <a:lnTo>
                <a:pt x="253268" y="482600"/>
              </a:lnTo>
              <a:lnTo>
                <a:pt x="253268" y="0"/>
              </a:lnTo>
              <a:lnTo>
                <a:pt x="506536" y="0"/>
              </a:lnTo>
            </a:path>
          </a:pathLst>
        </a:custGeom>
        <a:noFill/>
        <a:ln w="12700" cap="flat" cmpd="sng" algn="ctr">
          <a:solidFill>
            <a:schemeClr val="accent2">
              <a:tint val="99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478510" y="1773209"/>
        <a:ext cx="34981" cy="34981"/>
      </dsp:txXfrm>
    </dsp:sp>
    <dsp:sp modelId="{CFD5EF0C-0D33-4A26-B615-0CCE2DAE77E8}">
      <dsp:nvSpPr>
        <dsp:cNvPr id="0" name=""/>
        <dsp:cNvSpPr/>
      </dsp:nvSpPr>
      <dsp:spPr>
        <a:xfrm rot="16200000">
          <a:off x="-1175346" y="1645920"/>
          <a:ext cx="4064000" cy="772160"/>
        </a:xfrm>
        <a:prstGeom prst="rect">
          <a:avLst/>
        </a:prstGeom>
        <a:solidFill>
          <a:schemeClr val="accent2">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r>
            <a:rPr lang="ar-DZ" sz="5000" kern="1200" dirty="0" smtClean="0"/>
            <a:t>مخاطر الضمانات</a:t>
          </a:r>
          <a:endParaRPr lang="fr-FR" sz="5000" kern="1200" dirty="0"/>
        </a:p>
      </dsp:txBody>
      <dsp:txXfrm>
        <a:off x="-1175346" y="1645920"/>
        <a:ext cx="4064000" cy="772160"/>
      </dsp:txXfrm>
    </dsp:sp>
    <dsp:sp modelId="{0AD5A07C-4A30-474D-BE8A-4755C45A279D}">
      <dsp:nvSpPr>
        <dsp:cNvPr id="0" name=""/>
        <dsp:cNvSpPr/>
      </dsp:nvSpPr>
      <dsp:spPr>
        <a:xfrm>
          <a:off x="1749270" y="1163319"/>
          <a:ext cx="2532684" cy="772160"/>
        </a:xfrm>
        <a:prstGeom prst="rect">
          <a:avLst/>
        </a:prstGeom>
        <a:solidFill>
          <a:schemeClr val="accent2">
            <a:tint val="99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ar-DZ" sz="2900" kern="1200" dirty="0" smtClean="0"/>
            <a:t>تآكل الضمانات</a:t>
          </a:r>
          <a:endParaRPr lang="fr-FR" sz="2900" kern="1200" dirty="0"/>
        </a:p>
      </dsp:txBody>
      <dsp:txXfrm>
        <a:off x="1749270" y="1163319"/>
        <a:ext cx="2532684" cy="772160"/>
      </dsp:txXfrm>
    </dsp:sp>
    <dsp:sp modelId="{B6E2CDCB-6211-45CB-BD4D-AEC654A76F77}">
      <dsp:nvSpPr>
        <dsp:cNvPr id="0" name=""/>
        <dsp:cNvSpPr/>
      </dsp:nvSpPr>
      <dsp:spPr>
        <a:xfrm>
          <a:off x="1749270" y="2128519"/>
          <a:ext cx="2532684" cy="772160"/>
        </a:xfrm>
        <a:prstGeom prst="rect">
          <a:avLst/>
        </a:prstGeom>
        <a:solidFill>
          <a:schemeClr val="accent2">
            <a:tint val="99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ar-DZ" sz="2900" kern="1200" dirty="0" smtClean="0"/>
            <a:t>التركيز في الضمانات</a:t>
          </a:r>
          <a:endParaRPr lang="fr-FR" sz="2900" kern="1200" dirty="0"/>
        </a:p>
      </dsp:txBody>
      <dsp:txXfrm>
        <a:off x="1749270" y="2128519"/>
        <a:ext cx="2532684" cy="772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4E5396-36F0-45F5-ABF5-25EC468E7347}">
      <dsp:nvSpPr>
        <dsp:cNvPr id="0" name=""/>
        <dsp:cNvSpPr/>
      </dsp:nvSpPr>
      <dsp:spPr>
        <a:xfrm rot="16200000">
          <a:off x="354089" y="-353091"/>
          <a:ext cx="2247107" cy="2953290"/>
        </a:xfrm>
        <a:prstGeom prst="flowChartManualOperation">
          <a:avLst/>
        </a:prstGeom>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w="6350" cap="flat" cmpd="sng" algn="ctr">
          <a:solidFill>
            <a:schemeClr val="accent3"/>
          </a:solidFill>
          <a:prstDash val="solid"/>
          <a:miter lim="800000"/>
        </a:ln>
        <a:effectLst/>
        <a:scene3d>
          <a:camera prst="orthographicFront"/>
          <a:lightRig rig="threePt" dir="t">
            <a:rot lat="0" lon="0" rev="7500000"/>
          </a:lightRig>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114300" tIns="0" rIns="114300" bIns="0" numCol="1" spcCol="1270" anchor="ctr" anchorCtr="0">
          <a:noAutofit/>
        </a:bodyPr>
        <a:lstStyle/>
        <a:p>
          <a:pPr lvl="0" algn="ctr" defTabSz="800100" rtl="1">
            <a:lnSpc>
              <a:spcPct val="90000"/>
            </a:lnSpc>
            <a:spcBef>
              <a:spcPct val="0"/>
            </a:spcBef>
            <a:spcAft>
              <a:spcPct val="35000"/>
            </a:spcAft>
          </a:pPr>
          <a:r>
            <a:rPr lang="ar-DZ" sz="1800" b="1" kern="1200" dirty="0" smtClean="0">
              <a:solidFill>
                <a:schemeClr val="tx2"/>
              </a:solidFill>
              <a:latin typeface="Simplified Arabic" panose="02020603050405020304" pitchFamily="18" charset="-78"/>
              <a:cs typeface="Simplified Arabic" panose="02020603050405020304" pitchFamily="18" charset="-78"/>
            </a:rPr>
            <a:t>المخاطر السياسية </a:t>
          </a:r>
          <a:r>
            <a:rPr lang="ar-DZ" sz="1800" b="1" kern="1200" dirty="0" smtClean="0">
              <a:solidFill>
                <a:schemeClr val="tx2"/>
              </a:solidFill>
              <a:latin typeface="Simplified Arabic" panose="02020603050405020304" pitchFamily="18" charset="-78"/>
              <a:cs typeface="Simplified Arabic" panose="02020603050405020304" pitchFamily="18" charset="-78"/>
            </a:rPr>
            <a:t>والقانونية</a:t>
          </a:r>
          <a:endParaRPr lang="ar-DZ" sz="1800" b="1" kern="1200" dirty="0" smtClean="0">
            <a:solidFill>
              <a:schemeClr val="tx2"/>
            </a:solidFill>
            <a:latin typeface="Simplified Arabic" panose="02020603050405020304" pitchFamily="18" charset="-78"/>
            <a:cs typeface="Simplified Arabic" panose="02020603050405020304" pitchFamily="18" charset="-78"/>
          </a:endParaRPr>
        </a:p>
      </dsp:txBody>
      <dsp:txXfrm rot="5400000">
        <a:off x="998" y="449421"/>
        <a:ext cx="2953290" cy="1348265"/>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615D07-88C2-41C4-9E2E-104D7FA94BEB}" type="datetimeFigureOut">
              <a:rPr lang="fr-FR" smtClean="0"/>
              <a:pPr/>
              <a:t>12/12/2025</a:t>
            </a:fld>
            <a:endParaRPr lang="fr-F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4EE83B-919A-4D52-80A8-AD8F1B418F93}" type="slidenum">
              <a:rPr lang="fr-FR" smtClean="0"/>
              <a:pPr/>
              <a:t>‹N°›</a:t>
            </a:fld>
            <a:endParaRPr lang="fr-FR"/>
          </a:p>
        </p:txBody>
      </p:sp>
    </p:spTree>
    <p:extLst>
      <p:ext uri="{BB962C8B-B14F-4D97-AF65-F5344CB8AC3E}">
        <p14:creationId xmlns:p14="http://schemas.microsoft.com/office/powerpoint/2010/main" val="2697655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4500"/>
            </a:lvl1pPr>
          </a:lstStyle>
          <a:p>
            <a:r>
              <a:rPr lang="fr-FR" smtClean="0"/>
              <a:t>Modifiez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701955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33244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97160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210214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45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7568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50527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4276940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45547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549600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413109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12/12/2025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470328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309A6D-C09C-4548-B29A-6CF363A7E532}" type="datetimeFigureOut">
              <a:rPr lang="fr-FR" smtClean="0"/>
              <a:pPr/>
              <a:t>12/12/2025</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11908655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373216"/>
          </a:xfrm>
          <a:prstGeom prst="rect">
            <a:avLst/>
          </a:prstGeom>
        </p:spPr>
      </p:pic>
      <p:sp>
        <p:nvSpPr>
          <p:cNvPr id="2" name="Title 1"/>
          <p:cNvSpPr>
            <a:spLocks noGrp="1"/>
          </p:cNvSpPr>
          <p:nvPr>
            <p:ph type="ctrTitle"/>
          </p:nvPr>
        </p:nvSpPr>
        <p:spPr>
          <a:xfrm>
            <a:off x="3352800" y="4581128"/>
            <a:ext cx="3810000" cy="2819400"/>
          </a:xfrm>
        </p:spPr>
        <p:txBody>
          <a:bodyPr/>
          <a:lstStyle/>
          <a:p>
            <a:r>
              <a:rPr lang="ar-DZ" b="1" dirty="0" smtClean="0">
                <a:solidFill>
                  <a:schemeClr val="tx2"/>
                </a:solidFill>
                <a:latin typeface="Simplified Arabic" pitchFamily="18" charset="-78"/>
                <a:cs typeface="Simplified Arabic" pitchFamily="18" charset="-78"/>
              </a:rPr>
              <a:t>مخاطر البنوك</a:t>
            </a:r>
            <a:r>
              <a:rPr lang="en-US" b="1" dirty="0" smtClean="0">
                <a:latin typeface="Simplified Arabic" pitchFamily="18" charset="-78"/>
                <a:cs typeface="Simplified Arabic" pitchFamily="18" charset="-78"/>
              </a:rPr>
              <a:t/>
            </a:r>
            <a:br>
              <a:rPr lang="en-US" b="1" dirty="0" smtClean="0">
                <a:latin typeface="Simplified Arabic" pitchFamily="18" charset="-78"/>
                <a:cs typeface="Simplified Arabic" pitchFamily="18" charset="-78"/>
              </a:rPr>
            </a:br>
            <a:endParaRPr lang="en-US" i="1" dirty="0">
              <a:solidFill>
                <a:srgbClr val="FFFF00"/>
              </a:solidFill>
            </a:endParaRPr>
          </a:p>
        </p:txBody>
      </p:sp>
      <p:sp>
        <p:nvSpPr>
          <p:cNvPr id="4" name="Rectangle 3"/>
          <p:cNvSpPr/>
          <p:nvPr/>
        </p:nvSpPr>
        <p:spPr>
          <a:xfrm>
            <a:off x="914400" y="5867400"/>
            <a:ext cx="2438400" cy="838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r-DZ" sz="2400" dirty="0" smtClean="0">
                <a:solidFill>
                  <a:srgbClr val="FF0000"/>
                </a:solidFill>
                <a:latin typeface="Simplified Arabic" pitchFamily="18" charset="-78"/>
                <a:cs typeface="Simplified Arabic" pitchFamily="18" charset="-78"/>
              </a:rPr>
              <a:t>أ</a:t>
            </a:r>
            <a:r>
              <a:rPr lang="ar-DZ" sz="2400" b="1" dirty="0" smtClean="0">
                <a:solidFill>
                  <a:srgbClr val="FF0000"/>
                </a:solidFill>
                <a:latin typeface="Simplified Arabic" pitchFamily="18" charset="-78"/>
                <a:cs typeface="Simplified Arabic" pitchFamily="18" charset="-78"/>
              </a:rPr>
              <a:t>ستاذة غنام نعيمة</a:t>
            </a:r>
            <a:endParaRPr lang="en-US" sz="2400" b="1" dirty="0">
              <a:solidFill>
                <a:srgbClr val="FF0000"/>
              </a:solidFill>
              <a:latin typeface="Simplified Arabic" pitchFamily="18" charset="-78"/>
              <a:cs typeface="Simplified Arabic" pitchFamily="18"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Flowchart: Multidocument 3"/>
          <p:cNvSpPr/>
          <p:nvPr/>
        </p:nvSpPr>
        <p:spPr>
          <a:xfrm>
            <a:off x="1676400" y="304800"/>
            <a:ext cx="6400800" cy="990600"/>
          </a:xfrm>
          <a:prstGeom prst="flowChartMultidocument">
            <a:avLst/>
          </a:prstGeom>
          <a:solidFill>
            <a:srgbClr val="99E73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2496012" y="320181"/>
            <a:ext cx="4761576" cy="1320800"/>
          </a:xfrm>
        </p:spPr>
        <p:txBody>
          <a:bodyPr/>
          <a:lstStyle/>
          <a:p>
            <a:pPr rtl="1"/>
            <a:r>
              <a:rPr lang="ar-SA" b="1" dirty="0" smtClean="0">
                <a:solidFill>
                  <a:srgbClr val="FF0000"/>
                </a:solidFill>
              </a:rPr>
              <a:t>مخاطر الائتمان</a:t>
            </a:r>
            <a:r>
              <a:rPr lang="fr-FR" b="1"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lgn="just" rtl="1"/>
            <a:r>
              <a:rPr lang="ar-DZ" sz="2800" b="1" dirty="0">
                <a:latin typeface="Simplified Arabic" panose="02020603050405020304" pitchFamily="18" charset="-78"/>
                <a:cs typeface="Simplified Arabic" panose="02020603050405020304" pitchFamily="18" charset="-78"/>
              </a:rPr>
              <a:t>في المجال المصرفي تعرف المخاطر البنكية على أنها احتمال تعرض البنك إلى خسائر غير متوقعة أو تذبذب العائد على استثمار معين وهو ما يؤثر على تحقيق أهداف البنك المرجوة </a:t>
            </a:r>
            <a:endParaRPr lang="fr-FR" sz="2800" b="1" dirty="0">
              <a:latin typeface="Simplified Arabic" panose="02020603050405020304" pitchFamily="18" charset="-78"/>
              <a:cs typeface="Simplified Arabic" panose="02020603050405020304" pitchFamily="18" charset="-78"/>
            </a:endParaRPr>
          </a:p>
          <a:p>
            <a:pPr algn="just" rtl="1"/>
            <a:r>
              <a:rPr lang="ar-SA" sz="2800" dirty="0" smtClean="0">
                <a:latin typeface="Simplified Arabic" panose="02020603050405020304" pitchFamily="18" charset="-78"/>
                <a:cs typeface="Simplified Arabic" panose="02020603050405020304" pitchFamily="18" charset="-78"/>
              </a:rPr>
              <a:t>تعرف مخاطر الائتمان بوجه عام بأنها المخاطر الناشئة عن احتمال عدم وفاء أحد الأطراف بالتزاماته وفقا للشروط المتفق عليها.</a:t>
            </a:r>
            <a:r>
              <a:rPr lang="ar-DZ" sz="2800" dirty="0" smtClean="0">
                <a:latin typeface="Simplified Arabic" panose="02020603050405020304" pitchFamily="18" charset="-78"/>
                <a:cs typeface="Simplified Arabic" panose="02020603050405020304" pitchFamily="18" charset="-78"/>
              </a:rPr>
              <a:t> أي احتمال عدم مقدرة العميل المقترض من سداد القرض وأعبائه وفقا للشروط المتفق عليها عند منح الائتمان</a:t>
            </a:r>
            <a:endParaRPr lang="fr-FR" sz="2800" dirty="0" smtClean="0">
              <a:latin typeface="Simplified Arabic" panose="02020603050405020304" pitchFamily="18" charset="-78"/>
              <a:cs typeface="Simplified Arabic" panose="02020603050405020304" pitchFamily="18" charset="-78"/>
            </a:endParaRPr>
          </a:p>
          <a:p>
            <a:endParaRPr lang="fr-FR"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2"/>
          <p:cNvGrpSpPr/>
          <p:nvPr/>
        </p:nvGrpSpPr>
        <p:grpSpPr>
          <a:xfrm>
            <a:off x="5141672" y="486474"/>
            <a:ext cx="3232853" cy="2136332"/>
            <a:chOff x="912802" y="1290933"/>
            <a:chExt cx="3232853" cy="2136332"/>
          </a:xfrm>
          <a:solidFill>
            <a:srgbClr val="F7CBC5"/>
          </a:solidFill>
        </p:grpSpPr>
        <p:sp>
          <p:nvSpPr>
            <p:cNvPr id="55" name="任意多边形 113"/>
            <p:cNvSpPr/>
            <p:nvPr/>
          </p:nvSpPr>
          <p:spPr>
            <a:xfrm rot="16200000" flipH="1">
              <a:off x="617970" y="1716118"/>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56" name="任意多边形 114"/>
            <p:cNvSpPr/>
            <p:nvPr/>
          </p:nvSpPr>
          <p:spPr>
            <a:xfrm flipH="1" flipV="1">
              <a:off x="1015632" y="1632745"/>
              <a:ext cx="160632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57" name="任意多边形 115"/>
            <p:cNvSpPr/>
            <p:nvPr/>
          </p:nvSpPr>
          <p:spPr>
            <a:xfrm rot="16200000" flipH="1">
              <a:off x="400027" y="1996527"/>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58" name="任意多边形 110"/>
            <p:cNvSpPr/>
            <p:nvPr/>
          </p:nvSpPr>
          <p:spPr>
            <a:xfrm rot="5400000" flipH="1">
              <a:off x="3409754" y="2762450"/>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59" name="任意多边形 111"/>
            <p:cNvSpPr/>
            <p:nvPr/>
          </p:nvSpPr>
          <p:spPr>
            <a:xfrm rot="10800000" flipH="1" flipV="1">
              <a:off x="2495765" y="1632745"/>
              <a:ext cx="160632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60" name="任意多边形 112"/>
            <p:cNvSpPr/>
            <p:nvPr/>
          </p:nvSpPr>
          <p:spPr>
            <a:xfrm rot="5400000" flipH="1">
              <a:off x="3190443" y="2338499"/>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62" name="TextBox 17"/>
            <p:cNvSpPr txBox="1"/>
            <p:nvPr/>
          </p:nvSpPr>
          <p:spPr>
            <a:xfrm>
              <a:off x="912802" y="1751412"/>
              <a:ext cx="3188365" cy="1200329"/>
            </a:xfrm>
            <a:prstGeom prst="rect">
              <a:avLst/>
            </a:prstGeom>
            <a:grpFill/>
            <a:effectLst/>
            <a:scene3d>
              <a:camera prst="orthographicFront"/>
              <a:lightRig rig="threePt" dir="t"/>
            </a:scene3d>
            <a:sp3d prstMaterial="matte"/>
          </p:spPr>
          <p:txBody>
            <a:bodyPr wrap="square" rtlCol="0">
              <a:spAutoFit/>
              <a:sp3d/>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altLang="zh-CN" sz="3600" b="0" i="0" u="none" strike="noStrike" kern="0" cap="none" spc="0" normalizeH="0" baseline="0" noProof="0" dirty="0" smtClean="0">
                  <a:ln>
                    <a:noFill/>
                  </a:ln>
                  <a:solidFill>
                    <a:schemeClr val="tx2"/>
                  </a:solidFill>
                  <a:effectLst/>
                  <a:uLnTx/>
                  <a:uFillTx/>
                  <a:latin typeface="Simplified Arabic" panose="02020603050405020304" pitchFamily="18" charset="-78"/>
                  <a:ea typeface="宋体"/>
                  <a:cs typeface="Simplified Arabic" panose="02020603050405020304" pitchFamily="18" charset="-78"/>
                </a:rPr>
                <a:t>السمعة الائتمانية للمقترض</a:t>
              </a:r>
              <a:endParaRPr kumimoji="0" lang="zh-CN" altLang="en-US" sz="3600" b="0" i="0" u="none" strike="noStrike" kern="0" cap="none" spc="0" normalizeH="0" baseline="0" noProof="0" dirty="0" smtClean="0">
                <a:ln>
                  <a:noFill/>
                </a:ln>
                <a:solidFill>
                  <a:schemeClr val="tx2"/>
                </a:solidFill>
                <a:effectLst/>
                <a:uLnTx/>
                <a:uFillTx/>
                <a:latin typeface="Simplified Arabic" panose="02020603050405020304" pitchFamily="18" charset="-78"/>
                <a:ea typeface="宋体"/>
                <a:cs typeface="Simplified Arabic" panose="02020603050405020304" pitchFamily="18" charset="-78"/>
              </a:endParaRPr>
            </a:p>
          </p:txBody>
        </p:sp>
      </p:grpSp>
      <p:grpSp>
        <p:nvGrpSpPr>
          <p:cNvPr id="65" name="Group 2"/>
          <p:cNvGrpSpPr/>
          <p:nvPr/>
        </p:nvGrpSpPr>
        <p:grpSpPr>
          <a:xfrm>
            <a:off x="5251831" y="2828624"/>
            <a:ext cx="3173587" cy="2136332"/>
            <a:chOff x="972068" y="1290933"/>
            <a:chExt cx="3173587" cy="2136332"/>
          </a:xfrm>
          <a:solidFill>
            <a:srgbClr val="FF99FF"/>
          </a:solidFill>
        </p:grpSpPr>
        <p:sp>
          <p:nvSpPr>
            <p:cNvPr id="66" name="任意多边形 113"/>
            <p:cNvSpPr/>
            <p:nvPr/>
          </p:nvSpPr>
          <p:spPr>
            <a:xfrm rot="16200000" flipH="1">
              <a:off x="617970" y="1716118"/>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67" name="任意多边形 114"/>
            <p:cNvSpPr/>
            <p:nvPr/>
          </p:nvSpPr>
          <p:spPr>
            <a:xfrm flipH="1" flipV="1">
              <a:off x="1015632" y="1632745"/>
              <a:ext cx="160632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68" name="任意多边形 115"/>
            <p:cNvSpPr/>
            <p:nvPr/>
          </p:nvSpPr>
          <p:spPr>
            <a:xfrm rot="16200000" flipH="1">
              <a:off x="400027" y="1996527"/>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69" name="任意多边形 110"/>
            <p:cNvSpPr/>
            <p:nvPr/>
          </p:nvSpPr>
          <p:spPr>
            <a:xfrm rot="5400000" flipH="1">
              <a:off x="3409754" y="2762450"/>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70" name="任意多边形 111"/>
            <p:cNvSpPr/>
            <p:nvPr/>
          </p:nvSpPr>
          <p:spPr>
            <a:xfrm rot="10800000" flipH="1" flipV="1">
              <a:off x="1282785" y="1632745"/>
              <a:ext cx="281930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71" name="任意多边形 112"/>
            <p:cNvSpPr/>
            <p:nvPr/>
          </p:nvSpPr>
          <p:spPr>
            <a:xfrm rot="5400000" flipH="1">
              <a:off x="3190443" y="2338499"/>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73" name="TextBox 17"/>
            <p:cNvSpPr txBox="1"/>
            <p:nvPr/>
          </p:nvSpPr>
          <p:spPr>
            <a:xfrm>
              <a:off x="1301897" y="1631560"/>
              <a:ext cx="2385375" cy="1200329"/>
            </a:xfrm>
            <a:prstGeom prst="rect">
              <a:avLst/>
            </a:prstGeom>
            <a:grpFill/>
            <a:effectLst/>
            <a:scene3d>
              <a:camera prst="orthographicFront"/>
              <a:lightRig rig="threePt" dir="t"/>
            </a:scene3d>
            <a:sp3d prstMaterial="matte"/>
          </p:spPr>
          <p:txBody>
            <a:bodyPr wrap="square" rtlCol="0">
              <a:spAutoFit/>
              <a:sp3d/>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altLang="zh-CN" sz="3600" b="0" i="0" u="none" strike="noStrike" kern="0" cap="none" spc="0" normalizeH="0" baseline="0" noProof="0" dirty="0" smtClean="0">
                  <a:ln>
                    <a:noFill/>
                  </a:ln>
                  <a:solidFill>
                    <a:schemeClr val="tx2"/>
                  </a:solidFill>
                  <a:effectLst/>
                  <a:uLnTx/>
                  <a:uFillTx/>
                  <a:latin typeface="Simplified Arabic" panose="02020603050405020304" pitchFamily="18" charset="-78"/>
                  <a:ea typeface="宋体"/>
                  <a:cs typeface="Simplified Arabic" panose="02020603050405020304" pitchFamily="18" charset="-78"/>
                </a:rPr>
                <a:t>المركز المالي للمقترض</a:t>
              </a:r>
              <a:endParaRPr kumimoji="0" lang="zh-CN" altLang="en-US" sz="3600" b="0" i="0" u="none" strike="noStrike" kern="0" cap="none" spc="0" normalizeH="0" baseline="0" noProof="0" dirty="0" smtClean="0">
                <a:ln>
                  <a:noFill/>
                </a:ln>
                <a:solidFill>
                  <a:schemeClr val="tx2"/>
                </a:solidFill>
                <a:effectLst/>
                <a:uLnTx/>
                <a:uFillTx/>
                <a:latin typeface="Simplified Arabic" panose="02020603050405020304" pitchFamily="18" charset="-78"/>
                <a:ea typeface="宋体"/>
                <a:cs typeface="Simplified Arabic" panose="02020603050405020304" pitchFamily="18" charset="-78"/>
              </a:endParaRPr>
            </a:p>
          </p:txBody>
        </p:sp>
      </p:grpSp>
      <p:grpSp>
        <p:nvGrpSpPr>
          <p:cNvPr id="76" name="Group 2"/>
          <p:cNvGrpSpPr/>
          <p:nvPr/>
        </p:nvGrpSpPr>
        <p:grpSpPr>
          <a:xfrm>
            <a:off x="1447254" y="4570138"/>
            <a:ext cx="3173587" cy="2136332"/>
            <a:chOff x="972068" y="1290933"/>
            <a:chExt cx="3173587" cy="2136332"/>
          </a:xfrm>
          <a:solidFill>
            <a:srgbClr val="00FF99"/>
          </a:solidFill>
        </p:grpSpPr>
        <p:sp>
          <p:nvSpPr>
            <p:cNvPr id="77" name="任意多边形 113"/>
            <p:cNvSpPr/>
            <p:nvPr/>
          </p:nvSpPr>
          <p:spPr>
            <a:xfrm rot="16200000" flipH="1">
              <a:off x="617970" y="1716118"/>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78" name="任意多边形 114"/>
            <p:cNvSpPr/>
            <p:nvPr/>
          </p:nvSpPr>
          <p:spPr>
            <a:xfrm flipH="1" flipV="1">
              <a:off x="1015632" y="1632745"/>
              <a:ext cx="160632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79" name="任意多边形 115"/>
            <p:cNvSpPr/>
            <p:nvPr/>
          </p:nvSpPr>
          <p:spPr>
            <a:xfrm rot="16200000" flipH="1">
              <a:off x="400027" y="1996527"/>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80" name="任意多边形 110"/>
            <p:cNvSpPr/>
            <p:nvPr/>
          </p:nvSpPr>
          <p:spPr>
            <a:xfrm rot="5400000" flipH="1">
              <a:off x="3409754" y="2762450"/>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81" name="任意多边形 111"/>
            <p:cNvSpPr/>
            <p:nvPr/>
          </p:nvSpPr>
          <p:spPr>
            <a:xfrm rot="10800000" flipH="1" flipV="1">
              <a:off x="1282785" y="1632745"/>
              <a:ext cx="281930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ar-DZ" altLang="zh-CN" sz="3200" b="1" kern="0" dirty="0" smtClean="0">
                  <a:solidFill>
                    <a:schemeClr val="tx2"/>
                  </a:solidFill>
                  <a:latin typeface="Simplified Arabic" panose="02020603050405020304" pitchFamily="18" charset="-78"/>
                  <a:ea typeface="宋体"/>
                  <a:cs typeface="Simplified Arabic" panose="02020603050405020304" pitchFamily="18" charset="-78"/>
                </a:rPr>
                <a:t>المقدرة الانتاجية للمقترض </a:t>
              </a:r>
              <a:endParaRPr kumimoji="0" lang="zh-CN" altLang="en-US" sz="3200" b="1" i="0" u="none" strike="noStrike" kern="0" cap="none" spc="0" normalizeH="0" baseline="0" noProof="0" dirty="0" smtClean="0">
                <a:ln>
                  <a:noFill/>
                </a:ln>
                <a:solidFill>
                  <a:schemeClr val="tx2"/>
                </a:solidFill>
                <a:effectLst/>
                <a:uLnTx/>
                <a:uFillTx/>
                <a:latin typeface="Simplified Arabic" panose="02020603050405020304" pitchFamily="18" charset="-78"/>
                <a:ea typeface="宋体"/>
                <a:cs typeface="Simplified Arabic" panose="02020603050405020304" pitchFamily="18" charset="-78"/>
              </a:endParaRPr>
            </a:p>
          </p:txBody>
        </p:sp>
        <p:sp>
          <p:nvSpPr>
            <p:cNvPr id="82" name="任意多边形 112"/>
            <p:cNvSpPr/>
            <p:nvPr/>
          </p:nvSpPr>
          <p:spPr>
            <a:xfrm rot="5400000" flipH="1">
              <a:off x="3190443" y="2338499"/>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grpSp>
      <p:grpSp>
        <p:nvGrpSpPr>
          <p:cNvPr id="37" name="Group 2"/>
          <p:cNvGrpSpPr/>
          <p:nvPr/>
        </p:nvGrpSpPr>
        <p:grpSpPr>
          <a:xfrm>
            <a:off x="448307" y="315487"/>
            <a:ext cx="2847118" cy="2136332"/>
            <a:chOff x="928215" y="1290933"/>
            <a:chExt cx="3217440" cy="2136332"/>
          </a:xfrm>
          <a:solidFill>
            <a:srgbClr val="00FFFF"/>
          </a:solidFill>
        </p:grpSpPr>
        <p:sp>
          <p:nvSpPr>
            <p:cNvPr id="38" name="任意多边形 113"/>
            <p:cNvSpPr/>
            <p:nvPr/>
          </p:nvSpPr>
          <p:spPr>
            <a:xfrm rot="16200000" flipH="1">
              <a:off x="617970" y="1716118"/>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39" name="任意多边形 114"/>
            <p:cNvSpPr/>
            <p:nvPr/>
          </p:nvSpPr>
          <p:spPr>
            <a:xfrm flipH="1" flipV="1">
              <a:off x="928215" y="1632745"/>
              <a:ext cx="160632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40" name="任意多边形 115"/>
            <p:cNvSpPr/>
            <p:nvPr/>
          </p:nvSpPr>
          <p:spPr>
            <a:xfrm rot="16200000" flipH="1">
              <a:off x="400027" y="1996527"/>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2700000" sx="104000" sy="104000" algn="tl"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41" name="任意多边形 110"/>
            <p:cNvSpPr/>
            <p:nvPr/>
          </p:nvSpPr>
          <p:spPr>
            <a:xfrm rot="5400000" flipH="1">
              <a:off x="3409754" y="2762450"/>
              <a:ext cx="1090000" cy="239629"/>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42" name="任意多边形 111"/>
            <p:cNvSpPr/>
            <p:nvPr/>
          </p:nvSpPr>
          <p:spPr>
            <a:xfrm rot="10800000" flipH="1" flipV="1">
              <a:off x="2495765" y="1632745"/>
              <a:ext cx="1606327" cy="1452707"/>
            </a:xfrm>
            <a:custGeom>
              <a:avLst/>
              <a:gdLst>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63722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866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0 h 3643338"/>
                <a:gd name="connsiteX1" fmla="*/ 2363172 w 3000396"/>
                <a:gd name="connsiteY1" fmla="*/ 0 h 3643338"/>
                <a:gd name="connsiteX2" fmla="*/ 2813757 w 3000396"/>
                <a:gd name="connsiteY2" fmla="*/ 148539 h 3643338"/>
                <a:gd name="connsiteX3" fmla="*/ 3000395 w 3000396"/>
                <a:gd name="connsiteY3" fmla="*/ 351475 h 3643338"/>
                <a:gd name="connsiteX4" fmla="*/ 3000396 w 3000396"/>
                <a:gd name="connsiteY4" fmla="*/ 3643338 h 3643338"/>
                <a:gd name="connsiteX5" fmla="*/ 0 w 3000396"/>
                <a:gd name="connsiteY5" fmla="*/ 3643338 h 3643338"/>
                <a:gd name="connsiteX6" fmla="*/ 0 w 3000396"/>
                <a:gd name="connsiteY6" fmla="*/ 0 h 3643338"/>
                <a:gd name="connsiteX0" fmla="*/ 0 w 3000396"/>
                <a:gd name="connsiteY0" fmla="*/ 255748 h 3899086"/>
                <a:gd name="connsiteX1" fmla="*/ 2363172 w 3000396"/>
                <a:gd name="connsiteY1" fmla="*/ 255748 h 3899086"/>
                <a:gd name="connsiteX2" fmla="*/ 3000395 w 3000396"/>
                <a:gd name="connsiteY2" fmla="*/ 607223 h 3899086"/>
                <a:gd name="connsiteX3" fmla="*/ 3000396 w 3000396"/>
                <a:gd name="connsiteY3" fmla="*/ 3899086 h 3899086"/>
                <a:gd name="connsiteX4" fmla="*/ 0 w 3000396"/>
                <a:gd name="connsiteY4" fmla="*/ 3899086 h 3899086"/>
                <a:gd name="connsiteX5" fmla="*/ 0 w 3000396"/>
                <a:gd name="connsiteY5" fmla="*/ 255748 h 3899086"/>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000396"/>
                <a:gd name="connsiteY0" fmla="*/ 0 h 3643338"/>
                <a:gd name="connsiteX1" fmla="*/ 2363172 w 3000396"/>
                <a:gd name="connsiteY1" fmla="*/ 0 h 3643338"/>
                <a:gd name="connsiteX2" fmla="*/ 3000395 w 3000396"/>
                <a:gd name="connsiteY2" fmla="*/ 351475 h 3643338"/>
                <a:gd name="connsiteX3" fmla="*/ 3000396 w 3000396"/>
                <a:gd name="connsiteY3" fmla="*/ 3643338 h 3643338"/>
                <a:gd name="connsiteX4" fmla="*/ 0 w 3000396"/>
                <a:gd name="connsiteY4" fmla="*/ 3643338 h 3643338"/>
                <a:gd name="connsiteX5" fmla="*/ 0 w 3000396"/>
                <a:gd name="connsiteY5" fmla="*/ 0 h 3643338"/>
                <a:gd name="connsiteX0" fmla="*/ 0 w 3129936"/>
                <a:gd name="connsiteY0" fmla="*/ 0 h 3643338"/>
                <a:gd name="connsiteX1" fmla="*/ 2363172 w 3129936"/>
                <a:gd name="connsiteY1" fmla="*/ 0 h 3643338"/>
                <a:gd name="connsiteX2" fmla="*/ 3000395 w 3129936"/>
                <a:gd name="connsiteY2" fmla="*/ 351475 h 3643338"/>
                <a:gd name="connsiteX3" fmla="*/ 3129936 w 3129936"/>
                <a:gd name="connsiteY3" fmla="*/ 3643338 h 3643338"/>
                <a:gd name="connsiteX4" fmla="*/ 0 w 3129936"/>
                <a:gd name="connsiteY4" fmla="*/ 3643338 h 3643338"/>
                <a:gd name="connsiteX5" fmla="*/ 0 w 3129936"/>
                <a:gd name="connsiteY5" fmla="*/ 0 h 364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9936" h="3643338">
                  <a:moveTo>
                    <a:pt x="0" y="0"/>
                  </a:moveTo>
                  <a:lnTo>
                    <a:pt x="2363172" y="0"/>
                  </a:lnTo>
                  <a:cubicBezTo>
                    <a:pt x="2870894" y="86213"/>
                    <a:pt x="2967569" y="243376"/>
                    <a:pt x="3000395" y="351475"/>
                  </a:cubicBezTo>
                  <a:cubicBezTo>
                    <a:pt x="3000395" y="1353513"/>
                    <a:pt x="3129936" y="2641300"/>
                    <a:pt x="3129936" y="3643338"/>
                  </a:cubicBezTo>
                  <a:lnTo>
                    <a:pt x="0" y="3643338"/>
                  </a:lnTo>
                  <a:lnTo>
                    <a:pt x="0" y="0"/>
                  </a:lnTo>
                  <a:close/>
                </a:path>
              </a:pathLst>
            </a:custGeom>
            <a:grp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sp>
          <p:nvSpPr>
            <p:cNvPr id="43" name="任意多边形 112"/>
            <p:cNvSpPr/>
            <p:nvPr/>
          </p:nvSpPr>
          <p:spPr>
            <a:xfrm rot="5400000" flipH="1">
              <a:off x="3190443" y="2338499"/>
              <a:ext cx="1527254" cy="383171"/>
            </a:xfrm>
            <a:custGeom>
              <a:avLst/>
              <a:gdLst>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571900 w 3571900"/>
                <a:gd name="connsiteY4" fmla="*/ 450857 h 857256"/>
                <a:gd name="connsiteX5" fmla="*/ 3452868 w 3571900"/>
                <a:gd name="connsiteY5" fmla="*/ 738225 h 857256"/>
                <a:gd name="connsiteX6" fmla="*/ 3165500 w 3571900"/>
                <a:gd name="connsiteY6" fmla="*/ 857256 h 857256"/>
                <a:gd name="connsiteX7" fmla="*/ 406399 w 3571900"/>
                <a:gd name="connsiteY7" fmla="*/ 857256 h 857256"/>
                <a:gd name="connsiteX8" fmla="*/ 119031 w 3571900"/>
                <a:gd name="connsiteY8" fmla="*/ 738224 h 857256"/>
                <a:gd name="connsiteX9" fmla="*/ 0 w 3571900"/>
                <a:gd name="connsiteY9" fmla="*/ 450856 h 857256"/>
                <a:gd name="connsiteX10" fmla="*/ 0 w 3571900"/>
                <a:gd name="connsiteY10" fmla="*/ 142879 h 857256"/>
                <a:gd name="connsiteX11" fmla="*/ 41848 w 3571900"/>
                <a:gd name="connsiteY11" fmla="*/ 41848 h 857256"/>
                <a:gd name="connsiteX12" fmla="*/ 142879 w 3571900"/>
                <a:gd name="connsiteY12" fmla="*/ 0 h 857256"/>
                <a:gd name="connsiteX0" fmla="*/ 142879 w 3693084"/>
                <a:gd name="connsiteY0" fmla="*/ 0 h 857256"/>
                <a:gd name="connsiteX1" fmla="*/ 3429021 w 3693084"/>
                <a:gd name="connsiteY1" fmla="*/ 0 h 857256"/>
                <a:gd name="connsiteX2" fmla="*/ 3530052 w 3693084"/>
                <a:gd name="connsiteY2" fmla="*/ 41848 h 857256"/>
                <a:gd name="connsiteX3" fmla="*/ 3571900 w 3693084"/>
                <a:gd name="connsiteY3" fmla="*/ 142879 h 857256"/>
                <a:gd name="connsiteX4" fmla="*/ 3571900 w 3693084"/>
                <a:gd name="connsiteY4" fmla="*/ 450857 h 857256"/>
                <a:gd name="connsiteX5" fmla="*/ 3165500 w 3693084"/>
                <a:gd name="connsiteY5" fmla="*/ 857256 h 857256"/>
                <a:gd name="connsiteX6" fmla="*/ 406399 w 3693084"/>
                <a:gd name="connsiteY6" fmla="*/ 857256 h 857256"/>
                <a:gd name="connsiteX7" fmla="*/ 119031 w 3693084"/>
                <a:gd name="connsiteY7" fmla="*/ 738224 h 857256"/>
                <a:gd name="connsiteX8" fmla="*/ 0 w 3693084"/>
                <a:gd name="connsiteY8" fmla="*/ 450856 h 857256"/>
                <a:gd name="connsiteX9" fmla="*/ 0 w 3693084"/>
                <a:gd name="connsiteY9" fmla="*/ 142879 h 857256"/>
                <a:gd name="connsiteX10" fmla="*/ 41848 w 3693084"/>
                <a:gd name="connsiteY10" fmla="*/ 41848 h 857256"/>
                <a:gd name="connsiteX11" fmla="*/ 142879 w 3693084"/>
                <a:gd name="connsiteY11"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429021 w 3571900"/>
                <a:gd name="connsiteY1" fmla="*/ 0 h 857256"/>
                <a:gd name="connsiteX2" fmla="*/ 3530052 w 3571900"/>
                <a:gd name="connsiteY2" fmla="*/ 41848 h 857256"/>
                <a:gd name="connsiteX3" fmla="*/ 3571900 w 3571900"/>
                <a:gd name="connsiteY3" fmla="*/ 142879 h 857256"/>
                <a:gd name="connsiteX4" fmla="*/ 3165500 w 3571900"/>
                <a:gd name="connsiteY4" fmla="*/ 857256 h 857256"/>
                <a:gd name="connsiteX5" fmla="*/ 406399 w 3571900"/>
                <a:gd name="connsiteY5" fmla="*/ 857256 h 857256"/>
                <a:gd name="connsiteX6" fmla="*/ 119031 w 3571900"/>
                <a:gd name="connsiteY6" fmla="*/ 738224 h 857256"/>
                <a:gd name="connsiteX7" fmla="*/ 0 w 3571900"/>
                <a:gd name="connsiteY7" fmla="*/ 450856 h 857256"/>
                <a:gd name="connsiteX8" fmla="*/ 0 w 3571900"/>
                <a:gd name="connsiteY8" fmla="*/ 142879 h 857256"/>
                <a:gd name="connsiteX9" fmla="*/ 41848 w 3571900"/>
                <a:gd name="connsiteY9" fmla="*/ 41848 h 857256"/>
                <a:gd name="connsiteX10" fmla="*/ 142879 w 3571900"/>
                <a:gd name="connsiteY10" fmla="*/ 0 h 857256"/>
                <a:gd name="connsiteX0" fmla="*/ 142879 w 3571900"/>
                <a:gd name="connsiteY0" fmla="*/ 0 h 857256"/>
                <a:gd name="connsiteX1" fmla="*/ 3530052 w 3571900"/>
                <a:gd name="connsiteY1" fmla="*/ 41848 h 857256"/>
                <a:gd name="connsiteX2" fmla="*/ 3571900 w 3571900"/>
                <a:gd name="connsiteY2" fmla="*/ 142879 h 857256"/>
                <a:gd name="connsiteX3" fmla="*/ 3165500 w 3571900"/>
                <a:gd name="connsiteY3" fmla="*/ 857256 h 857256"/>
                <a:gd name="connsiteX4" fmla="*/ 406399 w 3571900"/>
                <a:gd name="connsiteY4" fmla="*/ 857256 h 857256"/>
                <a:gd name="connsiteX5" fmla="*/ 119031 w 3571900"/>
                <a:gd name="connsiteY5" fmla="*/ 738224 h 857256"/>
                <a:gd name="connsiteX6" fmla="*/ 0 w 3571900"/>
                <a:gd name="connsiteY6" fmla="*/ 450856 h 857256"/>
                <a:gd name="connsiteX7" fmla="*/ 0 w 3571900"/>
                <a:gd name="connsiteY7" fmla="*/ 142879 h 857256"/>
                <a:gd name="connsiteX8" fmla="*/ 41848 w 3571900"/>
                <a:gd name="connsiteY8" fmla="*/ 41848 h 857256"/>
                <a:gd name="connsiteX9" fmla="*/ 142879 w 3571900"/>
                <a:gd name="connsiteY9" fmla="*/ 0 h 857256"/>
                <a:gd name="connsiteX0" fmla="*/ 142879 w 3571900"/>
                <a:gd name="connsiteY0" fmla="*/ 0 h 857256"/>
                <a:gd name="connsiteX1" fmla="*/ 3571900 w 3571900"/>
                <a:gd name="connsiteY1" fmla="*/ 142879 h 857256"/>
                <a:gd name="connsiteX2" fmla="*/ 3165500 w 3571900"/>
                <a:gd name="connsiteY2" fmla="*/ 857256 h 857256"/>
                <a:gd name="connsiteX3" fmla="*/ 406399 w 3571900"/>
                <a:gd name="connsiteY3" fmla="*/ 857256 h 857256"/>
                <a:gd name="connsiteX4" fmla="*/ 119031 w 3571900"/>
                <a:gd name="connsiteY4" fmla="*/ 738224 h 857256"/>
                <a:gd name="connsiteX5" fmla="*/ 0 w 3571900"/>
                <a:gd name="connsiteY5" fmla="*/ 450856 h 857256"/>
                <a:gd name="connsiteX6" fmla="*/ 0 w 3571900"/>
                <a:gd name="connsiteY6" fmla="*/ 142879 h 857256"/>
                <a:gd name="connsiteX7" fmla="*/ 41848 w 3571900"/>
                <a:gd name="connsiteY7" fmla="*/ 41848 h 857256"/>
                <a:gd name="connsiteX8" fmla="*/ 142879 w 3571900"/>
                <a:gd name="connsiteY8" fmla="*/ 0 h 857256"/>
                <a:gd name="connsiteX0" fmla="*/ 152053 w 3571900"/>
                <a:gd name="connsiteY0" fmla="*/ 0 h 948737"/>
                <a:gd name="connsiteX1" fmla="*/ 3571900 w 3571900"/>
                <a:gd name="connsiteY1" fmla="*/ 234360 h 948737"/>
                <a:gd name="connsiteX2" fmla="*/ 3165500 w 3571900"/>
                <a:gd name="connsiteY2" fmla="*/ 948737 h 948737"/>
                <a:gd name="connsiteX3" fmla="*/ 406399 w 3571900"/>
                <a:gd name="connsiteY3" fmla="*/ 948737 h 948737"/>
                <a:gd name="connsiteX4" fmla="*/ 119031 w 3571900"/>
                <a:gd name="connsiteY4" fmla="*/ 829705 h 948737"/>
                <a:gd name="connsiteX5" fmla="*/ 0 w 3571900"/>
                <a:gd name="connsiteY5" fmla="*/ 542337 h 948737"/>
                <a:gd name="connsiteX6" fmla="*/ 0 w 3571900"/>
                <a:gd name="connsiteY6" fmla="*/ 234360 h 948737"/>
                <a:gd name="connsiteX7" fmla="*/ 41848 w 3571900"/>
                <a:gd name="connsiteY7" fmla="*/ 133329 h 948737"/>
                <a:gd name="connsiteX8" fmla="*/ 152053 w 3571900"/>
                <a:gd name="connsiteY8" fmla="*/ 0 h 948737"/>
                <a:gd name="connsiteX0" fmla="*/ 240871 w 3660718"/>
                <a:gd name="connsiteY0" fmla="*/ 0 h 948737"/>
                <a:gd name="connsiteX1" fmla="*/ 3660718 w 3660718"/>
                <a:gd name="connsiteY1" fmla="*/ 234360 h 948737"/>
                <a:gd name="connsiteX2" fmla="*/ 3254318 w 3660718"/>
                <a:gd name="connsiteY2" fmla="*/ 948737 h 948737"/>
                <a:gd name="connsiteX3" fmla="*/ 495217 w 3660718"/>
                <a:gd name="connsiteY3" fmla="*/ 948737 h 948737"/>
                <a:gd name="connsiteX4" fmla="*/ 207849 w 3660718"/>
                <a:gd name="connsiteY4" fmla="*/ 829705 h 948737"/>
                <a:gd name="connsiteX5" fmla="*/ 88818 w 3660718"/>
                <a:gd name="connsiteY5" fmla="*/ 542337 h 948737"/>
                <a:gd name="connsiteX6" fmla="*/ 88818 w 3660718"/>
                <a:gd name="connsiteY6" fmla="*/ 234360 h 948737"/>
                <a:gd name="connsiteX7" fmla="*/ 25342 w 3660718"/>
                <a:gd name="connsiteY7" fmla="*/ 47604 h 948737"/>
                <a:gd name="connsiteX8" fmla="*/ 240871 w 3660718"/>
                <a:gd name="connsiteY8"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219297 w 3672166"/>
                <a:gd name="connsiteY4" fmla="*/ 829705 h 948737"/>
                <a:gd name="connsiteX5" fmla="*/ 100266 w 3672166"/>
                <a:gd name="connsiteY5" fmla="*/ 542337 h 948737"/>
                <a:gd name="connsiteX6" fmla="*/ 31576 w 3672166"/>
                <a:gd name="connsiteY6" fmla="*/ 240076 h 948737"/>
                <a:gd name="connsiteX7" fmla="*/ 36790 w 3672166"/>
                <a:gd name="connsiteY7" fmla="*/ 47604 h 948737"/>
                <a:gd name="connsiteX8" fmla="*/ 252319 w 3672166"/>
                <a:gd name="connsiteY8"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73237 w 3693084"/>
                <a:gd name="connsiteY0" fmla="*/ 0 h 948737"/>
                <a:gd name="connsiteX1" fmla="*/ 3693084 w 3693084"/>
                <a:gd name="connsiteY1" fmla="*/ 234360 h 948737"/>
                <a:gd name="connsiteX2" fmla="*/ 3286684 w 3693084"/>
                <a:gd name="connsiteY2" fmla="*/ 948737 h 948737"/>
                <a:gd name="connsiteX3" fmla="*/ 527583 w 3693084"/>
                <a:gd name="connsiteY3" fmla="*/ 948737 h 948737"/>
                <a:gd name="connsiteX4" fmla="*/ 121184 w 3693084"/>
                <a:gd name="connsiteY4" fmla="*/ 542337 h 948737"/>
                <a:gd name="connsiteX5" fmla="*/ 52494 w 3693084"/>
                <a:gd name="connsiteY5" fmla="*/ 240076 h 948737"/>
                <a:gd name="connsiteX6" fmla="*/ 57708 w 3693084"/>
                <a:gd name="connsiteY6" fmla="*/ 47604 h 948737"/>
                <a:gd name="connsiteX7" fmla="*/ 273237 w 3693084"/>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52319 w 3672166"/>
                <a:gd name="connsiteY0" fmla="*/ 0 h 948737"/>
                <a:gd name="connsiteX1" fmla="*/ 3672166 w 3672166"/>
                <a:gd name="connsiteY1" fmla="*/ 234360 h 948737"/>
                <a:gd name="connsiteX2" fmla="*/ 3265766 w 3672166"/>
                <a:gd name="connsiteY2" fmla="*/ 948737 h 948737"/>
                <a:gd name="connsiteX3" fmla="*/ 506665 w 3672166"/>
                <a:gd name="connsiteY3" fmla="*/ 948737 h 948737"/>
                <a:gd name="connsiteX4" fmla="*/ 100266 w 3672166"/>
                <a:gd name="connsiteY4" fmla="*/ 542337 h 948737"/>
                <a:gd name="connsiteX5" fmla="*/ 31576 w 3672166"/>
                <a:gd name="connsiteY5" fmla="*/ 240076 h 948737"/>
                <a:gd name="connsiteX6" fmla="*/ 36790 w 3672166"/>
                <a:gd name="connsiteY6" fmla="*/ 47604 h 948737"/>
                <a:gd name="connsiteX7" fmla="*/ 252319 w 3672166"/>
                <a:gd name="connsiteY7"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299056 w 3718903"/>
                <a:gd name="connsiteY0" fmla="*/ 0 h 948737"/>
                <a:gd name="connsiteX1" fmla="*/ 3718903 w 3718903"/>
                <a:gd name="connsiteY1" fmla="*/ 234360 h 948737"/>
                <a:gd name="connsiteX2" fmla="*/ 3312503 w 3718903"/>
                <a:gd name="connsiteY2" fmla="*/ 948737 h 948737"/>
                <a:gd name="connsiteX3" fmla="*/ 553402 w 3718903"/>
                <a:gd name="connsiteY3" fmla="*/ 948737 h 948737"/>
                <a:gd name="connsiteX4" fmla="*/ 78313 w 3718903"/>
                <a:gd name="connsiteY4" fmla="*/ 240076 h 948737"/>
                <a:gd name="connsiteX5" fmla="*/ 83527 w 3718903"/>
                <a:gd name="connsiteY5" fmla="*/ 47604 h 948737"/>
                <a:gd name="connsiteX6" fmla="*/ 299056 w 3718903"/>
                <a:gd name="connsiteY6" fmla="*/ 0 h 948737"/>
                <a:gd name="connsiteX0" fmla="*/ 606765 w 4026612"/>
                <a:gd name="connsiteY0" fmla="*/ 0 h 948737"/>
                <a:gd name="connsiteX1" fmla="*/ 4026612 w 4026612"/>
                <a:gd name="connsiteY1" fmla="*/ 234360 h 948737"/>
                <a:gd name="connsiteX2" fmla="*/ 3620212 w 4026612"/>
                <a:gd name="connsiteY2" fmla="*/ 948737 h 948737"/>
                <a:gd name="connsiteX3" fmla="*/ 861111 w 4026612"/>
                <a:gd name="connsiteY3" fmla="*/ 948737 h 948737"/>
                <a:gd name="connsiteX4" fmla="*/ 386022 w 4026612"/>
                <a:gd name="connsiteY4" fmla="*/ 240076 h 948737"/>
                <a:gd name="connsiteX5" fmla="*/ 606765 w 4026612"/>
                <a:gd name="connsiteY5" fmla="*/ 0 h 948737"/>
                <a:gd name="connsiteX0" fmla="*/ 263134 w 3682981"/>
                <a:gd name="connsiteY0" fmla="*/ 21948 h 970685"/>
                <a:gd name="connsiteX1" fmla="*/ 3682981 w 3682981"/>
                <a:gd name="connsiteY1" fmla="*/ 256308 h 970685"/>
                <a:gd name="connsiteX2" fmla="*/ 3276581 w 3682981"/>
                <a:gd name="connsiteY2" fmla="*/ 970685 h 970685"/>
                <a:gd name="connsiteX3" fmla="*/ 517480 w 3682981"/>
                <a:gd name="connsiteY3" fmla="*/ 970685 h 970685"/>
                <a:gd name="connsiteX4" fmla="*/ 42391 w 3682981"/>
                <a:gd name="connsiteY4" fmla="*/ 262024 h 970685"/>
                <a:gd name="connsiteX5" fmla="*/ 263134 w 3682981"/>
                <a:gd name="connsiteY5" fmla="*/ 21948 h 970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82981" h="970685">
                  <a:moveTo>
                    <a:pt x="263134" y="21948"/>
                  </a:moveTo>
                  <a:lnTo>
                    <a:pt x="3682981" y="256308"/>
                  </a:lnTo>
                  <a:cubicBezTo>
                    <a:pt x="3652830" y="682985"/>
                    <a:pt x="3508207" y="835384"/>
                    <a:pt x="3276581" y="970685"/>
                  </a:cubicBezTo>
                  <a:lnTo>
                    <a:pt x="517480" y="970685"/>
                  </a:lnTo>
                  <a:cubicBezTo>
                    <a:pt x="51737" y="721081"/>
                    <a:pt x="74927" y="389308"/>
                    <a:pt x="42391" y="262024"/>
                  </a:cubicBezTo>
                  <a:cubicBezTo>
                    <a:pt x="0" y="103901"/>
                    <a:pt x="59369" y="0"/>
                    <a:pt x="263134" y="21948"/>
                  </a:cubicBezTo>
                  <a:close/>
                </a:path>
              </a:pathLst>
            </a:custGeom>
            <a:grpFill/>
            <a:ln w="25400" cap="flat" cmpd="sng" algn="ctr">
              <a:noFill/>
              <a:prstDash val="solid"/>
            </a:ln>
            <a:effectLst>
              <a:outerShdw blurRad="241300" dist="88900" dir="10800000" sx="104000" sy="104000" algn="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a:endParaRPr>
            </a:p>
          </p:txBody>
        </p:sp>
        <p:grpSp>
          <p:nvGrpSpPr>
            <p:cNvPr id="44" name="组合 123"/>
            <p:cNvGrpSpPr/>
            <p:nvPr/>
          </p:nvGrpSpPr>
          <p:grpSpPr>
            <a:xfrm>
              <a:off x="1382762" y="1769653"/>
              <a:ext cx="2239994" cy="893472"/>
              <a:chOff x="2522194" y="700208"/>
              <a:chExt cx="1796843" cy="716711"/>
            </a:xfrm>
            <a:grpFill/>
          </p:grpSpPr>
          <p:sp>
            <p:nvSpPr>
              <p:cNvPr id="45" name="TextBox 17"/>
              <p:cNvSpPr txBox="1"/>
              <p:nvPr/>
            </p:nvSpPr>
            <p:spPr>
              <a:xfrm>
                <a:off x="2522194" y="700208"/>
                <a:ext cx="829275" cy="518463"/>
              </a:xfrm>
              <a:prstGeom prst="rect">
                <a:avLst/>
              </a:prstGeom>
              <a:grpFill/>
              <a:effectLst/>
              <a:scene3d>
                <a:camera prst="orthographicFront"/>
                <a:lightRig rig="threePt" dir="t"/>
              </a:scene3d>
              <a:sp3d prstMaterial="matte"/>
            </p:spPr>
            <p:txBody>
              <a:bodyPr wrap="square" rtlCol="0">
                <a:spAutoFit/>
                <a:sp3d/>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3600" b="0" i="0" u="none" strike="noStrike" kern="0" cap="none" spc="0" normalizeH="0" baseline="0" noProof="0" dirty="0" smtClean="0">
                  <a:ln>
                    <a:noFill/>
                  </a:ln>
                  <a:solidFill>
                    <a:prstClr val="white"/>
                  </a:solidFill>
                  <a:effectLst/>
                  <a:uLnTx/>
                  <a:uFillTx/>
                  <a:ea typeface="宋体"/>
                </a:endParaRPr>
              </a:p>
            </p:txBody>
          </p:sp>
          <p:sp>
            <p:nvSpPr>
              <p:cNvPr id="46" name="矩形 125"/>
              <p:cNvSpPr/>
              <p:nvPr/>
            </p:nvSpPr>
            <p:spPr>
              <a:xfrm>
                <a:off x="3106721" y="743323"/>
                <a:ext cx="148185" cy="271576"/>
              </a:xfrm>
              <a:prstGeom prst="rect">
                <a:avLst/>
              </a:prstGeom>
              <a:grpFill/>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600" b="1" i="0" u="none" strike="noStrike" kern="0" cap="none" spc="0" normalizeH="0" baseline="0" noProof="0" dirty="0" smtClean="0">
                  <a:ln>
                    <a:noFill/>
                  </a:ln>
                  <a:solidFill>
                    <a:prstClr val="white"/>
                  </a:solidFill>
                  <a:effectLst/>
                  <a:uLnTx/>
                  <a:uFillTx/>
                  <a:ea typeface="Batang" pitchFamily="18" charset="-127"/>
                </a:endParaRPr>
              </a:p>
            </p:txBody>
          </p:sp>
          <p:sp>
            <p:nvSpPr>
              <p:cNvPr id="47" name="矩形 126"/>
              <p:cNvSpPr/>
              <p:nvPr/>
            </p:nvSpPr>
            <p:spPr>
              <a:xfrm>
                <a:off x="2556080" y="750323"/>
                <a:ext cx="1762957" cy="666596"/>
              </a:xfrm>
              <a:prstGeom prst="rect">
                <a:avLst/>
              </a:prstGeom>
              <a:grpFill/>
            </p:spPr>
            <p:txBody>
              <a:bodyPr wrap="square">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DZ" altLang="zh-CN" sz="2400" b="1" kern="0" noProof="0" dirty="0" smtClean="0">
                    <a:solidFill>
                      <a:schemeClr val="tx2"/>
                    </a:solidFill>
                    <a:latin typeface="Simplified Arabic" panose="02020603050405020304" pitchFamily="18" charset="-78"/>
                    <a:ea typeface="Batang" pitchFamily="18" charset="-127"/>
                    <a:cs typeface="Simplified Arabic" panose="02020603050405020304" pitchFamily="18" charset="-78"/>
                  </a:rPr>
                  <a:t>أهلية المقترض </a:t>
                </a:r>
              </a:p>
              <a:p>
                <a:pPr marL="0" marR="0" lvl="0" indent="0" algn="r" defTabSz="914400" rtl="1" eaLnBrk="1" fontAlgn="auto" latinLnBrk="0" hangingPunct="1">
                  <a:lnSpc>
                    <a:spcPct val="100000"/>
                  </a:lnSpc>
                  <a:spcBef>
                    <a:spcPts val="0"/>
                  </a:spcBef>
                  <a:spcAft>
                    <a:spcPts val="0"/>
                  </a:spcAft>
                  <a:buClrTx/>
                  <a:buSzTx/>
                  <a:buFontTx/>
                  <a:buNone/>
                  <a:tabLst/>
                  <a:defRPr/>
                </a:pPr>
                <a:r>
                  <a:rPr lang="ar-DZ" altLang="zh-CN" sz="2400" b="1" kern="0" dirty="0" smtClean="0">
                    <a:solidFill>
                      <a:schemeClr val="tx2"/>
                    </a:solidFill>
                    <a:latin typeface="Simplified Arabic" panose="02020603050405020304" pitchFamily="18" charset="-78"/>
                    <a:ea typeface="Batang" pitchFamily="18" charset="-127"/>
                    <a:cs typeface="Simplified Arabic" panose="02020603050405020304" pitchFamily="18" charset="-78"/>
                  </a:rPr>
                  <a:t>و صلاحية الاقتراض </a:t>
                </a:r>
                <a:endParaRPr lang="ar-DZ" altLang="zh-CN" sz="2800" b="1" kern="0" noProof="0" dirty="0" smtClean="0">
                  <a:solidFill>
                    <a:schemeClr val="tx2"/>
                  </a:solidFill>
                  <a:latin typeface="Simplified Arabic" panose="02020603050405020304" pitchFamily="18" charset="-78"/>
                  <a:ea typeface="Batang" pitchFamily="18" charset="-127"/>
                  <a:cs typeface="Simplified Arabic" panose="02020603050405020304" pitchFamily="18" charset="-78"/>
                </a:endParaRPr>
              </a:p>
            </p:txBody>
          </p:sp>
        </p:grpSp>
      </p:grpSp>
      <p:sp>
        <p:nvSpPr>
          <p:cNvPr id="49" name="Title 1"/>
          <p:cNvSpPr>
            <a:spLocks noGrp="1"/>
          </p:cNvSpPr>
          <p:nvPr>
            <p:ph type="title"/>
          </p:nvPr>
        </p:nvSpPr>
        <p:spPr>
          <a:xfrm>
            <a:off x="1238933" y="196968"/>
            <a:ext cx="6347713" cy="731168"/>
          </a:xfrm>
        </p:spPr>
        <p:txBody>
          <a:bodyPr>
            <a:normAutofit/>
          </a:bodyPr>
          <a:lstStyle/>
          <a:p>
            <a:pPr algn="ctr" rtl="1"/>
            <a:r>
              <a:rPr lang="ar-DZ" sz="2800" b="1" dirty="0" smtClean="0">
                <a:solidFill>
                  <a:srgbClr val="FF0000"/>
                </a:solidFill>
              </a:rPr>
              <a:t>مخاطر متعلقة بالعميل</a:t>
            </a:r>
            <a:endParaRPr lang="fr-FR" sz="2800" b="1" dirty="0">
              <a:solidFill>
                <a:srgbClr val="FF0000"/>
              </a:solidFill>
            </a:endParaRPr>
          </a:p>
        </p:txBody>
      </p:sp>
      <p:sp>
        <p:nvSpPr>
          <p:cNvPr id="48" name="Content Placeholder 2"/>
          <p:cNvSpPr>
            <a:spLocks noGrp="1"/>
          </p:cNvSpPr>
          <p:nvPr>
            <p:ph idx="1"/>
          </p:nvPr>
        </p:nvSpPr>
        <p:spPr>
          <a:xfrm>
            <a:off x="550017" y="2211084"/>
            <a:ext cx="2395243" cy="2154019"/>
          </a:xfrm>
        </p:spPr>
        <p:txBody>
          <a:bodyPr>
            <a:normAutofit fontScale="92500"/>
          </a:bodyPr>
          <a:lstStyle/>
          <a:p>
            <a:pPr lvl="0" algn="just" rtl="1"/>
            <a:r>
              <a:rPr lang="ar-DZ" b="1" dirty="0" smtClean="0"/>
              <a:t>شخصية العميل</a:t>
            </a:r>
          </a:p>
          <a:p>
            <a:pPr lvl="0" algn="just" rtl="1"/>
            <a:r>
              <a:rPr lang="ar-DZ" b="1" dirty="0" smtClean="0"/>
              <a:t>خطر </a:t>
            </a:r>
            <a:r>
              <a:rPr lang="ar-DZ" b="1" dirty="0"/>
              <a:t>تقديم معلومات مضللة ومبالغ </a:t>
            </a:r>
            <a:r>
              <a:rPr lang="ar-DZ" b="1" dirty="0" smtClean="0"/>
              <a:t>(ضرورة </a:t>
            </a:r>
            <a:r>
              <a:rPr lang="ar-DZ" b="1" dirty="0"/>
              <a:t>دراسة القوائم المالية لعملائه لـ3 سنوات سابقة وتحديد مدى كفاية تحويل الأصول إلى </a:t>
            </a:r>
            <a:r>
              <a:rPr lang="ar-DZ" b="1" dirty="0" smtClean="0"/>
              <a:t>نقدية)</a:t>
            </a:r>
            <a:endParaRPr lang="fr-FR" b="1" dirty="0"/>
          </a:p>
          <a:p>
            <a:endParaRPr lang="fr-FR" dirty="0"/>
          </a:p>
        </p:txBody>
      </p:sp>
      <p:pic>
        <p:nvPicPr>
          <p:cNvPr id="50" name="Picture 11" descr="C:\Users\naima\Desktop\bill.jpg"/>
          <p:cNvPicPr>
            <a:picLocks noChangeAspect="1" noChangeArrowheads="1"/>
          </p:cNvPicPr>
          <p:nvPr/>
        </p:nvPicPr>
        <p:blipFill>
          <a:blip r:embed="rId2" cstate="print"/>
          <a:srcRect/>
          <a:stretch>
            <a:fillRect/>
          </a:stretch>
        </p:blipFill>
        <p:spPr bwMode="auto">
          <a:xfrm>
            <a:off x="3612741" y="2305029"/>
            <a:ext cx="1181100" cy="1117600"/>
          </a:xfrm>
          <a:prstGeom prst="rect">
            <a:avLst/>
          </a:prstGeom>
          <a:ln>
            <a:noFill/>
          </a:ln>
          <a:effectLst>
            <a:softEdge rad="112500"/>
          </a:effectLst>
        </p:spPr>
      </p:pic>
    </p:spTree>
    <p:extLst>
      <p:ext uri="{BB962C8B-B14F-4D97-AF65-F5344CB8AC3E}">
        <p14:creationId xmlns:p14="http://schemas.microsoft.com/office/powerpoint/2010/main" val="26790533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54"/>
                                        </p:tgtEl>
                                        <p:attrNameLst>
                                          <p:attrName>style.visibility</p:attrName>
                                        </p:attrNameLst>
                                      </p:cBhvr>
                                      <p:to>
                                        <p:strVal val="visible"/>
                                      </p:to>
                                    </p:set>
                                    <p:anim calcmode="lin" valueType="num">
                                      <p:cBhvr>
                                        <p:cTn id="7" dur="500" fill="hold"/>
                                        <p:tgtEl>
                                          <p:spTgt spid="54"/>
                                        </p:tgtEl>
                                        <p:attrNameLst>
                                          <p:attrName>ppt_w</p:attrName>
                                        </p:attrNameLst>
                                      </p:cBhvr>
                                      <p:tavLst>
                                        <p:tav tm="0">
                                          <p:val>
                                            <p:fltVal val="0"/>
                                          </p:val>
                                        </p:tav>
                                        <p:tav tm="100000">
                                          <p:val>
                                            <p:strVal val="#ppt_w"/>
                                          </p:val>
                                        </p:tav>
                                      </p:tavLst>
                                    </p:anim>
                                    <p:anim calcmode="lin" valueType="num">
                                      <p:cBhvr>
                                        <p:cTn id="8" dur="500" fill="hold"/>
                                        <p:tgtEl>
                                          <p:spTgt spid="54"/>
                                        </p:tgtEl>
                                        <p:attrNameLst>
                                          <p:attrName>ppt_h</p:attrName>
                                        </p:attrNameLst>
                                      </p:cBhvr>
                                      <p:tavLst>
                                        <p:tav tm="0">
                                          <p:val>
                                            <p:fltVal val="0"/>
                                          </p:val>
                                        </p:tav>
                                        <p:tav tm="100000">
                                          <p:val>
                                            <p:strVal val="#ppt_h"/>
                                          </p:val>
                                        </p:tav>
                                      </p:tavLst>
                                    </p:anim>
                                    <p:anim calcmode="lin" valueType="num">
                                      <p:cBhvr>
                                        <p:cTn id="9" dur="500" fill="hold"/>
                                        <p:tgtEl>
                                          <p:spTgt spid="54"/>
                                        </p:tgtEl>
                                        <p:attrNameLst>
                                          <p:attrName>style.rotation</p:attrName>
                                        </p:attrNameLst>
                                      </p:cBhvr>
                                      <p:tavLst>
                                        <p:tav tm="0">
                                          <p:val>
                                            <p:fltVal val="360"/>
                                          </p:val>
                                        </p:tav>
                                        <p:tav tm="100000">
                                          <p:val>
                                            <p:fltVal val="0"/>
                                          </p:val>
                                        </p:tav>
                                      </p:tavLst>
                                    </p:anim>
                                    <p:animEffect transition="in" filter="fade">
                                      <p:cBhvr>
                                        <p:cTn id="10" dur="500"/>
                                        <p:tgtEl>
                                          <p:spTgt spid="54"/>
                                        </p:tgtEl>
                                      </p:cBhvr>
                                    </p:animEffect>
                                  </p:childTnLst>
                                </p:cTn>
                              </p:par>
                            </p:childTnLst>
                          </p:cTn>
                        </p:par>
                        <p:par>
                          <p:cTn id="11" fill="hold">
                            <p:stCondLst>
                              <p:cond delay="500"/>
                            </p:stCondLst>
                            <p:childTnLst>
                              <p:par>
                                <p:cTn id="12" presetID="49" presetClass="entr" presetSubtype="0" decel="100000" fill="hold" nodeType="afterEffect">
                                  <p:stCondLst>
                                    <p:cond delay="0"/>
                                  </p:stCondLst>
                                  <p:childTnLst>
                                    <p:set>
                                      <p:cBhvr>
                                        <p:cTn id="13" dur="1" fill="hold">
                                          <p:stCondLst>
                                            <p:cond delay="0"/>
                                          </p:stCondLst>
                                        </p:cTn>
                                        <p:tgtEl>
                                          <p:spTgt spid="65"/>
                                        </p:tgtEl>
                                        <p:attrNameLst>
                                          <p:attrName>style.visibility</p:attrName>
                                        </p:attrNameLst>
                                      </p:cBhvr>
                                      <p:to>
                                        <p:strVal val="visible"/>
                                      </p:to>
                                    </p:set>
                                    <p:anim calcmode="lin" valueType="num">
                                      <p:cBhvr>
                                        <p:cTn id="14" dur="500" fill="hold"/>
                                        <p:tgtEl>
                                          <p:spTgt spid="65"/>
                                        </p:tgtEl>
                                        <p:attrNameLst>
                                          <p:attrName>ppt_w</p:attrName>
                                        </p:attrNameLst>
                                      </p:cBhvr>
                                      <p:tavLst>
                                        <p:tav tm="0">
                                          <p:val>
                                            <p:fltVal val="0"/>
                                          </p:val>
                                        </p:tav>
                                        <p:tav tm="100000">
                                          <p:val>
                                            <p:strVal val="#ppt_w"/>
                                          </p:val>
                                        </p:tav>
                                      </p:tavLst>
                                    </p:anim>
                                    <p:anim calcmode="lin" valueType="num">
                                      <p:cBhvr>
                                        <p:cTn id="15" dur="500" fill="hold"/>
                                        <p:tgtEl>
                                          <p:spTgt spid="65"/>
                                        </p:tgtEl>
                                        <p:attrNameLst>
                                          <p:attrName>ppt_h</p:attrName>
                                        </p:attrNameLst>
                                      </p:cBhvr>
                                      <p:tavLst>
                                        <p:tav tm="0">
                                          <p:val>
                                            <p:fltVal val="0"/>
                                          </p:val>
                                        </p:tav>
                                        <p:tav tm="100000">
                                          <p:val>
                                            <p:strVal val="#ppt_h"/>
                                          </p:val>
                                        </p:tav>
                                      </p:tavLst>
                                    </p:anim>
                                    <p:anim calcmode="lin" valueType="num">
                                      <p:cBhvr>
                                        <p:cTn id="16" dur="500" fill="hold"/>
                                        <p:tgtEl>
                                          <p:spTgt spid="65"/>
                                        </p:tgtEl>
                                        <p:attrNameLst>
                                          <p:attrName>style.rotation</p:attrName>
                                        </p:attrNameLst>
                                      </p:cBhvr>
                                      <p:tavLst>
                                        <p:tav tm="0">
                                          <p:val>
                                            <p:fltVal val="360"/>
                                          </p:val>
                                        </p:tav>
                                        <p:tav tm="100000">
                                          <p:val>
                                            <p:fltVal val="0"/>
                                          </p:val>
                                        </p:tav>
                                      </p:tavLst>
                                    </p:anim>
                                    <p:animEffect transition="in" filter="fade">
                                      <p:cBhvr>
                                        <p:cTn id="17" dur="500"/>
                                        <p:tgtEl>
                                          <p:spTgt spid="65"/>
                                        </p:tgtEl>
                                      </p:cBhvr>
                                    </p:animEffect>
                                  </p:childTnLst>
                                </p:cTn>
                              </p:par>
                            </p:childTnLst>
                          </p:cTn>
                        </p:par>
                        <p:par>
                          <p:cTn id="18" fill="hold">
                            <p:stCondLst>
                              <p:cond delay="1000"/>
                            </p:stCondLst>
                            <p:childTnLst>
                              <p:par>
                                <p:cTn id="19" presetID="49" presetClass="entr" presetSubtype="0" decel="100000" fill="hold" nodeType="afterEffect">
                                  <p:stCondLst>
                                    <p:cond delay="0"/>
                                  </p:stCondLst>
                                  <p:childTnLst>
                                    <p:set>
                                      <p:cBhvr>
                                        <p:cTn id="20" dur="1" fill="hold">
                                          <p:stCondLst>
                                            <p:cond delay="0"/>
                                          </p:stCondLst>
                                        </p:cTn>
                                        <p:tgtEl>
                                          <p:spTgt spid="76"/>
                                        </p:tgtEl>
                                        <p:attrNameLst>
                                          <p:attrName>style.visibility</p:attrName>
                                        </p:attrNameLst>
                                      </p:cBhvr>
                                      <p:to>
                                        <p:strVal val="visible"/>
                                      </p:to>
                                    </p:set>
                                    <p:anim calcmode="lin" valueType="num">
                                      <p:cBhvr>
                                        <p:cTn id="21" dur="500" fill="hold"/>
                                        <p:tgtEl>
                                          <p:spTgt spid="76"/>
                                        </p:tgtEl>
                                        <p:attrNameLst>
                                          <p:attrName>ppt_w</p:attrName>
                                        </p:attrNameLst>
                                      </p:cBhvr>
                                      <p:tavLst>
                                        <p:tav tm="0">
                                          <p:val>
                                            <p:fltVal val="0"/>
                                          </p:val>
                                        </p:tav>
                                        <p:tav tm="100000">
                                          <p:val>
                                            <p:strVal val="#ppt_w"/>
                                          </p:val>
                                        </p:tav>
                                      </p:tavLst>
                                    </p:anim>
                                    <p:anim calcmode="lin" valueType="num">
                                      <p:cBhvr>
                                        <p:cTn id="22" dur="500" fill="hold"/>
                                        <p:tgtEl>
                                          <p:spTgt spid="76"/>
                                        </p:tgtEl>
                                        <p:attrNameLst>
                                          <p:attrName>ppt_h</p:attrName>
                                        </p:attrNameLst>
                                      </p:cBhvr>
                                      <p:tavLst>
                                        <p:tav tm="0">
                                          <p:val>
                                            <p:fltVal val="0"/>
                                          </p:val>
                                        </p:tav>
                                        <p:tav tm="100000">
                                          <p:val>
                                            <p:strVal val="#ppt_h"/>
                                          </p:val>
                                        </p:tav>
                                      </p:tavLst>
                                    </p:anim>
                                    <p:anim calcmode="lin" valueType="num">
                                      <p:cBhvr>
                                        <p:cTn id="23" dur="500" fill="hold"/>
                                        <p:tgtEl>
                                          <p:spTgt spid="76"/>
                                        </p:tgtEl>
                                        <p:attrNameLst>
                                          <p:attrName>style.rotation</p:attrName>
                                        </p:attrNameLst>
                                      </p:cBhvr>
                                      <p:tavLst>
                                        <p:tav tm="0">
                                          <p:val>
                                            <p:fltVal val="360"/>
                                          </p:val>
                                        </p:tav>
                                        <p:tav tm="100000">
                                          <p:val>
                                            <p:fltVal val="0"/>
                                          </p:val>
                                        </p:tav>
                                      </p:tavLst>
                                    </p:anim>
                                    <p:animEffect transition="in" filter="fade">
                                      <p:cBhvr>
                                        <p:cTn id="24" dur="500"/>
                                        <p:tgtEl>
                                          <p:spTgt spid="76"/>
                                        </p:tgtEl>
                                      </p:cBhvr>
                                    </p:animEffect>
                                  </p:childTnLst>
                                </p:cTn>
                              </p:par>
                            </p:childTnLst>
                          </p:cTn>
                        </p:par>
                        <p:par>
                          <p:cTn id="25" fill="hold">
                            <p:stCondLst>
                              <p:cond delay="1500"/>
                            </p:stCondLst>
                            <p:childTnLst>
                              <p:par>
                                <p:cTn id="26" presetID="49" presetClass="entr" presetSubtype="0" decel="100000" fill="hold" nodeType="afterEffect">
                                  <p:stCondLst>
                                    <p:cond delay="0"/>
                                  </p:stCondLst>
                                  <p:childTnLst>
                                    <p:set>
                                      <p:cBhvr>
                                        <p:cTn id="27" dur="1" fill="hold">
                                          <p:stCondLst>
                                            <p:cond delay="0"/>
                                          </p:stCondLst>
                                        </p:cTn>
                                        <p:tgtEl>
                                          <p:spTgt spid="37"/>
                                        </p:tgtEl>
                                        <p:attrNameLst>
                                          <p:attrName>style.visibility</p:attrName>
                                        </p:attrNameLst>
                                      </p:cBhvr>
                                      <p:to>
                                        <p:strVal val="visible"/>
                                      </p:to>
                                    </p:set>
                                    <p:anim calcmode="lin" valueType="num">
                                      <p:cBhvr>
                                        <p:cTn id="28" dur="500" fill="hold"/>
                                        <p:tgtEl>
                                          <p:spTgt spid="37"/>
                                        </p:tgtEl>
                                        <p:attrNameLst>
                                          <p:attrName>ppt_w</p:attrName>
                                        </p:attrNameLst>
                                      </p:cBhvr>
                                      <p:tavLst>
                                        <p:tav tm="0">
                                          <p:val>
                                            <p:fltVal val="0"/>
                                          </p:val>
                                        </p:tav>
                                        <p:tav tm="100000">
                                          <p:val>
                                            <p:strVal val="#ppt_w"/>
                                          </p:val>
                                        </p:tav>
                                      </p:tavLst>
                                    </p:anim>
                                    <p:anim calcmode="lin" valueType="num">
                                      <p:cBhvr>
                                        <p:cTn id="29" dur="500" fill="hold"/>
                                        <p:tgtEl>
                                          <p:spTgt spid="37"/>
                                        </p:tgtEl>
                                        <p:attrNameLst>
                                          <p:attrName>ppt_h</p:attrName>
                                        </p:attrNameLst>
                                      </p:cBhvr>
                                      <p:tavLst>
                                        <p:tav tm="0">
                                          <p:val>
                                            <p:fltVal val="0"/>
                                          </p:val>
                                        </p:tav>
                                        <p:tav tm="100000">
                                          <p:val>
                                            <p:strVal val="#ppt_h"/>
                                          </p:val>
                                        </p:tav>
                                      </p:tavLst>
                                    </p:anim>
                                    <p:anim calcmode="lin" valueType="num">
                                      <p:cBhvr>
                                        <p:cTn id="30" dur="500" fill="hold"/>
                                        <p:tgtEl>
                                          <p:spTgt spid="37"/>
                                        </p:tgtEl>
                                        <p:attrNameLst>
                                          <p:attrName>style.rotation</p:attrName>
                                        </p:attrNameLst>
                                      </p:cBhvr>
                                      <p:tavLst>
                                        <p:tav tm="0">
                                          <p:val>
                                            <p:fltVal val="360"/>
                                          </p:val>
                                        </p:tav>
                                        <p:tav tm="100000">
                                          <p:val>
                                            <p:fltVal val="0"/>
                                          </p:val>
                                        </p:tav>
                                      </p:tavLst>
                                    </p:anim>
                                    <p:animEffect transition="in" filter="fade">
                                      <p:cBhvr>
                                        <p:cTn id="31"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1295342512"/>
              </p:ext>
            </p:extLst>
          </p:nvPr>
        </p:nvGraphicFramePr>
        <p:xfrm>
          <a:off x="107504" y="260648"/>
          <a:ext cx="410445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6" name="Diagramme 15"/>
          <p:cNvGraphicFramePr/>
          <p:nvPr>
            <p:extLst>
              <p:ext uri="{D42A27DB-BD31-4B8C-83A1-F6EECF244321}">
                <p14:modId xmlns:p14="http://schemas.microsoft.com/office/powerpoint/2010/main" val="347544412"/>
              </p:ext>
            </p:extLst>
          </p:nvPr>
        </p:nvGraphicFramePr>
        <p:xfrm>
          <a:off x="4283968" y="260648"/>
          <a:ext cx="4752528"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2"/>
          <p:cNvSpPr txBox="1">
            <a:spLocks/>
          </p:cNvSpPr>
          <p:nvPr/>
        </p:nvSpPr>
        <p:spPr>
          <a:xfrm>
            <a:off x="5144622" y="4258710"/>
            <a:ext cx="3090672" cy="826082"/>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b">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2400" b="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2000" b="1"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800" b="1"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1600" b="1" kern="1200">
                <a:solidFill>
                  <a:schemeClr val="tx1">
                    <a:lumMod val="75000"/>
                    <a:lumOff val="25000"/>
                  </a:schemeClr>
                </a:solidFill>
                <a:latin typeface="+mn-lt"/>
                <a:ea typeface="+mn-ea"/>
                <a:cs typeface="+mn-cs"/>
              </a:defRPr>
            </a:lvl9pPr>
          </a:lstStyle>
          <a:p>
            <a:pPr algn="ctr" rtl="1"/>
            <a:r>
              <a:rPr lang="ar-DZ" dirty="0" smtClean="0"/>
              <a:t>مخاطر </a:t>
            </a:r>
            <a:r>
              <a:rPr lang="ar-DZ" dirty="0" smtClean="0"/>
              <a:t>تسعير الفوائد</a:t>
            </a:r>
            <a:endParaRPr lang="fr-FR" dirty="0"/>
          </a:p>
        </p:txBody>
      </p:sp>
      <p:sp>
        <p:nvSpPr>
          <p:cNvPr id="2" name="Rectangle à coins arrondis 1"/>
          <p:cNvSpPr/>
          <p:nvPr/>
        </p:nvSpPr>
        <p:spPr>
          <a:xfrm>
            <a:off x="4355977" y="2204699"/>
            <a:ext cx="4300820" cy="158434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dirty="0"/>
          </a:p>
        </p:txBody>
      </p:sp>
      <p:sp>
        <p:nvSpPr>
          <p:cNvPr id="16" name="Organigramme : Opération manuelle 4"/>
          <p:cNvSpPr/>
          <p:nvPr/>
        </p:nvSpPr>
        <p:spPr>
          <a:xfrm>
            <a:off x="4804431" y="1472518"/>
            <a:ext cx="3430863" cy="2982257"/>
          </a:xfrm>
          <a:prstGeom prst="rect">
            <a:avLst/>
          </a:prstGeom>
          <a:scene3d>
            <a:camera prst="orthographicFront"/>
            <a:lightRig rig="threePt" dir="t">
              <a:rot lat="0" lon="0" rev="7500000"/>
            </a:lightRig>
          </a:scene3d>
          <a:sp3d/>
        </p:spPr>
        <p:style>
          <a:lnRef idx="0">
            <a:scrgbClr r="0" g="0" b="0"/>
          </a:lnRef>
          <a:fillRef idx="0">
            <a:scrgbClr r="0" g="0" b="0"/>
          </a:fillRef>
          <a:effectRef idx="0">
            <a:scrgbClr r="0" g="0" b="0"/>
          </a:effectRef>
          <a:fontRef idx="minor">
            <a:schemeClr val="lt1"/>
          </a:fontRef>
        </p:style>
        <p:txBody>
          <a:bodyPr spcFirstLastPara="0" vert="horz" wrap="square" lIns="127000" tIns="0" rIns="127000" bIns="0" numCol="1" spcCol="1270" anchor="ctr" anchorCtr="0">
            <a:noAutofit/>
          </a:bodyPr>
          <a:lstStyle/>
          <a:p>
            <a:pPr lvl="0" algn="just" defTabSz="889000" rtl="1">
              <a:lnSpc>
                <a:spcPct val="90000"/>
              </a:lnSpc>
              <a:spcBef>
                <a:spcPct val="0"/>
              </a:spcBef>
              <a:spcAft>
                <a:spcPct val="35000"/>
              </a:spcAft>
            </a:pPr>
            <a:r>
              <a:rPr lang="ar-DZ" sz="2000" b="1" kern="1200" dirty="0" smtClean="0">
                <a:solidFill>
                  <a:schemeClr val="tx2"/>
                </a:solidFill>
                <a:latin typeface="Simplified Arabic" panose="02020603050405020304" pitchFamily="18" charset="-78"/>
                <a:cs typeface="Simplified Arabic" panose="02020603050405020304" pitchFamily="18" charset="-78"/>
              </a:rPr>
              <a:t>مخاطر التركيز على النشاط</a:t>
            </a:r>
            <a:r>
              <a:rPr lang="ar-DZ" sz="2000" kern="1200" dirty="0" smtClean="0">
                <a:solidFill>
                  <a:schemeClr val="tx2"/>
                </a:solidFill>
                <a:latin typeface="Simplified Arabic" panose="02020603050405020304" pitchFamily="18" charset="-78"/>
                <a:cs typeface="Simplified Arabic" panose="02020603050405020304" pitchFamily="18" charset="-78"/>
              </a:rPr>
              <a:t> </a:t>
            </a:r>
            <a:r>
              <a:rPr lang="ar-DZ" sz="2000" b="1" kern="1200" dirty="0" smtClean="0">
                <a:solidFill>
                  <a:schemeClr val="tx2"/>
                </a:solidFill>
                <a:latin typeface="Simplified Arabic" panose="02020603050405020304" pitchFamily="18" charset="-78"/>
                <a:cs typeface="Simplified Arabic" panose="02020603050405020304" pitchFamily="18" charset="-78"/>
              </a:rPr>
              <a:t>في </a:t>
            </a:r>
            <a:r>
              <a:rPr lang="ar-DZ" sz="2000" b="1" kern="1200" dirty="0" smtClean="0">
                <a:solidFill>
                  <a:schemeClr val="tx2"/>
                </a:solidFill>
                <a:latin typeface="Simplified Arabic" panose="02020603050405020304" pitchFamily="18" charset="-78"/>
                <a:cs typeface="Simplified Arabic" panose="02020603050405020304" pitchFamily="18" charset="-78"/>
              </a:rPr>
              <a:t>توزيع المحفظة </a:t>
            </a:r>
            <a:r>
              <a:rPr lang="ar-DZ" sz="2000" b="1" kern="1200" dirty="0" smtClean="0">
                <a:solidFill>
                  <a:schemeClr val="tx2"/>
                </a:solidFill>
                <a:latin typeface="Simplified Arabic" panose="02020603050405020304" pitchFamily="18" charset="-78"/>
                <a:cs typeface="Simplified Arabic" panose="02020603050405020304" pitchFamily="18" charset="-78"/>
              </a:rPr>
              <a:t>الائتمانية</a:t>
            </a:r>
            <a:endParaRPr lang="fr-FR" sz="2000" b="1" kern="1200" dirty="0">
              <a:solidFill>
                <a:schemeClr val="tx2"/>
              </a:solidFill>
              <a:latin typeface="Simplified Arabic" panose="02020603050405020304" pitchFamily="18" charset="-78"/>
              <a:cs typeface="Simplified Arabic" panose="02020603050405020304" pitchFamily="18" charset="-78"/>
            </a:endParaRPr>
          </a:p>
        </p:txBody>
      </p:sp>
      <p:graphicFrame>
        <p:nvGraphicFramePr>
          <p:cNvPr id="17" name="Content Placeholder 3"/>
          <p:cNvGraphicFramePr>
            <a:graphicFrameLocks/>
          </p:cNvGraphicFramePr>
          <p:nvPr>
            <p:extLst>
              <p:ext uri="{D42A27DB-BD31-4B8C-83A1-F6EECF244321}">
                <p14:modId xmlns:p14="http://schemas.microsoft.com/office/powerpoint/2010/main" val="3004033589"/>
              </p:ext>
            </p:extLst>
          </p:nvPr>
        </p:nvGraphicFramePr>
        <p:xfrm>
          <a:off x="492983" y="2982093"/>
          <a:ext cx="2954288" cy="2247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Chevron 4"/>
          <p:cNvSpPr/>
          <p:nvPr/>
        </p:nvSpPr>
        <p:spPr>
          <a:xfrm>
            <a:off x="6516216" y="630950"/>
            <a:ext cx="1985100" cy="947531"/>
          </a:xfrm>
          <a:prstGeom prst="rect">
            <a:avLst/>
          </a:prstGeom>
        </p:spPr>
        <p:style>
          <a:lnRef idx="1">
            <a:schemeClr val="accent3"/>
          </a:lnRef>
          <a:fillRef idx="2">
            <a:schemeClr val="accent3"/>
          </a:fillRef>
          <a:effectRef idx="1">
            <a:schemeClr val="accent3"/>
          </a:effectRef>
          <a:fontRef idx="minor">
            <a:schemeClr val="dk1"/>
          </a:fontRef>
        </p:style>
        <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ar-DZ" sz="1500" b="1" kern="1200" dirty="0" smtClean="0">
                <a:solidFill>
                  <a:schemeClr val="tx1"/>
                </a:solidFill>
              </a:rPr>
              <a:t>مخاطر عدم انتظام الفحص الدوري للائتمان </a:t>
            </a:r>
            <a:endParaRPr lang="fr-FR" sz="1500" b="1" kern="1200" dirty="0">
              <a:solidFill>
                <a:schemeClr val="tx1"/>
              </a:solidFill>
            </a:endParaRPr>
          </a:p>
        </p:txBody>
      </p:sp>
      <p:sp>
        <p:nvSpPr>
          <p:cNvPr id="21" name="Rectangle 20"/>
          <p:cNvSpPr/>
          <p:nvPr/>
        </p:nvSpPr>
        <p:spPr>
          <a:xfrm>
            <a:off x="2267744" y="404664"/>
            <a:ext cx="2088233"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smtClean="0"/>
              <a:t>مخاطر تبادل المعلومات والتبليغ</a:t>
            </a:r>
            <a:endParaRPr lang="fr-FR" b="1" dirty="0"/>
          </a:p>
        </p:txBody>
      </p:sp>
      <p:sp>
        <p:nvSpPr>
          <p:cNvPr id="22" name="Rectangle 21"/>
          <p:cNvSpPr/>
          <p:nvPr/>
        </p:nvSpPr>
        <p:spPr>
          <a:xfrm>
            <a:off x="143508" y="1578481"/>
            <a:ext cx="2088233"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b="1" dirty="0" smtClean="0"/>
              <a:t>مخاطر معالجة أصول وفوائد الديون غير المنتظمة</a:t>
            </a:r>
            <a:endParaRPr lang="fr-FR" b="1" dirty="0"/>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88640"/>
            <a:ext cx="6347713" cy="803176"/>
          </a:xfrm>
        </p:spPr>
        <p:style>
          <a:lnRef idx="1">
            <a:schemeClr val="accent2"/>
          </a:lnRef>
          <a:fillRef idx="2">
            <a:schemeClr val="accent2"/>
          </a:fillRef>
          <a:effectRef idx="1">
            <a:schemeClr val="accent2"/>
          </a:effectRef>
          <a:fontRef idx="minor">
            <a:schemeClr val="dk1"/>
          </a:fontRef>
        </p:style>
        <p:txBody>
          <a:bodyPr/>
          <a:lstStyle/>
          <a:p>
            <a:pPr algn="ctr" rtl="1"/>
            <a:r>
              <a:rPr lang="ar-DZ" b="1" dirty="0" smtClean="0">
                <a:solidFill>
                  <a:srgbClr val="FF0000"/>
                </a:solidFill>
              </a:rPr>
              <a:t>مخاطر السيولة</a:t>
            </a:r>
            <a:endParaRPr lang="fr-FR" b="1" dirty="0">
              <a:solidFill>
                <a:srgbClr val="FF0000"/>
              </a:solidFill>
            </a:endParaRPr>
          </a:p>
        </p:txBody>
      </p:sp>
      <p:sp>
        <p:nvSpPr>
          <p:cNvPr id="3" name="Content Placeholder 2"/>
          <p:cNvSpPr>
            <a:spLocks noGrp="1"/>
          </p:cNvSpPr>
          <p:nvPr>
            <p:ph idx="1"/>
          </p:nvPr>
        </p:nvSpPr>
        <p:spPr>
          <a:xfrm>
            <a:off x="0" y="1412776"/>
            <a:ext cx="8604448" cy="5112568"/>
          </a:xfrm>
        </p:spPr>
        <p:txBody>
          <a:bodyPr>
            <a:normAutofit fontScale="85000" lnSpcReduction="10000"/>
          </a:bodyPr>
          <a:lstStyle/>
          <a:p>
            <a:pPr algn="just" rtl="1"/>
            <a:r>
              <a:rPr lang="ar-SA" sz="2400" b="1" dirty="0">
                <a:solidFill>
                  <a:schemeClr val="tx1"/>
                </a:solidFill>
                <a:latin typeface="Simplified Arabic" panose="02020603050405020304" pitchFamily="18" charset="-78"/>
                <a:cs typeface="Simplified Arabic" panose="02020603050405020304" pitchFamily="18" charset="-78"/>
              </a:rPr>
              <a:t>المخاطر المرتبطة باحتمال أن </a:t>
            </a:r>
            <a:r>
              <a:rPr lang="ar-DZ" sz="2400" b="1" dirty="0" smtClean="0">
                <a:solidFill>
                  <a:schemeClr val="tx1"/>
                </a:solidFill>
                <a:latin typeface="Simplified Arabic" panose="02020603050405020304" pitchFamily="18" charset="-78"/>
                <a:cs typeface="Simplified Arabic" panose="02020603050405020304" pitchFamily="18" charset="-78"/>
              </a:rPr>
              <a:t>ي</a:t>
            </a:r>
            <a:r>
              <a:rPr lang="ar-SA" sz="2400" b="1" dirty="0" smtClean="0">
                <a:solidFill>
                  <a:schemeClr val="tx1"/>
                </a:solidFill>
                <a:latin typeface="Simplified Arabic" panose="02020603050405020304" pitchFamily="18" charset="-78"/>
                <a:cs typeface="Simplified Arabic" panose="02020603050405020304" pitchFamily="18" charset="-78"/>
              </a:rPr>
              <a:t>واجه ال</a:t>
            </a:r>
            <a:r>
              <a:rPr lang="ar-DZ" sz="2400" b="1" dirty="0" smtClean="0">
                <a:solidFill>
                  <a:schemeClr val="tx1"/>
                </a:solidFill>
                <a:latin typeface="Simplified Arabic" panose="02020603050405020304" pitchFamily="18" charset="-78"/>
                <a:cs typeface="Simplified Arabic" panose="02020603050405020304" pitchFamily="18" charset="-78"/>
              </a:rPr>
              <a:t>بنك</a:t>
            </a:r>
            <a:r>
              <a:rPr lang="ar-SA" sz="2400" b="1" dirty="0" smtClean="0">
                <a:solidFill>
                  <a:schemeClr val="tx1"/>
                </a:solidFill>
                <a:latin typeface="Simplified Arabic" panose="02020603050405020304" pitchFamily="18" charset="-78"/>
                <a:cs typeface="Simplified Arabic" panose="02020603050405020304" pitchFamily="18" charset="-78"/>
              </a:rPr>
              <a:t> </a:t>
            </a:r>
            <a:r>
              <a:rPr lang="ar-SA" sz="2400" b="1" dirty="0">
                <a:solidFill>
                  <a:schemeClr val="tx1"/>
                </a:solidFill>
                <a:latin typeface="Simplified Arabic" panose="02020603050405020304" pitchFamily="18" charset="-78"/>
                <a:cs typeface="Simplified Arabic" panose="02020603050405020304" pitchFamily="18" charset="-78"/>
              </a:rPr>
              <a:t>مصاعب في توفير الأموال اللازمة لمقابلة </a:t>
            </a:r>
            <a:r>
              <a:rPr lang="ar-SA" sz="2400" b="1" dirty="0" smtClean="0">
                <a:solidFill>
                  <a:schemeClr val="tx1"/>
                </a:solidFill>
                <a:latin typeface="Simplified Arabic" panose="02020603050405020304" pitchFamily="18" charset="-78"/>
                <a:cs typeface="Simplified Arabic" panose="02020603050405020304" pitchFamily="18" charset="-78"/>
              </a:rPr>
              <a:t>التزامات</a:t>
            </a:r>
            <a:r>
              <a:rPr lang="ar-DZ" sz="2400" b="1" dirty="0" smtClean="0">
                <a:solidFill>
                  <a:schemeClr val="tx1"/>
                </a:solidFill>
                <a:latin typeface="Simplified Arabic" panose="02020603050405020304" pitchFamily="18" charset="-78"/>
                <a:cs typeface="Simplified Arabic" panose="02020603050405020304" pitchFamily="18" charset="-78"/>
              </a:rPr>
              <a:t> تنشأ عن:</a:t>
            </a:r>
          </a:p>
          <a:p>
            <a:pPr lvl="0" algn="just" rtl="1">
              <a:buFont typeface="Wingdings" panose="05000000000000000000" pitchFamily="2" charset="2"/>
              <a:buChar char="§"/>
            </a:pPr>
            <a:r>
              <a:rPr lang="ar-DZ" sz="2400" b="1" dirty="0">
                <a:latin typeface="Simplified Arabic" panose="02020603050405020304" pitchFamily="18" charset="-78"/>
                <a:cs typeface="Simplified Arabic" panose="02020603050405020304" pitchFamily="18" charset="-78"/>
              </a:rPr>
              <a:t>ضعف تخطيط السيولة بالبنك </a:t>
            </a:r>
            <a:r>
              <a:rPr lang="ar-DZ" sz="2200" b="1" dirty="0">
                <a:solidFill>
                  <a:prstClr val="black"/>
                </a:solidFill>
                <a:latin typeface="Simplified Arabic" panose="02020603050405020304" pitchFamily="18" charset="-78"/>
                <a:cs typeface="Simplified Arabic" panose="02020603050405020304" pitchFamily="18" charset="-78"/>
              </a:rPr>
              <a:t>ترتبط سياسة منح الائتمان للعملاء على وجود توافق مع آجال مصادر أموال البنك بما يوفر السيولة الكافية له لمواجهة طلبات السحب للودائع من طرف عملاء آخرين </a:t>
            </a:r>
            <a:r>
              <a:rPr lang="ar-DZ" sz="2400" b="1" dirty="0" smtClean="0">
                <a:latin typeface="Simplified Arabic" panose="02020603050405020304" pitchFamily="18" charset="-78"/>
                <a:cs typeface="Simplified Arabic" panose="02020603050405020304" pitchFamily="18" charset="-78"/>
              </a:rPr>
              <a:t>مما </a:t>
            </a:r>
            <a:r>
              <a:rPr lang="ar-DZ" sz="2400" b="1" dirty="0">
                <a:latin typeface="Simplified Arabic" panose="02020603050405020304" pitchFamily="18" charset="-78"/>
                <a:cs typeface="Simplified Arabic" panose="02020603050405020304" pitchFamily="18" charset="-78"/>
              </a:rPr>
              <a:t>يؤدي إلى </a:t>
            </a:r>
            <a:r>
              <a:rPr lang="ar-DZ" sz="2500" b="1" dirty="0">
                <a:solidFill>
                  <a:prstClr val="black"/>
                </a:solidFill>
                <a:latin typeface="Simplified Arabic" panose="02020603050405020304" pitchFamily="18" charset="-78"/>
                <a:cs typeface="Simplified Arabic" panose="02020603050405020304" pitchFamily="18" charset="-78"/>
              </a:rPr>
              <a:t>الفشل في المطابقة والمواءمة بين المسحوبات النقدية للعملاء وتسديدات العميل المقترض</a:t>
            </a:r>
          </a:p>
          <a:p>
            <a:pPr lvl="0" algn="just" rtl="1">
              <a:buFont typeface="Wingdings" panose="05000000000000000000" pitchFamily="2" charset="2"/>
              <a:buChar char="§"/>
            </a:pPr>
            <a:r>
              <a:rPr lang="ar-DZ" sz="2400" b="1" dirty="0" smtClean="0">
                <a:latin typeface="Simplified Arabic" panose="02020603050405020304" pitchFamily="18" charset="-78"/>
                <a:cs typeface="Simplified Arabic" panose="02020603050405020304" pitchFamily="18" charset="-78"/>
              </a:rPr>
              <a:t>سوء </a:t>
            </a:r>
            <a:r>
              <a:rPr lang="ar-DZ" sz="2400" b="1" dirty="0">
                <a:latin typeface="Simplified Arabic" panose="02020603050405020304" pitchFamily="18" charset="-78"/>
                <a:cs typeface="Simplified Arabic" panose="02020603050405020304" pitchFamily="18" charset="-78"/>
              </a:rPr>
              <a:t>توزيع الأصول على استخدامات يصعب تحويلها إلى أرصدة سائلة .</a:t>
            </a:r>
            <a:endParaRPr lang="fr-FR" sz="2400" b="1" dirty="0">
              <a:latin typeface="Simplified Arabic" panose="02020603050405020304" pitchFamily="18" charset="-78"/>
              <a:cs typeface="Simplified Arabic" panose="02020603050405020304" pitchFamily="18" charset="-78"/>
            </a:endParaRPr>
          </a:p>
          <a:p>
            <a:pPr lvl="0" algn="just" rtl="1">
              <a:buFont typeface="Wingdings" panose="05000000000000000000" pitchFamily="2" charset="2"/>
              <a:buChar char="§"/>
            </a:pPr>
            <a:r>
              <a:rPr lang="ar-DZ" sz="2400" b="1" dirty="0">
                <a:latin typeface="Simplified Arabic" panose="02020603050405020304" pitchFamily="18" charset="-78"/>
                <a:cs typeface="Simplified Arabic" panose="02020603050405020304" pitchFamily="18" charset="-78"/>
              </a:rPr>
              <a:t>التحول المفاجئ لبعض الالتزامات العرضية إلى التزامات فعلية </a:t>
            </a:r>
            <a:r>
              <a:rPr lang="ar-DZ" sz="2400" b="1" dirty="0" smtClean="0">
                <a:latin typeface="Simplified Arabic" panose="02020603050405020304" pitchFamily="18" charset="-78"/>
                <a:cs typeface="Simplified Arabic" panose="02020603050405020304" pitchFamily="18" charset="-78"/>
              </a:rPr>
              <a:t>. مثلا قد يلجأ </a:t>
            </a:r>
            <a:r>
              <a:rPr lang="ar-DZ" sz="2400" b="1" dirty="0" err="1" smtClean="0">
                <a:latin typeface="Simplified Arabic" panose="02020603050405020304" pitchFamily="18" charset="-78"/>
                <a:cs typeface="Simplified Arabic" panose="02020603050405020304" pitchFamily="18" charset="-78"/>
              </a:rPr>
              <a:t>فجاة</a:t>
            </a:r>
            <a:r>
              <a:rPr lang="ar-DZ" sz="2400" b="1" dirty="0" smtClean="0">
                <a:latin typeface="Simplified Arabic" panose="02020603050405020304" pitchFamily="18" charset="-78"/>
                <a:cs typeface="Simplified Arabic" panose="02020603050405020304" pitchFamily="18" charset="-78"/>
              </a:rPr>
              <a:t> </a:t>
            </a:r>
            <a:r>
              <a:rPr lang="ar-SA" sz="2400" b="1" dirty="0" smtClean="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مالكي </a:t>
            </a:r>
            <a:r>
              <a:rPr lang="ar-SA"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الخصوم كالمودعين وحاملي </a:t>
            </a:r>
            <a:r>
              <a:rPr lang="ar-SA" sz="2400" b="1" dirty="0" err="1">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بوالص</a:t>
            </a:r>
            <a:r>
              <a:rPr lang="ar-SA"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 التأمين </a:t>
            </a:r>
            <a:r>
              <a:rPr lang="ar-DZ"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أو </a:t>
            </a:r>
            <a:r>
              <a:rPr lang="ar-SA"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حاملي وعود الاقتراض خارج الميزانية (</a:t>
            </a:r>
            <a:r>
              <a:rPr lang="fr-FR"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off-balance-</a:t>
            </a:r>
            <a:r>
              <a:rPr lang="fr-FR" sz="2400" b="1" dirty="0" err="1">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sheet</a:t>
            </a:r>
            <a:r>
              <a:rPr lang="fr-FR"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 </a:t>
            </a:r>
            <a:r>
              <a:rPr lang="fr-FR" sz="2400" b="1" dirty="0" err="1">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loan</a:t>
            </a:r>
            <a:r>
              <a:rPr lang="fr-FR"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 </a:t>
            </a:r>
            <a:r>
              <a:rPr lang="fr-FR" sz="2400" b="1" dirty="0" err="1">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commitments</a:t>
            </a:r>
            <a:r>
              <a:rPr lang="ar-SA"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 </a:t>
            </a:r>
            <a:r>
              <a:rPr lang="ar-DZ" sz="2400" b="1" dirty="0" smtClean="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إلى</a:t>
            </a:r>
            <a:r>
              <a:rPr lang="ar-SA" sz="2400" b="1" dirty="0" smtClean="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 </a:t>
            </a:r>
            <a:r>
              <a:rPr lang="ar-SA" sz="2400" b="1"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استخدام حقهم في الاقتراض</a:t>
            </a:r>
            <a:endParaRPr lang="fr-FR" sz="2400" b="1" dirty="0">
              <a:latin typeface="Simplified Arabic" panose="02020603050405020304" pitchFamily="18" charset="-78"/>
              <a:cs typeface="Simplified Arabic" panose="02020603050405020304" pitchFamily="18" charset="-78"/>
            </a:endParaRPr>
          </a:p>
          <a:p>
            <a:pPr algn="just" rtl="1">
              <a:buFont typeface="Wingdings" panose="05000000000000000000" pitchFamily="2" charset="2"/>
              <a:buChar char="§"/>
            </a:pPr>
            <a:r>
              <a:rPr lang="ar-DZ" sz="2400" b="1" dirty="0">
                <a:latin typeface="Simplified Arabic" panose="02020603050405020304" pitchFamily="18" charset="-78"/>
                <a:cs typeface="Simplified Arabic" panose="02020603050405020304" pitchFamily="18" charset="-78"/>
              </a:rPr>
              <a:t>تأثير العوامل الخارجية مثل الركود الاقتصادي والأزمات الحادة في أسواق المال </a:t>
            </a:r>
            <a:endParaRPr lang="fr-FR" sz="2400" b="1" dirty="0">
              <a:latin typeface="Simplified Arabic" panose="02020603050405020304" pitchFamily="18" charset="-78"/>
              <a:cs typeface="Simplified Arabic" panose="02020603050405020304" pitchFamily="18" charset="-78"/>
            </a:endParaRPr>
          </a:p>
          <a:p>
            <a:pPr algn="just" rtl="1">
              <a:buFont typeface="Wingdings" panose="05000000000000000000" pitchFamily="2" charset="2"/>
              <a:buChar char="§"/>
            </a:pPr>
            <a:r>
              <a:rPr lang="ar-SA" sz="2400" dirty="0" smtClean="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انخفاض </a:t>
            </a:r>
            <a:r>
              <a:rPr lang="ar-SA" sz="2400"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الثقة بالمؤسسات المالية من قبل مالكي الخصوم يقود إلى زيادة المسحوبات عما هو متوقع، فعندما تواجه كل المؤسسات المالية أو بعضها تلك الزيادة في المسحوبات فإنها تضطر لبيع أصولها الأقل سيولة. وبالنتيجة قد تضطر لتسييل أصولها بأسعار منخفضة أو عند ما يُسمى بـ (</a:t>
            </a:r>
            <a:r>
              <a:rPr lang="fr-FR" sz="2400" dirty="0" err="1">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fire</a:t>
            </a:r>
            <a:r>
              <a:rPr lang="fr-FR" sz="2400"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-sale </a:t>
            </a:r>
            <a:r>
              <a:rPr lang="fr-FR" sz="2400" dirty="0" err="1">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prices</a:t>
            </a:r>
            <a:r>
              <a:rPr lang="ar-SA" sz="2400"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 وهو السعر الذي تحصل عليه المؤسسة المالية إذا ما اضطرت لتسييل أصولها عند سعر أقل من القيمة السوقية العادلة. مما يؤثر على </a:t>
            </a:r>
            <a:r>
              <a:rPr lang="ar-SA" sz="2400" dirty="0" err="1">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ربحيتها</a:t>
            </a:r>
            <a:r>
              <a:rPr lang="ar-SA" sz="2400" dirty="0">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 وقدرتها على الوفاء بالديون ويسبب إخفاقها.</a:t>
            </a:r>
            <a:endParaRPr lang="fr-FR" sz="2400" dirty="0">
              <a:latin typeface="Simplified Arabic" panose="02020603050405020304" pitchFamily="18" charset="-78"/>
              <a:cs typeface="Simplified Arabic" panose="02020603050405020304" pitchFamily="18" charset="-78"/>
            </a:endParaRPr>
          </a:p>
          <a:p>
            <a:pPr algn="just" rtl="1"/>
            <a:r>
              <a:rPr lang="ar-DZ" sz="2400" b="1" dirty="0" smtClean="0">
                <a:solidFill>
                  <a:srgbClr val="FF0000"/>
                </a:solidFill>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ما </a:t>
            </a:r>
            <a:r>
              <a:rPr lang="ar-DZ" sz="2400" b="1" dirty="0" smtClean="0">
                <a:solidFill>
                  <a:srgbClr val="FF0000"/>
                </a:solidFill>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يضطر </a:t>
            </a:r>
            <a:r>
              <a:rPr lang="ar-DZ" sz="2400" b="1" dirty="0" smtClean="0">
                <a:solidFill>
                  <a:srgbClr val="FF0000"/>
                </a:solidFill>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البنوك </a:t>
            </a:r>
            <a:r>
              <a:rPr lang="ar-SA" sz="2400" b="1" dirty="0" smtClean="0">
                <a:solidFill>
                  <a:srgbClr val="FF0000"/>
                </a:solidFill>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إما </a:t>
            </a:r>
            <a:r>
              <a:rPr lang="ar-SA" sz="2400" b="1" dirty="0">
                <a:solidFill>
                  <a:srgbClr val="FF0000"/>
                </a:solidFill>
                <a:effectLst>
                  <a:outerShdw blurRad="50800" dist="38100" dir="2700000" algn="tl">
                    <a:srgbClr val="000000">
                      <a:alpha val="40000"/>
                    </a:srgbClr>
                  </a:outerShdw>
                </a:effectLst>
                <a:latin typeface="Simplified Arabic" panose="02020603050405020304" pitchFamily="18" charset="-78"/>
                <a:cs typeface="Simplified Arabic" panose="02020603050405020304" pitchFamily="18" charset="-78"/>
              </a:rPr>
              <a:t>أن تقترض مبالغ إضافية أو تبيع بعض الأصول المتواجدة لديها لمقابلة طلبات السحب تلك</a:t>
            </a:r>
            <a:r>
              <a:rPr lang="ar-SA" sz="2400" b="1" dirty="0">
                <a:solidFill>
                  <a:srgbClr val="FF0000"/>
                </a:solidFill>
                <a:effectLst>
                  <a:outerShdw blurRad="50800" dist="38100" dir="2700000" algn="tl">
                    <a:srgbClr val="000000">
                      <a:alpha val="40000"/>
                    </a:srgbClr>
                  </a:outerShdw>
                </a:effectLst>
              </a:rPr>
              <a:t>.</a:t>
            </a:r>
            <a:endParaRPr lang="fr-FR" sz="2400" b="1" dirty="0">
              <a:solidFill>
                <a:srgbClr val="FF0000"/>
              </a:solidFill>
            </a:endParaRPr>
          </a:p>
          <a:p>
            <a:pPr algn="just" rtl="1"/>
            <a:endParaRPr lang="fr-FR" sz="24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038620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055263" y="404664"/>
            <a:ext cx="3456384" cy="100811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p:cNvSpPr>
            <a:spLocks noGrp="1"/>
          </p:cNvSpPr>
          <p:nvPr>
            <p:ph type="title"/>
          </p:nvPr>
        </p:nvSpPr>
        <p:spPr>
          <a:xfrm>
            <a:off x="609599" y="609600"/>
            <a:ext cx="6347713" cy="803176"/>
          </a:xfrm>
        </p:spPr>
        <p:txBody>
          <a:bodyPr/>
          <a:lstStyle/>
          <a:p>
            <a:pPr algn="ctr" rtl="1"/>
            <a:r>
              <a:rPr lang="ar-DZ" b="1" dirty="0" smtClean="0">
                <a:solidFill>
                  <a:schemeClr val="tx1"/>
                </a:solidFill>
              </a:rPr>
              <a:t>إدارتها</a:t>
            </a:r>
            <a:endParaRPr lang="fr-FR" b="1" dirty="0">
              <a:solidFill>
                <a:schemeClr val="tx1"/>
              </a:solidFill>
            </a:endParaRPr>
          </a:p>
        </p:txBody>
      </p:sp>
      <p:sp>
        <p:nvSpPr>
          <p:cNvPr id="3" name="Content Placeholder 2"/>
          <p:cNvSpPr>
            <a:spLocks noGrp="1"/>
          </p:cNvSpPr>
          <p:nvPr>
            <p:ph idx="1"/>
          </p:nvPr>
        </p:nvSpPr>
        <p:spPr>
          <a:xfrm>
            <a:off x="609598" y="1556792"/>
            <a:ext cx="7418785" cy="4484571"/>
          </a:xfrm>
        </p:spPr>
        <p:txBody>
          <a:bodyPr>
            <a:normAutofit/>
          </a:bodyPr>
          <a:lstStyle/>
          <a:p>
            <a:pPr algn="just" rtl="1"/>
            <a:r>
              <a:rPr lang="ar-SA" sz="2400" b="1" dirty="0" smtClean="0">
                <a:latin typeface="Simplified Arabic" panose="02020603050405020304" pitchFamily="18" charset="-78"/>
                <a:cs typeface="Simplified Arabic" panose="02020603050405020304" pitchFamily="18" charset="-78"/>
              </a:rPr>
              <a:t>يمكن </a:t>
            </a:r>
            <a:r>
              <a:rPr lang="ar-SA" sz="2400" b="1" dirty="0">
                <a:latin typeface="Simplified Arabic" panose="02020603050405020304" pitchFamily="18" charset="-78"/>
                <a:cs typeface="Simplified Arabic" panose="02020603050405020304" pitchFamily="18" charset="-78"/>
              </a:rPr>
              <a:t>إدارة مخاطر السيولة بعدة طرق أبرزها </a:t>
            </a:r>
            <a:endParaRPr lang="ar-DZ" sz="2400" b="1" dirty="0" smtClean="0">
              <a:latin typeface="Simplified Arabic" panose="02020603050405020304" pitchFamily="18" charset="-78"/>
              <a:cs typeface="Simplified Arabic" panose="02020603050405020304" pitchFamily="18" charset="-78"/>
            </a:endParaRPr>
          </a:p>
          <a:p>
            <a:pPr algn="just" rtl="1"/>
            <a:r>
              <a:rPr lang="ar-SA" sz="2400" b="1" dirty="0" smtClean="0">
                <a:latin typeface="Simplified Arabic" panose="02020603050405020304" pitchFamily="18" charset="-78"/>
                <a:cs typeface="Simplified Arabic" panose="02020603050405020304" pitchFamily="18" charset="-78"/>
              </a:rPr>
              <a:t>تكوين </a:t>
            </a:r>
            <a:r>
              <a:rPr lang="ar-SA" sz="2400" b="1" dirty="0">
                <a:latin typeface="Simplified Arabic" panose="02020603050405020304" pitchFamily="18" charset="-78"/>
                <a:cs typeface="Simplified Arabic" panose="02020603050405020304" pitchFamily="18" charset="-78"/>
              </a:rPr>
              <a:t>الاحتياطيات الاختيارية و التي تساعد على زيادة الثقة في المصرف من جهة، كما تساهم في تخفيض مشاكل السيولة التي قد </a:t>
            </a:r>
            <a:r>
              <a:rPr lang="ar-SA" sz="2400" b="1" dirty="0" err="1">
                <a:latin typeface="Simplified Arabic" panose="02020603050405020304" pitchFamily="18" charset="-78"/>
                <a:cs typeface="Simplified Arabic" panose="02020603050405020304" pitchFamily="18" charset="-78"/>
              </a:rPr>
              <a:t>يواجهها</a:t>
            </a:r>
            <a:r>
              <a:rPr lang="ar-SA" sz="2400" b="1" dirty="0">
                <a:latin typeface="Simplified Arabic" panose="02020603050405020304" pitchFamily="18" charset="-78"/>
                <a:cs typeface="Simplified Arabic" panose="02020603050405020304" pitchFamily="18" charset="-78"/>
              </a:rPr>
              <a:t> </a:t>
            </a:r>
            <a:r>
              <a:rPr lang="ar-SA" sz="2400" b="1" dirty="0" smtClean="0">
                <a:latin typeface="Simplified Arabic" panose="02020603050405020304" pitchFamily="18" charset="-78"/>
                <a:cs typeface="Simplified Arabic" panose="02020603050405020304" pitchFamily="18" charset="-78"/>
              </a:rPr>
              <a:t>المصرف</a:t>
            </a:r>
            <a:r>
              <a:rPr lang="ar-DZ" sz="2400" b="1" dirty="0" smtClean="0">
                <a:latin typeface="Simplified Arabic" panose="02020603050405020304" pitchFamily="18" charset="-78"/>
                <a:cs typeface="Simplified Arabic" panose="02020603050405020304" pitchFamily="18" charset="-78"/>
              </a:rPr>
              <a:t>.</a:t>
            </a:r>
          </a:p>
          <a:p>
            <a:pPr algn="just" rtl="1"/>
            <a:r>
              <a:rPr lang="ar-SA" sz="2400" b="1" dirty="0">
                <a:latin typeface="Simplified Arabic" panose="02020603050405020304" pitchFamily="18" charset="-78"/>
                <a:cs typeface="Simplified Arabic" panose="02020603050405020304" pitchFamily="18" charset="-78"/>
              </a:rPr>
              <a:t>الاحتفاظ بمحفظة من الأوراق المالية، وخاصة الأوراق المالية الحكومية، حيث أن هذا </a:t>
            </a:r>
            <a:r>
              <a:rPr lang="ar-DZ" sz="2400" b="1" dirty="0">
                <a:latin typeface="Simplified Arabic" panose="02020603050405020304" pitchFamily="18" charset="-78"/>
                <a:cs typeface="Simplified Arabic" panose="02020603050405020304" pitchFamily="18" charset="-78"/>
              </a:rPr>
              <a:t>يخد</a:t>
            </a:r>
            <a:r>
              <a:rPr lang="ar-SA" sz="2400" b="1" dirty="0">
                <a:latin typeface="Simplified Arabic" panose="02020603050405020304" pitchFamily="18" charset="-78"/>
                <a:cs typeface="Simplified Arabic" panose="02020603050405020304" pitchFamily="18" charset="-78"/>
              </a:rPr>
              <a:t>م هدفي السيولة و الربحية فمحفظة الأوراق المالية تتميز بالسيولة العالية بالإضافة إلى تحقيها لنسبة عائد ، فإذا احتاج المصرف إلى أموال يقوم ببيع هذه المحفظة أو جزء منها في السوق المالي و سد احتياجاته المالية</a:t>
            </a:r>
            <a:r>
              <a:rPr lang="fr-FR" sz="2400" b="1" dirty="0">
                <a:latin typeface="Simplified Arabic" panose="02020603050405020304" pitchFamily="18" charset="-78"/>
                <a:cs typeface="Simplified Arabic" panose="02020603050405020304" pitchFamily="18" charset="-78"/>
              </a:rPr>
              <a:t> .</a:t>
            </a:r>
          </a:p>
        </p:txBody>
      </p:sp>
    </p:spTree>
    <p:extLst>
      <p:ext uri="{BB962C8B-B14F-4D97-AF65-F5344CB8AC3E}">
        <p14:creationId xmlns:p14="http://schemas.microsoft.com/office/powerpoint/2010/main" val="130210386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1301</TotalTime>
  <Words>465</Words>
  <Application>Microsoft Office PowerPoint</Application>
  <PresentationFormat>Affichage à l'écran (4:3)</PresentationFormat>
  <Paragraphs>37</Paragraphs>
  <Slides>7</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7</vt:i4>
      </vt:variant>
    </vt:vector>
  </HeadingPairs>
  <TitlesOfParts>
    <vt:vector size="17" baseType="lpstr">
      <vt:lpstr>宋体</vt:lpstr>
      <vt:lpstr>Arial</vt:lpstr>
      <vt:lpstr>Batang</vt:lpstr>
      <vt:lpstr>Calibri</vt:lpstr>
      <vt:lpstr>Calibri Light</vt:lpstr>
      <vt:lpstr>Simplified Arabic</vt:lpstr>
      <vt:lpstr>Times New Roman</vt:lpstr>
      <vt:lpstr>Wingdings</vt:lpstr>
      <vt:lpstr>Wingdings 3</vt:lpstr>
      <vt:lpstr>Thème Office</vt:lpstr>
      <vt:lpstr>مخاطر البنوك </vt:lpstr>
      <vt:lpstr>مخاطر الائتمان:</vt:lpstr>
      <vt:lpstr>مخاطر متعلقة بالعميل</vt:lpstr>
      <vt:lpstr>Présentation PowerPoint</vt:lpstr>
      <vt:lpstr>Présentation PowerPoint</vt:lpstr>
      <vt:lpstr>مخاطر السيولة</vt:lpstr>
      <vt:lpstr>إدارتها</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el kima</cp:lastModifiedBy>
  <cp:revision>84</cp:revision>
  <dcterms:created xsi:type="dcterms:W3CDTF">2017-11-10T21:13:49Z</dcterms:created>
  <dcterms:modified xsi:type="dcterms:W3CDTF">2025-12-12T06:40:41Z</dcterms:modified>
</cp:coreProperties>
</file>