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8962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57689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57355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7863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05C8000-FD7D-4DB5-97FB-D6B2799AD80A}" type="datetimeFigureOut">
              <a:rPr lang="fr-FR" smtClean="0"/>
              <a:t>01/03/2025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20454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05C8000-FD7D-4DB5-97FB-D6B2799AD80A}" type="datetimeFigureOut">
              <a:rPr lang="fr-FR" smtClean="0"/>
              <a:t>01/03/2025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3072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05C8000-FD7D-4DB5-97FB-D6B2799AD80A}" type="datetimeFigureOut">
              <a:rPr lang="fr-FR" smtClean="0"/>
              <a:t>01/03/2025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03669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05C8000-FD7D-4DB5-97FB-D6B2799AD80A}" type="datetimeFigureOut">
              <a:rPr lang="fr-FR" smtClean="0"/>
              <a:t>01/03/2025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77014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5C8000-FD7D-4DB5-97FB-D6B2799AD80A}" type="datetimeFigureOut">
              <a:rPr lang="fr-FR" smtClean="0"/>
              <a:t>01/03/2025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09261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05C8000-FD7D-4DB5-97FB-D6B2799AD80A}" type="datetimeFigureOut">
              <a:rPr lang="fr-FR" smtClean="0"/>
              <a:t>01/03/2025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39895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05C8000-FD7D-4DB5-97FB-D6B2799AD80A}" type="datetimeFigureOut">
              <a:rPr lang="fr-FR" smtClean="0"/>
              <a:t>01/03/2025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251596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C8000-FD7D-4DB5-97FB-D6B2799AD80A}" type="datetimeFigureOut">
              <a:rPr lang="fr-FR" smtClean="0"/>
              <a:t>01/03/2025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F31C8-0FEB-4DAF-ACC9-FE99B0868B11}" type="slidenum">
              <a:rPr lang="fr-FR" smtClean="0"/>
              <a:t>‹N°›</a:t>
            </a:fld>
            <a:endParaRPr lang="fr-FR"/>
          </a:p>
        </p:txBody>
      </p:sp>
    </p:spTree>
    <p:extLst>
      <p:ext uri="{BB962C8B-B14F-4D97-AF65-F5344CB8AC3E}">
        <p14:creationId xmlns:p14="http://schemas.microsoft.com/office/powerpoint/2010/main" val="357112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8822" y="90152"/>
            <a:ext cx="5480988"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Université Larbi Ben M’hidi</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0" y="646331"/>
            <a:ext cx="9787744"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Faculté des Sciences de la Terre et de l’Architecture</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238822" y="1387915"/>
            <a:ext cx="4955203"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Département de Géologie</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19159" y="2371728"/>
            <a:ext cx="4594528" cy="707886"/>
          </a:xfrm>
          <a:prstGeom prst="rect">
            <a:avLst/>
          </a:prstGeom>
          <a:noFill/>
        </p:spPr>
        <p:txBody>
          <a:bodyPr wrap="none" lIns="91440" tIns="45720" rIns="91440" bIns="45720">
            <a:spAutoFit/>
          </a:bodyPr>
          <a:lstStyle/>
          <a:p>
            <a:pPr algn="ctr"/>
            <a:r>
              <a:rPr lang="fr-FR" sz="4000" b="1" cap="none"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3eme année licence </a:t>
            </a:r>
            <a:endParaRPr lang="fr-FR" sz="40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025" y="1597872"/>
            <a:ext cx="5946200" cy="4885724"/>
          </a:xfrm>
          <a:prstGeom prst="rect">
            <a:avLst/>
          </a:prstGeom>
        </p:spPr>
      </p:pic>
    </p:spTree>
    <p:extLst>
      <p:ext uri="{BB962C8B-B14F-4D97-AF65-F5344CB8AC3E}">
        <p14:creationId xmlns:p14="http://schemas.microsoft.com/office/powerpoint/2010/main" val="1790562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476672"/>
            <a:ext cx="11934242" cy="2677656"/>
          </a:xfrm>
          <a:prstGeom prst="rect">
            <a:avLst/>
          </a:prstGeom>
        </p:spPr>
        <p:txBody>
          <a:bodyPr wrap="square">
            <a:spAutoFit/>
          </a:bodyPr>
          <a:lstStyle/>
          <a:p>
            <a:pPr algn="ctr"/>
            <a:r>
              <a:rPr lang="fr-FR" sz="2400" dirty="0">
                <a:latin typeface="Arial Narrow" pitchFamily="34" charset="0"/>
              </a:rPr>
              <a:t>Le scandale du Watergate est une affaire politique américaine qui a éclaté dans les années 1970. Il a commencé par l'arrestation de cambrioleurs dans le complexe du Watergate à Washington, D.C., en 1972, qui tentaient d'installer des dispositifs d'écoute dans le siège du Parti démocrate. Les enquêtes ont révélé que ces cambrioleurs étaient liés à la campagne de réélection du président Richard Nixon. Des preuves ont montré que Nixon et son administration avaient tenté de dissimuler leur implication dans le cambriolage et d'autres activités illégales. Face à la menace d'une destitution, Nixon a démissionné en 1974, devenant ainsi le seul président américain à avoir démissionné de ses fonctions</a:t>
            </a:r>
            <a:r>
              <a:rPr lang="fr-FR" sz="2400" dirty="0" smtClean="0">
                <a:latin typeface="Arial Narrow" pitchFamily="34" charset="0"/>
              </a:rPr>
              <a:t>.</a:t>
            </a:r>
            <a:endParaRPr lang="fr-FR" sz="2400" dirty="0">
              <a:latin typeface="Arial Narrow" pitchFamily="34" charset="0"/>
            </a:endParaRPr>
          </a:p>
        </p:txBody>
      </p:sp>
      <p:sp>
        <p:nvSpPr>
          <p:cNvPr id="5" name="Rectangle 4"/>
          <p:cNvSpPr/>
          <p:nvPr/>
        </p:nvSpPr>
        <p:spPr>
          <a:xfrm>
            <a:off x="2411760" y="38975"/>
            <a:ext cx="3892412" cy="523220"/>
          </a:xfrm>
          <a:prstGeom prst="rect">
            <a:avLst/>
          </a:prstGeom>
        </p:spPr>
        <p:txBody>
          <a:bodyPr wrap="none">
            <a:spAutoFit/>
          </a:bodyPr>
          <a:lstStyle/>
          <a:p>
            <a:r>
              <a:rPr lang="fr-FR" sz="2800" b="1" dirty="0">
                <a:solidFill>
                  <a:srgbClr val="FF0000"/>
                </a:solidFill>
                <a:latin typeface="Arial Narrow" pitchFamily="34" charset="0"/>
              </a:rPr>
              <a:t>Le scandale du Watergate </a:t>
            </a:r>
            <a:endParaRPr lang="fr-FR" sz="2800" b="1" dirty="0">
              <a:solidFill>
                <a:srgbClr val="FF0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681" y="3031217"/>
            <a:ext cx="5395887" cy="3833710"/>
          </a:xfrm>
          <a:prstGeom prst="rect">
            <a:avLst/>
          </a:prstGeom>
        </p:spPr>
      </p:pic>
      <p:sp>
        <p:nvSpPr>
          <p:cNvPr id="7" name="Ellipse 6"/>
          <p:cNvSpPr/>
          <p:nvPr/>
        </p:nvSpPr>
        <p:spPr>
          <a:xfrm>
            <a:off x="3763324" y="4035507"/>
            <a:ext cx="1656184" cy="28803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439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9" y="-50041"/>
            <a:ext cx="9885710" cy="7109639"/>
          </a:xfrm>
          <a:prstGeom prst="rect">
            <a:avLst/>
          </a:prstGeom>
        </p:spPr>
        <p:txBody>
          <a:bodyPr wrap="square">
            <a:spAutoFit/>
          </a:bodyPr>
          <a:lstStyle/>
          <a:p>
            <a:pPr algn="ctr"/>
            <a:r>
              <a:rPr lang="fr-FR" sz="2800" b="1" dirty="0">
                <a:solidFill>
                  <a:srgbClr val="FF0000"/>
                </a:solidFill>
                <a:latin typeface="Arial Narrow" pitchFamily="34" charset="0"/>
              </a:rPr>
              <a:t>Les causes </a:t>
            </a:r>
            <a:r>
              <a:rPr lang="fr-FR" sz="2200" dirty="0">
                <a:latin typeface="Arial Narrow" pitchFamily="34" charset="0"/>
              </a:rPr>
              <a:t>du scandale du Watergate sont principalement liées à la paranoïa politique et à la volonté de maintenir le pouvoir à tout prix. </a:t>
            </a:r>
            <a:r>
              <a:rPr lang="fr-FR" sz="2200" dirty="0">
                <a:latin typeface="Arial Narrow" pitchFamily="34" charset="0"/>
              </a:rPr>
              <a:t>Voici les principaux facteurs </a:t>
            </a:r>
            <a:r>
              <a:rPr lang="fr-FR" sz="2200" dirty="0" smtClean="0">
                <a:latin typeface="Arial Narrow" pitchFamily="34" charset="0"/>
              </a:rPr>
              <a:t>:</a:t>
            </a:r>
          </a:p>
          <a:p>
            <a:pPr algn="ctr"/>
            <a:endParaRPr lang="fr-FR" sz="1600" dirty="0">
              <a:latin typeface="Arial Narrow" pitchFamily="34" charset="0"/>
            </a:endParaRPr>
          </a:p>
          <a:p>
            <a:pPr algn="ctr"/>
            <a:r>
              <a:rPr lang="fr-FR" sz="2400" b="1" dirty="0">
                <a:latin typeface="Arial Narrow" pitchFamily="34" charset="0"/>
              </a:rPr>
              <a:t>Contexte politique tendu</a:t>
            </a:r>
            <a:r>
              <a:rPr lang="fr-FR" sz="2400" dirty="0">
                <a:latin typeface="Arial Narrow" pitchFamily="34" charset="0"/>
              </a:rPr>
              <a:t> : Les États-Unis étaient profondément divisés par la guerre du Vietnam et les mouvements sociaux, créant un climat de méfiance et de rivalité intense entre les partis politiques.</a:t>
            </a:r>
          </a:p>
          <a:p>
            <a:pPr algn="ctr"/>
            <a:r>
              <a:rPr lang="fr-FR" sz="2400" b="1" dirty="0">
                <a:latin typeface="Arial Narrow" pitchFamily="34" charset="0"/>
              </a:rPr>
              <a:t>Volonté de réélection</a:t>
            </a:r>
            <a:r>
              <a:rPr lang="fr-FR" sz="2400" dirty="0">
                <a:latin typeface="Arial Narrow" pitchFamily="34" charset="0"/>
              </a:rPr>
              <a:t> : Richard Nixon et son équipe étaient déterminés à assurer sa réélection en 1972, quitte à recourir à des méthodes illégales pour affaiblir l'opposition démocrate.</a:t>
            </a:r>
          </a:p>
          <a:p>
            <a:pPr algn="ctr"/>
            <a:r>
              <a:rPr lang="fr-FR" sz="2400" b="1" dirty="0">
                <a:latin typeface="Arial Narrow" pitchFamily="34" charset="0"/>
              </a:rPr>
              <a:t>Espionnage politique</a:t>
            </a:r>
            <a:r>
              <a:rPr lang="fr-FR" sz="2400" dirty="0">
                <a:latin typeface="Arial Narrow" pitchFamily="34" charset="0"/>
              </a:rPr>
              <a:t> : L'administration Nixon avait mis en place une culture du secret et de la surveillance, notamment via le "Comité pour la réélection du président" (CREEP), qui a orchestré des opérations d'espionnage et de sabotage contre les démocrates.</a:t>
            </a:r>
          </a:p>
          <a:p>
            <a:pPr algn="ctr"/>
            <a:r>
              <a:rPr lang="fr-FR" sz="2400" b="1" dirty="0">
                <a:latin typeface="Arial Narrow" pitchFamily="34" charset="0"/>
              </a:rPr>
              <a:t>Culture de l'impunité</a:t>
            </a:r>
            <a:r>
              <a:rPr lang="fr-FR" sz="2400" dirty="0">
                <a:latin typeface="Arial Narrow" pitchFamily="34" charset="0"/>
              </a:rPr>
              <a:t> : Certains membres de l'administration croyaient que le pouvoir exécutif les plaçait au-dessus des lois, ce qui a favorisé des actions illégales comme le cambriolage du Watergate.</a:t>
            </a:r>
          </a:p>
          <a:p>
            <a:pPr algn="ctr"/>
            <a:r>
              <a:rPr lang="fr-FR" sz="2400" b="1" dirty="0">
                <a:latin typeface="Arial Narrow" pitchFamily="34" charset="0"/>
              </a:rPr>
              <a:t>Concurrence exacerbée</a:t>
            </a:r>
            <a:r>
              <a:rPr lang="fr-FR" sz="2400" dirty="0">
                <a:latin typeface="Arial Narrow" pitchFamily="34" charset="0"/>
              </a:rPr>
              <a:t> : La crainte de perdre face aux démocrates, notamment face à des figures comme Edmund </a:t>
            </a:r>
            <a:r>
              <a:rPr lang="fr-FR" sz="2400" dirty="0" err="1">
                <a:latin typeface="Arial Narrow" pitchFamily="34" charset="0"/>
              </a:rPr>
              <a:t>Muskie</a:t>
            </a:r>
            <a:r>
              <a:rPr lang="fr-FR" sz="2400" dirty="0">
                <a:latin typeface="Arial Narrow" pitchFamily="34" charset="0"/>
              </a:rPr>
              <a:t> ou George McGovern, a poussé Nixon et ses alliés à franchir des limites éthiques et juridiques.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3701" y="2508397"/>
            <a:ext cx="2234134" cy="200977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701" y="4822651"/>
            <a:ext cx="2234134" cy="199072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3701" y="188640"/>
            <a:ext cx="2234134" cy="2009775"/>
          </a:xfrm>
          <a:prstGeom prst="rect">
            <a:avLst/>
          </a:prstGeom>
        </p:spPr>
      </p:pic>
    </p:spTree>
    <p:extLst>
      <p:ext uri="{BB962C8B-B14F-4D97-AF65-F5344CB8AC3E}">
        <p14:creationId xmlns:p14="http://schemas.microsoft.com/office/powerpoint/2010/main" val="428560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1140"/>
            <a:ext cx="11895606" cy="6924973"/>
          </a:xfrm>
          <a:prstGeom prst="rect">
            <a:avLst/>
          </a:prstGeom>
        </p:spPr>
        <p:txBody>
          <a:bodyPr wrap="square">
            <a:spAutoFit/>
          </a:bodyPr>
          <a:lstStyle/>
          <a:p>
            <a:r>
              <a:rPr lang="fr-FR" sz="2400" dirty="0">
                <a:latin typeface="Arial Narrow" pitchFamily="34" charset="0"/>
              </a:rPr>
              <a:t>Le scandale du Watergate a eu </a:t>
            </a:r>
            <a:r>
              <a:rPr lang="fr-FR" sz="2400" b="1" dirty="0">
                <a:solidFill>
                  <a:srgbClr val="FF0000"/>
                </a:solidFill>
                <a:latin typeface="Arial Narrow" pitchFamily="34" charset="0"/>
              </a:rPr>
              <a:t>des conséquences </a:t>
            </a:r>
            <a:r>
              <a:rPr lang="fr-FR" sz="2400" dirty="0">
                <a:latin typeface="Arial Narrow" pitchFamily="34" charset="0"/>
              </a:rPr>
              <a:t>profondes et durables sur la politique américaine et la société. En voici les principales :</a:t>
            </a:r>
          </a:p>
          <a:p>
            <a:r>
              <a:rPr lang="fr-FR" sz="2200" b="1" dirty="0">
                <a:latin typeface="Arial Narrow" pitchFamily="34" charset="0"/>
              </a:rPr>
              <a:t>Démission de Richard Nixon</a:t>
            </a:r>
            <a:r>
              <a:rPr lang="fr-FR" sz="2200" dirty="0">
                <a:latin typeface="Arial Narrow" pitchFamily="34" charset="0"/>
              </a:rPr>
              <a:t> : En août 1974, Nixon est devenu le premier président américain à démissionner, évitant ainsi une destitution quasi certaine par le Congrès pour obstruction à la justice, abus de pouvoir et mépris du Congrès.</a:t>
            </a:r>
          </a:p>
          <a:p>
            <a:r>
              <a:rPr lang="fr-FR" sz="2200" b="1" dirty="0">
                <a:latin typeface="Arial Narrow" pitchFamily="34" charset="0"/>
              </a:rPr>
              <a:t>Crise de confiance dans les institutions</a:t>
            </a:r>
            <a:r>
              <a:rPr lang="fr-FR" sz="2200" dirty="0">
                <a:latin typeface="Arial Narrow" pitchFamily="34" charset="0"/>
              </a:rPr>
              <a:t> : Le Watergate a érodé la confiance du public envers le gouvernement et les dirigeants politiques, alimentant un sentiment de </a:t>
            </a:r>
            <a:r>
              <a:rPr lang="fr-FR" sz="2200" dirty="0" smtClean="0">
                <a:latin typeface="Arial Narrow" pitchFamily="34" charset="0"/>
              </a:rPr>
              <a:t>méfiance politique</a:t>
            </a:r>
            <a:r>
              <a:rPr lang="fr-FR" sz="2200" dirty="0">
                <a:latin typeface="Arial Narrow" pitchFamily="34" charset="0"/>
              </a:rPr>
              <a:t>.</a:t>
            </a:r>
          </a:p>
          <a:p>
            <a:r>
              <a:rPr lang="fr-FR" sz="2200" b="1" dirty="0">
                <a:latin typeface="Arial Narrow" pitchFamily="34" charset="0"/>
              </a:rPr>
              <a:t>Renforcement du journalisme d'investigation</a:t>
            </a:r>
            <a:r>
              <a:rPr lang="fr-FR" sz="2200" dirty="0">
                <a:latin typeface="Arial Narrow" pitchFamily="34" charset="0"/>
              </a:rPr>
              <a:t> : Les révélations des journalistes Bob Woodward et Carl Bernstein du Washington Post ont mis en lumière le rôle crucial des médias dans la surveillance du pouvoir, inspirant une nouvelle génération de journalistes.</a:t>
            </a:r>
          </a:p>
          <a:p>
            <a:r>
              <a:rPr lang="fr-FR" sz="2200" b="1" dirty="0">
                <a:latin typeface="Arial Narrow" pitchFamily="34" charset="0"/>
              </a:rPr>
              <a:t>Réformes politiques</a:t>
            </a:r>
            <a:r>
              <a:rPr lang="fr-FR" sz="2200" dirty="0">
                <a:latin typeface="Arial Narrow" pitchFamily="34" charset="0"/>
              </a:rPr>
              <a:t> : Le Congrès a adopté des lois pour prévenir les abus de pouvoir, comme le </a:t>
            </a:r>
            <a:r>
              <a:rPr lang="fr-FR" sz="2200" dirty="0" err="1">
                <a:latin typeface="Arial Narrow" pitchFamily="34" charset="0"/>
              </a:rPr>
              <a:t>Federal</a:t>
            </a:r>
            <a:r>
              <a:rPr lang="fr-FR" sz="2200" dirty="0">
                <a:latin typeface="Arial Narrow" pitchFamily="34" charset="0"/>
              </a:rPr>
              <a:t> Election </a:t>
            </a:r>
            <a:r>
              <a:rPr lang="fr-FR" sz="2200" dirty="0" err="1">
                <a:latin typeface="Arial Narrow" pitchFamily="34" charset="0"/>
              </a:rPr>
              <a:t>Campaign</a:t>
            </a:r>
            <a:r>
              <a:rPr lang="fr-FR" sz="2200" dirty="0">
                <a:latin typeface="Arial Narrow" pitchFamily="34" charset="0"/>
              </a:rPr>
              <a:t> </a:t>
            </a:r>
            <a:r>
              <a:rPr lang="fr-FR" sz="2200" dirty="0" err="1">
                <a:latin typeface="Arial Narrow" pitchFamily="34" charset="0"/>
              </a:rPr>
              <a:t>Act</a:t>
            </a:r>
            <a:r>
              <a:rPr lang="fr-FR" sz="2200" dirty="0">
                <a:latin typeface="Arial Narrow" pitchFamily="34" charset="0"/>
              </a:rPr>
              <a:t> (1974) pour réguler le financement des campagnes et le </a:t>
            </a:r>
            <a:r>
              <a:rPr lang="fr-FR" sz="2200" dirty="0" err="1">
                <a:latin typeface="Arial Narrow" pitchFamily="34" charset="0"/>
              </a:rPr>
              <a:t>Ethics</a:t>
            </a:r>
            <a:r>
              <a:rPr lang="fr-FR" sz="2200" dirty="0">
                <a:latin typeface="Arial Narrow" pitchFamily="34" charset="0"/>
              </a:rPr>
              <a:t> in </a:t>
            </a:r>
            <a:r>
              <a:rPr lang="fr-FR" sz="2200" dirty="0" err="1">
                <a:latin typeface="Arial Narrow" pitchFamily="34" charset="0"/>
              </a:rPr>
              <a:t>Government</a:t>
            </a:r>
            <a:r>
              <a:rPr lang="fr-FR" sz="2200" dirty="0">
                <a:latin typeface="Arial Narrow" pitchFamily="34" charset="0"/>
              </a:rPr>
              <a:t> </a:t>
            </a:r>
            <a:r>
              <a:rPr lang="fr-FR" sz="2200" dirty="0" err="1">
                <a:latin typeface="Arial Narrow" pitchFamily="34" charset="0"/>
              </a:rPr>
              <a:t>Act</a:t>
            </a:r>
            <a:r>
              <a:rPr lang="fr-FR" sz="2200" dirty="0">
                <a:latin typeface="Arial Narrow" pitchFamily="34" charset="0"/>
              </a:rPr>
              <a:t> (1978), qui a créé des procédures spéciales pour enquêter sur les hauts fonctionnaires.</a:t>
            </a:r>
          </a:p>
          <a:p>
            <a:r>
              <a:rPr lang="fr-FR" sz="2200" b="1" dirty="0">
                <a:latin typeface="Arial Narrow" pitchFamily="34" charset="0"/>
              </a:rPr>
              <a:t>Impact sur la présidence</a:t>
            </a:r>
            <a:r>
              <a:rPr lang="fr-FR" sz="2200" dirty="0">
                <a:latin typeface="Arial Narrow" pitchFamily="34" charset="0"/>
              </a:rPr>
              <a:t> : Les pouvoirs de la présidence ont été limités, avec un contrôle accru du Congrès et des médias sur les actions de l'exécutif. Cela a marqué un tournant dans les relations entre les branches du gouvernement.</a:t>
            </a:r>
          </a:p>
          <a:p>
            <a:r>
              <a:rPr lang="fr-FR" sz="2200" b="1" dirty="0">
                <a:latin typeface="Arial Narrow" pitchFamily="34" charset="0"/>
              </a:rPr>
              <a:t>Conséquences judiciaires</a:t>
            </a:r>
            <a:r>
              <a:rPr lang="fr-FR" sz="2200" dirty="0">
                <a:latin typeface="Arial Narrow" pitchFamily="34" charset="0"/>
              </a:rPr>
              <a:t> : Plusieurs membres de l'administration Nixon ont été condamnés à des peines de </a:t>
            </a:r>
            <a:r>
              <a:rPr lang="fr-FR" sz="2200" dirty="0" smtClean="0">
                <a:latin typeface="Arial Narrow" pitchFamily="34" charset="0"/>
              </a:rPr>
              <a:t>prison.</a:t>
            </a:r>
            <a:endParaRPr lang="fr-FR" sz="2200" dirty="0">
              <a:latin typeface="Arial Narrow" pitchFamily="34" charset="0"/>
            </a:endParaRPr>
          </a:p>
          <a:p>
            <a:r>
              <a:rPr lang="fr-FR" sz="2200" b="1" dirty="0">
                <a:latin typeface="Arial Narrow" pitchFamily="34" charset="0"/>
              </a:rPr>
              <a:t>Héritage culturel</a:t>
            </a:r>
            <a:r>
              <a:rPr lang="fr-FR" sz="2200" dirty="0">
                <a:latin typeface="Arial Narrow" pitchFamily="34" charset="0"/>
              </a:rPr>
              <a:t> : Le Watergate est devenu un symbole de corruption et d'abus de pouvoir, influençant la culture populaire et restant une référence dans les débats sur l'éthique politique.</a:t>
            </a:r>
          </a:p>
        </p:txBody>
      </p:sp>
    </p:spTree>
    <p:extLst>
      <p:ext uri="{BB962C8B-B14F-4D97-AF65-F5344CB8AC3E}">
        <p14:creationId xmlns:p14="http://schemas.microsoft.com/office/powerpoint/2010/main" val="194274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3232599" y="0"/>
            <a:ext cx="5177306" cy="523220"/>
          </a:xfrm>
          <a:prstGeom prst="rect">
            <a:avLst/>
          </a:prstGeom>
        </p:spPr>
        <p:txBody>
          <a:bodyPr wrap="square">
            <a:spAutoFit/>
          </a:bodyPr>
          <a:lstStyle/>
          <a:p>
            <a:pPr algn="ctr"/>
            <a:r>
              <a:rPr lang="fr-FR" sz="2800" b="1" dirty="0" smtClean="0">
                <a:solidFill>
                  <a:srgbClr val="FF0000"/>
                </a:solidFill>
                <a:latin typeface="Batang" pitchFamily="18" charset="-127"/>
                <a:ea typeface="Batang" pitchFamily="18" charset="-127"/>
              </a:rPr>
              <a:t>Les </a:t>
            </a:r>
            <a:r>
              <a:rPr lang="fr-FR" sz="2800" b="1" dirty="0">
                <a:solidFill>
                  <a:srgbClr val="FF0000"/>
                </a:solidFill>
                <a:latin typeface="Batang" pitchFamily="18" charset="-127"/>
                <a:ea typeface="Batang" pitchFamily="18" charset="-127"/>
              </a:rPr>
              <a:t>types de corruption </a:t>
            </a:r>
            <a:endParaRPr lang="fr-FR" sz="2800" dirty="0">
              <a:solidFill>
                <a:srgbClr val="FF0000"/>
              </a:solidFill>
              <a:latin typeface="Batang" pitchFamily="18" charset="-127"/>
              <a:ea typeface="Batang" pitchFamily="18" charset="-127"/>
            </a:endParaRPr>
          </a:p>
        </p:txBody>
      </p:sp>
      <p:sp>
        <p:nvSpPr>
          <p:cNvPr id="7" name="Rectangle 6"/>
          <p:cNvSpPr/>
          <p:nvPr/>
        </p:nvSpPr>
        <p:spPr>
          <a:xfrm>
            <a:off x="218941" y="523220"/>
            <a:ext cx="11835684" cy="707886"/>
          </a:xfrm>
          <a:prstGeom prst="rect">
            <a:avLst/>
          </a:prstGeom>
        </p:spPr>
        <p:txBody>
          <a:bodyPr wrap="square">
            <a:spAutoFit/>
          </a:bodyPr>
          <a:lstStyle/>
          <a:p>
            <a:pPr algn="ctr"/>
            <a:r>
              <a:rPr lang="fr-FR" sz="2000" dirty="0">
                <a:ea typeface="Batang" pitchFamily="18" charset="-127"/>
              </a:rPr>
              <a:t> Le type de corruption renseigne sur la position de celui qui exploite abusivement les situations de risque. Les types de corruption retenus sont : </a:t>
            </a:r>
          </a:p>
        </p:txBody>
      </p:sp>
      <p:sp>
        <p:nvSpPr>
          <p:cNvPr id="8" name="Rectangle 7"/>
          <p:cNvSpPr/>
          <p:nvPr/>
        </p:nvSpPr>
        <p:spPr>
          <a:xfrm>
            <a:off x="412124" y="1534612"/>
            <a:ext cx="4559121"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1/ Corruption financière </a:t>
            </a:r>
          </a:p>
        </p:txBody>
      </p:sp>
      <p:sp>
        <p:nvSpPr>
          <p:cNvPr id="10" name="Rectangle 9"/>
          <p:cNvSpPr/>
          <p:nvPr/>
        </p:nvSpPr>
        <p:spPr>
          <a:xfrm>
            <a:off x="128789" y="2059323"/>
            <a:ext cx="8641724" cy="1015663"/>
          </a:xfrm>
          <a:prstGeom prst="rect">
            <a:avLst/>
          </a:prstGeom>
        </p:spPr>
        <p:txBody>
          <a:bodyPr wrap="square">
            <a:spAutoFit/>
          </a:bodyPr>
          <a:lstStyle/>
          <a:p>
            <a:pPr algn="ctr"/>
            <a:r>
              <a:rPr lang="fr-FR" sz="2000" dirty="0">
                <a:ea typeface="Batang" pitchFamily="18" charset="-127"/>
              </a:rPr>
              <a:t> «Le paiement des salaires en temps opportun est une condition préalable importante pour empêcher un comportement corrompu» : Un salaire aussi modeste pourrait être une raison auxiliaire de la corruption. </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8571" y="3940935"/>
            <a:ext cx="3085901" cy="2740852"/>
          </a:xfrm>
          <a:prstGeom prst="rect">
            <a:avLst/>
          </a:prstGeom>
        </p:spPr>
      </p:pic>
      <p:sp>
        <p:nvSpPr>
          <p:cNvPr id="13" name="Rectangle 12"/>
          <p:cNvSpPr/>
          <p:nvPr/>
        </p:nvSpPr>
        <p:spPr>
          <a:xfrm>
            <a:off x="184597" y="3665568"/>
            <a:ext cx="8431367" cy="2616101"/>
          </a:xfrm>
          <a:prstGeom prst="rect">
            <a:avLst/>
          </a:prstGeom>
        </p:spPr>
        <p:txBody>
          <a:bodyPr wrap="square">
            <a:spAutoFit/>
          </a:bodyPr>
          <a:lstStyle/>
          <a:p>
            <a:pPr algn="ctr"/>
            <a:r>
              <a:rPr lang="fr-FR" sz="2000" dirty="0" smtClean="0">
                <a:ea typeface="Batang" pitchFamily="18" charset="-127"/>
              </a:rPr>
              <a:t> </a:t>
            </a:r>
            <a:r>
              <a:rPr lang="fr-FR" sz="2000" dirty="0">
                <a:ea typeface="Batang" pitchFamily="18" charset="-127"/>
              </a:rPr>
              <a:t>De nombreux facteurs conduisent à la corruption </a:t>
            </a:r>
            <a:r>
              <a:rPr lang="fr-FR" sz="2000" dirty="0" smtClean="0">
                <a:ea typeface="Batang" pitchFamily="18" charset="-127"/>
              </a:rPr>
              <a:t>des </a:t>
            </a:r>
            <a:r>
              <a:rPr lang="fr-FR" sz="2000" dirty="0">
                <a:ea typeface="Batang" pitchFamily="18" charset="-127"/>
              </a:rPr>
              <a:t>fonctionnaires. La corruption est un marécage sérieux pour les individus. Les agents publics ont deux raisons principales de lever la main pour corruption. </a:t>
            </a:r>
            <a:endParaRPr lang="fr-FR" sz="2000" dirty="0" smtClean="0">
              <a:ea typeface="Batang" pitchFamily="18" charset="-127"/>
            </a:endParaRPr>
          </a:p>
          <a:p>
            <a:pPr algn="ctr"/>
            <a:endParaRPr lang="fr-FR" sz="2000" dirty="0">
              <a:ea typeface="Batang" pitchFamily="18" charset="-127"/>
            </a:endParaRPr>
          </a:p>
          <a:p>
            <a:pPr algn="ctr"/>
            <a:r>
              <a:rPr lang="fr-FR" sz="2400" b="1" dirty="0" smtClean="0">
                <a:ea typeface="Batang" pitchFamily="18" charset="-127"/>
              </a:rPr>
              <a:t>La </a:t>
            </a:r>
            <a:r>
              <a:rPr lang="fr-FR" sz="2400" b="1" dirty="0">
                <a:ea typeface="Batang" pitchFamily="18" charset="-127"/>
              </a:rPr>
              <a:t>première raison</a:t>
            </a:r>
            <a:r>
              <a:rPr lang="fr-FR" sz="2400" dirty="0">
                <a:ea typeface="Batang" pitchFamily="18" charset="-127"/>
              </a:rPr>
              <a:t> </a:t>
            </a:r>
            <a:r>
              <a:rPr lang="fr-FR" sz="2000" dirty="0">
                <a:ea typeface="Batang" pitchFamily="18" charset="-127"/>
              </a:rPr>
              <a:t>est que la personne impliquée dans la corruption ne fait pas confiance à la stabilité des institutions. Il est convaincu que les institutions gouvernementales s'effondreront bientôt et que le régime changera. Cela peut perturber leur flux de revenus. Ils collectent donc autant d'argent que possible. </a:t>
            </a: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905" y="960581"/>
            <a:ext cx="3644720" cy="2288113"/>
          </a:xfrm>
          <a:prstGeom prst="rect">
            <a:avLst/>
          </a:prstGeom>
        </p:spPr>
      </p:pic>
    </p:spTree>
    <p:extLst>
      <p:ext uri="{BB962C8B-B14F-4D97-AF65-F5344CB8AC3E}">
        <p14:creationId xmlns:p14="http://schemas.microsoft.com/office/powerpoint/2010/main" val="3717154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183" y="239976"/>
            <a:ext cx="7765156" cy="2000548"/>
          </a:xfrm>
          <a:prstGeom prst="rect">
            <a:avLst/>
          </a:prstGeom>
        </p:spPr>
        <p:txBody>
          <a:bodyPr wrap="square">
            <a:spAutoFit/>
          </a:bodyPr>
          <a:lstStyle/>
          <a:p>
            <a:pPr algn="ctr"/>
            <a:r>
              <a:rPr lang="fr-FR" sz="2000" dirty="0">
                <a:ea typeface="Batang" pitchFamily="18" charset="-127"/>
              </a:rPr>
              <a:t> </a:t>
            </a:r>
            <a:r>
              <a:rPr lang="fr-FR" sz="2400" b="1" dirty="0">
                <a:ea typeface="Batang" pitchFamily="18" charset="-127"/>
              </a:rPr>
              <a:t>La deuxième raison</a:t>
            </a:r>
            <a:r>
              <a:rPr lang="fr-FR" sz="2400" dirty="0">
                <a:ea typeface="Batang" pitchFamily="18" charset="-127"/>
              </a:rPr>
              <a:t> </a:t>
            </a:r>
            <a:r>
              <a:rPr lang="fr-FR" sz="2000" dirty="0">
                <a:ea typeface="Batang" pitchFamily="18" charset="-127"/>
              </a:rPr>
              <a:t>d'être corrompu est que les fonctionnaires n'ont pas de sécurité d'emploi. Ils peuvent avoir un emploi au gouvernement aujourd'hui, mais demain, ils ne peuvent pas. Ils pensent qu'il est préférable de saisir cette opportunité aujourd'hui. C'est à cause de cette peur de l’éventualité qu'ils se livrent à diverses formes de corruption afin de pouvoir survivre luxueusement. </a:t>
            </a:r>
          </a:p>
        </p:txBody>
      </p:sp>
      <p:sp>
        <p:nvSpPr>
          <p:cNvPr id="6" name="Rectangle 5"/>
          <p:cNvSpPr/>
          <p:nvPr/>
        </p:nvSpPr>
        <p:spPr>
          <a:xfrm>
            <a:off x="291921" y="2703009"/>
            <a:ext cx="11672552" cy="1631216"/>
          </a:xfrm>
          <a:prstGeom prst="rect">
            <a:avLst/>
          </a:prstGeom>
        </p:spPr>
        <p:txBody>
          <a:bodyPr wrap="square">
            <a:spAutoFit/>
          </a:bodyPr>
          <a:lstStyle/>
          <a:p>
            <a:pPr algn="ctr"/>
            <a:r>
              <a:rPr lang="fr-FR" sz="2000" dirty="0">
                <a:ea typeface="Batang" pitchFamily="18" charset="-127"/>
              </a:rPr>
              <a:t> Les besoins, les désirs des humains doivent être soigneusement étudiés pour évaluer la raison de la corruption financière. Le niveau des salaires n'entraîne pas de corruption. Ce sont leurs situations de vie, leurs désirs qui les poussent à la corruption. Par conséquent, tout au long de leur vie, ils ont du mal à atteindre l'accumulation de capital et une vie luxueuse, ce qui les oblige à adopter des moyens «antisociaux» pour atteindre leurs objectifs.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3" y="4327472"/>
            <a:ext cx="3466832" cy="2317464"/>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241" y="4327472"/>
            <a:ext cx="3477438" cy="2317464"/>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480" y="4327473"/>
            <a:ext cx="3721994" cy="2317464"/>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6581" y="161463"/>
            <a:ext cx="3857892" cy="2272643"/>
          </a:xfrm>
          <a:prstGeom prst="rect">
            <a:avLst/>
          </a:prstGeom>
        </p:spPr>
      </p:pic>
    </p:spTree>
    <p:extLst>
      <p:ext uri="{BB962C8B-B14F-4D97-AF65-F5344CB8AC3E}">
        <p14:creationId xmlns:p14="http://schemas.microsoft.com/office/powerpoint/2010/main" val="28253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997839"/>
            <a:ext cx="11874322" cy="2246769"/>
          </a:xfrm>
          <a:prstGeom prst="rect">
            <a:avLst/>
          </a:prstGeom>
        </p:spPr>
        <p:txBody>
          <a:bodyPr wrap="square">
            <a:spAutoFit/>
          </a:bodyPr>
          <a:lstStyle/>
          <a:p>
            <a:pPr algn="ctr"/>
            <a:r>
              <a:rPr lang="fr-FR" sz="2000" dirty="0">
                <a:ea typeface="Batang" pitchFamily="18" charset="-127"/>
              </a:rPr>
              <a:t> Nous vivons dans un monde terriblement compétitif. Il existe une concurrence entre les entreprises pour la croissance et le développement. De même, il existe une concurrence pour l'accumulation de capital personnel et la formation de capital, la vie luxueuse, etc. entre les individus. </a:t>
            </a:r>
            <a:endParaRPr lang="fr-FR" sz="2000" dirty="0" smtClean="0">
              <a:ea typeface="Batang" pitchFamily="18" charset="-127"/>
            </a:endParaRPr>
          </a:p>
          <a:p>
            <a:pPr algn="ctr"/>
            <a:endParaRPr lang="fr-FR" sz="2000" dirty="0">
              <a:ea typeface="Batang" pitchFamily="18" charset="-127"/>
            </a:endParaRPr>
          </a:p>
          <a:p>
            <a:pPr algn="ctr"/>
            <a:endParaRPr lang="fr-FR" sz="2000" dirty="0" smtClean="0">
              <a:ea typeface="Batang" pitchFamily="18" charset="-127"/>
            </a:endParaRPr>
          </a:p>
          <a:p>
            <a:pPr algn="ctr"/>
            <a:r>
              <a:rPr lang="fr-FR" sz="2000" dirty="0" smtClean="0">
                <a:ea typeface="Batang" pitchFamily="18" charset="-127"/>
              </a:rPr>
              <a:t>Ainsi</a:t>
            </a:r>
            <a:r>
              <a:rPr lang="fr-FR" sz="2000" dirty="0">
                <a:ea typeface="Batang" pitchFamily="18" charset="-127"/>
              </a:rPr>
              <a:t>, leurs intérêts ont priorité sur la loi, la moralité et la peur de la punition. Analogue à d'autres problèmes sociaux comme la guerre, les maladies et la violence sociale, la corruption financière est également inévitable. </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8588" y="4244608"/>
            <a:ext cx="4347693" cy="247456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81" y="178564"/>
            <a:ext cx="3812147" cy="18192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136" y="178564"/>
            <a:ext cx="4057650" cy="1819275"/>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732" y="4244608"/>
            <a:ext cx="4434961" cy="2474561"/>
          </a:xfrm>
          <a:prstGeom prst="rect">
            <a:avLst/>
          </a:prstGeom>
        </p:spPr>
      </p:pic>
    </p:spTree>
    <p:extLst>
      <p:ext uri="{BB962C8B-B14F-4D97-AF65-F5344CB8AC3E}">
        <p14:creationId xmlns:p14="http://schemas.microsoft.com/office/powerpoint/2010/main" val="373828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124" y="239975"/>
            <a:ext cx="4559121"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2/ </a:t>
            </a:r>
            <a:r>
              <a:rPr lang="fr-FR" sz="2400" b="1" dirty="0">
                <a:solidFill>
                  <a:srgbClr val="FF0000"/>
                </a:solidFill>
                <a:latin typeface="Batang" pitchFamily="18" charset="-127"/>
                <a:ea typeface="Batang" pitchFamily="18" charset="-127"/>
              </a:rPr>
              <a:t>Corruption administrative </a:t>
            </a:r>
          </a:p>
        </p:txBody>
      </p:sp>
      <p:sp>
        <p:nvSpPr>
          <p:cNvPr id="7" name="Rectangle 6"/>
          <p:cNvSpPr/>
          <p:nvPr/>
        </p:nvSpPr>
        <p:spPr>
          <a:xfrm>
            <a:off x="244699" y="838741"/>
            <a:ext cx="11719774" cy="2154436"/>
          </a:xfrm>
          <a:prstGeom prst="rect">
            <a:avLst/>
          </a:prstGeom>
        </p:spPr>
        <p:txBody>
          <a:bodyPr wrap="square">
            <a:spAutoFit/>
          </a:bodyPr>
          <a:lstStyle/>
          <a:p>
            <a:pPr algn="ctr"/>
            <a:r>
              <a:rPr lang="fr-FR" sz="2000" dirty="0">
                <a:ea typeface="Batang" pitchFamily="18" charset="-127"/>
              </a:rPr>
              <a:t> Une administration corrompue est un abus de démocratie. En développant des réactions, l'administration bureaucratique s'est transformée en une institution qui met l'accent sur la souveraineté de la politique plutôt que sur la supériorité de l'administration. La supériorité de la domination politique sur les valeurs bureaucratiques a créé un style de comportement administratif très politisé. </a:t>
            </a:r>
            <a:endParaRPr lang="fr-FR" sz="2000" dirty="0" smtClean="0">
              <a:ea typeface="Batang" pitchFamily="18" charset="-127"/>
            </a:endParaRPr>
          </a:p>
          <a:p>
            <a:pPr algn="ctr"/>
            <a:endParaRPr lang="fr-FR" sz="1100" dirty="0" smtClean="0">
              <a:ea typeface="Batang" pitchFamily="18" charset="-127"/>
            </a:endParaRPr>
          </a:p>
          <a:p>
            <a:pPr algn="ctr"/>
            <a:r>
              <a:rPr lang="fr-FR" sz="2000" dirty="0" smtClean="0">
                <a:ea typeface="Batang" pitchFamily="18" charset="-127"/>
              </a:rPr>
              <a:t>La </a:t>
            </a:r>
            <a:r>
              <a:rPr lang="fr-FR" sz="2000" dirty="0">
                <a:ea typeface="Batang" pitchFamily="18" charset="-127"/>
              </a:rPr>
              <a:t>présence d'une vague politique généralisée est en grande partie responsable de la corruption administrative dans certains pays en développement.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973" y="4035114"/>
            <a:ext cx="4762500" cy="285750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99" y="4172757"/>
            <a:ext cx="5138670" cy="2446985"/>
          </a:xfrm>
          <a:prstGeom prst="rect">
            <a:avLst/>
          </a:prstGeom>
        </p:spPr>
      </p:pic>
      <p:sp>
        <p:nvSpPr>
          <p:cNvPr id="10" name="Rectangle 9"/>
          <p:cNvSpPr/>
          <p:nvPr/>
        </p:nvSpPr>
        <p:spPr>
          <a:xfrm>
            <a:off x="244699" y="2986553"/>
            <a:ext cx="11719774" cy="1015663"/>
          </a:xfrm>
          <a:prstGeom prst="rect">
            <a:avLst/>
          </a:prstGeom>
        </p:spPr>
        <p:txBody>
          <a:bodyPr wrap="square">
            <a:spAutoFit/>
          </a:bodyPr>
          <a:lstStyle/>
          <a:p>
            <a:pPr algn="ctr"/>
            <a:r>
              <a:rPr lang="fr-FR" sz="2000" dirty="0">
                <a:ea typeface="Batang" pitchFamily="18" charset="-127"/>
              </a:rPr>
              <a:t>Une administration corrompue ne répond généralement pas aux besoins du public. Il détourne l'attention de ceux qui y participent des véritables buts et objectifs de l'organisation. Alors que la corruption prend racine dans une institution bureaucratique, son effet d'entraînement se poursuit dans d'autres institutions connexes. </a:t>
            </a:r>
          </a:p>
        </p:txBody>
      </p:sp>
    </p:spTree>
    <p:extLst>
      <p:ext uri="{BB962C8B-B14F-4D97-AF65-F5344CB8AC3E}">
        <p14:creationId xmlns:p14="http://schemas.microsoft.com/office/powerpoint/2010/main" val="223576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061" y="2532418"/>
            <a:ext cx="11784169" cy="1323439"/>
          </a:xfrm>
          <a:prstGeom prst="rect">
            <a:avLst/>
          </a:prstGeom>
        </p:spPr>
        <p:txBody>
          <a:bodyPr wrap="square">
            <a:spAutoFit/>
          </a:bodyPr>
          <a:lstStyle/>
          <a:p>
            <a:pPr algn="ctr"/>
            <a:r>
              <a:rPr lang="fr-FR" sz="2000" dirty="0">
                <a:ea typeface="Batang" pitchFamily="18" charset="-127"/>
              </a:rPr>
              <a:t>Finalement, à mesure que la fréquence de la corruption augmente, il devient difficile de lutter contre la corruption. Lorsque la corruption dans l'administration devient omniprésente et doucereuse, les fonctionnaires honnêtes et sacrifiés quittent d'abord le service public. Dans le même temps la fuite des capitaux augmentera. La corruption est alors omniprésente et, en fin de compte, dommageable au développement du pays.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744" y="92902"/>
            <a:ext cx="6246253" cy="244792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820" y="3992383"/>
            <a:ext cx="6394360" cy="2691752"/>
          </a:xfrm>
          <a:prstGeom prst="rect">
            <a:avLst/>
          </a:prstGeom>
        </p:spPr>
      </p:pic>
    </p:spTree>
    <p:extLst>
      <p:ext uri="{BB962C8B-B14F-4D97-AF65-F5344CB8AC3E}">
        <p14:creationId xmlns:p14="http://schemas.microsoft.com/office/powerpoint/2010/main" val="20750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124" y="239975"/>
            <a:ext cx="4559121"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3/ </a:t>
            </a:r>
            <a:r>
              <a:rPr lang="fr-FR" sz="2400" b="1" dirty="0">
                <a:solidFill>
                  <a:srgbClr val="FF0000"/>
                </a:solidFill>
                <a:latin typeface="Batang" pitchFamily="18" charset="-127"/>
                <a:ea typeface="Batang" pitchFamily="18" charset="-127"/>
              </a:rPr>
              <a:t>Corruption morale</a:t>
            </a:r>
            <a:r>
              <a:rPr lang="fr-FR" sz="2400" b="1" dirty="0" smtClean="0">
                <a:solidFill>
                  <a:srgbClr val="FF0000"/>
                </a:solidFill>
                <a:latin typeface="Batang" pitchFamily="18" charset="-127"/>
                <a:ea typeface="Batang" pitchFamily="18" charset="-127"/>
              </a:rPr>
              <a:t> </a:t>
            </a:r>
            <a:endParaRPr lang="fr-FR" sz="2400" b="1" dirty="0">
              <a:solidFill>
                <a:srgbClr val="FF0000"/>
              </a:solidFill>
              <a:latin typeface="Batang" pitchFamily="18" charset="-127"/>
              <a:ea typeface="Batang" pitchFamily="18" charset="-127"/>
            </a:endParaRPr>
          </a:p>
        </p:txBody>
      </p:sp>
      <p:sp>
        <p:nvSpPr>
          <p:cNvPr id="7" name="Rectangle 6"/>
          <p:cNvSpPr/>
          <p:nvPr/>
        </p:nvSpPr>
        <p:spPr>
          <a:xfrm>
            <a:off x="128790" y="677641"/>
            <a:ext cx="8139448" cy="3785652"/>
          </a:xfrm>
          <a:prstGeom prst="rect">
            <a:avLst/>
          </a:prstGeom>
        </p:spPr>
        <p:txBody>
          <a:bodyPr wrap="square">
            <a:spAutoFit/>
          </a:bodyPr>
          <a:lstStyle/>
          <a:p>
            <a:pPr algn="ctr"/>
            <a:r>
              <a:rPr lang="fr-FR" sz="2000" dirty="0">
                <a:ea typeface="Batang" pitchFamily="18" charset="-127"/>
              </a:rPr>
              <a:t>De nombreux philosophes (par exemple, Aristote, Platon et Machiavel) se sont inquiétés de ce type de «corruption morale». Plus précisément, dans la théorie des constitutions «corrompues» et «débauchées», Platon a soutenu que certains régimes étaient principalement exploités au profit des élites dirigeantes et non de celles du peuple. Par conséquent, ils étaient bénéficiaires et désespérants. </a:t>
            </a:r>
            <a:endParaRPr lang="fr-FR" sz="2000" dirty="0" smtClean="0">
              <a:ea typeface="Batang" pitchFamily="18" charset="-127"/>
            </a:endParaRPr>
          </a:p>
          <a:p>
            <a:pPr algn="ctr"/>
            <a:endParaRPr lang="fr-FR" sz="2000" dirty="0">
              <a:ea typeface="Batang" pitchFamily="18" charset="-127"/>
            </a:endParaRPr>
          </a:p>
          <a:p>
            <a:pPr algn="ctr"/>
            <a:r>
              <a:rPr lang="fr-FR" sz="2000" dirty="0" smtClean="0">
                <a:ea typeface="Batang" pitchFamily="18" charset="-127"/>
              </a:rPr>
              <a:t>La </a:t>
            </a:r>
            <a:r>
              <a:rPr lang="fr-FR" sz="2000" dirty="0">
                <a:ea typeface="Batang" pitchFamily="18" charset="-127"/>
              </a:rPr>
              <a:t>corruption morale se considérait comme </a:t>
            </a:r>
            <a:r>
              <a:rPr lang="fr-FR" sz="2000" u="sng" dirty="0">
                <a:solidFill>
                  <a:srgbClr val="FF0000"/>
                </a:solidFill>
                <a:ea typeface="Batang" pitchFamily="18" charset="-127"/>
              </a:rPr>
              <a:t>un individu qui pouvait fournir à la société les informations moraux pour enraciner la corruption</a:t>
            </a:r>
            <a:r>
              <a:rPr lang="fr-FR" sz="2000" dirty="0">
                <a:ea typeface="Batang" pitchFamily="18" charset="-127"/>
              </a:rPr>
              <a:t>. Des individus moralement déshonnêtes pouvaient guider les individus par la manipulation de l'opinion publique, vers une société plus corrompue et détériorée.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146" y="239975"/>
            <a:ext cx="3652233" cy="2979743"/>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146" y="3338848"/>
            <a:ext cx="3652233" cy="34290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10" y="4463293"/>
            <a:ext cx="5555422" cy="2156448"/>
          </a:xfrm>
          <a:prstGeom prst="rect">
            <a:avLst/>
          </a:prstGeom>
        </p:spPr>
      </p:pic>
    </p:spTree>
    <p:extLst>
      <p:ext uri="{BB962C8B-B14F-4D97-AF65-F5344CB8AC3E}">
        <p14:creationId xmlns:p14="http://schemas.microsoft.com/office/powerpoint/2010/main" val="171288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20" y="332676"/>
            <a:ext cx="11809926" cy="4093428"/>
          </a:xfrm>
          <a:prstGeom prst="rect">
            <a:avLst/>
          </a:prstGeom>
        </p:spPr>
        <p:txBody>
          <a:bodyPr wrap="square">
            <a:spAutoFit/>
          </a:bodyPr>
          <a:lstStyle/>
          <a:p>
            <a:pPr algn="ctr"/>
            <a:r>
              <a:rPr lang="fr-FR" sz="2000" dirty="0">
                <a:ea typeface="Batang" pitchFamily="18" charset="-127"/>
              </a:rPr>
              <a:t>On peut distinguer la corruption </a:t>
            </a:r>
            <a:r>
              <a:rPr lang="fr-FR" sz="2000" b="1" dirty="0">
                <a:ea typeface="Batang" pitchFamily="18" charset="-127"/>
              </a:rPr>
              <a:t>politique</a:t>
            </a:r>
            <a:r>
              <a:rPr lang="fr-FR" sz="2000" dirty="0">
                <a:ea typeface="Batang" pitchFamily="18" charset="-127"/>
              </a:rPr>
              <a:t> de la corruption </a:t>
            </a:r>
            <a:r>
              <a:rPr lang="fr-FR" sz="2000" b="1" dirty="0">
                <a:ea typeface="Batang" pitchFamily="18" charset="-127"/>
              </a:rPr>
              <a:t>bureaucratique</a:t>
            </a:r>
            <a:r>
              <a:rPr lang="fr-FR" sz="2000" dirty="0">
                <a:ea typeface="Batang" pitchFamily="18" charset="-127"/>
              </a:rPr>
              <a:t>. </a:t>
            </a:r>
            <a:endParaRPr lang="fr-FR" sz="2000" dirty="0" smtClean="0">
              <a:ea typeface="Batang" pitchFamily="18" charset="-127"/>
            </a:endParaRPr>
          </a:p>
          <a:p>
            <a:pPr algn="ctr"/>
            <a:r>
              <a:rPr lang="fr-FR" sz="2000" dirty="0" smtClean="0">
                <a:ea typeface="Batang" pitchFamily="18" charset="-127"/>
              </a:rPr>
              <a:t>Alors </a:t>
            </a:r>
            <a:r>
              <a:rPr lang="fr-FR" sz="2000" dirty="0">
                <a:ea typeface="Batang" pitchFamily="18" charset="-127"/>
              </a:rPr>
              <a:t>que la </a:t>
            </a:r>
            <a:r>
              <a:rPr lang="fr-FR" sz="2000" b="1" dirty="0">
                <a:solidFill>
                  <a:srgbClr val="FF0000"/>
                </a:solidFill>
                <a:ea typeface="Batang" pitchFamily="18" charset="-127"/>
              </a:rPr>
              <a:t>corruption bureaucratique </a:t>
            </a:r>
            <a:r>
              <a:rPr lang="fr-FR" sz="2000" dirty="0">
                <a:ea typeface="Batang" pitchFamily="18" charset="-127"/>
              </a:rPr>
              <a:t>implique l'utilisation abusive de fonctions publiques à des fins privées, la </a:t>
            </a:r>
            <a:r>
              <a:rPr lang="fr-FR" sz="2000" b="1" dirty="0">
                <a:solidFill>
                  <a:srgbClr val="FF0000"/>
                </a:solidFill>
                <a:ea typeface="Batang" pitchFamily="18" charset="-127"/>
              </a:rPr>
              <a:t>corruption politique </a:t>
            </a:r>
            <a:r>
              <a:rPr lang="fr-FR" sz="2000" dirty="0">
                <a:ea typeface="Batang" pitchFamily="18" charset="-127"/>
              </a:rPr>
              <a:t>se réfère à le désordre des lois et des institutions nationales afin de construire des partis politiques, des machines politiques, ainsi que d'aider les politiciens à capturer et à conserver des postes de direction dans le système politique de la politique. </a:t>
            </a:r>
            <a:endParaRPr lang="fr-FR" sz="2000" dirty="0" smtClean="0">
              <a:ea typeface="Batang" pitchFamily="18" charset="-127"/>
            </a:endParaRPr>
          </a:p>
          <a:p>
            <a:pPr algn="ctr"/>
            <a:r>
              <a:rPr lang="fr-FR" sz="2000" dirty="0" smtClean="0">
                <a:ea typeface="Batang" pitchFamily="18" charset="-127"/>
              </a:rPr>
              <a:t>Le </a:t>
            </a:r>
            <a:r>
              <a:rPr lang="fr-FR" sz="2000" dirty="0">
                <a:ea typeface="Batang" pitchFamily="18" charset="-127"/>
              </a:rPr>
              <a:t>truquage des votes, l'enregistrement d'électeurs non qualifiés, la falsification des résultats des élections, l'achat et la vente de votes, l'écoute électronique illégale des téléphones des chefs de l'opposition, la sollicitation et l'acceptation de contributions illégales à la campagne, l'assassinat des élites de l'opposition et l'intimidation des partisans de l'opposition. Dans de nombreux pays d'Afrique, les individus ou les groupes qui ont conquis le pouvoir politique utilisent souvent ce pouvoir pour générer des avantages et des privilèges pour eux-mêmes et leurs partisans. Dans le cas des États-Unis, il est évident que, historiquement, le pouvoir a été consensuel pour les Anglo-Saxons, les Blancs protestants, mais cela n'a pas été le cas pour les Noirs et de nombreux groupes d'immigrants.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55" y="4524912"/>
            <a:ext cx="4400349" cy="227513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783" y="4428321"/>
            <a:ext cx="4926169" cy="2371725"/>
          </a:xfrm>
          <a:prstGeom prst="rect">
            <a:avLst/>
          </a:prstGeom>
        </p:spPr>
      </p:pic>
      <p:sp>
        <p:nvSpPr>
          <p:cNvPr id="7" name="Rectangle 6"/>
          <p:cNvSpPr/>
          <p:nvPr/>
        </p:nvSpPr>
        <p:spPr>
          <a:xfrm>
            <a:off x="64393" y="0"/>
            <a:ext cx="4559121"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4/ </a:t>
            </a:r>
            <a:r>
              <a:rPr lang="fr-FR" sz="2400" b="1" dirty="0">
                <a:solidFill>
                  <a:srgbClr val="FF0000"/>
                </a:solidFill>
                <a:latin typeface="Batang" pitchFamily="18" charset="-127"/>
                <a:ea typeface="Batang" pitchFamily="18" charset="-127"/>
              </a:rPr>
              <a:t>Corruption politique </a:t>
            </a:r>
          </a:p>
        </p:txBody>
      </p:sp>
    </p:spTree>
    <p:extLst>
      <p:ext uri="{BB962C8B-B14F-4D97-AF65-F5344CB8AC3E}">
        <p14:creationId xmlns:p14="http://schemas.microsoft.com/office/powerpoint/2010/main" val="50545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1818" y="867874"/>
            <a:ext cx="11784169" cy="1384995"/>
          </a:xfrm>
          <a:prstGeom prst="rect">
            <a:avLst/>
          </a:prstGeom>
        </p:spPr>
        <p:txBody>
          <a:bodyPr wrap="square">
            <a:spAutoFit/>
          </a:bodyPr>
          <a:lstStyle/>
          <a:p>
            <a:pPr algn="ctr"/>
            <a:r>
              <a:rPr lang="fr-FR" sz="2400" b="1" dirty="0">
                <a:solidFill>
                  <a:srgbClr val="FF0000"/>
                </a:solidFill>
                <a:ea typeface="Batang" pitchFamily="18" charset="-127"/>
              </a:rPr>
              <a:t>L'affaire Watergate </a:t>
            </a:r>
            <a:r>
              <a:rPr lang="fr-FR" sz="2000" dirty="0">
                <a:ea typeface="Batang" pitchFamily="18" charset="-127"/>
              </a:rPr>
              <a:t>a rafraîchi l'intérêt des politologues américains </a:t>
            </a:r>
            <a:r>
              <a:rPr lang="fr-FR" sz="2000" dirty="0" smtClean="0">
                <a:ea typeface="Batang" pitchFamily="18" charset="-127"/>
              </a:rPr>
              <a:t>                    pour </a:t>
            </a:r>
            <a:r>
              <a:rPr lang="fr-FR" sz="2000" dirty="0">
                <a:ea typeface="Batang" pitchFamily="18" charset="-127"/>
              </a:rPr>
              <a:t>l'étude de la corruption politique. Dans ce nouveau programme de recherche post-Watergate, la corruption politique a été définie comme tout comportement par des individus publiques ou particuliers, qui "viole et érode les normes du système de l'ordre public qui est jugé indispensable pour le maintien de la démocratie politique.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5" y="2872958"/>
            <a:ext cx="4815596" cy="2909657"/>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902" y="2581878"/>
            <a:ext cx="4997011" cy="3712079"/>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4217" y="701640"/>
            <a:ext cx="943310" cy="580757"/>
          </a:xfrm>
          <a:prstGeom prst="rect">
            <a:avLst/>
          </a:prstGeom>
        </p:spPr>
      </p:pic>
    </p:spTree>
    <p:extLst>
      <p:ext uri="{BB962C8B-B14F-4D97-AF65-F5344CB8AC3E}">
        <p14:creationId xmlns:p14="http://schemas.microsoft.com/office/powerpoint/2010/main" val="8635525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301</TotalTime>
  <Words>1201</Words>
  <Application>Microsoft Office PowerPoint</Application>
  <PresentationFormat>Personnalisé</PresentationFormat>
  <Paragraphs>49</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Chulus Info</cp:lastModifiedBy>
  <cp:revision>35</cp:revision>
  <dcterms:created xsi:type="dcterms:W3CDTF">2025-02-07T20:36:50Z</dcterms:created>
  <dcterms:modified xsi:type="dcterms:W3CDTF">2025-03-01T12:26:58Z</dcterms:modified>
</cp:coreProperties>
</file>