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118" autoAdjust="0"/>
    <p:restoredTop sz="94660"/>
  </p:normalViewPr>
  <p:slideViewPr>
    <p:cSldViewPr snapToGrid="0">
      <p:cViewPr varScale="1">
        <p:scale>
          <a:sx n="64" d="100"/>
          <a:sy n="64" d="100"/>
        </p:scale>
        <p:origin x="78"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0693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Date Placeholder 2"/>
          <p:cNvSpPr>
            <a:spLocks noGrp="1"/>
          </p:cNvSpPr>
          <p:nvPr>
            <p:ph type="dt" sz="half" idx="10"/>
          </p:nvPr>
        </p:nvSpPr>
        <p:spPr/>
        <p:txBody>
          <a:bodyPr/>
          <a:lstStyle/>
          <a:p>
            <a:fld id="{DA9AD3EC-55A3-403B-8693-87F1EEFE479D}" type="datetimeFigureOut">
              <a:rPr lang="fr-FR" smtClean="0"/>
              <a:t>15/08/2024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3953833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26538179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a:t>انقر لتحرير نمط عنوان الشكل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06563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952708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a:t>انقر لتحرير نمط عنوان الشكل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a:t>انقر لتحرير أنماط نص الشكل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47507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a:t>انقر لتحرير نمط عنوان الشكل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a:t>انقر لتحرير أنماط نص الشكل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3528215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30681465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1542170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2114347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A9AD3EC-55A3-403B-8693-87F1EEFE479D}" type="datetimeFigureOut">
              <a:rPr lang="fr-FR" smtClean="0"/>
              <a:t>15/08/2024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2440143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DA9AD3EC-55A3-403B-8693-87F1EEFE479D}" type="datetimeFigureOut">
              <a:rPr lang="fr-FR" smtClean="0"/>
              <a:t>15/08/2024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4134040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DA9AD3EC-55A3-403B-8693-87F1EEFE479D}" type="datetimeFigureOut">
              <a:rPr lang="fr-FR" smtClean="0"/>
              <a:t>15/08/2024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1309600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DA9AD3EC-55A3-403B-8693-87F1EEFE479D}" type="datetimeFigureOut">
              <a:rPr lang="fr-FR" smtClean="0"/>
              <a:t>15/08/2024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363133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AD3EC-55A3-403B-8693-87F1EEFE479D}" type="datetimeFigureOut">
              <a:rPr lang="fr-FR" smtClean="0"/>
              <a:t>15/08/2024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1069756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DA9AD3EC-55A3-403B-8693-87F1EEFE479D}" type="datetimeFigureOut">
              <a:rPr lang="fr-FR" smtClean="0"/>
              <a:t>15/08/2024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3693625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a:t>انقر لتحرير نمط عنوان الشكل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DA9AD3EC-55A3-403B-8693-87F1EEFE479D}" type="datetimeFigureOut">
              <a:rPr lang="fr-FR" smtClean="0"/>
              <a:t>15/08/2024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2CDEEE9-E9E5-43CE-9BC7-B87373541406}" type="slidenum">
              <a:rPr lang="fr-FR" smtClean="0"/>
              <a:t>‹N°›</a:t>
            </a:fld>
            <a:endParaRPr lang="fr-FR"/>
          </a:p>
        </p:txBody>
      </p:sp>
    </p:spTree>
    <p:extLst>
      <p:ext uri="{BB962C8B-B14F-4D97-AF65-F5344CB8AC3E}">
        <p14:creationId xmlns:p14="http://schemas.microsoft.com/office/powerpoint/2010/main" val="1583725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A9AD3EC-55A3-403B-8693-87F1EEFE479D}" type="datetimeFigureOut">
              <a:rPr lang="fr-FR" smtClean="0"/>
              <a:t>15/08/2024</a:t>
            </a:fld>
            <a:endParaRPr lang="fr-F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fr-F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2CDEEE9-E9E5-43CE-9BC7-B87373541406}" type="slidenum">
              <a:rPr lang="fr-FR" smtClean="0"/>
              <a:t>‹N°›</a:t>
            </a:fld>
            <a:endParaRPr lang="fr-FR"/>
          </a:p>
        </p:txBody>
      </p:sp>
    </p:spTree>
    <p:extLst>
      <p:ext uri="{BB962C8B-B14F-4D97-AF65-F5344CB8AC3E}">
        <p14:creationId xmlns:p14="http://schemas.microsoft.com/office/powerpoint/2010/main" val="171600152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3E81F5AC-98B9-4CC3-BFD4-1336CA446E9E}"/>
              </a:ext>
            </a:extLst>
          </p:cNvPr>
          <p:cNvSpPr>
            <a:spLocks noGrp="1"/>
          </p:cNvSpPr>
          <p:nvPr>
            <p:ph type="title"/>
          </p:nvPr>
        </p:nvSpPr>
        <p:spPr>
          <a:xfrm>
            <a:off x="1470991" y="140702"/>
            <a:ext cx="9882809" cy="448846"/>
          </a:xfrm>
        </p:spPr>
        <p:txBody>
          <a:bodyPr>
            <a:noAutofit/>
          </a:bodyPr>
          <a:lstStyle/>
          <a:p>
            <a:pPr algn="ctr"/>
            <a:endParaRPr lang="fr-FR" sz="2800" dirty="0"/>
          </a:p>
        </p:txBody>
      </p:sp>
      <p:sp>
        <p:nvSpPr>
          <p:cNvPr id="3" name="عنصر نائب للمحتوى 2">
            <a:extLst>
              <a:ext uri="{FF2B5EF4-FFF2-40B4-BE49-F238E27FC236}">
                <a16:creationId xmlns:a16="http://schemas.microsoft.com/office/drawing/2014/main" xmlns="" id="{299D982C-151D-4B90-868F-9858C888982E}"/>
              </a:ext>
            </a:extLst>
          </p:cNvPr>
          <p:cNvSpPr>
            <a:spLocks noGrp="1"/>
          </p:cNvSpPr>
          <p:nvPr>
            <p:ph idx="1"/>
          </p:nvPr>
        </p:nvSpPr>
        <p:spPr>
          <a:xfrm>
            <a:off x="970722" y="589548"/>
            <a:ext cx="10515600" cy="5983530"/>
          </a:xfrm>
        </p:spPr>
        <p:txBody>
          <a:bodyPr>
            <a:normAutofit fontScale="92500" lnSpcReduction="20000"/>
          </a:bodyPr>
          <a:lstStyle/>
          <a:p>
            <a:pPr marL="0" indent="0" algn="r">
              <a:buNone/>
            </a:pPr>
            <a:r>
              <a:rPr lang="ar-SA" sz="2000" dirty="0"/>
              <a:t>مقدمة :</a:t>
            </a:r>
          </a:p>
          <a:p>
            <a:pPr marL="0" indent="0" algn="r">
              <a:buNone/>
            </a:pPr>
            <a:r>
              <a:rPr lang="ar-SA" sz="2000" dirty="0"/>
              <a:t>المبحث الأول :عروض العمل عبر مواقع التواصل الاجتماعي </a:t>
            </a:r>
          </a:p>
          <a:p>
            <a:pPr marL="0" indent="0" algn="r">
              <a:buNone/>
            </a:pPr>
            <a:r>
              <a:rPr lang="ar-SA" sz="2000" dirty="0"/>
              <a:t>  المطلب الأول : العمل من خلال لينكد ان </a:t>
            </a:r>
          </a:p>
          <a:p>
            <a:pPr marL="0" indent="0" algn="r">
              <a:buNone/>
            </a:pPr>
            <a:r>
              <a:rPr lang="ar-SA" sz="2000" dirty="0"/>
              <a:t>  المطلب الثاني : العمل من خلال فايسبوك موقع التواصل الاجتماعي </a:t>
            </a:r>
          </a:p>
          <a:p>
            <a:pPr marL="0" indent="0" algn="r">
              <a:buNone/>
            </a:pPr>
            <a:r>
              <a:rPr lang="ar-SA" sz="2000" dirty="0"/>
              <a:t>  المطلب الثالث : العمل من خلال </a:t>
            </a:r>
            <a:r>
              <a:rPr lang="ar-SA" sz="2000" dirty="0" err="1"/>
              <a:t>تويترموقع</a:t>
            </a:r>
            <a:r>
              <a:rPr lang="ar-SA" sz="2000" dirty="0"/>
              <a:t> التواصل الاجتماعي </a:t>
            </a:r>
          </a:p>
          <a:p>
            <a:pPr marL="0" indent="0" algn="r">
              <a:buNone/>
            </a:pPr>
            <a:r>
              <a:rPr lang="ar-SA" sz="2000" dirty="0"/>
              <a:t>  المطلب الرابع : العمل من خلال المدونات موقع التواصل الاجتماعي </a:t>
            </a:r>
          </a:p>
          <a:p>
            <a:pPr marL="0" indent="0" algn="r">
              <a:buNone/>
            </a:pPr>
            <a:r>
              <a:rPr lang="ar-SA" sz="2000" dirty="0"/>
              <a:t>المطلب الخامس : العمل من خلال انستغرام موقع التواصل الاجتماعي </a:t>
            </a:r>
          </a:p>
          <a:p>
            <a:pPr marL="0" indent="0" algn="r">
              <a:buNone/>
            </a:pPr>
            <a:r>
              <a:rPr lang="ar-SA" sz="2000" dirty="0"/>
              <a:t>المبحث الثاني : وظائف العمل عبر الانترنت </a:t>
            </a:r>
          </a:p>
          <a:p>
            <a:pPr marL="0" indent="0" algn="r">
              <a:buNone/>
            </a:pPr>
            <a:r>
              <a:rPr lang="ar-SA" sz="2000" dirty="0"/>
              <a:t>  المطلب الأول : العمل في مجال كتابة النصوص </a:t>
            </a:r>
          </a:p>
          <a:p>
            <a:pPr marL="0" indent="0" algn="r">
              <a:buNone/>
            </a:pPr>
            <a:r>
              <a:rPr lang="ar-SA" sz="2000" dirty="0"/>
              <a:t>  المطلب الثاني : العمل في مجال الترجمة </a:t>
            </a:r>
          </a:p>
          <a:p>
            <a:pPr marL="0" indent="0" algn="r">
              <a:buNone/>
            </a:pPr>
            <a:r>
              <a:rPr lang="ar-SA" sz="2000" dirty="0"/>
              <a:t>  المطلب الثالث : العمل في مجال تصميم المواقع الالكترونية </a:t>
            </a:r>
          </a:p>
          <a:p>
            <a:pPr marL="0" indent="0" algn="r">
              <a:buNone/>
            </a:pPr>
            <a:r>
              <a:rPr lang="ar-SA" sz="2000" dirty="0"/>
              <a:t>  المطلب الرابع : العمل في مجال التجارة الالكترونية</a:t>
            </a:r>
          </a:p>
          <a:p>
            <a:pPr marL="0" indent="0" algn="r">
              <a:buNone/>
            </a:pPr>
            <a:r>
              <a:rPr lang="ar-SA" sz="2000" dirty="0"/>
              <a:t>المبحث الثالث : </a:t>
            </a:r>
            <a:r>
              <a:rPr lang="ar-SA" sz="2000" dirty="0" err="1"/>
              <a:t>تاثير</a:t>
            </a:r>
            <a:r>
              <a:rPr lang="ar-SA" sz="2000" dirty="0"/>
              <a:t> مواقع التواصل الاجتماعي في عملية التوظيف و إيجابيات العمل عبر الانترنيت </a:t>
            </a:r>
          </a:p>
          <a:p>
            <a:pPr marL="0" indent="0" algn="r">
              <a:buNone/>
            </a:pPr>
            <a:r>
              <a:rPr lang="ar-SA" sz="2000" dirty="0"/>
              <a:t>  المطلب الأول : </a:t>
            </a:r>
            <a:r>
              <a:rPr lang="ar-SA" sz="2000" dirty="0" err="1"/>
              <a:t>تاثير</a:t>
            </a:r>
            <a:r>
              <a:rPr lang="ar-SA" sz="2000" dirty="0"/>
              <a:t> مواقع التواصل الاجتماعي على عملية التوظيف </a:t>
            </a:r>
          </a:p>
          <a:p>
            <a:pPr marL="0" indent="0" algn="r">
              <a:buNone/>
            </a:pPr>
            <a:r>
              <a:rPr lang="ar-SA" sz="2000" dirty="0"/>
              <a:t>  المطلب الثاني : إيجابيات العمل عبر الانترنيت </a:t>
            </a:r>
          </a:p>
          <a:p>
            <a:pPr marL="0" indent="0" algn="r">
              <a:buNone/>
            </a:pPr>
            <a:r>
              <a:rPr lang="ar-SA" sz="2000" dirty="0"/>
              <a:t>خاتمة :</a:t>
            </a:r>
          </a:p>
        </p:txBody>
      </p:sp>
    </p:spTree>
    <p:extLst>
      <p:ext uri="{BB962C8B-B14F-4D97-AF65-F5344CB8AC3E}">
        <p14:creationId xmlns:p14="http://schemas.microsoft.com/office/powerpoint/2010/main" val="293443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wipe(down)">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wipe(down)">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wipe(down)">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wipe(down)">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nodePh="1">
                                  <p:stCondLst>
                                    <p:cond delay="0"/>
                                  </p:stCondLst>
                                  <p:endCondLst>
                                    <p:cond evt="begin" delay="0">
                                      <p:tn val="85"/>
                                    </p:cond>
                                  </p:endCondLst>
                                  <p:childTnLst>
                                    <p:set>
                                      <p:cBhvr>
                                        <p:cTn id="86" dur="1" fill="hold">
                                          <p:stCondLst>
                                            <p:cond delay="0"/>
                                          </p:stCondLst>
                                        </p:cTn>
                                        <p:tgtEl>
                                          <p:spTgt spid="2"/>
                                        </p:tgtEl>
                                        <p:attrNameLst>
                                          <p:attrName>style.visibility</p:attrName>
                                        </p:attrNameLst>
                                      </p:cBhvr>
                                      <p:to>
                                        <p:strVal val="visible"/>
                                      </p:to>
                                    </p:set>
                                    <p:animEffect transition="in" filter="fade">
                                      <p:cBhvr>
                                        <p:cTn id="87" dur="1000"/>
                                        <p:tgtEl>
                                          <p:spTgt spid="2"/>
                                        </p:tgtEl>
                                      </p:cBhvr>
                                    </p:animEffect>
                                    <p:anim calcmode="lin" valueType="num">
                                      <p:cBhvr>
                                        <p:cTn id="88" dur="1000" fill="hold"/>
                                        <p:tgtEl>
                                          <p:spTgt spid="2"/>
                                        </p:tgtEl>
                                        <p:attrNameLst>
                                          <p:attrName>ppt_x</p:attrName>
                                        </p:attrNameLst>
                                      </p:cBhvr>
                                      <p:tavLst>
                                        <p:tav tm="0">
                                          <p:val>
                                            <p:strVal val="#ppt_x"/>
                                          </p:val>
                                        </p:tav>
                                        <p:tav tm="100000">
                                          <p:val>
                                            <p:strVal val="#ppt_x"/>
                                          </p:val>
                                        </p:tav>
                                      </p:tavLst>
                                    </p:anim>
                                    <p:anim calcmode="lin" valueType="num">
                                      <p:cBhvr>
                                        <p:cTn id="8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E2BFB683-DB08-457B-B198-96E48146DE04}"/>
              </a:ext>
            </a:extLst>
          </p:cNvPr>
          <p:cNvSpPr>
            <a:spLocks noGrp="1"/>
          </p:cNvSpPr>
          <p:nvPr>
            <p:ph type="title"/>
          </p:nvPr>
        </p:nvSpPr>
        <p:spPr>
          <a:xfrm>
            <a:off x="838200" y="172278"/>
            <a:ext cx="11062252" cy="508759"/>
          </a:xfrm>
        </p:spPr>
        <p:txBody>
          <a:bodyPr>
            <a:normAutofit fontScale="90000"/>
          </a:bodyPr>
          <a:lstStyle/>
          <a:p>
            <a:pPr algn="ctr"/>
            <a:r>
              <a:rPr lang="ar-SA" sz="2800" dirty="0"/>
              <a:t>المطلب الثالث : العمل في مجال تصميم المواقع الالكترونية </a:t>
            </a:r>
            <a:endParaRPr lang="fr-FR" sz="2800" dirty="0"/>
          </a:p>
        </p:txBody>
      </p:sp>
      <p:sp>
        <p:nvSpPr>
          <p:cNvPr id="3" name="عنصر نائب للمحتوى 2">
            <a:extLst>
              <a:ext uri="{FF2B5EF4-FFF2-40B4-BE49-F238E27FC236}">
                <a16:creationId xmlns:a16="http://schemas.microsoft.com/office/drawing/2014/main" xmlns="" id="{4323D0BA-5805-4947-8885-BB97030E413E}"/>
              </a:ext>
            </a:extLst>
          </p:cNvPr>
          <p:cNvSpPr>
            <a:spLocks noGrp="1"/>
          </p:cNvSpPr>
          <p:nvPr>
            <p:ph idx="1"/>
          </p:nvPr>
        </p:nvSpPr>
        <p:spPr>
          <a:xfrm>
            <a:off x="838200" y="1179443"/>
            <a:ext cx="10889974" cy="5141844"/>
          </a:xfrm>
        </p:spPr>
        <p:txBody>
          <a:bodyPr>
            <a:normAutofit lnSpcReduction="10000"/>
          </a:bodyPr>
          <a:lstStyle/>
          <a:p>
            <a:pPr marL="0" indent="0" algn="r">
              <a:buNone/>
            </a:pPr>
            <a:r>
              <a:rPr lang="ar-SA" sz="2400" dirty="0"/>
              <a:t>لا شك من انه عمل العصر , فكل ما بحياتنا الان يرتبط بالعالم الافتراضي , كل الاعمال كبيرة كانت او صغيرة تحتاج </a:t>
            </a:r>
            <a:r>
              <a:rPr lang="ar-SA" sz="2400" dirty="0" err="1"/>
              <a:t>لتاسيس</a:t>
            </a:r>
            <a:r>
              <a:rPr lang="ar-SA" sz="2400" dirty="0"/>
              <a:t> موقع خاص بها و الجميع يبحث عن أفكار رائعة و مميزة لتقديم شركته بالصورة الأفضل . </a:t>
            </a:r>
          </a:p>
          <a:p>
            <a:pPr marL="0" indent="0" algn="r">
              <a:buNone/>
            </a:pPr>
            <a:r>
              <a:rPr lang="ar-SA" sz="2400" dirty="0"/>
              <a:t>فاذا كنت تمتلك هذه الموهبة الإبداعية ولديك الكثير من الأفكار الفريدة وظفها في المكان الصحيح و ستجد ان الفرص المتاحة كثيرة , و لدخول هذا المجال يمكنك الاطلاع على المواقع التالية : </a:t>
            </a:r>
          </a:p>
          <a:p>
            <a:pPr marL="0" indent="0" algn="r">
              <a:buNone/>
            </a:pPr>
            <a:r>
              <a:rPr lang="ar-SA" sz="2400" dirty="0"/>
              <a:t>موقع فيليبا : هذا الموقع المميز مخصص لبيع و شراء المواقع الالكترونية , و يمكن عبره العمل في مجال المواقع الالكترونية بطريقتين مختلفتين , الأولى هي شراء موقع الكتروني مستخدم مسبقا و يحصد مبالغ مالية شهرية بحيث يمكن التعديل عليه و الاستمرار باستخدامه و زيادة العائد الشهري لهذا الموقع .</a:t>
            </a:r>
          </a:p>
          <a:p>
            <a:pPr marL="0" indent="0" algn="r">
              <a:buNone/>
            </a:pPr>
            <a:r>
              <a:rPr lang="ar-SA" sz="2400" dirty="0"/>
              <a:t> الطريقة الثانية هي بيع المواقع الالكترونية الخاصة بك </a:t>
            </a:r>
          </a:p>
          <a:p>
            <a:pPr algn="r">
              <a:buFontTx/>
              <a:buChar char="-"/>
            </a:pPr>
            <a:r>
              <a:rPr lang="ar-SA" sz="2400" dirty="0"/>
              <a:t>موقع خمسات </a:t>
            </a:r>
          </a:p>
          <a:p>
            <a:pPr marL="0" indent="0" algn="r">
              <a:buNone/>
            </a:pPr>
            <a:r>
              <a:rPr lang="ar-SA" sz="2400" dirty="0"/>
              <a:t>- موقع مستقل </a:t>
            </a:r>
          </a:p>
        </p:txBody>
      </p:sp>
    </p:spTree>
    <p:extLst>
      <p:ext uri="{BB962C8B-B14F-4D97-AF65-F5344CB8AC3E}">
        <p14:creationId xmlns:p14="http://schemas.microsoft.com/office/powerpoint/2010/main" val="1906994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74496327-3987-4FAC-99DD-74A283B1B25E}"/>
              </a:ext>
            </a:extLst>
          </p:cNvPr>
          <p:cNvSpPr>
            <a:spLocks noGrp="1"/>
          </p:cNvSpPr>
          <p:nvPr>
            <p:ph type="title"/>
          </p:nvPr>
        </p:nvSpPr>
        <p:spPr>
          <a:xfrm>
            <a:off x="838199" y="185530"/>
            <a:ext cx="10916479" cy="495507"/>
          </a:xfrm>
        </p:spPr>
        <p:txBody>
          <a:bodyPr>
            <a:normAutofit fontScale="90000"/>
          </a:bodyPr>
          <a:lstStyle/>
          <a:p>
            <a:pPr algn="ctr"/>
            <a:r>
              <a:rPr lang="ar-SA" sz="2800" dirty="0"/>
              <a:t>المطلب الرابع : العمل في مجال التجارة الالكترونية </a:t>
            </a:r>
            <a:endParaRPr lang="fr-FR" sz="2800" dirty="0"/>
          </a:p>
        </p:txBody>
      </p:sp>
      <p:sp>
        <p:nvSpPr>
          <p:cNvPr id="3" name="عنصر نائب للمحتوى 2">
            <a:extLst>
              <a:ext uri="{FF2B5EF4-FFF2-40B4-BE49-F238E27FC236}">
                <a16:creationId xmlns:a16="http://schemas.microsoft.com/office/drawing/2014/main" xmlns="" id="{2D364C1A-0ECE-4109-82DA-9DB6B45A3C51}"/>
              </a:ext>
            </a:extLst>
          </p:cNvPr>
          <p:cNvSpPr>
            <a:spLocks noGrp="1"/>
          </p:cNvSpPr>
          <p:nvPr>
            <p:ph idx="1"/>
          </p:nvPr>
        </p:nvSpPr>
        <p:spPr>
          <a:xfrm>
            <a:off x="838199" y="1537251"/>
            <a:ext cx="11128513" cy="4850296"/>
          </a:xfrm>
        </p:spPr>
        <p:txBody>
          <a:bodyPr>
            <a:normAutofit/>
          </a:bodyPr>
          <a:lstStyle/>
          <a:p>
            <a:pPr marL="0" indent="0" algn="r">
              <a:buNone/>
            </a:pPr>
            <a:r>
              <a:rPr lang="ar-SA" sz="2400" dirty="0"/>
              <a:t>من اكثر الاعمال ربحا على الانترنيت لما تحتويه من مجالات واسعة ووسائل عديدة في الترويج , عموما هي عمليات بيع وشراء تتم بين الزبائن و العملاء عن طريق الانترنيت . </a:t>
            </a:r>
          </a:p>
          <a:p>
            <a:pPr marL="0" indent="0" algn="r">
              <a:buNone/>
            </a:pPr>
            <a:r>
              <a:rPr lang="ar-SA" sz="2400" dirty="0"/>
              <a:t>فاذا كنت تؤمن بقدرتك على التنافس التجاري و لم تحصل على فرصتك على ارض الواقع فحتما عليك ان تجربها في العالم الافتراضي فيمكنك اما ان تعمل في المتاجر الالكترونية او ان تعمل على متجرك الخاص بك </a:t>
            </a:r>
          </a:p>
          <a:p>
            <a:pPr algn="r">
              <a:buFontTx/>
              <a:buChar char="-"/>
            </a:pPr>
            <a:r>
              <a:rPr lang="ar-SA" sz="2400" dirty="0"/>
              <a:t>كما تستطيع عرض بضائع قد تصنعها بنفسك او الحصول على سلع جاهزة و إعادة تنسيقها لبيعها بطريقتك على متجرك الخاص . </a:t>
            </a:r>
          </a:p>
          <a:p>
            <a:pPr algn="r">
              <a:buFontTx/>
              <a:buChar char="-"/>
            </a:pPr>
            <a:r>
              <a:rPr lang="ar-SA" sz="2400" dirty="0"/>
              <a:t>لكن عليك ان تكون ذكيا كي تختار المنتجات المناسبة التي تهم متابعي الموقع و تستطيع اقناعهم بشرائها كما عليك ان تقوم بحساب و تقدير الأسعار المناسبة و طريقة إيصال البضائع </a:t>
            </a:r>
            <a:r>
              <a:rPr lang="ar-SA" sz="2400" dirty="0" err="1"/>
              <a:t>لاصحابها</a:t>
            </a:r>
            <a:r>
              <a:rPr lang="ar-SA" sz="2400" dirty="0"/>
              <a:t> و إيجاد طرق جديدة دائما للترويج </a:t>
            </a:r>
            <a:endParaRPr lang="fr-FR" sz="2400" dirty="0"/>
          </a:p>
        </p:txBody>
      </p:sp>
    </p:spTree>
    <p:extLst>
      <p:ext uri="{BB962C8B-B14F-4D97-AF65-F5344CB8AC3E}">
        <p14:creationId xmlns:p14="http://schemas.microsoft.com/office/powerpoint/2010/main" val="2802058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2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circle(in)">
                                      <p:cBhvr>
                                        <p:cTn id="24" dur="2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circle(in)">
                                      <p:cBhvr>
                                        <p:cTn id="2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612CFE-23ED-43B1-B77F-CC8C5764F8CE}"/>
              </a:ext>
            </a:extLst>
          </p:cNvPr>
          <p:cNvSpPr>
            <a:spLocks noGrp="1"/>
          </p:cNvSpPr>
          <p:nvPr>
            <p:ph type="title"/>
          </p:nvPr>
        </p:nvSpPr>
        <p:spPr>
          <a:xfrm>
            <a:off x="838200" y="243715"/>
            <a:ext cx="11155017" cy="437322"/>
          </a:xfrm>
        </p:spPr>
        <p:txBody>
          <a:bodyPr>
            <a:noAutofit/>
          </a:bodyPr>
          <a:lstStyle/>
          <a:p>
            <a:pPr algn="ctr"/>
            <a:r>
              <a:rPr lang="ar-SA" sz="2800" dirty="0"/>
              <a:t>المبحث الثالث : </a:t>
            </a:r>
            <a:r>
              <a:rPr lang="ar-SA" sz="2800" dirty="0" err="1"/>
              <a:t>تاثير</a:t>
            </a:r>
            <a:r>
              <a:rPr lang="ar-SA" sz="2800" dirty="0"/>
              <a:t> مواقع التواصل الاجتماعي في عملية التوظيف و إيجابيات العمل عبر الانترنيت </a:t>
            </a:r>
            <a:endParaRPr lang="fr-FR" sz="2800" dirty="0"/>
          </a:p>
        </p:txBody>
      </p:sp>
      <p:sp>
        <p:nvSpPr>
          <p:cNvPr id="3" name="عنصر نائب للمحتوى 2">
            <a:extLst>
              <a:ext uri="{FF2B5EF4-FFF2-40B4-BE49-F238E27FC236}">
                <a16:creationId xmlns:a16="http://schemas.microsoft.com/office/drawing/2014/main" xmlns="" id="{17F7E433-2E9F-4BF4-8C94-823962CD3C89}"/>
              </a:ext>
            </a:extLst>
          </p:cNvPr>
          <p:cNvSpPr>
            <a:spLocks noGrp="1"/>
          </p:cNvSpPr>
          <p:nvPr>
            <p:ph idx="1"/>
          </p:nvPr>
        </p:nvSpPr>
        <p:spPr>
          <a:xfrm>
            <a:off x="838199" y="954156"/>
            <a:ext cx="11009243" cy="5903843"/>
          </a:xfrm>
        </p:spPr>
        <p:txBody>
          <a:bodyPr>
            <a:normAutofit fontScale="92500" lnSpcReduction="10000"/>
          </a:bodyPr>
          <a:lstStyle/>
          <a:p>
            <a:pPr marL="0" indent="0" algn="r">
              <a:buNone/>
            </a:pPr>
            <a:r>
              <a:rPr lang="ar-SA" sz="2400" dirty="0"/>
              <a:t>المطلب الأول : </a:t>
            </a:r>
            <a:r>
              <a:rPr lang="ar-SA" sz="2400" dirty="0" err="1"/>
              <a:t>تاثير</a:t>
            </a:r>
            <a:r>
              <a:rPr lang="ar-SA" sz="2400" dirty="0"/>
              <a:t> مواقع التواصل الاجتماعي في عملية التوظيف </a:t>
            </a:r>
          </a:p>
          <a:p>
            <a:pPr marL="0" indent="0" algn="r">
              <a:buNone/>
            </a:pPr>
            <a:r>
              <a:rPr lang="ar-SA" sz="2400" dirty="0"/>
              <a:t> مع </a:t>
            </a:r>
            <a:r>
              <a:rPr lang="ar-SA" sz="2400" dirty="0" err="1"/>
              <a:t>غزومواقع</a:t>
            </a:r>
            <a:r>
              <a:rPr lang="ar-SA" sz="2400" dirty="0"/>
              <a:t> التواصل الاجتماعي مجالات مختلفة من حياتنا من تسويق و تجارة و إعلانات , وصلت الى مجال التوظيف بجانبيه, الباحث عن وظيفة و الباحث عن موظف , و </a:t>
            </a:r>
            <a:r>
              <a:rPr lang="ar-SA" sz="2400" dirty="0" err="1"/>
              <a:t>بدات</a:t>
            </a:r>
            <a:r>
              <a:rPr lang="ar-SA" sz="2400" dirty="0"/>
              <a:t> الشركات تغير طرق توظيفها و تعتمد اعتمادا كبيرا على هذه المواقع للتوظيف . </a:t>
            </a:r>
          </a:p>
          <a:p>
            <a:pPr algn="r">
              <a:buFontTx/>
              <a:buChar char="-"/>
            </a:pPr>
            <a:r>
              <a:rPr lang="ar-SA" sz="2400" dirty="0"/>
              <a:t>تستخدم حوالي 90 بالمئة من الشركات حاليا الملفات الشخصية على مواقع التواصل الاجتماعي للتوظيف , و تحديدا على منصة لينكد ان فهي اهم منصة تواصل اجتماعي </a:t>
            </a:r>
            <a:r>
              <a:rPr lang="ar-SA" sz="2400" dirty="0" err="1"/>
              <a:t>للاعمال</a:t>
            </a:r>
            <a:r>
              <a:rPr lang="ar-SA" sz="2400" dirty="0"/>
              <a:t> . و شركات التوظيف الكبيرة او الشركات التي ترغب في توظيف اشحاص في مكاتبها . </a:t>
            </a:r>
          </a:p>
          <a:p>
            <a:pPr algn="r">
              <a:buFontTx/>
              <a:buChar char="-"/>
            </a:pPr>
            <a:r>
              <a:rPr lang="ar-SA" sz="2400" dirty="0"/>
              <a:t> تخصص ما يسمى بحساب الاعمال ووظيفته تحديد معايير الموظف المطلوب من ناحية الفئة العمرية و مستواه العلمي و الجامعة التي درس فيها و اهم مهاراته المطلوبة , و </a:t>
            </a:r>
            <a:r>
              <a:rPr lang="ar-SA" sz="2400" dirty="0" err="1"/>
              <a:t>تظهرنتائج</a:t>
            </a:r>
            <a:r>
              <a:rPr lang="ar-SA" sz="2400" dirty="0"/>
              <a:t> البحث افضل الأشخاص الذين يناسبون هذه المعايير على المنصة , بحسب ما يشرح المختص في الامن </a:t>
            </a:r>
            <a:r>
              <a:rPr lang="ar-SA" sz="2400" dirty="0" err="1"/>
              <a:t>السيبراني</a:t>
            </a:r>
            <a:r>
              <a:rPr lang="ar-SA" sz="2400" dirty="0"/>
              <a:t> و المستشار في التحول الرقمي و التسويق الرقمي رولاند ابي نجم </a:t>
            </a:r>
          </a:p>
          <a:p>
            <a:pPr algn="r">
              <a:buFontTx/>
              <a:buChar char="-"/>
            </a:pPr>
            <a:r>
              <a:rPr lang="ar-SA" sz="2400" dirty="0"/>
              <a:t>والميزة الإضافية هنا هي ان الملف الشخصي للأشخاص اصبح تفاعليا  أي يتم تحديث معلومات سيرته الذاتية </a:t>
            </a:r>
          </a:p>
          <a:p>
            <a:pPr marL="0" indent="0" algn="r">
              <a:buNone/>
            </a:pPr>
            <a:r>
              <a:rPr lang="ar-SA" sz="2400" dirty="0"/>
              <a:t>اما الطريقة المثلى للتوظيف فلا علاقة لها بمواقع التواصل باستثناء علاقة هذه المواقع بالوظيفة . لذا يجب أولا تحليل العمل و معرفة متطلباته , من ثم تقييم الكفاءات و المهارات اللازمة للعمل , و أخيرا تحديد الطريقة المناسبة  لقياسها </a:t>
            </a:r>
            <a:endParaRPr lang="fr-FR" sz="2400" dirty="0"/>
          </a:p>
        </p:txBody>
      </p:sp>
    </p:spTree>
    <p:extLst>
      <p:ext uri="{BB962C8B-B14F-4D97-AF65-F5344CB8AC3E}">
        <p14:creationId xmlns:p14="http://schemas.microsoft.com/office/powerpoint/2010/main" val="3456258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a:extLst>
              <a:ext uri="{FF2B5EF4-FFF2-40B4-BE49-F238E27FC236}">
                <a16:creationId xmlns:a16="http://schemas.microsoft.com/office/drawing/2014/main" xmlns="" id="{1BA23106-810D-438C-AAAF-D149667D2FCA}"/>
              </a:ext>
            </a:extLst>
          </p:cNvPr>
          <p:cNvSpPr>
            <a:spLocks noGrp="1"/>
          </p:cNvSpPr>
          <p:nvPr>
            <p:ph type="title"/>
          </p:nvPr>
        </p:nvSpPr>
        <p:spPr>
          <a:xfrm>
            <a:off x="1540566" y="384313"/>
            <a:ext cx="10515600" cy="5963478"/>
          </a:xfrm>
        </p:spPr>
        <p:txBody>
          <a:bodyPr>
            <a:normAutofit fontScale="90000"/>
          </a:bodyPr>
          <a:lstStyle/>
          <a:p>
            <a:pPr algn="r"/>
            <a:r>
              <a:rPr lang="ar-SA" sz="2400" dirty="0"/>
              <a:t>و بنظرها منصة </a:t>
            </a:r>
            <a:r>
              <a:rPr lang="ar-SA" sz="2400" dirty="0" err="1"/>
              <a:t>لينكدان</a:t>
            </a:r>
            <a:r>
              <a:rPr lang="ar-SA" sz="2400" dirty="0"/>
              <a:t> تعطي فرصة للوصول الى اكبر عدد ممكن من المترشحين , خاصة للشركات الصغيرة </a:t>
            </a:r>
            <a:br>
              <a:rPr lang="ar-SA" sz="2400" dirty="0"/>
            </a:br>
            <a:r>
              <a:rPr lang="ar-SA" sz="2400" dirty="0"/>
              <a:t>كما تعطي مؤشرا مبدئيا عن المرشح , وهي وسيلة لغربلة  المرشحين بناء على ادنى المعايير , و استخدامها كنقطة بداية , لكن لمعرفة متطلبات الوظيفة اللازمة و الشاملة . </a:t>
            </a:r>
            <a:br>
              <a:rPr lang="ar-SA" sz="2400" dirty="0"/>
            </a:br>
            <a:r>
              <a:rPr lang="ar-SA" sz="2400" dirty="0"/>
              <a:t>إحصاءات بعض شركات التوظيف و التسويق : </a:t>
            </a:r>
            <a:br>
              <a:rPr lang="ar-SA" sz="2400" dirty="0"/>
            </a:br>
            <a:r>
              <a:rPr lang="ar-SA" sz="2400" dirty="0"/>
              <a:t>- 79 بالمئة من المتقدمين للوظائف يستخدمون وسائل التواصل الاجتماعي في بحثهم عن عمل </a:t>
            </a:r>
            <a:br>
              <a:rPr lang="ar-SA" sz="2400" dirty="0"/>
            </a:br>
            <a:r>
              <a:rPr lang="ar-SA" sz="2400" dirty="0"/>
              <a:t>يصنف الباحثون عن عمل عبر مواقع التواصل الاجتماعي و الشبكات المهنية على انها اكثر موارد البحث عم وظائف فائدة مقارنة بمواقع التوظيف و إعلانات الوظائف ووكالات التوظيف واحداث التوظيف </a:t>
            </a:r>
            <a:br>
              <a:rPr lang="ar-SA" sz="2400" dirty="0"/>
            </a:br>
            <a:r>
              <a:rPr lang="ar-SA" sz="2400" dirty="0"/>
              <a:t>- يتزايد التوظيف عبر وسائل التواصل مع 84بالمئة من المؤسسات التي تستخدمه حاليا و 9 بالمئة تخطط لاستخدامه </a:t>
            </a:r>
            <a:br>
              <a:rPr lang="ar-SA" sz="2400" dirty="0"/>
            </a:br>
            <a:r>
              <a:rPr lang="ar-SA" sz="2400" dirty="0"/>
              <a:t>- 80 بالمئة من أصحاب العمل يقولون ان التوظيف الاجتماعي يساعدهم في العثور على مرشحين غير فاعلين </a:t>
            </a:r>
            <a:br>
              <a:rPr lang="ar-SA" sz="2400" dirty="0"/>
            </a:br>
            <a:r>
              <a:rPr lang="ar-SA" sz="2400" dirty="0"/>
              <a:t>- 70 بالمئة من مديري التوظيف يقولون انهم قد </a:t>
            </a:r>
            <a:r>
              <a:rPr lang="ar-SA" sz="2400" dirty="0" err="1"/>
              <a:t>وظفو</a:t>
            </a:r>
            <a:r>
              <a:rPr lang="ar-SA" sz="2400" dirty="0"/>
              <a:t> بنجاح باستخدام وسائل التواصل الاجتماعي </a:t>
            </a:r>
            <a:br>
              <a:rPr lang="ar-SA" sz="2400" dirty="0"/>
            </a:br>
            <a:r>
              <a:rPr lang="ar-SA" sz="2400" dirty="0"/>
              <a:t>- يستخدم 91 بالمئة من أصحاب العمل وسائل التواصل الاجتماعي لتوظيف المواهب , اليوم يعتقد ارباب العمل ان التسويق عبر وسائل التواصل الاجتماعي سيكون اكثر مهارات الموارد البشرية طلبا بحلول عام 2020 , يليه تحليل البيانات و التصميم التنبئي </a:t>
            </a:r>
            <a:endParaRPr lang="fr-FR" sz="2400" dirty="0"/>
          </a:p>
        </p:txBody>
      </p:sp>
    </p:spTree>
    <p:extLst>
      <p:ext uri="{BB962C8B-B14F-4D97-AF65-F5344CB8AC3E}">
        <p14:creationId xmlns:p14="http://schemas.microsoft.com/office/powerpoint/2010/main" val="88948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a:extLst>
              <a:ext uri="{FF2B5EF4-FFF2-40B4-BE49-F238E27FC236}">
                <a16:creationId xmlns:a16="http://schemas.microsoft.com/office/drawing/2014/main" xmlns="" id="{1E7E4249-9E99-4E83-8AE7-8724D4CA06F4}"/>
              </a:ext>
            </a:extLst>
          </p:cNvPr>
          <p:cNvSpPr>
            <a:spLocks noGrp="1"/>
          </p:cNvSpPr>
          <p:nvPr>
            <p:ph type="title"/>
          </p:nvPr>
        </p:nvSpPr>
        <p:spPr>
          <a:xfrm>
            <a:off x="838200" y="159025"/>
            <a:ext cx="11022496" cy="522012"/>
          </a:xfrm>
        </p:spPr>
        <p:txBody>
          <a:bodyPr>
            <a:normAutofit/>
          </a:bodyPr>
          <a:lstStyle/>
          <a:p>
            <a:pPr algn="ctr"/>
            <a:r>
              <a:rPr lang="ar-SA" sz="2800" dirty="0"/>
              <a:t>المطلب الثاني : إيجابيات العمل عبر الانترنيت </a:t>
            </a:r>
            <a:endParaRPr lang="fr-FR" sz="2800" dirty="0"/>
          </a:p>
        </p:txBody>
      </p:sp>
      <p:sp>
        <p:nvSpPr>
          <p:cNvPr id="4" name="عنصر نائب للمحتوى 3">
            <a:extLst>
              <a:ext uri="{FF2B5EF4-FFF2-40B4-BE49-F238E27FC236}">
                <a16:creationId xmlns:a16="http://schemas.microsoft.com/office/drawing/2014/main" xmlns="" id="{9B693B25-CAB1-4712-B7B1-744F6B9C3544}"/>
              </a:ext>
            </a:extLst>
          </p:cNvPr>
          <p:cNvSpPr>
            <a:spLocks noGrp="1"/>
          </p:cNvSpPr>
          <p:nvPr>
            <p:ph idx="1"/>
          </p:nvPr>
        </p:nvSpPr>
        <p:spPr>
          <a:xfrm>
            <a:off x="450575" y="681037"/>
            <a:ext cx="11516138" cy="6017938"/>
          </a:xfrm>
        </p:spPr>
        <p:txBody>
          <a:bodyPr>
            <a:normAutofit fontScale="92500" lnSpcReduction="10000"/>
          </a:bodyPr>
          <a:lstStyle/>
          <a:p>
            <a:pPr marL="0" indent="0" algn="r">
              <a:buNone/>
            </a:pPr>
            <a:r>
              <a:rPr lang="ar-SA" sz="2400" dirty="0"/>
              <a:t>المرونة : هنا نقصد انه يمكنك العمل بالوقت الذي ترغب به و من المكان الأنسب , فانت سيد القرار و يمكنك اختيار الأفضل لك </a:t>
            </a:r>
          </a:p>
          <a:p>
            <a:pPr marL="0" indent="0" algn="r">
              <a:buNone/>
            </a:pPr>
            <a:r>
              <a:rPr lang="ar-SA" sz="2400" dirty="0"/>
              <a:t> - سهولة إيجاد الفرص : في الوقت الحالي يوجد المئات من المواقع الالكترونية التي تساعدك على إيجاد الاف فرص العمل عبر الانترنيت , وانت مطلوب منك بناء سيرة ذاتية قوية ومن ثم ضغطة زر واحدة قد تضعك على الطريق الصحيح .</a:t>
            </a:r>
          </a:p>
          <a:p>
            <a:pPr marL="0" indent="0" algn="r">
              <a:buNone/>
            </a:pPr>
            <a:r>
              <a:rPr lang="ar-SA" sz="2400" dirty="0"/>
              <a:t> - توفير الوقت : الكثيرون يعانون من مشكلة بعد مكان عملهم عن مكان اقامتهم , وقد يقضون ساعة او اكثر على الطريق لذلك العمل من المنزل يساعدك على الاستفادة من الوقت الضائع بشكل يومي في المواصلات </a:t>
            </a:r>
          </a:p>
          <a:p>
            <a:pPr marL="0" indent="0" algn="r">
              <a:buNone/>
            </a:pPr>
            <a:r>
              <a:rPr lang="ar-SA" sz="2400" dirty="0"/>
              <a:t> - إمكانية العمل مع شركات و مواقع خارج دولتك : ان كنت تجيد لغة الإنجليزية او أي لغة أخرى , فتمتلك فرص كبيرة للحصول على فرص عمل في مجالك ولكن مع شركات اجنبية او ان تعمل كمستقل على مواقع اجنبية </a:t>
            </a:r>
          </a:p>
          <a:p>
            <a:pPr marL="0" indent="0" algn="r">
              <a:buNone/>
            </a:pPr>
            <a:r>
              <a:rPr lang="ar-SA" sz="2400" dirty="0"/>
              <a:t> - توفير المال : اشارت بعض الإحصاءات ان الأشخاص الذين يعملون من المنزل يوفرون مبالغ مالية معتبرة . وهنا يشار الى المبالغ التي يتم صرفها على المواصلات او على وجبات الطعام في استراحة العمل و غير ذلك </a:t>
            </a:r>
          </a:p>
          <a:p>
            <a:pPr marL="0" indent="0" algn="r">
              <a:buNone/>
            </a:pPr>
            <a:r>
              <a:rPr lang="ar-SA" sz="2400" dirty="0"/>
              <a:t> - قضاء أطول وقت أطول مع العائلة : ان كنت من الأشخاص الذين يستمتعون بقضاء الوقت مع العائلة فهذه فرصتك الذهبية لقضاء وقت أطول معهم . </a:t>
            </a:r>
            <a:endParaRPr lang="fr-FR" sz="2400" dirty="0"/>
          </a:p>
        </p:txBody>
      </p:sp>
    </p:spTree>
    <p:extLst>
      <p:ext uri="{BB962C8B-B14F-4D97-AF65-F5344CB8AC3E}">
        <p14:creationId xmlns:p14="http://schemas.microsoft.com/office/powerpoint/2010/main" val="2096115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circle(in)">
                                      <p:cBhvr>
                                        <p:cTn id="3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826739C5-F72E-40F2-8A8F-F2B209A49F5C}"/>
              </a:ext>
            </a:extLst>
          </p:cNvPr>
          <p:cNvSpPr>
            <a:spLocks noGrp="1"/>
          </p:cNvSpPr>
          <p:nvPr>
            <p:ph type="title"/>
          </p:nvPr>
        </p:nvSpPr>
        <p:spPr>
          <a:xfrm>
            <a:off x="891209" y="240748"/>
            <a:ext cx="10515600" cy="440290"/>
          </a:xfrm>
        </p:spPr>
        <p:txBody>
          <a:bodyPr>
            <a:noAutofit/>
          </a:bodyPr>
          <a:lstStyle/>
          <a:p>
            <a:pPr algn="ctr"/>
            <a:r>
              <a:rPr lang="ar-SA" sz="2800" dirty="0"/>
              <a:t>خاتمة : </a:t>
            </a:r>
            <a:endParaRPr lang="fr-FR" sz="2800" dirty="0"/>
          </a:p>
        </p:txBody>
      </p:sp>
      <p:sp>
        <p:nvSpPr>
          <p:cNvPr id="3" name="عنصر نائب للمحتوى 2">
            <a:extLst>
              <a:ext uri="{FF2B5EF4-FFF2-40B4-BE49-F238E27FC236}">
                <a16:creationId xmlns:a16="http://schemas.microsoft.com/office/drawing/2014/main" xmlns="" id="{971AB68D-F21B-4D56-BCE6-D02BAD2AAB61}"/>
              </a:ext>
            </a:extLst>
          </p:cNvPr>
          <p:cNvSpPr>
            <a:spLocks noGrp="1"/>
          </p:cNvSpPr>
          <p:nvPr>
            <p:ph idx="1"/>
          </p:nvPr>
        </p:nvSpPr>
        <p:spPr>
          <a:xfrm>
            <a:off x="231913" y="1454566"/>
            <a:ext cx="11728174" cy="1633191"/>
          </a:xfrm>
        </p:spPr>
        <p:txBody>
          <a:bodyPr>
            <a:normAutofit/>
          </a:bodyPr>
          <a:lstStyle/>
          <a:p>
            <a:pPr marL="0" indent="0">
              <a:buNone/>
            </a:pPr>
            <a:r>
              <a:rPr lang="ar-SA" sz="2400" dirty="0"/>
              <a:t>نجد في مواقع التواصل الاجتماعي اهم عروض العمل و الوظائف الشاغرة لذا يجب علينا الاهتمام بهذا الموضوع وعدم اهماله </a:t>
            </a:r>
            <a:r>
              <a:rPr lang="ar-SA" sz="2400" dirty="0" err="1"/>
              <a:t>بالاخص</a:t>
            </a:r>
            <a:r>
              <a:rPr lang="ar-SA" sz="2400" dirty="0"/>
              <a:t> الأشخاص حاملي الشهادات </a:t>
            </a:r>
            <a:endParaRPr lang="fr-FR" sz="2400" dirty="0"/>
          </a:p>
        </p:txBody>
      </p:sp>
    </p:spTree>
    <p:extLst>
      <p:ext uri="{BB962C8B-B14F-4D97-AF65-F5344CB8AC3E}">
        <p14:creationId xmlns:p14="http://schemas.microsoft.com/office/powerpoint/2010/main" val="195514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23AEBEE9-3739-43FB-B30F-135F17E5A4A4}"/>
              </a:ext>
            </a:extLst>
          </p:cNvPr>
          <p:cNvSpPr>
            <a:spLocks noGrp="1"/>
          </p:cNvSpPr>
          <p:nvPr>
            <p:ph type="title"/>
          </p:nvPr>
        </p:nvSpPr>
        <p:spPr>
          <a:xfrm>
            <a:off x="838200" y="570189"/>
            <a:ext cx="10515600" cy="701676"/>
          </a:xfrm>
        </p:spPr>
        <p:txBody>
          <a:bodyPr>
            <a:noAutofit/>
          </a:bodyPr>
          <a:lstStyle/>
          <a:p>
            <a:pPr algn="ctr"/>
            <a:r>
              <a:rPr lang="ar-SA" sz="3200" dirty="0"/>
              <a:t>مقدمة :</a:t>
            </a:r>
            <a:endParaRPr lang="fr-FR" sz="3200" dirty="0"/>
          </a:p>
        </p:txBody>
      </p:sp>
      <p:sp>
        <p:nvSpPr>
          <p:cNvPr id="3" name="عنصر نائب للمحتوى 2">
            <a:extLst>
              <a:ext uri="{FF2B5EF4-FFF2-40B4-BE49-F238E27FC236}">
                <a16:creationId xmlns:a16="http://schemas.microsoft.com/office/drawing/2014/main" xmlns="" id="{71B0A54C-D6F7-4D5D-9501-85A4E33A5168}"/>
              </a:ext>
            </a:extLst>
          </p:cNvPr>
          <p:cNvSpPr>
            <a:spLocks noGrp="1"/>
          </p:cNvSpPr>
          <p:nvPr>
            <p:ph idx="1"/>
          </p:nvPr>
        </p:nvSpPr>
        <p:spPr>
          <a:xfrm>
            <a:off x="838200" y="1457739"/>
            <a:ext cx="10515600" cy="4479234"/>
          </a:xfrm>
        </p:spPr>
        <p:txBody>
          <a:bodyPr>
            <a:normAutofit/>
          </a:bodyPr>
          <a:lstStyle/>
          <a:p>
            <a:pPr marL="0" indent="0" algn="r">
              <a:buNone/>
            </a:pPr>
            <a:r>
              <a:rPr lang="ar-SA" sz="2400" dirty="0"/>
              <a:t>ليس من السهل ان تجد عملا في مجالك وخصوصا ان كنت لا تمتلك خبرة و لم تكتسب مهارات بعد , فاغلب الشركات تطلب خبرات لا تقل عن سنتين , لكن لا داعي للقلق فهذا لم يعد سيئا كالماضي , </a:t>
            </a:r>
            <a:r>
              <a:rPr lang="ar-SA" sz="2400" dirty="0" err="1"/>
              <a:t>بامكانك</a:t>
            </a:r>
            <a:r>
              <a:rPr lang="ar-SA" sz="2400" dirty="0"/>
              <a:t> الان ان تستغل فرصا أخرى و يمكنك الخوض في تجربة العمل عبر الانترنيت , مع وجود فرص للحصول على مردود مادي معتبر . </a:t>
            </a:r>
          </a:p>
          <a:p>
            <a:pPr marL="0" indent="0" algn="r">
              <a:buNone/>
            </a:pPr>
            <a:r>
              <a:rPr lang="ar-SA" sz="2400" dirty="0"/>
              <a:t>حيث يوجد لدينا في عالم التكنولوجيا والانترنيت الكثير من الاعمال و الوظائف الشاغرة من خلال مواقع التواصل الاجتماعي و في هذا المقال سنوضح لكم اهم المواقع و الوسائل التواصل الاجتماعي الذي من خلاله تستطيع ان تحصل على فرص العمل و التوظيف .</a:t>
            </a:r>
          </a:p>
          <a:p>
            <a:pPr marL="0" indent="0" algn="r">
              <a:buNone/>
            </a:pPr>
            <a:r>
              <a:rPr lang="ar-SA" sz="2400" dirty="0"/>
              <a:t>  فماهي اغلب فروض و عروض العمل في مواقع التواصل الاجتماعي , و ماهي وظائف العمل عبر الانترنيت ؟</a:t>
            </a:r>
            <a:endParaRPr lang="fr-FR" sz="2400" dirty="0"/>
          </a:p>
        </p:txBody>
      </p:sp>
    </p:spTree>
    <p:extLst>
      <p:ext uri="{BB962C8B-B14F-4D97-AF65-F5344CB8AC3E}">
        <p14:creationId xmlns:p14="http://schemas.microsoft.com/office/powerpoint/2010/main" val="111518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2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circle(in)">
                                      <p:cBhvr>
                                        <p:cTn id="24"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7D8E90B7-5962-420D-8910-DFF499FFEC6D}"/>
              </a:ext>
            </a:extLst>
          </p:cNvPr>
          <p:cNvSpPr>
            <a:spLocks noGrp="1"/>
          </p:cNvSpPr>
          <p:nvPr>
            <p:ph type="title"/>
          </p:nvPr>
        </p:nvSpPr>
        <p:spPr>
          <a:xfrm>
            <a:off x="251791" y="186980"/>
            <a:ext cx="11688417" cy="681038"/>
          </a:xfrm>
        </p:spPr>
        <p:txBody>
          <a:bodyPr>
            <a:normAutofit/>
          </a:bodyPr>
          <a:lstStyle/>
          <a:p>
            <a:pPr algn="ctr"/>
            <a:r>
              <a:rPr lang="ar-SA" sz="2800" dirty="0"/>
              <a:t>المبحث الأول : عروض العمل عبر مواقع التواصل الاجتماعي </a:t>
            </a:r>
            <a:endParaRPr lang="fr-FR" sz="2800" dirty="0"/>
          </a:p>
        </p:txBody>
      </p:sp>
      <p:sp>
        <p:nvSpPr>
          <p:cNvPr id="3" name="عنصر نائب للمحتوى 2">
            <a:extLst>
              <a:ext uri="{FF2B5EF4-FFF2-40B4-BE49-F238E27FC236}">
                <a16:creationId xmlns:a16="http://schemas.microsoft.com/office/drawing/2014/main" xmlns="" id="{58E9C1EB-0E31-4286-B27C-A0ABE7209FCB}"/>
              </a:ext>
            </a:extLst>
          </p:cNvPr>
          <p:cNvSpPr>
            <a:spLocks noGrp="1"/>
          </p:cNvSpPr>
          <p:nvPr>
            <p:ph idx="1"/>
          </p:nvPr>
        </p:nvSpPr>
        <p:spPr>
          <a:xfrm>
            <a:off x="384313" y="1118359"/>
            <a:ext cx="11410121" cy="4871623"/>
          </a:xfrm>
        </p:spPr>
        <p:txBody>
          <a:bodyPr>
            <a:normAutofit/>
          </a:bodyPr>
          <a:lstStyle/>
          <a:p>
            <a:pPr marL="0" indent="0" algn="r">
              <a:buNone/>
            </a:pPr>
            <a:r>
              <a:rPr lang="ar-SA" sz="2400" dirty="0"/>
              <a:t>المطلب الأول : العمل من خلال لينكد ان </a:t>
            </a:r>
          </a:p>
          <a:p>
            <a:pPr marL="0" indent="0">
              <a:buNone/>
            </a:pPr>
            <a:endParaRPr lang="ar-SA" sz="2400" dirty="0"/>
          </a:p>
          <a:p>
            <a:pPr marL="0" indent="0" algn="r">
              <a:buNone/>
            </a:pPr>
            <a:r>
              <a:rPr lang="ar-SA" sz="2400" dirty="0"/>
              <a:t>لينكد ان هو الموقع الرئيسي بين المهنيين و الباحثين عن عمل و يتيح لك الموقع تحميل سيرتك الذاتية و تصنيف خبرتك المهنية و الاكاديمية و اللغوية و لتميز حسابك عن غيره , عن طريق كتابة مقدمة جذابة و إضافة محتوى مميز غير الذي تجده يتكرر في غالبية الحسابات , و اختيار صورة ذات طابع مهني و احترافي , و بعدها استعرض مهارات التواصل الخاصة بك و </a:t>
            </a:r>
            <a:r>
              <a:rPr lang="ar-SA" sz="2400" dirty="0" err="1"/>
              <a:t>لاتجعل</a:t>
            </a:r>
            <a:r>
              <a:rPr lang="ar-SA" sz="2400" dirty="0"/>
              <a:t> شبكة علاقاتك تقتصر على الأشخاص الذين تعرفهم فقط , بل الخبراء و الأشخاص المؤثرين في مجالك و من المهم جدا ان تعمل تحديث مستمر لمحتوى حسابك دائما و ليس فقط في الفترات التي تبحث فيها عن عمل </a:t>
            </a:r>
            <a:endParaRPr lang="fr-FR" sz="2400" dirty="0"/>
          </a:p>
        </p:txBody>
      </p:sp>
    </p:spTree>
    <p:extLst>
      <p:ext uri="{BB962C8B-B14F-4D97-AF65-F5344CB8AC3E}">
        <p14:creationId xmlns:p14="http://schemas.microsoft.com/office/powerpoint/2010/main" val="96947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19F61E54-0974-4FCB-9CE6-6BD1F52363B6}"/>
              </a:ext>
            </a:extLst>
          </p:cNvPr>
          <p:cNvSpPr>
            <a:spLocks noGrp="1"/>
          </p:cNvSpPr>
          <p:nvPr>
            <p:ph type="title"/>
          </p:nvPr>
        </p:nvSpPr>
        <p:spPr>
          <a:xfrm>
            <a:off x="838200" y="331304"/>
            <a:ext cx="11208026" cy="662609"/>
          </a:xfrm>
        </p:spPr>
        <p:txBody>
          <a:bodyPr>
            <a:normAutofit/>
          </a:bodyPr>
          <a:lstStyle/>
          <a:p>
            <a:pPr algn="ctr"/>
            <a:r>
              <a:rPr lang="ar-SA" sz="2800" dirty="0"/>
              <a:t>المطلب الثاني : العمل من خلال الفايسبوك موقع التواصل الاجتماعي </a:t>
            </a:r>
            <a:endParaRPr lang="fr-FR" sz="2800" dirty="0"/>
          </a:p>
        </p:txBody>
      </p:sp>
      <p:sp>
        <p:nvSpPr>
          <p:cNvPr id="3" name="عنصر نائب للمحتوى 2">
            <a:extLst>
              <a:ext uri="{FF2B5EF4-FFF2-40B4-BE49-F238E27FC236}">
                <a16:creationId xmlns:a16="http://schemas.microsoft.com/office/drawing/2014/main" xmlns="" id="{EE1F497D-1AC2-433D-853A-503D6A3253F9}"/>
              </a:ext>
            </a:extLst>
          </p:cNvPr>
          <p:cNvSpPr>
            <a:spLocks noGrp="1"/>
          </p:cNvSpPr>
          <p:nvPr>
            <p:ph idx="1"/>
          </p:nvPr>
        </p:nvSpPr>
        <p:spPr>
          <a:xfrm>
            <a:off x="838200" y="1709530"/>
            <a:ext cx="10836965" cy="3318376"/>
          </a:xfrm>
        </p:spPr>
        <p:txBody>
          <a:bodyPr>
            <a:normAutofit/>
          </a:bodyPr>
          <a:lstStyle/>
          <a:p>
            <a:pPr marL="0" indent="0" algn="r">
              <a:buNone/>
            </a:pPr>
            <a:r>
              <a:rPr lang="ar-SA" sz="2400" dirty="0"/>
              <a:t>يضم فايسبوك بعض المزايا التي </a:t>
            </a:r>
            <a:r>
              <a:rPr lang="ar-SA" sz="2400" dirty="0" err="1"/>
              <a:t>تعززبحثك</a:t>
            </a:r>
            <a:r>
              <a:rPr lang="ar-SA" sz="2400" dirty="0"/>
              <a:t> عن عمل جديد و حدث بياناتك الاكاديمية و المهنية على الموقع , و حاول البحث عن موظفين يعملون في شركة معينة و ارسل لهم دعوات صداقة و تواصل معهم و أيضا القيام بإعلان على الفايسبوك الترويج عن صفحتك , ان كانت لديك صفحة تنشر عليها اعمالك و انجازاتك او تعلن بها عن شركتك الخاصة </a:t>
            </a:r>
            <a:endParaRPr lang="fr-FR" sz="2400" dirty="0"/>
          </a:p>
        </p:txBody>
      </p:sp>
    </p:spTree>
    <p:extLst>
      <p:ext uri="{BB962C8B-B14F-4D97-AF65-F5344CB8AC3E}">
        <p14:creationId xmlns:p14="http://schemas.microsoft.com/office/powerpoint/2010/main" val="3869301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89927798-8907-4F19-9932-C113AC675296}"/>
              </a:ext>
            </a:extLst>
          </p:cNvPr>
          <p:cNvSpPr>
            <a:spLocks noGrp="1"/>
          </p:cNvSpPr>
          <p:nvPr>
            <p:ph type="title"/>
          </p:nvPr>
        </p:nvSpPr>
        <p:spPr>
          <a:xfrm>
            <a:off x="838200" y="251791"/>
            <a:ext cx="10929730" cy="583097"/>
          </a:xfrm>
        </p:spPr>
        <p:txBody>
          <a:bodyPr>
            <a:normAutofit/>
          </a:bodyPr>
          <a:lstStyle/>
          <a:p>
            <a:pPr algn="ctr"/>
            <a:r>
              <a:rPr lang="ar-SA" sz="2800" dirty="0"/>
              <a:t>المطلب الثالث : العمل من خلال تويتر موقع التواصل الاجتماعي </a:t>
            </a:r>
            <a:endParaRPr lang="fr-FR" sz="2800" dirty="0"/>
          </a:p>
        </p:txBody>
      </p:sp>
      <p:sp>
        <p:nvSpPr>
          <p:cNvPr id="3" name="عنصر نائب للمحتوى 2">
            <a:extLst>
              <a:ext uri="{FF2B5EF4-FFF2-40B4-BE49-F238E27FC236}">
                <a16:creationId xmlns:a16="http://schemas.microsoft.com/office/drawing/2014/main" xmlns="" id="{8D602288-FC5B-442F-A58A-965CA7F0B4DA}"/>
              </a:ext>
            </a:extLst>
          </p:cNvPr>
          <p:cNvSpPr>
            <a:spLocks noGrp="1"/>
          </p:cNvSpPr>
          <p:nvPr>
            <p:ph idx="1"/>
          </p:nvPr>
        </p:nvSpPr>
        <p:spPr>
          <a:xfrm>
            <a:off x="838200" y="1563758"/>
            <a:ext cx="10730948" cy="3525078"/>
          </a:xfrm>
        </p:spPr>
        <p:txBody>
          <a:bodyPr>
            <a:normAutofit/>
          </a:bodyPr>
          <a:lstStyle/>
          <a:p>
            <a:pPr marL="0" indent="0" algn="r">
              <a:buNone/>
            </a:pPr>
            <a:r>
              <a:rPr lang="ar-SA" sz="2400" dirty="0"/>
              <a:t>يعد تويتر وسيلة تواصل سريعة و مباشرة , وهو المكان المثالي لمتابعة نصائح البحث عن عمل جديد , او متابعة الإعلانات عن الشواغر و يمكنك متابعة الأشخاص المؤثرين في مجالك المهني و استخدام </a:t>
            </a:r>
            <a:r>
              <a:rPr lang="ar-SA" sz="2400" dirty="0" err="1"/>
              <a:t>الهاشتاق</a:t>
            </a:r>
            <a:r>
              <a:rPr lang="ar-SA" sz="2400" dirty="0"/>
              <a:t> للبحث عن الشواغر و الوظائف و الاعمال , </a:t>
            </a:r>
          </a:p>
          <a:p>
            <a:pPr marL="0" indent="0" algn="r">
              <a:buNone/>
            </a:pPr>
            <a:r>
              <a:rPr lang="ar-SA" sz="2400" dirty="0"/>
              <a:t>و الحصول على نصائح في مختلف المواضيع و لا تكتف بإعادة التغريد , و غرد بنفسك و اظهر اهتماماتك و روج عن انجازاتك </a:t>
            </a:r>
          </a:p>
        </p:txBody>
      </p:sp>
    </p:spTree>
    <p:extLst>
      <p:ext uri="{BB962C8B-B14F-4D97-AF65-F5344CB8AC3E}">
        <p14:creationId xmlns:p14="http://schemas.microsoft.com/office/powerpoint/2010/main" val="78440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16F889E4-75F1-470B-BA86-6B6B4ECCBCED}"/>
              </a:ext>
            </a:extLst>
          </p:cNvPr>
          <p:cNvSpPr>
            <a:spLocks noGrp="1"/>
          </p:cNvSpPr>
          <p:nvPr>
            <p:ph type="title"/>
          </p:nvPr>
        </p:nvSpPr>
        <p:spPr>
          <a:xfrm>
            <a:off x="838200" y="318052"/>
            <a:ext cx="10515600" cy="503583"/>
          </a:xfrm>
        </p:spPr>
        <p:txBody>
          <a:bodyPr>
            <a:normAutofit fontScale="90000"/>
          </a:bodyPr>
          <a:lstStyle/>
          <a:p>
            <a:pPr algn="ctr"/>
            <a:r>
              <a:rPr lang="ar-SA" sz="2800" dirty="0"/>
              <a:t>المطلب الرابع : العمل من خلال المدونات موقع التواصل الاجتماعي </a:t>
            </a:r>
            <a:endParaRPr lang="fr-FR" sz="2800" dirty="0"/>
          </a:p>
        </p:txBody>
      </p:sp>
      <p:sp>
        <p:nvSpPr>
          <p:cNvPr id="3" name="عنصر نائب للمحتوى 2">
            <a:extLst>
              <a:ext uri="{FF2B5EF4-FFF2-40B4-BE49-F238E27FC236}">
                <a16:creationId xmlns:a16="http://schemas.microsoft.com/office/drawing/2014/main" xmlns="" id="{7C311627-9E7C-4D9B-87C1-B351FCD13106}"/>
              </a:ext>
            </a:extLst>
          </p:cNvPr>
          <p:cNvSpPr>
            <a:spLocks noGrp="1"/>
          </p:cNvSpPr>
          <p:nvPr>
            <p:ph idx="1"/>
          </p:nvPr>
        </p:nvSpPr>
        <p:spPr>
          <a:xfrm>
            <a:off x="1023731" y="2120348"/>
            <a:ext cx="10515600" cy="2080591"/>
          </a:xfrm>
        </p:spPr>
        <p:txBody>
          <a:bodyPr>
            <a:normAutofit/>
          </a:bodyPr>
          <a:lstStyle/>
          <a:p>
            <a:pPr marL="0" indent="0" algn="r">
              <a:buNone/>
            </a:pPr>
            <a:r>
              <a:rPr lang="ar-SA" sz="2400" dirty="0"/>
              <a:t>يعد انشاء مدونة خاصة بك وسيلة ممتازة لاستعراض مهاراتك و مشاركة ما تعرفه و اظهار مدى خبرتك في مجال معين و غالبا ما يحكم الناس على مدونتك استنادا على اخر تدوينة قمت بنشرها , لذا عليك بذل جهد مستمر و احرص على تحديث مدونتك على الأقل مرة في الأسبوع , و على ان يقدم ما تكتبه قيمة مضافة للقراء </a:t>
            </a:r>
            <a:endParaRPr lang="fr-FR" sz="2400" dirty="0"/>
          </a:p>
        </p:txBody>
      </p:sp>
    </p:spTree>
    <p:extLst>
      <p:ext uri="{BB962C8B-B14F-4D97-AF65-F5344CB8AC3E}">
        <p14:creationId xmlns:p14="http://schemas.microsoft.com/office/powerpoint/2010/main" val="2563692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88C4F763-A059-4188-A0CB-FC3C02F09B02}"/>
              </a:ext>
            </a:extLst>
          </p:cNvPr>
          <p:cNvSpPr>
            <a:spLocks noGrp="1"/>
          </p:cNvSpPr>
          <p:nvPr>
            <p:ph type="title"/>
          </p:nvPr>
        </p:nvSpPr>
        <p:spPr>
          <a:xfrm>
            <a:off x="838199" y="365126"/>
            <a:ext cx="10982739" cy="615536"/>
          </a:xfrm>
        </p:spPr>
        <p:txBody>
          <a:bodyPr>
            <a:normAutofit/>
          </a:bodyPr>
          <a:lstStyle/>
          <a:p>
            <a:pPr algn="ctr"/>
            <a:r>
              <a:rPr lang="ar-SA" sz="2800" dirty="0"/>
              <a:t>المطلب الخامس : العمل من خلال انستغرام موقع التواصل الاجتماعي </a:t>
            </a:r>
            <a:endParaRPr lang="fr-FR" sz="2800" dirty="0"/>
          </a:p>
        </p:txBody>
      </p:sp>
      <p:sp>
        <p:nvSpPr>
          <p:cNvPr id="3" name="عنصر نائب للمحتوى 2">
            <a:extLst>
              <a:ext uri="{FF2B5EF4-FFF2-40B4-BE49-F238E27FC236}">
                <a16:creationId xmlns:a16="http://schemas.microsoft.com/office/drawing/2014/main" xmlns="" id="{A0B32169-F299-4DDA-9DE4-F89BFF04EC13}"/>
              </a:ext>
            </a:extLst>
          </p:cNvPr>
          <p:cNvSpPr>
            <a:spLocks noGrp="1"/>
          </p:cNvSpPr>
          <p:nvPr>
            <p:ph idx="1"/>
          </p:nvPr>
        </p:nvSpPr>
        <p:spPr>
          <a:xfrm>
            <a:off x="1058516" y="1980510"/>
            <a:ext cx="10515600" cy="3909391"/>
          </a:xfrm>
        </p:spPr>
        <p:txBody>
          <a:bodyPr>
            <a:normAutofit/>
          </a:bodyPr>
          <a:lstStyle/>
          <a:p>
            <a:pPr marL="0" indent="0" algn="r">
              <a:buNone/>
            </a:pPr>
            <a:r>
              <a:rPr lang="ar-SA" sz="2400" dirty="0"/>
              <a:t>يساعد انستغرام في إيجاد فرص توظيف مميزة اذا كنت تعمل في المجال البصري او الفني او الإبداعي , و يمكنك استخدام انستغرام لعرض اعمالك الفنية او الترويج عن حياتك المهنية , و استخدام </a:t>
            </a:r>
            <a:r>
              <a:rPr lang="ar-SA" sz="2400" dirty="0" err="1"/>
              <a:t>الهاشتاق</a:t>
            </a:r>
            <a:r>
              <a:rPr lang="ar-SA" sz="2400" dirty="0"/>
              <a:t> للتواصل والتفاعل و الحديث عن تميز حسابك على انستغرام قد يكون طريقة ممتازة لكسر الجليد خلال مقابلات العمل او فعاليات التعارف ضمن الإطارات المهنية </a:t>
            </a:r>
            <a:endParaRPr lang="fr-FR" sz="2400" dirty="0"/>
          </a:p>
        </p:txBody>
      </p:sp>
    </p:spTree>
    <p:extLst>
      <p:ext uri="{BB962C8B-B14F-4D97-AF65-F5344CB8AC3E}">
        <p14:creationId xmlns:p14="http://schemas.microsoft.com/office/powerpoint/2010/main" val="416594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90B98629-91B1-4397-B5E8-FB82D09BB946}"/>
              </a:ext>
            </a:extLst>
          </p:cNvPr>
          <p:cNvSpPr>
            <a:spLocks noGrp="1"/>
          </p:cNvSpPr>
          <p:nvPr>
            <p:ph type="title"/>
          </p:nvPr>
        </p:nvSpPr>
        <p:spPr>
          <a:xfrm>
            <a:off x="838200" y="238540"/>
            <a:ext cx="10515600" cy="583096"/>
          </a:xfrm>
        </p:spPr>
        <p:txBody>
          <a:bodyPr>
            <a:normAutofit/>
          </a:bodyPr>
          <a:lstStyle/>
          <a:p>
            <a:pPr algn="ctr"/>
            <a:r>
              <a:rPr lang="ar-SA" sz="2800" dirty="0"/>
              <a:t>المبحث الثاني : وظائف العمل عبر الانترنيت </a:t>
            </a:r>
            <a:endParaRPr lang="fr-FR" sz="2800" dirty="0"/>
          </a:p>
        </p:txBody>
      </p:sp>
      <p:sp>
        <p:nvSpPr>
          <p:cNvPr id="3" name="عنصر نائب للمحتوى 2">
            <a:extLst>
              <a:ext uri="{FF2B5EF4-FFF2-40B4-BE49-F238E27FC236}">
                <a16:creationId xmlns:a16="http://schemas.microsoft.com/office/drawing/2014/main" xmlns="" id="{B007E71E-B4B2-4EA9-8B80-2CE9A0BAC5A9}"/>
              </a:ext>
            </a:extLst>
          </p:cNvPr>
          <p:cNvSpPr>
            <a:spLocks noGrp="1"/>
          </p:cNvSpPr>
          <p:nvPr>
            <p:ph idx="1"/>
          </p:nvPr>
        </p:nvSpPr>
        <p:spPr>
          <a:xfrm>
            <a:off x="838199" y="821636"/>
            <a:ext cx="10995991" cy="5797824"/>
          </a:xfrm>
        </p:spPr>
        <p:txBody>
          <a:bodyPr>
            <a:normAutofit fontScale="92500" lnSpcReduction="20000"/>
          </a:bodyPr>
          <a:lstStyle/>
          <a:p>
            <a:pPr marL="0" indent="0" algn="r">
              <a:buNone/>
            </a:pPr>
            <a:r>
              <a:rPr lang="ar-SA" sz="2400" dirty="0"/>
              <a:t>المطلب الأول : العمل في مجال كتابة النصوص والمقالات </a:t>
            </a:r>
          </a:p>
          <a:p>
            <a:pPr marL="0" indent="0" algn="r">
              <a:buNone/>
            </a:pPr>
            <a:r>
              <a:rPr lang="ar-SA" sz="2400" dirty="0"/>
              <a:t>واحدة من اكثر وظائف العمل انتشارا على المواقع العالمية , فهذه المنصات بحاجة لان تغني صفحاتها بالمواضيع المتنوعة و المفيدة </a:t>
            </a:r>
            <a:r>
              <a:rPr lang="ar-SA" sz="2400" dirty="0" err="1"/>
              <a:t>لقراءها</a:t>
            </a:r>
            <a:r>
              <a:rPr lang="ar-SA" sz="2400" dirty="0"/>
              <a:t> , و ما يميز هذا العمل انك تفيد و تستفيد من خلال زيادة ثقافتك و معلوماتك بالتزامن مع عملك , لبحثك المستمر عن مختلف العناوين و تصفحك للمواقع العديدة التي تقدم اخبارا و معلومات حتى تقدمها بالشكل الأفضل للمتابعين , اضف اليها اكتساب الخبرة في الكتابة و تحسين اسلوبك في طرح المسائل و مناقشتها فاذا كنت من محبي الكتابة فستكون هذه بداية رائعة بالنسبة لك , و هناك الكثير من  المواقع المعروفة التي تقدم لك هذه الخدمة و منها </a:t>
            </a:r>
          </a:p>
          <a:p>
            <a:pPr marL="0" indent="0" algn="r">
              <a:buNone/>
            </a:pPr>
            <a:r>
              <a:rPr lang="ar-SA" sz="2400" dirty="0"/>
              <a:t>موقع الامنيات برس : موقع مشهور و ضخم المحتوى , يهدف الى اغناء المحتوى العربي عبر نشر مقالات و معلومات في مجالات عدة منها موضوعات اجتماعية و تعليمية و متعلقة بالموضة و الاخبار و غيرها الكثير من المجالات , </a:t>
            </a:r>
          </a:p>
          <a:p>
            <a:pPr marL="0" indent="0" algn="r">
              <a:buNone/>
            </a:pPr>
            <a:r>
              <a:rPr lang="ar-SA" sz="2400" dirty="0"/>
              <a:t>يتميز الموقع بانه يقوم بمنح الكاتب معلومات عن مقدار الأرباح التي يمكن ان يجنيها مقابل المقال الواحد بحيث يحصل الكاتب على فكرة مسبقة عن مقدار المال الذي يمكن كسبه قبل البدء بالمشاركة </a:t>
            </a:r>
          </a:p>
          <a:p>
            <a:pPr marL="0" indent="0" algn="r">
              <a:buNone/>
            </a:pPr>
            <a:r>
              <a:rPr lang="ar-SA" sz="2400" dirty="0"/>
              <a:t>موقع مستقل : </a:t>
            </a:r>
            <a:r>
              <a:rPr lang="ar-SA" sz="2400" dirty="0" err="1"/>
              <a:t>طبغا</a:t>
            </a:r>
            <a:r>
              <a:rPr lang="ar-SA" sz="2400" dirty="0"/>
              <a:t> موقع غني عن التعريف و يعتبر اكبر منصة للعمل الحر في العالم العربي , وفي الحقيقة الاعمال المتاحة عبر الموقع تتعدى العمل في مجال كتابة المقالات و يمكن إيجاد فرص أخرى , تم اطلاقه عام 2014 من مميزات الموقع ان الاعمال يتم نشرها بشكل يومي مستمر فقط بمجرد تصفح المشاريع المتاحة سوف تجد عدد كبير من الفرص و العديد من المجالات و الأهم طبعا انه موقع موثوق جدا </a:t>
            </a:r>
          </a:p>
        </p:txBody>
      </p:sp>
    </p:spTree>
    <p:extLst>
      <p:ext uri="{BB962C8B-B14F-4D97-AF65-F5344CB8AC3E}">
        <p14:creationId xmlns:p14="http://schemas.microsoft.com/office/powerpoint/2010/main" val="356394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978A75D0-2F2F-4E13-BA38-944E94547F84}"/>
              </a:ext>
            </a:extLst>
          </p:cNvPr>
          <p:cNvSpPr>
            <a:spLocks noGrp="1"/>
          </p:cNvSpPr>
          <p:nvPr>
            <p:ph type="title"/>
          </p:nvPr>
        </p:nvSpPr>
        <p:spPr>
          <a:xfrm>
            <a:off x="838200" y="251792"/>
            <a:ext cx="10515600" cy="596348"/>
          </a:xfrm>
        </p:spPr>
        <p:txBody>
          <a:bodyPr>
            <a:normAutofit/>
          </a:bodyPr>
          <a:lstStyle/>
          <a:p>
            <a:pPr algn="ctr"/>
            <a:r>
              <a:rPr lang="ar-SA" sz="2800" dirty="0"/>
              <a:t>المطلب الثاني : العمل في مجال الترجمة </a:t>
            </a:r>
            <a:endParaRPr lang="fr-FR" sz="2800" dirty="0"/>
          </a:p>
        </p:txBody>
      </p:sp>
      <p:sp>
        <p:nvSpPr>
          <p:cNvPr id="3" name="عنصر نائب للمحتوى 2">
            <a:extLst>
              <a:ext uri="{FF2B5EF4-FFF2-40B4-BE49-F238E27FC236}">
                <a16:creationId xmlns:a16="http://schemas.microsoft.com/office/drawing/2014/main" xmlns="" id="{483AEBF1-736A-40BB-B06D-57008934EA37}"/>
              </a:ext>
            </a:extLst>
          </p:cNvPr>
          <p:cNvSpPr>
            <a:spLocks noGrp="1"/>
          </p:cNvSpPr>
          <p:nvPr>
            <p:ph idx="1"/>
          </p:nvPr>
        </p:nvSpPr>
        <p:spPr>
          <a:xfrm>
            <a:off x="838200" y="1179443"/>
            <a:ext cx="10515600" cy="5049079"/>
          </a:xfrm>
        </p:spPr>
        <p:txBody>
          <a:bodyPr>
            <a:normAutofit lnSpcReduction="10000"/>
          </a:bodyPr>
          <a:lstStyle/>
          <a:p>
            <a:pPr marL="0" indent="0" algn="r">
              <a:buNone/>
            </a:pPr>
            <a:r>
              <a:rPr lang="ar-SA" sz="2400" dirty="0"/>
              <a:t>تعتبر من افضل وظائف العمل عبر الانترنيت طلبا , حقول الترجمة واسعة عالميا , فمجرد ذكرنا للعمل الحر تكون الترجمة اول ما يخطر ببالنا </a:t>
            </a:r>
          </a:p>
          <a:p>
            <a:pPr marL="0" indent="0" algn="r">
              <a:buNone/>
            </a:pPr>
            <a:r>
              <a:rPr lang="ar-SA" sz="2400" dirty="0"/>
              <a:t>- خدمات الترجمة مطلوبة بشكل كبير من قبل الشركات في الاعمال الصغيرة و الكبيرة, فكلما توسعت بالمشاريع اتسع نطاق معاملاتها دوليا و هذا يتطلب توظيف الكثير من المترجمين لتلبية حاجات العملاء , و من الواضح ان هذا العمل يمكن اتمامه عن بعد و بفائدة تعود على الطرفين </a:t>
            </a:r>
          </a:p>
          <a:p>
            <a:pPr marL="0" indent="0" algn="r">
              <a:buNone/>
            </a:pPr>
            <a:r>
              <a:rPr lang="ar-SA" sz="2400" dirty="0"/>
              <a:t>-علميا كل المشاريع الحديثة بحاجة لمترجمين داعمين لترجمة النصوص و الرسائل المتبادلة بين الشركات و بمختلف اللغات , و لهاذا السبب من السهل جدا إيجاد وظائف الترجمة عن بعد </a:t>
            </a:r>
          </a:p>
          <a:p>
            <a:pPr marL="0" indent="0" algn="r">
              <a:buNone/>
            </a:pPr>
            <a:r>
              <a:rPr lang="ar-SA" sz="2400" dirty="0"/>
              <a:t>و </a:t>
            </a:r>
            <a:r>
              <a:rPr lang="ar-SA" sz="2400" dirty="0" err="1"/>
              <a:t>لايوجد</a:t>
            </a:r>
            <a:r>
              <a:rPr lang="ar-SA" sz="2400" dirty="0"/>
              <a:t> مجال للشك ان وظائف الترجمة من المنزل لها إيجابيات كثيرة من أهمها ان اغلب العملاء يعتمدون على البحث عن مترجمين احرار لتنفيذ المشاريع المطلوبة عبر الانترنيت دون الحاجة للقاءات الشخصية  وهذا ما يفيد الكثيرون و </a:t>
            </a:r>
            <a:r>
              <a:rPr lang="ar-SA" sz="2400" dirty="0" err="1"/>
              <a:t>بالاخص</a:t>
            </a:r>
            <a:r>
              <a:rPr lang="ar-SA" sz="2400" dirty="0"/>
              <a:t> خلال جائحة كورونا . </a:t>
            </a:r>
            <a:endParaRPr lang="fr-FR" sz="2400" dirty="0"/>
          </a:p>
        </p:txBody>
      </p:sp>
    </p:spTree>
    <p:extLst>
      <p:ext uri="{BB962C8B-B14F-4D97-AF65-F5344CB8AC3E}">
        <p14:creationId xmlns:p14="http://schemas.microsoft.com/office/powerpoint/2010/main" val="4227158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شريح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222</TotalTime>
  <Words>1839</Words>
  <Application>Microsoft Office PowerPoint</Application>
  <PresentationFormat>Grand écran</PresentationFormat>
  <Paragraphs>73</Paragraphs>
  <Slides>15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Century Gothic</vt:lpstr>
      <vt:lpstr>Tahoma</vt:lpstr>
      <vt:lpstr>Wingdings 3</vt:lpstr>
      <vt:lpstr>شريحة</vt:lpstr>
      <vt:lpstr>Présentation PowerPoint</vt:lpstr>
      <vt:lpstr>مقدمة :</vt:lpstr>
      <vt:lpstr>المبحث الأول : عروض العمل عبر مواقع التواصل الاجتماعي </vt:lpstr>
      <vt:lpstr>المطلب الثاني : العمل من خلال الفايسبوك موقع التواصل الاجتماعي </vt:lpstr>
      <vt:lpstr>المطلب الثالث : العمل من خلال تويتر موقع التواصل الاجتماعي </vt:lpstr>
      <vt:lpstr>المطلب الرابع : العمل من خلال المدونات موقع التواصل الاجتماعي </vt:lpstr>
      <vt:lpstr>المطلب الخامس : العمل من خلال انستغرام موقع التواصل الاجتماعي </vt:lpstr>
      <vt:lpstr>المبحث الثاني : وظائف العمل عبر الانترنيت </vt:lpstr>
      <vt:lpstr>المطلب الثاني : العمل في مجال الترجمة </vt:lpstr>
      <vt:lpstr>المطلب الثالث : العمل في مجال تصميم المواقع الالكترونية </vt:lpstr>
      <vt:lpstr>المطلب الرابع : العمل في مجال التجارة الالكترونية </vt:lpstr>
      <vt:lpstr>المبحث الثالث : تاثير مواقع التواصل الاجتماعي في عملية التوظيف و إيجابيات العمل عبر الانترنيت </vt:lpstr>
      <vt:lpstr>و بنظرها منصة لينكدان تعطي فرصة للوصول الى اكبر عدد ممكن من المترشحين , خاصة للشركات الصغيرة  كما تعطي مؤشرا مبدئيا عن المرشح , وهي وسيلة لغربلة  المرشحين بناء على ادنى المعايير , و استخدامها كنقطة بداية , لكن لمعرفة متطلبات الوظيفة اللازمة و الشاملة .  إحصاءات بعض شركات التوظيف و التسويق :  - 79 بالمئة من المتقدمين للوظائف يستخدمون وسائل التواصل الاجتماعي في بحثهم عن عمل  يصنف الباحثون عن عمل عبر مواقع التواصل الاجتماعي و الشبكات المهنية على انها اكثر موارد البحث عم وظائف فائدة مقارنة بمواقع التوظيف و إعلانات الوظائف ووكالات التوظيف واحداث التوظيف  - يتزايد التوظيف عبر وسائل التواصل مع 84بالمئة من المؤسسات التي تستخدمه حاليا و 9 بالمئة تخطط لاستخدامه  - 80 بالمئة من أصحاب العمل يقولون ان التوظيف الاجتماعي يساعدهم في العثور على مرشحين غير فاعلين  - 70 بالمئة من مديري التوظيف يقولون انهم قد وظفو بنجاح باستخدام وسائل التواصل الاجتماعي  - يستخدم 91 بالمئة من أصحاب العمل وسائل التواصل الاجتماعي لتوظيف المواهب , اليوم يعتقد ارباب العمل ان التسويق عبر وسائل التواصل الاجتماعي سيكون اكثر مهارات الموارد البشرية طلبا بحلول عام 2020 , يليه تحليل البيانات و التصميم التنبئي </vt:lpstr>
      <vt:lpstr>المطلب الثاني : إيجابيات العمل عبر الانترنيت </vt:lpstr>
      <vt:lpstr>خاتمة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وزارة التعليم العالي والبحث العلمي جامعة العربي بن مهيدي ام البواقي معهد العلوم والتقنيات التطبيقية عين مليلة </dc:title>
  <dc:creator>BBM</dc:creator>
  <cp:lastModifiedBy>MicroSoft</cp:lastModifiedBy>
  <cp:revision>4</cp:revision>
  <dcterms:created xsi:type="dcterms:W3CDTF">2021-10-29T11:00:16Z</dcterms:created>
  <dcterms:modified xsi:type="dcterms:W3CDTF">2024-08-15T07:24:46Z</dcterms:modified>
</cp:coreProperties>
</file>