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95" r:id="rId4"/>
    <p:sldId id="296" r:id="rId5"/>
    <p:sldId id="297" r:id="rId6"/>
    <p:sldId id="298"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9/22/2025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3559805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9/22/2025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3044300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9/22/2025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476893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9/22/2025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778498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0106B4A3-4212-4E39-93DE-E053E8F69C28}" type="datetimeFigureOut">
              <a:rPr lang="en-US" smtClean="0"/>
              <a:t>9/22/2025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576574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106B4A3-4212-4E39-93DE-E053E8F69C28}" type="datetimeFigureOut">
              <a:rPr lang="en-US" smtClean="0"/>
              <a:t>9/22/2025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4287065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106B4A3-4212-4E39-93DE-E053E8F69C28}" type="datetimeFigureOut">
              <a:rPr lang="en-US" smtClean="0"/>
              <a:t>9/22/2025</a:t>
            </a:fld>
            <a:endParaRPr lang="en-US"/>
          </a:p>
        </p:txBody>
      </p:sp>
      <p:sp>
        <p:nvSpPr>
          <p:cNvPr id="8" name="Espace réservé du pied de page 7"/>
          <p:cNvSpPr>
            <a:spLocks noGrp="1"/>
          </p:cNvSpPr>
          <p:nvPr>
            <p:ph type="ftr" sz="quarter" idx="11"/>
          </p:nvPr>
        </p:nvSpPr>
        <p:spPr/>
        <p:txBody>
          <a:bodyPr/>
          <a:lstStyle/>
          <a:p>
            <a:endParaRPr kumimoji="0" lang="en-US"/>
          </a:p>
        </p:txBody>
      </p:sp>
      <p:sp>
        <p:nvSpPr>
          <p:cNvPr id="9" name="Espace réservé du numéro de diapositive 8"/>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722905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0106B4A3-4212-4E39-93DE-E053E8F69C28}" type="datetimeFigureOut">
              <a:rPr lang="en-US" smtClean="0"/>
              <a:t>9/22/2025</a:t>
            </a:fld>
            <a:endParaRPr lang="en-US"/>
          </a:p>
        </p:txBody>
      </p:sp>
      <p:sp>
        <p:nvSpPr>
          <p:cNvPr id="4" name="Espace réservé du pied de page 3"/>
          <p:cNvSpPr>
            <a:spLocks noGrp="1"/>
          </p:cNvSpPr>
          <p:nvPr>
            <p:ph type="ftr" sz="quarter" idx="11"/>
          </p:nvPr>
        </p:nvSpPr>
        <p:spPr/>
        <p:txBody>
          <a:bodyPr/>
          <a:lstStyle/>
          <a:p>
            <a:endParaRPr kumimoji="0" lang="en-US"/>
          </a:p>
        </p:txBody>
      </p:sp>
      <p:sp>
        <p:nvSpPr>
          <p:cNvPr id="5" name="Espace réservé du numéro de diapositive 4"/>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71069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106B4A3-4212-4E39-93DE-E053E8F69C28}" type="datetimeFigureOut">
              <a:rPr lang="en-US" smtClean="0"/>
              <a:t>9/22/2025</a:t>
            </a:fld>
            <a:endParaRPr lang="en-US"/>
          </a:p>
        </p:txBody>
      </p:sp>
      <p:sp>
        <p:nvSpPr>
          <p:cNvPr id="3" name="Espace réservé du pied de page 2"/>
          <p:cNvSpPr>
            <a:spLocks noGrp="1"/>
          </p:cNvSpPr>
          <p:nvPr>
            <p:ph type="ftr" sz="quarter" idx="11"/>
          </p:nvPr>
        </p:nvSpPr>
        <p:spPr/>
        <p:txBody>
          <a:bodyPr/>
          <a:lstStyle/>
          <a:p>
            <a:endParaRPr kumimoji="0" lang="en-US"/>
          </a:p>
        </p:txBody>
      </p:sp>
      <p:sp>
        <p:nvSpPr>
          <p:cNvPr id="4" name="Espace réservé du numéro de diapositive 3"/>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3404891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9/22/2025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935031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9/22/2025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917453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06B4A3-4212-4E39-93DE-E053E8F69C28}" type="datetimeFigureOut">
              <a:rPr lang="en-US" smtClean="0"/>
              <a:t>9/22/2025</a:t>
            </a:fld>
            <a:endParaRPr lang="en-US"/>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0" lang="en-US"/>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0942976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Rectangle 4"/>
          <p:cNvSpPr/>
          <p:nvPr/>
        </p:nvSpPr>
        <p:spPr>
          <a:xfrm>
            <a:off x="1151831" y="35449"/>
            <a:ext cx="6840334" cy="461665"/>
          </a:xfrm>
          <a:prstGeom prst="rect">
            <a:avLst/>
          </a:prstGeom>
          <a:noFill/>
        </p:spPr>
        <p:txBody>
          <a:bodyPr wrap="none" lIns="91440" tIns="45720" rIns="91440" bIns="45720">
            <a:spAutoFit/>
          </a:bodyPr>
          <a:lstStyle/>
          <a:p>
            <a:pPr algn="ctr"/>
            <a:r>
              <a:rPr lang="fr-FR" sz="2400" b="1" spc="50" dirty="0" err="1"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University</a:t>
            </a:r>
            <a:r>
              <a:rPr lang="fr-FR" sz="2400" b="1" spc="50" dirty="0"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 of Larbi </a:t>
            </a:r>
            <a:r>
              <a:rPr lang="fr-FR" sz="2400" b="1"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Ben M'hidi Oum El </a:t>
            </a:r>
            <a:r>
              <a:rPr lang="fr-FR" sz="2400" b="1" spc="50" dirty="0"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Bouaghi</a:t>
            </a:r>
            <a:endParaRPr lang="fr-FR" sz="2400" b="1" cap="none"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6" name="Rectangle 5"/>
          <p:cNvSpPr/>
          <p:nvPr/>
        </p:nvSpPr>
        <p:spPr>
          <a:xfrm>
            <a:off x="1526580" y="565795"/>
            <a:ext cx="6090834" cy="461665"/>
          </a:xfrm>
          <a:prstGeom prst="rect">
            <a:avLst/>
          </a:prstGeom>
          <a:noFill/>
        </p:spPr>
        <p:txBody>
          <a:bodyPr wrap="none" lIns="91440" tIns="45720" rIns="91440" bIns="45720">
            <a:spAutoFit/>
          </a:bodyPr>
          <a:lstStyle/>
          <a:p>
            <a:pPr algn="ctr"/>
            <a:r>
              <a:rPr lang="en-US" sz="2400" b="1"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Faculty of Earth Sciences and Architecture</a:t>
            </a:r>
            <a:endParaRPr lang="fr-FR" sz="2400" b="1" cap="none"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7" name="Rectangle 6"/>
          <p:cNvSpPr/>
          <p:nvPr/>
        </p:nvSpPr>
        <p:spPr>
          <a:xfrm>
            <a:off x="2874257" y="1088309"/>
            <a:ext cx="3395481" cy="461665"/>
          </a:xfrm>
          <a:prstGeom prst="rect">
            <a:avLst/>
          </a:prstGeom>
          <a:noFill/>
        </p:spPr>
        <p:txBody>
          <a:bodyPr wrap="none" lIns="91440" tIns="45720" rIns="91440" bIns="45720">
            <a:spAutoFit/>
          </a:bodyPr>
          <a:lstStyle/>
          <a:p>
            <a:pPr algn="ctr"/>
            <a:r>
              <a:rPr lang="en-US" sz="2400" b="1"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Department of Geology</a:t>
            </a:r>
            <a:endParaRPr lang="fr-FR" sz="2400" b="1" cap="none"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8" name="Rectangle 7"/>
          <p:cNvSpPr/>
          <p:nvPr/>
        </p:nvSpPr>
        <p:spPr>
          <a:xfrm>
            <a:off x="323528" y="2210961"/>
            <a:ext cx="3873176" cy="707886"/>
          </a:xfrm>
          <a:prstGeom prst="rect">
            <a:avLst/>
          </a:prstGeom>
          <a:noFill/>
        </p:spPr>
        <p:txBody>
          <a:bodyPr wrap="none" lIns="91440" tIns="45720" rIns="91440" bIns="45720">
            <a:spAutoFit/>
          </a:bodyPr>
          <a:lstStyle/>
          <a:p>
            <a:pPr algn="ctr"/>
            <a:r>
              <a:rPr lang="en-US" sz="4000" b="1" spc="50" dirty="0">
                <a:ln w="13500">
                  <a:solidFill>
                    <a:schemeClr val="accent1">
                      <a:shade val="2500"/>
                      <a:alpha val="6500"/>
                    </a:schemeClr>
                  </a:solidFill>
                  <a:prstDash val="solid"/>
                </a:ln>
                <a:solidFill>
                  <a:srgbClr val="FFFF00">
                    <a:alpha val="95000"/>
                  </a:srgbClr>
                </a:solidFill>
                <a:effectLst>
                  <a:innerShdw blurRad="50900" dist="38500" dir="13500000">
                    <a:srgbClr val="000000">
                      <a:alpha val="60000"/>
                    </a:srgbClr>
                  </a:innerShdw>
                </a:effectLst>
                <a:latin typeface="Times New Roman" pitchFamily="18" charset="0"/>
                <a:cs typeface="Times New Roman" pitchFamily="18" charset="0"/>
              </a:rPr>
              <a:t>Crystallography</a:t>
            </a:r>
            <a:endParaRPr lang="fr-FR" sz="4000" b="1" cap="none" spc="50" dirty="0">
              <a:ln w="13500">
                <a:solidFill>
                  <a:schemeClr val="accent1">
                    <a:shade val="2500"/>
                    <a:alpha val="6500"/>
                  </a:schemeClr>
                </a:solidFill>
                <a:prstDash val="solid"/>
              </a:ln>
              <a:solidFill>
                <a:srgbClr val="FFFF00">
                  <a:alpha val="95000"/>
                </a:srgb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9" name="Rectangle 8"/>
          <p:cNvSpPr/>
          <p:nvPr/>
        </p:nvSpPr>
        <p:spPr>
          <a:xfrm>
            <a:off x="425983" y="5631631"/>
            <a:ext cx="2440092" cy="461665"/>
          </a:xfrm>
          <a:prstGeom prst="rect">
            <a:avLst/>
          </a:prstGeom>
          <a:noFill/>
        </p:spPr>
        <p:txBody>
          <a:bodyPr wrap="none" lIns="91440" tIns="45720" rIns="91440" bIns="45720">
            <a:spAutoFit/>
          </a:bodyPr>
          <a:lstStyle/>
          <a:p>
            <a:pPr algn="ctr"/>
            <a:r>
              <a:rPr lang="en-US" sz="2400" b="1" spc="50" dirty="0" err="1">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Licence</a:t>
            </a:r>
            <a:r>
              <a:rPr lang="en-US" sz="2400" b="1"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 Geology</a:t>
            </a:r>
            <a:endParaRPr lang="fr-FR" sz="2400" b="1" cap="none"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10" name="Rectangle 9"/>
          <p:cNvSpPr/>
          <p:nvPr/>
        </p:nvSpPr>
        <p:spPr>
          <a:xfrm>
            <a:off x="34798" y="5949280"/>
            <a:ext cx="3267881" cy="461665"/>
          </a:xfrm>
          <a:prstGeom prst="rect">
            <a:avLst/>
          </a:prstGeom>
          <a:noFill/>
        </p:spPr>
        <p:txBody>
          <a:bodyPr wrap="none" lIns="91440" tIns="45720" rIns="91440" bIns="45720">
            <a:spAutoFit/>
          </a:bodyPr>
          <a:lstStyle/>
          <a:p>
            <a:pPr algn="ctr"/>
            <a:r>
              <a:rPr lang="en-US" sz="2400" b="1" spc="50" dirty="0"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2</a:t>
            </a:r>
            <a:r>
              <a:rPr lang="en-US" sz="2400" b="1" spc="50" baseline="30000" dirty="0"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nd</a:t>
            </a:r>
            <a:r>
              <a:rPr lang="en-US" sz="2400" b="1" spc="50" dirty="0"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 year Common core</a:t>
            </a:r>
            <a:endParaRPr lang="fr-FR" sz="2400" b="1" cap="none"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11" name="Rectangle 10"/>
          <p:cNvSpPr/>
          <p:nvPr/>
        </p:nvSpPr>
        <p:spPr>
          <a:xfrm>
            <a:off x="818212" y="2844224"/>
            <a:ext cx="3753785" cy="461665"/>
          </a:xfrm>
          <a:prstGeom prst="rect">
            <a:avLst/>
          </a:prstGeom>
          <a:noFill/>
        </p:spPr>
        <p:txBody>
          <a:bodyPr wrap="none" lIns="91440" tIns="45720" rIns="91440" bIns="45720">
            <a:spAutoFit/>
          </a:bodyPr>
          <a:lstStyle/>
          <a:p>
            <a:pPr algn="ctr"/>
            <a:r>
              <a:rPr lang="en-US" sz="2400" b="1" spc="50" dirty="0" smtClean="0">
                <a:ln w="13500">
                  <a:solidFill>
                    <a:schemeClr val="accent1">
                      <a:shade val="2500"/>
                      <a:alpha val="6500"/>
                    </a:schemeClr>
                  </a:solidFill>
                  <a:prstDash val="solid"/>
                </a:ln>
                <a:solidFill>
                  <a:schemeClr val="accent3">
                    <a:lumMod val="60000"/>
                    <a:lumOff val="40000"/>
                    <a:alpha val="95000"/>
                  </a:schemeClr>
                </a:solidFill>
                <a:effectLst>
                  <a:innerShdw blurRad="50900" dist="38500" dir="13500000">
                    <a:srgbClr val="000000">
                      <a:alpha val="60000"/>
                    </a:srgbClr>
                  </a:innerShdw>
                </a:effectLst>
                <a:latin typeface="Times New Roman" pitchFamily="18" charset="0"/>
                <a:cs typeface="Times New Roman" pitchFamily="18" charset="0"/>
              </a:rPr>
              <a:t>By SAADALI Badreddine</a:t>
            </a:r>
            <a:endParaRPr lang="fr-FR" sz="2400" b="1" cap="none" spc="50" dirty="0">
              <a:ln w="13500">
                <a:solidFill>
                  <a:schemeClr val="accent1">
                    <a:shade val="2500"/>
                    <a:alpha val="6500"/>
                  </a:schemeClr>
                </a:solidFill>
                <a:prstDash val="solid"/>
              </a:ln>
              <a:solidFill>
                <a:schemeClr val="accent3">
                  <a:lumMod val="60000"/>
                  <a:lumOff val="40000"/>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12" name="Rectangle 11"/>
          <p:cNvSpPr/>
          <p:nvPr/>
        </p:nvSpPr>
        <p:spPr>
          <a:xfrm>
            <a:off x="24395" y="3585790"/>
            <a:ext cx="3611501" cy="861774"/>
          </a:xfrm>
          <a:prstGeom prst="rect">
            <a:avLst/>
          </a:prstGeom>
          <a:noFill/>
        </p:spPr>
        <p:txBody>
          <a:bodyPr wrap="none" lIns="91440" tIns="45720" rIns="91440" bIns="45720">
            <a:spAutoFit/>
          </a:bodyPr>
          <a:lstStyle/>
          <a:p>
            <a:pPr algn="ctr"/>
            <a:r>
              <a:rPr lang="fr-FR" sz="5000" b="1" spc="50" dirty="0">
                <a:ln w="13500">
                  <a:solidFill>
                    <a:schemeClr val="accent1">
                      <a:shade val="2500"/>
                      <a:alpha val="6500"/>
                    </a:schemeClr>
                  </a:solidFill>
                  <a:prstDash val="solid"/>
                </a:ln>
                <a:solidFill>
                  <a:srgbClr val="FFFF00">
                    <a:alpha val="95000"/>
                  </a:srgbClr>
                </a:solidFill>
                <a:effectLst>
                  <a:innerShdw blurRad="50900" dist="38500" dir="13500000">
                    <a:srgbClr val="000000">
                      <a:alpha val="60000"/>
                    </a:srgbClr>
                  </a:innerShdw>
                </a:effectLst>
                <a:latin typeface="Times New Roman" pitchFamily="18" charset="0"/>
                <a:cs typeface="Times New Roman" pitchFamily="18" charset="0"/>
              </a:rPr>
              <a:t>Course </a:t>
            </a:r>
            <a:r>
              <a:rPr lang="fr-FR" sz="5000" b="1" spc="50" dirty="0" smtClean="0">
                <a:ln w="13500">
                  <a:solidFill>
                    <a:schemeClr val="accent1">
                      <a:shade val="2500"/>
                      <a:alpha val="6500"/>
                    </a:schemeClr>
                  </a:solidFill>
                  <a:prstDash val="solid"/>
                </a:ln>
                <a:solidFill>
                  <a:srgbClr val="FFFF00">
                    <a:alpha val="95000"/>
                  </a:srgbClr>
                </a:solidFill>
                <a:effectLst>
                  <a:innerShdw blurRad="50900" dist="38500" dir="13500000">
                    <a:srgbClr val="000000">
                      <a:alpha val="60000"/>
                    </a:srgbClr>
                  </a:innerShdw>
                </a:effectLst>
                <a:latin typeface="Times New Roman" pitchFamily="18" charset="0"/>
                <a:cs typeface="Times New Roman" pitchFamily="18" charset="0"/>
              </a:rPr>
              <a:t>VI-1</a:t>
            </a:r>
            <a:endParaRPr lang="fr-FR" sz="5000" b="1" spc="50" dirty="0">
              <a:ln w="13500">
                <a:solidFill>
                  <a:schemeClr val="accent1">
                    <a:shade val="2500"/>
                    <a:alpha val="6500"/>
                  </a:schemeClr>
                </a:solidFill>
                <a:prstDash val="solid"/>
              </a:ln>
              <a:solidFill>
                <a:srgbClr val="FFFF00">
                  <a:alpha val="95000"/>
                </a:srgbClr>
              </a:solidFill>
              <a:effectLst>
                <a:innerShdw blurRad="50900" dist="38500" dir="13500000">
                  <a:srgbClr val="000000">
                    <a:alpha val="60000"/>
                  </a:srgbClr>
                </a:inn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495524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16" presetClass="entr" presetSubtype="37"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outVertical)">
                                      <p:cBhvr>
                                        <p:cTn id="19" dur="500"/>
                                        <p:tgtEl>
                                          <p:spTgt spid="8"/>
                                        </p:tgtEl>
                                      </p:cBhvr>
                                    </p:animEffect>
                                  </p:childTnLst>
                                </p:cTn>
                              </p:par>
                            </p:childTnLst>
                          </p:cTn>
                        </p:par>
                        <p:par>
                          <p:cTn id="20" fill="hold">
                            <p:stCondLst>
                              <p:cond delay="2000"/>
                            </p:stCondLst>
                            <p:childTnLst>
                              <p:par>
                                <p:cTn id="21" presetID="47"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1000"/>
                                        <p:tgtEl>
                                          <p:spTgt spid="11"/>
                                        </p:tgtEl>
                                      </p:cBhvr>
                                    </p:animEffect>
                                    <p:anim calcmode="lin" valueType="num">
                                      <p:cBhvr>
                                        <p:cTn id="24" dur="1000" fill="hold"/>
                                        <p:tgtEl>
                                          <p:spTgt spid="11"/>
                                        </p:tgtEl>
                                        <p:attrNameLst>
                                          <p:attrName>ppt_x</p:attrName>
                                        </p:attrNameLst>
                                      </p:cBhvr>
                                      <p:tavLst>
                                        <p:tav tm="0">
                                          <p:val>
                                            <p:strVal val="#ppt_x"/>
                                          </p:val>
                                        </p:tav>
                                        <p:tav tm="100000">
                                          <p:val>
                                            <p:strVal val="#ppt_x"/>
                                          </p:val>
                                        </p:tav>
                                      </p:tavLst>
                                    </p:anim>
                                    <p:anim calcmode="lin" valueType="num">
                                      <p:cBhvr>
                                        <p:cTn id="25" dur="1000" fill="hold"/>
                                        <p:tgtEl>
                                          <p:spTgt spid="11"/>
                                        </p:tgtEl>
                                        <p:attrNameLst>
                                          <p:attrName>ppt_y</p:attrName>
                                        </p:attrNameLst>
                                      </p:cBhvr>
                                      <p:tavLst>
                                        <p:tav tm="0">
                                          <p:val>
                                            <p:strVal val="#ppt_y-.1"/>
                                          </p:val>
                                        </p:tav>
                                        <p:tav tm="100000">
                                          <p:val>
                                            <p:strVal val="#ppt_y"/>
                                          </p:val>
                                        </p:tav>
                                      </p:tavLst>
                                    </p:anim>
                                  </p:childTnLst>
                                </p:cTn>
                              </p:par>
                            </p:childTnLst>
                          </p:cTn>
                        </p:par>
                        <p:par>
                          <p:cTn id="26" fill="hold">
                            <p:stCondLst>
                              <p:cond delay="3000"/>
                            </p:stCondLst>
                            <p:childTnLst>
                              <p:par>
                                <p:cTn id="27" presetID="6" presetClass="entr" presetSubtype="32" fill="hold" grpId="0"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circle(out)">
                                      <p:cBhvr>
                                        <p:cTn id="29" dur="2000"/>
                                        <p:tgtEl>
                                          <p:spTgt spid="12"/>
                                        </p:tgtEl>
                                      </p:cBhvr>
                                    </p:animEffect>
                                  </p:childTnLst>
                                </p:cTn>
                              </p:par>
                            </p:childTnLst>
                          </p:cTn>
                        </p:par>
                        <p:par>
                          <p:cTn id="30" fill="hold">
                            <p:stCondLst>
                              <p:cond delay="5000"/>
                            </p:stCondLst>
                            <p:childTnLst>
                              <p:par>
                                <p:cTn id="31" presetID="14" presetClass="entr" presetSubtype="10" fill="hold" grpId="0" nodeType="after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randombar(horizontal)">
                                      <p:cBhvr>
                                        <p:cTn id="33" dur="500"/>
                                        <p:tgtEl>
                                          <p:spTgt spid="9"/>
                                        </p:tgtEl>
                                      </p:cBhvr>
                                    </p:animEffect>
                                  </p:childTnLst>
                                </p:cTn>
                              </p:par>
                            </p:childTnLst>
                          </p:cTn>
                        </p:par>
                        <p:par>
                          <p:cTn id="34" fill="hold">
                            <p:stCondLst>
                              <p:cond delay="5500"/>
                            </p:stCondLst>
                            <p:childTnLst>
                              <p:par>
                                <p:cTn id="35" presetID="14" presetClass="entr" presetSubtype="10"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randombar(horizontal)">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61228" y="53667"/>
            <a:ext cx="2940549" cy="707886"/>
          </a:xfrm>
          <a:prstGeom prst="rect">
            <a:avLst/>
          </a:prstGeom>
          <a:noFill/>
        </p:spPr>
        <p:txBody>
          <a:bodyPr wrap="none" lIns="91440" tIns="45720" rIns="91440" bIns="45720">
            <a:spAutoFit/>
          </a:bodyPr>
          <a:lstStyle/>
          <a:p>
            <a:pPr algn="ctr"/>
            <a:r>
              <a:rPr lang="fr-FR" sz="40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Course </a:t>
            </a:r>
            <a:r>
              <a:rPr lang="fr-FR" sz="4000" b="1" spc="50" dirty="0" smtClean="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VI-1</a:t>
            </a:r>
            <a:endParaRPr lang="fr-FR" sz="40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sp>
        <p:nvSpPr>
          <p:cNvPr id="9" name="Rectangle 8"/>
          <p:cNvSpPr/>
          <p:nvPr/>
        </p:nvSpPr>
        <p:spPr>
          <a:xfrm>
            <a:off x="2021277" y="5364505"/>
            <a:ext cx="3296095" cy="584775"/>
          </a:xfrm>
          <a:prstGeom prst="rect">
            <a:avLst/>
          </a:prstGeom>
          <a:noFill/>
        </p:spPr>
        <p:txBody>
          <a:bodyPr wrap="none" lIns="91440" tIns="45720" rIns="91440" bIns="45720">
            <a:spAutoFit/>
          </a:bodyPr>
          <a:lstStyle/>
          <a:p>
            <a:pPr marL="571500" indent="-571500" algn="ctr">
              <a:buFont typeface="Arial" pitchFamily="34" charset="0"/>
              <a:buChar char="•"/>
            </a:pPr>
            <a:r>
              <a:rPr lang="en-US" sz="3200" b="1" spc="50" dirty="0">
                <a:ln w="12700" cmpd="sng">
                  <a:solidFill>
                    <a:srgbClr val="FF0000"/>
                  </a:solidFill>
                  <a:prstDash val="solid"/>
                </a:ln>
                <a:solidFill>
                  <a:srgbClr val="FFFF00"/>
                </a:solidFill>
                <a:effectLst>
                  <a:glow rad="53100">
                    <a:schemeClr val="accent6">
                      <a:satMod val="180000"/>
                      <a:alpha val="30000"/>
                    </a:schemeClr>
                  </a:glow>
                </a:effectLst>
                <a:latin typeface="Times New Roman" pitchFamily="18" charset="0"/>
                <a:cs typeface="Times New Roman" pitchFamily="18" charset="0"/>
              </a:rPr>
              <a:t>Crystal bonds</a:t>
            </a: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0223" y="1948480"/>
            <a:ext cx="4976602" cy="2905041"/>
          </a:xfrm>
          <a:prstGeom prst="rect">
            <a:avLst/>
          </a:prstGeom>
        </p:spPr>
      </p:pic>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1798" y="761553"/>
            <a:ext cx="3541783" cy="2769114"/>
          </a:xfrm>
          <a:prstGeom prst="rect">
            <a:avLst/>
          </a:prstGeom>
        </p:spPr>
      </p:pic>
    </p:spTree>
    <p:extLst>
      <p:ext uri="{BB962C8B-B14F-4D97-AF65-F5344CB8AC3E}">
        <p14:creationId xmlns:p14="http://schemas.microsoft.com/office/powerpoint/2010/main" val="2927073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childTnLst>
                          </p:cTn>
                        </p:par>
                        <p:par>
                          <p:cTn id="14" fill="hold">
                            <p:stCondLst>
                              <p:cond delay="1500"/>
                            </p:stCondLst>
                            <p:childTnLst>
                              <p:par>
                                <p:cTn id="15" presetID="14" presetClass="entr" presetSubtype="1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randombar(horizontal)">
                                      <p:cBhvr>
                                        <p:cTn id="17" dur="500"/>
                                        <p:tgtEl>
                                          <p:spTgt spid="4"/>
                                        </p:tgtEl>
                                      </p:cBhvr>
                                    </p:animEffect>
                                  </p:childTnLst>
                                </p:cTn>
                              </p:par>
                            </p:childTnLst>
                          </p:cTn>
                        </p:par>
                        <p:par>
                          <p:cTn id="18" fill="hold">
                            <p:stCondLst>
                              <p:cond delay="2000"/>
                            </p:stCondLst>
                            <p:childTnLst>
                              <p:par>
                                <p:cTn id="19" presetID="2" presetClass="entr" presetSubtype="8"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0-#ppt_w/2"/>
                                          </p:val>
                                        </p:tav>
                                        <p:tav tm="100000">
                                          <p:val>
                                            <p:strVal val="#ppt_x"/>
                                          </p:val>
                                        </p:tav>
                                      </p:tavLst>
                                    </p:anim>
                                    <p:anim calcmode="lin" valueType="num">
                                      <p:cBhvr additive="base">
                                        <p:cTn id="22"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27067"/>
            <a:ext cx="9144000" cy="1631216"/>
          </a:xfrm>
          <a:prstGeom prst="rect">
            <a:avLst/>
          </a:prstGeom>
        </p:spPr>
        <p:txBody>
          <a:bodyPr wrap="square">
            <a:spAutoFit/>
          </a:bodyPr>
          <a:lstStyle/>
          <a:p>
            <a:pPr algn="ctr"/>
            <a:r>
              <a:rPr lang="en-US" sz="2000" dirty="0">
                <a:latin typeface="Times New Roman" pitchFamily="18" charset="0"/>
                <a:cs typeface="Times New Roman" pitchFamily="18" charset="0"/>
              </a:rPr>
              <a:t>The preservation of </a:t>
            </a: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crystal's regular structure is tied to the specific and ordered arrangement of </a:t>
            </a:r>
            <a:r>
              <a:rPr lang="en-US" sz="2000" dirty="0" smtClean="0">
                <a:latin typeface="Times New Roman" pitchFamily="18" charset="0"/>
                <a:cs typeface="Times New Roman" pitchFamily="18" charset="0"/>
              </a:rPr>
              <a:t>atoms maintained through established interactions that ensure their coherence. There are three </a:t>
            </a:r>
            <a:r>
              <a:rPr lang="en-US" sz="2000" dirty="0">
                <a:latin typeface="Times New Roman" pitchFamily="18" charset="0"/>
                <a:cs typeface="Times New Roman" pitchFamily="18" charset="0"/>
              </a:rPr>
              <a:t>types </a:t>
            </a:r>
            <a:r>
              <a:rPr lang="en-US" sz="2000" dirty="0" smtClean="0">
                <a:latin typeface="Times New Roman" pitchFamily="18" charset="0"/>
                <a:cs typeface="Times New Roman" pitchFamily="18" charset="0"/>
              </a:rPr>
              <a:t>of </a:t>
            </a:r>
            <a:r>
              <a:rPr lang="en-US" sz="2000" dirty="0">
                <a:latin typeface="Times New Roman" pitchFamily="18" charset="0"/>
                <a:cs typeface="Times New Roman" pitchFamily="18" charset="0"/>
              </a:rPr>
              <a:t>strong chemical bonds (ionic, covalent, and metallic) and two types </a:t>
            </a:r>
            <a:r>
              <a:rPr lang="en-US" sz="2000" dirty="0" smtClean="0">
                <a:latin typeface="Times New Roman" pitchFamily="18" charset="0"/>
                <a:cs typeface="Times New Roman" pitchFamily="18" charset="0"/>
              </a:rPr>
              <a:t>of </a:t>
            </a:r>
            <a:r>
              <a:rPr lang="en-US" sz="2000" dirty="0">
                <a:latin typeface="Times New Roman" pitchFamily="18" charset="0"/>
                <a:cs typeface="Times New Roman" pitchFamily="18" charset="0"/>
              </a:rPr>
              <a:t>weaker physical bonds (hydrogen bonds and Van der Waals forces</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
        <p:nvSpPr>
          <p:cNvPr id="5" name="Rectangle 4"/>
          <p:cNvSpPr/>
          <p:nvPr/>
        </p:nvSpPr>
        <p:spPr>
          <a:xfrm>
            <a:off x="3076234" y="33505"/>
            <a:ext cx="2991525"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Crystal bonds</a:t>
            </a:r>
          </a:p>
        </p:txBody>
      </p:sp>
      <p:sp>
        <p:nvSpPr>
          <p:cNvPr id="6" name="Rectangle 5"/>
          <p:cNvSpPr/>
          <p:nvPr/>
        </p:nvSpPr>
        <p:spPr>
          <a:xfrm>
            <a:off x="0" y="5489937"/>
            <a:ext cx="9144000" cy="1323439"/>
          </a:xfrm>
          <a:prstGeom prst="rect">
            <a:avLst/>
          </a:prstGeom>
        </p:spPr>
        <p:txBody>
          <a:bodyPr wrap="square">
            <a:spAutoFit/>
          </a:bodyPr>
          <a:lstStyle/>
          <a:p>
            <a:pPr algn="ctr"/>
            <a:r>
              <a:rPr lang="en-US" sz="2000" dirty="0">
                <a:latin typeface="Times New Roman" pitchFamily="18" charset="0"/>
                <a:cs typeface="Times New Roman" pitchFamily="18" charset="0"/>
              </a:rPr>
              <a:t>These interactions determine the stability and properties of the crystal influencing its mechanical thermal and electrical behavior. Understanding these bonds is essential for studying the structure and functionality of crystalline materials in various scientific fields:</a:t>
            </a:r>
            <a:endParaRPr lang="fr-FR" sz="2000" dirty="0">
              <a:latin typeface="Times New Roman" pitchFamily="18" charset="0"/>
              <a:cs typeface="Times New Roman" pitchFamily="18" charset="0"/>
            </a:endParaRPr>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3728" y="2341300"/>
            <a:ext cx="4896544" cy="3031916"/>
          </a:xfrm>
          <a:prstGeom prst="rect">
            <a:avLst/>
          </a:prstGeom>
        </p:spPr>
      </p:pic>
    </p:spTree>
    <p:extLst>
      <p:ext uri="{BB962C8B-B14F-4D97-AF65-F5344CB8AC3E}">
        <p14:creationId xmlns:p14="http://schemas.microsoft.com/office/powerpoint/2010/main" val="3814815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926718"/>
            <a:ext cx="4880666" cy="2246769"/>
          </a:xfrm>
          <a:prstGeom prst="rect">
            <a:avLst/>
          </a:prstGeom>
        </p:spPr>
        <p:txBody>
          <a:bodyPr wrap="square">
            <a:spAutoFit/>
          </a:bodyPr>
          <a:lstStyle/>
          <a:p>
            <a:pPr algn="ctr"/>
            <a:r>
              <a:rPr lang="en-US" sz="2000" dirty="0">
                <a:latin typeface="Times New Roman" pitchFamily="18" charset="0"/>
                <a:cs typeface="Times New Roman" pitchFamily="18" charset="0"/>
              </a:rPr>
              <a:t>A covalent bond is, a chemical bond that forms when two atoms share a pair of electrons without any loss or gain of electrons, making the, atoms relatively stable. A single covalent bond occurs when, atoms share one pair of electrons, as seen in the hydrogen molecule (H₂) or methane (CH₄). </a:t>
            </a:r>
          </a:p>
        </p:txBody>
      </p:sp>
      <p:sp>
        <p:nvSpPr>
          <p:cNvPr id="8" name="Rectangle 7"/>
          <p:cNvSpPr/>
          <p:nvPr/>
        </p:nvSpPr>
        <p:spPr>
          <a:xfrm>
            <a:off x="894076" y="134836"/>
            <a:ext cx="3092513"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rPr>
              <a:t>Covalent bond</a:t>
            </a:r>
          </a:p>
        </p:txBody>
      </p:sp>
      <p:sp>
        <p:nvSpPr>
          <p:cNvPr id="9" name="Rectangle 8"/>
          <p:cNvSpPr/>
          <p:nvPr/>
        </p:nvSpPr>
        <p:spPr>
          <a:xfrm>
            <a:off x="4869690" y="4406163"/>
            <a:ext cx="4022789" cy="1323439"/>
          </a:xfrm>
          <a:prstGeom prst="rect">
            <a:avLst/>
          </a:prstGeom>
        </p:spPr>
        <p:txBody>
          <a:bodyPr wrap="square">
            <a:spAutoFit/>
          </a:bodyPr>
          <a:lstStyle/>
          <a:p>
            <a:pPr algn="ctr"/>
            <a:r>
              <a:rPr lang="en-US" sz="2000" dirty="0">
                <a:latin typeface="Times New Roman" pitchFamily="18" charset="0"/>
                <a:cs typeface="Times New Roman" pitchFamily="18" charset="0"/>
              </a:rPr>
              <a:t>In methane, the four outer electrons, of the carbon atom bond with four hydrogen atoms, each contributing one electron.</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0666" y="303381"/>
            <a:ext cx="4227838" cy="27655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7552" y="3140968"/>
            <a:ext cx="3892440" cy="37098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60297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outVertical)">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2" presetClass="entr" presetSubtype="2" fill="hold" nodeType="afterEffect">
                                  <p:stCondLst>
                                    <p:cond delay="0"/>
                                  </p:stCondLst>
                                  <p:childTnLst>
                                    <p:set>
                                      <p:cBhvr>
                                        <p:cTn id="14" dur="1" fill="hold">
                                          <p:stCondLst>
                                            <p:cond delay="0"/>
                                          </p:stCondLst>
                                        </p:cTn>
                                        <p:tgtEl>
                                          <p:spTgt spid="1026"/>
                                        </p:tgtEl>
                                        <p:attrNameLst>
                                          <p:attrName>style.visibility</p:attrName>
                                        </p:attrNameLst>
                                      </p:cBhvr>
                                      <p:to>
                                        <p:strVal val="visible"/>
                                      </p:to>
                                    </p:set>
                                    <p:anim calcmode="lin" valueType="num">
                                      <p:cBhvr additive="base">
                                        <p:cTn id="15" dur="500" fill="hold"/>
                                        <p:tgtEl>
                                          <p:spTgt spid="1026"/>
                                        </p:tgtEl>
                                        <p:attrNameLst>
                                          <p:attrName>ppt_x</p:attrName>
                                        </p:attrNameLst>
                                      </p:cBhvr>
                                      <p:tavLst>
                                        <p:tav tm="0">
                                          <p:val>
                                            <p:strVal val="1+#ppt_w/2"/>
                                          </p:val>
                                        </p:tav>
                                        <p:tav tm="100000">
                                          <p:val>
                                            <p:strVal val="#ppt_x"/>
                                          </p:val>
                                        </p:tav>
                                      </p:tavLst>
                                    </p:anim>
                                    <p:anim calcmode="lin" valueType="num">
                                      <p:cBhvr additive="base">
                                        <p:cTn id="16" dur="500" fill="hold"/>
                                        <p:tgtEl>
                                          <p:spTgt spid="1026"/>
                                        </p:tgtEl>
                                        <p:attrNameLst>
                                          <p:attrName>ppt_y</p:attrName>
                                        </p:attrNameLst>
                                      </p:cBhvr>
                                      <p:tavLst>
                                        <p:tav tm="0">
                                          <p:val>
                                            <p:strVal val="#ppt_y"/>
                                          </p:val>
                                        </p:tav>
                                        <p:tav tm="100000">
                                          <p:val>
                                            <p:strVal val="#ppt_y"/>
                                          </p:val>
                                        </p:tav>
                                      </p:tavLst>
                                    </p:anim>
                                  </p:childTnLst>
                                </p:cTn>
                              </p:par>
                            </p:childTnLst>
                          </p:cTn>
                        </p:par>
                        <p:par>
                          <p:cTn id="17" fill="hold">
                            <p:stCondLst>
                              <p:cond delay="1500"/>
                            </p:stCondLst>
                            <p:childTnLst>
                              <p:par>
                                <p:cTn id="18" presetID="10" presetClass="entr" presetSubtype="0"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par>
                          <p:cTn id="21" fill="hold">
                            <p:stCondLst>
                              <p:cond delay="2000"/>
                            </p:stCondLst>
                            <p:childTnLst>
                              <p:par>
                                <p:cTn id="22" presetID="2" presetClass="entr" presetSubtype="8" fill="hold" nodeType="afterEffect">
                                  <p:stCondLst>
                                    <p:cond delay="0"/>
                                  </p:stCondLst>
                                  <p:childTnLst>
                                    <p:set>
                                      <p:cBhvr>
                                        <p:cTn id="23" dur="1" fill="hold">
                                          <p:stCondLst>
                                            <p:cond delay="0"/>
                                          </p:stCondLst>
                                        </p:cTn>
                                        <p:tgtEl>
                                          <p:spTgt spid="1027"/>
                                        </p:tgtEl>
                                        <p:attrNameLst>
                                          <p:attrName>style.visibility</p:attrName>
                                        </p:attrNameLst>
                                      </p:cBhvr>
                                      <p:to>
                                        <p:strVal val="visible"/>
                                      </p:to>
                                    </p:set>
                                    <p:anim calcmode="lin" valueType="num">
                                      <p:cBhvr additive="base">
                                        <p:cTn id="24" dur="500" fill="hold"/>
                                        <p:tgtEl>
                                          <p:spTgt spid="1027"/>
                                        </p:tgtEl>
                                        <p:attrNameLst>
                                          <p:attrName>ppt_x</p:attrName>
                                        </p:attrNameLst>
                                      </p:cBhvr>
                                      <p:tavLst>
                                        <p:tav tm="0">
                                          <p:val>
                                            <p:strVal val="0-#ppt_w/2"/>
                                          </p:val>
                                        </p:tav>
                                        <p:tav tm="100000">
                                          <p:val>
                                            <p:strVal val="#ppt_x"/>
                                          </p:val>
                                        </p:tav>
                                      </p:tavLst>
                                    </p:anim>
                                    <p:anim calcmode="lin" valueType="num">
                                      <p:cBhvr additive="base">
                                        <p:cTn id="25" dur="500" fill="hold"/>
                                        <p:tgtEl>
                                          <p:spTgt spid="10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20688"/>
            <a:ext cx="9144000" cy="1323439"/>
          </a:xfrm>
          <a:prstGeom prst="rect">
            <a:avLst/>
          </a:prstGeom>
        </p:spPr>
        <p:txBody>
          <a:bodyPr wrap="square">
            <a:spAutoFit/>
          </a:bodyPr>
          <a:lstStyle/>
          <a:p>
            <a:pPr algn="ctr"/>
            <a:r>
              <a:rPr lang="en-US" sz="2000" dirty="0">
                <a:latin typeface="Times New Roman" pitchFamily="18" charset="0"/>
                <a:cs typeface="Times New Roman" pitchFamily="18" charset="0"/>
              </a:rPr>
              <a:t>A double covalent bond forms when two atoms share two pairs of electrons as in the carbon dioxide molecule (CO₂). Here, the four outer electrons of carbon bond with two oxygen atoms each contributing two electrons. A triple covalent bond occurs when two atoms share three pairs of electrons as in the nitrogen molecule (N₂).</a:t>
            </a:r>
          </a:p>
        </p:txBody>
      </p:sp>
      <p:sp>
        <p:nvSpPr>
          <p:cNvPr id="5" name="Rectangle 4"/>
          <p:cNvSpPr/>
          <p:nvPr/>
        </p:nvSpPr>
        <p:spPr>
          <a:xfrm>
            <a:off x="626376" y="134836"/>
            <a:ext cx="3627917"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rPr>
              <a:t>Covalent </a:t>
            </a:r>
            <a:r>
              <a:rPr lang="en-US" sz="2800" b="1" spc="50" dirty="0" smtClean="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rPr>
              <a:t>bond (2)</a:t>
            </a:r>
            <a:endParaRPr lang="en-US" sz="2800" b="1" spc="50" dirty="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endParaRPr>
          </a:p>
        </p:txBody>
      </p:sp>
      <p:sp>
        <p:nvSpPr>
          <p:cNvPr id="6" name="Rectangle 5"/>
          <p:cNvSpPr/>
          <p:nvPr/>
        </p:nvSpPr>
        <p:spPr>
          <a:xfrm>
            <a:off x="35496" y="4005064"/>
            <a:ext cx="4800017" cy="2862322"/>
          </a:xfrm>
          <a:prstGeom prst="rect">
            <a:avLst/>
          </a:prstGeom>
        </p:spPr>
        <p:txBody>
          <a:bodyPr wrap="square">
            <a:spAutoFit/>
          </a:bodyPr>
          <a:lstStyle/>
          <a:p>
            <a:pPr algn="ctr"/>
            <a:r>
              <a:rPr lang="en-US" sz="2000" dirty="0">
                <a:latin typeface="Times New Roman" pitchFamily="18" charset="0"/>
                <a:cs typeface="Times New Roman" pitchFamily="18" charset="0"/>
              </a:rPr>
              <a:t>Molecules like H₂, CH₄, CO₂, N₂, and O₂ are electrically neutral and are referred to as nonpolar covalent bonds. A bond is considered polar when electrons are not equally shared resulting in an electrically charged molecule as in the case of water (H₂O). In such bonds, atoms collectively contribute their electrons to the molecule and this is known as an </a:t>
            </a:r>
            <a:r>
              <a:rPr lang="en-US" sz="2000" dirty="0" err="1">
                <a:latin typeface="Times New Roman" pitchFamily="18" charset="0"/>
                <a:cs typeface="Times New Roman" pitchFamily="18" charset="0"/>
              </a:rPr>
              <a:t>intramolecular</a:t>
            </a:r>
            <a:r>
              <a:rPr lang="en-US" sz="2000" dirty="0">
                <a:latin typeface="Times New Roman" pitchFamily="18" charset="0"/>
                <a:cs typeface="Times New Roman" pitchFamily="18" charset="0"/>
              </a:rPr>
              <a:t> bond.</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3788" y="1944127"/>
            <a:ext cx="4814887" cy="18684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2040" y="3784824"/>
            <a:ext cx="4211960" cy="29617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35372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47" presetClass="entr" presetSubtype="0" fill="hold" nodeType="afterEffect">
                                  <p:stCondLst>
                                    <p:cond delay="0"/>
                                  </p:stCondLst>
                                  <p:childTnLst>
                                    <p:set>
                                      <p:cBhvr>
                                        <p:cTn id="14" dur="1" fill="hold">
                                          <p:stCondLst>
                                            <p:cond delay="0"/>
                                          </p:stCondLst>
                                        </p:cTn>
                                        <p:tgtEl>
                                          <p:spTgt spid="2050"/>
                                        </p:tgtEl>
                                        <p:attrNameLst>
                                          <p:attrName>style.visibility</p:attrName>
                                        </p:attrNameLst>
                                      </p:cBhvr>
                                      <p:to>
                                        <p:strVal val="visible"/>
                                      </p:to>
                                    </p:set>
                                    <p:animEffect transition="in" filter="fade">
                                      <p:cBhvr>
                                        <p:cTn id="15" dur="1000"/>
                                        <p:tgtEl>
                                          <p:spTgt spid="2050"/>
                                        </p:tgtEl>
                                      </p:cBhvr>
                                    </p:animEffect>
                                    <p:anim calcmode="lin" valueType="num">
                                      <p:cBhvr>
                                        <p:cTn id="16" dur="1000" fill="hold"/>
                                        <p:tgtEl>
                                          <p:spTgt spid="2050"/>
                                        </p:tgtEl>
                                        <p:attrNameLst>
                                          <p:attrName>ppt_x</p:attrName>
                                        </p:attrNameLst>
                                      </p:cBhvr>
                                      <p:tavLst>
                                        <p:tav tm="0">
                                          <p:val>
                                            <p:strVal val="#ppt_x"/>
                                          </p:val>
                                        </p:tav>
                                        <p:tav tm="100000">
                                          <p:val>
                                            <p:strVal val="#ppt_x"/>
                                          </p:val>
                                        </p:tav>
                                      </p:tavLst>
                                    </p:anim>
                                    <p:anim calcmode="lin" valueType="num">
                                      <p:cBhvr>
                                        <p:cTn id="17" dur="1000" fill="hold"/>
                                        <p:tgtEl>
                                          <p:spTgt spid="2050"/>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par>
                          <p:cTn id="22" fill="hold">
                            <p:stCondLst>
                              <p:cond delay="2500"/>
                            </p:stCondLst>
                            <p:childTnLst>
                              <p:par>
                                <p:cTn id="23" presetID="42" presetClass="entr" presetSubtype="0" fill="hold" nodeType="afterEffect">
                                  <p:stCondLst>
                                    <p:cond delay="0"/>
                                  </p:stCondLst>
                                  <p:childTnLst>
                                    <p:set>
                                      <p:cBhvr>
                                        <p:cTn id="24" dur="1" fill="hold">
                                          <p:stCondLst>
                                            <p:cond delay="0"/>
                                          </p:stCondLst>
                                        </p:cTn>
                                        <p:tgtEl>
                                          <p:spTgt spid="2051"/>
                                        </p:tgtEl>
                                        <p:attrNameLst>
                                          <p:attrName>style.visibility</p:attrName>
                                        </p:attrNameLst>
                                      </p:cBhvr>
                                      <p:to>
                                        <p:strVal val="visible"/>
                                      </p:to>
                                    </p:set>
                                    <p:animEffect transition="in" filter="fade">
                                      <p:cBhvr>
                                        <p:cTn id="25" dur="1000"/>
                                        <p:tgtEl>
                                          <p:spTgt spid="2051"/>
                                        </p:tgtEl>
                                      </p:cBhvr>
                                    </p:animEffect>
                                    <p:anim calcmode="lin" valueType="num">
                                      <p:cBhvr>
                                        <p:cTn id="26" dur="1000" fill="hold"/>
                                        <p:tgtEl>
                                          <p:spTgt spid="2051"/>
                                        </p:tgtEl>
                                        <p:attrNameLst>
                                          <p:attrName>ppt_x</p:attrName>
                                        </p:attrNameLst>
                                      </p:cBhvr>
                                      <p:tavLst>
                                        <p:tav tm="0">
                                          <p:val>
                                            <p:strVal val="#ppt_x"/>
                                          </p:val>
                                        </p:tav>
                                        <p:tav tm="100000">
                                          <p:val>
                                            <p:strVal val="#ppt_x"/>
                                          </p:val>
                                        </p:tav>
                                      </p:tavLst>
                                    </p:anim>
                                    <p:anim calcmode="lin" valueType="num">
                                      <p:cBhvr>
                                        <p:cTn id="27" dur="1000" fill="hold"/>
                                        <p:tgtEl>
                                          <p:spTgt spid="205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973177"/>
            <a:ext cx="9144000" cy="1015663"/>
          </a:xfrm>
          <a:prstGeom prst="rect">
            <a:avLst/>
          </a:prstGeom>
        </p:spPr>
        <p:txBody>
          <a:bodyPr wrap="square">
            <a:spAutoFit/>
          </a:bodyPr>
          <a:lstStyle/>
          <a:p>
            <a:pPr algn="ctr"/>
            <a:r>
              <a:rPr lang="en-US" sz="2000" dirty="0">
                <a:latin typeface="Times New Roman" pitchFamily="18" charset="0"/>
                <a:cs typeface="Times New Roman" pitchFamily="18" charset="0"/>
              </a:rPr>
              <a:t>This is a strong bond because the outer electron shell of the atoms is saturated with eight electrons. The cohesion between oppositely charged ions which defines this bond is maintained by electrostatic attraction.</a:t>
            </a:r>
          </a:p>
        </p:txBody>
      </p:sp>
      <p:sp>
        <p:nvSpPr>
          <p:cNvPr id="5" name="Rectangle 4"/>
          <p:cNvSpPr/>
          <p:nvPr/>
        </p:nvSpPr>
        <p:spPr>
          <a:xfrm>
            <a:off x="1203455" y="134836"/>
            <a:ext cx="2473754"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rPr>
              <a:t>Ionic bond</a:t>
            </a:r>
          </a:p>
        </p:txBody>
      </p:sp>
      <p:sp>
        <p:nvSpPr>
          <p:cNvPr id="6" name="Rectangle 5"/>
          <p:cNvSpPr/>
          <p:nvPr/>
        </p:nvSpPr>
        <p:spPr>
          <a:xfrm>
            <a:off x="0" y="5157192"/>
            <a:ext cx="9144000" cy="1323439"/>
          </a:xfrm>
          <a:prstGeom prst="rect">
            <a:avLst/>
          </a:prstGeom>
        </p:spPr>
        <p:txBody>
          <a:bodyPr wrap="square">
            <a:spAutoFit/>
          </a:bodyPr>
          <a:lstStyle/>
          <a:p>
            <a:pPr algn="ctr"/>
            <a:r>
              <a:rPr lang="en-US" sz="2000" dirty="0">
                <a:latin typeface="Times New Roman" pitchFamily="18" charset="0"/>
                <a:cs typeface="Times New Roman" pitchFamily="18" charset="0"/>
              </a:rPr>
              <a:t>This bond differs from the covalent bond due to its high energy resulting from electron exchange between the bonded atoms and it is not spatially oriented like the covalent bond. In this bond, atoms exchange electrons. It is a bond between a highly electronegative anion and a highly electropositive </a:t>
            </a:r>
            <a:r>
              <a:rPr lang="en-US" sz="2000" dirty="0" err="1">
                <a:latin typeface="Times New Roman" pitchFamily="18" charset="0"/>
                <a:cs typeface="Times New Roman" pitchFamily="18" charset="0"/>
              </a:rPr>
              <a:t>cation</a:t>
            </a:r>
            <a:r>
              <a:rPr lang="en-US" sz="2000" dirty="0">
                <a:latin typeface="Times New Roman" pitchFamily="18" charset="0"/>
                <a:cs typeface="Times New Roman" pitchFamily="18" charset="0"/>
              </a:rPr>
              <a:t>.</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553261"/>
            <a:ext cx="8625394" cy="2315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71226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47" presetClass="entr" presetSubtype="0" fill="hold" nodeType="afterEffect">
                                  <p:stCondLst>
                                    <p:cond delay="0"/>
                                  </p:stCondLst>
                                  <p:childTnLst>
                                    <p:set>
                                      <p:cBhvr>
                                        <p:cTn id="14" dur="1" fill="hold">
                                          <p:stCondLst>
                                            <p:cond delay="0"/>
                                          </p:stCondLst>
                                        </p:cTn>
                                        <p:tgtEl>
                                          <p:spTgt spid="3074"/>
                                        </p:tgtEl>
                                        <p:attrNameLst>
                                          <p:attrName>style.visibility</p:attrName>
                                        </p:attrNameLst>
                                      </p:cBhvr>
                                      <p:to>
                                        <p:strVal val="visible"/>
                                      </p:to>
                                    </p:set>
                                    <p:animEffect transition="in" filter="fade">
                                      <p:cBhvr>
                                        <p:cTn id="15" dur="1000"/>
                                        <p:tgtEl>
                                          <p:spTgt spid="3074"/>
                                        </p:tgtEl>
                                      </p:cBhvr>
                                    </p:animEffect>
                                    <p:anim calcmode="lin" valueType="num">
                                      <p:cBhvr>
                                        <p:cTn id="16" dur="1000" fill="hold"/>
                                        <p:tgtEl>
                                          <p:spTgt spid="3074"/>
                                        </p:tgtEl>
                                        <p:attrNameLst>
                                          <p:attrName>ppt_x</p:attrName>
                                        </p:attrNameLst>
                                      </p:cBhvr>
                                      <p:tavLst>
                                        <p:tav tm="0">
                                          <p:val>
                                            <p:strVal val="#ppt_x"/>
                                          </p:val>
                                        </p:tav>
                                        <p:tav tm="100000">
                                          <p:val>
                                            <p:strVal val="#ppt_x"/>
                                          </p:val>
                                        </p:tav>
                                      </p:tavLst>
                                    </p:anim>
                                    <p:anim calcmode="lin" valueType="num">
                                      <p:cBhvr>
                                        <p:cTn id="17" dur="1000" fill="hold"/>
                                        <p:tgtEl>
                                          <p:spTgt spid="3074"/>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616</TotalTime>
  <Words>455</Words>
  <Application>Microsoft Office PowerPoint</Application>
  <PresentationFormat>Affichage à l'écran (4:3)</PresentationFormat>
  <Paragraphs>22</Paragraphs>
  <Slides>6</Slides>
  <Notes>0</Notes>
  <HiddenSlides>0</HiddenSlides>
  <MMClips>0</MMClips>
  <ScaleCrop>false</ScaleCrop>
  <HeadingPairs>
    <vt:vector size="4" baseType="variant">
      <vt:variant>
        <vt:lpstr>Thème</vt:lpstr>
      </vt:variant>
      <vt:variant>
        <vt:i4>1</vt:i4>
      </vt:variant>
      <vt:variant>
        <vt:lpstr>Titres des diapositives</vt:lpstr>
      </vt:variant>
      <vt:variant>
        <vt:i4>6</vt:i4>
      </vt:variant>
    </vt:vector>
  </HeadingPairs>
  <TitlesOfParts>
    <vt:vector size="7" baseType="lpstr">
      <vt:lpstr>Thème Office</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Chulus Info</dc:creator>
  <cp:lastModifiedBy>Chulus Info</cp:lastModifiedBy>
  <cp:revision>176</cp:revision>
  <dcterms:created xsi:type="dcterms:W3CDTF">2025-07-11T18:18:10Z</dcterms:created>
  <dcterms:modified xsi:type="dcterms:W3CDTF">2025-09-22T17:25:42Z</dcterms:modified>
</cp:coreProperties>
</file>