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3" d="100"/>
          <a:sy n="93" d="100"/>
        </p:scale>
        <p:origin x="274"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Modifier le style des sous-titres du masque</a:t>
            </a:r>
            <a:endParaRPr lang="en-US" dirty="0"/>
          </a:p>
        </p:txBody>
      </p:sp>
      <p:sp>
        <p:nvSpPr>
          <p:cNvPr id="4" name="Date Placeholder 3"/>
          <p:cNvSpPr>
            <a:spLocks noGrp="1"/>
          </p:cNvSpPr>
          <p:nvPr>
            <p:ph type="dt" sz="half" idx="10"/>
          </p:nvPr>
        </p:nvSpPr>
        <p:spPr/>
        <p:txBody>
          <a:bodyPr/>
          <a:lstStyle/>
          <a:p>
            <a:fld id="{55707BD1-1823-4A02-AADC-4733B6377F40}" type="datetimeFigureOut">
              <a:rPr lang="fr-FR" smtClean="0"/>
              <a:t>09/02/2025</a:t>
            </a:fld>
            <a:endParaRPr lang="fr-FR"/>
          </a:p>
        </p:txBody>
      </p:sp>
      <p:sp>
        <p:nvSpPr>
          <p:cNvPr id="5" name="Footer Placeholder 4"/>
          <p:cNvSpPr>
            <a:spLocks noGrp="1"/>
          </p:cNvSpPr>
          <p:nvPr>
            <p:ph type="ftr" sz="quarter" idx="11"/>
          </p:nvPr>
        </p:nvSpPr>
        <p:spPr/>
        <p:txBody>
          <a:bodyPr/>
          <a:lstStyle/>
          <a:p>
            <a:endParaRPr lang="fr-F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23D65587-B1AE-4508-B418-5BDA0F1CA914}" type="slidenum">
              <a:rPr lang="fr-FR" smtClean="0"/>
              <a:t>‹N°›</a:t>
            </a:fld>
            <a:endParaRPr lang="fr-FR"/>
          </a:p>
        </p:txBody>
      </p:sp>
    </p:spTree>
    <p:extLst>
      <p:ext uri="{BB962C8B-B14F-4D97-AF65-F5344CB8AC3E}">
        <p14:creationId xmlns:p14="http://schemas.microsoft.com/office/powerpoint/2010/main" val="21239345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55707BD1-1823-4A02-AADC-4733B6377F40}" type="datetimeFigureOut">
              <a:rPr lang="fr-FR" smtClean="0"/>
              <a:t>09/02/2025</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3D65587-B1AE-4508-B418-5BDA0F1CA914}" type="slidenum">
              <a:rPr lang="fr-FR" smtClean="0"/>
              <a:t>‹N°›</a:t>
            </a:fld>
            <a:endParaRPr lang="fr-FR"/>
          </a:p>
        </p:txBody>
      </p:sp>
    </p:spTree>
    <p:extLst>
      <p:ext uri="{BB962C8B-B14F-4D97-AF65-F5344CB8AC3E}">
        <p14:creationId xmlns:p14="http://schemas.microsoft.com/office/powerpoint/2010/main" val="8121041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55707BD1-1823-4A02-AADC-4733B6377F40}" type="datetimeFigureOut">
              <a:rPr lang="fr-FR" smtClean="0"/>
              <a:t>09/02/2025</a:t>
            </a:fld>
            <a:endParaRPr lang="fr-FR"/>
          </a:p>
        </p:txBody>
      </p:sp>
      <p:sp>
        <p:nvSpPr>
          <p:cNvPr id="5" name="Footer Placeholder 4"/>
          <p:cNvSpPr>
            <a:spLocks noGrp="1"/>
          </p:cNvSpPr>
          <p:nvPr>
            <p:ph type="ftr" sz="quarter" idx="11"/>
          </p:nvPr>
        </p:nvSpPr>
        <p:spPr/>
        <p:txBody>
          <a:bodyPr/>
          <a:lstStyle/>
          <a:p>
            <a:endParaRPr lang="fr-F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3D65587-B1AE-4508-B418-5BDA0F1CA914}" type="slidenum">
              <a:rPr lang="fr-FR" smtClean="0"/>
              <a:t>‹N°›</a:t>
            </a:fld>
            <a:endParaRPr lang="fr-F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376503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55707BD1-1823-4A02-AADC-4733B6377F40}" type="datetimeFigureOut">
              <a:rPr lang="fr-FR" smtClean="0"/>
              <a:t>09/02/2025</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3D65587-B1AE-4508-B418-5BDA0F1CA914}" type="slidenum">
              <a:rPr lang="fr-FR" smtClean="0"/>
              <a:t>‹N°›</a:t>
            </a:fld>
            <a:endParaRPr lang="fr-FR"/>
          </a:p>
        </p:txBody>
      </p:sp>
    </p:spTree>
    <p:extLst>
      <p:ext uri="{BB962C8B-B14F-4D97-AF65-F5344CB8AC3E}">
        <p14:creationId xmlns:p14="http://schemas.microsoft.com/office/powerpoint/2010/main" val="16584543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55707BD1-1823-4A02-AADC-4733B6377F40}" type="datetimeFigureOut">
              <a:rPr lang="fr-FR" smtClean="0"/>
              <a:t>09/02/2025</a:t>
            </a:fld>
            <a:endParaRPr lang="fr-FR"/>
          </a:p>
        </p:txBody>
      </p:sp>
      <p:sp>
        <p:nvSpPr>
          <p:cNvPr id="6" name="Footer Placeholder 5"/>
          <p:cNvSpPr>
            <a:spLocks noGrp="1"/>
          </p:cNvSpPr>
          <p:nvPr>
            <p:ph type="ftr" sz="quarter" idx="11"/>
          </p:nvPr>
        </p:nvSpPr>
        <p:spPr/>
        <p:txBody>
          <a:bodyPr/>
          <a:lstStyle/>
          <a:p>
            <a:endParaRPr lang="fr-F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3D65587-B1AE-4508-B418-5BDA0F1CA914}" type="slidenum">
              <a:rPr lang="fr-FR" smtClean="0"/>
              <a:t>‹N°›</a:t>
            </a:fld>
            <a:endParaRPr lang="fr-F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631510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55707BD1-1823-4A02-AADC-4733B6377F40}" type="datetimeFigureOut">
              <a:rPr lang="fr-FR" smtClean="0"/>
              <a:t>09/02/2025</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3D65587-B1AE-4508-B418-5BDA0F1CA914}" type="slidenum">
              <a:rPr lang="fr-FR" smtClean="0"/>
              <a:t>‹N°›</a:t>
            </a:fld>
            <a:endParaRPr lang="fr-FR"/>
          </a:p>
        </p:txBody>
      </p:sp>
    </p:spTree>
    <p:extLst>
      <p:ext uri="{BB962C8B-B14F-4D97-AF65-F5344CB8AC3E}">
        <p14:creationId xmlns:p14="http://schemas.microsoft.com/office/powerpoint/2010/main" val="22110449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55707BD1-1823-4A02-AADC-4733B6377F40}" type="datetimeFigureOut">
              <a:rPr lang="fr-FR" smtClean="0"/>
              <a:t>09/02/2025</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3D65587-B1AE-4508-B418-5BDA0F1CA914}" type="slidenum">
              <a:rPr lang="fr-FR" smtClean="0"/>
              <a:t>‹N°›</a:t>
            </a:fld>
            <a:endParaRPr lang="fr-FR"/>
          </a:p>
        </p:txBody>
      </p:sp>
    </p:spTree>
    <p:extLst>
      <p:ext uri="{BB962C8B-B14F-4D97-AF65-F5344CB8AC3E}">
        <p14:creationId xmlns:p14="http://schemas.microsoft.com/office/powerpoint/2010/main" val="37923369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55707BD1-1823-4A02-AADC-4733B6377F40}" type="datetimeFigureOut">
              <a:rPr lang="fr-FR" smtClean="0"/>
              <a:t>09/02/2025</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3D65587-B1AE-4508-B418-5BDA0F1CA914}" type="slidenum">
              <a:rPr lang="fr-FR" smtClean="0"/>
              <a:t>‹N°›</a:t>
            </a:fld>
            <a:endParaRPr lang="fr-FR"/>
          </a:p>
        </p:txBody>
      </p:sp>
    </p:spTree>
    <p:extLst>
      <p:ext uri="{BB962C8B-B14F-4D97-AF65-F5344CB8AC3E}">
        <p14:creationId xmlns:p14="http://schemas.microsoft.com/office/powerpoint/2010/main" val="15441846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55707BD1-1823-4A02-AADC-4733B6377F40}" type="datetimeFigureOut">
              <a:rPr lang="fr-FR" smtClean="0"/>
              <a:t>09/02/2025</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3D65587-B1AE-4508-B418-5BDA0F1CA914}" type="slidenum">
              <a:rPr lang="fr-FR" smtClean="0"/>
              <a:t>‹N°›</a:t>
            </a:fld>
            <a:endParaRPr lang="fr-FR"/>
          </a:p>
        </p:txBody>
      </p:sp>
    </p:spTree>
    <p:extLst>
      <p:ext uri="{BB962C8B-B14F-4D97-AF65-F5344CB8AC3E}">
        <p14:creationId xmlns:p14="http://schemas.microsoft.com/office/powerpoint/2010/main" val="798852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55707BD1-1823-4A02-AADC-4733B6377F40}" type="datetimeFigureOut">
              <a:rPr lang="fr-FR" smtClean="0"/>
              <a:t>09/02/2025</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3D65587-B1AE-4508-B418-5BDA0F1CA914}" type="slidenum">
              <a:rPr lang="fr-FR" smtClean="0"/>
              <a:t>‹N°›</a:t>
            </a:fld>
            <a:endParaRPr lang="fr-FR"/>
          </a:p>
        </p:txBody>
      </p:sp>
    </p:spTree>
    <p:extLst>
      <p:ext uri="{BB962C8B-B14F-4D97-AF65-F5344CB8AC3E}">
        <p14:creationId xmlns:p14="http://schemas.microsoft.com/office/powerpoint/2010/main" val="37515009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55707BD1-1823-4A02-AADC-4733B6377F40}" type="datetimeFigureOut">
              <a:rPr lang="fr-FR" smtClean="0"/>
              <a:t>09/02/2025</a:t>
            </a:fld>
            <a:endParaRPr lang="fr-FR"/>
          </a:p>
        </p:txBody>
      </p:sp>
      <p:sp>
        <p:nvSpPr>
          <p:cNvPr id="6" name="Footer Placeholder 5"/>
          <p:cNvSpPr>
            <a:spLocks noGrp="1"/>
          </p:cNvSpPr>
          <p:nvPr>
            <p:ph type="ftr" sz="quarter" idx="11"/>
          </p:nvPr>
        </p:nvSpPr>
        <p:spPr/>
        <p:txBody>
          <a:bodyPr/>
          <a:lstStyle/>
          <a:p>
            <a:endParaRPr lang="fr-F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23D65587-B1AE-4508-B418-5BDA0F1CA914}" type="slidenum">
              <a:rPr lang="fr-FR" smtClean="0"/>
              <a:t>‹N°›</a:t>
            </a:fld>
            <a:endParaRPr lang="fr-FR"/>
          </a:p>
        </p:txBody>
      </p:sp>
    </p:spTree>
    <p:extLst>
      <p:ext uri="{BB962C8B-B14F-4D97-AF65-F5344CB8AC3E}">
        <p14:creationId xmlns:p14="http://schemas.microsoft.com/office/powerpoint/2010/main" val="34942346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55707BD1-1823-4A02-AADC-4733B6377F40}" type="datetimeFigureOut">
              <a:rPr lang="fr-FR" smtClean="0"/>
              <a:t>09/02/2025</a:t>
            </a:fld>
            <a:endParaRPr lang="fr-FR"/>
          </a:p>
        </p:txBody>
      </p:sp>
      <p:sp>
        <p:nvSpPr>
          <p:cNvPr id="8" name="Footer Placeholder 7"/>
          <p:cNvSpPr>
            <a:spLocks noGrp="1"/>
          </p:cNvSpPr>
          <p:nvPr>
            <p:ph type="ftr" sz="quarter" idx="11"/>
          </p:nvPr>
        </p:nvSpPr>
        <p:spPr/>
        <p:txBody>
          <a:bodyPr/>
          <a:lstStyle/>
          <a:p>
            <a:endParaRPr lang="fr-F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3D65587-B1AE-4508-B418-5BDA0F1CA914}" type="slidenum">
              <a:rPr lang="fr-FR" smtClean="0"/>
              <a:t>‹N°›</a:t>
            </a:fld>
            <a:endParaRPr lang="fr-FR"/>
          </a:p>
        </p:txBody>
      </p:sp>
    </p:spTree>
    <p:extLst>
      <p:ext uri="{BB962C8B-B14F-4D97-AF65-F5344CB8AC3E}">
        <p14:creationId xmlns:p14="http://schemas.microsoft.com/office/powerpoint/2010/main" val="1853572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55707BD1-1823-4A02-AADC-4733B6377F40}" type="datetimeFigureOut">
              <a:rPr lang="fr-FR" smtClean="0"/>
              <a:t>09/02/2025</a:t>
            </a:fld>
            <a:endParaRPr lang="fr-FR"/>
          </a:p>
        </p:txBody>
      </p:sp>
      <p:sp>
        <p:nvSpPr>
          <p:cNvPr id="4" name="Footer Placeholder 3"/>
          <p:cNvSpPr>
            <a:spLocks noGrp="1"/>
          </p:cNvSpPr>
          <p:nvPr>
            <p:ph type="ftr" sz="quarter" idx="11"/>
          </p:nvPr>
        </p:nvSpPr>
        <p:spPr/>
        <p:txBody>
          <a:bodyPr/>
          <a:lstStyle/>
          <a:p>
            <a:endParaRPr lang="fr-F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3D65587-B1AE-4508-B418-5BDA0F1CA914}" type="slidenum">
              <a:rPr lang="fr-FR" smtClean="0"/>
              <a:t>‹N°›</a:t>
            </a:fld>
            <a:endParaRPr lang="fr-FR"/>
          </a:p>
        </p:txBody>
      </p:sp>
    </p:spTree>
    <p:extLst>
      <p:ext uri="{BB962C8B-B14F-4D97-AF65-F5344CB8AC3E}">
        <p14:creationId xmlns:p14="http://schemas.microsoft.com/office/powerpoint/2010/main" val="41346575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707BD1-1823-4A02-AADC-4733B6377F40}" type="datetimeFigureOut">
              <a:rPr lang="fr-FR" smtClean="0"/>
              <a:t>09/02/2025</a:t>
            </a:fld>
            <a:endParaRPr lang="fr-FR"/>
          </a:p>
        </p:txBody>
      </p:sp>
      <p:sp>
        <p:nvSpPr>
          <p:cNvPr id="3" name="Footer Placeholder 2"/>
          <p:cNvSpPr>
            <a:spLocks noGrp="1"/>
          </p:cNvSpPr>
          <p:nvPr>
            <p:ph type="ftr" sz="quarter" idx="11"/>
          </p:nvPr>
        </p:nvSpPr>
        <p:spPr/>
        <p:txBody>
          <a:bodyPr/>
          <a:lstStyle/>
          <a:p>
            <a:endParaRPr lang="fr-F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3D65587-B1AE-4508-B418-5BDA0F1CA914}" type="slidenum">
              <a:rPr lang="fr-FR" smtClean="0"/>
              <a:t>‹N°›</a:t>
            </a:fld>
            <a:endParaRPr lang="fr-FR"/>
          </a:p>
        </p:txBody>
      </p:sp>
    </p:spTree>
    <p:extLst>
      <p:ext uri="{BB962C8B-B14F-4D97-AF65-F5344CB8AC3E}">
        <p14:creationId xmlns:p14="http://schemas.microsoft.com/office/powerpoint/2010/main" val="22858079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55707BD1-1823-4A02-AADC-4733B6377F40}" type="datetimeFigureOut">
              <a:rPr lang="fr-FR" smtClean="0"/>
              <a:t>09/02/2025</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3D65587-B1AE-4508-B418-5BDA0F1CA914}" type="slidenum">
              <a:rPr lang="fr-FR" smtClean="0"/>
              <a:t>‹N°›</a:t>
            </a:fld>
            <a:endParaRPr lang="fr-FR"/>
          </a:p>
        </p:txBody>
      </p:sp>
    </p:spTree>
    <p:extLst>
      <p:ext uri="{BB962C8B-B14F-4D97-AF65-F5344CB8AC3E}">
        <p14:creationId xmlns:p14="http://schemas.microsoft.com/office/powerpoint/2010/main" val="19700010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55707BD1-1823-4A02-AADC-4733B6377F40}" type="datetimeFigureOut">
              <a:rPr lang="fr-FR" smtClean="0"/>
              <a:t>09/02/2025</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3D65587-B1AE-4508-B418-5BDA0F1CA914}" type="slidenum">
              <a:rPr lang="fr-FR" smtClean="0"/>
              <a:t>‹N°›</a:t>
            </a:fld>
            <a:endParaRPr lang="fr-FR"/>
          </a:p>
        </p:txBody>
      </p:sp>
    </p:spTree>
    <p:extLst>
      <p:ext uri="{BB962C8B-B14F-4D97-AF65-F5344CB8AC3E}">
        <p14:creationId xmlns:p14="http://schemas.microsoft.com/office/powerpoint/2010/main" val="35904049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5707BD1-1823-4A02-AADC-4733B6377F40}" type="datetimeFigureOut">
              <a:rPr lang="fr-FR" smtClean="0"/>
              <a:t>09/02/2025</a:t>
            </a:fld>
            <a:endParaRPr lang="fr-F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23D65587-B1AE-4508-B418-5BDA0F1CA914}" type="slidenum">
              <a:rPr lang="fr-FR" smtClean="0"/>
              <a:t>‹N°›</a:t>
            </a:fld>
            <a:endParaRPr lang="fr-FR"/>
          </a:p>
        </p:txBody>
      </p:sp>
    </p:spTree>
    <p:extLst>
      <p:ext uri="{BB962C8B-B14F-4D97-AF65-F5344CB8AC3E}">
        <p14:creationId xmlns:p14="http://schemas.microsoft.com/office/powerpoint/2010/main" val="1427839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798381" y="2405449"/>
            <a:ext cx="8915399" cy="1828235"/>
          </a:xfrm>
        </p:spPr>
        <p:txBody>
          <a:bodyPr/>
          <a:lstStyle/>
          <a:p>
            <a:pPr algn="ctr" rtl="1"/>
            <a:r>
              <a:rPr lang="ar-DZ" dirty="0" smtClean="0">
                <a:cs typeface="ALAWI-3-1" pitchFamily="2" charset="-78"/>
              </a:rPr>
              <a:t>مدخل لنظرية ومنهجية النشاط البدني الرياضي المكيف</a:t>
            </a:r>
            <a:endParaRPr lang="fr-FR" dirty="0">
              <a:cs typeface="ALAWI-3-1" pitchFamily="2" charset="-78"/>
            </a:endParaRPr>
          </a:p>
        </p:txBody>
      </p:sp>
      <p:sp>
        <p:nvSpPr>
          <p:cNvPr id="3" name="Sous-titre 2"/>
          <p:cNvSpPr>
            <a:spLocks noGrp="1"/>
          </p:cNvSpPr>
          <p:nvPr/>
        </p:nvSpPr>
        <p:spPr>
          <a:xfrm>
            <a:off x="1569780" y="1442521"/>
            <a:ext cx="9144000" cy="625177"/>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r>
              <a:rPr lang="ar-DZ" sz="3200" b="1" dirty="0" smtClean="0">
                <a:latin typeface="Arbaeen" panose="02000503070000020004" pitchFamily="2" charset="-78"/>
                <a:cs typeface="Arbaeen" panose="02000503070000020004" pitchFamily="2" charset="-78"/>
              </a:rPr>
              <a:t>المحاضرة الأولى</a:t>
            </a:r>
            <a:endParaRPr lang="fr-FR" sz="3200" b="1" dirty="0">
              <a:latin typeface="Arbaeen" panose="02000503070000020004" pitchFamily="2" charset="-78"/>
              <a:cs typeface="Arbaeen" panose="02000503070000020004" pitchFamily="2" charset="-78"/>
            </a:endParaRPr>
          </a:p>
        </p:txBody>
      </p:sp>
      <p:sp>
        <p:nvSpPr>
          <p:cNvPr id="4" name="Sous-titre 2"/>
          <p:cNvSpPr txBox="1">
            <a:spLocks/>
          </p:cNvSpPr>
          <p:nvPr/>
        </p:nvSpPr>
        <p:spPr>
          <a:xfrm>
            <a:off x="1709822" y="4464908"/>
            <a:ext cx="9160477" cy="1095631"/>
          </a:xfrm>
          <a:prstGeom prst="rect">
            <a:avLst/>
          </a:prstGeom>
        </p:spPr>
        <p:txBody>
          <a:bodyPr vert="horz" lIns="91440" tIns="45720" rIns="91440" bIns="45720" rtlCol="0">
            <a:no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rtl="1"/>
            <a:r>
              <a:rPr lang="ar-DZ" sz="2400" dirty="0" smtClean="0">
                <a:ln w="0"/>
                <a:effectLst>
                  <a:outerShdw blurRad="38100" dist="19050" dir="2700000" algn="tl" rotWithShape="0">
                    <a:schemeClr val="dk1">
                      <a:alpha val="40000"/>
                    </a:schemeClr>
                  </a:outerShdw>
                </a:effectLst>
                <a:latin typeface="Aref Ruqaa" panose="02000803000000000000" pitchFamily="2" charset="-78"/>
                <a:cs typeface="Aref Ruqaa" panose="02000803000000000000" pitchFamily="2" charset="-78"/>
              </a:rPr>
              <a:t>المستوى: سنة أولى ليسانس</a:t>
            </a:r>
          </a:p>
          <a:p>
            <a:pPr algn="r" rtl="1"/>
            <a:r>
              <a:rPr lang="ar-DZ" sz="2400" dirty="0" smtClean="0">
                <a:ln w="0"/>
                <a:effectLst>
                  <a:outerShdw blurRad="38100" dist="19050" dir="2700000" algn="tl" rotWithShape="0">
                    <a:schemeClr val="dk1">
                      <a:alpha val="40000"/>
                    </a:schemeClr>
                  </a:outerShdw>
                </a:effectLst>
                <a:latin typeface="Aref Ruqaa" panose="02000803000000000000" pitchFamily="2" charset="-78"/>
                <a:cs typeface="Aref Ruqaa" panose="02000803000000000000" pitchFamily="2" charset="-78"/>
              </a:rPr>
              <a:t>المقياس: مدخل إلى ميدان علوم وتقنيات النشاطات البدنية والرياضية</a:t>
            </a:r>
            <a:endParaRPr lang="fr-FR" sz="2400" dirty="0">
              <a:ln w="0"/>
              <a:effectLst>
                <a:outerShdw blurRad="38100" dist="19050" dir="2700000" algn="tl" rotWithShape="0">
                  <a:schemeClr val="dk1">
                    <a:alpha val="40000"/>
                  </a:schemeClr>
                </a:outerShdw>
              </a:effectLst>
              <a:latin typeface="Aref Ruqaa" panose="02000803000000000000" pitchFamily="2" charset="-78"/>
              <a:cs typeface="Aref Ruqaa" panose="02000803000000000000" pitchFamily="2" charset="-78"/>
            </a:endParaRPr>
          </a:p>
        </p:txBody>
      </p:sp>
      <p:sp>
        <p:nvSpPr>
          <p:cNvPr id="5" name="Sous-titre 2"/>
          <p:cNvSpPr txBox="1">
            <a:spLocks/>
          </p:cNvSpPr>
          <p:nvPr/>
        </p:nvSpPr>
        <p:spPr>
          <a:xfrm>
            <a:off x="1569780" y="6232823"/>
            <a:ext cx="9144000" cy="625177"/>
          </a:xfrm>
          <a:prstGeom prst="rect">
            <a:avLst/>
          </a:prstGeom>
        </p:spPr>
        <p:txBody>
          <a:bodyPr vert="horz" lIns="91440" tIns="45720" rIns="91440" bIns="45720" rtlCol="0">
            <a:norm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3200" b="1" dirty="0" smtClean="0">
                <a:latin typeface="Garamond" panose="02020404030301010803" pitchFamily="18" charset="0"/>
                <a:cs typeface="Arbaeen" panose="02000503070000020004" pitchFamily="2" charset="-78"/>
              </a:rPr>
              <a:t>2024-2025</a:t>
            </a:r>
            <a:endParaRPr lang="fr-FR" sz="3200" b="1" dirty="0">
              <a:latin typeface="Garamond" panose="02020404030301010803" pitchFamily="18" charset="0"/>
              <a:cs typeface="Arbaeen" panose="02000503070000020004" pitchFamily="2" charset="-78"/>
            </a:endParaRPr>
          </a:p>
        </p:txBody>
      </p:sp>
    </p:spTree>
    <p:extLst>
      <p:ext uri="{BB962C8B-B14F-4D97-AF65-F5344CB8AC3E}">
        <p14:creationId xmlns:p14="http://schemas.microsoft.com/office/powerpoint/2010/main" val="4645263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724774" y="280922"/>
            <a:ext cx="4121235" cy="2135200"/>
          </a:xfrm>
          <a:prstGeom prst="rect">
            <a:avLst/>
          </a:prstGeom>
        </p:spPr>
        <p:txBody>
          <a:bodyPr wrap="square">
            <a:spAutoFit/>
          </a:bodyPr>
          <a:lstStyle/>
          <a:p>
            <a:pPr algn="just" rtl="1">
              <a:lnSpc>
                <a:spcPct val="150000"/>
              </a:lnSpc>
            </a:pPr>
            <a:r>
              <a:rPr lang="ar-DZ" dirty="0" smtClean="0">
                <a:cs typeface="ALAWI-3-1" pitchFamily="2" charset="-78"/>
              </a:rPr>
              <a:t>يُعرَّف النشاط البدني الرياضي المكيف بأنه مجموعة من البرامج المتنوعة من الأنشطة والألعاب الرياضية التي تتناسب مع قدرات الأفراد ذوي الاحتياجات الخاصة، بحيث يتمكنون من إشباع رغباتهم في ممارسة أنشطة رياضية تعود عليهم بالنفع وتُسهم في استغلال قدراتهم.</a:t>
            </a:r>
            <a:endParaRPr lang="fr-FR" dirty="0">
              <a:cs typeface="ALAWI-3-1" pitchFamily="2" charset="-78"/>
            </a:endParaRPr>
          </a:p>
        </p:txBody>
      </p:sp>
      <p:sp>
        <p:nvSpPr>
          <p:cNvPr id="5" name="Rectangle 4"/>
          <p:cNvSpPr/>
          <p:nvPr/>
        </p:nvSpPr>
        <p:spPr>
          <a:xfrm>
            <a:off x="7724774" y="3277255"/>
            <a:ext cx="4121235" cy="2550698"/>
          </a:xfrm>
          <a:prstGeom prst="rect">
            <a:avLst/>
          </a:prstGeom>
        </p:spPr>
        <p:txBody>
          <a:bodyPr wrap="square">
            <a:spAutoFit/>
          </a:bodyPr>
          <a:lstStyle/>
          <a:p>
            <a:pPr algn="just" rtl="1">
              <a:lnSpc>
                <a:spcPct val="150000"/>
              </a:lnSpc>
            </a:pPr>
            <a:r>
              <a:rPr lang="ar-DZ" dirty="0" smtClean="0">
                <a:cs typeface="ALAWI-3-1" pitchFamily="2" charset="-78"/>
              </a:rPr>
              <a:t>كما يُعرَّف بأنه كل الحركات والتمارين والأنشطة والرياضات التي يطرأُ عليها تعديل في جانب واحد أو عدة جوانب، ليُصبح في متناول الأفراد ذوي الاحتياجات الخاصة الذين لا يستطيعون ممارسة النشاط الرياضي العادي، الاشتراك فيها وممارستها بصورة عادية.</a:t>
            </a:r>
            <a:endParaRPr lang="fr-FR" dirty="0">
              <a:cs typeface="ALAWI-3-1" pitchFamily="2" charset="-78"/>
            </a:endParaRPr>
          </a:p>
        </p:txBody>
      </p:sp>
      <p:sp>
        <p:nvSpPr>
          <p:cNvPr id="6" name="Rectangle 5"/>
          <p:cNvSpPr/>
          <p:nvPr/>
        </p:nvSpPr>
        <p:spPr>
          <a:xfrm>
            <a:off x="1376235" y="4968102"/>
            <a:ext cx="5881815" cy="1719702"/>
          </a:xfrm>
          <a:prstGeom prst="rect">
            <a:avLst/>
          </a:prstGeom>
        </p:spPr>
        <p:txBody>
          <a:bodyPr wrap="square">
            <a:spAutoFit/>
          </a:bodyPr>
          <a:lstStyle/>
          <a:p>
            <a:pPr algn="just" rtl="1">
              <a:lnSpc>
                <a:spcPct val="150000"/>
              </a:lnSpc>
            </a:pPr>
            <a:r>
              <a:rPr lang="ar-DZ" dirty="0" smtClean="0">
                <a:cs typeface="ALAWI-3-1" pitchFamily="2" charset="-78"/>
              </a:rPr>
              <a:t>بالإضافة إلى ذلك، يُعرَّف النشاط البدني المكيف بأنه تعديل في الألعاب والأنشطة الرياضية لتتناسب مع ميول وحدود الأطفال ممن لديهم نقص في القدرات البدنية (ذوي الاحتياجات الخاصة)، ليشتركوا بنجاح وأمان في الأنشطة البدنية والرياضية. </a:t>
            </a:r>
            <a:endParaRPr lang="fr-FR" dirty="0">
              <a:cs typeface="ALAWI-3-1" pitchFamily="2" charset="-78"/>
            </a:endParaRPr>
          </a:p>
        </p:txBody>
      </p:sp>
      <p:sp>
        <p:nvSpPr>
          <p:cNvPr id="7" name="Rectangle 6"/>
          <p:cNvSpPr/>
          <p:nvPr/>
        </p:nvSpPr>
        <p:spPr>
          <a:xfrm>
            <a:off x="816060" y="1944298"/>
            <a:ext cx="6096000" cy="1754326"/>
          </a:xfrm>
          <a:prstGeom prst="rect">
            <a:avLst/>
          </a:prstGeom>
        </p:spPr>
        <p:txBody>
          <a:bodyPr>
            <a:spAutoFit/>
          </a:bodyPr>
          <a:lstStyle/>
          <a:p>
            <a:pPr algn="r" rtl="1">
              <a:lnSpc>
                <a:spcPct val="200000"/>
              </a:lnSpc>
            </a:pPr>
            <a:r>
              <a:rPr lang="ar-DZ" dirty="0" smtClean="0">
                <a:solidFill>
                  <a:srgbClr val="0070C0"/>
                </a:solidFill>
                <a:cs typeface="ALAWI-3-1" pitchFamily="2" charset="-78"/>
              </a:rPr>
              <a:t>من خلال هذه التعريفات، يتضح أن النشاط البدني الرياضي المكيف يشمل جميع الأنشطة الرياضية المعدلة لتناسب قدرات واحتياجات الأفراد ذوي الاحتياجات الخاصة، بهدف تمكينهم من المشاركة الفعّالة والآمنة في الأنشطة الرياضية المختلفة.</a:t>
            </a:r>
            <a:endParaRPr lang="fr-FR" dirty="0">
              <a:solidFill>
                <a:srgbClr val="0070C0"/>
              </a:solidFill>
              <a:cs typeface="ALAWI-3-1" pitchFamily="2" charset="-78"/>
            </a:endParaRPr>
          </a:p>
        </p:txBody>
      </p:sp>
      <p:sp>
        <p:nvSpPr>
          <p:cNvPr id="8" name="Titre 1"/>
          <p:cNvSpPr txBox="1">
            <a:spLocks/>
          </p:cNvSpPr>
          <p:nvPr/>
        </p:nvSpPr>
        <p:spPr>
          <a:xfrm>
            <a:off x="1595803" y="767589"/>
            <a:ext cx="5228494" cy="561974"/>
          </a:xfrm>
          <a:prstGeom prst="rect">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rtl="1"/>
            <a:r>
              <a:rPr lang="ar-DZ" sz="2800" dirty="0" smtClean="0">
                <a:cs typeface="ALAWI-3-1" pitchFamily="2" charset="-78"/>
              </a:rPr>
              <a:t>تعريف النشاط البدني الرياضي المكيف</a:t>
            </a:r>
            <a:endParaRPr lang="fr-FR" sz="2800" dirty="0">
              <a:cs typeface="ALAWI-3-1" pitchFamily="2" charset="-78"/>
            </a:endParaRPr>
          </a:p>
        </p:txBody>
      </p:sp>
      <p:sp>
        <p:nvSpPr>
          <p:cNvPr id="2" name="Flèche vers le bas 1"/>
          <p:cNvSpPr/>
          <p:nvPr/>
        </p:nvSpPr>
        <p:spPr>
          <a:xfrm>
            <a:off x="9661243" y="2530751"/>
            <a:ext cx="248295" cy="68954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Flèche gauche 2"/>
          <p:cNvSpPr/>
          <p:nvPr/>
        </p:nvSpPr>
        <p:spPr>
          <a:xfrm>
            <a:off x="8838620" y="5714524"/>
            <a:ext cx="946770" cy="22685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Flèche vers le haut 8"/>
          <p:cNvSpPr/>
          <p:nvPr/>
        </p:nvSpPr>
        <p:spPr>
          <a:xfrm>
            <a:off x="3731997" y="3892296"/>
            <a:ext cx="264126" cy="882134"/>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0623865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10639" y="1101407"/>
            <a:ext cx="8258175" cy="888705"/>
          </a:xfrm>
          <a:prstGeom prst="rect">
            <a:avLst/>
          </a:prstGeom>
        </p:spPr>
        <p:txBody>
          <a:bodyPr wrap="square">
            <a:spAutoFit/>
          </a:bodyPr>
          <a:lstStyle/>
          <a:p>
            <a:pPr algn="just" rtl="1">
              <a:lnSpc>
                <a:spcPct val="150000"/>
              </a:lnSpc>
            </a:pPr>
            <a:r>
              <a:rPr lang="ar-DZ" dirty="0" smtClean="0">
                <a:solidFill>
                  <a:srgbClr val="C00000"/>
                </a:solidFill>
                <a:cs typeface="ALAWI-3-1" pitchFamily="2" charset="-78"/>
              </a:rPr>
              <a:t>النشاط البدني الرياضي المكيف يهدف إلى تمكين الأفراد ذوي الاحتياجات الخاصة أو الذين يعانون من قيود بدنية أو عقلية أو حسية من ممارسة الرياضة بطريقة تتناسب مع قدراتهم واحتياجاتهم. ومن أبرز أهدافه ما يلي:</a:t>
            </a:r>
            <a:endParaRPr lang="ar-DZ" dirty="0">
              <a:solidFill>
                <a:srgbClr val="C00000"/>
              </a:solidFill>
              <a:cs typeface="ALAWI-3-1" pitchFamily="2" charset="-78"/>
            </a:endParaRPr>
          </a:p>
        </p:txBody>
      </p:sp>
      <p:sp>
        <p:nvSpPr>
          <p:cNvPr id="5" name="Rectangle 4"/>
          <p:cNvSpPr/>
          <p:nvPr/>
        </p:nvSpPr>
        <p:spPr>
          <a:xfrm>
            <a:off x="3760470" y="378866"/>
            <a:ext cx="4158511" cy="461665"/>
          </a:xfrm>
          <a:prstGeom prst="rect">
            <a:avLst/>
          </a:prstGeom>
        </p:spPr>
        <p:txBody>
          <a:bodyPr wrap="none">
            <a:spAutoFit/>
          </a:bodyPr>
          <a:lstStyle/>
          <a:p>
            <a:r>
              <a:rPr lang="ar-DZ" sz="2400" u="sng" dirty="0" smtClean="0">
                <a:cs typeface="ALAWI-3-1" pitchFamily="2" charset="-78"/>
              </a:rPr>
              <a:t>أهداف النشاط البدني الرياضي المكيف</a:t>
            </a:r>
          </a:p>
        </p:txBody>
      </p:sp>
      <p:sp>
        <p:nvSpPr>
          <p:cNvPr id="6" name="Rectangle 5"/>
          <p:cNvSpPr/>
          <p:nvPr/>
        </p:nvSpPr>
        <p:spPr>
          <a:xfrm>
            <a:off x="6457950" y="2511863"/>
            <a:ext cx="5391150" cy="3831818"/>
          </a:xfrm>
          <a:prstGeom prst="rect">
            <a:avLst/>
          </a:prstGeom>
        </p:spPr>
        <p:txBody>
          <a:bodyPr wrap="square">
            <a:spAutoFit/>
          </a:bodyPr>
          <a:lstStyle/>
          <a:p>
            <a:pPr algn="just" rtl="1">
              <a:lnSpc>
                <a:spcPct val="150000"/>
              </a:lnSpc>
            </a:pPr>
            <a:r>
              <a:rPr lang="ar-DZ" b="1" dirty="0" smtClean="0"/>
              <a:t>1. الأهداف البدنية والصحية</a:t>
            </a:r>
          </a:p>
          <a:p>
            <a:pPr algn="just" rtl="1">
              <a:lnSpc>
                <a:spcPct val="150000"/>
              </a:lnSpc>
              <a:buFont typeface="Arial" panose="020B0604020202020204" pitchFamily="34" charset="0"/>
              <a:buChar char="•"/>
            </a:pPr>
            <a:r>
              <a:rPr lang="ar-DZ" dirty="0" smtClean="0"/>
              <a:t>تحسين اللياقة البدنية وتعزيز القوة، التحمل، المرونة، والتوازن.</a:t>
            </a:r>
          </a:p>
          <a:p>
            <a:pPr algn="just" rtl="1">
              <a:lnSpc>
                <a:spcPct val="150000"/>
              </a:lnSpc>
              <a:buFont typeface="Arial" panose="020B0604020202020204" pitchFamily="34" charset="0"/>
              <a:buChar char="•"/>
            </a:pPr>
            <a:r>
              <a:rPr lang="ar-DZ" dirty="0" smtClean="0"/>
              <a:t>تعزيز الصحة العامة والوقاية من الأمراض المزمنة مثل السمنة وأمراض القلب.</a:t>
            </a:r>
          </a:p>
          <a:p>
            <a:pPr algn="just" rtl="1">
              <a:lnSpc>
                <a:spcPct val="150000"/>
              </a:lnSpc>
              <a:buFont typeface="Arial" panose="020B0604020202020204" pitchFamily="34" charset="0"/>
              <a:buChar char="•"/>
            </a:pPr>
            <a:r>
              <a:rPr lang="ar-DZ" dirty="0" smtClean="0"/>
              <a:t>تطوير المهارات الحركية الأساسية والتنسيق العضلي العصبي.</a:t>
            </a:r>
          </a:p>
          <a:p>
            <a:pPr algn="just" rtl="1">
              <a:lnSpc>
                <a:spcPct val="150000"/>
              </a:lnSpc>
              <a:buFont typeface="Arial" panose="020B0604020202020204" pitchFamily="34" charset="0"/>
              <a:buChar char="•"/>
            </a:pPr>
            <a:r>
              <a:rPr lang="ar-DZ" dirty="0" smtClean="0"/>
              <a:t>تقليل آثار الإعاقة وتحسين جودة الحياة من خلال النشاط الحركي المنتظم.</a:t>
            </a:r>
            <a:endParaRPr lang="ar-DZ" dirty="0"/>
          </a:p>
        </p:txBody>
      </p:sp>
      <p:sp>
        <p:nvSpPr>
          <p:cNvPr id="7" name="Rectangle 6"/>
          <p:cNvSpPr/>
          <p:nvPr/>
        </p:nvSpPr>
        <p:spPr>
          <a:xfrm>
            <a:off x="314324" y="3342859"/>
            <a:ext cx="4943475" cy="2169825"/>
          </a:xfrm>
          <a:prstGeom prst="rect">
            <a:avLst/>
          </a:prstGeom>
        </p:spPr>
        <p:txBody>
          <a:bodyPr wrap="square">
            <a:spAutoFit/>
          </a:bodyPr>
          <a:lstStyle/>
          <a:p>
            <a:pPr algn="just" rtl="1">
              <a:lnSpc>
                <a:spcPct val="150000"/>
              </a:lnSpc>
            </a:pPr>
            <a:r>
              <a:rPr lang="ar-DZ" b="1" dirty="0" smtClean="0"/>
              <a:t>2. الأهداف النفسية والانفعالية</a:t>
            </a:r>
          </a:p>
          <a:p>
            <a:pPr algn="just" rtl="1">
              <a:lnSpc>
                <a:spcPct val="150000"/>
              </a:lnSpc>
              <a:buFont typeface="Arial" panose="020B0604020202020204" pitchFamily="34" charset="0"/>
              <a:buChar char="•"/>
            </a:pPr>
            <a:r>
              <a:rPr lang="ar-DZ" dirty="0" smtClean="0"/>
              <a:t>تعزيز الثقة بالنفس وتحقيق الإحساس بالإنجاز.</a:t>
            </a:r>
          </a:p>
          <a:p>
            <a:pPr algn="just" rtl="1">
              <a:lnSpc>
                <a:spcPct val="150000"/>
              </a:lnSpc>
              <a:buFont typeface="Arial" panose="020B0604020202020204" pitchFamily="34" charset="0"/>
              <a:buChar char="•"/>
            </a:pPr>
            <a:r>
              <a:rPr lang="ar-DZ" dirty="0" smtClean="0"/>
              <a:t>تقليل التوتر والقلق وتحسين الحالة المزاجية.</a:t>
            </a:r>
          </a:p>
          <a:p>
            <a:pPr algn="just" rtl="1">
              <a:lnSpc>
                <a:spcPct val="150000"/>
              </a:lnSpc>
              <a:buFont typeface="Arial" panose="020B0604020202020204" pitchFamily="34" charset="0"/>
              <a:buChar char="•"/>
            </a:pPr>
            <a:r>
              <a:rPr lang="ar-DZ" dirty="0" smtClean="0"/>
              <a:t>تنمية القدرة على التكيف مع التحديات اليومية وتعزيز الاستقلالية.</a:t>
            </a:r>
            <a:endParaRPr lang="ar-DZ" dirty="0"/>
          </a:p>
        </p:txBody>
      </p:sp>
      <p:sp>
        <p:nvSpPr>
          <p:cNvPr id="8" name="Rectangle horizontal à deux flèches 7"/>
          <p:cNvSpPr/>
          <p:nvPr/>
        </p:nvSpPr>
        <p:spPr>
          <a:xfrm>
            <a:off x="5706375" y="2657475"/>
            <a:ext cx="266700" cy="3362325"/>
          </a:xfrm>
          <a:prstGeom prst="leftRight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6705476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67150" y="218212"/>
            <a:ext cx="7734300" cy="2169825"/>
          </a:xfrm>
          <a:prstGeom prst="rect">
            <a:avLst/>
          </a:prstGeom>
        </p:spPr>
        <p:txBody>
          <a:bodyPr wrap="square">
            <a:spAutoFit/>
          </a:bodyPr>
          <a:lstStyle/>
          <a:p>
            <a:pPr algn="just" rtl="1">
              <a:lnSpc>
                <a:spcPct val="150000"/>
              </a:lnSpc>
            </a:pPr>
            <a:r>
              <a:rPr lang="ar-DZ" b="1" dirty="0" smtClean="0"/>
              <a:t>3. الأهداف الاجتماعية</a:t>
            </a:r>
          </a:p>
          <a:p>
            <a:pPr algn="just" rtl="1">
              <a:lnSpc>
                <a:spcPct val="150000"/>
              </a:lnSpc>
              <a:buFont typeface="Arial" panose="020B0604020202020204" pitchFamily="34" charset="0"/>
              <a:buChar char="•"/>
            </a:pPr>
            <a:r>
              <a:rPr lang="ar-DZ" dirty="0" smtClean="0"/>
              <a:t>تعزيز فرص الدمج الاجتماعي من خلال المشاركة في الأنشطة الرياضية الجماعية.</a:t>
            </a:r>
          </a:p>
          <a:p>
            <a:pPr algn="just" rtl="1">
              <a:lnSpc>
                <a:spcPct val="150000"/>
              </a:lnSpc>
              <a:buFont typeface="Arial" panose="020B0604020202020204" pitchFamily="34" charset="0"/>
              <a:buChar char="•"/>
            </a:pPr>
            <a:r>
              <a:rPr lang="ar-DZ" dirty="0" smtClean="0"/>
              <a:t>تحسين مهارات التواصل والعمل الجماعي.</a:t>
            </a:r>
          </a:p>
          <a:p>
            <a:pPr algn="just" rtl="1">
              <a:lnSpc>
                <a:spcPct val="150000"/>
              </a:lnSpc>
              <a:buFont typeface="Arial" panose="020B0604020202020204" pitchFamily="34" charset="0"/>
              <a:buChar char="•"/>
            </a:pPr>
            <a:r>
              <a:rPr lang="ar-DZ" dirty="0" smtClean="0"/>
              <a:t>خلق بيئة تفاعلية تُشجع على التعاون والتفاهم بين الأفراد من مختلف الفئات.</a:t>
            </a:r>
            <a:endParaRPr lang="ar-DZ" dirty="0"/>
          </a:p>
        </p:txBody>
      </p:sp>
      <p:sp>
        <p:nvSpPr>
          <p:cNvPr id="5" name="Rectangle 4"/>
          <p:cNvSpPr/>
          <p:nvPr/>
        </p:nvSpPr>
        <p:spPr>
          <a:xfrm>
            <a:off x="1790700" y="2566511"/>
            <a:ext cx="7924800" cy="1754326"/>
          </a:xfrm>
          <a:prstGeom prst="rect">
            <a:avLst/>
          </a:prstGeom>
        </p:spPr>
        <p:txBody>
          <a:bodyPr wrap="square">
            <a:spAutoFit/>
          </a:bodyPr>
          <a:lstStyle/>
          <a:p>
            <a:pPr algn="just" rtl="1">
              <a:lnSpc>
                <a:spcPct val="150000"/>
              </a:lnSpc>
            </a:pPr>
            <a:r>
              <a:rPr lang="ar-DZ" b="1" dirty="0" smtClean="0"/>
              <a:t>4. الأهداف التعليمية والتربوية</a:t>
            </a:r>
          </a:p>
          <a:p>
            <a:pPr algn="just" rtl="1">
              <a:lnSpc>
                <a:spcPct val="150000"/>
              </a:lnSpc>
              <a:buFont typeface="Arial" panose="020B0604020202020204" pitchFamily="34" charset="0"/>
              <a:buChar char="•"/>
            </a:pPr>
            <a:r>
              <a:rPr lang="ar-DZ" dirty="0" smtClean="0"/>
              <a:t>تعليم مهارات جديدة في بيئة آمنة وداعمة.</a:t>
            </a:r>
          </a:p>
          <a:p>
            <a:pPr algn="just" rtl="1">
              <a:lnSpc>
                <a:spcPct val="150000"/>
              </a:lnSpc>
              <a:buFont typeface="Arial" panose="020B0604020202020204" pitchFamily="34" charset="0"/>
              <a:buChar char="•"/>
            </a:pPr>
            <a:r>
              <a:rPr lang="ar-DZ" dirty="0" smtClean="0"/>
              <a:t>تحسين التركيز والانتباه وتنمية مهارات حل المشكلات.</a:t>
            </a:r>
          </a:p>
          <a:p>
            <a:pPr algn="just" rtl="1">
              <a:lnSpc>
                <a:spcPct val="150000"/>
              </a:lnSpc>
              <a:buFont typeface="Arial" panose="020B0604020202020204" pitchFamily="34" charset="0"/>
              <a:buChar char="•"/>
            </a:pPr>
            <a:r>
              <a:rPr lang="ar-DZ" dirty="0" smtClean="0"/>
              <a:t>تطوير القدرة على اتباع القواعد والتعليمات والتفاعل الإيجابي مع الزملاء والمدربين.</a:t>
            </a:r>
            <a:endParaRPr lang="ar-DZ" dirty="0"/>
          </a:p>
        </p:txBody>
      </p:sp>
      <p:sp>
        <p:nvSpPr>
          <p:cNvPr id="6" name="Rectangle 5"/>
          <p:cNvSpPr/>
          <p:nvPr/>
        </p:nvSpPr>
        <p:spPr>
          <a:xfrm>
            <a:off x="552450" y="4495798"/>
            <a:ext cx="7410450" cy="2169825"/>
          </a:xfrm>
          <a:prstGeom prst="rect">
            <a:avLst/>
          </a:prstGeom>
        </p:spPr>
        <p:txBody>
          <a:bodyPr wrap="square">
            <a:spAutoFit/>
          </a:bodyPr>
          <a:lstStyle/>
          <a:p>
            <a:pPr algn="just" rtl="1">
              <a:lnSpc>
                <a:spcPct val="150000"/>
              </a:lnSpc>
            </a:pPr>
            <a:r>
              <a:rPr lang="ar-DZ" b="1" dirty="0" smtClean="0"/>
              <a:t>5. الأهداف الترويحية والترفيهية</a:t>
            </a:r>
          </a:p>
          <a:p>
            <a:pPr algn="just" rtl="1">
              <a:lnSpc>
                <a:spcPct val="150000"/>
              </a:lnSpc>
              <a:buFont typeface="Arial" panose="020B0604020202020204" pitchFamily="34" charset="0"/>
              <a:buChar char="•"/>
            </a:pPr>
            <a:r>
              <a:rPr lang="ar-DZ" dirty="0" smtClean="0"/>
              <a:t>إتاحة الفرصة للأفراد ذوي الاحتياجات الخاصة للاستمتاع بممارسة الرياضة.</a:t>
            </a:r>
          </a:p>
          <a:p>
            <a:pPr algn="just" rtl="1">
              <a:lnSpc>
                <a:spcPct val="150000"/>
              </a:lnSpc>
              <a:buFont typeface="Arial" panose="020B0604020202020204" pitchFamily="34" charset="0"/>
              <a:buChar char="•"/>
            </a:pPr>
            <a:r>
              <a:rPr lang="ar-DZ" dirty="0" smtClean="0"/>
              <a:t>تعزيز الإحساس بالسعادة والمتعة أثناء المشاركة في الأنشطة الرياضية.</a:t>
            </a:r>
          </a:p>
          <a:p>
            <a:pPr algn="just" rtl="1">
              <a:lnSpc>
                <a:spcPct val="150000"/>
              </a:lnSpc>
              <a:buFont typeface="Arial" panose="020B0604020202020204" pitchFamily="34" charset="0"/>
              <a:buChar char="•"/>
            </a:pPr>
            <a:r>
              <a:rPr lang="ar-DZ" dirty="0" smtClean="0"/>
              <a:t>توفير أنشطة رياضية تساعد على تحسين نوعية الحياة وزيادة فرص المشاركة المجتمعية.</a:t>
            </a:r>
            <a:endParaRPr lang="ar-DZ" dirty="0"/>
          </a:p>
        </p:txBody>
      </p:sp>
      <p:sp>
        <p:nvSpPr>
          <p:cNvPr id="7" name="Moins 6"/>
          <p:cNvSpPr/>
          <p:nvPr/>
        </p:nvSpPr>
        <p:spPr>
          <a:xfrm>
            <a:off x="2857500" y="2484612"/>
            <a:ext cx="9972675" cy="88463"/>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Moins 7"/>
          <p:cNvSpPr/>
          <p:nvPr/>
        </p:nvSpPr>
        <p:spPr>
          <a:xfrm>
            <a:off x="933450" y="4396172"/>
            <a:ext cx="9972675" cy="88463"/>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42865354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74882" y="771436"/>
            <a:ext cx="7191375" cy="888705"/>
          </a:xfrm>
          <a:prstGeom prst="rect">
            <a:avLst/>
          </a:prstGeom>
        </p:spPr>
        <p:txBody>
          <a:bodyPr wrap="square">
            <a:spAutoFit/>
          </a:bodyPr>
          <a:lstStyle/>
          <a:p>
            <a:pPr algn="just" rtl="1">
              <a:lnSpc>
                <a:spcPct val="150000"/>
              </a:lnSpc>
            </a:pPr>
            <a:r>
              <a:rPr lang="ar-DZ" dirty="0" smtClean="0">
                <a:solidFill>
                  <a:srgbClr val="C00000"/>
                </a:solidFill>
                <a:cs typeface="ALAWI-3-1" pitchFamily="2" charset="-78"/>
              </a:rPr>
              <a:t>يعتمد النشاط الرياضي المكيف على مجموعة من المبادئ الأساسية التي تهدف إلى تحقيق تكيف ناجح للأفراد ذوي الاحتياجات الخاصة مع الأنشطة الرياضية. هذه المبادئ تشمل:</a:t>
            </a:r>
            <a:endParaRPr lang="ar-DZ" dirty="0">
              <a:solidFill>
                <a:srgbClr val="C00000"/>
              </a:solidFill>
              <a:cs typeface="ALAWI-3-1" pitchFamily="2" charset="-78"/>
            </a:endParaRPr>
          </a:p>
        </p:txBody>
      </p:sp>
      <p:sp>
        <p:nvSpPr>
          <p:cNvPr id="5" name="Rectangle 4"/>
          <p:cNvSpPr/>
          <p:nvPr/>
        </p:nvSpPr>
        <p:spPr>
          <a:xfrm>
            <a:off x="4211302" y="234434"/>
            <a:ext cx="3318537" cy="461665"/>
          </a:xfrm>
          <a:prstGeom prst="rect">
            <a:avLst/>
          </a:prstGeom>
        </p:spPr>
        <p:txBody>
          <a:bodyPr wrap="none">
            <a:spAutoFit/>
          </a:bodyPr>
          <a:lstStyle/>
          <a:p>
            <a:r>
              <a:rPr lang="ar-DZ" sz="2400" u="sng" dirty="0" smtClean="0">
                <a:cs typeface="ALAWI-3-1" pitchFamily="2" charset="-78"/>
              </a:rPr>
              <a:t>مبادئ النشاط الرياضي المكيف</a:t>
            </a:r>
          </a:p>
        </p:txBody>
      </p:sp>
      <p:sp>
        <p:nvSpPr>
          <p:cNvPr id="6" name="Rectangle 5"/>
          <p:cNvSpPr/>
          <p:nvPr/>
        </p:nvSpPr>
        <p:spPr>
          <a:xfrm>
            <a:off x="7639050" y="1802153"/>
            <a:ext cx="4362450" cy="3416320"/>
          </a:xfrm>
          <a:prstGeom prst="rect">
            <a:avLst/>
          </a:prstGeom>
        </p:spPr>
        <p:txBody>
          <a:bodyPr wrap="square">
            <a:spAutoFit/>
          </a:bodyPr>
          <a:lstStyle/>
          <a:p>
            <a:pPr algn="just" rtl="1">
              <a:lnSpc>
                <a:spcPct val="150000"/>
              </a:lnSpc>
            </a:pPr>
            <a:r>
              <a:rPr lang="ar-DZ" b="1" dirty="0" smtClean="0"/>
              <a:t>1. مبدأ التكيف والتعديل</a:t>
            </a:r>
          </a:p>
          <a:p>
            <a:pPr algn="just" rtl="1">
              <a:lnSpc>
                <a:spcPct val="150000"/>
              </a:lnSpc>
              <a:buFont typeface="Arial" panose="020B0604020202020204" pitchFamily="34" charset="0"/>
              <a:buChar char="•"/>
            </a:pPr>
            <a:r>
              <a:rPr lang="ar-DZ" dirty="0" smtClean="0"/>
              <a:t>تعديل القواعد، الأدوات، والبيئة الرياضية بما يتناسب مع قدرات الأفراد.</a:t>
            </a:r>
          </a:p>
          <a:p>
            <a:pPr algn="just" rtl="1">
              <a:lnSpc>
                <a:spcPct val="150000"/>
              </a:lnSpc>
              <a:buFont typeface="Arial" panose="020B0604020202020204" pitchFamily="34" charset="0"/>
              <a:buChar char="•"/>
            </a:pPr>
            <a:r>
              <a:rPr lang="ar-DZ" dirty="0" smtClean="0"/>
              <a:t>توفير بدائل للحركات والمهارات لضمان مشاركة فعالة.</a:t>
            </a:r>
          </a:p>
          <a:p>
            <a:pPr algn="just" rtl="1">
              <a:lnSpc>
                <a:spcPct val="150000"/>
              </a:lnSpc>
              <a:buFont typeface="Arial" panose="020B0604020202020204" pitchFamily="34" charset="0"/>
              <a:buChar char="•"/>
            </a:pPr>
            <a:r>
              <a:rPr lang="ar-DZ" dirty="0" smtClean="0"/>
              <a:t>استخدام وسائل مساعدة مثل الكراسي المتحركة، الأطراف الصناعية، أو كرات ذات أحجام مختلفة.</a:t>
            </a:r>
          </a:p>
        </p:txBody>
      </p:sp>
      <p:sp>
        <p:nvSpPr>
          <p:cNvPr id="7" name="Rectangle 6"/>
          <p:cNvSpPr/>
          <p:nvPr/>
        </p:nvSpPr>
        <p:spPr>
          <a:xfrm>
            <a:off x="342900" y="1802153"/>
            <a:ext cx="4362450" cy="3416320"/>
          </a:xfrm>
          <a:prstGeom prst="rect">
            <a:avLst/>
          </a:prstGeom>
        </p:spPr>
        <p:txBody>
          <a:bodyPr wrap="square">
            <a:spAutoFit/>
          </a:bodyPr>
          <a:lstStyle/>
          <a:p>
            <a:pPr algn="just" rtl="1">
              <a:lnSpc>
                <a:spcPct val="150000"/>
              </a:lnSpc>
            </a:pPr>
            <a:r>
              <a:rPr lang="ar-DZ" b="1" dirty="0" smtClean="0"/>
              <a:t>2. مبدأ الشمولية والاندماج</a:t>
            </a:r>
          </a:p>
          <a:p>
            <a:pPr algn="just" rtl="1">
              <a:lnSpc>
                <a:spcPct val="150000"/>
              </a:lnSpc>
              <a:buFont typeface="Arial" panose="020B0604020202020204" pitchFamily="34" charset="0"/>
              <a:buChar char="•"/>
            </a:pPr>
            <a:r>
              <a:rPr lang="ar-DZ" dirty="0" smtClean="0"/>
              <a:t>توفير بيئة رياضية شاملة تتيح مشاركة الجميع بغض النظر عن قدراتهم.</a:t>
            </a:r>
          </a:p>
          <a:p>
            <a:pPr algn="just" rtl="1">
              <a:lnSpc>
                <a:spcPct val="150000"/>
              </a:lnSpc>
              <a:buFont typeface="Arial" panose="020B0604020202020204" pitchFamily="34" charset="0"/>
              <a:buChar char="•"/>
            </a:pPr>
            <a:r>
              <a:rPr lang="ar-DZ" dirty="0" smtClean="0"/>
              <a:t>تعزيز الدمج الاجتماعي من خلال إشراك الأفراد ذوي الاحتياجات الخاصة في الأنشطة الجماعية.</a:t>
            </a:r>
          </a:p>
          <a:p>
            <a:pPr algn="just" rtl="1">
              <a:lnSpc>
                <a:spcPct val="150000"/>
              </a:lnSpc>
              <a:buFont typeface="Arial" panose="020B0604020202020204" pitchFamily="34" charset="0"/>
              <a:buChar char="•"/>
            </a:pPr>
            <a:r>
              <a:rPr lang="ar-DZ" dirty="0" smtClean="0"/>
              <a:t>التركيز على تطوير المهارات الاجتماعية من خلال الرياضة.</a:t>
            </a:r>
          </a:p>
        </p:txBody>
      </p:sp>
      <p:sp>
        <p:nvSpPr>
          <p:cNvPr id="8" name="Rectangle 7"/>
          <p:cNvSpPr/>
          <p:nvPr/>
        </p:nvSpPr>
        <p:spPr>
          <a:xfrm>
            <a:off x="2489194" y="5103674"/>
            <a:ext cx="6762750" cy="1754326"/>
          </a:xfrm>
          <a:prstGeom prst="rect">
            <a:avLst/>
          </a:prstGeom>
        </p:spPr>
        <p:txBody>
          <a:bodyPr wrap="square">
            <a:spAutoFit/>
          </a:bodyPr>
          <a:lstStyle/>
          <a:p>
            <a:pPr algn="just" rtl="1">
              <a:lnSpc>
                <a:spcPct val="150000"/>
              </a:lnSpc>
            </a:pPr>
            <a:r>
              <a:rPr lang="ar-DZ" b="1" dirty="0" smtClean="0"/>
              <a:t>3. مبدأ الفروق الفردية</a:t>
            </a:r>
          </a:p>
          <a:p>
            <a:pPr algn="just" rtl="1">
              <a:lnSpc>
                <a:spcPct val="150000"/>
              </a:lnSpc>
              <a:buFont typeface="Arial" panose="020B0604020202020204" pitchFamily="34" charset="0"/>
              <a:buChar char="•"/>
            </a:pPr>
            <a:r>
              <a:rPr lang="ar-DZ" dirty="0" smtClean="0"/>
              <a:t>تصميم الأنشطة الرياضية بناءً على قدرات ومستويات كل فرد.</a:t>
            </a:r>
          </a:p>
          <a:p>
            <a:pPr algn="just" rtl="1">
              <a:lnSpc>
                <a:spcPct val="150000"/>
              </a:lnSpc>
              <a:buFont typeface="Arial" panose="020B0604020202020204" pitchFamily="34" charset="0"/>
              <a:buChar char="•"/>
            </a:pPr>
            <a:r>
              <a:rPr lang="ar-DZ" dirty="0" smtClean="0"/>
              <a:t>تقديم تدريبات فردية أو جماعية تتناسب مع احتياجات المشاركين.</a:t>
            </a:r>
          </a:p>
          <a:p>
            <a:pPr algn="just" rtl="1">
              <a:lnSpc>
                <a:spcPct val="150000"/>
              </a:lnSpc>
              <a:buFont typeface="Arial" panose="020B0604020202020204" pitchFamily="34" charset="0"/>
              <a:buChar char="•"/>
            </a:pPr>
            <a:r>
              <a:rPr lang="ar-DZ" dirty="0" smtClean="0"/>
              <a:t>مراعاة الفروق في الأداء البدني، النفسي، والمعرفي.</a:t>
            </a:r>
            <a:endParaRPr lang="ar-DZ" dirty="0"/>
          </a:p>
        </p:txBody>
      </p:sp>
    </p:spTree>
    <p:extLst>
      <p:ext uri="{BB962C8B-B14F-4D97-AF65-F5344CB8AC3E}">
        <p14:creationId xmlns:p14="http://schemas.microsoft.com/office/powerpoint/2010/main" val="26292144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134100" y="1045071"/>
            <a:ext cx="5543550" cy="5021888"/>
          </a:xfrm>
          <a:prstGeom prst="rect">
            <a:avLst/>
          </a:prstGeom>
        </p:spPr>
        <p:txBody>
          <a:bodyPr wrap="square">
            <a:spAutoFit/>
          </a:bodyPr>
          <a:lstStyle/>
          <a:p>
            <a:pPr algn="just" rtl="1">
              <a:lnSpc>
                <a:spcPct val="150000"/>
              </a:lnSpc>
            </a:pPr>
            <a:r>
              <a:rPr lang="ar-DZ" b="1" dirty="0" smtClean="0"/>
              <a:t>4. مبدأ التدرج في التعلم والتطوير</a:t>
            </a:r>
          </a:p>
          <a:p>
            <a:pPr algn="just" rtl="1">
              <a:lnSpc>
                <a:spcPct val="150000"/>
              </a:lnSpc>
              <a:buFont typeface="Arial" panose="020B0604020202020204" pitchFamily="34" charset="0"/>
              <a:buChar char="•"/>
            </a:pPr>
            <a:r>
              <a:rPr lang="ar-DZ" dirty="0" smtClean="0"/>
              <a:t>البدء بالمهارات الأساسية ثم الانتقال إلى المهارات الأكثر تعقيدًا.</a:t>
            </a:r>
          </a:p>
          <a:p>
            <a:pPr algn="just" rtl="1">
              <a:lnSpc>
                <a:spcPct val="150000"/>
              </a:lnSpc>
              <a:buFont typeface="Arial" panose="020B0604020202020204" pitchFamily="34" charset="0"/>
              <a:buChar char="•"/>
            </a:pPr>
            <a:r>
              <a:rPr lang="ar-DZ" dirty="0" smtClean="0"/>
              <a:t>إعطاء وقت كافٍ لكل فرد للتعلم والتكيف مع النشاط.</a:t>
            </a:r>
          </a:p>
          <a:p>
            <a:pPr algn="just" rtl="1">
              <a:lnSpc>
                <a:spcPct val="150000"/>
              </a:lnSpc>
              <a:buFont typeface="Arial" panose="020B0604020202020204" pitchFamily="34" charset="0"/>
              <a:buChar char="•"/>
            </a:pPr>
            <a:r>
              <a:rPr lang="ar-DZ" dirty="0" smtClean="0"/>
              <a:t>استخدام طرق تدريبية تدريجية تتيح تحسين الأداء على المدى الطويل.</a:t>
            </a:r>
          </a:p>
          <a:p>
            <a:pPr algn="just" rtl="1">
              <a:lnSpc>
                <a:spcPct val="150000"/>
              </a:lnSpc>
            </a:pPr>
            <a:r>
              <a:rPr lang="ar-DZ" b="1" dirty="0" smtClean="0"/>
              <a:t>5. مبدأ الأمان والسلامة</a:t>
            </a:r>
          </a:p>
          <a:p>
            <a:pPr algn="just" rtl="1">
              <a:lnSpc>
                <a:spcPct val="150000"/>
              </a:lnSpc>
              <a:buFont typeface="Arial" panose="020B0604020202020204" pitchFamily="34" charset="0"/>
              <a:buChar char="•"/>
            </a:pPr>
            <a:r>
              <a:rPr lang="ar-DZ" dirty="0" smtClean="0"/>
              <a:t>ضمان بيئة رياضية آمنة من خلال استخدام معدات مناسبة.</a:t>
            </a:r>
          </a:p>
          <a:p>
            <a:pPr algn="just" rtl="1">
              <a:lnSpc>
                <a:spcPct val="150000"/>
              </a:lnSpc>
              <a:buFont typeface="Arial" panose="020B0604020202020204" pitchFamily="34" charset="0"/>
              <a:buChar char="•"/>
            </a:pPr>
            <a:r>
              <a:rPr lang="ar-DZ" dirty="0" smtClean="0"/>
              <a:t>تقديم إرشادات واضحة حول كيفية أداء الحركات بطريقة صحيحة وآمنة.</a:t>
            </a:r>
          </a:p>
          <a:p>
            <a:pPr algn="just" rtl="1">
              <a:lnSpc>
                <a:spcPct val="150000"/>
              </a:lnSpc>
              <a:buFont typeface="Arial" panose="020B0604020202020204" pitchFamily="34" charset="0"/>
              <a:buChar char="•"/>
            </a:pPr>
            <a:r>
              <a:rPr lang="ar-DZ" dirty="0" smtClean="0"/>
              <a:t>توفير إشراف مستمر من قبل المدربين والمختصين.</a:t>
            </a:r>
          </a:p>
        </p:txBody>
      </p:sp>
      <p:sp>
        <p:nvSpPr>
          <p:cNvPr id="5" name="Rectangle 4"/>
          <p:cNvSpPr/>
          <p:nvPr/>
        </p:nvSpPr>
        <p:spPr>
          <a:xfrm>
            <a:off x="676276" y="1045071"/>
            <a:ext cx="5086350" cy="5021888"/>
          </a:xfrm>
          <a:prstGeom prst="rect">
            <a:avLst/>
          </a:prstGeom>
        </p:spPr>
        <p:txBody>
          <a:bodyPr wrap="square">
            <a:spAutoFit/>
          </a:bodyPr>
          <a:lstStyle/>
          <a:p>
            <a:pPr algn="just" rtl="1">
              <a:lnSpc>
                <a:spcPct val="150000"/>
              </a:lnSpc>
            </a:pPr>
            <a:r>
              <a:rPr lang="ar-DZ" b="1" dirty="0" smtClean="0"/>
              <a:t>6. مبدأ التحفيز والتشجيع</a:t>
            </a:r>
          </a:p>
          <a:p>
            <a:pPr algn="just" rtl="1">
              <a:lnSpc>
                <a:spcPct val="150000"/>
              </a:lnSpc>
              <a:buFont typeface="Arial" panose="020B0604020202020204" pitchFamily="34" charset="0"/>
              <a:buChar char="•"/>
            </a:pPr>
            <a:r>
              <a:rPr lang="ar-DZ" dirty="0" smtClean="0"/>
              <a:t>تعزيز الدافعية من خلال تقديم تغذية راجعة إيجابية.</a:t>
            </a:r>
          </a:p>
          <a:p>
            <a:pPr algn="just" rtl="1">
              <a:lnSpc>
                <a:spcPct val="150000"/>
              </a:lnSpc>
              <a:buFont typeface="Arial" panose="020B0604020202020204" pitchFamily="34" charset="0"/>
              <a:buChar char="•"/>
            </a:pPr>
            <a:r>
              <a:rPr lang="ar-DZ" dirty="0" smtClean="0"/>
              <a:t>إشراك الأفراد في تحديد الأهداف الرياضية التي يسعون لتحقيقها.</a:t>
            </a:r>
          </a:p>
          <a:p>
            <a:pPr algn="just" rtl="1">
              <a:lnSpc>
                <a:spcPct val="150000"/>
              </a:lnSpc>
              <a:buFont typeface="Arial" panose="020B0604020202020204" pitchFamily="34" charset="0"/>
              <a:buChar char="•"/>
            </a:pPr>
            <a:r>
              <a:rPr lang="ar-DZ" dirty="0" smtClean="0"/>
              <a:t>خلق بيئة رياضية ممتعة تشجع على الاستمرار في ممارسة النشاط.</a:t>
            </a:r>
          </a:p>
          <a:p>
            <a:pPr algn="just" rtl="1">
              <a:lnSpc>
                <a:spcPct val="150000"/>
              </a:lnSpc>
            </a:pPr>
            <a:r>
              <a:rPr lang="ar-DZ" b="1" dirty="0" smtClean="0"/>
              <a:t>7. مبدأ التكيف النفسي والاجتماعي</a:t>
            </a:r>
          </a:p>
          <a:p>
            <a:pPr algn="just" rtl="1">
              <a:lnSpc>
                <a:spcPct val="150000"/>
              </a:lnSpc>
              <a:buFont typeface="Arial" panose="020B0604020202020204" pitchFamily="34" charset="0"/>
              <a:buChar char="•"/>
            </a:pPr>
            <a:r>
              <a:rPr lang="ar-DZ" dirty="0" smtClean="0"/>
              <a:t>مساعدة المشاركين على التكيف مع النشاط الرياضي نفسيًا وعاطفيًا.</a:t>
            </a:r>
          </a:p>
          <a:p>
            <a:pPr algn="just" rtl="1">
              <a:lnSpc>
                <a:spcPct val="150000"/>
              </a:lnSpc>
              <a:buFont typeface="Arial" panose="020B0604020202020204" pitchFamily="34" charset="0"/>
              <a:buChar char="•"/>
            </a:pPr>
            <a:r>
              <a:rPr lang="ar-DZ" dirty="0" smtClean="0"/>
              <a:t>تعزيز الشعور بالانتماء والمشاركة الفعالة.</a:t>
            </a:r>
          </a:p>
          <a:p>
            <a:pPr algn="just" rtl="1">
              <a:lnSpc>
                <a:spcPct val="150000"/>
              </a:lnSpc>
              <a:buFont typeface="Arial" panose="020B0604020202020204" pitchFamily="34" charset="0"/>
              <a:buChar char="•"/>
            </a:pPr>
            <a:r>
              <a:rPr lang="ar-DZ" dirty="0" smtClean="0"/>
              <a:t>تقليل الضغوط النفسية وزيادة الثقة بالنفس من خلال النجاح في الأنشطة الرياضية.</a:t>
            </a:r>
            <a:endParaRPr lang="ar-DZ" dirty="0"/>
          </a:p>
        </p:txBody>
      </p:sp>
      <p:sp>
        <p:nvSpPr>
          <p:cNvPr id="6" name="Rectangle horizontal à deux flèches 5"/>
          <p:cNvSpPr/>
          <p:nvPr/>
        </p:nvSpPr>
        <p:spPr>
          <a:xfrm>
            <a:off x="5891213" y="393715"/>
            <a:ext cx="114300" cy="6324600"/>
          </a:xfrm>
          <a:prstGeom prst="leftRight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41500375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28775" y="657999"/>
            <a:ext cx="8953500" cy="923330"/>
          </a:xfrm>
          <a:prstGeom prst="rect">
            <a:avLst/>
          </a:prstGeom>
        </p:spPr>
        <p:txBody>
          <a:bodyPr wrap="square">
            <a:spAutoFit/>
          </a:bodyPr>
          <a:lstStyle/>
          <a:p>
            <a:pPr algn="just" rtl="1">
              <a:lnSpc>
                <a:spcPct val="150000"/>
              </a:lnSpc>
            </a:pPr>
            <a:r>
              <a:rPr lang="ar-DZ" dirty="0" smtClean="0">
                <a:solidFill>
                  <a:srgbClr val="C00000"/>
                </a:solidFill>
                <a:cs typeface="ALAWI-3-1" pitchFamily="2" charset="-78"/>
              </a:rPr>
              <a:t>يعتمد النشاط الرياضي المكيف على طرائق تدريس وتدريب متنوعة تضمن تحقيق الأهداف البدنية، النفسية، والاجتماعية للأفراد ذوي الاحتياجات الخاصة. يتم اختيار الطريقة المناسبة وفقًا لنوع الإعاقة، مستوى الأداء، والأهداف المرجوة.</a:t>
            </a:r>
            <a:endParaRPr lang="ar-DZ" dirty="0">
              <a:solidFill>
                <a:srgbClr val="C00000"/>
              </a:solidFill>
              <a:cs typeface="ALAWI-3-1" pitchFamily="2" charset="-78"/>
            </a:endParaRPr>
          </a:p>
        </p:txBody>
      </p:sp>
      <p:sp>
        <p:nvSpPr>
          <p:cNvPr id="5" name="Rectangle 4"/>
          <p:cNvSpPr/>
          <p:nvPr/>
        </p:nvSpPr>
        <p:spPr>
          <a:xfrm>
            <a:off x="3089143" y="196334"/>
            <a:ext cx="5575565" cy="461665"/>
          </a:xfrm>
          <a:prstGeom prst="rect">
            <a:avLst/>
          </a:prstGeom>
        </p:spPr>
        <p:txBody>
          <a:bodyPr wrap="none">
            <a:spAutoFit/>
          </a:bodyPr>
          <a:lstStyle/>
          <a:p>
            <a:pPr algn="ctr" rtl="1"/>
            <a:r>
              <a:rPr lang="ar-DZ" sz="2400" u="sng" dirty="0" smtClean="0">
                <a:cs typeface="ALAWI-3-1" pitchFamily="2" charset="-78"/>
              </a:rPr>
              <a:t>طرائق وأدوات تدريس وتدريب النشاط الرياضي المكيف</a:t>
            </a:r>
          </a:p>
        </p:txBody>
      </p:sp>
      <p:sp>
        <p:nvSpPr>
          <p:cNvPr id="6" name="Rectangle 5"/>
          <p:cNvSpPr/>
          <p:nvPr/>
        </p:nvSpPr>
        <p:spPr>
          <a:xfrm>
            <a:off x="6276975" y="2135327"/>
            <a:ext cx="5676900" cy="4606389"/>
          </a:xfrm>
          <a:prstGeom prst="rect">
            <a:avLst/>
          </a:prstGeom>
        </p:spPr>
        <p:txBody>
          <a:bodyPr wrap="square">
            <a:spAutoFit/>
          </a:bodyPr>
          <a:lstStyle/>
          <a:p>
            <a:pPr algn="r" rtl="1">
              <a:lnSpc>
                <a:spcPct val="150000"/>
              </a:lnSpc>
            </a:pPr>
            <a:r>
              <a:rPr lang="ar-DZ" b="1" dirty="0" smtClean="0"/>
              <a:t>1. الطريقة المباشرة (التوجيهية)</a:t>
            </a:r>
          </a:p>
          <a:p>
            <a:pPr algn="r" rtl="1">
              <a:lnSpc>
                <a:spcPct val="150000"/>
              </a:lnSpc>
            </a:pPr>
            <a:r>
              <a:rPr lang="fr-FR" dirty="0" smtClean="0"/>
              <a:t>✅ </a:t>
            </a:r>
            <a:r>
              <a:rPr lang="ar-DZ" b="1" dirty="0" smtClean="0"/>
              <a:t>الوصف:</a:t>
            </a:r>
            <a:r>
              <a:rPr lang="ar-DZ" dirty="0" smtClean="0"/>
              <a:t> يعتمد المدرب أو المعلم على التوجيه المباشر والتعليم خطوة بخطوة.</a:t>
            </a:r>
            <a:br>
              <a:rPr lang="ar-DZ" dirty="0" smtClean="0"/>
            </a:br>
            <a:r>
              <a:rPr lang="fr-FR" dirty="0" smtClean="0"/>
              <a:t>✅ </a:t>
            </a:r>
            <a:r>
              <a:rPr lang="ar-DZ" b="1" dirty="0" smtClean="0"/>
              <a:t>متى تُستخدم؟</a:t>
            </a:r>
            <a:endParaRPr lang="ar-DZ" dirty="0" smtClean="0"/>
          </a:p>
          <a:p>
            <a:pPr algn="r" rtl="1">
              <a:lnSpc>
                <a:spcPct val="150000"/>
              </a:lnSpc>
              <a:buFont typeface="Arial" panose="020B0604020202020204" pitchFamily="34" charset="0"/>
              <a:buChar char="•"/>
            </a:pPr>
            <a:r>
              <a:rPr lang="ar-DZ" dirty="0" smtClean="0"/>
              <a:t>عند تعليم المهارات الأساسية (مثل المشي، الجري، السباحة).</a:t>
            </a:r>
          </a:p>
          <a:p>
            <a:pPr algn="r" rtl="1">
              <a:lnSpc>
                <a:spcPct val="150000"/>
              </a:lnSpc>
              <a:buFont typeface="Arial" panose="020B0604020202020204" pitchFamily="34" charset="0"/>
              <a:buChar char="•"/>
            </a:pPr>
            <a:r>
              <a:rPr lang="ar-DZ" dirty="0" smtClean="0"/>
              <a:t>مع الأفراد الذين يحتاجون إلى توجيه مستمر بسبب إعاقات معرفية أو حسية.</a:t>
            </a:r>
            <a:br>
              <a:rPr lang="ar-DZ" dirty="0" smtClean="0"/>
            </a:br>
            <a:r>
              <a:rPr lang="fr-FR" dirty="0" smtClean="0"/>
              <a:t>✅ </a:t>
            </a:r>
            <a:r>
              <a:rPr lang="ar-DZ" b="1" dirty="0" smtClean="0"/>
              <a:t>مثال تطبيقي:</a:t>
            </a:r>
            <a:r>
              <a:rPr lang="ar-DZ" dirty="0" smtClean="0"/>
              <a:t> في تعليم السباحة، يُستخدم التوجيه اليدوي لمساعدة الشخص على تحريك الأطراف بالشكل الصحيح.</a:t>
            </a:r>
            <a:endParaRPr lang="ar-DZ" dirty="0"/>
          </a:p>
        </p:txBody>
      </p:sp>
      <p:sp>
        <p:nvSpPr>
          <p:cNvPr id="7" name="Rectangle 6"/>
          <p:cNvSpPr/>
          <p:nvPr/>
        </p:nvSpPr>
        <p:spPr>
          <a:xfrm>
            <a:off x="3691242" y="1777536"/>
            <a:ext cx="4828566" cy="369332"/>
          </a:xfrm>
          <a:prstGeom prst="rect">
            <a:avLst/>
          </a:prstGeom>
          <a:ln>
            <a:noFill/>
          </a:ln>
        </p:spPr>
        <p:style>
          <a:lnRef idx="1">
            <a:schemeClr val="accent6"/>
          </a:lnRef>
          <a:fillRef idx="2">
            <a:schemeClr val="accent6"/>
          </a:fillRef>
          <a:effectRef idx="1">
            <a:schemeClr val="accent6"/>
          </a:effectRef>
          <a:fontRef idx="minor">
            <a:schemeClr val="dk1"/>
          </a:fontRef>
        </p:style>
        <p:txBody>
          <a:bodyPr wrap="none">
            <a:spAutoFit/>
          </a:bodyPr>
          <a:lstStyle/>
          <a:p>
            <a:r>
              <a:rPr lang="ar-DZ" b="1" dirty="0" smtClean="0"/>
              <a:t>أولًا: طرائق تدريس النشاط الرياضي المكيف</a:t>
            </a:r>
          </a:p>
        </p:txBody>
      </p:sp>
      <p:sp>
        <p:nvSpPr>
          <p:cNvPr id="8" name="Rectangle 7"/>
          <p:cNvSpPr/>
          <p:nvPr/>
        </p:nvSpPr>
        <p:spPr>
          <a:xfrm>
            <a:off x="186042" y="2343075"/>
            <a:ext cx="5462283" cy="4190891"/>
          </a:xfrm>
          <a:prstGeom prst="rect">
            <a:avLst/>
          </a:prstGeom>
        </p:spPr>
        <p:txBody>
          <a:bodyPr wrap="square">
            <a:spAutoFit/>
          </a:bodyPr>
          <a:lstStyle/>
          <a:p>
            <a:pPr algn="r" rtl="1">
              <a:lnSpc>
                <a:spcPct val="150000"/>
              </a:lnSpc>
            </a:pPr>
            <a:r>
              <a:rPr lang="ar-DZ" b="1" dirty="0" smtClean="0"/>
              <a:t>2. الطريقة غير المباشرة (</a:t>
            </a:r>
            <a:r>
              <a:rPr lang="ar-DZ" b="1" dirty="0" err="1" smtClean="0"/>
              <a:t>الاكتشافية</a:t>
            </a:r>
            <a:r>
              <a:rPr lang="ar-DZ" b="1" dirty="0" smtClean="0"/>
              <a:t>)</a:t>
            </a:r>
          </a:p>
          <a:p>
            <a:pPr algn="r" rtl="1">
              <a:lnSpc>
                <a:spcPct val="150000"/>
              </a:lnSpc>
            </a:pPr>
            <a:r>
              <a:rPr lang="fr-FR" dirty="0" smtClean="0"/>
              <a:t>✅ </a:t>
            </a:r>
            <a:r>
              <a:rPr lang="ar-DZ" b="1" dirty="0" smtClean="0"/>
              <a:t>الوصف:</a:t>
            </a:r>
            <a:r>
              <a:rPr lang="ar-DZ" dirty="0" smtClean="0"/>
              <a:t> يُترك المجال للمشاركين لاستكشاف الحلول الحركية بأنفسهم.</a:t>
            </a:r>
            <a:br>
              <a:rPr lang="ar-DZ" dirty="0" smtClean="0"/>
            </a:br>
            <a:r>
              <a:rPr lang="fr-FR" dirty="0" smtClean="0"/>
              <a:t>✅ </a:t>
            </a:r>
            <a:r>
              <a:rPr lang="ar-DZ" b="1" dirty="0" smtClean="0"/>
              <a:t>متى تُستخدم؟</a:t>
            </a:r>
            <a:endParaRPr lang="ar-DZ" dirty="0" smtClean="0"/>
          </a:p>
          <a:p>
            <a:pPr algn="r" rtl="1">
              <a:lnSpc>
                <a:spcPct val="150000"/>
              </a:lnSpc>
              <a:buFont typeface="Arial" panose="020B0604020202020204" pitchFamily="34" charset="0"/>
              <a:buChar char="•"/>
            </a:pPr>
            <a:r>
              <a:rPr lang="ar-DZ" dirty="0" smtClean="0"/>
              <a:t>عندما يكون الهدف تعزيز التفكير الإبداعي وحل المشكلات.</a:t>
            </a:r>
          </a:p>
          <a:p>
            <a:pPr algn="r" rtl="1">
              <a:lnSpc>
                <a:spcPct val="150000"/>
              </a:lnSpc>
              <a:buFont typeface="Arial" panose="020B0604020202020204" pitchFamily="34" charset="0"/>
              <a:buChar char="•"/>
            </a:pPr>
            <a:r>
              <a:rPr lang="ar-DZ" dirty="0" smtClean="0"/>
              <a:t>في الرياضات التفاعلية مثل كرة السلة أو كرة القدم.</a:t>
            </a:r>
            <a:br>
              <a:rPr lang="ar-DZ" dirty="0" smtClean="0"/>
            </a:br>
            <a:r>
              <a:rPr lang="fr-FR" dirty="0" smtClean="0"/>
              <a:t>✅ </a:t>
            </a:r>
            <a:r>
              <a:rPr lang="ar-DZ" b="1" dirty="0" smtClean="0"/>
              <a:t>مثال تطبيقي:</a:t>
            </a:r>
            <a:r>
              <a:rPr lang="ar-DZ" dirty="0" smtClean="0"/>
              <a:t> في تمرين كرة القدم، يُطلب من المشاركين إيجاد طرق مختلفة للمراوغة لتجنب المدافعين.</a:t>
            </a:r>
            <a:endParaRPr lang="ar-DZ" dirty="0"/>
          </a:p>
        </p:txBody>
      </p:sp>
      <p:sp>
        <p:nvSpPr>
          <p:cNvPr id="9" name="Organigramme : Joindre 8"/>
          <p:cNvSpPr/>
          <p:nvPr/>
        </p:nvSpPr>
        <p:spPr>
          <a:xfrm>
            <a:off x="6024562" y="2514470"/>
            <a:ext cx="161925" cy="3848100"/>
          </a:xfrm>
          <a:prstGeom prst="flowChartCollat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0" name="Bouton d'action : Fin 9">
            <a:hlinkClick r:id="" action="ppaction://hlinkshowjump?jump=lastslide" highlightClick="1"/>
          </p:cNvPr>
          <p:cNvSpPr/>
          <p:nvPr/>
        </p:nvSpPr>
        <p:spPr>
          <a:xfrm rot="10800000">
            <a:off x="11906250" y="2171157"/>
            <a:ext cx="390452" cy="419025"/>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Bouton d'action : Fin 10">
            <a:hlinkClick r:id="" action="ppaction://hlinkshowjump?jump=lastslide" highlightClick="1"/>
          </p:cNvPr>
          <p:cNvSpPr/>
          <p:nvPr/>
        </p:nvSpPr>
        <p:spPr>
          <a:xfrm rot="10800000">
            <a:off x="5588866" y="2448600"/>
            <a:ext cx="390452" cy="419025"/>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8646159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476999" y="276374"/>
            <a:ext cx="5514975" cy="2862322"/>
          </a:xfrm>
          <a:prstGeom prst="rect">
            <a:avLst/>
          </a:prstGeom>
        </p:spPr>
        <p:txBody>
          <a:bodyPr wrap="square">
            <a:spAutoFit/>
          </a:bodyPr>
          <a:lstStyle/>
          <a:p>
            <a:pPr algn="r" rtl="1"/>
            <a:r>
              <a:rPr lang="ar-DZ" b="1" dirty="0" smtClean="0"/>
              <a:t>3. طريقة التكرار والتدريج</a:t>
            </a:r>
          </a:p>
          <a:p>
            <a:pPr algn="r" rtl="1"/>
            <a:r>
              <a:rPr lang="fr-FR" dirty="0" smtClean="0"/>
              <a:t>✅ </a:t>
            </a:r>
            <a:r>
              <a:rPr lang="ar-DZ" b="1" dirty="0" smtClean="0"/>
              <a:t>الوصف:</a:t>
            </a:r>
            <a:r>
              <a:rPr lang="ar-DZ" dirty="0" smtClean="0"/>
              <a:t> يتم تكرار المهارات الحركية بطرق تدريجية لتعزيز الإتقان.</a:t>
            </a:r>
            <a:br>
              <a:rPr lang="ar-DZ" dirty="0" smtClean="0"/>
            </a:br>
            <a:r>
              <a:rPr lang="fr-FR" dirty="0" smtClean="0"/>
              <a:t>✅ </a:t>
            </a:r>
            <a:r>
              <a:rPr lang="ar-DZ" b="1" dirty="0" smtClean="0"/>
              <a:t>متى تُستخدم؟</a:t>
            </a:r>
            <a:endParaRPr lang="ar-DZ" dirty="0" smtClean="0"/>
          </a:p>
          <a:p>
            <a:pPr algn="r" rtl="1">
              <a:buFont typeface="Arial" panose="020B0604020202020204" pitchFamily="34" charset="0"/>
              <a:buChar char="•"/>
            </a:pPr>
            <a:r>
              <a:rPr lang="ar-DZ" dirty="0" smtClean="0"/>
              <a:t>مع الأفراد الذين يحتاجون إلى تحسين التحكم الحركي والتناسق.</a:t>
            </a:r>
          </a:p>
          <a:p>
            <a:pPr algn="r" rtl="1">
              <a:buFont typeface="Arial" panose="020B0604020202020204" pitchFamily="34" charset="0"/>
              <a:buChar char="•"/>
            </a:pPr>
            <a:r>
              <a:rPr lang="ar-DZ" dirty="0" smtClean="0"/>
              <a:t>في التدريبات العلاجية مثل إعادة التأهيل بعد إصابات الحبل الشوكي.</a:t>
            </a:r>
            <a:br>
              <a:rPr lang="ar-DZ" dirty="0" smtClean="0"/>
            </a:br>
            <a:r>
              <a:rPr lang="fr-FR" dirty="0" smtClean="0"/>
              <a:t>✅ </a:t>
            </a:r>
            <a:r>
              <a:rPr lang="ar-DZ" b="1" dirty="0" smtClean="0"/>
              <a:t>مثال تطبيقي:</a:t>
            </a:r>
            <a:r>
              <a:rPr lang="ar-DZ" dirty="0" smtClean="0"/>
              <a:t> تكرار حركات التوازن أثناء المشي باستخدام عوائق منخفضة الارتفاع.</a:t>
            </a:r>
          </a:p>
        </p:txBody>
      </p:sp>
      <p:sp>
        <p:nvSpPr>
          <p:cNvPr id="5" name="Rectangle 4"/>
          <p:cNvSpPr/>
          <p:nvPr/>
        </p:nvSpPr>
        <p:spPr>
          <a:xfrm>
            <a:off x="190499" y="1950214"/>
            <a:ext cx="5191125" cy="3139321"/>
          </a:xfrm>
          <a:prstGeom prst="rect">
            <a:avLst/>
          </a:prstGeom>
        </p:spPr>
        <p:txBody>
          <a:bodyPr wrap="square">
            <a:spAutoFit/>
          </a:bodyPr>
          <a:lstStyle/>
          <a:p>
            <a:pPr algn="r" rtl="1"/>
            <a:r>
              <a:rPr lang="ar-DZ" b="1" dirty="0" smtClean="0"/>
              <a:t>4. طريقة التعلم الحسي والحركي</a:t>
            </a:r>
          </a:p>
          <a:p>
            <a:pPr algn="r" rtl="1"/>
            <a:r>
              <a:rPr lang="fr-FR" dirty="0" smtClean="0"/>
              <a:t>✅ </a:t>
            </a:r>
            <a:r>
              <a:rPr lang="ar-DZ" b="1" dirty="0" smtClean="0"/>
              <a:t>الوصف:</a:t>
            </a:r>
            <a:r>
              <a:rPr lang="ar-DZ" dirty="0" smtClean="0"/>
              <a:t> تعتمد على استخدام الحواس المختلفة لتحفيز التعلم.</a:t>
            </a:r>
            <a:br>
              <a:rPr lang="ar-DZ" dirty="0" smtClean="0"/>
            </a:br>
            <a:r>
              <a:rPr lang="fr-FR" dirty="0" smtClean="0"/>
              <a:t>✅ </a:t>
            </a:r>
            <a:r>
              <a:rPr lang="ar-DZ" b="1" dirty="0" smtClean="0"/>
              <a:t>متى تُستخدم؟</a:t>
            </a:r>
            <a:endParaRPr lang="ar-DZ" dirty="0" smtClean="0"/>
          </a:p>
          <a:p>
            <a:pPr algn="r" rtl="1">
              <a:buFont typeface="Arial" panose="020B0604020202020204" pitchFamily="34" charset="0"/>
              <a:buChar char="•"/>
            </a:pPr>
            <a:r>
              <a:rPr lang="ar-DZ" dirty="0" smtClean="0"/>
              <a:t>مع ضعاف البصر أو الصم الذين يحتاجون إلى تعزيز الإدراك الحسي.</a:t>
            </a:r>
          </a:p>
          <a:p>
            <a:pPr algn="r" rtl="1">
              <a:buFont typeface="Arial" panose="020B0604020202020204" pitchFamily="34" charset="0"/>
              <a:buChar char="•"/>
            </a:pPr>
            <a:r>
              <a:rPr lang="ar-DZ" dirty="0" smtClean="0"/>
              <a:t>في الأنشطة التي تتطلب تناسقًا عاليًا بين الإحساس الحركي والأداء الفعلي.</a:t>
            </a:r>
            <a:br>
              <a:rPr lang="ar-DZ" dirty="0" smtClean="0"/>
            </a:br>
            <a:r>
              <a:rPr lang="fr-FR" dirty="0" smtClean="0"/>
              <a:t>✅ </a:t>
            </a:r>
            <a:r>
              <a:rPr lang="ar-DZ" b="1" dirty="0" smtClean="0"/>
              <a:t>مثال تطبيقي:</a:t>
            </a:r>
            <a:r>
              <a:rPr lang="ar-DZ" dirty="0" smtClean="0"/>
              <a:t> استخدام كرة تحتوي على جرس لمساعدة اللاعبين ضعاف البصر في كرة الهدف (</a:t>
            </a:r>
            <a:r>
              <a:rPr lang="fr-FR" dirty="0" err="1" smtClean="0"/>
              <a:t>Goalball</a:t>
            </a:r>
            <a:r>
              <a:rPr lang="fr-FR" dirty="0" smtClean="0"/>
              <a:t>).</a:t>
            </a:r>
          </a:p>
        </p:txBody>
      </p:sp>
      <p:sp>
        <p:nvSpPr>
          <p:cNvPr id="6" name="Rectangle 5"/>
          <p:cNvSpPr/>
          <p:nvPr/>
        </p:nvSpPr>
        <p:spPr>
          <a:xfrm>
            <a:off x="6648450" y="4170313"/>
            <a:ext cx="5343524" cy="2862322"/>
          </a:xfrm>
          <a:prstGeom prst="rect">
            <a:avLst/>
          </a:prstGeom>
        </p:spPr>
        <p:txBody>
          <a:bodyPr wrap="square">
            <a:spAutoFit/>
          </a:bodyPr>
          <a:lstStyle/>
          <a:p>
            <a:pPr algn="r" rtl="1"/>
            <a:r>
              <a:rPr lang="fr-FR" b="1" dirty="0" smtClean="0"/>
              <a:t>5. </a:t>
            </a:r>
            <a:r>
              <a:rPr lang="ar-DZ" b="1" dirty="0" smtClean="0"/>
              <a:t>طريقة التعلم التعاوني</a:t>
            </a:r>
          </a:p>
          <a:p>
            <a:pPr algn="r" rtl="1"/>
            <a:r>
              <a:rPr lang="fr-FR" dirty="0" smtClean="0"/>
              <a:t>✅ </a:t>
            </a:r>
            <a:r>
              <a:rPr lang="ar-DZ" b="1" dirty="0" smtClean="0"/>
              <a:t>الوصف:</a:t>
            </a:r>
            <a:r>
              <a:rPr lang="ar-DZ" dirty="0" smtClean="0"/>
              <a:t> يعتمد على العمل الجماعي وتفاعل الأفراد مع بعضهم البعض.</a:t>
            </a:r>
            <a:br>
              <a:rPr lang="ar-DZ" dirty="0" smtClean="0"/>
            </a:br>
            <a:r>
              <a:rPr lang="fr-FR" dirty="0" smtClean="0"/>
              <a:t>✅ </a:t>
            </a:r>
            <a:r>
              <a:rPr lang="ar-DZ" b="1" dirty="0" smtClean="0"/>
              <a:t>متى تُستخدم؟</a:t>
            </a:r>
            <a:endParaRPr lang="ar-DZ" dirty="0" smtClean="0"/>
          </a:p>
          <a:p>
            <a:pPr algn="r" rtl="1">
              <a:buFont typeface="Arial" panose="020B0604020202020204" pitchFamily="34" charset="0"/>
              <a:buChar char="•"/>
            </a:pPr>
            <a:r>
              <a:rPr lang="ar-DZ" dirty="0" smtClean="0"/>
              <a:t>عند تعزيز المهارات الاجتماعية والاندماج.</a:t>
            </a:r>
          </a:p>
          <a:p>
            <a:pPr algn="just" rtl="1">
              <a:buFont typeface="Arial" panose="020B0604020202020204" pitchFamily="34" charset="0"/>
              <a:buChar char="•"/>
            </a:pPr>
            <a:r>
              <a:rPr lang="ar-DZ" dirty="0" smtClean="0"/>
              <a:t>في الألعاب الجماعية مثل كرة السلة وكرة اليد الجالسة.</a:t>
            </a:r>
            <a:br>
              <a:rPr lang="ar-DZ" dirty="0" smtClean="0"/>
            </a:br>
            <a:r>
              <a:rPr lang="fr-FR" dirty="0" smtClean="0"/>
              <a:t>✅ </a:t>
            </a:r>
            <a:r>
              <a:rPr lang="ar-DZ" b="1" dirty="0" smtClean="0"/>
              <a:t>مثال تطبيقي:</a:t>
            </a:r>
            <a:r>
              <a:rPr lang="ar-DZ" dirty="0" smtClean="0"/>
              <a:t> تقسيم المشاركين إلى فرق مختلطة من ذوي الاحتياجات الخاصة وغيرهم لإنجاز مهام رياضية مشتركة.</a:t>
            </a:r>
            <a:endParaRPr lang="ar-DZ" dirty="0"/>
          </a:p>
        </p:txBody>
      </p:sp>
      <p:sp>
        <p:nvSpPr>
          <p:cNvPr id="7" name="Bouton d'action : Fin 6">
            <a:hlinkClick r:id="" action="ppaction://hlinkshowjump?jump=lastslide" highlightClick="1"/>
          </p:cNvPr>
          <p:cNvSpPr/>
          <p:nvPr/>
        </p:nvSpPr>
        <p:spPr>
          <a:xfrm rot="5400000">
            <a:off x="11587236" y="-128364"/>
            <a:ext cx="390452" cy="419025"/>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Bouton d'action : Fin 8">
            <a:hlinkClick r:id="" action="ppaction://hlinkshowjump?jump=lastslide" highlightClick="1"/>
          </p:cNvPr>
          <p:cNvSpPr/>
          <p:nvPr/>
        </p:nvSpPr>
        <p:spPr>
          <a:xfrm rot="5400000">
            <a:off x="11587235" y="3765575"/>
            <a:ext cx="390452" cy="419025"/>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Bouton d'action : Fin 9">
            <a:hlinkClick r:id="" action="ppaction://hlinkshowjump?jump=lastslide" highlightClick="1"/>
          </p:cNvPr>
          <p:cNvSpPr/>
          <p:nvPr/>
        </p:nvSpPr>
        <p:spPr>
          <a:xfrm rot="5400000">
            <a:off x="4976885" y="1498023"/>
            <a:ext cx="390452" cy="419025"/>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8493412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619874" y="744141"/>
            <a:ext cx="5495925" cy="5852884"/>
          </a:xfrm>
          <a:prstGeom prst="rect">
            <a:avLst/>
          </a:prstGeom>
        </p:spPr>
        <p:txBody>
          <a:bodyPr wrap="square">
            <a:spAutoFit/>
          </a:bodyPr>
          <a:lstStyle/>
          <a:p>
            <a:pPr algn="just" rtl="1">
              <a:lnSpc>
                <a:spcPct val="150000"/>
              </a:lnSpc>
            </a:pPr>
            <a:r>
              <a:rPr lang="ar-DZ" b="1" dirty="0" smtClean="0"/>
              <a:t>1. الأدوات الحركية المساعدة</a:t>
            </a:r>
          </a:p>
          <a:p>
            <a:pPr algn="just" rtl="1">
              <a:lnSpc>
                <a:spcPct val="150000"/>
              </a:lnSpc>
            </a:pPr>
            <a:r>
              <a:rPr lang="fr-FR" dirty="0" smtClean="0"/>
              <a:t>🛠️ </a:t>
            </a:r>
            <a:r>
              <a:rPr lang="ar-DZ" b="1" dirty="0" smtClean="0"/>
              <a:t>أمثلة:</a:t>
            </a:r>
            <a:endParaRPr lang="ar-DZ" dirty="0" smtClean="0"/>
          </a:p>
          <a:p>
            <a:pPr algn="just" rtl="1">
              <a:lnSpc>
                <a:spcPct val="150000"/>
              </a:lnSpc>
              <a:buFont typeface="Arial" panose="020B0604020202020204" pitchFamily="34" charset="0"/>
              <a:buChar char="•"/>
            </a:pPr>
            <a:r>
              <a:rPr lang="ar-DZ" dirty="0" smtClean="0"/>
              <a:t>الكراسي المتحركة الرياضية لرياضات مثل كرة السلة والرجبي.</a:t>
            </a:r>
          </a:p>
          <a:p>
            <a:pPr algn="just" rtl="1">
              <a:lnSpc>
                <a:spcPct val="150000"/>
              </a:lnSpc>
              <a:buFont typeface="Arial" panose="020B0604020202020204" pitchFamily="34" charset="0"/>
              <a:buChar char="•"/>
            </a:pPr>
            <a:r>
              <a:rPr lang="ar-DZ" dirty="0" smtClean="0"/>
              <a:t>الأطراف الصناعية والجبائر لتمكين الأفراد من المشاركة في الجري والقفز.</a:t>
            </a:r>
          </a:p>
          <a:p>
            <a:pPr algn="just" rtl="1">
              <a:lnSpc>
                <a:spcPct val="150000"/>
              </a:lnSpc>
              <a:buFont typeface="Arial" panose="020B0604020202020204" pitchFamily="34" charset="0"/>
              <a:buChar char="•"/>
            </a:pPr>
            <a:r>
              <a:rPr lang="ar-DZ" dirty="0" smtClean="0"/>
              <a:t>المشايات والعكازات للأشخاص الذين يحتاجون إلى دعم إضافي أثناء المشي.</a:t>
            </a:r>
          </a:p>
          <a:p>
            <a:pPr algn="just" rtl="1">
              <a:lnSpc>
                <a:spcPct val="150000"/>
              </a:lnSpc>
            </a:pPr>
            <a:r>
              <a:rPr lang="ar-DZ" b="1" dirty="0" smtClean="0"/>
              <a:t>2. الأدوات المعدلة في الألعاب الرياضية</a:t>
            </a:r>
          </a:p>
          <a:p>
            <a:pPr algn="just" rtl="1">
              <a:lnSpc>
                <a:spcPct val="150000"/>
              </a:lnSpc>
            </a:pPr>
            <a:r>
              <a:rPr lang="fr-FR" dirty="0" smtClean="0"/>
              <a:t>🛠️ </a:t>
            </a:r>
            <a:r>
              <a:rPr lang="ar-DZ" b="1" dirty="0" smtClean="0"/>
              <a:t>أمثلة:</a:t>
            </a:r>
            <a:endParaRPr lang="ar-DZ" dirty="0" smtClean="0"/>
          </a:p>
          <a:p>
            <a:pPr algn="just" rtl="1">
              <a:lnSpc>
                <a:spcPct val="150000"/>
              </a:lnSpc>
              <a:buFont typeface="Arial" panose="020B0604020202020204" pitchFamily="34" charset="0"/>
              <a:buChar char="•"/>
            </a:pPr>
            <a:r>
              <a:rPr lang="ar-DZ" dirty="0" smtClean="0"/>
              <a:t>كرات خفيفة الوزن أو أكبر حجمًا لتسهيل التحكم.</a:t>
            </a:r>
          </a:p>
          <a:p>
            <a:pPr algn="just" rtl="1">
              <a:lnSpc>
                <a:spcPct val="150000"/>
              </a:lnSpc>
              <a:buFont typeface="Arial" panose="020B0604020202020204" pitchFamily="34" charset="0"/>
              <a:buChar char="•"/>
            </a:pPr>
            <a:r>
              <a:rPr lang="ar-DZ" dirty="0" smtClean="0"/>
              <a:t>مضارب ذات مقابض مُعدلة لتناسب قدرة الإمساك المختلفة.</a:t>
            </a:r>
          </a:p>
          <a:p>
            <a:pPr algn="just" rtl="1">
              <a:lnSpc>
                <a:spcPct val="150000"/>
              </a:lnSpc>
              <a:buFont typeface="Arial" panose="020B0604020202020204" pitchFamily="34" charset="0"/>
              <a:buChar char="•"/>
            </a:pPr>
            <a:r>
              <a:rPr lang="ar-DZ" dirty="0" smtClean="0"/>
              <a:t>مراجيح وألعاب ترفيهية مُخصصة لذوي الإعاقة الحركية.</a:t>
            </a:r>
            <a:endParaRPr lang="ar-DZ" dirty="0"/>
          </a:p>
        </p:txBody>
      </p:sp>
      <p:sp>
        <p:nvSpPr>
          <p:cNvPr id="5" name="Rectangle 4"/>
          <p:cNvSpPr/>
          <p:nvPr/>
        </p:nvSpPr>
        <p:spPr>
          <a:xfrm>
            <a:off x="3885599" y="148709"/>
            <a:ext cx="4687502" cy="369332"/>
          </a:xfrm>
          <a:prstGeom prst="rect">
            <a:avLst/>
          </a:prstGeom>
          <a:ln>
            <a:noFill/>
          </a:ln>
        </p:spPr>
        <p:style>
          <a:lnRef idx="1">
            <a:schemeClr val="accent6"/>
          </a:lnRef>
          <a:fillRef idx="2">
            <a:schemeClr val="accent6"/>
          </a:fillRef>
          <a:effectRef idx="1">
            <a:schemeClr val="accent6"/>
          </a:effectRef>
          <a:fontRef idx="minor">
            <a:schemeClr val="dk1"/>
          </a:fontRef>
        </p:style>
        <p:txBody>
          <a:bodyPr wrap="none">
            <a:spAutoFit/>
          </a:bodyPr>
          <a:lstStyle/>
          <a:p>
            <a:r>
              <a:rPr lang="ar-DZ" b="1" dirty="0" smtClean="0"/>
              <a:t>ثانيًا: أدوات تدريب النشاط الرياضي المكيف</a:t>
            </a:r>
          </a:p>
        </p:txBody>
      </p:sp>
      <p:sp>
        <p:nvSpPr>
          <p:cNvPr id="6" name="Rectangle 5"/>
          <p:cNvSpPr/>
          <p:nvPr/>
        </p:nvSpPr>
        <p:spPr>
          <a:xfrm>
            <a:off x="609598" y="1339175"/>
            <a:ext cx="5495925" cy="4662815"/>
          </a:xfrm>
          <a:prstGeom prst="rect">
            <a:avLst/>
          </a:prstGeom>
        </p:spPr>
        <p:txBody>
          <a:bodyPr wrap="square">
            <a:spAutoFit/>
          </a:bodyPr>
          <a:lstStyle/>
          <a:p>
            <a:pPr algn="just" rtl="1">
              <a:lnSpc>
                <a:spcPct val="150000"/>
              </a:lnSpc>
            </a:pPr>
            <a:r>
              <a:rPr lang="ar-DZ" b="1" dirty="0" smtClean="0"/>
              <a:t>3. الأدوات الحسية والبصرية</a:t>
            </a:r>
          </a:p>
          <a:p>
            <a:pPr algn="just" rtl="1">
              <a:lnSpc>
                <a:spcPct val="150000"/>
              </a:lnSpc>
            </a:pPr>
            <a:r>
              <a:rPr lang="fr-FR" dirty="0" smtClean="0"/>
              <a:t>🛠️ </a:t>
            </a:r>
            <a:r>
              <a:rPr lang="ar-DZ" b="1" dirty="0" smtClean="0"/>
              <a:t>أمثلة:</a:t>
            </a:r>
            <a:endParaRPr lang="ar-DZ" dirty="0" smtClean="0"/>
          </a:p>
          <a:p>
            <a:pPr algn="just" rtl="1">
              <a:lnSpc>
                <a:spcPct val="150000"/>
              </a:lnSpc>
              <a:buFont typeface="Arial" panose="020B0604020202020204" pitchFamily="34" charset="0"/>
              <a:buChar char="•"/>
            </a:pPr>
            <a:r>
              <a:rPr lang="ar-DZ" dirty="0" smtClean="0"/>
              <a:t>الكرات التي تحتوي على أجراس لمساعدة ضعاف البصر.</a:t>
            </a:r>
          </a:p>
          <a:p>
            <a:pPr algn="just" rtl="1">
              <a:lnSpc>
                <a:spcPct val="150000"/>
              </a:lnSpc>
              <a:buFont typeface="Arial" panose="020B0604020202020204" pitchFamily="34" charset="0"/>
              <a:buChar char="•"/>
            </a:pPr>
            <a:r>
              <a:rPr lang="ar-DZ" dirty="0" smtClean="0"/>
              <a:t>إشارات ضوئية للبدء والإنهاء في السباقات الخاصة بالصم.</a:t>
            </a:r>
          </a:p>
          <a:p>
            <a:pPr algn="just" rtl="1">
              <a:lnSpc>
                <a:spcPct val="150000"/>
              </a:lnSpc>
              <a:buFont typeface="Arial" panose="020B0604020202020204" pitchFamily="34" charset="0"/>
              <a:buChar char="•"/>
            </a:pPr>
            <a:r>
              <a:rPr lang="ar-DZ" dirty="0" smtClean="0"/>
              <a:t>خطوط بارزة وأسطح ملموسة لتوجيه المكفوفين أثناء الجري.</a:t>
            </a:r>
          </a:p>
          <a:p>
            <a:pPr algn="just" rtl="1">
              <a:lnSpc>
                <a:spcPct val="150000"/>
              </a:lnSpc>
            </a:pPr>
            <a:r>
              <a:rPr lang="ar-DZ" b="1" dirty="0" smtClean="0"/>
              <a:t>4. تقنيات التدريب باستخدام التكنولوجيا</a:t>
            </a:r>
          </a:p>
          <a:p>
            <a:pPr algn="just" rtl="1">
              <a:lnSpc>
                <a:spcPct val="150000"/>
              </a:lnSpc>
            </a:pPr>
            <a:r>
              <a:rPr lang="fr-FR" dirty="0" smtClean="0"/>
              <a:t>🛠️ </a:t>
            </a:r>
            <a:r>
              <a:rPr lang="ar-DZ" b="1" dirty="0" smtClean="0"/>
              <a:t>أمثلة:</a:t>
            </a:r>
            <a:endParaRPr lang="ar-DZ" dirty="0" smtClean="0"/>
          </a:p>
          <a:p>
            <a:pPr algn="just" rtl="1">
              <a:lnSpc>
                <a:spcPct val="150000"/>
              </a:lnSpc>
              <a:buFont typeface="Arial" panose="020B0604020202020204" pitchFamily="34" charset="0"/>
              <a:buChar char="•"/>
            </a:pPr>
            <a:r>
              <a:rPr lang="ar-DZ" dirty="0" smtClean="0"/>
              <a:t>تطبيقات الواقع الافتراضي لتعزيز التفاعل الحركي والتعلم.</a:t>
            </a:r>
          </a:p>
          <a:p>
            <a:pPr algn="just" rtl="1">
              <a:lnSpc>
                <a:spcPct val="150000"/>
              </a:lnSpc>
              <a:buFont typeface="Arial" panose="020B0604020202020204" pitchFamily="34" charset="0"/>
              <a:buChar char="•"/>
            </a:pPr>
            <a:r>
              <a:rPr lang="ar-DZ" dirty="0" smtClean="0"/>
              <a:t>أجهزة قياس الأداء الرياضي لتحليل الحركة وتحسين الأداء.</a:t>
            </a:r>
            <a:endParaRPr lang="ar-DZ" dirty="0"/>
          </a:p>
        </p:txBody>
      </p:sp>
      <p:sp>
        <p:nvSpPr>
          <p:cNvPr id="7" name="Organigramme : Trier 6"/>
          <p:cNvSpPr/>
          <p:nvPr/>
        </p:nvSpPr>
        <p:spPr>
          <a:xfrm>
            <a:off x="6229350" y="1115019"/>
            <a:ext cx="247652" cy="5111125"/>
          </a:xfrm>
          <a:prstGeom prst="flowChartSor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619510027"/>
      </p:ext>
    </p:extLst>
  </p:cSld>
  <p:clrMapOvr>
    <a:masterClrMapping/>
  </p:clrMapOvr>
  <p:timing>
    <p:tnLst>
      <p:par>
        <p:cTn id="1" dur="indefinite" restart="never" nodeType="tmRoot"/>
      </p:par>
    </p:tnLst>
  </p:timing>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263</TotalTime>
  <Words>987</Words>
  <Application>Microsoft Office PowerPoint</Application>
  <PresentationFormat>Grand écran</PresentationFormat>
  <Paragraphs>106</Paragraphs>
  <Slides>9</Slides>
  <Notes>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9</vt:i4>
      </vt:variant>
    </vt:vector>
  </HeadingPairs>
  <TitlesOfParts>
    <vt:vector size="18" baseType="lpstr">
      <vt:lpstr>ALAWI-3-1</vt:lpstr>
      <vt:lpstr>Arbaeen</vt:lpstr>
      <vt:lpstr>Aref Ruqaa</vt:lpstr>
      <vt:lpstr>Arial</vt:lpstr>
      <vt:lpstr>Century Gothic</vt:lpstr>
      <vt:lpstr>Garamond</vt:lpstr>
      <vt:lpstr>Tahoma</vt:lpstr>
      <vt:lpstr>Wingdings 3</vt:lpstr>
      <vt:lpstr>Brin</vt:lpstr>
      <vt:lpstr>مدخل لنظرية ومنهجية النشاط البدني الرياضي المكيف</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مدخل لنظرية ومنهجية النشاط البدني الرياضي المكيف</dc:title>
  <dc:creator>pc 2023</dc:creator>
  <cp:lastModifiedBy>pc 2023</cp:lastModifiedBy>
  <cp:revision>13</cp:revision>
  <dcterms:created xsi:type="dcterms:W3CDTF">2025-02-07T21:35:38Z</dcterms:created>
  <dcterms:modified xsi:type="dcterms:W3CDTF">2025-02-09T13:47:51Z</dcterms:modified>
</cp:coreProperties>
</file>