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 id="260" r:id="rId3"/>
    <p:sldId id="261" r:id="rId4"/>
    <p:sldId id="289" r:id="rId5"/>
    <p:sldId id="263" r:id="rId6"/>
    <p:sldId id="262" r:id="rId7"/>
    <p:sldId id="264" r:id="rId8"/>
    <p:sldId id="265" r:id="rId9"/>
    <p:sldId id="267" r:id="rId10"/>
    <p:sldId id="286" r:id="rId11"/>
    <p:sldId id="268" r:id="rId12"/>
    <p:sldId id="269" r:id="rId13"/>
    <p:sldId id="288" r:id="rId14"/>
    <p:sldId id="270" r:id="rId15"/>
    <p:sldId id="271" r:id="rId16"/>
    <p:sldId id="287" r:id="rId17"/>
    <p:sldId id="272" r:id="rId18"/>
    <p:sldId id="277" r:id="rId19"/>
    <p:sldId id="278" r:id="rId20"/>
    <p:sldId id="291" r:id="rId21"/>
    <p:sldId id="292" r:id="rId22"/>
    <p:sldId id="279" r:id="rId23"/>
    <p:sldId id="290" r:id="rId24"/>
    <p:sldId id="280" r:id="rId25"/>
    <p:sldId id="293" r:id="rId26"/>
    <p:sldId id="281" r:id="rId27"/>
    <p:sldId id="295" r:id="rId28"/>
    <p:sldId id="282" r:id="rId29"/>
    <p:sldId id="283" r:id="rId30"/>
    <p:sldId id="284" r:id="rId31"/>
    <p:sldId id="296"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B7DC5"/>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64" d="100"/>
          <a:sy n="64" d="100"/>
        </p:scale>
        <p:origin x="-540" y="-10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395C89-2E28-4777-95B0-BA7EECAE3BA4}"/>
              </a:ext>
            </a:extLst>
          </p:cNvPr>
          <p:cNvSpPr>
            <a:spLocks noGrp="1"/>
          </p:cNvSpPr>
          <p:nvPr>
            <p:ph type="ctrTitle"/>
          </p:nvPr>
        </p:nvSpPr>
        <p:spPr>
          <a:xfrm>
            <a:off x="1709928" y="987552"/>
            <a:ext cx="8385048" cy="3081528"/>
          </a:xfrm>
        </p:spPr>
        <p:txBody>
          <a:bodyPr anchor="b">
            <a:normAutofit/>
          </a:bodyPr>
          <a:lstStyle>
            <a:lvl1pPr algn="ctr">
              <a:defRPr sz="5400"/>
            </a:lvl1pPr>
          </a:lstStyle>
          <a:p>
            <a:r>
              <a:rPr lang="en-US" dirty="0"/>
              <a:t>Click to edit Master title style</a:t>
            </a:r>
          </a:p>
        </p:txBody>
      </p:sp>
      <p:sp>
        <p:nvSpPr>
          <p:cNvPr id="3" name="Subtitle 2">
            <a:extLst>
              <a:ext uri="{FF2B5EF4-FFF2-40B4-BE49-F238E27FC236}">
                <a16:creationId xmlns:a16="http://schemas.microsoft.com/office/drawing/2014/main" xmlns="" id="{59052321-4D71-4DA8-BD2C-DC22FC1525CB}"/>
              </a:ext>
            </a:extLst>
          </p:cNvPr>
          <p:cNvSpPr>
            <a:spLocks noGrp="1"/>
          </p:cNvSpPr>
          <p:nvPr>
            <p:ph type="subTitle" idx="1"/>
          </p:nvPr>
        </p:nvSpPr>
        <p:spPr>
          <a:xfrm>
            <a:off x="2905506" y="4480561"/>
            <a:ext cx="5993892" cy="1166495"/>
          </a:xfrm>
        </p:spPr>
        <p:txBody>
          <a:bodyPr>
            <a:normAutofit/>
          </a:bodyPr>
          <a:lstStyle>
            <a:lvl1pPr marL="0" indent="0" algn="ctr">
              <a:buNone/>
              <a:defRPr sz="1400" cap="all" spc="6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B1D37183-71EA-4A92-8609-41ECB53F447E}"/>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5" name="Footer Placeholder 4">
            <a:extLst>
              <a:ext uri="{FF2B5EF4-FFF2-40B4-BE49-F238E27FC236}">
                <a16:creationId xmlns:a16="http://schemas.microsoft.com/office/drawing/2014/main" xmlns="" id="{CA09F2E6-1ECC-4081-8EBF-C80C6C94A1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1C3FA67-CD72-4503-BA25-FEC880107BC4}"/>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2896303968"/>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C683CBE-1EA9-4E8B-A281-C50B792E55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B2EB1A0-A59D-4CB9-BABB-C6BF1D2E99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2E6265B-940D-433C-AD76-2D6A42449307}"/>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5" name="Footer Placeholder 4">
            <a:extLst>
              <a:ext uri="{FF2B5EF4-FFF2-40B4-BE49-F238E27FC236}">
                <a16:creationId xmlns:a16="http://schemas.microsoft.com/office/drawing/2014/main" xmlns="" id="{EDCAB98E-314F-45C4-9A64-AD3FAE0516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8E49F32-B214-4A0C-8669-7FE4BA445965}"/>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387416862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8DE4A6D-DAA1-4551-A093-3C36C1C8CF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3125FDA9-71CD-4B86-B291-BEBA43D8ED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6D9F5B1-B635-4479-A426-B1D4066502DB}"/>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5" name="Footer Placeholder 4">
            <a:extLst>
              <a:ext uri="{FF2B5EF4-FFF2-40B4-BE49-F238E27FC236}">
                <a16:creationId xmlns:a16="http://schemas.microsoft.com/office/drawing/2014/main" xmlns="" id="{6B833098-8769-47C3-80B2-C2942F984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5EA9297-65D4-45BE-BE6C-5531FC6A5E1E}"/>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87138403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C9BA523-EF01-4656-9D54-347E984F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2AD52871-79D5-420E-8207-BEF7BE44A9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96D32D3-8223-4851-BB8E-CB489B975FD6}"/>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5" name="Footer Placeholder 4">
            <a:extLst>
              <a:ext uri="{FF2B5EF4-FFF2-40B4-BE49-F238E27FC236}">
                <a16:creationId xmlns:a16="http://schemas.microsoft.com/office/drawing/2014/main" xmlns="" id="{9E94444B-9FC3-414D-8EA0-15AB806D5E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BBC448B-FCF6-40C5-8BB6-15B70E8897CB}"/>
              </a:ext>
            </a:extLst>
          </p:cNvPr>
          <p:cNvSpPr>
            <a:spLocks noGrp="1"/>
          </p:cNvSpPr>
          <p:nvPr>
            <p:ph type="sldNum" sz="quarter" idx="12"/>
          </p:nvPr>
        </p:nvSpPr>
        <p:spPr/>
        <p:txBody>
          <a:bodyPr/>
          <a:lstStyle/>
          <a:p>
            <a:fld id="{4C8B8A27-DF03-4546-BA93-21C967D57E5C}" type="slidenum">
              <a:rPr lang="en-US" smtClean="0"/>
              <a:pPr/>
              <a:t>‹N°›</a:t>
            </a:fld>
            <a:endParaRPr lang="en-US" dirty="0"/>
          </a:p>
        </p:txBody>
      </p:sp>
    </p:spTree>
    <p:extLst>
      <p:ext uri="{BB962C8B-B14F-4D97-AF65-F5344CB8AC3E}">
        <p14:creationId xmlns:p14="http://schemas.microsoft.com/office/powerpoint/2010/main" xmlns="" val="180769870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4F79BA-620F-4443-807B-BE44F36F98F1}"/>
              </a:ext>
            </a:extLst>
          </p:cNvPr>
          <p:cNvSpPr>
            <a:spLocks noGrp="1"/>
          </p:cNvSpPr>
          <p:nvPr>
            <p:ph type="title"/>
          </p:nvPr>
        </p:nvSpPr>
        <p:spPr>
          <a:xfrm>
            <a:off x="1069848" y="1709738"/>
            <a:ext cx="9430811"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xmlns="" id="{30C9A625-6442-4047-B545-433C4451210A}"/>
              </a:ext>
            </a:extLst>
          </p:cNvPr>
          <p:cNvSpPr>
            <a:spLocks noGrp="1"/>
          </p:cNvSpPr>
          <p:nvPr>
            <p:ph type="body" idx="1"/>
          </p:nvPr>
        </p:nvSpPr>
        <p:spPr>
          <a:xfrm>
            <a:off x="1069848" y="4589463"/>
            <a:ext cx="943081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xmlns="" id="{5F8EAA30-3B1A-4BEA-9835-33D2072451F9}"/>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5" name="Footer Placeholder 4">
            <a:extLst>
              <a:ext uri="{FF2B5EF4-FFF2-40B4-BE49-F238E27FC236}">
                <a16:creationId xmlns:a16="http://schemas.microsoft.com/office/drawing/2014/main" xmlns="" id="{BB256440-3149-446F-8105-485333B183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E0FEDB1-D604-4E10-B334-5DB303498B12}"/>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108224046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F6E563-D552-439E-8DF5-45062D8754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C0136873-2DD5-456E-A3A9-FE408419E30D}"/>
              </a:ext>
            </a:extLst>
          </p:cNvPr>
          <p:cNvSpPr>
            <a:spLocks noGrp="1"/>
          </p:cNvSpPr>
          <p:nvPr>
            <p:ph sz="half" idx="1"/>
          </p:nvPr>
        </p:nvSpPr>
        <p:spPr>
          <a:xfrm>
            <a:off x="1069848" y="1825625"/>
            <a:ext cx="468405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0C6B04C-FB9E-4A9E-8892-4B5B702898B4}"/>
              </a:ext>
            </a:extLst>
          </p:cNvPr>
          <p:cNvSpPr>
            <a:spLocks noGrp="1"/>
          </p:cNvSpPr>
          <p:nvPr>
            <p:ph sz="half" idx="2"/>
          </p:nvPr>
        </p:nvSpPr>
        <p:spPr>
          <a:xfrm>
            <a:off x="6019802" y="1825625"/>
            <a:ext cx="468405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xmlns="" id="{42E2F0B4-0E86-473E-BC42-78D856A00C2E}"/>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6" name="Footer Placeholder 5">
            <a:extLst>
              <a:ext uri="{FF2B5EF4-FFF2-40B4-BE49-F238E27FC236}">
                <a16:creationId xmlns:a16="http://schemas.microsoft.com/office/drawing/2014/main" xmlns="" id="{782B9537-F43C-4042-B165-A00358F9E2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EF9F52F-61F2-4FEE-8989-2FB400190C4C}"/>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206640064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832E5C-0B2D-4DB5-95F6-3C2C825DFE54}"/>
              </a:ext>
            </a:extLst>
          </p:cNvPr>
          <p:cNvSpPr>
            <a:spLocks noGrp="1"/>
          </p:cNvSpPr>
          <p:nvPr>
            <p:ph type="title"/>
          </p:nvPr>
        </p:nvSpPr>
        <p:spPr>
          <a:xfrm>
            <a:off x="839788" y="365125"/>
            <a:ext cx="989993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818F1C53-3F27-42E6-BE80-1DF57985741C}"/>
              </a:ext>
            </a:extLst>
          </p:cNvPr>
          <p:cNvSpPr>
            <a:spLocks noGrp="1"/>
          </p:cNvSpPr>
          <p:nvPr>
            <p:ph type="body" idx="1"/>
          </p:nvPr>
        </p:nvSpPr>
        <p:spPr>
          <a:xfrm>
            <a:off x="839789" y="1681163"/>
            <a:ext cx="4872132"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xmlns="" id="{938CC6CB-F028-4322-B54F-571203106F23}"/>
              </a:ext>
            </a:extLst>
          </p:cNvPr>
          <p:cNvSpPr>
            <a:spLocks noGrp="1"/>
          </p:cNvSpPr>
          <p:nvPr>
            <p:ph sz="half" idx="2"/>
          </p:nvPr>
        </p:nvSpPr>
        <p:spPr>
          <a:xfrm>
            <a:off x="839787" y="2510632"/>
            <a:ext cx="4872133"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xmlns="" id="{82AD2CD7-554E-4EAA-BAF6-86ABB7E81D25}"/>
              </a:ext>
            </a:extLst>
          </p:cNvPr>
          <p:cNvSpPr>
            <a:spLocks noGrp="1"/>
          </p:cNvSpPr>
          <p:nvPr>
            <p:ph type="body" sz="quarter" idx="3"/>
          </p:nvPr>
        </p:nvSpPr>
        <p:spPr>
          <a:xfrm>
            <a:off x="5889809" y="1681163"/>
            <a:ext cx="4849909" cy="823912"/>
          </a:xfrm>
        </p:spPr>
        <p:txBody>
          <a:bodyPr anchor="b">
            <a:noAutofit/>
          </a:bodyPr>
          <a:lstStyle>
            <a:lvl1pPr marL="0" indent="0">
              <a:buNone/>
              <a:defRPr sz="16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xmlns="" id="{1982A2D6-379C-4D26-90AC-9F2F46DCE7F3}"/>
              </a:ext>
            </a:extLst>
          </p:cNvPr>
          <p:cNvSpPr>
            <a:spLocks noGrp="1"/>
          </p:cNvSpPr>
          <p:nvPr>
            <p:ph sz="quarter" idx="4"/>
          </p:nvPr>
        </p:nvSpPr>
        <p:spPr>
          <a:xfrm>
            <a:off x="5889810" y="2505075"/>
            <a:ext cx="4872134" cy="3684588"/>
          </a:xfrm>
        </p:spPr>
        <p:txBody>
          <a:bodyPr/>
          <a:lstStyle>
            <a:lvl2pPr>
              <a:defRPr b="1"/>
            </a:lvl2pPr>
            <a:lvl3pPr>
              <a:defRPr b="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xmlns="" id="{DEA0E4F3-8A65-4788-AE96-1FB2060F48D2}"/>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8" name="Footer Placeholder 7">
            <a:extLst>
              <a:ext uri="{FF2B5EF4-FFF2-40B4-BE49-F238E27FC236}">
                <a16:creationId xmlns:a16="http://schemas.microsoft.com/office/drawing/2014/main" xmlns="" id="{97522DA4-5EE1-440C-ADDE-D7B4F77B4E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D6BC291E-B8EF-4ED7-A04A-23426C220CF0}"/>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11727884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1CB818-E8D0-497B-9A7E-4F281D0DBC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FE82B9D-CD58-4C05-8A78-CB6E0E9D49DC}"/>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4" name="Footer Placeholder 3">
            <a:extLst>
              <a:ext uri="{FF2B5EF4-FFF2-40B4-BE49-F238E27FC236}">
                <a16:creationId xmlns:a16="http://schemas.microsoft.com/office/drawing/2014/main" xmlns="" id="{BADE60CD-D6F3-40A7-BB8B-FEC8E3156AF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7C02B832-C4FE-4F88-85EA-DDC16A82B9A9}"/>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415304695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C75B2FC-801A-44A4-96BF-26A9E8B2A1C6}"/>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3" name="Footer Placeholder 2">
            <a:extLst>
              <a:ext uri="{FF2B5EF4-FFF2-40B4-BE49-F238E27FC236}">
                <a16:creationId xmlns:a16="http://schemas.microsoft.com/office/drawing/2014/main" xmlns="" id="{A8127F04-7E7E-485C-8B30-6B89E5A69F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0933C81-AA74-4BCE-AA9E-56E5791D078C}"/>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161090613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DFD3CB-0541-46AD-B35E-0E0A1375E8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BF8EFDE-1D7D-46B8-AB55-A3C02EDD1888}"/>
              </a:ext>
            </a:extLst>
          </p:cNvPr>
          <p:cNvSpPr>
            <a:spLocks noGrp="1"/>
          </p:cNvSpPr>
          <p:nvPr>
            <p:ph idx="1"/>
          </p:nvPr>
        </p:nvSpPr>
        <p:spPr>
          <a:xfrm>
            <a:off x="5183188" y="457201"/>
            <a:ext cx="5652153" cy="5403850"/>
          </a:xfrm>
        </p:spPr>
        <p:txBody>
          <a:bodyPr/>
          <a:lstStyle>
            <a:lvl1pPr>
              <a:defRPr sz="3200"/>
            </a:lvl1pPr>
            <a:lvl2pPr>
              <a:defRPr sz="2800" b="1"/>
            </a:lvl2pPr>
            <a:lvl3pPr>
              <a:defRPr sz="2400" b="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xmlns="" id="{6411D2F5-DB36-4943-8A14-96AFC48830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106C07D4-6597-444C-9EFD-62021AE7618C}"/>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6" name="Footer Placeholder 5">
            <a:extLst>
              <a:ext uri="{FF2B5EF4-FFF2-40B4-BE49-F238E27FC236}">
                <a16:creationId xmlns:a16="http://schemas.microsoft.com/office/drawing/2014/main" xmlns="" id="{712D0D2C-70E8-4A24-9727-BEAF10B17D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0D9E0F6-7216-48A1-8BCA-770C6DE3875B}"/>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144078555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4CBEBD-5F1A-4111-A7F2-1CE82C9A69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00517FB-4008-4F68-B193-482971BA72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2606C5F-0885-458F-9B21-47E60171BF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886F2E-B752-4D78-8DC4-C96A1A00E670}"/>
              </a:ext>
            </a:extLst>
          </p:cNvPr>
          <p:cNvSpPr>
            <a:spLocks noGrp="1"/>
          </p:cNvSpPr>
          <p:nvPr>
            <p:ph type="dt" sz="half" idx="10"/>
          </p:nvPr>
        </p:nvSpPr>
        <p:spPr/>
        <p:txBody>
          <a:bodyPr/>
          <a:lstStyle/>
          <a:p>
            <a:fld id="{B5898F52-2787-4BA2-BBBC-9395E9F86D50}" type="datetimeFigureOut">
              <a:rPr lang="en-US" smtClean="0"/>
              <a:pPr/>
              <a:t>3/13/2025</a:t>
            </a:fld>
            <a:endParaRPr lang="en-US"/>
          </a:p>
        </p:txBody>
      </p:sp>
      <p:sp>
        <p:nvSpPr>
          <p:cNvPr id="6" name="Footer Placeholder 5">
            <a:extLst>
              <a:ext uri="{FF2B5EF4-FFF2-40B4-BE49-F238E27FC236}">
                <a16:creationId xmlns:a16="http://schemas.microsoft.com/office/drawing/2014/main" xmlns="" id="{4FC37751-8BB8-4224-870A-A2953E7607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242CE94-BD7E-44B3-9B5E-67D4BD317E99}"/>
              </a:ext>
            </a:extLst>
          </p:cNvPr>
          <p:cNvSpPr>
            <a:spLocks noGrp="1"/>
          </p:cNvSpPr>
          <p:nvPr>
            <p:ph type="sldNum" sz="quarter" idx="12"/>
          </p:nvPr>
        </p:nvSpPr>
        <p:spPr/>
        <p:txBody>
          <a:body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37618188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71AFD227-869A-489C-A9B5-3F0498DF3C0C}"/>
              </a:ext>
            </a:extLst>
          </p:cNvPr>
          <p:cNvGrpSpPr/>
          <p:nvPr/>
        </p:nvGrpSpPr>
        <p:grpSpPr>
          <a:xfrm>
            <a:off x="11096450" y="13394"/>
            <a:ext cx="494218" cy="6814823"/>
            <a:chOff x="11096450" y="13394"/>
            <a:chExt cx="494218" cy="6814823"/>
          </a:xfrm>
          <a:solidFill>
            <a:schemeClr val="bg2">
              <a:lumMod val="90000"/>
            </a:schemeClr>
          </a:solidFill>
        </p:grpSpPr>
        <p:sp>
          <p:nvSpPr>
            <p:cNvPr id="8" name="Freeform 8">
              <a:extLst>
                <a:ext uri="{FF2B5EF4-FFF2-40B4-BE49-F238E27FC236}">
                  <a16:creationId xmlns:a16="http://schemas.microsoft.com/office/drawing/2014/main" xmlns="" id="{62704B34-199B-4964-9C78-3AB9735915AA}"/>
                </a:ext>
              </a:extLst>
            </p:cNvPr>
            <p:cNvSpPr>
              <a:spLocks/>
            </p:cNvSpPr>
            <p:nvPr/>
          </p:nvSpPr>
          <p:spPr bwMode="auto">
            <a:xfrm rot="5400000">
              <a:off x="11108009" y="671857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9" name="Freeform 10">
              <a:extLst>
                <a:ext uri="{FF2B5EF4-FFF2-40B4-BE49-F238E27FC236}">
                  <a16:creationId xmlns:a16="http://schemas.microsoft.com/office/drawing/2014/main" xmlns="" id="{8B1E8DB8-017D-454E-849F-EE5742849FD4}"/>
                </a:ext>
              </a:extLst>
            </p:cNvPr>
            <p:cNvSpPr>
              <a:spLocks/>
            </p:cNvSpPr>
            <p:nvPr/>
          </p:nvSpPr>
          <p:spPr bwMode="auto">
            <a:xfrm rot="5400000">
              <a:off x="11475034" y="77813"/>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0" name="Freeform 15">
              <a:extLst>
                <a:ext uri="{FF2B5EF4-FFF2-40B4-BE49-F238E27FC236}">
                  <a16:creationId xmlns:a16="http://schemas.microsoft.com/office/drawing/2014/main" xmlns="" id="{16D80E5D-5099-41C4-A80A-1B1538C382FC}"/>
                </a:ext>
              </a:extLst>
            </p:cNvPr>
            <p:cNvSpPr>
              <a:spLocks/>
            </p:cNvSpPr>
            <p:nvPr/>
          </p:nvSpPr>
          <p:spPr bwMode="auto">
            <a:xfrm rot="5400000">
              <a:off x="11478964" y="592010"/>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1" name="Freeform 18">
              <a:extLst>
                <a:ext uri="{FF2B5EF4-FFF2-40B4-BE49-F238E27FC236}">
                  <a16:creationId xmlns:a16="http://schemas.microsoft.com/office/drawing/2014/main" xmlns="" id="{947751E1-E2F4-467E-B547-3BD4BAB7F560}"/>
                </a:ext>
              </a:extLst>
            </p:cNvPr>
            <p:cNvSpPr>
              <a:spLocks/>
            </p:cNvSpPr>
            <p:nvPr/>
          </p:nvSpPr>
          <p:spPr bwMode="auto">
            <a:xfrm rot="5400000">
              <a:off x="11482378" y="335267"/>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2" name="Freeform 19">
              <a:extLst>
                <a:ext uri="{FF2B5EF4-FFF2-40B4-BE49-F238E27FC236}">
                  <a16:creationId xmlns:a16="http://schemas.microsoft.com/office/drawing/2014/main" xmlns="" id="{55D8869B-B701-4268-9856-876345C8AE3F}"/>
                </a:ext>
              </a:extLst>
            </p:cNvPr>
            <p:cNvSpPr>
              <a:spLocks/>
            </p:cNvSpPr>
            <p:nvPr/>
          </p:nvSpPr>
          <p:spPr bwMode="auto">
            <a:xfrm rot="5400000">
              <a:off x="11407714" y="2021691"/>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3" name="Freeform 20">
              <a:extLst>
                <a:ext uri="{FF2B5EF4-FFF2-40B4-BE49-F238E27FC236}">
                  <a16:creationId xmlns:a16="http://schemas.microsoft.com/office/drawing/2014/main" xmlns="" id="{A25CA59C-849F-4CE4-A9B0-293F98DE2C7C}"/>
                </a:ext>
              </a:extLst>
            </p:cNvPr>
            <p:cNvSpPr>
              <a:spLocks/>
            </p:cNvSpPr>
            <p:nvPr/>
          </p:nvSpPr>
          <p:spPr bwMode="auto">
            <a:xfrm rot="5400000">
              <a:off x="11414629" y="2272420"/>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4" name="Freeform 22">
              <a:extLst>
                <a:ext uri="{FF2B5EF4-FFF2-40B4-BE49-F238E27FC236}">
                  <a16:creationId xmlns:a16="http://schemas.microsoft.com/office/drawing/2014/main" xmlns="" id="{FE000DB1-AAA1-4BFF-8F14-53624C2F9E0B}"/>
                </a:ext>
              </a:extLst>
            </p:cNvPr>
            <p:cNvSpPr>
              <a:spLocks/>
            </p:cNvSpPr>
            <p:nvPr/>
          </p:nvSpPr>
          <p:spPr bwMode="auto">
            <a:xfrm rot="5400000">
              <a:off x="11426398" y="1049544"/>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5" name="Freeform 23">
              <a:extLst>
                <a:ext uri="{FF2B5EF4-FFF2-40B4-BE49-F238E27FC236}">
                  <a16:creationId xmlns:a16="http://schemas.microsoft.com/office/drawing/2014/main" xmlns="" id="{5EEFBC14-7E5B-47B2-B5E3-E90991F89191}"/>
                </a:ext>
              </a:extLst>
            </p:cNvPr>
            <p:cNvSpPr>
              <a:spLocks/>
            </p:cNvSpPr>
            <p:nvPr/>
          </p:nvSpPr>
          <p:spPr bwMode="auto">
            <a:xfrm rot="5400000">
              <a:off x="11440085" y="836978"/>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6" name="Freeform 26">
              <a:extLst>
                <a:ext uri="{FF2B5EF4-FFF2-40B4-BE49-F238E27FC236}">
                  <a16:creationId xmlns:a16="http://schemas.microsoft.com/office/drawing/2014/main" xmlns="" id="{00AFF6E4-A34A-4FD3-8C57-BB96114822D1}"/>
                </a:ext>
              </a:extLst>
            </p:cNvPr>
            <p:cNvSpPr>
              <a:spLocks/>
            </p:cNvSpPr>
            <p:nvPr/>
          </p:nvSpPr>
          <p:spPr bwMode="auto">
            <a:xfrm rot="5400000">
              <a:off x="11427309" y="1320685"/>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7" name="Freeform 27">
              <a:extLst>
                <a:ext uri="{FF2B5EF4-FFF2-40B4-BE49-F238E27FC236}">
                  <a16:creationId xmlns:a16="http://schemas.microsoft.com/office/drawing/2014/main" xmlns="" id="{C63A8474-C075-4441-A0B3-52286EA50093}"/>
                </a:ext>
              </a:extLst>
            </p:cNvPr>
            <p:cNvSpPr>
              <a:spLocks/>
            </p:cNvSpPr>
            <p:nvPr/>
          </p:nvSpPr>
          <p:spPr bwMode="auto">
            <a:xfrm rot="5400000">
              <a:off x="11407470" y="1778440"/>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8" name="Freeform 28">
              <a:extLst>
                <a:ext uri="{FF2B5EF4-FFF2-40B4-BE49-F238E27FC236}">
                  <a16:creationId xmlns:a16="http://schemas.microsoft.com/office/drawing/2014/main" xmlns="" id="{35DA4698-A2ED-4512-8887-F12D3F14372A}"/>
                </a:ext>
              </a:extLst>
            </p:cNvPr>
            <p:cNvSpPr>
              <a:spLocks/>
            </p:cNvSpPr>
            <p:nvPr/>
          </p:nvSpPr>
          <p:spPr bwMode="auto">
            <a:xfrm rot="5400000">
              <a:off x="11404869" y="1535195"/>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19" name="Freeform 30">
              <a:extLst>
                <a:ext uri="{FF2B5EF4-FFF2-40B4-BE49-F238E27FC236}">
                  <a16:creationId xmlns:a16="http://schemas.microsoft.com/office/drawing/2014/main" xmlns="" id="{3358E118-D590-4E50-B21C-6CDAA1CCAFCB}"/>
                </a:ext>
              </a:extLst>
            </p:cNvPr>
            <p:cNvSpPr>
              <a:spLocks/>
            </p:cNvSpPr>
            <p:nvPr/>
          </p:nvSpPr>
          <p:spPr bwMode="auto">
            <a:xfrm rot="5400000">
              <a:off x="11480119" y="1078297"/>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0" name="Freeform 43">
              <a:extLst>
                <a:ext uri="{FF2B5EF4-FFF2-40B4-BE49-F238E27FC236}">
                  <a16:creationId xmlns:a16="http://schemas.microsoft.com/office/drawing/2014/main" xmlns="" id="{F1EE889E-60FF-423F-ADCB-6CBEE853A040}"/>
                </a:ext>
              </a:extLst>
            </p:cNvPr>
            <p:cNvSpPr>
              <a:spLocks/>
            </p:cNvSpPr>
            <p:nvPr/>
          </p:nvSpPr>
          <p:spPr bwMode="auto">
            <a:xfrm rot="5400000">
              <a:off x="11194111" y="860614"/>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1" name="Freeform 51">
              <a:extLst>
                <a:ext uri="{FF2B5EF4-FFF2-40B4-BE49-F238E27FC236}">
                  <a16:creationId xmlns:a16="http://schemas.microsoft.com/office/drawing/2014/main" xmlns="" id="{A4AA0634-0A7C-4A35-8EB7-775200F129FD}"/>
                </a:ext>
              </a:extLst>
            </p:cNvPr>
            <p:cNvSpPr>
              <a:spLocks/>
            </p:cNvSpPr>
            <p:nvPr/>
          </p:nvSpPr>
          <p:spPr bwMode="auto">
            <a:xfrm rot="5400000">
              <a:off x="11167080" y="1015030"/>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2" name="Freeform 52">
              <a:extLst>
                <a:ext uri="{FF2B5EF4-FFF2-40B4-BE49-F238E27FC236}">
                  <a16:creationId xmlns:a16="http://schemas.microsoft.com/office/drawing/2014/main" xmlns="" id="{EBA21558-CAC3-445C-8882-5D4A0C6D2A0E}"/>
                </a:ext>
              </a:extLst>
            </p:cNvPr>
            <p:cNvSpPr>
              <a:spLocks/>
            </p:cNvSpPr>
            <p:nvPr/>
          </p:nvSpPr>
          <p:spPr bwMode="auto">
            <a:xfrm rot="5400000">
              <a:off x="11164085" y="450599"/>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3" name="Freeform 53">
              <a:extLst>
                <a:ext uri="{FF2B5EF4-FFF2-40B4-BE49-F238E27FC236}">
                  <a16:creationId xmlns:a16="http://schemas.microsoft.com/office/drawing/2014/main" xmlns="" id="{2E9415F1-5D31-4C25-9E26-203EEF500877}"/>
                </a:ext>
              </a:extLst>
            </p:cNvPr>
            <p:cNvSpPr>
              <a:spLocks/>
            </p:cNvSpPr>
            <p:nvPr/>
          </p:nvSpPr>
          <p:spPr bwMode="auto">
            <a:xfrm rot="5400000">
              <a:off x="11155166" y="1253803"/>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4" name="Freeform 54">
              <a:extLst>
                <a:ext uri="{FF2B5EF4-FFF2-40B4-BE49-F238E27FC236}">
                  <a16:creationId xmlns:a16="http://schemas.microsoft.com/office/drawing/2014/main" xmlns="" id="{622FC1F6-879A-45BA-8752-08020C39CE29}"/>
                </a:ext>
              </a:extLst>
            </p:cNvPr>
            <p:cNvSpPr>
              <a:spLocks/>
            </p:cNvSpPr>
            <p:nvPr/>
          </p:nvSpPr>
          <p:spPr bwMode="auto">
            <a:xfrm rot="5400000">
              <a:off x="11141013" y="614227"/>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5" name="Freeform 55">
              <a:extLst>
                <a:ext uri="{FF2B5EF4-FFF2-40B4-BE49-F238E27FC236}">
                  <a16:creationId xmlns:a16="http://schemas.microsoft.com/office/drawing/2014/main" xmlns="" id="{BA09826C-58E2-48C5-9666-333326C2CA44}"/>
                </a:ext>
              </a:extLst>
            </p:cNvPr>
            <p:cNvSpPr>
              <a:spLocks/>
            </p:cNvSpPr>
            <p:nvPr/>
          </p:nvSpPr>
          <p:spPr bwMode="auto">
            <a:xfrm rot="5400000">
              <a:off x="11155026" y="1463404"/>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6" name="Freeform 56">
              <a:extLst>
                <a:ext uri="{FF2B5EF4-FFF2-40B4-BE49-F238E27FC236}">
                  <a16:creationId xmlns:a16="http://schemas.microsoft.com/office/drawing/2014/main" xmlns="" id="{A6D3555F-4EA1-4EA7-9D08-2D75CE51927B}"/>
                </a:ext>
              </a:extLst>
            </p:cNvPr>
            <p:cNvSpPr>
              <a:spLocks/>
            </p:cNvSpPr>
            <p:nvPr/>
          </p:nvSpPr>
          <p:spPr bwMode="auto">
            <a:xfrm rot="5400000">
              <a:off x="11101585" y="2335317"/>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7" name="Freeform 57">
              <a:extLst>
                <a:ext uri="{FF2B5EF4-FFF2-40B4-BE49-F238E27FC236}">
                  <a16:creationId xmlns:a16="http://schemas.microsoft.com/office/drawing/2014/main" xmlns="" id="{60FA20E8-EDAA-4310-B870-97807901AC18}"/>
                </a:ext>
              </a:extLst>
            </p:cNvPr>
            <p:cNvSpPr>
              <a:spLocks/>
            </p:cNvSpPr>
            <p:nvPr/>
          </p:nvSpPr>
          <p:spPr bwMode="auto">
            <a:xfrm rot="5400000">
              <a:off x="11141175" y="1673149"/>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8" name="Freeform 59">
              <a:extLst>
                <a:ext uri="{FF2B5EF4-FFF2-40B4-BE49-F238E27FC236}">
                  <a16:creationId xmlns:a16="http://schemas.microsoft.com/office/drawing/2014/main" xmlns="" id="{F5552AA2-C2AB-4D59-B6EF-E8E5EE110E52}"/>
                </a:ext>
              </a:extLst>
            </p:cNvPr>
            <p:cNvSpPr>
              <a:spLocks/>
            </p:cNvSpPr>
            <p:nvPr/>
          </p:nvSpPr>
          <p:spPr bwMode="auto">
            <a:xfrm rot="5400000">
              <a:off x="11120625" y="25550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29" name="Freeform 60">
              <a:extLst>
                <a:ext uri="{FF2B5EF4-FFF2-40B4-BE49-F238E27FC236}">
                  <a16:creationId xmlns:a16="http://schemas.microsoft.com/office/drawing/2014/main" xmlns="" id="{0BA267D0-8F6B-4803-B948-70E29B4587EB}"/>
                </a:ext>
              </a:extLst>
            </p:cNvPr>
            <p:cNvSpPr>
              <a:spLocks/>
            </p:cNvSpPr>
            <p:nvPr/>
          </p:nvSpPr>
          <p:spPr bwMode="auto">
            <a:xfrm rot="5400000">
              <a:off x="11115856" y="190294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0" name="Freeform 61">
              <a:extLst>
                <a:ext uri="{FF2B5EF4-FFF2-40B4-BE49-F238E27FC236}">
                  <a16:creationId xmlns:a16="http://schemas.microsoft.com/office/drawing/2014/main" xmlns="" id="{86E372A3-B9F4-4FEE-8B96-D9AD879E214E}"/>
                </a:ext>
              </a:extLst>
            </p:cNvPr>
            <p:cNvSpPr>
              <a:spLocks/>
            </p:cNvSpPr>
            <p:nvPr/>
          </p:nvSpPr>
          <p:spPr bwMode="auto">
            <a:xfrm rot="5400000">
              <a:off x="11082153" y="2137303"/>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1" name="Freeform 5">
              <a:extLst>
                <a:ext uri="{FF2B5EF4-FFF2-40B4-BE49-F238E27FC236}">
                  <a16:creationId xmlns:a16="http://schemas.microsoft.com/office/drawing/2014/main" xmlns="" id="{FF0C4564-5DA6-4224-A8B7-85CE1323DE8F}"/>
                </a:ext>
              </a:extLst>
            </p:cNvPr>
            <p:cNvSpPr>
              <a:spLocks/>
            </p:cNvSpPr>
            <p:nvPr/>
          </p:nvSpPr>
          <p:spPr bwMode="auto">
            <a:xfrm rot="5400000">
              <a:off x="11410824" y="2818299"/>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2" name="Freeform 6">
              <a:extLst>
                <a:ext uri="{FF2B5EF4-FFF2-40B4-BE49-F238E27FC236}">
                  <a16:creationId xmlns:a16="http://schemas.microsoft.com/office/drawing/2014/main" xmlns="" id="{19F31D0D-C43D-4BB0-A13C-9524B84117D4}"/>
                </a:ext>
              </a:extLst>
            </p:cNvPr>
            <p:cNvSpPr>
              <a:spLocks/>
            </p:cNvSpPr>
            <p:nvPr/>
          </p:nvSpPr>
          <p:spPr bwMode="auto">
            <a:xfrm rot="5400000">
              <a:off x="11391700" y="5088176"/>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3" name="Freeform 7">
              <a:extLst>
                <a:ext uri="{FF2B5EF4-FFF2-40B4-BE49-F238E27FC236}">
                  <a16:creationId xmlns:a16="http://schemas.microsoft.com/office/drawing/2014/main" xmlns="" id="{6B32FB03-B0FE-4731-BE41-C59AFB49FBF5}"/>
                </a:ext>
              </a:extLst>
            </p:cNvPr>
            <p:cNvSpPr>
              <a:spLocks/>
            </p:cNvSpPr>
            <p:nvPr/>
          </p:nvSpPr>
          <p:spPr bwMode="auto">
            <a:xfrm rot="5400000">
              <a:off x="11371127" y="2531128"/>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4" name="Freeform 8">
              <a:extLst>
                <a:ext uri="{FF2B5EF4-FFF2-40B4-BE49-F238E27FC236}">
                  <a16:creationId xmlns:a16="http://schemas.microsoft.com/office/drawing/2014/main" xmlns="" id="{BDD5B6F0-1E17-4DCD-AE5F-ED8C48892FEF}"/>
                </a:ext>
              </a:extLst>
            </p:cNvPr>
            <p:cNvSpPr>
              <a:spLocks/>
            </p:cNvSpPr>
            <p:nvPr/>
          </p:nvSpPr>
          <p:spPr bwMode="auto">
            <a:xfrm rot="5400000">
              <a:off x="11401349" y="473588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5" name="Freeform 9">
              <a:extLst>
                <a:ext uri="{FF2B5EF4-FFF2-40B4-BE49-F238E27FC236}">
                  <a16:creationId xmlns:a16="http://schemas.microsoft.com/office/drawing/2014/main" xmlns="" id="{0290BE17-E89B-4AF9-B3F6-AF4884D52467}"/>
                </a:ext>
              </a:extLst>
            </p:cNvPr>
            <p:cNvSpPr>
              <a:spLocks/>
            </p:cNvSpPr>
            <p:nvPr/>
          </p:nvSpPr>
          <p:spPr bwMode="auto">
            <a:xfrm rot="5400000">
              <a:off x="11409487" y="4455410"/>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6" name="Freeform 11">
              <a:extLst>
                <a:ext uri="{FF2B5EF4-FFF2-40B4-BE49-F238E27FC236}">
                  <a16:creationId xmlns:a16="http://schemas.microsoft.com/office/drawing/2014/main" xmlns="" id="{85F63089-F77F-4F02-8417-AAC1847FBCA7}"/>
                </a:ext>
              </a:extLst>
            </p:cNvPr>
            <p:cNvSpPr>
              <a:spLocks/>
            </p:cNvSpPr>
            <p:nvPr/>
          </p:nvSpPr>
          <p:spPr bwMode="auto">
            <a:xfrm rot="5400000">
              <a:off x="11369848" y="4194178"/>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7" name="Freeform 12">
              <a:extLst>
                <a:ext uri="{FF2B5EF4-FFF2-40B4-BE49-F238E27FC236}">
                  <a16:creationId xmlns:a16="http://schemas.microsoft.com/office/drawing/2014/main" xmlns="" id="{7B01CD5E-570F-4CBF-9904-94F30D928C54}"/>
                </a:ext>
              </a:extLst>
            </p:cNvPr>
            <p:cNvSpPr>
              <a:spLocks/>
            </p:cNvSpPr>
            <p:nvPr/>
          </p:nvSpPr>
          <p:spPr bwMode="auto">
            <a:xfrm rot="5400000">
              <a:off x="11381624" y="3691697"/>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8" name="Freeform 13">
              <a:extLst>
                <a:ext uri="{FF2B5EF4-FFF2-40B4-BE49-F238E27FC236}">
                  <a16:creationId xmlns:a16="http://schemas.microsoft.com/office/drawing/2014/main" xmlns="" id="{7EE6A672-2915-4B03-99A9-9364D5F1521E}"/>
                </a:ext>
              </a:extLst>
            </p:cNvPr>
            <p:cNvSpPr>
              <a:spLocks/>
            </p:cNvSpPr>
            <p:nvPr/>
          </p:nvSpPr>
          <p:spPr bwMode="auto">
            <a:xfrm rot="5400000">
              <a:off x="11417787" y="3075050"/>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39" name="Freeform 14">
              <a:extLst>
                <a:ext uri="{FF2B5EF4-FFF2-40B4-BE49-F238E27FC236}">
                  <a16:creationId xmlns:a16="http://schemas.microsoft.com/office/drawing/2014/main" xmlns="" id="{2136B643-14E1-443A-BC1C-06ADAE65C30F}"/>
                </a:ext>
              </a:extLst>
            </p:cNvPr>
            <p:cNvSpPr>
              <a:spLocks/>
            </p:cNvSpPr>
            <p:nvPr/>
          </p:nvSpPr>
          <p:spPr bwMode="auto">
            <a:xfrm rot="5400000">
              <a:off x="11376729" y="3335597"/>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0" name="Freeform 16">
              <a:extLst>
                <a:ext uri="{FF2B5EF4-FFF2-40B4-BE49-F238E27FC236}">
                  <a16:creationId xmlns:a16="http://schemas.microsoft.com/office/drawing/2014/main" xmlns="" id="{867FA393-4F37-4E1A-870B-F96775FAB7E8}"/>
                </a:ext>
              </a:extLst>
            </p:cNvPr>
            <p:cNvSpPr>
              <a:spLocks/>
            </p:cNvSpPr>
            <p:nvPr/>
          </p:nvSpPr>
          <p:spPr bwMode="auto">
            <a:xfrm rot="5400000">
              <a:off x="11360464" y="3934729"/>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1" name="Freeform 17">
              <a:extLst>
                <a:ext uri="{FF2B5EF4-FFF2-40B4-BE49-F238E27FC236}">
                  <a16:creationId xmlns:a16="http://schemas.microsoft.com/office/drawing/2014/main" xmlns="" id="{E225A1BE-FAD2-4764-A7E4-A6DA07D0573B}"/>
                </a:ext>
              </a:extLst>
            </p:cNvPr>
            <p:cNvSpPr>
              <a:spLocks/>
            </p:cNvSpPr>
            <p:nvPr/>
          </p:nvSpPr>
          <p:spPr bwMode="auto">
            <a:xfrm rot="5400000">
              <a:off x="11395443" y="5347417"/>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2" name="Freeform 21">
              <a:extLst>
                <a:ext uri="{FF2B5EF4-FFF2-40B4-BE49-F238E27FC236}">
                  <a16:creationId xmlns:a16="http://schemas.microsoft.com/office/drawing/2014/main" xmlns="" id="{25D65388-C7E0-4C07-822A-03C5009C6D1E}"/>
                </a:ext>
              </a:extLst>
            </p:cNvPr>
            <p:cNvSpPr>
              <a:spLocks/>
            </p:cNvSpPr>
            <p:nvPr/>
          </p:nvSpPr>
          <p:spPr bwMode="auto">
            <a:xfrm rot="5400000">
              <a:off x="11343434" y="5658571"/>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3" name="Freeform 25">
              <a:extLst>
                <a:ext uri="{FF2B5EF4-FFF2-40B4-BE49-F238E27FC236}">
                  <a16:creationId xmlns:a16="http://schemas.microsoft.com/office/drawing/2014/main" xmlns="" id="{E1D79822-C494-449C-B439-F437DAD4F218}"/>
                </a:ext>
              </a:extLst>
            </p:cNvPr>
            <p:cNvSpPr>
              <a:spLocks/>
            </p:cNvSpPr>
            <p:nvPr/>
          </p:nvSpPr>
          <p:spPr bwMode="auto">
            <a:xfrm rot="5400000">
              <a:off x="11324095" y="6423833"/>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4" name="Freeform 29">
              <a:extLst>
                <a:ext uri="{FF2B5EF4-FFF2-40B4-BE49-F238E27FC236}">
                  <a16:creationId xmlns:a16="http://schemas.microsoft.com/office/drawing/2014/main" xmlns="" id="{CDB324E5-E8D9-40E3-BAB4-1F87E67E4F46}"/>
                </a:ext>
              </a:extLst>
            </p:cNvPr>
            <p:cNvSpPr>
              <a:spLocks/>
            </p:cNvSpPr>
            <p:nvPr/>
          </p:nvSpPr>
          <p:spPr bwMode="auto">
            <a:xfrm rot="5400000">
              <a:off x="11324317" y="5897278"/>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5" name="Freeform 31">
              <a:extLst>
                <a:ext uri="{FF2B5EF4-FFF2-40B4-BE49-F238E27FC236}">
                  <a16:creationId xmlns:a16="http://schemas.microsoft.com/office/drawing/2014/main" xmlns="" id="{15404AB3-12EB-462E-85A2-AF4A7E91D729}"/>
                </a:ext>
              </a:extLst>
            </p:cNvPr>
            <p:cNvSpPr>
              <a:spLocks/>
            </p:cNvSpPr>
            <p:nvPr/>
          </p:nvSpPr>
          <p:spPr bwMode="auto">
            <a:xfrm rot="5400000">
              <a:off x="11356013" y="6183127"/>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6" name="Freeform 32">
              <a:extLst>
                <a:ext uri="{FF2B5EF4-FFF2-40B4-BE49-F238E27FC236}">
                  <a16:creationId xmlns:a16="http://schemas.microsoft.com/office/drawing/2014/main" xmlns="" id="{228021CB-53B3-4BCC-A14C-0B6951FC971F}"/>
                </a:ext>
              </a:extLst>
            </p:cNvPr>
            <p:cNvSpPr>
              <a:spLocks/>
            </p:cNvSpPr>
            <p:nvPr/>
          </p:nvSpPr>
          <p:spPr bwMode="auto">
            <a:xfrm rot="5400000">
              <a:off x="11104198" y="3296179"/>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7" name="Freeform 33">
              <a:extLst>
                <a:ext uri="{FF2B5EF4-FFF2-40B4-BE49-F238E27FC236}">
                  <a16:creationId xmlns:a16="http://schemas.microsoft.com/office/drawing/2014/main" xmlns="" id="{B353D0BC-00A6-4EA4-9311-9FCB88CC2021}"/>
                </a:ext>
              </a:extLst>
            </p:cNvPr>
            <p:cNvSpPr>
              <a:spLocks/>
            </p:cNvSpPr>
            <p:nvPr/>
          </p:nvSpPr>
          <p:spPr bwMode="auto">
            <a:xfrm rot="5400000">
              <a:off x="11134111" y="4387490"/>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8" name="Freeform 34">
              <a:extLst>
                <a:ext uri="{FF2B5EF4-FFF2-40B4-BE49-F238E27FC236}">
                  <a16:creationId xmlns:a16="http://schemas.microsoft.com/office/drawing/2014/main" xmlns="" id="{0E001FD3-6EDD-47A3-9916-826E1595DAB3}"/>
                </a:ext>
              </a:extLst>
            </p:cNvPr>
            <p:cNvSpPr>
              <a:spLocks/>
            </p:cNvSpPr>
            <p:nvPr/>
          </p:nvSpPr>
          <p:spPr bwMode="auto">
            <a:xfrm rot="5400000">
              <a:off x="11138041" y="5384813"/>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49" name="Freeform 35">
              <a:extLst>
                <a:ext uri="{FF2B5EF4-FFF2-40B4-BE49-F238E27FC236}">
                  <a16:creationId xmlns:a16="http://schemas.microsoft.com/office/drawing/2014/main" xmlns="" id="{FE214D5B-D151-4E09-A01E-BEAAF9C679ED}"/>
                </a:ext>
              </a:extLst>
            </p:cNvPr>
            <p:cNvSpPr>
              <a:spLocks/>
            </p:cNvSpPr>
            <p:nvPr/>
          </p:nvSpPr>
          <p:spPr bwMode="auto">
            <a:xfrm rot="5400000">
              <a:off x="11133693" y="4595717"/>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0" name="Freeform 36">
              <a:extLst>
                <a:ext uri="{FF2B5EF4-FFF2-40B4-BE49-F238E27FC236}">
                  <a16:creationId xmlns:a16="http://schemas.microsoft.com/office/drawing/2014/main" xmlns="" id="{3024EF13-0A45-49DD-B0F4-FA3A5169EFFE}"/>
                </a:ext>
              </a:extLst>
            </p:cNvPr>
            <p:cNvSpPr>
              <a:spLocks/>
            </p:cNvSpPr>
            <p:nvPr/>
          </p:nvSpPr>
          <p:spPr bwMode="auto">
            <a:xfrm rot="5400000">
              <a:off x="11105830" y="6046702"/>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1" name="Freeform 37">
              <a:extLst>
                <a:ext uri="{FF2B5EF4-FFF2-40B4-BE49-F238E27FC236}">
                  <a16:creationId xmlns:a16="http://schemas.microsoft.com/office/drawing/2014/main" xmlns="" id="{95E0BDAE-48A7-4752-A150-74DA4BAE5E4B}"/>
                </a:ext>
              </a:extLst>
            </p:cNvPr>
            <p:cNvSpPr>
              <a:spLocks/>
            </p:cNvSpPr>
            <p:nvPr/>
          </p:nvSpPr>
          <p:spPr bwMode="auto">
            <a:xfrm rot="5400000">
              <a:off x="11117596" y="3060239"/>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2" name="Freeform 38">
              <a:extLst>
                <a:ext uri="{FF2B5EF4-FFF2-40B4-BE49-F238E27FC236}">
                  <a16:creationId xmlns:a16="http://schemas.microsoft.com/office/drawing/2014/main" xmlns="" id="{DE128EDB-3179-4F47-8B37-BEDE3B82FFC7}"/>
                </a:ext>
              </a:extLst>
            </p:cNvPr>
            <p:cNvSpPr>
              <a:spLocks/>
            </p:cNvSpPr>
            <p:nvPr/>
          </p:nvSpPr>
          <p:spPr bwMode="auto">
            <a:xfrm rot="5400000">
              <a:off x="11125265" y="490033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3" name="Freeform 39">
              <a:extLst>
                <a:ext uri="{FF2B5EF4-FFF2-40B4-BE49-F238E27FC236}">
                  <a16:creationId xmlns:a16="http://schemas.microsoft.com/office/drawing/2014/main" xmlns="" id="{E09CDD49-7B7B-42C0-A09E-6CFB3CDFF6A1}"/>
                </a:ext>
              </a:extLst>
            </p:cNvPr>
            <p:cNvSpPr>
              <a:spLocks/>
            </p:cNvSpPr>
            <p:nvPr/>
          </p:nvSpPr>
          <p:spPr bwMode="auto">
            <a:xfrm rot="5400000">
              <a:off x="11117373" y="5141456"/>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4" name="Freeform 40">
              <a:extLst>
                <a:ext uri="{FF2B5EF4-FFF2-40B4-BE49-F238E27FC236}">
                  <a16:creationId xmlns:a16="http://schemas.microsoft.com/office/drawing/2014/main" xmlns="" id="{93C5D839-4CD5-4165-9091-7D9B92CDC1D2}"/>
                </a:ext>
              </a:extLst>
            </p:cNvPr>
            <p:cNvSpPr>
              <a:spLocks/>
            </p:cNvSpPr>
            <p:nvPr/>
          </p:nvSpPr>
          <p:spPr bwMode="auto">
            <a:xfrm rot="5400000">
              <a:off x="11112337" y="2598157"/>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5" name="Freeform 41">
              <a:extLst>
                <a:ext uri="{FF2B5EF4-FFF2-40B4-BE49-F238E27FC236}">
                  <a16:creationId xmlns:a16="http://schemas.microsoft.com/office/drawing/2014/main" xmlns="" id="{3C7F638A-BB6D-4B24-A7F9-03BF8087459B}"/>
                </a:ext>
              </a:extLst>
            </p:cNvPr>
            <p:cNvSpPr>
              <a:spLocks/>
            </p:cNvSpPr>
            <p:nvPr/>
          </p:nvSpPr>
          <p:spPr bwMode="auto">
            <a:xfrm rot="5400000">
              <a:off x="11105830" y="627871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6" name="Freeform 42">
              <a:extLst>
                <a:ext uri="{FF2B5EF4-FFF2-40B4-BE49-F238E27FC236}">
                  <a16:creationId xmlns:a16="http://schemas.microsoft.com/office/drawing/2014/main" xmlns="" id="{5B59DB64-329B-45EA-8A67-4213A886B5B2}"/>
                </a:ext>
              </a:extLst>
            </p:cNvPr>
            <p:cNvSpPr>
              <a:spLocks/>
            </p:cNvSpPr>
            <p:nvPr/>
          </p:nvSpPr>
          <p:spPr bwMode="auto">
            <a:xfrm rot="5400000">
              <a:off x="11093998" y="5596726"/>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7" name="Freeform 44">
              <a:extLst>
                <a:ext uri="{FF2B5EF4-FFF2-40B4-BE49-F238E27FC236}">
                  <a16:creationId xmlns:a16="http://schemas.microsoft.com/office/drawing/2014/main" xmlns="" id="{D8DAB003-6484-4D1D-85AE-93FA09BC5EF5}"/>
                </a:ext>
              </a:extLst>
            </p:cNvPr>
            <p:cNvSpPr>
              <a:spLocks/>
            </p:cNvSpPr>
            <p:nvPr/>
          </p:nvSpPr>
          <p:spPr bwMode="auto">
            <a:xfrm rot="5400000">
              <a:off x="11097788" y="4080854"/>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8" name="Freeform 45">
              <a:extLst>
                <a:ext uri="{FF2B5EF4-FFF2-40B4-BE49-F238E27FC236}">
                  <a16:creationId xmlns:a16="http://schemas.microsoft.com/office/drawing/2014/main" xmlns="" id="{D49280A1-ACA8-4CD6-9012-AF12660F07E4}"/>
                </a:ext>
              </a:extLst>
            </p:cNvPr>
            <p:cNvSpPr>
              <a:spLocks/>
            </p:cNvSpPr>
            <p:nvPr/>
          </p:nvSpPr>
          <p:spPr bwMode="auto">
            <a:xfrm rot="5400000">
              <a:off x="11075637" y="5836680"/>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59" name="Freeform 46">
              <a:extLst>
                <a:ext uri="{FF2B5EF4-FFF2-40B4-BE49-F238E27FC236}">
                  <a16:creationId xmlns:a16="http://schemas.microsoft.com/office/drawing/2014/main" xmlns="" id="{C03EAE8C-6089-40E5-9361-2E266A1EEBA3}"/>
                </a:ext>
              </a:extLst>
            </p:cNvPr>
            <p:cNvSpPr>
              <a:spLocks/>
            </p:cNvSpPr>
            <p:nvPr/>
          </p:nvSpPr>
          <p:spPr bwMode="auto">
            <a:xfrm rot="5400000">
              <a:off x="11124696" y="2830776"/>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0" name="Freeform 47">
              <a:extLst>
                <a:ext uri="{FF2B5EF4-FFF2-40B4-BE49-F238E27FC236}">
                  <a16:creationId xmlns:a16="http://schemas.microsoft.com/office/drawing/2014/main" xmlns="" id="{02E3A077-F087-4E14-A13E-4E9D4369B1F6}"/>
                </a:ext>
              </a:extLst>
            </p:cNvPr>
            <p:cNvSpPr>
              <a:spLocks/>
            </p:cNvSpPr>
            <p:nvPr/>
          </p:nvSpPr>
          <p:spPr bwMode="auto">
            <a:xfrm rot="5400000">
              <a:off x="11082841" y="3849727"/>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1" name="Freeform 48">
              <a:extLst>
                <a:ext uri="{FF2B5EF4-FFF2-40B4-BE49-F238E27FC236}">
                  <a16:creationId xmlns:a16="http://schemas.microsoft.com/office/drawing/2014/main" xmlns="" id="{7CE4FAAA-45E7-4C86-B59A-F284B79EFD23}"/>
                </a:ext>
              </a:extLst>
            </p:cNvPr>
            <p:cNvSpPr>
              <a:spLocks/>
            </p:cNvSpPr>
            <p:nvPr/>
          </p:nvSpPr>
          <p:spPr bwMode="auto">
            <a:xfrm rot="5400000">
              <a:off x="11078098" y="3616257"/>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2" name="Freeform 49">
              <a:extLst>
                <a:ext uri="{FF2B5EF4-FFF2-40B4-BE49-F238E27FC236}">
                  <a16:creationId xmlns:a16="http://schemas.microsoft.com/office/drawing/2014/main" xmlns="" id="{E2689B62-CCA1-4EE5-B622-FBA516868916}"/>
                </a:ext>
              </a:extLst>
            </p:cNvPr>
            <p:cNvSpPr>
              <a:spLocks/>
            </p:cNvSpPr>
            <p:nvPr/>
          </p:nvSpPr>
          <p:spPr bwMode="auto">
            <a:xfrm rot="5400000">
              <a:off x="11076712" y="6507925"/>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3" name="Freeform 8">
              <a:extLst>
                <a:ext uri="{FF2B5EF4-FFF2-40B4-BE49-F238E27FC236}">
                  <a16:creationId xmlns:a16="http://schemas.microsoft.com/office/drawing/2014/main" xmlns="" id="{113638EE-3BCF-4315-A329-3C6766A3890B}"/>
                </a:ext>
              </a:extLst>
            </p:cNvPr>
            <p:cNvSpPr>
              <a:spLocks/>
            </p:cNvSpPr>
            <p:nvPr/>
          </p:nvSpPr>
          <p:spPr bwMode="auto">
            <a:xfrm rot="5400000">
              <a:off x="11141853" y="34906"/>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sp>
          <p:nvSpPr>
            <p:cNvPr id="64" name="Freeform 106">
              <a:extLst>
                <a:ext uri="{FF2B5EF4-FFF2-40B4-BE49-F238E27FC236}">
                  <a16:creationId xmlns:a16="http://schemas.microsoft.com/office/drawing/2014/main" xmlns="" id="{4FB36B8F-335B-40F2-83BB-C2B2689DC2E9}"/>
                </a:ext>
              </a:extLst>
            </p:cNvPr>
            <p:cNvSpPr>
              <a:spLocks/>
            </p:cNvSpPr>
            <p:nvPr/>
          </p:nvSpPr>
          <p:spPr bwMode="auto">
            <a:xfrm rot="5400000">
              <a:off x="11301184" y="6639670"/>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chemeClr val="tx2"/>
                </a:solidFill>
              </a:endParaRPr>
            </a:p>
          </p:txBody>
        </p:sp>
      </p:grpSp>
      <p:sp>
        <p:nvSpPr>
          <p:cNvPr id="2" name="Title Placeholder 1">
            <a:extLst>
              <a:ext uri="{FF2B5EF4-FFF2-40B4-BE49-F238E27FC236}">
                <a16:creationId xmlns:a16="http://schemas.microsoft.com/office/drawing/2014/main" xmlns="" id="{7A05E913-A9D9-4639-B104-1F07A4AF6A56}"/>
              </a:ext>
            </a:extLst>
          </p:cNvPr>
          <p:cNvSpPr>
            <a:spLocks noGrp="1"/>
          </p:cNvSpPr>
          <p:nvPr>
            <p:ph type="title"/>
          </p:nvPr>
        </p:nvSpPr>
        <p:spPr>
          <a:xfrm>
            <a:off x="1069848" y="502920"/>
            <a:ext cx="9634011"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09940CEB-B6D7-46E6-9843-51534214017A}"/>
              </a:ext>
            </a:extLst>
          </p:cNvPr>
          <p:cNvSpPr>
            <a:spLocks noGrp="1"/>
          </p:cNvSpPr>
          <p:nvPr>
            <p:ph type="body" idx="1"/>
          </p:nvPr>
        </p:nvSpPr>
        <p:spPr>
          <a:xfrm>
            <a:off x="1069848" y="1874520"/>
            <a:ext cx="9634011"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B5BAC8B5-8DFB-4920-8580-54824C831A94}"/>
              </a:ext>
            </a:extLst>
          </p:cNvPr>
          <p:cNvSpPr>
            <a:spLocks noGrp="1"/>
          </p:cNvSpPr>
          <p:nvPr>
            <p:ph type="dt" sz="half" idx="2"/>
          </p:nvPr>
        </p:nvSpPr>
        <p:spPr>
          <a:xfrm>
            <a:off x="173736" y="6382512"/>
            <a:ext cx="2845901" cy="365125"/>
          </a:xfrm>
          <a:prstGeom prst="rect">
            <a:avLst/>
          </a:prstGeom>
        </p:spPr>
        <p:txBody>
          <a:bodyPr vert="horz" lIns="91440" tIns="45720" rIns="91440" bIns="45720" rtlCol="0" anchor="ctr"/>
          <a:lstStyle>
            <a:lvl1pPr algn="l">
              <a:defRPr sz="1050">
                <a:solidFill>
                  <a:schemeClr val="tx2"/>
                </a:solidFill>
              </a:defRPr>
            </a:lvl1pPr>
          </a:lstStyle>
          <a:p>
            <a:fld id="{B5898F52-2787-4BA2-BBBC-9395E9F86D50}" type="datetimeFigureOut">
              <a:rPr lang="en-US" smtClean="0"/>
              <a:pPr/>
              <a:t>3/13/2025</a:t>
            </a:fld>
            <a:endParaRPr lang="en-US" dirty="0"/>
          </a:p>
        </p:txBody>
      </p:sp>
      <p:sp>
        <p:nvSpPr>
          <p:cNvPr id="5" name="Footer Placeholder 4">
            <a:extLst>
              <a:ext uri="{FF2B5EF4-FFF2-40B4-BE49-F238E27FC236}">
                <a16:creationId xmlns:a16="http://schemas.microsoft.com/office/drawing/2014/main" xmlns="" id="{3A9E2D5D-B616-4048-9CB8-4D316BBDB1FB}"/>
              </a:ext>
            </a:extLst>
          </p:cNvPr>
          <p:cNvSpPr>
            <a:spLocks noGrp="1"/>
          </p:cNvSpPr>
          <p:nvPr>
            <p:ph type="ftr" sz="quarter" idx="3"/>
          </p:nvPr>
        </p:nvSpPr>
        <p:spPr>
          <a:xfrm rot="5400000">
            <a:off x="-1754871" y="2093199"/>
            <a:ext cx="4157472" cy="416082"/>
          </a:xfrm>
          <a:prstGeom prst="rect">
            <a:avLst/>
          </a:prstGeom>
        </p:spPr>
        <p:txBody>
          <a:bodyPr vert="horz" lIns="91440" tIns="45720" rIns="91440" bIns="45720" rtlCol="0" anchor="ctr"/>
          <a:lstStyle>
            <a:lvl1pPr algn="l">
              <a:defRPr sz="1050">
                <a:solidFill>
                  <a:schemeClr val="tx2"/>
                </a:solidFill>
              </a:defRPr>
            </a:lvl1pPr>
          </a:lstStyle>
          <a:p>
            <a:endParaRPr lang="en-US" dirty="0"/>
          </a:p>
        </p:txBody>
      </p:sp>
      <p:sp>
        <p:nvSpPr>
          <p:cNvPr id="6" name="Slide Number Placeholder 5">
            <a:extLst>
              <a:ext uri="{FF2B5EF4-FFF2-40B4-BE49-F238E27FC236}">
                <a16:creationId xmlns:a16="http://schemas.microsoft.com/office/drawing/2014/main" xmlns="" id="{63F322F0-8F3D-4AC5-9873-24666D0E0D34}"/>
              </a:ext>
            </a:extLst>
          </p:cNvPr>
          <p:cNvSpPr>
            <a:spLocks noGrp="1"/>
          </p:cNvSpPr>
          <p:nvPr>
            <p:ph type="sldNum" sz="quarter" idx="4"/>
          </p:nvPr>
        </p:nvSpPr>
        <p:spPr>
          <a:xfrm>
            <a:off x="11457919" y="6382512"/>
            <a:ext cx="500997" cy="365125"/>
          </a:xfrm>
          <a:prstGeom prst="rect">
            <a:avLst/>
          </a:prstGeom>
        </p:spPr>
        <p:txBody>
          <a:bodyPr vert="horz" lIns="91440" tIns="45720" rIns="91440" bIns="45720" rtlCol="0" anchor="ctr"/>
          <a:lstStyle>
            <a:lvl1pPr algn="r">
              <a:defRPr sz="1050">
                <a:solidFill>
                  <a:schemeClr val="tx2"/>
                </a:solidFill>
              </a:defRPr>
            </a:lvl1pPr>
          </a:lstStyle>
          <a:p>
            <a:fld id="{4C8B8A27-DF03-4546-BA93-21C967D57E5C}" type="slidenum">
              <a:rPr lang="en-US" smtClean="0"/>
              <a:pPr/>
              <a:t>‹N°›</a:t>
            </a:fld>
            <a:endParaRPr lang="en-US"/>
          </a:p>
        </p:txBody>
      </p:sp>
    </p:spTree>
    <p:extLst>
      <p:ext uri="{BB962C8B-B14F-4D97-AF65-F5344CB8AC3E}">
        <p14:creationId xmlns:p14="http://schemas.microsoft.com/office/powerpoint/2010/main" xmlns="" val="18441807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defTabSz="914400"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50000"/>
        </a:lnSpc>
        <a:spcBef>
          <a:spcPts val="1000"/>
        </a:spcBef>
        <a:buClr>
          <a:schemeClr val="bg2">
            <a:lumMod val="75000"/>
          </a:schemeClr>
        </a:buClr>
        <a:buFont typeface="Arial" panose="020B0604020202020204" pitchFamily="34" charset="0"/>
        <a:buChar char="•"/>
        <a:defRPr sz="2000" kern="1200">
          <a:solidFill>
            <a:schemeClr val="tx2"/>
          </a:solidFill>
          <a:latin typeface="+mn-lt"/>
          <a:ea typeface="+mn-ea"/>
          <a:cs typeface="+mn-cs"/>
        </a:defRPr>
      </a:lvl1pPr>
      <a:lvl2pPr marL="228600" indent="0" algn="l" defTabSz="914400" rtl="0" eaLnBrk="1" latinLnBrk="0" hangingPunct="1">
        <a:lnSpc>
          <a:spcPct val="150000"/>
        </a:lnSpc>
        <a:spcBef>
          <a:spcPts val="500"/>
        </a:spcBef>
        <a:buClr>
          <a:schemeClr val="bg2">
            <a:lumMod val="75000"/>
          </a:schemeClr>
        </a:buClr>
        <a:buFontTx/>
        <a:buNone/>
        <a:defRPr sz="1800" kern="1200">
          <a:solidFill>
            <a:schemeClr val="tx2"/>
          </a:solidFill>
          <a:latin typeface="+mn-lt"/>
          <a:ea typeface="+mn-ea"/>
          <a:cs typeface="+mn-cs"/>
        </a:defRPr>
      </a:lvl2pPr>
      <a:lvl3pPr marL="54864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600" b="1" kern="1200">
          <a:solidFill>
            <a:schemeClr val="tx2"/>
          </a:solidFill>
          <a:latin typeface="+mn-lt"/>
          <a:ea typeface="+mn-ea"/>
          <a:cs typeface="+mn-cs"/>
        </a:defRPr>
      </a:lvl3pPr>
      <a:lvl4pPr marL="548640" indent="0" algn="l" defTabSz="914400" rtl="0" eaLnBrk="1" latinLnBrk="0" hangingPunct="1">
        <a:lnSpc>
          <a:spcPct val="150000"/>
        </a:lnSpc>
        <a:spcBef>
          <a:spcPts val="500"/>
        </a:spcBef>
        <a:buClr>
          <a:schemeClr val="bg2">
            <a:lumMod val="75000"/>
          </a:schemeClr>
        </a:buClr>
        <a:buFontTx/>
        <a:buNone/>
        <a:defRPr sz="1400" kern="1200">
          <a:solidFill>
            <a:schemeClr val="tx2"/>
          </a:solidFill>
          <a:latin typeface="+mn-lt"/>
          <a:ea typeface="+mn-ea"/>
          <a:cs typeface="+mn-cs"/>
        </a:defRPr>
      </a:lvl4pPr>
      <a:lvl5pPr marL="834390" indent="-285750" algn="l" defTabSz="914400" rtl="0" eaLnBrk="1" latinLnBrk="0" hangingPunct="1">
        <a:lnSpc>
          <a:spcPct val="150000"/>
        </a:lnSpc>
        <a:spcBef>
          <a:spcPts val="500"/>
        </a:spcBef>
        <a:buClr>
          <a:schemeClr val="bg2">
            <a:lumMod val="75000"/>
          </a:schemeClr>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xmlns="" id="{945D478C-A9A5-4832-89D8-703607711B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768"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xmlns=""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6070DF15-E754-42BB-9A78-F070643B1F4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980" y="4519947"/>
            <a:ext cx="12208582" cy="23356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xmlns="" id="{67A83510-2790-4866-911D-2E1588DF5FCC}"/>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29432" y="4252353"/>
            <a:ext cx="12157773" cy="494218"/>
            <a:chOff x="18956" y="5952517"/>
            <a:chExt cx="12157773" cy="494218"/>
          </a:xfrm>
          <a:solidFill>
            <a:schemeClr val="bg1"/>
          </a:solidFill>
        </p:grpSpPr>
        <p:sp>
          <p:nvSpPr>
            <p:cNvPr id="14" name="Freeform 10">
              <a:extLst>
                <a:ext uri="{FF2B5EF4-FFF2-40B4-BE49-F238E27FC236}">
                  <a16:creationId xmlns:a16="http://schemas.microsoft.com/office/drawing/2014/main" xmlns="" id="{DAB74ACE-7603-4829-88FE-C3C2B05EBDA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637219" y="6356157"/>
              <a:ext cx="138242" cy="88130"/>
            </a:xfrm>
            <a:custGeom>
              <a:avLst/>
              <a:gdLst>
                <a:gd name="T0" fmla="*/ 22 w 42"/>
                <a:gd name="T1" fmla="*/ 0 h 29"/>
                <a:gd name="T2" fmla="*/ 14 w 42"/>
                <a:gd name="T3" fmla="*/ 25 h 29"/>
                <a:gd name="T4" fmla="*/ 22 w 42"/>
                <a:gd name="T5" fmla="*/ 0 h 29"/>
              </a:gdLst>
              <a:ahLst/>
              <a:cxnLst>
                <a:cxn ang="0">
                  <a:pos x="T0" y="T1"/>
                </a:cxn>
                <a:cxn ang="0">
                  <a:pos x="T2" y="T3"/>
                </a:cxn>
                <a:cxn ang="0">
                  <a:pos x="T4" y="T5"/>
                </a:cxn>
              </a:cxnLst>
              <a:rect l="0" t="0" r="r" b="b"/>
              <a:pathLst>
                <a:path w="42" h="29">
                  <a:moveTo>
                    <a:pt x="22" y="0"/>
                  </a:moveTo>
                  <a:cubicBezTo>
                    <a:pt x="42" y="7"/>
                    <a:pt x="28" y="29"/>
                    <a:pt x="14" y="25"/>
                  </a:cubicBezTo>
                  <a:cubicBezTo>
                    <a:pt x="0" y="18"/>
                    <a:pt x="8" y="1"/>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5" name="Freeform 15">
              <a:extLst>
                <a:ext uri="{FF2B5EF4-FFF2-40B4-BE49-F238E27FC236}">
                  <a16:creationId xmlns:a16="http://schemas.microsoft.com/office/drawing/2014/main" xmlns="" id="{DE3E37A0-8723-42F4-9435-F06BD019143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139192" y="6359421"/>
              <a:ext cx="121406" cy="72626"/>
            </a:xfrm>
            <a:custGeom>
              <a:avLst/>
              <a:gdLst>
                <a:gd name="T0" fmla="*/ 16 w 37"/>
                <a:gd name="T1" fmla="*/ 0 h 24"/>
                <a:gd name="T2" fmla="*/ 11 w 37"/>
                <a:gd name="T3" fmla="*/ 24 h 24"/>
                <a:gd name="T4" fmla="*/ 16 w 37"/>
                <a:gd name="T5" fmla="*/ 0 h 24"/>
              </a:gdLst>
              <a:ahLst/>
              <a:cxnLst>
                <a:cxn ang="0">
                  <a:pos x="T0" y="T1"/>
                </a:cxn>
                <a:cxn ang="0">
                  <a:pos x="T2" y="T3"/>
                </a:cxn>
                <a:cxn ang="0">
                  <a:pos x="T4" y="T5"/>
                </a:cxn>
              </a:cxnLst>
              <a:rect l="0" t="0" r="r" b="b"/>
              <a:pathLst>
                <a:path w="37" h="24">
                  <a:moveTo>
                    <a:pt x="16" y="0"/>
                  </a:moveTo>
                  <a:cubicBezTo>
                    <a:pt x="37" y="6"/>
                    <a:pt x="30" y="20"/>
                    <a:pt x="11" y="24"/>
                  </a:cubicBezTo>
                  <a:cubicBezTo>
                    <a:pt x="0" y="17"/>
                    <a:pt x="5"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6" name="Freeform 18">
              <a:extLst>
                <a:ext uri="{FF2B5EF4-FFF2-40B4-BE49-F238E27FC236}">
                  <a16:creationId xmlns:a16="http://schemas.microsoft.com/office/drawing/2014/main" xmlns="" id="{0C5FE567-8965-4799-B1E6-8A6E1A8488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384660" y="6368396"/>
              <a:ext cx="138242" cy="78339"/>
            </a:xfrm>
            <a:custGeom>
              <a:avLst/>
              <a:gdLst>
                <a:gd name="T0" fmla="*/ 6 w 42"/>
                <a:gd name="T1" fmla="*/ 6 h 26"/>
                <a:gd name="T2" fmla="*/ 21 w 42"/>
                <a:gd name="T3" fmla="*/ 26 h 26"/>
                <a:gd name="T4" fmla="*/ 6 w 42"/>
                <a:gd name="T5" fmla="*/ 6 h 26"/>
              </a:gdLst>
              <a:ahLst/>
              <a:cxnLst>
                <a:cxn ang="0">
                  <a:pos x="T0" y="T1"/>
                </a:cxn>
                <a:cxn ang="0">
                  <a:pos x="T2" y="T3"/>
                </a:cxn>
                <a:cxn ang="0">
                  <a:pos x="T4" y="T5"/>
                </a:cxn>
              </a:cxnLst>
              <a:rect l="0" t="0" r="r" b="b"/>
              <a:pathLst>
                <a:path w="42" h="26">
                  <a:moveTo>
                    <a:pt x="6" y="6"/>
                  </a:moveTo>
                  <a:cubicBezTo>
                    <a:pt x="25" y="0"/>
                    <a:pt x="42" y="17"/>
                    <a:pt x="21" y="26"/>
                  </a:cubicBezTo>
                  <a:cubicBezTo>
                    <a:pt x="9" y="26"/>
                    <a:pt x="0" y="16"/>
                    <a:pt x="6" y="6"/>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7" name="Freeform 22">
              <a:extLst>
                <a:ext uri="{FF2B5EF4-FFF2-40B4-BE49-F238E27FC236}">
                  <a16:creationId xmlns:a16="http://schemas.microsoft.com/office/drawing/2014/main" xmlns="" id="{BA3FF2FD-6394-4F97-B186-BD4A98C619F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653573" y="6308012"/>
              <a:ext cx="150648" cy="99554"/>
            </a:xfrm>
            <a:custGeom>
              <a:avLst/>
              <a:gdLst>
                <a:gd name="T0" fmla="*/ 26 w 46"/>
                <a:gd name="T1" fmla="*/ 0 h 33"/>
                <a:gd name="T2" fmla="*/ 38 w 46"/>
                <a:gd name="T3" fmla="*/ 22 h 33"/>
                <a:gd name="T4" fmla="*/ 26 w 46"/>
                <a:gd name="T5" fmla="*/ 0 h 33"/>
              </a:gdLst>
              <a:ahLst/>
              <a:cxnLst>
                <a:cxn ang="0">
                  <a:pos x="T0" y="T1"/>
                </a:cxn>
                <a:cxn ang="0">
                  <a:pos x="T2" y="T3"/>
                </a:cxn>
                <a:cxn ang="0">
                  <a:pos x="T4" y="T5"/>
                </a:cxn>
              </a:cxnLst>
              <a:rect l="0" t="0" r="r" b="b"/>
              <a:pathLst>
                <a:path w="46" h="33">
                  <a:moveTo>
                    <a:pt x="26" y="0"/>
                  </a:moveTo>
                  <a:cubicBezTo>
                    <a:pt x="29" y="0"/>
                    <a:pt x="46" y="16"/>
                    <a:pt x="38" y="22"/>
                  </a:cubicBezTo>
                  <a:cubicBezTo>
                    <a:pt x="16" y="33"/>
                    <a:pt x="0" y="5"/>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8" name="Freeform 8">
              <a:extLst>
                <a:ext uri="{FF2B5EF4-FFF2-40B4-BE49-F238E27FC236}">
                  <a16:creationId xmlns:a16="http://schemas.microsoft.com/office/drawing/2014/main" xmlns="" id="{1A361C9F-AD97-4338-B557-8766AFD033B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8956" y="595659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9" name="Freeform 19">
              <a:extLst>
                <a:ext uri="{FF2B5EF4-FFF2-40B4-BE49-F238E27FC236}">
                  <a16:creationId xmlns:a16="http://schemas.microsoft.com/office/drawing/2014/main" xmlns="" id="{F4FAA936-A80F-43B5-8A7D-17CC7CF771A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709370" y="6291575"/>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0" name="Freeform 20">
              <a:extLst>
                <a:ext uri="{FF2B5EF4-FFF2-40B4-BE49-F238E27FC236}">
                  <a16:creationId xmlns:a16="http://schemas.microsoft.com/office/drawing/2014/main" xmlns="" id="{21246F32-1BA7-40E4-9AF9-CA517D4413C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452381" y="6295774"/>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1" name="Freeform 23">
              <a:extLst>
                <a:ext uri="{FF2B5EF4-FFF2-40B4-BE49-F238E27FC236}">
                  <a16:creationId xmlns:a16="http://schemas.microsoft.com/office/drawing/2014/main" xmlns="" id="{C18EE8CE-BCF9-4C64-B335-C7830B03F3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883090" y="6322699"/>
              <a:ext cx="134697" cy="81603"/>
            </a:xfrm>
            <a:custGeom>
              <a:avLst/>
              <a:gdLst>
                <a:gd name="T0" fmla="*/ 19 w 41"/>
                <a:gd name="T1" fmla="*/ 0 h 27"/>
                <a:gd name="T2" fmla="*/ 8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10"/>
                    <a:pt x="28" y="27"/>
                    <a:pt x="8" y="20"/>
                  </a:cubicBezTo>
                  <a:cubicBezTo>
                    <a:pt x="0" y="8"/>
                    <a:pt x="7" y="2"/>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2" name="Freeform 26">
              <a:extLst>
                <a:ext uri="{FF2B5EF4-FFF2-40B4-BE49-F238E27FC236}">
                  <a16:creationId xmlns:a16="http://schemas.microsoft.com/office/drawing/2014/main" xmlns="" id="{64AC2B2B-568F-4175-8D84-AD8F6B563F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404559" y="6308010"/>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3" name="Freeform 27">
              <a:extLst>
                <a:ext uri="{FF2B5EF4-FFF2-40B4-BE49-F238E27FC236}">
                  <a16:creationId xmlns:a16="http://schemas.microsoft.com/office/drawing/2014/main" xmlns="" id="{D9C6CF5C-8CF6-4274-86E0-CAF4A31F43A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937280" y="6282192"/>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4" name="Freeform 28">
              <a:extLst>
                <a:ext uri="{FF2B5EF4-FFF2-40B4-BE49-F238E27FC236}">
                  <a16:creationId xmlns:a16="http://schemas.microsoft.com/office/drawing/2014/main" xmlns="" id="{3BFC56A2-55B3-432A-BD3B-4B2423A683A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194538" y="62900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5" name="Freeform 30">
              <a:extLst>
                <a:ext uri="{FF2B5EF4-FFF2-40B4-BE49-F238E27FC236}">
                  <a16:creationId xmlns:a16="http://schemas.microsoft.com/office/drawing/2014/main" xmlns="" id="{BB036CEA-B307-404A-89D6-9414F417D2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742191" y="6338204"/>
              <a:ext cx="9748" cy="5712"/>
            </a:xfrm>
            <a:custGeom>
              <a:avLst/>
              <a:gdLst>
                <a:gd name="T0" fmla="*/ 1 w 3"/>
                <a:gd name="T1" fmla="*/ 0 h 2"/>
                <a:gd name="T2" fmla="*/ 2 w 3"/>
                <a:gd name="T3" fmla="*/ 2 h 2"/>
                <a:gd name="T4" fmla="*/ 1 w 3"/>
                <a:gd name="T5" fmla="*/ 0 h 2"/>
              </a:gdLst>
              <a:ahLst/>
              <a:cxnLst>
                <a:cxn ang="0">
                  <a:pos x="T0" y="T1"/>
                </a:cxn>
                <a:cxn ang="0">
                  <a:pos x="T2" y="T3"/>
                </a:cxn>
                <a:cxn ang="0">
                  <a:pos x="T4" y="T5"/>
                </a:cxn>
              </a:cxnLst>
              <a:rect l="0" t="0" r="r" b="b"/>
              <a:pathLst>
                <a:path w="3" h="2">
                  <a:moveTo>
                    <a:pt x="1" y="0"/>
                  </a:moveTo>
                  <a:cubicBezTo>
                    <a:pt x="2" y="1"/>
                    <a:pt x="3" y="2"/>
                    <a:pt x="2" y="2"/>
                  </a:cubicBezTo>
                  <a:cubicBezTo>
                    <a:pt x="1" y="2"/>
                    <a:pt x="0" y="1"/>
                    <a:pt x="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6" name="Freeform 43">
              <a:extLst>
                <a:ext uri="{FF2B5EF4-FFF2-40B4-BE49-F238E27FC236}">
                  <a16:creationId xmlns:a16="http://schemas.microsoft.com/office/drawing/2014/main" xmlns="" id="{CB37E5F5-B903-4611-A739-0B7FBE85104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902106" y="6043523"/>
              <a:ext cx="143559" cy="75075"/>
            </a:xfrm>
            <a:custGeom>
              <a:avLst/>
              <a:gdLst>
                <a:gd name="T0" fmla="*/ 28 w 44"/>
                <a:gd name="T1" fmla="*/ 0 h 25"/>
                <a:gd name="T2" fmla="*/ 25 w 44"/>
                <a:gd name="T3" fmla="*/ 25 h 25"/>
                <a:gd name="T4" fmla="*/ 28 w 44"/>
                <a:gd name="T5" fmla="*/ 0 h 25"/>
              </a:gdLst>
              <a:ahLst/>
              <a:cxnLst>
                <a:cxn ang="0">
                  <a:pos x="T0" y="T1"/>
                </a:cxn>
                <a:cxn ang="0">
                  <a:pos x="T2" y="T3"/>
                </a:cxn>
                <a:cxn ang="0">
                  <a:pos x="T4" y="T5"/>
                </a:cxn>
              </a:cxnLst>
              <a:rect l="0" t="0" r="r" b="b"/>
              <a:pathLst>
                <a:path w="44" h="25">
                  <a:moveTo>
                    <a:pt x="28" y="0"/>
                  </a:moveTo>
                  <a:cubicBezTo>
                    <a:pt x="44" y="2"/>
                    <a:pt x="38" y="22"/>
                    <a:pt x="25" y="25"/>
                  </a:cubicBezTo>
                  <a:cubicBezTo>
                    <a:pt x="0" y="25"/>
                    <a:pt x="9" y="5"/>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7" name="Freeform 51">
              <a:extLst>
                <a:ext uri="{FF2B5EF4-FFF2-40B4-BE49-F238E27FC236}">
                  <a16:creationId xmlns:a16="http://schemas.microsoft.com/office/drawing/2014/main" xmlns="" id="{B1012F2B-A8F1-4FD5-8E6F-1CC97D0AA8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710297" y="6035458"/>
              <a:ext cx="115202" cy="90579"/>
            </a:xfrm>
            <a:custGeom>
              <a:avLst/>
              <a:gdLst>
                <a:gd name="T0" fmla="*/ 19 w 35"/>
                <a:gd name="T1" fmla="*/ 0 h 30"/>
                <a:gd name="T2" fmla="*/ 33 w 35"/>
                <a:gd name="T3" fmla="*/ 15 h 30"/>
                <a:gd name="T4" fmla="*/ 25 w 35"/>
                <a:gd name="T5" fmla="*/ 19 h 30"/>
                <a:gd name="T6" fmla="*/ 19 w 35"/>
                <a:gd name="T7" fmla="*/ 0 h 30"/>
              </a:gdLst>
              <a:ahLst/>
              <a:cxnLst>
                <a:cxn ang="0">
                  <a:pos x="T0" y="T1"/>
                </a:cxn>
                <a:cxn ang="0">
                  <a:pos x="T2" y="T3"/>
                </a:cxn>
                <a:cxn ang="0">
                  <a:pos x="T4" y="T5"/>
                </a:cxn>
                <a:cxn ang="0">
                  <a:pos x="T6" y="T7"/>
                </a:cxn>
              </a:cxnLst>
              <a:rect l="0" t="0" r="r" b="b"/>
              <a:pathLst>
                <a:path w="35" h="30">
                  <a:moveTo>
                    <a:pt x="19" y="0"/>
                  </a:moveTo>
                  <a:cubicBezTo>
                    <a:pt x="26" y="0"/>
                    <a:pt x="35" y="8"/>
                    <a:pt x="33" y="15"/>
                  </a:cubicBezTo>
                  <a:cubicBezTo>
                    <a:pt x="30" y="12"/>
                    <a:pt x="27" y="17"/>
                    <a:pt x="25" y="19"/>
                  </a:cubicBezTo>
                  <a:cubicBezTo>
                    <a:pt x="7" y="30"/>
                    <a:pt x="0" y="5"/>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8" name="Freeform 52">
              <a:extLst>
                <a:ext uri="{FF2B5EF4-FFF2-40B4-BE49-F238E27FC236}">
                  <a16:creationId xmlns:a16="http://schemas.microsoft.com/office/drawing/2014/main" xmlns="" id="{C04C6E0B-838E-4B10-91CA-29C498382A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277444" y="6038724"/>
              <a:ext cx="118747" cy="81603"/>
            </a:xfrm>
            <a:custGeom>
              <a:avLst/>
              <a:gdLst>
                <a:gd name="T0" fmla="*/ 21 w 36"/>
                <a:gd name="T1" fmla="*/ 0 h 27"/>
                <a:gd name="T2" fmla="*/ 22 w 36"/>
                <a:gd name="T3" fmla="*/ 27 h 27"/>
                <a:gd name="T4" fmla="*/ 21 w 36"/>
                <a:gd name="T5" fmla="*/ 0 h 27"/>
              </a:gdLst>
              <a:ahLst/>
              <a:cxnLst>
                <a:cxn ang="0">
                  <a:pos x="T0" y="T1"/>
                </a:cxn>
                <a:cxn ang="0">
                  <a:pos x="T2" y="T3"/>
                </a:cxn>
                <a:cxn ang="0">
                  <a:pos x="T4" y="T5"/>
                </a:cxn>
              </a:cxnLst>
              <a:rect l="0" t="0" r="r" b="b"/>
              <a:pathLst>
                <a:path w="36" h="27">
                  <a:moveTo>
                    <a:pt x="21" y="0"/>
                  </a:moveTo>
                  <a:cubicBezTo>
                    <a:pt x="33" y="3"/>
                    <a:pt x="36" y="23"/>
                    <a:pt x="22" y="27"/>
                  </a:cubicBezTo>
                  <a:cubicBezTo>
                    <a:pt x="3" y="25"/>
                    <a:pt x="0" y="1"/>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Freeform 53">
              <a:extLst>
                <a:ext uri="{FF2B5EF4-FFF2-40B4-BE49-F238E27FC236}">
                  <a16:creationId xmlns:a16="http://schemas.microsoft.com/office/drawing/2014/main" xmlns="" id="{15D6CFEB-4FC5-45C3-8BDF-95EAD1EDFC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471034" y="6035460"/>
              <a:ext cx="127608" cy="79154"/>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0" name="Freeform 54">
              <a:extLst>
                <a:ext uri="{FF2B5EF4-FFF2-40B4-BE49-F238E27FC236}">
                  <a16:creationId xmlns:a16="http://schemas.microsoft.com/office/drawing/2014/main" xmlns="" id="{EA8E01BA-7055-4707-906A-F08E2E2535E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094009" y="6011795"/>
              <a:ext cx="134697" cy="105266"/>
            </a:xfrm>
            <a:custGeom>
              <a:avLst/>
              <a:gdLst>
                <a:gd name="T0" fmla="*/ 28 w 41"/>
                <a:gd name="T1" fmla="*/ 2 h 35"/>
                <a:gd name="T2" fmla="*/ 40 w 41"/>
                <a:gd name="T3" fmla="*/ 21 h 35"/>
                <a:gd name="T4" fmla="*/ 28 w 41"/>
                <a:gd name="T5" fmla="*/ 2 h 35"/>
              </a:gdLst>
              <a:ahLst/>
              <a:cxnLst>
                <a:cxn ang="0">
                  <a:pos x="T0" y="T1"/>
                </a:cxn>
                <a:cxn ang="0">
                  <a:pos x="T2" y="T3"/>
                </a:cxn>
                <a:cxn ang="0">
                  <a:pos x="T4" y="T5"/>
                </a:cxn>
              </a:cxnLst>
              <a:rect l="0" t="0" r="r" b="b"/>
              <a:pathLst>
                <a:path w="41" h="35">
                  <a:moveTo>
                    <a:pt x="28" y="2"/>
                  </a:moveTo>
                  <a:cubicBezTo>
                    <a:pt x="37" y="0"/>
                    <a:pt x="41" y="13"/>
                    <a:pt x="40" y="21"/>
                  </a:cubicBezTo>
                  <a:cubicBezTo>
                    <a:pt x="22" y="35"/>
                    <a:pt x="0" y="10"/>
                    <a:pt x="28"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1" name="Freeform 55">
              <a:extLst>
                <a:ext uri="{FF2B5EF4-FFF2-40B4-BE49-F238E27FC236}">
                  <a16:creationId xmlns:a16="http://schemas.microsoft.com/office/drawing/2014/main" xmlns="" id="{CDA2DE76-0D5E-4F6F-95E7-508B725F8AC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264556" y="604198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2" name="Freeform 56">
              <a:extLst>
                <a:ext uri="{FF2B5EF4-FFF2-40B4-BE49-F238E27FC236}">
                  <a16:creationId xmlns:a16="http://schemas.microsoft.com/office/drawing/2014/main" xmlns="" id="{669578C5-3D06-4B77-A897-A014B441B58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392340" y="5985586"/>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3" name="Freeform 57">
              <a:extLst>
                <a:ext uri="{FF2B5EF4-FFF2-40B4-BE49-F238E27FC236}">
                  <a16:creationId xmlns:a16="http://schemas.microsoft.com/office/drawing/2014/main" xmlns="" id="{85AA3005-AAD0-4587-B352-ECD937D6140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037697" y="6020771"/>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4" name="Freeform 59">
              <a:extLst>
                <a:ext uri="{FF2B5EF4-FFF2-40B4-BE49-F238E27FC236}">
                  <a16:creationId xmlns:a16="http://schemas.microsoft.com/office/drawing/2014/main" xmlns="" id="{B4E9730F-E8B1-4F7C-BA99-3B3016F104E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473186" y="6052072"/>
              <a:ext cx="124063" cy="78339"/>
            </a:xfrm>
            <a:custGeom>
              <a:avLst/>
              <a:gdLst>
                <a:gd name="T0" fmla="*/ 22 w 38"/>
                <a:gd name="T1" fmla="*/ 0 h 26"/>
                <a:gd name="T2" fmla="*/ 18 w 38"/>
                <a:gd name="T3" fmla="*/ 26 h 26"/>
                <a:gd name="T4" fmla="*/ 22 w 38"/>
                <a:gd name="T5" fmla="*/ 0 h 26"/>
              </a:gdLst>
              <a:ahLst/>
              <a:cxnLst>
                <a:cxn ang="0">
                  <a:pos x="T0" y="T1"/>
                </a:cxn>
                <a:cxn ang="0">
                  <a:pos x="T2" y="T3"/>
                </a:cxn>
                <a:cxn ang="0">
                  <a:pos x="T4" y="T5"/>
                </a:cxn>
              </a:cxnLst>
              <a:rect l="0" t="0" r="r" b="b"/>
              <a:pathLst>
                <a:path w="38" h="26">
                  <a:moveTo>
                    <a:pt x="22" y="0"/>
                  </a:moveTo>
                  <a:cubicBezTo>
                    <a:pt x="38" y="3"/>
                    <a:pt x="33" y="25"/>
                    <a:pt x="18" y="26"/>
                  </a:cubicBezTo>
                  <a:cubicBezTo>
                    <a:pt x="0" y="20"/>
                    <a:pt x="6" y="3"/>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5" name="Freeform 60">
              <a:extLst>
                <a:ext uri="{FF2B5EF4-FFF2-40B4-BE49-F238E27FC236}">
                  <a16:creationId xmlns:a16="http://schemas.microsoft.com/office/drawing/2014/main" xmlns="" id="{A8922D05-C325-4918-84E6-1C62AD7BE0B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825017" y="6002818"/>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6" name="Freeform 61">
              <a:extLst>
                <a:ext uri="{FF2B5EF4-FFF2-40B4-BE49-F238E27FC236}">
                  <a16:creationId xmlns:a16="http://schemas.microsoft.com/office/drawing/2014/main" xmlns="" id="{38DD42E8-8604-45E3-99FE-72D479AF2C3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572460" y="5957121"/>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7" name="Freeform 5">
              <a:extLst>
                <a:ext uri="{FF2B5EF4-FFF2-40B4-BE49-F238E27FC236}">
                  <a16:creationId xmlns:a16="http://schemas.microsoft.com/office/drawing/2014/main" xmlns="" id="{2E946C70-11C9-4C85-BE3B-1149117F381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908414" y="6286792"/>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8" name="Freeform 6">
              <a:extLst>
                <a:ext uri="{FF2B5EF4-FFF2-40B4-BE49-F238E27FC236}">
                  <a16:creationId xmlns:a16="http://schemas.microsoft.com/office/drawing/2014/main" xmlns="" id="{48F637C4-CFB7-4421-9DAB-6730244B2C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634353" y="62661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39" name="Freeform 7">
              <a:extLst>
                <a:ext uri="{FF2B5EF4-FFF2-40B4-BE49-F238E27FC236}">
                  <a16:creationId xmlns:a16="http://schemas.microsoft.com/office/drawing/2014/main" xmlns="" id="{6E137FD9-DCB4-4E5A-960B-350C3627EE0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177783" y="6246129"/>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0" name="Freeform 8">
              <a:extLst>
                <a:ext uri="{FF2B5EF4-FFF2-40B4-BE49-F238E27FC236}">
                  <a16:creationId xmlns:a16="http://schemas.microsoft.com/office/drawing/2014/main" xmlns="" id="{9DCD8437-9BFD-44B4-AAC8-75388190F2B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982245" y="6242949"/>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1" name="Freeform 9">
              <a:extLst>
                <a:ext uri="{FF2B5EF4-FFF2-40B4-BE49-F238E27FC236}">
                  <a16:creationId xmlns:a16="http://schemas.microsoft.com/office/drawing/2014/main" xmlns="" id="{C9EEBF9B-D5F1-4EE3-A46A-A5A5E396A4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268040" y="6282192"/>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2" name="Freeform 11">
              <a:extLst>
                <a:ext uri="{FF2B5EF4-FFF2-40B4-BE49-F238E27FC236}">
                  <a16:creationId xmlns:a16="http://schemas.microsoft.com/office/drawing/2014/main" xmlns="" id="{3A77B17D-E4D2-444B-8D75-F0171A3E85E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510851" y="6246285"/>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3" name="Freeform 12">
              <a:extLst>
                <a:ext uri="{FF2B5EF4-FFF2-40B4-BE49-F238E27FC236}">
                  <a16:creationId xmlns:a16="http://schemas.microsoft.com/office/drawing/2014/main" xmlns="" id="{5FDB9442-6054-49E2-948E-D30AD9E09F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028371" y="6264238"/>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4" name="Freeform 13">
              <a:extLst>
                <a:ext uri="{FF2B5EF4-FFF2-40B4-BE49-F238E27FC236}">
                  <a16:creationId xmlns:a16="http://schemas.microsoft.com/office/drawing/2014/main" xmlns="" id="{3E1DF8B7-7CB2-4181-8525-4EE2D5D9EEA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656011" y="6301648"/>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5" name="Freeform 14">
              <a:extLst>
                <a:ext uri="{FF2B5EF4-FFF2-40B4-BE49-F238E27FC236}">
                  <a16:creationId xmlns:a16="http://schemas.microsoft.com/office/drawing/2014/main" xmlns="" id="{4B3B2382-7947-4BAF-BF2F-830393F8EF5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333279" y="6267101"/>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6" name="Freeform 16">
              <a:extLst>
                <a:ext uri="{FF2B5EF4-FFF2-40B4-BE49-F238E27FC236}">
                  <a16:creationId xmlns:a16="http://schemas.microsoft.com/office/drawing/2014/main" xmlns="" id="{AC95E7F5-BA75-4053-AC8F-81ACC426265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773156" y="6239757"/>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7" name="Freeform 17">
              <a:extLst>
                <a:ext uri="{FF2B5EF4-FFF2-40B4-BE49-F238E27FC236}">
                  <a16:creationId xmlns:a16="http://schemas.microsoft.com/office/drawing/2014/main" xmlns="" id="{8D431126-FDB6-42AF-BC9E-58E4C417BA2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398709" y="6264239"/>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8" name="Freeform 21">
              <a:extLst>
                <a:ext uri="{FF2B5EF4-FFF2-40B4-BE49-F238E27FC236}">
                  <a16:creationId xmlns:a16="http://schemas.microsoft.com/office/drawing/2014/main" xmlns="" id="{4AA2BE9B-BD88-4958-B98E-7363A0FD5C9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47787" y="6218542"/>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49" name="Freeform 25">
              <a:extLst>
                <a:ext uri="{FF2B5EF4-FFF2-40B4-BE49-F238E27FC236}">
                  <a16:creationId xmlns:a16="http://schemas.microsoft.com/office/drawing/2014/main" xmlns="" id="{BA18EADE-8501-4251-ADCD-EB02B73DF1D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90115" y="6200589"/>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0" name="Freeform 29">
              <a:extLst>
                <a:ext uri="{FF2B5EF4-FFF2-40B4-BE49-F238E27FC236}">
                  <a16:creationId xmlns:a16="http://schemas.microsoft.com/office/drawing/2014/main" xmlns="" id="{D1886B2F-FFB5-4032-A012-EAE8464DDAA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11181" y="6179372"/>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1" name="Freeform 31">
              <a:extLst>
                <a:ext uri="{FF2B5EF4-FFF2-40B4-BE49-F238E27FC236}">
                  <a16:creationId xmlns:a16="http://schemas.microsoft.com/office/drawing/2014/main" xmlns="" id="{65048464-3972-4F85-858C-BD0D6CC8A6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543201" y="6241343"/>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2" name="Freeform 32">
              <a:extLst>
                <a:ext uri="{FF2B5EF4-FFF2-40B4-BE49-F238E27FC236}">
                  <a16:creationId xmlns:a16="http://schemas.microsoft.com/office/drawing/2014/main" xmlns="" id="{9B136B45-B116-4EA4-802D-0D9EC238C96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406775" y="5979446"/>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3" name="Freeform 33">
              <a:extLst>
                <a:ext uri="{FF2B5EF4-FFF2-40B4-BE49-F238E27FC236}">
                  <a16:creationId xmlns:a16="http://schemas.microsoft.com/office/drawing/2014/main" xmlns="" id="{F7DA7C34-DDA0-41AB-A47F-E981F63E23D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327423" y="6028408"/>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4" name="Freeform 34">
              <a:extLst>
                <a:ext uri="{FF2B5EF4-FFF2-40B4-BE49-F238E27FC236}">
                  <a16:creationId xmlns:a16="http://schemas.microsoft.com/office/drawing/2014/main" xmlns="" id="{BB16C09B-E126-49FC-B0C4-2CB43FA0387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334031" y="6019431"/>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5" name="Freeform 35">
              <a:extLst>
                <a:ext uri="{FF2B5EF4-FFF2-40B4-BE49-F238E27FC236}">
                  <a16:creationId xmlns:a16="http://schemas.microsoft.com/office/drawing/2014/main" xmlns="" id="{A12A7CBF-E4C8-4085-88C3-03102FE4685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124491" y="601290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6" name="Freeform 36">
              <a:extLst>
                <a:ext uri="{FF2B5EF4-FFF2-40B4-BE49-F238E27FC236}">
                  <a16:creationId xmlns:a16="http://schemas.microsoft.com/office/drawing/2014/main" xmlns="" id="{55CA9A4D-ABE6-426B-B7F0-F5B933349CB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57884" y="5982710"/>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7" name="Freeform 37">
              <a:extLst>
                <a:ext uri="{FF2B5EF4-FFF2-40B4-BE49-F238E27FC236}">
                  <a16:creationId xmlns:a16="http://schemas.microsoft.com/office/drawing/2014/main" xmlns="" id="{8A4F3A5B-B199-4716-ADF4-5E33A7C0D1A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649584" y="5970470"/>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8" name="Freeform 38">
              <a:extLst>
                <a:ext uri="{FF2B5EF4-FFF2-40B4-BE49-F238E27FC236}">
                  <a16:creationId xmlns:a16="http://schemas.microsoft.com/office/drawing/2014/main" xmlns="" id="{5846F32E-5DDD-4AF4-BE1C-5F1A3FF10DF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829398" y="6010455"/>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59" name="Freeform 39">
              <a:extLst>
                <a:ext uri="{FF2B5EF4-FFF2-40B4-BE49-F238E27FC236}">
                  <a16:creationId xmlns:a16="http://schemas.microsoft.com/office/drawing/2014/main" xmlns="" id="{AFE38B2F-69BC-4661-84A3-EA04CDC3FEC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580384" y="5998215"/>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0" name="Freeform 40">
              <a:extLst>
                <a:ext uri="{FF2B5EF4-FFF2-40B4-BE49-F238E27FC236}">
                  <a16:creationId xmlns:a16="http://schemas.microsoft.com/office/drawing/2014/main" xmlns="" id="{5CA6F12C-4208-48A6-B7B0-DD18CB39924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121911" y="5994951"/>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1" name="Freeform 41">
              <a:extLst>
                <a:ext uri="{FF2B5EF4-FFF2-40B4-BE49-F238E27FC236}">
                  <a16:creationId xmlns:a16="http://schemas.microsoft.com/office/drawing/2014/main" xmlns="" id="{0F08EA53-C6C6-49F1-B8DA-E20FFD60785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438116" y="5994950"/>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2" name="Freeform 42">
              <a:extLst>
                <a:ext uri="{FF2B5EF4-FFF2-40B4-BE49-F238E27FC236}">
                  <a16:creationId xmlns:a16="http://schemas.microsoft.com/office/drawing/2014/main" xmlns="" id="{6B6EA655-7497-4604-92DF-43CE7322EDE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10716" y="5973734"/>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3" name="Freeform 44">
              <a:extLst>
                <a:ext uri="{FF2B5EF4-FFF2-40B4-BE49-F238E27FC236}">
                  <a16:creationId xmlns:a16="http://schemas.microsoft.com/office/drawing/2014/main" xmlns="" id="{082FFE9A-67C2-471A-AF37-ED9C238DBE7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639354" y="5976998"/>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4" name="Freeform 45">
              <a:extLst>
                <a:ext uri="{FF2B5EF4-FFF2-40B4-BE49-F238E27FC236}">
                  <a16:creationId xmlns:a16="http://schemas.microsoft.com/office/drawing/2014/main" xmlns="" id="{B0FD6176-7431-446D-91DB-56644A93C15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67906" y="5952517"/>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5" name="Freeform 46">
              <a:extLst>
                <a:ext uri="{FF2B5EF4-FFF2-40B4-BE49-F238E27FC236}">
                  <a16:creationId xmlns:a16="http://schemas.microsoft.com/office/drawing/2014/main" xmlns="" id="{A46603FA-6405-410B-AD8A-3D75BE7A8531}"/>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895937" y="6000664"/>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6" name="Freeform 47">
              <a:extLst>
                <a:ext uri="{FF2B5EF4-FFF2-40B4-BE49-F238E27FC236}">
                  <a16:creationId xmlns:a16="http://schemas.microsoft.com/office/drawing/2014/main" xmlns="" id="{6BE439BF-AE87-4F53-9DC9-72414AD1F15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865326" y="5973733"/>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7" name="Freeform 48">
              <a:extLst>
                <a:ext uri="{FF2B5EF4-FFF2-40B4-BE49-F238E27FC236}">
                  <a16:creationId xmlns:a16="http://schemas.microsoft.com/office/drawing/2014/main" xmlns="" id="{55C88911-7FE8-4196-8D02-DAB1B62D974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3115444" y="5992749"/>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8" name="Freeform 49">
              <a:extLst>
                <a:ext uri="{FF2B5EF4-FFF2-40B4-BE49-F238E27FC236}">
                  <a16:creationId xmlns:a16="http://schemas.microsoft.com/office/drawing/2014/main" xmlns="" id="{BAD26C77-660F-4C9C-9A98-234048198BB4}"/>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215687" y="5955781"/>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69" name="Freeform 8">
              <a:extLst>
                <a:ext uri="{FF2B5EF4-FFF2-40B4-BE49-F238E27FC236}">
                  <a16:creationId xmlns:a16="http://schemas.microsoft.com/office/drawing/2014/main" xmlns="" id="{507A2021-3F23-43FC-AB0D-130B5759067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683670" y="6019431"/>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0" name="Freeform 106">
              <a:extLst>
                <a:ext uri="{FF2B5EF4-FFF2-40B4-BE49-F238E27FC236}">
                  <a16:creationId xmlns:a16="http://schemas.microsoft.com/office/drawing/2014/main" xmlns="" id="{CB855C11-52EB-43D9-8831-1A26FCE12A85}"/>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9451" y="6204541"/>
              <a:ext cx="134697" cy="97107"/>
            </a:xfrm>
            <a:custGeom>
              <a:avLst/>
              <a:gdLst>
                <a:gd name="T0" fmla="*/ 25 w 41"/>
                <a:gd name="T1" fmla="*/ 0 h 32"/>
                <a:gd name="T2" fmla="*/ 4 w 41"/>
                <a:gd name="T3" fmla="*/ 18 h 32"/>
                <a:gd name="T4" fmla="*/ 25 w 41"/>
                <a:gd name="T5" fmla="*/ 0 h 32"/>
              </a:gdLst>
              <a:ahLst/>
              <a:cxnLst>
                <a:cxn ang="0">
                  <a:pos x="T0" y="T1"/>
                </a:cxn>
                <a:cxn ang="0">
                  <a:pos x="T2" y="T3"/>
                </a:cxn>
                <a:cxn ang="0">
                  <a:pos x="T4" y="T5"/>
                </a:cxn>
              </a:cxnLst>
              <a:rect l="0" t="0" r="r" b="b"/>
              <a:pathLst>
                <a:path w="41" h="32">
                  <a:moveTo>
                    <a:pt x="25" y="0"/>
                  </a:moveTo>
                  <a:cubicBezTo>
                    <a:pt x="41" y="13"/>
                    <a:pt x="15" y="32"/>
                    <a:pt x="4" y="18"/>
                  </a:cubicBezTo>
                  <a:cubicBezTo>
                    <a:pt x="0" y="5"/>
                    <a:pt x="15" y="0"/>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1" name="Freeform 19">
              <a:extLst>
                <a:ext uri="{FF2B5EF4-FFF2-40B4-BE49-F238E27FC236}">
                  <a16:creationId xmlns:a16="http://schemas.microsoft.com/office/drawing/2014/main" xmlns="" id="{1A6AD416-1A17-49A9-8301-8C0A5A78CA1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397390" y="6351960"/>
              <a:ext cx="124951" cy="69362"/>
            </a:xfrm>
            <a:custGeom>
              <a:avLst/>
              <a:gdLst>
                <a:gd name="T0" fmla="*/ 16 w 38"/>
                <a:gd name="T1" fmla="*/ 0 h 23"/>
                <a:gd name="T2" fmla="*/ 10 w 38"/>
                <a:gd name="T3" fmla="*/ 23 h 23"/>
                <a:gd name="T4" fmla="*/ 16 w 38"/>
                <a:gd name="T5" fmla="*/ 0 h 23"/>
              </a:gdLst>
              <a:ahLst/>
              <a:cxnLst>
                <a:cxn ang="0">
                  <a:pos x="T0" y="T1"/>
                </a:cxn>
                <a:cxn ang="0">
                  <a:pos x="T2" y="T3"/>
                </a:cxn>
                <a:cxn ang="0">
                  <a:pos x="T4" y="T5"/>
                </a:cxn>
              </a:cxnLst>
              <a:rect l="0" t="0" r="r" b="b"/>
              <a:pathLst>
                <a:path w="38" h="23">
                  <a:moveTo>
                    <a:pt x="16" y="0"/>
                  </a:moveTo>
                  <a:cubicBezTo>
                    <a:pt x="38" y="8"/>
                    <a:pt x="31" y="18"/>
                    <a:pt x="10" y="23"/>
                  </a:cubicBezTo>
                  <a:cubicBezTo>
                    <a:pt x="0" y="16"/>
                    <a:pt x="4" y="3"/>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2" name="Freeform 20">
              <a:extLst>
                <a:ext uri="{FF2B5EF4-FFF2-40B4-BE49-F238E27FC236}">
                  <a16:creationId xmlns:a16="http://schemas.microsoft.com/office/drawing/2014/main" xmlns="" id="{F03687D9-14CC-461B-B4B5-907E10B6A1A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140401" y="6356159"/>
              <a:ext cx="128495" cy="78339"/>
            </a:xfrm>
            <a:custGeom>
              <a:avLst/>
              <a:gdLst>
                <a:gd name="T0" fmla="*/ 24 w 39"/>
                <a:gd name="T1" fmla="*/ 0 h 26"/>
                <a:gd name="T2" fmla="*/ 20 w 39"/>
                <a:gd name="T3" fmla="*/ 26 h 26"/>
                <a:gd name="T4" fmla="*/ 24 w 39"/>
                <a:gd name="T5" fmla="*/ 0 h 26"/>
              </a:gdLst>
              <a:ahLst/>
              <a:cxnLst>
                <a:cxn ang="0">
                  <a:pos x="T0" y="T1"/>
                </a:cxn>
                <a:cxn ang="0">
                  <a:pos x="T2" y="T3"/>
                </a:cxn>
                <a:cxn ang="0">
                  <a:pos x="T4" y="T5"/>
                </a:cxn>
              </a:cxnLst>
              <a:rect l="0" t="0" r="r" b="b"/>
              <a:pathLst>
                <a:path w="39" h="26">
                  <a:moveTo>
                    <a:pt x="24" y="0"/>
                  </a:moveTo>
                  <a:cubicBezTo>
                    <a:pt x="39" y="3"/>
                    <a:pt x="36" y="26"/>
                    <a:pt x="20" y="26"/>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3" name="Freeform 26">
              <a:extLst>
                <a:ext uri="{FF2B5EF4-FFF2-40B4-BE49-F238E27FC236}">
                  <a16:creationId xmlns:a16="http://schemas.microsoft.com/office/drawing/2014/main" xmlns="" id="{FCC639BE-A7F9-46A2-955A-3ACA454554F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2049121" y="6351959"/>
              <a:ext cx="127608" cy="78339"/>
            </a:xfrm>
            <a:custGeom>
              <a:avLst/>
              <a:gdLst>
                <a:gd name="T0" fmla="*/ 24 w 39"/>
                <a:gd name="T1" fmla="*/ 0 h 26"/>
                <a:gd name="T2" fmla="*/ 20 w 39"/>
                <a:gd name="T3" fmla="*/ 25 h 26"/>
                <a:gd name="T4" fmla="*/ 24 w 39"/>
                <a:gd name="T5" fmla="*/ 0 h 26"/>
              </a:gdLst>
              <a:ahLst/>
              <a:cxnLst>
                <a:cxn ang="0">
                  <a:pos x="T0" y="T1"/>
                </a:cxn>
                <a:cxn ang="0">
                  <a:pos x="T2" y="T3"/>
                </a:cxn>
                <a:cxn ang="0">
                  <a:pos x="T4" y="T5"/>
                </a:cxn>
              </a:cxnLst>
              <a:rect l="0" t="0" r="r" b="b"/>
              <a:pathLst>
                <a:path w="39" h="26">
                  <a:moveTo>
                    <a:pt x="24" y="0"/>
                  </a:moveTo>
                  <a:cubicBezTo>
                    <a:pt x="39" y="2"/>
                    <a:pt x="36" y="26"/>
                    <a:pt x="20" y="25"/>
                  </a:cubicBezTo>
                  <a:cubicBezTo>
                    <a:pt x="0" y="18"/>
                    <a:pt x="3"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4" name="Freeform 27">
              <a:extLst>
                <a:ext uri="{FF2B5EF4-FFF2-40B4-BE49-F238E27FC236}">
                  <a16:creationId xmlns:a16="http://schemas.microsoft.com/office/drawing/2014/main" xmlns="" id="{B3FED40E-A961-4D78-947A-5AC1BD51004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625300" y="6342577"/>
              <a:ext cx="131153" cy="93843"/>
            </a:xfrm>
            <a:custGeom>
              <a:avLst/>
              <a:gdLst>
                <a:gd name="T0" fmla="*/ 22 w 40"/>
                <a:gd name="T1" fmla="*/ 0 h 31"/>
                <a:gd name="T2" fmla="*/ 16 w 40"/>
                <a:gd name="T3" fmla="*/ 25 h 31"/>
                <a:gd name="T4" fmla="*/ 22 w 40"/>
                <a:gd name="T5" fmla="*/ 0 h 31"/>
              </a:gdLst>
              <a:ahLst/>
              <a:cxnLst>
                <a:cxn ang="0">
                  <a:pos x="T0" y="T1"/>
                </a:cxn>
                <a:cxn ang="0">
                  <a:pos x="T2" y="T3"/>
                </a:cxn>
                <a:cxn ang="0">
                  <a:pos x="T4" y="T5"/>
                </a:cxn>
              </a:cxnLst>
              <a:rect l="0" t="0" r="r" b="b"/>
              <a:pathLst>
                <a:path w="40" h="31">
                  <a:moveTo>
                    <a:pt x="22" y="0"/>
                  </a:moveTo>
                  <a:cubicBezTo>
                    <a:pt x="39" y="3"/>
                    <a:pt x="40" y="31"/>
                    <a:pt x="16" y="25"/>
                  </a:cubicBezTo>
                  <a:cubicBezTo>
                    <a:pt x="0" y="7"/>
                    <a:pt x="13" y="4"/>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5" name="Freeform 28">
              <a:extLst>
                <a:ext uri="{FF2B5EF4-FFF2-40B4-BE49-F238E27FC236}">
                  <a16:creationId xmlns:a16="http://schemas.microsoft.com/office/drawing/2014/main" xmlns="" id="{1445BCDF-9E07-46AD-A6B5-5BEFA223C1B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851300" y="6351959"/>
              <a:ext cx="127608" cy="69362"/>
            </a:xfrm>
            <a:custGeom>
              <a:avLst/>
              <a:gdLst>
                <a:gd name="T0" fmla="*/ 16 w 39"/>
                <a:gd name="T1" fmla="*/ 0 h 23"/>
                <a:gd name="T2" fmla="*/ 11 w 39"/>
                <a:gd name="T3" fmla="*/ 23 h 23"/>
                <a:gd name="T4" fmla="*/ 16 w 39"/>
                <a:gd name="T5" fmla="*/ 0 h 23"/>
              </a:gdLst>
              <a:ahLst/>
              <a:cxnLst>
                <a:cxn ang="0">
                  <a:pos x="T0" y="T1"/>
                </a:cxn>
                <a:cxn ang="0">
                  <a:pos x="T2" y="T3"/>
                </a:cxn>
                <a:cxn ang="0">
                  <a:pos x="T4" y="T5"/>
                </a:cxn>
              </a:cxnLst>
              <a:rect l="0" t="0" r="r" b="b"/>
              <a:pathLst>
                <a:path w="39" h="23">
                  <a:moveTo>
                    <a:pt x="16" y="0"/>
                  </a:moveTo>
                  <a:cubicBezTo>
                    <a:pt x="39" y="7"/>
                    <a:pt x="31" y="17"/>
                    <a:pt x="11" y="23"/>
                  </a:cubicBezTo>
                  <a:cubicBezTo>
                    <a:pt x="0" y="16"/>
                    <a:pt x="4" y="2"/>
                    <a:pt x="1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6" name="Freeform 55">
              <a:extLst>
                <a:ext uri="{FF2B5EF4-FFF2-40B4-BE49-F238E27FC236}">
                  <a16:creationId xmlns:a16="http://schemas.microsoft.com/office/drawing/2014/main" xmlns="" id="{23324DC7-93D9-451A-9ABF-1B4D92BF22C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988188" y="6083917"/>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3"/>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7" name="Freeform 56">
              <a:extLst>
                <a:ext uri="{FF2B5EF4-FFF2-40B4-BE49-F238E27FC236}">
                  <a16:creationId xmlns:a16="http://schemas.microsoft.com/office/drawing/2014/main" xmlns="" id="{003474BA-A947-4598-96BB-BAACE2411DC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080360" y="6045971"/>
              <a:ext cx="128495" cy="72626"/>
            </a:xfrm>
            <a:custGeom>
              <a:avLst/>
              <a:gdLst>
                <a:gd name="T0" fmla="*/ 21 w 39"/>
                <a:gd name="T1" fmla="*/ 0 h 24"/>
                <a:gd name="T2" fmla="*/ 22 w 39"/>
                <a:gd name="T3" fmla="*/ 24 h 24"/>
                <a:gd name="T4" fmla="*/ 21 w 39"/>
                <a:gd name="T5" fmla="*/ 0 h 24"/>
              </a:gdLst>
              <a:ahLst/>
              <a:cxnLst>
                <a:cxn ang="0">
                  <a:pos x="T0" y="T1"/>
                </a:cxn>
                <a:cxn ang="0">
                  <a:pos x="T2" y="T3"/>
                </a:cxn>
                <a:cxn ang="0">
                  <a:pos x="T4" y="T5"/>
                </a:cxn>
              </a:cxnLst>
              <a:rect l="0" t="0" r="r" b="b"/>
              <a:pathLst>
                <a:path w="39" h="24">
                  <a:moveTo>
                    <a:pt x="21" y="0"/>
                  </a:moveTo>
                  <a:cubicBezTo>
                    <a:pt x="37" y="0"/>
                    <a:pt x="39" y="23"/>
                    <a:pt x="22" y="24"/>
                  </a:cubicBezTo>
                  <a:cubicBezTo>
                    <a:pt x="7" y="22"/>
                    <a:pt x="0" y="5"/>
                    <a:pt x="2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8" name="Freeform 57">
              <a:extLst>
                <a:ext uri="{FF2B5EF4-FFF2-40B4-BE49-F238E27FC236}">
                  <a16:creationId xmlns:a16="http://schemas.microsoft.com/office/drawing/2014/main" xmlns="" id="{04426A72-0FD0-478F-AAC5-B49E1425353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725717" y="6081156"/>
              <a:ext cx="140901" cy="93843"/>
            </a:xfrm>
            <a:custGeom>
              <a:avLst/>
              <a:gdLst>
                <a:gd name="T0" fmla="*/ 27 w 43"/>
                <a:gd name="T1" fmla="*/ 3 h 31"/>
                <a:gd name="T2" fmla="*/ 40 w 43"/>
                <a:gd name="T3" fmla="*/ 23 h 31"/>
                <a:gd name="T4" fmla="*/ 27 w 43"/>
                <a:gd name="T5" fmla="*/ 3 h 31"/>
              </a:gdLst>
              <a:ahLst/>
              <a:cxnLst>
                <a:cxn ang="0">
                  <a:pos x="T0" y="T1"/>
                </a:cxn>
                <a:cxn ang="0">
                  <a:pos x="T2" y="T3"/>
                </a:cxn>
                <a:cxn ang="0">
                  <a:pos x="T4" y="T5"/>
                </a:cxn>
              </a:cxnLst>
              <a:rect l="0" t="0" r="r" b="b"/>
              <a:pathLst>
                <a:path w="43" h="31">
                  <a:moveTo>
                    <a:pt x="27" y="3"/>
                  </a:moveTo>
                  <a:cubicBezTo>
                    <a:pt x="35" y="0"/>
                    <a:pt x="43" y="17"/>
                    <a:pt x="40" y="23"/>
                  </a:cubicBezTo>
                  <a:cubicBezTo>
                    <a:pt x="21" y="31"/>
                    <a:pt x="0" y="15"/>
                    <a:pt x="27"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79" name="Freeform 60">
              <a:extLst>
                <a:ext uri="{FF2B5EF4-FFF2-40B4-BE49-F238E27FC236}">
                  <a16:creationId xmlns:a16="http://schemas.microsoft.com/office/drawing/2014/main" xmlns="" id="{17260BB0-9DCA-4927-89A5-1314AD40EB3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513037" y="6063203"/>
              <a:ext cx="131153" cy="69362"/>
            </a:xfrm>
            <a:custGeom>
              <a:avLst/>
              <a:gdLst>
                <a:gd name="T0" fmla="*/ 24 w 40"/>
                <a:gd name="T1" fmla="*/ 0 h 23"/>
                <a:gd name="T2" fmla="*/ 25 w 40"/>
                <a:gd name="T3" fmla="*/ 23 h 23"/>
                <a:gd name="T4" fmla="*/ 24 w 40"/>
                <a:gd name="T5" fmla="*/ 0 h 23"/>
              </a:gdLst>
              <a:ahLst/>
              <a:cxnLst>
                <a:cxn ang="0">
                  <a:pos x="T0" y="T1"/>
                </a:cxn>
                <a:cxn ang="0">
                  <a:pos x="T2" y="T3"/>
                </a:cxn>
                <a:cxn ang="0">
                  <a:pos x="T4" y="T5"/>
                </a:cxn>
              </a:cxnLst>
              <a:rect l="0" t="0" r="r" b="b"/>
              <a:pathLst>
                <a:path w="40" h="23">
                  <a:moveTo>
                    <a:pt x="24" y="0"/>
                  </a:moveTo>
                  <a:cubicBezTo>
                    <a:pt x="40" y="0"/>
                    <a:pt x="38" y="20"/>
                    <a:pt x="25" y="23"/>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0" name="Freeform 61">
              <a:extLst>
                <a:ext uri="{FF2B5EF4-FFF2-40B4-BE49-F238E27FC236}">
                  <a16:creationId xmlns:a16="http://schemas.microsoft.com/office/drawing/2014/main" xmlns="" id="{F459656F-63AC-4FC7-8D12-282B9B0C4C5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1260480" y="6017506"/>
              <a:ext cx="137356" cy="99554"/>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5"/>
                    <a:pt x="16"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1" name="Freeform 5">
              <a:extLst>
                <a:ext uri="{FF2B5EF4-FFF2-40B4-BE49-F238E27FC236}">
                  <a16:creationId xmlns:a16="http://schemas.microsoft.com/office/drawing/2014/main" xmlns="" id="{5C345A48-BE33-4B10-AF97-207DC7E2CC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596434" y="6347177"/>
              <a:ext cx="121406" cy="81603"/>
            </a:xfrm>
            <a:custGeom>
              <a:avLst/>
              <a:gdLst>
                <a:gd name="T0" fmla="*/ 20 w 37"/>
                <a:gd name="T1" fmla="*/ 1 h 27"/>
                <a:gd name="T2" fmla="*/ 22 w 37"/>
                <a:gd name="T3" fmla="*/ 27 h 27"/>
                <a:gd name="T4" fmla="*/ 20 w 37"/>
                <a:gd name="T5" fmla="*/ 1 h 27"/>
              </a:gdLst>
              <a:ahLst/>
              <a:cxnLst>
                <a:cxn ang="0">
                  <a:pos x="T0" y="T1"/>
                </a:cxn>
                <a:cxn ang="0">
                  <a:pos x="T2" y="T3"/>
                </a:cxn>
                <a:cxn ang="0">
                  <a:pos x="T4" y="T5"/>
                </a:cxn>
              </a:cxnLst>
              <a:rect l="0" t="0" r="r" b="b"/>
              <a:pathLst>
                <a:path w="37" h="27">
                  <a:moveTo>
                    <a:pt x="20" y="1"/>
                  </a:moveTo>
                  <a:cubicBezTo>
                    <a:pt x="31" y="1"/>
                    <a:pt x="37" y="24"/>
                    <a:pt x="22" y="27"/>
                  </a:cubicBezTo>
                  <a:cubicBezTo>
                    <a:pt x="2" y="27"/>
                    <a:pt x="0" y="0"/>
                    <a:pt x="20"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2" name="Freeform 6">
              <a:extLst>
                <a:ext uri="{FF2B5EF4-FFF2-40B4-BE49-F238E27FC236}">
                  <a16:creationId xmlns:a16="http://schemas.microsoft.com/office/drawing/2014/main" xmlns="" id="{65503F74-3A89-46DD-AD4D-9BB164E252CC}"/>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310592" y="6345841"/>
              <a:ext cx="124063" cy="87315"/>
            </a:xfrm>
            <a:custGeom>
              <a:avLst/>
              <a:gdLst>
                <a:gd name="T0" fmla="*/ 12 w 38"/>
                <a:gd name="T1" fmla="*/ 3 h 29"/>
                <a:gd name="T2" fmla="*/ 15 w 38"/>
                <a:gd name="T3" fmla="*/ 29 h 29"/>
                <a:gd name="T4" fmla="*/ 12 w 38"/>
                <a:gd name="T5" fmla="*/ 3 h 29"/>
              </a:gdLst>
              <a:ahLst/>
              <a:cxnLst>
                <a:cxn ang="0">
                  <a:pos x="T0" y="T1"/>
                </a:cxn>
                <a:cxn ang="0">
                  <a:pos x="T2" y="T3"/>
                </a:cxn>
                <a:cxn ang="0">
                  <a:pos x="T4" y="T5"/>
                </a:cxn>
              </a:cxnLst>
              <a:rect l="0" t="0" r="r" b="b"/>
              <a:pathLst>
                <a:path w="38" h="29">
                  <a:moveTo>
                    <a:pt x="12" y="3"/>
                  </a:moveTo>
                  <a:cubicBezTo>
                    <a:pt x="34" y="0"/>
                    <a:pt x="38" y="26"/>
                    <a:pt x="15" y="29"/>
                  </a:cubicBezTo>
                  <a:cubicBezTo>
                    <a:pt x="4" y="23"/>
                    <a:pt x="0" y="9"/>
                    <a:pt x="12" y="3"/>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3" name="Freeform 7">
              <a:extLst>
                <a:ext uri="{FF2B5EF4-FFF2-40B4-BE49-F238E27FC236}">
                  <a16:creationId xmlns:a16="http://schemas.microsoft.com/office/drawing/2014/main" xmlns="" id="{5D8D4A6C-9C30-46E6-953F-8FFE24534F6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865803" y="6306514"/>
              <a:ext cx="138242" cy="100371"/>
            </a:xfrm>
            <a:custGeom>
              <a:avLst/>
              <a:gdLst>
                <a:gd name="T0" fmla="*/ 25 w 42"/>
                <a:gd name="T1" fmla="*/ 1 h 33"/>
                <a:gd name="T2" fmla="*/ 4 w 42"/>
                <a:gd name="T3" fmla="*/ 19 h 33"/>
                <a:gd name="T4" fmla="*/ 25 w 42"/>
                <a:gd name="T5" fmla="*/ 1 h 33"/>
              </a:gdLst>
              <a:ahLst/>
              <a:cxnLst>
                <a:cxn ang="0">
                  <a:pos x="T0" y="T1"/>
                </a:cxn>
                <a:cxn ang="0">
                  <a:pos x="T2" y="T3"/>
                </a:cxn>
                <a:cxn ang="0">
                  <a:pos x="T4" y="T5"/>
                </a:cxn>
              </a:cxnLst>
              <a:rect l="0" t="0" r="r" b="b"/>
              <a:pathLst>
                <a:path w="42" h="33">
                  <a:moveTo>
                    <a:pt x="25" y="1"/>
                  </a:moveTo>
                  <a:cubicBezTo>
                    <a:pt x="42" y="14"/>
                    <a:pt x="15" y="33"/>
                    <a:pt x="4" y="19"/>
                  </a:cubicBezTo>
                  <a:cubicBezTo>
                    <a:pt x="0" y="6"/>
                    <a:pt x="15" y="0"/>
                    <a:pt x="25"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4" name="Freeform 8">
              <a:extLst>
                <a:ext uri="{FF2B5EF4-FFF2-40B4-BE49-F238E27FC236}">
                  <a16:creationId xmlns:a16="http://schemas.microsoft.com/office/drawing/2014/main" xmlns="" id="{844B12AB-BDBA-412B-8127-0671AB6BF8E9}"/>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670714" y="6339312"/>
              <a:ext cx="131153" cy="88130"/>
            </a:xfrm>
            <a:custGeom>
              <a:avLst/>
              <a:gdLst>
                <a:gd name="T0" fmla="*/ 26 w 40"/>
                <a:gd name="T1" fmla="*/ 0 h 29"/>
                <a:gd name="T2" fmla="*/ 39 w 40"/>
                <a:gd name="T3" fmla="*/ 20 h 29"/>
                <a:gd name="T4" fmla="*/ 26 w 40"/>
                <a:gd name="T5" fmla="*/ 0 h 29"/>
              </a:gdLst>
              <a:ahLst/>
              <a:cxnLst>
                <a:cxn ang="0">
                  <a:pos x="T0" y="T1"/>
                </a:cxn>
                <a:cxn ang="0">
                  <a:pos x="T2" y="T3"/>
                </a:cxn>
                <a:cxn ang="0">
                  <a:pos x="T4" y="T5"/>
                </a:cxn>
              </a:cxnLst>
              <a:rect l="0" t="0" r="r" b="b"/>
              <a:pathLst>
                <a:path w="40" h="29">
                  <a:moveTo>
                    <a:pt x="26" y="0"/>
                  </a:moveTo>
                  <a:cubicBezTo>
                    <a:pt x="34" y="0"/>
                    <a:pt x="40" y="10"/>
                    <a:pt x="39" y="20"/>
                  </a:cubicBezTo>
                  <a:cubicBezTo>
                    <a:pt x="17" y="29"/>
                    <a:pt x="0" y="10"/>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5" name="Freeform 9">
              <a:extLst>
                <a:ext uri="{FF2B5EF4-FFF2-40B4-BE49-F238E27FC236}">
                  <a16:creationId xmlns:a16="http://schemas.microsoft.com/office/drawing/2014/main" xmlns="" id="{84AE8FA4-8AC5-4D0E-9FF8-B6F6D961FCAB}"/>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956060" y="6342577"/>
              <a:ext cx="121406" cy="88130"/>
            </a:xfrm>
            <a:custGeom>
              <a:avLst/>
              <a:gdLst>
                <a:gd name="T0" fmla="*/ 18 w 37"/>
                <a:gd name="T1" fmla="*/ 4 h 29"/>
                <a:gd name="T2" fmla="*/ 22 w 37"/>
                <a:gd name="T3" fmla="*/ 29 h 29"/>
                <a:gd name="T4" fmla="*/ 18 w 37"/>
                <a:gd name="T5" fmla="*/ 4 h 29"/>
              </a:gdLst>
              <a:ahLst/>
              <a:cxnLst>
                <a:cxn ang="0">
                  <a:pos x="T0" y="T1"/>
                </a:cxn>
                <a:cxn ang="0">
                  <a:pos x="T2" y="T3"/>
                </a:cxn>
                <a:cxn ang="0">
                  <a:pos x="T4" y="T5"/>
                </a:cxn>
              </a:cxnLst>
              <a:rect l="0" t="0" r="r" b="b"/>
              <a:pathLst>
                <a:path w="37" h="29">
                  <a:moveTo>
                    <a:pt x="18" y="4"/>
                  </a:moveTo>
                  <a:cubicBezTo>
                    <a:pt x="35" y="0"/>
                    <a:pt x="37" y="28"/>
                    <a:pt x="22" y="29"/>
                  </a:cubicBezTo>
                  <a:cubicBezTo>
                    <a:pt x="7" y="28"/>
                    <a:pt x="0" y="14"/>
                    <a:pt x="18"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6" name="Freeform 11">
              <a:extLst>
                <a:ext uri="{FF2B5EF4-FFF2-40B4-BE49-F238E27FC236}">
                  <a16:creationId xmlns:a16="http://schemas.microsoft.com/office/drawing/2014/main" xmlns="" id="{462515DF-512D-49E0-B5FE-637D9E352B8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198871" y="6306670"/>
              <a:ext cx="143559" cy="102819"/>
            </a:xfrm>
            <a:custGeom>
              <a:avLst/>
              <a:gdLst>
                <a:gd name="T0" fmla="*/ 31 w 44"/>
                <a:gd name="T1" fmla="*/ 1 h 34"/>
                <a:gd name="T2" fmla="*/ 42 w 44"/>
                <a:gd name="T3" fmla="*/ 19 h 34"/>
                <a:gd name="T4" fmla="*/ 31 w 44"/>
                <a:gd name="T5" fmla="*/ 1 h 34"/>
              </a:gdLst>
              <a:ahLst/>
              <a:cxnLst>
                <a:cxn ang="0">
                  <a:pos x="T0" y="T1"/>
                </a:cxn>
                <a:cxn ang="0">
                  <a:pos x="T2" y="T3"/>
                </a:cxn>
                <a:cxn ang="0">
                  <a:pos x="T4" y="T5"/>
                </a:cxn>
              </a:cxnLst>
              <a:rect l="0" t="0" r="r" b="b"/>
              <a:pathLst>
                <a:path w="44" h="34">
                  <a:moveTo>
                    <a:pt x="31" y="1"/>
                  </a:moveTo>
                  <a:cubicBezTo>
                    <a:pt x="39" y="0"/>
                    <a:pt x="44" y="12"/>
                    <a:pt x="42" y="19"/>
                  </a:cubicBezTo>
                  <a:cubicBezTo>
                    <a:pt x="25" y="34"/>
                    <a:pt x="0" y="8"/>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7" name="Freeform 12">
              <a:extLst>
                <a:ext uri="{FF2B5EF4-FFF2-40B4-BE49-F238E27FC236}">
                  <a16:creationId xmlns:a16="http://schemas.microsoft.com/office/drawing/2014/main" xmlns="" id="{342CB8A0-096D-4A9F-B962-294DB670BD7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716391" y="6324623"/>
              <a:ext cx="134697" cy="81603"/>
            </a:xfrm>
            <a:custGeom>
              <a:avLst/>
              <a:gdLst>
                <a:gd name="T0" fmla="*/ 22 w 41"/>
                <a:gd name="T1" fmla="*/ 0 h 27"/>
                <a:gd name="T2" fmla="*/ 8 w 41"/>
                <a:gd name="T3" fmla="*/ 20 h 27"/>
                <a:gd name="T4" fmla="*/ 22 w 41"/>
                <a:gd name="T5" fmla="*/ 0 h 27"/>
              </a:gdLst>
              <a:ahLst/>
              <a:cxnLst>
                <a:cxn ang="0">
                  <a:pos x="T0" y="T1"/>
                </a:cxn>
                <a:cxn ang="0">
                  <a:pos x="T2" y="T3"/>
                </a:cxn>
                <a:cxn ang="0">
                  <a:pos x="T4" y="T5"/>
                </a:cxn>
              </a:cxnLst>
              <a:rect l="0" t="0" r="r" b="b"/>
              <a:pathLst>
                <a:path w="41" h="27">
                  <a:moveTo>
                    <a:pt x="22" y="0"/>
                  </a:moveTo>
                  <a:cubicBezTo>
                    <a:pt x="41" y="12"/>
                    <a:pt x="24" y="27"/>
                    <a:pt x="8" y="20"/>
                  </a:cubicBezTo>
                  <a:cubicBezTo>
                    <a:pt x="0" y="7"/>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8" name="Freeform 13">
              <a:extLst>
                <a:ext uri="{FF2B5EF4-FFF2-40B4-BE49-F238E27FC236}">
                  <a16:creationId xmlns:a16="http://schemas.microsoft.com/office/drawing/2014/main" xmlns="" id="{6870353D-6B96-4946-8BB5-015BF6E6E22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344031" y="6362033"/>
              <a:ext cx="124951" cy="69362"/>
            </a:xfrm>
            <a:custGeom>
              <a:avLst/>
              <a:gdLst>
                <a:gd name="T0" fmla="*/ 26 w 38"/>
                <a:gd name="T1" fmla="*/ 0 h 23"/>
                <a:gd name="T2" fmla="*/ 25 w 38"/>
                <a:gd name="T3" fmla="*/ 23 h 23"/>
                <a:gd name="T4" fmla="*/ 26 w 38"/>
                <a:gd name="T5" fmla="*/ 0 h 23"/>
              </a:gdLst>
              <a:ahLst/>
              <a:cxnLst>
                <a:cxn ang="0">
                  <a:pos x="T0" y="T1"/>
                </a:cxn>
                <a:cxn ang="0">
                  <a:pos x="T2" y="T3"/>
                </a:cxn>
                <a:cxn ang="0">
                  <a:pos x="T4" y="T5"/>
                </a:cxn>
              </a:cxnLst>
              <a:rect l="0" t="0" r="r" b="b"/>
              <a:pathLst>
                <a:path w="38" h="23">
                  <a:moveTo>
                    <a:pt x="26" y="0"/>
                  </a:moveTo>
                  <a:cubicBezTo>
                    <a:pt x="38" y="0"/>
                    <a:pt x="37" y="20"/>
                    <a:pt x="25" y="23"/>
                  </a:cubicBezTo>
                  <a:cubicBezTo>
                    <a:pt x="0" y="23"/>
                    <a:pt x="5" y="1"/>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89" name="Freeform 14">
              <a:extLst>
                <a:ext uri="{FF2B5EF4-FFF2-40B4-BE49-F238E27FC236}">
                  <a16:creationId xmlns:a16="http://schemas.microsoft.com/office/drawing/2014/main" xmlns="" id="{20249E38-6114-4065-8836-941D6C55D5D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070859" y="6318096"/>
              <a:ext cx="134697" cy="84866"/>
            </a:xfrm>
            <a:custGeom>
              <a:avLst/>
              <a:gdLst>
                <a:gd name="T0" fmla="*/ 26 w 41"/>
                <a:gd name="T1" fmla="*/ 1 h 28"/>
                <a:gd name="T2" fmla="*/ 39 w 41"/>
                <a:gd name="T3" fmla="*/ 20 h 28"/>
                <a:gd name="T4" fmla="*/ 26 w 41"/>
                <a:gd name="T5" fmla="*/ 1 h 28"/>
              </a:gdLst>
              <a:ahLst/>
              <a:cxnLst>
                <a:cxn ang="0">
                  <a:pos x="T0" y="T1"/>
                </a:cxn>
                <a:cxn ang="0">
                  <a:pos x="T2" y="T3"/>
                </a:cxn>
                <a:cxn ang="0">
                  <a:pos x="T4" y="T5"/>
                </a:cxn>
              </a:cxnLst>
              <a:rect l="0" t="0" r="r" b="b"/>
              <a:pathLst>
                <a:path w="41" h="28">
                  <a:moveTo>
                    <a:pt x="26" y="1"/>
                  </a:moveTo>
                  <a:cubicBezTo>
                    <a:pt x="34" y="0"/>
                    <a:pt x="41" y="12"/>
                    <a:pt x="39" y="20"/>
                  </a:cubicBezTo>
                  <a:cubicBezTo>
                    <a:pt x="17" y="28"/>
                    <a:pt x="0" y="12"/>
                    <a:pt x="26"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0" name="Freeform 16">
              <a:extLst>
                <a:ext uri="{FF2B5EF4-FFF2-40B4-BE49-F238E27FC236}">
                  <a16:creationId xmlns:a16="http://schemas.microsoft.com/office/drawing/2014/main" xmlns="" id="{BDA5073D-3C1B-4779-8DEF-FD9CD5308D4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461176" y="6300142"/>
              <a:ext cx="143559" cy="97107"/>
            </a:xfrm>
            <a:custGeom>
              <a:avLst/>
              <a:gdLst>
                <a:gd name="T0" fmla="*/ 31 w 44"/>
                <a:gd name="T1" fmla="*/ 1 h 32"/>
                <a:gd name="T2" fmla="*/ 43 w 44"/>
                <a:gd name="T3" fmla="*/ 15 h 32"/>
                <a:gd name="T4" fmla="*/ 31 w 44"/>
                <a:gd name="T5" fmla="*/ 1 h 32"/>
              </a:gdLst>
              <a:ahLst/>
              <a:cxnLst>
                <a:cxn ang="0">
                  <a:pos x="T0" y="T1"/>
                </a:cxn>
                <a:cxn ang="0">
                  <a:pos x="T2" y="T3"/>
                </a:cxn>
                <a:cxn ang="0">
                  <a:pos x="T4" y="T5"/>
                </a:cxn>
              </a:cxnLst>
              <a:rect l="0" t="0" r="r" b="b"/>
              <a:pathLst>
                <a:path w="44" h="32">
                  <a:moveTo>
                    <a:pt x="31" y="1"/>
                  </a:moveTo>
                  <a:cubicBezTo>
                    <a:pt x="40" y="0"/>
                    <a:pt x="44" y="8"/>
                    <a:pt x="43" y="15"/>
                  </a:cubicBezTo>
                  <a:cubicBezTo>
                    <a:pt x="29" y="32"/>
                    <a:pt x="0" y="6"/>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1" name="Freeform 17">
              <a:extLst>
                <a:ext uri="{FF2B5EF4-FFF2-40B4-BE49-F238E27FC236}">
                  <a16:creationId xmlns:a16="http://schemas.microsoft.com/office/drawing/2014/main" xmlns="" id="{79505220-ED85-46B5-A218-0991FA579482}"/>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039205" y="6341355"/>
              <a:ext cx="94821" cy="69362"/>
            </a:xfrm>
            <a:custGeom>
              <a:avLst/>
              <a:gdLst>
                <a:gd name="T0" fmla="*/ 13 w 29"/>
                <a:gd name="T1" fmla="*/ 0 h 23"/>
                <a:gd name="T2" fmla="*/ 13 w 29"/>
                <a:gd name="T3" fmla="*/ 23 h 23"/>
                <a:gd name="T4" fmla="*/ 13 w 29"/>
                <a:gd name="T5" fmla="*/ 0 h 23"/>
              </a:gdLst>
              <a:ahLst/>
              <a:cxnLst>
                <a:cxn ang="0">
                  <a:pos x="T0" y="T1"/>
                </a:cxn>
                <a:cxn ang="0">
                  <a:pos x="T2" y="T3"/>
                </a:cxn>
                <a:cxn ang="0">
                  <a:pos x="T4" y="T5"/>
                </a:cxn>
              </a:cxnLst>
              <a:rect l="0" t="0" r="r" b="b"/>
              <a:pathLst>
                <a:path w="29" h="23">
                  <a:moveTo>
                    <a:pt x="13" y="0"/>
                  </a:moveTo>
                  <a:cubicBezTo>
                    <a:pt x="27" y="0"/>
                    <a:pt x="29" y="22"/>
                    <a:pt x="13" y="23"/>
                  </a:cubicBezTo>
                  <a:cubicBezTo>
                    <a:pt x="2" y="22"/>
                    <a:pt x="0" y="2"/>
                    <a:pt x="1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2" name="Freeform 21">
              <a:extLst>
                <a:ext uri="{FF2B5EF4-FFF2-40B4-BE49-F238E27FC236}">
                  <a16:creationId xmlns:a16="http://schemas.microsoft.com/office/drawing/2014/main" xmlns="" id="{A8513416-DF87-4A83-8026-AF40654BAE18}"/>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730057" y="6318096"/>
              <a:ext cx="140901" cy="102819"/>
            </a:xfrm>
            <a:custGeom>
              <a:avLst/>
              <a:gdLst>
                <a:gd name="T0" fmla="*/ 24 w 43"/>
                <a:gd name="T1" fmla="*/ 0 h 34"/>
                <a:gd name="T2" fmla="*/ 14 w 43"/>
                <a:gd name="T3" fmla="*/ 23 h 34"/>
                <a:gd name="T4" fmla="*/ 24 w 43"/>
                <a:gd name="T5" fmla="*/ 0 h 34"/>
              </a:gdLst>
              <a:ahLst/>
              <a:cxnLst>
                <a:cxn ang="0">
                  <a:pos x="T0" y="T1"/>
                </a:cxn>
                <a:cxn ang="0">
                  <a:pos x="T2" y="T3"/>
                </a:cxn>
                <a:cxn ang="0">
                  <a:pos x="T4" y="T5"/>
                </a:cxn>
              </a:cxnLst>
              <a:rect l="0" t="0" r="r" b="b"/>
              <a:pathLst>
                <a:path w="43" h="34">
                  <a:moveTo>
                    <a:pt x="24" y="0"/>
                  </a:moveTo>
                  <a:cubicBezTo>
                    <a:pt x="43" y="3"/>
                    <a:pt x="28" y="34"/>
                    <a:pt x="14" y="23"/>
                  </a:cubicBezTo>
                  <a:cubicBezTo>
                    <a:pt x="0" y="28"/>
                    <a:pt x="4" y="5"/>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3" name="Freeform 25">
              <a:extLst>
                <a:ext uri="{FF2B5EF4-FFF2-40B4-BE49-F238E27FC236}">
                  <a16:creationId xmlns:a16="http://schemas.microsoft.com/office/drawing/2014/main" xmlns="" id="{AF0489C4-7984-4A49-9D02-ACE2DD3EC8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930591" y="6309120"/>
              <a:ext cx="134697" cy="93843"/>
            </a:xfrm>
            <a:custGeom>
              <a:avLst/>
              <a:gdLst>
                <a:gd name="T0" fmla="*/ 23 w 41"/>
                <a:gd name="T1" fmla="*/ 0 h 31"/>
                <a:gd name="T2" fmla="*/ 17 w 41"/>
                <a:gd name="T3" fmla="*/ 25 h 31"/>
                <a:gd name="T4" fmla="*/ 23 w 41"/>
                <a:gd name="T5" fmla="*/ 0 h 31"/>
              </a:gdLst>
              <a:ahLst/>
              <a:cxnLst>
                <a:cxn ang="0">
                  <a:pos x="T0" y="T1"/>
                </a:cxn>
                <a:cxn ang="0">
                  <a:pos x="T2" y="T3"/>
                </a:cxn>
                <a:cxn ang="0">
                  <a:pos x="T4" y="T5"/>
                </a:cxn>
              </a:cxnLst>
              <a:rect l="0" t="0" r="r" b="b"/>
              <a:pathLst>
                <a:path w="41" h="31">
                  <a:moveTo>
                    <a:pt x="23" y="0"/>
                  </a:moveTo>
                  <a:cubicBezTo>
                    <a:pt x="40" y="1"/>
                    <a:pt x="41" y="31"/>
                    <a:pt x="17" y="25"/>
                  </a:cubicBezTo>
                  <a:cubicBezTo>
                    <a:pt x="0" y="7"/>
                    <a:pt x="17" y="4"/>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4" name="Freeform 29">
              <a:extLst>
                <a:ext uri="{FF2B5EF4-FFF2-40B4-BE49-F238E27FC236}">
                  <a16:creationId xmlns:a16="http://schemas.microsoft.com/office/drawing/2014/main" xmlns="" id="{3DB0DE7C-BF6D-4059-94C4-FD4D6E7BA903}"/>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497041" y="6299934"/>
              <a:ext cx="118747" cy="120771"/>
            </a:xfrm>
            <a:custGeom>
              <a:avLst/>
              <a:gdLst>
                <a:gd name="T0" fmla="*/ 16 w 36"/>
                <a:gd name="T1" fmla="*/ 4 h 40"/>
                <a:gd name="T2" fmla="*/ 34 w 36"/>
                <a:gd name="T3" fmla="*/ 15 h 40"/>
                <a:gd name="T4" fmla="*/ 16 w 36"/>
                <a:gd name="T5" fmla="*/ 4 h 40"/>
              </a:gdLst>
              <a:ahLst/>
              <a:cxnLst>
                <a:cxn ang="0">
                  <a:pos x="T0" y="T1"/>
                </a:cxn>
                <a:cxn ang="0">
                  <a:pos x="T2" y="T3"/>
                </a:cxn>
                <a:cxn ang="0">
                  <a:pos x="T4" y="T5"/>
                </a:cxn>
              </a:cxnLst>
              <a:rect l="0" t="0" r="r" b="b"/>
              <a:pathLst>
                <a:path w="36" h="40">
                  <a:moveTo>
                    <a:pt x="16" y="4"/>
                  </a:moveTo>
                  <a:cubicBezTo>
                    <a:pt x="36" y="5"/>
                    <a:pt x="33" y="0"/>
                    <a:pt x="34"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5" name="Freeform 31">
              <a:extLst>
                <a:ext uri="{FF2B5EF4-FFF2-40B4-BE49-F238E27FC236}">
                  <a16:creationId xmlns:a16="http://schemas.microsoft.com/office/drawing/2014/main" xmlns="" id="{5B58E23E-6D06-4F24-B6F8-98AE632C2AE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207517" y="6336989"/>
              <a:ext cx="131153" cy="72626"/>
            </a:xfrm>
            <a:custGeom>
              <a:avLst/>
              <a:gdLst>
                <a:gd name="T0" fmla="*/ 24 w 40"/>
                <a:gd name="T1" fmla="*/ 0 h 24"/>
                <a:gd name="T2" fmla="*/ 25 w 40"/>
                <a:gd name="T3" fmla="*/ 24 h 24"/>
                <a:gd name="T4" fmla="*/ 24 w 40"/>
                <a:gd name="T5" fmla="*/ 0 h 24"/>
              </a:gdLst>
              <a:ahLst/>
              <a:cxnLst>
                <a:cxn ang="0">
                  <a:pos x="T0" y="T1"/>
                </a:cxn>
                <a:cxn ang="0">
                  <a:pos x="T2" y="T3"/>
                </a:cxn>
                <a:cxn ang="0">
                  <a:pos x="T4" y="T5"/>
                </a:cxn>
              </a:cxnLst>
              <a:rect l="0" t="0" r="r" b="b"/>
              <a:pathLst>
                <a:path w="40" h="24">
                  <a:moveTo>
                    <a:pt x="24" y="0"/>
                  </a:moveTo>
                  <a:cubicBezTo>
                    <a:pt x="40" y="0"/>
                    <a:pt x="38" y="20"/>
                    <a:pt x="25" y="24"/>
                  </a:cubicBezTo>
                  <a:cubicBezTo>
                    <a:pt x="0" y="22"/>
                    <a:pt x="6" y="4"/>
                    <a:pt x="2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6" name="Freeform 32">
              <a:extLst>
                <a:ext uri="{FF2B5EF4-FFF2-40B4-BE49-F238E27FC236}">
                  <a16:creationId xmlns:a16="http://schemas.microsoft.com/office/drawing/2014/main" xmlns="" id="{7D87D95A-4B48-4140-BB5C-9A33AACBFA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094795" y="6039831"/>
              <a:ext cx="144445" cy="106083"/>
            </a:xfrm>
            <a:custGeom>
              <a:avLst/>
              <a:gdLst>
                <a:gd name="T0" fmla="*/ 28 w 44"/>
                <a:gd name="T1" fmla="*/ 0 h 35"/>
                <a:gd name="T2" fmla="*/ 42 w 44"/>
                <a:gd name="T3" fmla="*/ 21 h 35"/>
                <a:gd name="T4" fmla="*/ 28 w 44"/>
                <a:gd name="T5" fmla="*/ 0 h 35"/>
              </a:gdLst>
              <a:ahLst/>
              <a:cxnLst>
                <a:cxn ang="0">
                  <a:pos x="T0" y="T1"/>
                </a:cxn>
                <a:cxn ang="0">
                  <a:pos x="T2" y="T3"/>
                </a:cxn>
                <a:cxn ang="0">
                  <a:pos x="T4" y="T5"/>
                </a:cxn>
              </a:cxnLst>
              <a:rect l="0" t="0" r="r" b="b"/>
              <a:pathLst>
                <a:path w="44" h="35">
                  <a:moveTo>
                    <a:pt x="28" y="0"/>
                  </a:moveTo>
                  <a:cubicBezTo>
                    <a:pt x="36" y="1"/>
                    <a:pt x="44" y="12"/>
                    <a:pt x="42" y="21"/>
                  </a:cubicBezTo>
                  <a:cubicBezTo>
                    <a:pt x="23" y="35"/>
                    <a:pt x="0" y="7"/>
                    <a:pt x="2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7" name="Freeform 33">
              <a:extLst>
                <a:ext uri="{FF2B5EF4-FFF2-40B4-BE49-F238E27FC236}">
                  <a16:creationId xmlns:a16="http://schemas.microsoft.com/office/drawing/2014/main" xmlns="" id="{6D78BEA4-B995-4BEC-A3B4-C580D646ADA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015443" y="6088793"/>
              <a:ext cx="151535" cy="75075"/>
            </a:xfrm>
            <a:custGeom>
              <a:avLst/>
              <a:gdLst>
                <a:gd name="T0" fmla="*/ 23 w 46"/>
                <a:gd name="T1" fmla="*/ 0 h 25"/>
                <a:gd name="T2" fmla="*/ 29 w 46"/>
                <a:gd name="T3" fmla="*/ 25 h 25"/>
                <a:gd name="T4" fmla="*/ 23 w 46"/>
                <a:gd name="T5" fmla="*/ 0 h 25"/>
              </a:gdLst>
              <a:ahLst/>
              <a:cxnLst>
                <a:cxn ang="0">
                  <a:pos x="T0" y="T1"/>
                </a:cxn>
                <a:cxn ang="0">
                  <a:pos x="T2" y="T3"/>
                </a:cxn>
                <a:cxn ang="0">
                  <a:pos x="T4" y="T5"/>
                </a:cxn>
              </a:cxnLst>
              <a:rect l="0" t="0" r="r" b="b"/>
              <a:pathLst>
                <a:path w="46" h="25">
                  <a:moveTo>
                    <a:pt x="23" y="0"/>
                  </a:moveTo>
                  <a:cubicBezTo>
                    <a:pt x="32" y="1"/>
                    <a:pt x="46" y="21"/>
                    <a:pt x="29" y="25"/>
                  </a:cubicBezTo>
                  <a:cubicBezTo>
                    <a:pt x="10" y="23"/>
                    <a:pt x="0" y="9"/>
                    <a:pt x="23"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8" name="Freeform 34">
              <a:extLst>
                <a:ext uri="{FF2B5EF4-FFF2-40B4-BE49-F238E27FC236}">
                  <a16:creationId xmlns:a16="http://schemas.microsoft.com/office/drawing/2014/main" xmlns="" id="{C075F1AC-7155-4487-8B7A-0C74E2C65D9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022051" y="6079816"/>
              <a:ext cx="134697" cy="84051"/>
            </a:xfrm>
            <a:custGeom>
              <a:avLst/>
              <a:gdLst>
                <a:gd name="T0" fmla="*/ 22 w 41"/>
                <a:gd name="T1" fmla="*/ 0 h 28"/>
                <a:gd name="T2" fmla="*/ 8 w 41"/>
                <a:gd name="T3" fmla="*/ 21 h 28"/>
                <a:gd name="T4" fmla="*/ 22 w 41"/>
                <a:gd name="T5" fmla="*/ 0 h 28"/>
              </a:gdLst>
              <a:ahLst/>
              <a:cxnLst>
                <a:cxn ang="0">
                  <a:pos x="T0" y="T1"/>
                </a:cxn>
                <a:cxn ang="0">
                  <a:pos x="T2" y="T3"/>
                </a:cxn>
                <a:cxn ang="0">
                  <a:pos x="T4" y="T5"/>
                </a:cxn>
              </a:cxnLst>
              <a:rect l="0" t="0" r="r" b="b"/>
              <a:pathLst>
                <a:path w="41" h="28">
                  <a:moveTo>
                    <a:pt x="22" y="0"/>
                  </a:moveTo>
                  <a:cubicBezTo>
                    <a:pt x="41" y="13"/>
                    <a:pt x="24" y="28"/>
                    <a:pt x="8" y="21"/>
                  </a:cubicBezTo>
                  <a:cubicBezTo>
                    <a:pt x="0" y="8"/>
                    <a:pt x="8" y="0"/>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99" name="Freeform 35">
              <a:extLst>
                <a:ext uri="{FF2B5EF4-FFF2-40B4-BE49-F238E27FC236}">
                  <a16:creationId xmlns:a16="http://schemas.microsoft.com/office/drawing/2014/main" xmlns="" id="{2923812A-0930-464A-B863-8232CDF9BEA6}"/>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806684" y="6076799"/>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0" name="Freeform 36">
              <a:extLst>
                <a:ext uri="{FF2B5EF4-FFF2-40B4-BE49-F238E27FC236}">
                  <a16:creationId xmlns:a16="http://schemas.microsoft.com/office/drawing/2014/main" xmlns="" id="{5B22D5AF-1F95-4943-ADBD-50BF0DDC9BC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345904" y="6043095"/>
              <a:ext cx="144445" cy="102819"/>
            </a:xfrm>
            <a:custGeom>
              <a:avLst/>
              <a:gdLst>
                <a:gd name="T0" fmla="*/ 31 w 44"/>
                <a:gd name="T1" fmla="*/ 1 h 34"/>
                <a:gd name="T2" fmla="*/ 25 w 44"/>
                <a:gd name="T3" fmla="*/ 22 h 34"/>
                <a:gd name="T4" fmla="*/ 31 w 44"/>
                <a:gd name="T5" fmla="*/ 1 h 34"/>
              </a:gdLst>
              <a:ahLst/>
              <a:cxnLst>
                <a:cxn ang="0">
                  <a:pos x="T0" y="T1"/>
                </a:cxn>
                <a:cxn ang="0">
                  <a:pos x="T2" y="T3"/>
                </a:cxn>
                <a:cxn ang="0">
                  <a:pos x="T4" y="T5"/>
                </a:cxn>
              </a:cxnLst>
              <a:rect l="0" t="0" r="r" b="b"/>
              <a:pathLst>
                <a:path w="44" h="34">
                  <a:moveTo>
                    <a:pt x="31" y="1"/>
                  </a:moveTo>
                  <a:cubicBezTo>
                    <a:pt x="44" y="3"/>
                    <a:pt x="38" y="34"/>
                    <a:pt x="25" y="22"/>
                  </a:cubicBezTo>
                  <a:cubicBezTo>
                    <a:pt x="0" y="28"/>
                    <a:pt x="14" y="0"/>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1" name="Freeform 37">
              <a:extLst>
                <a:ext uri="{FF2B5EF4-FFF2-40B4-BE49-F238E27FC236}">
                  <a16:creationId xmlns:a16="http://schemas.microsoft.com/office/drawing/2014/main" xmlns="" id="{09709304-5160-4325-BE4E-F970450FA810}"/>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337604" y="6030855"/>
              <a:ext cx="115202" cy="121588"/>
            </a:xfrm>
            <a:custGeom>
              <a:avLst/>
              <a:gdLst>
                <a:gd name="T0" fmla="*/ 16 w 35"/>
                <a:gd name="T1" fmla="*/ 4 h 40"/>
                <a:gd name="T2" fmla="*/ 33 w 35"/>
                <a:gd name="T3" fmla="*/ 15 h 40"/>
                <a:gd name="T4" fmla="*/ 16 w 35"/>
                <a:gd name="T5" fmla="*/ 4 h 40"/>
              </a:gdLst>
              <a:ahLst/>
              <a:cxnLst>
                <a:cxn ang="0">
                  <a:pos x="T0" y="T1"/>
                </a:cxn>
                <a:cxn ang="0">
                  <a:pos x="T2" y="T3"/>
                </a:cxn>
                <a:cxn ang="0">
                  <a:pos x="T4" y="T5"/>
                </a:cxn>
              </a:cxnLst>
              <a:rect l="0" t="0" r="r" b="b"/>
              <a:pathLst>
                <a:path w="35" h="40">
                  <a:moveTo>
                    <a:pt x="16" y="4"/>
                  </a:moveTo>
                  <a:cubicBezTo>
                    <a:pt x="35" y="4"/>
                    <a:pt x="32" y="0"/>
                    <a:pt x="33" y="15"/>
                  </a:cubicBezTo>
                  <a:cubicBezTo>
                    <a:pt x="34" y="40"/>
                    <a:pt x="0" y="22"/>
                    <a:pt x="16" y="4"/>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2" name="Freeform 38">
              <a:extLst>
                <a:ext uri="{FF2B5EF4-FFF2-40B4-BE49-F238E27FC236}">
                  <a16:creationId xmlns:a16="http://schemas.microsoft.com/office/drawing/2014/main" xmlns="" id="{6086BD94-D139-4DEE-9FB6-849360DABF4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517418" y="6070840"/>
              <a:ext cx="127608" cy="69362"/>
            </a:xfrm>
            <a:custGeom>
              <a:avLst/>
              <a:gdLst>
                <a:gd name="T0" fmla="*/ 26 w 39"/>
                <a:gd name="T1" fmla="*/ 0 h 23"/>
                <a:gd name="T2" fmla="*/ 26 w 39"/>
                <a:gd name="T3" fmla="*/ 23 h 23"/>
                <a:gd name="T4" fmla="*/ 26 w 39"/>
                <a:gd name="T5" fmla="*/ 0 h 23"/>
              </a:gdLst>
              <a:ahLst/>
              <a:cxnLst>
                <a:cxn ang="0">
                  <a:pos x="T0" y="T1"/>
                </a:cxn>
                <a:cxn ang="0">
                  <a:pos x="T2" y="T3"/>
                </a:cxn>
                <a:cxn ang="0">
                  <a:pos x="T4" y="T5"/>
                </a:cxn>
              </a:cxnLst>
              <a:rect l="0" t="0" r="r" b="b"/>
              <a:pathLst>
                <a:path w="39" h="23">
                  <a:moveTo>
                    <a:pt x="26" y="0"/>
                  </a:moveTo>
                  <a:cubicBezTo>
                    <a:pt x="39" y="1"/>
                    <a:pt x="38" y="21"/>
                    <a:pt x="26" y="23"/>
                  </a:cubicBezTo>
                  <a:cubicBezTo>
                    <a:pt x="0" y="23"/>
                    <a:pt x="5" y="2"/>
                    <a:pt x="26"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3" name="Freeform 39">
              <a:extLst>
                <a:ext uri="{FF2B5EF4-FFF2-40B4-BE49-F238E27FC236}">
                  <a16:creationId xmlns:a16="http://schemas.microsoft.com/office/drawing/2014/main" xmlns="" id="{84B8A4B1-C709-4864-851E-6A76DE4E525A}"/>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8268404" y="6058600"/>
              <a:ext cx="131153" cy="81603"/>
            </a:xfrm>
            <a:custGeom>
              <a:avLst/>
              <a:gdLst>
                <a:gd name="T0" fmla="*/ 25 w 40"/>
                <a:gd name="T1" fmla="*/ 0 h 27"/>
                <a:gd name="T2" fmla="*/ 38 w 40"/>
                <a:gd name="T3" fmla="*/ 20 h 27"/>
                <a:gd name="T4" fmla="*/ 25 w 40"/>
                <a:gd name="T5" fmla="*/ 0 h 27"/>
              </a:gdLst>
              <a:ahLst/>
              <a:cxnLst>
                <a:cxn ang="0">
                  <a:pos x="T0" y="T1"/>
                </a:cxn>
                <a:cxn ang="0">
                  <a:pos x="T2" y="T3"/>
                </a:cxn>
                <a:cxn ang="0">
                  <a:pos x="T4" y="T5"/>
                </a:cxn>
              </a:cxnLst>
              <a:rect l="0" t="0" r="r" b="b"/>
              <a:pathLst>
                <a:path w="40" h="27">
                  <a:moveTo>
                    <a:pt x="25" y="0"/>
                  </a:moveTo>
                  <a:cubicBezTo>
                    <a:pt x="34" y="0"/>
                    <a:pt x="40" y="11"/>
                    <a:pt x="38" y="20"/>
                  </a:cubicBezTo>
                  <a:cubicBezTo>
                    <a:pt x="17" y="27"/>
                    <a:pt x="0" y="12"/>
                    <a:pt x="25"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4" name="Freeform 40">
              <a:extLst>
                <a:ext uri="{FF2B5EF4-FFF2-40B4-BE49-F238E27FC236}">
                  <a16:creationId xmlns:a16="http://schemas.microsoft.com/office/drawing/2014/main" xmlns="" id="{51183B3E-65BA-45BB-9238-E5553DA7E22F}"/>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809931" y="6055336"/>
              <a:ext cx="134697" cy="81603"/>
            </a:xfrm>
            <a:custGeom>
              <a:avLst/>
              <a:gdLst>
                <a:gd name="T0" fmla="*/ 19 w 41"/>
                <a:gd name="T1" fmla="*/ 0 h 27"/>
                <a:gd name="T2" fmla="*/ 7 w 41"/>
                <a:gd name="T3" fmla="*/ 20 h 27"/>
                <a:gd name="T4" fmla="*/ 19 w 41"/>
                <a:gd name="T5" fmla="*/ 0 h 27"/>
              </a:gdLst>
              <a:ahLst/>
              <a:cxnLst>
                <a:cxn ang="0">
                  <a:pos x="T0" y="T1"/>
                </a:cxn>
                <a:cxn ang="0">
                  <a:pos x="T2" y="T3"/>
                </a:cxn>
                <a:cxn ang="0">
                  <a:pos x="T4" y="T5"/>
                </a:cxn>
              </a:cxnLst>
              <a:rect l="0" t="0" r="r" b="b"/>
              <a:pathLst>
                <a:path w="41" h="27">
                  <a:moveTo>
                    <a:pt x="19" y="0"/>
                  </a:moveTo>
                  <a:cubicBezTo>
                    <a:pt x="41" y="9"/>
                    <a:pt x="28" y="27"/>
                    <a:pt x="7" y="20"/>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5" name="Freeform 41">
              <a:extLst>
                <a:ext uri="{FF2B5EF4-FFF2-40B4-BE49-F238E27FC236}">
                  <a16:creationId xmlns:a16="http://schemas.microsoft.com/office/drawing/2014/main" xmlns="" id="{B456CBC6-D8DB-4226-8743-8355D0C1E28D}"/>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126136" y="6055335"/>
              <a:ext cx="144445" cy="78339"/>
            </a:xfrm>
            <a:custGeom>
              <a:avLst/>
              <a:gdLst>
                <a:gd name="T0" fmla="*/ 29 w 44"/>
                <a:gd name="T1" fmla="*/ 0 h 26"/>
                <a:gd name="T2" fmla="*/ 26 w 44"/>
                <a:gd name="T3" fmla="*/ 26 h 26"/>
                <a:gd name="T4" fmla="*/ 29 w 44"/>
                <a:gd name="T5" fmla="*/ 0 h 26"/>
              </a:gdLst>
              <a:ahLst/>
              <a:cxnLst>
                <a:cxn ang="0">
                  <a:pos x="T0" y="T1"/>
                </a:cxn>
                <a:cxn ang="0">
                  <a:pos x="T2" y="T3"/>
                </a:cxn>
                <a:cxn ang="0">
                  <a:pos x="T4" y="T5"/>
                </a:cxn>
              </a:cxnLst>
              <a:rect l="0" t="0" r="r" b="b"/>
              <a:pathLst>
                <a:path w="44" h="26">
                  <a:moveTo>
                    <a:pt x="29" y="0"/>
                  </a:moveTo>
                  <a:cubicBezTo>
                    <a:pt x="44" y="3"/>
                    <a:pt x="40" y="22"/>
                    <a:pt x="26" y="26"/>
                  </a:cubicBezTo>
                  <a:cubicBezTo>
                    <a:pt x="0" y="25"/>
                    <a:pt x="11" y="6"/>
                    <a:pt x="2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6" name="Freeform 42">
              <a:extLst>
                <a:ext uri="{FF2B5EF4-FFF2-40B4-BE49-F238E27FC236}">
                  <a16:creationId xmlns:a16="http://schemas.microsoft.com/office/drawing/2014/main" xmlns="" id="{2A43AE63-9201-415C-A88E-C52685BF9A9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798736" y="6034119"/>
              <a:ext cx="144445" cy="97107"/>
            </a:xfrm>
            <a:custGeom>
              <a:avLst/>
              <a:gdLst>
                <a:gd name="T0" fmla="*/ 31 w 44"/>
                <a:gd name="T1" fmla="*/ 1 h 32"/>
                <a:gd name="T2" fmla="*/ 43 w 44"/>
                <a:gd name="T3" fmla="*/ 16 h 32"/>
                <a:gd name="T4" fmla="*/ 31 w 44"/>
                <a:gd name="T5" fmla="*/ 1 h 32"/>
              </a:gdLst>
              <a:ahLst/>
              <a:cxnLst>
                <a:cxn ang="0">
                  <a:pos x="T0" y="T1"/>
                </a:cxn>
                <a:cxn ang="0">
                  <a:pos x="T2" y="T3"/>
                </a:cxn>
                <a:cxn ang="0">
                  <a:pos x="T4" y="T5"/>
                </a:cxn>
              </a:cxnLst>
              <a:rect l="0" t="0" r="r" b="b"/>
              <a:pathLst>
                <a:path w="44" h="32">
                  <a:moveTo>
                    <a:pt x="31" y="1"/>
                  </a:moveTo>
                  <a:cubicBezTo>
                    <a:pt x="40" y="0"/>
                    <a:pt x="44" y="8"/>
                    <a:pt x="43" y="16"/>
                  </a:cubicBezTo>
                  <a:cubicBezTo>
                    <a:pt x="29" y="32"/>
                    <a:pt x="0" y="7"/>
                    <a:pt x="31"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7" name="Freeform 44">
              <a:extLst>
                <a:ext uri="{FF2B5EF4-FFF2-40B4-BE49-F238E27FC236}">
                  <a16:creationId xmlns:a16="http://schemas.microsoft.com/office/drawing/2014/main" xmlns="" id="{0BB8C75E-6B9A-4E95-85CF-ACD2D2AD2B1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327374" y="6037383"/>
              <a:ext cx="131153" cy="84866"/>
            </a:xfrm>
            <a:custGeom>
              <a:avLst/>
              <a:gdLst>
                <a:gd name="T0" fmla="*/ 27 w 40"/>
                <a:gd name="T1" fmla="*/ 1 h 28"/>
                <a:gd name="T2" fmla="*/ 38 w 40"/>
                <a:gd name="T3" fmla="*/ 17 h 28"/>
                <a:gd name="T4" fmla="*/ 27 w 40"/>
                <a:gd name="T5" fmla="*/ 1 h 28"/>
              </a:gdLst>
              <a:ahLst/>
              <a:cxnLst>
                <a:cxn ang="0">
                  <a:pos x="T0" y="T1"/>
                </a:cxn>
                <a:cxn ang="0">
                  <a:pos x="T2" y="T3"/>
                </a:cxn>
                <a:cxn ang="0">
                  <a:pos x="T4" y="T5"/>
                </a:cxn>
              </a:cxnLst>
              <a:rect l="0" t="0" r="r" b="b"/>
              <a:pathLst>
                <a:path w="40" h="28">
                  <a:moveTo>
                    <a:pt x="27" y="1"/>
                  </a:moveTo>
                  <a:cubicBezTo>
                    <a:pt x="35" y="0"/>
                    <a:pt x="40" y="10"/>
                    <a:pt x="38" y="17"/>
                  </a:cubicBezTo>
                  <a:cubicBezTo>
                    <a:pt x="17" y="28"/>
                    <a:pt x="0" y="7"/>
                    <a:pt x="27"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8" name="Freeform 45">
              <a:extLst>
                <a:ext uri="{FF2B5EF4-FFF2-40B4-BE49-F238E27FC236}">
                  <a16:creationId xmlns:a16="http://schemas.microsoft.com/office/drawing/2014/main" xmlns="" id="{F593E6EC-FB46-40CB-825C-C1305B1FB1B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7555926" y="6012902"/>
              <a:ext cx="144445" cy="102819"/>
            </a:xfrm>
            <a:custGeom>
              <a:avLst/>
              <a:gdLst>
                <a:gd name="T0" fmla="*/ 31 w 44"/>
                <a:gd name="T1" fmla="*/ 0 h 34"/>
                <a:gd name="T2" fmla="*/ 42 w 44"/>
                <a:gd name="T3" fmla="*/ 19 h 34"/>
                <a:gd name="T4" fmla="*/ 31 w 44"/>
                <a:gd name="T5" fmla="*/ 0 h 34"/>
              </a:gdLst>
              <a:ahLst/>
              <a:cxnLst>
                <a:cxn ang="0">
                  <a:pos x="T0" y="T1"/>
                </a:cxn>
                <a:cxn ang="0">
                  <a:pos x="T2" y="T3"/>
                </a:cxn>
                <a:cxn ang="0">
                  <a:pos x="T4" y="T5"/>
                </a:cxn>
              </a:cxnLst>
              <a:rect l="0" t="0" r="r" b="b"/>
              <a:pathLst>
                <a:path w="44" h="34">
                  <a:moveTo>
                    <a:pt x="31" y="0"/>
                  </a:moveTo>
                  <a:cubicBezTo>
                    <a:pt x="39" y="0"/>
                    <a:pt x="44" y="12"/>
                    <a:pt x="42" y="19"/>
                  </a:cubicBezTo>
                  <a:cubicBezTo>
                    <a:pt x="25" y="34"/>
                    <a:pt x="0" y="8"/>
                    <a:pt x="3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09" name="Freeform 46">
              <a:extLst>
                <a:ext uri="{FF2B5EF4-FFF2-40B4-BE49-F238E27FC236}">
                  <a16:creationId xmlns:a16="http://schemas.microsoft.com/office/drawing/2014/main" xmlns="" id="{517F36F0-8630-4831-9057-6CA9B217BE7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10583957" y="6061049"/>
              <a:ext cx="121406" cy="81603"/>
            </a:xfrm>
            <a:custGeom>
              <a:avLst/>
              <a:gdLst>
                <a:gd name="T0" fmla="*/ 19 w 37"/>
                <a:gd name="T1" fmla="*/ 1 h 27"/>
                <a:gd name="T2" fmla="*/ 21 w 37"/>
                <a:gd name="T3" fmla="*/ 27 h 27"/>
                <a:gd name="T4" fmla="*/ 19 w 37"/>
                <a:gd name="T5" fmla="*/ 1 h 27"/>
              </a:gdLst>
              <a:ahLst/>
              <a:cxnLst>
                <a:cxn ang="0">
                  <a:pos x="T0" y="T1"/>
                </a:cxn>
                <a:cxn ang="0">
                  <a:pos x="T2" y="T3"/>
                </a:cxn>
                <a:cxn ang="0">
                  <a:pos x="T4" y="T5"/>
                </a:cxn>
              </a:cxnLst>
              <a:rect l="0" t="0" r="r" b="b"/>
              <a:pathLst>
                <a:path w="37" h="27">
                  <a:moveTo>
                    <a:pt x="19" y="1"/>
                  </a:moveTo>
                  <a:cubicBezTo>
                    <a:pt x="31" y="2"/>
                    <a:pt x="37" y="24"/>
                    <a:pt x="21" y="27"/>
                  </a:cubicBezTo>
                  <a:cubicBezTo>
                    <a:pt x="1" y="27"/>
                    <a:pt x="0" y="0"/>
                    <a:pt x="19" y="1"/>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0" name="Freeform 47">
              <a:extLst>
                <a:ext uri="{FF2B5EF4-FFF2-40B4-BE49-F238E27FC236}">
                  <a16:creationId xmlns:a16="http://schemas.microsoft.com/office/drawing/2014/main" xmlns="" id="{9614B5E6-3CE1-465E-8381-646179E1B197}"/>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553346" y="6034118"/>
              <a:ext cx="147990" cy="78339"/>
            </a:xfrm>
            <a:custGeom>
              <a:avLst/>
              <a:gdLst>
                <a:gd name="T0" fmla="*/ 22 w 45"/>
                <a:gd name="T1" fmla="*/ 0 h 26"/>
                <a:gd name="T2" fmla="*/ 28 w 45"/>
                <a:gd name="T3" fmla="*/ 26 h 26"/>
                <a:gd name="T4" fmla="*/ 22 w 45"/>
                <a:gd name="T5" fmla="*/ 0 h 26"/>
              </a:gdLst>
              <a:ahLst/>
              <a:cxnLst>
                <a:cxn ang="0">
                  <a:pos x="T0" y="T1"/>
                </a:cxn>
                <a:cxn ang="0">
                  <a:pos x="T2" y="T3"/>
                </a:cxn>
                <a:cxn ang="0">
                  <a:pos x="T4" y="T5"/>
                </a:cxn>
              </a:cxnLst>
              <a:rect l="0" t="0" r="r" b="b"/>
              <a:pathLst>
                <a:path w="45" h="26">
                  <a:moveTo>
                    <a:pt x="22" y="0"/>
                  </a:moveTo>
                  <a:cubicBezTo>
                    <a:pt x="32" y="2"/>
                    <a:pt x="45" y="22"/>
                    <a:pt x="28" y="26"/>
                  </a:cubicBezTo>
                  <a:cubicBezTo>
                    <a:pt x="10" y="24"/>
                    <a:pt x="0" y="9"/>
                    <a:pt x="22"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1" name="Freeform 48">
              <a:extLst>
                <a:ext uri="{FF2B5EF4-FFF2-40B4-BE49-F238E27FC236}">
                  <a16:creationId xmlns:a16="http://schemas.microsoft.com/office/drawing/2014/main" xmlns="" id="{5A40C31A-16AE-42C0-AC3B-52DCA2F5A22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9804575" y="6052072"/>
              <a:ext cx="133812" cy="79154"/>
            </a:xfrm>
            <a:custGeom>
              <a:avLst/>
              <a:gdLst>
                <a:gd name="T0" fmla="*/ 19 w 41"/>
                <a:gd name="T1" fmla="*/ 0 h 26"/>
                <a:gd name="T2" fmla="*/ 7 w 41"/>
                <a:gd name="T3" fmla="*/ 19 h 26"/>
                <a:gd name="T4" fmla="*/ 19 w 41"/>
                <a:gd name="T5" fmla="*/ 0 h 26"/>
              </a:gdLst>
              <a:ahLst/>
              <a:cxnLst>
                <a:cxn ang="0">
                  <a:pos x="T0" y="T1"/>
                </a:cxn>
                <a:cxn ang="0">
                  <a:pos x="T2" y="T3"/>
                </a:cxn>
                <a:cxn ang="0">
                  <a:pos x="T4" y="T5"/>
                </a:cxn>
              </a:cxnLst>
              <a:rect l="0" t="0" r="r" b="b"/>
              <a:pathLst>
                <a:path w="41" h="26">
                  <a:moveTo>
                    <a:pt x="19" y="0"/>
                  </a:moveTo>
                  <a:cubicBezTo>
                    <a:pt x="41" y="9"/>
                    <a:pt x="28" y="26"/>
                    <a:pt x="7" y="19"/>
                  </a:cubicBezTo>
                  <a:cubicBezTo>
                    <a:pt x="0" y="8"/>
                    <a:pt x="7" y="1"/>
                    <a:pt x="19" y="0"/>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112" name="Freeform 49">
              <a:extLst>
                <a:ext uri="{FF2B5EF4-FFF2-40B4-BE49-F238E27FC236}">
                  <a16:creationId xmlns:a16="http://schemas.microsoft.com/office/drawing/2014/main" xmlns="" id="{CE95CDB5-B8FA-431B-B9BE-7791AD92CD1E}"/>
                </a:ext>
                <a:ext uri="{C183D7F6-B498-43B3-948B-1728B52AA6E4}">
                  <adec:decorative xmlns:adec="http://schemas.microsoft.com/office/drawing/2017/decorative" xmlns="" val="1"/>
                </a:ext>
              </a:extLst>
            </p:cNvPr>
            <p:cNvSpPr>
              <a:spLocks/>
            </p:cNvSpPr>
            <p:nvPr>
              <p:extLst>
                <p:ext uri="{386F3935-93C4-4BCD-93E2-E3B085C9AB24}">
                  <p16:designElem xmlns:p16="http://schemas.microsoft.com/office/powerpoint/2015/main" xmlns="" val="1"/>
                </p:ext>
              </p:extLst>
            </p:nvPr>
          </p:nvSpPr>
          <p:spPr bwMode="auto">
            <a:xfrm rot="10800000">
              <a:off x="6903707" y="6016166"/>
              <a:ext cx="127608" cy="81603"/>
            </a:xfrm>
            <a:custGeom>
              <a:avLst/>
              <a:gdLst>
                <a:gd name="T0" fmla="*/ 21 w 39"/>
                <a:gd name="T1" fmla="*/ 2 h 27"/>
                <a:gd name="T2" fmla="*/ 26 w 39"/>
                <a:gd name="T3" fmla="*/ 24 h 27"/>
                <a:gd name="T4" fmla="*/ 21 w 39"/>
                <a:gd name="T5" fmla="*/ 2 h 27"/>
              </a:gdLst>
              <a:ahLst/>
              <a:cxnLst>
                <a:cxn ang="0">
                  <a:pos x="T0" y="T1"/>
                </a:cxn>
                <a:cxn ang="0">
                  <a:pos x="T2" y="T3"/>
                </a:cxn>
                <a:cxn ang="0">
                  <a:pos x="T4" y="T5"/>
                </a:cxn>
              </a:cxnLst>
              <a:rect l="0" t="0" r="r" b="b"/>
              <a:pathLst>
                <a:path w="39" h="27">
                  <a:moveTo>
                    <a:pt x="21" y="2"/>
                  </a:moveTo>
                  <a:cubicBezTo>
                    <a:pt x="36" y="0"/>
                    <a:pt x="39" y="17"/>
                    <a:pt x="26" y="24"/>
                  </a:cubicBezTo>
                  <a:cubicBezTo>
                    <a:pt x="8" y="27"/>
                    <a:pt x="0" y="9"/>
                    <a:pt x="21" y="2"/>
                  </a:cubicBezTo>
                  <a:close/>
                </a:path>
              </a:pathLst>
            </a:custGeom>
            <a:grp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pic>
        <p:nvPicPr>
          <p:cNvPr id="2" name="Image 1">
            <a:extLst>
              <a:ext uri="{FF2B5EF4-FFF2-40B4-BE49-F238E27FC236}">
                <a16:creationId xmlns:a16="http://schemas.microsoft.com/office/drawing/2014/main" xmlns="" id="{83CF91D3-95C6-6BE0-15D5-DE3F6A1DE162}"/>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7234" y="0"/>
            <a:ext cx="12433426" cy="6983016"/>
          </a:xfrm>
          <a:prstGeom prst="rect">
            <a:avLst/>
          </a:prstGeom>
        </p:spPr>
      </p:pic>
      <p:sp>
        <p:nvSpPr>
          <p:cNvPr id="4" name="Rectangle : coins arrondis 3">
            <a:extLst>
              <a:ext uri="{FF2B5EF4-FFF2-40B4-BE49-F238E27FC236}">
                <a16:creationId xmlns:a16="http://schemas.microsoft.com/office/drawing/2014/main" xmlns="" id="{6D636AE1-FC37-C145-2AE7-2E633D204282}"/>
              </a:ext>
            </a:extLst>
          </p:cNvPr>
          <p:cNvSpPr/>
          <p:nvPr/>
        </p:nvSpPr>
        <p:spPr>
          <a:xfrm>
            <a:off x="3695512" y="2398886"/>
            <a:ext cx="4955653" cy="1977617"/>
          </a:xfrm>
          <a:prstGeom prst="roundRect">
            <a:avLst/>
          </a:prstGeom>
          <a:solidFill>
            <a:schemeClr val="bg2">
              <a:lumMod val="9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fr-FR" sz="3200" b="1" dirty="0"/>
              <a:t>Chapitre 10:les métaux</a:t>
            </a:r>
          </a:p>
          <a:p>
            <a:r>
              <a:rPr lang="fr-FR" sz="3200" b="1" dirty="0"/>
              <a:t>         Na ,Fe ,Al ,Mg</a:t>
            </a:r>
            <a:endParaRPr lang="fr-FR" sz="3600" dirty="0"/>
          </a:p>
        </p:txBody>
      </p:sp>
      <p:pic>
        <p:nvPicPr>
          <p:cNvPr id="5" name="Image 4">
            <a:extLst>
              <a:ext uri="{FF2B5EF4-FFF2-40B4-BE49-F238E27FC236}">
                <a16:creationId xmlns:a16="http://schemas.microsoft.com/office/drawing/2014/main" xmlns="" id="{A6D1B2AC-77E0-112A-A805-6A120769DC6C}"/>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79292" y="650743"/>
            <a:ext cx="1918741" cy="1918741"/>
          </a:xfrm>
          <a:prstGeom prst="rect">
            <a:avLst/>
          </a:prstGeom>
        </p:spPr>
      </p:pic>
      <p:pic>
        <p:nvPicPr>
          <p:cNvPr id="6" name="Image 5">
            <a:extLst>
              <a:ext uri="{FF2B5EF4-FFF2-40B4-BE49-F238E27FC236}">
                <a16:creationId xmlns:a16="http://schemas.microsoft.com/office/drawing/2014/main" xmlns="" id="{1942A626-13B0-8058-A876-E4199A9FA9E6}"/>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flipH="1">
            <a:off x="9368165" y="704538"/>
            <a:ext cx="1753849" cy="1753849"/>
          </a:xfrm>
          <a:prstGeom prst="rect">
            <a:avLst/>
          </a:prstGeom>
        </p:spPr>
      </p:pic>
      <p:sp>
        <p:nvSpPr>
          <p:cNvPr id="8" name="Rectangle : avec coins arrondis en diagonale 7">
            <a:extLst>
              <a:ext uri="{FF2B5EF4-FFF2-40B4-BE49-F238E27FC236}">
                <a16:creationId xmlns:a16="http://schemas.microsoft.com/office/drawing/2014/main" xmlns="" id="{71DD5D3C-D355-6444-C571-A90C49B4A5AE}"/>
              </a:ext>
            </a:extLst>
          </p:cNvPr>
          <p:cNvSpPr/>
          <p:nvPr/>
        </p:nvSpPr>
        <p:spPr>
          <a:xfrm>
            <a:off x="8533442" y="4717926"/>
            <a:ext cx="2714055" cy="1588503"/>
          </a:xfrm>
          <a:prstGeom prst="round2DiagRect">
            <a:avLst>
              <a:gd name="adj1" fmla="val 12898"/>
              <a:gd name="adj2" fmla="val 47938"/>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b="1" dirty="0"/>
              <a:t>Module :</a:t>
            </a:r>
          </a:p>
          <a:p>
            <a:r>
              <a:rPr lang="fr-FR" dirty="0"/>
              <a:t>Chimie minéral</a:t>
            </a:r>
          </a:p>
          <a:p>
            <a:r>
              <a:rPr lang="fr-FR" b="1" dirty="0"/>
              <a:t>Dr:</a:t>
            </a:r>
            <a:endParaRPr lang="fr-FR" dirty="0"/>
          </a:p>
          <a:p>
            <a:r>
              <a:rPr lang="fr-FR" dirty="0" err="1"/>
              <a:t>zama</a:t>
            </a:r>
            <a:r>
              <a:rPr lang="fr-FR" dirty="0"/>
              <a:t> </a:t>
            </a:r>
          </a:p>
        </p:txBody>
      </p:sp>
      <p:sp>
        <p:nvSpPr>
          <p:cNvPr id="114" name="ZoneTexte 113">
            <a:extLst>
              <a:ext uri="{FF2B5EF4-FFF2-40B4-BE49-F238E27FC236}">
                <a16:creationId xmlns:a16="http://schemas.microsoft.com/office/drawing/2014/main" xmlns="" id="{7D60DD04-0253-2C2F-0BBF-BE0612169E39}"/>
              </a:ext>
            </a:extLst>
          </p:cNvPr>
          <p:cNvSpPr txBox="1"/>
          <p:nvPr/>
        </p:nvSpPr>
        <p:spPr>
          <a:xfrm>
            <a:off x="4969584" y="6003520"/>
            <a:ext cx="2722096" cy="369332"/>
          </a:xfrm>
          <a:prstGeom prst="rect">
            <a:avLst/>
          </a:prstGeom>
          <a:noFill/>
        </p:spPr>
        <p:txBody>
          <a:bodyPr wrap="square" rtlCol="0">
            <a:spAutoFit/>
          </a:bodyPr>
          <a:lstStyle/>
          <a:p>
            <a:pPr algn="l"/>
            <a:r>
              <a:rPr lang="fr-FR" b="1" dirty="0"/>
              <a:t>        2024-2023</a:t>
            </a:r>
          </a:p>
        </p:txBody>
      </p:sp>
      <p:sp>
        <p:nvSpPr>
          <p:cNvPr id="113" name="Rectangle 6"/>
          <p:cNvSpPr txBox="1">
            <a:spLocks noChangeArrowheads="1"/>
          </p:cNvSpPr>
          <p:nvPr/>
        </p:nvSpPr>
        <p:spPr bwMode="auto">
          <a:xfrm>
            <a:off x="3194576" y="304253"/>
            <a:ext cx="8686800" cy="2362200"/>
          </a:xfrm>
          <a:prstGeom prst="rect">
            <a:avLst/>
          </a:prstGeom>
          <a:noFill/>
          <a:ln w="9525">
            <a:noFill/>
            <a:miter lim="800000"/>
            <a:headEnd/>
            <a:tailEnd/>
          </a:ln>
        </p:spPr>
        <p:txBody>
          <a:bodyPr/>
          <a:lstStyle/>
          <a:p>
            <a:pPr>
              <a:spcBef>
                <a:spcPct val="20000"/>
              </a:spcBef>
              <a:defRPr/>
            </a:pPr>
            <a:r>
              <a:rPr lang="en-US" b="1" i="1" dirty="0" err="1">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Université Larbi Ben M’Hidi Oum El Bouaghi</a:t>
            </a:r>
            <a:r>
              <a:rPr lang="en-US" b="1" i="1" dirty="0">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 </a:t>
            </a:r>
            <a:r>
              <a:rPr lang="en-US" b="1" i="1" dirty="0" err="1">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Algérie</a:t>
            </a:r>
          </a:p>
        </p:txBody>
      </p:sp>
      <p:sp>
        <p:nvSpPr>
          <p:cNvPr id="115" name="Rectangle 31"/>
          <p:cNvSpPr>
            <a:spLocks noChangeArrowheads="1"/>
          </p:cNvSpPr>
          <p:nvPr/>
        </p:nvSpPr>
        <p:spPr bwMode="auto">
          <a:xfrm>
            <a:off x="4043952" y="747868"/>
            <a:ext cx="3461204" cy="646331"/>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fr-FR" b="1" i="1" dirty="0">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Faculté des Sciences Exactes et des </a:t>
            </a:r>
          </a:p>
          <a:p>
            <a:pPr eaLnBrk="0" hangingPunct="0">
              <a:defRPr/>
            </a:pPr>
            <a:r>
              <a:rPr lang="fr-FR" b="1" i="1" dirty="0">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Science de la Nature et de la Vie</a:t>
            </a:r>
          </a:p>
        </p:txBody>
      </p:sp>
      <p:sp>
        <p:nvSpPr>
          <p:cNvPr id="116" name="Rectangle 32"/>
          <p:cNvSpPr>
            <a:spLocks noChangeArrowheads="1"/>
          </p:cNvSpPr>
          <p:nvPr/>
        </p:nvSpPr>
        <p:spPr bwMode="auto">
          <a:xfrm>
            <a:off x="3710124" y="1357313"/>
            <a:ext cx="3930884" cy="36933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fr-FR" b="1" i="1" dirty="0">
                <a:effectLst>
                  <a:outerShdw blurRad="38100" dist="38100" dir="2700000" algn="tl">
                    <a:srgbClr val="000000">
                      <a:alpha val="43137"/>
                    </a:srgbClr>
                  </a:outerShdw>
                </a:effectLst>
                <a:latin typeface="Andalus" pitchFamily="18" charset="-78"/>
                <a:ea typeface="Arial Unicode MS" pitchFamily="34" charset="-128"/>
                <a:cs typeface="Andalus" pitchFamily="18" charset="-78"/>
              </a:rPr>
              <a:t>Département des Sciences de la Matière</a:t>
            </a:r>
          </a:p>
        </p:txBody>
      </p:sp>
    </p:spTree>
    <p:extLst>
      <p:ext uri="{BB962C8B-B14F-4D97-AF65-F5344CB8AC3E}">
        <p14:creationId xmlns:p14="http://schemas.microsoft.com/office/powerpoint/2010/main" xmlns="" val="40981744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14">
                                            <p:txEl>
                                              <p:pRg st="0" end="0"/>
                                            </p:txEl>
                                          </p:spTgt>
                                        </p:tgtEl>
                                        <p:attrNameLst>
                                          <p:attrName>style.visibility</p:attrName>
                                        </p:attrNameLst>
                                      </p:cBhvr>
                                      <p:to>
                                        <p:strVal val="visible"/>
                                      </p:to>
                                    </p:set>
                                    <p:anim calcmode="lin" valueType="num">
                                      <p:cBhvr additive="base">
                                        <p:cTn id="23" dur="500" fill="hold"/>
                                        <p:tgtEl>
                                          <p:spTgt spid="114">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81000" y="914400"/>
            <a:ext cx="6324600" cy="2419350"/>
          </a:xfrm>
          <a:prstGeom prst="roundRect">
            <a:avLst/>
          </a:prstGeom>
          <a:solidFill>
            <a:schemeClr val="accent6">
              <a:lumMod val="40000"/>
              <a:lumOff val="60000"/>
            </a:schemeClr>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dirty="0">
                <a:solidFill>
                  <a:schemeClr val="tx1"/>
                </a:solidFill>
              </a:rPr>
              <a:t>  </a:t>
            </a:r>
          </a:p>
          <a:p>
            <a:pPr lvl="0"/>
            <a:endParaRPr lang="fr-FR" dirty="0">
              <a:solidFill>
                <a:schemeClr val="tx1"/>
              </a:solidFill>
            </a:endParaRPr>
          </a:p>
          <a:p>
            <a:pPr lvl="0"/>
            <a:r>
              <a:rPr lang="fr-FR" sz="2600" dirty="0">
                <a:solidFill>
                  <a:schemeClr val="tx1"/>
                </a:solidFill>
              </a:rPr>
              <a:t>Conservation des aliments : Certains composés de sodium, tels que le nitrate de sodium, sont utilisés dans la conservation des aliments.</a:t>
            </a:r>
          </a:p>
          <a:p>
            <a:r>
              <a:rPr lang="fr-FR" b="1" dirty="0">
                <a:solidFill>
                  <a:schemeClr val="tx1"/>
                </a:solidFill>
              </a:rPr>
              <a:t> </a:t>
            </a:r>
            <a:endParaRPr lang="fr-FR" dirty="0">
              <a:solidFill>
                <a:schemeClr val="tx1"/>
              </a:solidFill>
            </a:endParaRPr>
          </a:p>
          <a:p>
            <a:pPr algn="ctr"/>
            <a:endParaRPr lang="fr-FR" dirty="0">
              <a:solidFill>
                <a:schemeClr val="tx1"/>
              </a:solidFill>
            </a:endParaRPr>
          </a:p>
        </p:txBody>
      </p:sp>
      <p:pic>
        <p:nvPicPr>
          <p:cNvPr id="5" name="Picture 4" descr="download"/>
          <p:cNvPicPr/>
          <p:nvPr/>
        </p:nvPicPr>
        <p:blipFill>
          <a:blip r:embed="rId2"/>
          <a:stretch>
            <a:fillRect/>
          </a:stretch>
        </p:blipFill>
        <p:spPr>
          <a:xfrm>
            <a:off x="5753100" y="3886200"/>
            <a:ext cx="5162550" cy="2419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4BB8CC46-5F5B-3384-C408-08C9874BA33F}"/>
              </a:ext>
            </a:extLst>
          </p:cNvPr>
          <p:cNvSpPr/>
          <p:nvPr/>
        </p:nvSpPr>
        <p:spPr>
          <a:xfrm>
            <a:off x="1732359" y="2514600"/>
            <a:ext cx="10459641" cy="2789634"/>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fr-FR"/>
          </a:p>
        </p:txBody>
      </p:sp>
      <p:sp>
        <p:nvSpPr>
          <p:cNvPr id="5" name="Rectangle 4">
            <a:extLst>
              <a:ext uri="{FF2B5EF4-FFF2-40B4-BE49-F238E27FC236}">
                <a16:creationId xmlns:a16="http://schemas.microsoft.com/office/drawing/2014/main" xmlns="" id="{0B52F9C0-E651-EDF6-DE82-6186B0AA550A}"/>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6" name="Image 5">
            <a:extLst>
              <a:ext uri="{FF2B5EF4-FFF2-40B4-BE49-F238E27FC236}">
                <a16:creationId xmlns:a16="http://schemas.microsoft.com/office/drawing/2014/main" xmlns="" id="{ACDBF664-C7F1-A2BC-67D1-A93EBBEE142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7" name="ZoneTexte 6">
            <a:extLst>
              <a:ext uri="{FF2B5EF4-FFF2-40B4-BE49-F238E27FC236}">
                <a16:creationId xmlns:a16="http://schemas.microsoft.com/office/drawing/2014/main" xmlns="" id="{D94D417C-E0A4-B2A4-7466-9DB1E76A5BCB}"/>
              </a:ext>
            </a:extLst>
          </p:cNvPr>
          <p:cNvSpPr txBox="1"/>
          <p:nvPr/>
        </p:nvSpPr>
        <p:spPr>
          <a:xfrm>
            <a:off x="1375172" y="3105834"/>
            <a:ext cx="3232547" cy="646331"/>
          </a:xfrm>
          <a:prstGeom prst="rect">
            <a:avLst/>
          </a:prstGeom>
          <a:noFill/>
        </p:spPr>
        <p:txBody>
          <a:bodyPr wrap="square" rtlCol="0">
            <a:spAutoFit/>
          </a:bodyPr>
          <a:lstStyle/>
          <a:p>
            <a:pPr algn="l"/>
            <a:r>
              <a:rPr lang="fr-FR" sz="3600" b="1" dirty="0">
                <a:solidFill>
                  <a:schemeClr val="bg1"/>
                </a:solidFill>
              </a:rPr>
              <a:t>Chapitre 10:</a:t>
            </a:r>
          </a:p>
        </p:txBody>
      </p:sp>
      <p:sp>
        <p:nvSpPr>
          <p:cNvPr id="8" name="ZoneTexte 7">
            <a:extLst>
              <a:ext uri="{FF2B5EF4-FFF2-40B4-BE49-F238E27FC236}">
                <a16:creationId xmlns:a16="http://schemas.microsoft.com/office/drawing/2014/main" xmlns="" id="{5BD183D9-B64E-6C97-940D-3D1F55F35508}"/>
              </a:ext>
            </a:extLst>
          </p:cNvPr>
          <p:cNvSpPr txBox="1"/>
          <p:nvPr/>
        </p:nvSpPr>
        <p:spPr>
          <a:xfrm>
            <a:off x="5184576" y="1818084"/>
            <a:ext cx="1828800" cy="646331"/>
          </a:xfrm>
          <a:prstGeom prst="rect">
            <a:avLst/>
          </a:prstGeom>
          <a:noFill/>
        </p:spPr>
        <p:txBody>
          <a:bodyPr wrap="square" rtlCol="0">
            <a:spAutoFit/>
          </a:bodyPr>
          <a:lstStyle/>
          <a:p>
            <a:pPr algn="l"/>
            <a:endParaRPr lang="fr-FR" sz="3600" b="1" dirty="0"/>
          </a:p>
        </p:txBody>
      </p:sp>
      <p:sp>
        <p:nvSpPr>
          <p:cNvPr id="9" name="ZoneTexte 8">
            <a:extLst>
              <a:ext uri="{FF2B5EF4-FFF2-40B4-BE49-F238E27FC236}">
                <a16:creationId xmlns:a16="http://schemas.microsoft.com/office/drawing/2014/main" xmlns="" id="{318CB91E-4B39-897B-27ED-0853D07FCF7F}"/>
              </a:ext>
            </a:extLst>
          </p:cNvPr>
          <p:cNvSpPr txBox="1"/>
          <p:nvPr/>
        </p:nvSpPr>
        <p:spPr>
          <a:xfrm>
            <a:off x="6340078" y="3636168"/>
            <a:ext cx="2905719" cy="646331"/>
          </a:xfrm>
          <a:prstGeom prst="rect">
            <a:avLst/>
          </a:prstGeom>
          <a:noFill/>
        </p:spPr>
        <p:txBody>
          <a:bodyPr wrap="square" rtlCol="0">
            <a:spAutoFit/>
          </a:bodyPr>
          <a:lstStyle/>
          <a:p>
            <a:pPr algn="l"/>
            <a:r>
              <a:rPr lang="fr-FR" sz="3600" b="1" dirty="0">
                <a:solidFill>
                  <a:schemeClr val="bg1"/>
                </a:solidFill>
              </a:rPr>
              <a:t>le fer </a:t>
            </a:r>
          </a:p>
        </p:txBody>
      </p:sp>
    </p:spTree>
    <p:extLst>
      <p:ext uri="{BB962C8B-B14F-4D97-AF65-F5344CB8AC3E}">
        <p14:creationId xmlns:p14="http://schemas.microsoft.com/office/powerpoint/2010/main" xmlns="" val="3870090237"/>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avec coins arrondis en diagonale 5">
            <a:extLst>
              <a:ext uri="{FF2B5EF4-FFF2-40B4-BE49-F238E27FC236}">
                <a16:creationId xmlns:a16="http://schemas.microsoft.com/office/drawing/2014/main" xmlns="" id="{2F4FFD37-4F93-7FBF-DF95-3CF652716C14}"/>
              </a:ext>
            </a:extLst>
          </p:cNvPr>
          <p:cNvSpPr/>
          <p:nvPr/>
        </p:nvSpPr>
        <p:spPr>
          <a:xfrm>
            <a:off x="466725" y="1485900"/>
            <a:ext cx="6905625" cy="5105400"/>
          </a:xfrm>
          <a:prstGeom prst="round2DiagRect">
            <a:avLst/>
          </a:prstGeom>
          <a:ln>
            <a:solidFill>
              <a:srgbClr val="FB7DC5"/>
            </a:solidFill>
          </a:ln>
        </p:spPr>
        <p:style>
          <a:lnRef idx="2">
            <a:schemeClr val="accent4"/>
          </a:lnRef>
          <a:fillRef idx="1">
            <a:schemeClr val="lt1"/>
          </a:fillRef>
          <a:effectRef idx="0">
            <a:schemeClr val="accent4"/>
          </a:effectRef>
          <a:fontRef idx="minor">
            <a:schemeClr val="dk1"/>
          </a:fontRef>
        </p:style>
        <p:txBody>
          <a:bodyPr rtlCol="0" anchor="ctr"/>
          <a:lstStyle/>
          <a:p>
            <a:pPr lvl="0"/>
            <a:endParaRPr lang="fr-FR" sz="3600" b="1" u="sng" dirty="0">
              <a:solidFill>
                <a:schemeClr val="tx1"/>
              </a:solidFill>
            </a:endParaRPr>
          </a:p>
          <a:p>
            <a:pPr lvl="0"/>
            <a:endParaRPr lang="fr-FR" sz="3600" b="1" u="sng" dirty="0">
              <a:solidFill>
                <a:schemeClr val="tx1"/>
              </a:solidFill>
            </a:endParaRPr>
          </a:p>
          <a:p>
            <a:r>
              <a:rPr lang="fr-FR" sz="2200" i="1" dirty="0"/>
              <a:t>Le fer est l’élément chimique de numéro atomique 26, de symbole </a:t>
            </a:r>
            <a:r>
              <a:rPr lang="fr-FR" sz="2200" i="1" dirty="0" err="1"/>
              <a:t>Fe.Le</a:t>
            </a:r>
            <a:r>
              <a:rPr lang="fr-FR" sz="2200" i="1" dirty="0"/>
              <a:t> corps simple est le métal et le matériau ferromagnétique le plus courant dans la vie quotidienne, le plus souvent sous forme d’alliages divers. Le fer pur est un métal de transition ductile, mais l’adjonction de très faibles quantités d’éléments additionnels modifie considérablement ses propriétés mécaniques. Allié au carbone et avec d’autres éléments d’addition il forme les aciers, dont la sensibilité aux traitements thermomécaniques permet de diversifier encore plus les propriétés du matériau.</a:t>
            </a:r>
            <a:endParaRPr lang="fr-FR" sz="2200" dirty="0"/>
          </a:p>
          <a:p>
            <a:pPr algn="ctr"/>
            <a:endParaRPr lang="fr-FR" b="1" u="sng" dirty="0">
              <a:solidFill>
                <a:schemeClr val="tx1"/>
              </a:solidFill>
            </a:endParaRPr>
          </a:p>
          <a:p>
            <a:pPr algn="ctr"/>
            <a:endParaRPr lang="fr-FR" sz="2400" dirty="0">
              <a:solidFill>
                <a:schemeClr val="tx1"/>
              </a:solidFill>
            </a:endParaRPr>
          </a:p>
          <a:p>
            <a:pPr algn="ctr"/>
            <a:endParaRPr lang="fr-FR" sz="2400" dirty="0">
              <a:solidFill>
                <a:schemeClr val="tx1"/>
              </a:solidFill>
            </a:endParaRPr>
          </a:p>
        </p:txBody>
      </p:sp>
      <p:pic>
        <p:nvPicPr>
          <p:cNvPr id="4" name="Image 1"/>
          <p:cNvPicPr/>
          <p:nvPr/>
        </p:nvPicPr>
        <p:blipFill>
          <a:blip r:embed="rId2" cstate="print">
            <a:extLst>
              <a:ext uri="{28A0092B-C50C-407E-A947-70E740481C1C}">
                <a14:useLocalDpi xmlns:a14="http://schemas.microsoft.com/office/drawing/2010/main" xmlns="" val="0"/>
              </a:ext>
            </a:extLst>
          </a:blip>
          <a:stretch>
            <a:fillRect/>
          </a:stretch>
        </p:blipFill>
        <p:spPr>
          <a:xfrm>
            <a:off x="7886700" y="1676400"/>
            <a:ext cx="3905250" cy="37909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5" name="Rounded Rectangle 4"/>
          <p:cNvSpPr/>
          <p:nvPr/>
        </p:nvSpPr>
        <p:spPr>
          <a:xfrm>
            <a:off x="2209800" y="228600"/>
            <a:ext cx="3657600" cy="895350"/>
          </a:xfrm>
          <a:prstGeom prst="roundRect">
            <a:avLst/>
          </a:prstGeom>
          <a:solidFill>
            <a:srgbClr val="FB7DC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dirty="0">
                <a:solidFill>
                  <a:schemeClr val="tx1"/>
                </a:solidFill>
              </a:rPr>
              <a:t>Le fer </a:t>
            </a:r>
          </a:p>
        </p:txBody>
      </p:sp>
    </p:spTree>
    <p:extLst>
      <p:ext uri="{BB962C8B-B14F-4D97-AF65-F5344CB8AC3E}">
        <p14:creationId xmlns:p14="http://schemas.microsoft.com/office/powerpoint/2010/main" xmlns="" val="1869671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2"/>
          <p:cNvPicPr/>
          <p:nvPr/>
        </p:nvPicPr>
        <p:blipFill>
          <a:blip r:embed="rId2" cstate="print">
            <a:extLst>
              <a:ext uri="{28A0092B-C50C-407E-A947-70E740481C1C}">
                <a14:useLocalDpi xmlns:a14="http://schemas.microsoft.com/office/drawing/2010/main" xmlns="" val="0"/>
              </a:ext>
            </a:extLst>
          </a:blip>
          <a:stretch>
            <a:fillRect/>
          </a:stretch>
        </p:blipFill>
        <p:spPr>
          <a:xfrm>
            <a:off x="5943600" y="1447800"/>
            <a:ext cx="5334000" cy="4210050"/>
          </a:xfrm>
          <a:prstGeom prst="rect">
            <a:avLst/>
          </a:prstGeom>
        </p:spPr>
      </p:pic>
      <p:sp>
        <p:nvSpPr>
          <p:cNvPr id="3" name="Rounded Rectangle 2"/>
          <p:cNvSpPr/>
          <p:nvPr/>
        </p:nvSpPr>
        <p:spPr>
          <a:xfrm>
            <a:off x="324372" y="923925"/>
            <a:ext cx="5124450" cy="5010150"/>
          </a:xfrm>
          <a:prstGeom prst="round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600" b="1" i="1" u="sng" dirty="0">
                <a:solidFill>
                  <a:schemeClr val="tx1"/>
                </a:solidFill>
              </a:rPr>
              <a:t>Position dans le tableau périodique</a:t>
            </a:r>
            <a:r>
              <a:rPr lang="fr-FR" b="1" i="1" u="sng" dirty="0">
                <a:solidFill>
                  <a:schemeClr val="tx1"/>
                </a:solidFill>
              </a:rPr>
              <a:t>:</a:t>
            </a:r>
            <a:endParaRPr lang="fr-FR" u="sng" dirty="0">
              <a:solidFill>
                <a:schemeClr val="tx1"/>
              </a:solidFill>
            </a:endParaRPr>
          </a:p>
          <a:p>
            <a:r>
              <a:rPr lang="fr-FR" sz="2400" i="1" dirty="0">
                <a:solidFill>
                  <a:schemeClr val="tx1"/>
                </a:solidFill>
              </a:rPr>
              <a:t>Symbole: </a:t>
            </a:r>
            <a:r>
              <a:rPr lang="fr-FR" sz="2400" i="1" dirty="0">
                <a:solidFill>
                  <a:schemeClr val="bg1"/>
                </a:solidFill>
              </a:rPr>
              <a:t>Fe</a:t>
            </a:r>
            <a:endParaRPr lang="fr-FR" sz="2400" dirty="0">
              <a:solidFill>
                <a:schemeClr val="bg1"/>
              </a:solidFill>
            </a:endParaRPr>
          </a:p>
          <a:p>
            <a:r>
              <a:rPr lang="fr-FR" sz="2400" i="1" dirty="0">
                <a:solidFill>
                  <a:schemeClr val="tx1"/>
                </a:solidFill>
              </a:rPr>
              <a:t>Nom:	</a:t>
            </a:r>
            <a:r>
              <a:rPr lang="fr-FR" sz="2400" i="1" dirty="0">
                <a:solidFill>
                  <a:schemeClr val="bg1"/>
                </a:solidFill>
              </a:rPr>
              <a:t>Fer</a:t>
            </a:r>
            <a:endParaRPr lang="fr-FR" sz="2400" dirty="0">
              <a:solidFill>
                <a:schemeClr val="bg1"/>
              </a:solidFill>
            </a:endParaRPr>
          </a:p>
          <a:p>
            <a:r>
              <a:rPr lang="fr-FR" sz="2400" i="1" dirty="0">
                <a:solidFill>
                  <a:schemeClr val="tx1"/>
                </a:solidFill>
              </a:rPr>
              <a:t>Numéro atomique: </a:t>
            </a:r>
            <a:r>
              <a:rPr lang="fr-FR" sz="2400" i="1" dirty="0">
                <a:solidFill>
                  <a:schemeClr val="bg1"/>
                </a:solidFill>
              </a:rPr>
              <a:t>26</a:t>
            </a:r>
            <a:endParaRPr lang="fr-FR" sz="2400" dirty="0">
              <a:solidFill>
                <a:schemeClr val="bg1"/>
              </a:solidFill>
            </a:endParaRPr>
          </a:p>
          <a:p>
            <a:r>
              <a:rPr lang="fr-FR" sz="2400" i="1" dirty="0">
                <a:solidFill>
                  <a:schemeClr val="tx1"/>
                </a:solidFill>
              </a:rPr>
              <a:t>Groupe:	</a:t>
            </a:r>
            <a:r>
              <a:rPr lang="fr-FR" sz="2400" dirty="0"/>
              <a:t> VIII</a:t>
            </a:r>
            <a:endParaRPr lang="fr-FR" sz="2400" dirty="0">
              <a:solidFill>
                <a:schemeClr val="bg1"/>
              </a:solidFill>
            </a:endParaRPr>
          </a:p>
          <a:p>
            <a:r>
              <a:rPr lang="fr-FR" sz="2400" i="1" dirty="0">
                <a:solidFill>
                  <a:schemeClr val="tx1"/>
                </a:solidFill>
              </a:rPr>
              <a:t>Période:	</a:t>
            </a:r>
            <a:r>
              <a:rPr lang="fr-FR" sz="2400" i="1" dirty="0">
                <a:solidFill>
                  <a:schemeClr val="bg1"/>
                </a:solidFill>
              </a:rPr>
              <a:t>4</a:t>
            </a:r>
            <a:r>
              <a:rPr lang="fr-FR" sz="2400" i="1" baseline="30000" dirty="0">
                <a:solidFill>
                  <a:schemeClr val="bg1"/>
                </a:solidFill>
              </a:rPr>
              <a:t>e</a:t>
            </a:r>
            <a:r>
              <a:rPr lang="fr-FR" sz="2400" i="1" dirty="0">
                <a:solidFill>
                  <a:schemeClr val="bg1"/>
                </a:solidFill>
              </a:rPr>
              <a:t> période</a:t>
            </a:r>
            <a:endParaRPr lang="fr-FR" sz="2400" dirty="0">
              <a:solidFill>
                <a:schemeClr val="bg1"/>
              </a:solidFill>
            </a:endParaRPr>
          </a:p>
          <a:p>
            <a:r>
              <a:rPr lang="fr-FR" sz="2400" i="1" dirty="0">
                <a:solidFill>
                  <a:schemeClr val="tx1"/>
                </a:solidFill>
              </a:rPr>
              <a:t>Bloc: </a:t>
            </a:r>
            <a:r>
              <a:rPr lang="fr-FR" sz="2400" i="1" dirty="0">
                <a:solidFill>
                  <a:schemeClr val="bg1"/>
                </a:solidFill>
              </a:rPr>
              <a:t>bloc d</a:t>
            </a:r>
            <a:endParaRPr lang="fr-FR" sz="2400" dirty="0">
              <a:solidFill>
                <a:schemeClr val="bg1"/>
              </a:solidFill>
            </a:endParaRPr>
          </a:p>
          <a:p>
            <a:r>
              <a:rPr lang="fr-FR" sz="2400" i="1" dirty="0">
                <a:solidFill>
                  <a:schemeClr val="tx1"/>
                </a:solidFill>
              </a:rPr>
              <a:t>Famille d’éléments: </a:t>
            </a:r>
            <a:r>
              <a:rPr lang="fr-FR" sz="2400" i="1" dirty="0">
                <a:solidFill>
                  <a:schemeClr val="bg1"/>
                </a:solidFill>
              </a:rPr>
              <a:t>Métal de transition</a:t>
            </a:r>
            <a:endParaRPr lang="fr-FR" sz="2400" dirty="0">
              <a:solidFill>
                <a:schemeClr val="bg1"/>
              </a:solidFill>
            </a:endParaRPr>
          </a:p>
          <a:p>
            <a:r>
              <a:rPr lang="fr-FR" sz="2400" i="1" dirty="0">
                <a:solidFill>
                  <a:schemeClr val="tx1"/>
                </a:solidFill>
              </a:rPr>
              <a:t>Configuration électronique:	 </a:t>
            </a:r>
            <a:r>
              <a:rPr lang="fr-FR" sz="2400" i="1" dirty="0">
                <a:solidFill>
                  <a:schemeClr val="bg1"/>
                </a:solidFill>
              </a:rPr>
              <a:t>[Ar] 4s2 3d6</a:t>
            </a:r>
            <a:endParaRPr lang="fr-FR" sz="2400" dirty="0">
              <a:solidFill>
                <a:schemeClr val="bg1"/>
              </a:solidFill>
            </a:endParaRPr>
          </a:p>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C6D6DB11-9E7D-D42B-7DF8-1944D733C359}"/>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xmlns="" id="{89529C76-520E-9E6C-98AF-090ACC78275B}"/>
              </a:ext>
            </a:extLst>
          </p:cNvPr>
          <p:cNvSpPr/>
          <p:nvPr/>
        </p:nvSpPr>
        <p:spPr>
          <a:xfrm>
            <a:off x="2539604" y="300037"/>
            <a:ext cx="3512938" cy="1360885"/>
          </a:xfrm>
          <a:prstGeom prst="roundRect">
            <a:avLst>
              <a:gd name="adj" fmla="val 3307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u="sng" dirty="0"/>
              <a:t>L’état naturel: </a:t>
            </a:r>
          </a:p>
        </p:txBody>
      </p:sp>
      <p:sp>
        <p:nvSpPr>
          <p:cNvPr id="6" name="Rectangle : coins arrondis 5">
            <a:extLst>
              <a:ext uri="{FF2B5EF4-FFF2-40B4-BE49-F238E27FC236}">
                <a16:creationId xmlns:a16="http://schemas.microsoft.com/office/drawing/2014/main" xmlns="" id="{8A572E0D-1AD4-F158-3E48-CC3650B8ED09}"/>
              </a:ext>
            </a:extLst>
          </p:cNvPr>
          <p:cNvSpPr/>
          <p:nvPr/>
        </p:nvSpPr>
        <p:spPr>
          <a:xfrm>
            <a:off x="214313" y="1818083"/>
            <a:ext cx="6799063" cy="441126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just"/>
            <a:r>
              <a:rPr lang="fr-FR" sz="2700" i="1" dirty="0"/>
              <a:t>Le fer se retrouve dans le sol et notamment dans les sédiments sous formes d’oxydes minéraux complexes à des concentrations oscillant entre 4 à 100 mg/g. La formation d’oxydes minéraux dépend essentiellement du pH, de la teneur en argile et en matière simple</a:t>
            </a:r>
            <a:endParaRPr lang="fr-FR" sz="2700" dirty="0"/>
          </a:p>
        </p:txBody>
      </p:sp>
      <p:pic>
        <p:nvPicPr>
          <p:cNvPr id="8" name="Image 3"/>
          <p:cNvPicPr/>
          <p:nvPr/>
        </p:nvPicPr>
        <p:blipFill>
          <a:blip r:embed="rId2" cstate="print">
            <a:extLst>
              <a:ext uri="{28A0092B-C50C-407E-A947-70E740481C1C}">
                <a14:useLocalDpi xmlns:a14="http://schemas.microsoft.com/office/drawing/2010/main" xmlns="" val="0"/>
              </a:ext>
            </a:extLst>
          </a:blip>
          <a:stretch>
            <a:fillRect/>
          </a:stretch>
        </p:blipFill>
        <p:spPr>
          <a:xfrm rot="21415070">
            <a:off x="7795453" y="1653261"/>
            <a:ext cx="3509349" cy="3910583"/>
          </a:xfrm>
          <a:prstGeom prst="rect">
            <a:avLst/>
          </a:prstGeom>
        </p:spPr>
      </p:pic>
    </p:spTree>
    <p:extLst>
      <p:ext uri="{BB962C8B-B14F-4D97-AF65-F5344CB8AC3E}">
        <p14:creationId xmlns:p14="http://schemas.microsoft.com/office/powerpoint/2010/main" xmlns="" val="37052890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16BCBFB-C04F-68A7-8C47-4D0CCD4029AC}"/>
              </a:ext>
            </a:extLst>
          </p:cNvPr>
          <p:cNvSpPr/>
          <p:nvPr/>
        </p:nvSpPr>
        <p:spPr>
          <a:xfrm>
            <a:off x="-22860" y="-22324"/>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5">
            <a:extLst>
              <a:ext uri="{FF2B5EF4-FFF2-40B4-BE49-F238E27FC236}">
                <a16:creationId xmlns:a16="http://schemas.microsoft.com/office/drawing/2014/main" xmlns="" id="{D170616D-7AA8-C956-E4F5-DDEB0F6AC3A5}"/>
              </a:ext>
            </a:extLst>
          </p:cNvPr>
          <p:cNvSpPr/>
          <p:nvPr/>
        </p:nvSpPr>
        <p:spPr>
          <a:xfrm>
            <a:off x="6050281" y="1818083"/>
            <a:ext cx="45719" cy="461129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xmlns="" id="{6CBB6ECC-EE15-6F57-6C4C-2E90A56BFF18}"/>
              </a:ext>
            </a:extLst>
          </p:cNvPr>
          <p:cNvSpPr/>
          <p:nvPr/>
        </p:nvSpPr>
        <p:spPr>
          <a:xfrm>
            <a:off x="2762251" y="247650"/>
            <a:ext cx="6953250" cy="914400"/>
          </a:xfrm>
          <a:prstGeom prst="roundRect">
            <a:avLst>
              <a:gd name="adj" fmla="val 27537"/>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200" b="1" u="sng" dirty="0">
                <a:solidFill>
                  <a:schemeClr val="tx1"/>
                </a:solidFill>
              </a:rPr>
              <a:t>Propriétés physico- chimiques: </a:t>
            </a:r>
          </a:p>
        </p:txBody>
      </p:sp>
      <p:sp>
        <p:nvSpPr>
          <p:cNvPr id="9" name="Rectangle : coins arrondis 8">
            <a:extLst>
              <a:ext uri="{FF2B5EF4-FFF2-40B4-BE49-F238E27FC236}">
                <a16:creationId xmlns:a16="http://schemas.microsoft.com/office/drawing/2014/main" xmlns="" id="{97AF7CC9-CE56-533C-CBCD-D7404F9AA530}"/>
              </a:ext>
            </a:extLst>
          </p:cNvPr>
          <p:cNvSpPr/>
          <p:nvPr/>
        </p:nvSpPr>
        <p:spPr>
          <a:xfrm>
            <a:off x="308366" y="1409700"/>
            <a:ext cx="5482834" cy="520065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100" u="sng" dirty="0">
                <a:solidFill>
                  <a:schemeClr val="accent1"/>
                </a:solidFill>
              </a:rPr>
              <a:t>Propriétés physique:</a:t>
            </a:r>
            <a:endParaRPr lang="fr-FR" sz="2100" b="1" u="sng" dirty="0"/>
          </a:p>
          <a:p>
            <a:r>
              <a:rPr lang="fr-FR" sz="2100" b="1" u="sng" dirty="0">
                <a:solidFill>
                  <a:schemeClr val="accent1"/>
                </a:solidFill>
              </a:rPr>
              <a:t>• </a:t>
            </a:r>
            <a:r>
              <a:rPr lang="fr-FR" sz="2100" i="1" dirty="0">
                <a:solidFill>
                  <a:schemeClr val="accent1"/>
                </a:solidFill>
              </a:rPr>
              <a:t>État ordinaire : </a:t>
            </a:r>
            <a:r>
              <a:rPr lang="fr-FR" sz="2100" i="1" dirty="0"/>
              <a:t>Solide ferromagnétique</a:t>
            </a:r>
            <a:endParaRPr lang="fr-FR" sz="2100" dirty="0"/>
          </a:p>
          <a:p>
            <a:r>
              <a:rPr lang="fr-FR" sz="2100" i="1" dirty="0" err="1">
                <a:solidFill>
                  <a:schemeClr val="accent1"/>
                </a:solidFill>
              </a:rPr>
              <a:t>Allotrope</a:t>
            </a:r>
            <a:r>
              <a:rPr lang="fr-FR" sz="2100" i="1" dirty="0">
                <a:solidFill>
                  <a:schemeClr val="accent1"/>
                </a:solidFill>
              </a:rPr>
              <a:t> à l’état standard:</a:t>
            </a:r>
            <a:r>
              <a:rPr lang="fr-FR" sz="2100" i="1" dirty="0"/>
              <a:t>	Fer α (cubique centré)</a:t>
            </a:r>
            <a:endParaRPr lang="fr-FR" sz="2100" dirty="0"/>
          </a:p>
          <a:p>
            <a:r>
              <a:rPr lang="fr-FR" sz="2100" i="1" dirty="0">
                <a:solidFill>
                  <a:schemeClr val="accent1"/>
                </a:solidFill>
              </a:rPr>
              <a:t>Autres </a:t>
            </a:r>
            <a:r>
              <a:rPr lang="fr-FR" sz="2100" i="1" dirty="0" err="1">
                <a:solidFill>
                  <a:schemeClr val="accent1"/>
                </a:solidFill>
              </a:rPr>
              <a:t>allotropes</a:t>
            </a:r>
            <a:r>
              <a:rPr lang="fr-FR" sz="2100" i="1" dirty="0">
                <a:solidFill>
                  <a:schemeClr val="accent1"/>
                </a:solidFill>
              </a:rPr>
              <a:t>:</a:t>
            </a:r>
            <a:r>
              <a:rPr lang="fr-FR" sz="2100" i="1" dirty="0"/>
              <a:t>	 Fer γ (cubique à faces centrées), fer δ (cubique centré)</a:t>
            </a:r>
            <a:endParaRPr lang="fr-FR" sz="2100" dirty="0"/>
          </a:p>
          <a:p>
            <a:r>
              <a:rPr lang="fr-FR" sz="2100" i="1" dirty="0">
                <a:solidFill>
                  <a:schemeClr val="accent1"/>
                </a:solidFill>
              </a:rPr>
              <a:t>Masse volumique: </a:t>
            </a:r>
            <a:r>
              <a:rPr lang="fr-FR" sz="2100" i="1" dirty="0"/>
              <a:t>7,874 g·cm-3[1] à (20 °C)</a:t>
            </a:r>
            <a:endParaRPr lang="fr-FR" sz="2100" dirty="0"/>
          </a:p>
          <a:p>
            <a:r>
              <a:rPr lang="fr-FR" sz="2100" i="1" dirty="0">
                <a:solidFill>
                  <a:schemeClr val="accent1"/>
                </a:solidFill>
              </a:rPr>
              <a:t>Système cristallin: </a:t>
            </a:r>
            <a:r>
              <a:rPr lang="fr-FR" sz="2100" i="1" dirty="0"/>
              <a:t>Cubique centré</a:t>
            </a:r>
            <a:endParaRPr lang="fr-FR" sz="2100" dirty="0"/>
          </a:p>
          <a:p>
            <a:r>
              <a:rPr lang="fr-FR" sz="2100" i="1" dirty="0">
                <a:solidFill>
                  <a:schemeClr val="accent1"/>
                </a:solidFill>
              </a:rPr>
              <a:t>Dureté (</a:t>
            </a:r>
            <a:r>
              <a:rPr lang="fr-FR" sz="2100" i="1" dirty="0" err="1">
                <a:solidFill>
                  <a:schemeClr val="accent1"/>
                </a:solidFill>
              </a:rPr>
              <a:t>Mohs</a:t>
            </a:r>
            <a:r>
              <a:rPr lang="fr-FR" sz="2100" i="1" dirty="0">
                <a:solidFill>
                  <a:schemeClr val="accent1"/>
                </a:solidFill>
              </a:rPr>
              <a:t>):  </a:t>
            </a:r>
            <a:r>
              <a:rPr lang="fr-FR" sz="2100" i="1" dirty="0"/>
              <a:t>4</a:t>
            </a:r>
            <a:endParaRPr lang="fr-FR" sz="2100" dirty="0"/>
          </a:p>
          <a:p>
            <a:r>
              <a:rPr lang="fr-FR" sz="2100" i="1" dirty="0">
                <a:solidFill>
                  <a:schemeClr val="accent1"/>
                </a:solidFill>
              </a:rPr>
              <a:t>Couleur	Blanc argenté :  </a:t>
            </a:r>
            <a:r>
              <a:rPr lang="fr-FR" sz="2100" i="1" dirty="0"/>
              <a:t>reflets gris</a:t>
            </a:r>
            <a:endParaRPr lang="fr-FR" sz="2100" dirty="0"/>
          </a:p>
          <a:p>
            <a:r>
              <a:rPr lang="fr-FR" sz="2100" i="1" dirty="0">
                <a:solidFill>
                  <a:schemeClr val="accent1"/>
                </a:solidFill>
              </a:rPr>
              <a:t>Point de fusion :</a:t>
            </a:r>
            <a:r>
              <a:rPr lang="fr-FR" sz="2100" i="1" dirty="0"/>
              <a:t>1 538 °C[1]</a:t>
            </a:r>
            <a:endParaRPr lang="fr-FR" sz="2100" dirty="0"/>
          </a:p>
          <a:p>
            <a:r>
              <a:rPr lang="fr-FR" sz="2100" i="1" dirty="0">
                <a:solidFill>
                  <a:schemeClr val="accent1"/>
                </a:solidFill>
              </a:rPr>
              <a:t>Point d’ébullition: </a:t>
            </a:r>
            <a:r>
              <a:rPr lang="fr-FR" sz="2100" i="1" dirty="0"/>
              <a:t>2 861 °C[1]</a:t>
            </a:r>
            <a:endParaRPr lang="fr-FR" sz="2100" dirty="0"/>
          </a:p>
          <a:p>
            <a:r>
              <a:rPr lang="fr-FR" sz="2100" i="1" dirty="0">
                <a:solidFill>
                  <a:schemeClr val="accent1"/>
                </a:solidFill>
              </a:rPr>
              <a:t>Énergie de fusion: </a:t>
            </a:r>
            <a:r>
              <a:rPr lang="fr-FR" sz="2100" i="1" dirty="0"/>
              <a:t>13,8 kJ·mol-1</a:t>
            </a:r>
            <a:endParaRPr lang="fr-FR" sz="2100" dirty="0"/>
          </a:p>
        </p:txBody>
      </p:sp>
      <p:sp>
        <p:nvSpPr>
          <p:cNvPr id="10" name="Rectangle : coins arrondis 9">
            <a:extLst>
              <a:ext uri="{FF2B5EF4-FFF2-40B4-BE49-F238E27FC236}">
                <a16:creationId xmlns:a16="http://schemas.microsoft.com/office/drawing/2014/main" xmlns="" id="{40261C7E-C6D1-7F0A-1FF3-599F27BDB34E}"/>
              </a:ext>
            </a:extLst>
          </p:cNvPr>
          <p:cNvSpPr/>
          <p:nvPr/>
        </p:nvSpPr>
        <p:spPr>
          <a:xfrm>
            <a:off x="6229350" y="1447800"/>
            <a:ext cx="5657850" cy="5162550"/>
          </a:xfrm>
          <a:prstGeom prst="roundRect">
            <a:avLst>
              <a:gd name="adj" fmla="val 20969"/>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100" i="1" dirty="0">
                <a:solidFill>
                  <a:schemeClr val="accent1"/>
                </a:solidFill>
              </a:rPr>
              <a:t>Énergie de vaporisation: </a:t>
            </a:r>
            <a:r>
              <a:rPr lang="fr-FR" sz="2100" i="1" dirty="0"/>
              <a:t>349,6 kJ·mol-1</a:t>
            </a:r>
            <a:endParaRPr lang="fr-FR" sz="2100" dirty="0"/>
          </a:p>
          <a:p>
            <a:r>
              <a:rPr lang="fr-FR" sz="2100" i="1" dirty="0">
                <a:solidFill>
                  <a:schemeClr val="accent1"/>
                </a:solidFill>
              </a:rPr>
              <a:t>Volume molaire: </a:t>
            </a:r>
            <a:r>
              <a:rPr lang="fr-FR" sz="2100" i="1" dirty="0"/>
              <a:t>7,09×10−6 m3·mol-1 son	4 910 m·s-1 à 20 °C</a:t>
            </a:r>
            <a:endParaRPr lang="fr-FR" sz="2100" dirty="0"/>
          </a:p>
          <a:p>
            <a:r>
              <a:rPr lang="fr-FR" sz="2100" i="1" dirty="0">
                <a:solidFill>
                  <a:schemeClr val="accent1"/>
                </a:solidFill>
              </a:rPr>
              <a:t>Chaleur massique: </a:t>
            </a:r>
            <a:r>
              <a:rPr lang="fr-FR" sz="2100" i="1" dirty="0"/>
              <a:t>440 J·kg-1·K-1</a:t>
            </a:r>
            <a:endParaRPr lang="fr-FR" sz="2100" dirty="0"/>
          </a:p>
          <a:p>
            <a:r>
              <a:rPr lang="fr-FR" sz="2100" i="1" dirty="0">
                <a:solidFill>
                  <a:schemeClr val="accent1"/>
                </a:solidFill>
              </a:rPr>
              <a:t>Conductivité électrique: </a:t>
            </a:r>
            <a:r>
              <a:rPr lang="fr-FR" sz="2100" i="1" dirty="0"/>
              <a:t>9,93×106 S·m-1</a:t>
            </a:r>
            <a:endParaRPr lang="fr-FR" sz="2100" dirty="0"/>
          </a:p>
          <a:p>
            <a:r>
              <a:rPr lang="fr-FR" sz="2100" i="1" dirty="0">
                <a:solidFill>
                  <a:schemeClr val="accent1"/>
                </a:solidFill>
              </a:rPr>
              <a:t>Conductivité thermique: </a:t>
            </a:r>
            <a:r>
              <a:rPr lang="fr-FR" sz="2100" i="1" dirty="0"/>
              <a:t>80,2 W·m-1·K-1</a:t>
            </a:r>
          </a:p>
          <a:p>
            <a:r>
              <a:rPr lang="fr-FR" sz="2100" u="sng" dirty="0">
                <a:solidFill>
                  <a:schemeClr val="accent1"/>
                </a:solidFill>
              </a:rPr>
              <a:t>Propriétés chimique:</a:t>
            </a:r>
            <a:endParaRPr lang="fr-FR" sz="2100" b="1" u="sng" dirty="0"/>
          </a:p>
          <a:p>
            <a:endParaRPr lang="fr-FR" sz="2100" i="1" dirty="0">
              <a:solidFill>
                <a:schemeClr val="accent1"/>
              </a:solidFill>
            </a:endParaRPr>
          </a:p>
          <a:p>
            <a:r>
              <a:rPr lang="fr-FR" sz="2100" i="1" dirty="0">
                <a:solidFill>
                  <a:schemeClr val="accent1"/>
                </a:solidFill>
              </a:rPr>
              <a:t>Solubilité: </a:t>
            </a:r>
            <a:r>
              <a:rPr lang="fr-FR" sz="2100" i="1" dirty="0"/>
              <a:t>sol. Dans H2SO4 dilué[4], </a:t>
            </a:r>
            <a:r>
              <a:rPr lang="fr-FR" sz="2100" i="1" dirty="0" err="1"/>
              <a:t>HCl</a:t>
            </a:r>
            <a:r>
              <a:rPr lang="fr-FR" sz="2100" i="1" dirty="0"/>
              <a:t>[5]</a:t>
            </a:r>
            <a:endParaRPr lang="fr-FR" sz="2100" dirty="0"/>
          </a:p>
          <a:p>
            <a:r>
              <a:rPr lang="fr-FR" sz="2100" i="1" dirty="0"/>
              <a:t> </a:t>
            </a:r>
            <a:r>
              <a:rPr lang="fr-FR" sz="2100" i="1" dirty="0">
                <a:solidFill>
                  <a:schemeClr val="accent1"/>
                </a:solidFill>
              </a:rPr>
              <a:t>Pression de vapeur: </a:t>
            </a:r>
            <a:r>
              <a:rPr lang="fr-FR" sz="2100" i="1" dirty="0"/>
              <a:t>7,05 Pa</a:t>
            </a:r>
            <a:endParaRPr lang="fr-FR" sz="2100" dirty="0"/>
          </a:p>
          <a:p>
            <a:r>
              <a:rPr lang="fr-FR" sz="2100" i="1" dirty="0"/>
              <a:t>Vitesse du </a:t>
            </a:r>
            <a:endParaRPr lang="fr-FR" sz="2100" dirty="0"/>
          </a:p>
        </p:txBody>
      </p:sp>
    </p:spTree>
    <p:extLst>
      <p:ext uri="{BB962C8B-B14F-4D97-AF65-F5344CB8AC3E}">
        <p14:creationId xmlns:p14="http://schemas.microsoft.com/office/powerpoint/2010/main" xmlns="" val="1924187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42900" y="628650"/>
            <a:ext cx="6496050" cy="5695950"/>
          </a:xfrm>
          <a:prstGeom prst="round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i="1" dirty="0">
                <a:solidFill>
                  <a:schemeClr val="accent1"/>
                </a:solidFill>
              </a:rPr>
              <a:t>	</a:t>
            </a:r>
            <a:endParaRPr lang="fr-FR" sz="2400" dirty="0">
              <a:solidFill>
                <a:schemeClr val="accent1"/>
              </a:solidFill>
            </a:endParaRPr>
          </a:p>
          <a:p>
            <a:r>
              <a:rPr lang="fr-FR" sz="2200" i="1" dirty="0">
                <a:solidFill>
                  <a:schemeClr val="accent1"/>
                </a:solidFill>
              </a:rPr>
              <a:t>Masse atomique:</a:t>
            </a:r>
            <a:r>
              <a:rPr lang="fr-FR" sz="2200" i="1" dirty="0">
                <a:solidFill>
                  <a:schemeClr val="tx1"/>
                </a:solidFill>
              </a:rPr>
              <a:t>	55,85 g.mol -1</a:t>
            </a:r>
            <a:endParaRPr lang="fr-FR" sz="2200" dirty="0">
              <a:solidFill>
                <a:schemeClr val="tx1"/>
              </a:solidFill>
            </a:endParaRPr>
          </a:p>
          <a:p>
            <a:r>
              <a:rPr lang="fr-FR" sz="2200" i="1" dirty="0">
                <a:solidFill>
                  <a:schemeClr val="accent1"/>
                </a:solidFill>
              </a:rPr>
              <a:t>Electronégativité de Pauling: </a:t>
            </a:r>
            <a:r>
              <a:rPr lang="fr-FR" sz="2200" i="1" dirty="0">
                <a:solidFill>
                  <a:schemeClr val="tx1"/>
                </a:solidFill>
              </a:rPr>
              <a:t>1,8</a:t>
            </a:r>
            <a:endParaRPr lang="fr-FR" sz="2200" dirty="0">
              <a:solidFill>
                <a:schemeClr val="tx1"/>
              </a:solidFill>
            </a:endParaRPr>
          </a:p>
          <a:p>
            <a:r>
              <a:rPr lang="fr-FR" sz="2200" i="1" dirty="0">
                <a:solidFill>
                  <a:schemeClr val="accent1"/>
                </a:solidFill>
              </a:rPr>
              <a:t>Masse volumique:   </a:t>
            </a:r>
            <a:r>
              <a:rPr lang="fr-FR" sz="2200" i="1" dirty="0">
                <a:solidFill>
                  <a:schemeClr val="tx1"/>
                </a:solidFill>
              </a:rPr>
              <a:t>7,8 g.cm-3 à 20°C</a:t>
            </a:r>
            <a:endParaRPr lang="fr-FR" sz="2200" dirty="0">
              <a:solidFill>
                <a:schemeClr val="tx1"/>
              </a:solidFill>
            </a:endParaRPr>
          </a:p>
          <a:p>
            <a:r>
              <a:rPr lang="fr-FR" sz="2200" i="1" dirty="0">
                <a:solidFill>
                  <a:schemeClr val="accent1"/>
                </a:solidFill>
              </a:rPr>
              <a:t>Température de Fusion:</a:t>
            </a:r>
            <a:r>
              <a:rPr lang="fr-FR" sz="2200" i="1" dirty="0">
                <a:solidFill>
                  <a:schemeClr val="tx1"/>
                </a:solidFill>
              </a:rPr>
              <a:t> 1536 °C</a:t>
            </a:r>
            <a:endParaRPr lang="fr-FR" sz="2200" dirty="0">
              <a:solidFill>
                <a:schemeClr val="tx1"/>
              </a:solidFill>
            </a:endParaRPr>
          </a:p>
          <a:p>
            <a:r>
              <a:rPr lang="fr-FR" sz="2200" i="1" dirty="0">
                <a:solidFill>
                  <a:schemeClr val="accent1"/>
                </a:solidFill>
              </a:rPr>
              <a:t>Température d’ ébullition:</a:t>
            </a:r>
            <a:r>
              <a:rPr lang="fr-FR" sz="2200" i="1" dirty="0">
                <a:solidFill>
                  <a:schemeClr val="tx1"/>
                </a:solidFill>
              </a:rPr>
              <a:t> 2750 °C</a:t>
            </a:r>
            <a:endParaRPr lang="fr-FR" sz="2200" dirty="0">
              <a:solidFill>
                <a:schemeClr val="tx1"/>
              </a:solidFill>
            </a:endParaRPr>
          </a:p>
          <a:p>
            <a:r>
              <a:rPr lang="fr-FR" sz="2200" i="1" dirty="0">
                <a:solidFill>
                  <a:schemeClr val="accent1"/>
                </a:solidFill>
              </a:rPr>
              <a:t>Rayon atomique (Van der </a:t>
            </a:r>
            <a:r>
              <a:rPr lang="fr-FR" sz="2200" i="1" dirty="0" err="1">
                <a:solidFill>
                  <a:schemeClr val="accent1"/>
                </a:solidFill>
              </a:rPr>
              <a:t>Waals</a:t>
            </a:r>
            <a:r>
              <a:rPr lang="fr-FR" sz="2200" i="1" dirty="0">
                <a:solidFill>
                  <a:schemeClr val="accent1"/>
                </a:solidFill>
              </a:rPr>
              <a:t>) :  </a:t>
            </a:r>
            <a:r>
              <a:rPr lang="fr-FR" sz="2200" i="1" dirty="0">
                <a:solidFill>
                  <a:schemeClr val="tx1"/>
                </a:solidFill>
              </a:rPr>
              <a:t>0,126 nm</a:t>
            </a:r>
            <a:endParaRPr lang="fr-FR" sz="2200" dirty="0">
              <a:solidFill>
                <a:schemeClr val="tx1"/>
              </a:solidFill>
            </a:endParaRPr>
          </a:p>
          <a:p>
            <a:r>
              <a:rPr lang="fr-FR" sz="2200" i="1" dirty="0">
                <a:solidFill>
                  <a:schemeClr val="accent1"/>
                </a:solidFill>
              </a:rPr>
              <a:t>Rayon ionique:</a:t>
            </a:r>
            <a:r>
              <a:rPr lang="fr-FR" sz="2200" i="1" dirty="0">
                <a:solidFill>
                  <a:schemeClr val="tx1"/>
                </a:solidFill>
              </a:rPr>
              <a:t> 0,076 nm (+2) ; 0,064 nm (+3)</a:t>
            </a:r>
            <a:endParaRPr lang="fr-FR" sz="2200" dirty="0">
              <a:solidFill>
                <a:schemeClr val="tx1"/>
              </a:solidFill>
            </a:endParaRPr>
          </a:p>
          <a:p>
            <a:r>
              <a:rPr lang="fr-FR" sz="2200" i="1" dirty="0">
                <a:solidFill>
                  <a:schemeClr val="accent1"/>
                </a:solidFill>
              </a:rPr>
              <a:t>Configuration électronique :   </a:t>
            </a:r>
            <a:r>
              <a:rPr lang="fr-FR" sz="2200" i="1" dirty="0">
                <a:solidFill>
                  <a:schemeClr val="tx1"/>
                </a:solidFill>
              </a:rPr>
              <a:t>[ Ar ] 3d6 4s2</a:t>
            </a:r>
            <a:endParaRPr lang="fr-FR" sz="2200" dirty="0">
              <a:solidFill>
                <a:schemeClr val="tx1"/>
              </a:solidFill>
            </a:endParaRPr>
          </a:p>
          <a:p>
            <a:r>
              <a:rPr lang="fr-FR" sz="2200" i="1" dirty="0">
                <a:solidFill>
                  <a:schemeClr val="accent1"/>
                </a:solidFill>
              </a:rPr>
              <a:t>Energie de première ionisation:</a:t>
            </a:r>
            <a:r>
              <a:rPr lang="fr-FR" sz="2200" i="1" dirty="0">
                <a:solidFill>
                  <a:schemeClr val="tx1"/>
                </a:solidFill>
              </a:rPr>
              <a:t> 761 kJ.mol -1</a:t>
            </a:r>
            <a:endParaRPr lang="fr-FR" sz="2200" dirty="0">
              <a:solidFill>
                <a:schemeClr val="tx1"/>
              </a:solidFill>
            </a:endParaRPr>
          </a:p>
          <a:p>
            <a:r>
              <a:rPr lang="fr-FR" sz="2200" i="1" dirty="0">
                <a:solidFill>
                  <a:schemeClr val="accent1"/>
                </a:solidFill>
              </a:rPr>
              <a:t>Energie de deuxième ionisation: </a:t>
            </a:r>
            <a:r>
              <a:rPr lang="fr-FR" sz="2200" i="1" dirty="0">
                <a:solidFill>
                  <a:schemeClr val="tx1"/>
                </a:solidFill>
              </a:rPr>
              <a:t>1556,5 kJ.mol -1</a:t>
            </a:r>
            <a:endParaRPr lang="fr-FR" sz="2200" dirty="0">
              <a:solidFill>
                <a:schemeClr val="accent1"/>
              </a:solidFill>
            </a:endParaRPr>
          </a:p>
          <a:p>
            <a:r>
              <a:rPr lang="fr-FR" sz="2200" i="1" dirty="0">
                <a:solidFill>
                  <a:schemeClr val="accent1"/>
                </a:solidFill>
              </a:rPr>
              <a:t>Energie de troisième ionisation:</a:t>
            </a:r>
            <a:r>
              <a:rPr lang="fr-FR" sz="2200" i="1" dirty="0">
                <a:solidFill>
                  <a:schemeClr val="tx1"/>
                </a:solidFill>
              </a:rPr>
              <a:t> 2951 kJ.mol -1</a:t>
            </a:r>
            <a:r>
              <a:rPr lang="fr-FR" sz="2200" dirty="0">
                <a:solidFill>
                  <a:schemeClr val="tx1"/>
                </a:solidFill>
              </a:rPr>
              <a:t/>
            </a:r>
            <a:br>
              <a:rPr lang="fr-FR" sz="2200" dirty="0">
                <a:solidFill>
                  <a:schemeClr val="tx1"/>
                </a:solidFill>
              </a:rPr>
            </a:br>
            <a:r>
              <a:rPr lang="en-US" sz="2200" dirty="0" err="1">
                <a:solidFill>
                  <a:schemeClr val="accent1"/>
                </a:solidFill>
              </a:rPr>
              <a:t>Potentiel</a:t>
            </a:r>
            <a:r>
              <a:rPr lang="en-US" sz="2200" i="1" dirty="0">
                <a:solidFill>
                  <a:schemeClr val="accent1"/>
                </a:solidFill>
              </a:rPr>
              <a:t> standard: </a:t>
            </a:r>
            <a:r>
              <a:rPr lang="en-US" sz="2200" i="1" dirty="0">
                <a:solidFill>
                  <a:schemeClr val="tx1"/>
                </a:solidFill>
              </a:rPr>
              <a:t>- 0,44 V (Fe2+ / Fe ) ; 0,77 V ( Fe3+ / Fe2+ )</a:t>
            </a:r>
            <a:endParaRPr lang="fr-FR" sz="2200" dirty="0">
              <a:solidFill>
                <a:schemeClr val="tx1"/>
              </a:solidFill>
            </a:endParaRPr>
          </a:p>
          <a:p>
            <a:endParaRPr lang="fr-FR" dirty="0">
              <a:solidFill>
                <a:schemeClr val="tx1"/>
              </a:solidFill>
            </a:endParaRPr>
          </a:p>
          <a:p>
            <a:pPr algn="ctr"/>
            <a:endParaRPr lang="fr-FR" dirty="0">
              <a:solidFill>
                <a:schemeClr val="tx1"/>
              </a:solidFill>
            </a:endParaRPr>
          </a:p>
        </p:txBody>
      </p:sp>
      <p:pic>
        <p:nvPicPr>
          <p:cNvPr id="5" name="Image 5"/>
          <p:cNvPicPr/>
          <p:nvPr/>
        </p:nvPicPr>
        <p:blipFill>
          <a:blip r:embed="rId2" cstate="print">
            <a:extLst>
              <a:ext uri="{28A0092B-C50C-407E-A947-70E740481C1C}">
                <a14:useLocalDpi xmlns:a14="http://schemas.microsoft.com/office/drawing/2010/main" xmlns="" val="0"/>
              </a:ext>
            </a:extLst>
          </a:blip>
          <a:stretch>
            <a:fillRect/>
          </a:stretch>
        </p:blipFill>
        <p:spPr>
          <a:xfrm>
            <a:off x="7162800" y="1428750"/>
            <a:ext cx="4114800" cy="441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A4E3D21C-9BB1-A3D2-9639-D4E60D2D9A0D}"/>
              </a:ext>
            </a:extLst>
          </p:cNvPr>
          <p:cNvSpPr/>
          <p:nvPr/>
        </p:nvSpPr>
        <p:spPr>
          <a:xfrm>
            <a:off x="0" y="0"/>
            <a:ext cx="12192000" cy="68579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 name="Rectangle : coins arrondis 4">
            <a:extLst>
              <a:ext uri="{FF2B5EF4-FFF2-40B4-BE49-F238E27FC236}">
                <a16:creationId xmlns:a16="http://schemas.microsoft.com/office/drawing/2014/main" xmlns="" id="{7C98CC3D-238E-D8CE-303C-44A0B41BF6F6}"/>
              </a:ext>
            </a:extLst>
          </p:cNvPr>
          <p:cNvSpPr/>
          <p:nvPr/>
        </p:nvSpPr>
        <p:spPr>
          <a:xfrm>
            <a:off x="315216" y="151806"/>
            <a:ext cx="5500687" cy="1125140"/>
          </a:xfrm>
          <a:prstGeom prst="roundRect">
            <a:avLst>
              <a:gd name="adj" fmla="val 47337"/>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b="1" u="sng" dirty="0"/>
              <a:t>Obtention du fer: </a:t>
            </a:r>
          </a:p>
        </p:txBody>
      </p:sp>
      <p:sp>
        <p:nvSpPr>
          <p:cNvPr id="2" name="Rectangle : coins arrondis 1">
            <a:extLst>
              <a:ext uri="{FF2B5EF4-FFF2-40B4-BE49-F238E27FC236}">
                <a16:creationId xmlns:a16="http://schemas.microsoft.com/office/drawing/2014/main" xmlns="" id="{DB98543E-17A2-1173-0BE0-F57EC0831826}"/>
              </a:ext>
            </a:extLst>
          </p:cNvPr>
          <p:cNvSpPr/>
          <p:nvPr/>
        </p:nvSpPr>
        <p:spPr>
          <a:xfrm>
            <a:off x="254879" y="2087760"/>
            <a:ext cx="5500687" cy="350043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fr-FR" sz="2400" dirty="0"/>
              <a:t>Pour obtenir du fer de haute pureté, on peut soit purifier un sel de fer et en extraire ensuite le fer métallique par une opération de réduction chimique ou électrolytique, soit purifier directement un échantillon de fer métallique.</a:t>
            </a:r>
          </a:p>
        </p:txBody>
      </p:sp>
      <p:sp>
        <p:nvSpPr>
          <p:cNvPr id="3" name="Rectangle : coins arrondis 2">
            <a:extLst>
              <a:ext uri="{FF2B5EF4-FFF2-40B4-BE49-F238E27FC236}">
                <a16:creationId xmlns:a16="http://schemas.microsoft.com/office/drawing/2014/main" xmlns="" id="{CCE7AE81-B03E-2266-6B66-3432133723A0}"/>
              </a:ext>
            </a:extLst>
          </p:cNvPr>
          <p:cNvSpPr/>
          <p:nvPr/>
        </p:nvSpPr>
        <p:spPr>
          <a:xfrm>
            <a:off x="5947171" y="1818084"/>
            <a:ext cx="45719" cy="436126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xmlns="" id="{D5E82CA7-E3A4-B188-24E1-41CA5DC26A1A}"/>
              </a:ext>
            </a:extLst>
          </p:cNvPr>
          <p:cNvSpPr/>
          <p:nvPr/>
        </p:nvSpPr>
        <p:spPr>
          <a:xfrm>
            <a:off x="6376099" y="151806"/>
            <a:ext cx="5663946" cy="119925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b="1" u="sng" dirty="0"/>
              <a:t>Utilisation du fer : </a:t>
            </a:r>
          </a:p>
        </p:txBody>
      </p:sp>
      <p:sp>
        <p:nvSpPr>
          <p:cNvPr id="7" name="Rectangle : coins arrondis 6">
            <a:extLst>
              <a:ext uri="{FF2B5EF4-FFF2-40B4-BE49-F238E27FC236}">
                <a16:creationId xmlns:a16="http://schemas.microsoft.com/office/drawing/2014/main" xmlns="" id="{6AD05F64-003F-B5BA-AF7A-031486D279F1}"/>
              </a:ext>
            </a:extLst>
          </p:cNvPr>
          <p:cNvSpPr/>
          <p:nvPr/>
        </p:nvSpPr>
        <p:spPr>
          <a:xfrm>
            <a:off x="6519444" y="2148480"/>
            <a:ext cx="5474882" cy="3378995"/>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r>
              <a:rPr lang="fr-FR" sz="2400" dirty="0"/>
              <a:t>Le fer est utilisé, sous forme de poutres, pour les charpentes et les structures, en raison de sa solidité. L’acier : L’acier est un alliage métallique composé de carbone et de fer, obtenu par affinage de la fonte (procédé Bessemer, 1856).</a:t>
            </a:r>
          </a:p>
        </p:txBody>
      </p:sp>
    </p:spTree>
    <p:extLst>
      <p:ext uri="{BB962C8B-B14F-4D97-AF65-F5344CB8AC3E}">
        <p14:creationId xmlns:p14="http://schemas.microsoft.com/office/powerpoint/2010/main" xmlns="" val="2756177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578DA861-9870-7AC8-0540-80807230AD6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1"/>
          </a:xfrm>
        </p:spPr>
      </p:pic>
      <p:sp>
        <p:nvSpPr>
          <p:cNvPr id="5" name="ZoneTexte 4">
            <a:extLst>
              <a:ext uri="{FF2B5EF4-FFF2-40B4-BE49-F238E27FC236}">
                <a16:creationId xmlns:a16="http://schemas.microsoft.com/office/drawing/2014/main" xmlns="" id="{3BE14CAC-8082-F03A-0890-D3F8AA359CED}"/>
              </a:ext>
            </a:extLst>
          </p:cNvPr>
          <p:cNvSpPr txBox="1"/>
          <p:nvPr/>
        </p:nvSpPr>
        <p:spPr>
          <a:xfrm flipH="1">
            <a:off x="1125141" y="3105833"/>
            <a:ext cx="3089672" cy="646331"/>
          </a:xfrm>
          <a:prstGeom prst="rect">
            <a:avLst/>
          </a:prstGeom>
          <a:noFill/>
        </p:spPr>
        <p:txBody>
          <a:bodyPr wrap="square" rtlCol="0">
            <a:spAutoFit/>
          </a:bodyPr>
          <a:lstStyle/>
          <a:p>
            <a:pPr algn="l"/>
            <a:r>
              <a:rPr lang="fr-FR" sz="3600" b="1" dirty="0">
                <a:solidFill>
                  <a:schemeClr val="bg1"/>
                </a:solidFill>
              </a:rPr>
              <a:t>Chapitre :10</a:t>
            </a:r>
          </a:p>
        </p:txBody>
      </p:sp>
      <p:sp>
        <p:nvSpPr>
          <p:cNvPr id="6" name="ZoneTexte 5">
            <a:extLst>
              <a:ext uri="{FF2B5EF4-FFF2-40B4-BE49-F238E27FC236}">
                <a16:creationId xmlns:a16="http://schemas.microsoft.com/office/drawing/2014/main" xmlns="" id="{345D6241-1F4F-409F-4549-1499B48DFF7C}"/>
              </a:ext>
            </a:extLst>
          </p:cNvPr>
          <p:cNvSpPr txBox="1"/>
          <p:nvPr/>
        </p:nvSpPr>
        <p:spPr>
          <a:xfrm>
            <a:off x="6360915" y="3589733"/>
            <a:ext cx="3232548" cy="1200329"/>
          </a:xfrm>
          <a:prstGeom prst="rect">
            <a:avLst/>
          </a:prstGeom>
          <a:noFill/>
        </p:spPr>
        <p:txBody>
          <a:bodyPr wrap="square" rtlCol="0">
            <a:spAutoFit/>
          </a:bodyPr>
          <a:lstStyle/>
          <a:p>
            <a:r>
              <a:rPr lang="fr-FR" sz="3600" b="1" i="1" dirty="0">
                <a:solidFill>
                  <a:schemeClr val="bg1"/>
                </a:solidFill>
              </a:rPr>
              <a:t>L’aluminium</a:t>
            </a:r>
            <a:endParaRPr lang="fr-FR" sz="3600" b="1" dirty="0">
              <a:solidFill>
                <a:schemeClr val="bg1"/>
              </a:solidFill>
            </a:endParaRPr>
          </a:p>
          <a:p>
            <a:pPr algn="l"/>
            <a:r>
              <a:rPr lang="fr-FR" sz="3600" b="1" dirty="0">
                <a:solidFill>
                  <a:schemeClr val="bg1"/>
                </a:solidFill>
              </a:rPr>
              <a:t> </a:t>
            </a:r>
          </a:p>
        </p:txBody>
      </p:sp>
    </p:spTree>
    <p:extLst>
      <p:ext uri="{BB962C8B-B14F-4D97-AF65-F5344CB8AC3E}">
        <p14:creationId xmlns:p14="http://schemas.microsoft.com/office/powerpoint/2010/main" xmlns="" val="1992907358"/>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B9D1CDD6-8600-19A7-F9BF-0F1B665ACD66}"/>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7" name="Rectangle : avec coins arrondis en diagonale 6">
            <a:extLst>
              <a:ext uri="{FF2B5EF4-FFF2-40B4-BE49-F238E27FC236}">
                <a16:creationId xmlns:a16="http://schemas.microsoft.com/office/drawing/2014/main" xmlns="" id="{C27E9343-235C-8179-2A52-C38A2457A137}"/>
              </a:ext>
            </a:extLst>
          </p:cNvPr>
          <p:cNvSpPr/>
          <p:nvPr/>
        </p:nvSpPr>
        <p:spPr>
          <a:xfrm>
            <a:off x="875108" y="1581150"/>
            <a:ext cx="5566171" cy="4348163"/>
          </a:xfrm>
          <a:prstGeom prst="round2DiagRect">
            <a:avLst/>
          </a:prstGeom>
          <a:ln>
            <a:solidFill>
              <a:schemeClr val="accent6"/>
            </a:solidFill>
          </a:ln>
        </p:spPr>
        <p:style>
          <a:lnRef idx="2">
            <a:schemeClr val="accent4"/>
          </a:lnRef>
          <a:fillRef idx="1">
            <a:schemeClr val="lt1"/>
          </a:fillRef>
          <a:effectRef idx="0">
            <a:schemeClr val="accent4"/>
          </a:effectRef>
          <a:fontRef idx="minor">
            <a:schemeClr val="dk1"/>
          </a:fontRef>
        </p:style>
        <p:txBody>
          <a:bodyPr rtlCol="0" anchor="ctr"/>
          <a:lstStyle/>
          <a:p>
            <a:pPr algn="just"/>
            <a:r>
              <a:rPr lang="fr-FR" sz="2600" i="1" dirty="0"/>
              <a:t>L’aluminium est l’élément chimique de numéro atomique 13, de symbole Al. Il appartient au groupe 13 du tableau périodique ainsi qu’à la famille des métaux pauvres. Le corps simple aluminium est un métal malléable, argenté, peu altérable à l’air et peu dense.</a:t>
            </a:r>
            <a:endParaRPr lang="fr-FR" sz="2600" b="1" i="1" u="sng" dirty="0">
              <a:solidFill>
                <a:schemeClr val="tx1"/>
              </a:solidFill>
            </a:endParaRPr>
          </a:p>
        </p:txBody>
      </p:sp>
      <p:pic>
        <p:nvPicPr>
          <p:cNvPr id="6" name="Picture 5" descr="What-is-aluminum.png"/>
          <p:cNvPicPr>
            <a:picLocks noChangeAspect="1"/>
          </p:cNvPicPr>
          <p:nvPr/>
        </p:nvPicPr>
        <p:blipFill>
          <a:blip r:embed="rId2"/>
          <a:stretch>
            <a:fillRect/>
          </a:stretch>
        </p:blipFill>
        <p:spPr>
          <a:xfrm>
            <a:off x="7296150" y="1200150"/>
            <a:ext cx="3886199" cy="373379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5" name="Rounded Rectangle 4"/>
          <p:cNvSpPr/>
          <p:nvPr/>
        </p:nvSpPr>
        <p:spPr>
          <a:xfrm>
            <a:off x="3924300" y="266700"/>
            <a:ext cx="4419600" cy="857250"/>
          </a:xfrm>
          <a:prstGeom prst="round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4000" b="1" i="1" dirty="0">
                <a:solidFill>
                  <a:schemeClr val="tx1"/>
                </a:solidFill>
              </a:rPr>
              <a:t>L’aluminium</a:t>
            </a:r>
            <a:endParaRPr lang="fr-FR" sz="4000" b="1" dirty="0">
              <a:solidFill>
                <a:schemeClr val="tx1"/>
              </a:solidFill>
            </a:endParaRPr>
          </a:p>
        </p:txBody>
      </p:sp>
    </p:spTree>
    <p:extLst>
      <p:ext uri="{BB962C8B-B14F-4D97-AF65-F5344CB8AC3E}">
        <p14:creationId xmlns:p14="http://schemas.microsoft.com/office/powerpoint/2010/main" xmlns="" val="5329052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xmlns="" id="{71AF3ACB-A563-94B9-50BB-CD8C947E0E2D}"/>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4" name="ZoneTexte 3">
            <a:extLst>
              <a:ext uri="{FF2B5EF4-FFF2-40B4-BE49-F238E27FC236}">
                <a16:creationId xmlns:a16="http://schemas.microsoft.com/office/drawing/2014/main" xmlns="" id="{B1525DE7-A009-DB5C-6D86-15C7F2023307}"/>
              </a:ext>
            </a:extLst>
          </p:cNvPr>
          <p:cNvSpPr txBox="1"/>
          <p:nvPr/>
        </p:nvSpPr>
        <p:spPr>
          <a:xfrm>
            <a:off x="1303734" y="3105834"/>
            <a:ext cx="2928937" cy="646331"/>
          </a:xfrm>
          <a:prstGeom prst="rect">
            <a:avLst/>
          </a:prstGeom>
          <a:noFill/>
        </p:spPr>
        <p:txBody>
          <a:bodyPr wrap="square" rtlCol="0">
            <a:spAutoFit/>
          </a:bodyPr>
          <a:lstStyle/>
          <a:p>
            <a:pPr algn="l"/>
            <a:r>
              <a:rPr lang="fr-FR" sz="3600" b="1" dirty="0">
                <a:solidFill>
                  <a:schemeClr val="bg1"/>
                </a:solidFill>
              </a:rPr>
              <a:t>Chapitre 10:</a:t>
            </a:r>
          </a:p>
        </p:txBody>
      </p:sp>
      <p:sp>
        <p:nvSpPr>
          <p:cNvPr id="6" name="ZoneTexte 5">
            <a:extLst>
              <a:ext uri="{FF2B5EF4-FFF2-40B4-BE49-F238E27FC236}">
                <a16:creationId xmlns:a16="http://schemas.microsoft.com/office/drawing/2014/main" xmlns="" id="{F2AAC68C-5C18-B707-790D-6A445AFB85D9}"/>
              </a:ext>
            </a:extLst>
          </p:cNvPr>
          <p:cNvSpPr txBox="1"/>
          <p:nvPr/>
        </p:nvSpPr>
        <p:spPr>
          <a:xfrm>
            <a:off x="5250656" y="3571874"/>
            <a:ext cx="6721079" cy="646331"/>
          </a:xfrm>
          <a:prstGeom prst="rect">
            <a:avLst/>
          </a:prstGeom>
          <a:noFill/>
        </p:spPr>
        <p:txBody>
          <a:bodyPr wrap="square" rtlCol="0">
            <a:spAutoFit/>
          </a:bodyPr>
          <a:lstStyle/>
          <a:p>
            <a:pPr algn="l"/>
            <a:r>
              <a:rPr lang="fr-FR" sz="3600" b="1" i="1" dirty="0">
                <a:solidFill>
                  <a:schemeClr val="bg1"/>
                </a:solidFill>
              </a:rPr>
              <a:t>Na sodium </a:t>
            </a:r>
          </a:p>
        </p:txBody>
      </p:sp>
    </p:spTree>
    <p:extLst>
      <p:ext uri="{BB962C8B-B14F-4D97-AF65-F5344CB8AC3E}">
        <p14:creationId xmlns:p14="http://schemas.microsoft.com/office/powerpoint/2010/main" xmlns="" val="1587985471"/>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42900" y="134911"/>
            <a:ext cx="8001000" cy="6400799"/>
          </a:xfrm>
          <a:prstGeom prst="roundRect">
            <a:avLst/>
          </a:prstGeom>
          <a:solidFill>
            <a:schemeClr val="accent6"/>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r>
              <a:rPr lang="fr-FR" sz="2400" b="1" u="sng" dirty="0">
                <a:solidFill>
                  <a:schemeClr val="tx1"/>
                </a:solidFill>
              </a:rPr>
              <a:t>Etat naturel de l’aluminium :</a:t>
            </a:r>
          </a:p>
          <a:p>
            <a:endParaRPr lang="fr-FR" dirty="0">
              <a:solidFill>
                <a:schemeClr val="tx1"/>
              </a:solidFill>
            </a:endParaRPr>
          </a:p>
          <a:p>
            <a:r>
              <a:rPr lang="fr-FR" sz="2000" dirty="0">
                <a:solidFill>
                  <a:schemeClr val="tx1"/>
                </a:solidFill>
              </a:rPr>
              <a:t>L’aluminium est le métal le plus abondant de la croûte terrestre, représentant environ 8 % de sa masse. Il est cependant trop réactif pour exister à l’état natif dans la nature. On le trouve donc uniquement sous forme combinée dans plus de 270 minéraux différents, dont le principal est la bauxite.</a:t>
            </a:r>
          </a:p>
          <a:p>
            <a:r>
              <a:rPr lang="fr-FR" sz="2000" dirty="0">
                <a:solidFill>
                  <a:schemeClr val="tx1"/>
                </a:solidFill>
              </a:rPr>
              <a:t>La bauxite est un minerai d’aluminium qui se compose d’oxyde d’aluminium hydraté (Al2O3·nH2O). Elle est composée d’environ 50 à 60 % d’alumine, de 20 à 30 % d’oxyde de fer, de 10 à 20 % de silice et de 5 à 10 % de titane.</a:t>
            </a:r>
          </a:p>
          <a:p>
            <a:r>
              <a:rPr lang="fr-FR" sz="2000" dirty="0">
                <a:solidFill>
                  <a:schemeClr val="tx1"/>
                </a:solidFill>
              </a:rPr>
              <a:t>L’extraction de l’aluminium de la bauxite se fait en plusieurs étapes :</a:t>
            </a:r>
          </a:p>
          <a:p>
            <a:r>
              <a:rPr lang="fr-FR" sz="2000" dirty="0">
                <a:solidFill>
                  <a:schemeClr val="tx1"/>
                </a:solidFill>
              </a:rPr>
              <a:t>La bauxite est broyée et lavée pour éliminer les impuretés.</a:t>
            </a:r>
          </a:p>
          <a:p>
            <a:r>
              <a:rPr lang="fr-FR" sz="2000" dirty="0">
                <a:solidFill>
                  <a:schemeClr val="tx1"/>
                </a:solidFill>
              </a:rPr>
              <a:t>L’alumine est extraite de la bauxite par un procédé chimique appelé lixiviation.</a:t>
            </a:r>
          </a:p>
          <a:p>
            <a:r>
              <a:rPr lang="fr-FR" sz="2000" dirty="0">
                <a:solidFill>
                  <a:schemeClr val="tx1"/>
                </a:solidFill>
              </a:rPr>
              <a:t>L’alumine est fondue à haute température pour produire de l’aluminium liquide.</a:t>
            </a:r>
          </a:p>
          <a:p>
            <a:pPr algn="ctr"/>
            <a:endParaRPr lang="fr-FR" dirty="0"/>
          </a:p>
        </p:txBody>
      </p:sp>
      <p:pic>
        <p:nvPicPr>
          <p:cNvPr id="3" name="Image 2"/>
          <p:cNvPicPr/>
          <p:nvPr/>
        </p:nvPicPr>
        <p:blipFill>
          <a:blip r:embed="rId2" cstate="print">
            <a:extLst>
              <a:ext uri="{28A0092B-C50C-407E-A947-70E740481C1C}">
                <a14:useLocalDpi xmlns:a14="http://schemas.microsoft.com/office/drawing/2010/main" xmlns="" val="0"/>
              </a:ext>
            </a:extLst>
          </a:blip>
          <a:stretch>
            <a:fillRect/>
          </a:stretch>
        </p:blipFill>
        <p:spPr>
          <a:xfrm>
            <a:off x="8382000" y="1504950"/>
            <a:ext cx="3619500" cy="4229100"/>
          </a:xfrm>
          <a:prstGeom prst="ellipse">
            <a:avLst/>
          </a:prstGeom>
          <a:ln>
            <a:noFill/>
          </a:ln>
          <a:effectLst>
            <a:softEdge rad="11250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38150" y="704850"/>
            <a:ext cx="6858000" cy="5600700"/>
          </a:xfrm>
          <a:prstGeom prst="roundRect">
            <a:avLst>
              <a:gd name="adj" fmla="val 20337"/>
            </a:avLst>
          </a:prstGeom>
          <a:solidFill>
            <a:schemeClr val="accent6"/>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dirty="0"/>
              <a:t/>
            </a:r>
            <a:br>
              <a:rPr lang="fr-FR" dirty="0"/>
            </a:br>
            <a:r>
              <a:rPr lang="fr-FR" sz="2200" dirty="0">
                <a:solidFill>
                  <a:schemeClr val="tx1"/>
                </a:solidFill>
              </a:rPr>
              <a:t>L’aluminium liquide est coulé dans des moules pour produire des lingots ou des plaques.</a:t>
            </a:r>
          </a:p>
          <a:p>
            <a:r>
              <a:rPr lang="fr-FR" sz="2200" dirty="0">
                <a:solidFill>
                  <a:schemeClr val="tx1"/>
                </a:solidFill>
              </a:rPr>
              <a:t> </a:t>
            </a:r>
          </a:p>
          <a:p>
            <a:r>
              <a:rPr lang="fr-FR" sz="2200" dirty="0">
                <a:solidFill>
                  <a:schemeClr val="tx1"/>
                </a:solidFill>
              </a:rPr>
              <a:t>L’aluminium est un métal très versatile et est utilisé dans une large gamme d’applications, notamment :</a:t>
            </a:r>
          </a:p>
          <a:p>
            <a:r>
              <a:rPr lang="fr-FR" sz="2200" dirty="0">
                <a:solidFill>
                  <a:schemeClr val="tx1"/>
                </a:solidFill>
              </a:rPr>
              <a:t>L’emballage</a:t>
            </a:r>
          </a:p>
          <a:p>
            <a:r>
              <a:rPr lang="fr-FR" sz="2200" dirty="0">
                <a:solidFill>
                  <a:schemeClr val="tx1"/>
                </a:solidFill>
              </a:rPr>
              <a:t>La construction</a:t>
            </a:r>
          </a:p>
          <a:p>
            <a:r>
              <a:rPr lang="fr-FR" sz="2200" dirty="0">
                <a:solidFill>
                  <a:schemeClr val="tx1"/>
                </a:solidFill>
              </a:rPr>
              <a:t>L’automobile</a:t>
            </a:r>
          </a:p>
          <a:p>
            <a:r>
              <a:rPr lang="fr-FR" sz="2200" dirty="0">
                <a:solidFill>
                  <a:schemeClr val="tx1"/>
                </a:solidFill>
              </a:rPr>
              <a:t>L’électronique</a:t>
            </a:r>
          </a:p>
          <a:p>
            <a:r>
              <a:rPr lang="fr-FR" sz="2200" dirty="0">
                <a:solidFill>
                  <a:schemeClr val="tx1"/>
                </a:solidFill>
              </a:rPr>
              <a:t>L’aéronautique</a:t>
            </a:r>
          </a:p>
          <a:p>
            <a:r>
              <a:rPr lang="fr-FR" sz="2200" dirty="0">
                <a:solidFill>
                  <a:schemeClr val="tx1"/>
                </a:solidFill>
              </a:rPr>
              <a:t>L’aluminium est un matériau durable et recyclable. Il peut être recyclé à l’infini sans perdre ses propriétés</a:t>
            </a:r>
          </a:p>
        </p:txBody>
      </p:sp>
      <p:pic>
        <p:nvPicPr>
          <p:cNvPr id="3" name="Image 4"/>
          <p:cNvPicPr/>
          <p:nvPr/>
        </p:nvPicPr>
        <p:blipFill>
          <a:blip r:embed="rId2" cstate="print">
            <a:extLst>
              <a:ext uri="{28A0092B-C50C-407E-A947-70E740481C1C}">
                <a14:useLocalDpi xmlns:a14="http://schemas.microsoft.com/office/drawing/2010/main" xmlns="" val="0"/>
              </a:ext>
            </a:extLst>
          </a:blip>
          <a:stretch>
            <a:fillRect/>
          </a:stretch>
        </p:blipFill>
        <p:spPr>
          <a:xfrm flipH="1">
            <a:off x="7639050" y="1962150"/>
            <a:ext cx="3390900" cy="3048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6104513-B85E-02A0-E0B0-60E3629628D8}"/>
              </a:ext>
            </a:extLst>
          </p:cNvPr>
          <p:cNvSpPr/>
          <p:nvPr/>
        </p:nvSpPr>
        <p:spPr>
          <a:xfrm>
            <a:off x="0" y="-125015"/>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Rectangle : coins arrondis 1">
            <a:extLst>
              <a:ext uri="{FF2B5EF4-FFF2-40B4-BE49-F238E27FC236}">
                <a16:creationId xmlns:a16="http://schemas.microsoft.com/office/drawing/2014/main" xmlns="" id="{BFD270C6-FE1D-7E4B-E3BA-BC9E9DB2026B}"/>
              </a:ext>
            </a:extLst>
          </p:cNvPr>
          <p:cNvSpPr/>
          <p:nvPr/>
        </p:nvSpPr>
        <p:spPr>
          <a:xfrm>
            <a:off x="1518046" y="67269"/>
            <a:ext cx="8876109" cy="1018581"/>
          </a:xfrm>
          <a:prstGeom prst="roundRect">
            <a:avLst>
              <a:gd name="adj" fmla="val 50000"/>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i="1" u="sng" dirty="0"/>
              <a:t>Propriétés physico-chimique: </a:t>
            </a:r>
          </a:p>
        </p:txBody>
      </p:sp>
      <p:sp>
        <p:nvSpPr>
          <p:cNvPr id="3" name="Rectangle : coins arrondis 2">
            <a:extLst>
              <a:ext uri="{FF2B5EF4-FFF2-40B4-BE49-F238E27FC236}">
                <a16:creationId xmlns:a16="http://schemas.microsoft.com/office/drawing/2014/main" xmlns="" id="{F9C15D8B-0E8D-0696-1AB3-CCD2BA7CC44B}"/>
              </a:ext>
            </a:extLst>
          </p:cNvPr>
          <p:cNvSpPr/>
          <p:nvPr/>
        </p:nvSpPr>
        <p:spPr>
          <a:xfrm>
            <a:off x="250032" y="1324568"/>
            <a:ext cx="3768328" cy="732832"/>
          </a:xfrm>
          <a:prstGeom prst="roundRect">
            <a:avLst>
              <a:gd name="adj" fmla="val 50000"/>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i="1" u="sng" dirty="0"/>
              <a:t>Etat physique: </a:t>
            </a:r>
          </a:p>
        </p:txBody>
      </p:sp>
      <p:sp>
        <p:nvSpPr>
          <p:cNvPr id="5" name="Rectangle : coins arrondis 4">
            <a:extLst>
              <a:ext uri="{FF2B5EF4-FFF2-40B4-BE49-F238E27FC236}">
                <a16:creationId xmlns:a16="http://schemas.microsoft.com/office/drawing/2014/main" xmlns="" id="{769D018D-B521-AB2F-88B7-B2C6F578C1B7}"/>
              </a:ext>
            </a:extLst>
          </p:cNvPr>
          <p:cNvSpPr/>
          <p:nvPr/>
        </p:nvSpPr>
        <p:spPr>
          <a:xfrm>
            <a:off x="343968" y="2190750"/>
            <a:ext cx="11200332" cy="4457701"/>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300" dirty="0"/>
              <a:t>aspect: l'aluminium est un métal argenté brillant. </a:t>
            </a:r>
            <a:r>
              <a:rPr lang="fr-FR" sz="2300" dirty="0" err="1"/>
              <a:t>ll</a:t>
            </a:r>
            <a:r>
              <a:rPr lang="fr-FR" sz="2300" dirty="0"/>
              <a:t> forme rapidement une couche d'oxyde protectrice lorsqu'il est exposé à l'air, ce qui lui donne une apparence mate densité: la densité de l'aluminium est de 2,7 g/cm3, ce qui est environ trois fois moins que celle de l'acier ou du cuivre. point de fusion: le point de fusion </a:t>
            </a:r>
            <a:r>
              <a:rPr lang="fr-FR" sz="2300" dirty="0" err="1"/>
              <a:t>del'aluminium</a:t>
            </a:r>
            <a:r>
              <a:rPr lang="fr-FR" sz="2300" dirty="0"/>
              <a:t> est de 660,3 °c. point d'ébullition: le point d'ébullition de l'aluminium est de2467 °c. conductivité thermique: l'aluminium est un excellent conducteur thermique. sa conductivité thermique est environ deux fois- supérieure à celle du fer et quatre fois supérieure à celle du cuivre. conductivité électrique: l'aluminium est un bon conducteur électrique. sa conductivité électrique est environ60 % de celle du cuivre. dureté: l'aluminium est un métal doux. sa dureté </a:t>
            </a:r>
            <a:r>
              <a:rPr lang="fr-FR" sz="2300" dirty="0" err="1"/>
              <a:t>mohs</a:t>
            </a:r>
            <a:r>
              <a:rPr lang="fr-FR" sz="2300" dirty="0"/>
              <a:t> est de 2,5. résistance à la </a:t>
            </a:r>
            <a:r>
              <a:rPr lang="fr-FR" sz="2300" dirty="0" err="1"/>
              <a:t>corrosion:l'</a:t>
            </a:r>
            <a:r>
              <a:rPr lang="fr-FR" sz="2300" dirty="0"/>
              <a:t>aluminium est très résistant à la corrosion. il forme une couche d'oxyde protectrice qui le protège des éléments. </a:t>
            </a:r>
          </a:p>
        </p:txBody>
      </p:sp>
    </p:spTree>
    <p:extLst>
      <p:ext uri="{BB962C8B-B14F-4D97-AF65-F5344CB8AC3E}">
        <p14:creationId xmlns:p14="http://schemas.microsoft.com/office/powerpoint/2010/main" xmlns="" val="33231600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6">
            <a:extLst>
              <a:ext uri="{FF2B5EF4-FFF2-40B4-BE49-F238E27FC236}">
                <a16:creationId xmlns:a16="http://schemas.microsoft.com/office/drawing/2014/main" xmlns="" id="{A0957350-B467-0F50-40EE-E859076DF243}"/>
              </a:ext>
            </a:extLst>
          </p:cNvPr>
          <p:cNvSpPr/>
          <p:nvPr/>
        </p:nvSpPr>
        <p:spPr>
          <a:xfrm>
            <a:off x="748425" y="291402"/>
            <a:ext cx="3972641" cy="976908"/>
          </a:xfrm>
          <a:prstGeom prst="roundRect">
            <a:avLst>
              <a:gd name="adj" fmla="val 50000"/>
            </a:avLst>
          </a:prstGeom>
          <a:solidFill>
            <a:schemeClr val="accent6"/>
          </a:solidFill>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800" b="1" i="1" u="sng" dirty="0"/>
              <a:t>Etat chimique: </a:t>
            </a:r>
          </a:p>
        </p:txBody>
      </p:sp>
      <p:sp>
        <p:nvSpPr>
          <p:cNvPr id="3" name="Rectangle : coins arrondis 8">
            <a:extLst>
              <a:ext uri="{FF2B5EF4-FFF2-40B4-BE49-F238E27FC236}">
                <a16:creationId xmlns:a16="http://schemas.microsoft.com/office/drawing/2014/main" xmlns="" id="{84D20905-A0D7-E02B-045F-BD4C0A0A1CA3}"/>
              </a:ext>
            </a:extLst>
          </p:cNvPr>
          <p:cNvSpPr/>
          <p:nvPr/>
        </p:nvSpPr>
        <p:spPr>
          <a:xfrm>
            <a:off x="342900" y="1653028"/>
            <a:ext cx="6991350" cy="457632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300" dirty="0"/>
              <a:t>▪ nombre d'oxydation: l' aluminium a un nombre d'oxydation de +3. ▪ solubilité: l'aluminium est insoluble dans l'eau. ▪ réactivité: l'aluminium est un métal réactif. il réagit avec l'air pour former une couche d'oxyde protectrice. il réagit également avec l'eau pour former de l'hydroxyde d'aluminium. ▪ Réactions chimiques importantes: o L 'aluminium réagit avec l'oxygène pour former de l'oxyde d'aluminium2 Al + 3 02 - 2 Al203 o L'aluminium réagit avec l'eau pour former de l'hydroxyde d'aluminium: 2 Al + 6 H20 - 2 AI(OH)3 + 3 H2</a:t>
            </a:r>
          </a:p>
        </p:txBody>
      </p:sp>
      <p:pic>
        <p:nvPicPr>
          <p:cNvPr id="3076" name="Picture 4"/>
          <p:cNvPicPr>
            <a:picLocks noChangeAspect="1" noChangeArrowheads="1"/>
          </p:cNvPicPr>
          <p:nvPr/>
        </p:nvPicPr>
        <p:blipFill>
          <a:blip r:embed="rId2"/>
          <a:srcRect/>
          <a:stretch>
            <a:fillRect/>
          </a:stretch>
        </p:blipFill>
        <p:spPr bwMode="auto">
          <a:xfrm>
            <a:off x="7658100" y="1047751"/>
            <a:ext cx="3943350" cy="5238750"/>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1000"/>
                                        <p:tgtEl>
                                          <p:spTgt spid="3076"/>
                                        </p:tgtEl>
                                      </p:cBhvr>
                                    </p:animEffect>
                                    <p:anim calcmode="lin" valueType="num">
                                      <p:cBhvr>
                                        <p:cTn id="18" dur="1000" fill="hold"/>
                                        <p:tgtEl>
                                          <p:spTgt spid="3076"/>
                                        </p:tgtEl>
                                        <p:attrNameLst>
                                          <p:attrName>ppt_x</p:attrName>
                                        </p:attrNameLst>
                                      </p:cBhvr>
                                      <p:tavLst>
                                        <p:tav tm="0">
                                          <p:val>
                                            <p:strVal val="#ppt_x"/>
                                          </p:val>
                                        </p:tav>
                                        <p:tav tm="100000">
                                          <p:val>
                                            <p:strVal val="#ppt_x"/>
                                          </p:val>
                                        </p:tav>
                                      </p:tavLst>
                                    </p:anim>
                                    <p:anim calcmode="lin" valueType="num">
                                      <p:cBhvr>
                                        <p:cTn id="19"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54121159-F691-5480-52B3-2AF6B73C11AD}"/>
              </a:ext>
            </a:extLst>
          </p:cNvPr>
          <p:cNvSpPr/>
          <p:nvPr/>
        </p:nvSpPr>
        <p:spPr>
          <a:xfrm>
            <a:off x="0" y="18753"/>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xmlns="" id="{81173246-6238-46B9-E464-D7110142883F}"/>
              </a:ext>
            </a:extLst>
          </p:cNvPr>
          <p:cNvSpPr/>
          <p:nvPr/>
        </p:nvSpPr>
        <p:spPr>
          <a:xfrm>
            <a:off x="2647950" y="304800"/>
            <a:ext cx="6942533" cy="1106090"/>
          </a:xfrm>
          <a:prstGeom prst="roundRect">
            <a:avLst>
              <a:gd name="adj" fmla="val 50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sz="3600" b="1" i="1" u="sng" dirty="0">
                <a:solidFill>
                  <a:schemeClr val="tx1"/>
                </a:solidFill>
              </a:rPr>
              <a:t>Obtention du L’aluminium: </a:t>
            </a:r>
          </a:p>
        </p:txBody>
      </p:sp>
      <p:sp>
        <p:nvSpPr>
          <p:cNvPr id="6" name="Rectangle : coins arrondis 5">
            <a:extLst>
              <a:ext uri="{FF2B5EF4-FFF2-40B4-BE49-F238E27FC236}">
                <a16:creationId xmlns:a16="http://schemas.microsoft.com/office/drawing/2014/main" xmlns="" id="{AB2E6390-3FFA-B0CD-5218-8664978510FE}"/>
              </a:ext>
            </a:extLst>
          </p:cNvPr>
          <p:cNvSpPr/>
          <p:nvPr/>
        </p:nvSpPr>
        <p:spPr>
          <a:xfrm>
            <a:off x="945356" y="1657647"/>
            <a:ext cx="10462022" cy="110192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dirty="0"/>
              <a:t>l'aluminium est le métal le plus abondant sur terre, mais il est rarement trouvé à l'état pur. </a:t>
            </a:r>
            <a:r>
              <a:rPr lang="fr-FR" sz="2400" dirty="0" err="1"/>
              <a:t>ll</a:t>
            </a:r>
            <a:r>
              <a:rPr lang="fr-FR" sz="2400" dirty="0"/>
              <a:t> est généralement trouvé sous forme d'oxyde d'aluminium, ou alumine dans un minerai appelé bauxite.</a:t>
            </a:r>
          </a:p>
        </p:txBody>
      </p:sp>
      <p:sp>
        <p:nvSpPr>
          <p:cNvPr id="8" name="Rectangle : coins arrondis 7">
            <a:extLst>
              <a:ext uri="{FF2B5EF4-FFF2-40B4-BE49-F238E27FC236}">
                <a16:creationId xmlns:a16="http://schemas.microsoft.com/office/drawing/2014/main" xmlns="" id="{1C380C3E-ABC9-AD4B-46C7-540094FE59DF}"/>
              </a:ext>
            </a:extLst>
          </p:cNvPr>
          <p:cNvSpPr/>
          <p:nvPr/>
        </p:nvSpPr>
        <p:spPr>
          <a:xfrm>
            <a:off x="672168" y="3105150"/>
            <a:ext cx="4680882" cy="28003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i="1" u="sng" dirty="0"/>
              <a:t>1/</a:t>
            </a:r>
            <a:r>
              <a:rPr lang="fr-FR" sz="2400" dirty="0"/>
              <a:t> </a:t>
            </a:r>
            <a:r>
              <a:rPr lang="fr-FR" sz="2400" b="1" dirty="0"/>
              <a:t>extraction de l'alumine:</a:t>
            </a:r>
            <a:endParaRPr lang="fr-FR" sz="2400" b="1" u="sng" dirty="0"/>
          </a:p>
          <a:p>
            <a:r>
              <a:rPr lang="fr-FR" sz="2400" dirty="0"/>
              <a:t> la bauxite est d'abord traitée avec de la soude caustique (</a:t>
            </a:r>
            <a:r>
              <a:rPr lang="fr-FR" sz="2400" dirty="0" err="1"/>
              <a:t>naoh</a:t>
            </a:r>
            <a:r>
              <a:rPr lang="fr-FR" sz="2400" dirty="0"/>
              <a:t>) pour dissoudre |'alumine. la solution d'alumine est ensuite filtrée pour éliminer les impuretés..</a:t>
            </a:r>
          </a:p>
        </p:txBody>
      </p:sp>
      <p:pic>
        <p:nvPicPr>
          <p:cNvPr id="11" name="Picture 10" descr="téléchargé (1).png"/>
          <p:cNvPicPr>
            <a:picLocks noChangeAspect="1"/>
          </p:cNvPicPr>
          <p:nvPr/>
        </p:nvPicPr>
        <p:blipFill>
          <a:blip r:embed="rId2"/>
          <a:stretch>
            <a:fillRect/>
          </a:stretch>
        </p:blipFill>
        <p:spPr>
          <a:xfrm>
            <a:off x="6172200" y="3181350"/>
            <a:ext cx="4991100" cy="2857500"/>
          </a:xfrm>
          <a:prstGeom prst="rect">
            <a:avLst/>
          </a:prstGeom>
        </p:spPr>
      </p:pic>
    </p:spTree>
    <p:extLst>
      <p:ext uri="{BB962C8B-B14F-4D97-AF65-F5344CB8AC3E}">
        <p14:creationId xmlns:p14="http://schemas.microsoft.com/office/powerpoint/2010/main" xmlns="" val="4393002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8">
            <a:extLst>
              <a:ext uri="{FF2B5EF4-FFF2-40B4-BE49-F238E27FC236}">
                <a16:creationId xmlns:a16="http://schemas.microsoft.com/office/drawing/2014/main" xmlns="" id="{3A5AE8FE-3889-BCF2-C609-2098CA247BAC}"/>
              </a:ext>
            </a:extLst>
          </p:cNvPr>
          <p:cNvSpPr/>
          <p:nvPr/>
        </p:nvSpPr>
        <p:spPr>
          <a:xfrm>
            <a:off x="3086100" y="304800"/>
            <a:ext cx="8648700" cy="577215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r>
              <a:rPr lang="fr-FR" sz="2400" b="1" i="1" dirty="0"/>
              <a:t>2/ </a:t>
            </a:r>
            <a:r>
              <a:rPr lang="fr-FR" sz="2400" b="1" dirty="0"/>
              <a:t>électrolyse de l'alumine :</a:t>
            </a:r>
            <a:endParaRPr lang="fr-FR" sz="2400" b="1" i="1" dirty="0"/>
          </a:p>
          <a:p>
            <a:r>
              <a:rPr lang="fr-FR" sz="2200" dirty="0"/>
              <a:t> l'alumine est ensuite électrolysée pour produire de l'aluminium métallique. l'alumine est fondue et dissoute dans un bain de cryolite (na3aif6). une électrode positive, appelée anode, est immergée dans le bain et une électrode négative appelée cathode, est placée au-dessus du bain. un courant électrique est appliqué aux électrodes, ce qui provoque la réduction de l'aluminium de l'alumine. l'aluminium métallique est déposé sur la cathode. le processus d'électrolyse de l'alumine est très énergivore. i| représente environ 50 % de l'énergie nécessaire à la production d'aluminium. l'aluminium est ensuite fondu et coulé dans des moules pour obtenir des lingots ou des plaques. il peut ensuite être transformé en une variété de produits, tels que des canettes, des bouteilles, des structures, des fenêtres et des portes.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2D08AD8B-8342-84BB-FBB1-148CD44B61F8}"/>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5" name="Rectangle : coins arrondis 4">
            <a:extLst>
              <a:ext uri="{FF2B5EF4-FFF2-40B4-BE49-F238E27FC236}">
                <a16:creationId xmlns:a16="http://schemas.microsoft.com/office/drawing/2014/main" xmlns="" id="{1725156B-123A-04EB-6C31-31058584506A}"/>
              </a:ext>
            </a:extLst>
          </p:cNvPr>
          <p:cNvSpPr/>
          <p:nvPr/>
        </p:nvSpPr>
        <p:spPr>
          <a:xfrm>
            <a:off x="1714500" y="185737"/>
            <a:ext cx="8324850" cy="862013"/>
          </a:xfrm>
          <a:prstGeom prst="roundRect">
            <a:avLst>
              <a:gd name="adj" fmla="val 50000"/>
            </a:avLst>
          </a:prstGeom>
          <a:solidFill>
            <a:schemeClr val="accent6"/>
          </a:solidFill>
          <a:ln>
            <a:solidFill>
              <a:schemeClr val="accent6"/>
            </a:solidFill>
          </a:ln>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i="1" u="sng" dirty="0"/>
              <a:t>Utilisations du L’aluminium</a:t>
            </a:r>
          </a:p>
        </p:txBody>
      </p:sp>
      <p:sp>
        <p:nvSpPr>
          <p:cNvPr id="6" name="Rectangle : coins arrondis 5">
            <a:extLst>
              <a:ext uri="{FF2B5EF4-FFF2-40B4-BE49-F238E27FC236}">
                <a16:creationId xmlns:a16="http://schemas.microsoft.com/office/drawing/2014/main" xmlns="" id="{EC74D7A9-8311-CA2F-4E74-9B1703C6209D}"/>
              </a:ext>
            </a:extLst>
          </p:cNvPr>
          <p:cNvSpPr/>
          <p:nvPr/>
        </p:nvSpPr>
        <p:spPr>
          <a:xfrm>
            <a:off x="266700" y="1371600"/>
            <a:ext cx="6629400" cy="5162550"/>
          </a:xfrm>
          <a:prstGeom prst="roundRect">
            <a:avLst>
              <a:gd name="adj" fmla="val 29922"/>
            </a:avLst>
          </a:prstGeom>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fr-FR" dirty="0"/>
              <a:t>L'al</a:t>
            </a:r>
            <a:r>
              <a:rPr lang="fr-FR" sz="2000" dirty="0"/>
              <a:t>uminium est un métal très polyvalent et est utilisé dans une grande variété d'applications, notamment: ❖ </a:t>
            </a:r>
            <a:r>
              <a:rPr lang="fr-FR" sz="2000" dirty="0" err="1"/>
              <a:t>emballage:l'</a:t>
            </a:r>
            <a:r>
              <a:rPr lang="fr-FR" sz="2000" dirty="0"/>
              <a:t>aluminium est utilisé pour fabriquer des canettes, des bouteilles et d'autres emballages.</a:t>
            </a:r>
          </a:p>
          <a:p>
            <a:pPr algn="just"/>
            <a:r>
              <a:rPr lang="fr-FR" sz="2000" dirty="0"/>
              <a:t>❖ construction : l'aluminium est utilisé pour fabriquer des structures, des fenêtres et des portes.</a:t>
            </a:r>
          </a:p>
          <a:p>
            <a:pPr algn="just"/>
            <a:r>
              <a:rPr lang="fr-FR" sz="2000" dirty="0"/>
              <a:t>❖ électronique : l'aluminium est utilisé pour fabriquer des fils, des câbles et des composants électroniques. ❖ transport :l'aluminium est utilisé pour fabriquer des voitures, des avions et de des couverts et des bijoux.</a:t>
            </a:r>
          </a:p>
          <a:p>
            <a:pPr algn="ctr"/>
            <a:endParaRPr lang="fr-FR" dirty="0"/>
          </a:p>
        </p:txBody>
      </p:sp>
      <p:pic>
        <p:nvPicPr>
          <p:cNvPr id="8" name="Picture 7" descr="schema-de-production-nfi-alu-aluminium-et-ses-fondamentaux-1010x1024.jpg"/>
          <p:cNvPicPr>
            <a:picLocks noChangeAspect="1"/>
          </p:cNvPicPr>
          <p:nvPr/>
        </p:nvPicPr>
        <p:blipFill>
          <a:blip r:embed="rId2"/>
          <a:stretch>
            <a:fillRect/>
          </a:stretch>
        </p:blipFill>
        <p:spPr>
          <a:xfrm>
            <a:off x="7124700" y="1676400"/>
            <a:ext cx="4076701" cy="47815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4243167401"/>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xmlns="" id="{578DA861-9870-7AC8-0540-80807230AD6D}"/>
              </a:ext>
            </a:extLst>
          </p:cNvPr>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0" y="0"/>
            <a:ext cx="12192000" cy="6858001"/>
          </a:xfrm>
        </p:spPr>
      </p:pic>
      <p:sp>
        <p:nvSpPr>
          <p:cNvPr id="5" name="ZoneTexte 4">
            <a:extLst>
              <a:ext uri="{FF2B5EF4-FFF2-40B4-BE49-F238E27FC236}">
                <a16:creationId xmlns:a16="http://schemas.microsoft.com/office/drawing/2014/main" xmlns="" id="{3BE14CAC-8082-F03A-0890-D3F8AA359CED}"/>
              </a:ext>
            </a:extLst>
          </p:cNvPr>
          <p:cNvSpPr txBox="1"/>
          <p:nvPr/>
        </p:nvSpPr>
        <p:spPr>
          <a:xfrm flipH="1">
            <a:off x="1125141" y="3105833"/>
            <a:ext cx="3089672" cy="646331"/>
          </a:xfrm>
          <a:prstGeom prst="rect">
            <a:avLst/>
          </a:prstGeom>
          <a:noFill/>
        </p:spPr>
        <p:txBody>
          <a:bodyPr wrap="square" rtlCol="0">
            <a:spAutoFit/>
          </a:bodyPr>
          <a:lstStyle/>
          <a:p>
            <a:pPr algn="l"/>
            <a:r>
              <a:rPr lang="fr-FR" sz="3600" b="1" dirty="0">
                <a:solidFill>
                  <a:schemeClr val="bg1"/>
                </a:solidFill>
              </a:rPr>
              <a:t>Chapitre :10</a:t>
            </a:r>
          </a:p>
        </p:txBody>
      </p:sp>
      <p:sp>
        <p:nvSpPr>
          <p:cNvPr id="6" name="ZoneTexte 5">
            <a:extLst>
              <a:ext uri="{FF2B5EF4-FFF2-40B4-BE49-F238E27FC236}">
                <a16:creationId xmlns:a16="http://schemas.microsoft.com/office/drawing/2014/main" xmlns="" id="{345D6241-1F4F-409F-4549-1499B48DFF7C}"/>
              </a:ext>
            </a:extLst>
          </p:cNvPr>
          <p:cNvSpPr txBox="1"/>
          <p:nvPr/>
        </p:nvSpPr>
        <p:spPr>
          <a:xfrm>
            <a:off x="5810250" y="3589733"/>
            <a:ext cx="3783213" cy="1200329"/>
          </a:xfrm>
          <a:prstGeom prst="rect">
            <a:avLst/>
          </a:prstGeom>
          <a:noFill/>
        </p:spPr>
        <p:txBody>
          <a:bodyPr wrap="square" rtlCol="0">
            <a:spAutoFit/>
          </a:bodyPr>
          <a:lstStyle/>
          <a:p>
            <a:r>
              <a:rPr lang="fr-FR" sz="3600" b="1" i="1" dirty="0">
                <a:solidFill>
                  <a:schemeClr val="bg1"/>
                </a:solidFill>
              </a:rPr>
              <a:t>Le magnésium</a:t>
            </a:r>
            <a:endParaRPr lang="fr-FR" sz="3600" b="1" dirty="0">
              <a:solidFill>
                <a:schemeClr val="bg1"/>
              </a:solidFill>
            </a:endParaRPr>
          </a:p>
          <a:p>
            <a:pPr algn="l"/>
            <a:r>
              <a:rPr lang="fr-FR" sz="3600" b="1" dirty="0">
                <a:solidFill>
                  <a:schemeClr val="bg1"/>
                </a:solidFill>
              </a:rPr>
              <a:t> </a:t>
            </a:r>
          </a:p>
        </p:txBody>
      </p:sp>
    </p:spTree>
    <p:extLst>
      <p:ext uri="{BB962C8B-B14F-4D97-AF65-F5344CB8AC3E}">
        <p14:creationId xmlns:p14="http://schemas.microsoft.com/office/powerpoint/2010/main" xmlns="" val="19929073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7D2613A-6D43-0D3E-CDA4-8AEDC669D5AD}"/>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xmlns="" id="{7FBA866B-20D1-FE17-C1FC-B22831A6B572}"/>
              </a:ext>
            </a:extLst>
          </p:cNvPr>
          <p:cNvSpPr/>
          <p:nvPr/>
        </p:nvSpPr>
        <p:spPr>
          <a:xfrm>
            <a:off x="3281362" y="355996"/>
            <a:ext cx="3673673" cy="82510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3600" dirty="0"/>
              <a:t>Le magnésium </a:t>
            </a:r>
            <a:endParaRPr lang="fr-FR" sz="3600" b="1" i="1" u="sng" dirty="0"/>
          </a:p>
        </p:txBody>
      </p:sp>
      <p:sp>
        <p:nvSpPr>
          <p:cNvPr id="6" name="Rectangle : coins arrondis 5">
            <a:extLst>
              <a:ext uri="{FF2B5EF4-FFF2-40B4-BE49-F238E27FC236}">
                <a16:creationId xmlns:a16="http://schemas.microsoft.com/office/drawing/2014/main" xmlns="" id="{B297B9E1-19AB-D229-59C5-AC00B3D2BA67}"/>
              </a:ext>
            </a:extLst>
          </p:cNvPr>
          <p:cNvSpPr/>
          <p:nvPr/>
        </p:nvSpPr>
        <p:spPr>
          <a:xfrm>
            <a:off x="704850" y="1638301"/>
            <a:ext cx="6018610" cy="38100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r-FR" sz="2400" dirty="0"/>
              <a:t>Le magnésium est un élément chimique, de symbole Mg et de numéro atomique 12.Le magnésium est un métal alcalino-terreux. C’est le huitième élément le plus abondant de la croûte terrestre, le troisième métal derrière l’aluminium et le fer. C’est aussi </a:t>
            </a:r>
            <a:r>
              <a:rPr lang="fr-FR" sz="2400" dirty="0" err="1" smtClean="0"/>
              <a:t>letroisième</a:t>
            </a:r>
            <a:r>
              <a:rPr lang="fr-FR" sz="2400" dirty="0" smtClean="0"/>
              <a:t> composant </a:t>
            </a:r>
            <a:r>
              <a:rPr lang="fr-FR" sz="2400" dirty="0"/>
              <a:t>des sels dissous dans l’eau de mer.</a:t>
            </a:r>
          </a:p>
        </p:txBody>
      </p:sp>
      <p:pic>
        <p:nvPicPr>
          <p:cNvPr id="9" name="Picture 8" descr="téléchargé (1).jpg"/>
          <p:cNvPicPr>
            <a:picLocks noChangeAspect="1"/>
          </p:cNvPicPr>
          <p:nvPr/>
        </p:nvPicPr>
        <p:blipFill>
          <a:blip r:embed="rId2"/>
          <a:stretch>
            <a:fillRect/>
          </a:stretch>
        </p:blipFill>
        <p:spPr>
          <a:xfrm>
            <a:off x="7143750" y="1790700"/>
            <a:ext cx="4591049" cy="3790950"/>
          </a:xfrm>
          <a:prstGeom prst="rect">
            <a:avLst/>
          </a:prstGeom>
        </p:spPr>
      </p:pic>
    </p:spTree>
    <p:extLst>
      <p:ext uri="{BB962C8B-B14F-4D97-AF65-F5344CB8AC3E}">
        <p14:creationId xmlns:p14="http://schemas.microsoft.com/office/powerpoint/2010/main" xmlns="" val="42103467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069F80D3-C7C9-06F7-E9B4-28F901697DBB}"/>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5" name="Rectangle : coins arrondis 4">
            <a:extLst>
              <a:ext uri="{FF2B5EF4-FFF2-40B4-BE49-F238E27FC236}">
                <a16:creationId xmlns:a16="http://schemas.microsoft.com/office/drawing/2014/main" xmlns="" id="{8FA79A70-E156-4CA3-40BC-EEC3010BCB03}"/>
              </a:ext>
            </a:extLst>
          </p:cNvPr>
          <p:cNvSpPr/>
          <p:nvPr/>
        </p:nvSpPr>
        <p:spPr>
          <a:xfrm>
            <a:off x="1504950" y="282178"/>
            <a:ext cx="8686800" cy="1070372"/>
          </a:xfrm>
          <a:prstGeom prst="roundRect">
            <a:avLst>
              <a:gd name="adj" fmla="val 50000"/>
            </a:avLst>
          </a:prstGeom>
          <a:solidFill>
            <a:schemeClr val="bg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800" b="1" i="1" u="sng" dirty="0">
                <a:solidFill>
                  <a:schemeClr val="tx1"/>
                </a:solidFill>
              </a:rPr>
              <a:t>Position dans le tableau  périodique:</a:t>
            </a:r>
            <a:endParaRPr lang="fr-FR" sz="2800" u="sng" dirty="0">
              <a:solidFill>
                <a:schemeClr val="tx1"/>
              </a:solidFill>
            </a:endParaRPr>
          </a:p>
        </p:txBody>
      </p:sp>
      <p:sp>
        <p:nvSpPr>
          <p:cNvPr id="6" name="Rectangle : coins arrondis 5">
            <a:extLst>
              <a:ext uri="{FF2B5EF4-FFF2-40B4-BE49-F238E27FC236}">
                <a16:creationId xmlns:a16="http://schemas.microsoft.com/office/drawing/2014/main" xmlns="" id="{6C6DA4F0-63D4-39DD-930F-157719E5E85F}"/>
              </a:ext>
            </a:extLst>
          </p:cNvPr>
          <p:cNvSpPr/>
          <p:nvPr/>
        </p:nvSpPr>
        <p:spPr>
          <a:xfrm>
            <a:off x="247650" y="1732359"/>
            <a:ext cx="5848350" cy="4607719"/>
          </a:xfrm>
          <a:prstGeom prst="roundRect">
            <a:avLst/>
          </a:prstGeom>
          <a:solidFill>
            <a:schemeClr val="bg1">
              <a:lumMod val="75000"/>
            </a:schemeClr>
          </a:solidFill>
        </p:spPr>
        <p:style>
          <a:lnRef idx="1">
            <a:schemeClr val="accent5"/>
          </a:lnRef>
          <a:fillRef idx="2">
            <a:schemeClr val="accent5"/>
          </a:fillRef>
          <a:effectRef idx="1">
            <a:schemeClr val="accent5"/>
          </a:effectRef>
          <a:fontRef idx="minor">
            <a:schemeClr val="dk1"/>
          </a:fontRef>
        </p:style>
        <p:txBody>
          <a:bodyPr rtlCol="0" anchor="ctr"/>
          <a:lstStyle/>
          <a:p>
            <a:r>
              <a:rPr lang="fr-FR" sz="2400" dirty="0"/>
              <a:t>
Symbole :</a:t>
            </a:r>
            <a:r>
              <a:rPr lang="fr-FR" sz="2400" dirty="0">
                <a:solidFill>
                  <a:schemeClr val="bg1"/>
                </a:solidFill>
              </a:rPr>
              <a:t> Mg</a:t>
            </a:r>
          </a:p>
          <a:p>
            <a:r>
              <a:rPr lang="fr-FR" sz="2400" dirty="0"/>
              <a:t>Nom:</a:t>
            </a:r>
            <a:r>
              <a:rPr lang="fr-FR" sz="2400" dirty="0">
                <a:solidFill>
                  <a:schemeClr val="bg1"/>
                </a:solidFill>
              </a:rPr>
              <a:t> Magnésium </a:t>
            </a:r>
          </a:p>
          <a:p>
            <a:r>
              <a:rPr lang="fr-FR" sz="2400" dirty="0"/>
              <a:t>Numéro Atomique:  </a:t>
            </a:r>
            <a:r>
              <a:rPr lang="fr-FR" sz="2400" dirty="0">
                <a:solidFill>
                  <a:schemeClr val="bg1"/>
                </a:solidFill>
              </a:rPr>
              <a:t>12</a:t>
            </a:r>
          </a:p>
          <a:p>
            <a:r>
              <a:rPr lang="fr-FR" sz="2400" dirty="0"/>
              <a:t>Groupe : </a:t>
            </a:r>
            <a:r>
              <a:rPr lang="fr-FR" sz="2400" dirty="0">
                <a:solidFill>
                  <a:schemeClr val="bg1"/>
                </a:solidFill>
              </a:rPr>
              <a:t>II</a:t>
            </a:r>
          </a:p>
          <a:p>
            <a:r>
              <a:rPr lang="fr-FR" sz="2400" dirty="0"/>
              <a:t>Période: </a:t>
            </a:r>
            <a:r>
              <a:rPr lang="fr-FR" sz="2400" dirty="0">
                <a:solidFill>
                  <a:schemeClr val="bg1"/>
                </a:solidFill>
              </a:rPr>
              <a:t>3ème  période </a:t>
            </a:r>
          </a:p>
          <a:p>
            <a:r>
              <a:rPr lang="fr-FR" sz="2400" dirty="0"/>
              <a:t>Bloc: </a:t>
            </a:r>
            <a:r>
              <a:rPr lang="fr-FR" sz="2400" dirty="0">
                <a:solidFill>
                  <a:schemeClr val="bg1"/>
                </a:solidFill>
              </a:rPr>
              <a:t>S</a:t>
            </a:r>
          </a:p>
          <a:p>
            <a:r>
              <a:rPr lang="fr-FR" sz="2400" dirty="0" err="1"/>
              <a:t>Familie</a:t>
            </a:r>
            <a:r>
              <a:rPr lang="fr-FR" sz="2400" dirty="0"/>
              <a:t> d’</a:t>
            </a:r>
            <a:r>
              <a:rPr lang="fr-FR" sz="2400" dirty="0" err="1"/>
              <a:t>èlèment</a:t>
            </a:r>
            <a:r>
              <a:rPr lang="fr-FR" sz="2400" dirty="0"/>
              <a:t>: </a:t>
            </a:r>
            <a:r>
              <a:rPr lang="fr-FR" sz="2400" dirty="0">
                <a:solidFill>
                  <a:schemeClr val="bg1"/>
                </a:solidFill>
              </a:rPr>
              <a:t> </a:t>
            </a:r>
            <a:r>
              <a:rPr lang="fr-FR" sz="2400" dirty="0" err="1">
                <a:solidFill>
                  <a:schemeClr val="bg1"/>
                </a:solidFill>
              </a:rPr>
              <a:t>Mèthal</a:t>
            </a:r>
            <a:r>
              <a:rPr lang="fr-FR" sz="2400" dirty="0">
                <a:solidFill>
                  <a:schemeClr val="bg1"/>
                </a:solidFill>
              </a:rPr>
              <a:t> </a:t>
            </a:r>
            <a:r>
              <a:rPr lang="fr-FR" sz="2400" dirty="0" err="1">
                <a:solidFill>
                  <a:schemeClr val="bg1"/>
                </a:solidFill>
              </a:rPr>
              <a:t>alcalino</a:t>
            </a:r>
            <a:r>
              <a:rPr lang="fr-FR" sz="2400" dirty="0">
                <a:solidFill>
                  <a:schemeClr val="bg1"/>
                </a:solidFill>
              </a:rPr>
              <a:t>-</a:t>
            </a:r>
            <a:r>
              <a:rPr lang="fr-FR" sz="2400" dirty="0" err="1">
                <a:solidFill>
                  <a:schemeClr val="bg1"/>
                </a:solidFill>
              </a:rPr>
              <a:t>teereu</a:t>
            </a:r>
            <a:r>
              <a:rPr lang="fr-FR" sz="2400" dirty="0">
                <a:solidFill>
                  <a:schemeClr val="bg1"/>
                </a:solidFill>
              </a:rPr>
              <a:t> </a:t>
            </a:r>
          </a:p>
          <a:p>
            <a:r>
              <a:rPr lang="fr-FR" sz="2400" dirty="0"/>
              <a:t>Configuration </a:t>
            </a:r>
            <a:r>
              <a:rPr lang="fr-FR" sz="2400" dirty="0" err="1"/>
              <a:t>èlèctronique</a:t>
            </a:r>
            <a:r>
              <a:rPr lang="fr-FR" sz="2400" dirty="0"/>
              <a:t>: </a:t>
            </a:r>
            <a:r>
              <a:rPr lang="fr-FR" sz="2400" dirty="0">
                <a:solidFill>
                  <a:schemeClr val="bg1"/>
                </a:solidFill>
              </a:rPr>
              <a:t>[Ne]3S²</a:t>
            </a:r>
          </a:p>
          <a:p>
            <a:r>
              <a:rPr lang="fr-FR" sz="2400" dirty="0"/>
              <a:t>Electrons par niveau d’</a:t>
            </a:r>
            <a:r>
              <a:rPr lang="fr-FR" sz="2400" dirty="0" err="1"/>
              <a:t>ènergie</a:t>
            </a:r>
            <a:r>
              <a:rPr lang="fr-FR" sz="2400" dirty="0"/>
              <a:t>:  </a:t>
            </a:r>
            <a:r>
              <a:rPr lang="fr-FR" sz="2400" dirty="0">
                <a:solidFill>
                  <a:schemeClr val="bg1"/>
                </a:solidFill>
              </a:rPr>
              <a:t>2,8,2</a:t>
            </a:r>
          </a:p>
          <a:p>
            <a:endParaRPr lang="fr-FR" sz="2400" dirty="0">
              <a:solidFill>
                <a:schemeClr val="bg1"/>
              </a:solidFill>
            </a:endParaRPr>
          </a:p>
          <a:p>
            <a:r>
              <a:rPr lang="fr-FR" sz="2400" dirty="0"/>
              <a:t> </a:t>
            </a:r>
          </a:p>
        </p:txBody>
      </p:sp>
      <p:pic>
        <p:nvPicPr>
          <p:cNvPr id="8" name="Image 3"/>
          <p:cNvPicPr/>
          <p:nvPr/>
        </p:nvPicPr>
        <p:blipFill>
          <a:blip r:embed="rId2">
            <a:extLst>
              <a:ext uri="{28A0092B-C50C-407E-A947-70E740481C1C}">
                <a14:useLocalDpi xmlns:a14="http://schemas.microsoft.com/office/drawing/2010/main" xmlns="" val="0"/>
              </a:ext>
            </a:extLst>
          </a:blip>
          <a:stretch>
            <a:fillRect/>
          </a:stretch>
        </p:blipFill>
        <p:spPr>
          <a:xfrm>
            <a:off x="6609192" y="1733550"/>
            <a:ext cx="5183916" cy="4438650"/>
          </a:xfrm>
          <a:prstGeom prst="rect">
            <a:avLst/>
          </a:prstGeom>
        </p:spPr>
      </p:pic>
    </p:spTree>
    <p:extLst>
      <p:ext uri="{BB962C8B-B14F-4D97-AF65-F5344CB8AC3E}">
        <p14:creationId xmlns:p14="http://schemas.microsoft.com/office/powerpoint/2010/main" xmlns="" val="4206527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avec coins arrondis en diagonale 7">
            <a:extLst>
              <a:ext uri="{FF2B5EF4-FFF2-40B4-BE49-F238E27FC236}">
                <a16:creationId xmlns:a16="http://schemas.microsoft.com/office/drawing/2014/main" xmlns="" id="{AF4450A8-19FC-3AC0-E5C6-BCE8B7FAB083}"/>
              </a:ext>
            </a:extLst>
          </p:cNvPr>
          <p:cNvSpPr/>
          <p:nvPr/>
        </p:nvSpPr>
        <p:spPr>
          <a:xfrm>
            <a:off x="638175" y="1752600"/>
            <a:ext cx="5495925" cy="4495800"/>
          </a:xfrm>
          <a:prstGeom prst="round2DiagRect">
            <a:avLst/>
          </a:prstGeom>
          <a:noFill/>
          <a:ln w="9525"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pPr algn="ctr"/>
            <a:endParaRPr lang="fr-FR" sz="3600" b="1" u="sng" dirty="0">
              <a:solidFill>
                <a:schemeClr val="tx1"/>
              </a:solidFill>
            </a:endParaRPr>
          </a:p>
          <a:p>
            <a:pPr algn="just"/>
            <a:r>
              <a:rPr lang="fr-FR" sz="3600" dirty="0"/>
              <a:t> </a:t>
            </a:r>
            <a:r>
              <a:rPr lang="fr-FR" sz="3200" dirty="0">
                <a:solidFill>
                  <a:schemeClr val="tx1"/>
                </a:solidFill>
              </a:rPr>
              <a:t>Le sodium est un métal mou, blanc argenté et fortement réactif qui, dans la nature, ne se rencontre qu'à l'état combiné. Ce métal alcalin se présente fréquemment sous forme ionisée.</a:t>
            </a:r>
            <a:endParaRPr lang="fr-FR" sz="3200" b="1" u="sng" dirty="0">
              <a:solidFill>
                <a:schemeClr val="tx1"/>
              </a:solidFill>
            </a:endParaRPr>
          </a:p>
        </p:txBody>
      </p:sp>
      <p:sp>
        <p:nvSpPr>
          <p:cNvPr id="5" name="Rounded Rectangle 4"/>
          <p:cNvSpPr/>
          <p:nvPr/>
        </p:nvSpPr>
        <p:spPr>
          <a:xfrm>
            <a:off x="4248150" y="304800"/>
            <a:ext cx="3714750" cy="1028700"/>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4000" dirty="0">
                <a:solidFill>
                  <a:schemeClr val="tx1"/>
                </a:solidFill>
              </a:rPr>
              <a:t>    Le sodium    </a:t>
            </a:r>
          </a:p>
        </p:txBody>
      </p:sp>
      <p:pic>
        <p:nvPicPr>
          <p:cNvPr id="1026" name="Picture 2" descr="C:\Users\djaber\Pictures\Saved Pictures\136485413-le-sodium-est-un-élément-chimique-avec-le-symbole-na-du-nouveau-latin-natrium-et-le-numéro.jpg"/>
          <p:cNvPicPr>
            <a:picLocks noChangeAspect="1" noChangeArrowheads="1"/>
          </p:cNvPicPr>
          <p:nvPr/>
        </p:nvPicPr>
        <p:blipFill>
          <a:blip r:embed="rId2"/>
          <a:srcRect/>
          <a:stretch>
            <a:fillRect/>
          </a:stretch>
        </p:blipFill>
        <p:spPr bwMode="auto">
          <a:xfrm>
            <a:off x="6686550" y="1828800"/>
            <a:ext cx="3962400" cy="39624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xmlns="" val="17519246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F5E21542-FD49-A5A9-0406-58770AC1A8F0}"/>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xmlns="" id="{593177E5-0E62-46FC-8935-08667C8984D1}"/>
              </a:ext>
            </a:extLst>
          </p:cNvPr>
          <p:cNvSpPr/>
          <p:nvPr/>
        </p:nvSpPr>
        <p:spPr>
          <a:xfrm>
            <a:off x="785811" y="439935"/>
            <a:ext cx="3750469" cy="1137643"/>
          </a:xfrm>
          <a:prstGeom prst="roundRect">
            <a:avLst>
              <a:gd name="adj" fmla="val 50000"/>
            </a:avLst>
          </a:prstGeom>
          <a:solidFill>
            <a:schemeClr val="bg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fr-FR" sz="3600" u="sng" dirty="0"/>
              <a:t>Etat naturel</a:t>
            </a:r>
            <a:r>
              <a:rPr lang="fr-FR" sz="3600" b="1" i="1" u="sng" dirty="0"/>
              <a:t>: </a:t>
            </a:r>
          </a:p>
        </p:txBody>
      </p:sp>
      <p:sp>
        <p:nvSpPr>
          <p:cNvPr id="7" name="Rectangle : coins arrondis 6">
            <a:extLst>
              <a:ext uri="{FF2B5EF4-FFF2-40B4-BE49-F238E27FC236}">
                <a16:creationId xmlns:a16="http://schemas.microsoft.com/office/drawing/2014/main" xmlns="" id="{4E56C0BC-6D26-5C16-36F3-B2E4C50F7EDE}"/>
              </a:ext>
            </a:extLst>
          </p:cNvPr>
          <p:cNvSpPr/>
          <p:nvPr/>
        </p:nvSpPr>
        <p:spPr>
          <a:xfrm>
            <a:off x="464344" y="1952625"/>
            <a:ext cx="4584501" cy="4182666"/>
          </a:xfrm>
          <a:prstGeom prst="roundRect">
            <a:avLst/>
          </a:prstGeom>
          <a:solidFill>
            <a:schemeClr val="bg1">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r>
              <a:rPr lang="fr-FR" sz="2400" dirty="0"/>
              <a:t>Les atomes de magnésium existent dans la nature uniquement sous forme de combinaisons avec d’autres éléments, où il présente invariablement l’état d’oxydation +2. L’élément pur est produit artificiellement par réduction ou électrolyse.</a:t>
            </a:r>
          </a:p>
        </p:txBody>
      </p:sp>
      <p:pic>
        <p:nvPicPr>
          <p:cNvPr id="9" name="Picture 8" descr="téléchargé (2).jpg"/>
          <p:cNvPicPr>
            <a:picLocks noChangeAspect="1"/>
          </p:cNvPicPr>
          <p:nvPr/>
        </p:nvPicPr>
        <p:blipFill>
          <a:blip r:embed="rId2"/>
          <a:stretch>
            <a:fillRect/>
          </a:stretch>
        </p:blipFill>
        <p:spPr>
          <a:xfrm>
            <a:off x="6267450" y="2171700"/>
            <a:ext cx="4743449" cy="36385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5146116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 coins arrondis 10">
            <a:extLst>
              <a:ext uri="{FF2B5EF4-FFF2-40B4-BE49-F238E27FC236}">
                <a16:creationId xmlns:a16="http://schemas.microsoft.com/office/drawing/2014/main" xmlns="" id="{DF9AE90B-767F-5DE5-77D6-ACDDF8E9C2FE}"/>
              </a:ext>
            </a:extLst>
          </p:cNvPr>
          <p:cNvSpPr/>
          <p:nvPr/>
        </p:nvSpPr>
        <p:spPr>
          <a:xfrm>
            <a:off x="285750" y="1047750"/>
            <a:ext cx="6553200" cy="5581650"/>
          </a:xfrm>
          <a:prstGeom prst="roundRect">
            <a:avLst/>
          </a:prstGeom>
          <a:ln>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lvl="0"/>
            <a:r>
              <a:rPr lang="fr-FR" sz="2400" u="sng" dirty="0"/>
              <a:t>    Physique:</a:t>
            </a:r>
            <a:endParaRPr lang="fr-FR" sz="2400" dirty="0"/>
          </a:p>
          <a:p>
            <a:r>
              <a:rPr lang="fr-FR" sz="1900" dirty="0" err="1"/>
              <a:t>Ètat</a:t>
            </a:r>
            <a:r>
              <a:rPr lang="fr-FR" sz="1900" dirty="0"/>
              <a:t> </a:t>
            </a:r>
            <a:r>
              <a:rPr lang="fr-FR" sz="1900" dirty="0" err="1"/>
              <a:t>ordinance</a:t>
            </a:r>
            <a:r>
              <a:rPr lang="fr-FR" sz="1900" dirty="0"/>
              <a:t> :  solide </a:t>
            </a:r>
            <a:r>
              <a:rPr lang="fr-FR" sz="1900" dirty="0" err="1"/>
              <a:t>paramagnètique</a:t>
            </a:r>
            <a:r>
              <a:rPr lang="fr-FR" sz="1900" dirty="0"/>
              <a:t> </a:t>
            </a:r>
          </a:p>
          <a:p>
            <a:r>
              <a:rPr lang="fr-FR" sz="1900" dirty="0"/>
              <a:t>Masse volumique: 1,738 g.cm3 (20°C)</a:t>
            </a:r>
          </a:p>
          <a:p>
            <a:r>
              <a:rPr lang="fr-FR" sz="1900" dirty="0"/>
              <a:t>Système </a:t>
            </a:r>
            <a:r>
              <a:rPr lang="fr-FR" sz="1900" dirty="0" err="1"/>
              <a:t>crystalline</a:t>
            </a:r>
            <a:r>
              <a:rPr lang="fr-FR" sz="1900" dirty="0"/>
              <a:t>:  </a:t>
            </a:r>
            <a:r>
              <a:rPr lang="fr-FR" sz="1900" dirty="0" err="1"/>
              <a:t>HEXagonal</a:t>
            </a:r>
            <a:r>
              <a:rPr lang="fr-FR" sz="1900" dirty="0"/>
              <a:t> compact</a:t>
            </a:r>
          </a:p>
          <a:p>
            <a:r>
              <a:rPr lang="fr-FR" sz="1900" dirty="0" err="1"/>
              <a:t>Duretè</a:t>
            </a:r>
            <a:r>
              <a:rPr lang="fr-FR" sz="1900" dirty="0"/>
              <a:t> (</a:t>
            </a:r>
            <a:r>
              <a:rPr lang="fr-FR" sz="1900" dirty="0" err="1"/>
              <a:t>Mohs</a:t>
            </a:r>
            <a:r>
              <a:rPr lang="fr-FR" sz="1900" dirty="0"/>
              <a:t>) :  2,5</a:t>
            </a:r>
          </a:p>
          <a:p>
            <a:r>
              <a:rPr lang="fr-FR" sz="1900" dirty="0"/>
              <a:t>Couleur.:   Blanc -gris </a:t>
            </a:r>
            <a:r>
              <a:rPr lang="fr-FR" sz="1900" dirty="0" err="1"/>
              <a:t>mètallique</a:t>
            </a:r>
            <a:endParaRPr lang="fr-FR" sz="1900" dirty="0"/>
          </a:p>
          <a:p>
            <a:r>
              <a:rPr lang="fr-FR" sz="1900" dirty="0"/>
              <a:t>Point de fusion :  650° C </a:t>
            </a:r>
          </a:p>
          <a:p>
            <a:r>
              <a:rPr lang="fr-FR" sz="1900" dirty="0"/>
              <a:t>Energie de fusion:  8,</a:t>
            </a:r>
            <a:r>
              <a:rPr lang="fr-FR" sz="1900" dirty="0" err="1"/>
              <a:t>954kJ.mol</a:t>
            </a:r>
            <a:r>
              <a:rPr lang="fr-FR" sz="1900" dirty="0"/>
              <a:t>-1</a:t>
            </a:r>
          </a:p>
          <a:p>
            <a:r>
              <a:rPr lang="fr-FR" sz="1900" dirty="0" err="1"/>
              <a:t>Ènergie</a:t>
            </a:r>
            <a:r>
              <a:rPr lang="fr-FR" sz="1900" dirty="0"/>
              <a:t> de vaporisation:  127,40 kJ .Mol-1</a:t>
            </a:r>
          </a:p>
          <a:p>
            <a:r>
              <a:rPr lang="fr-FR" sz="1900" dirty="0"/>
              <a:t>Volume molaire: 14,00×10.-6 m3 .mol-1</a:t>
            </a:r>
          </a:p>
          <a:p>
            <a:r>
              <a:rPr lang="fr-FR" sz="1900" dirty="0"/>
              <a:t>Pression de vapeur:  361 PA</a:t>
            </a:r>
          </a:p>
          <a:p>
            <a:r>
              <a:rPr lang="fr-FR" sz="1900" dirty="0"/>
              <a:t>Vitesse du son:  4 602 m.s_1 à 20 C</a:t>
            </a:r>
          </a:p>
          <a:p>
            <a:r>
              <a:rPr lang="fr-FR" sz="1900" dirty="0"/>
              <a:t>Chaleur massique:  1 825J.kg-1.k-1</a:t>
            </a:r>
          </a:p>
          <a:p>
            <a:r>
              <a:rPr lang="fr-FR" sz="1900" dirty="0" err="1"/>
              <a:t>Conductivitè</a:t>
            </a:r>
            <a:r>
              <a:rPr lang="fr-FR" sz="1900" dirty="0"/>
              <a:t> </a:t>
            </a:r>
            <a:r>
              <a:rPr lang="fr-FR" sz="1900" dirty="0" err="1"/>
              <a:t>èlectrique</a:t>
            </a:r>
            <a:r>
              <a:rPr lang="fr-FR" sz="1900" dirty="0"/>
              <a:t>:  22,6×10.6 </a:t>
            </a:r>
            <a:r>
              <a:rPr lang="fr-FR" sz="1900" dirty="0" err="1"/>
              <a:t>S.m</a:t>
            </a:r>
            <a:r>
              <a:rPr lang="fr-FR" sz="1900" dirty="0"/>
              <a:t>-1</a:t>
            </a:r>
          </a:p>
          <a:p>
            <a:r>
              <a:rPr lang="fr-FR" sz="1900" dirty="0" err="1"/>
              <a:t>Conductivitè</a:t>
            </a:r>
            <a:r>
              <a:rPr lang="fr-FR" sz="1900" dirty="0"/>
              <a:t> thermique: 156 </a:t>
            </a:r>
            <a:r>
              <a:rPr lang="fr-FR" sz="1900" dirty="0" err="1"/>
              <a:t>W.m</a:t>
            </a:r>
            <a:r>
              <a:rPr lang="fr-FR" sz="1900" dirty="0"/>
              <a:t>-1 .k-1</a:t>
            </a:r>
          </a:p>
          <a:p>
            <a:r>
              <a:rPr lang="fr-FR" sz="1900" dirty="0" err="1"/>
              <a:t>Solubilitè</a:t>
            </a:r>
            <a:r>
              <a:rPr lang="fr-FR" sz="1900" dirty="0"/>
              <a:t>:  </a:t>
            </a:r>
            <a:r>
              <a:rPr lang="fr-FR" sz="1900" dirty="0" err="1"/>
              <a:t>Sol.dans</a:t>
            </a:r>
            <a:r>
              <a:rPr lang="fr-FR" sz="1900" dirty="0"/>
              <a:t> </a:t>
            </a:r>
            <a:r>
              <a:rPr lang="fr-FR" sz="1900" dirty="0" err="1"/>
              <a:t>CH3OH,les</a:t>
            </a:r>
            <a:r>
              <a:rPr lang="fr-FR" sz="1900" dirty="0"/>
              <a:t> acides dilue </a:t>
            </a:r>
          </a:p>
          <a:p>
            <a:r>
              <a:rPr lang="fr-FR" sz="1900" dirty="0"/>
              <a:t>   Les solutions </a:t>
            </a:r>
            <a:r>
              <a:rPr lang="fr-FR" sz="1900" dirty="0" err="1"/>
              <a:t>desels</a:t>
            </a:r>
            <a:r>
              <a:rPr lang="fr-FR" sz="1900" dirty="0"/>
              <a:t> d’</a:t>
            </a:r>
            <a:r>
              <a:rPr lang="fr-FR" sz="1900" dirty="0" err="1"/>
              <a:t>ammonaic</a:t>
            </a:r>
            <a:endParaRPr lang="fr-FR" sz="1900" dirty="0"/>
          </a:p>
          <a:p>
            <a:endParaRPr lang="fr-FR" dirty="0"/>
          </a:p>
          <a:p>
            <a:endParaRPr lang="fr-FR" sz="2000" dirty="0"/>
          </a:p>
        </p:txBody>
      </p:sp>
      <p:sp>
        <p:nvSpPr>
          <p:cNvPr id="4" name="Rounded Rectangle 3"/>
          <p:cNvSpPr/>
          <p:nvPr/>
        </p:nvSpPr>
        <p:spPr>
          <a:xfrm>
            <a:off x="2286000" y="228600"/>
            <a:ext cx="7581900" cy="685800"/>
          </a:xfrm>
          <a:prstGeom prst="roundRect">
            <a:avLst>
              <a:gd name="adj" fmla="val 50000"/>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i="1" dirty="0">
                <a:solidFill>
                  <a:schemeClr val="tx1"/>
                </a:solidFill>
              </a:rPr>
              <a:t>Propriétés physico-chimique: </a:t>
            </a:r>
          </a:p>
        </p:txBody>
      </p:sp>
      <p:sp>
        <p:nvSpPr>
          <p:cNvPr id="5" name="Rounded Rectangle 4"/>
          <p:cNvSpPr/>
          <p:nvPr/>
        </p:nvSpPr>
        <p:spPr>
          <a:xfrm>
            <a:off x="7048500" y="1428750"/>
            <a:ext cx="4552950" cy="398145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fr-FR" sz="2400" u="sng" dirty="0">
                <a:solidFill>
                  <a:schemeClr val="tx1"/>
                </a:solidFill>
              </a:rPr>
              <a:t>Chimique:</a:t>
            </a:r>
          </a:p>
          <a:p>
            <a:r>
              <a:rPr lang="fr-FR" sz="2000" dirty="0">
                <a:solidFill>
                  <a:schemeClr val="tx1"/>
                </a:solidFill>
              </a:rPr>
              <a:t>Dans la </a:t>
            </a:r>
            <a:r>
              <a:rPr lang="fr-FR" sz="2000" dirty="0" err="1">
                <a:solidFill>
                  <a:schemeClr val="tx1"/>
                </a:solidFill>
              </a:rPr>
              <a:t>clasification</a:t>
            </a:r>
            <a:r>
              <a:rPr lang="fr-FR" sz="2000" dirty="0">
                <a:solidFill>
                  <a:schemeClr val="tx1"/>
                </a:solidFill>
              </a:rPr>
              <a:t> </a:t>
            </a:r>
            <a:r>
              <a:rPr lang="fr-FR" sz="2000" dirty="0" err="1">
                <a:solidFill>
                  <a:schemeClr val="tx1"/>
                </a:solidFill>
              </a:rPr>
              <a:t>pèroidique</a:t>
            </a:r>
            <a:r>
              <a:rPr lang="fr-FR" sz="2000" dirty="0">
                <a:solidFill>
                  <a:schemeClr val="tx1"/>
                </a:solidFill>
              </a:rPr>
              <a:t> , le magnésium appartient au groupe II A ; il est caractérisé par le seul degré d’oxydation + II ; l’ion Mg2+ est incolore et de saveur amère. Les propriétés chimiques sont dominées par la très grande réactivité du métal qui se rapproche, sur ce point, des métaux alcalino-terreux</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19100" y="1657350"/>
            <a:ext cx="6858000" cy="3848100"/>
          </a:xfrm>
          <a:prstGeom prst="round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2400" dirty="0">
                <a:solidFill>
                  <a:schemeClr val="tx1"/>
                </a:solidFill>
              </a:rPr>
              <a:t>Le magnésium est nécessaire à la formation des os et des dents et au fonctionnement normal des nerfs et des muscles. Le fonctionnement normal de nombreuses enzymes de l’organisme dépend également du magnésium.</a:t>
            </a:r>
          </a:p>
          <a:p>
            <a:r>
              <a:rPr lang="fr-FR" sz="2400" dirty="0">
                <a:solidFill>
                  <a:schemeClr val="tx1"/>
                </a:solidFill>
              </a:rPr>
              <a:t>Le magnésium est aussi lié au métabolisme du calcium. En apprendre davantage et au métabolisme du potassium</a:t>
            </a:r>
          </a:p>
          <a:p>
            <a:pPr algn="ctr"/>
            <a:endParaRPr lang="fr-FR" dirty="0"/>
          </a:p>
        </p:txBody>
      </p:sp>
      <p:sp>
        <p:nvSpPr>
          <p:cNvPr id="3" name="Rounded Rectangle 2"/>
          <p:cNvSpPr/>
          <p:nvPr/>
        </p:nvSpPr>
        <p:spPr>
          <a:xfrm>
            <a:off x="495300" y="609600"/>
            <a:ext cx="6724650" cy="933450"/>
          </a:xfrm>
          <a:prstGeom prst="roundRect">
            <a:avLst>
              <a:gd name="adj" fmla="val 48096"/>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u="sng" dirty="0"/>
              <a:t>Obtention et utilisation:</a:t>
            </a:r>
          </a:p>
        </p:txBody>
      </p:sp>
      <p:pic>
        <p:nvPicPr>
          <p:cNvPr id="5122" name="Picture 2"/>
          <p:cNvPicPr>
            <a:picLocks noChangeAspect="1" noChangeArrowheads="1"/>
          </p:cNvPicPr>
          <p:nvPr/>
        </p:nvPicPr>
        <p:blipFill>
          <a:blip r:embed="rId2"/>
          <a:srcRect/>
          <a:stretch>
            <a:fillRect/>
          </a:stretch>
        </p:blipFill>
        <p:spPr bwMode="auto">
          <a:xfrm>
            <a:off x="7784177" y="1697355"/>
            <a:ext cx="4038600" cy="38290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1000"/>
                                        <p:tgtEl>
                                          <p:spTgt spid="5122"/>
                                        </p:tgtEl>
                                      </p:cBhvr>
                                    </p:animEffect>
                                    <p:anim calcmode="lin" valueType="num">
                                      <p:cBhvr>
                                        <p:cTn id="18" dur="1000" fill="hold"/>
                                        <p:tgtEl>
                                          <p:spTgt spid="5122"/>
                                        </p:tgtEl>
                                        <p:attrNameLst>
                                          <p:attrName>ppt_x</p:attrName>
                                        </p:attrNameLst>
                                      </p:cBhvr>
                                      <p:tavLst>
                                        <p:tav tm="0">
                                          <p:val>
                                            <p:strVal val="#ppt_x"/>
                                          </p:val>
                                        </p:tav>
                                        <p:tav tm="100000">
                                          <p:val>
                                            <p:strVal val="#ppt_x"/>
                                          </p:val>
                                        </p:tav>
                                      </p:tavLst>
                                    </p:anim>
                                    <p:anim calcmode="lin" valueType="num">
                                      <p:cBhvr>
                                        <p:cTn id="1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a-sodium-element-chimique-signe-de-sodium-avec-numero-atomique-11-de-l-element-chimique-tableau-periodique-tableau-periodique-des-elements-avec-le-numero-atomique-2a49add.jpg"/>
          <p:cNvPicPr>
            <a:picLocks noChangeAspect="1"/>
          </p:cNvPicPr>
          <p:nvPr/>
        </p:nvPicPr>
        <p:blipFill>
          <a:blip r:embed="rId2"/>
          <a:stretch>
            <a:fillRect/>
          </a:stretch>
        </p:blipFill>
        <p:spPr>
          <a:xfrm>
            <a:off x="5810250" y="590550"/>
            <a:ext cx="5962650" cy="523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ounded Rectangle 2"/>
          <p:cNvSpPr/>
          <p:nvPr/>
        </p:nvSpPr>
        <p:spPr>
          <a:xfrm>
            <a:off x="400050" y="285750"/>
            <a:ext cx="4762500" cy="5924550"/>
          </a:xfrm>
          <a:prstGeom prst="roundRect">
            <a:avLst>
              <a:gd name="adj" fmla="val 1986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600" b="1" u="sng" dirty="0">
                <a:solidFill>
                  <a:schemeClr val="tx1"/>
                </a:solidFill>
              </a:rPr>
              <a:t>Position dans le tableau périodique:</a:t>
            </a:r>
          </a:p>
          <a:p>
            <a:pPr algn="ctr"/>
            <a:endParaRPr lang="ar-DZ" sz="2400" b="1" u="sng" dirty="0">
              <a:solidFill>
                <a:schemeClr val="tx1"/>
              </a:solidFill>
            </a:endParaRPr>
          </a:p>
          <a:p>
            <a:pPr algn="ctr"/>
            <a:r>
              <a:rPr lang="fr-FR" sz="2200" dirty="0">
                <a:solidFill>
                  <a:schemeClr val="bg1"/>
                </a:solidFill>
              </a:rPr>
              <a:t>Symbole</a:t>
            </a:r>
            <a:r>
              <a:rPr lang="fr-FR" sz="2200" dirty="0">
                <a:solidFill>
                  <a:schemeClr val="accent1"/>
                </a:solidFill>
              </a:rPr>
              <a:t> :</a:t>
            </a:r>
            <a:r>
              <a:rPr lang="fr-FR" sz="2200" dirty="0">
                <a:solidFill>
                  <a:schemeClr val="bg1"/>
                </a:solidFill>
              </a:rPr>
              <a:t>:</a:t>
            </a:r>
            <a:r>
              <a:rPr lang="ar-DZ" sz="2200" dirty="0">
                <a:solidFill>
                  <a:schemeClr val="tx1"/>
                </a:solidFill>
              </a:rPr>
              <a:t> </a:t>
            </a:r>
            <a:r>
              <a:rPr lang="fr-FR" sz="2200" dirty="0">
                <a:solidFill>
                  <a:schemeClr val="tx1"/>
                </a:solidFill>
              </a:rPr>
              <a:t>Na</a:t>
            </a:r>
          </a:p>
          <a:p>
            <a:r>
              <a:rPr lang="fr-FR" sz="2200" dirty="0">
                <a:solidFill>
                  <a:schemeClr val="bg1"/>
                </a:solidFill>
              </a:rPr>
              <a:t>Nom :</a:t>
            </a:r>
            <a:r>
              <a:rPr lang="ar-DZ" sz="2200" dirty="0">
                <a:solidFill>
                  <a:schemeClr val="bg1"/>
                </a:solidFill>
              </a:rPr>
              <a:t> </a:t>
            </a:r>
            <a:r>
              <a:rPr lang="fr-FR" sz="2200" b="1" dirty="0">
                <a:solidFill>
                  <a:schemeClr val="tx1"/>
                </a:solidFill>
              </a:rPr>
              <a:t> sodium</a:t>
            </a:r>
            <a:endParaRPr lang="fr-FR" sz="2200" dirty="0">
              <a:solidFill>
                <a:schemeClr val="tx1"/>
              </a:solidFill>
            </a:endParaRPr>
          </a:p>
          <a:p>
            <a:r>
              <a:rPr lang="fr-FR" sz="2200" dirty="0">
                <a:solidFill>
                  <a:schemeClr val="bg1"/>
                </a:solidFill>
              </a:rPr>
              <a:t>Numéro atomique :</a:t>
            </a:r>
            <a:r>
              <a:rPr lang="ar-DZ" sz="2200" dirty="0">
                <a:solidFill>
                  <a:schemeClr val="tx1"/>
                </a:solidFill>
              </a:rPr>
              <a:t> </a:t>
            </a:r>
            <a:r>
              <a:rPr lang="fr-FR" sz="2200" dirty="0">
                <a:solidFill>
                  <a:schemeClr val="tx1"/>
                </a:solidFill>
              </a:rPr>
              <a:t>11</a:t>
            </a:r>
          </a:p>
          <a:p>
            <a:r>
              <a:rPr lang="fr-FR" sz="2200" dirty="0">
                <a:solidFill>
                  <a:schemeClr val="bg1"/>
                </a:solidFill>
              </a:rPr>
              <a:t>Groupe : </a:t>
            </a:r>
            <a:r>
              <a:rPr lang="fr-FR" sz="2200" b="1" dirty="0">
                <a:solidFill>
                  <a:schemeClr val="tx1"/>
                </a:solidFill>
              </a:rPr>
              <a:t>I</a:t>
            </a:r>
            <a:endParaRPr lang="fr-FR" sz="2200" dirty="0">
              <a:solidFill>
                <a:schemeClr val="tx1"/>
              </a:solidFill>
            </a:endParaRPr>
          </a:p>
          <a:p>
            <a:r>
              <a:rPr lang="fr-FR" sz="2200" dirty="0">
                <a:solidFill>
                  <a:schemeClr val="bg1"/>
                </a:solidFill>
              </a:rPr>
              <a:t>Période : </a:t>
            </a:r>
            <a:r>
              <a:rPr lang="fr-FR" sz="2200" dirty="0">
                <a:solidFill>
                  <a:schemeClr val="tx1"/>
                </a:solidFill>
              </a:rPr>
              <a:t> 3</a:t>
            </a:r>
            <a:r>
              <a:rPr lang="fr-FR" sz="2200" baseline="30000" dirty="0">
                <a:solidFill>
                  <a:schemeClr val="tx1"/>
                </a:solidFill>
              </a:rPr>
              <a:t>e</a:t>
            </a:r>
            <a:r>
              <a:rPr lang="fr-FR" sz="2200" dirty="0">
                <a:solidFill>
                  <a:schemeClr val="tx1"/>
                </a:solidFill>
              </a:rPr>
              <a:t> période</a:t>
            </a:r>
          </a:p>
          <a:p>
            <a:r>
              <a:rPr lang="fr-FR" sz="2200" dirty="0">
                <a:solidFill>
                  <a:schemeClr val="bg1"/>
                </a:solidFill>
              </a:rPr>
              <a:t>Bloc :</a:t>
            </a:r>
            <a:r>
              <a:rPr lang="fr-FR" sz="2200" dirty="0">
                <a:solidFill>
                  <a:schemeClr val="accent1"/>
                </a:solidFill>
              </a:rPr>
              <a:t>:</a:t>
            </a:r>
            <a:r>
              <a:rPr lang="fr-FR" sz="2200" dirty="0">
                <a:solidFill>
                  <a:schemeClr val="tx1"/>
                </a:solidFill>
              </a:rPr>
              <a:t> Bloc s</a:t>
            </a:r>
            <a:endParaRPr lang="fr-FR" sz="2200" u="sng" dirty="0">
              <a:solidFill>
                <a:schemeClr val="tx1"/>
              </a:solidFill>
            </a:endParaRPr>
          </a:p>
          <a:p>
            <a:r>
              <a:rPr lang="fr-FR" sz="2200" dirty="0">
                <a:solidFill>
                  <a:schemeClr val="bg1"/>
                </a:solidFill>
              </a:rPr>
              <a:t>Famille d’éléments : </a:t>
            </a:r>
            <a:r>
              <a:rPr lang="fr-FR" sz="2200" dirty="0">
                <a:solidFill>
                  <a:schemeClr val="tx1"/>
                </a:solidFill>
              </a:rPr>
              <a:t> Métal alcalin</a:t>
            </a:r>
          </a:p>
          <a:p>
            <a:r>
              <a:rPr lang="fr-FR" sz="2200" dirty="0">
                <a:solidFill>
                  <a:schemeClr val="bg1"/>
                </a:solidFill>
              </a:rPr>
              <a:t>Configuration électronique: </a:t>
            </a:r>
            <a:r>
              <a:rPr lang="fr-FR" sz="2200" dirty="0">
                <a:solidFill>
                  <a:schemeClr val="accent1"/>
                </a:solidFill>
              </a:rPr>
              <a:t>:</a:t>
            </a:r>
            <a:r>
              <a:rPr lang="fr-FR" sz="2200" dirty="0">
                <a:solidFill>
                  <a:schemeClr val="tx1"/>
                </a:solidFill>
              </a:rPr>
              <a:t>[Ne] 3s1</a:t>
            </a:r>
          </a:p>
          <a:p>
            <a:r>
              <a:rPr lang="fr-FR" sz="2200" dirty="0">
                <a:solidFill>
                  <a:schemeClr val="bg1"/>
                </a:solidFill>
              </a:rPr>
              <a:t>Électrons par niveau d’énergie: </a:t>
            </a:r>
            <a:r>
              <a:rPr lang="fr-FR" sz="2200" dirty="0">
                <a:solidFill>
                  <a:schemeClr val="accent1"/>
                </a:solidFill>
              </a:rPr>
              <a:t>: </a:t>
            </a:r>
            <a:r>
              <a:rPr lang="fr-FR" sz="2200" dirty="0">
                <a:solidFill>
                  <a:schemeClr val="tx1"/>
                </a:solidFill>
              </a:rPr>
              <a:t>2, 8, 1</a:t>
            </a:r>
          </a:p>
          <a:p>
            <a:pPr algn="ctr"/>
            <a:endParaRPr lang="fr-FR" dirty="0">
              <a:solidFill>
                <a:schemeClr val="tx1"/>
              </a:solidFill>
            </a:endParaRPr>
          </a:p>
          <a:p>
            <a:pPr algn="ctr"/>
            <a:endParaRPr lang="fr-F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58D948D-60C4-F912-9AEF-47A494FBE90F}"/>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9" name="Rectangle 8">
            <a:extLst>
              <a:ext uri="{FF2B5EF4-FFF2-40B4-BE49-F238E27FC236}">
                <a16:creationId xmlns:a16="http://schemas.microsoft.com/office/drawing/2014/main" xmlns="" id="{C6D607E7-44BA-2CD6-CDC0-D9BBBB0326E2}"/>
              </a:ext>
            </a:extLst>
          </p:cNvPr>
          <p:cNvSpPr/>
          <p:nvPr/>
        </p:nvSpPr>
        <p:spPr>
          <a:xfrm>
            <a:off x="5768578" y="0"/>
            <a:ext cx="53578"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 coins arrondis 9">
            <a:extLst>
              <a:ext uri="{FF2B5EF4-FFF2-40B4-BE49-F238E27FC236}">
                <a16:creationId xmlns:a16="http://schemas.microsoft.com/office/drawing/2014/main" xmlns="" id="{70AC0BC4-1EAE-AE67-3E22-03A74E4A600A}"/>
              </a:ext>
            </a:extLst>
          </p:cNvPr>
          <p:cNvSpPr/>
          <p:nvPr/>
        </p:nvSpPr>
        <p:spPr>
          <a:xfrm>
            <a:off x="373557" y="157162"/>
            <a:ext cx="5021464" cy="1664494"/>
          </a:xfrm>
          <a:prstGeom prst="roundRect">
            <a:avLst>
              <a:gd name="adj" fmla="val 46961"/>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200" b="1" u="sng" dirty="0">
                <a:solidFill>
                  <a:schemeClr val="tx1"/>
                </a:solidFill>
              </a:rPr>
              <a:t>Propriétés physico- chimiques: </a:t>
            </a:r>
          </a:p>
        </p:txBody>
      </p:sp>
      <p:sp>
        <p:nvSpPr>
          <p:cNvPr id="11" name="Rectangle : coins arrondis 10">
            <a:extLst>
              <a:ext uri="{FF2B5EF4-FFF2-40B4-BE49-F238E27FC236}">
                <a16:creationId xmlns:a16="http://schemas.microsoft.com/office/drawing/2014/main" xmlns="" id="{DF9AE90B-767F-5DE5-77D6-ACDDF8E9C2FE}"/>
              </a:ext>
            </a:extLst>
          </p:cNvPr>
          <p:cNvSpPr/>
          <p:nvPr/>
        </p:nvSpPr>
        <p:spPr>
          <a:xfrm>
            <a:off x="373557" y="2091331"/>
            <a:ext cx="5021464" cy="448270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fr-FR" sz="2800" dirty="0"/>
              <a:t>-</a:t>
            </a:r>
            <a:r>
              <a:rPr lang="fr-FR" sz="2800" b="1" i="1" dirty="0"/>
              <a:t> </a:t>
            </a:r>
            <a:r>
              <a:rPr lang="fr-FR" sz="2400" b="1" i="1" u="sng" dirty="0"/>
              <a:t>point du fusion</a:t>
            </a:r>
            <a:r>
              <a:rPr lang="fr-FR" sz="2400" dirty="0"/>
              <a:t>:97.8 C⁰</a:t>
            </a:r>
          </a:p>
          <a:p>
            <a:r>
              <a:rPr lang="fr-FR" sz="2400" dirty="0"/>
              <a:t>-</a:t>
            </a:r>
            <a:r>
              <a:rPr lang="fr-FR" sz="2400" i="1" dirty="0"/>
              <a:t> </a:t>
            </a:r>
            <a:r>
              <a:rPr lang="fr-FR" sz="2400" b="1" i="1" u="sng" dirty="0"/>
              <a:t>point du </a:t>
            </a:r>
            <a:r>
              <a:rPr lang="fr-FR" sz="2400" b="1" i="1" u="sng" dirty="0" err="1"/>
              <a:t>bullition</a:t>
            </a:r>
            <a:r>
              <a:rPr lang="fr-FR" sz="2400" u="sng" dirty="0"/>
              <a:t>:</a:t>
            </a:r>
            <a:r>
              <a:rPr lang="fr-FR" sz="2400" dirty="0"/>
              <a:t> 882,8 C⁰</a:t>
            </a:r>
          </a:p>
          <a:p>
            <a:r>
              <a:rPr lang="fr-FR" sz="2400" dirty="0"/>
              <a:t>- </a:t>
            </a:r>
            <a:r>
              <a:rPr lang="fr-FR" sz="2400" b="1" i="1" u="sng" dirty="0"/>
              <a:t>Densité</a:t>
            </a:r>
            <a:r>
              <a:rPr lang="fr-FR" sz="2400" dirty="0"/>
              <a:t>: , 0,968 g·cm</a:t>
            </a:r>
            <a:r>
              <a:rPr lang="fr-FR" sz="2400" baseline="30000" dirty="0"/>
              <a:t>-3  </a:t>
            </a:r>
            <a:r>
              <a:rPr lang="fr-FR" sz="2400" dirty="0"/>
              <a:t>-</a:t>
            </a:r>
            <a:r>
              <a:rPr lang="fr-FR" sz="2400" b="1" i="1" u="sng" dirty="0"/>
              <a:t>Réactivité</a:t>
            </a:r>
            <a:r>
              <a:rPr lang="fr-FR" sz="2400" dirty="0"/>
              <a:t> Le sodium est un métal alcalin qui réagit fortement avec l'eau, entraînant une réaction de décomposition avec libération d'hydrogène.</a:t>
            </a:r>
          </a:p>
          <a:p>
            <a:r>
              <a:rPr lang="fr-FR" sz="2400" dirty="0"/>
              <a:t>Il réagit avec de nombreux autres composés pour former des composés alcalins.</a:t>
            </a:r>
          </a:p>
          <a:p>
            <a:endParaRPr lang="fr-FR" sz="2000" dirty="0"/>
          </a:p>
        </p:txBody>
      </p:sp>
      <p:sp>
        <p:nvSpPr>
          <p:cNvPr id="12" name="Rectangle : coins arrondis 11">
            <a:extLst>
              <a:ext uri="{FF2B5EF4-FFF2-40B4-BE49-F238E27FC236}">
                <a16:creationId xmlns:a16="http://schemas.microsoft.com/office/drawing/2014/main" xmlns="" id="{E2E8E07B-5241-A2D1-5D5F-4E4B2EC37C8F}"/>
              </a:ext>
            </a:extLst>
          </p:cNvPr>
          <p:cNvSpPr/>
          <p:nvPr/>
        </p:nvSpPr>
        <p:spPr>
          <a:xfrm>
            <a:off x="7765703" y="157162"/>
            <a:ext cx="3075384" cy="1084065"/>
          </a:xfrm>
          <a:prstGeom prst="roundRect">
            <a:avLst>
              <a:gd name="adj" fmla="val 1959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3600" b="1" u="sng" dirty="0"/>
              <a:t>Préparation: </a:t>
            </a:r>
          </a:p>
        </p:txBody>
      </p:sp>
      <p:sp>
        <p:nvSpPr>
          <p:cNvPr id="13" name="Rectangle : coins arrondis 12">
            <a:extLst>
              <a:ext uri="{FF2B5EF4-FFF2-40B4-BE49-F238E27FC236}">
                <a16:creationId xmlns:a16="http://schemas.microsoft.com/office/drawing/2014/main" xmlns="" id="{8A9AB609-32E4-9DAA-D444-6B7A999CF790}"/>
              </a:ext>
            </a:extLst>
          </p:cNvPr>
          <p:cNvSpPr/>
          <p:nvPr/>
        </p:nvSpPr>
        <p:spPr>
          <a:xfrm>
            <a:off x="6072188" y="1390650"/>
            <a:ext cx="5869780" cy="5219700"/>
          </a:xfrm>
          <a:prstGeom prst="roundRect">
            <a:avLst>
              <a:gd name="adj" fmla="val 9706"/>
            </a:avLst>
          </a:prstGeom>
        </p:spPr>
        <p:style>
          <a:lnRef idx="2">
            <a:schemeClr val="accent1"/>
          </a:lnRef>
          <a:fillRef idx="1">
            <a:schemeClr val="lt1"/>
          </a:fillRef>
          <a:effectRef idx="0">
            <a:schemeClr val="accent1"/>
          </a:effectRef>
          <a:fontRef idx="minor">
            <a:schemeClr val="dk1"/>
          </a:fontRef>
        </p:style>
        <p:txBody>
          <a:bodyPr rtlCol="0" anchor="ctr"/>
          <a:lstStyle/>
          <a:p>
            <a:pPr lvl="0"/>
            <a:r>
              <a:rPr lang="fr-FR" sz="2200" b="1" i="1" u="sng" dirty="0"/>
              <a:t>-</a:t>
            </a:r>
            <a:r>
              <a:rPr lang="en-US" sz="2200" b="1" i="1" u="sng" dirty="0"/>
              <a:t> La fabrication du sodium</a:t>
            </a:r>
            <a:r>
              <a:rPr lang="en-US" sz="2000" b="1" i="1" u="sng" dirty="0"/>
              <a:t>:</a:t>
            </a:r>
            <a:endParaRPr lang="fr-FR" sz="2000" b="1" i="1" u="sng" dirty="0"/>
          </a:p>
          <a:p>
            <a:r>
              <a:rPr lang="fr-FR" sz="2400" dirty="0"/>
              <a:t>La fabrication du sodium se fait principalement par des processus impliquant le chlorure de sodium (</a:t>
            </a:r>
            <a:r>
              <a:rPr lang="fr-FR" sz="2400" dirty="0" err="1"/>
              <a:t>NaCl</a:t>
            </a:r>
            <a:r>
              <a:rPr lang="fr-FR" sz="2400" dirty="0"/>
              <a:t>), communément appelé sel de table:</a:t>
            </a:r>
          </a:p>
          <a:p>
            <a:r>
              <a:rPr lang="fr-FR" sz="2000" b="1" dirty="0"/>
              <a:t>):Procédé électrolytique (Procédé Héroult-Dow</a:t>
            </a:r>
            <a:endParaRPr lang="fr-FR" sz="2000" dirty="0"/>
          </a:p>
          <a:p>
            <a:pPr lvl="0"/>
            <a:r>
              <a:rPr lang="fr-FR" sz="2400" dirty="0"/>
              <a:t>Le chlorure de sodium est dissous dans l'eau pour former une solution saline.</a:t>
            </a:r>
          </a:p>
          <a:p>
            <a:pPr lvl="0"/>
            <a:r>
              <a:rPr lang="fr-FR" sz="2400" dirty="0"/>
              <a:t>Cette solution est ensuite soumise à un processus d'électrolyse à l'aide de fours électriques, généralement appelés fours Héroult-Dow.</a:t>
            </a:r>
          </a:p>
        </p:txBody>
      </p:sp>
      <p:pic>
        <p:nvPicPr>
          <p:cNvPr id="2" name="Image 1">
            <a:extLst>
              <a:ext uri="{FF2B5EF4-FFF2-40B4-BE49-F238E27FC236}">
                <a16:creationId xmlns:a16="http://schemas.microsoft.com/office/drawing/2014/main" xmlns="" id="{AC33783E-9582-C12C-8E9E-8D3AA810C578}"/>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flipH="1" flipV="1">
            <a:off x="6369845" y="120528"/>
            <a:ext cx="1071973" cy="1158204"/>
          </a:xfrm>
          <a:prstGeom prst="rect">
            <a:avLst/>
          </a:prstGeom>
        </p:spPr>
      </p:pic>
    </p:spTree>
    <p:extLst>
      <p:ext uri="{BB962C8B-B14F-4D97-AF65-F5344CB8AC3E}">
        <p14:creationId xmlns:p14="http://schemas.microsoft.com/office/powerpoint/2010/main" xmlns="" val="14754445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 coins arrondis 5">
            <a:extLst>
              <a:ext uri="{FF2B5EF4-FFF2-40B4-BE49-F238E27FC236}">
                <a16:creationId xmlns:a16="http://schemas.microsoft.com/office/drawing/2014/main" xmlns="" id="{C4957695-3DD8-C429-5EC1-36C45E14CB05}"/>
              </a:ext>
            </a:extLst>
          </p:cNvPr>
          <p:cNvSpPr/>
          <p:nvPr/>
        </p:nvSpPr>
        <p:spPr>
          <a:xfrm>
            <a:off x="312539" y="192882"/>
            <a:ext cx="4271962" cy="1235869"/>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600" b="1" u="sng" dirty="0"/>
              <a:t>Etat naturel </a:t>
            </a:r>
          </a:p>
        </p:txBody>
      </p:sp>
      <p:sp>
        <p:nvSpPr>
          <p:cNvPr id="7" name="Rectangle : coins arrondis 6">
            <a:extLst>
              <a:ext uri="{FF2B5EF4-FFF2-40B4-BE49-F238E27FC236}">
                <a16:creationId xmlns:a16="http://schemas.microsoft.com/office/drawing/2014/main" xmlns="" id="{2B616059-3601-B846-D168-C9317A45449A}"/>
              </a:ext>
            </a:extLst>
          </p:cNvPr>
          <p:cNvSpPr/>
          <p:nvPr/>
        </p:nvSpPr>
        <p:spPr>
          <a:xfrm>
            <a:off x="323850" y="1814513"/>
            <a:ext cx="5920383" cy="4300537"/>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lvl="1" algn="just"/>
            <a:r>
              <a:rPr lang="fr-FR" sz="2700" dirty="0"/>
              <a:t>Le sodium ne se trouve pas à l'état pur dans la nature en raison de sa réactivité avec l'eau. Cependant, il est présent dans de nombreux composés tels que le chlorure de sodium (sel de table)</a:t>
            </a:r>
          </a:p>
        </p:txBody>
      </p:sp>
      <p:pic>
        <p:nvPicPr>
          <p:cNvPr id="2050" name="Picture 2"/>
          <p:cNvPicPr>
            <a:picLocks noChangeAspect="1" noChangeArrowheads="1"/>
          </p:cNvPicPr>
          <p:nvPr/>
        </p:nvPicPr>
        <p:blipFill>
          <a:blip r:embed="rId2"/>
          <a:srcRect/>
          <a:stretch>
            <a:fillRect/>
          </a:stretch>
        </p:blipFill>
        <p:spPr bwMode="auto">
          <a:xfrm>
            <a:off x="6819900" y="1962150"/>
            <a:ext cx="4762500" cy="3867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7939478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 calcmode="lin" valueType="num">
                                      <p:cBhvr additive="base">
                                        <p:cTn id="15" dur="500" fill="hold"/>
                                        <p:tgtEl>
                                          <p:spTgt spid="2050"/>
                                        </p:tgtEl>
                                        <p:attrNameLst>
                                          <p:attrName>ppt_x</p:attrName>
                                        </p:attrNameLst>
                                      </p:cBhvr>
                                      <p:tavLst>
                                        <p:tav tm="0">
                                          <p:val>
                                            <p:strVal val="#ppt_x"/>
                                          </p:val>
                                        </p:tav>
                                        <p:tav tm="100000">
                                          <p:val>
                                            <p:strVal val="#ppt_x"/>
                                          </p:val>
                                        </p:tav>
                                      </p:tavLst>
                                    </p:anim>
                                    <p:anim calcmode="lin" valueType="num">
                                      <p:cBhvr additive="base">
                                        <p:cTn id="1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6096E20E-08E0-8205-6B30-3A83BA778934}"/>
              </a:ext>
            </a:extLst>
          </p:cNvPr>
          <p:cNvSpPr/>
          <p:nvPr/>
        </p:nvSpPr>
        <p:spPr>
          <a:xfrm>
            <a:off x="-2" y="1"/>
            <a:ext cx="12192000" cy="685799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r>
              <a:rPr lang="fr-FR" sz="2400" u="sng" dirty="0"/>
              <a:t> </a:t>
            </a:r>
          </a:p>
        </p:txBody>
      </p:sp>
      <p:sp>
        <p:nvSpPr>
          <p:cNvPr id="5" name="Rectangle : coins arrondis 4">
            <a:extLst>
              <a:ext uri="{FF2B5EF4-FFF2-40B4-BE49-F238E27FC236}">
                <a16:creationId xmlns:a16="http://schemas.microsoft.com/office/drawing/2014/main" xmlns="" id="{5F1E965F-D10B-AFC8-E193-4810101F34CF}"/>
              </a:ext>
            </a:extLst>
          </p:cNvPr>
          <p:cNvSpPr/>
          <p:nvPr/>
        </p:nvSpPr>
        <p:spPr>
          <a:xfrm>
            <a:off x="4285951" y="469701"/>
            <a:ext cx="3620095" cy="789385"/>
          </a:xfrm>
          <a:prstGeom prst="roundRect">
            <a:avLst>
              <a:gd name="adj" fmla="val 42685"/>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3600" b="1" u="sng" dirty="0"/>
              <a:t>Utilisations: </a:t>
            </a:r>
          </a:p>
        </p:txBody>
      </p:sp>
      <p:sp>
        <p:nvSpPr>
          <p:cNvPr id="8" name="Rectangle : coins arrondis 7">
            <a:extLst>
              <a:ext uri="{FF2B5EF4-FFF2-40B4-BE49-F238E27FC236}">
                <a16:creationId xmlns:a16="http://schemas.microsoft.com/office/drawing/2014/main" xmlns="" id="{14F33608-0B99-0B1D-8CF1-75BEB3B12D18}"/>
              </a:ext>
            </a:extLst>
          </p:cNvPr>
          <p:cNvSpPr/>
          <p:nvPr/>
        </p:nvSpPr>
        <p:spPr>
          <a:xfrm>
            <a:off x="0" y="1593055"/>
            <a:ext cx="5715001" cy="2293145"/>
          </a:xfrm>
          <a:prstGeom prst="roundRect">
            <a:avLst>
              <a:gd name="adj" fmla="val 3363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9" name="ZoneTexte 8">
            <a:extLst>
              <a:ext uri="{FF2B5EF4-FFF2-40B4-BE49-F238E27FC236}">
                <a16:creationId xmlns:a16="http://schemas.microsoft.com/office/drawing/2014/main" xmlns="" id="{092A6BB1-37D2-FC6E-B6FC-9E33AFF151AE}"/>
              </a:ext>
            </a:extLst>
          </p:cNvPr>
          <p:cNvSpPr txBox="1"/>
          <p:nvPr/>
        </p:nvSpPr>
        <p:spPr>
          <a:xfrm flipH="1">
            <a:off x="476250" y="1594423"/>
            <a:ext cx="4914900" cy="2329877"/>
          </a:xfrm>
          <a:prstGeom prst="rect">
            <a:avLst/>
          </a:prstGeom>
          <a:noFill/>
        </p:spPr>
        <p:txBody>
          <a:bodyPr wrap="square" rtlCol="0">
            <a:spAutoFit/>
          </a:bodyPr>
          <a:lstStyle/>
          <a:p>
            <a:pPr lvl="0" algn="just"/>
            <a:r>
              <a:rPr lang="fr-FR" sz="2000" dirty="0"/>
              <a:t>Production de soude caustique (hydroxyde de sodium - </a:t>
            </a:r>
            <a:r>
              <a:rPr lang="fr-FR" sz="2000" dirty="0" err="1"/>
              <a:t>NaOH</a:t>
            </a:r>
            <a:r>
              <a:rPr lang="fr-FR" sz="2000" dirty="0"/>
              <a:t>) : Le sodium est utilisé pour produire de l'hydroxyde de sodium, également connu sous le nom de soude caustique, qui est largement utilisé dans l'industrie chimique et la fabrication de produits de nettoyage.</a:t>
            </a:r>
          </a:p>
        </p:txBody>
      </p:sp>
      <p:pic>
        <p:nvPicPr>
          <p:cNvPr id="19" name="Image 18">
            <a:extLst>
              <a:ext uri="{FF2B5EF4-FFF2-40B4-BE49-F238E27FC236}">
                <a16:creationId xmlns:a16="http://schemas.microsoft.com/office/drawing/2014/main" xmlns="" id="{D022BA76-489F-8973-EA5B-5E52F3A6EE44}"/>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667997" y="0"/>
            <a:ext cx="1320849" cy="1454997"/>
          </a:xfrm>
          <a:prstGeom prst="rect">
            <a:avLst/>
          </a:prstGeom>
        </p:spPr>
      </p:pic>
      <p:sp>
        <p:nvSpPr>
          <p:cNvPr id="22529" name="Rectangle 1"/>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2253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22" name="Picture 21" descr="download"/>
          <p:cNvPicPr/>
          <p:nvPr/>
        </p:nvPicPr>
        <p:blipFill>
          <a:blip r:embed="rId3"/>
          <a:stretch>
            <a:fillRect/>
          </a:stretch>
        </p:blipFill>
        <p:spPr>
          <a:xfrm>
            <a:off x="1507807" y="4343400"/>
            <a:ext cx="2645093"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5" name="Rectangle : coins arrondis 7">
            <a:extLst>
              <a:ext uri="{FF2B5EF4-FFF2-40B4-BE49-F238E27FC236}">
                <a16:creationId xmlns:a16="http://schemas.microsoft.com/office/drawing/2014/main" xmlns="" id="{14F33608-0B99-0B1D-8CF1-75BEB3B12D18}"/>
              </a:ext>
            </a:extLst>
          </p:cNvPr>
          <p:cNvSpPr/>
          <p:nvPr/>
        </p:nvSpPr>
        <p:spPr>
          <a:xfrm>
            <a:off x="6115050" y="1612105"/>
            <a:ext cx="5715001" cy="2255045"/>
          </a:xfrm>
          <a:prstGeom prst="roundRect">
            <a:avLst>
              <a:gd name="adj" fmla="val 33632"/>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fr-FR"/>
          </a:p>
        </p:txBody>
      </p:sp>
      <p:sp>
        <p:nvSpPr>
          <p:cNvPr id="33" name="TextBox 32"/>
          <p:cNvSpPr txBox="1"/>
          <p:nvPr/>
        </p:nvSpPr>
        <p:spPr>
          <a:xfrm>
            <a:off x="6819900" y="1905000"/>
            <a:ext cx="4438650" cy="2646878"/>
          </a:xfrm>
          <a:prstGeom prst="rect">
            <a:avLst/>
          </a:prstGeom>
          <a:noFill/>
        </p:spPr>
        <p:txBody>
          <a:bodyPr wrap="square" rtlCol="0">
            <a:spAutoFit/>
          </a:bodyPr>
          <a:lstStyle/>
          <a:p>
            <a:pPr lvl="0"/>
            <a:r>
              <a:rPr lang="fr-FR" sz="2400" b="1" dirty="0"/>
              <a:t>Industrie du verre </a:t>
            </a:r>
            <a:r>
              <a:rPr lang="fr-FR" sz="2200" b="1" dirty="0"/>
              <a:t>:</a:t>
            </a:r>
            <a:r>
              <a:rPr lang="fr-FR" sz="2200" dirty="0"/>
              <a:t> Le sodium est utilisé dans la fabrication du verre pour abaisser la température de fusion et améliorer les propriétés optiques.</a:t>
            </a:r>
          </a:p>
          <a:p>
            <a:r>
              <a:rPr lang="en-US" dirty="0"/>
              <a:t> </a:t>
            </a:r>
            <a:endParaRPr lang="fr-FR" dirty="0"/>
          </a:p>
          <a:p>
            <a:r>
              <a:rPr lang="fr-FR" dirty="0"/>
              <a:t>  </a:t>
            </a:r>
          </a:p>
          <a:p>
            <a:endParaRPr lang="fr-FR" dirty="0"/>
          </a:p>
        </p:txBody>
      </p:sp>
      <p:sp>
        <p:nvSpPr>
          <p:cNvPr id="22543" name="Rectangle 15"/>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38" name="Rectangle 37"/>
          <p:cNvSpPr/>
          <p:nvPr/>
        </p:nvSpPr>
        <p:spPr>
          <a:xfrm>
            <a:off x="7581900" y="4514850"/>
            <a:ext cx="2343150" cy="17907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544" name="Rectangle 1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chemeClr val="tx1"/>
              </a:solidFill>
              <a:effectLst/>
              <a:latin typeface="Arial" pitchFamily="34" charset="0"/>
              <a:cs typeface="Arial" pitchFamily="34" charset="0"/>
            </a:endParaRPr>
          </a:p>
        </p:txBody>
      </p:sp>
      <p:pic>
        <p:nvPicPr>
          <p:cNvPr id="40" name="Picture 39" descr="download"/>
          <p:cNvPicPr/>
          <p:nvPr/>
        </p:nvPicPr>
        <p:blipFill>
          <a:blip r:embed="rId4"/>
          <a:stretch>
            <a:fillRect/>
          </a:stretch>
        </p:blipFill>
        <p:spPr>
          <a:xfrm>
            <a:off x="7372667" y="4171950"/>
            <a:ext cx="3390265" cy="211455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1798623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par>
                                <p:cTn id="16" presetID="22" presetClass="entr" presetSubtype="4"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down)">
                                      <p:cBhvr>
                                        <p:cTn id="18" dur="500"/>
                                        <p:tgtEl>
                                          <p:spTgt spid="40"/>
                                        </p:tgtEl>
                                      </p:cBhvr>
                                    </p:animEffect>
                                  </p:childTnLst>
                                </p:cTn>
                              </p:par>
                              <p:par>
                                <p:cTn id="19" presetID="22" presetClass="entr" presetSubtype="4"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down)">
                                      <p:cBhvr>
                                        <p:cTn id="2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8B15CD9B-6A47-CA04-DD88-794F90A6B6AD}"/>
              </a:ext>
            </a:extLst>
          </p:cNvPr>
          <p:cNvSpPr/>
          <p:nvPr/>
        </p:nvSpPr>
        <p:spPr>
          <a:xfrm>
            <a:off x="1" y="-175021"/>
            <a:ext cx="12191999" cy="70330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6" name="Rectangle : coins arrondis 5">
            <a:extLst>
              <a:ext uri="{FF2B5EF4-FFF2-40B4-BE49-F238E27FC236}">
                <a16:creationId xmlns:a16="http://schemas.microsoft.com/office/drawing/2014/main" xmlns="" id="{BDCE101B-D49B-C890-5FB6-88B5ED43E2CE}"/>
              </a:ext>
            </a:extLst>
          </p:cNvPr>
          <p:cNvSpPr/>
          <p:nvPr/>
        </p:nvSpPr>
        <p:spPr>
          <a:xfrm>
            <a:off x="613171" y="346471"/>
            <a:ext cx="7125891" cy="1485900"/>
          </a:xfrm>
          <a:prstGeom prst="roundRect">
            <a:avLst>
              <a:gd name="adj" fmla="val 32258"/>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fr-FR" b="1" u="sng" dirty="0">
                <a:solidFill>
                  <a:schemeClr val="tx1"/>
                </a:solidFill>
              </a:rPr>
              <a:t> </a:t>
            </a:r>
            <a:r>
              <a:rPr lang="fr-FR" dirty="0"/>
              <a:t> </a:t>
            </a:r>
          </a:p>
        </p:txBody>
      </p:sp>
      <p:sp>
        <p:nvSpPr>
          <p:cNvPr id="21505" name="Rectangle 1"/>
          <p:cNvSpPr>
            <a:spLocks noChangeArrowheads="1"/>
          </p:cNvSpPr>
          <p:nvPr/>
        </p:nvSpPr>
        <p:spPr bwMode="auto">
          <a:xfrm>
            <a:off x="1676400" y="704851"/>
            <a:ext cx="501015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n-US" altLang="zh-CN" sz="3600" b="1" i="0" u="none" strike="noStrike" cap="none" normalizeH="0" baseline="0" dirty="0">
                <a:ln>
                  <a:noFill/>
                </a:ln>
                <a:solidFill>
                  <a:srgbClr val="0F0F0F"/>
                </a:solidFill>
                <a:effectLst/>
                <a:latin typeface="Calibri" pitchFamily="34" charset="0"/>
                <a:ea typeface="Segoe UI" pitchFamily="34" charset="0"/>
                <a:cs typeface="Arial" pitchFamily="34" charset="0"/>
              </a:rPr>
              <a:t>les derives du sodium:</a:t>
            </a:r>
            <a:endParaRPr kumimoji="0" lang="en-US" altLang="zh-CN" sz="3600" b="0" i="0" u="none" strike="noStrike" cap="none" normalizeH="0" baseline="0" dirty="0">
              <a:ln>
                <a:noFill/>
              </a:ln>
              <a:solidFill>
                <a:schemeClr val="tx1"/>
              </a:solidFill>
              <a:effectLst/>
              <a:latin typeface="Arial" pitchFamily="34" charset="0"/>
              <a:cs typeface="Arial" pitchFamily="34" charset="0"/>
            </a:endParaRPr>
          </a:p>
        </p:txBody>
      </p:sp>
      <p:pic>
        <p:nvPicPr>
          <p:cNvPr id="16" name="Picture 15" descr="les derives du sodium"/>
          <p:cNvPicPr/>
          <p:nvPr/>
        </p:nvPicPr>
        <p:blipFill>
          <a:blip r:embed="rId2"/>
          <a:stretch>
            <a:fillRect/>
          </a:stretch>
        </p:blipFill>
        <p:spPr>
          <a:xfrm>
            <a:off x="419100" y="1981201"/>
            <a:ext cx="6705600" cy="4171949"/>
          </a:xfrm>
          <a:prstGeom prst="rect">
            <a:avLst/>
          </a:prstGeom>
        </p:spPr>
      </p:pic>
      <p:sp>
        <p:nvSpPr>
          <p:cNvPr id="17" name="Rounded Rectangle 16"/>
          <p:cNvSpPr/>
          <p:nvPr/>
        </p:nvSpPr>
        <p:spPr>
          <a:xfrm>
            <a:off x="9467850" y="1752600"/>
            <a:ext cx="857250" cy="25146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Picture 17" descr="chimi"/>
          <p:cNvPicPr/>
          <p:nvPr/>
        </p:nvPicPr>
        <p:blipFill>
          <a:blip r:embed="rId3"/>
          <a:stretch>
            <a:fillRect/>
          </a:stretch>
        </p:blipFill>
        <p:spPr>
          <a:xfrm>
            <a:off x="7600950" y="2095499"/>
            <a:ext cx="4095750" cy="35623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2846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E12263BA-67E7-FE7A-EF5B-0B50274185DB}"/>
              </a:ext>
            </a:extLst>
          </p:cNvPr>
          <p:cNvSpPr/>
          <p:nvPr/>
        </p:nvSpPr>
        <p:spPr>
          <a:xfrm>
            <a:off x="0" y="0"/>
            <a:ext cx="12192000" cy="68580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6" name="Rectangle : coins arrondis 5">
            <a:extLst>
              <a:ext uri="{FF2B5EF4-FFF2-40B4-BE49-F238E27FC236}">
                <a16:creationId xmlns:a16="http://schemas.microsoft.com/office/drawing/2014/main" xmlns="" id="{4721512C-24E6-F92C-F892-D3629A368FAB}"/>
              </a:ext>
            </a:extLst>
          </p:cNvPr>
          <p:cNvSpPr/>
          <p:nvPr/>
        </p:nvSpPr>
        <p:spPr>
          <a:xfrm>
            <a:off x="3229570" y="228599"/>
            <a:ext cx="5732859" cy="1182291"/>
          </a:xfrm>
          <a:prstGeom prst="roundRect">
            <a:avLst>
              <a:gd name="adj" fmla="val 4281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fr-FR" sz="3600" b="1" u="sng" dirty="0"/>
              <a:t>Réactivité de sodium </a:t>
            </a:r>
          </a:p>
        </p:txBody>
      </p:sp>
      <p:sp>
        <p:nvSpPr>
          <p:cNvPr id="8" name="Rectangle : coins arrondis 7">
            <a:extLst>
              <a:ext uri="{FF2B5EF4-FFF2-40B4-BE49-F238E27FC236}">
                <a16:creationId xmlns:a16="http://schemas.microsoft.com/office/drawing/2014/main" xmlns="" id="{7CC68C38-F744-94F8-7ABE-A831EA58A7E9}"/>
              </a:ext>
            </a:extLst>
          </p:cNvPr>
          <p:cNvSpPr/>
          <p:nvPr/>
        </p:nvSpPr>
        <p:spPr>
          <a:xfrm>
            <a:off x="432493" y="2019300"/>
            <a:ext cx="4089797" cy="3643934"/>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lvl="0"/>
            <a:r>
              <a:rPr lang="fr-FR" sz="2400" dirty="0"/>
              <a:t> Le sodium métallique est utilisé comme réactif dans certaines réactions chimiques organiques.</a:t>
            </a:r>
          </a:p>
        </p:txBody>
      </p:sp>
      <p:sp>
        <p:nvSpPr>
          <p:cNvPr id="13" name="Rounded Rectangle 12"/>
          <p:cNvSpPr/>
          <p:nvPr/>
        </p:nvSpPr>
        <p:spPr>
          <a:xfrm>
            <a:off x="7258050" y="2667000"/>
            <a:ext cx="3714750" cy="20955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Picture 13" descr="sope"/>
          <p:cNvPicPr/>
          <p:nvPr/>
        </p:nvPicPr>
        <p:blipFill>
          <a:blip r:embed="rId2"/>
          <a:stretch>
            <a:fillRect/>
          </a:stretch>
        </p:blipFill>
        <p:spPr>
          <a:xfrm>
            <a:off x="5010150" y="2628900"/>
            <a:ext cx="6572250" cy="3352800"/>
          </a:xfrm>
          <a:prstGeom prst="rect">
            <a:avLst/>
          </a:prstGeom>
        </p:spPr>
      </p:pic>
      <p:sp>
        <p:nvSpPr>
          <p:cNvPr id="20481" name="Rectangle 1"/>
          <p:cNvSpPr>
            <a:spLocks noChangeArrowheads="1"/>
          </p:cNvSpPr>
          <p:nvPr/>
        </p:nvSpPr>
        <p:spPr bwMode="auto">
          <a:xfrm>
            <a:off x="5143500" y="2076450"/>
            <a:ext cx="3752850" cy="4924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600" b="1" i="1" u="none" strike="noStrike" cap="none" normalizeH="0" baseline="0" dirty="0" err="1">
                <a:ln>
                  <a:noFill/>
                </a:ln>
                <a:solidFill>
                  <a:srgbClr val="0F0F0F"/>
                </a:solidFill>
                <a:effectLst/>
                <a:latin typeface="Calibri" pitchFamily="34" charset="0"/>
                <a:ea typeface="Segoe UI" pitchFamily="34" charset="0"/>
                <a:cs typeface="Arial" pitchFamily="34" charset="0"/>
              </a:rPr>
              <a:t>Exemple</a:t>
            </a:r>
            <a:r>
              <a:rPr kumimoji="0" lang="en-US" altLang="zh-CN" sz="2600" b="1" i="1" u="none" strike="noStrike" cap="none" normalizeH="0" baseline="0" dirty="0">
                <a:ln>
                  <a:noFill/>
                </a:ln>
                <a:solidFill>
                  <a:srgbClr val="0F0F0F"/>
                </a:solidFill>
                <a:effectLst/>
                <a:latin typeface="Calibri" pitchFamily="34" charset="0"/>
                <a:ea typeface="Segoe UI" pitchFamily="34" charset="0"/>
                <a:cs typeface="Arial" pitchFamily="34" charset="0"/>
              </a:rPr>
              <a:t> de </a:t>
            </a:r>
            <a:r>
              <a:rPr kumimoji="0" lang="en-US" altLang="zh-CN" sz="2600" b="1" i="1" u="none" strike="noStrike" cap="none" normalizeH="0" baseline="0" dirty="0" err="1">
                <a:ln>
                  <a:noFill/>
                </a:ln>
                <a:solidFill>
                  <a:srgbClr val="0F0F0F"/>
                </a:solidFill>
                <a:effectLst/>
                <a:latin typeface="Calibri" pitchFamily="34" charset="0"/>
                <a:ea typeface="Segoe UI" pitchFamily="34" charset="0"/>
                <a:cs typeface="Arial" pitchFamily="34" charset="0"/>
              </a:rPr>
              <a:t>savon</a:t>
            </a:r>
            <a:r>
              <a:rPr kumimoji="0" lang="en-US" altLang="zh-CN" sz="2600" b="1" i="1" u="none" strike="noStrike" cap="none" normalizeH="0" baseline="0" dirty="0">
                <a:ln>
                  <a:noFill/>
                </a:ln>
                <a:solidFill>
                  <a:srgbClr val="0F0F0F"/>
                </a:solidFill>
                <a:effectLst/>
                <a:latin typeface="Calibri" pitchFamily="34" charset="0"/>
                <a:ea typeface="Segoe UI" pitchFamily="34" charset="0"/>
                <a:cs typeface="Arial" pitchFamily="34" charset="0"/>
              </a:rPr>
              <a:t>:</a:t>
            </a:r>
            <a:endParaRPr kumimoji="0" lang="en-US" altLang="zh-CN" sz="2600" b="0" i="1" u="none" strike="noStrike" cap="none" normalizeH="0" baseline="0" dirty="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5586707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481">
                                            <p:txEl>
                                              <p:pRg st="0" end="0"/>
                                            </p:txEl>
                                          </p:spTgt>
                                        </p:tgtEl>
                                        <p:attrNameLst>
                                          <p:attrName>style.visibility</p:attrName>
                                        </p:attrNameLst>
                                      </p:cBhvr>
                                      <p:to>
                                        <p:strVal val="visible"/>
                                      </p:to>
                                    </p:set>
                                    <p:animEffect transition="in" filter="fade">
                                      <p:cBhvr>
                                        <p:cTn id="20" dur="500"/>
                                        <p:tgtEl>
                                          <p:spTgt spid="2048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theme/theme1.xml><?xml version="1.0" encoding="utf-8"?>
<a:theme xmlns:a="http://schemas.openxmlformats.org/drawingml/2006/main" name="BohemianVTI">
  <a:themeElements>
    <a:clrScheme name="Office">
      <a:dk1>
        <a:srgbClr val="000000"/>
      </a:dk1>
      <a:lt1>
        <a:srgbClr val="FFFFFF"/>
      </a:lt1>
      <a:dk2>
        <a:srgbClr val="1D242E"/>
      </a:dk2>
      <a:lt2>
        <a:srgbClr val="F2F1F1"/>
      </a:lt2>
      <a:accent1>
        <a:srgbClr val="4472C4"/>
      </a:accent1>
      <a:accent2>
        <a:srgbClr val="ED7D31"/>
      </a:accent2>
      <a:accent3>
        <a:srgbClr val="A3A3A3"/>
      </a:accent3>
      <a:accent4>
        <a:srgbClr val="CF9B00"/>
      </a:accent4>
      <a:accent5>
        <a:srgbClr val="5B9BD5"/>
      </a:accent5>
      <a:accent6>
        <a:srgbClr val="70AD47"/>
      </a:accent6>
      <a:hlink>
        <a:srgbClr val="D26012"/>
      </a:hlink>
      <a:folHlink>
        <a:srgbClr val="9A5879"/>
      </a:folHlink>
    </a:clrScheme>
    <a:fontScheme name="modern love avenir">
      <a:majorFont>
        <a:latin typeface="Modern Love"/>
        <a:ea typeface=""/>
        <a:cs typeface=""/>
      </a:majorFont>
      <a:minorFont>
        <a:latin typeface="Avenir Next LT Pro"/>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ohemianVTI" id="{B5E50611-F7C7-47BC-81A6-BE9493DF8677}" vid="{7A26D0DD-A1A5-444B-B0FB-E7DB9E2D047F}"/>
    </a:ext>
  </a:extLst>
</a:theme>
</file>

<file path=docProps/app.xml><?xml version="1.0" encoding="utf-8"?>
<Properties xmlns="http://schemas.openxmlformats.org/officeDocument/2006/extended-properties" xmlns:vt="http://schemas.openxmlformats.org/officeDocument/2006/docPropsVTypes">
  <Template>Paper</Template>
  <TotalTime>2271</TotalTime>
  <Words>1617</Words>
  <Application>Microsoft Office PowerPoint</Application>
  <PresentationFormat>Personnalisé</PresentationFormat>
  <Paragraphs>190</Paragraphs>
  <Slides>32</Slides>
  <Notes>0</Notes>
  <HiddenSlides>0</HiddenSlides>
  <MMClips>0</MMClips>
  <ScaleCrop>false</ScaleCrop>
  <HeadingPairs>
    <vt:vector size="4" baseType="variant">
      <vt:variant>
        <vt:lpstr>Thème</vt:lpstr>
      </vt:variant>
      <vt:variant>
        <vt:i4>1</vt:i4>
      </vt:variant>
      <vt:variant>
        <vt:lpstr>Titres des diapositives</vt:lpstr>
      </vt:variant>
      <vt:variant>
        <vt:i4>32</vt:i4>
      </vt:variant>
    </vt:vector>
  </HeadingPairs>
  <TitlesOfParts>
    <vt:vector size="33" baseType="lpstr">
      <vt:lpstr>BohemianVTI</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banwaralysha935@gmail.com</dc:creator>
  <cp:lastModifiedBy>DH</cp:lastModifiedBy>
  <cp:revision>93</cp:revision>
  <dcterms:created xsi:type="dcterms:W3CDTF">2023-11-16T18:28:30Z</dcterms:created>
  <dcterms:modified xsi:type="dcterms:W3CDTF">2025-03-13T16:20:33Z</dcterms:modified>
</cp:coreProperties>
</file>