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2"/>
  </p:notesMasterIdLst>
  <p:sldIdLst>
    <p:sldId id="298" r:id="rId2"/>
    <p:sldId id="265" r:id="rId3"/>
    <p:sldId id="264" r:id="rId4"/>
    <p:sldId id="263" r:id="rId5"/>
    <p:sldId id="296" r:id="rId6"/>
    <p:sldId id="306" r:id="rId7"/>
    <p:sldId id="299" r:id="rId8"/>
    <p:sldId id="302" r:id="rId9"/>
    <p:sldId id="300" r:id="rId10"/>
    <p:sldId id="304" r:id="rId11"/>
  </p:sldIdLst>
  <p:sldSz cx="9144000" cy="5143500" type="screen16x9"/>
  <p:notesSz cx="6858000" cy="9144000"/>
  <p:embeddedFontLst>
    <p:embeddedFont>
      <p:font typeface="Kulim Park"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CC5E8C-8932-4C50-BC92-68B6CE62A92C}">
  <a:tblStyle styleId="{95CC5E8C-8932-4C50-BC92-68B6CE62A92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A1B0A0-E66D-48AE-B0BC-7214E24B64F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62" autoAdjust="0"/>
  </p:normalViewPr>
  <p:slideViewPr>
    <p:cSldViewPr snapToGrid="0">
      <p:cViewPr varScale="1">
        <p:scale>
          <a:sx n="68" d="100"/>
          <a:sy n="68" d="100"/>
        </p:scale>
        <p:origin x="12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487497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22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138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980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5733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02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9385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1958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134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431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902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325375" y="836000"/>
            <a:ext cx="42561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a:endParaRPr/>
          </a:p>
        </p:txBody>
      </p:sp>
      <p:sp>
        <p:nvSpPr>
          <p:cNvPr id="40" name="Google Shape;40;p6"/>
          <p:cNvSpPr txBox="1">
            <a:spLocks noGrp="1"/>
          </p:cNvSpPr>
          <p:nvPr>
            <p:ph type="body" idx="1"/>
          </p:nvPr>
        </p:nvSpPr>
        <p:spPr>
          <a:xfrm>
            <a:off x="4325375" y="1353949"/>
            <a:ext cx="4256100" cy="15696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41" name="Google Shape;4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6"/>
          <p:cNvSpPr/>
          <p:nvPr/>
        </p:nvSpPr>
        <p:spPr>
          <a:xfrm>
            <a:off x="-970"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 name="Google Shape;43;p6"/>
          <p:cNvSpPr/>
          <p:nvPr/>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 name="Google Shape;44;p6"/>
          <p:cNvSpPr/>
          <p:nvPr/>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 name="Google Shape;45;p6"/>
          <p:cNvSpPr/>
          <p:nvPr/>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7"/>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8" name="Google Shape;48;p7"/>
          <p:cNvGrpSpPr/>
          <p:nvPr/>
        </p:nvGrpSpPr>
        <p:grpSpPr>
          <a:xfrm>
            <a:off x="6327842" y="0"/>
            <a:ext cx="1202103" cy="5143503"/>
            <a:chOff x="3475252" y="0"/>
            <a:chExt cx="1202103" cy="5143503"/>
          </a:xfrm>
        </p:grpSpPr>
        <p:sp>
          <p:nvSpPr>
            <p:cNvPr id="49" name="Google Shape;49;p7"/>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7"/>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7"/>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2" name="Google Shape;52;p7"/>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 name="Google Shape;53;p7"/>
          <p:cNvSpPr txBox="1">
            <a:spLocks noGrp="1"/>
          </p:cNvSpPr>
          <p:nvPr>
            <p:ph type="body" idx="1"/>
          </p:nvPr>
        </p:nvSpPr>
        <p:spPr>
          <a:xfrm>
            <a:off x="626700"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4" name="Google Shape;54;p7"/>
          <p:cNvSpPr txBox="1">
            <a:spLocks noGrp="1"/>
          </p:cNvSpPr>
          <p:nvPr>
            <p:ph type="body" idx="2"/>
          </p:nvPr>
        </p:nvSpPr>
        <p:spPr>
          <a:xfrm>
            <a:off x="3437676"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5" name="Google Shape;55;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6"/>
        <p:cNvGrpSpPr/>
        <p:nvPr/>
      </p:nvGrpSpPr>
      <p:grpSpPr>
        <a:xfrm>
          <a:off x="0" y="0"/>
          <a:ext cx="0" cy="0"/>
          <a:chOff x="0" y="0"/>
          <a:chExt cx="0" cy="0"/>
        </a:xfrm>
      </p:grpSpPr>
      <p:grpSp>
        <p:nvGrpSpPr>
          <p:cNvPr id="57" name="Google Shape;57;p8"/>
          <p:cNvGrpSpPr/>
          <p:nvPr/>
        </p:nvGrpSpPr>
        <p:grpSpPr>
          <a:xfrm>
            <a:off x="7637092" y="0"/>
            <a:ext cx="1202103" cy="5143503"/>
            <a:chOff x="3475252" y="0"/>
            <a:chExt cx="1202103" cy="5143503"/>
          </a:xfrm>
        </p:grpSpPr>
        <p:sp>
          <p:nvSpPr>
            <p:cNvPr id="58" name="Google Shape;58;p8"/>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 name="Google Shape;59;p8"/>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 name="Google Shape;60;p8"/>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61" name="Google Shape;61;p8"/>
          <p:cNvSpPr txBox="1">
            <a:spLocks noGrp="1"/>
          </p:cNvSpPr>
          <p:nvPr>
            <p:ph type="title"/>
          </p:nvPr>
        </p:nvSpPr>
        <p:spPr>
          <a:xfrm>
            <a:off x="626700" y="836000"/>
            <a:ext cx="65292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2" name="Google Shape;62;p8"/>
          <p:cNvSpPr txBox="1">
            <a:spLocks noGrp="1"/>
          </p:cNvSpPr>
          <p:nvPr>
            <p:ph type="body" idx="1"/>
          </p:nvPr>
        </p:nvSpPr>
        <p:spPr>
          <a:xfrm>
            <a:off x="626600"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3" name="Google Shape;63;p8"/>
          <p:cNvSpPr txBox="1">
            <a:spLocks noGrp="1"/>
          </p:cNvSpPr>
          <p:nvPr>
            <p:ph type="body" idx="2"/>
          </p:nvPr>
        </p:nvSpPr>
        <p:spPr>
          <a:xfrm>
            <a:off x="2874224"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4" name="Google Shape;64;p8"/>
          <p:cNvSpPr txBox="1">
            <a:spLocks noGrp="1"/>
          </p:cNvSpPr>
          <p:nvPr>
            <p:ph type="body" idx="3"/>
          </p:nvPr>
        </p:nvSpPr>
        <p:spPr>
          <a:xfrm>
            <a:off x="5121848"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5" name="Google Shape;65;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12"/>
          <p:cNvSpPr/>
          <p:nvPr/>
        </p:nvSpPr>
        <p:spPr>
          <a:xfrm>
            <a:off x="699132" y="-1"/>
            <a:ext cx="1172563" cy="3572011"/>
          </a:xfrm>
          <a:custGeom>
            <a:avLst/>
            <a:gdLst/>
            <a:ahLst/>
            <a:cxnLst/>
            <a:rect l="l" t="t" r="r" b="b"/>
            <a:pathLst>
              <a:path w="574786" h="1750986" extrusionOk="0">
                <a:moveTo>
                  <a:pt x="308764" y="0"/>
                </a:moveTo>
                <a:lnTo>
                  <a:pt x="0" y="1750986"/>
                </a:lnTo>
                <a:lnTo>
                  <a:pt x="284240" y="1647520"/>
                </a:lnTo>
                <a:lnTo>
                  <a:pt x="57478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12"/>
          <p:cNvSpPr/>
          <p:nvPr/>
        </p:nvSpPr>
        <p:spPr>
          <a:xfrm>
            <a:off x="1763563" y="3445190"/>
            <a:ext cx="841902" cy="1699051"/>
          </a:xfrm>
          <a:custGeom>
            <a:avLst/>
            <a:gdLst/>
            <a:ahLst/>
            <a:cxnLst/>
            <a:rect l="l" t="t" r="r" b="b"/>
            <a:pathLst>
              <a:path w="412697" h="832868" extrusionOk="0">
                <a:moveTo>
                  <a:pt x="266023" y="832869"/>
                </a:moveTo>
                <a:lnTo>
                  <a:pt x="412697" y="0"/>
                </a:lnTo>
                <a:lnTo>
                  <a:pt x="128457" y="103466"/>
                </a:lnTo>
                <a:lnTo>
                  <a:pt x="0" y="83286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12"/>
          <p:cNvSpPr/>
          <p:nvPr/>
        </p:nvSpPr>
        <p:spPr>
          <a:xfrm>
            <a:off x="698180" y="3039902"/>
            <a:ext cx="1907741" cy="936717"/>
          </a:xfrm>
          <a:custGeom>
            <a:avLst/>
            <a:gdLst/>
            <a:ahLst/>
            <a:cxnLst/>
            <a:rect l="l" t="t" r="r" b="b"/>
            <a:pathLst>
              <a:path w="935167" h="459175" extrusionOk="0">
                <a:moveTo>
                  <a:pt x="935167" y="198758"/>
                </a:moveTo>
                <a:lnTo>
                  <a:pt x="220012" y="459176"/>
                </a:lnTo>
                <a:lnTo>
                  <a:pt x="0" y="260417"/>
                </a:lnTo>
                <a:lnTo>
                  <a:pt x="715389"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 name="Google Shape;93;p12"/>
          <p:cNvSpPr/>
          <p:nvPr/>
        </p:nvSpPr>
        <p:spPr>
          <a:xfrm>
            <a:off x="-9" y="-1"/>
            <a:ext cx="2026379" cy="5145755"/>
          </a:xfrm>
          <a:custGeom>
            <a:avLst/>
            <a:gdLst/>
            <a:ahLst/>
            <a:cxnLst/>
            <a:rect l="l" t="t" r="r" b="b"/>
            <a:pathLst>
              <a:path w="993323" h="2522429" extrusionOk="0">
                <a:moveTo>
                  <a:pt x="562408" y="1949978"/>
                </a:moveTo>
                <a:lnTo>
                  <a:pt x="342396" y="1751220"/>
                </a:lnTo>
                <a:lnTo>
                  <a:pt x="342864" y="1750986"/>
                </a:lnTo>
                <a:lnTo>
                  <a:pt x="651627" y="0"/>
                </a:lnTo>
                <a:lnTo>
                  <a:pt x="0" y="0"/>
                </a:lnTo>
                <a:lnTo>
                  <a:pt x="0" y="2522429"/>
                </a:lnTo>
                <a:lnTo>
                  <a:pt x="864866" y="2522429"/>
                </a:lnTo>
                <a:lnTo>
                  <a:pt x="993323" y="17930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6700" y="836000"/>
            <a:ext cx="5276100" cy="396300"/>
          </a:xfrm>
          <a:prstGeom prst="rect">
            <a:avLst/>
          </a:prstGeom>
          <a:noFill/>
          <a:ln>
            <a:noFill/>
          </a:ln>
        </p:spPr>
        <p:txBody>
          <a:bodyPr spcFirstLastPara="1" wrap="square" lIns="0" tIns="0" rIns="0" bIns="0" anchor="b" anchorCtr="0">
            <a:noAutofit/>
          </a:bodyPr>
          <a:lstStyle>
            <a:lvl1pPr lvl="0"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1pPr>
            <a:lvl2pPr lvl="1"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2pPr>
            <a:lvl3pPr lvl="2"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3pPr>
            <a:lvl4pPr lvl="3"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4pPr>
            <a:lvl5pPr lvl="4"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5pPr>
            <a:lvl6pPr lvl="5"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6pPr>
            <a:lvl7pPr lvl="6"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7pPr>
            <a:lvl8pPr lvl="7"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8pPr>
            <a:lvl9pPr lvl="8"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626700" y="1430148"/>
            <a:ext cx="5276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1pPr>
            <a:lvl2pPr marL="914400" lvl="1"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2pPr>
            <a:lvl3pPr marL="1371600" lvl="2"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3pPr>
            <a:lvl4pPr marL="1828800" lvl="3"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4pPr>
            <a:lvl5pPr marL="2286000" lvl="4"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5pPr>
            <a:lvl6pPr marL="2743200" lvl="5"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6pPr>
            <a:lvl7pPr marL="3200400" lvl="6"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7pPr>
            <a:lvl8pPr marL="3657600" lvl="7"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8pPr>
            <a:lvl9pPr marL="4114800" lvl="8" indent="-381000" rtl="0">
              <a:lnSpc>
                <a:spcPct val="115000"/>
              </a:lnSpc>
              <a:spcBef>
                <a:spcPts val="800"/>
              </a:spcBef>
              <a:spcAft>
                <a:spcPts val="800"/>
              </a:spcAft>
              <a:buClr>
                <a:schemeClr val="dk1"/>
              </a:buClr>
              <a:buSzPts val="2400"/>
              <a:buFont typeface="Kulim Park"/>
              <a:buChar char="■"/>
              <a:defRPr sz="2400">
                <a:solidFill>
                  <a:schemeClr val="dk1"/>
                </a:solidFill>
                <a:latin typeface="Kulim Park"/>
                <a:ea typeface="Kulim Park"/>
                <a:cs typeface="Kulim Park"/>
                <a:sym typeface="Kulim Park"/>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accent3"/>
                </a:solidFill>
                <a:latin typeface="Kulim Park"/>
                <a:ea typeface="Kulim Park"/>
                <a:cs typeface="Kulim Park"/>
                <a:sym typeface="Kulim Park"/>
              </a:defRPr>
            </a:lvl1pPr>
            <a:lvl2pPr lvl="1" algn="r" rtl="0">
              <a:buNone/>
              <a:defRPr sz="1300" b="1">
                <a:solidFill>
                  <a:schemeClr val="accent3"/>
                </a:solidFill>
                <a:latin typeface="Kulim Park"/>
                <a:ea typeface="Kulim Park"/>
                <a:cs typeface="Kulim Park"/>
                <a:sym typeface="Kulim Park"/>
              </a:defRPr>
            </a:lvl2pPr>
            <a:lvl3pPr lvl="2" algn="r" rtl="0">
              <a:buNone/>
              <a:defRPr sz="1300" b="1">
                <a:solidFill>
                  <a:schemeClr val="accent3"/>
                </a:solidFill>
                <a:latin typeface="Kulim Park"/>
                <a:ea typeface="Kulim Park"/>
                <a:cs typeface="Kulim Park"/>
                <a:sym typeface="Kulim Park"/>
              </a:defRPr>
            </a:lvl3pPr>
            <a:lvl4pPr lvl="3" algn="r" rtl="0">
              <a:buNone/>
              <a:defRPr sz="1300" b="1">
                <a:solidFill>
                  <a:schemeClr val="accent3"/>
                </a:solidFill>
                <a:latin typeface="Kulim Park"/>
                <a:ea typeface="Kulim Park"/>
                <a:cs typeface="Kulim Park"/>
                <a:sym typeface="Kulim Park"/>
              </a:defRPr>
            </a:lvl4pPr>
            <a:lvl5pPr lvl="4" algn="r" rtl="0">
              <a:buNone/>
              <a:defRPr sz="1300" b="1">
                <a:solidFill>
                  <a:schemeClr val="accent3"/>
                </a:solidFill>
                <a:latin typeface="Kulim Park"/>
                <a:ea typeface="Kulim Park"/>
                <a:cs typeface="Kulim Park"/>
                <a:sym typeface="Kulim Park"/>
              </a:defRPr>
            </a:lvl5pPr>
            <a:lvl6pPr lvl="5" algn="r" rtl="0">
              <a:buNone/>
              <a:defRPr sz="1300" b="1">
                <a:solidFill>
                  <a:schemeClr val="accent3"/>
                </a:solidFill>
                <a:latin typeface="Kulim Park"/>
                <a:ea typeface="Kulim Park"/>
                <a:cs typeface="Kulim Park"/>
                <a:sym typeface="Kulim Park"/>
              </a:defRPr>
            </a:lvl6pPr>
            <a:lvl7pPr lvl="6" algn="r" rtl="0">
              <a:buNone/>
              <a:defRPr sz="1300" b="1">
                <a:solidFill>
                  <a:schemeClr val="accent3"/>
                </a:solidFill>
                <a:latin typeface="Kulim Park"/>
                <a:ea typeface="Kulim Park"/>
                <a:cs typeface="Kulim Park"/>
                <a:sym typeface="Kulim Park"/>
              </a:defRPr>
            </a:lvl7pPr>
            <a:lvl8pPr lvl="7" algn="r" rtl="0">
              <a:buNone/>
              <a:defRPr sz="1300" b="1">
                <a:solidFill>
                  <a:schemeClr val="accent3"/>
                </a:solidFill>
                <a:latin typeface="Kulim Park"/>
                <a:ea typeface="Kulim Park"/>
                <a:cs typeface="Kulim Park"/>
                <a:sym typeface="Kulim Park"/>
              </a:defRPr>
            </a:lvl8pPr>
            <a:lvl9pPr lvl="8" algn="r" rtl="0">
              <a:buNone/>
              <a:defRPr sz="1300" b="1">
                <a:solidFill>
                  <a:schemeClr val="accent3"/>
                </a:solidFill>
                <a:latin typeface="Kulim Park"/>
                <a:ea typeface="Kulim Park"/>
                <a:cs typeface="Kulim Park"/>
                <a:sym typeface="Kulim Park"/>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8"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83" name="Google Shape;183;p2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9" name="Google Shape;188;p23"/>
          <p:cNvSpPr txBox="1">
            <a:spLocks/>
          </p:cNvSpPr>
          <p:nvPr/>
        </p:nvSpPr>
        <p:spPr>
          <a:xfrm>
            <a:off x="343572" y="261257"/>
            <a:ext cx="8455618" cy="470300"/>
          </a:xfrm>
          <a:prstGeom prst="rect">
            <a:avLst/>
          </a:prstGeom>
          <a:noFill/>
          <a:ln>
            <a:noFill/>
          </a:ln>
        </p:spPr>
        <p:txBody>
          <a:bodyPr spcFirstLastPara="1" wrap="square" lIns="0" tIns="0" rIns="0" bIns="0" anchor="b" anchorCtr="0">
            <a:normAutofit fontScale="97500"/>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1pPr>
            <a:lvl2pPr marR="0" lvl="1"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2pPr>
            <a:lvl3pPr marR="0" lvl="2"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3pPr>
            <a:lvl4pPr marR="0" lvl="3"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4pPr>
            <a:lvl5pPr marR="0" lvl="4"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5pPr>
            <a:lvl6pPr marR="0" lvl="5"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6pPr>
            <a:lvl7pPr marR="0" lvl="6"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7pPr>
            <a:lvl8pPr marR="0" lvl="7"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8pPr>
            <a:lvl9pPr marR="0" lvl="8" algn="l" rtl="0">
              <a:lnSpc>
                <a:spcPct val="80000"/>
              </a:lnSpc>
              <a:spcBef>
                <a:spcPts val="0"/>
              </a:spcBef>
              <a:spcAft>
                <a:spcPts val="0"/>
              </a:spcAft>
              <a:buClr>
                <a:schemeClr val="accent3"/>
              </a:buClr>
              <a:buSzPts val="3200"/>
              <a:buFont typeface="Kulim Park"/>
              <a:buNone/>
              <a:defRPr sz="3200" b="1" i="0" u="none" strike="noStrike" cap="none">
                <a:solidFill>
                  <a:schemeClr val="accent3"/>
                </a:solidFill>
                <a:latin typeface="Kulim Park"/>
                <a:ea typeface="Kulim Park"/>
                <a:cs typeface="Kulim Park"/>
                <a:sym typeface="Kulim Park"/>
              </a:defRPr>
            </a:lvl9pPr>
          </a:lstStyle>
          <a:p>
            <a:r>
              <a:rPr lang="fr-FR" dirty="0" smtClean="0"/>
              <a:t>Fonctions d’un Système d’Information</a:t>
            </a:r>
            <a:endParaRPr lang="fr-FR" dirty="0"/>
          </a:p>
        </p:txBody>
      </p:sp>
      <p:pic>
        <p:nvPicPr>
          <p:cNvPr id="13" name="Picture 12"/>
          <p:cNvPicPr/>
          <p:nvPr/>
        </p:nvPicPr>
        <p:blipFill rotWithShape="1">
          <a:blip r:embed="rId4"/>
          <a:srcRect l="26146" t="35257" r="28319" b="19441"/>
          <a:stretch/>
        </p:blipFill>
        <p:spPr bwMode="auto">
          <a:xfrm>
            <a:off x="343572" y="764921"/>
            <a:ext cx="5907314" cy="354874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065487" y="773686"/>
            <a:ext cx="3733703" cy="250654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 système de pilotage (ou de décision) (SP) se préoccupe de </a:t>
            </a:r>
            <a:r>
              <a:rPr lang="fr-FR" b="1" dirty="0" smtClean="0">
                <a:solidFill>
                  <a:schemeClr val="tx1"/>
                </a:solidFill>
              </a:rPr>
              <a:t>:</a:t>
            </a:r>
          </a:p>
          <a:p>
            <a:r>
              <a:rPr lang="fr-FR" dirty="0" smtClean="0">
                <a:solidFill>
                  <a:schemeClr val="tx1"/>
                </a:solidFill>
              </a:rPr>
              <a:t> </a:t>
            </a:r>
            <a:r>
              <a:rPr lang="fr-FR" dirty="0">
                <a:solidFill>
                  <a:schemeClr val="tx1"/>
                </a:solidFill>
              </a:rPr>
              <a:t>▪ Exploite les informations qui </a:t>
            </a:r>
            <a:r>
              <a:rPr lang="fr-FR" dirty="0" smtClean="0">
                <a:solidFill>
                  <a:schemeClr val="tx1"/>
                </a:solidFill>
              </a:rPr>
              <a:t>circulent</a:t>
            </a:r>
          </a:p>
          <a:p>
            <a:r>
              <a:rPr lang="fr-FR" dirty="0" smtClean="0">
                <a:solidFill>
                  <a:schemeClr val="tx1"/>
                </a:solidFill>
              </a:rPr>
              <a:t> </a:t>
            </a:r>
            <a:r>
              <a:rPr lang="fr-FR" dirty="0">
                <a:solidFill>
                  <a:schemeClr val="tx1"/>
                </a:solidFill>
              </a:rPr>
              <a:t>▪ Organise le fonctionnement du </a:t>
            </a:r>
            <a:r>
              <a:rPr lang="fr-FR" dirty="0" smtClean="0">
                <a:solidFill>
                  <a:schemeClr val="tx1"/>
                </a:solidFill>
              </a:rPr>
              <a:t>système</a:t>
            </a:r>
          </a:p>
          <a:p>
            <a:r>
              <a:rPr lang="fr-FR" dirty="0" smtClean="0">
                <a:solidFill>
                  <a:schemeClr val="tx1"/>
                </a:solidFill>
              </a:rPr>
              <a:t> </a:t>
            </a:r>
            <a:r>
              <a:rPr lang="fr-FR" dirty="0">
                <a:solidFill>
                  <a:schemeClr val="tx1"/>
                </a:solidFill>
              </a:rPr>
              <a:t>▪ Décide des actions à conduire sur le système </a:t>
            </a:r>
            <a:r>
              <a:rPr lang="fr-FR" dirty="0" smtClean="0">
                <a:solidFill>
                  <a:schemeClr val="tx1"/>
                </a:solidFill>
              </a:rPr>
              <a:t>opérant</a:t>
            </a:r>
          </a:p>
          <a:p>
            <a:r>
              <a:rPr lang="fr-FR" dirty="0" smtClean="0">
                <a:solidFill>
                  <a:schemeClr val="tx1"/>
                </a:solidFill>
              </a:rPr>
              <a:t> </a:t>
            </a:r>
            <a:r>
              <a:rPr lang="fr-FR" dirty="0">
                <a:solidFill>
                  <a:schemeClr val="tx1"/>
                </a:solidFill>
              </a:rPr>
              <a:t>▪ Raisonne en fonction des objectifs et des politiques de l’entreprise. </a:t>
            </a:r>
            <a:endParaRPr lang="" dirty="0">
              <a:solidFill>
                <a:schemeClr val="tx1"/>
              </a:solidFill>
            </a:endParaRPr>
          </a:p>
        </p:txBody>
      </p:sp>
      <p:cxnSp>
        <p:nvCxnSpPr>
          <p:cNvPr id="10" name="Straight Arrow Connector 9"/>
          <p:cNvCxnSpPr/>
          <p:nvPr/>
        </p:nvCxnSpPr>
        <p:spPr>
          <a:xfrm flipV="1">
            <a:off x="3824514" y="1139371"/>
            <a:ext cx="1240973" cy="1451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065486" y="1778000"/>
            <a:ext cx="3733703" cy="305238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Le système opérant (SO) </a:t>
            </a:r>
            <a:endParaRPr lang="fr-FR" b="1" dirty="0" smtClean="0">
              <a:solidFill>
                <a:schemeClr val="tx1"/>
              </a:solidFill>
            </a:endParaRPr>
          </a:p>
          <a:p>
            <a:r>
              <a:rPr lang="fr-FR" dirty="0" smtClean="0">
                <a:solidFill>
                  <a:schemeClr val="tx1"/>
                </a:solidFill>
              </a:rPr>
              <a:t>▪ </a:t>
            </a:r>
            <a:r>
              <a:rPr lang="fr-FR" dirty="0">
                <a:solidFill>
                  <a:schemeClr val="tx1"/>
                </a:solidFill>
              </a:rPr>
              <a:t>Reçoit les informations émises par le système de </a:t>
            </a:r>
            <a:r>
              <a:rPr lang="fr-FR" dirty="0" smtClean="0">
                <a:solidFill>
                  <a:schemeClr val="tx1"/>
                </a:solidFill>
              </a:rPr>
              <a:t>pilotage</a:t>
            </a:r>
          </a:p>
          <a:p>
            <a:r>
              <a:rPr lang="fr-FR" dirty="0" smtClean="0">
                <a:solidFill>
                  <a:schemeClr val="tx1"/>
                </a:solidFill>
              </a:rPr>
              <a:t>▪ </a:t>
            </a:r>
            <a:r>
              <a:rPr lang="fr-FR" dirty="0">
                <a:solidFill>
                  <a:schemeClr val="tx1"/>
                </a:solidFill>
              </a:rPr>
              <a:t>Se charge de réaliser les tâches qui lui sont confiées </a:t>
            </a:r>
            <a:endParaRPr lang="fr-FR" dirty="0" smtClean="0">
              <a:solidFill>
                <a:schemeClr val="tx1"/>
              </a:solidFill>
            </a:endParaRPr>
          </a:p>
          <a:p>
            <a:r>
              <a:rPr lang="fr-FR" dirty="0" smtClean="0">
                <a:solidFill>
                  <a:schemeClr val="tx1"/>
                </a:solidFill>
              </a:rPr>
              <a:t>▪ Génère </a:t>
            </a:r>
            <a:r>
              <a:rPr lang="fr-FR" dirty="0">
                <a:solidFill>
                  <a:schemeClr val="tx1"/>
                </a:solidFill>
              </a:rPr>
              <a:t>à son tour des informations en direction du système de pilotage (qui peut ainsi contrôler les écarts et agir en conséquence). </a:t>
            </a:r>
            <a:endParaRPr lang="fr-FR" dirty="0" smtClean="0">
              <a:solidFill>
                <a:schemeClr val="tx1"/>
              </a:solidFill>
            </a:endParaRPr>
          </a:p>
          <a:p>
            <a:r>
              <a:rPr lang="fr-FR" dirty="0" smtClean="0">
                <a:solidFill>
                  <a:schemeClr val="tx1"/>
                </a:solidFill>
              </a:rPr>
              <a:t>▪ </a:t>
            </a:r>
            <a:r>
              <a:rPr lang="fr-FR" dirty="0">
                <a:solidFill>
                  <a:schemeClr val="tx1"/>
                </a:solidFill>
              </a:rPr>
              <a:t>Il englobe toutes les fonctions liées à l’activité propre de l’entreprise (facturer les clients, régler les salaires, gérer les stocks, …).</a:t>
            </a:r>
            <a:endParaRPr lang="" dirty="0">
              <a:solidFill>
                <a:schemeClr val="tx1"/>
              </a:solidFill>
            </a:endParaRPr>
          </a:p>
        </p:txBody>
      </p:sp>
      <p:cxnSp>
        <p:nvCxnSpPr>
          <p:cNvPr id="15" name="Straight Arrow Connector 14"/>
          <p:cNvCxnSpPr/>
          <p:nvPr/>
        </p:nvCxnSpPr>
        <p:spPr>
          <a:xfrm flipV="1">
            <a:off x="4291104" y="3715657"/>
            <a:ext cx="774381" cy="725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487714" y="1480457"/>
            <a:ext cx="4288972" cy="20465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spTree>
    <p:extLst>
      <p:ext uri="{BB962C8B-B14F-4D97-AF65-F5344CB8AC3E}">
        <p14:creationId xmlns:p14="http://schemas.microsoft.com/office/powerpoint/2010/main" val="3246514865"/>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nodeType="clickEffect">
                                  <p:stCondLst>
                                    <p:cond delay="0"/>
                                  </p:stCondLst>
                                  <p:childTnLst>
                                    <p:anim calcmode="lin" valueType="num">
                                      <p:cBhvr>
                                        <p:cTn id="16" dur="500"/>
                                        <p:tgtEl>
                                          <p:spTgt spid="10"/>
                                        </p:tgtEl>
                                        <p:attrNameLst>
                                          <p:attrName>ppt_w</p:attrName>
                                        </p:attrNameLst>
                                      </p:cBhvr>
                                      <p:tavLst>
                                        <p:tav tm="0">
                                          <p:val>
                                            <p:strVal val="ppt_w"/>
                                          </p:val>
                                        </p:tav>
                                        <p:tav tm="100000">
                                          <p:val>
                                            <p:fltVal val="0"/>
                                          </p:val>
                                        </p:tav>
                                      </p:tavLst>
                                    </p:anim>
                                    <p:anim calcmode="lin" valueType="num">
                                      <p:cBhvr>
                                        <p:cTn id="17" dur="500"/>
                                        <p:tgtEl>
                                          <p:spTgt spid="10"/>
                                        </p:tgtEl>
                                        <p:attrNameLst>
                                          <p:attrName>ppt_h</p:attrName>
                                        </p:attrNameLst>
                                      </p:cBhvr>
                                      <p:tavLst>
                                        <p:tav tm="0">
                                          <p:val>
                                            <p:strVal val="ppt_h"/>
                                          </p:val>
                                        </p:tav>
                                        <p:tav tm="100000">
                                          <p:val>
                                            <p:fltVal val="0"/>
                                          </p:val>
                                        </p:tav>
                                      </p:tavLst>
                                    </p:anim>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53" presetClass="exit" presetSubtype="32" fill="hold" grpId="1" nodeType="withEffect">
                                  <p:stCondLst>
                                    <p:cond delay="0"/>
                                  </p:stCondLst>
                                  <p:childTnLst>
                                    <p:anim calcmode="lin" valueType="num">
                                      <p:cBhvr>
                                        <p:cTn id="21" dur="500"/>
                                        <p:tgtEl>
                                          <p:spTgt spid="3"/>
                                        </p:tgtEl>
                                        <p:attrNameLst>
                                          <p:attrName>ppt_w</p:attrName>
                                        </p:attrNameLst>
                                      </p:cBhvr>
                                      <p:tavLst>
                                        <p:tav tm="0">
                                          <p:val>
                                            <p:strVal val="ppt_w"/>
                                          </p:val>
                                        </p:tav>
                                        <p:tav tm="100000">
                                          <p:val>
                                            <p:fltVal val="0"/>
                                          </p:val>
                                        </p:tav>
                                      </p:tavLst>
                                    </p:anim>
                                    <p:anim calcmode="lin" valueType="num">
                                      <p:cBhvr>
                                        <p:cTn id="22" dur="500"/>
                                        <p:tgtEl>
                                          <p:spTgt spid="3"/>
                                        </p:tgtEl>
                                        <p:attrNameLst>
                                          <p:attrName>ppt_h</p:attrName>
                                        </p:attrNameLst>
                                      </p:cBhvr>
                                      <p:tavLst>
                                        <p:tav tm="0">
                                          <p:val>
                                            <p:strVal val="ppt_h"/>
                                          </p:val>
                                        </p:tav>
                                        <p:tav tm="100000">
                                          <p:val>
                                            <p:fltVal val="0"/>
                                          </p:val>
                                        </p:tav>
                                      </p:tavLst>
                                    </p:anim>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5"/>
                                        </p:tgtEl>
                                        <p:attrNameLst>
                                          <p:attrName>ppt_w</p:attrName>
                                        </p:attrNameLst>
                                      </p:cBhvr>
                                      <p:tavLst>
                                        <p:tav tm="0">
                                          <p:val>
                                            <p:strVal val="ppt_w"/>
                                          </p:val>
                                        </p:tav>
                                        <p:tav tm="100000">
                                          <p:val>
                                            <p:fltVal val="0"/>
                                          </p:val>
                                        </p:tav>
                                      </p:tavLst>
                                    </p:anim>
                                    <p:anim calcmode="lin" valueType="num">
                                      <p:cBhvr>
                                        <p:cTn id="35" dur="500"/>
                                        <p:tgtEl>
                                          <p:spTgt spid="15"/>
                                        </p:tgtEl>
                                        <p:attrNameLst>
                                          <p:attrName>ppt_h</p:attrName>
                                        </p:attrNameLst>
                                      </p:cBhvr>
                                      <p:tavLst>
                                        <p:tav tm="0">
                                          <p:val>
                                            <p:strVal val="ppt_h"/>
                                          </p:val>
                                        </p:tav>
                                        <p:tav tm="100000">
                                          <p:val>
                                            <p:fltVal val="0"/>
                                          </p:val>
                                        </p:tav>
                                      </p:tavLst>
                                    </p:anim>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53" presetClass="exit" presetSubtype="32" fill="hold" grpId="1" nodeType="withEffect">
                                  <p:stCondLst>
                                    <p:cond delay="0"/>
                                  </p:stCondLst>
                                  <p:childTnLst>
                                    <p:anim calcmode="lin" valueType="num">
                                      <p:cBhvr>
                                        <p:cTn id="39" dur="500"/>
                                        <p:tgtEl>
                                          <p:spTgt spid="14"/>
                                        </p:tgtEl>
                                        <p:attrNameLst>
                                          <p:attrName>ppt_w</p:attrName>
                                        </p:attrNameLst>
                                      </p:cBhvr>
                                      <p:tavLst>
                                        <p:tav tm="0">
                                          <p:val>
                                            <p:strVal val="ppt_w"/>
                                          </p:val>
                                        </p:tav>
                                        <p:tav tm="100000">
                                          <p:val>
                                            <p:fltVal val="0"/>
                                          </p:val>
                                        </p:tav>
                                      </p:tavLst>
                                    </p:anim>
                                    <p:anim calcmode="lin" valueType="num">
                                      <p:cBhvr>
                                        <p:cTn id="40" dur="500"/>
                                        <p:tgtEl>
                                          <p:spTgt spid="14"/>
                                        </p:tgtEl>
                                        <p:attrNameLst>
                                          <p:attrName>ppt_h</p:attrName>
                                        </p:attrNameLst>
                                      </p:cBhvr>
                                      <p:tavLst>
                                        <p:tav tm="0">
                                          <p:val>
                                            <p:strVal val="ppt_h"/>
                                          </p:val>
                                        </p:tav>
                                        <p:tav tm="100000">
                                          <p:val>
                                            <p:fltVal val="0"/>
                                          </p:val>
                                        </p:tav>
                                      </p:tavLst>
                                    </p:anim>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4" grpId="0" animBg="1"/>
      <p:bldP spid="14" grpId="1"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TextBox 1"/>
          <p:cNvSpPr txBox="1"/>
          <p:nvPr/>
        </p:nvSpPr>
        <p:spPr>
          <a:xfrm>
            <a:off x="1865086" y="647700"/>
            <a:ext cx="6996974" cy="698717"/>
          </a:xfrm>
          <a:prstGeom prst="rect">
            <a:avLst/>
          </a:prstGeom>
          <a:noFill/>
        </p:spPr>
        <p:txBody>
          <a:bodyPr wrap="square" rtlCol="0">
            <a:spAutoFit/>
          </a:bodyPr>
          <a:lstStyle/>
          <a:p>
            <a:pPr algn="just">
              <a:lnSpc>
                <a:spcPct val="150000"/>
              </a:lnSpc>
            </a:pPr>
            <a:r>
              <a:rPr lang="fr-FR" dirty="0"/>
              <a:t>sont deux concepts distincts, bien qu'ils soient interconnectés dans le contexte de la gestion de l'information au sein d'une organisation. Voici la différence entre les deux :</a:t>
            </a:r>
            <a:endParaRPr lang="" dirty="0"/>
          </a:p>
        </p:txBody>
      </p:sp>
      <p:sp>
        <p:nvSpPr>
          <p:cNvPr id="8" name="Google Shape;179;p22"/>
          <p:cNvSpPr txBox="1">
            <a:spLocks/>
          </p:cNvSpPr>
          <p:nvPr/>
        </p:nvSpPr>
        <p:spPr>
          <a:xfrm>
            <a:off x="1934672" y="0"/>
            <a:ext cx="7583864" cy="583489"/>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400" b="1" dirty="0">
                <a:solidFill>
                  <a:schemeClr val="accent3"/>
                </a:solidFill>
                <a:latin typeface="Kulim Park"/>
                <a:ea typeface="Kulim Park"/>
                <a:cs typeface="Kulim Park"/>
              </a:rPr>
              <a:t>S</a:t>
            </a:r>
            <a:r>
              <a:rPr lang="fr-FR" sz="2400" b="1" dirty="0" smtClean="0">
                <a:solidFill>
                  <a:schemeClr val="accent3"/>
                </a:solidFill>
                <a:latin typeface="Kulim Park"/>
                <a:ea typeface="Kulim Park"/>
                <a:cs typeface="Kulim Park"/>
                <a:sym typeface="Kulim Park"/>
              </a:rPr>
              <a:t>ystème</a:t>
            </a:r>
            <a:r>
              <a:rPr lang="fr-FR" sz="2400" dirty="0" smtClean="0"/>
              <a:t> </a:t>
            </a:r>
            <a:r>
              <a:rPr lang="fr-FR" sz="2400" b="1" dirty="0">
                <a:solidFill>
                  <a:schemeClr val="accent3"/>
                </a:solidFill>
                <a:latin typeface="Kulim Park"/>
                <a:ea typeface="Kulim Park"/>
                <a:cs typeface="Kulim Park"/>
              </a:rPr>
              <a:t>d'information VS S</a:t>
            </a:r>
            <a:r>
              <a:rPr lang="fr-FR" sz="2400" b="1" dirty="0" smtClean="0">
                <a:solidFill>
                  <a:schemeClr val="accent3"/>
                </a:solidFill>
                <a:latin typeface="Kulim Park"/>
                <a:ea typeface="Kulim Park"/>
                <a:cs typeface="Kulim Park"/>
              </a:rPr>
              <a:t>ystème </a:t>
            </a:r>
            <a:r>
              <a:rPr lang="fr-FR" sz="2400" b="1" dirty="0">
                <a:solidFill>
                  <a:schemeClr val="accent3"/>
                </a:solidFill>
                <a:latin typeface="Kulim Park"/>
                <a:ea typeface="Kulim Park"/>
                <a:cs typeface="Kulim Park"/>
              </a:rPr>
              <a:t>informatique</a:t>
            </a:r>
          </a:p>
        </p:txBody>
      </p:sp>
      <p:sp>
        <p:nvSpPr>
          <p:cNvPr id="9" name="Google Shape;170;p21"/>
          <p:cNvSpPr txBox="1">
            <a:spLocks/>
          </p:cNvSpPr>
          <p:nvPr/>
        </p:nvSpPr>
        <p:spPr>
          <a:xfrm>
            <a:off x="2658359" y="1576607"/>
            <a:ext cx="5938885" cy="32217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fr-FR" sz="1600" dirty="0"/>
              <a:t>En résumé, le système d'information se concentre sur la gestion stratégique et opérationnelle des données et des informations au sein d'une organisation, tandis que le système informatique se concentre sur les composants matériels, logiciels et les technologies de l'information nécessaires pour gérer et traiter ces données. Le système d'information guide la manière dont les systèmes informatiques sont conçus, mis en œuvre et utilisés pour soutenir les objectifs commerciaux et opérationnels d'une organisation.</a:t>
            </a:r>
            <a:endParaRPr lang="fr-FR" sz="1200" b="1" dirty="0">
              <a:latin typeface="+mn-lt"/>
              <a:cs typeface="Times New Roman" panose="02020603050405020304" pitchFamily="18" charset="0"/>
            </a:endParaRPr>
          </a:p>
        </p:txBody>
      </p:sp>
    </p:spTree>
    <p:extLst>
      <p:ext uri="{BB962C8B-B14F-4D97-AF65-F5344CB8AC3E}">
        <p14:creationId xmlns:p14="http://schemas.microsoft.com/office/powerpoint/2010/main" val="117861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3918857" y="174171"/>
            <a:ext cx="4902104" cy="978300"/>
          </a:xfrm>
          <a:prstGeom prst="rect">
            <a:avLst/>
          </a:prstGeom>
        </p:spPr>
        <p:txBody>
          <a:bodyPr spcFirstLastPara="1" wrap="square" lIns="0" tIns="0" rIns="0" bIns="0" anchor="b" anchorCtr="0">
            <a:normAutofit fontScale="90000"/>
          </a:bodyPr>
          <a:lstStyle/>
          <a:p>
            <a:pPr lvl="0"/>
            <a:r>
              <a:rPr lang="fr-FR" dirty="0" smtClean="0"/>
              <a:t>Fonctions </a:t>
            </a:r>
            <a:r>
              <a:rPr lang="fr-FR" dirty="0"/>
              <a:t>du Système d’Information dans l’organisation</a:t>
            </a:r>
            <a:endParaRPr dirty="0"/>
          </a:p>
        </p:txBody>
      </p:sp>
      <p:sp>
        <p:nvSpPr>
          <p:cNvPr id="189" name="Google Shape;189;p23"/>
          <p:cNvSpPr txBox="1">
            <a:spLocks noGrp="1"/>
          </p:cNvSpPr>
          <p:nvPr>
            <p:ph type="body" idx="1"/>
          </p:nvPr>
        </p:nvSpPr>
        <p:spPr>
          <a:xfrm>
            <a:off x="4325375" y="1353949"/>
            <a:ext cx="4256100" cy="1569600"/>
          </a:xfrm>
          <a:prstGeom prst="rect">
            <a:avLst/>
          </a:prstGeom>
        </p:spPr>
        <p:txBody>
          <a:bodyPr spcFirstLastPara="1" wrap="square" lIns="0" tIns="0" rIns="0" bIns="0" anchor="t" anchorCtr="0">
            <a:noAutofit/>
          </a:bodyPr>
          <a:lstStyle/>
          <a:p>
            <a:pPr lvl="0" indent="-457200">
              <a:spcAft>
                <a:spcPts val="800"/>
              </a:spcAft>
              <a:buAutoNum type="arabicPeriod"/>
            </a:pPr>
            <a:r>
              <a:rPr lang="fr-FR" dirty="0" smtClean="0"/>
              <a:t>La collecte </a:t>
            </a:r>
            <a:r>
              <a:rPr lang="fr-FR" dirty="0"/>
              <a:t>de l’information</a:t>
            </a:r>
            <a:r>
              <a:rPr lang="fr-FR" dirty="0" smtClean="0"/>
              <a:t>,</a:t>
            </a:r>
          </a:p>
          <a:p>
            <a:pPr lvl="0" indent="-457200">
              <a:spcAft>
                <a:spcPts val="800"/>
              </a:spcAft>
              <a:buAutoNum type="arabicPeriod"/>
            </a:pPr>
            <a:r>
              <a:rPr lang="fr-FR" dirty="0" smtClean="0"/>
              <a:t>La </a:t>
            </a:r>
            <a:r>
              <a:rPr lang="fr-FR" dirty="0"/>
              <a:t>mémorisation de l’information, </a:t>
            </a:r>
            <a:endParaRPr lang="fr-FR" dirty="0" smtClean="0"/>
          </a:p>
          <a:p>
            <a:pPr lvl="0" indent="-457200">
              <a:spcAft>
                <a:spcPts val="800"/>
              </a:spcAft>
              <a:buAutoNum type="arabicPeriod"/>
            </a:pPr>
            <a:r>
              <a:rPr lang="fr-FR" dirty="0" smtClean="0"/>
              <a:t>Le </a:t>
            </a:r>
            <a:r>
              <a:rPr lang="fr-FR" dirty="0"/>
              <a:t>traitement de l’information, </a:t>
            </a:r>
            <a:endParaRPr lang="fr-FR" dirty="0" smtClean="0"/>
          </a:p>
          <a:p>
            <a:pPr lvl="0" indent="-457200">
              <a:spcAft>
                <a:spcPts val="800"/>
              </a:spcAft>
              <a:buAutoNum type="arabicPeriod"/>
            </a:pPr>
            <a:r>
              <a:rPr lang="fr-FR" dirty="0" smtClean="0"/>
              <a:t>La </a:t>
            </a:r>
            <a:r>
              <a:rPr lang="fr-FR" dirty="0"/>
              <a:t>diffusion de l’information.</a:t>
            </a:r>
            <a:endParaRPr dirty="0"/>
          </a:p>
        </p:txBody>
      </p:sp>
      <p:sp>
        <p:nvSpPr>
          <p:cNvPr id="190" name="Google Shape;190;p2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457200" y="312057"/>
            <a:ext cx="6698648" cy="920243"/>
          </a:xfrm>
          <a:prstGeom prst="rect">
            <a:avLst/>
          </a:prstGeom>
        </p:spPr>
        <p:txBody>
          <a:bodyPr spcFirstLastPara="1" wrap="square" lIns="0" tIns="0" rIns="0" bIns="0" anchor="b" anchorCtr="0">
            <a:noAutofit/>
          </a:bodyPr>
          <a:lstStyle/>
          <a:p>
            <a:pPr lvl="0"/>
            <a:r>
              <a:rPr lang="fr-FR" dirty="0" smtClean="0"/>
              <a:t>Apport </a:t>
            </a:r>
            <a:r>
              <a:rPr lang="fr-FR" dirty="0"/>
              <a:t>du Système d’Information pour l’organisation</a:t>
            </a:r>
            <a:endParaRPr dirty="0"/>
          </a:p>
        </p:txBody>
      </p:sp>
      <p:sp>
        <p:nvSpPr>
          <p:cNvPr id="180" name="Google Shape;180;p22"/>
          <p:cNvSpPr txBox="1">
            <a:spLocks noGrp="1"/>
          </p:cNvSpPr>
          <p:nvPr>
            <p:ph type="body" idx="1"/>
          </p:nvPr>
        </p:nvSpPr>
        <p:spPr>
          <a:xfrm>
            <a:off x="365343" y="1466951"/>
            <a:ext cx="1594086" cy="3206700"/>
          </a:xfrm>
          <a:prstGeom prst="rect">
            <a:avLst/>
          </a:prstGeom>
        </p:spPr>
        <p:txBody>
          <a:bodyPr spcFirstLastPara="1" wrap="square" lIns="0" tIns="0" rIns="0" bIns="0" anchor="t" anchorCtr="0">
            <a:noAutofit/>
          </a:bodyPr>
          <a:lstStyle/>
          <a:p>
            <a:pPr marL="0" lvl="0" indent="0">
              <a:buNone/>
            </a:pPr>
            <a:r>
              <a:rPr lang="fr-FR" sz="1200" b="1" dirty="0"/>
              <a:t>Une prise de décision avec plus de certitude et d’objectivité : </a:t>
            </a:r>
            <a:endParaRPr lang="fr-FR" sz="1200" b="1" dirty="0" smtClean="0"/>
          </a:p>
          <a:p>
            <a:pPr marL="0" lvl="0" indent="0">
              <a:buNone/>
            </a:pPr>
            <a:endParaRPr lang="fr-FR" sz="1200" b="1" dirty="0"/>
          </a:p>
          <a:p>
            <a:pPr marL="0" lvl="0" indent="0">
              <a:buNone/>
            </a:pPr>
            <a:endParaRPr lang="fr-FR" sz="1200" dirty="0" smtClean="0"/>
          </a:p>
          <a:p>
            <a:pPr marL="0" lvl="0" indent="0">
              <a:buNone/>
            </a:pPr>
            <a:r>
              <a:rPr lang="fr-FR" sz="1200" dirty="0" smtClean="0"/>
              <a:t>en </a:t>
            </a:r>
            <a:r>
              <a:rPr lang="fr-FR" sz="1200" dirty="0"/>
              <a:t>offrant des informations correctes, précises et d’actualité (au bon moment) aux décideurs au niveau de Système de Pilotage.</a:t>
            </a:r>
            <a:endParaRPr sz="1200" dirty="0"/>
          </a:p>
        </p:txBody>
      </p:sp>
      <p:sp>
        <p:nvSpPr>
          <p:cNvPr id="181" name="Google Shape;181;p22"/>
          <p:cNvSpPr txBox="1">
            <a:spLocks noGrp="1"/>
          </p:cNvSpPr>
          <p:nvPr>
            <p:ph type="body" idx="2"/>
          </p:nvPr>
        </p:nvSpPr>
        <p:spPr>
          <a:xfrm>
            <a:off x="2141254" y="1466951"/>
            <a:ext cx="1755833" cy="3206700"/>
          </a:xfrm>
          <a:prstGeom prst="rect">
            <a:avLst/>
          </a:prstGeom>
        </p:spPr>
        <p:txBody>
          <a:bodyPr spcFirstLastPara="1" wrap="square" lIns="0" tIns="0" rIns="0" bIns="0" anchor="t" anchorCtr="0">
            <a:noAutofit/>
          </a:bodyPr>
          <a:lstStyle/>
          <a:p>
            <a:pPr marL="0" lvl="0" indent="0">
              <a:buNone/>
            </a:pPr>
            <a:r>
              <a:rPr lang="fr-FR" sz="1200" b="1" dirty="0"/>
              <a:t>Une meilleure planification des objectifs : </a:t>
            </a:r>
            <a:endParaRPr lang="fr-FR" sz="1200" b="1" dirty="0" smtClean="0"/>
          </a:p>
          <a:p>
            <a:pPr marL="0" lvl="0" indent="0">
              <a:buNone/>
            </a:pPr>
            <a:endParaRPr lang="fr-FR" sz="1200" b="1" dirty="0"/>
          </a:p>
          <a:p>
            <a:pPr marL="0" lvl="0" indent="0">
              <a:buNone/>
            </a:pPr>
            <a:endParaRPr lang="fr-FR" sz="1200" dirty="0" smtClean="0"/>
          </a:p>
          <a:p>
            <a:pPr marL="0" lvl="0" indent="0">
              <a:buNone/>
            </a:pPr>
            <a:r>
              <a:rPr lang="fr-FR" sz="1200" dirty="0" smtClean="0"/>
              <a:t>en </a:t>
            </a:r>
            <a:r>
              <a:rPr lang="fr-FR" sz="1200" dirty="0"/>
              <a:t>offrant une meilleure communication entre le Système de Pilotage et le Système Opérant.</a:t>
            </a:r>
            <a:endParaRPr sz="1200" dirty="0"/>
          </a:p>
        </p:txBody>
      </p:sp>
      <p:sp>
        <p:nvSpPr>
          <p:cNvPr id="182" name="Google Shape;182;p22"/>
          <p:cNvSpPr txBox="1">
            <a:spLocks noGrp="1"/>
          </p:cNvSpPr>
          <p:nvPr>
            <p:ph type="body" idx="3"/>
          </p:nvPr>
        </p:nvSpPr>
        <p:spPr>
          <a:xfrm>
            <a:off x="4163908" y="1466951"/>
            <a:ext cx="1554723" cy="3206700"/>
          </a:xfrm>
          <a:prstGeom prst="rect">
            <a:avLst/>
          </a:prstGeom>
        </p:spPr>
        <p:txBody>
          <a:bodyPr spcFirstLastPara="1" wrap="square" lIns="0" tIns="0" rIns="0" bIns="0" anchor="t" anchorCtr="0">
            <a:noAutofit/>
          </a:bodyPr>
          <a:lstStyle/>
          <a:p>
            <a:pPr marL="0" lvl="0" indent="0">
              <a:buNone/>
            </a:pPr>
            <a:r>
              <a:rPr lang="fr-FR" sz="1200" b="1" dirty="0"/>
              <a:t>Prise en considération et évolution suivant l’environnement externe : </a:t>
            </a:r>
            <a:endParaRPr lang="fr-FR" sz="1200" b="1" dirty="0" smtClean="0"/>
          </a:p>
          <a:p>
            <a:pPr marL="0" lvl="0" indent="0">
              <a:buNone/>
            </a:pPr>
            <a:endParaRPr lang="fr-FR" sz="1200" dirty="0"/>
          </a:p>
          <a:p>
            <a:pPr marL="0" lvl="0" indent="0">
              <a:buNone/>
            </a:pPr>
            <a:r>
              <a:rPr lang="fr-FR" sz="1200" dirty="0" smtClean="0"/>
              <a:t>en </a:t>
            </a:r>
            <a:r>
              <a:rPr lang="fr-FR" sz="1200" dirty="0"/>
              <a:t>offrant la possibilité d’avoir des échanges informationnels rapides et précis avec les partenaires et les composants de l’environnement.</a:t>
            </a:r>
            <a:endParaRPr sz="1200" dirty="0"/>
          </a:p>
        </p:txBody>
      </p:sp>
      <p:sp>
        <p:nvSpPr>
          <p:cNvPr id="183" name="Google Shape;183;p2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8" name="Google Shape;182;p22"/>
          <p:cNvSpPr txBox="1">
            <a:spLocks/>
          </p:cNvSpPr>
          <p:nvPr/>
        </p:nvSpPr>
        <p:spPr>
          <a:xfrm>
            <a:off x="6043508" y="1416151"/>
            <a:ext cx="1554723" cy="3206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1"/>
              </a:buClr>
              <a:buSzPts val="1800"/>
              <a:buFont typeface="Kulim Park"/>
              <a:buChar char="▸"/>
              <a:defRPr sz="1800" b="0" i="0" u="none" strike="noStrike" cap="none">
                <a:solidFill>
                  <a:schemeClr val="dk1"/>
                </a:solidFill>
                <a:latin typeface="Kulim Park"/>
                <a:ea typeface="Kulim Park"/>
                <a:cs typeface="Kulim Park"/>
                <a:sym typeface="Kulim Park"/>
              </a:defRPr>
            </a:lvl1pPr>
            <a:lvl2pPr marL="914400" marR="0" lvl="1" indent="-342900" algn="l" rtl="0">
              <a:lnSpc>
                <a:spcPct val="115000"/>
              </a:lnSpc>
              <a:spcBef>
                <a:spcPts val="800"/>
              </a:spcBef>
              <a:spcAft>
                <a:spcPts val="0"/>
              </a:spcAft>
              <a:buClr>
                <a:schemeClr val="accent1"/>
              </a:buClr>
              <a:buSzPts val="1800"/>
              <a:buFont typeface="Kulim Park"/>
              <a:buChar char="▹"/>
              <a:defRPr sz="1800" b="0" i="0" u="none" strike="noStrike" cap="none">
                <a:solidFill>
                  <a:schemeClr val="dk1"/>
                </a:solidFill>
                <a:latin typeface="Kulim Park"/>
                <a:ea typeface="Kulim Park"/>
                <a:cs typeface="Kulim Park"/>
                <a:sym typeface="Kulim Park"/>
              </a:defRPr>
            </a:lvl2pPr>
            <a:lvl3pPr marL="1371600" marR="0" lvl="2" indent="-342900" algn="l" rtl="0">
              <a:lnSpc>
                <a:spcPct val="115000"/>
              </a:lnSpc>
              <a:spcBef>
                <a:spcPts val="800"/>
              </a:spcBef>
              <a:spcAft>
                <a:spcPts val="0"/>
              </a:spcAft>
              <a:buClr>
                <a:schemeClr val="accent1"/>
              </a:buClr>
              <a:buSzPts val="1800"/>
              <a:buFont typeface="Kulim Park"/>
              <a:buChar char="■"/>
              <a:defRPr sz="1800" b="0" i="0" u="none" strike="noStrike" cap="none">
                <a:solidFill>
                  <a:schemeClr val="dk1"/>
                </a:solidFill>
                <a:latin typeface="Kulim Park"/>
                <a:ea typeface="Kulim Park"/>
                <a:cs typeface="Kulim Park"/>
                <a:sym typeface="Kulim Park"/>
              </a:defRPr>
            </a:lvl3pPr>
            <a:lvl4pPr marL="1828800" marR="0" lvl="3" indent="-342900" algn="l" rtl="0">
              <a:lnSpc>
                <a:spcPct val="115000"/>
              </a:lnSpc>
              <a:spcBef>
                <a:spcPts val="800"/>
              </a:spcBef>
              <a:spcAft>
                <a:spcPts val="0"/>
              </a:spcAft>
              <a:buClr>
                <a:schemeClr val="dk1"/>
              </a:buClr>
              <a:buSzPts val="1800"/>
              <a:buFont typeface="Kulim Park"/>
              <a:buChar char="●"/>
              <a:defRPr sz="1800" b="0" i="0" u="none" strike="noStrike" cap="none">
                <a:solidFill>
                  <a:schemeClr val="dk1"/>
                </a:solidFill>
                <a:latin typeface="Kulim Park"/>
                <a:ea typeface="Kulim Park"/>
                <a:cs typeface="Kulim Park"/>
                <a:sym typeface="Kulim Park"/>
              </a:defRPr>
            </a:lvl4pPr>
            <a:lvl5pPr marL="2286000" marR="0" lvl="4" indent="-342900" algn="l" rtl="0">
              <a:lnSpc>
                <a:spcPct val="115000"/>
              </a:lnSpc>
              <a:spcBef>
                <a:spcPts val="800"/>
              </a:spcBef>
              <a:spcAft>
                <a:spcPts val="0"/>
              </a:spcAft>
              <a:buClr>
                <a:schemeClr val="dk1"/>
              </a:buClr>
              <a:buSzPts val="1800"/>
              <a:buFont typeface="Kulim Park"/>
              <a:buChar char="○"/>
              <a:defRPr sz="1800" b="0" i="0" u="none" strike="noStrike" cap="none">
                <a:solidFill>
                  <a:schemeClr val="dk1"/>
                </a:solidFill>
                <a:latin typeface="Kulim Park"/>
                <a:ea typeface="Kulim Park"/>
                <a:cs typeface="Kulim Park"/>
                <a:sym typeface="Kulim Park"/>
              </a:defRPr>
            </a:lvl5pPr>
            <a:lvl6pPr marL="2743200" marR="0" lvl="5" indent="-342900" algn="l" rtl="0">
              <a:lnSpc>
                <a:spcPct val="115000"/>
              </a:lnSpc>
              <a:spcBef>
                <a:spcPts val="800"/>
              </a:spcBef>
              <a:spcAft>
                <a:spcPts val="0"/>
              </a:spcAft>
              <a:buClr>
                <a:schemeClr val="dk1"/>
              </a:buClr>
              <a:buSzPts val="1800"/>
              <a:buFont typeface="Kulim Park"/>
              <a:buChar char="■"/>
              <a:defRPr sz="1800" b="0" i="0" u="none" strike="noStrike" cap="none">
                <a:solidFill>
                  <a:schemeClr val="dk1"/>
                </a:solidFill>
                <a:latin typeface="Kulim Park"/>
                <a:ea typeface="Kulim Park"/>
                <a:cs typeface="Kulim Park"/>
                <a:sym typeface="Kulim Park"/>
              </a:defRPr>
            </a:lvl6pPr>
            <a:lvl7pPr marL="3200400" marR="0" lvl="6" indent="-342900" algn="l" rtl="0">
              <a:lnSpc>
                <a:spcPct val="115000"/>
              </a:lnSpc>
              <a:spcBef>
                <a:spcPts val="800"/>
              </a:spcBef>
              <a:spcAft>
                <a:spcPts val="0"/>
              </a:spcAft>
              <a:buClr>
                <a:schemeClr val="dk1"/>
              </a:buClr>
              <a:buSzPts val="1800"/>
              <a:buFont typeface="Kulim Park"/>
              <a:buChar char="●"/>
              <a:defRPr sz="1800" b="0" i="0" u="none" strike="noStrike" cap="none">
                <a:solidFill>
                  <a:schemeClr val="dk1"/>
                </a:solidFill>
                <a:latin typeface="Kulim Park"/>
                <a:ea typeface="Kulim Park"/>
                <a:cs typeface="Kulim Park"/>
                <a:sym typeface="Kulim Park"/>
              </a:defRPr>
            </a:lvl7pPr>
            <a:lvl8pPr marL="3657600" marR="0" lvl="7" indent="-342900" algn="l" rtl="0">
              <a:lnSpc>
                <a:spcPct val="115000"/>
              </a:lnSpc>
              <a:spcBef>
                <a:spcPts val="800"/>
              </a:spcBef>
              <a:spcAft>
                <a:spcPts val="0"/>
              </a:spcAft>
              <a:buClr>
                <a:schemeClr val="dk1"/>
              </a:buClr>
              <a:buSzPts val="1800"/>
              <a:buFont typeface="Kulim Park"/>
              <a:buChar char="○"/>
              <a:defRPr sz="1800" b="0" i="0" u="none" strike="noStrike" cap="none">
                <a:solidFill>
                  <a:schemeClr val="dk1"/>
                </a:solidFill>
                <a:latin typeface="Kulim Park"/>
                <a:ea typeface="Kulim Park"/>
                <a:cs typeface="Kulim Park"/>
                <a:sym typeface="Kulim Park"/>
              </a:defRPr>
            </a:lvl8pPr>
            <a:lvl9pPr marL="4114800" marR="0" lvl="8" indent="-342900" algn="l" rtl="0">
              <a:lnSpc>
                <a:spcPct val="115000"/>
              </a:lnSpc>
              <a:spcBef>
                <a:spcPts val="800"/>
              </a:spcBef>
              <a:spcAft>
                <a:spcPts val="800"/>
              </a:spcAft>
              <a:buClr>
                <a:schemeClr val="dk1"/>
              </a:buClr>
              <a:buSzPts val="1800"/>
              <a:buFont typeface="Kulim Park"/>
              <a:buChar char="■"/>
              <a:defRPr sz="1800" b="0" i="0" u="none" strike="noStrike" cap="none">
                <a:solidFill>
                  <a:schemeClr val="dk1"/>
                </a:solidFill>
                <a:latin typeface="Kulim Park"/>
                <a:ea typeface="Kulim Park"/>
                <a:cs typeface="Kulim Park"/>
                <a:sym typeface="Kulim Park"/>
              </a:defRPr>
            </a:lvl9pPr>
          </a:lstStyle>
          <a:p>
            <a:pPr marL="0" indent="0">
              <a:buNone/>
            </a:pPr>
            <a:r>
              <a:rPr lang="fr-FR" sz="1200" b="1" dirty="0" smtClean="0"/>
              <a:t>Une </a:t>
            </a:r>
            <a:r>
              <a:rPr lang="fr-FR" sz="1200" b="1" dirty="0"/>
              <a:t>meilleure collaboration et </a:t>
            </a:r>
            <a:r>
              <a:rPr lang="fr-FR" sz="1200" b="1" dirty="0" smtClean="0"/>
              <a:t>coopération</a:t>
            </a:r>
            <a:r>
              <a:rPr lang="fr-FR" sz="1200" dirty="0" smtClean="0"/>
              <a:t>: </a:t>
            </a:r>
          </a:p>
          <a:p>
            <a:pPr marL="0" indent="0">
              <a:buNone/>
            </a:pPr>
            <a:endParaRPr lang="fr-FR" sz="1200" dirty="0"/>
          </a:p>
          <a:p>
            <a:pPr marL="0" indent="0">
              <a:buNone/>
            </a:pPr>
            <a:endParaRPr lang="fr-FR" sz="1200" dirty="0" smtClean="0"/>
          </a:p>
          <a:p>
            <a:pPr marL="0" indent="0">
              <a:buNone/>
            </a:pPr>
            <a:r>
              <a:rPr lang="fr-FR" sz="1200" dirty="0" smtClean="0"/>
              <a:t>entre </a:t>
            </a:r>
            <a:r>
              <a:rPr lang="fr-FR" sz="1200" dirty="0"/>
              <a:t>les différents sous-systèmes. </a:t>
            </a:r>
          </a:p>
        </p:txBody>
      </p:sp>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body" idx="1"/>
          </p:nvPr>
        </p:nvSpPr>
        <p:spPr>
          <a:xfrm>
            <a:off x="430758" y="1430150"/>
            <a:ext cx="2958327" cy="3221700"/>
          </a:xfrm>
          <a:prstGeom prst="rect">
            <a:avLst/>
          </a:prstGeom>
        </p:spPr>
        <p:txBody>
          <a:bodyPr spcFirstLastPara="1" wrap="square" lIns="0" tIns="0" rIns="0" bIns="0" anchor="t" anchorCtr="0">
            <a:noAutofit/>
          </a:bodyPr>
          <a:lstStyle/>
          <a:p>
            <a:pPr marL="0" lvl="0" indent="0">
              <a:buNone/>
            </a:pPr>
            <a:r>
              <a:rPr lang="en-US" sz="1600" b="1" dirty="0" err="1">
                <a:solidFill>
                  <a:srgbClr val="FFC000"/>
                </a:solidFill>
                <a:latin typeface="+mn-lt"/>
                <a:cs typeface="Times New Roman" panose="02020603050405020304" pitchFamily="18" charset="0"/>
              </a:rPr>
              <a:t>L’aspect</a:t>
            </a:r>
            <a:r>
              <a:rPr lang="en-US" sz="1600" b="1" dirty="0">
                <a:solidFill>
                  <a:srgbClr val="FFC000"/>
                </a:solidFill>
                <a:latin typeface="+mn-lt"/>
                <a:cs typeface="Times New Roman" panose="02020603050405020304" pitchFamily="18" charset="0"/>
              </a:rPr>
              <a:t> </a:t>
            </a:r>
            <a:r>
              <a:rPr lang="en-US" sz="1600" b="1" dirty="0" err="1" smtClean="0">
                <a:solidFill>
                  <a:srgbClr val="FFC000"/>
                </a:solidFill>
                <a:latin typeface="+mn-lt"/>
                <a:cs typeface="Times New Roman" panose="02020603050405020304" pitchFamily="18" charset="0"/>
              </a:rPr>
              <a:t>statique</a:t>
            </a:r>
            <a:endParaRPr lang="en-US" sz="1600" b="1" dirty="0" smtClean="0">
              <a:solidFill>
                <a:srgbClr val="FFC000"/>
              </a:solidFill>
              <a:latin typeface="+mn-lt"/>
              <a:cs typeface="Times New Roman" panose="02020603050405020304" pitchFamily="18" charset="0"/>
            </a:endParaRPr>
          </a:p>
          <a:p>
            <a:pPr marL="0" lvl="0" indent="0">
              <a:buNone/>
            </a:pPr>
            <a:endParaRPr lang="en-US" sz="1200" b="1" dirty="0" smtClean="0">
              <a:latin typeface="+mn-lt"/>
              <a:cs typeface="Times New Roman" panose="02020603050405020304" pitchFamily="18" charset="0"/>
            </a:endParaRPr>
          </a:p>
          <a:p>
            <a:pPr marL="0" lvl="0" indent="0">
              <a:buNone/>
            </a:pPr>
            <a:r>
              <a:rPr lang="fr-FR" sz="1200" dirty="0" smtClean="0">
                <a:latin typeface="+mn-lt"/>
              </a:rPr>
              <a:t>La </a:t>
            </a:r>
            <a:r>
              <a:rPr lang="fr-FR" sz="1200" dirty="0">
                <a:latin typeface="+mn-lt"/>
              </a:rPr>
              <a:t>fonction </a:t>
            </a:r>
            <a:r>
              <a:rPr lang="fr-FR" sz="1200" b="1" dirty="0">
                <a:latin typeface="+mn-lt"/>
              </a:rPr>
              <a:t>de mémorisation </a:t>
            </a:r>
            <a:r>
              <a:rPr lang="fr-FR" sz="1200" dirty="0">
                <a:latin typeface="+mn-lt"/>
              </a:rPr>
              <a:t>d’un Système d’Information se traduit </a:t>
            </a:r>
            <a:r>
              <a:rPr lang="fr-FR" sz="1200" dirty="0" smtClean="0">
                <a:latin typeface="+mn-lt"/>
              </a:rPr>
              <a:t>par</a:t>
            </a:r>
          </a:p>
          <a:p>
            <a:pPr marL="0" lvl="0" indent="0">
              <a:buNone/>
            </a:pPr>
            <a:r>
              <a:rPr lang="fr-FR" sz="1200" dirty="0" smtClean="0">
                <a:latin typeface="+mn-lt"/>
              </a:rPr>
              <a:t> </a:t>
            </a:r>
          </a:p>
          <a:p>
            <a:pPr marL="0" lvl="0" indent="0">
              <a:buNone/>
            </a:pPr>
            <a:endParaRPr lang="fr-FR" sz="1200" dirty="0">
              <a:latin typeface="+mn-lt"/>
            </a:endParaRPr>
          </a:p>
          <a:p>
            <a:pPr marL="228600" lvl="0" indent="-228600">
              <a:buAutoNum type="arabicPeriod"/>
            </a:pPr>
            <a:r>
              <a:rPr lang="fr-FR" sz="1200" dirty="0" smtClean="0">
                <a:latin typeface="+mn-lt"/>
              </a:rPr>
              <a:t>L’enregistrement </a:t>
            </a:r>
            <a:r>
              <a:rPr lang="fr-FR" sz="1200" dirty="0">
                <a:latin typeface="+mn-lt"/>
              </a:rPr>
              <a:t>des faits dans un ensemble qui s’appellera base de données, </a:t>
            </a:r>
            <a:endParaRPr lang="fr-FR" sz="1200" dirty="0" smtClean="0">
              <a:latin typeface="+mn-lt"/>
            </a:endParaRPr>
          </a:p>
          <a:p>
            <a:pPr marL="228600" lvl="0" indent="-228600">
              <a:buAutoNum type="arabicPeriod"/>
            </a:pPr>
            <a:r>
              <a:rPr lang="fr-FR" sz="1200" dirty="0" smtClean="0">
                <a:latin typeface="+mn-lt"/>
              </a:rPr>
              <a:t> </a:t>
            </a:r>
            <a:r>
              <a:rPr lang="fr-FR" sz="1200" dirty="0">
                <a:latin typeface="+mn-lt"/>
              </a:rPr>
              <a:t>L’enregistrement se fait en respectant des structures, des règles et des contraintes auxquelles doivent répondre ces informations dans un ensemble qui s’appellera modèle de données.</a:t>
            </a:r>
            <a:endParaRPr sz="1200" b="1" dirty="0">
              <a:latin typeface="+mn-lt"/>
              <a:cs typeface="Times New Roman" panose="02020603050405020304" pitchFamily="18" charset="0"/>
            </a:endParaRPr>
          </a:p>
        </p:txBody>
      </p:sp>
      <p:sp>
        <p:nvSpPr>
          <p:cNvPr id="171" name="Google Shape;171;p21"/>
          <p:cNvSpPr txBox="1">
            <a:spLocks noGrp="1"/>
          </p:cNvSpPr>
          <p:nvPr>
            <p:ph type="title"/>
          </p:nvPr>
        </p:nvSpPr>
        <p:spPr>
          <a:xfrm>
            <a:off x="416242" y="625543"/>
            <a:ext cx="6790100" cy="396300"/>
          </a:xfrm>
          <a:prstGeom prst="rect">
            <a:avLst/>
          </a:prstGeom>
        </p:spPr>
        <p:txBody>
          <a:bodyPr spcFirstLastPara="1" wrap="square" lIns="0" tIns="0" rIns="0" bIns="0" anchor="b" anchorCtr="0">
            <a:noAutofit/>
          </a:bodyPr>
          <a:lstStyle/>
          <a:p>
            <a:pPr lvl="0"/>
            <a:r>
              <a:rPr lang="fr-FR" sz="2800" dirty="0"/>
              <a:t>L’aspect statique et l’aspect dynamique d’un Système d’Information</a:t>
            </a:r>
            <a:endParaRPr sz="2800" dirty="0"/>
          </a:p>
        </p:txBody>
      </p:sp>
      <p:sp>
        <p:nvSpPr>
          <p:cNvPr id="172" name="Google Shape;172;p21"/>
          <p:cNvSpPr txBox="1">
            <a:spLocks noGrp="1"/>
          </p:cNvSpPr>
          <p:nvPr>
            <p:ph type="body" idx="2"/>
          </p:nvPr>
        </p:nvSpPr>
        <p:spPr>
          <a:xfrm>
            <a:off x="3708668" y="1423386"/>
            <a:ext cx="2915314" cy="3221700"/>
          </a:xfrm>
          <a:prstGeom prst="rect">
            <a:avLst/>
          </a:prstGeom>
        </p:spPr>
        <p:txBody>
          <a:bodyPr spcFirstLastPara="1" wrap="square" lIns="0" tIns="0" rIns="0" bIns="0" anchor="t" anchorCtr="0">
            <a:noAutofit/>
          </a:bodyPr>
          <a:lstStyle/>
          <a:p>
            <a:pPr marL="0" lvl="0" indent="0">
              <a:buNone/>
            </a:pPr>
            <a:r>
              <a:rPr lang="en-US" sz="1600" b="1" dirty="0" err="1">
                <a:solidFill>
                  <a:srgbClr val="FFC000"/>
                </a:solidFill>
                <a:latin typeface="+mn-lt"/>
                <a:cs typeface="Times New Roman" panose="02020603050405020304" pitchFamily="18" charset="0"/>
              </a:rPr>
              <a:t>L’aspect</a:t>
            </a:r>
            <a:r>
              <a:rPr lang="en-US" sz="1600" b="1" dirty="0">
                <a:solidFill>
                  <a:srgbClr val="FFC000"/>
                </a:solidFill>
                <a:latin typeface="+mn-lt"/>
                <a:cs typeface="Times New Roman" panose="02020603050405020304" pitchFamily="18" charset="0"/>
              </a:rPr>
              <a:t> </a:t>
            </a:r>
            <a:r>
              <a:rPr lang="en-US" sz="1600" b="1" dirty="0" err="1">
                <a:solidFill>
                  <a:srgbClr val="FFC000"/>
                </a:solidFill>
                <a:latin typeface="+mn-lt"/>
                <a:cs typeface="Times New Roman" panose="02020603050405020304" pitchFamily="18" charset="0"/>
              </a:rPr>
              <a:t>dynamique</a:t>
            </a:r>
            <a:r>
              <a:rPr lang="en-US" sz="1600" b="1" dirty="0">
                <a:solidFill>
                  <a:srgbClr val="FFC000"/>
                </a:solidFill>
                <a:latin typeface="+mn-lt"/>
                <a:cs typeface="Times New Roman" panose="02020603050405020304" pitchFamily="18" charset="0"/>
              </a:rPr>
              <a:t> </a:t>
            </a:r>
            <a:endParaRPr sz="1600" b="1" dirty="0">
              <a:solidFill>
                <a:srgbClr val="FFC000"/>
              </a:solidFill>
              <a:latin typeface="+mn-lt"/>
              <a:cs typeface="Times New Roman" panose="02020603050405020304" pitchFamily="18" charset="0"/>
            </a:endParaRPr>
          </a:p>
          <a:p>
            <a:pPr marL="0" lvl="0" indent="0">
              <a:spcBef>
                <a:spcPts val="800"/>
              </a:spcBef>
              <a:spcAft>
                <a:spcPts val="800"/>
              </a:spcAft>
              <a:buNone/>
            </a:pPr>
            <a:r>
              <a:rPr lang="fr-FR" sz="1200" dirty="0">
                <a:latin typeface="+mn-lt"/>
              </a:rPr>
              <a:t>Les fonctions </a:t>
            </a:r>
            <a:r>
              <a:rPr lang="fr-FR" sz="1200" b="1" dirty="0">
                <a:latin typeface="+mn-lt"/>
              </a:rPr>
              <a:t>de collecte, traitement et de transmission </a:t>
            </a:r>
            <a:r>
              <a:rPr lang="fr-FR" sz="1200" dirty="0">
                <a:latin typeface="+mn-lt"/>
              </a:rPr>
              <a:t>qui se traduisent par : </a:t>
            </a:r>
            <a:endParaRPr lang="fr-FR" sz="1200" dirty="0" smtClean="0">
              <a:latin typeface="+mn-lt"/>
            </a:endParaRPr>
          </a:p>
          <a:p>
            <a:pPr marL="0" lvl="0" indent="0">
              <a:spcBef>
                <a:spcPts val="800"/>
              </a:spcBef>
              <a:spcAft>
                <a:spcPts val="800"/>
              </a:spcAft>
              <a:buNone/>
            </a:pPr>
            <a:endParaRPr lang="fr-FR" sz="1200" dirty="0" smtClean="0">
              <a:latin typeface="+mn-lt"/>
            </a:endParaRPr>
          </a:p>
          <a:p>
            <a:pPr marL="228600" indent="-228600">
              <a:buFont typeface="Kulim Park"/>
              <a:buAutoNum type="arabicPeriod"/>
            </a:pPr>
            <a:r>
              <a:rPr lang="fr-FR" sz="1200" dirty="0" smtClean="0">
                <a:latin typeface="+mn-lt"/>
              </a:rPr>
              <a:t>Mettre </a:t>
            </a:r>
            <a:r>
              <a:rPr lang="fr-FR" sz="1200" dirty="0">
                <a:latin typeface="+mn-lt"/>
              </a:rPr>
              <a:t>à jour les informations (ajout, suppression, modification), </a:t>
            </a:r>
          </a:p>
          <a:p>
            <a:pPr marL="228600" indent="-228600">
              <a:buFont typeface="Kulim Park"/>
              <a:buAutoNum type="arabicPeriod"/>
            </a:pPr>
            <a:r>
              <a:rPr lang="fr-FR" sz="1200" dirty="0" smtClean="0">
                <a:latin typeface="+mn-lt"/>
              </a:rPr>
              <a:t>Modification </a:t>
            </a:r>
            <a:r>
              <a:rPr lang="fr-FR" sz="1200" dirty="0">
                <a:latin typeface="+mn-lt"/>
              </a:rPr>
              <a:t>des structures et des règles suivant l’évolution de l’organisation</a:t>
            </a:r>
            <a:endParaRPr sz="1200" dirty="0">
              <a:latin typeface="+mn-lt"/>
            </a:endParaRPr>
          </a:p>
        </p:txBody>
      </p:sp>
      <p:sp>
        <p:nvSpPr>
          <p:cNvPr id="173" name="Google Shape;173;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 name="TextBox 1"/>
          <p:cNvSpPr txBox="1"/>
          <p:nvPr/>
        </p:nvSpPr>
        <p:spPr>
          <a:xfrm>
            <a:off x="195942" y="1072108"/>
            <a:ext cx="7010400" cy="307777"/>
          </a:xfrm>
          <a:prstGeom prst="rect">
            <a:avLst/>
          </a:prstGeom>
          <a:noFill/>
        </p:spPr>
        <p:txBody>
          <a:bodyPr wrap="square" rtlCol="0">
            <a:spAutoFit/>
          </a:bodyPr>
          <a:lstStyle/>
          <a:p>
            <a:r>
              <a:rPr lang="fr-FR" dirty="0"/>
              <a:t>Le Système d’Information, suivant ses fonctions, peut être réparti en deux parties : </a:t>
            </a:r>
            <a:endParaRPr la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p:bldP spid="1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ctrTitle" idx="4294967295"/>
          </p:nvPr>
        </p:nvSpPr>
        <p:spPr>
          <a:xfrm>
            <a:off x="1865086" y="137886"/>
            <a:ext cx="7278914" cy="378128"/>
          </a:xfrm>
          <a:prstGeom prst="rect">
            <a:avLst/>
          </a:prstGeom>
        </p:spPr>
        <p:txBody>
          <a:bodyPr spcFirstLastPara="1" wrap="square" lIns="0" tIns="0" rIns="0" bIns="0" anchor="b" anchorCtr="0">
            <a:noAutofit/>
          </a:bodyPr>
          <a:lstStyle/>
          <a:p>
            <a:pPr lvl="0"/>
            <a:r>
              <a:rPr lang="en-US" sz="2800" dirty="0" err="1"/>
              <a:t>Système</a:t>
            </a:r>
            <a:r>
              <a:rPr lang="en-US" sz="2800" dirty="0"/>
              <a:t> </a:t>
            </a:r>
            <a:r>
              <a:rPr lang="en-US" sz="2800" dirty="0" err="1"/>
              <a:t>d’Information</a:t>
            </a:r>
            <a:r>
              <a:rPr lang="en-US" sz="2800" dirty="0"/>
              <a:t> </a:t>
            </a:r>
            <a:r>
              <a:rPr lang="en-US" sz="2800" dirty="0" err="1"/>
              <a:t>Automatisable</a:t>
            </a:r>
            <a:r>
              <a:rPr lang="en-US" sz="2800" dirty="0"/>
              <a:t> (SIA) </a:t>
            </a:r>
            <a:endParaRPr sz="2800" dirty="0"/>
          </a:p>
        </p:txBody>
      </p:sp>
      <p:sp>
        <p:nvSpPr>
          <p:cNvPr id="252" name="Google Shape;252;p29"/>
          <p:cNvSpPr txBox="1">
            <a:spLocks noGrp="1"/>
          </p:cNvSpPr>
          <p:nvPr>
            <p:ph type="subTitle" idx="4294967295"/>
          </p:nvPr>
        </p:nvSpPr>
        <p:spPr>
          <a:xfrm>
            <a:off x="3131457" y="4442051"/>
            <a:ext cx="4746171" cy="463200"/>
          </a:xfrm>
          <a:prstGeom prst="rect">
            <a:avLst/>
          </a:prstGeom>
        </p:spPr>
        <p:txBody>
          <a:bodyPr spcFirstLastPara="1" wrap="square" lIns="0" tIns="0" rIns="0" bIns="0" anchor="t" anchorCtr="0">
            <a:noAutofit/>
          </a:bodyPr>
          <a:lstStyle/>
          <a:p>
            <a:pPr marL="0" lvl="0" indent="0">
              <a:spcAft>
                <a:spcPts val="800"/>
              </a:spcAft>
              <a:buNone/>
            </a:pPr>
            <a:r>
              <a:rPr lang="fr-FR" sz="1200" b="1" dirty="0" smtClean="0"/>
              <a:t>Figure. </a:t>
            </a:r>
            <a:r>
              <a:rPr lang="fr-FR" sz="1200" b="1" dirty="0"/>
              <a:t>Système Automatisable d’Information (Partie Automatisable) </a:t>
            </a:r>
            <a:endParaRPr sz="1200" b="1" dirty="0"/>
          </a:p>
        </p:txBody>
      </p:sp>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1" name="Picture 10"/>
          <p:cNvPicPr/>
          <p:nvPr/>
        </p:nvPicPr>
        <p:blipFill rotWithShape="1">
          <a:blip r:embed="rId3"/>
          <a:srcRect l="20940" t="47469" r="25327" b="19637"/>
          <a:stretch/>
        </p:blipFill>
        <p:spPr bwMode="auto">
          <a:xfrm>
            <a:off x="3597387" y="2571750"/>
            <a:ext cx="3814309" cy="1717384"/>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1865086" y="647700"/>
            <a:ext cx="6996974" cy="1991379"/>
          </a:xfrm>
          <a:prstGeom prst="rect">
            <a:avLst/>
          </a:prstGeom>
          <a:noFill/>
        </p:spPr>
        <p:txBody>
          <a:bodyPr wrap="square" rtlCol="0">
            <a:spAutoFit/>
          </a:bodyPr>
          <a:lstStyle/>
          <a:p>
            <a:pPr algn="just">
              <a:lnSpc>
                <a:spcPct val="150000"/>
              </a:lnSpc>
            </a:pPr>
            <a:r>
              <a:rPr lang="fr-FR" dirty="0"/>
              <a:t>Chaque organisation possède un Système d’Information. Sans un Système d’Information, il sera difficile d’imaginer une forme d’organisation, d’activité et de contrôle. La question traitée dans cette section est : est-il possible d’automatiser tout le système d’Information d’une organisation ? Pour répondre à cette question, il est nécessaire de voir la nature des différentes actions dans l’organisation et la possibilité de les traduire en programmes informatiques.</a:t>
            </a:r>
            <a:endParaRPr lang="" dirty="0"/>
          </a:p>
        </p:txBody>
      </p:sp>
    </p:spTree>
    <p:extLst>
      <p:ext uri="{BB962C8B-B14F-4D97-AF65-F5344CB8AC3E}">
        <p14:creationId xmlns:p14="http://schemas.microsoft.com/office/powerpoint/2010/main" val="3109074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body" idx="1"/>
          </p:nvPr>
        </p:nvSpPr>
        <p:spPr>
          <a:xfrm>
            <a:off x="430759" y="1430150"/>
            <a:ext cx="2171040" cy="3221700"/>
          </a:xfrm>
          <a:prstGeom prst="rect">
            <a:avLst/>
          </a:prstGeom>
        </p:spPr>
        <p:txBody>
          <a:bodyPr spcFirstLastPara="1" wrap="square" lIns="0" tIns="0" rIns="0" bIns="0" anchor="t" anchorCtr="0">
            <a:noAutofit/>
          </a:bodyPr>
          <a:lstStyle/>
          <a:p>
            <a:pPr marL="0" lvl="0" indent="0">
              <a:buNone/>
            </a:pPr>
            <a:r>
              <a:rPr lang="fr-FR" sz="1600" b="1" dirty="0">
                <a:solidFill>
                  <a:srgbClr val="FFC000"/>
                </a:solidFill>
              </a:rPr>
              <a:t>Décisions structurées :</a:t>
            </a:r>
            <a:r>
              <a:rPr lang="fr-FR" sz="1600" dirty="0">
                <a:solidFill>
                  <a:srgbClr val="FFC000"/>
                </a:solidFill>
              </a:rPr>
              <a:t> </a:t>
            </a:r>
            <a:r>
              <a:rPr lang="fr-FR" sz="1600" dirty="0"/>
              <a:t>Les décisions structurées sont des décisions routinières et bien définies qui peuvent être prises en utilisant des règles prédéfinies, des procédures standardisées ou des modèles clairement définis. </a:t>
            </a:r>
            <a:endParaRPr sz="1200" b="1" dirty="0">
              <a:latin typeface="+mn-lt"/>
              <a:cs typeface="Times New Roman" panose="02020603050405020304" pitchFamily="18" charset="0"/>
            </a:endParaRPr>
          </a:p>
        </p:txBody>
      </p:sp>
      <p:sp>
        <p:nvSpPr>
          <p:cNvPr id="171" name="Google Shape;171;p21"/>
          <p:cNvSpPr txBox="1">
            <a:spLocks noGrp="1"/>
          </p:cNvSpPr>
          <p:nvPr>
            <p:ph type="title"/>
          </p:nvPr>
        </p:nvSpPr>
        <p:spPr>
          <a:xfrm>
            <a:off x="195942" y="168783"/>
            <a:ext cx="6790100" cy="396300"/>
          </a:xfrm>
          <a:prstGeom prst="rect">
            <a:avLst/>
          </a:prstGeom>
        </p:spPr>
        <p:txBody>
          <a:bodyPr spcFirstLastPara="1" wrap="square" lIns="0" tIns="0" rIns="0" bIns="0" anchor="b" anchorCtr="0">
            <a:noAutofit/>
          </a:bodyPr>
          <a:lstStyle/>
          <a:p>
            <a:pPr lvl="0"/>
            <a:r>
              <a:rPr lang="fr-FR" sz="2800" dirty="0"/>
              <a:t>Les décisions au sein d'une organisation</a:t>
            </a:r>
            <a:endParaRPr sz="2800" dirty="0"/>
          </a:p>
        </p:txBody>
      </p:sp>
      <p:sp>
        <p:nvSpPr>
          <p:cNvPr id="172" name="Google Shape;172;p21"/>
          <p:cNvSpPr txBox="1">
            <a:spLocks noGrp="1"/>
          </p:cNvSpPr>
          <p:nvPr>
            <p:ph type="body" idx="2"/>
          </p:nvPr>
        </p:nvSpPr>
        <p:spPr>
          <a:xfrm>
            <a:off x="2875029" y="1450385"/>
            <a:ext cx="1696971" cy="3221700"/>
          </a:xfrm>
          <a:prstGeom prst="rect">
            <a:avLst/>
          </a:prstGeom>
        </p:spPr>
        <p:txBody>
          <a:bodyPr spcFirstLastPara="1" wrap="square" lIns="0" tIns="0" rIns="0" bIns="0" anchor="t" anchorCtr="0">
            <a:noAutofit/>
          </a:bodyPr>
          <a:lstStyle/>
          <a:p>
            <a:pPr marL="0" lvl="0" indent="0">
              <a:buNone/>
            </a:pPr>
            <a:r>
              <a:rPr lang="fr-FR" sz="1600" b="1" dirty="0">
                <a:solidFill>
                  <a:srgbClr val="FFC000"/>
                </a:solidFill>
              </a:rPr>
              <a:t>Décisions semi-structurées :</a:t>
            </a:r>
            <a:r>
              <a:rPr lang="fr-FR" sz="1600" dirty="0">
                <a:solidFill>
                  <a:srgbClr val="FFC000"/>
                </a:solidFill>
              </a:rPr>
              <a:t> </a:t>
            </a:r>
            <a:r>
              <a:rPr lang="fr-FR" sz="1600" dirty="0"/>
              <a:t>Les décisions semi-structurées sont des décisions qui combinent à la fois des éléments de routine et des aspects non routiniers.</a:t>
            </a:r>
            <a:endParaRPr sz="1200" dirty="0">
              <a:latin typeface="+mn-lt"/>
            </a:endParaRPr>
          </a:p>
        </p:txBody>
      </p:sp>
      <p:sp>
        <p:nvSpPr>
          <p:cNvPr id="173" name="Google Shape;173;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 name="TextBox 1"/>
          <p:cNvSpPr txBox="1"/>
          <p:nvPr/>
        </p:nvSpPr>
        <p:spPr>
          <a:xfrm>
            <a:off x="195942" y="648244"/>
            <a:ext cx="7010400" cy="523220"/>
          </a:xfrm>
          <a:prstGeom prst="rect">
            <a:avLst/>
          </a:prstGeom>
          <a:noFill/>
        </p:spPr>
        <p:txBody>
          <a:bodyPr wrap="square" rtlCol="0">
            <a:spAutoFit/>
          </a:bodyPr>
          <a:lstStyle/>
          <a:p>
            <a:r>
              <a:rPr lang="fr-FR" dirty="0"/>
              <a:t>Les décisions au sein d'une organisation peuvent être classées en trois catégories : décisions structurées, semi-structurées et non structurées. </a:t>
            </a:r>
            <a:endParaRPr lang="" dirty="0"/>
          </a:p>
        </p:txBody>
      </p:sp>
      <p:sp>
        <p:nvSpPr>
          <p:cNvPr id="8" name="Google Shape;172;p21"/>
          <p:cNvSpPr txBox="1">
            <a:spLocks/>
          </p:cNvSpPr>
          <p:nvPr/>
        </p:nvSpPr>
        <p:spPr>
          <a:xfrm>
            <a:off x="4853542" y="1450385"/>
            <a:ext cx="2132500" cy="322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1"/>
              </a:buClr>
              <a:buSzPts val="2000"/>
              <a:buFont typeface="Kulim Park"/>
              <a:buChar char="▸"/>
              <a:defRPr sz="2000" b="0" i="0" u="none" strike="noStrike" cap="none">
                <a:solidFill>
                  <a:schemeClr val="dk1"/>
                </a:solidFill>
                <a:latin typeface="Kulim Park"/>
                <a:ea typeface="Kulim Park"/>
                <a:cs typeface="Kulim Park"/>
                <a:sym typeface="Kulim Park"/>
              </a:defRPr>
            </a:lvl1pPr>
            <a:lvl2pPr marL="914400" marR="0" lvl="1" indent="-355600" algn="l" rtl="0">
              <a:lnSpc>
                <a:spcPct val="115000"/>
              </a:lnSpc>
              <a:spcBef>
                <a:spcPts val="800"/>
              </a:spcBef>
              <a:spcAft>
                <a:spcPts val="0"/>
              </a:spcAft>
              <a:buClr>
                <a:schemeClr val="accent1"/>
              </a:buClr>
              <a:buSzPts val="2000"/>
              <a:buFont typeface="Kulim Park"/>
              <a:buChar char="▹"/>
              <a:defRPr sz="2000" b="0" i="0" u="none" strike="noStrike" cap="none">
                <a:solidFill>
                  <a:schemeClr val="dk1"/>
                </a:solidFill>
                <a:latin typeface="Kulim Park"/>
                <a:ea typeface="Kulim Park"/>
                <a:cs typeface="Kulim Park"/>
                <a:sym typeface="Kulim Park"/>
              </a:defRPr>
            </a:lvl2pPr>
            <a:lvl3pPr marL="1371600" marR="0" lvl="2" indent="-355600" algn="l" rtl="0">
              <a:lnSpc>
                <a:spcPct val="115000"/>
              </a:lnSpc>
              <a:spcBef>
                <a:spcPts val="800"/>
              </a:spcBef>
              <a:spcAft>
                <a:spcPts val="0"/>
              </a:spcAft>
              <a:buClr>
                <a:schemeClr val="accent1"/>
              </a:buClr>
              <a:buSzPts val="2000"/>
              <a:buFont typeface="Kulim Park"/>
              <a:buChar char="■"/>
              <a:defRPr sz="2000" b="0" i="0" u="none" strike="noStrike" cap="none">
                <a:solidFill>
                  <a:schemeClr val="dk1"/>
                </a:solidFill>
                <a:latin typeface="Kulim Park"/>
                <a:ea typeface="Kulim Park"/>
                <a:cs typeface="Kulim Park"/>
                <a:sym typeface="Kulim Park"/>
              </a:defRPr>
            </a:lvl3pPr>
            <a:lvl4pPr marL="1828800" marR="0" lvl="3"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4pPr>
            <a:lvl5pPr marL="2286000" marR="0" lvl="4"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5pPr>
            <a:lvl6pPr marL="2743200" marR="0" lvl="5"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6pPr>
            <a:lvl7pPr marL="3200400" marR="0" lvl="6"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7pPr>
            <a:lvl8pPr marL="3657600" marR="0" lvl="7" indent="-355600" algn="l" rtl="0">
              <a:lnSpc>
                <a:spcPct val="115000"/>
              </a:lnSpc>
              <a:spcBef>
                <a:spcPts val="800"/>
              </a:spcBef>
              <a:spcAft>
                <a:spcPts val="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8pPr>
            <a:lvl9pPr marL="4114800" marR="0" lvl="8" indent="-355600" algn="l" rtl="0">
              <a:lnSpc>
                <a:spcPct val="115000"/>
              </a:lnSpc>
              <a:spcBef>
                <a:spcPts val="800"/>
              </a:spcBef>
              <a:spcAft>
                <a:spcPts val="800"/>
              </a:spcAft>
              <a:buClr>
                <a:schemeClr val="dk1"/>
              </a:buClr>
              <a:buSzPts val="2000"/>
              <a:buFont typeface="Kulim Park"/>
              <a:buChar char="■"/>
              <a:defRPr sz="2000" b="0" i="0" u="none" strike="noStrike" cap="none">
                <a:solidFill>
                  <a:schemeClr val="dk1"/>
                </a:solidFill>
                <a:latin typeface="Kulim Park"/>
                <a:ea typeface="Kulim Park"/>
                <a:cs typeface="Kulim Park"/>
                <a:sym typeface="Kulim Park"/>
              </a:defRPr>
            </a:lvl9pPr>
          </a:lstStyle>
          <a:p>
            <a:pPr marL="0" indent="0">
              <a:buNone/>
            </a:pPr>
            <a:r>
              <a:rPr lang="fr-FR" sz="1600" b="1" dirty="0">
                <a:solidFill>
                  <a:srgbClr val="FFC000"/>
                </a:solidFill>
              </a:rPr>
              <a:t>Décisions non structurées :</a:t>
            </a:r>
            <a:r>
              <a:rPr lang="fr-FR" sz="1600" dirty="0">
                <a:solidFill>
                  <a:srgbClr val="FFC000"/>
                </a:solidFill>
              </a:rPr>
              <a:t> </a:t>
            </a:r>
            <a:r>
              <a:rPr lang="fr-FR" sz="1600" dirty="0"/>
              <a:t>Les décisions non structurées sont des décisions complexes et uniques qui ne peuvent pas être prises en suivant des règles prédéfinies ou des procédures standardisées. </a:t>
            </a:r>
            <a:endParaRPr lang="fr-FR" sz="1200" dirty="0">
              <a:latin typeface="+mn-lt"/>
            </a:endParaRPr>
          </a:p>
        </p:txBody>
      </p:sp>
    </p:spTree>
    <p:extLst>
      <p:ext uri="{BB962C8B-B14F-4D97-AF65-F5344CB8AC3E}">
        <p14:creationId xmlns:p14="http://schemas.microsoft.com/office/powerpoint/2010/main" val="191166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build="p"/>
      <p:bldP spid="172"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268664" y="227217"/>
            <a:ext cx="7913802" cy="442087"/>
          </a:xfrm>
          <a:prstGeom prst="rect">
            <a:avLst/>
          </a:prstGeom>
        </p:spPr>
        <p:txBody>
          <a:bodyPr spcFirstLastPara="1" wrap="square" lIns="0" tIns="0" rIns="0" bIns="0" anchor="b" anchorCtr="0">
            <a:noAutofit/>
          </a:bodyPr>
          <a:lstStyle/>
          <a:p>
            <a:pPr lvl="0"/>
            <a:r>
              <a:rPr lang="fr-FR" sz="2400" dirty="0" smtClean="0"/>
              <a:t>Apport </a:t>
            </a:r>
            <a:r>
              <a:rPr lang="fr-FR" sz="2400" dirty="0"/>
              <a:t>du Système d’Information automatisable (SIA) </a:t>
            </a:r>
            <a:r>
              <a:rPr lang="fr-FR" sz="2400" dirty="0" smtClean="0"/>
              <a:t>pour </a:t>
            </a:r>
            <a:r>
              <a:rPr lang="fr-FR" sz="2400" dirty="0"/>
              <a:t>l’organisation</a:t>
            </a:r>
            <a:endParaRPr sz="2400" dirty="0"/>
          </a:p>
        </p:txBody>
      </p:sp>
      <p:sp>
        <p:nvSpPr>
          <p:cNvPr id="180" name="Google Shape;180;p22"/>
          <p:cNvSpPr txBox="1">
            <a:spLocks noGrp="1"/>
          </p:cNvSpPr>
          <p:nvPr>
            <p:ph type="body" idx="1"/>
          </p:nvPr>
        </p:nvSpPr>
        <p:spPr>
          <a:xfrm>
            <a:off x="268664" y="939050"/>
            <a:ext cx="7562599" cy="3206700"/>
          </a:xfrm>
          <a:prstGeom prst="rect">
            <a:avLst/>
          </a:prstGeom>
        </p:spPr>
        <p:txBody>
          <a:bodyPr spcFirstLastPara="1" wrap="square" lIns="0" tIns="0" rIns="0" bIns="0" anchor="t" anchorCtr="0">
            <a:noAutofit/>
          </a:bodyPr>
          <a:lstStyle/>
          <a:p>
            <a:pPr marL="0" lvl="0" indent="0">
              <a:lnSpc>
                <a:spcPct val="150000"/>
              </a:lnSpc>
              <a:buNone/>
            </a:pPr>
            <a:r>
              <a:rPr lang="fr-FR" sz="1600" b="1" dirty="0"/>
              <a:t>Un système d'information automatisable (SIA) présente de nombreux avantages pour une organisation. Voici quelques-uns des principaux avantages </a:t>
            </a:r>
            <a:r>
              <a:rPr lang="fr-FR" sz="1600" b="1" dirty="0" smtClean="0"/>
              <a:t>:</a:t>
            </a:r>
          </a:p>
          <a:p>
            <a:pPr marL="0" lvl="0" indent="0">
              <a:lnSpc>
                <a:spcPct val="150000"/>
              </a:lnSpc>
              <a:buNone/>
            </a:pPr>
            <a:endParaRPr lang="fr-FR" sz="1600" b="1" dirty="0"/>
          </a:p>
          <a:p>
            <a:pPr marL="171450" indent="-171450">
              <a:lnSpc>
                <a:spcPct val="150000"/>
              </a:lnSpc>
            </a:pPr>
            <a:r>
              <a:rPr lang="fr-FR" sz="1600" dirty="0" smtClean="0"/>
              <a:t>Efficacité </a:t>
            </a:r>
            <a:r>
              <a:rPr lang="fr-FR" sz="1600" dirty="0"/>
              <a:t>accrue </a:t>
            </a:r>
            <a:endParaRPr lang="fr-FR" sz="1600" dirty="0" smtClean="0"/>
          </a:p>
          <a:p>
            <a:pPr marL="171450" indent="-171450">
              <a:lnSpc>
                <a:spcPct val="150000"/>
              </a:lnSpc>
            </a:pPr>
            <a:r>
              <a:rPr lang="fr-FR" sz="1600" dirty="0" smtClean="0"/>
              <a:t>Réduction </a:t>
            </a:r>
            <a:r>
              <a:rPr lang="fr-FR" sz="1600" dirty="0"/>
              <a:t>des coûts </a:t>
            </a:r>
            <a:endParaRPr lang="fr-FR" sz="1600" dirty="0" smtClean="0"/>
          </a:p>
          <a:p>
            <a:pPr marL="171450" indent="-171450">
              <a:lnSpc>
                <a:spcPct val="150000"/>
              </a:lnSpc>
            </a:pPr>
            <a:r>
              <a:rPr lang="fr-FR" sz="1600" dirty="0" smtClean="0"/>
              <a:t>Amélioration </a:t>
            </a:r>
            <a:r>
              <a:rPr lang="fr-FR" sz="1600" dirty="0"/>
              <a:t>de la précision </a:t>
            </a:r>
            <a:endParaRPr lang="fr-FR" sz="1600" dirty="0" smtClean="0"/>
          </a:p>
          <a:p>
            <a:pPr marL="171450" indent="-171450">
              <a:lnSpc>
                <a:spcPct val="150000"/>
              </a:lnSpc>
            </a:pPr>
            <a:r>
              <a:rPr lang="fr-FR" sz="1600" dirty="0" smtClean="0"/>
              <a:t>Gain </a:t>
            </a:r>
            <a:r>
              <a:rPr lang="fr-FR" sz="1600" dirty="0"/>
              <a:t>de </a:t>
            </a:r>
            <a:r>
              <a:rPr lang="fr-FR" sz="1600" dirty="0" smtClean="0"/>
              <a:t>temps</a:t>
            </a:r>
            <a:endParaRPr sz="1600" dirty="0"/>
          </a:p>
        </p:txBody>
      </p:sp>
      <p:sp>
        <p:nvSpPr>
          <p:cNvPr id="183" name="Google Shape;183;p2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685295728"/>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268664" y="123521"/>
            <a:ext cx="7913802" cy="442087"/>
          </a:xfrm>
          <a:prstGeom prst="rect">
            <a:avLst/>
          </a:prstGeom>
        </p:spPr>
        <p:txBody>
          <a:bodyPr spcFirstLastPara="1" wrap="square" lIns="0" tIns="0" rIns="0" bIns="0" anchor="b" anchorCtr="0">
            <a:noAutofit/>
          </a:bodyPr>
          <a:lstStyle/>
          <a:p>
            <a:pPr lvl="0"/>
            <a:r>
              <a:rPr lang="fr-FR" sz="2400" dirty="0" smtClean="0"/>
              <a:t>Apport </a:t>
            </a:r>
            <a:r>
              <a:rPr lang="fr-FR" sz="2400" dirty="0"/>
              <a:t>du Système d’Information automatisable (SIA) pour l’organisation</a:t>
            </a:r>
            <a:endParaRPr sz="2400" dirty="0"/>
          </a:p>
        </p:txBody>
      </p:sp>
      <p:sp>
        <p:nvSpPr>
          <p:cNvPr id="180" name="Google Shape;180;p22"/>
          <p:cNvSpPr txBox="1">
            <a:spLocks noGrp="1"/>
          </p:cNvSpPr>
          <p:nvPr>
            <p:ph type="body" idx="1"/>
          </p:nvPr>
        </p:nvSpPr>
        <p:spPr>
          <a:xfrm>
            <a:off x="268664" y="961534"/>
            <a:ext cx="8460557" cy="3206700"/>
          </a:xfrm>
          <a:prstGeom prst="rect">
            <a:avLst/>
          </a:prstGeom>
        </p:spPr>
        <p:txBody>
          <a:bodyPr spcFirstLastPara="1" wrap="square" lIns="0" tIns="0" rIns="0" bIns="0" anchor="t" anchorCtr="0">
            <a:noAutofit/>
          </a:bodyPr>
          <a:lstStyle/>
          <a:p>
            <a:pPr marL="0" lvl="0" indent="0">
              <a:lnSpc>
                <a:spcPct val="150000"/>
              </a:lnSpc>
              <a:buNone/>
            </a:pPr>
            <a:endParaRPr lang="fr-FR" sz="1600" dirty="0"/>
          </a:p>
          <a:p>
            <a:pPr marL="285750" indent="-285750">
              <a:lnSpc>
                <a:spcPct val="150000"/>
              </a:lnSpc>
            </a:pPr>
            <a:r>
              <a:rPr lang="fr-FR" sz="1600" dirty="0" smtClean="0"/>
              <a:t>Gestion </a:t>
            </a:r>
            <a:r>
              <a:rPr lang="fr-FR" sz="1600" dirty="0"/>
              <a:t>efficace des données </a:t>
            </a:r>
            <a:endParaRPr lang="fr-FR" sz="1600" dirty="0" smtClean="0"/>
          </a:p>
          <a:p>
            <a:pPr marL="285750" indent="-285750">
              <a:lnSpc>
                <a:spcPct val="150000"/>
              </a:lnSpc>
            </a:pPr>
            <a:r>
              <a:rPr lang="fr-FR" sz="1600" dirty="0" smtClean="0"/>
              <a:t>Amélioration </a:t>
            </a:r>
            <a:r>
              <a:rPr lang="fr-FR" sz="1600" dirty="0"/>
              <a:t>de la satisfaction client </a:t>
            </a:r>
            <a:endParaRPr lang="fr-FR" sz="1600" dirty="0" smtClean="0"/>
          </a:p>
          <a:p>
            <a:pPr marL="285750" indent="-285750">
              <a:lnSpc>
                <a:spcPct val="150000"/>
              </a:lnSpc>
            </a:pPr>
            <a:r>
              <a:rPr lang="fr-FR" sz="1600" dirty="0" smtClean="0"/>
              <a:t>Adaptabilité </a:t>
            </a:r>
            <a:r>
              <a:rPr lang="fr-FR" sz="1600" dirty="0"/>
              <a:t>accrue </a:t>
            </a:r>
            <a:r>
              <a:rPr lang="fr-FR" sz="1600" dirty="0" smtClean="0"/>
              <a:t>: </a:t>
            </a:r>
            <a:r>
              <a:rPr lang="fr-FR" sz="1600" dirty="0"/>
              <a:t>Les SIA offrent une plus grande flexibilité et une capacité d'adaptation accrue aux changements rapides du marché, ce qui permet aux organisations de rester concurrentielles dans un environnement en constante évolution</a:t>
            </a:r>
            <a:r>
              <a:rPr lang="fr-FR" sz="1600" dirty="0" smtClean="0"/>
              <a:t>.</a:t>
            </a:r>
          </a:p>
          <a:p>
            <a:pPr marL="285750" indent="-285750">
              <a:lnSpc>
                <a:spcPct val="150000"/>
              </a:lnSpc>
            </a:pPr>
            <a:r>
              <a:rPr lang="fr-FR" sz="1600" dirty="0" smtClean="0"/>
              <a:t>Prise </a:t>
            </a:r>
            <a:r>
              <a:rPr lang="fr-FR" sz="1600" dirty="0"/>
              <a:t>de décision basée sur des données </a:t>
            </a:r>
            <a:endParaRPr lang="fr-FR" sz="1600" dirty="0" smtClean="0"/>
          </a:p>
          <a:p>
            <a:pPr marL="285750" indent="-285750">
              <a:lnSpc>
                <a:spcPct val="150000"/>
              </a:lnSpc>
            </a:pPr>
            <a:r>
              <a:rPr lang="fr-FR" sz="1600" dirty="0" smtClean="0"/>
              <a:t>Sécurité </a:t>
            </a:r>
            <a:r>
              <a:rPr lang="fr-FR" sz="1600" dirty="0"/>
              <a:t>renforcée </a:t>
            </a:r>
            <a:r>
              <a:rPr lang="fr-FR" sz="1600" dirty="0" smtClean="0"/>
              <a:t>: </a:t>
            </a:r>
            <a:r>
              <a:rPr lang="fr-FR" sz="1600" dirty="0"/>
              <a:t>Les SIA peuvent renforcer la sécurité des données en mettant en place des contrôles d'accès, des sauvegardes régulières et d'autres mesures de sécurité avancées pour protéger les informations sensibles de l'organisation</a:t>
            </a:r>
            <a:r>
              <a:rPr lang="fr-FR" sz="1600" dirty="0" smtClean="0"/>
              <a:t>.</a:t>
            </a:r>
          </a:p>
        </p:txBody>
      </p:sp>
      <p:sp>
        <p:nvSpPr>
          <p:cNvPr id="183" name="Google Shape;183;p2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777733862"/>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457200" y="312057"/>
            <a:ext cx="6698648" cy="920243"/>
          </a:xfrm>
          <a:prstGeom prst="rect">
            <a:avLst/>
          </a:prstGeom>
        </p:spPr>
        <p:txBody>
          <a:bodyPr spcFirstLastPara="1" wrap="square" lIns="0" tIns="0" rIns="0" bIns="0" anchor="b" anchorCtr="0">
            <a:noAutofit/>
          </a:bodyPr>
          <a:lstStyle/>
          <a:p>
            <a:pPr lvl="0"/>
            <a:r>
              <a:rPr lang="fr-FR" dirty="0" smtClean="0"/>
              <a:t>Structure </a:t>
            </a:r>
            <a:r>
              <a:rPr lang="fr-FR" dirty="0"/>
              <a:t>et fonctions d’un système d’information automatisé </a:t>
            </a:r>
            <a:endParaRPr dirty="0"/>
          </a:p>
        </p:txBody>
      </p:sp>
      <p:sp>
        <p:nvSpPr>
          <p:cNvPr id="183" name="Google Shape;183;p2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1" name="Picture 10"/>
          <p:cNvPicPr/>
          <p:nvPr/>
        </p:nvPicPr>
        <p:blipFill rotWithShape="1">
          <a:blip r:embed="rId4"/>
          <a:srcRect l="20496" t="15167" r="24108" b="54107"/>
          <a:stretch/>
        </p:blipFill>
        <p:spPr bwMode="auto">
          <a:xfrm>
            <a:off x="1306286" y="1524001"/>
            <a:ext cx="5181600" cy="27794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1671442"/>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Gregory template">
  <a:themeElements>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themeOverride>
</file>

<file path=ppt/theme/themeOverride2.xml><?xml version="1.0" encoding="utf-8"?>
<a:themeOverride xmlns:a="http://schemas.openxmlformats.org/drawingml/2006/main">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themeOverride>
</file>

<file path=ppt/theme/themeOverride3.xml><?xml version="1.0" encoding="utf-8"?>
<a:themeOverride xmlns:a="http://schemas.openxmlformats.org/drawingml/2006/main">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themeOverride>
</file>

<file path=ppt/theme/themeOverride4.xml><?xml version="1.0" encoding="utf-8"?>
<a:themeOverride xmlns:a="http://schemas.openxmlformats.org/drawingml/2006/main">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themeOverride>
</file>

<file path=ppt/theme/themeOverride5.xml><?xml version="1.0" encoding="utf-8"?>
<a:themeOverride xmlns:a="http://schemas.openxmlformats.org/drawingml/2006/main">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
  <TotalTime>376</TotalTime>
  <Words>846</Words>
  <Application>Microsoft Office PowerPoint</Application>
  <PresentationFormat>On-screen Show (16:9)</PresentationFormat>
  <Paragraphs>82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Kulim Park</vt:lpstr>
      <vt:lpstr>Calibri</vt:lpstr>
      <vt:lpstr>Times New Roman</vt:lpstr>
      <vt:lpstr>Arial</vt:lpstr>
      <vt:lpstr>Gregory template</vt:lpstr>
      <vt:lpstr>PowerPoint Presentation</vt:lpstr>
      <vt:lpstr>Fonctions du Système d’Information dans l’organisation</vt:lpstr>
      <vt:lpstr>Apport du Système d’Information pour l’organisation</vt:lpstr>
      <vt:lpstr>L’aspect statique et l’aspect dynamique d’un Système d’Information</vt:lpstr>
      <vt:lpstr>Système d’Information Automatisable (SIA) </vt:lpstr>
      <vt:lpstr>Les décisions au sein d'une organisation</vt:lpstr>
      <vt:lpstr>Apport du Système d’Information automatisable (SIA) pour l’organisation</vt:lpstr>
      <vt:lpstr>Apport du Système d’Information automatisable (SIA) pour l’organisation</vt:lpstr>
      <vt:lpstr>Structure et fonctions d’un système d’information automatisé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user</cp:lastModifiedBy>
  <cp:revision>71</cp:revision>
  <dcterms:modified xsi:type="dcterms:W3CDTF">2023-10-24T16:31:19Z</dcterms:modified>
</cp:coreProperties>
</file>