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4630400" cy="8229600"/>
  <p:notesSz cx="8229600" cy="14630400"/>
  <p:embeddedFontLst>
    <p:embeddedFont>
      <p:font typeface="Calibri Light" panose="020F0302020204030204" pitchFamily="34" charset="0"/>
      <p:regular r:id="rId12"/>
      <p:italic r:id="rId13"/>
    </p:embeddedFont>
    <p:embeddedFont>
      <p:font typeface="Montserrat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0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3924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32346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36454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022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722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132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82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553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813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142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36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94907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7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42163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6927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04132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17545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9975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01345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86015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DA3C4-5C58-4290-AC2B-61A9D783E669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38BB-456D-4E71-BF04-0683C99326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2924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7045" y="720728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Introduction aux Autoencodeurs Variationnels (VAE)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69551" y="3248025"/>
            <a:ext cx="7627382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r>
              <a:rPr lang="en-US" sz="2400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Un Autoencodeur Variationnel (VAE) est un type avancé de réseau neuronal génératif qui vise à apprendre une représentation latente des données complexes. Contrairement aux autoencodeurs classiques, il modélise cette représentation sous forme de distributions probabilistes.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69551" y="5570702"/>
            <a:ext cx="762738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2700"/>
              </a:lnSpc>
            </a:pPr>
            <a:r>
              <a:rPr lang="en-US" sz="2400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Son utilité principale réside dans la capacité à générer de nouvelles </a:t>
            </a:r>
            <a:r>
              <a:rPr lang="en-US" sz="2400" b="1" dirty="0" err="1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données</a:t>
            </a:r>
            <a:r>
              <a:rPr lang="en-US" sz="2400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ou</a:t>
            </a:r>
            <a:r>
              <a:rPr lang="en-US" sz="2400" b="1" dirty="0" smtClean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à </a:t>
            </a:r>
            <a:r>
              <a:rPr lang="en-US" sz="2400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réduire la dimensionnalité des données existantes. Par exemple, il est largement utilisé pour créer des images synthétiques réalistes.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557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7586" y="3154442"/>
            <a:ext cx="10012204" cy="646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Rappels : Autoencodeurs Traditionnels (AE)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87586" y="4095274"/>
            <a:ext cx="6529388" cy="1776770"/>
          </a:xfrm>
          <a:prstGeom prst="roundRect">
            <a:avLst>
              <a:gd name="adj" fmla="val 9952"/>
            </a:avLst>
          </a:prstGeom>
          <a:solidFill>
            <a:srgbClr val="282C32"/>
          </a:solidFill>
          <a:ln/>
          <a:effectLst>
            <a:outerShdw blurRad="48260" dist="2413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884039" y="4291727"/>
            <a:ext cx="258508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Structure de base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84039" y="4732615"/>
            <a:ext cx="6136481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Les autoencodeurs sont composés d'un encodeur qui compresse l'entrée, et d'un décodeur qui tente de reconstruire cette entrée.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413427" y="4095274"/>
            <a:ext cx="6529388" cy="1776770"/>
          </a:xfrm>
          <a:prstGeom prst="roundRect">
            <a:avLst>
              <a:gd name="adj" fmla="val 9952"/>
            </a:avLst>
          </a:prstGeom>
          <a:solidFill>
            <a:srgbClr val="282C32"/>
          </a:solidFill>
          <a:ln/>
          <a:effectLst>
            <a:outerShdw blurRad="48260" dist="2413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609880" y="4291727"/>
            <a:ext cx="258508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Fonctionnement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609880" y="4732615"/>
            <a:ext cx="6136481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L'objectif est de minimiser l'erreur de reconstruction entre entrée et sortie.</a:t>
            </a:r>
          </a:p>
        </p:txBody>
      </p:sp>
      <p:sp>
        <p:nvSpPr>
          <p:cNvPr id="10" name="Shape 7"/>
          <p:cNvSpPr/>
          <p:nvPr/>
        </p:nvSpPr>
        <p:spPr>
          <a:xfrm>
            <a:off x="737435" y="6166724"/>
            <a:ext cx="6529388" cy="1462445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48260" dist="2413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884039" y="6264950"/>
            <a:ext cx="258508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Limitation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84039" y="6705838"/>
            <a:ext cx="6136481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La représentation latente est non structurée, ce qui complique la génération de nouvelles données cohérentes.</a:t>
            </a:r>
          </a:p>
        </p:txBody>
      </p:sp>
      <p:sp>
        <p:nvSpPr>
          <p:cNvPr id="13" name="Shape 10"/>
          <p:cNvSpPr/>
          <p:nvPr/>
        </p:nvSpPr>
        <p:spPr>
          <a:xfrm>
            <a:off x="7413427" y="6068497"/>
            <a:ext cx="6529388" cy="1462445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48260" dist="2413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609880" y="6264950"/>
            <a:ext cx="258508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Perte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7609880" y="6705838"/>
            <a:ext cx="6136481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45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Utilise souvent l'erreur quadratique moyenne (MSE) pour mesurer la qualité de la reconstruction.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46942"/>
            <a:ext cx="827293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VAE : Introduction de la Variation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422201" y="3839086"/>
            <a:ext cx="359806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Distribution au lieu de points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306888" y="4254649"/>
            <a:ext cx="3828693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70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Le VAE encode chaque donnée sous forme d’une distribution probabiliste, caractérisée par une moyenne et une variance.</a:t>
            </a: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70518" y="4208919"/>
            <a:ext cx="324088" cy="40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5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9416356" y="2538412"/>
            <a:ext cx="390703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Variables latentes gaussiennes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498122" y="3040141"/>
            <a:ext cx="39371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L’espace latent suit une distribution gaussienne, ce qui crée un espace plus lisse et continu, propice à la génération.</a:t>
            </a: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183463" y="3252728"/>
            <a:ext cx="324088" cy="40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5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2550" dirty="0"/>
          </a:p>
        </p:txBody>
      </p:sp>
      <p:sp>
        <p:nvSpPr>
          <p:cNvPr id="11" name="Text 7"/>
          <p:cNvSpPr/>
          <p:nvPr/>
        </p:nvSpPr>
        <p:spPr>
          <a:xfrm>
            <a:off x="9498122" y="523958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 clé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270920" y="5705416"/>
            <a:ext cx="39371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70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Cette structure évite les discontinuités et favorise des interpolations cohérentes et réalistes.</a:t>
            </a: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848963" y="5300246"/>
            <a:ext cx="324088" cy="40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5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2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501735"/>
            <a:ext cx="706897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La Fonction de Perte du VAE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44709" y="2539365"/>
            <a:ext cx="162401" cy="1179552"/>
          </a:xfrm>
          <a:prstGeom prst="roundRect">
            <a:avLst>
              <a:gd name="adj" fmla="val 12007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6732032" y="2539365"/>
            <a:ext cx="312372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Erreur de reconstruction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69631" y="2917150"/>
            <a:ext cx="71400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Mesure la différence entre données originales et données reconstruites pour assurer la fidélité.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569631" y="3935492"/>
            <a:ext cx="162401" cy="1179552"/>
          </a:xfrm>
          <a:prstGeom prst="roundRect">
            <a:avLst>
              <a:gd name="adj" fmla="val 12007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056953" y="393549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Divergence KL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056953" y="4313277"/>
            <a:ext cx="681513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Contraint la distribution latente à rester proche d'une gaussienne standard, permettant la régularisation.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894671" y="5331619"/>
            <a:ext cx="162401" cy="1179552"/>
          </a:xfrm>
          <a:prstGeom prst="roundRect">
            <a:avLst>
              <a:gd name="adj" fmla="val 12007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381994" y="5331619"/>
            <a:ext cx="296215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Combinaison équilibrée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381994" y="5817751"/>
            <a:ext cx="649009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b="1" dirty="0">
                <a:solidFill>
                  <a:srgbClr val="EEEFF5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La somme de ces deux pertes guide l’apprentissage pour un espace latent structuré et utile.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605320"/>
            <a:ext cx="747367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Le Tour de Reparamétrisation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2642949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1462326" y="271736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Pourquoi 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62326" y="3203496"/>
            <a:ext cx="2974300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L’échantillonnage doit rester différentiable pour que le réseau soit entraînable par rétropropagation.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4707374" y="2642949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411391" y="271736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Comment ?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11391" y="3203496"/>
            <a:ext cx="2974300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 vecteur latent est exprimé comme z = μ + ε × σ, avec ε tiré d’une distribution normale standard.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58309" y="5370314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1462326" y="544472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Bénéfices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462326" y="5930860"/>
            <a:ext cx="692336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Cette astuce permet d’intégrer l’aléa dans le modèle tout en conservant la capacité d’apprentissage end-to-end.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583775"/>
            <a:ext cx="7826573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Architecture d'un VAE en Détail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83798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Encodeur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410789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Souvent un réseau convolutif pour extraire les caractéristiques et générer μ et σ².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312926" y="383798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Espace latent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12926" y="4410789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Vecteur de faible dimension représentant la distribution latente, essentiel pour la génération.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67543" y="383798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Décodeur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67543" y="4410789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Reconstruit les données d’entrée à partir du latent, souvent avec des couches inverses du convolutif.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6968" y="740212"/>
            <a:ext cx="5493068" cy="686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Applications des VAE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216968" y="1739860"/>
            <a:ext cx="469583" cy="469582"/>
          </a:xfrm>
          <a:prstGeom prst="roundRect">
            <a:avLst>
              <a:gd name="adj" fmla="val 40007"/>
            </a:avLst>
          </a:prstGeom>
          <a:solidFill>
            <a:srgbClr val="282C32"/>
          </a:solidFill>
          <a:ln/>
          <a:effectLst>
            <a:outerShdw blurRad="52070" dist="2540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6895267" y="1811536"/>
            <a:ext cx="2746534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Génération d’images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895267" y="2279928"/>
            <a:ext cx="7004566" cy="333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Création de visages, paysages ou objets artificiels réalistes et variés.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16968" y="3031212"/>
            <a:ext cx="469583" cy="469582"/>
          </a:xfrm>
          <a:prstGeom prst="roundRect">
            <a:avLst>
              <a:gd name="adj" fmla="val 40007"/>
            </a:avLst>
          </a:prstGeom>
          <a:solidFill>
            <a:srgbClr val="282C32"/>
          </a:solidFill>
          <a:ln/>
          <a:effectLst>
            <a:outerShdw blurRad="52070" dist="2540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895267" y="3102888"/>
            <a:ext cx="2746534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Transfert de style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6895267" y="3571280"/>
            <a:ext cx="7004566" cy="667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Modification des attributs d’une image pour changer son style visuel.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6968" y="4656415"/>
            <a:ext cx="469583" cy="469582"/>
          </a:xfrm>
          <a:prstGeom prst="roundRect">
            <a:avLst>
              <a:gd name="adj" fmla="val 40007"/>
            </a:avLst>
          </a:prstGeom>
          <a:solidFill>
            <a:srgbClr val="282C32"/>
          </a:solidFill>
          <a:ln/>
          <a:effectLst>
            <a:outerShdw blurRad="52070" dist="2540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895267" y="4728091"/>
            <a:ext cx="2746534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Complétion d’images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895267" y="5196483"/>
            <a:ext cx="7004566" cy="667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Remplissage intelligent de zones manquantes dans des images altérées ou incomplètes.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6968" y="6281618"/>
            <a:ext cx="469583" cy="469582"/>
          </a:xfrm>
          <a:prstGeom prst="roundRect">
            <a:avLst>
              <a:gd name="adj" fmla="val 40007"/>
            </a:avLst>
          </a:prstGeom>
          <a:solidFill>
            <a:srgbClr val="282C32"/>
          </a:solidFill>
          <a:ln/>
          <a:effectLst>
            <a:outerShdw blurRad="52070" dist="2540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895267" y="6353294"/>
            <a:ext cx="3077528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Génération de séquences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6895267" y="6821686"/>
            <a:ext cx="7004566" cy="667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Utilisé pour créer de la musique, du texte ou d'autres séries temporelles.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8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018" y="564952"/>
            <a:ext cx="7045523" cy="675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Entraînement et Optimisation</a:t>
            </a:r>
            <a:endParaRPr lang="en-US" sz="4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18" y="1548884"/>
            <a:ext cx="1027152" cy="15290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54304" y="1754267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Algorithmes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2054304" y="2215277"/>
            <a:ext cx="6370677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Descente de gradient stochastique et variantes comme Adam sont privilégiées.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018" y="3077885"/>
            <a:ext cx="1027152" cy="15290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54304" y="3283268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Taille du batch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2054304" y="3744278"/>
            <a:ext cx="6370677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choix critique pour assurer stabilité et vitesse de convergence de l'entraînement.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018" y="4606885"/>
            <a:ext cx="1027152" cy="15290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54304" y="4812268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Nombre d’époques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2054304" y="5273278"/>
            <a:ext cx="6370677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Doit être ajusté selon la complexité des données et la capacité du modèle.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018" y="6135886"/>
            <a:ext cx="1027152" cy="15290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54304" y="6341269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Monitoring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2054304" y="6802279"/>
            <a:ext cx="6370677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Surveillance de l’erreur de reconstruction et de la divergence KL pour évaluer la qualité.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22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9012" y="525661"/>
            <a:ext cx="5030748" cy="628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9998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Conclusion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69012" y="1441133"/>
            <a:ext cx="7805976" cy="1423035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46990" dist="2286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860108" y="1632228"/>
            <a:ext cx="2515314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Puissance des VAE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860108" y="2061329"/>
            <a:ext cx="7423785" cy="611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Ils offrent un espace latent structuré pour générer des données réalistes et variées.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69012" y="3055263"/>
            <a:ext cx="7805976" cy="1423035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46990" dist="2286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60108" y="3246358"/>
            <a:ext cx="2515314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Avantages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860108" y="3675459"/>
            <a:ext cx="7423785" cy="611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Génération flexible, réduction de dimension, et robustesse dans la modélisation probabiliste.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69012" y="4669393"/>
            <a:ext cx="7805976" cy="1423035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46990" dist="2286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860108" y="4860488"/>
            <a:ext cx="2515314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Défis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860108" y="5289590"/>
            <a:ext cx="7423785" cy="611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Choix complexes d'hyperparamètres et optimisation délicate lors de l’entraînement.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69012" y="6283523"/>
            <a:ext cx="7805976" cy="1423035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46990" dist="2286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60108" y="6474619"/>
            <a:ext cx="2515314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EEFF5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Perspectives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860108" y="6903720"/>
            <a:ext cx="7423785" cy="611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nouvelles améliorations, combinaisons avec d'autres modèles et applications innovantes émergent constamment.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598</Words>
  <Application>Microsoft Office PowerPoint</Application>
  <PresentationFormat>Personnalisé</PresentationFormat>
  <Paragraphs>79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Times New Roman</vt:lpstr>
      <vt:lpstr>Barlow Bold</vt:lpstr>
      <vt:lpstr>Arial</vt:lpstr>
      <vt:lpstr>Calibri Light</vt:lpstr>
      <vt:lpstr>Montserrat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5</cp:revision>
  <dcterms:created xsi:type="dcterms:W3CDTF">2025-04-29T19:38:30Z</dcterms:created>
  <dcterms:modified xsi:type="dcterms:W3CDTF">2025-04-29T20:42:52Z</dcterms:modified>
</cp:coreProperties>
</file>