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 id="264" r:id="rId10"/>
    <p:sldId id="265" r:id="rId11"/>
    <p:sldId id="266"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rgbClr val="FF0000"/>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51" d="100"/>
          <a:sy n="51" d="100"/>
        </p:scale>
        <p:origin x="-1243" y="-8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bg>
      <p:bgRef idx="1002">
        <a:schemeClr val="bg2"/>
      </p:bgRef>
    </p:bg>
    <p:spTree>
      <p:nvGrpSpPr>
        <p:cNvPr id="1" name=""/>
        <p:cNvGrpSpPr/>
        <p:nvPr/>
      </p:nvGrpSpPr>
      <p:grpSpPr>
        <a:xfrm>
          <a:off x="0" y="0"/>
          <a:ext cx="0" cy="0"/>
          <a:chOff x="0" y="0"/>
          <a:chExt cx="0" cy="0"/>
        </a:xfrm>
      </p:grpSpPr>
      <p:sp>
        <p:nvSpPr>
          <p:cNvPr id="9" name="Titre 8"/>
          <p:cNvSpPr>
            <a:spLocks noGrp="1"/>
          </p:cNvSpPr>
          <p:nvPr>
            <p:ph type="ctrTitle"/>
          </p:nvPr>
        </p:nvSpPr>
        <p:spPr>
          <a:xfrm>
            <a:off x="533400" y="1371600"/>
            <a:ext cx="7851648" cy="1828800"/>
          </a:xfrm>
          <a:ln>
            <a:noFill/>
          </a:ln>
        </p:spPr>
        <p:txBody>
          <a:bodyPr vert="horz" tIns="0" rIns="18288" bIns="0" anchor="b">
            <a:normAutofit/>
            <a:scene3d>
              <a:camera prst="orthographicFront"/>
              <a:lightRig rig="freezing" dir="t">
                <a:rot lat="0" lon="0" rev="5640000"/>
              </a:lightRig>
            </a:scene3d>
            <a:sp3d prstMaterial="flat">
              <a:bevelT w="38100" h="38100"/>
              <a:contourClr>
                <a:schemeClr val="tx2"/>
              </a:contourClr>
            </a:sp3d>
          </a:bodyPr>
          <a:lstStyle>
            <a:lvl1pPr algn="r" rtl="0">
              <a:spcBef>
                <a:spcPct val="0"/>
              </a:spcBef>
              <a:buNone/>
              <a:defRPr sz="5600" b="1">
                <a:ln>
                  <a:noFill/>
                </a:ln>
                <a:solidFill>
                  <a:schemeClr val="accent3">
                    <a:tint val="90000"/>
                    <a:satMod val="120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17" name="Sous-titre 16"/>
          <p:cNvSpPr>
            <a:spLocks noGrp="1"/>
          </p:cNvSpPr>
          <p:nvPr>
            <p:ph type="subTitle" idx="1"/>
          </p:nvPr>
        </p:nvSpPr>
        <p:spPr>
          <a:xfrm>
            <a:off x="533400" y="3228536"/>
            <a:ext cx="7854696" cy="1752600"/>
          </a:xfrm>
        </p:spPr>
        <p:txBody>
          <a:bodyPr lIns="0" rIns="18288"/>
          <a:lstStyle>
            <a:lvl1pPr marL="0" marR="45720" indent="0" algn="r">
              <a:buNone/>
              <a:defRPr>
                <a:solidFill>
                  <a:schemeClr val="tx1"/>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fr-FR" smtClean="0"/>
              <a:t>Cliquez pour modifier le style des sous-titres du masque</a:t>
            </a:r>
            <a:endParaRPr kumimoji="0" lang="en-US"/>
          </a:p>
        </p:txBody>
      </p:sp>
      <p:sp>
        <p:nvSpPr>
          <p:cNvPr id="30" name="Espace réservé de la date 29"/>
          <p:cNvSpPr>
            <a:spLocks noGrp="1"/>
          </p:cNvSpPr>
          <p:nvPr>
            <p:ph type="dt" sz="half" idx="10"/>
          </p:nvPr>
        </p:nvSpPr>
        <p:spPr/>
        <p:txBody>
          <a:bodyPr/>
          <a:lstStyle/>
          <a:p>
            <a:fld id="{AA309A6D-C09C-4548-B29A-6CF363A7E532}" type="datetimeFigureOut">
              <a:rPr lang="fr-FR" smtClean="0"/>
              <a:pPr/>
              <a:t>11/01/2023</a:t>
            </a:fld>
            <a:endParaRPr lang="fr-BE"/>
          </a:p>
        </p:txBody>
      </p:sp>
      <p:sp>
        <p:nvSpPr>
          <p:cNvPr id="19" name="Espace réservé du pied de page 18"/>
          <p:cNvSpPr>
            <a:spLocks noGrp="1"/>
          </p:cNvSpPr>
          <p:nvPr>
            <p:ph type="ftr" sz="quarter" idx="11"/>
          </p:nvPr>
        </p:nvSpPr>
        <p:spPr/>
        <p:txBody>
          <a:bodyPr/>
          <a:lstStyle/>
          <a:p>
            <a:endParaRPr lang="fr-BE"/>
          </a:p>
        </p:txBody>
      </p:sp>
      <p:sp>
        <p:nvSpPr>
          <p:cNvPr id="27" name="Espace réservé du numéro de diapositive 26"/>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914401"/>
            <a:ext cx="2057400" cy="5211763"/>
          </a:xfrm>
        </p:spPr>
        <p:txBody>
          <a:bodyPr vert="eaVer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914401"/>
            <a:ext cx="6019800" cy="5211763"/>
          </a:xfrm>
        </p:spPr>
        <p:txBody>
          <a:bodyPr vert="eaVer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2">
        <a:schemeClr val="bg2"/>
      </p:bgRef>
    </p:bg>
    <p:spTree>
      <p:nvGrpSpPr>
        <p:cNvPr id="1" name=""/>
        <p:cNvGrpSpPr/>
        <p:nvPr/>
      </p:nvGrpSpPr>
      <p:grpSpPr>
        <a:xfrm>
          <a:off x="0" y="0"/>
          <a:ext cx="0" cy="0"/>
          <a:chOff x="0" y="0"/>
          <a:chExt cx="0" cy="0"/>
        </a:xfrm>
      </p:grpSpPr>
      <p:sp>
        <p:nvSpPr>
          <p:cNvPr id="2" name="Titre 1"/>
          <p:cNvSpPr>
            <a:spLocks noGrp="1"/>
          </p:cNvSpPr>
          <p:nvPr>
            <p:ph type="title"/>
          </p:nvPr>
        </p:nvSpPr>
        <p:spPr>
          <a:xfrm>
            <a:off x="530352" y="1316736"/>
            <a:ext cx="7772400" cy="1362456"/>
          </a:xfrm>
          <a:ln>
            <a:noFill/>
          </a:ln>
        </p:spPr>
        <p:txBody>
          <a:bodyPr vert="horz" tIns="0" bIns="0" anchor="b">
            <a:noAutofit/>
            <a:scene3d>
              <a:camera prst="orthographicFront"/>
              <a:lightRig rig="freezing" dir="t">
                <a:rot lat="0" lon="0" rev="5640000"/>
              </a:lightRig>
            </a:scene3d>
            <a:sp3d prstMaterial="flat">
              <a:bevelT w="38100" h="38100"/>
            </a:sp3d>
          </a:bodyPr>
          <a:lstStyle>
            <a:lvl1pPr algn="l" rtl="0">
              <a:spcBef>
                <a:spcPct val="0"/>
              </a:spcBef>
              <a:buNone/>
              <a:defRPr lang="en-US" sz="5600" b="1" cap="none" baseline="0" dirty="0">
                <a:ln w="635">
                  <a:noFill/>
                </a:ln>
                <a:solidFill>
                  <a:schemeClr val="accent4">
                    <a:tint val="90000"/>
                    <a:satMod val="125000"/>
                  </a:schemeClr>
                </a:solidFill>
                <a:effectLst>
                  <a:outerShdw blurRad="38100" dist="25400" dir="5400000" algn="tl" rotWithShape="0">
                    <a:srgbClr val="000000">
                      <a:alpha val="43000"/>
                    </a:srgbClr>
                  </a:outerShdw>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530352" y="2704664"/>
            <a:ext cx="7772400" cy="1509712"/>
          </a:xfrm>
        </p:spPr>
        <p:txBody>
          <a:bodyPr lIns="45720" rIns="45720" anchor="t"/>
          <a:lstStyle>
            <a:lvl1pPr marL="0" indent="0">
              <a:buNone/>
              <a:defRPr sz="22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p:txBody>
          <a:bodyPr/>
          <a:lstStyle/>
          <a:p>
            <a:fld id="{AA309A6D-C09C-4548-B29A-6CF363A7E532}" type="datetimeFigureOut">
              <a:rPr lang="fr-FR" smtClean="0"/>
              <a:pPr/>
              <a:t>11/01/2023</a:t>
            </a:fld>
            <a:endParaRPr lang="fr-BE"/>
          </a:p>
        </p:txBody>
      </p:sp>
      <p:sp>
        <p:nvSpPr>
          <p:cNvPr id="5" name="Espace réservé du pied de page 4"/>
          <p:cNvSpPr>
            <a:spLocks noGrp="1"/>
          </p:cNvSpPr>
          <p:nvPr>
            <p:ph type="ftr" sz="quarter" idx="11"/>
          </p:nvPr>
        </p:nvSpPr>
        <p:spPr/>
        <p:txBody>
          <a:bodyPr/>
          <a:lstStyle/>
          <a:p>
            <a:endParaRPr lang="fr-BE"/>
          </a:p>
        </p:txBody>
      </p:sp>
      <p:sp>
        <p:nvSpPr>
          <p:cNvPr id="6" name="Espace réservé du numéro de diapositive 5"/>
          <p:cNvSpPr>
            <a:spLocks noGrp="1"/>
          </p:cNvSpPr>
          <p:nvPr>
            <p:ph type="sldNum" sz="quarter" idx="12"/>
          </p:nvPr>
        </p:nvSpPr>
        <p:spPr/>
        <p:txBody>
          <a:bodyPr/>
          <a:lstStyle/>
          <a:p>
            <a:fld id="{CF4668DC-857F-487D-BFFA-8C0CA5037977}" type="slidenum">
              <a:rPr lang="fr-BE" smtClean="0"/>
              <a:pPr/>
              <a:t>‹N°›</a:t>
            </a:fld>
            <a:endParaRPr lang="fr-BE"/>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648200" y="1920085"/>
            <a:ext cx="4038600" cy="4434840"/>
          </a:xfrm>
        </p:spPr>
        <p:txBody>
          <a:bodyPr/>
          <a:lstStyle>
            <a:lvl1pPr>
              <a:defRPr sz="2600"/>
            </a:lvl1pPr>
            <a:lvl2pPr>
              <a:defRPr sz="2400"/>
            </a:lvl2pPr>
            <a:lvl3pPr>
              <a:defRPr sz="2000"/>
            </a:lvl3pPr>
            <a:lvl4pPr>
              <a:defRPr sz="18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11/01/2023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229600" cy="1143000"/>
          </a:xfrm>
        </p:spPr>
        <p:txBody>
          <a:bodyPr tIns="45720" anchor="b"/>
          <a:lstStyle>
            <a:lvl1pPr>
              <a:defRPr/>
            </a:lvl1pPr>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1855248"/>
            <a:ext cx="4040188" cy="659352"/>
          </a:xfrm>
        </p:spPr>
        <p:txBody>
          <a:bodyPr lIns="45720" tIns="0" rIns="45720" bIns="0" anchor="ctr">
            <a:noAutofit/>
          </a:bodyP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645025" y="1859757"/>
            <a:ext cx="4041775" cy="654843"/>
          </a:xfrm>
        </p:spPr>
        <p:txBody>
          <a:bodyPr lIns="45720" tIns="0" rIns="45720" bIns="0" anchor="ctr"/>
          <a:lstStyle>
            <a:lvl1pPr marL="0" indent="0">
              <a:buNone/>
              <a:defRPr sz="2400" b="1" cap="none" baseline="0">
                <a:solidFill>
                  <a:schemeClr val="tx2"/>
                </a:solidFill>
                <a:effectLst/>
              </a:defRPr>
            </a:lvl1pPr>
            <a:lvl2pPr>
              <a:buNone/>
              <a:defRPr sz="2000" b="1"/>
            </a:lvl2pPr>
            <a:lvl3pPr>
              <a:buNone/>
              <a:defRPr sz="1800" b="1"/>
            </a:lvl3pPr>
            <a:lvl4pPr>
              <a:buNone/>
              <a:defRPr sz="1600" b="1"/>
            </a:lvl4pPr>
            <a:lvl5pPr>
              <a:buNone/>
              <a:defRPr sz="1600" b="1"/>
            </a:lvl5pPr>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2514600"/>
            <a:ext cx="4040188"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645025" y="2514600"/>
            <a:ext cx="4041775" cy="3845720"/>
          </a:xfrm>
        </p:spPr>
        <p:txBody>
          <a:bodyPr tIns="0"/>
          <a:lstStyle>
            <a:lvl1pPr>
              <a:defRPr sz="2200"/>
            </a:lvl1pPr>
            <a:lvl2pPr>
              <a:defRPr sz="2000"/>
            </a:lvl2pPr>
            <a:lvl3pPr>
              <a:defRPr sz="1800"/>
            </a:lvl3pPr>
            <a:lvl4pPr>
              <a:defRPr sz="1600"/>
            </a:lvl4pPr>
            <a:lvl5pPr>
              <a:defRPr sz="16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p>
            <a:fld id="{AA309A6D-C09C-4548-B29A-6CF363A7E532}" type="datetimeFigureOut">
              <a:rPr lang="fr-FR" smtClean="0"/>
              <a:pPr/>
              <a:t>11/01/2023</a:t>
            </a:fld>
            <a:endParaRPr lang="fr-BE"/>
          </a:p>
        </p:txBody>
      </p:sp>
      <p:sp>
        <p:nvSpPr>
          <p:cNvPr id="8" name="Espace réservé du pied de page 7"/>
          <p:cNvSpPr>
            <a:spLocks noGrp="1"/>
          </p:cNvSpPr>
          <p:nvPr>
            <p:ph type="ftr" sz="quarter" idx="11"/>
          </p:nvPr>
        </p:nvSpPr>
        <p:spPr/>
        <p:txBody>
          <a:bodyPr/>
          <a:lstStyle/>
          <a:p>
            <a:endParaRPr lang="fr-BE"/>
          </a:p>
        </p:txBody>
      </p:sp>
      <p:sp>
        <p:nvSpPr>
          <p:cNvPr id="9" name="Espace réservé du numéro de diapositive 8"/>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704088"/>
            <a:ext cx="8305800" cy="1143000"/>
          </a:xfrm>
        </p:spPr>
        <p:txBody>
          <a:bodyPr vert="horz" tIns="45720" bIns="0" anchor="b">
            <a:normAutofit/>
            <a:scene3d>
              <a:camera prst="orthographicFront"/>
              <a:lightRig rig="freezing" dir="t">
                <a:rot lat="0" lon="0" rev="5640000"/>
              </a:lightRig>
            </a:scene3d>
            <a:sp3d prstMaterial="flat">
              <a:contourClr>
                <a:schemeClr val="tx2"/>
              </a:contourClr>
            </a:sp3d>
          </a:bodyPr>
          <a:lstStyle>
            <a:lvl1pPr algn="l" rtl="0">
              <a:spcBef>
                <a:spcPct val="0"/>
              </a:spcBef>
              <a:buNone/>
              <a:defRPr sz="50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p>
            <a:fld id="{AA309A6D-C09C-4548-B29A-6CF363A7E532}" type="datetimeFigureOut">
              <a:rPr lang="fr-FR" smtClean="0"/>
              <a:pPr/>
              <a:t>11/01/2023</a:t>
            </a:fld>
            <a:endParaRPr lang="fr-BE"/>
          </a:p>
        </p:txBody>
      </p:sp>
      <p:sp>
        <p:nvSpPr>
          <p:cNvPr id="4" name="Espace réservé du pied de page 3"/>
          <p:cNvSpPr>
            <a:spLocks noGrp="1"/>
          </p:cNvSpPr>
          <p:nvPr>
            <p:ph type="ftr" sz="quarter" idx="11"/>
          </p:nvPr>
        </p:nvSpPr>
        <p:spPr/>
        <p:txBody>
          <a:bodyPr/>
          <a:lstStyle/>
          <a:p>
            <a:endParaRPr lang="fr-BE"/>
          </a:p>
        </p:txBody>
      </p:sp>
      <p:sp>
        <p:nvSpPr>
          <p:cNvPr id="5" name="Espace réservé du numéro de diapositive 4"/>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AA309A6D-C09C-4548-B29A-6CF363A7E532}" type="datetimeFigureOut">
              <a:rPr lang="fr-FR" smtClean="0"/>
              <a:pPr/>
              <a:t>11/01/2023</a:t>
            </a:fld>
            <a:endParaRPr lang="fr-BE"/>
          </a:p>
        </p:txBody>
      </p:sp>
      <p:sp>
        <p:nvSpPr>
          <p:cNvPr id="3" name="Espace réservé du pied de page 2"/>
          <p:cNvSpPr>
            <a:spLocks noGrp="1"/>
          </p:cNvSpPr>
          <p:nvPr>
            <p:ph type="ftr" sz="quarter" idx="11"/>
          </p:nvPr>
        </p:nvSpPr>
        <p:spPr/>
        <p:txBody>
          <a:bodyPr/>
          <a:lstStyle/>
          <a:p>
            <a:endParaRPr lang="fr-BE"/>
          </a:p>
        </p:txBody>
      </p:sp>
      <p:sp>
        <p:nvSpPr>
          <p:cNvPr id="4" name="Espace réservé du numéro de diapositive 3"/>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685800" y="514352"/>
            <a:ext cx="2743200" cy="1162050"/>
          </a:xfrm>
        </p:spPr>
        <p:txBody>
          <a:bodyPr lIns="0" anchor="b">
            <a:noAutofit/>
          </a:bodyPr>
          <a:lstStyle>
            <a:lvl1pPr algn="l" rtl="0">
              <a:spcBef>
                <a:spcPct val="0"/>
              </a:spcBef>
              <a:buNone/>
              <a:defRPr sz="2600" b="0">
                <a:ln>
                  <a:noFill/>
                </a:ln>
                <a:solidFill>
                  <a:schemeClr val="tx2"/>
                </a:solidFill>
                <a:effectLst/>
                <a:latin typeface="+mj-lt"/>
                <a:ea typeface="+mj-ea"/>
                <a:cs typeface="+mj-cs"/>
              </a:defRPr>
            </a:lvl1pPr>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685800" y="1676400"/>
            <a:ext cx="2743200" cy="4572000"/>
          </a:xfrm>
        </p:spPr>
        <p:txBody>
          <a:bodyPr lIns="18288" rIns="18288"/>
          <a:lstStyle>
            <a:lvl1pPr marL="0" indent="0" algn="l">
              <a:buNone/>
              <a:defRPr sz="1400"/>
            </a:lvl1pPr>
            <a:lvl2pPr indent="0" algn="l">
              <a:buNone/>
              <a:defRPr sz="1200"/>
            </a:lvl2pPr>
            <a:lvl3pPr indent="0" algn="l">
              <a:buNone/>
              <a:defRPr sz="1000"/>
            </a:lvl3pPr>
            <a:lvl4pPr indent="0" algn="l">
              <a:buNone/>
              <a:defRPr sz="900"/>
            </a:lvl4pPr>
            <a:lvl5pPr indent="0" algn="l">
              <a:buNone/>
              <a:defRPr sz="900"/>
            </a:lvl5pPr>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3575050" y="1676400"/>
            <a:ext cx="5111750" cy="4572000"/>
          </a:xfrm>
        </p:spPr>
        <p:txBody>
          <a:bodyPr tIns="0"/>
          <a:lstStyle>
            <a:lvl1pPr>
              <a:defRPr sz="2800"/>
            </a:lvl1pPr>
            <a:lvl2pPr>
              <a:defRPr sz="2600"/>
            </a:lvl2pPr>
            <a:lvl3pPr>
              <a:defRPr sz="2400"/>
            </a:lvl3pPr>
            <a:lvl4pPr>
              <a:defRPr sz="2000"/>
            </a:lvl4pPr>
            <a:lvl5pPr>
              <a:defRPr sz="1800"/>
            </a:lvl5pPr>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11/01/2023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p:txBody>
          <a:bodyPr/>
          <a:lstStyle/>
          <a:p>
            <a:fld id="{CF4668DC-857F-487D-BFFA-8C0CA5037977}" type="slidenum">
              <a:rPr lang="fr-BE" smtClean="0"/>
              <a:pPr/>
              <a:t>‹N°›</a:t>
            </a:fld>
            <a:endParaRPr lang="fr-B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9" name="Rogner et arrondir un rectangle à un seul coin 8"/>
          <p:cNvSpPr/>
          <p:nvPr/>
        </p:nvSpPr>
        <p:spPr>
          <a:xfrm rot="420000" flipV="1">
            <a:off x="3165753" y="1108077"/>
            <a:ext cx="5257800" cy="4114800"/>
          </a:xfrm>
          <a:prstGeom prst="snipRoundRect">
            <a:avLst>
              <a:gd name="adj1" fmla="val 0"/>
              <a:gd name="adj2" fmla="val 3646"/>
            </a:avLst>
          </a:prstGeom>
          <a:solidFill>
            <a:srgbClr val="FFFFFF"/>
          </a:solidFill>
          <a:ln w="3175" cap="rnd" cmpd="sng" algn="ctr">
            <a:solidFill>
              <a:srgbClr val="C0C0C0"/>
            </a:solidFill>
            <a:prstDash val="solid"/>
          </a:ln>
          <a:effectLst>
            <a:outerShdw blurRad="63500" dist="38500" dir="7500000" sx="98500" sy="100080" kx="100000" algn="tl" rotWithShape="0">
              <a:srgbClr val="000000">
                <a:alpha val="25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12" name="Triangle rectangle 11"/>
          <p:cNvSpPr/>
          <p:nvPr/>
        </p:nvSpPr>
        <p:spPr>
          <a:xfrm rot="420000" flipV="1">
            <a:off x="8004134" y="5359769"/>
            <a:ext cx="155448" cy="155448"/>
          </a:xfrm>
          <a:prstGeom prst="rtTriangle">
            <a:avLst/>
          </a:prstGeom>
          <a:solidFill>
            <a:srgbClr val="FFFFFF"/>
          </a:solidFill>
          <a:ln w="12700" cap="flat" cmpd="sng" algn="ctr">
            <a:solidFill>
              <a:srgbClr val="FFFFFF"/>
            </a:solidFill>
            <a:prstDash val="solid"/>
            <a:bevel/>
          </a:ln>
          <a:effectLst>
            <a:outerShdw blurRad="19685" dist="6350" dir="12900000" algn="tl" rotWithShape="0">
              <a:srgbClr val="000000">
                <a:alpha val="47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2" name="Titre 1"/>
          <p:cNvSpPr>
            <a:spLocks noGrp="1"/>
          </p:cNvSpPr>
          <p:nvPr>
            <p:ph type="title"/>
          </p:nvPr>
        </p:nvSpPr>
        <p:spPr>
          <a:xfrm>
            <a:off x="609600" y="1176996"/>
            <a:ext cx="2212848" cy="1582621"/>
          </a:xfrm>
        </p:spPr>
        <p:txBody>
          <a:bodyPr vert="horz" lIns="45720" tIns="45720" rIns="45720" bIns="45720" anchor="b"/>
          <a:lstStyle>
            <a:lvl1pPr algn="l">
              <a:buNone/>
              <a:defRPr sz="2000" b="1">
                <a:solidFill>
                  <a:schemeClr val="tx2"/>
                </a:solidFill>
              </a:defRPr>
            </a:lvl1pPr>
          </a:lstStyle>
          <a:p>
            <a:r>
              <a:rPr kumimoji="0" lang="fr-FR" smtClean="0"/>
              <a:t>Cliquez pour modifier le style du titre</a:t>
            </a:r>
            <a:endParaRPr kumimoji="0" lang="en-US"/>
          </a:p>
        </p:txBody>
      </p:sp>
      <p:sp>
        <p:nvSpPr>
          <p:cNvPr id="4" name="Espace réservé du texte 3"/>
          <p:cNvSpPr>
            <a:spLocks noGrp="1"/>
          </p:cNvSpPr>
          <p:nvPr>
            <p:ph type="body" sz="half" idx="2"/>
          </p:nvPr>
        </p:nvSpPr>
        <p:spPr>
          <a:xfrm>
            <a:off x="609600" y="2828785"/>
            <a:ext cx="2209800" cy="2179320"/>
          </a:xfrm>
        </p:spPr>
        <p:txBody>
          <a:bodyPr lIns="64008" rIns="45720" bIns="45720" anchor="t"/>
          <a:lstStyle>
            <a:lvl1pPr marL="0" indent="0" algn="l">
              <a:spcBef>
                <a:spcPts val="250"/>
              </a:spcBef>
              <a:buFontTx/>
              <a:buNone/>
              <a:defRPr sz="1300"/>
            </a:lvl1pPr>
            <a:lvl2pPr>
              <a:defRPr sz="1200"/>
            </a:lvl2pPr>
            <a:lvl3pPr>
              <a:defRPr sz="1000"/>
            </a:lvl3pPr>
            <a:lvl4pPr>
              <a:defRPr sz="900"/>
            </a:lvl4pPr>
            <a:lvl5pPr>
              <a:defRPr sz="900"/>
            </a:lvl5pPr>
          </a:lstStyle>
          <a:p>
            <a:pPr lvl="0" eaLnBrk="1" latinLnBrk="0" hangingPunct="1"/>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p>
            <a:fld id="{AA309A6D-C09C-4548-B29A-6CF363A7E532}" type="datetimeFigureOut">
              <a:rPr lang="fr-FR" smtClean="0"/>
              <a:pPr/>
              <a:t>11/01/2023</a:t>
            </a:fld>
            <a:endParaRPr lang="fr-BE"/>
          </a:p>
        </p:txBody>
      </p:sp>
      <p:sp>
        <p:nvSpPr>
          <p:cNvPr id="6" name="Espace réservé du pied de page 5"/>
          <p:cNvSpPr>
            <a:spLocks noGrp="1"/>
          </p:cNvSpPr>
          <p:nvPr>
            <p:ph type="ftr" sz="quarter" idx="11"/>
          </p:nvPr>
        </p:nvSpPr>
        <p:spPr/>
        <p:txBody>
          <a:bodyPr/>
          <a:lstStyle/>
          <a:p>
            <a:endParaRPr lang="fr-BE"/>
          </a:p>
        </p:txBody>
      </p:sp>
      <p:sp>
        <p:nvSpPr>
          <p:cNvPr id="7" name="Espace réservé du numéro de diapositive 6"/>
          <p:cNvSpPr>
            <a:spLocks noGrp="1"/>
          </p:cNvSpPr>
          <p:nvPr>
            <p:ph type="sldNum" sz="quarter" idx="12"/>
          </p:nvPr>
        </p:nvSpPr>
        <p:spPr>
          <a:xfrm>
            <a:off x="8077200" y="6356350"/>
            <a:ext cx="609600" cy="365125"/>
          </a:xfrm>
        </p:spPr>
        <p:txBody>
          <a:bodyPr/>
          <a:lstStyle/>
          <a:p>
            <a:fld id="{CF4668DC-857F-487D-BFFA-8C0CA5037977}" type="slidenum">
              <a:rPr lang="fr-BE" smtClean="0"/>
              <a:pPr/>
              <a:t>‹N°›</a:t>
            </a:fld>
            <a:endParaRPr lang="fr-BE"/>
          </a:p>
        </p:txBody>
      </p:sp>
      <p:sp>
        <p:nvSpPr>
          <p:cNvPr id="3" name="Espace réservé pour une image  2"/>
          <p:cNvSpPr>
            <a:spLocks noGrp="1"/>
          </p:cNvSpPr>
          <p:nvPr>
            <p:ph type="pic" idx="1"/>
          </p:nvPr>
        </p:nvSpPr>
        <p:spPr>
          <a:xfrm rot="420000">
            <a:off x="3485793" y="1199517"/>
            <a:ext cx="4617720" cy="3931920"/>
          </a:xfrm>
          <a:prstGeom prst="rect">
            <a:avLst/>
          </a:prstGeom>
          <a:solidFill>
            <a:schemeClr val="bg2"/>
          </a:solidFill>
          <a:ln w="3000" cap="rnd">
            <a:solidFill>
              <a:srgbClr val="C0C0C0"/>
            </a:solidFill>
            <a:round/>
          </a:ln>
          <a:effectLst/>
        </p:spPr>
        <p:txBody>
          <a:bodyPr/>
          <a:lstStyle>
            <a:lvl1pPr marL="0" indent="0">
              <a:buNone/>
              <a:defRPr sz="3200"/>
            </a:lvl1pPr>
          </a:lstStyle>
          <a:p>
            <a:r>
              <a:rPr kumimoji="0" lang="fr-FR" smtClean="0"/>
              <a:t>Cliquez sur l'icône pour ajouter une image</a:t>
            </a:r>
            <a:endParaRPr kumimoji="0" lang="en-US" dirty="0"/>
          </a:p>
        </p:txBody>
      </p:sp>
      <p:sp>
        <p:nvSpPr>
          <p:cNvPr id="10" name="Forme libre 9"/>
          <p:cNvSpPr>
            <a:spLocks/>
          </p:cNvSpPr>
          <p:nvPr/>
        </p:nvSpPr>
        <p:spPr bwMode="auto">
          <a:xfrm flipV="1">
            <a:off x="-9525" y="5816600"/>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11" name="Forme libre 10"/>
          <p:cNvSpPr>
            <a:spLocks/>
          </p:cNvSpPr>
          <p:nvPr/>
        </p:nvSpPr>
        <p:spPr bwMode="auto">
          <a:xfrm flipV="1">
            <a:off x="4381500" y="6219825"/>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7" name="Forme libre 6"/>
          <p:cNvSpPr>
            <a:spLocks/>
          </p:cNvSpPr>
          <p:nvPr/>
        </p:nvSpPr>
        <p:spPr bwMode="auto">
          <a:xfrm>
            <a:off x="-9525" y="-7144"/>
            <a:ext cx="9163050" cy="1041400"/>
          </a:xfrm>
          <a:custGeom>
            <a:avLst>
              <a:gd name="A1" fmla="val 0"/>
              <a:gd name="A2" fmla="val 0"/>
              <a:gd name="A3" fmla="val 0"/>
              <a:gd name="A4" fmla="val 0"/>
              <a:gd name="A5" fmla="val 0"/>
              <a:gd name="A6" fmla="val 0"/>
              <a:gd name="A7" fmla="val 0"/>
              <a:gd name="A8" fmla="val 0"/>
            </a:avLst>
            <a:gdLst/>
            <a:ahLst/>
            <a:cxnLst>
              <a:cxn ang="0">
                <a:pos x="6" y="2"/>
              </a:cxn>
              <a:cxn ang="0">
                <a:pos x="2542" y="0"/>
              </a:cxn>
              <a:cxn ang="0">
                <a:pos x="4374" y="367"/>
              </a:cxn>
              <a:cxn ang="0">
                <a:pos x="5766" y="55"/>
              </a:cxn>
              <a:cxn ang="0">
                <a:pos x="5772" y="213"/>
              </a:cxn>
              <a:cxn ang="0">
                <a:pos x="4302" y="439"/>
              </a:cxn>
              <a:cxn ang="0">
                <a:pos x="1488" y="201"/>
              </a:cxn>
              <a:cxn ang="0">
                <a:pos x="0" y="656"/>
              </a:cxn>
              <a:cxn ang="0">
                <a:pos x="6" y="2"/>
              </a:cxn>
            </a:cxnLst>
            <a:rect l="0" t="0" r="0" b="0"/>
            <a:pathLst>
              <a:path w="5772" h="656">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chemeClr val="accent2">
                  <a:shade val="50000"/>
                  <a:alpha val="45000"/>
                  <a:satMod val="120000"/>
                </a:schemeClr>
              </a:gs>
              <a:gs pos="100000">
                <a:schemeClr val="accent3">
                  <a:shade val="80000"/>
                  <a:alpha val="55000"/>
                  <a:satMod val="155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8" name="Forme libre 7"/>
          <p:cNvSpPr>
            <a:spLocks/>
          </p:cNvSpPr>
          <p:nvPr/>
        </p:nvSpPr>
        <p:spPr bwMode="auto">
          <a:xfrm>
            <a:off x="4381500" y="-7144"/>
            <a:ext cx="4762500" cy="638175"/>
          </a:xfrm>
          <a:custGeom>
            <a:avLst>
              <a:gd name="A1" fmla="val 0"/>
              <a:gd name="A2" fmla="val 0"/>
              <a:gd name="A3" fmla="val 0"/>
              <a:gd name="A4" fmla="val 0"/>
              <a:gd name="A5" fmla="val 0"/>
              <a:gd name="A6" fmla="val 0"/>
              <a:gd name="A7" fmla="val 0"/>
              <a:gd name="A8" fmla="val 0"/>
            </a:avLst>
            <a:gdLst/>
            <a:ahLst/>
            <a:cxnLst>
              <a:cxn ang="0">
                <a:pos x="0" y="0"/>
              </a:cxn>
              <a:cxn ang="0">
                <a:pos x="1668" y="564"/>
              </a:cxn>
              <a:cxn ang="0">
                <a:pos x="3000" y="186"/>
              </a:cxn>
              <a:cxn ang="0">
                <a:pos x="3000" y="6"/>
              </a:cxn>
              <a:cxn ang="0">
                <a:pos x="0" y="0"/>
              </a:cxn>
            </a:cxnLst>
            <a:rect l="0" t="0" r="0" b="0"/>
            <a:pathLst>
              <a:path w="3000" h="595">
                <a:moveTo>
                  <a:pt x="0" y="0"/>
                </a:moveTo>
                <a:cubicBezTo>
                  <a:pt x="174" y="102"/>
                  <a:pt x="1168" y="533"/>
                  <a:pt x="1668" y="564"/>
                </a:cubicBezTo>
                <a:cubicBezTo>
                  <a:pt x="2168" y="595"/>
                  <a:pt x="2778" y="279"/>
                  <a:pt x="3000" y="186"/>
                </a:cubicBezTo>
                <a:lnTo>
                  <a:pt x="3000" y="6"/>
                </a:lnTo>
                <a:lnTo>
                  <a:pt x="0" y="0"/>
                </a:lnTo>
                <a:close/>
              </a:path>
            </a:pathLst>
          </a:custGeom>
          <a:gradFill>
            <a:gsLst>
              <a:gs pos="0">
                <a:schemeClr val="accent3">
                  <a:shade val="50000"/>
                  <a:alpha val="30000"/>
                  <a:satMod val="130000"/>
                </a:schemeClr>
              </a:gs>
              <a:gs pos="80000">
                <a:schemeClr val="accent2">
                  <a:shade val="75000"/>
                  <a:alpha val="45000"/>
                  <a:satMod val="140000"/>
                </a:schemeClr>
              </a:gs>
            </a:gsLst>
            <a:lin ang="5400000" scaled="1"/>
          </a:gradFill>
          <a:ln w="9525" cap="flat" cmpd="sng" algn="ctr">
            <a:noFill/>
            <a:prstDash val="solid"/>
            <a:round/>
            <a:headEnd type="none" w="med" len="med"/>
            <a:tailEnd type="none" w="med" len="med"/>
          </a:ln>
          <a:effectLst/>
        </p:spPr>
        <p:txBody>
          <a:bodyPr vert="horz" wrap="square" lIns="91440" tIns="45720" rIns="91440" bIns="45720" anchor="t" compatLnSpc="1"/>
          <a:lstStyle/>
          <a:p>
            <a:pPr marL="0" algn="l" rtl="0" eaLnBrk="1" latinLnBrk="0" hangingPunct="1"/>
            <a:endParaRPr kumimoji="0" lang="en-US">
              <a:solidFill>
                <a:schemeClr val="tx1"/>
              </a:solidFill>
              <a:latin typeface="+mn-lt"/>
              <a:ea typeface="+mn-ea"/>
              <a:cs typeface="+mn-cs"/>
            </a:endParaRPr>
          </a:p>
        </p:txBody>
      </p:sp>
      <p:sp>
        <p:nvSpPr>
          <p:cNvPr id="9" name="Espace réservé du titre 8"/>
          <p:cNvSpPr>
            <a:spLocks noGrp="1"/>
          </p:cNvSpPr>
          <p:nvPr>
            <p:ph type="title"/>
          </p:nvPr>
        </p:nvSpPr>
        <p:spPr>
          <a:xfrm>
            <a:off x="457200" y="704088"/>
            <a:ext cx="8229600" cy="1143000"/>
          </a:xfrm>
          <a:prstGeom prst="rect">
            <a:avLst/>
          </a:prstGeom>
        </p:spPr>
        <p:txBody>
          <a:bodyPr vert="horz" lIns="0" rIns="0" bIns="0" anchor="b">
            <a:normAutofit/>
          </a:bodyPr>
          <a:lstStyle/>
          <a:p>
            <a:r>
              <a:rPr kumimoji="0" lang="fr-FR" smtClean="0"/>
              <a:t>Cliquez pour modifier le style du titre</a:t>
            </a:r>
            <a:endParaRPr kumimoji="0" lang="en-US"/>
          </a:p>
        </p:txBody>
      </p:sp>
      <p:sp>
        <p:nvSpPr>
          <p:cNvPr id="30" name="Espace réservé du texte 29"/>
          <p:cNvSpPr>
            <a:spLocks noGrp="1"/>
          </p:cNvSpPr>
          <p:nvPr>
            <p:ph type="body" idx="1"/>
          </p:nvPr>
        </p:nvSpPr>
        <p:spPr>
          <a:xfrm>
            <a:off x="457200" y="1935480"/>
            <a:ext cx="8229600" cy="4389120"/>
          </a:xfrm>
          <a:prstGeom prst="rect">
            <a:avLst/>
          </a:prstGeom>
        </p:spPr>
        <p:txBody>
          <a:bodyPr vert="horz">
            <a:normAutofit/>
          </a:bodyPr>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10" name="Espace réservé de la date 9"/>
          <p:cNvSpPr>
            <a:spLocks noGrp="1"/>
          </p:cNvSpPr>
          <p:nvPr>
            <p:ph type="dt" sz="half" idx="2"/>
          </p:nvPr>
        </p:nvSpPr>
        <p:spPr>
          <a:xfrm>
            <a:off x="457200" y="6356350"/>
            <a:ext cx="21336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fld id="{AA309A6D-C09C-4548-B29A-6CF363A7E532}" type="datetimeFigureOut">
              <a:rPr lang="fr-FR" smtClean="0"/>
              <a:pPr/>
              <a:t>11/01/2023</a:t>
            </a:fld>
            <a:endParaRPr lang="fr-BE"/>
          </a:p>
        </p:txBody>
      </p:sp>
      <p:sp>
        <p:nvSpPr>
          <p:cNvPr id="22" name="Espace réservé du pied de page 21"/>
          <p:cNvSpPr>
            <a:spLocks noGrp="1"/>
          </p:cNvSpPr>
          <p:nvPr>
            <p:ph type="ftr" sz="quarter" idx="3"/>
          </p:nvPr>
        </p:nvSpPr>
        <p:spPr>
          <a:xfrm>
            <a:off x="2667000" y="6356350"/>
            <a:ext cx="3352800" cy="365125"/>
          </a:xfrm>
          <a:prstGeom prst="rect">
            <a:avLst/>
          </a:prstGeom>
        </p:spPr>
        <p:txBody>
          <a:bodyPr vert="horz" lIns="0" tIns="0" rIns="0" bIns="0" anchor="b"/>
          <a:lstStyle>
            <a:lvl1pPr algn="l" eaLnBrk="1" latinLnBrk="0" hangingPunct="1">
              <a:defRPr kumimoji="0" sz="1200">
                <a:solidFill>
                  <a:schemeClr val="tx2">
                    <a:shade val="90000"/>
                  </a:schemeClr>
                </a:solidFill>
              </a:defRPr>
            </a:lvl1pPr>
          </a:lstStyle>
          <a:p>
            <a:endParaRPr lang="fr-BE"/>
          </a:p>
        </p:txBody>
      </p:sp>
      <p:sp>
        <p:nvSpPr>
          <p:cNvPr id="18" name="Espace réservé du numéro de diapositive 17"/>
          <p:cNvSpPr>
            <a:spLocks noGrp="1"/>
          </p:cNvSpPr>
          <p:nvPr>
            <p:ph type="sldNum" sz="quarter" idx="4"/>
          </p:nvPr>
        </p:nvSpPr>
        <p:spPr>
          <a:xfrm>
            <a:off x="7924800" y="6356350"/>
            <a:ext cx="762000" cy="365125"/>
          </a:xfrm>
          <a:prstGeom prst="rect">
            <a:avLst/>
          </a:prstGeom>
        </p:spPr>
        <p:txBody>
          <a:bodyPr vert="horz" lIns="0" tIns="0" rIns="0" bIns="0" anchor="b"/>
          <a:lstStyle>
            <a:lvl1pPr algn="r" eaLnBrk="1" latinLnBrk="0" hangingPunct="1">
              <a:defRPr kumimoji="0" sz="1200">
                <a:solidFill>
                  <a:schemeClr val="tx2">
                    <a:shade val="90000"/>
                  </a:schemeClr>
                </a:solidFill>
              </a:defRPr>
            </a:lvl1pPr>
          </a:lstStyle>
          <a:p>
            <a:fld id="{CF4668DC-857F-487D-BFFA-8C0CA5037977}" type="slidenum">
              <a:rPr lang="fr-BE" smtClean="0"/>
              <a:pPr/>
              <a:t>‹N°›</a:t>
            </a:fld>
            <a:endParaRPr lang="fr-BE"/>
          </a:p>
        </p:txBody>
      </p:sp>
      <p:grpSp>
        <p:nvGrpSpPr>
          <p:cNvPr id="2" name="Groupe 1"/>
          <p:cNvGrpSpPr/>
          <p:nvPr/>
        </p:nvGrpSpPr>
        <p:grpSpPr>
          <a:xfrm>
            <a:off x="-19017" y="202408"/>
            <a:ext cx="9180548" cy="649224"/>
            <a:chOff x="-19045" y="216550"/>
            <a:chExt cx="9180548" cy="649224"/>
          </a:xfrm>
        </p:grpSpPr>
        <p:sp>
          <p:nvSpPr>
            <p:cNvPr id="12" name="Forme libre 11"/>
            <p:cNvSpPr>
              <a:spLocks/>
            </p:cNvSpPr>
            <p:nvPr/>
          </p:nvSpPr>
          <p:spPr bwMode="auto">
            <a:xfrm rot="21435692">
              <a:off x="-19045" y="216550"/>
              <a:ext cx="9163050" cy="649224"/>
            </a:xfrm>
            <a:custGeom>
              <a:avLst>
                <a:gd name="A1" fmla="val 0"/>
                <a:gd name="A2" fmla="val 0"/>
                <a:gd name="A3" fmla="val 0"/>
                <a:gd name="A4" fmla="val 0"/>
                <a:gd name="A5" fmla="val 0"/>
                <a:gd name="A6" fmla="val 0"/>
                <a:gd name="A7" fmla="val 0"/>
                <a:gd name="A8" fmla="val 0"/>
              </a:avLst>
              <a:gdLst/>
              <a:ahLst/>
              <a:cxnLst>
                <a:cxn ang="0">
                  <a:pos x="0" y="966"/>
                </a:cxn>
                <a:cxn ang="0">
                  <a:pos x="1608" y="282"/>
                </a:cxn>
                <a:cxn ang="0">
                  <a:pos x="4110" y="1008"/>
                </a:cxn>
                <a:cxn ang="0">
                  <a:pos x="5772" y="0"/>
                </a:cxn>
              </a:cxnLst>
              <a:rect l="0" t="0" r="0" b="0"/>
              <a:pathLst>
                <a:path w="5772" h="1055">
                  <a:moveTo>
                    <a:pt x="0" y="966"/>
                  </a:moveTo>
                  <a:cubicBezTo>
                    <a:pt x="282" y="738"/>
                    <a:pt x="923" y="275"/>
                    <a:pt x="1608" y="282"/>
                  </a:cubicBezTo>
                  <a:cubicBezTo>
                    <a:pt x="2293" y="289"/>
                    <a:pt x="3416" y="1055"/>
                    <a:pt x="4110" y="1008"/>
                  </a:cubicBezTo>
                  <a:cubicBezTo>
                    <a:pt x="4804" y="961"/>
                    <a:pt x="5426" y="210"/>
                    <a:pt x="5772" y="0"/>
                  </a:cubicBezTo>
                </a:path>
              </a:pathLst>
            </a:custGeom>
            <a:noFill/>
            <a:ln w="10795" cap="flat" cmpd="sng" algn="ctr">
              <a:gradFill>
                <a:gsLst>
                  <a:gs pos="74000">
                    <a:schemeClr val="accent3">
                      <a:shade val="75000"/>
                    </a:schemeClr>
                  </a:gs>
                  <a:gs pos="86000">
                    <a:schemeClr val="tx1">
                      <a:alpha val="29000"/>
                    </a:schemeClr>
                  </a:gs>
                  <a:gs pos="16000">
                    <a:schemeClr val="accent2">
                      <a:shade val="75000"/>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3" name="Forme libre 12"/>
            <p:cNvSpPr>
              <a:spLocks/>
            </p:cNvSpPr>
            <p:nvPr/>
          </p:nvSpPr>
          <p:spPr bwMode="auto">
            <a:xfrm rot="21435692">
              <a:off x="-14309" y="290003"/>
              <a:ext cx="9175812" cy="530352"/>
            </a:xfrm>
            <a:custGeom>
              <a:avLst>
                <a:gd name="A1" fmla="val 0"/>
                <a:gd name="A2" fmla="val 0"/>
                <a:gd name="A3" fmla="val 0"/>
                <a:gd name="A4" fmla="val 0"/>
                <a:gd name="A5" fmla="val 0"/>
                <a:gd name="A6" fmla="val 0"/>
                <a:gd name="A7" fmla="val 0"/>
                <a:gd name="A8" fmla="val 0"/>
              </a:avLst>
              <a:gdLst/>
              <a:ahLst/>
              <a:cxnLst>
                <a:cxn ang="0">
                  <a:pos x="0" y="732"/>
                </a:cxn>
                <a:cxn ang="0">
                  <a:pos x="1638" y="228"/>
                </a:cxn>
                <a:cxn ang="0">
                  <a:pos x="4122" y="816"/>
                </a:cxn>
                <a:cxn ang="0">
                  <a:pos x="5766" y="0"/>
                </a:cxn>
              </a:cxnLst>
              <a:rect l="0" t="0" r="0" b="0"/>
              <a:pathLst>
                <a:path w="5766" h="854">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lgn="ctr">
              <a:gradFill>
                <a:gsLst>
                  <a:gs pos="74000">
                    <a:schemeClr val="accent4"/>
                  </a:gs>
                  <a:gs pos="44000">
                    <a:schemeClr val="accent1"/>
                  </a:gs>
                  <a:gs pos="33000">
                    <a:schemeClr val="accent2">
                      <a:alpha val="56000"/>
                    </a:schemeClr>
                  </a:gs>
                </a:gsLst>
                <a:lin ang="5400000" scaled="1"/>
              </a:gradFill>
              <a:prstDash val="solid"/>
              <a:round/>
              <a:headEnd type="none" w="med" len="med"/>
              <a:tailEnd type="none" w="med" len="med"/>
            </a:ln>
            <a:effectLst/>
          </p:spPr>
          <p:txBody>
            <a:bodyPr vert="horz" wrap="square" lIns="91440" tIns="45720" rIns="91440" bIns="45720" anchor="t" compatLnSpc="1"/>
            <a:lstStyle/>
            <a:p>
              <a:endParaRPr kumimoji="0" lang="en-US"/>
            </a:p>
          </p:txBody>
        </p:sp>
      </p:gr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5000" b="0" kern="1200">
          <a:ln>
            <a:noFill/>
          </a:ln>
          <a:solidFill>
            <a:schemeClr val="tx2"/>
          </a:solidFill>
          <a:effectLst/>
          <a:latin typeface="+mj-lt"/>
          <a:ea typeface="+mj-ea"/>
          <a:cs typeface="+mj-cs"/>
        </a:defRPr>
      </a:lvl1pPr>
    </p:titleStyle>
    <p:bodyStyle>
      <a:lvl1pPr marL="274320" indent="-274320" algn="l" rtl="0" eaLnBrk="1" latinLnBrk="0" hangingPunct="1">
        <a:spcBef>
          <a:spcPct val="20000"/>
        </a:spcBef>
        <a:buClr>
          <a:schemeClr val="accent3"/>
        </a:buClr>
        <a:buSzPct val="95000"/>
        <a:buFont typeface="Wingdings 2"/>
        <a:buChar char=""/>
        <a:defRPr kumimoji="0" sz="2600" kern="1200">
          <a:solidFill>
            <a:schemeClr val="tx1"/>
          </a:solidFill>
          <a:latin typeface="+mn-lt"/>
          <a:ea typeface="+mn-ea"/>
          <a:cs typeface="+mn-cs"/>
        </a:defRPr>
      </a:lvl1pPr>
      <a:lvl2pPr marL="640080" indent="-246888" algn="l" rtl="0" eaLnBrk="1" latinLnBrk="0" hangingPunct="1">
        <a:spcBef>
          <a:spcPct val="20000"/>
        </a:spcBef>
        <a:buClr>
          <a:schemeClr val="accent1"/>
        </a:buClr>
        <a:buSzPct val="85000"/>
        <a:buFont typeface="Wingdings 2"/>
        <a:buChar char=""/>
        <a:defRPr kumimoji="0" sz="2400" kern="1200">
          <a:solidFill>
            <a:schemeClr val="tx1"/>
          </a:solidFill>
          <a:latin typeface="+mn-lt"/>
          <a:ea typeface="+mn-ea"/>
          <a:cs typeface="+mn-cs"/>
        </a:defRPr>
      </a:lvl2pPr>
      <a:lvl3pPr marL="914400" indent="-246888" algn="l" rtl="0" eaLnBrk="1" latinLnBrk="0" hangingPunct="1">
        <a:spcBef>
          <a:spcPct val="20000"/>
        </a:spcBef>
        <a:buClr>
          <a:schemeClr val="accent2"/>
        </a:buClr>
        <a:buSzPct val="70000"/>
        <a:buFont typeface="Wingdings 2"/>
        <a:buChar char=""/>
        <a:defRPr kumimoji="0" sz="2100" kern="1200">
          <a:solidFill>
            <a:schemeClr val="tx1"/>
          </a:solidFill>
          <a:latin typeface="+mn-lt"/>
          <a:ea typeface="+mn-ea"/>
          <a:cs typeface="+mn-cs"/>
        </a:defRPr>
      </a:lvl3pPr>
      <a:lvl4pPr marL="1188720" indent="-210312" algn="l" rtl="0" eaLnBrk="1" latinLnBrk="0" hangingPunct="1">
        <a:spcBef>
          <a:spcPct val="20000"/>
        </a:spcBef>
        <a:buClr>
          <a:schemeClr val="accent3"/>
        </a:buClr>
        <a:buSzPct val="65000"/>
        <a:buFont typeface="Wingdings 2"/>
        <a:buChar char=""/>
        <a:defRPr kumimoji="0" sz="2000" kern="1200">
          <a:solidFill>
            <a:schemeClr val="tx1"/>
          </a:solidFill>
          <a:latin typeface="+mn-lt"/>
          <a:ea typeface="+mn-ea"/>
          <a:cs typeface="+mn-cs"/>
        </a:defRPr>
      </a:lvl4pPr>
      <a:lvl5pPr marL="1463040" indent="-210312" algn="l" rtl="0" eaLnBrk="1" latinLnBrk="0" hangingPunct="1">
        <a:spcBef>
          <a:spcPct val="20000"/>
        </a:spcBef>
        <a:buClr>
          <a:schemeClr val="accent4"/>
        </a:buClr>
        <a:buSzPct val="65000"/>
        <a:buFont typeface="Wingdings 2"/>
        <a:buChar char=""/>
        <a:defRPr kumimoji="0" sz="2000" kern="1200">
          <a:solidFill>
            <a:schemeClr val="tx1"/>
          </a:solidFill>
          <a:latin typeface="+mn-lt"/>
          <a:ea typeface="+mn-ea"/>
          <a:cs typeface="+mn-cs"/>
        </a:defRPr>
      </a:lvl5pPr>
      <a:lvl6pPr marL="1737360" indent="-210312" algn="l" rtl="0" eaLnBrk="1" latinLnBrk="0" hangingPunct="1">
        <a:spcBef>
          <a:spcPct val="20000"/>
        </a:spcBef>
        <a:buClr>
          <a:schemeClr val="accent5"/>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6"/>
        </a:buClr>
        <a:buSzPct val="80000"/>
        <a:buFont typeface="Wingdings 2"/>
        <a:buChar char=""/>
        <a:defRPr kumimoji="0" sz="1600" kern="1200" baseline="0">
          <a:solidFill>
            <a:schemeClr val="tx1"/>
          </a:solidFill>
          <a:latin typeface="+mn-lt"/>
          <a:ea typeface="+mn-ea"/>
          <a:cs typeface="+mn-cs"/>
        </a:defRPr>
      </a:lvl7pPr>
      <a:lvl8pPr marL="2194560" indent="-182880" algn="l" rtl="0" eaLnBrk="1" latinLnBrk="0" hangingPunct="1">
        <a:spcBef>
          <a:spcPct val="20000"/>
        </a:spcBef>
        <a:buClr>
          <a:schemeClr val="tx2"/>
        </a:buClr>
        <a:buChar char="•"/>
        <a:defRPr kumimoji="0" sz="1600" kern="1200">
          <a:solidFill>
            <a:schemeClr val="tx1"/>
          </a:solidFill>
          <a:latin typeface="+mn-lt"/>
          <a:ea typeface="+mn-ea"/>
          <a:cs typeface="+mn-cs"/>
        </a:defRPr>
      </a:lvl8pPr>
      <a:lvl9pPr marL="2468880" indent="-182880" algn="l" rtl="0" eaLnBrk="1" latinLnBrk="0" hangingPunct="1">
        <a:spcBef>
          <a:spcPct val="20000"/>
        </a:spcBef>
        <a:buClr>
          <a:schemeClr val="tx2"/>
        </a:buClr>
        <a:buFontTx/>
        <a:buChar char="•"/>
        <a:defRPr kumimoji="0" sz="14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hyperlink" Target="https://ar.wikipedia.org/wiki/%D9%81%D8%B3%D8%A7%D8%AF_%D8%B3%D9%8A%D8%A7%D8%B3%D9%8A" TargetMode="External"/><Relationship Id="rId2" Type="http://schemas.openxmlformats.org/officeDocument/2006/relationships/hyperlink" Target="https://ar.wikipedia.org/wiki/%D8%B5%D8%AD%D8%A7%D9%81%D8%A9" TargetMode="External"/><Relationship Id="rId1" Type="http://schemas.openxmlformats.org/officeDocument/2006/relationships/slideLayout" Target="../slideLayouts/slideLayout7.xml"/><Relationship Id="rId6" Type="http://schemas.openxmlformats.org/officeDocument/2006/relationships/hyperlink" Target="https://ar.wikipedia.org/wiki/%D8%B9%D8%A7%D9%85%D9%84_%D8%AD%D8%B1" TargetMode="External"/><Relationship Id="rId5" Type="http://schemas.openxmlformats.org/officeDocument/2006/relationships/hyperlink" Target="https://ar.wikipedia.org/wiki/%D9%88%D9%83%D8%A7%D9%84%D8%A9_%D8%A3%D9%86%D8%A8%D8%A7%D8%A1" TargetMode="External"/><Relationship Id="rId4" Type="http://schemas.openxmlformats.org/officeDocument/2006/relationships/hyperlink" Target="https://ar.wikipedia.org/wiki/%D8%B5%D8%AD%D9%8A%D9%81%D8%A9" TargetMode="Externa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3" Type="http://schemas.openxmlformats.org/officeDocument/2006/relationships/hyperlink" Target="https://deref-mail.com/mail/client/0o9Kl3BhyMQ/dereferrer/?redirectUrl=http%3A%2F%2Fwww.unesco.org%2Fnew%2Ffileadmin%2FMULTIMEDIA%2FHQ%2FCI%2FCI%2Fpdf%2Fpublications%2Fstory_based_inquiry_ar.pdf" TargetMode="External"/><Relationship Id="rId2" Type="http://schemas.openxmlformats.org/officeDocument/2006/relationships/hyperlink" Target="https://deref-mail.com/mail/client/OlSMuVobBMw/dereferrer/?redirectUrl=http%3A%2F%2Fwww.storybasedinquiry.com%2F" TargetMode="External"/><Relationship Id="rId1" Type="http://schemas.openxmlformats.org/officeDocument/2006/relationships/slideLayout" Target="../slideLayouts/slideLayout7.xml"/><Relationship Id="rId4" Type="http://schemas.openxmlformats.org/officeDocument/2006/relationships/hyperlink" Target="https://www.vvoj.nl/over-de-vereniging/onderzoeksjournalistiek-de-visie-van-de-vvoj/" TargetMode="Externa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style>
          <a:lnRef idx="1">
            <a:schemeClr val="accent3"/>
          </a:lnRef>
          <a:fillRef idx="2">
            <a:schemeClr val="accent3"/>
          </a:fillRef>
          <a:effectRef idx="1">
            <a:schemeClr val="accent3"/>
          </a:effectRef>
          <a:fontRef idx="minor">
            <a:schemeClr val="dk1"/>
          </a:fontRef>
        </p:style>
        <p:txBody>
          <a:bodyPr>
            <a:noAutofit/>
          </a:bodyPr>
          <a:lstStyle/>
          <a:p>
            <a:r>
              <a:rPr lang="ar-DZ" sz="5400" b="1" dirty="0" smtClean="0">
                <a:solidFill>
                  <a:schemeClr val="bg1">
                    <a:lumMod val="50000"/>
                  </a:schemeClr>
                </a:solidFill>
                <a:latin typeface="Andalus" pitchFamily="18" charset="-78"/>
                <a:cs typeface="Andalus" pitchFamily="18" charset="-78"/>
              </a:rPr>
              <a:t>الصحافة الاستقصائية</a:t>
            </a:r>
            <a:endParaRPr lang="fr-FR" sz="5400" b="1" dirty="0">
              <a:solidFill>
                <a:schemeClr val="bg1">
                  <a:lumMod val="50000"/>
                </a:schemeClr>
              </a:solidFill>
              <a:latin typeface="Andalus" pitchFamily="18" charset="-78"/>
              <a:cs typeface="Andalus" pitchFamily="18" charset="-78"/>
            </a:endParaRPr>
          </a:p>
        </p:txBody>
      </p:sp>
      <p:sp>
        <p:nvSpPr>
          <p:cNvPr id="3" name="Sous-titre 2"/>
          <p:cNvSpPr>
            <a:spLocks noGrp="1"/>
          </p:cNvSpPr>
          <p:nvPr>
            <p:ph type="subTitle" idx="1"/>
          </p:nvPr>
        </p:nvSpPr>
        <p:spPr>
          <a:ln>
            <a:solidFill>
              <a:schemeClr val="accent6">
                <a:lumMod val="75000"/>
              </a:schemeClr>
            </a:solidFill>
          </a:ln>
        </p:spPr>
        <p:txBody>
          <a:bodyPr/>
          <a:lstStyle/>
          <a:p>
            <a:pPr algn="ctr"/>
            <a:r>
              <a:rPr lang="ar-DZ" sz="4800" b="1" dirty="0" smtClean="0">
                <a:solidFill>
                  <a:srgbClr val="C00000"/>
                </a:solidFill>
                <a:cs typeface="AL-Mohanad" pitchFamily="2" charset="-78"/>
              </a:rPr>
              <a:t>المحاضرة1</a:t>
            </a:r>
            <a:endParaRPr lang="ar-DZ" sz="4800" b="1" dirty="0" smtClean="0">
              <a:solidFill>
                <a:srgbClr val="C00000"/>
              </a:solidFill>
              <a:cs typeface="AL-Mohanad" pitchFamily="2" charset="-78"/>
            </a:endParaRPr>
          </a:p>
          <a:p>
            <a:r>
              <a:rPr lang="ar-DZ" sz="4800" b="1" dirty="0" smtClean="0">
                <a:solidFill>
                  <a:schemeClr val="tx2">
                    <a:lumMod val="10000"/>
                  </a:schemeClr>
                </a:solidFill>
                <a:latin typeface="Andalus" pitchFamily="18" charset="-78"/>
                <a:cs typeface="Andalus" pitchFamily="18" charset="-78"/>
              </a:rPr>
              <a:t>    د/بوعزيز زهير-جامعة أم البواقي</a:t>
            </a:r>
            <a:endParaRPr lang="fr-FR" sz="4800" b="1" dirty="0">
              <a:solidFill>
                <a:schemeClr val="tx2">
                  <a:lumMod val="10000"/>
                </a:schemeClr>
              </a:solidFill>
              <a:latin typeface="Andalus" pitchFamily="18" charset="-78"/>
              <a:cs typeface="Andalus" pitchFamily="18" charset="-78"/>
            </a:endParaRPr>
          </a:p>
        </p:txBody>
      </p:sp>
    </p:spTree>
  </p:cSld>
  <p:clrMapOvr>
    <a:masterClrMapping/>
  </p:clrMapOvr>
  <p:transition spd="slow">
    <p:split orient="vert"/>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3" presetClass="emph" presetSubtype="0" fill="remove" grpId="0" nodeType="clickEffect">
                                  <p:stCondLst>
                                    <p:cond delay="0"/>
                                  </p:stCondLst>
                                  <p:childTnLst>
                                    <p:animClr clrSpc="rgb">
                                      <p:cBhvr override="childStyle">
                                        <p:cTn id="6" dur="1500" accel="50000" autoRev="1" fill="hold" tmFilter="0, 0; .33333, 1; 1, 1">
                                          <p:stCondLst>
                                            <p:cond delay="0"/>
                                          </p:stCondLst>
                                        </p:cTn>
                                        <p:tgtEl>
                                          <p:spTgt spid="2"/>
                                        </p:tgtEl>
                                        <p:attrNameLst>
                                          <p:attrName>style.color</p:attrName>
                                        </p:attrNameLst>
                                      </p:cBhvr>
                                      <p:to>
                                        <a:schemeClr val="accent2"/>
                                      </p:to>
                                    </p:animClr>
                                    <p:animClr clrSpc="rgb">
                                      <p:cBhvr>
                                        <p:cTn id="7" dur="1500" accel="50000" autoRev="1" fill="hold" tmFilter="0, 0; .33333, 1; 1, 1">
                                          <p:stCondLst>
                                            <p:cond delay="0"/>
                                          </p:stCondLst>
                                        </p:cTn>
                                        <p:tgtEl>
                                          <p:spTgt spid="2"/>
                                        </p:tgtEl>
                                        <p:attrNameLst>
                                          <p:attrName>fillcolor</p:attrName>
                                        </p:attrNameLst>
                                      </p:cBhvr>
                                      <p:to>
                                        <a:schemeClr val="accent2"/>
                                      </p:to>
                                    </p:animClr>
                                    <p:set>
                                      <p:cBhvr>
                                        <p:cTn id="8" dur="3000" fill="hold"/>
                                        <p:tgtEl>
                                          <p:spTgt spid="2"/>
                                        </p:tgtEl>
                                        <p:attrNameLst>
                                          <p:attrName>fill.type</p:attrName>
                                        </p:attrNameLst>
                                      </p:cBhvr>
                                      <p:to>
                                        <p:strVal val="solid"/>
                                      </p:to>
                                    </p:set>
                                    <p:set>
                                      <p:cBhvr>
                                        <p:cTn id="9" dur="3000" fill="hold"/>
                                        <p:tgtEl>
                                          <p:spTgt spid="2"/>
                                        </p:tgtEl>
                                        <p:attrNameLst>
                                          <p:attrName>fill.on</p:attrName>
                                        </p:attrNameLst>
                                      </p:cBhvr>
                                      <p:to>
                                        <p:strVal val="true"/>
                                      </p:to>
                                    </p:set>
                                    <p:animScale>
                                      <p:cBhvr>
                                        <p:cTn id="10" dur="1500" accel="50000" autoRev="1" fill="hold" tmFilter="0, 0; .33333, 1; 1, 1">
                                          <p:stCondLst>
                                            <p:cond delay="0"/>
                                          </p:stCondLst>
                                        </p:cTn>
                                        <p:tgtEl>
                                          <p:spTgt spid="2"/>
                                        </p:tgtEl>
                                      </p:cBhvr>
                                      <p:from x="100000" y="100000"/>
                                      <p:to x="100000" y="140000"/>
                                    </p:animScale>
                                  </p:childTnLst>
                                </p:cTn>
                              </p:par>
                            </p:childTnLst>
                          </p:cTn>
                        </p:par>
                      </p:childTnLst>
                    </p:cTn>
                  </p:par>
                  <p:par>
                    <p:cTn id="11" fill="hold">
                      <p:stCondLst>
                        <p:cond delay="indefinite"/>
                      </p:stCondLst>
                      <p:childTnLst>
                        <p:par>
                          <p:cTn id="12" fill="hold">
                            <p:stCondLst>
                              <p:cond delay="0"/>
                            </p:stCondLst>
                            <p:childTnLst>
                              <p:par>
                                <p:cTn id="13" presetID="2" presetClass="entr" presetSubtype="4" fill="hold" nodeType="clickEffect">
                                  <p:stCondLst>
                                    <p:cond delay="0"/>
                                  </p:stCondLst>
                                  <p:childTnLst>
                                    <p:set>
                                      <p:cBhvr>
                                        <p:cTn id="14" dur="1" fill="hold">
                                          <p:stCondLst>
                                            <p:cond delay="0"/>
                                          </p:stCondLst>
                                        </p:cTn>
                                        <p:tgtEl>
                                          <p:spTgt spid="3">
                                            <p:txEl>
                                              <p:pRg st="0" end="0"/>
                                            </p:txEl>
                                          </p:spTgt>
                                        </p:tgtEl>
                                        <p:attrNameLst>
                                          <p:attrName>style.visibility</p:attrName>
                                        </p:attrNameLst>
                                      </p:cBhvr>
                                      <p:to>
                                        <p:strVal val="visible"/>
                                      </p:to>
                                    </p:set>
                                    <p:anim calcmode="lin" valueType="num">
                                      <p:cBhvr additive="base">
                                        <p:cTn id="15"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16"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par>
                          <p:cTn id="17" fill="hold">
                            <p:stCondLst>
                              <p:cond delay="500"/>
                            </p:stCondLst>
                            <p:childTnLst>
                              <p:par>
                                <p:cTn id="18" presetID="33" presetClass="emph" presetSubtype="0" fill="remove" nodeType="afterEffect">
                                  <p:stCondLst>
                                    <p:cond delay="0"/>
                                  </p:stCondLst>
                                  <p:childTnLst>
                                    <p:animClr clrSpc="rgb">
                                      <p:cBhvr override="childStyle">
                                        <p:cTn id="19" dur="1500" accel="50000" autoRev="1" fill="hold" tmFilter="0, 0; .33333, 1; 1, 1">
                                          <p:stCondLst>
                                            <p:cond delay="0"/>
                                          </p:stCondLst>
                                        </p:cTn>
                                        <p:tgtEl>
                                          <p:spTgt spid="3">
                                            <p:txEl>
                                              <p:pRg st="1" end="1"/>
                                            </p:txEl>
                                          </p:spTgt>
                                        </p:tgtEl>
                                        <p:attrNameLst>
                                          <p:attrName>style.color</p:attrName>
                                        </p:attrNameLst>
                                      </p:cBhvr>
                                      <p:to>
                                        <a:schemeClr val="accent2"/>
                                      </p:to>
                                    </p:animClr>
                                    <p:animClr clrSpc="rgb">
                                      <p:cBhvr>
                                        <p:cTn id="20" dur="1500" accel="50000" autoRev="1" fill="hold" tmFilter="0, 0; .33333, 1; 1, 1">
                                          <p:stCondLst>
                                            <p:cond delay="0"/>
                                          </p:stCondLst>
                                        </p:cTn>
                                        <p:tgtEl>
                                          <p:spTgt spid="3">
                                            <p:txEl>
                                              <p:pRg st="1" end="1"/>
                                            </p:txEl>
                                          </p:spTgt>
                                        </p:tgtEl>
                                        <p:attrNameLst>
                                          <p:attrName>fillcolor</p:attrName>
                                        </p:attrNameLst>
                                      </p:cBhvr>
                                      <p:to>
                                        <a:schemeClr val="accent2"/>
                                      </p:to>
                                    </p:animClr>
                                    <p:set>
                                      <p:cBhvr>
                                        <p:cTn id="21" dur="3000" fill="hold"/>
                                        <p:tgtEl>
                                          <p:spTgt spid="3">
                                            <p:txEl>
                                              <p:pRg st="1" end="1"/>
                                            </p:txEl>
                                          </p:spTgt>
                                        </p:tgtEl>
                                        <p:attrNameLst>
                                          <p:attrName>fill.type</p:attrName>
                                        </p:attrNameLst>
                                      </p:cBhvr>
                                      <p:to>
                                        <p:strVal val="solid"/>
                                      </p:to>
                                    </p:set>
                                    <p:set>
                                      <p:cBhvr>
                                        <p:cTn id="22" dur="3000" fill="hold"/>
                                        <p:tgtEl>
                                          <p:spTgt spid="3">
                                            <p:txEl>
                                              <p:pRg st="1" end="1"/>
                                            </p:txEl>
                                          </p:spTgt>
                                        </p:tgtEl>
                                        <p:attrNameLst>
                                          <p:attrName>fill.on</p:attrName>
                                        </p:attrNameLst>
                                      </p:cBhvr>
                                      <p:to>
                                        <p:strVal val="true"/>
                                      </p:to>
                                    </p:set>
                                    <p:animScale>
                                      <p:cBhvr>
                                        <p:cTn id="23" dur="1500" accel="50000" autoRev="1" fill="hold" tmFilter="0, 0; .33333, 1; 1, 1">
                                          <p:stCondLst>
                                            <p:cond delay="0"/>
                                          </p:stCondLst>
                                        </p:cTn>
                                        <p:tgtEl>
                                          <p:spTgt spid="3">
                                            <p:txEl>
                                              <p:pRg st="1" end="1"/>
                                            </p:txEl>
                                          </p:spTgt>
                                        </p:tgtEl>
                                      </p:cBhvr>
                                      <p:from x="100000" y="100000"/>
                                      <p:to x="100000" y="14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29" name="Rectangle 1"/>
          <p:cNvSpPr>
            <a:spLocks noChangeArrowheads="1"/>
          </p:cNvSpPr>
          <p:nvPr/>
        </p:nvSpPr>
        <p:spPr bwMode="auto">
          <a:xfrm>
            <a:off x="214282" y="785795"/>
            <a:ext cx="8929718" cy="6001643"/>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الصحافة الاستقصائية لدى أكثر المدربين خبرة تقوم على منهجية متينة، واعتماد كثيف على المصادر الأصلية، وعلى وضع فرضية واختبارها، وعلى استخدام نظام محكم للتحقق.</a:t>
            </a:r>
            <a:endParaRPr kumimoji="0" lang="fr-F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DZ"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يقول ديفيد </a:t>
            </a:r>
            <a:r>
              <a:rPr kumimoji="0" lang="ar-DZ" sz="24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rPr>
              <a:t>كابلان</a:t>
            </a:r>
            <a:r>
              <a:rPr kumimoji="0" lang="ar-DZ"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وهو المدير التنفيذي للشبكة العالمية للصحافة الاستقصائية:"</a:t>
            </a: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يمكنك الحصول على العديد من التعريفات من أناس مختلفون، ولكن الصحفيين أنفسهم الذين يمارسون التقارير الاستقصائية يتفقون كثيرا على مجموعة من الخصائص التي تصف هذا المجال، مثل البحث </a:t>
            </a:r>
            <a:r>
              <a:rPr kumimoji="0" lang="ar-SA" sz="24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rPr>
              <a:t>الممنهج</a:t>
            </a: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و استخدام الوثائق والبيانات العامة، تلك الخصائص تحتاج لمجموعة من الأنماط والتقنيات التي تحتاج بالعادة لسنوات لإتقانها"</a:t>
            </a:r>
            <a:endParaRPr kumimoji="0" lang="fr-F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1" i="0" u="none" strike="noStrike" cap="none" normalizeH="0" baseline="0" dirty="0" smtClean="0">
                <a:ln>
                  <a:noFill/>
                </a:ln>
                <a:solidFill>
                  <a:schemeClr val="accent1">
                    <a:lumMod val="75000"/>
                  </a:schemeClr>
                </a:solidFill>
                <a:effectLst/>
                <a:latin typeface="Simplified Arabic" pitchFamily="18" charset="-78"/>
                <a:ea typeface="Times New Roman" pitchFamily="18" charset="0"/>
                <a:cs typeface="Simplified Arabic" pitchFamily="18" charset="-78"/>
              </a:rPr>
              <a:t>يعرف المعجم كلمة “تحقيق” على أنها سعي منظم وراء المعلومات. وهذا لا يمكن تحقيقه عادة في يوم أو اثنين. التحقيق الشامل يتطلب وقتا.</a:t>
            </a:r>
            <a:endParaRPr kumimoji="0" lang="fr-FR" sz="2400" b="1" i="0" u="none" strike="noStrike" cap="none" normalizeH="0" baseline="0" dirty="0" smtClean="0">
              <a:ln>
                <a:noFill/>
              </a:ln>
              <a:solidFill>
                <a:schemeClr val="accent1">
                  <a:lumMod val="75000"/>
                </a:schemeClr>
              </a:solidFill>
              <a:effectLst/>
              <a:latin typeface="Arial" pitchFamily="34" charset="0"/>
              <a:ea typeface="Times New Roman" pitchFamily="18"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يشير آخرون إلى دور مركزي للصحافة الاستقصائية في ابتكار أساليب عمل جديدة، كما حدث في التسعينيات مع استخدام الحواسيب في تحليل البيانات وعرضها. “صحافة التحقيقات مهمة لأنها تقودنا إلى وسائل وطرق جديدة في عمل الأشياء”، وفق ملاحظة </a:t>
            </a:r>
            <a:r>
              <a:rPr kumimoji="0" lang="ar-SA" sz="24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rPr>
              <a:t>برانت</a:t>
            </a: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a:t>
            </a:r>
            <a:r>
              <a:rPr kumimoji="0" lang="ar-SA" sz="24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rPr>
              <a:t>هيوستون</a:t>
            </a: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الذي يشغل منصب أستاذ كرسي </a:t>
            </a:r>
            <a:r>
              <a:rPr kumimoji="0" lang="ar-DZ"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ث</a:t>
            </a:r>
            <a:r>
              <a:rPr kumimoji="0" lang="ar-SA" sz="24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rPr>
              <a:t>ابت</a:t>
            </a: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للصحافة في جامعة </a:t>
            </a:r>
            <a:r>
              <a:rPr kumimoji="0" lang="ar-SA" sz="24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rPr>
              <a:t>إلينويز</a:t>
            </a: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بعد سنوات في إدارة فرق من صحافي ومحرري التحقيقات. يقول</a:t>
            </a:r>
            <a:endParaRPr kumimoji="0" lang="fr-FR" sz="2400" b="0" i="0" u="none" strike="noStrike" cap="none" normalizeH="0" baseline="0" dirty="0" smtClean="0">
              <a:ln>
                <a:noFill/>
              </a:ln>
              <a:solidFill>
                <a:schemeClr val="tx1"/>
              </a:solidFill>
              <a:effectLst/>
              <a:latin typeface="Arial" pitchFamily="34" charset="0"/>
              <a:ea typeface="Times New Roman" pitchFamily="18" charset="0"/>
              <a:cs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“هذه الأساليب والتقنيات المهنية سرعان ما تنتقل إلى العمل الصحفي اليومي، وبذلك نرفع من سوية الأداء في المهنة كلها”.</a:t>
            </a:r>
            <a:endParaRPr kumimoji="0" lang="ar-SA"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cu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3" name="Rectangle 1"/>
          <p:cNvSpPr>
            <a:spLocks noChangeArrowheads="1"/>
          </p:cNvSpPr>
          <p:nvPr/>
        </p:nvSpPr>
        <p:spPr bwMode="auto">
          <a:xfrm>
            <a:off x="0" y="0"/>
            <a:ext cx="9144000" cy="6863417"/>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كخلاصة نقول:</a:t>
            </a:r>
          </a:p>
          <a:p>
            <a:pPr lvl="0" algn="r" rtl="1" fontAlgn="base">
              <a:spcBef>
                <a:spcPct val="0"/>
              </a:spcBef>
              <a:spcAft>
                <a:spcPct val="0"/>
              </a:spcAft>
            </a:pPr>
            <a:r>
              <a:rPr kumimoji="0" lang="ar-DZ" sz="2800" b="1"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ا</a:t>
            </a:r>
            <a:r>
              <a:rPr kumimoji="0" lang="ar-SA" sz="2800" b="1"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لصحافة الاستقصائية </a:t>
            </a:r>
            <a:r>
              <a:rPr kumimoji="0" lang="ar-DZ" sz="2800" b="1"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a:t>
            </a:r>
            <a: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a:r>
            <a:b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br>
            <a:r>
              <a:rPr kumimoji="0" lang="fr-FR" sz="2400" b="1" i="0" u="none" strike="noStrike" cap="none" normalizeH="0" baseline="0" dirty="0" smtClean="0">
                <a:ln>
                  <a:noFill/>
                </a:ln>
                <a:solidFill>
                  <a:srgbClr val="FF0000"/>
                </a:solidFill>
                <a:effectLst/>
                <a:latin typeface="Simplified Arabic" pitchFamily="18" charset="-78"/>
                <a:ea typeface="Times New Roman" pitchFamily="18" charset="0"/>
                <a:cs typeface="Simplified Arabic" pitchFamily="18" charset="-78"/>
              </a:rPr>
              <a:t>-1 </a:t>
            </a:r>
            <a:r>
              <a:rPr kumimoji="0" lang="ar-SA" sz="2400" b="1" i="0" u="none" strike="noStrike" cap="none" normalizeH="0" baseline="0" dirty="0" smtClean="0">
                <a:ln>
                  <a:noFill/>
                </a:ln>
                <a:solidFill>
                  <a:srgbClr val="FF0000"/>
                </a:solidFill>
                <a:effectLst/>
                <a:latin typeface="Simplified Arabic" pitchFamily="18" charset="-78"/>
                <a:ea typeface="Times New Roman" pitchFamily="18" charset="0"/>
                <a:cs typeface="Simplified Arabic" pitchFamily="18" charset="-78"/>
              </a:rPr>
              <a:t>ليست صحافة التخصص</a:t>
            </a:r>
            <a:r>
              <a:rPr kumimoji="0" lang="ar-DZ" sz="2400" b="1" i="0" u="none" strike="noStrike" cap="none" normalizeH="0" baseline="0" dirty="0" smtClean="0">
                <a:ln>
                  <a:noFill/>
                </a:ln>
                <a:solidFill>
                  <a:srgbClr val="FF0000"/>
                </a:solidFill>
                <a:effectLst/>
                <a:latin typeface="Simplified Arabic" pitchFamily="18" charset="-78"/>
                <a:ea typeface="Times New Roman" pitchFamily="18" charset="0"/>
                <a:cs typeface="Simplified Arabic" pitchFamily="18" charset="-78"/>
              </a:rPr>
              <a:t>:</a:t>
            </a:r>
            <a: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a:r>
            <a:b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br>
            <a: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a:t>
            </a: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يعتقد بعض الصحفيين أن كلّ الصحافة الجيدة هي صحافة استقصائية،" بحسب </a:t>
            </a:r>
            <a:r>
              <a:rPr kumimoji="0" lang="ar-SA" sz="24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rPr>
              <a:t>كابلن</a:t>
            </a: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إلاّ أن الصحافة الاستقصائية تتطلّب المزيد من البحث بعمق. "يقوم صحفيو التخصص باستخدام التقنيات الاستقصائية، إلاّ أن ذلك لا يدفع الاثنان إلى الترادف في المعنى والمضمون"، كما أكّد </a:t>
            </a:r>
            <a:r>
              <a:rPr kumimoji="0" lang="ar-SA" sz="24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rPr>
              <a:t>كابلن</a:t>
            </a:r>
            <a: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a:t>
            </a:r>
            <a:b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br>
            <a:r>
              <a:rPr kumimoji="0" lang="fr-FR" sz="2400" b="1" i="0" u="none" strike="noStrike" cap="none" normalizeH="0" baseline="0" dirty="0" smtClean="0">
                <a:ln>
                  <a:noFill/>
                </a:ln>
                <a:solidFill>
                  <a:srgbClr val="002060"/>
                </a:solidFill>
                <a:effectLst/>
                <a:latin typeface="Simplified Arabic" pitchFamily="18" charset="-78"/>
                <a:ea typeface="Times New Roman" pitchFamily="18" charset="0"/>
                <a:cs typeface="Simplified Arabic" pitchFamily="18" charset="-78"/>
              </a:rPr>
              <a:t>-2 </a:t>
            </a:r>
            <a:r>
              <a:rPr kumimoji="0" lang="ar-SA" sz="2400" b="1" i="0" u="none" strike="noStrike" cap="none" normalizeH="0" baseline="0" dirty="0" smtClean="0">
                <a:ln>
                  <a:noFill/>
                </a:ln>
                <a:solidFill>
                  <a:srgbClr val="002060"/>
                </a:solidFill>
                <a:effectLst/>
                <a:latin typeface="Simplified Arabic" pitchFamily="18" charset="-78"/>
                <a:ea typeface="Times New Roman" pitchFamily="18" charset="0"/>
                <a:cs typeface="Simplified Arabic" pitchFamily="18" charset="-78"/>
              </a:rPr>
              <a:t>الصحافة الاستقصائية ليست صحافة ناقدة</a:t>
            </a:r>
            <a:r>
              <a:rPr kumimoji="0" lang="fr-FR" sz="2400" b="1" i="0" u="none" strike="noStrike" cap="none" normalizeH="0" baseline="0" dirty="0" smtClean="0">
                <a:ln>
                  <a:noFill/>
                </a:ln>
                <a:solidFill>
                  <a:srgbClr val="002060"/>
                </a:solidFill>
                <a:effectLst/>
                <a:latin typeface="Simplified Arabic" pitchFamily="18" charset="-78"/>
                <a:ea typeface="Times New Roman" pitchFamily="18" charset="0"/>
                <a:cs typeface="Simplified Arabic" pitchFamily="18" charset="-78"/>
              </a:rPr>
              <a:t>:</a:t>
            </a:r>
            <a: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a:r>
            <a:b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b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تأخذ التحقيقات الاستقصائية الكثير من الوقت، فتتطلب أسابيع أو أشهر أو حتى سنوات, "من الممكن أن تتضمّن الصحافة الاستقصائية الكثير من عناصر النقد, وإن قمت بكتابة مقال ما يتطلّب منك المزيد من البحث والتنقيب والنقد فإن ذلك لا يعني أنّك قدمت عملاً استقصائياً،" بحسب </a:t>
            </a:r>
            <a:r>
              <a:rPr kumimoji="0" lang="ar-SA" sz="24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rPr>
              <a:t>كابلن</a:t>
            </a:r>
            <a: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a:t>
            </a:r>
            <a:b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br>
            <a:r>
              <a:rPr kumimoji="0" lang="fr-FR" sz="2400" b="1" i="0" u="none" strike="noStrike" cap="none" normalizeH="0" baseline="0" dirty="0" smtClean="0">
                <a:ln>
                  <a:noFill/>
                </a:ln>
                <a:solidFill>
                  <a:srgbClr val="00B050"/>
                </a:solidFill>
                <a:effectLst/>
                <a:latin typeface="Simplified Arabic" pitchFamily="18" charset="-78"/>
                <a:ea typeface="Times New Roman" pitchFamily="18" charset="0"/>
                <a:cs typeface="Simplified Arabic" pitchFamily="18" charset="-78"/>
              </a:rPr>
              <a:t>-3 </a:t>
            </a:r>
            <a:r>
              <a:rPr kumimoji="0" lang="ar-SA" sz="2400" b="1" i="0" u="none" strike="noStrike" cap="none" normalizeH="0" baseline="0" dirty="0" smtClean="0">
                <a:ln>
                  <a:noFill/>
                </a:ln>
                <a:solidFill>
                  <a:srgbClr val="00B050"/>
                </a:solidFill>
                <a:effectLst/>
                <a:latin typeface="Simplified Arabic" pitchFamily="18" charset="-78"/>
                <a:ea typeface="Times New Roman" pitchFamily="18" charset="0"/>
                <a:cs typeface="Simplified Arabic" pitchFamily="18" charset="-78"/>
              </a:rPr>
              <a:t>الصحافة الاستقصائية ليست التغطية الصحفية المختصّة بالجرائم والفساد</a:t>
            </a:r>
            <a:r>
              <a:rPr kumimoji="0" lang="fr-FR" sz="2400" b="1" i="0" u="none" strike="noStrike" cap="none" normalizeH="0" baseline="0" dirty="0" smtClean="0">
                <a:ln>
                  <a:noFill/>
                </a:ln>
                <a:solidFill>
                  <a:srgbClr val="00B050"/>
                </a:solidFill>
                <a:effectLst/>
                <a:latin typeface="Simplified Arabic" pitchFamily="18" charset="-78"/>
                <a:ea typeface="Times New Roman" pitchFamily="18" charset="0"/>
                <a:cs typeface="Simplified Arabic" pitchFamily="18" charset="-78"/>
              </a:rPr>
              <a:t>:</a:t>
            </a:r>
            <a: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a:r>
            <a:b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b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تعريف الصحافة الاستقصائية كصحافة الجرائم والفساد يحدّ من نطاق السبق الصحفي، على الرغم من اعتقاد </a:t>
            </a:r>
            <a:r>
              <a:rPr kumimoji="0" lang="ar-SA" sz="24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rPr>
              <a:t>كابلن</a:t>
            </a:r>
            <a:r>
              <a:rPr kumimoji="0" lang="ar-SA"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أن هناك بعض التقاطع في هاتين الفئتين. وبحسب قوله: "لكن الصحافة الاستقصائية الجيّدة تركّز على مواضيع التعليم، واستغلال السلطة، والتهافت على الأموال، وقصص الأعمال الرائعة. ولمجرد تغطية الصحفي المختص لمواضيع الجرائم والفساد وملاحقة آخر تطوّراتها، فذلك لا يعني أنه يستخدم أدوات الصحافة الاستقصائية</a:t>
            </a:r>
            <a:r>
              <a:rPr kumimoji="0" lang="fr-FR" sz="24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a:t>
            </a:r>
            <a:endParaRPr kumimoji="0" lang="fr-FR" sz="24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23553">
                                            <p:txEl>
                                              <p:pRg st="0" end="0"/>
                                            </p:txEl>
                                          </p:spTgt>
                                        </p:tgtEl>
                                        <p:attrNameLst>
                                          <p:attrName>style.visibility</p:attrName>
                                        </p:attrNameLst>
                                      </p:cBhvr>
                                      <p:to>
                                        <p:strVal val="visible"/>
                                      </p:to>
                                    </p:set>
                                    <p:anim calcmode="lin" valueType="num">
                                      <p:cBhvr additive="base">
                                        <p:cTn id="7" dur="500" fill="hold"/>
                                        <p:tgtEl>
                                          <p:spTgt spid="2355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23553">
                                            <p:txEl>
                                              <p:pRg st="0" end="0"/>
                                            </p:txEl>
                                          </p:spTgt>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23553">
                                            <p:txEl>
                                              <p:pRg st="1" end="1"/>
                                            </p:txEl>
                                          </p:spTgt>
                                        </p:tgtEl>
                                        <p:attrNameLst>
                                          <p:attrName>style.visibility</p:attrName>
                                        </p:attrNameLst>
                                      </p:cBhvr>
                                      <p:to>
                                        <p:strVal val="visible"/>
                                      </p:to>
                                    </p:set>
                                    <p:anim calcmode="lin" valueType="num">
                                      <p:cBhvr additive="base">
                                        <p:cTn id="11" dur="500" fill="hold"/>
                                        <p:tgtEl>
                                          <p:spTgt spid="23553">
                                            <p:txEl>
                                              <p:pRg st="1" end="1"/>
                                            </p:txEl>
                                          </p:spTgt>
                                        </p:tgtEl>
                                        <p:attrNameLst>
                                          <p:attrName>ppt_x</p:attrName>
                                        </p:attrNameLst>
                                      </p:cBhvr>
                                      <p:tavLst>
                                        <p:tav tm="0">
                                          <p:val>
                                            <p:strVal val="#ppt_x"/>
                                          </p:val>
                                        </p:tav>
                                        <p:tav tm="100000">
                                          <p:val>
                                            <p:strVal val="#ppt_x"/>
                                          </p:val>
                                        </p:tav>
                                      </p:tavLst>
                                    </p:anim>
                                    <p:anim calcmode="lin" valueType="num">
                                      <p:cBhvr additive="base">
                                        <p:cTn id="12" dur="500" fill="hold"/>
                                        <p:tgtEl>
                                          <p:spTgt spid="2355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r>
              <a:rPr lang="ar-DZ" b="1" dirty="0" smtClean="0">
                <a:cs typeface="+mn-cs"/>
              </a:rPr>
              <a:t>مقـــــــــــــــدمة</a:t>
            </a:r>
            <a:endParaRPr lang="fr-FR" b="1" dirty="0">
              <a:cs typeface="+mn-cs"/>
            </a:endParaRPr>
          </a:p>
        </p:txBody>
      </p:sp>
      <p:sp>
        <p:nvSpPr>
          <p:cNvPr id="3" name="Espace réservé du contenu 2"/>
          <p:cNvSpPr>
            <a:spLocks noGrp="1"/>
          </p:cNvSpPr>
          <p:nvPr>
            <p:ph idx="1"/>
          </p:nvPr>
        </p:nvSpPr>
        <p:spPr/>
        <p:txBody>
          <a:bodyPr>
            <a:noAutofit/>
          </a:bodyPr>
          <a:lstStyle/>
          <a:p>
            <a:pPr algn="r"/>
            <a:r>
              <a:rPr lang="ar-DZ" dirty="0" smtClean="0"/>
              <a:t>تعتمد التغطية الإخبارية التقليدية بصورة عامة وأحيانا كليا على مواد ومعلومات وفرها آخرون (في الشرطة والحكومات والشركات العامة والخاصة.. الخ) وتعتمد على جمع ردود فعل متعددة حيالها، وعلى العكس من ذلك تعتمد التغطية الاستقصائية على مواد جُمعت بمبادرة شخصية من الصحفي ولهذا فإنها تسمى أحيانا كثيرة "تغطية المشروع".</a:t>
            </a:r>
          </a:p>
          <a:p>
            <a:pPr algn="r"/>
            <a:r>
              <a:rPr lang="ar-DZ" dirty="0" smtClean="0"/>
              <a:t>"تغطية المشروع" أو الصحافة الاستقصائية ليسا فقط الاسمين اللذين يطلقان على هذا النوع من الصحافة، فأحيانا يتم استخدام مصطلح "تغطية القضايا المتعلقة بالخدمات العامة" بالتبادل مع مصطلح "الصحافة الاستقصائية" فتقارير القضايا المتعلقة بالخدمات العامة تقارير استقصائية بطبيعتها حيث إنها تتطلب البحث العميق للوصول إلى نتائج تهم وتؤثر على المجتمع، وكذلك فإن الصحافة الاستقصائية دائماً تخدم </a:t>
            </a:r>
            <a:r>
              <a:rPr lang="ar-DZ" sz="2700" dirty="0" smtClean="0"/>
              <a:t>الجمهور من خلال الكشف عن معلومات مهمة.</a:t>
            </a:r>
          </a:p>
          <a:p>
            <a:pPr algn="r">
              <a:buNone/>
            </a:pPr>
            <a:endParaRPr lang="fr-FR" sz="2700" dirty="0"/>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 presetClass="entr" presetSubtype="16" fill="hold" grpId="1"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box(in)">
                                      <p:cBhvr>
                                        <p:cTn id="7" dur="2000"/>
                                        <p:tgtEl>
                                          <p:spTgt spid="2"/>
                                        </p:tgtEl>
                                      </p:cBhvr>
                                    </p:animEffect>
                                  </p:childTnLst>
                                </p:cTn>
                              </p:par>
                            </p:childTnLst>
                          </p:cTn>
                        </p:par>
                      </p:childTnLst>
                    </p:cTn>
                  </p:par>
                  <p:par>
                    <p:cTn id="8" fill="hold">
                      <p:stCondLst>
                        <p:cond delay="indefinite"/>
                      </p:stCondLst>
                      <p:childTnLst>
                        <p:par>
                          <p:cTn id="9" fill="hold">
                            <p:stCondLst>
                              <p:cond delay="0"/>
                            </p:stCondLst>
                            <p:childTnLst>
                              <p:par>
                                <p:cTn id="10" presetID="42" presetClass="entr" presetSubtype="0" fill="hold" nodeType="clickEffect">
                                  <p:stCondLst>
                                    <p:cond delay="0"/>
                                  </p:stCondLst>
                                  <p:iterate type="wd">
                                    <p:tmPct val="10000"/>
                                  </p:iterate>
                                  <p:childTnLst>
                                    <p:set>
                                      <p:cBhvr>
                                        <p:cTn id="11" dur="1" fill="hold">
                                          <p:stCondLst>
                                            <p:cond delay="0"/>
                                          </p:stCondLst>
                                        </p:cTn>
                                        <p:tgtEl>
                                          <p:spTgt spid="3">
                                            <p:txEl>
                                              <p:pRg st="0" end="0"/>
                                            </p:txEl>
                                          </p:spTgt>
                                        </p:tgtEl>
                                        <p:attrNameLst>
                                          <p:attrName>style.visibility</p:attrName>
                                        </p:attrNameLst>
                                      </p:cBhvr>
                                      <p:to>
                                        <p:strVal val="visible"/>
                                      </p:to>
                                    </p:set>
                                    <p:animEffect transition="in" filter="fade">
                                      <p:cBhvr>
                                        <p:cTn id="12" dur="3000"/>
                                        <p:tgtEl>
                                          <p:spTgt spid="3">
                                            <p:txEl>
                                              <p:pRg st="0" end="0"/>
                                            </p:txEl>
                                          </p:spTgt>
                                        </p:tgtEl>
                                      </p:cBhvr>
                                    </p:animEffect>
                                    <p:anim calcmode="lin" valueType="num">
                                      <p:cBhvr>
                                        <p:cTn id="13" dur="3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14" dur="3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nodeType="clickEffect">
                                  <p:stCondLst>
                                    <p:cond delay="0"/>
                                  </p:stCondLst>
                                  <p:iterate type="wd">
                                    <p:tmPct val="10000"/>
                                  </p:iterate>
                                  <p:childTnLst>
                                    <p:set>
                                      <p:cBhvr>
                                        <p:cTn id="18" dur="1" fill="hold">
                                          <p:stCondLst>
                                            <p:cond delay="0"/>
                                          </p:stCondLst>
                                        </p:cTn>
                                        <p:tgtEl>
                                          <p:spTgt spid="3">
                                            <p:txEl>
                                              <p:pRg st="1" end="1"/>
                                            </p:txEl>
                                          </p:spTgt>
                                        </p:tgtEl>
                                        <p:attrNameLst>
                                          <p:attrName>style.visibility</p:attrName>
                                        </p:attrNameLst>
                                      </p:cBhvr>
                                      <p:to>
                                        <p:strVal val="visible"/>
                                      </p:to>
                                    </p:set>
                                    <p:animEffect transition="in" filter="fade">
                                      <p:cBhvr>
                                        <p:cTn id="19" dur="3000"/>
                                        <p:tgtEl>
                                          <p:spTgt spid="3">
                                            <p:txEl>
                                              <p:pRg st="1" end="1"/>
                                            </p:txEl>
                                          </p:spTgt>
                                        </p:tgtEl>
                                      </p:cBhvr>
                                    </p:animEffect>
                                    <p:anim calcmode="lin" valueType="num">
                                      <p:cBhvr>
                                        <p:cTn id="20" dur="3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21" dur="3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9" name="Rectangle 1"/>
          <p:cNvSpPr>
            <a:spLocks noChangeArrowheads="1"/>
          </p:cNvSpPr>
          <p:nvPr/>
        </p:nvSpPr>
        <p:spPr bwMode="auto">
          <a:xfrm>
            <a:off x="0" y="642918"/>
            <a:ext cx="9144000" cy="5262979"/>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Char char="•"/>
              <a:tabLst/>
            </a:pPr>
            <a:r>
              <a:rPr kumimoji="0" lang="ar-DZ" sz="2400" b="0" i="0" u="none" strike="noStrike" cap="none" normalizeH="0" baseline="0" dirty="0" smtClean="0">
                <a:ln>
                  <a:noFill/>
                </a:ln>
                <a:solidFill>
                  <a:schemeClr val="tx1"/>
                </a:solidFill>
                <a:effectLst/>
                <a:latin typeface="Sakkal Majalla" pitchFamily="2" charset="-78"/>
                <a:ea typeface="Times New Roman" pitchFamily="18" charset="0"/>
              </a:rPr>
              <a:t>1-</a:t>
            </a:r>
            <a:r>
              <a:rPr kumimoji="0" lang="ar-SA" sz="2400" b="0" i="0" u="none" strike="noStrike" cap="none" normalizeH="0" baseline="0" dirty="0" smtClean="0">
                <a:ln>
                  <a:noFill/>
                </a:ln>
                <a:solidFill>
                  <a:schemeClr val="tx1"/>
                </a:solidFill>
                <a:effectLst/>
                <a:latin typeface="Sakkal Majalla" pitchFamily="2" charset="-78"/>
                <a:ea typeface="Times New Roman" pitchFamily="18" charset="0"/>
              </a:rPr>
              <a:t>ماهية الصحافة الاستقصائية:</a:t>
            </a:r>
            <a:endParaRPr kumimoji="0" lang="fr-FR" sz="2400" b="0" i="0" u="none" strike="noStrike" cap="none" normalizeH="0" baseline="0" dirty="0" smtClean="0">
              <a:ln>
                <a:noFill/>
              </a:ln>
              <a:solidFill>
                <a:schemeClr val="tx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Sakkal Majalla" pitchFamily="2" charset="-78"/>
                <a:ea typeface="Times New Roman" pitchFamily="18" charset="0"/>
              </a:rPr>
              <a:t>1.1-المفهوم اللغوي</a:t>
            </a:r>
            <a:r>
              <a:rPr kumimoji="0" lang="ar-DZ" sz="2400" b="0" i="0" u="none" strike="noStrike" cap="none" normalizeH="0" baseline="0" dirty="0" smtClean="0">
                <a:ln>
                  <a:noFill/>
                </a:ln>
                <a:solidFill>
                  <a:schemeClr val="tx1"/>
                </a:solidFill>
                <a:effectLst/>
                <a:latin typeface="Sakkal Majalla" pitchFamily="2" charset="-78"/>
                <a:ea typeface="Times New Roman" pitchFamily="18" charset="0"/>
              </a:rPr>
              <a:t>:</a:t>
            </a:r>
          </a:p>
          <a:p>
            <a:pPr lvl="0" algn="r" rtl="1" eaLnBrk="0" fontAlgn="base" hangingPunct="0">
              <a:spcBef>
                <a:spcPct val="0"/>
              </a:spcBef>
              <a:spcAft>
                <a:spcPct val="0"/>
              </a:spcAft>
            </a:pPr>
            <a:r>
              <a:rPr lang="ar-SA" sz="2400" dirty="0" err="1" smtClean="0"/>
              <a:t>القصو</a:t>
            </a:r>
            <a:r>
              <a:rPr lang="ar-SA" sz="2400" dirty="0" smtClean="0"/>
              <a:t>: البعد ، والأقصى: الأبعد. ويقال: تقصاهم أي طلبهم واحداً واحداً</a:t>
            </a:r>
            <a:r>
              <a:rPr lang="fr-FR" sz="2400" dirty="0" smtClean="0"/>
              <a:t>.</a:t>
            </a:r>
            <a:br>
              <a:rPr lang="fr-FR" sz="2400" dirty="0" smtClean="0"/>
            </a:br>
            <a:r>
              <a:rPr lang="ar-SA" sz="2400" dirty="0" smtClean="0"/>
              <a:t>ويتبين من مجمل هذه المعاني إن التقصي هو تتبع الأثر، وكان قص الأثر مهنة معروفة في العصر الجاهلي والعصور الأولى للحضارة الإسلامية، </a:t>
            </a:r>
            <a:r>
              <a:rPr lang="ar-SA" sz="2400" dirty="0" err="1" smtClean="0"/>
              <a:t>سيما</a:t>
            </a:r>
            <a:r>
              <a:rPr lang="ar-SA" sz="2400" dirty="0" smtClean="0"/>
              <a:t> وإن ظروف الحياة الاقتصادية والعسكرية تتطلب ذلك، فهناك من له القدرة على تتبع الهاربين، أو أثر الحيوانات والقوافل الضالة، وما زلنا نسمع بتشكيل لجان تقصي الحقائق التي عليها البحث عن حقيقة مشكلة ما بزيارة جميع الأماكن، والاستماع إلى شهادات جميع الأطراف في الموضوع. </a:t>
            </a:r>
            <a:endParaRPr lang="ar-DZ" sz="2400" dirty="0" smtClean="0">
              <a:latin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fr-FR" sz="2400" b="0" i="0" u="none" strike="noStrike" cap="none" normalizeH="0" baseline="0" dirty="0" smtClean="0">
              <a:ln>
                <a:noFill/>
              </a:ln>
              <a:solidFill>
                <a:schemeClr val="tx1"/>
              </a:solidFill>
              <a:effectLst/>
              <a:latin typeface="Arial" pitchFamily="34"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2400" b="0" i="0" u="none" strike="noStrike" cap="none" normalizeH="0" baseline="0" dirty="0" smtClean="0">
                <a:ln>
                  <a:noFill/>
                </a:ln>
                <a:solidFill>
                  <a:schemeClr val="tx1"/>
                </a:solidFill>
                <a:effectLst/>
                <a:latin typeface="Sakkal Majalla" pitchFamily="2" charset="-78"/>
                <a:ea typeface="Times New Roman" pitchFamily="18" charset="0"/>
              </a:rPr>
              <a:t>2.1- المفهوم الاصطلاحي</a:t>
            </a:r>
            <a:r>
              <a:rPr kumimoji="0" lang="ar-DZ" sz="2400" b="0" i="0" u="none" strike="noStrike" cap="none" normalizeH="0" baseline="0" dirty="0" smtClean="0">
                <a:ln>
                  <a:noFill/>
                </a:ln>
                <a:solidFill>
                  <a:schemeClr val="tx1"/>
                </a:solidFill>
                <a:effectLst/>
                <a:latin typeface="Sakkal Majalla" pitchFamily="2" charset="-78"/>
                <a:ea typeface="Times New Roman" pitchFamily="18" charset="0"/>
              </a:rPr>
              <a:t>:</a:t>
            </a:r>
          </a:p>
          <a:p>
            <a:pPr marL="0" marR="0" lvl="0" indent="0" algn="r" defTabSz="914400" rtl="1" eaLnBrk="0" fontAlgn="base" latinLnBrk="0" hangingPunct="0">
              <a:lnSpc>
                <a:spcPct val="100000"/>
              </a:lnSpc>
              <a:spcBef>
                <a:spcPct val="0"/>
              </a:spcBef>
              <a:spcAft>
                <a:spcPct val="0"/>
              </a:spcAft>
              <a:buClrTx/>
              <a:buSzTx/>
              <a:buFontTx/>
              <a:buNone/>
              <a:tabLst/>
            </a:pPr>
            <a:endParaRPr kumimoji="0" lang="ar-DZ" sz="2400" b="0" i="0" u="none" strike="noStrike" cap="none" normalizeH="0" baseline="0" dirty="0" smtClean="0">
              <a:ln>
                <a:noFill/>
              </a:ln>
              <a:solidFill>
                <a:schemeClr val="tx1"/>
              </a:solidFill>
              <a:effectLst/>
              <a:latin typeface="Sakkal Majalla" pitchFamily="2" charset="-78"/>
              <a:ea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endParaRPr lang="ar-DZ" sz="2400" dirty="0" smtClean="0">
              <a:latin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DZ" sz="2400" b="0" i="0" u="none" strike="noStrike" cap="none" normalizeH="0" baseline="0" dirty="0" smtClean="0">
              <a:ln>
                <a:noFill/>
              </a:ln>
              <a:solidFill>
                <a:schemeClr val="tx1"/>
              </a:solidFill>
              <a:effectLst/>
              <a:latin typeface="Sakkal Majalla" pitchFamily="2" charset="-78"/>
            </a:endParaRPr>
          </a:p>
          <a:p>
            <a:pPr marL="0" marR="0" lvl="0" indent="0" algn="r" defTabSz="914400" rtl="1" eaLnBrk="0" fontAlgn="base" latinLnBrk="0" hangingPunct="0">
              <a:lnSpc>
                <a:spcPct val="100000"/>
              </a:lnSpc>
              <a:spcBef>
                <a:spcPct val="0"/>
              </a:spcBef>
              <a:spcAft>
                <a:spcPct val="0"/>
              </a:spcAft>
              <a:buClrTx/>
              <a:buSzTx/>
              <a:buFontTx/>
              <a:buNone/>
              <a:tabLst/>
            </a:pPr>
            <a:endParaRPr kumimoji="0" lang="ar-SA" sz="2400" b="0" i="0" u="none" strike="noStrike" cap="none" normalizeH="0" baseline="0" dirty="0" smtClean="0">
              <a:ln>
                <a:noFill/>
              </a:ln>
              <a:solidFill>
                <a:schemeClr val="tx1"/>
              </a:solidFill>
              <a:effectLst/>
              <a:latin typeface="Arial" pitchFamily="34" charset="0"/>
            </a:endParaRPr>
          </a:p>
        </p:txBody>
      </p:sp>
      <p:sp>
        <p:nvSpPr>
          <p:cNvPr id="5" name="Rectangle 4"/>
          <p:cNvSpPr/>
          <p:nvPr/>
        </p:nvSpPr>
        <p:spPr>
          <a:xfrm>
            <a:off x="714348" y="4357694"/>
            <a:ext cx="8429652" cy="1815882"/>
          </a:xfrm>
          <a:prstGeom prst="rect">
            <a:avLst/>
          </a:prstGeom>
        </p:spPr>
        <p:txBody>
          <a:bodyPr wrap="square">
            <a:spAutoFit/>
          </a:bodyPr>
          <a:lstStyle/>
          <a:p>
            <a:pPr algn="r"/>
            <a:r>
              <a:rPr lang="fr-FR" b="1" dirty="0" smtClean="0"/>
              <a:t>"</a:t>
            </a:r>
            <a:r>
              <a:rPr lang="ar-SA" sz="2800" dirty="0" smtClean="0"/>
              <a:t>إنها البحث والتنقيب حول قضية أو موضوع ما والبحث في عمقها، لمعرفة ما وراء المعلومات، فنشر خبر عن مؤتمر سيعقد في مكان ما ليس صحافة استقصائية، بل معرفة أسباب الانعقاد وملابساته، ومعرفة سبب </a:t>
            </a:r>
            <a:r>
              <a:rPr lang="fr-FR" sz="2800" dirty="0" smtClean="0"/>
              <a:t>.</a:t>
            </a:r>
            <a:r>
              <a:rPr lang="ar-SA" sz="2800" dirty="0" smtClean="0"/>
              <a:t>عقده </a:t>
            </a:r>
            <a:r>
              <a:rPr lang="ar-SA" sz="2800" dirty="0" smtClean="0"/>
              <a:t>في هذه الأوقات والظروف المحيطة </a:t>
            </a:r>
            <a:r>
              <a:rPr lang="ar-SA" sz="2800" dirty="0" err="1" smtClean="0"/>
              <a:t>به</a:t>
            </a:r>
            <a:r>
              <a:rPr lang="ar-SA" sz="2800" dirty="0" smtClean="0"/>
              <a:t> هو التنقيب والاستقصاء</a:t>
            </a:r>
            <a:r>
              <a:rPr lang="fr-FR" sz="2800" dirty="0" smtClean="0"/>
              <a:t>"</a:t>
            </a:r>
            <a:endParaRPr lang="fr-FR" sz="2800" dirty="0"/>
          </a:p>
        </p:txBody>
      </p:sp>
    </p:spTree>
  </p:cSld>
  <p:clrMapOvr>
    <a:masterClrMapping/>
  </p:clrMapOvr>
  <p:transition spd="slow">
    <p:wipe dir="d"/>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0" y="1305342"/>
            <a:ext cx="8929718" cy="5262979"/>
          </a:xfrm>
          <a:prstGeom prst="rect">
            <a:avLst/>
          </a:prstGeom>
        </p:spPr>
        <p:txBody>
          <a:bodyPr wrap="square">
            <a:spAutoFit/>
          </a:bodyPr>
          <a:lstStyle/>
          <a:p>
            <a:pPr algn="r"/>
            <a:r>
              <a:rPr lang="ar-SA" sz="2800" dirty="0" smtClean="0"/>
              <a:t>ويعرفها رئيس المركز الدولي للصحفيين بأنها: "سلوك منهجي ومؤسساتي صرف، يعتمد على البحث والتدقيق والاستقصاء حرصاً على الموضوعية والدقة وللتأكد من صحة الخبر، وما قد يخفيه انطلاقاً من مبدأ الشفافية ومحاربة الفساد، والتزاما بدور الصحافة ككلب حراسة على السلوك الحكومي، وكوسيلة لمساءلة المسئولين ومحاسبتهم على أعمالهم، ووفقاً لمبادئ قوانين حق الاطلاع وحرية </a:t>
            </a:r>
            <a:r>
              <a:rPr lang="ar-SA" sz="2800" dirty="0" smtClean="0"/>
              <a:t>المعلومات</a:t>
            </a:r>
            <a:r>
              <a:rPr lang="ar-DZ" sz="2800" dirty="0" smtClean="0"/>
              <a:t>.</a:t>
            </a:r>
            <a:r>
              <a:rPr lang="fr-FR" sz="2800" dirty="0" smtClean="0"/>
              <a:t/>
            </a:r>
            <a:br>
              <a:rPr lang="fr-FR" sz="2800" dirty="0" smtClean="0"/>
            </a:br>
            <a:r>
              <a:rPr lang="ar-SA" sz="2800" dirty="0" smtClean="0"/>
              <a:t>والصحافة الاستقصائية تشمل كشف أمور خفية للجمهور، أمور إما أخفاها عمداً شخص ذو منصب في السلطة أو اختفت صدفة خلف ركام فوضوي من الحقائق والظروف التي أصبح من الصعب فهمها، وتتطلب استخدام مصادر معلومات ووثائق سرية وعلنية، وهي الصحافة القائمة على المعلومات والحقائق بإتباع أسلوب منهجي وموضوعي بهدف كشف المستور وإحداث </a:t>
            </a:r>
            <a:endParaRPr lang="ar-DZ" sz="2800" dirty="0" smtClean="0"/>
          </a:p>
          <a:p>
            <a:pPr algn="r"/>
            <a:r>
              <a:rPr lang="ar-SA" sz="2800" dirty="0" smtClean="0"/>
              <a:t>تغيير </a:t>
            </a:r>
            <a:r>
              <a:rPr lang="ar-SA" sz="2800" dirty="0" smtClean="0"/>
              <a:t>للمنفعة العامة .</a:t>
            </a:r>
            <a:endParaRPr lang="fr-FR" sz="2800" dirty="0"/>
          </a:p>
        </p:txBody>
      </p:sp>
    </p:spTree>
  </p:cSld>
  <p:clrMapOvr>
    <a:masterClrMapping/>
  </p:clrMapOvr>
  <p:transition>
    <p:fade/>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14282" y="1357298"/>
            <a:ext cx="8358246" cy="3539430"/>
          </a:xfrm>
          <a:prstGeom prst="rect">
            <a:avLst/>
          </a:prstGeom>
          <a:solidFill>
            <a:srgbClr val="FF0000"/>
          </a:solidFill>
        </p:spPr>
        <p:txBody>
          <a:bodyPr wrap="square">
            <a:spAutoFit/>
          </a:bodyPr>
          <a:lstStyle/>
          <a:p>
            <a:pPr algn="r"/>
            <a:r>
              <a:rPr lang="ar-DZ" sz="2800" b="1" dirty="0" smtClean="0"/>
              <a:t>وعلى موسوعة </a:t>
            </a:r>
            <a:r>
              <a:rPr lang="ar-DZ" sz="2800" b="1" dirty="0" err="1" smtClean="0"/>
              <a:t>وكيبيديا</a:t>
            </a:r>
            <a:r>
              <a:rPr lang="ar-DZ" sz="2800" b="1" dirty="0" smtClean="0"/>
              <a:t> ورد أن ”الصحافة </a:t>
            </a:r>
            <a:r>
              <a:rPr lang="ar-DZ" sz="2800" b="1" dirty="0" smtClean="0"/>
              <a:t>الاستقصائية</a:t>
            </a:r>
            <a:r>
              <a:rPr lang="ar-DZ" sz="2800" dirty="0" smtClean="0"/>
              <a:t> هي أحد أنواع </a:t>
            </a:r>
            <a:r>
              <a:rPr lang="ar-DZ" sz="2800" dirty="0" smtClean="0">
                <a:hlinkClick r:id="rId2" tooltip="صحافة"/>
              </a:rPr>
              <a:t>الصحافة</a:t>
            </a:r>
            <a:r>
              <a:rPr lang="ar-DZ" sz="2800" dirty="0" smtClean="0"/>
              <a:t> والتي يقوم فيها الصحفيون بالتحقيق في موضوع معين مثل الجرائم الخطيرة أو </a:t>
            </a:r>
            <a:r>
              <a:rPr lang="ar-DZ" sz="2800" dirty="0" smtClean="0">
                <a:hlinkClick r:id="rId3" tooltip="فساد سياسي"/>
              </a:rPr>
              <a:t>الفساد السياسي</a:t>
            </a:r>
            <a:r>
              <a:rPr lang="ar-DZ" sz="2800" dirty="0" smtClean="0"/>
              <a:t> أو مخالفات الشركات. وقد يقضي الصحافي الاستقصائي شهورًا أو سنوات في البحث وإعداد التقرير. تعد الصحافة الاستقصائية مصدرًا رئيسيًا للمعلومات. معظم الصحافة الاستقصائية يقوم </a:t>
            </a:r>
            <a:r>
              <a:rPr lang="ar-DZ" sz="2800" dirty="0" err="1" smtClean="0"/>
              <a:t>بها</a:t>
            </a:r>
            <a:r>
              <a:rPr lang="ar-DZ" sz="2800" dirty="0" smtClean="0"/>
              <a:t> صحفيون يعملون لدى </a:t>
            </a:r>
            <a:r>
              <a:rPr lang="ar-DZ" sz="2800" dirty="0" smtClean="0">
                <a:hlinkClick r:id="rId4" tooltip="صحيفة"/>
              </a:rPr>
              <a:t>صحيفة</a:t>
            </a:r>
            <a:r>
              <a:rPr lang="ar-DZ" sz="2800" dirty="0" smtClean="0"/>
              <a:t> أو </a:t>
            </a:r>
            <a:r>
              <a:rPr lang="ar-DZ" sz="2800" dirty="0" smtClean="0">
                <a:hlinkClick r:id="rId5" tooltip="وكالة أنباء"/>
              </a:rPr>
              <a:t>وكالة </a:t>
            </a:r>
            <a:r>
              <a:rPr lang="ar-DZ" sz="2800" dirty="0" smtClean="0">
                <a:hlinkClick r:id="rId5" tooltip="وكالة أنباء"/>
              </a:rPr>
              <a:t> أنباء</a:t>
            </a:r>
            <a:r>
              <a:rPr lang="ar-DZ" sz="2800" dirty="0" smtClean="0"/>
              <a:t> أو </a:t>
            </a:r>
            <a:r>
              <a:rPr lang="ar-DZ" sz="2800" dirty="0" smtClean="0">
                <a:hlinkClick r:id="rId6"/>
              </a:rPr>
              <a:t>عامل </a:t>
            </a:r>
            <a:r>
              <a:rPr lang="ar-DZ" sz="2800" dirty="0" smtClean="0">
                <a:hlinkClick r:id="rId6"/>
              </a:rPr>
              <a:t>حر</a:t>
            </a:r>
            <a:r>
              <a:rPr lang="ar-DZ" sz="2800" dirty="0" smtClean="0"/>
              <a:t>“.</a:t>
            </a:r>
          </a:p>
          <a:p>
            <a:pPr algn="r"/>
            <a:endParaRPr lang="fr-FR" sz="2800" dirty="0"/>
          </a:p>
        </p:txBody>
      </p:sp>
      <p:sp>
        <p:nvSpPr>
          <p:cNvPr id="3" name="Rectangle 2"/>
          <p:cNvSpPr/>
          <p:nvPr/>
        </p:nvSpPr>
        <p:spPr>
          <a:xfrm>
            <a:off x="2357422" y="5143512"/>
            <a:ext cx="4572000" cy="1200329"/>
          </a:xfrm>
          <a:prstGeom prst="rect">
            <a:avLst/>
          </a:prstGeom>
          <a:solidFill>
            <a:schemeClr val="tx2">
              <a:lumMod val="50000"/>
            </a:schemeClr>
          </a:solidFill>
          <a:ln>
            <a:solidFill>
              <a:srgbClr val="FF0000"/>
            </a:solidFill>
          </a:ln>
        </p:spPr>
        <p:txBody>
          <a:bodyPr>
            <a:spAutoFit/>
          </a:bodyPr>
          <a:lstStyle/>
          <a:p>
            <a:pPr algn="ctr"/>
            <a:r>
              <a:rPr lang="fr-FR" dirty="0" smtClean="0">
                <a:hlinkClick r:id="rId5" tooltip="وكالة أنباء"/>
              </a:rPr>
              <a:t>https://ar.wikipedia.org/wiki/%D8%B5%D8%AD%D8%A7%D9%81%D8%A9_%D8%A7%D8%B3%D8%AA%D9%82%D8%B5%D8%A7%D8%A6%D9%8A%D8%A9</a:t>
            </a:r>
            <a:endParaRPr lang="fr-FR" dirty="0"/>
          </a:p>
        </p:txBody>
      </p:sp>
    </p:spTree>
  </p:cSld>
  <p:clrMapOvr>
    <a:masterClrMapping/>
  </p:clrMapOvr>
  <p:transition>
    <p:wedge/>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285720" y="2274838"/>
            <a:ext cx="8215370" cy="3477875"/>
          </a:xfrm>
          <a:prstGeom prst="rect">
            <a:avLst/>
          </a:prstGeom>
        </p:spPr>
        <p:txBody>
          <a:bodyPr wrap="square">
            <a:spAutoFit/>
          </a:bodyPr>
          <a:lstStyle/>
          <a:p>
            <a:pPr algn="r"/>
            <a:r>
              <a:rPr lang="ar-SA" sz="2800" dirty="0" smtClean="0"/>
              <a:t>وقالت المديرة التنفيذية لـ «</a:t>
            </a:r>
            <a:r>
              <a:rPr lang="ar-SA" sz="2800" dirty="0" smtClean="0">
                <a:solidFill>
                  <a:schemeClr val="accent1">
                    <a:lumMod val="50000"/>
                  </a:schemeClr>
                </a:solidFill>
              </a:rPr>
              <a:t>إعلاميون عرب من أجل صحافة استقصائية - أريج</a:t>
            </a:r>
            <a:r>
              <a:rPr lang="ar-SA" sz="2800" dirty="0" smtClean="0"/>
              <a:t>» </a:t>
            </a:r>
            <a:r>
              <a:rPr lang="ar-SA" sz="2800" b="1" dirty="0" smtClean="0"/>
              <a:t>رنا صباغ: </a:t>
            </a:r>
            <a:r>
              <a:rPr lang="ar-SA" sz="3200" b="1" dirty="0" smtClean="0"/>
              <a:t>«إن الصحافة الاستقصائية أفضل طريقة للوصول إلى قلب الحقيقة والخروج من دائرة التأثير المبرمج الذي يتم ضمن حلقات صناعة الإعلام وتمرير المعلومات». وأضافت أن «الصحافة الاستقصائية تكشف التجاوزات والممارسات الخاطئة وتُفعل مبدأ المحاسبة والمساءلة بما يؤدي مبدئيا إلى تصويب الأوضاع» </a:t>
            </a:r>
            <a:endParaRPr lang="fr-FR" sz="3200" dirty="0"/>
          </a:p>
        </p:txBody>
      </p:sp>
    </p:spTree>
  </p:cSld>
  <p:clrMapOvr>
    <a:masterClrMapping/>
  </p:clrMapOvr>
  <p:transition>
    <p:dissolve/>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09" name="Rectangle 1"/>
          <p:cNvSpPr>
            <a:spLocks noChangeArrowheads="1"/>
          </p:cNvSpPr>
          <p:nvPr/>
        </p:nvSpPr>
        <p:spPr bwMode="auto">
          <a:xfrm>
            <a:off x="0" y="928670"/>
            <a:ext cx="9144000" cy="3539430"/>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32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أما</a:t>
            </a:r>
            <a:r>
              <a:rPr kumimoji="0" lang="ar-SA" sz="32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دليل اليونسكو للتحقيقات الصحفية </a:t>
            </a:r>
            <a:r>
              <a:rPr kumimoji="0" lang="fr-FR" sz="32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hlinkClick r:id="rId2"/>
              </a:rPr>
              <a:t>Story-</a:t>
            </a:r>
            <a:r>
              <a:rPr kumimoji="0" lang="fr-FR" sz="32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hlinkClick r:id="rId2"/>
              </a:rPr>
              <a:t>Based</a:t>
            </a:r>
            <a:r>
              <a:rPr kumimoji="0" lang="fr-FR" sz="32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hlinkClick r:id="rId2"/>
              </a:rPr>
              <a:t> </a:t>
            </a:r>
            <a:r>
              <a:rPr kumimoji="0" lang="fr-FR" sz="3200" b="0" i="0" u="none" strike="noStrike" cap="none" normalizeH="0" baseline="0" dirty="0" err="1" smtClean="0">
                <a:ln>
                  <a:noFill/>
                </a:ln>
                <a:solidFill>
                  <a:srgbClr val="000000"/>
                </a:solidFill>
                <a:effectLst/>
                <a:latin typeface="Simplified Arabic" pitchFamily="18" charset="-78"/>
                <a:ea typeface="Times New Roman" pitchFamily="18" charset="0"/>
                <a:cs typeface="Simplified Arabic" pitchFamily="18" charset="-78"/>
                <a:hlinkClick r:id="rId2"/>
              </a:rPr>
              <a:t>Inquiry</a:t>
            </a:r>
            <a:r>
              <a:rPr kumimoji="0" lang="ar-SA" sz="32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a:t>
            </a:r>
            <a:r>
              <a:rPr kumimoji="0" lang="ar-SA" sz="32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hlinkClick r:id="rId3"/>
              </a:rPr>
              <a:t>النسخة العربية</a:t>
            </a:r>
            <a:r>
              <a:rPr kumimoji="0" lang="ar-SA" sz="32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يعرّف الصحافة الاستقصائية بأنها </a:t>
            </a:r>
            <a:r>
              <a:rPr kumimoji="0" lang="ar-SA" sz="3200" b="1" i="0" u="none" strike="noStrike" cap="none" normalizeH="0" baseline="0" dirty="0" smtClean="0">
                <a:ln>
                  <a:noFill/>
                </a:ln>
                <a:solidFill>
                  <a:schemeClr val="tx2">
                    <a:lumMod val="75000"/>
                  </a:schemeClr>
                </a:solidFill>
                <a:effectLst/>
                <a:latin typeface="Simplified Arabic" pitchFamily="18" charset="-78"/>
                <a:ea typeface="Times New Roman" pitchFamily="18" charset="0"/>
                <a:cs typeface="Simplified Arabic" pitchFamily="18" charset="-78"/>
              </a:rPr>
              <a:t>“تكشف النقاب عن مسائل تهمّ العموم، كانت تخفيها عن قصد جهة ذات سلطة، أو يحجبها دون قصد ركام فوضوي من المعلومات والظروف التي تؤدي إلى الالتباس، وذلك بالاعتماد على مصادر وسجلات قد تكون سرية أو علنية”.</a:t>
            </a:r>
            <a:endParaRPr kumimoji="0" lang="ar-DZ" sz="3200" b="1" i="0" u="none" strike="noStrike" cap="none" normalizeH="0" baseline="0" dirty="0" smtClean="0">
              <a:ln>
                <a:noFill/>
              </a:ln>
              <a:solidFill>
                <a:schemeClr val="tx2">
                  <a:lumMod val="75000"/>
                </a:schemeClr>
              </a:solidFill>
              <a:effectLst/>
              <a:latin typeface="Simplified Arabic" pitchFamily="18" charset="-78"/>
              <a:ea typeface="Times New Roman" pitchFamily="18"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ar-SA" sz="3200" b="1" i="0" u="none" strike="noStrike" cap="none" normalizeH="0" baseline="0" dirty="0" smtClean="0">
              <a:ln>
                <a:noFill/>
              </a:ln>
              <a:solidFill>
                <a:schemeClr val="tx2">
                  <a:lumMod val="75000"/>
                </a:schemeClr>
              </a:solidFill>
              <a:effectLst/>
              <a:latin typeface="Arial" pitchFamily="34" charset="0"/>
              <a:cs typeface="Arial" pitchFamily="34" charset="0"/>
            </a:endParaRPr>
          </a:p>
        </p:txBody>
      </p:sp>
      <p:sp>
        <p:nvSpPr>
          <p:cNvPr id="17410" name="Rectangle 2"/>
          <p:cNvSpPr>
            <a:spLocks noChangeArrowheads="1"/>
          </p:cNvSpPr>
          <p:nvPr/>
        </p:nvSpPr>
        <p:spPr bwMode="auto">
          <a:xfrm>
            <a:off x="0" y="3929066"/>
            <a:ext cx="9144000" cy="1815882"/>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أمّا رابطة الصحافة الاستقصائية </a:t>
            </a:r>
            <a:r>
              <a:rPr kumimoji="0" lang="fr-FR"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VVOJ</a:t>
            </a:r>
            <a:r>
              <a:rPr kumimoji="0" lang="ar-SA"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(التي تنشط في بلجيكا وهولندا) فتعرف الاستقصاء الصحفي باختصار على أنه “</a:t>
            </a:r>
            <a:r>
              <a:rPr kumimoji="0" lang="ar-SA" sz="2800" b="0" i="0"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hlinkClick r:id="rId4"/>
              </a:rPr>
              <a:t>صحافة نقدية معمقة</a:t>
            </a:r>
            <a:r>
              <a:rPr kumimoji="0" lang="ar-SA" sz="16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a:t>
            </a:r>
            <a:endParaRPr kumimoji="0" lang="ar-DZ" sz="16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endParaRPr>
          </a:p>
          <a:p>
            <a:pPr marL="0" marR="0" lvl="0" indent="0" algn="r" defTabSz="914400" rtl="1" eaLnBrk="1" fontAlgn="base" latinLnBrk="0" hangingPunct="1">
              <a:lnSpc>
                <a:spcPct val="100000"/>
              </a:lnSpc>
              <a:spcBef>
                <a:spcPct val="0"/>
              </a:spcBef>
              <a:spcAft>
                <a:spcPct val="0"/>
              </a:spcAft>
              <a:buClrTx/>
              <a:buSzTx/>
              <a:buFontTx/>
              <a:buNone/>
              <a:tabLst/>
            </a:pPr>
            <a:r>
              <a:rPr lang="ar-DZ" sz="2800" dirty="0" smtClean="0">
                <a:solidFill>
                  <a:srgbClr val="000000"/>
                </a:solidFill>
                <a:latin typeface="Simplified Arabic" pitchFamily="18" charset="-78"/>
                <a:cs typeface="Simplified Arabic" pitchFamily="18" charset="-78"/>
              </a:rPr>
              <a:t>وهذا ما أدى إلى طرح التساؤل التالي:</a:t>
            </a:r>
          </a:p>
          <a:p>
            <a:pPr marL="0" marR="0" lvl="0" indent="0" algn="ctr" defTabSz="914400" rtl="1" eaLnBrk="1" fontAlgn="base" latinLnBrk="0" hangingPunct="1">
              <a:lnSpc>
                <a:spcPct val="100000"/>
              </a:lnSpc>
              <a:spcBef>
                <a:spcPct val="0"/>
              </a:spcBef>
              <a:spcAft>
                <a:spcPct val="0"/>
              </a:spcAft>
              <a:buClrTx/>
              <a:buSzTx/>
              <a:buFontTx/>
              <a:buNone/>
              <a:tabLst/>
            </a:pPr>
            <a:r>
              <a:rPr kumimoji="0" lang="ar-DZ" sz="2800" b="1" i="0" u="none" strike="noStrike" cap="none" normalizeH="0" baseline="0" dirty="0" smtClean="0">
                <a:ln>
                  <a:noFill/>
                </a:ln>
                <a:solidFill>
                  <a:srgbClr val="C00000"/>
                </a:solidFill>
                <a:effectLst/>
                <a:latin typeface="Simplified Arabic" pitchFamily="18" charset="-78"/>
                <a:cs typeface="Simplified Arabic" pitchFamily="18" charset="-78"/>
              </a:rPr>
              <a:t>هل كل صحافة هي</a:t>
            </a:r>
            <a:r>
              <a:rPr kumimoji="0" lang="ar-DZ" sz="2800" b="1" i="0" u="none" strike="noStrike" cap="none" normalizeH="0" dirty="0" smtClean="0">
                <a:ln>
                  <a:noFill/>
                </a:ln>
                <a:solidFill>
                  <a:srgbClr val="C00000"/>
                </a:solidFill>
                <a:effectLst/>
                <a:latin typeface="Simplified Arabic" pitchFamily="18" charset="-78"/>
                <a:cs typeface="Simplified Arabic" pitchFamily="18" charset="-78"/>
              </a:rPr>
              <a:t> </a:t>
            </a:r>
            <a:r>
              <a:rPr kumimoji="0" lang="ar-DZ" sz="2800" b="1" i="0" u="none" strike="noStrike" cap="none" normalizeH="0" baseline="0" dirty="0" smtClean="0">
                <a:ln>
                  <a:noFill/>
                </a:ln>
                <a:solidFill>
                  <a:srgbClr val="C00000"/>
                </a:solidFill>
                <a:effectLst/>
                <a:latin typeface="Simplified Arabic" pitchFamily="18" charset="-78"/>
                <a:cs typeface="Simplified Arabic" pitchFamily="18" charset="-78"/>
              </a:rPr>
              <a:t>استقصاء؟</a:t>
            </a:r>
            <a:endParaRPr kumimoji="0" lang="ar-SA" sz="2800" b="1" i="0" u="none" strike="noStrike" cap="none" normalizeH="0" baseline="0" dirty="0" smtClean="0">
              <a:ln>
                <a:noFill/>
              </a:ln>
              <a:solidFill>
                <a:srgbClr val="C00000"/>
              </a:solidFill>
              <a:effectLst/>
              <a:latin typeface="Arial" pitchFamily="34" charset="0"/>
              <a:cs typeface="Arial" pitchFamily="34" charset="0"/>
            </a:endParaRPr>
          </a:p>
        </p:txBody>
      </p:sp>
    </p:spTree>
  </p:cSld>
  <p:clrMapOvr>
    <a:masterClrMapping/>
  </p:clrMapOvr>
  <p:transition spd="med">
    <p:wipe/>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1" name="Rectangle 1"/>
          <p:cNvSpPr>
            <a:spLocks noChangeArrowheads="1"/>
          </p:cNvSpPr>
          <p:nvPr/>
        </p:nvSpPr>
        <p:spPr bwMode="auto">
          <a:xfrm>
            <a:off x="0" y="1000108"/>
            <a:ext cx="9144000" cy="3662541"/>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DZ"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a:t>
            </a:r>
            <a:r>
              <a:rPr kumimoji="0" lang="ar-DZ" sz="3200" b="1" i="0" u="sng"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الجواب:</a:t>
            </a:r>
            <a:r>
              <a:rPr kumimoji="0" lang="ar-DZ" sz="2800" b="0" i="0" u="none" strike="noStrike" cap="none" normalizeH="0" dirty="0" smtClean="0">
                <a:ln>
                  <a:noFill/>
                </a:ln>
                <a:solidFill>
                  <a:srgbClr val="000000"/>
                </a:solidFill>
                <a:effectLst/>
                <a:latin typeface="Simplified Arabic" pitchFamily="18" charset="-78"/>
                <a:ea typeface="Times New Roman" pitchFamily="18" charset="0"/>
                <a:cs typeface="Simplified Arabic" pitchFamily="18" charset="-78"/>
              </a:rPr>
              <a:t> </a:t>
            </a:r>
          </a:p>
          <a:p>
            <a:pPr marL="0" marR="0" lvl="0" indent="0" algn="r" defTabSz="914400" rtl="1" eaLnBrk="1" fontAlgn="base" latinLnBrk="0" hangingPunct="1">
              <a:lnSpc>
                <a:spcPct val="100000"/>
              </a:lnSpc>
              <a:spcBef>
                <a:spcPct val="0"/>
              </a:spcBef>
              <a:spcAft>
                <a:spcPct val="0"/>
              </a:spcAft>
              <a:buClrTx/>
              <a:buSzTx/>
              <a:buFontTx/>
              <a:buNone/>
              <a:tabLst/>
            </a:pPr>
            <a:r>
              <a:rPr kumimoji="0" lang="ar-SA"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يعتبر بعض الصحفيين أن كل </a:t>
            </a:r>
            <a:r>
              <a:rPr kumimoji="0" lang="ar-SA" sz="2800" b="1" i="0" u="none" strike="noStrike" cap="none" normalizeH="0" baseline="0" dirty="0" smtClean="0">
                <a:ln>
                  <a:noFill/>
                </a:ln>
                <a:solidFill>
                  <a:schemeClr val="accent5">
                    <a:lumMod val="75000"/>
                  </a:schemeClr>
                </a:solidFill>
                <a:effectLst/>
                <a:latin typeface="Simplified Arabic" pitchFamily="18" charset="-78"/>
                <a:ea typeface="Times New Roman" pitchFamily="18" charset="0"/>
                <a:cs typeface="Simplified Arabic" pitchFamily="18" charset="-78"/>
              </a:rPr>
              <a:t>صحافة </a:t>
            </a:r>
            <a:r>
              <a:rPr kumimoji="0" lang="ar-DZ" sz="2800" b="1" i="0" u="none" strike="noStrike" cap="none" normalizeH="0" baseline="0" dirty="0" smtClean="0">
                <a:ln>
                  <a:noFill/>
                </a:ln>
                <a:solidFill>
                  <a:schemeClr val="accent5">
                    <a:lumMod val="75000"/>
                  </a:schemeClr>
                </a:solidFill>
                <a:effectLst/>
                <a:latin typeface="Simplified Arabic" pitchFamily="18" charset="-78"/>
                <a:ea typeface="Times New Roman" pitchFamily="18" charset="0"/>
                <a:cs typeface="Simplified Arabic" pitchFamily="18" charset="-78"/>
              </a:rPr>
              <a:t>هي </a:t>
            </a:r>
            <a:r>
              <a:rPr kumimoji="0" lang="ar-SA" sz="3200" b="1" i="0" u="none" strike="noStrike" cap="none" normalizeH="0" baseline="0" dirty="0" smtClean="0">
                <a:ln>
                  <a:noFill/>
                </a:ln>
                <a:solidFill>
                  <a:schemeClr val="accent5">
                    <a:lumMod val="75000"/>
                  </a:schemeClr>
                </a:solidFill>
                <a:effectLst/>
                <a:latin typeface="Simplified Arabic" pitchFamily="18" charset="-78"/>
                <a:ea typeface="Times New Roman" pitchFamily="18" charset="0"/>
                <a:cs typeface="Simplified Arabic" pitchFamily="18" charset="-78"/>
              </a:rPr>
              <a:t>استقصاء</a:t>
            </a:r>
            <a:r>
              <a:rPr kumimoji="0" lang="ar-SA" sz="28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وفي ذلك بعض الحقيقة، فالمراسلون الصحفيون يستخدمون أساليب استقصائية سواء في تغطيتهم للأخبار أو في عملهم على قصص صحفية معمقة. لكن الصحافة الاستقصائية أشمل من ذلك- إنها منهج عمل وحرفة قد يتطلب إتقانها سنوات. يشهد على ذلك سمو المعايير البحثية والصحفية في التقارير الاستقصائية التي تفوز بالجوائز الرفيعة وهي تنقب بدأب وعمق خلف الأموال العامة المنهوبة، وسوء استخدام السلطة، وانتهاك البيئة، والفضائح في القطاع الصحي، وغيرها.</a:t>
            </a:r>
            <a:endParaRPr kumimoji="0" lang="ar-SA" sz="2800" b="0" i="0" u="none" strike="noStrike" cap="none" normalizeH="0" baseline="0" dirty="0" smtClean="0">
              <a:ln>
                <a:noFill/>
              </a:ln>
              <a:solidFill>
                <a:schemeClr val="tx1"/>
              </a:solidFill>
              <a:effectLst/>
              <a:latin typeface="Arial" pitchFamily="34" charset="0"/>
              <a:cs typeface="Arial" pitchFamily="34" charset="0"/>
            </a:endParaRPr>
          </a:p>
        </p:txBody>
      </p:sp>
    </p:spTree>
  </p:cSld>
  <p:clrMapOvr>
    <a:masterClrMapping/>
  </p:clrMapOvr>
  <p:transition spd="slow">
    <p:cut thruBlk="1"/>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5" name="Rectangle 1"/>
          <p:cNvSpPr>
            <a:spLocks noChangeArrowheads="1"/>
          </p:cNvSpPr>
          <p:nvPr/>
        </p:nvSpPr>
        <p:spPr bwMode="auto">
          <a:xfrm>
            <a:off x="0" y="928670"/>
            <a:ext cx="9144000" cy="5016758"/>
          </a:xfrm>
          <a:prstGeom prst="rect">
            <a:avLst/>
          </a:prstGeom>
          <a:noFill/>
          <a:ln w="9525">
            <a:noFill/>
            <a:miter lim="800000"/>
            <a:headEnd/>
            <a:tailEnd/>
          </a:ln>
          <a:effectLst/>
        </p:spPr>
        <p:txBody>
          <a:bodyPr vert="horz" wrap="square" lIns="91440" tIns="45720" rIns="91440" bIns="45720" numCol="1" anchor="ctr" anchorCtr="0" compatLnSpc="1">
            <a:prstTxWarp prst="textNoShape">
              <a:avLst/>
            </a:prstTxWarp>
            <a:spAutoFit/>
          </a:bodyPr>
          <a:lstStyle/>
          <a:p>
            <a:pPr marL="0" marR="0" lvl="0" indent="0" algn="r" defTabSz="914400" rtl="1" eaLnBrk="1" fontAlgn="base" latinLnBrk="0" hangingPunct="1">
              <a:lnSpc>
                <a:spcPct val="100000"/>
              </a:lnSpc>
              <a:spcBef>
                <a:spcPct val="0"/>
              </a:spcBef>
              <a:spcAft>
                <a:spcPct val="0"/>
              </a:spcAft>
              <a:buClrTx/>
              <a:buSzTx/>
              <a:buFontTx/>
              <a:buNone/>
              <a:tabLst/>
            </a:pPr>
            <a:r>
              <a:rPr kumimoji="0" lang="ar-SA" sz="1600" b="0" i="0" u="none" strike="noStrike" cap="none" normalizeH="0" baseline="0" dirty="0" smtClean="0">
                <a:ln>
                  <a:noFill/>
                </a:ln>
                <a:solidFill>
                  <a:srgbClr val="000000"/>
                </a:solidFill>
                <a:effectLst/>
                <a:latin typeface="Simplified Arabic" pitchFamily="18" charset="-78"/>
                <a:ea typeface="Times New Roman" pitchFamily="18" charset="0"/>
                <a:cs typeface="Simplified Arabic" pitchFamily="18" charset="-78"/>
              </a:rPr>
              <a:t> </a:t>
            </a:r>
            <a:r>
              <a:rPr kumimoji="0" lang="ar-SA" sz="3200" b="0" i="0" u="none" strike="noStrike" cap="none" normalizeH="0" baseline="0" dirty="0" err="1" smtClean="0">
                <a:ln>
                  <a:noFill/>
                </a:ln>
                <a:solidFill>
                  <a:srgbClr val="000000"/>
                </a:solidFill>
                <a:effectLst/>
                <a:latin typeface="Simplified Arabic" pitchFamily="18" charset="-78"/>
                <a:ea typeface="Times New Roman" pitchFamily="18" charset="0"/>
              </a:rPr>
              <a:t>كماتعرف</a:t>
            </a:r>
            <a:r>
              <a:rPr kumimoji="0" lang="ar-SA" sz="3200" b="0" i="0" u="none" strike="noStrike" cap="none" normalizeH="0" baseline="0" dirty="0" smtClean="0">
                <a:ln>
                  <a:noFill/>
                </a:ln>
                <a:solidFill>
                  <a:srgbClr val="000000"/>
                </a:solidFill>
                <a:effectLst/>
                <a:latin typeface="Simplified Arabic" pitchFamily="18" charset="-78"/>
                <a:ea typeface="Times New Roman" pitchFamily="18" charset="0"/>
              </a:rPr>
              <a:t> الصحافة الاستقصائية أحيانا بصحافة العمق، أو صحافة الابتكار، أو صحافة المشاريع، لكن من الخطأ أن تخلط بالتسريبات، وتلك صحافة تتمثل في الانفراد الإخباري المبني على وثائق أو معلومات يسربها في العادة أشخاص في مواقع سلطة ونفوذ.</a:t>
            </a:r>
            <a:endParaRPr kumimoji="0" lang="ar-DZ" sz="3200" b="0" i="0" u="none" strike="noStrike" cap="none" normalizeH="0" baseline="0" dirty="0" smtClean="0">
              <a:ln>
                <a:noFill/>
              </a:ln>
              <a:solidFill>
                <a:srgbClr val="000000"/>
              </a:solidFill>
              <a:effectLst/>
              <a:latin typeface="Simplified Arabic" pitchFamily="18" charset="-78"/>
              <a:ea typeface="Times New Roman" pitchFamily="18" charset="0"/>
            </a:endParaRPr>
          </a:p>
          <a:p>
            <a:pPr marL="0" marR="0" lvl="0" indent="0" algn="r" defTabSz="914400" rtl="1" eaLnBrk="1" fontAlgn="base" latinLnBrk="0" hangingPunct="1">
              <a:lnSpc>
                <a:spcPct val="100000"/>
              </a:lnSpc>
              <a:spcBef>
                <a:spcPct val="0"/>
              </a:spcBef>
              <a:spcAft>
                <a:spcPct val="0"/>
              </a:spcAft>
              <a:buClrTx/>
              <a:buSzTx/>
              <a:buFontTx/>
              <a:buNone/>
              <a:tabLst/>
            </a:pPr>
            <a:endParaRPr kumimoji="0" lang="fr-FR" sz="3200" b="0" i="0" u="none" strike="noStrike" cap="none" normalizeH="0" baseline="0" dirty="0" smtClean="0">
              <a:ln>
                <a:noFill/>
              </a:ln>
              <a:solidFill>
                <a:schemeClr val="tx1"/>
              </a:solidFill>
              <a:effectLst/>
              <a:latin typeface="Arial" pitchFamily="34" charset="0"/>
              <a:ea typeface="Times New Roman" pitchFamily="18" charset="0"/>
            </a:endParaRPr>
          </a:p>
          <a:p>
            <a:pPr marL="0" marR="0" lvl="0" indent="0" algn="r" defTabSz="914400" rtl="1" eaLnBrk="0" fontAlgn="base" latinLnBrk="0" hangingPunct="0">
              <a:lnSpc>
                <a:spcPct val="100000"/>
              </a:lnSpc>
              <a:spcBef>
                <a:spcPct val="0"/>
              </a:spcBef>
              <a:spcAft>
                <a:spcPct val="0"/>
              </a:spcAft>
              <a:buClrTx/>
              <a:buSzTx/>
              <a:buFontTx/>
              <a:buNone/>
              <a:tabLst/>
            </a:pPr>
            <a:r>
              <a:rPr kumimoji="0" lang="ar-SA" sz="3200" b="1" i="0" u="none" strike="noStrike" cap="none" normalizeH="0" baseline="0" dirty="0" smtClean="0">
                <a:ln>
                  <a:noFill/>
                </a:ln>
                <a:solidFill>
                  <a:srgbClr val="0070C0"/>
                </a:solidFill>
                <a:effectLst/>
                <a:latin typeface="Simplified Arabic" pitchFamily="18" charset="-78"/>
                <a:ea typeface="Times New Roman" pitchFamily="18" charset="0"/>
              </a:rPr>
              <a:t>في الحقيقة، يمكن لمظلة التعريف أن تغطي الكثير، خصوصا في الديمقراطيات الناشئة، حيث توصف تقارير بأنها تحقيقات إذا احتوت على سجلات مسربة أو إذا احتوت على نفس نقدي لا غير. ويستخدم البعض تعبير التحقيق الصحفي لوصف أي خبر يتناول الجريمة أو الفساد بل ويتجاوز ذلك إلى بعض التحليلات ومقالات الرأي!</a:t>
            </a:r>
            <a:endParaRPr kumimoji="0" lang="ar-SA" sz="3200" b="1" i="0" u="none" strike="noStrike" cap="none" normalizeH="0" baseline="0" dirty="0" smtClean="0">
              <a:ln>
                <a:noFill/>
              </a:ln>
              <a:solidFill>
                <a:srgbClr val="0070C0"/>
              </a:solidFill>
              <a:effectLst/>
              <a:latin typeface="Arial" pitchFamily="34" charset="0"/>
            </a:endParaRPr>
          </a:p>
        </p:txBody>
      </p:sp>
    </p:spTree>
  </p:cSld>
  <p:clrMapOvr>
    <a:masterClrMapping/>
  </p:clrMapOvr>
  <p:transition spd="slow">
    <p:wipe dir="d"/>
  </p:transition>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Débit">
  <a:themeElements>
    <a:clrScheme name="Débit">
      <a:dk1>
        <a:sysClr val="windowText" lastClr="000000"/>
      </a:dk1>
      <a:lt1>
        <a:sysClr val="window" lastClr="FFFFFF"/>
      </a:lt1>
      <a:dk2>
        <a:srgbClr val="04617B"/>
      </a:dk2>
      <a:lt2>
        <a:srgbClr val="DBF5F9"/>
      </a:lt2>
      <a:accent1>
        <a:srgbClr val="0F6FC6"/>
      </a:accent1>
      <a:accent2>
        <a:srgbClr val="009DD9"/>
      </a:accent2>
      <a:accent3>
        <a:srgbClr val="0BD0D9"/>
      </a:accent3>
      <a:accent4>
        <a:srgbClr val="10CF9B"/>
      </a:accent4>
      <a:accent5>
        <a:srgbClr val="7CCA62"/>
      </a:accent5>
      <a:accent6>
        <a:srgbClr val="A5C249"/>
      </a:accent6>
      <a:hlink>
        <a:srgbClr val="E2D700"/>
      </a:hlink>
      <a:folHlink>
        <a:srgbClr val="85DFD0"/>
      </a:folHlink>
    </a:clrScheme>
    <a:fontScheme name="Débit">
      <a:majorFont>
        <a:latin typeface="Calibri"/>
        <a:ea typeface=""/>
        <a:cs typeface=""/>
        <a:font script="Jpan" typeface="ＭＳ Ｐゴシック"/>
        <a:font script="Hang" typeface="HY중고딕"/>
        <a:font script="Hans" typeface="隶书"/>
        <a:font script="Hant" typeface="微軟正黑體"/>
        <a:font script="Arab" typeface="Traditional Arabic"/>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Constantia"/>
        <a:ea typeface=""/>
        <a:cs typeface=""/>
        <a:font script="Jpan" typeface="HGP明朝E"/>
        <a:font script="Hang" typeface="HY신명조"/>
        <a:font script="Hans" typeface="宋体"/>
        <a:font script="Hant" typeface="新細明體"/>
        <a:font script="Arab" typeface="Majalla UI"/>
        <a:font script="Hebr" typeface="David"/>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Débit">
      <a:fillStyleLst>
        <a:solidFill>
          <a:schemeClr val="phClr"/>
        </a:solidFill>
        <a:gradFill rotWithShape="1">
          <a:gsLst>
            <a:gs pos="0">
              <a:schemeClr val="phClr">
                <a:tint val="70000"/>
                <a:satMod val="130000"/>
              </a:schemeClr>
            </a:gs>
            <a:gs pos="43000">
              <a:schemeClr val="phClr">
                <a:tint val="44000"/>
                <a:satMod val="165000"/>
              </a:schemeClr>
            </a:gs>
            <a:gs pos="93000">
              <a:schemeClr val="phClr">
                <a:tint val="15000"/>
                <a:satMod val="165000"/>
              </a:schemeClr>
            </a:gs>
            <a:gs pos="100000">
              <a:schemeClr val="phClr">
                <a:tint val="5000"/>
                <a:satMod val="250000"/>
              </a:schemeClr>
            </a:gs>
          </a:gsLst>
          <a:path path="circle">
            <a:fillToRect l="50000" t="130000" r="50000" b="-30000"/>
          </a:path>
        </a:gradFill>
        <a:gradFill rotWithShape="1">
          <a:gsLst>
            <a:gs pos="0">
              <a:schemeClr val="phClr">
                <a:tint val="98000"/>
                <a:shade val="25000"/>
                <a:satMod val="250000"/>
              </a:schemeClr>
            </a:gs>
            <a:gs pos="68000">
              <a:schemeClr val="phClr">
                <a:tint val="86000"/>
                <a:satMod val="115000"/>
              </a:schemeClr>
            </a:gs>
            <a:gs pos="100000">
              <a:schemeClr val="phClr">
                <a:tint val="50000"/>
                <a:satMod val="150000"/>
              </a:schemeClr>
            </a:gs>
          </a:gsLst>
          <a:path path="circle">
            <a:fillToRect l="50000" t="130000" r="50000" b="-30000"/>
          </a:path>
        </a:gradFill>
      </a:fillStyleLst>
      <a:lnStyleLst>
        <a:ln w="9525" cap="flat" cmpd="sng" algn="ctr">
          <a:solidFill>
            <a:schemeClr val="phClr">
              <a:shade val="50000"/>
              <a:satMod val="103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effectStyle>
        <a:effectStyle>
          <a:effectLst>
            <a:outerShdw blurRad="57150" dist="38100" dir="5400000" algn="ctr" rotWithShape="0">
              <a:schemeClr val="phClr">
                <a:shade val="9000"/>
                <a:satMod val="105000"/>
                <a:alpha val="48000"/>
              </a:schemeClr>
            </a:outerShdw>
          </a:effectLst>
          <a:scene3d>
            <a:camera prst="orthographicFront" fov="0">
              <a:rot lat="0" lon="0" rev="0"/>
            </a:camera>
            <a:lightRig rig="glow" dir="tl">
              <a:rot lat="0" lon="0" rev="900000"/>
            </a:lightRig>
          </a:scene3d>
          <a:sp3d prstMaterial="powder">
            <a:bevelT w="25400" h="38100"/>
          </a:sp3d>
        </a:effectStyle>
      </a:effectStyleLst>
      <a:bgFillStyleLst>
        <a:solidFill>
          <a:schemeClr val="phClr"/>
        </a:solidFill>
        <a:gradFill rotWithShape="1">
          <a:gsLst>
            <a:gs pos="0">
              <a:schemeClr val="phClr">
                <a:tint val="80000"/>
                <a:satMod val="400000"/>
              </a:schemeClr>
            </a:gs>
            <a:gs pos="25000">
              <a:schemeClr val="phClr">
                <a:tint val="83000"/>
                <a:satMod val="320000"/>
              </a:schemeClr>
            </a:gs>
            <a:gs pos="100000">
              <a:schemeClr val="phClr">
                <a:shade val="15000"/>
                <a:satMod val="320000"/>
              </a:schemeClr>
            </a:gs>
          </a:gsLst>
          <a:path path="circle">
            <a:fillToRect l="10000" t="110000" r="10000" b="100000"/>
          </a:path>
        </a:gradFill>
        <a:blipFill>
          <a:blip xmlns:r="http://schemas.openxmlformats.org/officeDocument/2006/relationships" r:embed="rId1">
            <a:duotone>
              <a:schemeClr val="phClr">
                <a:shade val="90000"/>
                <a:satMod val="150000"/>
              </a:schemeClr>
              <a:schemeClr val="phClr">
                <a:tint val="88000"/>
                <a:satMod val="150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Flow</Template>
  <TotalTime>127</TotalTime>
  <Words>783</Words>
  <PresentationFormat>Affichage à l'écran (4:3)</PresentationFormat>
  <Paragraphs>35</Paragraphs>
  <Slides>11</Slides>
  <Notes>0</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Débit</vt:lpstr>
      <vt:lpstr>الصحافة الاستقصائية</vt:lpstr>
      <vt:lpstr>مقـــــــــــــــدمة</vt:lpstr>
      <vt:lpstr>Diapositive 3</vt:lpstr>
      <vt:lpstr>Diapositive 4</vt:lpstr>
      <vt:lpstr>Diapositive 5</vt:lpstr>
      <vt:lpstr>Diapositive 6</vt:lpstr>
      <vt:lpstr>Diapositive 7</vt:lpstr>
      <vt:lpstr>Diapositive 8</vt:lpstr>
      <vt:lpstr>Diapositive 9</vt:lpstr>
      <vt:lpstr>Diapositive 10</vt:lpstr>
      <vt:lpstr>Diapositive 11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تأثير الإعلان الإليكتروني على قرار الشراء لدى الشباب الرياضي</dc:title>
  <dc:creator>zoheir</dc:creator>
  <cp:lastModifiedBy>Bouaaziz Zoheir</cp:lastModifiedBy>
  <cp:revision>17</cp:revision>
  <dcterms:created xsi:type="dcterms:W3CDTF">2022-12-01T12:10:15Z</dcterms:created>
  <dcterms:modified xsi:type="dcterms:W3CDTF">2023-01-11T14:05:31Z</dcterms:modified>
</cp:coreProperties>
</file>