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6" r:id="rId2"/>
    <p:sldId id="260" r:id="rId3"/>
    <p:sldId id="280" r:id="rId4"/>
    <p:sldId id="256" r:id="rId5"/>
    <p:sldId id="262" r:id="rId6"/>
    <p:sldId id="261" r:id="rId7"/>
    <p:sldId id="267" r:id="rId8"/>
    <p:sldId id="263" r:id="rId9"/>
    <p:sldId id="265" r:id="rId10"/>
    <p:sldId id="264" r:id="rId11"/>
    <p:sldId id="281" r:id="rId12"/>
    <p:sldId id="266" r:id="rId13"/>
    <p:sldId id="282" r:id="rId14"/>
    <p:sldId id="268" r:id="rId15"/>
    <p:sldId id="269" r:id="rId16"/>
    <p:sldId id="279" r:id="rId17"/>
    <p:sldId id="270" r:id="rId18"/>
    <p:sldId id="271" r:id="rId19"/>
    <p:sldId id="278" r:id="rId20"/>
    <p:sldId id="283" r:id="rId21"/>
    <p:sldId id="272" r:id="rId22"/>
    <p:sldId id="274" r:id="rId23"/>
    <p:sldId id="273" r:id="rId24"/>
    <p:sldId id="275" r:id="rId25"/>
    <p:sldId id="284" r:id="rId26"/>
    <p:sldId id="285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BDCB919-D254-4029-A91B-6BC1CA3B37EE}">
          <p14:sldIdLst>
            <p14:sldId id="276"/>
            <p14:sldId id="260"/>
            <p14:sldId id="280"/>
          </p14:sldIdLst>
        </p14:section>
        <p14:section name="Untitled Section" id="{DFEE773A-FF50-4408-9ADA-C7655E652DAE}">
          <p14:sldIdLst>
            <p14:sldId id="256"/>
            <p14:sldId id="262"/>
            <p14:sldId id="261"/>
            <p14:sldId id="267"/>
            <p14:sldId id="263"/>
            <p14:sldId id="265"/>
            <p14:sldId id="264"/>
            <p14:sldId id="281"/>
            <p14:sldId id="266"/>
            <p14:sldId id="282"/>
            <p14:sldId id="268"/>
            <p14:sldId id="269"/>
            <p14:sldId id="279"/>
            <p14:sldId id="270"/>
            <p14:sldId id="271"/>
            <p14:sldId id="278"/>
            <p14:sldId id="283"/>
            <p14:sldId id="272"/>
            <p14:sldId id="274"/>
            <p14:sldId id="273"/>
            <p14:sldId id="275"/>
            <p14:sldId id="284"/>
            <p14:sldId id="28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512C3F-1F71-4CB8-843F-A7ABF82B99CA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59170-DF99-43B4-8E15-BDD22962F8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240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59170-DF99-43B4-8E15-BDD22962F898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914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CBAB-40A5-4AFD-B238-D8CEB97BB194}" type="datetime1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61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33E2C-4C88-4509-92F5-AFD28988C5D2}" type="datetime1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29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CBD7-E5A7-4D46-8323-BB670C0EEC4D}" type="datetime1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077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9F29A-7564-41EC-A6E1-F1CFC20FFD8D}" type="datetime1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21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A8852-6B95-4D74-8185-5532E737B237}" type="datetime1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2296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31083-FBFD-4282-B8D1-C6B6F6302B24}" type="datetime1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4395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6ED6-59F3-45DF-B686-00EA3BCFE888}" type="datetime1">
              <a:rPr lang="fr-FR" smtClean="0"/>
              <a:t>02/10/2025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25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BBED7-0AA2-4CE1-89EE-FE8332B2DBB8}" type="datetime1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860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44057-0307-4819-BDF0-53B2B3AD8EF3}" type="datetime1">
              <a:rPr lang="fr-FR" smtClean="0"/>
              <a:t>02/10/2025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437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466A1-D826-4598-91D4-B41DD5569F14}" type="datetime1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218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BD01D-F704-478A-B345-6EBF3992F35E}" type="datetime1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2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4A512-F2D8-42F5-ADA8-98FC911C819C}" type="datetime1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E7C90-24B6-4F12-A20C-633E31BB8BA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769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image" Target="../media/image42.png"/><Relationship Id="rId7" Type="http://schemas.openxmlformats.org/officeDocument/2006/relationships/image" Target="../media/image361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0.png"/><Relationship Id="rId5" Type="http://schemas.openxmlformats.org/officeDocument/2006/relationships/image" Target="../media/image340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13" Type="http://schemas.openxmlformats.org/officeDocument/2006/relationships/image" Target="../media/image52.png"/><Relationship Id="rId3" Type="http://schemas.openxmlformats.org/officeDocument/2006/relationships/image" Target="../media/image420.png"/><Relationship Id="rId7" Type="http://schemas.openxmlformats.org/officeDocument/2006/relationships/image" Target="../media/image460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1.png"/><Relationship Id="rId11" Type="http://schemas.openxmlformats.org/officeDocument/2006/relationships/image" Target="../media/image44.jpeg"/><Relationship Id="rId5" Type="http://schemas.openxmlformats.org/officeDocument/2006/relationships/image" Target="../media/image441.png"/><Relationship Id="rId10" Type="http://schemas.openxmlformats.org/officeDocument/2006/relationships/image" Target="../media/image490.png"/><Relationship Id="rId4" Type="http://schemas.openxmlformats.org/officeDocument/2006/relationships/image" Target="../media/image431.png"/><Relationship Id="rId9" Type="http://schemas.openxmlformats.org/officeDocument/2006/relationships/image" Target="../media/image4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3" Type="http://schemas.openxmlformats.org/officeDocument/2006/relationships/image" Target="../media/image54.png"/><Relationship Id="rId7" Type="http://schemas.openxmlformats.org/officeDocument/2006/relationships/image" Target="../media/image440.png"/><Relationship Id="rId12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0.png"/><Relationship Id="rId11" Type="http://schemas.openxmlformats.org/officeDocument/2006/relationships/image" Target="../media/image57.png"/><Relationship Id="rId10" Type="http://schemas.openxmlformats.org/officeDocument/2006/relationships/image" Target="../media/image56.png"/><Relationship Id="rId9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55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1.png"/><Relationship Id="rId5" Type="http://schemas.openxmlformats.org/officeDocument/2006/relationships/image" Target="../media/image531.png"/><Relationship Id="rId4" Type="http://schemas.openxmlformats.org/officeDocument/2006/relationships/image" Target="../media/image5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571.png"/><Relationship Id="rId21" Type="http://schemas.openxmlformats.org/officeDocument/2006/relationships/image" Target="../media/image74.png"/><Relationship Id="rId7" Type="http://schemas.openxmlformats.org/officeDocument/2006/relationships/image" Target="../media/image601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5" Type="http://schemas.openxmlformats.org/officeDocument/2006/relationships/image" Target="../media/image78.png"/><Relationship Id="rId2" Type="http://schemas.openxmlformats.org/officeDocument/2006/relationships/image" Target="../media/image560.png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1.png"/><Relationship Id="rId11" Type="http://schemas.openxmlformats.org/officeDocument/2006/relationships/image" Target="../media/image64.png"/><Relationship Id="rId24" Type="http://schemas.openxmlformats.org/officeDocument/2006/relationships/image" Target="../media/image77.png"/><Relationship Id="rId5" Type="http://schemas.openxmlformats.org/officeDocument/2006/relationships/image" Target="../media/image581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4" Type="http://schemas.openxmlformats.org/officeDocument/2006/relationships/image" Target="../media/image14.jpe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791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0.png"/><Relationship Id="rId5" Type="http://schemas.openxmlformats.org/officeDocument/2006/relationships/image" Target="../media/image540.png"/><Relationship Id="rId4" Type="http://schemas.openxmlformats.org/officeDocument/2006/relationships/image" Target="../media/image5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png"/><Relationship Id="rId13" Type="http://schemas.openxmlformats.org/officeDocument/2006/relationships/image" Target="../media/image670.png"/><Relationship Id="rId3" Type="http://schemas.openxmlformats.org/officeDocument/2006/relationships/image" Target="../media/image570.png"/><Relationship Id="rId7" Type="http://schemas.openxmlformats.org/officeDocument/2006/relationships/image" Target="../media/image610.png"/><Relationship Id="rId12" Type="http://schemas.openxmlformats.org/officeDocument/2006/relationships/image" Target="../media/image660.png"/><Relationship Id="rId17" Type="http://schemas.openxmlformats.org/officeDocument/2006/relationships/image" Target="../media/image710.png"/><Relationship Id="rId2" Type="http://schemas.openxmlformats.org/officeDocument/2006/relationships/image" Target="../media/image790.png"/><Relationship Id="rId16" Type="http://schemas.openxmlformats.org/officeDocument/2006/relationships/image" Target="../media/image7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0.png"/><Relationship Id="rId11" Type="http://schemas.openxmlformats.org/officeDocument/2006/relationships/image" Target="../media/image650.png"/><Relationship Id="rId5" Type="http://schemas.openxmlformats.org/officeDocument/2006/relationships/image" Target="../media/image590.png"/><Relationship Id="rId15" Type="http://schemas.openxmlformats.org/officeDocument/2006/relationships/image" Target="../media/image690.png"/><Relationship Id="rId10" Type="http://schemas.openxmlformats.org/officeDocument/2006/relationships/image" Target="../media/image640.png"/><Relationship Id="rId4" Type="http://schemas.openxmlformats.org/officeDocument/2006/relationships/image" Target="../media/image580.png"/><Relationship Id="rId9" Type="http://schemas.openxmlformats.org/officeDocument/2006/relationships/image" Target="../media/image630.png"/><Relationship Id="rId14" Type="http://schemas.openxmlformats.org/officeDocument/2006/relationships/image" Target="../media/image6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850.png"/><Relationship Id="rId3" Type="http://schemas.openxmlformats.org/officeDocument/2006/relationships/image" Target="../media/image85.png"/><Relationship Id="rId7" Type="http://schemas.openxmlformats.org/officeDocument/2006/relationships/image" Target="../media/image88.png"/><Relationship Id="rId12" Type="http://schemas.openxmlformats.org/officeDocument/2006/relationships/image" Target="../media/image840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830.png"/><Relationship Id="rId5" Type="http://schemas.openxmlformats.org/officeDocument/2006/relationships/image" Target="../media/image86.png"/><Relationship Id="rId15" Type="http://schemas.openxmlformats.org/officeDocument/2006/relationships/image" Target="../media/image92.png"/><Relationship Id="rId10" Type="http://schemas.openxmlformats.org/officeDocument/2006/relationships/image" Target="../media/image91.png"/><Relationship Id="rId4" Type="http://schemas.openxmlformats.org/officeDocument/2006/relationships/image" Target="../media/image51.jpeg"/><Relationship Id="rId9" Type="http://schemas.openxmlformats.org/officeDocument/2006/relationships/image" Target="../media/image90.png"/><Relationship Id="rId14" Type="http://schemas.openxmlformats.org/officeDocument/2006/relationships/image" Target="../media/image8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2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1</a:t>
            </a:fld>
            <a:endParaRPr lang="fr-FR"/>
          </a:p>
        </p:txBody>
      </p:sp>
      <p:pic>
        <p:nvPicPr>
          <p:cNvPr id="5" name="Imag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332656"/>
            <a:ext cx="1189039" cy="1145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8344" y="248406"/>
            <a:ext cx="1189039" cy="1145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2187714" y="1342009"/>
            <a:ext cx="52361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 Black" pitchFamily="34" charset="0"/>
                <a:ea typeface="Calibri" pitchFamily="34" charset="0"/>
                <a:cs typeface="Times New Roman" pitchFamily="18" charset="0"/>
              </a:rPr>
              <a:t>Department of Mathematics and Computer Science</a:t>
            </a:r>
            <a:endParaRPr lang="fr-FR" sz="1400" b="1" dirty="0"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6792" y="3212976"/>
            <a:ext cx="8622873" cy="76944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1D2125"/>
                </a:solidFill>
                <a:latin typeface="-apple-system"/>
              </a:rPr>
              <a:t>Mechanics of the material point</a:t>
            </a:r>
            <a:endParaRPr lang="fr-FR" sz="4400" b="1" dirty="0"/>
          </a:p>
        </p:txBody>
      </p:sp>
      <p:sp>
        <p:nvSpPr>
          <p:cNvPr id="9" name="Rectangle 8"/>
          <p:cNvSpPr/>
          <p:nvPr/>
        </p:nvSpPr>
        <p:spPr>
          <a:xfrm>
            <a:off x="1584575" y="818789"/>
            <a:ext cx="62997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1638300" algn="r"/>
                <a:tab pos="1895475" algn="r"/>
              </a:tabLst>
            </a:pPr>
            <a:r>
              <a:rPr lang="en-US" sz="1400" b="1" dirty="0">
                <a:latin typeface="Arial Black" pitchFamily="34" charset="0"/>
                <a:ea typeface="Calibri" pitchFamily="34" charset="0"/>
                <a:cs typeface="Times New Roman" pitchFamily="18" charset="0"/>
              </a:rPr>
              <a:t>Faculty of Exact Sciences, Natural Sciences and Life Sciences</a:t>
            </a:r>
            <a:endParaRPr lang="fr-FR" sz="1400" b="1" dirty="0"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043581" y="457802"/>
            <a:ext cx="330835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38300" algn="r"/>
                <a:tab pos="1895475" algn="r"/>
              </a:tabLst>
            </a:pP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Larbi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Ben </a:t>
            </a:r>
            <a:r>
              <a:rPr kumimoji="0" lang="en-US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M’hidi</a:t>
            </a:r>
            <a:r>
              <a:rPr kumimoji="0" 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University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6792" y="6390620"/>
            <a:ext cx="158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47864" y="2313161"/>
            <a:ext cx="1899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u="sng" dirty="0" err="1">
                <a:solidFill>
                  <a:srgbClr val="0070C0"/>
                </a:solidFill>
              </a:rPr>
              <a:t>Physics</a:t>
            </a:r>
            <a:r>
              <a:rPr lang="fr-FR" sz="3600" b="1" u="sng" dirty="0">
                <a:solidFill>
                  <a:srgbClr val="0070C0"/>
                </a:solidFill>
              </a:rPr>
              <a:t> 1</a:t>
            </a:r>
            <a:endParaRPr lang="fr-FR" sz="3600" dirty="0">
              <a:solidFill>
                <a:srgbClr val="0070C0"/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3923928" y="4869160"/>
            <a:ext cx="4572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ctr"/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onotype Corsiva" pitchFamily="66" charset="0"/>
                <a:cs typeface="Arial" charset="0"/>
              </a:rPr>
              <a:t>Dr.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onotype Corsiva" pitchFamily="66" charset="0"/>
                <a:cs typeface="Arial" charset="0"/>
              </a:rPr>
              <a:t>Souheyla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Monotype Corsiva" pitchFamily="66" charset="0"/>
                <a:cs typeface="Arial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onotype Corsiva" pitchFamily="66" charset="0"/>
                <a:cs typeface="Arial" charset="0"/>
              </a:rPr>
              <a:t>Gagui</a:t>
            </a:r>
            <a:endParaRPr lang="en-US" sz="3200" b="1" kern="0" dirty="0">
              <a:latin typeface="Monotype Corsiva" pitchFamily="66" charset="0"/>
              <a:cs typeface="Arial" charset="0"/>
            </a:endParaRPr>
          </a:p>
          <a:p>
            <a:pPr lvl="0"/>
            <a:r>
              <a:rPr lang="en-US" sz="3200" b="1" kern="0" dirty="0">
                <a:solidFill>
                  <a:srgbClr val="0070C0"/>
                </a:solidFill>
                <a:latin typeface="Monotype Corsiva" pitchFamily="66" charset="0"/>
                <a:cs typeface="Arial" charset="0"/>
              </a:rPr>
              <a:t>souheyla.gagui@univ-oeb.dz</a:t>
            </a: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6416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648072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10</a:t>
            </a:fld>
            <a:endParaRPr lang="fr-FR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51520" y="580038"/>
                <a:ext cx="6135077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2. Expression of the position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𝑶𝑴</m:t>
                        </m:r>
                        <m:r>
                          <a:rPr lang="fr-FR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at time t= 1s</a:t>
                </a:r>
                <a:endParaRPr lang="fr-FR" b="1" dirty="0">
                  <a:solidFill>
                    <a:prstClr val="black"/>
                  </a:solidFill>
                  <a:latin typeface="Arial Rounded MT Bold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80038"/>
                <a:ext cx="6135077" cy="404791"/>
              </a:xfrm>
              <a:prstGeom prst="rect">
                <a:avLst/>
              </a:prstGeom>
              <a:blipFill rotWithShape="1">
                <a:blip r:embed="rId2"/>
                <a:stretch>
                  <a:fillRect l="-794" b="-208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3528" y="1214481"/>
                <a:ext cx="2869695" cy="627159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𝑶𝑴</m:t>
                          </m:r>
                        </m:e>
                      </m:acc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𝒓</m:t>
                          </m:r>
                        </m:e>
                      </m:acc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𝒙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𝒊</m:t>
                          </m:r>
                        </m:e>
                      </m:acc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𝒚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𝒋</m:t>
                          </m:r>
                        </m:e>
                      </m:acc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𝒛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14481"/>
                <a:ext cx="2869695" cy="62715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e 5"/>
          <p:cNvGrpSpPr/>
          <p:nvPr/>
        </p:nvGrpSpPr>
        <p:grpSpPr>
          <a:xfrm>
            <a:off x="4101121" y="1314458"/>
            <a:ext cx="4680168" cy="369332"/>
            <a:chOff x="395536" y="4581128"/>
            <a:chExt cx="4680168" cy="369332"/>
          </a:xfrm>
        </p:grpSpPr>
        <p:sp>
          <p:nvSpPr>
            <p:cNvPr id="7" name="ZoneTexte 6"/>
            <p:cNvSpPr txBox="1"/>
            <p:nvPr/>
          </p:nvSpPr>
          <p:spPr>
            <a:xfrm>
              <a:off x="395536" y="458112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x= t+1    ;</a:t>
              </a: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1763688" y="458112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z=0  ;</a:t>
              </a:r>
            </a:p>
          </p:txBody>
        </p:sp>
        <p:sp>
          <p:nvSpPr>
            <p:cNvPr id="9" name="ZoneTexte 12"/>
            <p:cNvSpPr txBox="1"/>
            <p:nvPr/>
          </p:nvSpPr>
          <p:spPr>
            <a:xfrm>
              <a:off x="2987824" y="4581128"/>
              <a:ext cx="2087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y= t</a:t>
              </a:r>
              <a:r>
                <a:rPr lang="fr-FR" sz="1800" b="1" kern="1200" baseline="300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2</a:t>
              </a: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+1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3319058" y="1343394"/>
            <a:ext cx="655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>
                <a:solidFill>
                  <a:prstClr val="black"/>
                </a:solidFill>
                <a:latin typeface="Arial Rounded MT Bold" pitchFamily="34" charset="0"/>
              </a:rPr>
              <a:t>with</a:t>
            </a:r>
            <a:endParaRPr lang="fr-FR" b="1" dirty="0">
              <a:solidFill>
                <a:prstClr val="black"/>
              </a:solidFill>
              <a:latin typeface="Arial Rounded MT 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45160" y="4505675"/>
                <a:ext cx="2896947" cy="6271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b="1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𝑶𝑴</m:t>
                          </m:r>
                        </m:e>
                      </m:acc>
                      <m:r>
                        <a:rPr lang="fr-FR" sz="2000" b="1" i="1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𝒓</m:t>
                          </m:r>
                        </m:e>
                      </m:acc>
                      <m:r>
                        <a:rPr lang="fr-FR" sz="2000" b="1" i="1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r>
                        <a:rPr lang="fr-FR" sz="2000" b="1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𝟐</m:t>
                      </m:r>
                      <m:acc>
                        <m:accPr>
                          <m:chr m:val="⃗"/>
                          <m:ctrlPr>
                            <a:rPr lang="fr-FR" sz="2000" b="1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𝒊</m:t>
                          </m:r>
                        </m:e>
                      </m:acc>
                      <m:r>
                        <a:rPr lang="fr-FR" sz="2000" b="1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𝟐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𝒋</m:t>
                          </m:r>
                        </m:e>
                      </m:acc>
                      <m:r>
                        <a:rPr lang="fr-FR" sz="2000" b="1" i="1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𝟎</m:t>
                      </m:r>
                      <m:acc>
                        <m:accPr>
                          <m:chr m:val="⃗"/>
                          <m:ctrlPr>
                            <a:rPr lang="fr-FR" sz="2000" b="1" i="1" smtClean="0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ln>
                                <a:solidFill>
                                  <a:srgbClr val="FF0000"/>
                                </a:solidFill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1600" dirty="0">
                  <a:ln>
                    <a:solidFill>
                      <a:srgbClr val="FF0000"/>
                    </a:solidFill>
                  </a:ln>
                  <a:solidFill>
                    <a:schemeClr val="tx1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60" y="4505675"/>
                <a:ext cx="2896947" cy="62715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4967544" y="2156986"/>
            <a:ext cx="122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>
                <a:solidFill>
                  <a:srgbClr val="0070C0"/>
                </a:solidFill>
                <a:latin typeface="Arial Rounded MT Bold" pitchFamily="34" charset="0"/>
              </a:rPr>
              <a:t>With</a:t>
            </a:r>
            <a:r>
              <a:rPr lang="fr-FR" b="1" dirty="0">
                <a:solidFill>
                  <a:srgbClr val="0070C0"/>
                </a:solidFill>
                <a:latin typeface="Arial Rounded MT Bold" pitchFamily="34" charset="0"/>
              </a:rPr>
              <a:t> t=1s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758403" y="3504173"/>
                <a:ext cx="4491038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𝑶𝑴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𝒓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d>
                        <m:dPr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𝟏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+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𝟏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𝒊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d>
                        <m:dPr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cs typeface="Times New Roman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fr-FR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cs typeface="Times New Roman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+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𝟏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𝒋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 smtClean="0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𝟎</m:t>
                      </m:r>
                      <m:acc>
                        <m:accPr>
                          <m:chr m:val="⃗"/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403" y="3504173"/>
                <a:ext cx="4491038" cy="6555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36369" y="2124496"/>
                <a:ext cx="4269823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𝑶𝑴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𝒓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d>
                        <m:dPr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𝒕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+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𝟏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𝒊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d>
                        <m:dPr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cs typeface="Times New Roman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fr-FR" sz="2000" b="1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cs typeface="Times New Roman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+</m:t>
                          </m:r>
                          <m: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cs typeface="Times New Roman"/>
                            </a:rPr>
                            <m:t>𝟏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𝒋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 smtClean="0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𝟎</m:t>
                      </m:r>
                      <m:acc>
                        <m:accPr>
                          <m:chr m:val="⃗"/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69" y="2124496"/>
                <a:ext cx="4269823" cy="6555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lèche droite 15"/>
          <p:cNvSpPr/>
          <p:nvPr/>
        </p:nvSpPr>
        <p:spPr>
          <a:xfrm>
            <a:off x="3705007" y="4622735"/>
            <a:ext cx="540000" cy="28800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644008" y="4232261"/>
                <a:ext cx="1675972" cy="1068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i="1" smtClean="0">
                              <a:ln>
                                <a:solidFill>
                                  <a:srgbClr val="00B0F0"/>
                                </a:solidFill>
                              </a:ln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ln>
                                <a:solidFill>
                                  <a:srgbClr val="00B0F0"/>
                                </a:solidFill>
                              </a:ln>
                              <a:latin typeface="Cambria Math"/>
                            </a:rPr>
                            <m:t>𝑂𝑀</m:t>
                          </m:r>
                        </m:e>
                      </m:acc>
                      <m:r>
                        <a:rPr lang="fr-FR" sz="2400" i="1" smtClean="0">
                          <a:ln>
                            <a:solidFill>
                              <a:srgbClr val="00B0F0"/>
                            </a:solidFill>
                          </a:ln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fr-FR" sz="2400" i="1" smtClean="0">
                              <a:ln>
                                <a:solidFill>
                                  <a:srgbClr val="00B0F0"/>
                                </a:solidFill>
                              </a:ln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400" i="1" smtClean="0">
                                  <a:ln>
                                    <a:solidFill>
                                      <a:srgbClr val="00B0F0"/>
                                    </a:solidFill>
                                  </a:ln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400" b="0" i="1" smtClean="0">
                                    <a:ln>
                                      <a:solidFill>
                                        <a:srgbClr val="00B0F0"/>
                                      </a:solidFill>
                                    </a:ln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400" b="0" i="1" smtClean="0">
                                    <a:ln>
                                      <a:solidFill>
                                        <a:srgbClr val="00B0F0"/>
                                      </a:solidFill>
                                    </a:ln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400" b="0" i="1" smtClean="0">
                                    <a:ln>
                                      <a:solidFill>
                                        <a:srgbClr val="00B0F0"/>
                                      </a:solidFill>
                                    </a:ln>
                                    <a:latin typeface="Cambria Math"/>
                                    <a:ea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400" dirty="0">
                  <a:ln>
                    <a:solidFill>
                      <a:srgbClr val="00B0F0"/>
                    </a:solidFill>
                  </a:ln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4232261"/>
                <a:ext cx="1675972" cy="106894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e 16"/>
          <p:cNvGrpSpPr/>
          <p:nvPr/>
        </p:nvGrpSpPr>
        <p:grpSpPr>
          <a:xfrm>
            <a:off x="1990786" y="2708920"/>
            <a:ext cx="617959" cy="562621"/>
            <a:chOff x="4441576" y="6064449"/>
            <a:chExt cx="386626" cy="562621"/>
          </a:xfrm>
        </p:grpSpPr>
        <p:sp>
          <p:nvSpPr>
            <p:cNvPr id="18" name="Accolade fermante 17"/>
            <p:cNvSpPr/>
            <p:nvPr/>
          </p:nvSpPr>
          <p:spPr>
            <a:xfrm rot="16200000" flipH="1">
              <a:off x="4538755" y="5967270"/>
              <a:ext cx="192267" cy="386626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ZoneTexte 18"/>
                <p:cNvSpPr txBox="1"/>
                <p:nvPr/>
              </p:nvSpPr>
              <p:spPr>
                <a:xfrm>
                  <a:off x="4518135" y="6257738"/>
                  <a:ext cx="231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ZoneTexte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8135" y="6257738"/>
                  <a:ext cx="231875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e 19"/>
          <p:cNvGrpSpPr/>
          <p:nvPr/>
        </p:nvGrpSpPr>
        <p:grpSpPr>
          <a:xfrm>
            <a:off x="3193223" y="2708920"/>
            <a:ext cx="617959" cy="562621"/>
            <a:chOff x="4441576" y="6064449"/>
            <a:chExt cx="386626" cy="562621"/>
          </a:xfrm>
        </p:grpSpPr>
        <p:sp>
          <p:nvSpPr>
            <p:cNvPr id="21" name="Accolade fermante 20"/>
            <p:cNvSpPr/>
            <p:nvPr/>
          </p:nvSpPr>
          <p:spPr>
            <a:xfrm rot="16200000" flipH="1">
              <a:off x="4538755" y="5967270"/>
              <a:ext cx="192267" cy="386626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ZoneTexte 21"/>
                <p:cNvSpPr txBox="1"/>
                <p:nvPr/>
              </p:nvSpPr>
              <p:spPr>
                <a:xfrm>
                  <a:off x="4518135" y="6257738"/>
                  <a:ext cx="23488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ZoneTexte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8135" y="6257738"/>
                  <a:ext cx="234884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e 22"/>
          <p:cNvGrpSpPr/>
          <p:nvPr/>
        </p:nvGrpSpPr>
        <p:grpSpPr>
          <a:xfrm>
            <a:off x="4327330" y="2703934"/>
            <a:ext cx="413217" cy="562621"/>
            <a:chOff x="4441576" y="6064449"/>
            <a:chExt cx="554724" cy="562621"/>
          </a:xfrm>
        </p:grpSpPr>
        <p:sp>
          <p:nvSpPr>
            <p:cNvPr id="24" name="Accolade fermante 23"/>
            <p:cNvSpPr/>
            <p:nvPr/>
          </p:nvSpPr>
          <p:spPr>
            <a:xfrm rot="16200000" flipH="1">
              <a:off x="4538755" y="5967270"/>
              <a:ext cx="192267" cy="386626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ZoneTexte 24"/>
                <p:cNvSpPr txBox="1"/>
                <p:nvPr/>
              </p:nvSpPr>
              <p:spPr>
                <a:xfrm>
                  <a:off x="4518135" y="6257738"/>
                  <a:ext cx="47816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𝒛</m:t>
                        </m:r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ZoneTexte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8135" y="6257738"/>
                  <a:ext cx="478165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1014289" y="3311333"/>
                <a:ext cx="74411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4000" b="1" i="1" smtClean="0">
                          <a:effectLst>
                            <a:glow rad="228600">
                              <a:srgbClr val="FFFF00">
                                <a:alpha val="40000"/>
                              </a:srgbClr>
                            </a:glow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4000" b="1" dirty="0">
                  <a:effectLst>
                    <a:glow rad="228600">
                      <a:srgbClr val="FFFF00">
                        <a:alpha val="40000"/>
                      </a:srgb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289" y="3311333"/>
                <a:ext cx="744114" cy="70788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196792" y="6390620"/>
            <a:ext cx="158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07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11" grpId="0"/>
      <p:bldP spid="13" grpId="0"/>
      <p:bldP spid="14" grpId="0"/>
      <p:bldP spid="15" grpId="0"/>
      <p:bldP spid="16" grpId="0" animBg="1"/>
      <p:bldP spid="10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88063D1-BD04-0BDE-F2A3-C5CC8B870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11</a:t>
            </a:fld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29C3A4E8-0CB3-9513-8E20-DD87A3CB7211}"/>
              </a:ext>
            </a:extLst>
          </p:cNvPr>
          <p:cNvSpPr txBox="1"/>
          <p:nvPr/>
        </p:nvSpPr>
        <p:spPr>
          <a:xfrm>
            <a:off x="273449" y="138363"/>
            <a:ext cx="1639489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prstClr val="black"/>
                </a:solidFill>
                <a:latin typeface="Arial Rounded MT Bold" pitchFamily="34" charset="0"/>
              </a:rPr>
              <a:t>Example 1 </a:t>
            </a:r>
            <a:r>
              <a:rPr lang="en-US" b="1" dirty="0" smtClean="0">
                <a:solidFill>
                  <a:prstClr val="black"/>
                </a:solidFill>
                <a:latin typeface="Arial Rounded MT Bold" pitchFamily="34" charset="0"/>
              </a:rPr>
              <a:t>:</a:t>
            </a:r>
            <a:endParaRPr lang="ar-AE" b="1" dirty="0">
              <a:solidFill>
                <a:prstClr val="black"/>
              </a:solidFill>
              <a:latin typeface="Arial Rounded MT 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7959" y="5474898"/>
                <a:ext cx="8064896" cy="9588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fr-FR" b="1" dirty="0">
                    <a:solidFill>
                      <a:prstClr val="black"/>
                    </a:solidFill>
                    <a:latin typeface="Arial Rounded MT Bold" pitchFamily="34" charset="0"/>
                  </a:rPr>
                  <a:t>3</a:t>
                </a:r>
                <a:r>
                  <a:rPr lang="ar-AE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. </a:t>
                </a:r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Position vector at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s:</a:t>
                </a: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prstClr val="black"/>
                          </a:solidFill>
                          <a:latin typeface="Cambria Math"/>
                        </a:rPr>
                        <m:t>𝐫</m:t>
                      </m:r>
                      <m:d>
                        <m:dPr>
                          <m:ctrlPr>
                            <a:rPr lang="ar-AE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ar-AE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ar-AE" b="1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m:t> 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𝐢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ar-AE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ar-AE" b="1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m:t> 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𝐣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d>
                        <m:dPr>
                          <m:ctrlPr>
                            <a:rPr lang="ar-AE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e>
                      </m:d>
                      <m:r>
                        <m:rPr>
                          <m:nor/>
                        </m:rPr>
                        <a:rPr lang="ar-AE" b="1">
                          <a:solidFill>
                            <a:prstClr val="black"/>
                          </a:solidFill>
                          <a:latin typeface="Arial Rounded MT Bold" pitchFamily="34" charset="0"/>
                        </a:rPr>
                        <m:t> 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𝐤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𝐢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1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𝐣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0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𝐤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ar-AE" b="1" dirty="0">
                  <a:solidFill>
                    <a:prstClr val="black"/>
                  </a:solidFill>
                  <a:latin typeface="Arial Rounded MT Bold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9" y="5474898"/>
                <a:ext cx="8064896" cy="958852"/>
              </a:xfrm>
              <a:prstGeom prst="rect">
                <a:avLst/>
              </a:prstGeom>
              <a:blipFill rotWithShape="1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space réservé du numéro de diapositive 11"/>
          <p:cNvSpPr txBox="1">
            <a:spLocks/>
          </p:cNvSpPr>
          <p:nvPr/>
        </p:nvSpPr>
        <p:spPr>
          <a:xfrm>
            <a:off x="8316416" y="6356350"/>
            <a:ext cx="648072" cy="3651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pPr/>
              <a:t>11</a:t>
            </a:fld>
            <a:endParaRPr lang="fr-FR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51520" y="764704"/>
                <a:ext cx="7920880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- Find </a:t>
                </a:r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the Cartesian equation of the trajectory and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prstClr val="black"/>
                        </a:solidFill>
                        <a:latin typeface="Cambria Math"/>
                      </a:rPr>
                      <m:t>𝐫</m:t>
                    </m:r>
                    <m:d>
                      <m:dPr>
                        <m:ctrlPr>
                          <a:rPr lang="ar-AE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solidFill>
                              <a:prstClr val="black"/>
                            </a:solidFill>
                            <a:latin typeface="Cambria Math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ar-AE" b="1">
                            <a:solidFill>
                              <a:prstClr val="black"/>
                            </a:solidFill>
                            <a:latin typeface="Arial Rounded MT Bold" pitchFamily="34" charset="0"/>
                          </a:rPr>
                          <m:t> </m:t>
                        </m:r>
                        <m:r>
                          <m:rPr>
                            <m:nor/>
                          </m:rPr>
                          <a:rPr lang="en-US" b="1">
                            <a:solidFill>
                              <a:prstClr val="black"/>
                            </a:solidFill>
                            <a:latin typeface="Arial Rounded MT Bold" pitchFamily="34" charset="0"/>
                          </a:rPr>
                          <m:t>s</m:t>
                        </m:r>
                      </m:e>
                    </m:d>
                  </m:oMath>
                </a14:m>
                <a:r>
                  <a:rPr lang="ar-AE" b="1" dirty="0">
                    <a:solidFill>
                      <a:prstClr val="black"/>
                    </a:solidFill>
                    <a:latin typeface="Arial Rounded MT Bold" pitchFamily="34" charset="0"/>
                  </a:rPr>
                  <a:t>.</a:t>
                </a:r>
                <a:br>
                  <a:rPr lang="ar-AE" b="1" dirty="0">
                    <a:solidFill>
                      <a:prstClr val="black"/>
                    </a:solidFill>
                    <a:latin typeface="Arial Rounded MT Bold" pitchFamily="34" charset="0"/>
                  </a:rPr>
                </a:br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Given :</a:t>
                </a: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ar-AE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0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,  </m:t>
                      </m:r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ar-AE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0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ar-AE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ar-AE" sz="20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p>
                          <m:r>
                            <a:rPr lang="ar-AE" sz="20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, </m:t>
                      </m:r>
                      <m:r>
                        <a:rPr lang="fr-FR" sz="2000" b="1" i="0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d>
                        <m:dPr>
                          <m:ctrlPr>
                            <a:rPr lang="ar-AE" sz="2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0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ar-AE" sz="2000" b="1">
                          <a:solidFill>
                            <a:prstClr val="black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64704"/>
                <a:ext cx="7920880" cy="1384995"/>
              </a:xfrm>
              <a:prstGeom prst="rect">
                <a:avLst/>
              </a:prstGeom>
              <a:blipFill rotWithShape="1">
                <a:blip r:embed="rId3"/>
                <a:stretch>
                  <a:fillRect l="-6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04891" y="2479802"/>
            <a:ext cx="1175322" cy="369332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prstClr val="black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Rounded MT Bold" pitchFamily="34" charset="0"/>
              </a:rPr>
              <a:t>Solution: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70118" y="3198263"/>
                <a:ext cx="4347409" cy="5025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buFont typeface="+mj-lt"/>
                  <a:buAutoNum type="arabicPeriod"/>
                </a:pPr>
                <a:r>
                  <a:rPr lang="en-US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 From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ar-AE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ar-AE" sz="2000" b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ar-AE" sz="2000" b="1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r>
                      <a:rPr lang="ar-AE" sz="2000" b="1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,       we get </a:t>
                </a:r>
                <a14:m>
                  <m:oMath xmlns:m="http://schemas.openxmlformats.org/officeDocument/2006/math">
                    <m:r>
                      <a:rPr lang="fr-FR" sz="2000" b="1">
                        <a:solidFill>
                          <a:prstClr val="black"/>
                        </a:solidFill>
                        <a:latin typeface="Cambria Math"/>
                      </a:rPr>
                      <m:t>       </m:t>
                    </m:r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ar-AE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ar-AE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ar-AE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ar-AE" b="1" dirty="0">
                  <a:solidFill>
                    <a:prstClr val="black"/>
                  </a:solidFill>
                  <a:latin typeface="Arial Rounded MT Bold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18" y="3198263"/>
                <a:ext cx="4347409" cy="502573"/>
              </a:xfrm>
              <a:prstGeom prst="rect">
                <a:avLst/>
              </a:prstGeom>
              <a:blipFill rotWithShape="1">
                <a:blip r:embed="rId4"/>
                <a:stretch>
                  <a:fillRect l="-1122" b="-365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79512" y="3675020"/>
                <a:ext cx="7128792" cy="1702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endParaRPr lang="en-US" b="1" dirty="0" smtClean="0">
                  <a:solidFill>
                    <a:prstClr val="black"/>
                  </a:solidFill>
                  <a:latin typeface="Arial Rounded MT Bold" pitchFamily="34" charset="0"/>
                </a:endParaRPr>
              </a:p>
              <a:p>
                <a:pPr lvl="0"/>
                <a:r>
                  <a:rPr lang="en-US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2. Substitute </a:t>
                </a:r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into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𝑦</m:t>
                    </m:r>
                    <m:d>
                      <m:dPr>
                        <m:ctrlPr>
                          <a:rPr lang="ar-AE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ar-AE" b="1" dirty="0">
                    <a:solidFill>
                      <a:prstClr val="black"/>
                    </a:solidFill>
                    <a:latin typeface="Arial Rounded MT Bold" pitchFamily="34" charset="0"/>
                  </a:rPr>
                  <a:t>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ar-AE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ar-AE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ar-AE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ar-AE" b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ar-AE" b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ar-AE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ar-AE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ar-AE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ar-AE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ar-AE" b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ar-AE" b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ar-AE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ar-AE" b="1" dirty="0">
                  <a:solidFill>
                    <a:prstClr val="black"/>
                  </a:solidFill>
                  <a:latin typeface="Arial Rounded MT Bold" pitchFamily="34" charset="0"/>
                </a:endParaRPr>
              </a:p>
              <a:p>
                <a:pPr lvl="0"/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So the trajectory in the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𝑥𝑦</m:t>
                    </m:r>
                  </m:oMath>
                </a14:m>
                <a:r>
                  <a:rPr lang="en-US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- plane </a:t>
                </a:r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is the parabola </a:t>
                </a:r>
                <a14:m>
                  <m:oMath xmlns:m="http://schemas.openxmlformats.org/officeDocument/2006/math">
                    <m:r>
                      <a:rPr lang="fr-FR" sz="2000" b="1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𝑦</m:t>
                    </m:r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ar-AE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ar-AE" sz="2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ar-AE" sz="2000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ar-AE" sz="2000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ar-AE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75020"/>
                <a:ext cx="7128792" cy="1702454"/>
              </a:xfrm>
              <a:prstGeom prst="rect">
                <a:avLst/>
              </a:prstGeom>
              <a:blipFill rotWithShape="1">
                <a:blip r:embed="rId5"/>
                <a:stretch>
                  <a:fillRect l="-684" b="-3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049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214596" y="6356350"/>
            <a:ext cx="67788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12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3759" y="260648"/>
            <a:ext cx="1340432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r>
              <a:rPr lang="fr-FR" b="1" dirty="0" err="1">
                <a:solidFill>
                  <a:prstClr val="black"/>
                </a:solidFill>
                <a:latin typeface="Arial Rounded MT Bold" pitchFamily="34" charset="0"/>
              </a:rPr>
              <a:t>Example</a:t>
            </a:r>
            <a:r>
              <a:rPr lang="fr-FR" b="1" dirty="0">
                <a:solidFill>
                  <a:prstClr val="black"/>
                </a:solidFill>
                <a:latin typeface="Arial Rounded MT Bold" pitchFamily="34" charset="0"/>
              </a:rPr>
              <a:t>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73947" y="692696"/>
                <a:ext cx="8040649" cy="709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The time equations of the material point M moving in space </a:t>
                </a:r>
                <a:r>
                  <a:rPr lang="fr-FR" b="1" dirty="0">
                    <a:solidFill>
                      <a:srgbClr val="000000"/>
                    </a:solidFill>
                    <a:latin typeface="Arial Rounded MT Bold"/>
                  </a:rPr>
                  <a:t>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b="1" i="1">
                            <a:solidFill>
                              <a:srgbClr val="000000"/>
                            </a:solidFill>
                            <a:latin typeface="Cambria Math"/>
                          </a:rPr>
                          <m:t>𝑶</m:t>
                        </m:r>
                        <m:r>
                          <a:rPr lang="fr-FR" b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fr-FR" b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fr-FR" b="1">
                            <a:solidFill>
                              <a:srgbClr val="000000"/>
                            </a:solidFill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𝒌</m:t>
                            </m:r>
                          </m:e>
                        </m:acc>
                      </m:e>
                    </m:d>
                  </m:oMath>
                </a14:m>
                <a:r>
                  <a:rPr lang="fr-FR" b="1" dirty="0">
                    <a:solidFill>
                      <a:srgbClr val="000000"/>
                    </a:solidFill>
                    <a:latin typeface="Arial Rounded MT Bold"/>
                  </a:rPr>
                  <a:t>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are:</a:t>
                </a:r>
                <a:endParaRPr lang="fr-FR" sz="1200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947" y="692696"/>
                <a:ext cx="8040649" cy="709746"/>
              </a:xfrm>
              <a:prstGeom prst="rect">
                <a:avLst/>
              </a:prstGeom>
              <a:blipFill rotWithShape="1">
                <a:blip r:embed="rId2"/>
                <a:stretch>
                  <a:fillRect l="-682" t="-5172" b="-129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e 4"/>
          <p:cNvGrpSpPr/>
          <p:nvPr/>
        </p:nvGrpSpPr>
        <p:grpSpPr>
          <a:xfrm>
            <a:off x="1796395" y="1660158"/>
            <a:ext cx="4680168" cy="369332"/>
            <a:chOff x="395536" y="4581128"/>
            <a:chExt cx="4680168" cy="369332"/>
          </a:xfrm>
        </p:grpSpPr>
        <p:sp>
          <p:nvSpPr>
            <p:cNvPr id="6" name="ZoneTexte 5"/>
            <p:cNvSpPr txBox="1"/>
            <p:nvPr/>
          </p:nvSpPr>
          <p:spPr>
            <a:xfrm>
              <a:off x="395536" y="458112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x= t  ;</a:t>
              </a: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1763688" y="458112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y=0  ;</a:t>
              </a:r>
            </a:p>
          </p:txBody>
        </p:sp>
        <p:sp>
          <p:nvSpPr>
            <p:cNvPr id="8" name="ZoneTexte 12"/>
            <p:cNvSpPr txBox="1"/>
            <p:nvPr/>
          </p:nvSpPr>
          <p:spPr>
            <a:xfrm>
              <a:off x="2987824" y="4581128"/>
              <a:ext cx="2087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fr-FR" b="1" dirty="0">
                  <a:solidFill>
                    <a:srgbClr val="000000"/>
                  </a:solidFill>
                  <a:latin typeface="Arial Rounded MT Bold"/>
                  <a:ea typeface="Times New Roman"/>
                  <a:cs typeface="Times New Roman"/>
                </a:rPr>
                <a:t>z</a:t>
              </a: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= -2t</a:t>
              </a:r>
              <a:r>
                <a:rPr lang="fr-FR" sz="1800" b="1" kern="1200" baseline="300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2</a:t>
              </a: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+2t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205958" y="2204864"/>
            <a:ext cx="3873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-what is the trajectory followed  ?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3795" y="2843644"/>
            <a:ext cx="110318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r>
              <a:rPr lang="fr-FR" b="1" dirty="0">
                <a:latin typeface="Arial Rounded MT Bold" pitchFamily="34" charset="0"/>
              </a:rPr>
              <a:t>Solution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9062" y="4067780"/>
            <a:ext cx="6800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 Rounded MT Bold" pitchFamily="34" charset="0"/>
              </a:rPr>
              <a:t>- We take </a:t>
            </a:r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t </a:t>
            </a:r>
            <a:r>
              <a:rPr lang="en-US" b="1" dirty="0">
                <a:latin typeface="Arial Rounded MT Bold" pitchFamily="34" charset="0"/>
              </a:rPr>
              <a:t>from the equation </a:t>
            </a:r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x</a:t>
            </a:r>
            <a:r>
              <a:rPr lang="en-US" b="1" dirty="0">
                <a:latin typeface="Arial Rounded MT Bold" pitchFamily="34" charset="0"/>
              </a:rPr>
              <a:t> , which we replace by  </a:t>
            </a:r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z</a:t>
            </a:r>
            <a:r>
              <a:rPr lang="en-US" b="1" dirty="0">
                <a:latin typeface="Arial Rounded MT Bold" pitchFamily="34" charset="0"/>
              </a:rPr>
              <a:t>:</a:t>
            </a:r>
            <a:endParaRPr lang="fr-FR" b="1" dirty="0">
              <a:latin typeface="Arial Rounded MT Bold" pitchFamily="34" charset="0"/>
            </a:endParaRPr>
          </a:p>
        </p:txBody>
      </p:sp>
      <p:grpSp>
        <p:nvGrpSpPr>
          <p:cNvPr id="13" name="Groupe 12"/>
          <p:cNvGrpSpPr/>
          <p:nvPr/>
        </p:nvGrpSpPr>
        <p:grpSpPr>
          <a:xfrm>
            <a:off x="539552" y="3477620"/>
            <a:ext cx="7056784" cy="369332"/>
            <a:chOff x="-113959" y="4581128"/>
            <a:chExt cx="7056784" cy="369332"/>
          </a:xfrm>
        </p:grpSpPr>
        <p:sp>
          <p:nvSpPr>
            <p:cNvPr id="14" name="ZoneTexte 13"/>
            <p:cNvSpPr txBox="1"/>
            <p:nvPr/>
          </p:nvSpPr>
          <p:spPr>
            <a:xfrm>
              <a:off x="-113959" y="458112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x= t  </a:t>
              </a:r>
              <a:r>
                <a:rPr lang="fr-FR" b="1" dirty="0" smtClean="0">
                  <a:latin typeface="Arial Rounded MT Bold" pitchFamily="34" charset="0"/>
                </a:rPr>
                <a:t>…… </a:t>
              </a:r>
              <a:r>
                <a:rPr lang="fr-FR" b="1" dirty="0">
                  <a:solidFill>
                    <a:srgbClr val="0070C0"/>
                  </a:solidFill>
                  <a:latin typeface="Arial Rounded MT Bold" pitchFamily="34" charset="0"/>
                </a:rPr>
                <a:t>(1)</a:t>
              </a:r>
              <a:r>
                <a:rPr lang="fr-FR" b="1" dirty="0">
                  <a:latin typeface="Arial Rounded MT Bold" pitchFamily="34" charset="0"/>
                </a:rPr>
                <a:t> ;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2262305" y="458112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y=0 </a:t>
              </a:r>
              <a:r>
                <a:rPr lang="fr-FR" b="1" dirty="0" smtClean="0">
                  <a:latin typeface="Arial Rounded MT Bold" pitchFamily="34" charset="0"/>
                </a:rPr>
                <a:t>…… </a:t>
              </a:r>
              <a:r>
                <a:rPr lang="fr-FR" b="1" dirty="0">
                  <a:solidFill>
                    <a:srgbClr val="0070C0"/>
                  </a:solidFill>
                  <a:latin typeface="Arial Rounded MT Bold" pitchFamily="34" charset="0"/>
                </a:rPr>
                <a:t>(2)</a:t>
              </a:r>
              <a:r>
                <a:rPr lang="fr-FR" b="1" dirty="0">
                  <a:latin typeface="Arial Rounded MT Bold" pitchFamily="34" charset="0"/>
                </a:rPr>
                <a:t>;</a:t>
              </a:r>
            </a:p>
          </p:txBody>
        </p:sp>
        <p:sp>
          <p:nvSpPr>
            <p:cNvPr id="16" name="ZoneTexte 12"/>
            <p:cNvSpPr txBox="1"/>
            <p:nvPr/>
          </p:nvSpPr>
          <p:spPr>
            <a:xfrm>
              <a:off x="4854945" y="4581128"/>
              <a:ext cx="2087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fr-FR" b="1" dirty="0">
                  <a:solidFill>
                    <a:srgbClr val="000000"/>
                  </a:solidFill>
                  <a:latin typeface="Arial Rounded MT Bold"/>
                  <a:ea typeface="Times New Roman"/>
                  <a:cs typeface="Times New Roman"/>
                </a:rPr>
                <a:t>z</a:t>
              </a: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= -2t</a:t>
              </a:r>
              <a:r>
                <a:rPr lang="fr-FR" sz="1800" b="1" kern="1200" baseline="300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2</a:t>
              </a: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+2t  </a:t>
              </a:r>
              <a:r>
                <a:rPr lang="fr-FR" sz="1800" b="1" kern="1200" dirty="0" smtClean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…. </a:t>
              </a:r>
              <a:r>
                <a:rPr lang="fr-FR" sz="1800" b="1" kern="1200" dirty="0">
                  <a:solidFill>
                    <a:srgbClr val="0070C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(3)</a:t>
              </a:r>
              <a:endParaRPr lang="fr-FR" sz="1200" dirty="0">
                <a:solidFill>
                  <a:srgbClr val="0070C0"/>
                </a:solidFill>
                <a:effectLst/>
                <a:latin typeface="Times New Roman"/>
                <a:ea typeface="Times New Roman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/>
              <p:cNvSpPr txBox="1"/>
              <p:nvPr/>
            </p:nvSpPr>
            <p:spPr>
              <a:xfrm>
                <a:off x="467544" y="4726885"/>
                <a:ext cx="1231812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sz="20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fr-FR" b="1" dirty="0">
                    <a:latin typeface="Arial Rounded MT Bold" pitchFamily="34" charset="0"/>
                  </a:rPr>
                  <a:t> t=x</a:t>
                </a:r>
              </a:p>
            </p:txBody>
          </p:sp>
        </mc:Choice>
        <mc:Fallback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726885"/>
                <a:ext cx="1231812" cy="392993"/>
              </a:xfrm>
              <a:prstGeom prst="rect">
                <a:avLst/>
              </a:prstGeom>
              <a:blipFill rotWithShape="1">
                <a:blip r:embed="rId4"/>
                <a:stretch>
                  <a:fillRect t="-3077" r="-4455" b="-215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Flèche droite 17"/>
          <p:cNvSpPr/>
          <p:nvPr/>
        </p:nvSpPr>
        <p:spPr>
          <a:xfrm>
            <a:off x="1877199" y="4831878"/>
            <a:ext cx="540000" cy="28800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2597496" y="4791212"/>
            <a:ext cx="486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b="1" dirty="0">
                <a:solidFill>
                  <a:srgbClr val="0070C0"/>
                </a:solidFill>
                <a:latin typeface="Arial Rounded MT Bold"/>
                <a:ea typeface="Times New Roman"/>
                <a:cs typeface="Times New Roman"/>
              </a:rPr>
              <a:t>(3)</a:t>
            </a:r>
            <a:endParaRPr lang="fr-FR" sz="1200" dirty="0">
              <a:solidFill>
                <a:srgbClr val="0070C0"/>
              </a:solidFill>
              <a:latin typeface="Times New Roman"/>
              <a:ea typeface="Times New Roman"/>
            </a:endParaRPr>
          </a:p>
        </p:txBody>
      </p:sp>
      <p:sp>
        <p:nvSpPr>
          <p:cNvPr id="19" name="Double flèche horizontale 18"/>
          <p:cNvSpPr/>
          <p:nvPr/>
        </p:nvSpPr>
        <p:spPr>
          <a:xfrm>
            <a:off x="3151671" y="4811913"/>
            <a:ext cx="732956" cy="379568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2"/>
          <p:cNvSpPr txBox="1"/>
          <p:nvPr/>
        </p:nvSpPr>
        <p:spPr>
          <a:xfrm>
            <a:off x="4025421" y="4806428"/>
            <a:ext cx="2087880" cy="36933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fr-FR" b="1" dirty="0">
                <a:solidFill>
                  <a:srgbClr val="000000"/>
                </a:solidFill>
                <a:latin typeface="Arial Rounded MT Bold"/>
                <a:ea typeface="Times New Roman"/>
                <a:cs typeface="Times New Roman"/>
              </a:rPr>
              <a:t>z</a:t>
            </a:r>
            <a:r>
              <a:rPr lang="fr-FR" sz="1800" b="1" kern="1200" dirty="0">
                <a:solidFill>
                  <a:srgbClr val="000000"/>
                </a:solidFill>
                <a:effectLst/>
                <a:latin typeface="Arial Rounded MT Bold"/>
                <a:ea typeface="Times New Roman"/>
                <a:cs typeface="Times New Roman"/>
              </a:rPr>
              <a:t>= -2x</a:t>
            </a:r>
            <a:r>
              <a:rPr lang="fr-FR" sz="1800" b="1" kern="1200" baseline="30000" dirty="0">
                <a:solidFill>
                  <a:srgbClr val="000000"/>
                </a:solidFill>
                <a:effectLst/>
                <a:latin typeface="Arial Rounded MT Bold"/>
                <a:ea typeface="Times New Roman"/>
                <a:cs typeface="Times New Roman"/>
              </a:rPr>
              <a:t>2</a:t>
            </a:r>
            <a:r>
              <a:rPr lang="fr-FR" sz="1800" b="1" kern="1200" dirty="0">
                <a:solidFill>
                  <a:srgbClr val="000000"/>
                </a:solidFill>
                <a:effectLst/>
                <a:latin typeface="Arial Rounded MT Bold"/>
                <a:ea typeface="Times New Roman"/>
                <a:cs typeface="Times New Roman"/>
              </a:rPr>
              <a:t>+2x</a:t>
            </a:r>
            <a:endParaRPr lang="fr-FR" sz="1200" dirty="0">
              <a:solidFill>
                <a:srgbClr val="0070C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779912" y="5518973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rial Rounded MT Bold" pitchFamily="34" charset="0"/>
              </a:rPr>
              <a:t>so the trajectory described by point M is a </a:t>
            </a:r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parabolic trajectories.</a:t>
            </a:r>
            <a:endParaRPr lang="fr-FR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87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7" grpId="0"/>
      <p:bldP spid="18" grpId="0" animBg="1"/>
      <p:bldP spid="9" grpId="0"/>
      <p:bldP spid="19" grpId="0" animBg="1"/>
      <p:bldP spid="20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D7A0402-D4C5-7705-EC4E-0450D90AE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13</a:t>
            </a:fld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mc="http://schemas.openxmlformats.org/markup-compatibility/2006" xmlns:a14="http://schemas.microsoft.com/office/drawing/2010/main" xmlns="" xmlns:a16="http://schemas.microsoft.com/office/drawing/2014/main" id="{1C390CA5-EA2E-D102-0450-A9E059C2AC1E}"/>
              </a:ext>
            </a:extLst>
          </p:cNvPr>
          <p:cNvSpPr txBox="1"/>
          <p:nvPr/>
        </p:nvSpPr>
        <p:spPr>
          <a:xfrm>
            <a:off x="251520" y="143922"/>
            <a:ext cx="1584176" cy="369332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solidFill>
                  <a:prstClr val="black"/>
                </a:solidFill>
                <a:latin typeface="Arial Rounded MT Bold" pitchFamily="34" charset="0"/>
              </a:rPr>
              <a:t>Example </a:t>
            </a:r>
            <a:r>
              <a:rPr lang="en-US" b="1" dirty="0" smtClean="0">
                <a:solidFill>
                  <a:prstClr val="black"/>
                </a:solidFill>
                <a:latin typeface="Arial Rounded MT Bold" pitchFamily="34" charset="0"/>
              </a:rPr>
              <a:t>3</a:t>
            </a:r>
            <a:endParaRPr lang="ar-AE" b="1" dirty="0">
              <a:solidFill>
                <a:prstClr val="black"/>
              </a:solidFill>
              <a:latin typeface="Arial Rounded MT Bold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328150" y="3331110"/>
                <a:ext cx="8673344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E</a:t>
                </a:r>
                <a:r>
                  <a:rPr lang="en-US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liminate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: since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, substitute into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𝑧</m:t>
                    </m:r>
                  </m:oMath>
                </a14:m>
                <a:r>
                  <a:rPr lang="en-US" sz="24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sz="2800" b="1">
                          <a:solidFill>
                            <a:prstClr val="black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800" b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sSup>
                        <m:sSupPr>
                          <m:ctrlPr>
                            <a:rPr lang="ar-AE" sz="2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ar-AE" sz="28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ar-AE" sz="28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ar-AE" sz="2800" b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ar-AE" sz="2800" b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ar-AE" sz="2800" b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ar-AE" sz="2800" b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ar-AE" sz="2800" b="1" dirty="0">
                  <a:solidFill>
                    <a:prstClr val="black"/>
                  </a:solidFill>
                  <a:latin typeface="Arial Rounded MT Bold" pitchFamily="34" charset="0"/>
                </a:endParaRPr>
              </a:p>
              <a:p>
                <a:pPr lvl="0"/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so the trajectory is the parabola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𝑧</m:t>
                    </m:r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sSup>
                      <m:sSupPr>
                        <m:ctrlPr>
                          <a:rPr lang="ar-AE" sz="24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ar-AE" sz="24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ar-AE" sz="24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ar-AE" sz="2400" b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ar-AE" sz="2400" b="1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r>
                      <a:rPr lang="ar-AE" sz="2400" b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fr-FR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 (</a:t>
                </a:r>
                <a:r>
                  <a:rPr lang="en-US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in </a:t>
                </a:r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the</a:t>
                </a:r>
                <a14:m>
                  <m:oMath xmlns:m="http://schemas.openxmlformats.org/officeDocument/2006/math">
                    <m:r>
                      <a:rPr lang="fr-FR" sz="2400" b="1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sz="2400" b="1">
                        <a:solidFill>
                          <a:prstClr val="black"/>
                        </a:solidFill>
                        <a:latin typeface="Cambria Math"/>
                      </a:rPr>
                      <m:t>𝑥𝑧</m:t>
                    </m:r>
                  </m:oMath>
                </a14:m>
                <a:r>
                  <a:rPr lang="en-US" sz="24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-</a:t>
                </a:r>
                <a:r>
                  <a:rPr lang="en-US" b="1" dirty="0">
                    <a:solidFill>
                      <a:prstClr val="black"/>
                    </a:solidFill>
                    <a:latin typeface="Arial Rounded MT Bold" pitchFamily="34" charset="0"/>
                  </a:rPr>
                  <a:t>plane).</a:t>
                </a: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50" y="3331110"/>
                <a:ext cx="8673344" cy="1261884"/>
              </a:xfrm>
              <a:prstGeom prst="rect">
                <a:avLst/>
              </a:prstGeom>
              <a:blipFill rotWithShape="1">
                <a:blip r:embed="rId2"/>
                <a:stretch>
                  <a:fillRect l="-632" t="-3865" b="-101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51520" y="908720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 smtClean="0">
                <a:solidFill>
                  <a:prstClr val="black"/>
                </a:solidFill>
                <a:latin typeface="Arial Rounded MT Bold" pitchFamily="34" charset="0"/>
              </a:rPr>
              <a:t>— Determine trajectory</a:t>
            </a:r>
            <a:br>
              <a:rPr lang="en-US" b="1" dirty="0" smtClean="0">
                <a:solidFill>
                  <a:prstClr val="black"/>
                </a:solidFill>
                <a:latin typeface="Arial Rounded MT Bold" pitchFamily="34" charset="0"/>
              </a:rPr>
            </a:br>
            <a:r>
              <a:rPr lang="en-US" b="1" dirty="0" smtClean="0">
                <a:solidFill>
                  <a:prstClr val="black"/>
                </a:solidFill>
                <a:latin typeface="Arial Rounded MT Bold" pitchFamily="34" charset="0"/>
              </a:rPr>
              <a:t>Given: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2440538"/>
            <a:ext cx="1233030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 Rounded MT Bold" pitchFamily="34" charset="0"/>
              </a:rPr>
              <a:t>Solution: </a:t>
            </a:r>
            <a:endParaRPr lang="fr-FR" dirty="0"/>
          </a:p>
        </p:txBody>
      </p:sp>
      <p:sp>
        <p:nvSpPr>
          <p:cNvPr id="7" name="Espace réservé du numéro de diapositive 11"/>
          <p:cNvSpPr txBox="1">
            <a:spLocks/>
          </p:cNvSpPr>
          <p:nvPr/>
        </p:nvSpPr>
        <p:spPr>
          <a:xfrm>
            <a:off x="8214596" y="6356350"/>
            <a:ext cx="677884" cy="3651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pPr/>
              <a:t>13</a:t>
            </a:fld>
            <a:endParaRPr lang="fr-FR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589361" y="1651690"/>
                <a:ext cx="530487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ar-AE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4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ar-AE" sz="2400" b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ar-AE" sz="2400" b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ar-AE" sz="2400" b="1">
                          <a:solidFill>
                            <a:prstClr val="black"/>
                          </a:solidFill>
                          <a:latin typeface="Cambria Math"/>
                        </a:rPr>
                        <m:t>,  </m:t>
                      </m:r>
                      <m:r>
                        <a:rPr lang="ar-AE" sz="2400" b="1">
                          <a:solidFill>
                            <a:prstClr val="black"/>
                          </a:solidFill>
                          <a:latin typeface="Cambria Math"/>
                        </a:rPr>
                        <m:t>𝑧</m:t>
                      </m:r>
                      <m:d>
                        <m:dPr>
                          <m:ctrlPr>
                            <a:rPr lang="ar-AE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4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ar-AE" sz="2400" b="1">
                          <a:solidFill>
                            <a:prstClr val="black"/>
                          </a:solidFill>
                          <a:latin typeface="Cambria Math"/>
                        </a:rPr>
                        <m:t>=−</m:t>
                      </m:r>
                      <m:r>
                        <a:rPr lang="ar-AE" sz="2400" b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sSup>
                        <m:sSupPr>
                          <m:ctrlPr>
                            <a:rPr lang="ar-AE" sz="2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ar-AE" sz="24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p>
                          <m:r>
                            <a:rPr lang="ar-AE" sz="2400" b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ar-AE" sz="2400" b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ar-AE" sz="2400" b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ar-AE" sz="2400" b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ar-AE" sz="2400" b="1" dirty="0">
                  <a:solidFill>
                    <a:prstClr val="black"/>
                  </a:solidFill>
                  <a:latin typeface="Arial Rounded MT Bold" pitchFamily="34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361" y="1651690"/>
                <a:ext cx="5304879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920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648072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14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3568" y="781989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Velocity ​​is considered to be the distance traveled per unit of time.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5608" y="293274"/>
            <a:ext cx="2605286" cy="36933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lvl="0"/>
            <a:r>
              <a:rPr lang="en-US" b="1" dirty="0">
                <a:solidFill>
                  <a:srgbClr val="000000"/>
                </a:solidFill>
                <a:latin typeface="Arial Rounded MT Bold"/>
              </a:rPr>
              <a:t>5-The velocity vector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5496" y="1833937"/>
                <a:ext cx="8748870" cy="946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dirty="0">
                    <a:solidFill>
                      <a:srgbClr val="1F1F1F"/>
                    </a:solidFill>
                    <a:latin typeface="Google Sans"/>
                  </a:rPr>
                  <a:t> 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The average velocity of a body that moves between two points M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𝑴</m:t>
                        </m:r>
                      </m:e>
                      <m:sup>
                        <m: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is defined as the ratio between the displacement vector and the time interval in which the displacement takes place.</a:t>
                </a:r>
                <a:r>
                  <a:rPr lang="en-US" dirty="0">
                    <a:solidFill>
                      <a:srgbClr val="555555"/>
                    </a:solidFill>
                    <a:latin typeface="Open Sans"/>
                  </a:rPr>
                  <a:t> </a:t>
                </a:r>
                <a:endParaRPr lang="fr-FR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833937"/>
                <a:ext cx="8748870" cy="946991"/>
              </a:xfrm>
              <a:prstGeom prst="rect">
                <a:avLst/>
              </a:prstGeom>
              <a:blipFill rotWithShape="1">
                <a:blip r:embed="rId3"/>
                <a:stretch>
                  <a:fillRect l="-627" t="-3226" r="-557" b="-70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189089" y="1268760"/>
            <a:ext cx="3356496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Arial Rounded MT Bold"/>
              </a:rPr>
              <a:t>5.1.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Average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velocity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vector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grpSp>
        <p:nvGrpSpPr>
          <p:cNvPr id="20" name="Groupe 19"/>
          <p:cNvGrpSpPr/>
          <p:nvPr/>
        </p:nvGrpSpPr>
        <p:grpSpPr>
          <a:xfrm rot="20959941">
            <a:off x="4249229" y="3532758"/>
            <a:ext cx="4058907" cy="1831110"/>
            <a:chOff x="2847781" y="3196376"/>
            <a:chExt cx="4058907" cy="1831110"/>
          </a:xfrm>
        </p:grpSpPr>
        <p:sp>
          <p:nvSpPr>
            <p:cNvPr id="18" name="Forme libre 17"/>
            <p:cNvSpPr/>
            <p:nvPr/>
          </p:nvSpPr>
          <p:spPr>
            <a:xfrm rot="323243">
              <a:off x="4098688" y="3731486"/>
              <a:ext cx="2808000" cy="1296000"/>
            </a:xfrm>
            <a:custGeom>
              <a:avLst/>
              <a:gdLst>
                <a:gd name="connsiteX0" fmla="*/ 0 w 1687132"/>
                <a:gd name="connsiteY0" fmla="*/ 0 h 1081826"/>
                <a:gd name="connsiteX1" fmla="*/ 1094704 w 1687132"/>
                <a:gd name="connsiteY1" fmla="*/ 206062 h 1081826"/>
                <a:gd name="connsiteX2" fmla="*/ 734095 w 1687132"/>
                <a:gd name="connsiteY2" fmla="*/ 811369 h 1081826"/>
                <a:gd name="connsiteX3" fmla="*/ 1687132 w 1687132"/>
                <a:gd name="connsiteY3" fmla="*/ 1081826 h 108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7132" h="1081826">
                  <a:moveTo>
                    <a:pt x="0" y="0"/>
                  </a:moveTo>
                  <a:cubicBezTo>
                    <a:pt x="486177" y="35417"/>
                    <a:pt x="972355" y="70834"/>
                    <a:pt x="1094704" y="206062"/>
                  </a:cubicBezTo>
                  <a:cubicBezTo>
                    <a:pt x="1217053" y="341290"/>
                    <a:pt x="635357" y="665408"/>
                    <a:pt x="734095" y="811369"/>
                  </a:cubicBezTo>
                  <a:cubicBezTo>
                    <a:pt x="832833" y="957330"/>
                    <a:pt x="1259982" y="1019578"/>
                    <a:pt x="1687132" y="1081826"/>
                  </a:cubicBezTo>
                </a:path>
              </a:pathLst>
            </a:custGeom>
            <a:ln w="57150">
              <a:solidFill>
                <a:srgbClr val="7030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 rot="940568">
              <a:off x="2847781" y="3196376"/>
              <a:ext cx="11411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 err="1">
                  <a:solidFill>
                    <a:srgbClr val="7030A0"/>
                  </a:solidFill>
                </a:rPr>
                <a:t>Trajectory</a:t>
              </a:r>
              <a:endParaRPr lang="fr-FR" b="1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32" name="Groupe 31"/>
          <p:cNvGrpSpPr/>
          <p:nvPr/>
        </p:nvGrpSpPr>
        <p:grpSpPr>
          <a:xfrm rot="20959941">
            <a:off x="3377326" y="4084864"/>
            <a:ext cx="2795945" cy="1712827"/>
            <a:chOff x="523715" y="3521259"/>
            <a:chExt cx="2102456" cy="1769687"/>
          </a:xfrm>
        </p:grpSpPr>
        <p:cxnSp>
          <p:nvCxnSpPr>
            <p:cNvPr id="28" name="Connecteur droit avec flèche 27"/>
            <p:cNvCxnSpPr/>
            <p:nvPr/>
          </p:nvCxnSpPr>
          <p:spPr>
            <a:xfrm rot="640059" flipV="1">
              <a:off x="927940" y="3521259"/>
              <a:ext cx="1698231" cy="1769687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ZoneTexte 30"/>
            <p:cNvSpPr txBox="1"/>
            <p:nvPr/>
          </p:nvSpPr>
          <p:spPr>
            <a:xfrm>
              <a:off x="523715" y="4846910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O</a:t>
              </a:r>
            </a:p>
          </p:txBody>
        </p:sp>
      </p:grpSp>
      <p:cxnSp>
        <p:nvCxnSpPr>
          <p:cNvPr id="34" name="Connecteur droit avec flèche 33"/>
          <p:cNvCxnSpPr/>
          <p:nvPr/>
        </p:nvCxnSpPr>
        <p:spPr>
          <a:xfrm flipV="1">
            <a:off x="3910239" y="4945765"/>
            <a:ext cx="2870361" cy="79602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>
            <a:stCxn id="21" idx="5"/>
          </p:cNvCxnSpPr>
          <p:nvPr/>
        </p:nvCxnSpPr>
        <p:spPr>
          <a:xfrm>
            <a:off x="6230921" y="4097453"/>
            <a:ext cx="522849" cy="8739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e 66"/>
          <p:cNvGrpSpPr/>
          <p:nvPr/>
        </p:nvGrpSpPr>
        <p:grpSpPr>
          <a:xfrm>
            <a:off x="3539068" y="3191937"/>
            <a:ext cx="4134103" cy="3020114"/>
            <a:chOff x="586206" y="3291721"/>
            <a:chExt cx="4134103" cy="3020114"/>
          </a:xfrm>
        </p:grpSpPr>
        <p:grpSp>
          <p:nvGrpSpPr>
            <p:cNvPr id="53" name="Groupe 52"/>
            <p:cNvGrpSpPr/>
            <p:nvPr/>
          </p:nvGrpSpPr>
          <p:grpSpPr>
            <a:xfrm>
              <a:off x="971600" y="3291721"/>
              <a:ext cx="3748709" cy="3020114"/>
              <a:chOff x="971600" y="3291721"/>
              <a:chExt cx="3748709" cy="3020114"/>
            </a:xfrm>
          </p:grpSpPr>
          <p:cxnSp>
            <p:nvCxnSpPr>
              <p:cNvPr id="48" name="Connecteur droit avec flèche 47"/>
              <p:cNvCxnSpPr/>
              <p:nvPr/>
            </p:nvCxnSpPr>
            <p:spPr>
              <a:xfrm flipV="1">
                <a:off x="971600" y="5844180"/>
                <a:ext cx="360000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avec flèche 48"/>
              <p:cNvCxnSpPr/>
              <p:nvPr/>
            </p:nvCxnSpPr>
            <p:spPr>
              <a:xfrm rot="16200000" flipV="1">
                <a:off x="-306400" y="4569721"/>
                <a:ext cx="255600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ZoneTexte 51"/>
              <p:cNvSpPr txBox="1"/>
              <p:nvPr/>
            </p:nvSpPr>
            <p:spPr>
              <a:xfrm>
                <a:off x="4216253" y="5911725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/>
                  <a:t>X</a:t>
                </a:r>
              </a:p>
            </p:txBody>
          </p:sp>
        </p:grpSp>
        <p:sp>
          <p:nvSpPr>
            <p:cNvPr id="61" name="ZoneTexte 60"/>
            <p:cNvSpPr txBox="1"/>
            <p:nvPr/>
          </p:nvSpPr>
          <p:spPr>
            <a:xfrm>
              <a:off x="586206" y="3291721"/>
              <a:ext cx="371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Y</a:t>
              </a:r>
            </a:p>
          </p:txBody>
        </p:sp>
      </p:grpSp>
      <p:grpSp>
        <p:nvGrpSpPr>
          <p:cNvPr id="76" name="Groupe 75"/>
          <p:cNvGrpSpPr/>
          <p:nvPr/>
        </p:nvGrpSpPr>
        <p:grpSpPr>
          <a:xfrm>
            <a:off x="5464145" y="3090368"/>
            <a:ext cx="1378553" cy="966449"/>
            <a:chOff x="2511283" y="3190152"/>
            <a:chExt cx="1378553" cy="966449"/>
          </a:xfrm>
        </p:grpSpPr>
        <p:grpSp>
          <p:nvGrpSpPr>
            <p:cNvPr id="23" name="Groupe 22"/>
            <p:cNvGrpSpPr/>
            <p:nvPr/>
          </p:nvGrpSpPr>
          <p:grpSpPr>
            <a:xfrm rot="20959941">
              <a:off x="3169756" y="3707793"/>
              <a:ext cx="720080" cy="448808"/>
              <a:chOff x="5217936" y="3052192"/>
              <a:chExt cx="720080" cy="448808"/>
            </a:xfrm>
          </p:grpSpPr>
          <p:sp>
            <p:nvSpPr>
              <p:cNvPr id="21" name="Ellipse 20"/>
              <p:cNvSpPr/>
              <p:nvPr/>
            </p:nvSpPr>
            <p:spPr>
              <a:xfrm>
                <a:off x="5220072" y="3429000"/>
                <a:ext cx="72000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2" name="ZoneTexte 21"/>
              <p:cNvSpPr txBox="1"/>
              <p:nvPr/>
            </p:nvSpPr>
            <p:spPr>
              <a:xfrm>
                <a:off x="5217936" y="3052192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M </a:t>
                </a:r>
              </a:p>
            </p:txBody>
          </p:sp>
        </p:grpSp>
        <p:pic>
          <p:nvPicPr>
            <p:cNvPr id="68" name="Image 67"/>
            <p:cNvPicPr/>
            <p:nvPr/>
          </p:nvPicPr>
          <p:blipFill rotWithShape="1">
            <a:blip r:embed="rId4"/>
            <a:srcRect l="24127" t="55600" r="72300" b="35416"/>
            <a:stretch/>
          </p:blipFill>
          <p:spPr bwMode="auto">
            <a:xfrm>
              <a:off x="2511283" y="3190152"/>
              <a:ext cx="693834" cy="90974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4" name="Groupe 23"/>
          <p:cNvGrpSpPr/>
          <p:nvPr/>
        </p:nvGrpSpPr>
        <p:grpSpPr>
          <a:xfrm rot="20959941">
            <a:off x="6702536" y="4645777"/>
            <a:ext cx="681011" cy="379656"/>
            <a:chOff x="5280004" y="2884787"/>
            <a:chExt cx="681011" cy="379656"/>
          </a:xfrm>
        </p:grpSpPr>
        <p:sp>
          <p:nvSpPr>
            <p:cNvPr id="25" name="Ellipse 24"/>
            <p:cNvSpPr/>
            <p:nvPr/>
          </p:nvSpPr>
          <p:spPr>
            <a:xfrm>
              <a:off x="5280004" y="3110842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ZoneTexte 25"/>
                <p:cNvSpPr txBox="1"/>
                <p:nvPr/>
              </p:nvSpPr>
              <p:spPr>
                <a:xfrm>
                  <a:off x="5464202" y="2884787"/>
                  <a:ext cx="496813" cy="3796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𝑴</m:t>
                            </m:r>
                          </m:e>
                          <m:sup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′ </m:t>
                            </m:r>
                          </m:sup>
                        </m:sSup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ZoneTexte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4202" y="2884787"/>
                  <a:ext cx="496813" cy="379656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Rectangle 2"/>
          <p:cNvSpPr/>
          <p:nvPr/>
        </p:nvSpPr>
        <p:spPr>
          <a:xfrm>
            <a:off x="4802209" y="6011996"/>
            <a:ext cx="1096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Arial Rounded MT Bold" pitchFamily="34" charset="0"/>
              </a:rPr>
              <a:t>Figure 2</a:t>
            </a:r>
            <a:endParaRPr lang="fr-FR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6506593" y="4022210"/>
            <a:ext cx="331261" cy="5734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e 9"/>
          <p:cNvGrpSpPr/>
          <p:nvPr/>
        </p:nvGrpSpPr>
        <p:grpSpPr>
          <a:xfrm>
            <a:off x="6376726" y="3506620"/>
            <a:ext cx="720080" cy="546117"/>
            <a:chOff x="6612889" y="3237617"/>
            <a:chExt cx="720080" cy="546117"/>
          </a:xfrm>
        </p:grpSpPr>
        <p:sp>
          <p:nvSpPr>
            <p:cNvPr id="35" name="ZoneTexte 34"/>
            <p:cNvSpPr txBox="1"/>
            <p:nvPr/>
          </p:nvSpPr>
          <p:spPr>
            <a:xfrm rot="20959941">
              <a:off x="6612889" y="3237617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00FF00"/>
                  </a:solidFill>
                </a:rPr>
                <a:t>M1 </a:t>
              </a:r>
            </a:p>
          </p:txBody>
        </p:sp>
        <p:sp>
          <p:nvSpPr>
            <p:cNvPr id="9" name="Ellipse 8"/>
            <p:cNvSpPr/>
            <p:nvPr/>
          </p:nvSpPr>
          <p:spPr>
            <a:xfrm>
              <a:off x="6732239" y="3711734"/>
              <a:ext cx="72000" cy="72000"/>
            </a:xfrm>
            <a:prstGeom prst="ellipse">
              <a:avLst/>
            </a:prstGeom>
            <a:solidFill>
              <a:srgbClr val="00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7411956" y="3970520"/>
                <a:ext cx="504900" cy="431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𝒂𝒗𝒈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1956" y="3970520"/>
                <a:ext cx="504900" cy="431849"/>
              </a:xfrm>
              <a:prstGeom prst="rect">
                <a:avLst/>
              </a:prstGeom>
              <a:blipFill rotWithShape="1">
                <a:blip r:embed="rId6"/>
                <a:stretch>
                  <a:fillRect r="-22892" b="-42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81989" y="4971355"/>
                <a:ext cx="2112373" cy="630429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800" b="1" i="1" cap="all">
                                  <a:ln w="9000" cmpd="sng">
                                    <a:solidFill>
                                      <a:schemeClr val="accent4">
                                        <a:shade val="50000"/>
                                        <a:satMod val="120000"/>
                                      </a:schemeClr>
                                    </a:solidFill>
                                    <a:prstDash val="solid"/>
                                  </a:ln>
                                  <a:gradFill>
                                    <a:gsLst>
                                      <a:gs pos="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  <a:gs pos="43000">
                                        <a:schemeClr val="accent4">
                                          <a:satMod val="255000"/>
                                        </a:schemeClr>
                                      </a:gs>
                                      <a:gs pos="48000">
                                        <a:schemeClr val="accent4">
                                          <a:shade val="85000"/>
                                          <a:satMod val="255000"/>
                                        </a:schemeClr>
                                      </a:gs>
                                      <a:gs pos="10000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reflection blurRad="12700" stA="28000" endPos="45000" dist="1000" dir="5400000" sy="-100000" algn="bl" rotWithShape="0"/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sz="2800" b="1" i="1" cap="all">
                                  <a:ln w="9000" cmpd="sng">
                                    <a:solidFill>
                                      <a:schemeClr val="accent4">
                                        <a:shade val="50000"/>
                                        <a:satMod val="120000"/>
                                      </a:schemeClr>
                                    </a:solidFill>
                                    <a:prstDash val="solid"/>
                                  </a:ln>
                                  <a:gradFill>
                                    <a:gsLst>
                                      <a:gs pos="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  <a:gs pos="43000">
                                        <a:schemeClr val="accent4">
                                          <a:satMod val="255000"/>
                                        </a:schemeClr>
                                      </a:gs>
                                      <a:gs pos="48000">
                                        <a:schemeClr val="accent4">
                                          <a:shade val="85000"/>
                                          <a:satMod val="255000"/>
                                        </a:schemeClr>
                                      </a:gs>
                                      <a:gs pos="10000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reflection blurRad="12700" stA="28000" endPos="45000" dist="1000" dir="5400000" sy="-100000" algn="bl" rotWithShape="0"/>
                                  </a:effectLst>
                                  <a:latin typeface="Cambria Math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fr-FR" sz="2800" b="1" i="1" cap="all">
                                  <a:ln w="9000" cmpd="sng">
                                    <a:solidFill>
                                      <a:schemeClr val="accent4">
                                        <a:shade val="50000"/>
                                        <a:satMod val="120000"/>
                                      </a:schemeClr>
                                    </a:solidFill>
                                    <a:prstDash val="solid"/>
                                  </a:ln>
                                  <a:gradFill>
                                    <a:gsLst>
                                      <a:gs pos="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  <a:gs pos="43000">
                                        <a:schemeClr val="accent4">
                                          <a:satMod val="255000"/>
                                        </a:schemeClr>
                                      </a:gs>
                                      <a:gs pos="48000">
                                        <a:schemeClr val="accent4">
                                          <a:shade val="85000"/>
                                          <a:satMod val="255000"/>
                                        </a:schemeClr>
                                      </a:gs>
                                      <a:gs pos="10000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reflection blurRad="12700" stA="28000" endPos="45000" dist="1000" dir="5400000" sy="-100000" algn="bl" rotWithShape="0"/>
                                  </a:effectLst>
                                  <a:latin typeface="Cambria Math"/>
                                </a:rPr>
                                <m:t>𝒂𝒗𝒈</m:t>
                              </m:r>
                            </m:sub>
                          </m:sSub>
                        </m:e>
                      </m:acc>
                      <m:r>
                        <a:rPr lang="en-US" sz="2800" b="1" i="1" cap="all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</a:rPr>
                        <m:t>//</m:t>
                      </m:r>
                      <m:acc>
                        <m:accPr>
                          <m:chr m:val="⃗"/>
                          <m:ctrlPr>
                            <a:rPr lang="en-US" sz="2800" b="1" i="1" cap="all" dirty="0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US" sz="2800" b="1" i="1" cap="all" dirty="0" smtClean="0">
                                  <a:ln w="9000" cmpd="sng">
                                    <a:solidFill>
                                      <a:schemeClr val="accent4">
                                        <a:shade val="50000"/>
                                        <a:satMod val="120000"/>
                                      </a:schemeClr>
                                    </a:solidFill>
                                    <a:prstDash val="solid"/>
                                  </a:ln>
                                  <a:gradFill>
                                    <a:gsLst>
                                      <a:gs pos="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  <a:gs pos="43000">
                                        <a:schemeClr val="accent4">
                                          <a:satMod val="255000"/>
                                        </a:schemeClr>
                                      </a:gs>
                                      <a:gs pos="48000">
                                        <a:schemeClr val="accent4">
                                          <a:shade val="85000"/>
                                          <a:satMod val="255000"/>
                                        </a:schemeClr>
                                      </a:gs>
                                      <a:gs pos="10000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reflection blurRad="12700" stA="28000" endPos="45000" dist="1000" dir="5400000" sy="-100000" algn="bl" rotWithShape="0"/>
                                  </a:effectLst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sz="2800" b="1" i="1" cap="all" dirty="0" smtClean="0">
                                  <a:ln w="9000" cmpd="sng">
                                    <a:solidFill>
                                      <a:schemeClr val="accent4">
                                        <a:shade val="50000"/>
                                        <a:satMod val="120000"/>
                                      </a:schemeClr>
                                    </a:solidFill>
                                    <a:prstDash val="solid"/>
                                  </a:ln>
                                  <a:gradFill>
                                    <a:gsLst>
                                      <a:gs pos="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  <a:gs pos="43000">
                                        <a:schemeClr val="accent4">
                                          <a:satMod val="255000"/>
                                        </a:schemeClr>
                                      </a:gs>
                                      <a:gs pos="48000">
                                        <a:schemeClr val="accent4">
                                          <a:shade val="85000"/>
                                          <a:satMod val="255000"/>
                                        </a:schemeClr>
                                      </a:gs>
                                      <a:gs pos="10000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reflection blurRad="12700" stA="28000" endPos="45000" dist="1000" dir="5400000" sy="-100000" algn="bl" rotWithShape="0"/>
                                  </a:effectLst>
                                  <a:latin typeface="Cambria Math"/>
                                </a:rPr>
                                <m:t>𝑴𝑴</m:t>
                              </m:r>
                            </m:e>
                            <m:sup>
                              <m:r>
                                <a:rPr lang="fr-FR" sz="2800" b="1" i="1" cap="all" dirty="0" smtClean="0">
                                  <a:ln w="9000" cmpd="sng">
                                    <a:solidFill>
                                      <a:schemeClr val="accent4">
                                        <a:shade val="50000"/>
                                        <a:satMod val="120000"/>
                                      </a:schemeClr>
                                    </a:solidFill>
                                    <a:prstDash val="solid"/>
                                  </a:ln>
                                  <a:gradFill>
                                    <a:gsLst>
                                      <a:gs pos="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  <a:gs pos="43000">
                                        <a:schemeClr val="accent4">
                                          <a:satMod val="255000"/>
                                        </a:schemeClr>
                                      </a:gs>
                                      <a:gs pos="48000">
                                        <a:schemeClr val="accent4">
                                          <a:shade val="85000"/>
                                          <a:satMod val="255000"/>
                                        </a:schemeClr>
                                      </a:gs>
                                      <a:gs pos="100000">
                                        <a:schemeClr val="accent4">
                                          <a:shade val="20000"/>
                                          <a:satMod val="245000"/>
                                        </a:schemeClr>
                                      </a:gs>
                                    </a:gsLst>
                                    <a:lin ang="5400000"/>
                                  </a:gradFill>
                                  <a:effectLst>
                                    <a:reflection blurRad="12700" stA="28000" endPos="45000" dist="1000" dir="5400000" sy="-100000" algn="bl" rotWithShape="0"/>
                                  </a:effectLst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acc>
                    </m:oMath>
                  </m:oMathPara>
                </a14:m>
                <a:endParaRPr lang="fr-FR" sz="28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89" y="4971355"/>
                <a:ext cx="2112373" cy="630429"/>
              </a:xfrm>
              <a:prstGeom prst="rect">
                <a:avLst/>
              </a:prstGeom>
              <a:blipFill rotWithShape="1">
                <a:blip r:embed="rId7"/>
                <a:stretch>
                  <a:fillRect b="-291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Connecteur droit avec flèche 38"/>
          <p:cNvCxnSpPr/>
          <p:nvPr/>
        </p:nvCxnSpPr>
        <p:spPr>
          <a:xfrm>
            <a:off x="6793507" y="4042329"/>
            <a:ext cx="331261" cy="5734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>
            <a:off x="6980752" y="4042329"/>
            <a:ext cx="331261" cy="5734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e 40"/>
          <p:cNvGrpSpPr/>
          <p:nvPr/>
        </p:nvGrpSpPr>
        <p:grpSpPr>
          <a:xfrm>
            <a:off x="6764728" y="3538273"/>
            <a:ext cx="720080" cy="546117"/>
            <a:chOff x="6728508" y="3237617"/>
            <a:chExt cx="720080" cy="546117"/>
          </a:xfrm>
        </p:grpSpPr>
        <p:sp>
          <p:nvSpPr>
            <p:cNvPr id="42" name="ZoneTexte 41"/>
            <p:cNvSpPr txBox="1"/>
            <p:nvPr/>
          </p:nvSpPr>
          <p:spPr>
            <a:xfrm rot="20959941">
              <a:off x="6728508" y="3237617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00FF00"/>
                  </a:solidFill>
                </a:rPr>
                <a:t>M2 </a:t>
              </a:r>
            </a:p>
          </p:txBody>
        </p:sp>
        <p:sp>
          <p:nvSpPr>
            <p:cNvPr id="43" name="Ellipse 42"/>
            <p:cNvSpPr/>
            <p:nvPr/>
          </p:nvSpPr>
          <p:spPr>
            <a:xfrm>
              <a:off x="6732239" y="3711734"/>
              <a:ext cx="72000" cy="72000"/>
            </a:xfrm>
            <a:prstGeom prst="ellipse">
              <a:avLst/>
            </a:prstGeom>
            <a:solidFill>
              <a:srgbClr val="00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FF00"/>
                </a:solidFill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6984483" y="3568220"/>
            <a:ext cx="976419" cy="546117"/>
            <a:chOff x="6732239" y="3237617"/>
            <a:chExt cx="976419" cy="546117"/>
          </a:xfrm>
        </p:grpSpPr>
        <p:sp>
          <p:nvSpPr>
            <p:cNvPr id="45" name="ZoneTexte 44"/>
            <p:cNvSpPr txBox="1"/>
            <p:nvPr/>
          </p:nvSpPr>
          <p:spPr>
            <a:xfrm rot="20959941">
              <a:off x="6988578" y="3237617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00FF00"/>
                  </a:solidFill>
                </a:rPr>
                <a:t>M3 </a:t>
              </a:r>
            </a:p>
          </p:txBody>
        </p:sp>
        <p:sp>
          <p:nvSpPr>
            <p:cNvPr id="46" name="Ellipse 45"/>
            <p:cNvSpPr/>
            <p:nvPr/>
          </p:nvSpPr>
          <p:spPr>
            <a:xfrm>
              <a:off x="6732239" y="3711734"/>
              <a:ext cx="72000" cy="72000"/>
            </a:xfrm>
            <a:prstGeom prst="ellipse">
              <a:avLst/>
            </a:prstGeom>
            <a:solidFill>
              <a:srgbClr val="00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ZoneTexte 46"/>
              <p:cNvSpPr txBox="1"/>
              <p:nvPr/>
            </p:nvSpPr>
            <p:spPr>
              <a:xfrm>
                <a:off x="370024" y="3554088"/>
                <a:ext cx="2736304" cy="988604"/>
              </a:xfrm>
              <a:prstGeom prst="rect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 w="28575">
                <a:solidFill>
                  <a:srgbClr val="C0000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1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fr-FR" sz="2400" b="1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fr-FR" sz="24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</m:acc>
                        </m:e>
                        <m:sub>
                          <m:r>
                            <a:rPr lang="fr-FR" sz="2400" b="1" i="1" smtClean="0">
                              <a:latin typeface="Cambria Math"/>
                            </a:rPr>
                            <m:t>𝒂𝒗𝒈</m:t>
                          </m:r>
                        </m:sub>
                      </m:sSub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fr-FR" sz="24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1" i="1" smtClean="0">
                                      <a:latin typeface="Cambria Math"/>
                                      <a:ea typeface="Cambria Math"/>
                                    </a:rPr>
                                    <m:t>𝑴𝑴</m:t>
                                  </m:r>
                                </m:e>
                                <m:sup>
                                  <m:r>
                                    <a:rPr lang="fr-FR" sz="2400" b="1" i="1" smtClean="0">
                                      <a:latin typeface="Cambria Math"/>
                                      <a:ea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47" name="ZoneTexte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24" y="3554088"/>
                <a:ext cx="2736304" cy="9886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C00000"/>
                </a:solidFill>
                <a:prstDash val="dash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718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 animBg="1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57606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15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5189" y="314968"/>
            <a:ext cx="58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The average velocity vector is defined as follows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807369" y="1049861"/>
                <a:ext cx="5284911" cy="828047"/>
              </a:xfrm>
              <a:prstGeom prst="rect">
                <a:avLst/>
              </a:prstGeom>
              <a:gradFill flip="none" rotWithShape="1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  <a:ln w="12700">
                <a:solidFill>
                  <a:srgbClr val="C00000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800" b="1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fr-FR" sz="28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800" b="1" i="1" smtClean="0">
                                <a:latin typeface="Cambria Math"/>
                              </a:rPr>
                              <m:t>𝒗</m:t>
                            </m:r>
                          </m:e>
                        </m:acc>
                      </m:e>
                      <m:sub>
                        <m:r>
                          <a:rPr lang="fr-FR" sz="2800" b="1" i="1" smtClean="0">
                            <a:latin typeface="Cambria Math"/>
                          </a:rPr>
                          <m:t>𝒂𝒗𝒈</m:t>
                        </m:r>
                      </m:sub>
                    </m:sSub>
                    <m:r>
                      <a:rPr lang="fr-FR" sz="28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fr-FR" sz="28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fr-FR" sz="2800" b="1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sSup>
                              <m:sSupPr>
                                <m:ctrlPr>
                                  <a:rPr lang="fr-FR" sz="2800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sz="2800" b="1" i="1" smtClean="0">
                                    <a:latin typeface="Cambria Math"/>
                                    <a:ea typeface="Cambria Math"/>
                                  </a:rPr>
                                  <m:t>𝑴𝑴</m:t>
                                </m:r>
                              </m:e>
                              <m:sup>
                                <m:r>
                                  <a:rPr lang="fr-FR" sz="2800" b="1" i="1" smtClean="0">
                                    <a:latin typeface="Cambria Math"/>
                                    <a:ea typeface="Cambria Math"/>
                                  </a:rPr>
                                  <m:t>′</m:t>
                                </m:r>
                              </m:sup>
                            </m:sSup>
                          </m:e>
                        </m:acc>
                      </m:num>
                      <m:den>
                        <m:r>
                          <a:rPr lang="fr-FR" sz="2800" b="1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fr-FR" sz="2800" b="1" i="1" smtClean="0">
                            <a:latin typeface="Cambria Math"/>
                            <a:ea typeface="Cambria Math"/>
                          </a:rPr>
                          <m:t>𝒕</m:t>
                        </m:r>
                      </m:den>
                    </m:f>
                  </m:oMath>
                </a14:m>
                <a:r>
                  <a:rPr lang="fr-FR" sz="2800" b="1" dirty="0"/>
                  <a:t>  With </a:t>
                </a:r>
                <a14:m>
                  <m:oMath xmlns:m="http://schemas.openxmlformats.org/officeDocument/2006/math">
                    <m:r>
                      <a:rPr lang="fr-FR" sz="2800" b="1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fr-FR" sz="2800" b="1" i="1" smtClean="0">
                        <a:latin typeface="Cambria Math"/>
                        <a:ea typeface="Cambria Math"/>
                      </a:rPr>
                      <m:t>𝒕</m:t>
                    </m:r>
                    <m:r>
                      <a:rPr lang="fr-FR" sz="2800" b="1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fr-FR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b>
                    </m:sSub>
                    <m:r>
                      <a:rPr lang="fr-FR" sz="28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fr-FR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fr-FR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fr-FR" sz="2800" b="1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369" y="1049861"/>
                <a:ext cx="5284911" cy="828047"/>
              </a:xfrm>
              <a:prstGeom prst="rect">
                <a:avLst/>
              </a:prstGeom>
              <a:blipFill rotWithShape="1">
                <a:blip r:embed="rId2"/>
                <a:stretch>
                  <a:fillRect b="-8696"/>
                </a:stretch>
              </a:blipFill>
              <a:ln w="12700">
                <a:solidFill>
                  <a:srgbClr val="C00000"/>
                </a:solidFill>
                <a:prstDash val="dash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60196" y="2895685"/>
                <a:ext cx="6462464" cy="3956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𝒗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𝒂𝒗𝒈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: Average velocity vector in the time studied.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96" y="2895685"/>
                <a:ext cx="6462464" cy="395621"/>
              </a:xfrm>
              <a:prstGeom prst="rect">
                <a:avLst/>
              </a:prstGeom>
              <a:blipFill rotWithShape="1">
                <a:blip r:embed="rId3"/>
                <a:stretch>
                  <a:fillRect l="-660" t="-9231"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51520" y="3291306"/>
                <a:ext cx="5711948" cy="4056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𝑴𝑴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: Displacement vector in the time studied.</a:t>
                </a:r>
                <a:endParaRPr lang="fr-FR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291306"/>
                <a:ext cx="5711948" cy="405624"/>
              </a:xfrm>
              <a:prstGeom prst="rect">
                <a:avLst/>
              </a:prstGeom>
              <a:blipFill rotWithShape="1">
                <a:blip r:embed="rId4"/>
                <a:stretch>
                  <a:fillRect l="-640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83568" y="2275229"/>
            <a:ext cx="983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 Rounded MT Bold"/>
              </a:rPr>
              <a:t>Where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3227" y="3848904"/>
                <a:ext cx="8208913" cy="6801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Wingdings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,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 i="1" dirty="0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: Time in which the body is in the initial M and final M’ points respectively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27" y="3848904"/>
                <a:ext cx="8208913" cy="680123"/>
              </a:xfrm>
              <a:prstGeom prst="rect">
                <a:avLst/>
              </a:prstGeom>
              <a:blipFill rotWithShape="1">
                <a:blip r:embed="rId5"/>
                <a:stretch>
                  <a:fillRect l="-445" t="-4464" r="-594" b="-80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96792" y="6390620"/>
            <a:ext cx="158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387013" y="4866190"/>
                <a:ext cx="3743141" cy="4056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fr-FR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𝑴𝑴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𝑶𝑴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acc>
                      <m:d>
                        <m:dPr>
                          <m:ctrlPr>
                            <a:rPr lang="fr-FR" b="1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fr-FR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𝑶𝑴</m:t>
                          </m:r>
                        </m:e>
                      </m:acc>
                      <m:d>
                        <m:dPr>
                          <m:ctrlPr>
                            <a:rPr lang="fr-FR" b="1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fr-FR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fr-FR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fr-FR" b="1" i="0" smtClean="0">
                          <a:latin typeface="Cambria Math"/>
                        </a:rPr>
                        <m:t>=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∆</m:t>
                      </m:r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𝑶𝑴</m:t>
                          </m:r>
                        </m:e>
                      </m:acc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13" y="4866190"/>
                <a:ext cx="3743141" cy="40562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lèche droite 10"/>
          <p:cNvSpPr/>
          <p:nvPr/>
        </p:nvSpPr>
        <p:spPr>
          <a:xfrm>
            <a:off x="4205818" y="4925002"/>
            <a:ext cx="540000" cy="28800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004049" y="4707524"/>
                <a:ext cx="2592287" cy="881716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accent6">
                    <a:lumMod val="50000"/>
                  </a:schemeClr>
                </a:solidFill>
                <a:prstDash val="solid"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1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fr-FR" sz="2400" b="1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fr-FR" sz="24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</m:acc>
                        </m:e>
                        <m:sub>
                          <m:r>
                            <a:rPr lang="fr-FR" sz="2400" b="1" i="1" smtClean="0">
                              <a:latin typeface="Cambria Math"/>
                            </a:rPr>
                            <m:t>𝒂𝒗𝒈</m:t>
                          </m:r>
                        </m:sub>
                      </m:sSub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acc>
                            <m:accPr>
                              <m:chr m:val="⃗"/>
                              <m:ctrlP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  <m:t>𝑶𝑴</m:t>
                              </m:r>
                            </m:e>
                          </m:acc>
                        </m:num>
                        <m:den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9" y="4707524"/>
                <a:ext cx="2592287" cy="8817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3175">
                <a:solidFill>
                  <a:schemeClr val="accent6">
                    <a:lumMod val="50000"/>
                  </a:schemeClr>
                </a:solidFill>
                <a:prstDash val="solid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949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57606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16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6792" y="6390620"/>
            <a:ext cx="158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5536" y="260648"/>
            <a:ext cx="3963329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Arial Rounded MT Bold"/>
              </a:rPr>
              <a:t>5.2.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Instantaneous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velocity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vector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sp>
        <p:nvSpPr>
          <p:cNvPr id="15" name="Forme libre 14"/>
          <p:cNvSpPr/>
          <p:nvPr/>
        </p:nvSpPr>
        <p:spPr>
          <a:xfrm>
            <a:off x="5460642" y="1456199"/>
            <a:ext cx="2971020" cy="1307068"/>
          </a:xfrm>
          <a:custGeom>
            <a:avLst/>
            <a:gdLst>
              <a:gd name="connsiteX0" fmla="*/ 0 w 2971020"/>
              <a:gd name="connsiteY0" fmla="*/ 328723 h 1307068"/>
              <a:gd name="connsiteX1" fmla="*/ 437882 w 2971020"/>
              <a:gd name="connsiteY1" fmla="*/ 58266 h 1307068"/>
              <a:gd name="connsiteX2" fmla="*/ 1146220 w 2971020"/>
              <a:gd name="connsiteY2" fmla="*/ 6751 h 1307068"/>
              <a:gd name="connsiteX3" fmla="*/ 1906073 w 2971020"/>
              <a:gd name="connsiteY3" fmla="*/ 161297 h 1307068"/>
              <a:gd name="connsiteX4" fmla="*/ 2524259 w 2971020"/>
              <a:gd name="connsiteY4" fmla="*/ 547663 h 1307068"/>
              <a:gd name="connsiteX5" fmla="*/ 2936383 w 2971020"/>
              <a:gd name="connsiteY5" fmla="*/ 1256001 h 1307068"/>
              <a:gd name="connsiteX6" fmla="*/ 2949262 w 2971020"/>
              <a:gd name="connsiteY6" fmla="*/ 1256001 h 1307068"/>
              <a:gd name="connsiteX7" fmla="*/ 2949262 w 2971020"/>
              <a:gd name="connsiteY7" fmla="*/ 1294638 h 1307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71020" h="1307068">
                <a:moveTo>
                  <a:pt x="0" y="328723"/>
                </a:moveTo>
                <a:cubicBezTo>
                  <a:pt x="123423" y="220325"/>
                  <a:pt x="246846" y="111928"/>
                  <a:pt x="437882" y="58266"/>
                </a:cubicBezTo>
                <a:cubicBezTo>
                  <a:pt x="628918" y="4604"/>
                  <a:pt x="901522" y="-10421"/>
                  <a:pt x="1146220" y="6751"/>
                </a:cubicBezTo>
                <a:cubicBezTo>
                  <a:pt x="1390918" y="23923"/>
                  <a:pt x="1676400" y="71145"/>
                  <a:pt x="1906073" y="161297"/>
                </a:cubicBezTo>
                <a:cubicBezTo>
                  <a:pt x="2135746" y="251449"/>
                  <a:pt x="2352541" y="365212"/>
                  <a:pt x="2524259" y="547663"/>
                </a:cubicBezTo>
                <a:cubicBezTo>
                  <a:pt x="2695977" y="730114"/>
                  <a:pt x="2865549" y="1137945"/>
                  <a:pt x="2936383" y="1256001"/>
                </a:cubicBezTo>
                <a:cubicBezTo>
                  <a:pt x="3007217" y="1374057"/>
                  <a:pt x="2947116" y="1249562"/>
                  <a:pt x="2949262" y="1256001"/>
                </a:cubicBezTo>
                <a:cubicBezTo>
                  <a:pt x="2951408" y="1262440"/>
                  <a:pt x="2949262" y="1294638"/>
                  <a:pt x="2949262" y="1294638"/>
                </a:cubicBezTo>
              </a:path>
            </a:pathLst>
          </a:cu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 rot="300509">
            <a:off x="7947172" y="2812375"/>
            <a:ext cx="11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>
                <a:solidFill>
                  <a:srgbClr val="7030A0"/>
                </a:solidFill>
              </a:rPr>
              <a:t>Trajectory</a:t>
            </a:r>
            <a:endParaRPr lang="fr-FR" b="1" dirty="0">
              <a:solidFill>
                <a:srgbClr val="7030A0"/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 rot="20959941">
            <a:off x="6788946" y="833286"/>
            <a:ext cx="720080" cy="679892"/>
            <a:chOff x="5125243" y="2821108"/>
            <a:chExt cx="720080" cy="679892"/>
          </a:xfrm>
        </p:grpSpPr>
        <p:sp>
          <p:nvSpPr>
            <p:cNvPr id="20" name="Ellipse 19"/>
            <p:cNvSpPr/>
            <p:nvPr/>
          </p:nvSpPr>
          <p:spPr>
            <a:xfrm>
              <a:off x="5220072" y="3429000"/>
              <a:ext cx="72000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5125243" y="2821108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M (t)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5863092" y="2163047"/>
                <a:ext cx="1738296" cy="461665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⋦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⋦</m:t>
                      </m:r>
                      <m:sSub>
                        <m:sSubPr>
                          <m:ctrlP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3092" y="2163047"/>
                <a:ext cx="1738296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e 22"/>
          <p:cNvGrpSpPr/>
          <p:nvPr/>
        </p:nvGrpSpPr>
        <p:grpSpPr>
          <a:xfrm rot="20959941">
            <a:off x="5843058" y="930406"/>
            <a:ext cx="1232186" cy="621997"/>
            <a:chOff x="4425311" y="2879003"/>
            <a:chExt cx="1232186" cy="621997"/>
          </a:xfrm>
        </p:grpSpPr>
        <p:sp>
          <p:nvSpPr>
            <p:cNvPr id="24" name="Ellipse 23"/>
            <p:cNvSpPr/>
            <p:nvPr/>
          </p:nvSpPr>
          <p:spPr>
            <a:xfrm>
              <a:off x="5220072" y="3429000"/>
              <a:ext cx="72000" cy="72000"/>
            </a:xfrm>
            <a:prstGeom prst="ellipse">
              <a:avLst/>
            </a:prstGeom>
            <a:solidFill>
              <a:srgbClr val="00FF0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ZoneTexte 24"/>
                <p:cNvSpPr txBox="1"/>
                <p:nvPr/>
              </p:nvSpPr>
              <p:spPr>
                <a:xfrm>
                  <a:off x="4425311" y="2879003"/>
                  <a:ext cx="123218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b="1" dirty="0">
                      <a:solidFill>
                        <a:srgbClr val="00B050"/>
                      </a:solidFill>
                    </a:rPr>
                    <a:t>M1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fr-FR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a14:m>
                  <a:r>
                    <a:rPr lang="fr-FR" b="1" dirty="0">
                      <a:solidFill>
                        <a:srgbClr val="00B050"/>
                      </a:solidFill>
                    </a:rPr>
                    <a:t>) </a:t>
                  </a:r>
                </a:p>
              </p:txBody>
            </p:sp>
          </mc:Choice>
          <mc:Fallback xmlns="">
            <p:sp>
              <p:nvSpPr>
                <p:cNvPr id="25" name="ZoneTexte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5311" y="2879003"/>
                  <a:ext cx="1232186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3791" b="-1632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Groupe 25"/>
          <p:cNvGrpSpPr/>
          <p:nvPr/>
        </p:nvGrpSpPr>
        <p:grpSpPr>
          <a:xfrm rot="20959941">
            <a:off x="7188873" y="1034500"/>
            <a:ext cx="1403552" cy="477712"/>
            <a:chOff x="5220072" y="3023288"/>
            <a:chExt cx="1403552" cy="477712"/>
          </a:xfrm>
        </p:grpSpPr>
        <p:sp>
          <p:nvSpPr>
            <p:cNvPr id="27" name="Ellipse 26"/>
            <p:cNvSpPr/>
            <p:nvPr/>
          </p:nvSpPr>
          <p:spPr>
            <a:xfrm>
              <a:off x="5220072" y="3429000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ZoneTexte 27"/>
                <p:cNvSpPr txBox="1"/>
                <p:nvPr/>
              </p:nvSpPr>
              <p:spPr>
                <a:xfrm>
                  <a:off x="5391438" y="3023288"/>
                  <a:ext cx="123218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b="1" dirty="0">
                      <a:solidFill>
                        <a:schemeClr val="tx1"/>
                      </a:solidFill>
                    </a:rPr>
                    <a:t>M2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fr-FR" b="1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a14:m>
                  <a:r>
                    <a:rPr lang="fr-FR" b="1" dirty="0">
                      <a:solidFill>
                        <a:schemeClr val="tx1"/>
                      </a:solidFill>
                    </a:rPr>
                    <a:t>) </a:t>
                  </a:r>
                </a:p>
              </p:txBody>
            </p:sp>
          </mc:Choice>
          <mc:Fallback xmlns="">
            <p:sp>
              <p:nvSpPr>
                <p:cNvPr id="28" name="ZoneTexte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1438" y="3023288"/>
                  <a:ext cx="1232186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4265" b="-1632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0" name="Connecteur droit avec flèche 29"/>
          <p:cNvCxnSpPr/>
          <p:nvPr/>
        </p:nvCxnSpPr>
        <p:spPr>
          <a:xfrm>
            <a:off x="6984408" y="1484784"/>
            <a:ext cx="1260000" cy="216000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8244408" y="1514933"/>
                <a:ext cx="389144" cy="402931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solidFill>
                                <a:srgbClr val="FFC000"/>
                              </a:solidFill>
                              <a:latin typeface="Cambria Math"/>
                            </a:rPr>
                            <m:t>𝑽</m:t>
                          </m:r>
                        </m:e>
                      </m:acc>
                    </m:oMath>
                  </m:oMathPara>
                </a14:m>
                <a:endParaRPr lang="fr-FR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408" y="1514933"/>
                <a:ext cx="389144" cy="4029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123224" y="1349079"/>
                <a:ext cx="5528896" cy="693908"/>
              </a:xfrm>
              <a:prstGeom prst="rect">
                <a:avLst/>
              </a:prstGeom>
              <a:noFill/>
              <a:ln w="28575">
                <a:noFill/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400" b="1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400" b="1" i="1" smtClean="0">
                            <a:latin typeface="Cambria Math"/>
                            <a:ea typeface="Cambria Math"/>
                          </a:rPr>
                          <m:t>𝒗</m:t>
                        </m:r>
                      </m:e>
                    </m:acc>
                    <m:r>
                      <a:rPr lang="fr-FR" sz="2400" b="1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fr-FR" sz="2400" b="1" i="1" smtClean="0">
                        <a:latin typeface="Cambria Math"/>
                        <a:ea typeface="Cambria Math"/>
                      </a:rPr>
                      <m:t>𝒕</m:t>
                    </m:r>
                    <m:r>
                      <a:rPr lang="fr-FR" sz="2400" b="1" i="1" smtClean="0">
                        <a:latin typeface="Cambria Math"/>
                        <a:ea typeface="Cambria Math"/>
                      </a:rPr>
                      <m:t>)=</m:t>
                    </m:r>
                    <m:f>
                      <m:fPr>
                        <m:ctrlPr>
                          <a:rPr lang="fr-FR" sz="24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fr-FR" sz="2400" b="1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fr-FR" sz="2400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400" b="1" i="1" smtClean="0">
                                    <a:latin typeface="Cambria Math"/>
                                    <a:ea typeface="Cambria Math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fr-FR" sz="2400" b="1" i="1" smtClean="0"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fr-FR" sz="2400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fr-FR" sz="2400" b="1" i="1" smtClean="0">
                                    <a:latin typeface="Cambria Math"/>
                                    <a:ea typeface="Cambria Math"/>
                                  </a:rPr>
                                  <m:t>𝑴</m:t>
                                </m:r>
                              </m:e>
                              <m:sub>
                                <m:r>
                                  <a:rPr lang="fr-FR" sz="2400" b="1" i="1" smtClean="0"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a:rPr lang="fr-FR" sz="2400" b="1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fr-FR" sz="2400" b="1" i="1" smtClean="0">
                            <a:latin typeface="Cambria Math"/>
                            <a:ea typeface="Cambria Math"/>
                          </a:rPr>
                          <m:t>𝒕</m:t>
                        </m:r>
                      </m:den>
                    </m:f>
                  </m:oMath>
                </a14:m>
                <a:r>
                  <a:rPr lang="fr-FR" sz="2400" b="1" dirty="0"/>
                  <a:t>  With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𝒕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b>
                    </m:sSub>
                    <m:r>
                      <a:rPr lang="fr-FR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≪≪</m:t>
                    </m:r>
                  </m:oMath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24" y="1349079"/>
                <a:ext cx="5528896" cy="693908"/>
              </a:xfrm>
              <a:prstGeom prst="rect">
                <a:avLst/>
              </a:prstGeom>
              <a:blipFill rotWithShape="1">
                <a:blip r:embed="rId7"/>
                <a:stretch>
                  <a:fillRect b="-7895"/>
                </a:stretch>
              </a:blipFill>
              <a:ln w="28575">
                <a:noFill/>
                <a:prstDash val="dash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0" y="2114519"/>
                <a:ext cx="2592287" cy="881716"/>
              </a:xfrm>
              <a:prstGeom prst="rect">
                <a:avLst/>
              </a:prstGeom>
              <a:noFill/>
              <a:ln w="28575">
                <a:solidFill>
                  <a:schemeClr val="accent6">
                    <a:lumMod val="20000"/>
                    <a:lumOff val="8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</m:acc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𝒕</m:t>
                      </m:r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)=</m:t>
                      </m:r>
                      <m:f>
                        <m:fPr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acc>
                            <m:accPr>
                              <m:chr m:val="⃗"/>
                              <m:ctrlP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  <m:t>𝑶𝑴</m:t>
                              </m:r>
                            </m:e>
                          </m:acc>
                        </m:num>
                        <m:den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14519"/>
                <a:ext cx="2592287" cy="8817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chemeClr val="accent6">
                    <a:lumMod val="20000"/>
                    <a:lumOff val="80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2277181" y="2324544"/>
                <a:ext cx="314740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b="1" dirty="0"/>
                  <a:t>With </a:t>
                </a:r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fr-FR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𝒕</m:t>
                    </m:r>
                    <m:r>
                      <a:rPr lang="fr-FR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b>
                    </m:sSub>
                    <m:r>
                      <a:rPr lang="fr-FR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b>
                        <m:r>
                          <a:rPr lang="fr-FR" sz="24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b>
                    </m:sSub>
                    <m:r>
                      <a:rPr lang="fr-FR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≪≪</m:t>
                    </m:r>
                  </m:oMath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181" y="2324544"/>
                <a:ext cx="314740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10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117390" y="5388399"/>
                <a:ext cx="8712968" cy="705642"/>
              </a:xfrm>
              <a:prstGeom prst="rect">
                <a:avLst/>
              </a:prstGeom>
              <a:blipFill>
                <a:blip r:embed="rId11"/>
                <a:tile tx="0" ty="0" sx="100000" sy="100000" flip="none" algn="tl"/>
              </a:blip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The instantaneous velocity vector at time 𝑡 is the derivative of the position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𝑶𝑴</m:t>
                        </m:r>
                      </m:e>
                    </m:acc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with respect to time.</a:t>
                </a:r>
                <a:endParaRPr lang="fr-FR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90" y="5388399"/>
                <a:ext cx="8712968" cy="705642"/>
              </a:xfrm>
              <a:prstGeom prst="rect">
                <a:avLst/>
              </a:prstGeom>
              <a:blipFill rotWithShape="1">
                <a:blip r:embed="rId12"/>
                <a:stretch>
                  <a:fillRect l="-559" t="-4310" r="-559" b="-86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e 1"/>
          <p:cNvGrpSpPr/>
          <p:nvPr/>
        </p:nvGrpSpPr>
        <p:grpSpPr>
          <a:xfrm>
            <a:off x="395536" y="2842004"/>
            <a:ext cx="5009188" cy="2092029"/>
            <a:chOff x="395536" y="2842004"/>
            <a:chExt cx="5009188" cy="20920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ZoneTexte 33"/>
                <p:cNvSpPr txBox="1"/>
                <p:nvPr/>
              </p:nvSpPr>
              <p:spPr>
                <a:xfrm>
                  <a:off x="395536" y="3789040"/>
                  <a:ext cx="1999650" cy="1144993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fr-FR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𝒗</m:t>
                            </m:r>
                          </m:e>
                        </m:acc>
                        <m:r>
                          <a:rPr lang="fr-FR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fr-FR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fr-FR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  <m:acc>
                              <m:accPr>
                                <m:chr m:val="⃗"/>
                                <m:ctrlPr>
                                  <a:rPr lang="fr-FR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accPr>
                              <m:e>
                                <m:r>
                                  <a:rPr lang="fr-FR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𝑶𝑴</m:t>
                                </m:r>
                              </m:e>
                            </m:acc>
                          </m:num>
                          <m:den>
                            <m:r>
                              <a:rPr lang="fr-FR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fr-FR" sz="2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ZoneTexte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536" y="3789040"/>
                  <a:ext cx="1999650" cy="1144993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Flèche droite 35"/>
            <p:cNvSpPr/>
            <p:nvPr/>
          </p:nvSpPr>
          <p:spPr>
            <a:xfrm rot="8099611">
              <a:off x="1671272" y="3112050"/>
              <a:ext cx="942722" cy="402630"/>
            </a:xfrm>
            <a:prstGeom prst="rightArrow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/>
                <p:cNvSpPr/>
                <p:nvPr/>
              </p:nvSpPr>
              <p:spPr>
                <a:xfrm>
                  <a:off x="2592287" y="2999982"/>
                  <a:ext cx="281243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fr-FR" sz="2400" b="1" dirty="0">
                      <a:solidFill>
                        <a:srgbClr val="002060"/>
                      </a:solidFill>
                    </a:rPr>
                    <a:t>we replace </a:t>
                  </a:r>
                  <a14:m>
                    <m:oMath xmlns:m="http://schemas.openxmlformats.org/officeDocument/2006/math">
                      <m:r>
                        <a:rPr lang="fr-FR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fr-FR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𝒕</m:t>
                      </m:r>
                    </m:oMath>
                  </a14:m>
                  <a:r>
                    <a:rPr lang="fr-FR" sz="2400" b="1" dirty="0">
                      <a:solidFill>
                        <a:srgbClr val="002060"/>
                      </a:solidFill>
                    </a:rPr>
                    <a:t> by </a:t>
                  </a:r>
                  <a:r>
                    <a:rPr lang="fr-FR" sz="2400" b="1" dirty="0" err="1">
                      <a:solidFill>
                        <a:srgbClr val="002060"/>
                      </a:solidFill>
                    </a:rPr>
                    <a:t>dt</a:t>
                  </a:r>
                  <a:r>
                    <a:rPr lang="fr-FR" sz="2400" b="1" dirty="0">
                      <a:solidFill>
                        <a:srgbClr val="002060"/>
                      </a:solidFill>
                    </a:rPr>
                    <a:t>  </a:t>
                  </a:r>
                </a:p>
              </p:txBody>
            </p:sp>
          </mc:Choice>
          <mc:Fallback xmlns="">
            <p:sp>
              <p:nvSpPr>
                <p:cNvPr id="38" name="Rectangle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2287" y="2999982"/>
                  <a:ext cx="2812437" cy="461665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3247" t="-10526" b="-2894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6383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 animBg="1"/>
      <p:bldP spid="35" grpId="0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57606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17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347" y="188640"/>
            <a:ext cx="859008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000000"/>
                </a:solidFill>
                <a:latin typeface="Arial Rounded MT Bold"/>
              </a:rPr>
              <a:t>In the </a:t>
            </a:r>
            <a:r>
              <a:rPr lang="en-US" b="1" u="sng" dirty="0">
                <a:solidFill>
                  <a:srgbClr val="FF0000"/>
                </a:solidFill>
                <a:latin typeface="Arial Rounded MT Bold" pitchFamily="34" charset="0"/>
              </a:rPr>
              <a:t>Cartesian coordinates 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for example, we deduce the expression of the </a:t>
            </a:r>
            <a:r>
              <a:rPr lang="en-US" b="1" u="sng" dirty="0">
                <a:solidFill>
                  <a:srgbClr val="0070C0"/>
                </a:solidFill>
                <a:latin typeface="Arial Rounded MT Bold"/>
              </a:rPr>
              <a:t>instantaneous velocity vector 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from the expression of the </a:t>
            </a:r>
            <a:r>
              <a:rPr lang="en-US" b="1" u="sng" dirty="0">
                <a:solidFill>
                  <a:srgbClr val="7030A0"/>
                </a:solidFill>
                <a:latin typeface="Arial Rounded MT Bold"/>
              </a:rPr>
              <a:t>position vector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 by deriving: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3552419" y="2017980"/>
                <a:ext cx="2927093" cy="516488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</a:rPr>
                            <m:t>𝒗</m:t>
                          </m:r>
                        </m:e>
                      </m:acc>
                      <m:r>
                        <a:rPr lang="fr-FR" sz="2400" b="1" i="1" cap="all" smtClean="0">
                          <a:ln w="9000" cmpd="sng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ysClr val="windowText" lastClr="00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acc>
                      <m:acc>
                        <m:accPr>
                          <m:chr m:val="⃗"/>
                          <m:ctrlP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sz="2400" b="1" i="1" cap="all" dirty="0" smtClean="0">
                          <a:ln w="9000" cmpd="sng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ysClr val="windowText" lastClr="00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sz="2400" b="1" i="1" cap="all" dirty="0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cap="all" dirty="0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acc>
                      <m:acc>
                        <m:accPr>
                          <m:chr m:val="⃗"/>
                          <m:ctrlPr>
                            <a:rPr lang="fr-FR" sz="2400" b="1" i="1" cap="all" dirty="0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cap="all" dirty="0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fr-FR" sz="2400" b="1" i="1" cap="all" smtClean="0">
                          <a:ln w="9000" cmpd="sng">
                            <a:solidFill>
                              <a:sysClr val="windowText" lastClr="000000"/>
                            </a:solidFill>
                            <a:prstDash val="solid"/>
                          </a:ln>
                          <a:solidFill>
                            <a:sysClr val="windowText" lastClr="000000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𝒛</m:t>
                          </m:r>
                        </m:e>
                      </m:acc>
                      <m:acc>
                        <m:accPr>
                          <m:chr m:val="⃗"/>
                          <m:ctrlP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cap="all" smtClean="0">
                              <a:ln w="9000" cmpd="sng">
                                <a:solidFill>
                                  <a:sysClr val="windowText" lastClr="000000"/>
                                </a:solidFill>
                                <a:prstDash val="solid"/>
                              </a:ln>
                              <a:solidFill>
                                <a:sysClr val="windowText" lastClr="000000"/>
                              </a:soli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2400" b="1" cap="all" dirty="0">
                  <a:ln w="9000" cmpd="sng">
                    <a:solidFill>
                      <a:sysClr val="windowText" lastClr="000000"/>
                    </a:solidFill>
                    <a:prstDash val="solid"/>
                  </a:ln>
                  <a:solidFill>
                    <a:sysClr val="windowText" lastClr="000000"/>
                  </a:solidFill>
                  <a:effectLst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419" y="2017980"/>
                <a:ext cx="2927093" cy="51648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79512" y="2241163"/>
                <a:ext cx="2869695" cy="62715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𝑶𝑴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𝒓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𝒙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𝒊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𝒚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𝒋</m:t>
                          </m:r>
                        </m:e>
                      </m:acc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𝒛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1600" dirty="0">
                  <a:solidFill>
                    <a:schemeClr val="tx1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241163"/>
                <a:ext cx="2869695" cy="62715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lèche droite 9"/>
          <p:cNvSpPr/>
          <p:nvPr/>
        </p:nvSpPr>
        <p:spPr>
          <a:xfrm>
            <a:off x="3120419" y="2436322"/>
            <a:ext cx="288000" cy="432000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/>
          <p:cNvGrpSpPr/>
          <p:nvPr/>
        </p:nvGrpSpPr>
        <p:grpSpPr>
          <a:xfrm>
            <a:off x="358970" y="4381956"/>
            <a:ext cx="3096649" cy="715573"/>
            <a:chOff x="909809" y="5238492"/>
            <a:chExt cx="3096649" cy="7155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ZoneTexte 10"/>
                <p:cNvSpPr txBox="1"/>
                <p:nvPr/>
              </p:nvSpPr>
              <p:spPr>
                <a:xfrm>
                  <a:off x="909809" y="5238492"/>
                  <a:ext cx="1147365" cy="6769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̇"/>
                            <m:ctrlP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acc>
                        <m:r>
                          <a:rPr lang="fr-FR" sz="2000" b="1" i="1" smtClean="0">
                            <a:effectLst>
                              <a:glow rad="101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  <a:ea typeface="Cambria Math"/>
                              </a:rPr>
                              <m:t>𝒅𝒙</m:t>
                            </m:r>
                          </m:num>
                          <m:den>
                            <m: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  <a:ea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fr-FR" sz="2000" b="1" i="0" smtClean="0">
                            <a:effectLst>
                              <a:glow rad="101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/>
                            <a:ea typeface="Cambria Math"/>
                          </a:rPr>
                          <m:t>;</m:t>
                        </m:r>
                      </m:oMath>
                    </m:oMathPara>
                  </a14:m>
                  <a:endParaRPr lang="fr-FR" sz="2000" b="1" dirty="0">
                    <a:effectLst>
                      <a:glow rad="101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endParaRPr>
                </a:p>
              </p:txBody>
            </p:sp>
          </mc:Choice>
          <mc:Fallback xmlns="">
            <p:sp>
              <p:nvSpPr>
                <p:cNvPr id="11" name="ZoneTexte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9809" y="5238492"/>
                  <a:ext cx="1147365" cy="67691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450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/>
                <p:cNvSpPr txBox="1"/>
                <p:nvPr/>
              </p:nvSpPr>
              <p:spPr>
                <a:xfrm>
                  <a:off x="1917921" y="5277148"/>
                  <a:ext cx="1216294" cy="6769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̇"/>
                            <m:ctrlP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</a:rPr>
                              <m:t>𝒚</m:t>
                            </m:r>
                          </m:e>
                        </m:acc>
                        <m:r>
                          <a:rPr lang="fr-FR" sz="2000" b="1" i="1" smtClean="0">
                            <a:effectLst>
                              <a:glow rad="101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  <a:ea typeface="Cambria Math"/>
                              </a:rPr>
                              <m:t>𝒅𝒚</m:t>
                            </m:r>
                          </m:num>
                          <m:den>
                            <m: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  <a:ea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fr-FR" sz="2000" b="1" i="0" smtClean="0">
                            <a:effectLst>
                              <a:glow rad="101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/>
                            <a:ea typeface="Cambria Math"/>
                          </a:rPr>
                          <m:t> ;</m:t>
                        </m:r>
                      </m:oMath>
                    </m:oMathPara>
                  </a14:m>
                  <a:endParaRPr lang="fr-FR" sz="2000" b="1" dirty="0">
                    <a:effectLst>
                      <a:glow rad="101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endParaRPr>
                </a:p>
              </p:txBody>
            </p:sp>
          </mc:Choice>
          <mc:Fallback xmlns="">
            <p:sp>
              <p:nvSpPr>
                <p:cNvPr id="13" name="ZoneTexte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7921" y="5277148"/>
                  <a:ext cx="1216294" cy="67691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3604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/>
                <p:cNvSpPr txBox="1"/>
                <p:nvPr/>
              </p:nvSpPr>
              <p:spPr>
                <a:xfrm>
                  <a:off x="2998041" y="5256746"/>
                  <a:ext cx="1008417" cy="67691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̇"/>
                            <m:ctrlP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</a:rPr>
                              <m:t>𝒛</m:t>
                            </m:r>
                          </m:e>
                        </m:acc>
                        <m:r>
                          <a:rPr lang="fr-FR" sz="2000" b="1" i="1" smtClean="0">
                            <a:effectLst>
                              <a:glow rad="1016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  <a:ea typeface="Cambria Math"/>
                              </a:rPr>
                              <m:t>𝒅𝒛</m:t>
                            </m:r>
                          </m:num>
                          <m:den>
                            <m:r>
                              <a:rPr lang="fr-FR" sz="2000" b="1" i="1" smtClean="0">
                                <a:effectLst>
                                  <a:glow rad="101600">
                                    <a:schemeClr val="accent2">
                                      <a:satMod val="175000"/>
                                      <a:alpha val="40000"/>
                                    </a:schemeClr>
                                  </a:glow>
                                </a:effectLst>
                                <a:latin typeface="Cambria Math"/>
                                <a:ea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fr-FR" sz="2000" b="1" dirty="0">
                    <a:effectLst>
                      <a:glow rad="1016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endParaRPr>
                </a:p>
              </p:txBody>
            </p:sp>
          </mc:Choice>
          <mc:Fallback xmlns="">
            <p:sp>
              <p:nvSpPr>
                <p:cNvPr id="14" name="ZoneTexte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8041" y="5256746"/>
                  <a:ext cx="1008417" cy="67691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450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7025645" y="2080434"/>
                <a:ext cx="2116156" cy="108722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atin typeface="Cambria Math"/>
                            </a:rPr>
                            <m:t>𝒗</m:t>
                          </m:r>
                        </m:e>
                      </m:acc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acc>
                                  <m:accPr>
                                    <m:chr m:val="̇"/>
                                    <m:ctrlPr>
                                      <a:rPr lang="fr-F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fr-FR" sz="2400" b="1" i="1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e>
                                </m:acc>
                                <m:r>
                                  <a:rPr lang="fr-FR" sz="2400" b="1" i="1" smtClean="0">
                                    <a:latin typeface="Cambria Math"/>
                                  </a:rPr>
                                  <m:t>=</m:t>
                                </m:r>
                              </m:e>
                            </m:mr>
                            <m:mr>
                              <m:e>
                                <m:acc>
                                  <m:accPr>
                                    <m:chr m:val="̇"/>
                                    <m:ctrlPr>
                                      <a:rPr lang="fr-F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400" b="1" i="1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e>
                                </m:acc>
                                <m:r>
                                  <a:rPr lang="fr-FR" sz="2400" b="1" i="1" smtClean="0">
                                    <a:latin typeface="Cambria Math"/>
                                  </a:rPr>
                                  <m:t>=</m:t>
                                </m:r>
                              </m:e>
                            </m:mr>
                            <m:mr>
                              <m:e>
                                <m:acc>
                                  <m:accPr>
                                    <m:chr m:val="̇"/>
                                    <m:ctrlPr>
                                      <a:rPr lang="fr-F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400" b="1" i="1">
                                        <a:latin typeface="Cambria Math"/>
                                        <a:ea typeface="Cambria Math"/>
                                      </a:rPr>
                                      <m:t>𝒛</m:t>
                                    </m:r>
                                  </m:e>
                                </m:acc>
                                <m:r>
                                  <a:rPr lang="fr-FR" sz="2400" b="1" i="1" smtClean="0">
                                    <a:latin typeface="Cambria Math"/>
                                  </a:rPr>
                                  <m:t>=</m:t>
                                </m:r>
                              </m:e>
                            </m:mr>
                          </m: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400" b="1" i="1"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fr-FR" sz="2400" b="1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 i="1" smtClean="0">
                                        <a:latin typeface="Cambria Math"/>
                                        <a:ea typeface="Cambria Math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fr-FR" sz="2400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400" b="1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 i="1" smtClean="0">
                                        <a:latin typeface="Cambria Math"/>
                                        <a:ea typeface="Cambria Math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fr-FR" sz="2400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400" b="1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 i="1" smtClean="0">
                                        <a:latin typeface="Cambria Math"/>
                                        <a:ea typeface="Cambria Math"/>
                                      </a:rPr>
                                      <m:t>𝒗</m:t>
                                    </m:r>
                                  </m:e>
                                  <m:sub>
                                    <m:r>
                                      <a:rPr lang="fr-FR" sz="2400" b="1" i="1" smtClean="0">
                                        <a:latin typeface="Cambria Math"/>
                                        <a:ea typeface="Cambria Math"/>
                                      </a:rPr>
                                      <m:t>𝒛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645" y="2080434"/>
                <a:ext cx="2116156" cy="108722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443486" y="2927077"/>
                <a:ext cx="3424613" cy="558871"/>
              </a:xfrm>
              <a:prstGeom prst="rect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</a:rPr>
                            <m:t>𝒗</m:t>
                          </m:r>
                        </m:e>
                      </m:acc>
                      <m:r>
                        <a:rPr lang="fr-FR" sz="2400" b="1" i="1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  <m:sub>
                          <m: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sz="2400" b="1" i="1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FR" sz="2400" b="1" i="1" dirty="0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sz="2400" b="1" i="1" dirty="0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  <m:sub>
                          <m:r>
                            <a:rPr lang="fr-FR" sz="2400" b="1" i="1" dirty="0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fr-FR" sz="2400" b="1" i="1" dirty="0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dirty="0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fr-FR" sz="2400" b="1" i="1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  <m:t>𝒗</m:t>
                          </m:r>
                        </m:e>
                        <m:sub>
                          <m: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  <m:t>𝒛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n w="10541" cmpd="sng">
                                <a:solidFill>
                                  <a:schemeClr val="accent1">
                                    <a:shade val="88000"/>
                                    <a:satMod val="11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  <a:gs pos="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50000">
                                    <a:schemeClr val="accent1">
                                      <a:shade val="20000"/>
                                      <a:satMod val="300000"/>
                                    </a:schemeClr>
                                  </a:gs>
                                  <a:gs pos="79000">
                                    <a:schemeClr val="accent1">
                                      <a:tint val="52000"/>
                                      <a:satMod val="300000"/>
                                    </a:schemeClr>
                                  </a:gs>
                                  <a:gs pos="100000">
                                    <a:schemeClr val="accent1">
                                      <a:tint val="40000"/>
                                      <a:satMod val="250000"/>
                                    </a:schemeClr>
                                  </a:gs>
                                </a:gsLst>
                                <a:lin ang="5400000"/>
                              </a:gradFill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endParaRP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486" y="2927077"/>
                <a:ext cx="3424613" cy="55887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Flèche droite 19"/>
          <p:cNvSpPr/>
          <p:nvPr/>
        </p:nvSpPr>
        <p:spPr>
          <a:xfrm>
            <a:off x="6632108" y="2377132"/>
            <a:ext cx="288000" cy="432000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2" name="Groupe 21"/>
          <p:cNvGrpSpPr/>
          <p:nvPr/>
        </p:nvGrpSpPr>
        <p:grpSpPr>
          <a:xfrm>
            <a:off x="184024" y="3970508"/>
            <a:ext cx="3559932" cy="1229825"/>
            <a:chOff x="4261" y="5363872"/>
            <a:chExt cx="3559932" cy="1229825"/>
          </a:xfrm>
        </p:grpSpPr>
        <p:sp>
          <p:nvSpPr>
            <p:cNvPr id="16" name="ZoneTexte 15"/>
            <p:cNvSpPr txBox="1"/>
            <p:nvPr/>
          </p:nvSpPr>
          <p:spPr>
            <a:xfrm>
              <a:off x="107504" y="5670367"/>
              <a:ext cx="3456689" cy="923330"/>
            </a:xfrm>
            <a:prstGeom prst="rect">
              <a:avLst/>
            </a:prstGeom>
            <a:noFill/>
            <a:ln w="38100">
              <a:solidFill>
                <a:srgbClr val="00FF00"/>
              </a:solidFill>
            </a:ln>
          </p:spPr>
          <p:txBody>
            <a:bodyPr wrap="square" rtlCol="0">
              <a:spAutoFit/>
            </a:bodyPr>
            <a:lstStyle/>
            <a:p>
              <a:endParaRPr lang="fr-FR" sz="5400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261" y="5363872"/>
              <a:ext cx="903132" cy="40011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>
              <a:spAutoFit/>
            </a:bodyPr>
            <a:lstStyle/>
            <a:p>
              <a:r>
                <a:rPr lang="fr-FR" sz="2000" b="1" u="sng" dirty="0" err="1"/>
                <a:t>Where</a:t>
              </a:r>
              <a:endParaRPr lang="fr-FR" sz="2000" b="1" u="sng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3743956" y="4415286"/>
                <a:ext cx="6335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smtClean="0"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2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956" y="4415286"/>
                <a:ext cx="633507" cy="5847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4393408" y="4310737"/>
                <a:ext cx="3263009" cy="793872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atin typeface="Cambria Math"/>
                            </a:rPr>
                            <m:t>𝒗</m:t>
                          </m:r>
                        </m:e>
                      </m:acc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𝒅𝒚</m:t>
                          </m:r>
                        </m:num>
                        <m:den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𝒅𝒛</m:t>
                          </m:r>
                        </m:num>
                        <m:den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408" y="4310737"/>
                <a:ext cx="3263009" cy="79387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275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7" grpId="0" animBg="1"/>
      <p:bldP spid="19" grpId="0" animBg="1"/>
      <p:bldP spid="20" grpId="0" animBg="1"/>
      <p:bldP spid="23" grpId="0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57606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18</a:t>
            </a:fld>
            <a:endParaRPr lang="fr-FR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51520" y="188640"/>
                <a:ext cx="835292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The instantaneous velocity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𝒗</m:t>
                        </m:r>
                      </m:e>
                    </m:acc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is carried by </a:t>
                </a:r>
                <a:r>
                  <a:rPr lang="en-US" b="1" dirty="0">
                    <a:solidFill>
                      <a:srgbClr val="00B0F0"/>
                    </a:solidFill>
                    <a:latin typeface="Arial Rounded MT Bold"/>
                  </a:rPr>
                  <a:t>the tangent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to the trajectory at point M; it is always </a:t>
                </a:r>
                <a:r>
                  <a:rPr lang="en-US" b="1" dirty="0">
                    <a:solidFill>
                      <a:srgbClr val="00B0F0"/>
                    </a:solidFill>
                    <a:latin typeface="Arial Rounded MT Bold"/>
                  </a:rPr>
                  <a:t>oriented in the direction of movement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.</a:t>
                </a:r>
                <a:endParaRPr lang="fr-FR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88640"/>
                <a:ext cx="8352928" cy="923330"/>
              </a:xfrm>
              <a:prstGeom prst="rect">
                <a:avLst/>
              </a:prstGeom>
              <a:blipFill rotWithShape="1">
                <a:blip r:embed="rId2"/>
                <a:stretch>
                  <a:fillRect l="-584" r="-657" b="-39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cteur droit avec flèche 4"/>
          <p:cNvCxnSpPr/>
          <p:nvPr/>
        </p:nvCxnSpPr>
        <p:spPr>
          <a:xfrm flipV="1">
            <a:off x="827584" y="1381981"/>
            <a:ext cx="59322" cy="139333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1747372" y="2445670"/>
            <a:ext cx="605066" cy="69231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2794273" y="3618584"/>
            <a:ext cx="1532836" cy="3144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e 10"/>
          <p:cNvGrpSpPr/>
          <p:nvPr/>
        </p:nvGrpSpPr>
        <p:grpSpPr>
          <a:xfrm>
            <a:off x="981893" y="1367575"/>
            <a:ext cx="3242753" cy="2243372"/>
            <a:chOff x="3489487" y="1326362"/>
            <a:chExt cx="3242753" cy="2243372"/>
          </a:xfrm>
        </p:grpSpPr>
        <p:sp>
          <p:nvSpPr>
            <p:cNvPr id="3" name="Forme libre 2"/>
            <p:cNvSpPr/>
            <p:nvPr/>
          </p:nvSpPr>
          <p:spPr>
            <a:xfrm rot="17800150">
              <a:off x="3738346" y="1077503"/>
              <a:ext cx="2243372" cy="2741089"/>
            </a:xfrm>
            <a:custGeom>
              <a:avLst/>
              <a:gdLst>
                <a:gd name="connsiteX0" fmla="*/ 0 w 1916094"/>
                <a:gd name="connsiteY0" fmla="*/ 144772 h 1550506"/>
                <a:gd name="connsiteX1" fmla="*/ 721217 w 1916094"/>
                <a:gd name="connsiteY1" fmla="*/ 15984 h 1550506"/>
                <a:gd name="connsiteX2" fmla="*/ 734096 w 1916094"/>
                <a:gd name="connsiteY2" fmla="*/ 466744 h 1550506"/>
                <a:gd name="connsiteX3" fmla="*/ 51516 w 1916094"/>
                <a:gd name="connsiteY3" fmla="*/ 1394023 h 1550506"/>
                <a:gd name="connsiteX4" fmla="*/ 1700012 w 1916094"/>
                <a:gd name="connsiteY4" fmla="*/ 1548570 h 1550506"/>
                <a:gd name="connsiteX5" fmla="*/ 1906074 w 1916094"/>
                <a:gd name="connsiteY5" fmla="*/ 1484175 h 1550506"/>
                <a:gd name="connsiteX6" fmla="*/ 1790164 w 1916094"/>
                <a:gd name="connsiteY6" fmla="*/ 1535691 h 1550506"/>
                <a:gd name="connsiteX7" fmla="*/ 1777285 w 1916094"/>
                <a:gd name="connsiteY7" fmla="*/ 1535691 h 155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16094" h="1550506">
                  <a:moveTo>
                    <a:pt x="0" y="144772"/>
                  </a:moveTo>
                  <a:cubicBezTo>
                    <a:pt x="299434" y="53547"/>
                    <a:pt x="598868" y="-37678"/>
                    <a:pt x="721217" y="15984"/>
                  </a:cubicBezTo>
                  <a:cubicBezTo>
                    <a:pt x="843566" y="69646"/>
                    <a:pt x="845713" y="237071"/>
                    <a:pt x="734096" y="466744"/>
                  </a:cubicBezTo>
                  <a:cubicBezTo>
                    <a:pt x="622479" y="696417"/>
                    <a:pt x="-109470" y="1213719"/>
                    <a:pt x="51516" y="1394023"/>
                  </a:cubicBezTo>
                  <a:cubicBezTo>
                    <a:pt x="212502" y="1574327"/>
                    <a:pt x="1390919" y="1533545"/>
                    <a:pt x="1700012" y="1548570"/>
                  </a:cubicBezTo>
                  <a:cubicBezTo>
                    <a:pt x="2009105" y="1563595"/>
                    <a:pt x="1891049" y="1486321"/>
                    <a:pt x="1906074" y="1484175"/>
                  </a:cubicBezTo>
                  <a:cubicBezTo>
                    <a:pt x="1921099" y="1482029"/>
                    <a:pt x="1811629" y="1527105"/>
                    <a:pt x="1790164" y="1535691"/>
                  </a:cubicBezTo>
                  <a:cubicBezTo>
                    <a:pt x="1768699" y="1544277"/>
                    <a:pt x="1772992" y="1539984"/>
                    <a:pt x="1777285" y="1535691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372200" y="1916832"/>
              <a:ext cx="36004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3" name="Connecteur droit avec flèche 12"/>
          <p:cNvCxnSpPr/>
          <p:nvPr/>
        </p:nvCxnSpPr>
        <p:spPr>
          <a:xfrm flipV="1">
            <a:off x="3504566" y="1891216"/>
            <a:ext cx="720080" cy="13409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330100" y="2791828"/>
            <a:ext cx="4574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prstClr val="black"/>
                </a:solidFill>
                <a:latin typeface="Arial Rounded MT Bold" pitchFamily="34" charset="0"/>
              </a:rPr>
              <a:t>Figure 3: 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instantaneous velocity vector 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251520" y="4535713"/>
            <a:ext cx="6435160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Magnitude of the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instantaneous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velocity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vector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modulus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448274" y="5332573"/>
                <a:ext cx="3607526" cy="6887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0" i="1" smtClean="0">
                          <a:latin typeface="Cambria Math"/>
                        </a:rPr>
                        <m:t>𝑣</m:t>
                      </m:r>
                      <m:r>
                        <a:rPr lang="fr-FR" sz="32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32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fr-FR" sz="3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fr-FR" sz="32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sz="32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3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2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3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fr-FR" sz="32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sz="3200" b="0" i="1" smtClean="0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3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200" b="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3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fr-FR" sz="32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sz="3200" b="0" i="1" smtClean="0">
                                      <a:latin typeface="Cambria Math"/>
                                    </a:rPr>
                                    <m:t>𝑧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3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274" y="5332573"/>
                <a:ext cx="3607526" cy="6887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4078925" y="5520673"/>
            <a:ext cx="3513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The SI unit of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velocity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is </a:t>
            </a:r>
            <a:r>
              <a:rPr lang="fr-FR" b="1" dirty="0">
                <a:solidFill>
                  <a:prstClr val="black"/>
                </a:solidFill>
                <a:latin typeface="Arial Rounded MT Bold" pitchFamily="34" charset="0"/>
              </a:rPr>
              <a:t>(m/s) </a:t>
            </a:r>
            <a:endParaRPr lang="fr-FR" dirty="0"/>
          </a:p>
        </p:txBody>
      </p:sp>
      <p:grpSp>
        <p:nvGrpSpPr>
          <p:cNvPr id="16" name="Groupe 15"/>
          <p:cNvGrpSpPr/>
          <p:nvPr/>
        </p:nvGrpSpPr>
        <p:grpSpPr>
          <a:xfrm>
            <a:off x="323528" y="2561712"/>
            <a:ext cx="587717" cy="369332"/>
            <a:chOff x="323528" y="2561712"/>
            <a:chExt cx="587717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/>
                <p:cNvSpPr txBox="1"/>
                <p:nvPr/>
              </p:nvSpPr>
              <p:spPr>
                <a:xfrm>
                  <a:off x="323528" y="2561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fr-FR" b="1" dirty="0"/>
                </a:p>
              </p:txBody>
            </p:sp>
          </mc:Choice>
          <mc:Fallback xmlns="">
            <p:sp>
              <p:nvSpPr>
                <p:cNvPr id="14" name="ZoneTexte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528" y="2561712"/>
                  <a:ext cx="504056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Ellipse 14"/>
            <p:cNvSpPr/>
            <p:nvPr/>
          </p:nvSpPr>
          <p:spPr>
            <a:xfrm>
              <a:off x="803245" y="2758712"/>
              <a:ext cx="108000" cy="94224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C000"/>
                </a:solidFill>
              </a:endParaRP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1187624" y="2204864"/>
            <a:ext cx="587717" cy="369332"/>
            <a:chOff x="323528" y="2561712"/>
            <a:chExt cx="587717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ZoneTexte 21"/>
                <p:cNvSpPr txBox="1"/>
                <p:nvPr/>
              </p:nvSpPr>
              <p:spPr>
                <a:xfrm>
                  <a:off x="323528" y="2561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fr-FR" b="1" dirty="0"/>
                </a:p>
              </p:txBody>
            </p:sp>
          </mc:Choice>
          <mc:Fallback xmlns="">
            <p:sp>
              <p:nvSpPr>
                <p:cNvPr id="22" name="ZoneTexte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528" y="2561712"/>
                  <a:ext cx="504056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Ellipse 22"/>
            <p:cNvSpPr/>
            <p:nvPr/>
          </p:nvSpPr>
          <p:spPr>
            <a:xfrm>
              <a:off x="803245" y="2758712"/>
              <a:ext cx="108000" cy="94224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C000"/>
                </a:solidFill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2260923" y="3710099"/>
            <a:ext cx="587717" cy="369332"/>
            <a:chOff x="323528" y="2561712"/>
            <a:chExt cx="587717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ZoneTexte 24"/>
                <p:cNvSpPr txBox="1"/>
                <p:nvPr/>
              </p:nvSpPr>
              <p:spPr>
                <a:xfrm>
                  <a:off x="323528" y="2561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𝑴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fr-FR" b="1" dirty="0"/>
                </a:p>
              </p:txBody>
            </p:sp>
          </mc:Choice>
          <mc:Fallback xmlns="">
            <p:sp>
              <p:nvSpPr>
                <p:cNvPr id="25" name="ZoneTexte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528" y="2561712"/>
                  <a:ext cx="504056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Ellipse 25"/>
            <p:cNvSpPr/>
            <p:nvPr/>
          </p:nvSpPr>
          <p:spPr>
            <a:xfrm>
              <a:off x="803245" y="2758712"/>
              <a:ext cx="108000" cy="94224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C000"/>
                </a:solidFill>
              </a:endParaRP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2966155" y="3005336"/>
            <a:ext cx="587717" cy="369332"/>
            <a:chOff x="323528" y="2561712"/>
            <a:chExt cx="587717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ZoneTexte 30"/>
                <p:cNvSpPr txBox="1"/>
                <p:nvPr/>
              </p:nvSpPr>
              <p:spPr>
                <a:xfrm>
                  <a:off x="323528" y="2561712"/>
                  <a:ext cx="5040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𝑴</m:t>
                            </m:r>
                            <m:r>
                              <a:rPr lang="fr-FR" b="1" i="1" smtClean="0">
                                <a:latin typeface="Cambria Math"/>
                              </a:rPr>
                              <m:t>𝟒</m:t>
                            </m:r>
                          </m:e>
                          <m:sub>
                            <m:r>
                              <a:rPr lang="fr-FR" b="1" i="1" smtClean="0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fr-FR" b="1" dirty="0"/>
                </a:p>
              </p:txBody>
            </p:sp>
          </mc:Choice>
          <mc:Fallback xmlns="">
            <p:sp>
              <p:nvSpPr>
                <p:cNvPr id="31" name="ZoneTexte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528" y="2561712"/>
                  <a:ext cx="504056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r="-2073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Ellipse 31"/>
            <p:cNvSpPr/>
            <p:nvPr/>
          </p:nvSpPr>
          <p:spPr>
            <a:xfrm>
              <a:off x="803245" y="2758712"/>
              <a:ext cx="108000" cy="94224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449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57606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19</a:t>
            </a:fld>
            <a:endParaRPr lang="fr-FR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5496" y="1077314"/>
                <a:ext cx="2071273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b="1" dirty="0">
                    <a:solidFill>
                      <a:srgbClr val="000000"/>
                    </a:solidFill>
                    <a:latin typeface="Arial Rounded MT Bold"/>
                  </a:rPr>
                  <a:t>1. </a:t>
                </a:r>
                <a:r>
                  <a:rPr lang="fr-FR" b="1" dirty="0" err="1">
                    <a:solidFill>
                      <a:srgbClr val="000000"/>
                    </a:solidFill>
                    <a:latin typeface="Arial Rounded MT Bold"/>
                  </a:rPr>
                  <a:t>Calculate</a:t>
                </a:r>
                <a:r>
                  <a:rPr lang="fr-FR" b="1" dirty="0">
                    <a:solidFill>
                      <a:srgbClr val="000000"/>
                    </a:solidFill>
                    <a:latin typeface="Arial Rounded MT Bold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𝑽</m:t>
                        </m:r>
                      </m:e>
                    </m:acc>
                    <m:d>
                      <m:dPr>
                        <m:ctrlP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𝒕</m:t>
                        </m:r>
                      </m:e>
                    </m:d>
                    <m:r>
                      <a:rPr lang="fr-FR" b="1" i="1" smtClean="0">
                        <a:solidFill>
                          <a:srgbClr val="00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fr-FR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077314"/>
                <a:ext cx="2071273" cy="402931"/>
              </a:xfrm>
              <a:prstGeom prst="rect">
                <a:avLst/>
              </a:prstGeom>
              <a:blipFill rotWithShape="1">
                <a:blip r:embed="rId2"/>
                <a:stretch>
                  <a:fillRect l="-2647" b="-2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0965" y="116632"/>
            <a:ext cx="145809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Arial Rounded MT Bold"/>
              </a:rPr>
              <a:t>Application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5496" y="597375"/>
                <a:ext cx="6669583" cy="404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We consider a mobile with position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𝑶𝑴</m:t>
                        </m:r>
                      </m:e>
                    </m:acc>
                    <m:r>
                      <a:rPr lang="en-US" b="1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fr-FR" b="1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fr-FR" b="1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𝒕</m:t>
                    </m:r>
                    <m:acc>
                      <m:accPr>
                        <m:chr m:val="⃗"/>
                        <m:ctrlP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acc>
                    <m:r>
                      <a:rPr lang="en-US" b="1" i="1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fr-FR" b="1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𝟐</m:t>
                    </m:r>
                    <m:sSup>
                      <m:sSupPr>
                        <m:ctrlP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p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acc>
                      <m:accPr>
                        <m:chr m:val="⃗"/>
                        <m:ctrlP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𝑱</m:t>
                        </m:r>
                      </m:e>
                    </m:acc>
                  </m:oMath>
                </a14:m>
                <a:endParaRPr lang="fr-FR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97375"/>
                <a:ext cx="6669583" cy="404791"/>
              </a:xfrm>
              <a:prstGeom prst="rect">
                <a:avLst/>
              </a:prstGeom>
              <a:blipFill rotWithShape="1">
                <a:blip r:embed="rId3"/>
                <a:stretch>
                  <a:fillRect l="-823" t="-21212" r="-2559" b="-2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58756" y="1480245"/>
            <a:ext cx="63134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2. Deduce its norm (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magnitude) 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at date ‘‘t’’.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7999" y="1874193"/>
            <a:ext cx="3831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3. Calculate velocity at date t=2s.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7999" y="2395460"/>
            <a:ext cx="1103187" cy="3693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r>
              <a:rPr lang="fr-FR" b="1" dirty="0">
                <a:latin typeface="Arial Rounded MT Bold" pitchFamily="34" charset="0"/>
              </a:rPr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4013301" y="2849713"/>
                <a:ext cx="1503168" cy="6844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</a:rPr>
                            <m:t>𝑽</m:t>
                          </m:r>
                        </m:e>
                      </m:acc>
                      <m:d>
                        <m:dPr>
                          <m:ctrlPr>
                            <a:rPr lang="fr-FR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b="1" i="1" smtClean="0"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𝑶𝑴</m:t>
                              </m:r>
                            </m:e>
                          </m:acc>
                        </m:num>
                        <m:den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3301" y="2849713"/>
                <a:ext cx="1503168" cy="6844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1094665" y="2978835"/>
                <a:ext cx="2158988" cy="4394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𝑶𝑴</m:t>
                          </m:r>
                        </m:e>
                      </m:acc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sz="2000" b="1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fr-FR" sz="2000" b="1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𝒕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fr-FR" sz="2000" b="1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sSup>
                        <m:sSupPr>
                          <m:ctrlPr>
                            <a:rPr lang="fr-FR" sz="2000" b="1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fr-FR" sz="2000" b="1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e>
                        <m:sup>
                          <m:r>
                            <a:rPr lang="fr-FR" sz="2000" b="1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𝑱</m:t>
                          </m:r>
                        </m:e>
                      </m:acc>
                    </m:oMath>
                  </m:oMathPara>
                </a14:m>
                <a:endParaRPr lang="fr-FR" sz="2000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665" y="2978835"/>
                <a:ext cx="2158988" cy="439479"/>
              </a:xfrm>
              <a:prstGeom prst="rect">
                <a:avLst/>
              </a:prstGeom>
              <a:blipFill rotWithShape="1">
                <a:blip r:embed="rId6"/>
                <a:stretch>
                  <a:fillRect t="-16667" r="-13277" b="-1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e 35"/>
          <p:cNvGrpSpPr/>
          <p:nvPr/>
        </p:nvGrpSpPr>
        <p:grpSpPr>
          <a:xfrm>
            <a:off x="683569" y="4053328"/>
            <a:ext cx="917174" cy="562621"/>
            <a:chOff x="3835686" y="6064449"/>
            <a:chExt cx="1242181" cy="562621"/>
          </a:xfrm>
        </p:grpSpPr>
        <p:sp>
          <p:nvSpPr>
            <p:cNvPr id="37" name="Accolade fermante 36"/>
            <p:cNvSpPr/>
            <p:nvPr/>
          </p:nvSpPr>
          <p:spPr>
            <a:xfrm rot="16200000" flipH="1">
              <a:off x="4538755" y="5967270"/>
              <a:ext cx="192267" cy="386626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ZoneTexte 37"/>
                <p:cNvSpPr txBox="1"/>
                <p:nvPr/>
              </p:nvSpPr>
              <p:spPr>
                <a:xfrm>
                  <a:off x="3835686" y="6257738"/>
                  <a:ext cx="12421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𝒗</m:t>
                            </m:r>
                          </m:e>
                          <m:sub>
                            <m:r>
                              <a:rPr lang="fr-FR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r>
                          <a:rPr lang="fr-FR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acc>
                          <m:accPr>
                            <m:chr m:val="̇"/>
                            <m:ctrlPr>
                              <a:rPr lang="fr-FR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</m:acc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ZoneTexte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5686" y="6257738"/>
                  <a:ext cx="1242181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e 38"/>
          <p:cNvGrpSpPr/>
          <p:nvPr/>
        </p:nvGrpSpPr>
        <p:grpSpPr>
          <a:xfrm>
            <a:off x="1672696" y="4144839"/>
            <a:ext cx="686342" cy="580305"/>
            <a:chOff x="4380798" y="6064449"/>
            <a:chExt cx="646251" cy="604614"/>
          </a:xfrm>
        </p:grpSpPr>
        <p:sp>
          <p:nvSpPr>
            <p:cNvPr id="40" name="Accolade fermante 39"/>
            <p:cNvSpPr/>
            <p:nvPr/>
          </p:nvSpPr>
          <p:spPr>
            <a:xfrm rot="16200000" flipH="1">
              <a:off x="4538755" y="5967270"/>
              <a:ext cx="192267" cy="386626"/>
            </a:xfrm>
            <a:prstGeom prst="rightBrace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>
                <a:solidFill>
                  <a:srgbClr val="00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ZoneTexte 40"/>
                <p:cNvSpPr txBox="1"/>
                <p:nvPr/>
              </p:nvSpPr>
              <p:spPr>
                <a:xfrm>
                  <a:off x="4380798" y="6257738"/>
                  <a:ext cx="646251" cy="41132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fr-FR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fr-FR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𝒗</m:t>
                          </m:r>
                        </m:e>
                        <m:sub>
                          <m:r>
                            <a:rPr lang="fr-FR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</m:oMath>
                  </a14:m>
                  <a:r>
                    <a:rPr lang="fr-FR" b="1" dirty="0">
                      <a:solidFill>
                        <a:srgbClr val="0070C0"/>
                      </a:solidFill>
                    </a:rPr>
                    <a:t>=</a:t>
                  </a:r>
                  <a14:m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fr-FR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</m:acc>
                    </m:oMath>
                  </a14:m>
                  <a:endParaRPr lang="fr-FR" b="1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ZoneTexte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798" y="6257738"/>
                  <a:ext cx="646251" cy="41132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6154" r="-1770" b="-1846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/>
              <p:cNvSpPr txBox="1"/>
              <p:nvPr/>
            </p:nvSpPr>
            <p:spPr>
              <a:xfrm>
                <a:off x="3419872" y="2849713"/>
                <a:ext cx="6880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effectLst>
                            <a:glow rad="101600">
                              <a:srgbClr val="FFFF00">
                                <a:alpha val="60000"/>
                              </a:srgbClr>
                            </a:glow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600" dirty="0"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2849713"/>
                <a:ext cx="688009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6591933" y="2579885"/>
                <a:ext cx="2065565" cy="54162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marL="342900" indent="-342900">
                  <a:buFont typeface="Wingdings" pitchFamily="2" charset="2"/>
                  <a:buChar char="ü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  <m:t>𝒗</m:t>
                        </m:r>
                      </m:e>
                    </m:acc>
                    <m:r>
                      <a:rPr lang="fr-FR" sz="2000" b="1" i="1" cap="all">
                        <a:ln w="9000" cmpd="sng">
                          <a:solidFill>
                            <a:sysClr val="windowText" lastClr="000000"/>
                          </a:solidFill>
                          <a:prstDash val="solid"/>
                        </a:ln>
                        <a:solidFill>
                          <a:sysClr val="windowText" lastClr="00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  <m:t>𝒅𝒙</m:t>
                        </m:r>
                      </m:num>
                      <m:den>
                        <m: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  <m:t>𝒅𝒕</m:t>
                        </m:r>
                      </m:den>
                    </m:f>
                    <m:acc>
                      <m:accPr>
                        <m:chr m:val="⃗"/>
                        <m:ctrlP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  <m:t>𝒊</m:t>
                        </m:r>
                      </m:e>
                    </m:acc>
                    <m:r>
                      <a:rPr lang="fr-FR" sz="2000" b="1" i="1" cap="all">
                        <a:ln w="9000" cmpd="sng">
                          <a:solidFill>
                            <a:sysClr val="windowText" lastClr="000000"/>
                          </a:solidFill>
                          <a:prstDash val="solid"/>
                        </a:ln>
                        <a:solidFill>
                          <a:sysClr val="windowText" lastClr="00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  <m:t>𝒅𝒚</m:t>
                        </m:r>
                      </m:num>
                      <m:den>
                        <m: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  <m:t>𝒅𝒕</m:t>
                        </m:r>
                      </m:den>
                    </m:f>
                    <m:acc>
                      <m:accPr>
                        <m:chr m:val="⃗"/>
                        <m:ctrlP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cap="all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  <m:t>𝒋</m:t>
                        </m:r>
                      </m:e>
                    </m:acc>
                  </m:oMath>
                </a14:m>
                <a:endParaRPr lang="fr-FR" sz="2000" b="1" i="1" cap="all" dirty="0">
                  <a:ln w="9000" cmpd="sng">
                    <a:solidFill>
                      <a:sysClr val="windowText" lastClr="000000"/>
                    </a:solidFill>
                    <a:prstDash val="solid"/>
                  </a:ln>
                  <a:solidFill>
                    <a:sysClr val="windowText" lastClr="00000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Cambria Math"/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1933" y="2579885"/>
                <a:ext cx="2065565" cy="54162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5655829" y="2841531"/>
                <a:ext cx="68800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effectLst>
                            <a:glow rad="101600">
                              <a:srgbClr val="FFFF00">
                                <a:alpha val="60000"/>
                              </a:srgbClr>
                            </a:glow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600" dirty="0"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5829" y="2841531"/>
                <a:ext cx="688009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/>
              <p:cNvSpPr txBox="1"/>
              <p:nvPr/>
            </p:nvSpPr>
            <p:spPr>
              <a:xfrm>
                <a:off x="121311" y="3658013"/>
                <a:ext cx="2338076" cy="506421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atin typeface="Cambria Math"/>
                            </a:rPr>
                            <m:t>𝑽</m:t>
                          </m:r>
                        </m:e>
                      </m:acc>
                      <m:d>
                        <m:dPr>
                          <m:ctrlPr>
                            <a:rPr lang="fr-FR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fr-FR" sz="2400" b="1" i="1" smtClean="0"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𝟑</m:t>
                      </m:r>
                      <m:acc>
                        <m:accPr>
                          <m:chr m:val="⃗"/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fr-FR" sz="2400" b="1" i="1" smtClean="0">
                          <a:latin typeface="Cambria Math"/>
                          <a:ea typeface="Cambria Math"/>
                        </a:rPr>
                        <m:t>𝒕</m:t>
                      </m:r>
                      <m:acc>
                        <m:accPr>
                          <m:chr m:val="⃗"/>
                          <m:ctrlPr>
                            <a:rPr lang="fr-FR" sz="24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45" name="ZoneTexte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11" y="3658013"/>
                <a:ext cx="2338076" cy="50642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ZoneTexte 45"/>
              <p:cNvSpPr txBox="1"/>
              <p:nvPr/>
            </p:nvSpPr>
            <p:spPr>
              <a:xfrm>
                <a:off x="3084691" y="3668770"/>
                <a:ext cx="2209825" cy="669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NB:</a:t>
                </a:r>
              </a:p>
              <a:p>
                <a:r>
                  <a:rPr lang="fr-FR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b="1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b="1" i="1" smtClean="0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b="1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b="1" i="1" smtClean="0">
                                    <a:latin typeface="Cambria Math"/>
                                  </a:rPr>
                                  <m:t>𝒇</m:t>
                                </m:r>
                              </m:e>
                              <m:sup>
                                <m:r>
                                  <a:rPr lang="fr-FR" b="1" i="1" smtClean="0">
                                    <a:latin typeface="Cambria Math"/>
                                  </a:rPr>
                                  <m:t>𝒎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fr-FR" b="1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fr-FR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fr-FR" b="1" i="1" smtClean="0">
                        <a:latin typeface="Cambria Math"/>
                        <a:ea typeface="Cambria Math"/>
                      </a:rPr>
                      <m:t>𝒎</m:t>
                    </m:r>
                    <m:sSup>
                      <m:sSupPr>
                        <m:ctrlPr>
                          <a:rPr lang="fr-FR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fr-FR" b="1" i="1" smtClean="0">
                            <a:latin typeface="Cambria Math"/>
                            <a:ea typeface="Cambria Math"/>
                          </a:rPr>
                          <m:t>𝒇</m:t>
                        </m:r>
                      </m:e>
                      <m:sup>
                        <m:r>
                          <a:rPr lang="fr-FR" b="1" i="1" smtClean="0">
                            <a:latin typeface="Cambria Math"/>
                            <a:ea typeface="Cambria Math"/>
                          </a:rPr>
                          <m:t>𝒎</m:t>
                        </m:r>
                        <m:r>
                          <a:rPr lang="fr-FR" b="1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fr-FR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fr-FR" b="1" dirty="0"/>
              </a:p>
            </p:txBody>
          </p:sp>
        </mc:Choice>
        <mc:Fallback xmlns="">
          <p:sp>
            <p:nvSpPr>
              <p:cNvPr id="46" name="ZoneTexte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4691" y="3668770"/>
                <a:ext cx="2209825" cy="669992"/>
              </a:xfrm>
              <a:prstGeom prst="rect">
                <a:avLst/>
              </a:prstGeom>
              <a:blipFill rotWithShape="1">
                <a:blip r:embed="rId12"/>
                <a:stretch>
                  <a:fillRect l="-1918" t="-3571" b="-267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/>
          <p:cNvSpPr/>
          <p:nvPr/>
        </p:nvSpPr>
        <p:spPr>
          <a:xfrm>
            <a:off x="0" y="4801454"/>
            <a:ext cx="45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2.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ZoneTexte 47"/>
              <p:cNvSpPr txBox="1"/>
              <p:nvPr/>
            </p:nvSpPr>
            <p:spPr>
              <a:xfrm>
                <a:off x="502581" y="4801454"/>
                <a:ext cx="1629549" cy="427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𝑽</m:t>
                      </m:r>
                      <m:r>
                        <a:rPr lang="fr-FR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fr-FR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fr-FR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𝒚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ZoneTexte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581" y="4801454"/>
                <a:ext cx="1629549" cy="427746"/>
              </a:xfrm>
              <a:prstGeom prst="rect">
                <a:avLst/>
              </a:prstGeom>
              <a:blipFill rotWithShape="1">
                <a:blip r:embed="rId13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Groupe 48"/>
          <p:cNvGrpSpPr/>
          <p:nvPr/>
        </p:nvGrpSpPr>
        <p:grpSpPr>
          <a:xfrm>
            <a:off x="1893369" y="2510398"/>
            <a:ext cx="370614" cy="546409"/>
            <a:chOff x="4380794" y="5698040"/>
            <a:chExt cx="423391" cy="546409"/>
          </a:xfrm>
        </p:grpSpPr>
        <p:sp>
          <p:nvSpPr>
            <p:cNvPr id="50" name="Accolade fermante 49"/>
            <p:cNvSpPr/>
            <p:nvPr/>
          </p:nvSpPr>
          <p:spPr>
            <a:xfrm rot="5400000" flipH="1" flipV="1">
              <a:off x="4492243" y="5969379"/>
              <a:ext cx="180000" cy="370139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ZoneTexte 50"/>
                <p:cNvSpPr txBox="1"/>
                <p:nvPr/>
              </p:nvSpPr>
              <p:spPr>
                <a:xfrm>
                  <a:off x="4380794" y="5698040"/>
                  <a:ext cx="42339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ZoneTexte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794" y="5698040"/>
                  <a:ext cx="423391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Groupe 51"/>
          <p:cNvGrpSpPr/>
          <p:nvPr/>
        </p:nvGrpSpPr>
        <p:grpSpPr>
          <a:xfrm>
            <a:off x="2500127" y="2480380"/>
            <a:ext cx="391636" cy="558676"/>
            <a:chOff x="4380795" y="5698040"/>
            <a:chExt cx="447407" cy="558676"/>
          </a:xfrm>
        </p:grpSpPr>
        <p:sp>
          <p:nvSpPr>
            <p:cNvPr id="53" name="Accolade fermante 52"/>
            <p:cNvSpPr/>
            <p:nvPr/>
          </p:nvSpPr>
          <p:spPr>
            <a:xfrm rot="5400000" flipH="1" flipV="1">
              <a:off x="4546999" y="5975513"/>
              <a:ext cx="192267" cy="370139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ZoneTexte 53"/>
                <p:cNvSpPr txBox="1"/>
                <p:nvPr/>
              </p:nvSpPr>
              <p:spPr>
                <a:xfrm>
                  <a:off x="4380795" y="5698040"/>
                  <a:ext cx="42888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ZoneTexte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795" y="5698040"/>
                  <a:ext cx="428885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/>
              <p:cNvSpPr txBox="1"/>
              <p:nvPr/>
            </p:nvSpPr>
            <p:spPr>
              <a:xfrm>
                <a:off x="6638471" y="3316922"/>
                <a:ext cx="2927093" cy="4001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itchFamily="2" charset="2"/>
                  <a:buChar char="ü"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cap="all" smtClean="0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 i="1" cap="all" smtClean="0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</a:rPr>
                          <m:t>𝒗</m:t>
                        </m:r>
                      </m:e>
                    </m:acc>
                    <m:r>
                      <a:rPr lang="fr-FR" sz="20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acc>
                      <m:accPr>
                        <m:chr m:val="̇"/>
                        <m:ctrlPr>
                          <a:rPr lang="fr-FR" sz="2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cap="all" smtClean="0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</m:acc>
                    <m:acc>
                      <m:accPr>
                        <m:chr m:val="⃗"/>
                        <m:ctrlPr>
                          <a:rPr lang="fr-FR" sz="2000" b="1" i="1" cap="all" smtClean="0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cap="all" smtClean="0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  <a:ea typeface="Cambria Math"/>
                          </a:rPr>
                          <m:t>𝒊</m:t>
                        </m:r>
                      </m:e>
                    </m:acc>
                    <m:r>
                      <a:rPr lang="fr-FR" sz="2000" b="1" i="1" cap="all" dirty="0" smtClean="0">
                        <a:ln w="9000" cmpd="sng">
                          <a:solidFill>
                            <a:sysClr val="windowText" lastClr="000000"/>
                          </a:solidFill>
                          <a:prstDash val="solid"/>
                        </a:ln>
                        <a:solidFill>
                          <a:sysClr val="windowText" lastClr="000000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Cambria Math"/>
                        <a:ea typeface="Cambria Math"/>
                      </a:rPr>
                      <m:t>+</m:t>
                    </m:r>
                    <m:acc>
                      <m:accPr>
                        <m:chr m:val="̇"/>
                        <m:ctrlPr>
                          <a:rPr lang="fr-FR" sz="2000" b="1" i="1" cap="all" dirty="0" smtClean="0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cap="all" dirty="0" smtClean="0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</m:acc>
                    <m:acc>
                      <m:accPr>
                        <m:chr m:val="⃗"/>
                        <m:ctrlPr>
                          <a:rPr lang="fr-FR" sz="2000" b="1" i="1" cap="all" dirty="0" smtClean="0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000" b="1" i="1" cap="all" dirty="0" smtClean="0">
                            <a:ln w="9000" cmpd="sng">
                              <a:solidFill>
                                <a:sysClr val="windowText" lastClr="000000"/>
                              </a:solidFill>
                              <a:prstDash val="solid"/>
                            </a:ln>
                            <a:solidFill>
                              <a:sysClr val="windowText" lastClr="000000"/>
                            </a:solidFill>
                            <a:effectLst>
                              <a:reflection blurRad="12700" stA="28000" endPos="45000" dist="1000" dir="5400000" sy="-100000" algn="bl" rotWithShape="0"/>
                            </a:effectLst>
                            <a:latin typeface="Cambria Math"/>
                            <a:ea typeface="Cambria Math"/>
                          </a:rPr>
                          <m:t>𝒋</m:t>
                        </m:r>
                      </m:e>
                    </m:acc>
                  </m:oMath>
                </a14:m>
                <a:endParaRPr lang="fr-FR" sz="2000" b="1" cap="all" dirty="0">
                  <a:ln w="9000" cmpd="sng">
                    <a:solidFill>
                      <a:sysClr val="windowText" lastClr="000000"/>
                    </a:solidFill>
                    <a:prstDash val="solid"/>
                  </a:ln>
                  <a:solidFill>
                    <a:sysClr val="windowText" lastClr="000000"/>
                  </a:solidFill>
                  <a:effectLst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</mc:Choice>
        <mc:Fallback xmlns="">
          <p:sp>
            <p:nvSpPr>
              <p:cNvPr id="55" name="ZoneTexte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471" y="3316922"/>
                <a:ext cx="2927093" cy="40011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Accolade ouvrante 56"/>
          <p:cNvSpPr/>
          <p:nvPr/>
        </p:nvSpPr>
        <p:spPr>
          <a:xfrm>
            <a:off x="6306935" y="2712737"/>
            <a:ext cx="212990" cy="1004295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/>
              <p:cNvSpPr txBox="1"/>
              <p:nvPr/>
            </p:nvSpPr>
            <p:spPr>
              <a:xfrm>
                <a:off x="2203755" y="4615949"/>
                <a:ext cx="6880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cap="all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6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</mc:Choice>
        <mc:Fallback xmlns="">
          <p:sp>
            <p:nvSpPr>
              <p:cNvPr id="58" name="ZoneTexte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755" y="4615949"/>
                <a:ext cx="688009" cy="646331"/>
              </a:xfrm>
              <a:prstGeom prst="rect">
                <a:avLst/>
              </a:prstGeom>
              <a:blipFill rotWithShape="1">
                <a:blip r:embed="rId17"/>
                <a:stretch>
                  <a:fillRect b="-349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ZoneTexte 58"/>
              <p:cNvSpPr txBox="1"/>
              <p:nvPr/>
            </p:nvSpPr>
            <p:spPr>
              <a:xfrm>
                <a:off x="2844218" y="4754448"/>
                <a:ext cx="2070567" cy="427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𝑉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4</m:t>
                                  </m:r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9" name="ZoneTexte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218" y="4754448"/>
                <a:ext cx="2070567" cy="42774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/>
              <p:cNvSpPr txBox="1"/>
              <p:nvPr/>
            </p:nvSpPr>
            <p:spPr>
              <a:xfrm>
                <a:off x="5498646" y="4725141"/>
                <a:ext cx="1791773" cy="447687"/>
              </a:xfrm>
              <a:prstGeom prst="rect">
                <a:avLst/>
              </a:prstGeom>
              <a:noFill/>
              <a:ln>
                <a:solidFill>
                  <a:srgbClr val="00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𝑉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9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16</m:t>
                          </m:r>
                          <m:sSup>
                            <m:sSupPr>
                              <m:ctrlP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0" name="ZoneTexte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646" y="4725141"/>
                <a:ext cx="1791773" cy="447687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  <a:ln>
                <a:solidFill>
                  <a:srgbClr val="00FF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/>
              <p:cNvSpPr txBox="1"/>
              <p:nvPr/>
            </p:nvSpPr>
            <p:spPr>
              <a:xfrm>
                <a:off x="4862711" y="4662954"/>
                <a:ext cx="6880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cap="all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6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glow rad="228600">
                      <a:schemeClr val="accent2">
                        <a:satMod val="175000"/>
                        <a:alpha val="40000"/>
                      </a:schemeClr>
                    </a:glow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</mc:Choice>
        <mc:Fallback xmlns="">
          <p:sp>
            <p:nvSpPr>
              <p:cNvPr id="61" name="ZoneTexte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711" y="4662954"/>
                <a:ext cx="688009" cy="646331"/>
              </a:xfrm>
              <a:prstGeom prst="rect">
                <a:avLst/>
              </a:prstGeom>
              <a:blipFill rotWithShape="1">
                <a:blip r:embed="rId20"/>
                <a:stretch>
                  <a:fillRect b="-339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ZoneTexte 61"/>
          <p:cNvSpPr txBox="1"/>
          <p:nvPr/>
        </p:nvSpPr>
        <p:spPr>
          <a:xfrm>
            <a:off x="35496" y="2978835"/>
            <a:ext cx="56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Arial Rounded MT Bold"/>
              </a:rPr>
              <a:t>1.</a:t>
            </a:r>
          </a:p>
        </p:txBody>
      </p:sp>
      <p:sp>
        <p:nvSpPr>
          <p:cNvPr id="63" name="ZoneTexte 62"/>
          <p:cNvSpPr txBox="1"/>
          <p:nvPr/>
        </p:nvSpPr>
        <p:spPr>
          <a:xfrm>
            <a:off x="-25453" y="5517232"/>
            <a:ext cx="56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Arial Rounded MT Bold"/>
              </a:rPr>
              <a:t> 3.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ZoneTexte 63"/>
              <p:cNvSpPr txBox="1"/>
              <p:nvPr/>
            </p:nvSpPr>
            <p:spPr>
              <a:xfrm>
                <a:off x="382386" y="5478054"/>
                <a:ext cx="1791773" cy="4476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𝑉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9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16</m:t>
                          </m:r>
                          <m:sSup>
                            <m:sSupPr>
                              <m:ctrlP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4" name="ZoneTexte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86" y="5478054"/>
                <a:ext cx="1791773" cy="447687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Rectangle 64"/>
          <p:cNvSpPr/>
          <p:nvPr/>
        </p:nvSpPr>
        <p:spPr>
          <a:xfrm>
            <a:off x="2185448" y="5517232"/>
            <a:ext cx="1513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With     t=2s.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ZoneTexte 65"/>
              <p:cNvSpPr txBox="1"/>
              <p:nvPr/>
            </p:nvSpPr>
            <p:spPr>
              <a:xfrm>
                <a:off x="1150324" y="6078141"/>
                <a:ext cx="1949572" cy="4277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𝑉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9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16</m:t>
                          </m:r>
                          <m:sSup>
                            <m:sSupPr>
                              <m:ctrlP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6" name="ZoneTexte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324" y="6078141"/>
                <a:ext cx="1949572" cy="427746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/>
              <p:cNvSpPr txBox="1"/>
              <p:nvPr/>
            </p:nvSpPr>
            <p:spPr>
              <a:xfrm>
                <a:off x="485946" y="5978818"/>
                <a:ext cx="6880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cap="all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6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</mc:Choice>
        <mc:Fallback xmlns="">
          <p:sp>
            <p:nvSpPr>
              <p:cNvPr id="67" name="ZoneTexte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46" y="5978818"/>
                <a:ext cx="688009" cy="646331"/>
              </a:xfrm>
              <a:prstGeom prst="rect">
                <a:avLst/>
              </a:prstGeom>
              <a:blipFill rotWithShape="1">
                <a:blip r:embed="rId23"/>
                <a:stretch>
                  <a:fillRect b="-339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ZoneTexte 67"/>
              <p:cNvSpPr txBox="1"/>
              <p:nvPr/>
            </p:nvSpPr>
            <p:spPr>
              <a:xfrm>
                <a:off x="3099896" y="5978817"/>
                <a:ext cx="6880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cap="all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6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</mc:Choice>
        <mc:Fallback xmlns="">
          <p:sp>
            <p:nvSpPr>
              <p:cNvPr id="68" name="ZoneTexte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896" y="5978817"/>
                <a:ext cx="688009" cy="646331"/>
              </a:xfrm>
              <a:prstGeom prst="rect">
                <a:avLst/>
              </a:prstGeom>
              <a:blipFill rotWithShape="1">
                <a:blip r:embed="rId24"/>
                <a:stretch>
                  <a:fillRect b="-339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ZoneTexte 68"/>
              <p:cNvSpPr txBox="1"/>
              <p:nvPr/>
            </p:nvSpPr>
            <p:spPr>
              <a:xfrm>
                <a:off x="3841230" y="6107348"/>
                <a:ext cx="2572200" cy="403700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/>
                        </a:rPr>
                        <m:t>𝑉</m:t>
                      </m:r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fr-FR" b="0" i="1" smtClean="0">
                              <a:latin typeface="Cambria Math"/>
                            </a:rPr>
                            <m:t>73</m:t>
                          </m:r>
                        </m:e>
                      </m:rad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8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54</m:t>
                      </m:r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 (</m:t>
                      </m:r>
                      <m:f>
                        <m:fPr>
                          <m:type m:val="skw"/>
                          <m:ctrlPr>
                            <a:rPr lang="fr-FR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num>
                        <m:den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  <m:r>
                            <a:rPr lang="fr-FR" b="0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</m:den>
                      </m:f>
                      <m:r>
                        <a:rPr lang="fr-FR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9" name="ZoneTexte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1230" y="6107348"/>
                <a:ext cx="2572200" cy="403700"/>
              </a:xfrm>
              <a:prstGeom prst="rect">
                <a:avLst/>
              </a:prstGeom>
              <a:blipFill rotWithShape="1">
                <a:blip r:embed="rId25"/>
                <a:stretch>
                  <a:fillRect t="-94118" r="-13208" b="-157353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679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9" grpId="0"/>
      <p:bldP spid="35" grpId="0"/>
      <p:bldP spid="42" grpId="0"/>
      <p:bldP spid="34" grpId="0"/>
      <p:bldP spid="43" grpId="0"/>
      <p:bldP spid="45" grpId="0" animBg="1"/>
      <p:bldP spid="46" grpId="0" animBg="1"/>
      <p:bldP spid="47" grpId="0"/>
      <p:bldP spid="48" grpId="0"/>
      <p:bldP spid="55" grpId="0"/>
      <p:bldP spid="57" grpId="0" animBg="1"/>
      <p:bldP spid="58" grpId="0"/>
      <p:bldP spid="59" grpId="0"/>
      <p:bldP spid="60" grpId="0" animBg="1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2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248491"/>
            <a:ext cx="8622873" cy="76944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1D2125"/>
                </a:solidFill>
                <a:latin typeface="-apple-system"/>
              </a:rPr>
              <a:t>Mechanics of the material point</a:t>
            </a:r>
            <a:endParaRPr lang="fr-FR" sz="4400" b="1" dirty="0"/>
          </a:p>
        </p:txBody>
      </p:sp>
      <p:sp>
        <p:nvSpPr>
          <p:cNvPr id="4" name="Rectangle 3"/>
          <p:cNvSpPr/>
          <p:nvPr/>
        </p:nvSpPr>
        <p:spPr>
          <a:xfrm>
            <a:off x="395536" y="1421755"/>
            <a:ext cx="9073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err="1">
                <a:solidFill>
                  <a:prstClr val="black"/>
                </a:solidFill>
                <a:latin typeface="Arial Rounded MT Bold" pitchFamily="34" charset="0"/>
              </a:rPr>
              <a:t>Chapter</a:t>
            </a:r>
            <a:r>
              <a:rPr lang="fr-FR" sz="3600" dirty="0">
                <a:solidFill>
                  <a:prstClr val="black"/>
                </a:solidFill>
                <a:latin typeface="Arial Rounded MT Bold" pitchFamily="34" charset="0"/>
              </a:rPr>
              <a:t> 1: </a:t>
            </a:r>
            <a:r>
              <a:rPr lang="en-US" sz="3600" b="1" dirty="0">
                <a:solidFill>
                  <a:srgbClr val="FF0000"/>
                </a:solidFill>
              </a:rPr>
              <a:t>Kinematics of a material point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6792" y="6390620"/>
            <a:ext cx="158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B2636E3-25DF-206A-6745-A627D9EA074F}"/>
              </a:ext>
            </a:extLst>
          </p:cNvPr>
          <p:cNvSpPr txBox="1"/>
          <p:nvPr/>
        </p:nvSpPr>
        <p:spPr>
          <a:xfrm>
            <a:off x="251520" y="2451682"/>
            <a:ext cx="8622873" cy="286232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b="1" dirty="0"/>
              <a:t>- Movement Characteristics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b="1" dirty="0"/>
              <a:t>- Rectilinear Motion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b="1" dirty="0"/>
              <a:t>- Plane Motion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b="1" dirty="0"/>
              <a:t>- Movement in Space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b="1" dirty="0"/>
              <a:t>- Relative Motion</a:t>
            </a:r>
          </a:p>
        </p:txBody>
      </p:sp>
    </p:spTree>
    <p:extLst>
      <p:ext uri="{BB962C8B-B14F-4D97-AF65-F5344CB8AC3E}">
        <p14:creationId xmlns:p14="http://schemas.microsoft.com/office/powerpoint/2010/main" val="233447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F516FA-34C2-174A-523F-334885F68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20</a:t>
            </a:fld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A074FB64-D48F-AE4A-DA86-00FF111E7605}"/>
                  </a:ext>
                </a:extLst>
              </p:cNvPr>
              <p:cNvSpPr txBox="1"/>
              <p:nvPr/>
            </p:nvSpPr>
            <p:spPr>
              <a:xfrm>
                <a:off x="205666" y="260648"/>
                <a:ext cx="8686814" cy="4923335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sz="2800" b="1" dirty="0" smtClean="0">
                    <a:ln>
                      <a:solidFill>
                        <a:srgbClr val="FF0000"/>
                      </a:solidFill>
                    </a:ln>
                    <a:solidFill>
                      <a:srgbClr val="000000"/>
                    </a:solidFill>
                    <a:effectLst>
                      <a:glow rad="101600">
                        <a:srgbClr val="FFFF00">
                          <a:alpha val="60000"/>
                        </a:srgbClr>
                      </a:glow>
                    </a:effectLst>
                    <a:latin typeface="Arial Rounded MT Bold"/>
                  </a:rPr>
                  <a:t>The Velocity Vector</a:t>
                </a:r>
              </a:p>
              <a:p>
                <a:pPr>
                  <a:buNone/>
                </a:pPr>
                <a:endParaRPr lang="en-US" b="1" dirty="0">
                  <a:solidFill>
                    <a:srgbClr val="000000"/>
                  </a:solidFill>
                  <a:latin typeface="Arial Rounded MT Bold"/>
                </a:endParaRP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Average velocity between times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ar-AE" sz="20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ar-AE" sz="20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ar-AE" sz="20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ar-AE" sz="20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ar-AE" sz="2000" b="1" dirty="0">
                    <a:solidFill>
                      <a:srgbClr val="000000"/>
                    </a:solidFill>
                    <a:latin typeface="Arial Rounded MT Bold"/>
                  </a:rPr>
                  <a:t>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𝐯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avg</m:t>
                          </m:r>
                        </m:sub>
                      </m:sSub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Δ</m:t>
                          </m:r>
                          <m: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𝐫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Δ</m:t>
                          </m:r>
                          <m: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𝐫</m:t>
                          </m:r>
                          <m:d>
                            <m:dPr>
                              <m:ctrlPr>
                                <a:rPr lang="ar-AE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ar-AE" b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ar-AE" b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𝐫</m:t>
                          </m:r>
                          <m:d>
                            <m:dPr>
                              <m:ctrlPr>
                                <a:rPr lang="ar-AE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b="1" i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ar-AE" b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ar-AE" b="1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ar-AE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ar-AE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ar-AE" b="1" dirty="0">
                  <a:solidFill>
                    <a:srgbClr val="000000"/>
                  </a:solidFill>
                  <a:latin typeface="Arial Rounded MT Bold"/>
                </a:endParaRP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Instantaneous velocity: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000000"/>
                          </a:solidFill>
                          <a:latin typeface="Cambria Math"/>
                        </a:rPr>
                        <m:t>𝐯</m:t>
                      </m:r>
                      <m:d>
                        <m:d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limLow>
                        <m:limLow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limLowPr>
                        <m:e>
                          <m:func>
                            <m:funcPr>
                              <m:ctrlPr>
                                <a:rPr lang="ar-AE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fName>
                            <m:e/>
                          </m:func>
                        </m:e>
                        <m:lim>
                          <m:r>
                            <m:rPr>
                              <m:sty m:val="p"/>
                            </m:rP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Δ</m:t>
                          </m:r>
                          <m: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  <m: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0</m:t>
                          </m:r>
                        </m:lim>
                      </m:limLow>
                      <m:f>
                        <m:f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𝐫</m:t>
                          </m:r>
                          <m:d>
                            <m:dPr>
                              <m:ctrlPr>
                                <a:rPr lang="ar-AE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l-GR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Δ</m:t>
                              </m:r>
                              <m:r>
                                <a:rPr lang="el-GR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𝐫</m:t>
                          </m:r>
                          <m:d>
                            <m:dPr>
                              <m:ctrlPr>
                                <a:rPr lang="ar-AE" b="1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Δ</m:t>
                          </m:r>
                          <m:r>
                            <a:rPr lang="el-GR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𝐫</m:t>
                          </m:r>
                        </m:num>
                        <m:den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ar-AE" b="1" dirty="0">
                  <a:solidFill>
                    <a:srgbClr val="000000"/>
                  </a:solidFill>
                  <a:latin typeface="Arial Rounded MT Bold"/>
                </a:endParaRP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In Cartesian components: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000000"/>
                          </a:solidFill>
                          <a:latin typeface="Cambria Math"/>
                        </a:rPr>
                        <m:t>𝐯</m:t>
                      </m:r>
                      <m:d>
                        <m:d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acc>
                      <m:d>
                        <m:d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𝐢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</m:acc>
                      <m:d>
                        <m:d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𝐣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</m:acc>
                      <m:d>
                        <m:dPr>
                          <m:ctrlPr>
                            <a:rPr lang="ar-AE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Cambria Math"/>
                        </a:rPr>
                        <m:t>𝐤</m:t>
                      </m:r>
                    </m:oMath>
                  </m:oMathPara>
                </a14:m>
                <a:endParaRPr lang="ar-AE" b="1" dirty="0">
                  <a:solidFill>
                    <a:srgbClr val="000000"/>
                  </a:solidFill>
                  <a:latin typeface="Arial Rounded MT Bold"/>
                </a:endParaRPr>
              </a:p>
              <a:p>
                <a:pPr>
                  <a:buNone/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where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ar-AE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ar-AE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ar-AE" b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ar-AE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ar-AE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𝑑𝑥</m:t>
                        </m:r>
                      </m:num>
                      <m:den>
                        <m:r>
                          <a:rPr lang="ar-AE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ar-AE" b="1" dirty="0">
                    <a:solidFill>
                      <a:srgbClr val="000000"/>
                    </a:solidFill>
                    <a:latin typeface="Arial Rounded MT Bold"/>
                  </a:rPr>
                  <a:t>,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etc.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Speed (magnitude):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0000"/>
                        </a:solidFill>
                        <a:latin typeface="Cambria Math"/>
                      </a:rPr>
                      <m:t>𝑣</m:t>
                    </m:r>
                    <m:d>
                      <m:dPr>
                        <m:ctrlPr>
                          <a:rPr lang="ar-AE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ar-AE" b="1">
                        <a:solidFill>
                          <a:srgbClr val="000000"/>
                        </a:solidFill>
                        <a:latin typeface="Cambria Math"/>
                      </a:rPr>
                      <m:t>=∥</m:t>
                    </m:r>
                    <m:r>
                      <a:rPr lang="ar-AE" b="1">
                        <a:solidFill>
                          <a:srgbClr val="000000"/>
                        </a:solidFill>
                        <a:latin typeface="Cambria Math"/>
                      </a:rPr>
                      <m:t>𝐯</m:t>
                    </m:r>
                    <m:d>
                      <m:dPr>
                        <m:ctrlPr>
                          <a:rPr lang="ar-AE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ar-AE" b="1">
                        <a:solidFill>
                          <a:srgbClr val="000000"/>
                        </a:solidFill>
                        <a:latin typeface="Cambria Math"/>
                      </a:rPr>
                      <m:t>∥=</m:t>
                    </m:r>
                    <m:rad>
                      <m:radPr>
                        <m:degHide m:val="on"/>
                        <m:ctrlPr>
                          <a:rPr lang="ar-AE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ar-AE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̇"/>
                                <m:ctrlPr>
                                  <a:rPr lang="ar-AE" b="1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ar-AE" b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p>
                            <m:r>
                              <a:rPr lang="ar-AE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ar-AE" b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ar-AE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̇"/>
                                <m:ctrlPr>
                                  <a:rPr lang="ar-AE" b="1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ar-AE" b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𝑦</m:t>
                                </m:r>
                              </m:e>
                            </m:acc>
                          </m:e>
                          <m:sup>
                            <m:r>
                              <a:rPr lang="ar-AE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ar-AE" b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ar-AE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̇"/>
                                <m:ctrlPr>
                                  <a:rPr lang="ar-AE" b="1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ar-AE" b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𝑧</m:t>
                                </m:r>
                              </m:e>
                            </m:acc>
                          </m:e>
                          <m:sup>
                            <m:r>
                              <a:rPr lang="ar-AE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ar-AE" b="1" dirty="0">
                    <a:solidFill>
                      <a:srgbClr val="000000"/>
                    </a:solidFill>
                    <a:latin typeface="Arial Rounded MT Bold"/>
                  </a:rPr>
                  <a:t>.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Units: m/s.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074FB64-D48F-AE4A-DA86-00FF111E7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666" y="260648"/>
                <a:ext cx="8686814" cy="4923335"/>
              </a:xfrm>
              <a:prstGeom prst="rect">
                <a:avLst/>
              </a:prstGeom>
              <a:blipFill rotWithShape="1">
                <a:blip r:embed="rId2"/>
                <a:stretch>
                  <a:fillRect l="-632" t="-2354" b="-8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space réservé du numéro de diapositive 11"/>
          <p:cNvSpPr txBox="1">
            <a:spLocks/>
          </p:cNvSpPr>
          <p:nvPr/>
        </p:nvSpPr>
        <p:spPr>
          <a:xfrm>
            <a:off x="8316416" y="6356350"/>
            <a:ext cx="576064" cy="3651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pPr/>
              <a:t>20</a:t>
            </a:fld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83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57606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21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260648"/>
            <a:ext cx="310860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Arial Rounded MT Bold"/>
              </a:rPr>
              <a:t>6. The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acceleration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vector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90872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We consider acceleration to be the change in velocity per unit time. The SI unit of acceleration is (m/s²)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1772816"/>
            <a:ext cx="382726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Arial Rounded MT Bold"/>
              </a:rPr>
              <a:t>6.1.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Average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acceleration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vector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74436" y="2316197"/>
                <a:ext cx="8640960" cy="12568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Considering two different times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fr-FR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fr-FR" b="1" i="1" dirty="0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corresponding to the position vectors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𝑶𝑴</m:t>
                        </m:r>
                      </m:e>
                    </m:acc>
                    <m:r>
                      <a:rPr lang="fr-FR" b="1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r>
                      <a:rPr lang="fr-FR" b="1" i="1" smtClean="0">
                        <a:solidFill>
                          <a:srgbClr val="000000"/>
                        </a:solidFill>
                        <a:latin typeface="Cambria Math"/>
                      </a:rPr>
                      <m:t>𝒂𝒏𝒅</m:t>
                    </m:r>
                    <m:r>
                      <a:rPr lang="fr-FR" b="1" i="1" smtClean="0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  <m:acc>
                      <m:accPr>
                        <m:chr m:val="⃗"/>
                        <m:ctrlP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𝑶𝑴</m:t>
                        </m:r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and the instantaneous velocity vectors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𝒗</m:t>
                        </m:r>
                      </m:e>
                    </m:acc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and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𝒗</m:t>
                        </m:r>
                        <m:r>
                          <a:rPr lang="fr-FR" b="1" i="1" dirty="0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′</m:t>
                        </m:r>
                      </m:e>
                    </m:acc>
                  </m:oMath>
                </a14:m>
                <a:r>
                  <a:rPr lang="fr-FR" b="1" dirty="0">
                    <a:solidFill>
                      <a:srgbClr val="000000"/>
                    </a:solidFill>
                    <a:latin typeface="Arial Rounded MT Bold"/>
                  </a:rPr>
                  <a:t> (</a:t>
                </a:r>
                <a:r>
                  <a:rPr lang="fr-FR" b="1" dirty="0" err="1">
                    <a:solidFill>
                      <a:srgbClr val="000000"/>
                    </a:solidFill>
                    <a:latin typeface="Arial Rounded MT Bold"/>
                  </a:rPr>
                  <a:t>see</a:t>
                </a:r>
                <a:r>
                  <a:rPr lang="fr-FR" b="1" dirty="0">
                    <a:solidFill>
                      <a:srgbClr val="000000"/>
                    </a:solidFill>
                    <a:latin typeface="Arial Rounded MT Bold"/>
                  </a:rPr>
                  <a:t> </a:t>
                </a:r>
                <a:r>
                  <a:rPr lang="fr-FR" b="1" dirty="0">
                    <a:latin typeface="Arial Rounded MT Bold" pitchFamily="34" charset="0"/>
                  </a:rPr>
                  <a:t>Figure 4)</a:t>
                </a:r>
                <a:endParaRPr lang="fr-FR" dirty="0"/>
              </a:p>
              <a:p>
                <a:pPr algn="just"/>
                <a:endParaRPr lang="fr-FR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36" y="2316197"/>
                <a:ext cx="8640960" cy="1256819"/>
              </a:xfrm>
              <a:prstGeom prst="rect">
                <a:avLst/>
              </a:prstGeom>
              <a:blipFill rotWithShape="1">
                <a:blip r:embed="rId2"/>
                <a:stretch>
                  <a:fillRect l="-635" t="-2427" r="-5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/>
          <p:cNvGrpSpPr/>
          <p:nvPr/>
        </p:nvGrpSpPr>
        <p:grpSpPr>
          <a:xfrm rot="20959941">
            <a:off x="2962999" y="3882682"/>
            <a:ext cx="4058907" cy="1831110"/>
            <a:chOff x="2847781" y="3196376"/>
            <a:chExt cx="4058907" cy="1831110"/>
          </a:xfrm>
        </p:grpSpPr>
        <p:sp>
          <p:nvSpPr>
            <p:cNvPr id="8" name="Forme libre 7"/>
            <p:cNvSpPr/>
            <p:nvPr/>
          </p:nvSpPr>
          <p:spPr>
            <a:xfrm rot="323243">
              <a:off x="4098688" y="3731486"/>
              <a:ext cx="2808000" cy="1296000"/>
            </a:xfrm>
            <a:custGeom>
              <a:avLst/>
              <a:gdLst>
                <a:gd name="connsiteX0" fmla="*/ 0 w 1687132"/>
                <a:gd name="connsiteY0" fmla="*/ 0 h 1081826"/>
                <a:gd name="connsiteX1" fmla="*/ 1094704 w 1687132"/>
                <a:gd name="connsiteY1" fmla="*/ 206062 h 1081826"/>
                <a:gd name="connsiteX2" fmla="*/ 734095 w 1687132"/>
                <a:gd name="connsiteY2" fmla="*/ 811369 h 1081826"/>
                <a:gd name="connsiteX3" fmla="*/ 1687132 w 1687132"/>
                <a:gd name="connsiteY3" fmla="*/ 1081826 h 108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7132" h="1081826">
                  <a:moveTo>
                    <a:pt x="0" y="0"/>
                  </a:moveTo>
                  <a:cubicBezTo>
                    <a:pt x="486177" y="35417"/>
                    <a:pt x="972355" y="70834"/>
                    <a:pt x="1094704" y="206062"/>
                  </a:cubicBezTo>
                  <a:cubicBezTo>
                    <a:pt x="1217053" y="341290"/>
                    <a:pt x="635357" y="665408"/>
                    <a:pt x="734095" y="811369"/>
                  </a:cubicBezTo>
                  <a:cubicBezTo>
                    <a:pt x="832833" y="957330"/>
                    <a:pt x="1259982" y="1019578"/>
                    <a:pt x="1687132" y="1081826"/>
                  </a:cubicBezTo>
                </a:path>
              </a:pathLst>
            </a:custGeom>
            <a:ln w="571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 rot="940568">
              <a:off x="2847781" y="3196376"/>
              <a:ext cx="11411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 err="1"/>
                <a:t>Trajectory</a:t>
              </a:r>
              <a:endParaRPr lang="fr-FR" b="1" dirty="0"/>
            </a:p>
          </p:txBody>
        </p:sp>
      </p:grpSp>
      <p:grpSp>
        <p:nvGrpSpPr>
          <p:cNvPr id="10" name="Groupe 9"/>
          <p:cNvGrpSpPr/>
          <p:nvPr/>
        </p:nvGrpSpPr>
        <p:grpSpPr>
          <a:xfrm rot="20959941">
            <a:off x="2091096" y="4434788"/>
            <a:ext cx="2795945" cy="1712827"/>
            <a:chOff x="523715" y="3521259"/>
            <a:chExt cx="2102456" cy="1769687"/>
          </a:xfrm>
        </p:grpSpPr>
        <p:cxnSp>
          <p:nvCxnSpPr>
            <p:cNvPr id="11" name="Connecteur droit avec flèche 10"/>
            <p:cNvCxnSpPr/>
            <p:nvPr/>
          </p:nvCxnSpPr>
          <p:spPr>
            <a:xfrm rot="640059" flipV="1">
              <a:off x="927940" y="3521259"/>
              <a:ext cx="1698231" cy="1769687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ZoneTexte 12"/>
            <p:cNvSpPr txBox="1"/>
            <p:nvPr/>
          </p:nvSpPr>
          <p:spPr>
            <a:xfrm>
              <a:off x="523715" y="4846910"/>
              <a:ext cx="43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O</a:t>
              </a:r>
            </a:p>
          </p:txBody>
        </p:sp>
      </p:grpSp>
      <p:cxnSp>
        <p:nvCxnSpPr>
          <p:cNvPr id="14" name="Connecteur droit avec flèche 13"/>
          <p:cNvCxnSpPr/>
          <p:nvPr/>
        </p:nvCxnSpPr>
        <p:spPr>
          <a:xfrm flipV="1">
            <a:off x="2624009" y="5295689"/>
            <a:ext cx="2870361" cy="79602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>
            <a:stCxn id="25" idx="5"/>
          </p:cNvCxnSpPr>
          <p:nvPr/>
        </p:nvCxnSpPr>
        <p:spPr>
          <a:xfrm>
            <a:off x="4944691" y="4447377"/>
            <a:ext cx="522849" cy="87390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15"/>
          <p:cNvGrpSpPr/>
          <p:nvPr/>
        </p:nvGrpSpPr>
        <p:grpSpPr>
          <a:xfrm>
            <a:off x="2252838" y="3541861"/>
            <a:ext cx="4134103" cy="3020114"/>
            <a:chOff x="586206" y="3291721"/>
            <a:chExt cx="4134103" cy="3020114"/>
          </a:xfrm>
        </p:grpSpPr>
        <p:grpSp>
          <p:nvGrpSpPr>
            <p:cNvPr id="17" name="Groupe 16"/>
            <p:cNvGrpSpPr/>
            <p:nvPr/>
          </p:nvGrpSpPr>
          <p:grpSpPr>
            <a:xfrm>
              <a:off x="971600" y="3291721"/>
              <a:ext cx="3748709" cy="3020114"/>
              <a:chOff x="971600" y="3291721"/>
              <a:chExt cx="3748709" cy="3020114"/>
            </a:xfrm>
          </p:grpSpPr>
          <p:cxnSp>
            <p:nvCxnSpPr>
              <p:cNvPr id="19" name="Connecteur droit avec flèche 18"/>
              <p:cNvCxnSpPr/>
              <p:nvPr/>
            </p:nvCxnSpPr>
            <p:spPr>
              <a:xfrm flipV="1">
                <a:off x="971600" y="5844180"/>
                <a:ext cx="360000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avec flèche 19"/>
              <p:cNvCxnSpPr/>
              <p:nvPr/>
            </p:nvCxnSpPr>
            <p:spPr>
              <a:xfrm rot="16200000" flipV="1">
                <a:off x="-306400" y="4569721"/>
                <a:ext cx="255600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ZoneTexte 20"/>
              <p:cNvSpPr txBox="1"/>
              <p:nvPr/>
            </p:nvSpPr>
            <p:spPr>
              <a:xfrm>
                <a:off x="4216253" y="5911725"/>
                <a:ext cx="5040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b="1" dirty="0"/>
                  <a:t>X</a:t>
                </a:r>
              </a:p>
            </p:txBody>
          </p:sp>
        </p:grpSp>
        <p:sp>
          <p:nvSpPr>
            <p:cNvPr id="18" name="ZoneTexte 17"/>
            <p:cNvSpPr txBox="1"/>
            <p:nvPr/>
          </p:nvSpPr>
          <p:spPr>
            <a:xfrm>
              <a:off x="586206" y="3291721"/>
              <a:ext cx="3711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Y</a:t>
              </a: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4177915" y="3440292"/>
            <a:ext cx="1378553" cy="966449"/>
            <a:chOff x="2511283" y="3190152"/>
            <a:chExt cx="1378553" cy="966449"/>
          </a:xfrm>
        </p:grpSpPr>
        <p:grpSp>
          <p:nvGrpSpPr>
            <p:cNvPr id="23" name="Groupe 22"/>
            <p:cNvGrpSpPr/>
            <p:nvPr/>
          </p:nvGrpSpPr>
          <p:grpSpPr>
            <a:xfrm rot="20959941">
              <a:off x="3169756" y="3707793"/>
              <a:ext cx="720080" cy="448808"/>
              <a:chOff x="5217936" y="3052192"/>
              <a:chExt cx="720080" cy="448808"/>
            </a:xfrm>
          </p:grpSpPr>
          <p:sp>
            <p:nvSpPr>
              <p:cNvPr id="25" name="Ellipse 24"/>
              <p:cNvSpPr/>
              <p:nvPr/>
            </p:nvSpPr>
            <p:spPr>
              <a:xfrm>
                <a:off x="5220072" y="3429000"/>
                <a:ext cx="72000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ZoneTexte 25"/>
              <p:cNvSpPr txBox="1"/>
              <p:nvPr/>
            </p:nvSpPr>
            <p:spPr>
              <a:xfrm>
                <a:off x="5217936" y="3052192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solidFill>
                      <a:srgbClr val="00FF00"/>
                    </a:solidFill>
                  </a:rPr>
                  <a:t>M </a:t>
                </a:r>
              </a:p>
            </p:txBody>
          </p:sp>
        </p:grpSp>
        <p:pic>
          <p:nvPicPr>
            <p:cNvPr id="24" name="Image 23"/>
            <p:cNvPicPr/>
            <p:nvPr/>
          </p:nvPicPr>
          <p:blipFill rotWithShape="1">
            <a:blip r:embed="rId3"/>
            <a:srcRect l="24127" t="55600" r="72300" b="35416"/>
            <a:stretch/>
          </p:blipFill>
          <p:spPr bwMode="auto">
            <a:xfrm>
              <a:off x="2511283" y="3190152"/>
              <a:ext cx="693834" cy="90974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7" name="Groupe 26"/>
          <p:cNvGrpSpPr/>
          <p:nvPr/>
        </p:nvGrpSpPr>
        <p:grpSpPr>
          <a:xfrm>
            <a:off x="5454673" y="4569942"/>
            <a:ext cx="1360023" cy="817589"/>
            <a:chOff x="3788041" y="4319802"/>
            <a:chExt cx="1360023" cy="817589"/>
          </a:xfrm>
        </p:grpSpPr>
        <p:grpSp>
          <p:nvGrpSpPr>
            <p:cNvPr id="28" name="Groupe 27"/>
            <p:cNvGrpSpPr/>
            <p:nvPr/>
          </p:nvGrpSpPr>
          <p:grpSpPr>
            <a:xfrm rot="20959941">
              <a:off x="3788041" y="4757735"/>
              <a:ext cx="568820" cy="379656"/>
              <a:chOff x="5220072" y="3196215"/>
              <a:chExt cx="568820" cy="379656"/>
            </a:xfrm>
          </p:grpSpPr>
          <p:sp>
            <p:nvSpPr>
              <p:cNvPr id="30" name="Ellipse 29"/>
              <p:cNvSpPr/>
              <p:nvPr/>
            </p:nvSpPr>
            <p:spPr>
              <a:xfrm>
                <a:off x="5220072" y="3429000"/>
                <a:ext cx="72000" cy="72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0070C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ZoneTexte 30"/>
                  <p:cNvSpPr txBox="1"/>
                  <p:nvPr/>
                </p:nvSpPr>
                <p:spPr>
                  <a:xfrm>
                    <a:off x="5292079" y="3196215"/>
                    <a:ext cx="496813" cy="37965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fr-FR" b="1" i="1" smtClean="0">
                                  <a:solidFill>
                                    <a:srgbClr val="00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solidFill>
                                    <a:srgbClr val="00FF0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p>
                              <m:r>
                                <a:rPr lang="fr-FR" b="1" i="1" smtClean="0">
                                  <a:solidFill>
                                    <a:srgbClr val="00FF00"/>
                                  </a:solidFill>
                                  <a:latin typeface="Cambria Math"/>
                                </a:rPr>
                                <m:t>′ </m:t>
                              </m:r>
                            </m:sup>
                          </m:sSup>
                        </m:oMath>
                      </m:oMathPara>
                    </a14:m>
                    <a:endParaRPr lang="fr-FR" b="1" dirty="0">
                      <a:solidFill>
                        <a:srgbClr val="00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ZoneTexte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92079" y="3196215"/>
                    <a:ext cx="496813" cy="379656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29" name="Image 28"/>
            <p:cNvPicPr/>
            <p:nvPr/>
          </p:nvPicPr>
          <p:blipFill rotWithShape="1">
            <a:blip r:embed="rId3"/>
            <a:srcRect l="39088" t="55600" r="57243" b="36179"/>
            <a:stretch/>
          </p:blipFill>
          <p:spPr bwMode="auto">
            <a:xfrm>
              <a:off x="4387086" y="4319802"/>
              <a:ext cx="760978" cy="75133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2" name="Rectangle 31"/>
          <p:cNvSpPr/>
          <p:nvPr/>
        </p:nvSpPr>
        <p:spPr>
          <a:xfrm>
            <a:off x="3515979" y="6361920"/>
            <a:ext cx="1096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Arial Rounded MT Bold" pitchFamily="34" charset="0"/>
              </a:rPr>
              <a:t>Figure 4</a:t>
            </a:r>
            <a:endParaRPr lang="fr-FR" dirty="0"/>
          </a:p>
        </p:txBody>
      </p:sp>
      <p:grpSp>
        <p:nvGrpSpPr>
          <p:cNvPr id="35" name="Groupe 34"/>
          <p:cNvGrpSpPr/>
          <p:nvPr/>
        </p:nvGrpSpPr>
        <p:grpSpPr>
          <a:xfrm>
            <a:off x="4838057" y="3772812"/>
            <a:ext cx="1271878" cy="646331"/>
            <a:chOff x="4838057" y="3772812"/>
            <a:chExt cx="1271878" cy="646331"/>
          </a:xfrm>
        </p:grpSpPr>
        <p:cxnSp>
          <p:nvCxnSpPr>
            <p:cNvPr id="33" name="Connecteur droit avec flèche 32"/>
            <p:cNvCxnSpPr/>
            <p:nvPr/>
          </p:nvCxnSpPr>
          <p:spPr>
            <a:xfrm flipV="1">
              <a:off x="4838057" y="4390812"/>
              <a:ext cx="1177908" cy="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ZoneTexte 33"/>
                <p:cNvSpPr txBox="1"/>
                <p:nvPr/>
              </p:nvSpPr>
              <p:spPr>
                <a:xfrm>
                  <a:off x="5656624" y="3772812"/>
                  <a:ext cx="45331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fr-FR" sz="360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𝑣</m:t>
                            </m:r>
                          </m:e>
                        </m:acc>
                      </m:oMath>
                    </m:oMathPara>
                  </a14:m>
                  <a:endParaRPr lang="fr-FR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ZoneTexte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6624" y="3772812"/>
                  <a:ext cx="453311" cy="64633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e 35"/>
          <p:cNvGrpSpPr/>
          <p:nvPr/>
        </p:nvGrpSpPr>
        <p:grpSpPr>
          <a:xfrm rot="1367838">
            <a:off x="5343980" y="5336316"/>
            <a:ext cx="1710142" cy="646331"/>
            <a:chOff x="4838057" y="4116766"/>
            <a:chExt cx="1710142" cy="646331"/>
          </a:xfrm>
        </p:grpSpPr>
        <p:cxnSp>
          <p:nvCxnSpPr>
            <p:cNvPr id="37" name="Connecteur droit avec flèche 36"/>
            <p:cNvCxnSpPr/>
            <p:nvPr/>
          </p:nvCxnSpPr>
          <p:spPr>
            <a:xfrm flipV="1">
              <a:off x="4838057" y="4390812"/>
              <a:ext cx="1177908" cy="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ZoneTexte 37"/>
                <p:cNvSpPr txBox="1"/>
                <p:nvPr/>
              </p:nvSpPr>
              <p:spPr>
                <a:xfrm>
                  <a:off x="6094888" y="4116766"/>
                  <a:ext cx="45331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fr-FR" sz="360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𝑣</m:t>
                            </m:r>
                          </m:e>
                        </m:acc>
                        <m:r>
                          <a:rPr lang="fr-FR" sz="36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′</m:t>
                        </m:r>
                      </m:oMath>
                    </m:oMathPara>
                  </a14:m>
                  <a:endParaRPr lang="fr-FR" sz="3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ZoneTexte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4888" y="4116766"/>
                  <a:ext cx="453311" cy="64633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6134913" y="3318799"/>
                <a:ext cx="2918619" cy="806631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</m:e>
                      <m:sub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𝒂𝒗𝒈</m:t>
                        </m:r>
                      </m:sub>
                    </m:sSub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𝒗</m:t>
                            </m:r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′</m:t>
                            </m:r>
                          </m:e>
                        </m:acc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𝒗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acc>
                          <m:accPr>
                            <m:chr m:val="⃗"/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𝒗</m:t>
                            </m:r>
                          </m:e>
                        </m:acc>
                      </m:num>
                      <m:den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den>
                    </m:f>
                  </m:oMath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913" y="3318799"/>
                <a:ext cx="2918619" cy="8066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17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57606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22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22273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000000"/>
                </a:solidFill>
                <a:latin typeface="Arial Rounded MT Bold"/>
              </a:rPr>
              <a:t>The 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average acceleration vector is defined by the expression: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477026" y="908720"/>
                <a:ext cx="2918619" cy="806631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</m:e>
                      <m:sub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𝒂𝒗𝒈</m:t>
                        </m:r>
                      </m:sub>
                    </m:sSub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𝒗</m:t>
                            </m:r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′</m:t>
                            </m:r>
                          </m:e>
                        </m:acc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𝒗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  <m:sub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fr-FR" sz="28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acc>
                          <m:accPr>
                            <m:chr m:val="⃗"/>
                            <m:ctrlP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8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𝒗</m:t>
                            </m:r>
                          </m:e>
                        </m:acc>
                      </m:num>
                      <m:den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fr-FR" sz="28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den>
                    </m:f>
                  </m:oMath>
                </a14:m>
                <a:endParaRPr lang="fr-FR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7026" y="908720"/>
                <a:ext cx="2918619" cy="8066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92810" y="1930618"/>
            <a:ext cx="4496616" cy="369332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b="1" dirty="0">
                <a:solidFill>
                  <a:srgbClr val="000000"/>
                </a:solidFill>
                <a:latin typeface="Arial Rounded MT Bold"/>
              </a:rPr>
              <a:t>6.2.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Instantaneous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acceleration</a:t>
            </a:r>
            <a:r>
              <a:rPr lang="fr-FR" b="1" dirty="0">
                <a:solidFill>
                  <a:srgbClr val="000000"/>
                </a:solidFill>
                <a:latin typeface="Arial Rounded MT Bold"/>
              </a:rPr>
              <a:t> </a:t>
            </a:r>
            <a:r>
              <a:rPr lang="fr-FR" b="1" dirty="0" err="1">
                <a:solidFill>
                  <a:srgbClr val="000000"/>
                </a:solidFill>
                <a:latin typeface="Arial Rounded MT Bold"/>
              </a:rPr>
              <a:t>vector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8944" y="243467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00000"/>
                </a:solidFill>
                <a:latin typeface="Arial Rounded MT Bold"/>
              </a:rPr>
              <a:t>The instantaneous acceleration vector of a motion is defined as the derivative of the instantaneous velocity vector with respect to time.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3059832" y="3226762"/>
                <a:ext cx="2480551" cy="88178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tint val="66000"/>
                      <a:satMod val="160000"/>
                    </a:schemeClr>
                  </a:gs>
                  <a:gs pos="50000">
                    <a:schemeClr val="accent6">
                      <a:tint val="44500"/>
                      <a:satMod val="160000"/>
                    </a:schemeClr>
                  </a:gs>
                  <a:gs pos="100000">
                    <a:schemeClr val="accent6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𝒗</m:t>
                              </m:r>
                            </m:e>
                          </m:acc>
                        </m:num>
                        <m:den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acc>
                            <m:accPr>
                              <m:chr m:val="⃗"/>
                              <m:ctrlP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𝑶𝑴</m:t>
                              </m:r>
                            </m:e>
                          </m:acc>
                        </m:num>
                        <m:den>
                          <m:sSup>
                            <m:sSupPr>
                              <m:ctrlP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𝒅𝒕</m:t>
                              </m:r>
                            </m:e>
                            <m:sup>
                              <m:r>
                                <a:rPr lang="fr-FR" sz="2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226762"/>
                <a:ext cx="2480551" cy="8817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3122045" y="4552262"/>
                <a:ext cx="2927093" cy="44589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</a:rPr>
                            <m:t>𝒗</m:t>
                          </m:r>
                        </m:e>
                      </m:acc>
                      <m:r>
                        <a:rPr lang="fr-FR" sz="2000" b="1" i="1" cap="all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acc>
                      <m:acc>
                        <m:accPr>
                          <m:chr m:val="⃗"/>
                          <m:ctrlP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sz="2000" b="1" i="1" cap="all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sz="2000" b="1" i="1" cap="all" dirty="0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cap="all" dirty="0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acc>
                      <m:acc>
                        <m:accPr>
                          <m:chr m:val="⃗"/>
                          <m:ctrlPr>
                            <a:rPr lang="fr-FR" sz="2000" b="1" i="1" cap="all" dirty="0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cap="all" dirty="0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fr-FR" sz="2000" b="1" i="1" cap="all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̇"/>
                          <m:ctrlP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𝒛</m:t>
                          </m:r>
                        </m:e>
                      </m:acc>
                      <m:acc>
                        <m:accPr>
                          <m:chr m:val="⃗"/>
                          <m:ctrlP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cap="all" smtClean="0">
                              <a:ln w="9000" cmpd="sng">
                                <a:solidFill>
                                  <a:schemeClr val="accent4">
                                    <a:shade val="50000"/>
                                    <a:satMod val="120000"/>
                                  </a:schemeClr>
                                </a:solidFill>
                                <a:prstDash val="solid"/>
                              </a:ln>
                              <a:gradFill>
                                <a:gsLst>
                                  <a:gs pos="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  <a:gs pos="43000">
                                    <a:schemeClr val="accent4">
                                      <a:satMod val="255000"/>
                                    </a:schemeClr>
                                  </a:gs>
                                  <a:gs pos="48000">
                                    <a:schemeClr val="accent4">
                                      <a:shade val="85000"/>
                                      <a:satMod val="255000"/>
                                    </a:schemeClr>
                                  </a:gs>
                                  <a:gs pos="100000">
                                    <a:schemeClr val="accent4">
                                      <a:shade val="20000"/>
                                      <a:satMod val="245000"/>
                                    </a:schemeClr>
                                  </a:gs>
                                </a:gsLst>
                                <a:lin ang="5400000"/>
                              </a:gradFill>
                              <a:effectLst>
                                <a:reflection blurRad="12700" stA="28000" endPos="45000" dist="1000" dir="5400000" sy="-100000" algn="bl" rotWithShape="0"/>
                              </a:effectLst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20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endParaRPr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045" y="4552262"/>
                <a:ext cx="2927093" cy="445891"/>
              </a:xfrm>
              <a:prstGeom prst="rect">
                <a:avLst/>
              </a:prstGeom>
              <a:blipFill rotWithShape="1">
                <a:blip r:embed="rId4"/>
                <a:stretch>
                  <a:fillRect t="-6849" b="-383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88498" y="4571175"/>
                <a:ext cx="2869695" cy="62715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𝑶𝑴</m:t>
                          </m:r>
                        </m:e>
                      </m:acc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𝒓</m:t>
                          </m:r>
                        </m:e>
                      </m:acc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𝒙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𝒊</m:t>
                          </m:r>
                        </m:e>
                      </m:acc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𝒚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𝒋</m:t>
                          </m:r>
                        </m:e>
                      </m:acc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000" b="1" i="1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𝒛</m:t>
                      </m:r>
                      <m:acc>
                        <m:accPr>
                          <m:chr m:val="⃗"/>
                          <m:ctrlP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0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98" y="4571175"/>
                <a:ext cx="2869695" cy="6271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3038721" y="4480254"/>
                <a:ext cx="6335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smtClean="0"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200" b="1" dirty="0"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721" y="4480254"/>
                <a:ext cx="633507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5654283" y="4503179"/>
                <a:ext cx="6335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smtClean="0"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2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283" y="4503179"/>
                <a:ext cx="633507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6287790" y="4537450"/>
                <a:ext cx="2460674" cy="516232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acc>
                        <m:accPr>
                          <m:chr m:val="̈"/>
                          <m:ctrlPr>
                            <a:rPr lang="fr-FR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acc>
                      <m:acc>
                        <m:accPr>
                          <m:chr m:val="⃗"/>
                          <m:ctrlPr>
                            <a:rPr lang="fr-FR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𝑖</m:t>
                          </m:r>
                        </m:e>
                      </m:acc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̈"/>
                          <m:ctrlPr>
                            <a:rPr lang="fr-FR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</m:acc>
                      <m:acc>
                        <m:accPr>
                          <m:chr m:val="⃗"/>
                          <m:ctrlPr>
                            <a:rPr lang="fr-FR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acc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acc>
                        <m:accPr>
                          <m:chr m:val="̈"/>
                          <m:ctrlPr>
                            <a:rPr lang="fr-FR" sz="24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𝑧</m:t>
                          </m:r>
                        </m:e>
                      </m:acc>
                      <m:acc>
                        <m:accPr>
                          <m:chr m:val="⃗"/>
                          <m:ctrlPr>
                            <a:rPr lang="fr-FR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</m:acc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7790" y="4537450"/>
                <a:ext cx="2460674" cy="5162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306899" y="5478735"/>
                <a:ext cx="2752933" cy="676917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</a:rPr>
                            <m:t>𝒗</m:t>
                          </m:r>
                        </m:e>
                      </m:acc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𝒅𝒚</m:t>
                          </m:r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𝒅𝒛</m:t>
                          </m:r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99" y="5478735"/>
                <a:ext cx="2752933" cy="67691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3139542" y="5581037"/>
                <a:ext cx="6335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smtClean="0"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200" b="1" dirty="0"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542" y="5581037"/>
                <a:ext cx="633507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3923928" y="5419420"/>
                <a:ext cx="3192028" cy="722634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𝒋</m:t>
                          </m:r>
                        </m:e>
                      </m:acc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𝒛</m:t>
                          </m:r>
                        </m:num>
                        <m:den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  <m:sSup>
                            <m:sSup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⃗"/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5419420"/>
                <a:ext cx="3192028" cy="72263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e 32"/>
          <p:cNvGrpSpPr/>
          <p:nvPr/>
        </p:nvGrpSpPr>
        <p:grpSpPr>
          <a:xfrm>
            <a:off x="6773553" y="4081826"/>
            <a:ext cx="426792" cy="558676"/>
            <a:chOff x="4380798" y="5698040"/>
            <a:chExt cx="487569" cy="558676"/>
          </a:xfrm>
        </p:grpSpPr>
        <p:sp>
          <p:nvSpPr>
            <p:cNvPr id="34" name="Accolade fermante 33"/>
            <p:cNvSpPr/>
            <p:nvPr/>
          </p:nvSpPr>
          <p:spPr>
            <a:xfrm rot="5400000" flipH="1" flipV="1">
              <a:off x="4608689" y="6037203"/>
              <a:ext cx="192267" cy="246759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ZoneTexte 34"/>
                <p:cNvSpPr txBox="1"/>
                <p:nvPr/>
              </p:nvSpPr>
              <p:spPr>
                <a:xfrm>
                  <a:off x="4380798" y="5698040"/>
                  <a:ext cx="48756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ZoneTexte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798" y="5698040"/>
                  <a:ext cx="487569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e 35"/>
          <p:cNvGrpSpPr/>
          <p:nvPr/>
        </p:nvGrpSpPr>
        <p:grpSpPr>
          <a:xfrm>
            <a:off x="5380575" y="6266668"/>
            <a:ext cx="490775" cy="588077"/>
            <a:chOff x="4380798" y="6064449"/>
            <a:chExt cx="490775" cy="588077"/>
          </a:xfrm>
        </p:grpSpPr>
        <p:sp>
          <p:nvSpPr>
            <p:cNvPr id="37" name="Accolade fermante 36"/>
            <p:cNvSpPr/>
            <p:nvPr/>
          </p:nvSpPr>
          <p:spPr>
            <a:xfrm rot="16200000" flipH="1">
              <a:off x="4538755" y="5967270"/>
              <a:ext cx="192267" cy="386626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ZoneTexte 37"/>
                <p:cNvSpPr txBox="1"/>
                <p:nvPr/>
              </p:nvSpPr>
              <p:spPr>
                <a:xfrm>
                  <a:off x="4380798" y="6257738"/>
                  <a:ext cx="490775" cy="3947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ZoneTexte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798" y="6257738"/>
                  <a:ext cx="490775" cy="394788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625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e 38"/>
          <p:cNvGrpSpPr/>
          <p:nvPr/>
        </p:nvGrpSpPr>
        <p:grpSpPr>
          <a:xfrm>
            <a:off x="6236427" y="6177625"/>
            <a:ext cx="476349" cy="562621"/>
            <a:chOff x="4380798" y="6064449"/>
            <a:chExt cx="476349" cy="562621"/>
          </a:xfrm>
        </p:grpSpPr>
        <p:sp>
          <p:nvSpPr>
            <p:cNvPr id="40" name="Accolade fermante 39"/>
            <p:cNvSpPr/>
            <p:nvPr/>
          </p:nvSpPr>
          <p:spPr>
            <a:xfrm rot="16200000" flipH="1">
              <a:off x="4538755" y="5967270"/>
              <a:ext cx="192267" cy="386626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ZoneTexte 40"/>
                <p:cNvSpPr txBox="1"/>
                <p:nvPr/>
              </p:nvSpPr>
              <p:spPr>
                <a:xfrm>
                  <a:off x="4380798" y="6257738"/>
                  <a:ext cx="47634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𝒛</m:t>
                            </m:r>
                          </m:sub>
                        </m:sSub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ZoneTexte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798" y="6257738"/>
                  <a:ext cx="476349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Groupe 41"/>
          <p:cNvGrpSpPr/>
          <p:nvPr/>
        </p:nvGrpSpPr>
        <p:grpSpPr>
          <a:xfrm>
            <a:off x="4444123" y="6218567"/>
            <a:ext cx="487569" cy="562621"/>
            <a:chOff x="4380798" y="6064449"/>
            <a:chExt cx="487569" cy="562621"/>
          </a:xfrm>
        </p:grpSpPr>
        <p:sp>
          <p:nvSpPr>
            <p:cNvPr id="43" name="Accolade fermante 42"/>
            <p:cNvSpPr/>
            <p:nvPr/>
          </p:nvSpPr>
          <p:spPr>
            <a:xfrm rot="16200000" flipH="1">
              <a:off x="4538755" y="5967270"/>
              <a:ext cx="192267" cy="386626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ZoneTexte 43"/>
                <p:cNvSpPr txBox="1"/>
                <p:nvPr/>
              </p:nvSpPr>
              <p:spPr>
                <a:xfrm>
                  <a:off x="4380798" y="6257738"/>
                  <a:ext cx="48756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ZoneTexte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798" y="6257738"/>
                  <a:ext cx="487569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Groupe 44"/>
          <p:cNvGrpSpPr/>
          <p:nvPr/>
        </p:nvGrpSpPr>
        <p:grpSpPr>
          <a:xfrm>
            <a:off x="7380306" y="4051808"/>
            <a:ext cx="490775" cy="558676"/>
            <a:chOff x="4380795" y="5698040"/>
            <a:chExt cx="560664" cy="558676"/>
          </a:xfrm>
        </p:grpSpPr>
        <p:sp>
          <p:nvSpPr>
            <p:cNvPr id="46" name="Accolade fermante 45"/>
            <p:cNvSpPr/>
            <p:nvPr/>
          </p:nvSpPr>
          <p:spPr>
            <a:xfrm rot="5400000" flipH="1" flipV="1">
              <a:off x="4608689" y="6037203"/>
              <a:ext cx="192267" cy="246759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ZoneTexte 46"/>
                <p:cNvSpPr txBox="1"/>
                <p:nvPr/>
              </p:nvSpPr>
              <p:spPr>
                <a:xfrm>
                  <a:off x="4380795" y="5698040"/>
                  <a:ext cx="560664" cy="3947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ZoneTexte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795" y="5698040"/>
                  <a:ext cx="560664" cy="394788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b="-625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e 47"/>
          <p:cNvGrpSpPr/>
          <p:nvPr/>
        </p:nvGrpSpPr>
        <p:grpSpPr>
          <a:xfrm>
            <a:off x="8028385" y="4138093"/>
            <a:ext cx="476349" cy="558676"/>
            <a:chOff x="4380798" y="5698040"/>
            <a:chExt cx="544183" cy="558676"/>
          </a:xfrm>
        </p:grpSpPr>
        <p:sp>
          <p:nvSpPr>
            <p:cNvPr id="49" name="Accolade fermante 48"/>
            <p:cNvSpPr/>
            <p:nvPr/>
          </p:nvSpPr>
          <p:spPr>
            <a:xfrm rot="5400000" flipH="1" flipV="1">
              <a:off x="4608689" y="6037203"/>
              <a:ext cx="192267" cy="246759"/>
            </a:xfrm>
            <a:prstGeom prst="rightBrac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ZoneTexte 49"/>
                <p:cNvSpPr txBox="1"/>
                <p:nvPr/>
              </p:nvSpPr>
              <p:spPr>
                <a:xfrm>
                  <a:off x="4380798" y="5698040"/>
                  <a:ext cx="5441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fr-FR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𝒛</m:t>
                            </m:r>
                          </m:sub>
                        </m:sSub>
                      </m:oMath>
                    </m:oMathPara>
                  </a14:m>
                  <a:endParaRPr lang="fr-F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ZoneTexte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0798" y="5698040"/>
                  <a:ext cx="544183" cy="369332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4076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/>
      <p:bldP spid="28" grpId="0"/>
      <p:bldP spid="29" grpId="0" animBg="1"/>
      <p:bldP spid="30" grpId="0" animBg="1"/>
      <p:bldP spid="31" grpId="0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57606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23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445314"/>
            <a:ext cx="626469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FF0000"/>
                </a:solidFill>
                <a:latin typeface="Arial Rounded MT Bold"/>
              </a:rPr>
              <a:t>Magnitude of the instantaneous acceleration vector</a:t>
            </a:r>
            <a:endParaRPr lang="fr-FR" b="1" u="sng" dirty="0">
              <a:solidFill>
                <a:srgbClr val="FF0000"/>
              </a:solidFill>
              <a:latin typeface="Arial Rounded MT Bold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9512" y="2769327"/>
            <a:ext cx="8627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00000"/>
                </a:solidFill>
                <a:latin typeface="Arial Rounded MT Bold"/>
              </a:rPr>
              <a:t>The acceleration vector is always directed towards the inside of the curvature of the trajectory.</a:t>
            </a:r>
          </a:p>
        </p:txBody>
      </p:sp>
      <p:grpSp>
        <p:nvGrpSpPr>
          <p:cNvPr id="34" name="Groupe 33"/>
          <p:cNvGrpSpPr/>
          <p:nvPr/>
        </p:nvGrpSpPr>
        <p:grpSpPr>
          <a:xfrm rot="19239739">
            <a:off x="699833" y="3056751"/>
            <a:ext cx="3388723" cy="2552696"/>
            <a:chOff x="3517965" y="3081782"/>
            <a:chExt cx="3388723" cy="1945704"/>
          </a:xfrm>
        </p:grpSpPr>
        <p:sp>
          <p:nvSpPr>
            <p:cNvPr id="35" name="Forme libre 34"/>
            <p:cNvSpPr/>
            <p:nvPr/>
          </p:nvSpPr>
          <p:spPr>
            <a:xfrm rot="323243">
              <a:off x="4098688" y="3731486"/>
              <a:ext cx="2808000" cy="1296000"/>
            </a:xfrm>
            <a:custGeom>
              <a:avLst/>
              <a:gdLst>
                <a:gd name="connsiteX0" fmla="*/ 0 w 1687132"/>
                <a:gd name="connsiteY0" fmla="*/ 0 h 1081826"/>
                <a:gd name="connsiteX1" fmla="*/ 1094704 w 1687132"/>
                <a:gd name="connsiteY1" fmla="*/ 206062 h 1081826"/>
                <a:gd name="connsiteX2" fmla="*/ 734095 w 1687132"/>
                <a:gd name="connsiteY2" fmla="*/ 811369 h 1081826"/>
                <a:gd name="connsiteX3" fmla="*/ 1687132 w 1687132"/>
                <a:gd name="connsiteY3" fmla="*/ 1081826 h 108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7132" h="1081826">
                  <a:moveTo>
                    <a:pt x="0" y="0"/>
                  </a:moveTo>
                  <a:cubicBezTo>
                    <a:pt x="486177" y="35417"/>
                    <a:pt x="972355" y="70834"/>
                    <a:pt x="1094704" y="206062"/>
                  </a:cubicBezTo>
                  <a:cubicBezTo>
                    <a:pt x="1217053" y="341290"/>
                    <a:pt x="635357" y="665408"/>
                    <a:pt x="734095" y="811369"/>
                  </a:cubicBezTo>
                  <a:cubicBezTo>
                    <a:pt x="832833" y="957330"/>
                    <a:pt x="1259982" y="1019578"/>
                    <a:pt x="1687132" y="1081826"/>
                  </a:cubicBezTo>
                </a:path>
              </a:pathLst>
            </a:custGeom>
            <a:ln w="571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FF000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 rot="940568">
              <a:off x="3517965" y="3081782"/>
              <a:ext cx="1141146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fr-FR" b="1" dirty="0" err="1">
                  <a:solidFill>
                    <a:srgbClr val="FF0000"/>
                  </a:solidFill>
                </a:rPr>
                <a:t>Trajectory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37" name="Connecteur droit avec flèche 36"/>
          <p:cNvCxnSpPr/>
          <p:nvPr/>
        </p:nvCxnSpPr>
        <p:spPr>
          <a:xfrm flipH="1">
            <a:off x="2150723" y="3861918"/>
            <a:ext cx="769591" cy="767526"/>
          </a:xfrm>
          <a:prstGeom prst="straightConnector1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1683745" y="4558534"/>
                <a:ext cx="516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320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32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fr-FR" sz="3200" dirty="0">
                  <a:solidFill>
                    <a:srgbClr val="00FF00"/>
                  </a:solidFill>
                </a:endParaRPr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3745" y="4558534"/>
                <a:ext cx="516873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2753121" y="5598657"/>
            <a:ext cx="3492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Arial Rounded MT Bold" pitchFamily="34" charset="0"/>
              </a:rPr>
              <a:t>Figure 5: </a:t>
            </a:r>
            <a:r>
              <a:rPr lang="en-US" b="1" dirty="0" smtClean="0">
                <a:solidFill>
                  <a:srgbClr val="000000"/>
                </a:solidFill>
                <a:latin typeface="Arial Rounded MT Bold"/>
              </a:rPr>
              <a:t>Acceleration 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vector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323528" y="1012086"/>
            <a:ext cx="4270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T</a:t>
            </a:r>
            <a:r>
              <a:rPr lang="en-US" b="1" dirty="0" smtClean="0">
                <a:solidFill>
                  <a:srgbClr val="000000"/>
                </a:solidFill>
                <a:latin typeface="Arial Rounded MT Bold"/>
              </a:rPr>
              <a:t>he 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magnitude of the acceleration is</a:t>
            </a:r>
            <a:endParaRPr lang="fr-FR" b="1" dirty="0">
              <a:solidFill>
                <a:srgbClr val="000000"/>
              </a:solidFill>
              <a:latin typeface="Arial Rounded MT Bold"/>
            </a:endParaRPr>
          </a:p>
        </p:txBody>
      </p:sp>
      <p:sp>
        <p:nvSpPr>
          <p:cNvPr id="7" name="Forme libre 6"/>
          <p:cNvSpPr/>
          <p:nvPr/>
        </p:nvSpPr>
        <p:spPr>
          <a:xfrm>
            <a:off x="5023116" y="3905515"/>
            <a:ext cx="3013656" cy="955296"/>
          </a:xfrm>
          <a:custGeom>
            <a:avLst/>
            <a:gdLst>
              <a:gd name="connsiteX0" fmla="*/ 0 w 3013656"/>
              <a:gd name="connsiteY0" fmla="*/ 955296 h 955296"/>
              <a:gd name="connsiteX1" fmla="*/ 257577 w 3013656"/>
              <a:gd name="connsiteY1" fmla="*/ 414384 h 955296"/>
              <a:gd name="connsiteX2" fmla="*/ 669701 w 3013656"/>
              <a:gd name="connsiteY2" fmla="*/ 118170 h 955296"/>
              <a:gd name="connsiteX3" fmla="*/ 1596980 w 3013656"/>
              <a:gd name="connsiteY3" fmla="*/ 2260 h 955296"/>
              <a:gd name="connsiteX4" fmla="*/ 2421228 w 3013656"/>
              <a:gd name="connsiteY4" fmla="*/ 208322 h 955296"/>
              <a:gd name="connsiteX5" fmla="*/ 3013656 w 3013656"/>
              <a:gd name="connsiteY5" fmla="*/ 929539 h 955296"/>
              <a:gd name="connsiteX6" fmla="*/ 3013656 w 3013656"/>
              <a:gd name="connsiteY6" fmla="*/ 929539 h 955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13656" h="955296">
                <a:moveTo>
                  <a:pt x="0" y="955296"/>
                </a:moveTo>
                <a:cubicBezTo>
                  <a:pt x="72980" y="754600"/>
                  <a:pt x="145960" y="553905"/>
                  <a:pt x="257577" y="414384"/>
                </a:cubicBezTo>
                <a:cubicBezTo>
                  <a:pt x="369194" y="274863"/>
                  <a:pt x="446467" y="186857"/>
                  <a:pt x="669701" y="118170"/>
                </a:cubicBezTo>
                <a:cubicBezTo>
                  <a:pt x="892935" y="49483"/>
                  <a:pt x="1305059" y="-12765"/>
                  <a:pt x="1596980" y="2260"/>
                </a:cubicBezTo>
                <a:cubicBezTo>
                  <a:pt x="1888901" y="17285"/>
                  <a:pt x="2185115" y="53776"/>
                  <a:pt x="2421228" y="208322"/>
                </a:cubicBezTo>
                <a:cubicBezTo>
                  <a:pt x="2657341" y="362868"/>
                  <a:pt x="3013656" y="929539"/>
                  <a:pt x="3013656" y="929539"/>
                </a:cubicBezTo>
                <a:lnTo>
                  <a:pt x="3013656" y="929539"/>
                </a:lnTo>
              </a:path>
            </a:pathLst>
          </a:custGeom>
          <a:ln w="5715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/>
          <p:cNvCxnSpPr/>
          <p:nvPr/>
        </p:nvCxnSpPr>
        <p:spPr>
          <a:xfrm flipH="1">
            <a:off x="6529944" y="3929054"/>
            <a:ext cx="399452" cy="1041617"/>
          </a:xfrm>
          <a:prstGeom prst="straightConnector1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6130456" y="4970671"/>
                <a:ext cx="516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320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32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fr-FR" sz="3200" dirty="0">
                  <a:solidFill>
                    <a:srgbClr val="00FF00"/>
                  </a:solidFill>
                </a:endParaRPr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456" y="4970671"/>
                <a:ext cx="51687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Connecteur droit avec flèche 15"/>
          <p:cNvCxnSpPr/>
          <p:nvPr/>
        </p:nvCxnSpPr>
        <p:spPr>
          <a:xfrm>
            <a:off x="5517722" y="4113837"/>
            <a:ext cx="641334" cy="889394"/>
          </a:xfrm>
          <a:prstGeom prst="straightConnector1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35" idx="2"/>
          </p:cNvCxnSpPr>
          <p:nvPr/>
        </p:nvCxnSpPr>
        <p:spPr>
          <a:xfrm flipV="1">
            <a:off x="2975182" y="4113839"/>
            <a:ext cx="588706" cy="819194"/>
          </a:xfrm>
          <a:prstGeom prst="straightConnector1">
            <a:avLst/>
          </a:prstGeom>
          <a:ln w="381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3534170" y="3824570"/>
                <a:ext cx="51687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320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3200" b="0" i="1" smtClean="0">
                              <a:solidFill>
                                <a:srgbClr val="00FF0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fr-FR" sz="3200" dirty="0">
                  <a:solidFill>
                    <a:srgbClr val="00FF00"/>
                  </a:solidFill>
                </a:endParaRP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170" y="3824570"/>
                <a:ext cx="51687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520508" y="1700808"/>
                <a:ext cx="4041043" cy="76322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0" i="1" smtClean="0">
                          <a:ln>
                            <a:solidFill>
                              <a:srgbClr val="0070C0"/>
                            </a:solidFill>
                          </a:ln>
                          <a:latin typeface="Cambria Math"/>
                        </a:rPr>
                        <m:t>𝑎</m:t>
                      </m:r>
                      <m:r>
                        <a:rPr lang="fr-FR" sz="3600" b="0" i="1" smtClean="0">
                          <a:ln>
                            <a:solidFill>
                              <a:srgbClr val="0070C0"/>
                            </a:solidFill>
                          </a:ln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sz="3600" b="0" i="1" smtClean="0">
                              <a:ln>
                                <a:solidFill>
                                  <a:srgbClr val="0070C0"/>
                                </a:solidFill>
                              </a:ln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fr-FR" sz="3600" b="0" i="1" smtClean="0">
                                  <a:ln>
                                    <a:solidFill>
                                      <a:srgbClr val="0070C0"/>
                                    </a:solidFill>
                                  </a:ln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̈"/>
                                  <m:ctrlPr>
                                    <a:rPr lang="fr-FR" sz="3600" b="0" i="1" smtClean="0">
                                      <a:ln>
                                        <a:solidFill>
                                          <a:srgbClr val="0070C0"/>
                                        </a:solidFill>
                                      </a:ln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sz="3600" b="0" i="1" smtClean="0">
                                      <a:ln>
                                        <a:solidFill>
                                          <a:srgbClr val="0070C0"/>
                                        </a:solidFill>
                                      </a:ln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3600" b="0" i="1" smtClean="0">
                                  <a:ln>
                                    <a:solidFill>
                                      <a:srgbClr val="0070C0"/>
                                    </a:solidFill>
                                  </a:ln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b="0" i="1" smtClean="0">
                              <a:ln>
                                <a:solidFill>
                                  <a:srgbClr val="0070C0"/>
                                </a:solidFill>
                              </a:ln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3600" b="0" i="1" smtClean="0">
                                  <a:ln>
                                    <a:solidFill>
                                      <a:srgbClr val="0070C0"/>
                                    </a:solidFill>
                                  </a:ln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̈"/>
                                  <m:ctrlPr>
                                    <a:rPr lang="fr-FR" sz="3600" b="0" i="1" smtClean="0">
                                      <a:ln>
                                        <a:solidFill>
                                          <a:srgbClr val="0070C0"/>
                                        </a:solidFill>
                                      </a:ln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sz="3600" b="0" i="1" smtClean="0">
                                      <a:ln>
                                        <a:solidFill>
                                          <a:srgbClr val="0070C0"/>
                                        </a:solidFill>
                                      </a:ln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3600" b="0" i="1" smtClean="0">
                                  <a:ln>
                                    <a:solidFill>
                                      <a:srgbClr val="0070C0"/>
                                    </a:solidFill>
                                  </a:ln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fr-FR" sz="3600" b="0" i="1" smtClean="0">
                              <a:ln>
                                <a:solidFill>
                                  <a:srgbClr val="0070C0"/>
                                </a:solidFill>
                              </a:ln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sz="3600" b="0" i="1" smtClean="0">
                                  <a:ln>
                                    <a:solidFill>
                                      <a:srgbClr val="0070C0"/>
                                    </a:solidFill>
                                  </a:ln>
                                  <a:latin typeface="Cambria Math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̈"/>
                                  <m:ctrlPr>
                                    <a:rPr lang="fr-FR" sz="3600" b="0" i="1" smtClean="0">
                                      <a:ln>
                                        <a:solidFill>
                                          <a:srgbClr val="0070C0"/>
                                        </a:solidFill>
                                      </a:ln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fr-FR" sz="3600" b="0" i="1" smtClean="0">
                                      <a:ln>
                                        <a:solidFill>
                                          <a:srgbClr val="0070C0"/>
                                        </a:solidFill>
                                      </a:ln>
                                      <a:latin typeface="Cambria Math"/>
                                    </a:rPr>
                                    <m:t>𝑧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3600" b="0" i="1" smtClean="0">
                                  <a:ln>
                                    <a:solidFill>
                                      <a:srgbClr val="0070C0"/>
                                    </a:solidFill>
                                  </a:ln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sz="3600" dirty="0">
                  <a:ln>
                    <a:solidFill>
                      <a:srgbClr val="0070C0"/>
                    </a:solidFill>
                  </a:ln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508" y="1700808"/>
                <a:ext cx="4041043" cy="76322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684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7" grpId="0" animBg="1"/>
      <p:bldP spid="18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57606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24</a:t>
            </a:fld>
            <a:endParaRPr lang="fr-FR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03760" y="188640"/>
                <a:ext cx="8688720" cy="10909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b="1" u="sng" dirty="0">
                    <a:solidFill>
                      <a:srgbClr val="FF0000"/>
                    </a:solidFill>
                    <a:latin typeface="Arial Rounded MT Bold"/>
                  </a:rPr>
                  <a:t>Notes </a:t>
                </a:r>
              </a:p>
              <a:p>
                <a:pPr marL="285750" indent="-285750" algn="just">
                  <a:buFont typeface="Wingdings" pitchFamily="2" charset="2"/>
                  <a:buChar char="§"/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The movement is </a:t>
                </a:r>
                <a:r>
                  <a:rPr lang="en-US" b="1" u="sng" dirty="0">
                    <a:solidFill>
                      <a:srgbClr val="FF0000"/>
                    </a:solidFill>
                    <a:latin typeface="Arial Rounded MT Bold"/>
                  </a:rPr>
                  <a:t>accelerated</a:t>
                </a:r>
                <a:r>
                  <a:rPr lang="en-US" b="1" dirty="0">
                    <a:solidFill>
                      <a:srgbClr val="FF0000"/>
                    </a:solidFill>
                    <a:latin typeface="Arial Rounded MT Bold"/>
                  </a:rPr>
                  <a:t>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( </a:t>
                </a:r>
                <a:r>
                  <a:rPr lang="en-US" b="1" dirty="0">
                    <a:solidFill>
                      <a:srgbClr val="0070C0"/>
                    </a:solidFill>
                    <a:latin typeface="Arial Rounded MT Bold"/>
                  </a:rPr>
                  <a:t>V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 ) if ;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sz="24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𝒗</m:t>
                        </m:r>
                      </m:e>
                    </m:acc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dirty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Bahnschrift SemiBold" pitchFamily="34" charset="0"/>
                  </a:rPr>
                  <a:t>, </a:t>
                </a:r>
              </a:p>
              <a:p>
                <a:pPr marL="285750" indent="-285750" algn="just">
                  <a:buFont typeface="Wingdings" pitchFamily="2" charset="2"/>
                  <a:buChar char="§"/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The movement </a:t>
                </a:r>
                <a:r>
                  <a:rPr lang="en-US" b="1" u="sng" dirty="0">
                    <a:solidFill>
                      <a:srgbClr val="7030A0"/>
                    </a:solidFill>
                    <a:latin typeface="Arial Rounded MT Bold"/>
                  </a:rPr>
                  <a:t>decelerated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or </a:t>
                </a:r>
                <a:r>
                  <a:rPr lang="en-US" b="1" u="sng" dirty="0">
                    <a:solidFill>
                      <a:srgbClr val="7030A0"/>
                    </a:solidFill>
                    <a:latin typeface="Arial Rounded MT Bold"/>
                  </a:rPr>
                  <a:t>retarded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( </a:t>
                </a:r>
                <a:r>
                  <a:rPr lang="en-US" b="1" dirty="0">
                    <a:solidFill>
                      <a:srgbClr val="7030A0"/>
                    </a:solidFill>
                    <a:latin typeface="Arial Rounded MT Bold"/>
                  </a:rPr>
                  <a:t>V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  ) if  ;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400" b="1" i="1" dirty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fr-FR" sz="2400" b="1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𝒗</m:t>
                        </m:r>
                      </m:e>
                    </m:acc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fr-FR" sz="2400" b="1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Bahnschrift SemiBold" pitchFamily="34" charset="0"/>
                  </a:rPr>
                  <a:t>. </a:t>
                </a:r>
                <a:endParaRPr lang="fr-FR" b="1" dirty="0">
                  <a:solidFill>
                    <a:srgbClr val="000000"/>
                  </a:solidFill>
                  <a:latin typeface="Bahnschrift SemiBold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60" y="188640"/>
                <a:ext cx="8688720" cy="1090940"/>
              </a:xfrm>
              <a:prstGeom prst="rect">
                <a:avLst/>
              </a:prstGeom>
              <a:blipFill rotWithShape="1">
                <a:blip r:embed="rId2"/>
                <a:stretch>
                  <a:fillRect l="-561" t="-2793" b="-61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44016" y="2060848"/>
                <a:ext cx="8892480" cy="11122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The position vector is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b="1" dirty="0">
                            <a:solidFill>
                              <a:srgbClr val="000000"/>
                            </a:solidFill>
                            <a:latin typeface="Arial Rounded MT Bold"/>
                          </a:rPr>
                          <m:t>OM</m:t>
                        </m:r>
                        <m:r>
                          <m:rPr>
                            <m:nor/>
                          </m:rPr>
                          <a:rPr lang="fr-FR" b="1" i="0" dirty="0" smtClean="0">
                            <a:solidFill>
                              <a:srgbClr val="000000"/>
                            </a:solidFill>
                            <a:latin typeface="Arial Rounded MT Bold"/>
                          </a:rPr>
                          <m:t> </m:t>
                        </m:r>
                      </m:e>
                    </m:acc>
                    <m:d>
                      <m:dPr>
                        <m:ctrlPr>
                          <a:rPr lang="en-US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1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fr-FR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fr-FR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fr-FR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fr-FR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fr-FR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+</m:t>
                              </m:r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FR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fr-FR" b="1" i="1" smtClean="0">
                                      <a:solidFill>
                                        <a:srgbClr val="00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fr-FR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fr-FR" b="1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mr>
                        </m:m>
                        <m:r>
                          <a:rPr lang="fr-FR" b="1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, deduce the instantaneous velocity vector and the acceleration vector, then calculate the </a:t>
                </a:r>
                <a:r>
                  <a:rPr lang="fr-FR" b="1" dirty="0">
                    <a:solidFill>
                      <a:srgbClr val="000000"/>
                    </a:solidFill>
                    <a:latin typeface="Arial Rounded MT Bold"/>
                  </a:rPr>
                  <a:t>magnitude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of each of them.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2060848"/>
                <a:ext cx="8892480" cy="1112292"/>
              </a:xfrm>
              <a:prstGeom prst="rect">
                <a:avLst/>
              </a:prstGeom>
              <a:blipFill rotWithShape="1">
                <a:blip r:embed="rId3"/>
                <a:stretch>
                  <a:fillRect l="-617" r="-617" b="-76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292887" y="1628800"/>
            <a:ext cx="1340432" cy="36933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b="1" dirty="0" err="1">
                <a:solidFill>
                  <a:prstClr val="black"/>
                </a:solidFill>
                <a:latin typeface="Arial Rounded MT Bold" pitchFamily="34" charset="0"/>
              </a:rPr>
              <a:t>Example</a:t>
            </a:r>
            <a:r>
              <a:rPr lang="fr-FR" b="1" dirty="0">
                <a:solidFill>
                  <a:prstClr val="black"/>
                </a:solidFill>
                <a:latin typeface="Arial Rounded MT Bold" pitchFamily="34" charset="0"/>
              </a:rPr>
              <a:t> 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51520" y="3457570"/>
            <a:ext cx="1103187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b="1" dirty="0">
                <a:latin typeface="Arial Rounded MT Bold" pitchFamily="34" charset="0"/>
              </a:rPr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292887" y="4105642"/>
                <a:ext cx="3819700" cy="432747"/>
              </a:xfrm>
              <a:prstGeom prst="rect">
                <a:avLst/>
              </a:prstGeom>
              <a:noFill/>
              <a:ln>
                <a:solidFill>
                  <a:srgbClr val="00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</a:rPr>
                            <m:t>𝑶𝑴</m:t>
                          </m:r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𝒕</m:t>
                      </m:r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sup>
                          </m:sSup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𝑱</m:t>
                          </m:r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87" y="4105642"/>
                <a:ext cx="3819700" cy="432747"/>
              </a:xfrm>
              <a:prstGeom prst="rect">
                <a:avLst/>
              </a:prstGeom>
              <a:blipFill rotWithShape="1">
                <a:blip r:embed="rId5"/>
                <a:stretch>
                  <a:fillRect t="-16438" b="-2740"/>
                </a:stretch>
              </a:blipFill>
              <a:ln>
                <a:solidFill>
                  <a:srgbClr val="00FF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292887" y="4704173"/>
                <a:ext cx="2268506" cy="41049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</a:rPr>
                            <m:t>𝒗</m:t>
                          </m:r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𝟑</m:t>
                      </m:r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</m:e>
                        <m:sup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𝑱</m:t>
                          </m:r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𝒕</m:t>
                      </m:r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887" y="4704173"/>
                <a:ext cx="2268506" cy="410497"/>
              </a:xfrm>
              <a:prstGeom prst="rect">
                <a:avLst/>
              </a:prstGeom>
              <a:blipFill rotWithShape="1">
                <a:blip r:embed="rId6"/>
                <a:stretch>
                  <a:fillRect t="-18841" b="-7246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3085775" y="4785014"/>
                <a:ext cx="2830967" cy="429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/>
                        </a:rPr>
                        <m:t>𝒗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b="1" i="1" smtClean="0">
                                          <a:latin typeface="Cambria Math"/>
                                          <a:ea typeface="Cambria Math"/>
                                        </a:rPr>
                                        <m:t>𝟔</m:t>
                                      </m:r>
                                      <m:r>
                                        <a:rPr lang="fr-FR" b="1" i="1" smtClean="0">
                                          <a:latin typeface="Cambria Math"/>
                                          <a:ea typeface="Cambria Math"/>
                                        </a:rPr>
                                        <m:t>𝒕</m:t>
                                      </m:r>
                                    </m:e>
                                    <m:sup>
                                      <m:r>
                                        <a:rPr lang="fr-FR" b="1" i="1" smtClean="0">
                                          <a:latin typeface="Cambria Math"/>
                                          <a:ea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fr-FR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  <m:r>
                                    <a:rPr lang="fr-FR" b="1" i="1" smtClean="0">
                                      <a:latin typeface="Cambria Math"/>
                                      <a:ea typeface="Cambria Math"/>
                                    </a:rPr>
                                    <m:t>𝒕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775" y="4785014"/>
                <a:ext cx="2830967" cy="429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153807" y="5600454"/>
                <a:ext cx="2204450" cy="410497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𝟎</m:t>
                      </m:r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𝒊</m:t>
                          </m:r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𝒕</m:t>
                      </m:r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𝑱</m:t>
                          </m:r>
                        </m:e>
                      </m:acc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𝟐</m:t>
                      </m:r>
                      <m:acc>
                        <m:accPr>
                          <m:chr m:val="⃗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07" y="5600454"/>
                <a:ext cx="2204450" cy="410497"/>
              </a:xfrm>
              <a:prstGeom prst="rect">
                <a:avLst/>
              </a:prstGeom>
              <a:blipFill rotWithShape="1">
                <a:blip r:embed="rId8"/>
                <a:stretch>
                  <a:fillRect t="-18841" b="-7246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6364521" y="5571985"/>
                <a:ext cx="1886927" cy="438966"/>
              </a:xfrm>
              <a:prstGeom prst="rect">
                <a:avLst/>
              </a:prstGeom>
              <a:noFill/>
              <a:ln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/>
                        </a:rPr>
                        <m:t>𝒂</m:t>
                      </m:r>
                      <m:r>
                        <a:rPr lang="fr-FR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FR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𝟏𝟒𝟒</m:t>
                          </m:r>
                          <m:sSup>
                            <m:sSupPr>
                              <m:ctrlP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fr-FR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fr-FR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e>
                      </m:rad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4521" y="5571985"/>
                <a:ext cx="1886927" cy="43896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2503966" y="4707237"/>
                <a:ext cx="6335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smtClean="0"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200" b="1" dirty="0"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966" y="4707237"/>
                <a:ext cx="633507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e 8"/>
          <p:cNvGrpSpPr/>
          <p:nvPr/>
        </p:nvGrpSpPr>
        <p:grpSpPr>
          <a:xfrm>
            <a:off x="2358257" y="5600454"/>
            <a:ext cx="3078345" cy="584775"/>
            <a:chOff x="2358257" y="5966845"/>
            <a:chExt cx="3078345" cy="5847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ZoneTexte 22"/>
                <p:cNvSpPr txBox="1"/>
                <p:nvPr/>
              </p:nvSpPr>
              <p:spPr>
                <a:xfrm>
                  <a:off x="2861282" y="5984200"/>
                  <a:ext cx="2575320" cy="429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latin typeface="Cambria Math"/>
                          </a:rPr>
                          <m:t>𝒂</m:t>
                        </m:r>
                        <m:r>
                          <a:rPr lang="fr-FR" b="1" i="1" smtClean="0">
                            <a:latin typeface="Cambria Math"/>
                            <a:ea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fr-FR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e>
                              <m:sup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fr-FR" b="1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fr-FR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1" i="1" smtClean="0">
                                        <a:latin typeface="Cambria Math"/>
                                        <a:ea typeface="Cambria Math"/>
                                      </a:rPr>
                                      <m:t>𝟏𝟐</m:t>
                                    </m:r>
                                    <m:r>
                                      <a:rPr lang="fr-FR" b="1" i="1" smtClean="0">
                                        <a:latin typeface="Cambria Math"/>
                                        <a:ea typeface="Cambria Math"/>
                                      </a:rPr>
                                      <m:t>𝒕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fr-FR" b="1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e>
                              <m:sup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fr-FR" b="1" dirty="0"/>
                </a:p>
              </p:txBody>
            </p:sp>
          </mc:Choice>
          <mc:Fallback xmlns="">
            <p:sp>
              <p:nvSpPr>
                <p:cNvPr id="23" name="ZoneTexte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1282" y="5984200"/>
                  <a:ext cx="2575320" cy="42922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ZoneTexte 18"/>
                <p:cNvSpPr txBox="1"/>
                <p:nvPr/>
              </p:nvSpPr>
              <p:spPr>
                <a:xfrm>
                  <a:off x="2358257" y="5966845"/>
                  <a:ext cx="63350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3200" b="1" i="1" smtClean="0">
                            <a:effectLst>
                              <a:glow rad="228600">
                                <a:schemeClr val="accent5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/>
                          </a:rPr>
                          <m:t>⇒</m:t>
                        </m:r>
                      </m:oMath>
                    </m:oMathPara>
                  </a14:m>
                  <a:endParaRPr lang="fr-FR" sz="3200" b="1" dirty="0">
                    <a:effectLst>
                      <a:glow rad="228600">
                        <a:schemeClr val="accent5">
                          <a:satMod val="175000"/>
                          <a:alpha val="40000"/>
                        </a:schemeClr>
                      </a:glow>
                    </a:effectLst>
                  </a:endParaRPr>
                </a:p>
              </p:txBody>
            </p:sp>
          </mc:Choice>
          <mc:Fallback xmlns="">
            <p:sp>
              <p:nvSpPr>
                <p:cNvPr id="19" name="ZoneTexte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8257" y="5966845"/>
                  <a:ext cx="633507" cy="58477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Groupe 1"/>
          <p:cNvGrpSpPr/>
          <p:nvPr/>
        </p:nvGrpSpPr>
        <p:grpSpPr>
          <a:xfrm>
            <a:off x="5810701" y="4646785"/>
            <a:ext cx="3214089" cy="584775"/>
            <a:chOff x="5810701" y="5013176"/>
            <a:chExt cx="3214089" cy="5847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ZoneTexte 6"/>
                <p:cNvSpPr txBox="1"/>
                <p:nvPr/>
              </p:nvSpPr>
              <p:spPr>
                <a:xfrm>
                  <a:off x="6660232" y="5076403"/>
                  <a:ext cx="2364558" cy="438966"/>
                </a:xfrm>
                <a:prstGeom prst="rect">
                  <a:avLst/>
                </a:prstGeom>
                <a:noFill/>
                <a:ln>
                  <a:solidFill>
                    <a:srgbClr val="7030A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1" i="1" smtClean="0">
                            <a:latin typeface="Cambria Math"/>
                          </a:rPr>
                          <m:t>𝒗</m:t>
                        </m:r>
                        <m:r>
                          <a:rPr lang="fr-FR" b="1" i="1" smtClean="0">
                            <a:latin typeface="Cambria Math"/>
                            <a:ea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fr-FR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fr-FR" b="1" i="1" smtClean="0">
                                <a:latin typeface="Cambria Math"/>
                                <a:ea typeface="Cambria Math"/>
                              </a:rPr>
                              <m:t>𝟗</m:t>
                            </m:r>
                            <m:r>
                              <a:rPr lang="fr-FR" b="1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𝟑𝟔</m:t>
                                </m:r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𝟒</m:t>
                                </m:r>
                              </m:sup>
                            </m:sSup>
                            <m:r>
                              <a:rPr lang="fr-FR" b="1" i="1" smtClean="0"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fr-FR" b="1" i="1" smtClean="0"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sSup>
                              <m:sSupPr>
                                <m:ctrlP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fr-FR" b="1" i="1" smtClean="0"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oMath>
                    </m:oMathPara>
                  </a14:m>
                  <a:endParaRPr lang="fr-FR" b="1" dirty="0"/>
                </a:p>
              </p:txBody>
            </p:sp>
          </mc:Choice>
          <mc:Fallback xmlns="">
            <p:sp>
              <p:nvSpPr>
                <p:cNvPr id="7" name="ZoneTexte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232" y="5076403"/>
                  <a:ext cx="2364558" cy="438966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  <a:ln>
                  <a:solidFill>
                    <a:srgbClr val="7030A0"/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ZoneTexte 19"/>
                <p:cNvSpPr txBox="1"/>
                <p:nvPr/>
              </p:nvSpPr>
              <p:spPr>
                <a:xfrm>
                  <a:off x="5810701" y="5013176"/>
                  <a:ext cx="63350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3200" b="1" i="1" smtClean="0">
                            <a:effectLst>
                              <a:glow rad="139700">
                                <a:schemeClr val="accent2">
                                  <a:satMod val="175000"/>
                                  <a:alpha val="40000"/>
                                </a:schemeClr>
                              </a:glow>
                            </a:effectLst>
                            <a:latin typeface="Cambria Math"/>
                          </a:rPr>
                          <m:t>⇒</m:t>
                        </m:r>
                      </m:oMath>
                    </m:oMathPara>
                  </a14:m>
                  <a:endParaRPr lang="fr-FR" sz="3200" b="1" dirty="0">
                    <a:effectLst>
                      <a:glow rad="139700">
                        <a:schemeClr val="accent2">
                          <a:satMod val="175000"/>
                          <a:alpha val="40000"/>
                        </a:schemeClr>
                      </a:glow>
                    </a:effectLst>
                  </a:endParaRPr>
                </a:p>
              </p:txBody>
            </p:sp>
          </mc:Choice>
          <mc:Fallback xmlns="">
            <p:sp>
              <p:nvSpPr>
                <p:cNvPr id="20" name="ZoneTexte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0701" y="5013176"/>
                  <a:ext cx="633507" cy="58477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5599988" y="5571985"/>
                <a:ext cx="6335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smtClean="0"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fr-FR" sz="32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endParaRPr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9988" y="5571985"/>
                <a:ext cx="633507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necteur droit avec flèche 9"/>
          <p:cNvCxnSpPr/>
          <p:nvPr/>
        </p:nvCxnSpPr>
        <p:spPr>
          <a:xfrm flipV="1">
            <a:off x="4283968" y="404664"/>
            <a:ext cx="72008" cy="43200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H="1">
            <a:off x="5262923" y="898952"/>
            <a:ext cx="108000" cy="513824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21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6" grpId="0"/>
      <p:bldP spid="22" grpId="0" animBg="1"/>
      <p:bldP spid="24" grpId="0" animBg="1"/>
      <p:bldP spid="17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16202D4-799B-1435-412C-96A75463E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25</a:t>
            </a:fld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39B6B942-7D3F-3D4C-6B54-EC102499CF30}"/>
                  </a:ext>
                </a:extLst>
              </p:cNvPr>
              <p:cNvSpPr txBox="1"/>
              <p:nvPr/>
            </p:nvSpPr>
            <p:spPr>
              <a:xfrm>
                <a:off x="116535" y="404664"/>
                <a:ext cx="8907008" cy="384015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en-US" sz="2400" b="1" dirty="0" smtClean="0">
                    <a:solidFill>
                      <a:srgbClr val="7030A0"/>
                    </a:solidFill>
                    <a:effectLst>
                      <a:glow rad="1397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Arial Rounded MT Bold"/>
                  </a:rPr>
                  <a:t>Acceleration (average &amp; instantaneou</a:t>
                </a:r>
                <a:r>
                  <a:rPr lang="en-US" sz="2400" b="1" dirty="0" smtClean="0">
                    <a:ln>
                      <a:solidFill>
                        <a:srgbClr val="7030A0"/>
                      </a:solidFill>
                    </a:ln>
                    <a:solidFill>
                      <a:srgbClr val="7030A0"/>
                    </a:solidFill>
                    <a:effectLst>
                      <a:glow rad="139700">
                        <a:schemeClr val="accent6">
                          <a:satMod val="175000"/>
                          <a:alpha val="40000"/>
                        </a:schemeClr>
                      </a:glow>
                    </a:effectLst>
                    <a:latin typeface="Arial Rounded MT Bold"/>
                  </a:rPr>
                  <a:t>s)</a:t>
                </a:r>
              </a:p>
              <a:p>
                <a:pPr algn="ctr">
                  <a:buNone/>
                </a:pPr>
                <a:endParaRPr lang="en-US" sz="2400" b="1" dirty="0" smtClean="0">
                  <a:ln>
                    <a:solidFill>
                      <a:srgbClr val="7030A0"/>
                    </a:solidFill>
                  </a:ln>
                  <a:solidFill>
                    <a:srgbClr val="7030A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Arial Rounded MT Bold"/>
                </a:endParaRPr>
              </a:p>
              <a:p>
                <a:pPr>
                  <a:buNone/>
                </a:pPr>
                <a:r>
                  <a:rPr lang="en-US" sz="2000" b="1" dirty="0" smtClean="0">
                    <a:solidFill>
                      <a:srgbClr val="000000"/>
                    </a:solidFill>
                    <a:latin typeface="Arial Rounded MT Bold"/>
                  </a:rPr>
                  <a:t>6</a:t>
                </a:r>
                <a:r>
                  <a:rPr lang="en-US" sz="2000" b="1" dirty="0">
                    <a:solidFill>
                      <a:srgbClr val="000000"/>
                    </a:solidFill>
                    <a:latin typeface="Arial Rounded MT Bold"/>
                  </a:rPr>
                  <a:t>. The Acceleration Vector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rgbClr val="000000"/>
                    </a:solidFill>
                    <a:latin typeface="Arial Rounded MT Bold"/>
                  </a:rPr>
                  <a:t>Average acceleration: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0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ar-AE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𝐚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2000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avg</m:t>
                          </m:r>
                        </m:sub>
                      </m:sSub>
                      <m:r>
                        <a:rPr lang="ar-AE" sz="2000" b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ar-AE" sz="20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Δ</m:t>
                          </m:r>
                          <m:r>
                            <a:rPr lang="el-GR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𝐯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Δ</m:t>
                          </m:r>
                          <m:r>
                            <a:rPr lang="el-GR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ar-AE" sz="2000" b="1" dirty="0">
                  <a:solidFill>
                    <a:srgbClr val="000000"/>
                  </a:solidFill>
                  <a:latin typeface="Arial Rounded MT Bold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rgbClr val="000000"/>
                    </a:solidFill>
                    <a:latin typeface="Arial Rounded MT Bold"/>
                  </a:rPr>
                  <a:t>Instantaneous acceleration: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>
                          <a:solidFill>
                            <a:srgbClr val="000000"/>
                          </a:solidFill>
                          <a:latin typeface="Cambria Math"/>
                        </a:rPr>
                        <m:t>𝐚</m:t>
                      </m:r>
                      <m:d>
                        <m:dPr>
                          <m:ctrlPr>
                            <a:rPr lang="ar-AE" sz="20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ar-AE" sz="2000" b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ar-AE" sz="20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ar-AE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ar-AE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𝐯</m:t>
                          </m:r>
                        </m:num>
                        <m:den>
                          <m:r>
                            <a:rPr lang="ar-AE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ar-AE" sz="2000" b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̈"/>
                          <m:ctrlPr>
                            <a:rPr lang="ar-AE" sz="20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ar-AE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m:rPr>
                          <m:nor/>
                        </m:rPr>
                        <a:rPr lang="ar-AE" sz="2000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sz="2000" b="1">
                          <a:solidFill>
                            <a:srgbClr val="000000"/>
                          </a:solidFill>
                          <a:latin typeface="Cambria Math"/>
                        </a:rPr>
                        <m:t>𝐢</m:t>
                      </m:r>
                      <m:r>
                        <a:rPr lang="ar-AE" sz="2000" b="1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̈"/>
                          <m:ctrlPr>
                            <a:rPr lang="ar-AE" sz="20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ar-AE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</m:acc>
                      <m:r>
                        <m:rPr>
                          <m:nor/>
                        </m:rPr>
                        <a:rPr lang="ar-AE" sz="2000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sz="2000" b="1">
                          <a:solidFill>
                            <a:srgbClr val="000000"/>
                          </a:solidFill>
                          <a:latin typeface="Cambria Math"/>
                        </a:rPr>
                        <m:t>𝐣</m:t>
                      </m:r>
                      <m:r>
                        <a:rPr lang="ar-AE" sz="2000" b="1">
                          <a:solidFill>
                            <a:srgbClr val="000000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̈"/>
                          <m:ctrlPr>
                            <a:rPr lang="ar-AE" sz="20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ar-AE" sz="2000" b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</m:acc>
                      <m:r>
                        <m:rPr>
                          <m:nor/>
                        </m:rPr>
                        <a:rPr lang="ar-AE" sz="2000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sz="2000" b="1">
                          <a:solidFill>
                            <a:srgbClr val="000000"/>
                          </a:solidFill>
                          <a:latin typeface="Cambria Math"/>
                        </a:rPr>
                        <m:t>𝐤</m:t>
                      </m:r>
                    </m:oMath>
                  </m:oMathPara>
                </a14:m>
                <a:endParaRPr lang="ar-AE" sz="2000" b="1" dirty="0">
                  <a:solidFill>
                    <a:srgbClr val="000000"/>
                  </a:solidFill>
                  <a:latin typeface="Arial Rounded MT Bold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rgbClr val="000000"/>
                    </a:solidFill>
                    <a:latin typeface="Arial Rounded MT Bold"/>
                  </a:rPr>
                  <a:t>Units: m/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20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000" b="1" dirty="0">
                            <a:solidFill>
                              <a:srgbClr val="000000"/>
                            </a:solidFill>
                            <a:latin typeface="Arial Rounded MT Bold"/>
                          </a:rPr>
                          <m:t>s</m:t>
                        </m:r>
                      </m:e>
                      <m:sup>
                        <m:r>
                          <a:rPr lang="ar-AE" sz="20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ar-AE" sz="2000" b="1" dirty="0">
                    <a:solidFill>
                      <a:srgbClr val="000000"/>
                    </a:solidFill>
                    <a:latin typeface="Arial Rounded MT Bold"/>
                  </a:rPr>
                  <a:t>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rgbClr val="000000"/>
                    </a:solidFill>
                    <a:latin typeface="Arial Rounded MT Bold"/>
                  </a:rPr>
                  <a:t>Note: acceleration points towards the center of curvature for curved motion components (centripetal component).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9B6B942-7D3F-3D4C-6B54-EC102499CF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35" y="404664"/>
                <a:ext cx="8907008" cy="3840154"/>
              </a:xfrm>
              <a:prstGeom prst="rect">
                <a:avLst/>
              </a:prstGeom>
              <a:blipFill rotWithShape="1">
                <a:blip r:embed="rId2"/>
                <a:stretch>
                  <a:fillRect l="-684" t="-3016" b="-19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3688ACF9-8D2F-4CE9-9190-E35F9F276834}"/>
                  </a:ext>
                </a:extLst>
              </p:cNvPr>
              <p:cNvSpPr txBox="1"/>
              <p:nvPr/>
            </p:nvSpPr>
            <p:spPr>
              <a:xfrm>
                <a:off x="91989" y="4406700"/>
                <a:ext cx="9113340" cy="8165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ln>
                      <a:solidFill>
                        <a:srgbClr val="00FF00"/>
                      </a:solidFill>
                    </a:ln>
                    <a:solidFill>
                      <a:srgbClr val="000000"/>
                    </a:solidFill>
                    <a:effectLst>
                      <a:glow rad="139700">
                        <a:schemeClr val="accent3">
                          <a:satMod val="175000"/>
                          <a:alpha val="40000"/>
                        </a:schemeClr>
                      </a:glow>
                    </a:effectLst>
                    <a:latin typeface="Arial Rounded MT Bold"/>
                  </a:rPr>
                  <a:t>Magnitude of acceleration: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000000"/>
                        </a:solidFill>
                        <a:latin typeface="Cambria Math"/>
                      </a:rPr>
                      <m:t>∥</m:t>
                    </m:r>
                    <m:r>
                      <a:rPr lang="en-US" sz="2400" b="1">
                        <a:solidFill>
                          <a:srgbClr val="000000"/>
                        </a:solidFill>
                        <a:latin typeface="Cambria Math"/>
                      </a:rPr>
                      <m:t>𝐚</m:t>
                    </m:r>
                    <m:d>
                      <m:dPr>
                        <m:ctrlPr>
                          <a:rPr lang="ar-AE" sz="2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ar-AE" sz="2400" b="1">
                        <a:solidFill>
                          <a:srgbClr val="000000"/>
                        </a:solidFill>
                        <a:latin typeface="Cambria Math"/>
                      </a:rPr>
                      <m:t>∥=</m:t>
                    </m:r>
                    <m:rad>
                      <m:radPr>
                        <m:degHide m:val="on"/>
                        <m:ctrlPr>
                          <a:rPr lang="ar-AE" sz="24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ar-AE" sz="2400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̈"/>
                                <m:ctrlPr>
                                  <a:rPr lang="ar-AE" sz="2400" b="1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ar-AE" sz="2400" b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p>
                            <m:r>
                              <a:rPr lang="ar-AE" sz="2400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ar-AE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ar-AE" sz="2400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̈"/>
                                <m:ctrlPr>
                                  <a:rPr lang="ar-AE" sz="2400" b="1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ar-AE" sz="2400" b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𝑦</m:t>
                                </m:r>
                              </m:e>
                            </m:acc>
                          </m:e>
                          <m:sup>
                            <m:r>
                              <a:rPr lang="ar-AE" sz="2400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ar-AE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ar-AE" sz="2400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acc>
                              <m:accPr>
                                <m:chr m:val="̈"/>
                                <m:ctrlPr>
                                  <a:rPr lang="ar-AE" sz="2400" b="1" i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ar-AE" sz="2400" b="1">
                                    <a:solidFill>
                                      <a:srgbClr val="000000"/>
                                    </a:solidFill>
                                    <a:latin typeface="Cambria Math"/>
                                  </a:rPr>
                                  <m:t>𝑧</m:t>
                                </m:r>
                              </m:e>
                            </m:acc>
                          </m:e>
                          <m:sup>
                            <m:r>
                              <a:rPr lang="ar-AE" sz="2400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ar-AE" b="1" dirty="0">
                    <a:solidFill>
                      <a:srgbClr val="000000"/>
                    </a:solidFill>
                    <a:latin typeface="Arial Rounded MT Bold"/>
                  </a:rPr>
                  <a:t>.</a:t>
                </a:r>
                <a:br>
                  <a:rPr lang="ar-AE" b="1" dirty="0">
                    <a:solidFill>
                      <a:srgbClr val="000000"/>
                    </a:solidFill>
                    <a:latin typeface="Arial Rounded MT Bold"/>
                  </a:rPr>
                </a:br>
                <a:endParaRPr lang="en-US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3688ACF9-8D2F-4CE9-9190-E35F9F276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9" y="4406700"/>
                <a:ext cx="9113340" cy="816570"/>
              </a:xfrm>
              <a:prstGeom prst="rect">
                <a:avLst/>
              </a:prstGeom>
              <a:blipFill rotWithShape="1">
                <a:blip r:embed="rId3"/>
                <a:stretch>
                  <a:fillRect l="-1873" t="-74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15547" y="5247513"/>
                <a:ext cx="8899465" cy="9903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b="1" dirty="0" smtClean="0">
                    <a:solidFill>
                      <a:srgbClr val="000000"/>
                    </a:solidFill>
                    <a:latin typeface="Arial Rounded MT Bold"/>
                  </a:rPr>
                  <a:t>Remark: For planar motion, acceleration can be decomposed into tangential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ar-AE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ar-AE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ar-AE" sz="2400" b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acc>
                      <m:accPr>
                        <m:chr m:val="̇"/>
                        <m:ctrlPr>
                          <a:rPr lang="ar-AE" sz="2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ar-AE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𝑣</m:t>
                        </m:r>
                      </m:e>
                    </m:acc>
                  </m:oMath>
                </a14:m>
                <a:r>
                  <a:rPr lang="fr-FR" b="1" dirty="0">
                    <a:solidFill>
                      <a:srgbClr val="000000"/>
                    </a:solidFill>
                    <a:latin typeface="Arial Rounded MT Bold"/>
                  </a:rPr>
                  <a:t>)</a:t>
                </a:r>
                <a:r>
                  <a:rPr lang="en-US" b="1" dirty="0" smtClean="0">
                    <a:solidFill>
                      <a:srgbClr val="000000"/>
                    </a:solidFill>
                    <a:latin typeface="Arial Rounded MT Bold"/>
                  </a:rPr>
                  <a:t>and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normal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ar-AE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ar-AE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ar-AE" sz="2400" b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ar-AE" sz="24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ar-AE" sz="2400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ar-AE" sz="2400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𝑣</m:t>
                            </m:r>
                          </m:e>
                          <m:sup>
                            <m:r>
                              <a:rPr lang="ar-AE" sz="2400" b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ar-AE" sz="2400" b="1">
                            <a:solidFill>
                              <a:srgbClr val="000000"/>
                            </a:solidFill>
                            <a:latin typeface="Cambria Math"/>
                          </a:rPr>
                          <m:t>𝜌</m:t>
                        </m:r>
                      </m:den>
                    </m:f>
                  </m:oMath>
                </a14:m>
                <a:r>
                  <a:rPr lang="fr-FR" b="1" dirty="0" smtClean="0">
                    <a:solidFill>
                      <a:srgbClr val="000000"/>
                    </a:solidFill>
                    <a:latin typeface="Arial Rounded MT Bold"/>
                  </a:rPr>
                  <a:t>) </a:t>
                </a:r>
                <a:r>
                  <a:rPr lang="ar-AE" b="1" dirty="0" smtClean="0">
                    <a:solidFill>
                      <a:srgbClr val="000000"/>
                    </a:solidFill>
                    <a:latin typeface="Arial Rounded MT Bold"/>
                  </a:rPr>
                  <a:t>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components, where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0000"/>
                        </a:solidFill>
                        <a:latin typeface="Cambria Math"/>
                      </a:rPr>
                      <m:t>𝜌</m:t>
                    </m:r>
                    <m:r>
                      <a:rPr lang="en-US" b="1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is radius of curvature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.</a:t>
                </a:r>
                <a:endParaRPr lang="en-US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47" y="5247513"/>
                <a:ext cx="8899465" cy="990336"/>
              </a:xfrm>
              <a:prstGeom prst="rect">
                <a:avLst/>
              </a:prstGeom>
              <a:blipFill rotWithShape="1">
                <a:blip r:embed="rId4"/>
                <a:stretch>
                  <a:fillRect l="-616" t="-30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space réservé du numéro de diapositive 11"/>
          <p:cNvSpPr txBox="1">
            <a:spLocks/>
          </p:cNvSpPr>
          <p:nvPr/>
        </p:nvSpPr>
        <p:spPr>
          <a:xfrm>
            <a:off x="8316416" y="6356350"/>
            <a:ext cx="576064" cy="3651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pPr/>
              <a:t>25</a:t>
            </a:fld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00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E47FBD1-8F66-1187-C304-0E541B854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26</a:t>
            </a:fld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467B2FD-C5CE-E065-4FF6-C8E415FC0E70}"/>
                  </a:ext>
                </a:extLst>
              </p:cNvPr>
              <p:cNvSpPr txBox="1"/>
              <p:nvPr/>
            </p:nvSpPr>
            <p:spPr>
              <a:xfrm>
                <a:off x="172318" y="4023425"/>
                <a:ext cx="9144000" cy="23789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endParaRPr lang="en-US" b="1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000000"/>
                          </a:solidFill>
                          <a:latin typeface="Arial Rounded MT Bold"/>
                        </a:rPr>
                        <m:t>𝐯</m:t>
                      </m:r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𝑡</m:t>
                          </m:r>
                        </m:e>
                      </m: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acc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𝐫</m:t>
                          </m:r>
                        </m:e>
                      </m:acc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𝑡</m:t>
                          </m:r>
                        </m:e>
                      </m: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6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𝑡</m:t>
                      </m:r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𝐢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+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2</m:t>
                      </m:r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𝐣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+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3</m:t>
                      </m:r>
                      <m:sSup>
                        <m:sSup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sSup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𝑡</m:t>
                          </m:r>
                        </m:e>
                        <m:sup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𝐤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.</m:t>
                      </m:r>
                    </m:oMath>
                  </m:oMathPara>
                </a14:m>
                <a:endParaRPr lang="ar-AE" b="1" dirty="0">
                  <a:solidFill>
                    <a:srgbClr val="000000"/>
                  </a:solidFill>
                  <a:latin typeface="Arial Rounded MT Bold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𝐚</m:t>
                      </m:r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𝑡</m:t>
                          </m:r>
                        </m:e>
                      </m: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acc>
                        <m:accPr>
                          <m:chr m:val="̈"/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acc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𝐫</m:t>
                          </m:r>
                        </m:e>
                      </m:acc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𝑡</m:t>
                          </m:r>
                        </m:e>
                      </m: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6</m:t>
                      </m:r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𝐢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+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0</m:t>
                      </m:r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𝐣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+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6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𝑡</m:t>
                      </m:r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𝐤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.</m:t>
                      </m:r>
                    </m:oMath>
                  </m:oMathPara>
                </a14:m>
                <a:endParaRPr lang="ar-AE" b="1" dirty="0">
                  <a:solidFill>
                    <a:srgbClr val="000000"/>
                  </a:solidFill>
                  <a:latin typeface="Arial Rounded MT Bold"/>
                </a:endParaRPr>
              </a:p>
              <a:p>
                <a:pPr>
                  <a:buNone/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At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𝑡</m:t>
                    </m:r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=</m:t>
                    </m:r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1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000000"/>
                          </a:solidFill>
                          <a:latin typeface="Arial Rounded MT Bold"/>
                        </a:rPr>
                        <m:t>𝐯</m:t>
                      </m:r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1</m:t>
                          </m:r>
                        </m:e>
                      </m: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6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𝐢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+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2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𝐣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+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3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𝐤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.</m:t>
                      </m:r>
                    </m:oMath>
                  </m:oMathPara>
                </a14:m>
                <a:endParaRPr lang="ar-AE" b="1" dirty="0">
                  <a:solidFill>
                    <a:srgbClr val="000000"/>
                  </a:solidFill>
                  <a:latin typeface="Arial Rounded MT Bold"/>
                </a:endParaRPr>
              </a:p>
              <a:p>
                <a:pPr>
                  <a:buNone/>
                </a:pP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Speed at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𝑡</m:t>
                    </m:r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=</m:t>
                    </m:r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1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000000"/>
                          </a:solidFill>
                          <a:latin typeface="Arial Rounded MT Bold"/>
                        </a:rPr>
                        <m:t>𝑣</m:t>
                      </m:r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1</m:t>
                          </m:r>
                        </m:e>
                      </m: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</m:ctrlPr>
                            </m:sSupPr>
                            <m:e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6</m:t>
                              </m:r>
                            </m:e>
                            <m:sup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2</m:t>
                              </m:r>
                            </m:sup>
                          </m:sSup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+</m:t>
                          </m:r>
                          <m:sSup>
                            <m:sSupPr>
                              <m:ctrlP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</m:ctrlPr>
                            </m:sSupPr>
                            <m:e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2</m:t>
                              </m:r>
                            </m:e>
                            <m:sup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2</m:t>
                              </m:r>
                            </m:sup>
                          </m:sSup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+</m:t>
                          </m:r>
                          <m:sSup>
                            <m:sSupPr>
                              <m:ctrlP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</m:ctrlPr>
                            </m:sSupPr>
                            <m:e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3</m:t>
                              </m:r>
                            </m:e>
                            <m:sup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radPr>
                        <m:deg/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36</m:t>
                          </m:r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+</m:t>
                          </m:r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4</m:t>
                          </m:r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+</m:t>
                          </m:r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9</m:t>
                          </m:r>
                        </m:e>
                      </m:ra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radPr>
                        <m:deg/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49</m:t>
                          </m:r>
                        </m:e>
                      </m:ra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7</m:t>
                      </m:r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 </m:t>
                      </m:r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(</m:t>
                      </m:r>
                      <m:r>
                        <m:rPr>
                          <m:nor/>
                        </m:rPr>
                        <a:rPr lang="en-US" b="1">
                          <a:solidFill>
                            <a:srgbClr val="000000"/>
                          </a:solidFill>
                          <a:latin typeface="Arial Rounded MT Bold"/>
                        </a:rPr>
                        <m:t>units</m:t>
                      </m:r>
                      <m:r>
                        <m:rPr>
                          <m:nor/>
                        </m:rPr>
                        <a:rPr lang="en-US" b="1">
                          <a:solidFill>
                            <a:srgbClr val="000000"/>
                          </a:solidFill>
                          <a:latin typeface="Arial Rounded MT Bold"/>
                        </a:rPr>
                        <m:t>)</m:t>
                      </m:r>
                      <m:r>
                        <a:rPr lang="en-US" b="1">
                          <a:solidFill>
                            <a:srgbClr val="000000"/>
                          </a:solidFill>
                          <a:latin typeface="Arial Rounded MT Bold"/>
                        </a:rPr>
                        <m:t>.</m:t>
                      </m:r>
                    </m:oMath>
                  </m:oMathPara>
                </a14:m>
                <a:endParaRPr lang="en-US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467B2FD-C5CE-E065-4FF6-C8E415FC0E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18" y="4023425"/>
                <a:ext cx="9144000" cy="2378921"/>
              </a:xfrm>
              <a:prstGeom prst="rect">
                <a:avLst/>
              </a:prstGeom>
              <a:blipFill rotWithShape="1">
                <a:blip r:embed="rId2"/>
                <a:stretch>
                  <a:fillRect l="-5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87545" y="161387"/>
            <a:ext cx="1398140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rgbClr val="000000"/>
                </a:solidFill>
                <a:latin typeface="Arial Rounded MT Bold"/>
              </a:rPr>
              <a:t>Example 4 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659253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 Rounded MT Bold"/>
              </a:rPr>
              <a:t>Original slide had "Example 3" but solution incomplete.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512" y="1340768"/>
            <a:ext cx="139814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rgbClr val="000000"/>
                </a:solidFill>
                <a:latin typeface="Arial Rounded MT Bold"/>
              </a:rPr>
              <a:t>Example 3 </a:t>
            </a:r>
          </a:p>
        </p:txBody>
      </p:sp>
      <p:sp>
        <p:nvSpPr>
          <p:cNvPr id="7" name="Rectangle 6"/>
          <p:cNvSpPr/>
          <p:nvPr/>
        </p:nvSpPr>
        <p:spPr>
          <a:xfrm>
            <a:off x="259726" y="1804174"/>
            <a:ext cx="1162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— </a:t>
            </a:r>
            <a:r>
              <a:rPr lang="en-US" b="1" dirty="0">
                <a:solidFill>
                  <a:srgbClr val="000000"/>
                </a:solidFill>
                <a:latin typeface="Arial Rounded MT Bold"/>
              </a:rPr>
              <a:t>Given: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195736" y="2276872"/>
                <a:ext cx="4138835" cy="536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000000"/>
                          </a:solidFill>
                          <a:latin typeface="Arial Rounded MT Bold"/>
                        </a:rPr>
                        <m:t>𝐫</m:t>
                      </m:r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𝑡</m:t>
                          </m:r>
                        </m:e>
                      </m:d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=</m:t>
                      </m:r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3</m:t>
                          </m:r>
                          <m:sSup>
                            <m:sSupPr>
                              <m:ctrlP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</m:ctrlPr>
                            </m:sSupPr>
                            <m:e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𝐢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+</m:t>
                      </m:r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2</m:t>
                          </m:r>
                          <m: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  <m:t>𝑡</m:t>
                          </m:r>
                        </m:e>
                      </m:d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𝐣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+</m:t>
                      </m:r>
                      <m:d>
                        <m:dPr>
                          <m:ctrlPr>
                            <a:rPr lang="ar-AE" b="1">
                              <a:solidFill>
                                <a:srgbClr val="000000"/>
                              </a:solidFill>
                              <a:latin typeface="Arial Rounded MT Bold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</m:ctrlPr>
                            </m:sSupPr>
                            <m:e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ar-AE" b="1">
                                  <a:solidFill>
                                    <a:srgbClr val="000000"/>
                                  </a:solidFill>
                                  <a:latin typeface="Arial Rounded MT Bold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m:rPr>
                          <m:nor/>
                        </m:rP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 </m:t>
                      </m:r>
                      <m:r>
                        <a:rPr lang="ar-AE" b="1">
                          <a:solidFill>
                            <a:srgbClr val="000000"/>
                          </a:solidFill>
                          <a:latin typeface="Arial Rounded MT Bold"/>
                        </a:rPr>
                        <m:t>𝐤</m:t>
                      </m:r>
                    </m:oMath>
                  </m:oMathPara>
                </a14:m>
                <a:endParaRPr lang="ar-AE" b="1" dirty="0">
                  <a:solidFill>
                    <a:srgbClr val="000000"/>
                  </a:solidFill>
                  <a:latin typeface="Arial Rounded MT Bold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2276872"/>
                <a:ext cx="4138835" cy="5368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259726" y="3068960"/>
                <a:ext cx="4630985" cy="4241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b="1" dirty="0">
                    <a:solidFill>
                      <a:prstClr val="black"/>
                    </a:solidFill>
                  </a:rPr>
                  <a:t>—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Find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𝐯</m:t>
                    </m:r>
                    <m:d>
                      <m:dPr>
                        <m:ctrlPr>
                          <a:rPr lang="ar-AE" b="1">
                            <a:solidFill>
                              <a:srgbClr val="000000"/>
                            </a:solidFill>
                            <a:latin typeface="Arial Rounded MT Bold"/>
                          </a:rPr>
                        </m:ctrlPr>
                      </m:dPr>
                      <m:e>
                        <m:r>
                          <a:rPr lang="ar-AE" b="1">
                            <a:solidFill>
                              <a:srgbClr val="000000"/>
                            </a:solidFill>
                            <a:latin typeface="Arial Rounded MT Bold"/>
                          </a:rPr>
                          <m:t>𝑡</m:t>
                        </m:r>
                      </m:e>
                    </m:d>
                  </m:oMath>
                </a14:m>
                <a:r>
                  <a:rPr lang="ar-AE" b="1" dirty="0">
                    <a:solidFill>
                      <a:srgbClr val="000000"/>
                    </a:solidFill>
                    <a:latin typeface="Arial Rounded MT Bold"/>
                  </a:rPr>
                  <a:t>, </a:t>
                </a:r>
                <a14:m>
                  <m:oMath xmlns:m="http://schemas.openxmlformats.org/officeDocument/2006/math">
                    <m:r>
                      <a:rPr lang="ar-AE" b="1">
                        <a:solidFill>
                          <a:srgbClr val="000000"/>
                        </a:solidFill>
                        <a:latin typeface="Arial Rounded MT Bold"/>
                      </a:rPr>
                      <m:t>𝐚</m:t>
                    </m:r>
                    <m:d>
                      <m:dPr>
                        <m:ctrlPr>
                          <a:rPr lang="ar-AE" b="1">
                            <a:solidFill>
                              <a:srgbClr val="000000"/>
                            </a:solidFill>
                            <a:latin typeface="Arial Rounded MT Bold"/>
                          </a:rPr>
                        </m:ctrlPr>
                      </m:dPr>
                      <m:e>
                        <m:r>
                          <a:rPr lang="ar-AE" b="1">
                            <a:solidFill>
                              <a:srgbClr val="000000"/>
                            </a:solidFill>
                            <a:latin typeface="Arial Rounded MT Bold"/>
                          </a:rPr>
                          <m:t>𝑡</m:t>
                        </m:r>
                      </m:e>
                    </m:d>
                  </m:oMath>
                </a14:m>
                <a:r>
                  <a:rPr lang="ar-AE" b="1" dirty="0">
                    <a:solidFill>
                      <a:srgbClr val="000000"/>
                    </a:solidFill>
                    <a:latin typeface="Arial Rounded MT Bold"/>
                  </a:rPr>
                  <a:t>, </a:t>
                </a:r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and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𝑣</m:t>
                    </m:r>
                    <m:d>
                      <m:dPr>
                        <m:ctrlPr>
                          <a:rPr lang="ar-AE" b="1">
                            <a:solidFill>
                              <a:srgbClr val="000000"/>
                            </a:solidFill>
                            <a:latin typeface="Arial Rounded MT Bold"/>
                          </a:rPr>
                        </m:ctrlPr>
                      </m:dPr>
                      <m:e>
                        <m:r>
                          <a:rPr lang="ar-AE" b="1">
                            <a:solidFill>
                              <a:srgbClr val="000000"/>
                            </a:solidFill>
                            <a:latin typeface="Arial Rounded MT Bold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at </a:t>
                </a:r>
                <a14:m>
                  <m:oMath xmlns:m="http://schemas.openxmlformats.org/officeDocument/2006/math"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𝑡</m:t>
                    </m:r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=</m:t>
                    </m:r>
                    <m:r>
                      <a:rPr lang="en-US" b="1">
                        <a:solidFill>
                          <a:srgbClr val="000000"/>
                        </a:solidFill>
                        <a:latin typeface="Arial Rounded MT Bold"/>
                      </a:rPr>
                      <m:t>1</m:t>
                    </m:r>
                  </m:oMath>
                </a14:m>
                <a:r>
                  <a:rPr lang="en-US" b="1" dirty="0">
                    <a:solidFill>
                      <a:srgbClr val="000000"/>
                    </a:solidFill>
                    <a:latin typeface="Arial Rounded MT Bold"/>
                  </a:rPr>
                  <a:t>.</a:t>
                </a: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726" y="3068960"/>
                <a:ext cx="4630985" cy="424155"/>
              </a:xfrm>
              <a:prstGeom prst="rect">
                <a:avLst/>
              </a:prstGeom>
              <a:blipFill rotWithShape="1">
                <a:blip r:embed="rId5"/>
                <a:stretch>
                  <a:fillRect l="-1186" b="-1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172318" y="3818987"/>
            <a:ext cx="117532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en-US" b="1" dirty="0">
                <a:solidFill>
                  <a:srgbClr val="000000"/>
                </a:solidFill>
                <a:latin typeface="Arial Rounded MT Bold"/>
              </a:rPr>
              <a:t>Solution:</a:t>
            </a:r>
          </a:p>
        </p:txBody>
      </p:sp>
      <p:sp>
        <p:nvSpPr>
          <p:cNvPr id="11" name="Espace réservé du numéro de diapositive 11"/>
          <p:cNvSpPr txBox="1">
            <a:spLocks/>
          </p:cNvSpPr>
          <p:nvPr/>
        </p:nvSpPr>
        <p:spPr>
          <a:xfrm>
            <a:off x="8316416" y="6356350"/>
            <a:ext cx="576064" cy="3651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pPr/>
              <a:t>26</a:t>
            </a:fld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0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2CF7C10-33BC-AED7-DAE5-92ACC3358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E7C90-24B6-4F12-A20C-633E31BB8BA1}" type="slidenum">
              <a:rPr lang="fr-FR" smtClean="0"/>
              <a:t>3</a:t>
            </a:fld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5D2B266-AF82-2E95-E671-7D358A3B92D9}"/>
              </a:ext>
            </a:extLst>
          </p:cNvPr>
          <p:cNvSpPr txBox="1"/>
          <p:nvPr/>
        </p:nvSpPr>
        <p:spPr>
          <a:xfrm>
            <a:off x="133450" y="5200937"/>
            <a:ext cx="8749899" cy="964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lnSpc>
                <a:spcPts val="1650"/>
              </a:lnSpc>
              <a:buNone/>
            </a:pPr>
            <a:endParaRPr lang="en-US" sz="2000" b="1" dirty="0">
              <a:solidFill>
                <a:prstClr val="black"/>
              </a:solidFill>
              <a:latin typeface="Arial Rounded MT Bold" pitchFamily="34" charset="0"/>
            </a:endParaRPr>
          </a:p>
          <a:p>
            <a:pPr algn="l" latinLnBrk="1">
              <a:lnSpc>
                <a:spcPts val="1650"/>
              </a:lnSpc>
              <a:buNone/>
            </a:pPr>
            <a:r>
              <a:rPr lang="en-US" sz="2000" b="1" dirty="0">
                <a:solidFill>
                  <a:prstClr val="black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itchFamily="34" charset="0"/>
              </a:rPr>
              <a:t>1. </a:t>
            </a:r>
            <a:r>
              <a:rPr lang="en-US" sz="2000" b="1" dirty="0">
                <a:solidFill>
                  <a:prstClr val="black"/>
                </a:solidFill>
                <a:latin typeface="Arial Rounded MT Bold" pitchFamily="34" charset="0"/>
              </a:rPr>
              <a:t>Algebraic: Equation of motion along a trajectory</a:t>
            </a:r>
          </a:p>
          <a:p>
            <a:pPr algn="l" latinLnBrk="1">
              <a:lnSpc>
                <a:spcPts val="1650"/>
              </a:lnSpc>
              <a:buNone/>
            </a:pPr>
            <a:endParaRPr lang="en-US" sz="2000" b="1" dirty="0">
              <a:solidFill>
                <a:prstClr val="black"/>
              </a:solidFill>
              <a:latin typeface="Arial Rounded MT Bold" pitchFamily="34" charset="0"/>
            </a:endParaRPr>
          </a:p>
          <a:p>
            <a:pPr algn="l" latinLnBrk="1">
              <a:lnSpc>
                <a:spcPts val="1650"/>
              </a:lnSpc>
              <a:buNone/>
            </a:pPr>
            <a:r>
              <a:rPr lang="en-US" sz="2000" b="1" dirty="0">
                <a:solidFill>
                  <a:prstClr val="black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itchFamily="34" charset="0"/>
              </a:rPr>
              <a:t>2. </a:t>
            </a:r>
            <a:r>
              <a:rPr lang="en-US" sz="2000" b="1" dirty="0">
                <a:solidFill>
                  <a:prstClr val="black"/>
                </a:solidFill>
                <a:latin typeface="Arial Rounded MT Bold" pitchFamily="34" charset="0"/>
              </a:rPr>
              <a:t>Vector: Vector analysis of motion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35496" y="2521992"/>
            <a:ext cx="88478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latinLnBrk="1"/>
            <a:endParaRPr lang="en-US" sz="2000" b="1" dirty="0">
              <a:solidFill>
                <a:prstClr val="black"/>
              </a:solidFill>
              <a:latin typeface="Arial Rounded MT Bold" pitchFamily="34" charset="0"/>
            </a:endParaRPr>
          </a:p>
          <a:p>
            <a:pPr marL="285750" lvl="0" indent="-285750" algn="just" latinLnBrk="1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prstClr val="black"/>
                </a:solidFill>
                <a:latin typeface="Arial Rounded MT Bold" pitchFamily="34" charset="0"/>
              </a:rPr>
              <a:t>Material point: A body with negligible dimensions compared </a:t>
            </a:r>
            <a:r>
              <a:rPr lang="en-US" sz="2000" b="1" dirty="0" smtClean="0">
                <a:solidFill>
                  <a:prstClr val="black"/>
                </a:solidFill>
                <a:latin typeface="Arial Rounded MT Bold" pitchFamily="34" charset="0"/>
              </a:rPr>
              <a:t>to              distance traveled.</a:t>
            </a:r>
            <a:endParaRPr lang="en-US" sz="2000" b="1" dirty="0">
              <a:solidFill>
                <a:prstClr val="black"/>
              </a:solidFill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4846" y="236354"/>
            <a:ext cx="3415346" cy="528350"/>
          </a:xfrm>
          <a:prstGeom prst="rect">
            <a:avLst/>
          </a:prstGeom>
          <a:solidFill>
            <a:srgbClr val="FFFF00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latinLnBrk="1">
              <a:lnSpc>
                <a:spcPts val="1650"/>
              </a:lnSpc>
            </a:pP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Rounded MT Bold" pitchFamily="34" charset="0"/>
            </a:endParaRPr>
          </a:p>
          <a:p>
            <a:pPr lvl="0" latinLnBrk="1">
              <a:lnSpc>
                <a:spcPts val="1650"/>
              </a:lnSpc>
            </a:pPr>
            <a:r>
              <a:rPr 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Rounded MT Bold" pitchFamily="34" charset="0"/>
              </a:rPr>
              <a:t>1.Introduction</a:t>
            </a:r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Arial Rounded MT Bold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496" y="1196752"/>
            <a:ext cx="89107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latinLnBrk="1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prstClr val="black"/>
                </a:solidFill>
                <a:latin typeface="Arial Rounded MT Bold" pitchFamily="34" charset="0"/>
              </a:rPr>
              <a:t>Kinematics analyzes the movement of "points" without  considering the causes of motion.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35496" y="2136632"/>
            <a:ext cx="87498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latinLnBrk="1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prstClr val="black"/>
                </a:solidFill>
                <a:latin typeface="Arial Rounded MT Bold" pitchFamily="34" charset="0"/>
              </a:rPr>
              <a:t>No discussion of forces or Newton's laws (purely mathematical).</a:t>
            </a:r>
          </a:p>
        </p:txBody>
      </p:sp>
      <p:sp>
        <p:nvSpPr>
          <p:cNvPr id="8" name="Rectangle 7"/>
          <p:cNvSpPr/>
          <p:nvPr/>
        </p:nvSpPr>
        <p:spPr>
          <a:xfrm>
            <a:off x="133450" y="3952507"/>
            <a:ext cx="8892480" cy="570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lnSpc>
                <a:spcPts val="1650"/>
              </a:lnSpc>
            </a:pPr>
            <a:endParaRPr lang="en-US" sz="32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latinLnBrk="1">
              <a:lnSpc>
                <a:spcPts val="1650"/>
              </a:lnSpc>
            </a:pPr>
            <a:r>
              <a:rPr lang="en-US" sz="3200" dirty="0">
                <a:solidFill>
                  <a:srgbClr val="0F1115"/>
                </a:solidFill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Kinematic Magnitudes → Movement Characteristics</a:t>
            </a:r>
          </a:p>
        </p:txBody>
      </p:sp>
      <p:sp>
        <p:nvSpPr>
          <p:cNvPr id="9" name="Espace réservé du numéro de diapositive 11"/>
          <p:cNvSpPr txBox="1">
            <a:spLocks/>
          </p:cNvSpPr>
          <p:nvPr/>
        </p:nvSpPr>
        <p:spPr>
          <a:xfrm>
            <a:off x="8316416" y="6356350"/>
            <a:ext cx="370384" cy="3651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pPr/>
              <a:t>3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3450" y="4672587"/>
            <a:ext cx="8892479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1">
              <a:lnSpc>
                <a:spcPts val="1650"/>
              </a:lnSpc>
            </a:pPr>
            <a:endParaRPr lang="en-US" sz="3200" dirty="0">
              <a:solidFill>
                <a:srgbClr val="0F1115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latinLnBrk="1">
              <a:lnSpc>
                <a:spcPts val="1650"/>
              </a:lnSpc>
            </a:pPr>
            <a:r>
              <a:rPr lang="en-US" sz="2000" b="1" dirty="0">
                <a:solidFill>
                  <a:prstClr val="black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 Rounded MT Bold" pitchFamily="34" charset="0"/>
              </a:rPr>
              <a:t>Reference System: </a:t>
            </a:r>
            <a:r>
              <a:rPr lang="en-US" sz="2000" b="1" dirty="0">
                <a:solidFill>
                  <a:prstClr val="black"/>
                </a:solidFill>
                <a:latin typeface="Arial Rounded MT Bold" pitchFamily="34" charset="0"/>
              </a:rPr>
              <a:t>Essential for analyzing </a:t>
            </a:r>
            <a:r>
              <a:rPr lang="en-US" sz="2000" b="1" dirty="0" smtClean="0">
                <a:solidFill>
                  <a:prstClr val="black"/>
                </a:solidFill>
                <a:latin typeface="Arial Rounded MT Bold" pitchFamily="34" charset="0"/>
              </a:rPr>
              <a:t>movement two </a:t>
            </a:r>
            <a:r>
              <a:rPr lang="en-US" sz="2000" b="1" dirty="0">
                <a:solidFill>
                  <a:prstClr val="black"/>
                </a:solidFill>
                <a:latin typeface="Arial Rounded MT Bold" pitchFamily="34" charset="0"/>
              </a:rPr>
              <a:t>approaches: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6792" y="6390620"/>
            <a:ext cx="158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64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83504" y="200834"/>
            <a:ext cx="7772400" cy="86409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dirty="0" err="1">
                <a:latin typeface="Arial Rounded MT Bold" pitchFamily="34" charset="0"/>
              </a:rPr>
              <a:t>Ch</a:t>
            </a:r>
            <a:r>
              <a:rPr lang="fr-FR" dirty="0">
                <a:latin typeface="Arial Rounded MT Bold" pitchFamily="34" charset="0"/>
              </a:rPr>
              <a:t># 1: </a:t>
            </a:r>
            <a:r>
              <a:rPr lang="fr-FR" dirty="0" err="1">
                <a:solidFill>
                  <a:srgbClr val="FF0000"/>
                </a:solidFill>
                <a:latin typeface="Arial Rounded MT Bold" pitchFamily="34" charset="0"/>
              </a:rPr>
              <a:t>kinematic</a:t>
            </a:r>
            <a:endParaRPr lang="fr-FR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4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F004DBD-CCF2-C8D2-3A0F-3941C638EC77}"/>
              </a:ext>
            </a:extLst>
          </p:cNvPr>
          <p:cNvSpPr txBox="1"/>
          <p:nvPr/>
        </p:nvSpPr>
        <p:spPr>
          <a:xfrm>
            <a:off x="278896" y="1496978"/>
            <a:ext cx="88193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ln>
                  <a:solidFill>
                    <a:srgbClr val="00FF00"/>
                  </a:solidFill>
                </a:ln>
                <a:effectLst>
                  <a:glow rad="101600">
                    <a:schemeClr val="accent5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Position </a:t>
            </a:r>
            <a:r>
              <a:rPr lang="en-US" sz="2800" b="1" dirty="0">
                <a:ln>
                  <a:solidFill>
                    <a:srgbClr val="00FF00"/>
                  </a:solidFill>
                </a:ln>
                <a:effectLst>
                  <a:glow rad="101600">
                    <a:schemeClr val="accent5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the particle </a:t>
            </a:r>
            <a:r>
              <a:rPr lang="en-US" sz="2800" b="1" dirty="0" smtClean="0">
                <a:ln>
                  <a:solidFill>
                    <a:srgbClr val="00FF00"/>
                  </a:solidFill>
                </a:ln>
                <a:effectLst>
                  <a:glow rad="101600">
                    <a:schemeClr val="accent5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and  </a:t>
            </a:r>
            <a:r>
              <a:rPr lang="en-US" sz="2800" b="1" dirty="0">
                <a:ln>
                  <a:solidFill>
                    <a:srgbClr val="00FF00"/>
                  </a:solidFill>
                </a:ln>
                <a:effectLst>
                  <a:glow rad="101600">
                    <a:schemeClr val="accent5">
                      <a:lumMod val="40000"/>
                      <a:lumOff val="60000"/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reference frames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mc="http://schemas.openxmlformats.org/markup-compatibility/2006" xmlns:a14="http://schemas.microsoft.com/office/drawing/2010/main" xmlns:a16="http://schemas.microsoft.com/office/drawing/2014/main" id="{9F40DD08-A48D-9B40-0F95-A1731D0BB106}"/>
              </a:ext>
            </a:extLst>
          </p:cNvPr>
          <p:cNvSpPr txBox="1"/>
          <p:nvPr/>
        </p:nvSpPr>
        <p:spPr>
          <a:xfrm>
            <a:off x="215594" y="3926801"/>
            <a:ext cx="9142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prstClr val="black"/>
                </a:solidFill>
                <a:latin typeface="Arial Rounded MT Bold" pitchFamily="34" charset="0"/>
              </a:rPr>
              <a:t>In </a:t>
            </a:r>
            <a:r>
              <a:rPr lang="en-US" sz="2000" b="1" dirty="0">
                <a:solidFill>
                  <a:prstClr val="black"/>
                </a:solidFill>
                <a:latin typeface="Arial Rounded MT Bold" pitchFamily="34" charset="0"/>
              </a:rPr>
              <a:t>Cartesian </a:t>
            </a:r>
            <a:r>
              <a:rPr lang="en-US" sz="2000" b="1" dirty="0" smtClean="0">
                <a:solidFill>
                  <a:prstClr val="black"/>
                </a:solidFill>
                <a:latin typeface="Arial Rounded MT Bold" pitchFamily="34" charset="0"/>
              </a:rPr>
              <a:t>coordinates: </a:t>
            </a:r>
          </a:p>
          <a:p>
            <a:r>
              <a:rPr lang="fr-FR" sz="2000" b="1" dirty="0" smtClean="0">
                <a:solidFill>
                  <a:srgbClr val="FF0000"/>
                </a:solidFill>
                <a:latin typeface="Arial Rounded MT Bold" pitchFamily="34" charset="0"/>
              </a:rPr>
              <a:t>                                                      r(t) </a:t>
            </a:r>
            <a:r>
              <a:rPr lang="fr-FR" sz="2000" b="1" dirty="0">
                <a:solidFill>
                  <a:srgbClr val="FF0000"/>
                </a:solidFill>
                <a:latin typeface="Arial Rounded MT Bold" pitchFamily="34" charset="0"/>
              </a:rPr>
              <a:t>= x(t)i  +  y(t)j + z(t)k</a:t>
            </a:r>
            <a:endParaRPr lang="en-US" sz="2000" b="1" dirty="0">
              <a:solidFill>
                <a:srgbClr val="FF0000"/>
              </a:solidFill>
              <a:latin typeface="Arial Rounded MT Bold" pitchFamily="34" charset="0"/>
            </a:endParaRPr>
          </a:p>
          <a:p>
            <a:endParaRPr lang="en-US" sz="2000" b="1" dirty="0">
              <a:solidFill>
                <a:prstClr val="black"/>
              </a:solidFill>
              <a:latin typeface="Arial Rounded MT Bold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88332F7F-04C0-0359-5099-0084CF65B2C1}"/>
                  </a:ext>
                </a:extLst>
              </p:cNvPr>
              <p:cNvSpPr txBox="1"/>
              <p:nvPr/>
            </p:nvSpPr>
            <p:spPr>
              <a:xfrm>
                <a:off x="196792" y="5097378"/>
                <a:ext cx="8623680" cy="70788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The particle is in motion if at least one of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ar-AE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ar-AE" sz="2000" b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ar-AE" sz="2000" b="1">
                        <a:solidFill>
                          <a:prstClr val="black"/>
                        </a:solidFill>
                        <a:latin typeface="Cambria Math"/>
                      </a:rPr>
                      <m:t>𝑦</m:t>
                    </m:r>
                    <m:d>
                      <m:dPr>
                        <m:ctrlPr>
                          <a:rPr lang="ar-AE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ar-AE" sz="2000" b="1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ar-AE" sz="2000" b="1">
                        <a:solidFill>
                          <a:prstClr val="black"/>
                        </a:solidFill>
                        <a:latin typeface="Cambria Math"/>
                      </a:rPr>
                      <m:t>𝑧</m:t>
                    </m:r>
                    <m:d>
                      <m:dPr>
                        <m:ctrlPr>
                          <a:rPr lang="ar-AE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depends on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. If all are constant, the particle is at </a:t>
                </a:r>
                <a:r>
                  <a:rPr lang="en-US" sz="2000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rest.</a:t>
                </a:r>
                <a:endParaRPr lang="en-US" sz="2000" b="1" dirty="0">
                  <a:solidFill>
                    <a:prstClr val="black"/>
                  </a:solidFill>
                  <a:latin typeface="Arial Rounded MT Bold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88332F7F-04C0-0359-5099-0084CF65B2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92" y="5097378"/>
                <a:ext cx="8623680" cy="707886"/>
              </a:xfrm>
              <a:prstGeom prst="rect">
                <a:avLst/>
              </a:prstGeom>
              <a:blipFill rotWithShape="1">
                <a:blip r:embed="rId2"/>
                <a:stretch>
                  <a:fillRect l="-707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51520" y="2276992"/>
            <a:ext cx="88740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prstClr val="black"/>
                </a:solidFill>
                <a:latin typeface="Arial Rounded MT Bold" pitchFamily="34" charset="0"/>
              </a:rPr>
              <a:t>To study motion we choose a reference frame (origin and axes).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51519" y="2996794"/>
                <a:ext cx="907300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0" indent="-285750" algn="just">
                  <a:buFont typeface="Wingdings" panose="05000000000000000000" pitchFamily="2" charset="2"/>
                  <a:buChar char="ü"/>
                </a:pPr>
                <a:r>
                  <a:rPr lang="en-US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The position of a particle at time</a:t>
                </a:r>
                <a:r>
                  <a:rPr lang="fr-FR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 </a:t>
                </a:r>
                <a:r>
                  <a:rPr lang="fr-FR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(</a:t>
                </a:r>
                <a:r>
                  <a:rPr lang="fr-FR" sz="2000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t</a:t>
                </a:r>
                <a:r>
                  <a:rPr lang="fr-FR" sz="2000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)</a:t>
                </a:r>
                <a:r>
                  <a:rPr lang="fr-FR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 </a:t>
                </a:r>
                <a:r>
                  <a:rPr lang="en-US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is given by the position </a:t>
                </a:r>
                <a:endParaRPr lang="en-US" sz="2000" b="1" dirty="0" smtClean="0">
                  <a:solidFill>
                    <a:prstClr val="black"/>
                  </a:solidFill>
                  <a:latin typeface="Arial Rounded MT Bold" pitchFamily="34" charset="0"/>
                </a:endParaRPr>
              </a:p>
              <a:p>
                <a:pPr lvl="0" algn="just"/>
                <a:r>
                  <a:rPr lang="en-US" sz="2000" b="1" dirty="0" smtClean="0">
                    <a:solidFill>
                      <a:prstClr val="black"/>
                    </a:solidFill>
                    <a:latin typeface="Arial Rounded MT Bold" pitchFamily="34" charset="0"/>
                  </a:rPr>
                  <a:t>vector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</a:rPr>
                      <m:t>𝐫</m:t>
                    </m:r>
                    <m:d>
                      <m:dPr>
                        <m:ctrlPr>
                          <a:rPr lang="ar-AE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ar-AE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ar-AE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9" y="2996794"/>
                <a:ext cx="9073009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672" t="-4310" b="-155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96792" y="6390620"/>
            <a:ext cx="158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45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5</a:t>
            </a:fld>
            <a:endParaRPr lang="fr-FR" b="1" dirty="0">
              <a:solidFill>
                <a:schemeClr val="tx1"/>
              </a:solidFill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5400092" y="1619499"/>
            <a:ext cx="540060" cy="369332"/>
            <a:chOff x="5400092" y="1619499"/>
            <a:chExt cx="540060" cy="369332"/>
          </a:xfrm>
        </p:grpSpPr>
        <p:sp>
          <p:nvSpPr>
            <p:cNvPr id="15" name="Ellipse 14"/>
            <p:cNvSpPr/>
            <p:nvPr/>
          </p:nvSpPr>
          <p:spPr>
            <a:xfrm flipV="1">
              <a:off x="5400092" y="1916831"/>
              <a:ext cx="72008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5436096" y="1619499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M</a:t>
              </a:r>
            </a:p>
          </p:txBody>
        </p:sp>
      </p:grpSp>
      <p:grpSp>
        <p:nvGrpSpPr>
          <p:cNvPr id="21" name="Groupe 20"/>
          <p:cNvGrpSpPr/>
          <p:nvPr/>
        </p:nvGrpSpPr>
        <p:grpSpPr>
          <a:xfrm rot="940568">
            <a:off x="4678975" y="647881"/>
            <a:ext cx="1505134" cy="2195860"/>
            <a:chOff x="4590772" y="544860"/>
            <a:chExt cx="1505134" cy="2195860"/>
          </a:xfrm>
        </p:grpSpPr>
        <p:cxnSp>
          <p:nvCxnSpPr>
            <p:cNvPr id="19" name="Connecteur en arc 18"/>
            <p:cNvCxnSpPr/>
            <p:nvPr/>
          </p:nvCxnSpPr>
          <p:spPr>
            <a:xfrm rot="16200000" flipH="1">
              <a:off x="4709906" y="1354720"/>
              <a:ext cx="1728000" cy="1044000"/>
            </a:xfrm>
            <a:prstGeom prst="curvedConnector3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4590772" y="544860"/>
              <a:ext cx="11411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 err="1">
                  <a:solidFill>
                    <a:srgbClr val="00B050"/>
                  </a:solidFill>
                </a:rPr>
                <a:t>Trajectory</a:t>
              </a:r>
              <a:endParaRPr lang="fr-FR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1057883" y="-27384"/>
            <a:ext cx="7114517" cy="6542455"/>
            <a:chOff x="1057883" y="-27384"/>
            <a:chExt cx="7114517" cy="6542455"/>
          </a:xfrm>
        </p:grpSpPr>
        <p:grpSp>
          <p:nvGrpSpPr>
            <p:cNvPr id="14" name="Groupe 13"/>
            <p:cNvGrpSpPr/>
            <p:nvPr/>
          </p:nvGrpSpPr>
          <p:grpSpPr>
            <a:xfrm>
              <a:off x="1057883" y="-27384"/>
              <a:ext cx="7114517" cy="6542455"/>
              <a:chOff x="1057883" y="-27384"/>
              <a:chExt cx="7114517" cy="6542455"/>
            </a:xfrm>
          </p:grpSpPr>
          <p:grpSp>
            <p:nvGrpSpPr>
              <p:cNvPr id="8" name="Groupe 7"/>
              <p:cNvGrpSpPr/>
              <p:nvPr/>
            </p:nvGrpSpPr>
            <p:grpSpPr>
              <a:xfrm>
                <a:off x="4067944" y="3575517"/>
                <a:ext cx="4104456" cy="461665"/>
                <a:chOff x="4211960" y="3327375"/>
                <a:chExt cx="4104456" cy="461665"/>
              </a:xfrm>
            </p:grpSpPr>
            <p:cxnSp>
              <p:nvCxnSpPr>
                <p:cNvPr id="3" name="Connecteur droit avec flèche 2"/>
                <p:cNvCxnSpPr/>
                <p:nvPr/>
              </p:nvCxnSpPr>
              <p:spPr>
                <a:xfrm flipV="1">
                  <a:off x="4211960" y="3569123"/>
                  <a:ext cx="3600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" name="ZoneTexte 4"/>
                <p:cNvSpPr txBox="1"/>
                <p:nvPr/>
              </p:nvSpPr>
              <p:spPr>
                <a:xfrm>
                  <a:off x="7812360" y="3327375"/>
                  <a:ext cx="50405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 b="1" dirty="0"/>
                    <a:t>Y</a:t>
                  </a: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1057883" y="5000473"/>
                <a:ext cx="3492000" cy="1514598"/>
                <a:chOff x="1201899" y="4752331"/>
                <a:chExt cx="3492000" cy="1514598"/>
              </a:xfrm>
            </p:grpSpPr>
            <p:cxnSp>
              <p:nvCxnSpPr>
                <p:cNvPr id="7" name="Connecteur droit avec flèche 6"/>
                <p:cNvCxnSpPr/>
                <p:nvPr/>
              </p:nvCxnSpPr>
              <p:spPr>
                <a:xfrm rot="8220000" flipV="1">
                  <a:off x="1201899" y="4752331"/>
                  <a:ext cx="3492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ZoneTexte 8"/>
                <p:cNvSpPr txBox="1"/>
                <p:nvPr/>
              </p:nvSpPr>
              <p:spPr>
                <a:xfrm>
                  <a:off x="1331640" y="5805264"/>
                  <a:ext cx="50405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 b="1" dirty="0"/>
                    <a:t>X</a:t>
                  </a: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3635896" y="-27384"/>
                <a:ext cx="504056" cy="3848190"/>
                <a:chOff x="3779912" y="-275526"/>
                <a:chExt cx="504056" cy="3848190"/>
              </a:xfrm>
            </p:grpSpPr>
            <p:cxnSp>
              <p:nvCxnSpPr>
                <p:cNvPr id="6" name="Connecteur droit avec flèche 5"/>
                <p:cNvCxnSpPr/>
                <p:nvPr/>
              </p:nvCxnSpPr>
              <p:spPr>
                <a:xfrm rot="16200000" flipV="1">
                  <a:off x="2339960" y="1700664"/>
                  <a:ext cx="3744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ZoneTexte 9"/>
                <p:cNvSpPr txBox="1"/>
                <p:nvPr/>
              </p:nvSpPr>
              <p:spPr>
                <a:xfrm>
                  <a:off x="3779912" y="-275526"/>
                  <a:ext cx="50405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2400" b="1" dirty="0"/>
                    <a:t>Z</a:t>
                  </a:r>
                </a:p>
              </p:txBody>
            </p:sp>
          </p:grpSp>
        </p:grpSp>
        <p:grpSp>
          <p:nvGrpSpPr>
            <p:cNvPr id="38" name="Groupe 37"/>
            <p:cNvGrpSpPr/>
            <p:nvPr/>
          </p:nvGrpSpPr>
          <p:grpSpPr>
            <a:xfrm>
              <a:off x="3217324" y="2834324"/>
              <a:ext cx="2023864" cy="1522412"/>
              <a:chOff x="1166419" y="466428"/>
              <a:chExt cx="2023864" cy="152241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Rectangle 33"/>
                  <p:cNvSpPr/>
                  <p:nvPr/>
                </p:nvSpPr>
                <p:spPr>
                  <a:xfrm>
                    <a:off x="2195736" y="1089678"/>
                    <a:ext cx="327333" cy="539122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fr-FR" b="1" i="1" smtClean="0">
                                  <a:latin typeface="Cambria Math"/>
                                  <a:ea typeface="Calibri"/>
                                  <a:cs typeface="Times New Roman"/>
                                </a:rPr>
                              </m:ctrlPr>
                            </m:accPr>
                            <m:e>
                              <m:r>
                                <a:rPr lang="fr-FR" b="1" i="1" smtClean="0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fr-FR" sz="1400" dirty="0">
                      <a:ea typeface="Calibri"/>
                      <a:cs typeface="Times New Roman"/>
                    </a:endParaRPr>
                  </a:p>
                </p:txBody>
              </p:sp>
            </mc:Choice>
            <mc:Fallback xmlns="">
              <p:sp>
                <p:nvSpPr>
                  <p:cNvPr id="34" name="Rectangle 3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95736" y="1089678"/>
                    <a:ext cx="327333" cy="539122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7" name="Groupe 36"/>
              <p:cNvGrpSpPr/>
              <p:nvPr/>
            </p:nvGrpSpPr>
            <p:grpSpPr>
              <a:xfrm>
                <a:off x="1166419" y="466428"/>
                <a:ext cx="2023864" cy="1522412"/>
                <a:chOff x="1166419" y="466428"/>
                <a:chExt cx="2023864" cy="152241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Rectangle 32"/>
                    <p:cNvSpPr/>
                    <p:nvPr/>
                  </p:nvSpPr>
                  <p:spPr>
                    <a:xfrm>
                      <a:off x="1475656" y="1449718"/>
                      <a:ext cx="322524" cy="53912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fr-FR" b="1" i="1"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</m:ctrlPr>
                              </m:accPr>
                              <m:e>
                                <m:r>
                                  <a:rPr lang="fr-FR" b="1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𝒊</m:t>
                                </m:r>
                              </m:e>
                            </m:acc>
                          </m:oMath>
                        </m:oMathPara>
                      </a14:m>
                      <a:endParaRPr lang="fr-FR" sz="1400" dirty="0">
                        <a:ea typeface="Calibri"/>
                        <a:cs typeface="Times New Roman"/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Rectangle 3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475656" y="1449718"/>
                      <a:ext cx="322524" cy="539122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fr-F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36" name="Groupe 35"/>
                <p:cNvGrpSpPr/>
                <p:nvPr/>
              </p:nvGrpSpPr>
              <p:grpSpPr>
                <a:xfrm>
                  <a:off x="1166419" y="466428"/>
                  <a:ext cx="2023864" cy="1370521"/>
                  <a:chOff x="1166419" y="466428"/>
                  <a:chExt cx="2023864" cy="1370521"/>
                </a:xfrm>
              </p:grpSpPr>
              <p:grpSp>
                <p:nvGrpSpPr>
                  <p:cNvPr id="32" name="Groupe 31"/>
                  <p:cNvGrpSpPr/>
                  <p:nvPr/>
                </p:nvGrpSpPr>
                <p:grpSpPr>
                  <a:xfrm>
                    <a:off x="1166419" y="466428"/>
                    <a:ext cx="2023864" cy="1370521"/>
                    <a:chOff x="1166419" y="466428"/>
                    <a:chExt cx="2023864" cy="1370521"/>
                  </a:xfrm>
                </p:grpSpPr>
                <p:grpSp>
                  <p:nvGrpSpPr>
                    <p:cNvPr id="23" name="Groupe 22"/>
                    <p:cNvGrpSpPr/>
                    <p:nvPr/>
                  </p:nvGrpSpPr>
                  <p:grpSpPr>
                    <a:xfrm>
                      <a:off x="2017039" y="1375284"/>
                      <a:ext cx="1173244" cy="461665"/>
                      <a:chOff x="4100726" y="3327375"/>
                      <a:chExt cx="4215690" cy="1656714"/>
                    </a:xfrm>
                  </p:grpSpPr>
                  <p:cxnSp>
                    <p:nvCxnSpPr>
                      <p:cNvPr id="30" name="Connecteur droit avec flèche 29"/>
                      <p:cNvCxnSpPr/>
                      <p:nvPr/>
                    </p:nvCxnSpPr>
                    <p:spPr>
                      <a:xfrm flipV="1">
                        <a:off x="4100726" y="3569122"/>
                        <a:ext cx="3600001" cy="0"/>
                      </a:xfrm>
                      <a:prstGeom prst="straightConnector1">
                        <a:avLst/>
                      </a:prstGeom>
                      <a:ln w="38100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1" name="ZoneTexte 30"/>
                      <p:cNvSpPr txBox="1"/>
                      <p:nvPr/>
                    </p:nvSpPr>
                    <p:spPr>
                      <a:xfrm>
                        <a:off x="7812359" y="3327375"/>
                        <a:ext cx="504057" cy="16567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endParaRPr lang="fr-FR" sz="2400" b="1" dirty="0"/>
                      </a:p>
                    </p:txBody>
                  </p:sp>
                </p:grpSp>
                <p:cxnSp>
                  <p:nvCxnSpPr>
                    <p:cNvPr id="28" name="Connecteur droit avec flèche 27"/>
                    <p:cNvCxnSpPr/>
                    <p:nvPr/>
                  </p:nvCxnSpPr>
                  <p:spPr>
                    <a:xfrm rot="8220000" flipV="1">
                      <a:off x="1166419" y="1772366"/>
                      <a:ext cx="971838" cy="0"/>
                    </a:xfrm>
                    <a:prstGeom prst="straightConnector1">
                      <a:avLst/>
                    </a:prstGeom>
                    <a:ln w="38100">
                      <a:solidFill>
                        <a:srgbClr val="FF0000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5" name="Groupe 24"/>
                    <p:cNvGrpSpPr/>
                    <p:nvPr/>
                  </p:nvGrpSpPr>
                  <p:grpSpPr>
                    <a:xfrm>
                      <a:off x="1907715" y="466428"/>
                      <a:ext cx="140281" cy="977208"/>
                      <a:chOff x="3707904" y="65886"/>
                      <a:chExt cx="504056" cy="3506776"/>
                    </a:xfrm>
                  </p:grpSpPr>
                  <p:cxnSp>
                    <p:nvCxnSpPr>
                      <p:cNvPr id="26" name="Connecteur droit avec flèche 25"/>
                      <p:cNvCxnSpPr/>
                      <p:nvPr/>
                    </p:nvCxnSpPr>
                    <p:spPr>
                      <a:xfrm rot="16200000" flipV="1">
                        <a:off x="2390728" y="1862663"/>
                        <a:ext cx="3419999" cy="0"/>
                      </a:xfrm>
                      <a:prstGeom prst="straightConnector1">
                        <a:avLst/>
                      </a:prstGeom>
                      <a:ln w="38100">
                        <a:solidFill>
                          <a:srgbClr val="FF0000"/>
                        </a:solidFill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27" name="ZoneTexte 26"/>
                      <p:cNvSpPr txBox="1"/>
                      <p:nvPr/>
                    </p:nvSpPr>
                    <p:spPr>
                      <a:xfrm>
                        <a:off x="3707904" y="65886"/>
                        <a:ext cx="504056" cy="16567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endParaRPr lang="fr-FR" sz="2400" b="1" dirty="0"/>
                      </a:p>
                    </p:txBody>
                  </p:sp>
                </p:grp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5" name="Rectangle 34"/>
                      <p:cNvSpPr/>
                      <p:nvPr/>
                    </p:nvSpPr>
                    <p:spPr>
                      <a:xfrm>
                        <a:off x="1691680" y="714254"/>
                        <a:ext cx="378629" cy="586443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>
                          <a:lnSpc>
                            <a:spcPct val="115000"/>
                          </a:lnSpc>
                          <a:spcAft>
                            <a:spcPts val="100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fr-FR" b="1" i="1" smtClean="0"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accPr>
                                <m:e>
                                  <m:r>
                                    <a:rPr lang="fr-FR" b="1" i="1" smtClean="0"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𝒌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fr-FR" sz="1400" dirty="0">
                          <a:ea typeface="Calibri"/>
                          <a:cs typeface="Times New Roman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5" name="Rectangle 3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691680" y="714254"/>
                        <a:ext cx="378629" cy="586443"/>
                      </a:xfrm>
                      <a:prstGeom prst="rect">
                        <a:avLst/>
                      </a:prstGeom>
                      <a:blipFill rotWithShape="1">
                        <a:blip r:embed="rId4"/>
                        <a:stretch>
                          <a:fillRect/>
                        </a:stretch>
                      </a:blip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fr-F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</p:grpSp>
      </p:grpSp>
      <p:grpSp>
        <p:nvGrpSpPr>
          <p:cNvPr id="48" name="Groupe 47"/>
          <p:cNvGrpSpPr/>
          <p:nvPr/>
        </p:nvGrpSpPr>
        <p:grpSpPr>
          <a:xfrm>
            <a:off x="4058622" y="1916831"/>
            <a:ext cx="1413478" cy="1903976"/>
            <a:chOff x="4058622" y="1916831"/>
            <a:chExt cx="1413478" cy="1903976"/>
          </a:xfrm>
        </p:grpSpPr>
        <p:cxnSp>
          <p:nvCxnSpPr>
            <p:cNvPr id="41" name="Connecteur droit avec flèche 40"/>
            <p:cNvCxnSpPr/>
            <p:nvPr/>
          </p:nvCxnSpPr>
          <p:spPr>
            <a:xfrm flipV="1">
              <a:off x="4058622" y="1916831"/>
              <a:ext cx="1413478" cy="1903976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/>
                <p:cNvSpPr/>
                <p:nvPr/>
              </p:nvSpPr>
              <p:spPr>
                <a:xfrm>
                  <a:off x="4473260" y="2349063"/>
                  <a:ext cx="458780" cy="7160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fr-FR" sz="2800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accPr>
                          <m:e>
                            <m:r>
                              <a:rPr lang="fr-FR" sz="2800" b="1" i="1" smtClean="0">
                                <a:solidFill>
                                  <a:srgbClr val="7030A0"/>
                                </a:solidFill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fr-FR" sz="2000" dirty="0">
                    <a:solidFill>
                      <a:srgbClr val="7030A0"/>
                    </a:solidFill>
                    <a:ea typeface="Calibri"/>
                    <a:cs typeface="Times New Roman"/>
                  </a:endParaRPr>
                </a:p>
              </p:txBody>
            </p:sp>
          </mc:Choice>
          <mc:Fallback xmlns="">
            <p:sp>
              <p:nvSpPr>
                <p:cNvPr id="47" name="Rectangle 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73260" y="2349063"/>
                  <a:ext cx="458780" cy="716093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0" name="Connecteur droit 49"/>
          <p:cNvCxnSpPr/>
          <p:nvPr/>
        </p:nvCxnSpPr>
        <p:spPr>
          <a:xfrm rot="5400000">
            <a:off x="3906100" y="3518831"/>
            <a:ext cx="3132000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e 50"/>
          <p:cNvGrpSpPr/>
          <p:nvPr/>
        </p:nvGrpSpPr>
        <p:grpSpPr>
          <a:xfrm>
            <a:off x="5436096" y="5075892"/>
            <a:ext cx="504056" cy="369332"/>
            <a:chOff x="5400092" y="1907531"/>
            <a:chExt cx="504056" cy="369332"/>
          </a:xfrm>
        </p:grpSpPr>
        <p:sp>
          <p:nvSpPr>
            <p:cNvPr id="52" name="Ellipse 51"/>
            <p:cNvSpPr/>
            <p:nvPr/>
          </p:nvSpPr>
          <p:spPr>
            <a:xfrm flipV="1">
              <a:off x="5400092" y="1916831"/>
              <a:ext cx="72008" cy="72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5400092" y="1907531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m</a:t>
              </a:r>
            </a:p>
          </p:txBody>
        </p:sp>
      </p:grpSp>
      <p:grpSp>
        <p:nvGrpSpPr>
          <p:cNvPr id="59" name="Groupe 58"/>
          <p:cNvGrpSpPr/>
          <p:nvPr/>
        </p:nvGrpSpPr>
        <p:grpSpPr>
          <a:xfrm>
            <a:off x="2267744" y="4868260"/>
            <a:ext cx="3178897" cy="461665"/>
            <a:chOff x="2267744" y="4868260"/>
            <a:chExt cx="3178897" cy="461665"/>
          </a:xfrm>
        </p:grpSpPr>
        <p:cxnSp>
          <p:nvCxnSpPr>
            <p:cNvPr id="55" name="Connecteur droit 54"/>
            <p:cNvCxnSpPr>
              <a:stCxn id="52" idx="1"/>
            </p:cNvCxnSpPr>
            <p:nvPr/>
          </p:nvCxnSpPr>
          <p:spPr>
            <a:xfrm flipH="1" flipV="1">
              <a:off x="2699792" y="5121192"/>
              <a:ext cx="2746849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ZoneTexte 57"/>
            <p:cNvSpPr txBox="1"/>
            <p:nvPr/>
          </p:nvSpPr>
          <p:spPr>
            <a:xfrm>
              <a:off x="2267744" y="4868260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latin typeface="Berlin Sans FB Demi" pitchFamily="34" charset="0"/>
                </a:rPr>
                <a:t>x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2518791" y="3584761"/>
                <a:ext cx="829073" cy="708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𝒛</m:t>
                      </m:r>
                      <m:acc>
                        <m:accPr>
                          <m:chr m:val="⃗"/>
                          <m:ctrlPr>
                            <a:rPr lang="fr-FR" sz="24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791" y="3584761"/>
                <a:ext cx="829073" cy="70833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ectangle 62"/>
              <p:cNvSpPr/>
              <p:nvPr/>
            </p:nvSpPr>
            <p:spPr>
              <a:xfrm>
                <a:off x="150229" y="3635091"/>
                <a:ext cx="1325427" cy="50885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𝑶𝑴</m:t>
                          </m:r>
                        </m:e>
                      </m:acc>
                      <m:r>
                        <a:rPr lang="fr-FR" sz="2400" b="1" i="1">
                          <a:solidFill>
                            <a:srgbClr val="FF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𝒓</m:t>
                          </m:r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3" name="Rectangle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29" y="3635091"/>
                <a:ext cx="1325427" cy="5088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Rectangle 63"/>
              <p:cNvSpPr/>
              <p:nvPr/>
            </p:nvSpPr>
            <p:spPr>
              <a:xfrm>
                <a:off x="1335693" y="3687415"/>
                <a:ext cx="860043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𝒙</m:t>
                      </m:r>
                      <m:acc>
                        <m:accPr>
                          <m:chr m:val="⃗"/>
                          <m:ctrlP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𝒊</m:t>
                          </m:r>
                        </m:e>
                      </m:acc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4" name="Rectangle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5693" y="3687415"/>
                <a:ext cx="860043" cy="461665"/>
              </a:xfrm>
              <a:prstGeom prst="rect">
                <a:avLst/>
              </a:prstGeom>
              <a:blipFill rotWithShape="1">
                <a:blip r:embed="rId8"/>
                <a:stretch>
                  <a:fillRect t="-19737" r="-453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Groupe 69"/>
          <p:cNvGrpSpPr/>
          <p:nvPr/>
        </p:nvGrpSpPr>
        <p:grpSpPr>
          <a:xfrm>
            <a:off x="5508104" y="3295989"/>
            <a:ext cx="1872208" cy="1825203"/>
            <a:chOff x="5508104" y="3295989"/>
            <a:chExt cx="1872208" cy="1825203"/>
          </a:xfrm>
        </p:grpSpPr>
        <p:cxnSp>
          <p:nvCxnSpPr>
            <p:cNvPr id="66" name="Connecteur droit 65"/>
            <p:cNvCxnSpPr/>
            <p:nvPr/>
          </p:nvCxnSpPr>
          <p:spPr>
            <a:xfrm flipV="1">
              <a:off x="5508104" y="3789192"/>
              <a:ext cx="1476000" cy="133200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/>
            <p:cNvSpPr txBox="1"/>
            <p:nvPr/>
          </p:nvSpPr>
          <p:spPr>
            <a:xfrm>
              <a:off x="6876256" y="3295989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latin typeface="Berlin Sans FB Demi" pitchFamily="34" charset="0"/>
                </a:rPr>
                <a:t>y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tangle 70"/>
              <p:cNvSpPr/>
              <p:nvPr/>
            </p:nvSpPr>
            <p:spPr>
              <a:xfrm>
                <a:off x="1984405" y="3681671"/>
                <a:ext cx="7873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𝒚</m:t>
                      </m:r>
                      <m:acc>
                        <m:accPr>
                          <m:chr m:val="⃗"/>
                          <m:ctrlP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Rectangle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405" y="3681671"/>
                <a:ext cx="787395" cy="461665"/>
              </a:xfrm>
              <a:prstGeom prst="rect">
                <a:avLst/>
              </a:prstGeom>
              <a:blipFill rotWithShape="1">
                <a:blip r:embed="rId9"/>
                <a:stretch>
                  <a:fillRect t="-19737" r="-48837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5" name="Groupe 74"/>
          <p:cNvGrpSpPr/>
          <p:nvPr/>
        </p:nvGrpSpPr>
        <p:grpSpPr>
          <a:xfrm>
            <a:off x="3707904" y="456890"/>
            <a:ext cx="1764196" cy="1531941"/>
            <a:chOff x="3707904" y="456890"/>
            <a:chExt cx="1764196" cy="1531941"/>
          </a:xfrm>
        </p:grpSpPr>
        <p:cxnSp>
          <p:nvCxnSpPr>
            <p:cNvPr id="73" name="Connecteur droit 72"/>
            <p:cNvCxnSpPr/>
            <p:nvPr/>
          </p:nvCxnSpPr>
          <p:spPr>
            <a:xfrm>
              <a:off x="4104100" y="652446"/>
              <a:ext cx="1368000" cy="1336385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ZoneTexte 73"/>
            <p:cNvSpPr txBox="1"/>
            <p:nvPr/>
          </p:nvSpPr>
          <p:spPr>
            <a:xfrm>
              <a:off x="3707904" y="456890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latin typeface="Berlin Sans FB Demi" pitchFamily="34" charset="0"/>
                </a:rPr>
                <a:t>z</a:t>
              </a:r>
            </a:p>
          </p:txBody>
        </p:sp>
      </p:grpSp>
      <p:sp>
        <p:nvSpPr>
          <p:cNvPr id="76" name="Rectangle 75"/>
          <p:cNvSpPr/>
          <p:nvPr/>
        </p:nvSpPr>
        <p:spPr>
          <a:xfrm>
            <a:off x="4004864" y="5821911"/>
            <a:ext cx="2898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Arial Rounded MT Bold" pitchFamily="34" charset="0"/>
              </a:rPr>
              <a:t>Figure 1: Position </a:t>
            </a:r>
            <a:r>
              <a:rPr lang="fr-FR" b="1" dirty="0" err="1">
                <a:latin typeface="Arial Rounded MT Bold" pitchFamily="34" charset="0"/>
              </a:rPr>
              <a:t>vector</a:t>
            </a:r>
            <a:endParaRPr lang="fr-FR" b="1" dirty="0">
              <a:latin typeface="Arial Rounded MT Bold" pitchFamily="34" charset="0"/>
            </a:endParaRPr>
          </a:p>
          <a:p>
            <a:r>
              <a:rPr lang="fr-FR" b="1" dirty="0">
                <a:latin typeface="Arial Rounded MT Bold" pitchFamily="34" charset="0"/>
              </a:rPr>
              <a:t> </a:t>
            </a:r>
          </a:p>
        </p:txBody>
      </p:sp>
      <p:sp>
        <p:nvSpPr>
          <p:cNvPr id="77" name="Rectangle 76"/>
          <p:cNvSpPr/>
          <p:nvPr/>
        </p:nvSpPr>
        <p:spPr>
          <a:xfrm>
            <a:off x="5100907" y="586874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 flipH="1">
            <a:off x="2661441" y="3820807"/>
            <a:ext cx="1367319" cy="130038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/>
          <p:cNvCxnSpPr/>
          <p:nvPr/>
        </p:nvCxnSpPr>
        <p:spPr>
          <a:xfrm flipH="1" flipV="1">
            <a:off x="4121214" y="3811533"/>
            <a:ext cx="2782457" cy="927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/>
          <p:nvPr/>
        </p:nvCxnSpPr>
        <p:spPr>
          <a:xfrm rot="16200000">
            <a:off x="2505553" y="2223040"/>
            <a:ext cx="31320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66124" y="249615"/>
            <a:ext cx="214353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Arial Rounded MT Bold" pitchFamily="34" charset="0"/>
              </a:rPr>
              <a:t>2. Mobile position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49266" y="1060431"/>
                <a:ext cx="3456385" cy="23562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The position of a material point </a:t>
                </a:r>
                <a:r>
                  <a:rPr lang="en-US" sz="2000" b="1" dirty="0">
                    <a:solidFill>
                      <a:srgbClr val="FF0000"/>
                    </a:solidFill>
                    <a:latin typeface="Arial Rounded MT Bold" pitchFamily="34" charset="0"/>
                  </a:rPr>
                  <a:t>M</a:t>
                </a:r>
                <a:r>
                  <a:rPr lang="en-US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 at time </a:t>
                </a:r>
                <a:r>
                  <a:rPr lang="en-US" sz="2000" b="1" dirty="0">
                    <a:solidFill>
                      <a:srgbClr val="FF0000"/>
                    </a:solidFill>
                    <a:latin typeface="Arial Rounded MT Bold" pitchFamily="34" charset="0"/>
                  </a:rPr>
                  <a:t>t</a:t>
                </a:r>
                <a:r>
                  <a:rPr lang="en-US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 is represented in a  orthonormal reference system </a:t>
                </a:r>
                <a:r>
                  <a:rPr lang="fr-FR" sz="2000" b="1" dirty="0">
                    <a:solidFill>
                      <a:srgbClr val="FF0000"/>
                    </a:solidFill>
                    <a:latin typeface="Arial Rounded MT Bold" pitchFamily="34" charset="0"/>
                  </a:rPr>
                  <a:t>R</a:t>
                </a:r>
                <a:r>
                  <a:rPr lang="fr-FR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𝑂</m:t>
                        </m:r>
                        <m:r>
                          <a:rPr lang="fr-FR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𝑖</m:t>
                            </m:r>
                          </m:e>
                        </m:acc>
                        <m:r>
                          <a:rPr lang="fr-FR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𝑗</m:t>
                            </m:r>
                          </m:e>
                        </m:acc>
                        <m:r>
                          <a:rPr lang="fr-FR" sz="2000" b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sz="20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sz="2000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𝑘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 by a position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fr-FR" sz="2000" b="1">
                            <a:solidFill>
                              <a:srgbClr val="FF0000"/>
                            </a:solidFill>
                            <a:latin typeface="Cambria Math"/>
                          </a:rPr>
                          <m:t>𝑂𝑀</m:t>
                        </m:r>
                      </m:e>
                    </m:acc>
                  </m:oMath>
                </a14:m>
                <a:r>
                  <a:rPr lang="fr-FR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 (</a:t>
                </a:r>
                <a:r>
                  <a:rPr lang="fr-FR" sz="2000" b="1" dirty="0">
                    <a:solidFill>
                      <a:srgbClr val="0070C0"/>
                    </a:solidFill>
                    <a:latin typeface="Arial Rounded MT Bold" pitchFamily="34" charset="0"/>
                  </a:rPr>
                  <a:t>See figure 1 </a:t>
                </a:r>
                <a:r>
                  <a:rPr lang="fr-FR" sz="2000" b="1" dirty="0">
                    <a:solidFill>
                      <a:prstClr val="black"/>
                    </a:solidFill>
                    <a:latin typeface="Arial Rounded MT Bold" pitchFamily="34" charset="0"/>
                  </a:rPr>
                  <a:t>). 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66" y="1060431"/>
                <a:ext cx="3456385" cy="2356286"/>
              </a:xfrm>
              <a:prstGeom prst="rect">
                <a:avLst/>
              </a:prstGeom>
              <a:blipFill rotWithShape="1">
                <a:blip r:embed="rId10"/>
                <a:stretch>
                  <a:fillRect l="-1764" t="-1295" r="-1940" b="-38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107031" y="3575517"/>
            <a:ext cx="3240833" cy="573563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 61"/>
          <p:cNvSpPr/>
          <p:nvPr/>
        </p:nvSpPr>
        <p:spPr>
          <a:xfrm>
            <a:off x="107504" y="6453336"/>
            <a:ext cx="158652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88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3" grpId="0"/>
      <p:bldP spid="64" grpId="0"/>
      <p:bldP spid="71" grpId="0"/>
      <p:bldP spid="76" grpId="0"/>
      <p:bldP spid="2" grpId="0" animBg="1"/>
      <p:bldP spid="18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6</a:t>
            </a:fld>
            <a:endParaRPr lang="fr-FR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13019" y="1772816"/>
                <a:ext cx="3400290" cy="70833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𝑶𝑴</m:t>
                          </m:r>
                        </m:e>
                      </m:acc>
                      <m:r>
                        <a:rPr lang="fr-FR" sz="24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𝒓</m:t>
                          </m:r>
                        </m:e>
                      </m:acc>
                      <m:r>
                        <a:rPr lang="fr-FR" sz="24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=</m:t>
                      </m:r>
                      <m:r>
                        <a:rPr lang="fr-FR" sz="24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𝒙</m:t>
                      </m:r>
                      <m:acc>
                        <m:accPr>
                          <m:chr m:val="⃗"/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𝒊</m:t>
                          </m:r>
                        </m:e>
                      </m:acc>
                      <m:r>
                        <a:rPr lang="fr-FR" sz="24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4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𝒚</m:t>
                      </m:r>
                      <m:acc>
                        <m:accPr>
                          <m:chr m:val="⃗"/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𝒋</m:t>
                          </m:r>
                        </m:e>
                      </m:acc>
                      <m:r>
                        <a:rPr lang="fr-FR" sz="24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fr-FR" sz="2400" b="1" i="1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Calibri"/>
                          <a:cs typeface="Times New Roman"/>
                        </a:rPr>
                        <m:t>𝒛</m:t>
                      </m:r>
                      <m:acc>
                        <m:accPr>
                          <m:chr m:val="⃗"/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accPr>
                        <m:e>
                          <m:r>
                            <a:rPr lang="fr-FR" sz="2400" b="1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Calibri"/>
                              <a:cs typeface="Times New Roman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fr-FR" dirty="0">
                  <a:solidFill>
                    <a:schemeClr val="tx1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19" y="1772816"/>
                <a:ext cx="3400290" cy="70833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60345" y="708951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Arial Rounded MT Bold" pitchFamily="34" charset="0"/>
              </a:rPr>
              <a:t>The formula that expresses the </a:t>
            </a:r>
            <a:r>
              <a:rPr lang="en-US" b="1" dirty="0">
                <a:solidFill>
                  <a:srgbClr val="00B0F0"/>
                </a:solidFill>
                <a:latin typeface="Arial Rounded MT Bold" pitchFamily="34" charset="0"/>
              </a:rPr>
              <a:t>position vector </a:t>
            </a:r>
            <a:r>
              <a:rPr lang="en-US" b="1" dirty="0">
                <a:latin typeface="Arial Rounded MT Bold" pitchFamily="34" charset="0"/>
              </a:rPr>
              <a:t>in </a:t>
            </a:r>
            <a:r>
              <a:rPr lang="en-US" b="1" dirty="0">
                <a:solidFill>
                  <a:srgbClr val="00B0F0"/>
                </a:solidFill>
                <a:latin typeface="Arial Rounded MT Bold" pitchFamily="34" charset="0"/>
              </a:rPr>
              <a:t>Cartesian coordinates.</a:t>
            </a:r>
            <a:endParaRPr lang="fr-FR" b="1" dirty="0">
              <a:solidFill>
                <a:srgbClr val="00B0F0"/>
              </a:solidFill>
              <a:latin typeface="Arial Rounded MT 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88337" y="3068960"/>
                <a:ext cx="8748464" cy="7097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b="1" dirty="0">
                    <a:latin typeface="Arial Rounded MT Bold" pitchFamily="34" charset="0"/>
                  </a:rPr>
                  <a:t>Where (x, y, z) </a:t>
                </a:r>
                <a:r>
                  <a:rPr lang="en-US" b="1" dirty="0">
                    <a:solidFill>
                      <a:srgbClr val="FF0000"/>
                    </a:solidFill>
                    <a:latin typeface="Arial Rounded MT Bold" pitchFamily="34" charset="0"/>
                  </a:rPr>
                  <a:t>(Cartesian coordinates) </a:t>
                </a:r>
                <a:r>
                  <a:rPr lang="en-US" b="1" dirty="0">
                    <a:latin typeface="Arial Rounded MT Bold" pitchFamily="34" charset="0"/>
                  </a:rPr>
                  <a:t>are the components of the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fr-FR" b="1" i="1" smtClean="0">
                            <a:latin typeface="Cambria Math"/>
                          </a:rPr>
                          <m:t>𝑶𝑴</m:t>
                        </m:r>
                        <m:r>
                          <a:rPr lang="fr-FR" b="1" i="1" smtClean="0">
                            <a:latin typeface="Cambria Math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b="1" dirty="0">
                    <a:latin typeface="Arial Rounded MT Bold" pitchFamily="34" charset="0"/>
                  </a:rPr>
                  <a:t>in the basis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fr-FR" b="1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fr-FR" b="1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b="1" i="1" smtClean="0">
                                <a:latin typeface="Cambria Math"/>
                              </a:rPr>
                              <m:t>𝒌</m:t>
                            </m:r>
                          </m:e>
                        </m:acc>
                      </m:e>
                    </m:d>
                  </m:oMath>
                </a14:m>
                <a:endParaRPr lang="fr-FR" b="1" dirty="0">
                  <a:latin typeface="Arial Rounded MT Bold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337" y="3068960"/>
                <a:ext cx="8748464" cy="709746"/>
              </a:xfrm>
              <a:prstGeom prst="rect">
                <a:avLst/>
              </a:prstGeom>
              <a:blipFill rotWithShape="1">
                <a:blip r:embed="rId3"/>
                <a:stretch>
                  <a:fillRect l="-627" t="-4274" r="-557" b="-85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5508104" y="1666092"/>
                <a:ext cx="1544590" cy="116352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fr-FR" sz="2800" b="1" i="1" smtClean="0">
                              <a:latin typeface="Cambria Math"/>
                            </a:rPr>
                            <m:t>𝑶𝑴</m:t>
                          </m:r>
                        </m:e>
                      </m:acc>
                      <m:d>
                        <m:dPr>
                          <m:ctrlPr>
                            <a:rPr lang="fr-FR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800" b="1" i="1" smtClean="0">
                                    <a:latin typeface="Cambria Math"/>
                                    <a:ea typeface="Cambria Math"/>
                                  </a:rPr>
                                  <m:t>𝒙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800" b="1" i="1" smtClean="0">
                                    <a:latin typeface="Cambria Math"/>
                                    <a:ea typeface="Cambria Math"/>
                                  </a:rPr>
                                  <m:t>𝒚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800" b="1" i="1" smtClean="0">
                                    <a:latin typeface="Cambria Math"/>
                                    <a:ea typeface="Cambria Math"/>
                                  </a:rPr>
                                  <m:t>𝒛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800" b="1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666092"/>
                <a:ext cx="1544590" cy="11635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107" y="1945774"/>
            <a:ext cx="566737" cy="34766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96792" y="6390620"/>
            <a:ext cx="158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01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7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264" y="332656"/>
            <a:ext cx="2375779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fr-FR" sz="2000" b="1" dirty="0">
                <a:latin typeface="Arial Rounded MT Bold" pitchFamily="34" charset="0"/>
              </a:rPr>
              <a:t>3. Time </a:t>
            </a:r>
            <a:r>
              <a:rPr lang="fr-FR" sz="2000" b="1" dirty="0" err="1">
                <a:latin typeface="Arial Rounded MT Bold" pitchFamily="34" charset="0"/>
              </a:rPr>
              <a:t>equations</a:t>
            </a:r>
            <a:endParaRPr lang="fr-FR" sz="2000" b="1" dirty="0">
              <a:latin typeface="Arial Rounded MT Bol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6792" y="4616773"/>
            <a:ext cx="8157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Arial Rounded MT Bold" pitchFamily="34" charset="0"/>
              </a:rPr>
              <a:t>These functions are called the </a:t>
            </a:r>
            <a:r>
              <a:rPr lang="en-US" b="1" dirty="0">
                <a:solidFill>
                  <a:srgbClr val="00B0F0"/>
                </a:solidFill>
                <a:latin typeface="Arial Rounded MT Bold" pitchFamily="34" charset="0"/>
              </a:rPr>
              <a:t>time equations of motion</a:t>
            </a:r>
            <a:r>
              <a:rPr lang="en-US" b="1" dirty="0">
                <a:latin typeface="Arial Rounded MT Bold" pitchFamily="34" charset="0"/>
              </a:rPr>
              <a:t>. They can be expressed in the form:</a:t>
            </a:r>
            <a:endParaRPr lang="fr-FR" b="1" dirty="0">
              <a:latin typeface="Arial Rounded MT Bold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51123" y="364594"/>
            <a:ext cx="264848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F0F0F"/>
                </a:solidFill>
                <a:latin typeface="Roboto"/>
              </a:rPr>
              <a:t>Equations of Motion</a:t>
            </a:r>
            <a:endParaRPr lang="fr-FR" sz="2000" b="1" i="0" dirty="0">
              <a:solidFill>
                <a:srgbClr val="0F0F0F"/>
              </a:solidFill>
              <a:effectLst/>
              <a:latin typeface="Roboto"/>
            </a:endParaRPr>
          </a:p>
        </p:txBody>
      </p:sp>
      <p:sp>
        <p:nvSpPr>
          <p:cNvPr id="9" name="Double flèche horizontale 8"/>
          <p:cNvSpPr/>
          <p:nvPr/>
        </p:nvSpPr>
        <p:spPr>
          <a:xfrm>
            <a:off x="3302872" y="332656"/>
            <a:ext cx="1169508" cy="400110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6792" y="6390620"/>
            <a:ext cx="158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Online courses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75B4E84C-4CD0-BFB1-1A7D-88D1B4C83AA7}"/>
                  </a:ext>
                </a:extLst>
              </p:cNvPr>
              <p:cNvSpPr txBox="1"/>
              <p:nvPr/>
            </p:nvSpPr>
            <p:spPr>
              <a:xfrm>
                <a:off x="395536" y="3543399"/>
                <a:ext cx="8354213" cy="7011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buFont typeface="Arial" panose="020B0604020202020204" pitchFamily="34" charset="0"/>
                  <a:buChar char="•"/>
                </a:pPr>
                <a:endParaRPr lang="ar-AE" b="1" dirty="0">
                  <a:latin typeface="Arial Rounded MT Bold" pitchFamily="34" charset="0"/>
                </a:endParaRPr>
              </a:p>
              <a:p>
                <a:pPr algn="just">
                  <a:buFont typeface="Arial" panose="020B0604020202020204" pitchFamily="34" charset="0"/>
                  <a:buChar char="•"/>
                </a:pPr>
                <a:r>
                  <a:rPr lang="en-US" b="1" dirty="0" smtClean="0">
                    <a:latin typeface="Arial Rounded MT Bold" pitchFamily="34" charset="0"/>
                  </a:rPr>
                  <a:t>The </a:t>
                </a:r>
                <a:r>
                  <a:rPr lang="en-US" b="1" dirty="0">
                    <a:latin typeface="Arial Rounded MT Bold" pitchFamily="34" charset="0"/>
                  </a:rPr>
                  <a:t>set </a:t>
                </a:r>
                <a14:m>
                  <m:oMath xmlns:m="http://schemas.openxmlformats.org/officeDocument/2006/math">
                    <m:d>
                      <m:dPr>
                        <m:sepChr m:val=","/>
                        <m:ctrlPr>
                          <a:rPr lang="ar-AE" b="1" i="1"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latin typeface="Cambria Math"/>
                          </a:rPr>
                          <m:t>𝑥</m:t>
                        </m:r>
                      </m:e>
                      <m:e>
                        <m:d>
                          <m:dPr>
                            <m:ctrlPr>
                              <a:rPr lang="ar-AE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ar-AE" b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b="1">
                            <a:latin typeface="Cambria Math"/>
                          </a:rPr>
                          <m:t> </m:t>
                        </m:r>
                      </m:e>
                      <m:e>
                        <m:r>
                          <a:rPr lang="ar-AE" b="1">
                            <a:latin typeface="Cambria Math"/>
                          </a:rPr>
                          <m:t>𝑦</m:t>
                        </m:r>
                        <m:d>
                          <m:dPr>
                            <m:ctrlPr>
                              <a:rPr lang="ar-AE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ar-AE" b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en-US" b="1">
                            <a:latin typeface="Cambria Math"/>
                          </a:rPr>
                          <m:t>, </m:t>
                        </m:r>
                        <m:r>
                          <a:rPr lang="ar-AE" b="1">
                            <a:latin typeface="Cambria Math"/>
                          </a:rPr>
                          <m:t>𝑧</m:t>
                        </m:r>
                        <m:d>
                          <m:dPr>
                            <m:ctrlPr>
                              <a:rPr lang="ar-AE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ar-AE" b="1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en-US" b="1" dirty="0">
                    <a:latin typeface="Arial Rounded MT Bold" pitchFamily="34" charset="0"/>
                  </a:rPr>
                  <a:t>fully determines the motion.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5B4E84C-4CD0-BFB1-1A7D-88D1B4C83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543399"/>
                <a:ext cx="8354213" cy="701154"/>
              </a:xfrm>
              <a:prstGeom prst="rect">
                <a:avLst/>
              </a:prstGeom>
              <a:blipFill rotWithShape="1">
                <a:blip r:embed="rId2"/>
                <a:stretch>
                  <a:fillRect l="-511" b="-95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28264" y="1052736"/>
            <a:ext cx="4474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en-US" b="1" dirty="0">
                <a:solidFill>
                  <a:prstClr val="black"/>
                </a:solidFill>
                <a:latin typeface="Arial Rounded MT Bold" pitchFamily="34" charset="0"/>
              </a:rPr>
              <a:t>Time (parametric) equations of motion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42774" y="1556792"/>
            <a:ext cx="6145450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 Rounded MT Bold" pitchFamily="34" charset="0"/>
              </a:rPr>
              <a:t>The time equations (parametric form) are:</a:t>
            </a:r>
          </a:p>
          <a:p>
            <a:pPr lvl="0" algn="just">
              <a:lnSpc>
                <a:spcPct val="150000"/>
              </a:lnSpc>
            </a:pPr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395536" y="3183359"/>
            <a:ext cx="7942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Arial Rounded MT Bold" pitchFamily="34" charset="0"/>
              </a:rPr>
              <a:t>These describe the coordinates of the particle as functions of time.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665164" y="5703639"/>
                <a:ext cx="3934090" cy="46166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fr-FR" sz="2400" b="1" i="1" smtClean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ar-AE" sz="2400" b="1" i="1">
                              <a:ln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</a:ln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400" b="1" i="1">
                              <a:ln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</a:ln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ar-AE" sz="2400" b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, </m:t>
                      </m:r>
                      <m:r>
                        <a:rPr lang="ar-AE" sz="2400" b="1" i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𝒚</m:t>
                      </m:r>
                      <m:r>
                        <a:rPr lang="ar-AE" sz="2400" b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fr-FR" sz="2400" b="1" i="1" smtClean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𝒈</m:t>
                      </m:r>
                      <m:d>
                        <m:dPr>
                          <m:ctrlPr>
                            <a:rPr lang="ar-AE" sz="2400" b="1" i="1">
                              <a:ln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</a:ln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400" b="1" i="1">
                              <a:ln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</a:ln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ar-AE" sz="2400" b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, </m:t>
                      </m:r>
                      <m:r>
                        <a:rPr lang="ar-AE" sz="2400" b="1" i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𝒛</m:t>
                      </m:r>
                      <m:r>
                        <a:rPr lang="ar-AE" sz="2400" b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fr-FR" sz="2400" b="1" i="1" smtClean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prstClr val="black"/>
                          </a:solidFill>
                          <a:latin typeface="Cambria Math"/>
                        </a:rPr>
                        <m:t>𝒉</m:t>
                      </m:r>
                      <m:d>
                        <m:dPr>
                          <m:ctrlPr>
                            <a:rPr lang="ar-AE" sz="2400" b="1" i="1">
                              <a:ln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</a:ln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400" b="1" i="1">
                              <a:ln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</a:ln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fr-FR" sz="24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164" y="5703639"/>
                <a:ext cx="3934090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688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409048" y="2437161"/>
                <a:ext cx="3879588" cy="46166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ar-AE" sz="2400" b="1" i="1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400" b="1" i="1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ar-AE" sz="2400" b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, </m:t>
                      </m:r>
                      <m:r>
                        <a:rPr lang="ar-AE" sz="2400" b="1" i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ar-AE" sz="2400" b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ar-AE" sz="2400" b="1" i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d>
                        <m:dPr>
                          <m:ctrlPr>
                            <a:rPr lang="ar-AE" sz="2400" b="1" i="1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400" b="1" i="1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ar-AE" sz="2400" b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, </m:t>
                      </m:r>
                      <m:r>
                        <a:rPr lang="ar-AE" sz="2400" b="1" i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𝒛</m:t>
                      </m:r>
                      <m:r>
                        <a:rPr lang="ar-AE" sz="2400" b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ar-AE" sz="2400" b="1" i="1">
                          <a:ln>
                            <a:solidFill>
                              <a:schemeClr val="accent2">
                                <a:lumMod val="75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Cambria Math"/>
                        </a:rPr>
                        <m:t>𝒛</m:t>
                      </m:r>
                      <m:d>
                        <m:dPr>
                          <m:ctrlPr>
                            <a:rPr lang="ar-AE" sz="2400" b="1" i="1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ar-AE" sz="2400" b="1" i="1">
                              <a:ln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</a:ln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</m:oMath>
                  </m:oMathPara>
                </a14:m>
                <a:endParaRPr lang="fr-FR" sz="2400" dirty="0">
                  <a:ln>
                    <a:solidFill>
                      <a:schemeClr val="accent2">
                        <a:lumMod val="75000"/>
                      </a:schemeClr>
                    </a:solidFill>
                  </a:ln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048" y="2437161"/>
                <a:ext cx="3879588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897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46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8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842" y="179348"/>
            <a:ext cx="1668918" cy="369332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Arial Rounded MT Bold" pitchFamily="34" charset="0"/>
              </a:rPr>
              <a:t>4- Trajectory 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107504" y="3212976"/>
            <a:ext cx="1340432" cy="369332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>
            <a:spAutoFit/>
          </a:bodyPr>
          <a:lstStyle/>
          <a:p>
            <a:r>
              <a:rPr lang="fr-FR" b="1" dirty="0" err="1">
                <a:solidFill>
                  <a:prstClr val="black"/>
                </a:solidFill>
                <a:latin typeface="Arial Rounded MT Bold" pitchFamily="34" charset="0"/>
              </a:rPr>
              <a:t>Example</a:t>
            </a:r>
            <a:r>
              <a:rPr lang="fr-FR" b="1" dirty="0">
                <a:solidFill>
                  <a:prstClr val="black"/>
                </a:solidFill>
                <a:latin typeface="Arial Rounded MT Bold" pitchFamily="34" charset="0"/>
              </a:rPr>
              <a:t>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7504" y="3873123"/>
                <a:ext cx="8928992" cy="986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b="1" dirty="0">
                    <a:latin typeface="Arial Rounded MT Bold" pitchFamily="34" charset="0"/>
                  </a:rPr>
                  <a:t>We consider a material point M moving in space </a:t>
                </a:r>
                <a:r>
                  <a:rPr lang="fr-FR" b="1" dirty="0">
                    <a:latin typeface="Arial Rounded MT Bold" pitchFamily="34" charset="0"/>
                  </a:rPr>
                  <a:t>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1" i="1">
                            <a:latin typeface="Cambria Math"/>
                          </a:rPr>
                        </m:ctrlPr>
                      </m:dPr>
                      <m:e>
                        <m:r>
                          <a:rPr lang="fr-FR" b="1">
                            <a:latin typeface="Cambria Math"/>
                          </a:rPr>
                          <m:t>𝑶</m:t>
                        </m:r>
                        <m:r>
                          <a:rPr lang="fr-FR" b="1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b="1"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fr-FR" b="1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b="1">
                                <a:latin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fr-FR" b="1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fr-FR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fr-FR" b="1">
                                <a:latin typeface="Cambria Math"/>
                              </a:rPr>
                              <m:t>𝒌</m:t>
                            </m:r>
                          </m:e>
                        </m:acc>
                      </m:e>
                    </m:d>
                  </m:oMath>
                </a14:m>
                <a:r>
                  <a:rPr lang="en-US" b="1" dirty="0">
                    <a:latin typeface="Arial Rounded MT Bold" pitchFamily="34" charset="0"/>
                  </a:rPr>
                  <a:t>. The time equations of this movement describe the coordinates x(t), y(t) and z(t) of the point M as a function of time t . These equations are:</a:t>
                </a:r>
                <a:endParaRPr lang="fr-FR" b="1" dirty="0">
                  <a:latin typeface="Arial Rounded MT Bold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873123"/>
                <a:ext cx="8928992" cy="986745"/>
              </a:xfrm>
              <a:prstGeom prst="rect">
                <a:avLst/>
              </a:prstGeom>
              <a:blipFill rotWithShape="1">
                <a:blip r:embed="rId2"/>
                <a:stretch>
                  <a:fillRect l="-615" t="-3704" r="-615" b="-86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e 9"/>
          <p:cNvGrpSpPr/>
          <p:nvPr/>
        </p:nvGrpSpPr>
        <p:grpSpPr>
          <a:xfrm>
            <a:off x="2267744" y="4912898"/>
            <a:ext cx="4680168" cy="369332"/>
            <a:chOff x="395536" y="4581128"/>
            <a:chExt cx="4680168" cy="369332"/>
          </a:xfrm>
        </p:grpSpPr>
        <p:sp>
          <p:nvSpPr>
            <p:cNvPr id="9" name="ZoneTexte 8"/>
            <p:cNvSpPr txBox="1"/>
            <p:nvPr/>
          </p:nvSpPr>
          <p:spPr>
            <a:xfrm>
              <a:off x="395536" y="458112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x= t+1    ;</a:t>
              </a: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763688" y="458112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z=0  ;</a:t>
              </a:r>
            </a:p>
          </p:txBody>
        </p:sp>
        <p:sp>
          <p:nvSpPr>
            <p:cNvPr id="14" name="ZoneTexte 12"/>
            <p:cNvSpPr txBox="1"/>
            <p:nvPr/>
          </p:nvSpPr>
          <p:spPr>
            <a:xfrm>
              <a:off x="2987824" y="4581128"/>
              <a:ext cx="2087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y= t</a:t>
              </a:r>
              <a:r>
                <a:rPr lang="fr-FR" sz="1800" b="1" kern="1200" baseline="300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2</a:t>
              </a: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+1</a:t>
              </a:r>
              <a:endParaRPr lang="fr-FR" sz="1200" dirty="0">
                <a:effectLst/>
                <a:latin typeface="Times New Roman"/>
                <a:ea typeface="Times New Roman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395535" y="5435932"/>
            <a:ext cx="82089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 Rounded MT Bold" pitchFamily="34" charset="0"/>
              </a:rPr>
              <a:t>1/ Find the Cartesian equation of the trajectory, what is its form?</a:t>
            </a:r>
            <a:endParaRPr lang="fr-FR" b="1" dirty="0">
              <a:latin typeface="Arial Rounded MT Bold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0205" y="5939988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 Rounded MT Bold" pitchFamily="34" charset="0"/>
              </a:rPr>
              <a:t>2/ Write the expression of the position vector at time t= 1s.</a:t>
            </a:r>
            <a:endParaRPr lang="fr-FR" b="1" dirty="0">
              <a:latin typeface="Arial Rounded MT 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id="{50C49CA7-E3F0-02A0-5266-FA4B733B9FFA}"/>
                  </a:ext>
                </a:extLst>
              </p:cNvPr>
              <p:cNvSpPr txBox="1"/>
              <p:nvPr/>
            </p:nvSpPr>
            <p:spPr>
              <a:xfrm>
                <a:off x="53752" y="737822"/>
                <a:ext cx="8982744" cy="2257541"/>
              </a:xfrm>
              <a:prstGeom prst="rect">
                <a:avLst/>
              </a:prstGeom>
              <a:gradFill flip="none" rotWithShape="1">
                <a:gsLst>
                  <a:gs pos="0">
                    <a:srgbClr val="FFFF00">
                      <a:tint val="66000"/>
                      <a:satMod val="160000"/>
                    </a:srgbClr>
                  </a:gs>
                  <a:gs pos="50000">
                    <a:srgbClr val="FFFF00">
                      <a:tint val="44500"/>
                      <a:satMod val="160000"/>
                    </a:srgbClr>
                  </a:gs>
                  <a:gs pos="100000">
                    <a:srgbClr val="FFFF00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endParaRPr lang="en-US" dirty="0" smtClean="0"/>
              </a:p>
              <a:p>
                <a:pPr algn="just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Arial Rounded MT Bold" pitchFamily="34" charset="0"/>
                  </a:rPr>
                  <a:t>The trajectory is the geometric locus of points occupied by the particle over time.</a:t>
                </a:r>
              </a:p>
              <a:p>
                <a:pPr algn="just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Arial Rounded MT Bold" pitchFamily="34" charset="0"/>
                  </a:rPr>
                  <a:t>To find the Cartesian equation of the trajectory, eliminate the parameter </a:t>
                </a:r>
                <a:r>
                  <a:rPr lang="en-US" dirty="0" smtClean="0">
                    <a:latin typeface="Arial Rounded MT Bold" pitchFamily="34" charset="0"/>
                  </a:rPr>
                  <a:t>“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/>
                      </a:rPr>
                      <m:t>𝑡</m:t>
                    </m:r>
                    <m:r>
                      <a:rPr lang="fr-FR" b="1">
                        <a:latin typeface="Cambria Math"/>
                      </a:rPr>
                      <m:t>"</m:t>
                    </m:r>
                  </m:oMath>
                </a14:m>
                <a:r>
                  <a:rPr lang="en-US" b="1" dirty="0">
                    <a:latin typeface="Arial Rounded MT Bold" pitchFamily="34" charset="0"/>
                  </a:rPr>
                  <a:t> between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ar-AE" b="1" i="1"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ar-AE" b="1">
                        <a:latin typeface="Cambria Math"/>
                      </a:rPr>
                      <m:t>,</m:t>
                    </m:r>
                    <m:r>
                      <a:rPr lang="ar-AE" b="1">
                        <a:latin typeface="Cambria Math"/>
                      </a:rPr>
                      <m:t>𝑦</m:t>
                    </m:r>
                    <m:d>
                      <m:dPr>
                        <m:ctrlPr>
                          <a:rPr lang="ar-AE" b="1" i="1"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ar-AE" b="1">
                        <a:latin typeface="Cambria Math"/>
                      </a:rPr>
                      <m:t>,</m:t>
                    </m:r>
                    <m:r>
                      <a:rPr lang="ar-AE" b="1">
                        <a:latin typeface="Cambria Math"/>
                      </a:rPr>
                      <m:t>𝑧</m:t>
                    </m:r>
                    <m:d>
                      <m:dPr>
                        <m:ctrlPr>
                          <a:rPr lang="ar-AE" b="1" i="1"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ar-AE" b="1" dirty="0">
                    <a:latin typeface="Arial Rounded MT Bold" pitchFamily="34" charset="0"/>
                  </a:rPr>
                  <a:t>.</a:t>
                </a:r>
              </a:p>
              <a:p>
                <a:pPr algn="just">
                  <a:buNone/>
                </a:pPr>
                <a:r>
                  <a:rPr lang="en-US" b="1" dirty="0">
                    <a:latin typeface="Arial Rounded MT Bold" pitchFamily="34" charset="0"/>
                  </a:rPr>
                  <a:t>Example (method): If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/>
                      </a:rPr>
                      <m:t>𝑥</m:t>
                    </m:r>
                    <m:r>
                      <a:rPr lang="en-US" b="1">
                        <a:latin typeface="Cambria Math"/>
                      </a:rPr>
                      <m:t>=</m:t>
                    </m:r>
                    <m:r>
                      <a:rPr lang="en-US" b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ar-AE" b="1" i="1"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b="1" dirty="0">
                    <a:latin typeface="Arial Rounded MT Bold" pitchFamily="34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/>
                      </a:rPr>
                      <m:t>𝑦</m:t>
                    </m:r>
                    <m:r>
                      <a:rPr lang="en-US" b="1">
                        <a:latin typeface="Cambria Math"/>
                      </a:rPr>
                      <m:t>=</m:t>
                    </m:r>
                    <m:r>
                      <a:rPr lang="en-US" b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ar-AE" b="1" i="1"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ar-AE" b="1" dirty="0">
                    <a:latin typeface="Arial Rounded MT Bold" pitchFamily="34" charset="0"/>
                  </a:rPr>
                  <a:t>, </a:t>
                </a:r>
                <a:r>
                  <a:rPr lang="en-US" b="1" dirty="0">
                    <a:latin typeface="Arial Rounded MT Bold" pitchFamily="34" charset="0"/>
                  </a:rPr>
                  <a:t>solve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/>
                      </a:rPr>
                      <m:t>𝑡</m:t>
                    </m:r>
                    <m:r>
                      <a:rPr lang="en-US" b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ar-AE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ar-AE" b="1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ar-AE" b="1">
                            <a:latin typeface="Cambria Math"/>
                          </a:rPr>
                          <m:t>−</m:t>
                        </m:r>
                        <m:r>
                          <a:rPr lang="ar-AE" b="1">
                            <a:latin typeface="Cambria Math"/>
                          </a:rPr>
                          <m:t>1</m:t>
                        </m:r>
                      </m:sup>
                    </m:sSup>
                    <m:d>
                      <m:dPr>
                        <m:ctrlPr>
                          <a:rPr lang="ar-AE" b="1" i="1"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ar-AE" b="1" dirty="0">
                    <a:latin typeface="Arial Rounded MT Bold" pitchFamily="34" charset="0"/>
                  </a:rPr>
                  <a:t>(</a:t>
                </a:r>
                <a:r>
                  <a:rPr lang="en-US" b="1" dirty="0">
                    <a:latin typeface="Arial Rounded MT Bold" pitchFamily="34" charset="0"/>
                  </a:rPr>
                  <a:t>or express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/>
                      </a:rPr>
                      <m:t>𝑡</m:t>
                    </m:r>
                  </m:oMath>
                </a14:m>
                <a:r>
                  <a:rPr lang="en-US" b="1" dirty="0">
                    <a:latin typeface="Arial Rounded MT Bold" pitchFamily="34" charset="0"/>
                  </a:rPr>
                  <a:t> from one </a:t>
                </a:r>
                <a:r>
                  <a:rPr lang="en-US" b="1" dirty="0" smtClean="0">
                    <a:latin typeface="Arial Rounded MT Bold" pitchFamily="34" charset="0"/>
                  </a:rPr>
                  <a:t>equation  </a:t>
                </a:r>
                <a:r>
                  <a:rPr lang="en-US" b="1" dirty="0">
                    <a:latin typeface="Arial Rounded MT Bold" pitchFamily="34" charset="0"/>
                  </a:rPr>
                  <a:t>and substitute into the other to get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/>
                      </a:rPr>
                      <m:t>𝑦</m:t>
                    </m:r>
                    <m:r>
                      <a:rPr lang="en-US" b="1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b="1">
                        <a:latin typeface="Cambria Math"/>
                      </a:rPr>
                      <m:t>Φ</m:t>
                    </m:r>
                    <m:d>
                      <m:dPr>
                        <m:ctrlPr>
                          <a:rPr lang="ar-AE" b="1" i="1">
                            <a:latin typeface="Cambria Math"/>
                          </a:rPr>
                        </m:ctrlPr>
                      </m:dPr>
                      <m:e>
                        <m:r>
                          <a:rPr lang="ar-AE" b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ar-AE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0C49CA7-E3F0-02A0-5266-FA4B733B9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2" y="737822"/>
                <a:ext cx="8982744" cy="2257541"/>
              </a:xfrm>
              <a:prstGeom prst="rect">
                <a:avLst/>
              </a:prstGeom>
              <a:blipFill rotWithShape="1">
                <a:blip r:embed="rId3"/>
                <a:stretch>
                  <a:fillRect l="-611" r="-611" b="-270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99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8316416" y="6356350"/>
            <a:ext cx="370384" cy="365125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fld id="{A48E7C90-24B6-4F12-A20C-633E31BB8BA1}" type="slidenum">
              <a:rPr lang="fr-FR" sz="2400" b="1" smtClean="0">
                <a:solidFill>
                  <a:schemeClr val="tx1"/>
                </a:solidFill>
              </a:rPr>
              <a:t>9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9286" y="260648"/>
            <a:ext cx="1175322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r>
              <a:rPr lang="fr-FR" b="1" dirty="0" smtClean="0">
                <a:latin typeface="Arial Rounded MT Bold" pitchFamily="34" charset="0"/>
              </a:rPr>
              <a:t>Solution:</a:t>
            </a:r>
            <a:endParaRPr lang="fr-FR" b="1" dirty="0">
              <a:latin typeface="Arial Rounded MT Bol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9286" y="1548865"/>
            <a:ext cx="6800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 Rounded MT Bold" pitchFamily="34" charset="0"/>
              </a:rPr>
              <a:t>1/ We take </a:t>
            </a:r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t </a:t>
            </a:r>
            <a:r>
              <a:rPr lang="en-US" b="1" dirty="0">
                <a:latin typeface="Arial Rounded MT Bold" pitchFamily="34" charset="0"/>
              </a:rPr>
              <a:t>from the equation </a:t>
            </a:r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x</a:t>
            </a:r>
            <a:r>
              <a:rPr lang="en-US" b="1" dirty="0">
                <a:latin typeface="Arial Rounded MT Bold" pitchFamily="34" charset="0"/>
              </a:rPr>
              <a:t> , which we replace by  </a:t>
            </a:r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y</a:t>
            </a:r>
            <a:r>
              <a:rPr lang="en-US" b="1" dirty="0">
                <a:latin typeface="Arial Rounded MT Bold" pitchFamily="34" charset="0"/>
              </a:rPr>
              <a:t>:</a:t>
            </a:r>
            <a:endParaRPr lang="fr-FR" b="1" dirty="0">
              <a:latin typeface="Arial Rounded MT Bold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251939" y="2198404"/>
                <a:ext cx="1504323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fr-FR" sz="2000" b="1" i="1" smtClean="0"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fr-FR" b="1" dirty="0">
                    <a:latin typeface="Arial Rounded MT Bold" pitchFamily="34" charset="0"/>
                  </a:rPr>
                  <a:t> x=t+1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39" y="2198404"/>
                <a:ext cx="1504323" cy="392993"/>
              </a:xfrm>
              <a:prstGeom prst="rect">
                <a:avLst/>
              </a:prstGeom>
              <a:blipFill rotWithShape="1">
                <a:blip r:embed="rId2"/>
                <a:stretch>
                  <a:fillRect t="-3125" r="-3644" b="-234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lèche droite 4"/>
          <p:cNvSpPr/>
          <p:nvPr/>
        </p:nvSpPr>
        <p:spPr>
          <a:xfrm>
            <a:off x="2015892" y="2279736"/>
            <a:ext cx="540000" cy="28800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/>
          <p:cNvGrpSpPr/>
          <p:nvPr/>
        </p:nvGrpSpPr>
        <p:grpSpPr>
          <a:xfrm>
            <a:off x="323528" y="1005338"/>
            <a:ext cx="7632496" cy="369332"/>
            <a:chOff x="-1152812" y="4581128"/>
            <a:chExt cx="7632496" cy="369332"/>
          </a:xfrm>
        </p:grpSpPr>
        <p:sp>
          <p:nvSpPr>
            <p:cNvPr id="9" name="ZoneTexte 8"/>
            <p:cNvSpPr txBox="1"/>
            <p:nvPr/>
          </p:nvSpPr>
          <p:spPr>
            <a:xfrm>
              <a:off x="-1152812" y="4581128"/>
              <a:ext cx="24482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x= t+1 </a:t>
              </a:r>
              <a:r>
                <a:rPr lang="fr-FR" b="1" dirty="0" smtClean="0">
                  <a:latin typeface="Arial Rounded MT Bold" pitchFamily="34" charset="0"/>
                </a:rPr>
                <a:t>……….</a:t>
              </a:r>
              <a:r>
                <a:rPr lang="fr-FR" b="1" dirty="0" smtClean="0">
                  <a:latin typeface="Arial Rounded MT Bold" pitchFamily="34" charset="0"/>
                </a:rPr>
                <a:t> </a:t>
              </a:r>
              <a:r>
                <a:rPr lang="fr-FR" b="1" dirty="0">
                  <a:solidFill>
                    <a:srgbClr val="FF0000"/>
                  </a:solidFill>
                  <a:latin typeface="Arial Rounded MT Bold" pitchFamily="34" charset="0"/>
                </a:rPr>
                <a:t>(1)</a:t>
              </a:r>
              <a:r>
                <a:rPr lang="fr-FR" b="1" dirty="0">
                  <a:latin typeface="Arial Rounded MT Bold" pitchFamily="34" charset="0"/>
                </a:rPr>
                <a:t> ;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1763688" y="4581128"/>
              <a:ext cx="20882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Arial Rounded MT Bold" pitchFamily="34" charset="0"/>
                </a:rPr>
                <a:t>    z=0 </a:t>
              </a:r>
              <a:r>
                <a:rPr lang="fr-FR" b="1" dirty="0" smtClean="0">
                  <a:latin typeface="Arial Rounded MT Bold" pitchFamily="34" charset="0"/>
                </a:rPr>
                <a:t>……..</a:t>
              </a:r>
              <a:r>
                <a:rPr lang="fr-FR" b="1" dirty="0" smtClean="0">
                  <a:solidFill>
                    <a:srgbClr val="FF0000"/>
                  </a:solidFill>
                  <a:latin typeface="Arial Rounded MT Bold" pitchFamily="34" charset="0"/>
                </a:rPr>
                <a:t>(</a:t>
              </a:r>
              <a:r>
                <a:rPr lang="fr-FR" b="1" dirty="0">
                  <a:solidFill>
                    <a:srgbClr val="FF0000"/>
                  </a:solidFill>
                  <a:latin typeface="Arial Rounded MT Bold" pitchFamily="34" charset="0"/>
                </a:rPr>
                <a:t>2) </a:t>
              </a:r>
              <a:r>
                <a:rPr lang="fr-FR" b="1" dirty="0">
                  <a:latin typeface="Arial Rounded MT Bold" pitchFamily="34" charset="0"/>
                </a:rPr>
                <a:t>;    </a:t>
              </a:r>
            </a:p>
          </p:txBody>
        </p:sp>
        <p:sp>
          <p:nvSpPr>
            <p:cNvPr id="11" name="ZoneTexte 12"/>
            <p:cNvSpPr txBox="1"/>
            <p:nvPr/>
          </p:nvSpPr>
          <p:spPr>
            <a:xfrm>
              <a:off x="4391804" y="4581128"/>
              <a:ext cx="20878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y= t</a:t>
              </a:r>
              <a:r>
                <a:rPr lang="fr-FR" sz="1800" b="1" kern="1200" baseline="300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2</a:t>
              </a:r>
              <a:r>
                <a:rPr lang="fr-FR" sz="1800" b="1" kern="1200" dirty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+1 </a:t>
              </a:r>
              <a:r>
                <a:rPr lang="fr-FR" sz="1800" b="1" kern="1200" dirty="0" smtClean="0">
                  <a:solidFill>
                    <a:srgbClr val="00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……..</a:t>
              </a:r>
              <a:r>
                <a:rPr lang="fr-FR" sz="1800" b="1" kern="1200" dirty="0" smtClean="0">
                  <a:solidFill>
                    <a:srgbClr val="FF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(</a:t>
              </a:r>
              <a:r>
                <a:rPr lang="fr-FR" sz="1800" b="1" kern="1200" dirty="0">
                  <a:solidFill>
                    <a:srgbClr val="FF0000"/>
                  </a:solidFill>
                  <a:effectLst/>
                  <a:latin typeface="Arial Rounded MT Bold"/>
                  <a:ea typeface="Times New Roman"/>
                  <a:cs typeface="Times New Roman"/>
                </a:rPr>
                <a:t>3)  </a:t>
              </a:r>
              <a:endParaRPr lang="fr-FR" sz="1200" dirty="0">
                <a:solidFill>
                  <a:srgbClr val="FF0000"/>
                </a:solidFill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2747624" y="2164067"/>
            <a:ext cx="1744310" cy="461665"/>
            <a:chOff x="2755682" y="1443331"/>
            <a:chExt cx="1744310" cy="461665"/>
          </a:xfrm>
          <a:noFill/>
        </p:grpSpPr>
        <p:sp>
          <p:nvSpPr>
            <p:cNvPr id="6" name="ZoneTexte 5"/>
            <p:cNvSpPr txBox="1"/>
            <p:nvPr/>
          </p:nvSpPr>
          <p:spPr>
            <a:xfrm>
              <a:off x="2755682" y="1443331"/>
              <a:ext cx="116824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t</a:t>
              </a:r>
              <a:r>
                <a:rPr lang="fr-FR" sz="2400" b="1" dirty="0">
                  <a:latin typeface="Arial Rounded MT Bold" pitchFamily="34" charset="0"/>
                </a:rPr>
                <a:t>=x-1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949008" y="1484784"/>
                  <a:ext cx="550984" cy="369332"/>
                </a:xfrm>
                <a:prstGeom prst="rect">
                  <a:avLst/>
                </a:prstGeom>
                <a:grpFill/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fr-FR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fr-FR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∗</m:t>
                            </m:r>
                          </m:e>
                        </m:d>
                      </m:oMath>
                    </m:oMathPara>
                  </a14:m>
                  <a:endParaRPr lang="fr-FR" dirty="0">
                    <a:solidFill>
                      <a:srgbClr val="FF0000"/>
                    </a:solidFill>
                    <a:latin typeface="Broadway" pitchFamily="82" charset="0"/>
                  </a:endParaRPr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9008" y="1484784"/>
                  <a:ext cx="550984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ZoneTexte 13"/>
          <p:cNvSpPr txBox="1"/>
          <p:nvPr/>
        </p:nvSpPr>
        <p:spPr>
          <a:xfrm>
            <a:off x="251939" y="2917017"/>
            <a:ext cx="1655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(*)  →   (3)</a:t>
            </a:r>
          </a:p>
        </p:txBody>
      </p:sp>
      <p:sp>
        <p:nvSpPr>
          <p:cNvPr id="15" name="Flèche droite 14"/>
          <p:cNvSpPr/>
          <p:nvPr/>
        </p:nvSpPr>
        <p:spPr>
          <a:xfrm>
            <a:off x="1570229" y="2998349"/>
            <a:ext cx="540000" cy="28800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2285892" y="2917017"/>
                <a:ext cx="2134815" cy="407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/>
                        </a:rPr>
                        <m:t>𝒚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fr-FR" sz="20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fr-FR" sz="20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fr-FR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fr-FR" sz="2000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fr-FR" sz="2000" b="1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892" y="2917017"/>
                <a:ext cx="2134815" cy="407099"/>
              </a:xfrm>
              <a:prstGeom prst="rect">
                <a:avLst/>
              </a:prstGeom>
              <a:blipFill rotWithShape="1">
                <a:blip r:embed="rId4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644008" y="3574757"/>
            <a:ext cx="4279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Arial Rounded MT Bold" pitchFamily="34" charset="0"/>
              </a:rPr>
              <a:t>so the trajectory described by point M is a </a:t>
            </a:r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parabolic trajectories.</a:t>
            </a:r>
            <a:endParaRPr lang="fr-FR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107" y="2968517"/>
            <a:ext cx="566737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5292432" y="2846180"/>
                <a:ext cx="2442207" cy="470000"/>
              </a:xfrm>
              <a:prstGeom prst="rect">
                <a:avLst/>
              </a:prstGeom>
              <a:gradFill flip="none" rotWithShape="1">
                <a:gsLst>
                  <a:gs pos="0">
                    <a:srgbClr val="00FF00">
                      <a:shade val="30000"/>
                      <a:satMod val="115000"/>
                    </a:srgbClr>
                  </a:gs>
                  <a:gs pos="50000">
                    <a:srgbClr val="00FF00">
                      <a:shade val="67500"/>
                      <a:satMod val="115000"/>
                    </a:srgbClr>
                  </a:gs>
                  <a:gs pos="100000">
                    <a:srgbClr val="00FF00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latin typeface="Cambria Math"/>
                        </a:rPr>
                        <m:t>𝒚</m:t>
                      </m:r>
                      <m:r>
                        <a:rPr lang="fr-FR" sz="24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fr-FR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FR" sz="24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fr-FR" sz="2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fr-FR" sz="2400" b="1" i="1" smtClean="0">
                          <a:latin typeface="Cambria Math"/>
                        </a:rPr>
                        <m:t>−</m:t>
                      </m:r>
                      <m:r>
                        <a:rPr lang="fr-FR" sz="2400" b="1" i="1" smtClean="0">
                          <a:latin typeface="Cambria Math"/>
                        </a:rPr>
                        <m:t>𝟐</m:t>
                      </m:r>
                      <m:r>
                        <a:rPr lang="fr-FR" sz="2400" b="1" i="1" smtClean="0">
                          <a:latin typeface="Cambria Math"/>
                        </a:rPr>
                        <m:t>𝒙</m:t>
                      </m:r>
                      <m:r>
                        <a:rPr lang="fr-FR" sz="2400" b="1" i="1" smtClean="0">
                          <a:latin typeface="Cambria Math"/>
                        </a:rPr>
                        <m:t>+</m:t>
                      </m:r>
                      <m:r>
                        <a:rPr lang="fr-FR" sz="24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432" y="2846180"/>
                <a:ext cx="2442207" cy="470000"/>
              </a:xfrm>
              <a:prstGeom prst="rect">
                <a:avLst/>
              </a:prstGeom>
              <a:blipFill rotWithShape="1">
                <a:blip r:embed="rId6"/>
                <a:stretch>
                  <a:fillRect b="-1168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e 23"/>
          <p:cNvGrpSpPr/>
          <p:nvPr/>
        </p:nvGrpSpPr>
        <p:grpSpPr>
          <a:xfrm>
            <a:off x="465986" y="4320004"/>
            <a:ext cx="6528495" cy="2376264"/>
            <a:chOff x="465986" y="4320004"/>
            <a:chExt cx="6528495" cy="2376264"/>
          </a:xfrm>
        </p:grpSpPr>
        <p:sp>
          <p:nvSpPr>
            <p:cNvPr id="18" name="Nuage 17"/>
            <p:cNvSpPr/>
            <p:nvPr/>
          </p:nvSpPr>
          <p:spPr>
            <a:xfrm>
              <a:off x="465986" y="4320004"/>
              <a:ext cx="6528495" cy="2376264"/>
            </a:xfrm>
            <a:prstGeom prst="cloud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800" b="1" u="sng" dirty="0">
                  <a:solidFill>
                    <a:srgbClr val="FF0000"/>
                  </a:solidFill>
                  <a:latin typeface="Arial Rounded MT Bold"/>
                </a:rPr>
                <a:t>Notes </a:t>
              </a:r>
            </a:p>
            <a:p>
              <a:pPr algn="ctr"/>
              <a:r>
                <a:rPr lang="fr-FR" sz="2400" b="1" i="1" dirty="0">
                  <a:solidFill>
                    <a:schemeClr val="tx1"/>
                  </a:solidFill>
                </a:rPr>
                <a:t>The </a:t>
              </a:r>
              <a:r>
                <a:rPr lang="fr-FR" sz="2400" b="1" i="1" dirty="0" err="1">
                  <a:solidFill>
                    <a:schemeClr val="tx1"/>
                  </a:solidFill>
                </a:rPr>
                <a:t>general</a:t>
              </a:r>
              <a:r>
                <a:rPr lang="fr-FR" sz="2400" b="1" i="1" dirty="0">
                  <a:solidFill>
                    <a:schemeClr val="tx1"/>
                  </a:solidFill>
                </a:rPr>
                <a:t> </a:t>
              </a:r>
              <a:r>
                <a:rPr lang="fr-FR" sz="2400" b="1" i="1" dirty="0" err="1">
                  <a:solidFill>
                    <a:schemeClr val="tx1"/>
                  </a:solidFill>
                </a:rPr>
                <a:t>equation</a:t>
              </a:r>
              <a:r>
                <a:rPr lang="fr-FR" sz="2400" b="1" i="1" dirty="0">
                  <a:solidFill>
                    <a:schemeClr val="tx1"/>
                  </a:solidFill>
                </a:rPr>
                <a:t> of a parabola </a:t>
              </a:r>
              <a:r>
                <a:rPr lang="fr-FR" sz="2400" b="1" i="1" dirty="0" err="1">
                  <a:solidFill>
                    <a:schemeClr val="tx1"/>
                  </a:solidFill>
                </a:rPr>
                <a:t>is</a:t>
              </a:r>
              <a:r>
                <a:rPr lang="fr-FR" sz="2400" b="1" i="1" dirty="0">
                  <a:solidFill>
                    <a:schemeClr val="tx1"/>
                  </a:solidFill>
                </a:rPr>
                <a:t>:</a:t>
              </a:r>
            </a:p>
            <a:p>
              <a:pPr algn="ctr"/>
              <a:endParaRPr lang="fr-FR" sz="2800" b="1" i="1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ZoneTexte 24"/>
                <p:cNvSpPr txBox="1"/>
                <p:nvPr/>
              </p:nvSpPr>
              <p:spPr>
                <a:xfrm>
                  <a:off x="2316700" y="5877272"/>
                  <a:ext cx="2607317" cy="4700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400" b="1" i="1" smtClean="0">
                            <a:latin typeface="Cambria Math"/>
                          </a:rPr>
                          <m:t>𝒚</m:t>
                        </m:r>
                        <m:r>
                          <a:rPr lang="fr-FR" sz="2400" b="1" i="1" smtClean="0"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fr-FR" sz="24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fr-FR" sz="2400" b="1" i="1" smtClean="0">
                                <a:latin typeface="Cambria Math"/>
                              </a:rPr>
                              <m:t>𝒂𝒙</m:t>
                            </m:r>
                          </m:e>
                          <m:sup>
                            <m:r>
                              <a:rPr lang="fr-FR" sz="24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fr-FR" sz="2400" b="1" i="1" smtClean="0">
                            <a:latin typeface="Cambria Math"/>
                          </a:rPr>
                          <m:t>+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𝒃𝒙</m:t>
                        </m:r>
                        <m:r>
                          <a:rPr lang="fr-FR" sz="2400" b="1" i="1" smtClean="0">
                            <a:latin typeface="Cambria Math"/>
                          </a:rPr>
                          <m:t>+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𝒄</m:t>
                        </m:r>
                      </m:oMath>
                    </m:oMathPara>
                  </a14:m>
                  <a:endParaRPr lang="fr-FR" sz="2400" b="1" dirty="0"/>
                </a:p>
              </p:txBody>
            </p:sp>
          </mc:Choice>
          <mc:Fallback xmlns="">
            <p:sp>
              <p:nvSpPr>
                <p:cNvPr id="25" name="ZoneTexte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6700" y="5877272"/>
                  <a:ext cx="2607317" cy="47000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168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1783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14" grpId="0"/>
      <p:bldP spid="15" grpId="0" animBg="1"/>
      <p:bldP spid="16" grpId="0"/>
      <p:bldP spid="17" grpId="0"/>
      <p:bldP spid="23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6366</TotalTime>
  <Words>2857</Words>
  <Application>Microsoft Office PowerPoint</Application>
  <PresentationFormat>Affichage à l'écran (4:3)</PresentationFormat>
  <Paragraphs>374</Paragraphs>
  <Slides>26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Thème Office</vt:lpstr>
      <vt:lpstr>Présentation PowerPoint</vt:lpstr>
      <vt:lpstr>Présentation PowerPoint</vt:lpstr>
      <vt:lpstr>Présentation PowerPoint</vt:lpstr>
      <vt:lpstr>Ch# 1: kinematic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1: kinematic</dc:title>
  <dc:creator>Hp</dc:creator>
  <cp:lastModifiedBy>Hp</cp:lastModifiedBy>
  <cp:revision>298</cp:revision>
  <dcterms:created xsi:type="dcterms:W3CDTF">2024-09-20T07:04:46Z</dcterms:created>
  <dcterms:modified xsi:type="dcterms:W3CDTF">2025-10-02T03:27:00Z</dcterms:modified>
</cp:coreProperties>
</file>