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8" r:id="rId3"/>
    <p:sldId id="275" r:id="rId4"/>
    <p:sldId id="276" r:id="rId5"/>
    <p:sldId id="277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D6A0"/>
    <a:srgbClr val="FFD166"/>
    <a:srgbClr val="073B4C"/>
    <a:srgbClr val="05314A"/>
    <a:srgbClr val="4B696D"/>
    <a:srgbClr val="F77C00"/>
    <a:srgbClr val="EAE2B7"/>
    <a:srgbClr val="5ECDF0"/>
    <a:srgbClr val="FFE6AF"/>
    <a:srgbClr val="5CFA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94494C-D456-484E-ACB1-B212D4040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F2C18F-735D-49A9-B762-16C8CD561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D2C9C9-9A29-4DF8-92FC-7C58ECDDA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C7B821-3D86-4142-A078-A39C261CE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AE61BF-3468-4A92-A0E1-760EE3F2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6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6986E1-1D1C-4948-ABDE-8DDF31B15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3B05211-9D1D-45B0-AA98-0B406115E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800C4E-15EF-4A75-BDAF-09EE20E8F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99DA28-CC87-42CD-AAB6-A677329AD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5C6618-B11D-4499-8A2F-74921DE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77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D533B65-41BB-43D4-B3D4-6811220F4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F3AA518-9702-4C1C-8B9D-B4EE66AB3E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47BD55-B236-4CC3-9310-C9CA8B3F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E117BE-F10B-42BC-923D-4C94E079A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E7CB9E-6D56-41C0-B5AF-B5497A1C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19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E389E-CC84-4CBB-A396-814EB385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8B3F54-CF22-4898-BD83-1CCA644DA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2B8151-C34C-4020-ACB9-FAAFD7B4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1E1778-330A-4F80-8E74-ACDF7E6FF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B256C7-2033-4EA0-A250-2BC5E787D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03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A376E-A707-4833-89A8-B048A80A1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F7E3B-8AD9-41D6-BE8B-83C8CCC99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720049-B1E8-42F1-A391-A453E9102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8B1F56-AC84-4228-A15E-4A40A0D81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66EFEE-2C92-4832-A4D8-26C2D688D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F70FFD-AA61-4B2A-BDB3-506E03A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845833-57F8-42B1-9B25-6364D760E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1A0AD6-1385-41AB-B920-50DD87D27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A401534-F598-4D01-83B3-91B74F3D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0E404F-BADC-41B3-A153-AD2B5003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CF70FB4-DB06-4A5B-8331-F0680820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01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DA7DD-EE43-4A47-B9DE-4F68D2A2C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C662EA-0726-4CA2-8A07-37CC81622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41A50F-01AE-45F0-A86D-AE93AC103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71A247-3752-4E07-BAB8-4B8037ABA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A081C1-552B-4BD0-BB1A-CEC4ED7A5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4675BB-9871-4430-AFFE-3AFC723A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1C221D-97FF-44EE-84DE-B041E6CB4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C070495-C2EF-4D91-B61C-B3A956B7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86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A0A83-B44A-459A-A996-B208F382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A2990E-76E5-4A01-8453-6C13F429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FC2A8D2-9D2B-4C43-B1A4-C3D5452B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037CEB4-C9C0-4D74-8BBB-18E3586F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88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E7DE2A82-47D1-43D5-BC8C-8A6B0AB6C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10000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5">
            <a:extLst>
              <a:ext uri="{FF2B5EF4-FFF2-40B4-BE49-F238E27FC236}">
                <a16:creationId xmlns:a16="http://schemas.microsoft.com/office/drawing/2014/main" id="{ABEBF760-2D52-4A35-BA56-D1B031C0C0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10703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49A751B6-D8E3-456C-B82D-4CFF8C9344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B4783E5A-1690-40AD-BB86-3EC7D1BF8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12109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DDBB7854-CCE4-4A3F-BF9F-802BEB0234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291406" y="1485000"/>
            <a:ext cx="2772000" cy="3888000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C4B23E80-2FA0-48E7-A5EA-994E0E8B5DC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709297" y="1485000"/>
            <a:ext cx="2772000" cy="388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69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528CB-C19F-44F5-AFFE-0084B2837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4D11C-24C0-473F-A604-E65C65081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19FBC8-0B1A-4C99-B88B-C04381D62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AA996B-5F95-416D-AB3D-068D3FF8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69E8E93-976E-4594-A603-D97E24F3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EE52AC-7F1C-42B2-8927-077EDD9EC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1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DE7FA7-901B-441A-87E5-CF9B9119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FC6D5C3-070F-4A77-862A-24FF8CCD0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12FFB76-3650-45B4-BA9E-584A1E6E9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9D85EF9-D412-457C-94A5-90B0DEEC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847390A-841A-455D-B9C2-691D926F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F9045E-3646-42A1-A105-A4500D5F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5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B151DF-2393-4FD4-B5EC-13E8C3079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11316C-1B32-4EF2-BB12-FAA5C6693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61192-B5AC-4E06-8004-768BE71B8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6EF08-D330-4786-9D68-1D7D19824D4E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277A46-A513-42BC-92CC-B2411D6EC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6EE00D-1AE5-4AEC-9E30-AD0A73B65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9607D-ACFE-494E-9716-EE22EADBA2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50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A179A4F-B574-052C-D8B3-C7F29FEE7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069383"/>
            <a:ext cx="9144000" cy="4188417"/>
          </a:xfrm>
        </p:spPr>
        <p:txBody>
          <a:bodyPr>
            <a:normAutofit/>
          </a:bodyPr>
          <a:lstStyle/>
          <a:p>
            <a:endParaRPr lang="ar-DZ" dirty="0">
              <a:cs typeface="Fanan" pitchFamily="2" charset="-78"/>
            </a:endParaRPr>
          </a:p>
          <a:p>
            <a:r>
              <a:rPr lang="ar-DZ" sz="3600" dirty="0">
                <a:cs typeface="Fanan" pitchFamily="2" charset="-78"/>
              </a:rPr>
              <a:t>الفرع الأول: دور النيابة العامة: أعضاؤها قضاة يمثلون الحق العام من أجل تطبيق القانون خاصة في إطار ممارسة الدعوى العمومية.</a:t>
            </a:r>
          </a:p>
          <a:p>
            <a:r>
              <a:rPr lang="ar-DZ" sz="3600" dirty="0">
                <a:cs typeface="Fanan" pitchFamily="2" charset="-78"/>
              </a:rPr>
              <a:t>وتتدخل كذلك كصاحبة السلطة في الإقليم التابع </a:t>
            </a:r>
            <a:r>
              <a:rPr lang="ar-DZ" sz="3600" dirty="0" err="1">
                <a:cs typeface="Fanan" pitchFamily="2" charset="-78"/>
              </a:rPr>
              <a:t>لإختصاصها</a:t>
            </a:r>
            <a:r>
              <a:rPr lang="ar-DZ" sz="3600" dirty="0">
                <a:cs typeface="Fanan" pitchFamily="2" charset="-78"/>
              </a:rPr>
              <a:t> عند منح تراخيص تدخل أعوان الضبطية القضائية وغيرهم.....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751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82C2D7CC-1DA8-E463-5287-B6CA76098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991892"/>
            <a:ext cx="9185329" cy="4265908"/>
          </a:xfrm>
        </p:spPr>
        <p:txBody>
          <a:bodyPr>
            <a:normAutofit/>
          </a:bodyPr>
          <a:lstStyle/>
          <a:p>
            <a:endParaRPr lang="ar-DZ" dirty="0">
              <a:cs typeface="Fanan" pitchFamily="2" charset="-78"/>
            </a:endParaRPr>
          </a:p>
          <a:p>
            <a:endParaRPr lang="ar-DZ" dirty="0">
              <a:cs typeface="Fanan" pitchFamily="2" charset="-78"/>
            </a:endParaRPr>
          </a:p>
          <a:p>
            <a:r>
              <a:rPr lang="ar-DZ" sz="3600" dirty="0">
                <a:cs typeface="Fanan" pitchFamily="2" charset="-78"/>
              </a:rPr>
              <a:t>الفرع </a:t>
            </a:r>
            <a:r>
              <a:rPr lang="ar-DZ" sz="3600" dirty="0" err="1">
                <a:cs typeface="Fanan" pitchFamily="2" charset="-78"/>
              </a:rPr>
              <a:t>الثاني:دور</a:t>
            </a:r>
            <a:r>
              <a:rPr lang="ar-DZ" sz="3600" dirty="0">
                <a:cs typeface="Fanan" pitchFamily="2" charset="-78"/>
              </a:rPr>
              <a:t> قضاة الحكم في فض المنازعات:</a:t>
            </a:r>
          </a:p>
          <a:p>
            <a:r>
              <a:rPr lang="ar-DZ" sz="3600" dirty="0">
                <a:cs typeface="Fanan" pitchFamily="2" charset="-78"/>
              </a:rPr>
              <a:t>القسم التجاري</a:t>
            </a:r>
          </a:p>
          <a:p>
            <a:r>
              <a:rPr lang="ar-DZ" sz="3600" dirty="0">
                <a:cs typeface="Fanan" pitchFamily="2" charset="-78"/>
              </a:rPr>
              <a:t>القسم المدني</a:t>
            </a:r>
          </a:p>
          <a:p>
            <a:r>
              <a:rPr lang="ar-DZ" sz="3600" dirty="0">
                <a:cs typeface="Fanan" pitchFamily="2" charset="-78"/>
              </a:rPr>
              <a:t>القسم </a:t>
            </a:r>
            <a:r>
              <a:rPr lang="ar-DZ" sz="3600" dirty="0" err="1">
                <a:cs typeface="Fanan" pitchFamily="2" charset="-78"/>
              </a:rPr>
              <a:t>الجزائي..الخ</a:t>
            </a:r>
            <a:r>
              <a:rPr lang="ar-DZ" sz="3600" dirty="0">
                <a:cs typeface="Fanan" pitchFamily="2" charset="-78"/>
              </a:rPr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5546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E7A4D9F-9B96-4994-9D2C-B409DCF6AF1C}"/>
              </a:ext>
            </a:extLst>
          </p:cNvPr>
          <p:cNvSpPr txBox="1"/>
          <p:nvPr/>
        </p:nvSpPr>
        <p:spPr>
          <a:xfrm>
            <a:off x="1161172" y="1271118"/>
            <a:ext cx="986965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algn="ctr"/>
            <a:r>
              <a:rPr lang="ar-DZ" sz="3600" dirty="0">
                <a:cs typeface="Fanan" pitchFamily="2" charset="-78"/>
              </a:rPr>
              <a:t>الفرع </a:t>
            </a:r>
            <a:r>
              <a:rPr lang="ar-DZ" sz="3600" dirty="0" err="1">
                <a:cs typeface="Fanan" pitchFamily="2" charset="-78"/>
              </a:rPr>
              <a:t>الثالث:حق</a:t>
            </a:r>
            <a:r>
              <a:rPr lang="ar-DZ" sz="3600" dirty="0">
                <a:cs typeface="Fanan" pitchFamily="2" charset="-78"/>
              </a:rPr>
              <a:t> المستهلك في اللجوء للقضاء:</a:t>
            </a:r>
          </a:p>
          <a:p>
            <a:pPr algn="ctr"/>
            <a:r>
              <a:rPr lang="ar-DZ" sz="3600" dirty="0" err="1">
                <a:cs typeface="Fanan" pitchFamily="2" charset="-78"/>
              </a:rPr>
              <a:t>أولا:شروط</a:t>
            </a:r>
            <a:r>
              <a:rPr lang="ar-DZ" sz="3600" dirty="0">
                <a:cs typeface="Fanan" pitchFamily="2" charset="-78"/>
              </a:rPr>
              <a:t> قبول </a:t>
            </a:r>
            <a:r>
              <a:rPr lang="ar-DZ" sz="3600" dirty="0" err="1">
                <a:cs typeface="Fanan" pitchFamily="2" charset="-78"/>
              </a:rPr>
              <a:t>الدعوى:مادة</a:t>
            </a:r>
            <a:r>
              <a:rPr lang="ar-DZ" sz="3600" dirty="0">
                <a:cs typeface="Fanan" pitchFamily="2" charset="-78"/>
              </a:rPr>
              <a:t> 13فقرة 01من القانون 09/08 .</a:t>
            </a:r>
          </a:p>
          <a:p>
            <a:pPr algn="ctr"/>
            <a:r>
              <a:rPr lang="ar-DZ" sz="3600" dirty="0">
                <a:cs typeface="Fanan" pitchFamily="2" charset="-78"/>
              </a:rPr>
              <a:t>الصفة </a:t>
            </a:r>
          </a:p>
          <a:p>
            <a:pPr algn="ctr"/>
            <a:r>
              <a:rPr lang="ar-DZ" sz="3600" dirty="0">
                <a:cs typeface="Fanan" pitchFamily="2" charset="-78"/>
              </a:rPr>
              <a:t>المصلحة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  <p:pic>
        <p:nvPicPr>
          <p:cNvPr id="7" name="Image 6">
            <a:hlinkClick r:id="" action="ppaction://noaction"/>
            <a:extLst>
              <a:ext uri="{FF2B5EF4-FFF2-40B4-BE49-F238E27FC236}">
                <a16:creationId xmlns:a16="http://schemas.microsoft.com/office/drawing/2014/main" id="{F776173D-CE8A-4713-B856-4C974ED9B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4468" y="6230468"/>
            <a:ext cx="627532" cy="62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9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5218E7-3496-E1E1-73DB-AD13FD342D4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221191"/>
            <a:ext cx="10515600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قد تكون الدعوى كإجراء وقائي وقد تكون كسبب للحصول على التعويض عن وقوع الضرر.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الدعوى الفردية </a:t>
            </a:r>
          </a:p>
          <a:p>
            <a:pPr marL="0" indent="0" algn="ctr">
              <a:buNone/>
            </a:pPr>
            <a:r>
              <a:rPr lang="ar-DZ" sz="3600" dirty="0">
                <a:cs typeface="Fanan" pitchFamily="2" charset="-78"/>
              </a:rPr>
              <a:t>الدعوى الجماعية.</a:t>
            </a:r>
          </a:p>
          <a:p>
            <a:pPr algn="ctr"/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092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FAB115-4E0B-9AD9-89C2-9218D3563E1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019713"/>
            <a:ext cx="10515600" cy="4226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7200">
                <a:latin typeface="ae_AlMohanad" panose="02060603050605020204" pitchFamily="18" charset="-78"/>
                <a:cs typeface="ae_AlMohanad" panose="02060603050605020204" pitchFamily="18" charset="-78"/>
              </a:defRPr>
            </a:lvl1pPr>
          </a:lstStyle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ثانيا :دور جمعيات حماية المستهلك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ـ كطرف </a:t>
            </a:r>
            <a:r>
              <a:rPr lang="ar-DZ" sz="4000" dirty="0" err="1">
                <a:cs typeface="Fanan" pitchFamily="2" charset="-78"/>
              </a:rPr>
              <a:t>مدني:مادة</a:t>
            </a:r>
            <a:r>
              <a:rPr lang="ar-DZ" sz="4000" dirty="0">
                <a:cs typeface="Fanan" pitchFamily="2" charset="-78"/>
              </a:rPr>
              <a:t> 17 من القانون 06/12 المتعلق بالجمعيات :وذلك عند وقوع ضرر بمصالح أعضائها الفردية أو الجماعية، شرط أن تكون نتيجة عمل غير مشروع (مادة 23 من القانون03/09)وينجم عنه ضرر بالمصالح المشتركة للمستهلكين.</a:t>
            </a:r>
          </a:p>
          <a:p>
            <a:pPr marL="0" indent="0" algn="ctr">
              <a:buNone/>
            </a:pPr>
            <a:r>
              <a:rPr lang="ar-DZ" sz="4000" dirty="0">
                <a:cs typeface="Fanan" pitchFamily="2" charset="-78"/>
              </a:rPr>
              <a:t>ـ كطرف منضم :في الدعاوى المرفوعة مسبقا.</a:t>
            </a:r>
            <a:endParaRPr lang="fr-FR" sz="4000" dirty="0">
              <a:cs typeface="Fana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067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159</Words>
  <Application>Microsoft Office PowerPoint</Application>
  <PresentationFormat>Grand écran</PresentationFormat>
  <Paragraphs>19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Fanan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zaki</dc:creator>
  <cp:lastModifiedBy>DELL</cp:lastModifiedBy>
  <cp:revision>27</cp:revision>
  <dcterms:created xsi:type="dcterms:W3CDTF">2023-10-28T21:02:18Z</dcterms:created>
  <dcterms:modified xsi:type="dcterms:W3CDTF">2025-12-08T07:33:46Z</dcterms:modified>
</cp:coreProperties>
</file>