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8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A179A4F-B574-052C-D8B3-C7F29FEE7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69383"/>
            <a:ext cx="9144000" cy="4188417"/>
          </a:xfrm>
        </p:spPr>
        <p:txBody>
          <a:bodyPr>
            <a:normAutofit/>
          </a:bodyPr>
          <a:lstStyle/>
          <a:p>
            <a:endParaRPr lang="ar-DZ" dirty="0">
              <a:cs typeface="Fanan" pitchFamily="2" charset="-78"/>
            </a:endParaRPr>
          </a:p>
          <a:p>
            <a:r>
              <a:rPr lang="ar-DZ" sz="3600" dirty="0">
                <a:cs typeface="Fanan" pitchFamily="2" charset="-78"/>
              </a:rPr>
              <a:t>الفرع الأول: دور النيابة العامة: أعضاؤها قضاة يمثلون الحق العام من أجل تطبيق القانون خاصة في إطار ممارسة الدعوى العمومية.</a:t>
            </a:r>
          </a:p>
          <a:p>
            <a:r>
              <a:rPr lang="ar-DZ" sz="3600" dirty="0">
                <a:cs typeface="Fanan" pitchFamily="2" charset="-78"/>
              </a:rPr>
              <a:t>وتتدخل كذلك كصاحبة السلطة في الإقليم التابع </a:t>
            </a:r>
            <a:r>
              <a:rPr lang="ar-DZ" sz="3600" dirty="0" err="1">
                <a:cs typeface="Fanan" pitchFamily="2" charset="-78"/>
              </a:rPr>
              <a:t>لإختصاصها</a:t>
            </a:r>
            <a:r>
              <a:rPr lang="ar-DZ" sz="3600" dirty="0">
                <a:cs typeface="Fanan" pitchFamily="2" charset="-78"/>
              </a:rPr>
              <a:t> عند منح تراخيص تدخل أعوان الضبطية القضائية وغيرهم.....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7517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2C2D7CC-1DA8-E463-5287-B6CA76098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991892"/>
            <a:ext cx="9185329" cy="4265908"/>
          </a:xfrm>
        </p:spPr>
        <p:txBody>
          <a:bodyPr>
            <a:normAutofit/>
          </a:bodyPr>
          <a:lstStyle/>
          <a:p>
            <a:endParaRPr lang="ar-DZ" dirty="0">
              <a:cs typeface="Fanan" pitchFamily="2" charset="-78"/>
            </a:endParaRPr>
          </a:p>
          <a:p>
            <a:endParaRPr lang="ar-DZ" dirty="0">
              <a:cs typeface="Fanan" pitchFamily="2" charset="-78"/>
            </a:endParaRPr>
          </a:p>
          <a:p>
            <a:r>
              <a:rPr lang="ar-DZ" sz="3600" dirty="0">
                <a:cs typeface="Fanan" pitchFamily="2" charset="-78"/>
              </a:rPr>
              <a:t>الفرع </a:t>
            </a:r>
            <a:r>
              <a:rPr lang="ar-DZ" sz="3600" dirty="0" err="1">
                <a:cs typeface="Fanan" pitchFamily="2" charset="-78"/>
              </a:rPr>
              <a:t>الثاني:دور</a:t>
            </a:r>
            <a:r>
              <a:rPr lang="ar-DZ" sz="3600" dirty="0">
                <a:cs typeface="Fanan" pitchFamily="2" charset="-78"/>
              </a:rPr>
              <a:t> قضاة الحكم في فض المنازعات:</a:t>
            </a:r>
          </a:p>
          <a:p>
            <a:r>
              <a:rPr lang="ar-DZ" sz="3600" dirty="0">
                <a:cs typeface="Fanan" pitchFamily="2" charset="-78"/>
              </a:rPr>
              <a:t>القسم التجاري</a:t>
            </a:r>
          </a:p>
          <a:p>
            <a:r>
              <a:rPr lang="ar-DZ" sz="3600" dirty="0">
                <a:cs typeface="Fanan" pitchFamily="2" charset="-78"/>
              </a:rPr>
              <a:t>القسم المدني</a:t>
            </a:r>
          </a:p>
          <a:p>
            <a:r>
              <a:rPr lang="ar-DZ" sz="3600" dirty="0">
                <a:cs typeface="Fanan" pitchFamily="2" charset="-78"/>
              </a:rPr>
              <a:t>القسم </a:t>
            </a:r>
            <a:r>
              <a:rPr lang="ar-DZ" sz="3600" dirty="0" err="1">
                <a:cs typeface="Fanan" pitchFamily="2" charset="-78"/>
              </a:rPr>
              <a:t>الجزائي..الخ</a:t>
            </a:r>
            <a:r>
              <a:rPr lang="ar-DZ" sz="3600" dirty="0">
                <a:cs typeface="Fanan" pitchFamily="2" charset="-78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54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161172" y="1271118"/>
            <a:ext cx="986965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600" dirty="0">
                <a:cs typeface="Fanan" pitchFamily="2" charset="-78"/>
              </a:rPr>
              <a:t>الفرع </a:t>
            </a:r>
            <a:r>
              <a:rPr lang="ar-DZ" sz="3600" dirty="0" err="1">
                <a:cs typeface="Fanan" pitchFamily="2" charset="-78"/>
              </a:rPr>
              <a:t>الثالث:حق</a:t>
            </a:r>
            <a:r>
              <a:rPr lang="ar-DZ" sz="3600" dirty="0">
                <a:cs typeface="Fanan" pitchFamily="2" charset="-78"/>
              </a:rPr>
              <a:t> المستهلك في اللجوء للقضاء:</a:t>
            </a:r>
          </a:p>
          <a:p>
            <a:pPr algn="ctr"/>
            <a:r>
              <a:rPr lang="ar-DZ" sz="3600" dirty="0" err="1">
                <a:cs typeface="Fanan" pitchFamily="2" charset="-78"/>
              </a:rPr>
              <a:t>أولا:شروط</a:t>
            </a:r>
            <a:r>
              <a:rPr lang="ar-DZ" sz="3600" dirty="0">
                <a:cs typeface="Fanan" pitchFamily="2" charset="-78"/>
              </a:rPr>
              <a:t> قبول </a:t>
            </a:r>
            <a:r>
              <a:rPr lang="ar-DZ" sz="3600" dirty="0" err="1">
                <a:cs typeface="Fanan" pitchFamily="2" charset="-78"/>
              </a:rPr>
              <a:t>الدعوى:مادة</a:t>
            </a:r>
            <a:r>
              <a:rPr lang="ar-DZ" sz="3600" dirty="0">
                <a:cs typeface="Fanan" pitchFamily="2" charset="-78"/>
              </a:rPr>
              <a:t> 13فقرة 01من القانون 09/08 .</a:t>
            </a:r>
          </a:p>
          <a:p>
            <a:pPr algn="ctr"/>
            <a:r>
              <a:rPr lang="ar-DZ" sz="3600" dirty="0">
                <a:cs typeface="Fanan" pitchFamily="2" charset="-78"/>
              </a:rPr>
              <a:t>الصفة </a:t>
            </a:r>
          </a:p>
          <a:p>
            <a:pPr algn="ctr"/>
            <a:r>
              <a:rPr lang="ar-DZ" sz="3600" dirty="0">
                <a:cs typeface="Fanan" pitchFamily="2" charset="-78"/>
              </a:rPr>
              <a:t>المصلحة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5218E7-3496-E1E1-73DB-AD13FD342D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21191"/>
            <a:ext cx="10515600" cy="302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قد تكون الدعوى كإجراء وقائي وقد تكون كسبب للحصول على التعويض عن وقوع الضرر.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الدعوى الفردية 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الدعوى الجماعية.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09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FAB115-4E0B-9AD9-89C2-9218D3563E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19713"/>
            <a:ext cx="10515600" cy="422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ثانيا :دور جمعيات حماية المستهلك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ـ كطرف </a:t>
            </a:r>
            <a:r>
              <a:rPr lang="ar-DZ" sz="4000" dirty="0" err="1">
                <a:cs typeface="Fanan" pitchFamily="2" charset="-78"/>
              </a:rPr>
              <a:t>مدني:مادة</a:t>
            </a:r>
            <a:r>
              <a:rPr lang="ar-DZ" sz="4000" dirty="0">
                <a:cs typeface="Fanan" pitchFamily="2" charset="-78"/>
              </a:rPr>
              <a:t> 17 من القانون 06/12 المتعلق بالجمعيات :وذلك عند وقوع ضرر بمصالح أعضائها الفردية أو الجماعية، شرط أن تكون نتيجة عمل غير مشروع (مادة 23 من القانون03/09)وينجم عنه ضرر بالمصالح المشتركة للمستهلكين.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ـ كطرف منضم :في الدعاوى المرفوعة مسبقا.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067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159</Words>
  <Application>Microsoft Office PowerPoint</Application>
  <PresentationFormat>Grand écran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27</cp:revision>
  <dcterms:created xsi:type="dcterms:W3CDTF">2023-10-28T21:02:18Z</dcterms:created>
  <dcterms:modified xsi:type="dcterms:W3CDTF">2025-12-08T07:33:46Z</dcterms:modified>
</cp:coreProperties>
</file>