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6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mbria" panose="02040503050406030204" pitchFamily="18" charset="0"/>
      <p:regular r:id="rId16"/>
      <p:bold r:id="rId17"/>
      <p:italic r:id="rId18"/>
      <p:boldItalic r:id="rId19"/>
    </p:embeddedFont>
    <p:embeddedFont>
      <p:font typeface="Lato Light" panose="020F0502020204030203" pitchFamily="34" charset="0"/>
      <p:regular r:id="rId20"/>
      <p:bold r:id="rId21"/>
      <p:italic r:id="rId22"/>
      <p:boldItalic r:id="rId23"/>
    </p:embeddedFont>
    <p:embeddedFont>
      <p:font typeface="League Spartan" panose="020B0604020202020204" charset="0"/>
      <p:regular r:id="rId24"/>
      <p:bold r:id="rId25"/>
    </p:embeddedFont>
    <p:embeddedFont>
      <p:font typeface="Open Sans" panose="020B0606030504020204" pitchFamily="34" charset="0"/>
      <p:regular r:id="rId26"/>
      <p:bold r:id="rId27"/>
      <p:italic r:id="rId28"/>
      <p:boldItalic r:id="rId29"/>
    </p:embeddedFont>
    <p:embeddedFont>
      <p:font typeface="Open Sans Medium" panose="020B0604020202020204" charset="0"/>
      <p:regular r:id="rId30"/>
      <p:bold r:id="rId31"/>
      <p:italic r:id="rId32"/>
      <p:boldItalic r:id="rId33"/>
    </p:embeddedFont>
    <p:embeddedFont>
      <p:font typeface="Poppins" panose="00000500000000000000" pitchFamily="2" charset="0"/>
      <p:regular r:id="rId34"/>
      <p:bold r:id="rId35"/>
      <p:italic r:id="rId36"/>
      <p:boldItalic r:id="rId37"/>
    </p:embeddedFont>
    <p:embeddedFont>
      <p:font typeface="Roboto" panose="02000000000000000000" pitchFamily="2" charset="0"/>
      <p:regular r:id="rId38"/>
      <p:bold r:id="rId39"/>
      <p:italic r:id="rId40"/>
      <p:boldItalic r:id="rId4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922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9" Type="http://schemas.openxmlformats.org/officeDocument/2006/relationships/font" Target="fonts/font28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font" Target="fonts/font23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font" Target="fonts/font22.fntdata"/><Relationship Id="rId38" Type="http://schemas.openxmlformats.org/officeDocument/2006/relationships/font" Target="fonts/font27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41" Type="http://schemas.openxmlformats.org/officeDocument/2006/relationships/font" Target="fonts/font3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32" Type="http://schemas.openxmlformats.org/officeDocument/2006/relationships/font" Target="fonts/font21.fntdata"/><Relationship Id="rId37" Type="http://schemas.openxmlformats.org/officeDocument/2006/relationships/font" Target="fonts/font26.fntdata"/><Relationship Id="rId40" Type="http://schemas.openxmlformats.org/officeDocument/2006/relationships/font" Target="fonts/font29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font" Target="fonts/font25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font" Target="fonts/font24.fntdata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SLIDES_API33794821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SLIDES_API33794821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SLIDES_API1939505846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SLIDES_API1939505846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SLIDES_API1939505846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SLIDES_API1939505846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SLIDES_API1939505846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SLIDES_API1939505846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SLIDES_API1939505846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SLIDES_API1939505846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SLIDES_API1939505846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SLIDES_API1939505846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SLIDES_API1939505846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SLIDES_API1939505846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fermentation des aliments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SLIDES_API1939505846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SLIDES_API1939505846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808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4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 txBox="1">
            <a:spLocks noGrp="1"/>
          </p:cNvSpPr>
          <p:nvPr>
            <p:ph type="title" hasCustomPrompt="1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9" name="Google Shape;59;p11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A_Introduction_Slide_1">
  <p:cSld name="TITLE_1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>
            <a:spLocks noGrp="1"/>
          </p:cNvSpPr>
          <p:nvPr>
            <p:ph type="title"/>
          </p:nvPr>
        </p:nvSpPr>
        <p:spPr>
          <a:xfrm>
            <a:off x="632175" y="920625"/>
            <a:ext cx="7679700" cy="7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body" idx="1"/>
          </p:nvPr>
        </p:nvSpPr>
        <p:spPr>
          <a:xfrm>
            <a:off x="632175" y="1717350"/>
            <a:ext cx="5520900" cy="265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 sz="13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pic>
        <p:nvPicPr>
          <p:cNvPr id="67" name="Google Shape;67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727196" y="475900"/>
            <a:ext cx="374904" cy="37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3"/>
          <p:cNvPicPr preferRelativeResize="0"/>
          <p:nvPr/>
        </p:nvPicPr>
        <p:blipFill rotWithShape="1">
          <a:blip r:embed="rId3">
            <a:alphaModFix/>
          </a:blip>
          <a:srcRect l="7871" r="4470"/>
          <a:stretch/>
        </p:blipFill>
        <p:spPr>
          <a:xfrm rot="5399995">
            <a:off x="5161977" y="1270987"/>
            <a:ext cx="5149824" cy="2601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398">
          <p15:clr>
            <a:srgbClr val="E46962"/>
          </p15:clr>
        </p15:guide>
        <p15:guide id="4" orient="horz" pos="628">
          <p15:clr>
            <a:srgbClr val="E46962"/>
          </p15:clr>
        </p15:guide>
        <p15:guide id="5" pos="5362">
          <p15:clr>
            <a:srgbClr val="E46962"/>
          </p15:clr>
        </p15:guide>
        <p15:guide id="6" pos="458">
          <p15:clr>
            <a:srgbClr val="E46962"/>
          </p15:clr>
        </p15:guide>
        <p15:guide id="7" orient="horz" pos="1082">
          <p15:clr>
            <a:srgbClr val="E46962"/>
          </p15:clr>
        </p15:guide>
        <p15:guide id="8" orient="horz" pos="903">
          <p15:clr>
            <a:srgbClr val="E46962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A_Title_Body_3">
  <p:cSld name="TITLE_1_1_1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  <p:sp>
        <p:nvSpPr>
          <p:cNvPr id="71" name="Google Shape;71;p14"/>
          <p:cNvSpPr txBox="1">
            <a:spLocks noGrp="1"/>
          </p:cNvSpPr>
          <p:nvPr>
            <p:ph type="subTitle" idx="1"/>
          </p:nvPr>
        </p:nvSpPr>
        <p:spPr>
          <a:xfrm>
            <a:off x="383075" y="1908900"/>
            <a:ext cx="2469000" cy="4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4"/>
          <p:cNvSpPr txBox="1">
            <a:spLocks noGrp="1"/>
          </p:cNvSpPr>
          <p:nvPr>
            <p:ph type="subTitle" idx="2"/>
          </p:nvPr>
        </p:nvSpPr>
        <p:spPr>
          <a:xfrm>
            <a:off x="3284763" y="1908900"/>
            <a:ext cx="2469000" cy="39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73" name="Google Shape;73;p14"/>
          <p:cNvPicPr preferRelativeResize="0"/>
          <p:nvPr/>
        </p:nvPicPr>
        <p:blipFill rotWithShape="1">
          <a:blip r:embed="rId2">
            <a:alphaModFix/>
          </a:blip>
          <a:srcRect r="49205" b="13464"/>
          <a:stretch/>
        </p:blipFill>
        <p:spPr>
          <a:xfrm flipH="1">
            <a:off x="8025" y="3162568"/>
            <a:ext cx="1168200" cy="19809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4"/>
          <p:cNvSpPr txBox="1">
            <a:spLocks noGrp="1"/>
          </p:cNvSpPr>
          <p:nvPr>
            <p:ph type="title"/>
          </p:nvPr>
        </p:nvSpPr>
        <p:spPr>
          <a:xfrm>
            <a:off x="383075" y="1011550"/>
            <a:ext cx="7753500" cy="63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75" name="Google Shape;75;p14"/>
          <p:cNvSpPr txBox="1">
            <a:spLocks noGrp="1"/>
          </p:cNvSpPr>
          <p:nvPr>
            <p:ph type="subTitle" idx="3"/>
          </p:nvPr>
        </p:nvSpPr>
        <p:spPr>
          <a:xfrm>
            <a:off x="6186450" y="1908900"/>
            <a:ext cx="2469000" cy="39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76" name="Google Shape;7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67571" y="475900"/>
            <a:ext cx="374904" cy="3749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orient="horz" pos="628">
          <p15:clr>
            <a:srgbClr val="E46962"/>
          </p15:clr>
        </p15:guide>
        <p15:guide id="4" pos="5328">
          <p15:clr>
            <a:srgbClr val="E46962"/>
          </p15:clr>
        </p15:guide>
        <p15:guide id="5" pos="288">
          <p15:clr>
            <a:srgbClr val="E46962"/>
          </p15:clr>
        </p15:guide>
        <p15:guide id="6" pos="1758">
          <p15:clr>
            <a:srgbClr val="E46962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ints 4_1">
  <p:cSld name="CUSTOM_1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/>
          <p:nvPr/>
        </p:nvSpPr>
        <p:spPr>
          <a:xfrm>
            <a:off x="3036788" y="1364028"/>
            <a:ext cx="1519962" cy="1966570"/>
          </a:xfrm>
          <a:custGeom>
            <a:avLst/>
            <a:gdLst/>
            <a:ahLst/>
            <a:cxnLst/>
            <a:rect l="l" t="t" r="r" b="b"/>
            <a:pathLst>
              <a:path w="4983482" h="6447770" extrusionOk="0">
                <a:moveTo>
                  <a:pt x="4983482" y="0"/>
                </a:moveTo>
                <a:lnTo>
                  <a:pt x="4983482" y="1152"/>
                </a:lnTo>
                <a:lnTo>
                  <a:pt x="4884042" y="6173"/>
                </a:lnTo>
                <a:cubicBezTo>
                  <a:pt x="4168136" y="78877"/>
                  <a:pt x="3609474" y="683482"/>
                  <a:pt x="3609474" y="1418570"/>
                </a:cubicBezTo>
                <a:cubicBezTo>
                  <a:pt x="3609474" y="2107715"/>
                  <a:pt x="4100486" y="2682178"/>
                  <a:pt x="4751750" y="2811200"/>
                </a:cubicBezTo>
                <a:lnTo>
                  <a:pt x="4877001" y="2829915"/>
                </a:lnTo>
                <a:lnTo>
                  <a:pt x="4799835" y="2833812"/>
                </a:lnTo>
                <a:cubicBezTo>
                  <a:pt x="3688520" y="2946672"/>
                  <a:pt x="2821298" y="3885212"/>
                  <a:pt x="2821298" y="5026303"/>
                </a:cubicBezTo>
                <a:lnTo>
                  <a:pt x="2829563" y="5189982"/>
                </a:lnTo>
                <a:lnTo>
                  <a:pt x="2810610" y="5314168"/>
                </a:lnTo>
                <a:cubicBezTo>
                  <a:pt x="2678226" y="5961114"/>
                  <a:pt x="2105809" y="6447770"/>
                  <a:pt x="1419727" y="6447770"/>
                </a:cubicBezTo>
                <a:cubicBezTo>
                  <a:pt x="635633" y="6447770"/>
                  <a:pt x="0" y="5812137"/>
                  <a:pt x="0" y="5028043"/>
                </a:cubicBezTo>
                <a:lnTo>
                  <a:pt x="2309" y="4982324"/>
                </a:lnTo>
                <a:lnTo>
                  <a:pt x="1157" y="4982324"/>
                </a:lnTo>
                <a:lnTo>
                  <a:pt x="6545" y="4769242"/>
                </a:lnTo>
                <a:cubicBezTo>
                  <a:pt x="136898" y="2197684"/>
                  <a:pt x="2198840" y="135741"/>
                  <a:pt x="4770399" y="538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5"/>
          <p:cNvSpPr/>
          <p:nvPr/>
        </p:nvSpPr>
        <p:spPr>
          <a:xfrm>
            <a:off x="4138040" y="1363675"/>
            <a:ext cx="1966570" cy="1519962"/>
          </a:xfrm>
          <a:custGeom>
            <a:avLst/>
            <a:gdLst/>
            <a:ahLst/>
            <a:cxnLst/>
            <a:rect l="l" t="t" r="r" b="b"/>
            <a:pathLst>
              <a:path w="6447769" h="4983482" extrusionOk="0">
                <a:moveTo>
                  <a:pt x="1419727" y="0"/>
                </a:moveTo>
                <a:lnTo>
                  <a:pt x="1465447" y="2309"/>
                </a:lnTo>
                <a:lnTo>
                  <a:pt x="1465447" y="1157"/>
                </a:lnTo>
                <a:lnTo>
                  <a:pt x="1678528" y="6545"/>
                </a:lnTo>
                <a:cubicBezTo>
                  <a:pt x="4250087" y="136898"/>
                  <a:pt x="6312029" y="2198841"/>
                  <a:pt x="6442381" y="4770399"/>
                </a:cubicBezTo>
                <a:lnTo>
                  <a:pt x="6447769" y="4983482"/>
                </a:lnTo>
                <a:lnTo>
                  <a:pt x="6446619" y="4983482"/>
                </a:lnTo>
                <a:lnTo>
                  <a:pt x="6441597" y="4884041"/>
                </a:lnTo>
                <a:cubicBezTo>
                  <a:pt x="6368893" y="4168135"/>
                  <a:pt x="5764288" y="3609473"/>
                  <a:pt x="5029200" y="3609473"/>
                </a:cubicBezTo>
                <a:cubicBezTo>
                  <a:pt x="4294112" y="3609473"/>
                  <a:pt x="3689507" y="4168135"/>
                  <a:pt x="3616803" y="4884041"/>
                </a:cubicBezTo>
                <a:lnTo>
                  <a:pt x="3614562" y="4928423"/>
                </a:lnTo>
                <a:lnTo>
                  <a:pt x="3608185" y="4802127"/>
                </a:lnTo>
                <a:cubicBezTo>
                  <a:pt x="3495325" y="3690812"/>
                  <a:pt x="2556784" y="2823590"/>
                  <a:pt x="1415693" y="2823590"/>
                </a:cubicBezTo>
                <a:lnTo>
                  <a:pt x="1267636" y="2831067"/>
                </a:lnTo>
                <a:lnTo>
                  <a:pt x="1133602" y="2810611"/>
                </a:lnTo>
                <a:cubicBezTo>
                  <a:pt x="486657" y="2678226"/>
                  <a:pt x="0" y="2105810"/>
                  <a:pt x="0" y="1419727"/>
                </a:cubicBezTo>
                <a:cubicBezTo>
                  <a:pt x="0" y="635633"/>
                  <a:pt x="635633" y="0"/>
                  <a:pt x="141972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5"/>
          <p:cNvSpPr/>
          <p:nvPr/>
        </p:nvSpPr>
        <p:spPr>
          <a:xfrm>
            <a:off x="3037141" y="2911624"/>
            <a:ext cx="1966570" cy="1519962"/>
          </a:xfrm>
          <a:custGeom>
            <a:avLst/>
            <a:gdLst/>
            <a:ahLst/>
            <a:cxnLst/>
            <a:rect l="l" t="t" r="r" b="b"/>
            <a:pathLst>
              <a:path w="6447771" h="4983481" extrusionOk="0">
                <a:moveTo>
                  <a:pt x="0" y="0"/>
                </a:moveTo>
                <a:lnTo>
                  <a:pt x="1152" y="0"/>
                </a:lnTo>
                <a:lnTo>
                  <a:pt x="6173" y="99439"/>
                </a:lnTo>
                <a:cubicBezTo>
                  <a:pt x="78877" y="815345"/>
                  <a:pt x="683482" y="1374007"/>
                  <a:pt x="1418570" y="1374007"/>
                </a:cubicBezTo>
                <a:cubicBezTo>
                  <a:pt x="2107715" y="1374007"/>
                  <a:pt x="2682178" y="882996"/>
                  <a:pt x="2811200" y="231731"/>
                </a:cubicBezTo>
                <a:lnTo>
                  <a:pt x="2828419" y="116492"/>
                </a:lnTo>
                <a:lnTo>
                  <a:pt x="2831519" y="177872"/>
                </a:lnTo>
                <a:cubicBezTo>
                  <a:pt x="2944379" y="1289187"/>
                  <a:pt x="3882919" y="2156409"/>
                  <a:pt x="5024010" y="2156409"/>
                </a:cubicBezTo>
                <a:lnTo>
                  <a:pt x="5148631" y="2150116"/>
                </a:lnTo>
                <a:lnTo>
                  <a:pt x="5173203" y="2151357"/>
                </a:lnTo>
                <a:cubicBezTo>
                  <a:pt x="5889109" y="2224061"/>
                  <a:pt x="6447771" y="2828666"/>
                  <a:pt x="6447771" y="3563754"/>
                </a:cubicBezTo>
                <a:cubicBezTo>
                  <a:pt x="6447771" y="4347848"/>
                  <a:pt x="5812138" y="4983481"/>
                  <a:pt x="5028044" y="4983481"/>
                </a:cubicBezTo>
                <a:lnTo>
                  <a:pt x="4982325" y="4981172"/>
                </a:lnTo>
                <a:lnTo>
                  <a:pt x="4982325" y="4982324"/>
                </a:lnTo>
                <a:lnTo>
                  <a:pt x="4769242" y="4976936"/>
                </a:lnTo>
                <a:cubicBezTo>
                  <a:pt x="2197683" y="4846583"/>
                  <a:pt x="135741" y="2784641"/>
                  <a:pt x="5388" y="21308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5"/>
          <p:cNvSpPr/>
          <p:nvPr/>
        </p:nvSpPr>
        <p:spPr>
          <a:xfrm>
            <a:off x="4585148" y="2464634"/>
            <a:ext cx="1519961" cy="1966570"/>
          </a:xfrm>
          <a:custGeom>
            <a:avLst/>
            <a:gdLst/>
            <a:ahLst/>
            <a:cxnLst/>
            <a:rect l="l" t="t" r="r" b="b"/>
            <a:pathLst>
              <a:path w="4983480" h="6447772" extrusionOk="0">
                <a:moveTo>
                  <a:pt x="3563753" y="0"/>
                </a:moveTo>
                <a:cubicBezTo>
                  <a:pt x="4347847" y="0"/>
                  <a:pt x="4983480" y="635633"/>
                  <a:pt x="4983480" y="1419727"/>
                </a:cubicBezTo>
                <a:lnTo>
                  <a:pt x="4981172" y="1465449"/>
                </a:lnTo>
                <a:lnTo>
                  <a:pt x="4982322" y="1465449"/>
                </a:lnTo>
                <a:lnTo>
                  <a:pt x="4976934" y="1678530"/>
                </a:lnTo>
                <a:cubicBezTo>
                  <a:pt x="4846582" y="4250089"/>
                  <a:pt x="2784640" y="6312031"/>
                  <a:pt x="213081" y="6442384"/>
                </a:cubicBezTo>
                <a:lnTo>
                  <a:pt x="0" y="6447772"/>
                </a:lnTo>
                <a:lnTo>
                  <a:pt x="0" y="6446619"/>
                </a:lnTo>
                <a:lnTo>
                  <a:pt x="99439" y="6441598"/>
                </a:lnTo>
                <a:cubicBezTo>
                  <a:pt x="815345" y="6368894"/>
                  <a:pt x="1374007" y="5764289"/>
                  <a:pt x="1374007" y="5029201"/>
                </a:cubicBezTo>
                <a:cubicBezTo>
                  <a:pt x="1374007" y="4294113"/>
                  <a:pt x="815345" y="3689508"/>
                  <a:pt x="99439" y="3616804"/>
                </a:cubicBezTo>
                <a:lnTo>
                  <a:pt x="74876" y="3615564"/>
                </a:lnTo>
                <a:lnTo>
                  <a:pt x="175579" y="3610479"/>
                </a:lnTo>
                <a:cubicBezTo>
                  <a:pt x="1286894" y="3497619"/>
                  <a:pt x="2154116" y="2559078"/>
                  <a:pt x="2154116" y="1417987"/>
                </a:cubicBezTo>
                <a:lnTo>
                  <a:pt x="2149115" y="1318948"/>
                </a:lnTo>
                <a:lnTo>
                  <a:pt x="2151356" y="1274568"/>
                </a:lnTo>
                <a:cubicBezTo>
                  <a:pt x="2224060" y="558662"/>
                  <a:pt x="2828665" y="0"/>
                  <a:pt x="356375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5"/>
          <p:cNvSpPr txBox="1">
            <a:spLocks noGrp="1"/>
          </p:cNvSpPr>
          <p:nvPr>
            <p:ph type="subTitle" idx="1"/>
          </p:nvPr>
        </p:nvSpPr>
        <p:spPr>
          <a:xfrm>
            <a:off x="467425" y="1394975"/>
            <a:ext cx="2198400" cy="121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300"/>
              <a:buFont typeface="Open Sans Medium"/>
              <a:buNone/>
              <a:defRPr sz="1300"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5"/>
          <p:cNvSpPr txBox="1"/>
          <p:nvPr/>
        </p:nvSpPr>
        <p:spPr>
          <a:xfrm>
            <a:off x="3240103" y="2642525"/>
            <a:ext cx="5322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300" b="1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01</a:t>
            </a:r>
            <a:endParaRPr sz="500" b="1"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84" name="Google Shape;84;p15"/>
          <p:cNvSpPr txBox="1"/>
          <p:nvPr/>
        </p:nvSpPr>
        <p:spPr>
          <a:xfrm>
            <a:off x="4305541" y="1611875"/>
            <a:ext cx="5322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300" b="1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02</a:t>
            </a:r>
            <a:endParaRPr sz="500" b="1"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85" name="Google Shape;85;p15"/>
          <p:cNvSpPr txBox="1"/>
          <p:nvPr/>
        </p:nvSpPr>
        <p:spPr>
          <a:xfrm>
            <a:off x="5421603" y="2642525"/>
            <a:ext cx="5322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300" b="1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03</a:t>
            </a:r>
            <a:endParaRPr sz="500" b="1"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86" name="Google Shape;86;p15"/>
          <p:cNvSpPr txBox="1"/>
          <p:nvPr/>
        </p:nvSpPr>
        <p:spPr>
          <a:xfrm>
            <a:off x="4305541" y="3817250"/>
            <a:ext cx="5322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300" b="1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04</a:t>
            </a:r>
            <a:endParaRPr sz="500" b="1"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87" name="Google Shape;87;p15"/>
          <p:cNvSpPr txBox="1">
            <a:spLocks noGrp="1"/>
          </p:cNvSpPr>
          <p:nvPr>
            <p:ph type="subTitle" idx="2"/>
          </p:nvPr>
        </p:nvSpPr>
        <p:spPr>
          <a:xfrm>
            <a:off x="467425" y="3096425"/>
            <a:ext cx="2198400" cy="121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300"/>
              <a:buFont typeface="Open Sans Medium"/>
              <a:buNone/>
              <a:defRPr sz="1300"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subTitle" idx="3"/>
          </p:nvPr>
        </p:nvSpPr>
        <p:spPr>
          <a:xfrm>
            <a:off x="6302925" y="1394975"/>
            <a:ext cx="2277300" cy="12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Open Sans Medium"/>
              <a:buNone/>
              <a:defRPr sz="1300"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subTitle" idx="4"/>
          </p:nvPr>
        </p:nvSpPr>
        <p:spPr>
          <a:xfrm>
            <a:off x="6302925" y="3096425"/>
            <a:ext cx="2277300" cy="12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Open Sans Medium"/>
              <a:buNone/>
              <a:defRPr sz="1300"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title"/>
          </p:nvPr>
        </p:nvSpPr>
        <p:spPr>
          <a:xfrm>
            <a:off x="1245150" y="401725"/>
            <a:ext cx="6653700" cy="4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Lato Light"/>
                <a:ea typeface="Lato Light"/>
                <a:cs typeface="Lato Light"/>
                <a:sym typeface="Lato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Lato Light"/>
                <a:ea typeface="Lato Light"/>
                <a:cs typeface="Lato Light"/>
                <a:sym typeface="Lato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Lato Light"/>
                <a:ea typeface="Lato Light"/>
                <a:cs typeface="Lato Light"/>
                <a:sym typeface="Lato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Lato Light"/>
                <a:ea typeface="Lato Light"/>
                <a:cs typeface="Lato Light"/>
                <a:sym typeface="Lato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Lato Light"/>
                <a:ea typeface="Lato Light"/>
                <a:cs typeface="Lato Light"/>
                <a:sym typeface="Lato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Lato Light"/>
                <a:ea typeface="Lato Light"/>
                <a:cs typeface="Lato Light"/>
                <a:sym typeface="Lato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Lato Light"/>
                <a:ea typeface="Lato Light"/>
                <a:cs typeface="Lato Light"/>
                <a:sym typeface="Lato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A_Title_Body_2">
  <p:cSld name="TITLE_1_1_2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6"/>
          <p:cNvPicPr preferRelativeResize="0"/>
          <p:nvPr/>
        </p:nvPicPr>
        <p:blipFill rotWithShape="1">
          <a:blip r:embed="rId2">
            <a:alphaModFix/>
          </a:blip>
          <a:srcRect r="49205"/>
          <a:stretch/>
        </p:blipFill>
        <p:spPr>
          <a:xfrm flipH="1">
            <a:off x="0" y="-348137"/>
            <a:ext cx="1836600" cy="359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6"/>
          <p:cNvPicPr preferRelativeResize="0"/>
          <p:nvPr/>
        </p:nvPicPr>
        <p:blipFill rotWithShape="1">
          <a:blip r:embed="rId2">
            <a:alphaModFix/>
          </a:blip>
          <a:srcRect r="49205"/>
          <a:stretch/>
        </p:blipFill>
        <p:spPr>
          <a:xfrm rot="10800000">
            <a:off x="0" y="1892238"/>
            <a:ext cx="1836600" cy="35994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  <p:sp>
        <p:nvSpPr>
          <p:cNvPr id="95" name="Google Shape;95;p16"/>
          <p:cNvSpPr>
            <a:spLocks noGrp="1"/>
          </p:cNvSpPr>
          <p:nvPr>
            <p:ph type="pic" idx="2"/>
          </p:nvPr>
        </p:nvSpPr>
        <p:spPr>
          <a:xfrm>
            <a:off x="642700" y="632300"/>
            <a:ext cx="2615100" cy="39189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96" name="Google Shape;96;p16"/>
          <p:cNvSpPr/>
          <p:nvPr/>
        </p:nvSpPr>
        <p:spPr>
          <a:xfrm rot="-695">
            <a:off x="8410293" y="4393362"/>
            <a:ext cx="1484700" cy="1476900"/>
          </a:xfrm>
          <a:prstGeom prst="pie">
            <a:avLst>
              <a:gd name="adj1" fmla="val 10804369"/>
              <a:gd name="adj2" fmla="val 16200000"/>
            </a:avLst>
          </a:prstGeom>
          <a:gradFill>
            <a:gsLst>
              <a:gs pos="0">
                <a:srgbClr val="FFC982"/>
              </a:gs>
              <a:gs pos="100000">
                <a:srgbClr val="F58F09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C2C2C"/>
              </a:solidFill>
            </a:endParaRPr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/>
          </p:nvPr>
        </p:nvSpPr>
        <p:spPr>
          <a:xfrm>
            <a:off x="4722075" y="997400"/>
            <a:ext cx="3589800" cy="65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98" name="Google Shape;98;p16"/>
          <p:cNvSpPr/>
          <p:nvPr/>
        </p:nvSpPr>
        <p:spPr>
          <a:xfrm>
            <a:off x="4800600" y="632300"/>
            <a:ext cx="775500" cy="131400"/>
          </a:xfrm>
          <a:prstGeom prst="roundRect">
            <a:avLst>
              <a:gd name="adj" fmla="val 50000"/>
            </a:avLst>
          </a:prstGeom>
          <a:solidFill>
            <a:srgbClr val="F47C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subTitle" idx="1"/>
          </p:nvPr>
        </p:nvSpPr>
        <p:spPr>
          <a:xfrm>
            <a:off x="4722075" y="1959150"/>
            <a:ext cx="3589800" cy="274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E46962"/>
          </p15:clr>
        </p15:guide>
        <p15:guide id="2" pos="3024">
          <p15:clr>
            <a:srgbClr val="E46962"/>
          </p15:clr>
        </p15:guide>
        <p15:guide id="3" pos="405">
          <p15:clr>
            <a:srgbClr val="E46962"/>
          </p15:clr>
        </p15:guide>
        <p15:guide id="4" orient="horz" pos="628">
          <p15:clr>
            <a:srgbClr val="E46962"/>
          </p15:clr>
        </p15:guide>
        <p15:guide id="5" pos="5328">
          <p15:clr>
            <a:srgbClr val="E46962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ints 3_1">
  <p:cSld name="Default Slide_1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7"/>
          <p:cNvSpPr txBox="1">
            <a:spLocks noGrp="1"/>
          </p:cNvSpPr>
          <p:nvPr>
            <p:ph type="subTitle" idx="1"/>
          </p:nvPr>
        </p:nvSpPr>
        <p:spPr>
          <a:xfrm>
            <a:off x="6595075" y="2305850"/>
            <a:ext cx="2096100" cy="136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Open Sans Medium"/>
              <a:buNone/>
              <a:defRPr sz="1300"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title"/>
          </p:nvPr>
        </p:nvSpPr>
        <p:spPr>
          <a:xfrm>
            <a:off x="1730850" y="401725"/>
            <a:ext cx="5682300" cy="4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Lato Light"/>
                <a:ea typeface="Lato Light"/>
                <a:cs typeface="Lato Light"/>
                <a:sym typeface="Lato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Lato Light"/>
                <a:ea typeface="Lato Light"/>
                <a:cs typeface="Lato Light"/>
                <a:sym typeface="Lato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Lato Light"/>
                <a:ea typeface="Lato Light"/>
                <a:cs typeface="Lato Light"/>
                <a:sym typeface="Lato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Lato Light"/>
                <a:ea typeface="Lato Light"/>
                <a:cs typeface="Lato Light"/>
                <a:sym typeface="Lato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Lato Light"/>
                <a:ea typeface="Lato Light"/>
                <a:cs typeface="Lato Light"/>
                <a:sym typeface="Lato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Lato Light"/>
                <a:ea typeface="Lato Light"/>
                <a:cs typeface="Lato Light"/>
                <a:sym typeface="Lato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Lato Light"/>
                <a:ea typeface="Lato Light"/>
                <a:cs typeface="Lato Light"/>
                <a:sym typeface="Lato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subTitle" idx="2"/>
          </p:nvPr>
        </p:nvSpPr>
        <p:spPr>
          <a:xfrm>
            <a:off x="467425" y="1394975"/>
            <a:ext cx="2198400" cy="82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300"/>
              <a:buFont typeface="Open Sans Medium"/>
              <a:buNone/>
              <a:defRPr sz="1300"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7"/>
          <p:cNvSpPr txBox="1">
            <a:spLocks noGrp="1"/>
          </p:cNvSpPr>
          <p:nvPr>
            <p:ph type="subTitle" idx="3"/>
          </p:nvPr>
        </p:nvSpPr>
        <p:spPr>
          <a:xfrm>
            <a:off x="456700" y="3405075"/>
            <a:ext cx="2361600" cy="88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300"/>
              <a:buFont typeface="Open Sans Medium"/>
              <a:buNone/>
              <a:defRPr sz="1300"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7"/>
          <p:cNvSpPr/>
          <p:nvPr/>
        </p:nvSpPr>
        <p:spPr>
          <a:xfrm>
            <a:off x="4097288" y="1312051"/>
            <a:ext cx="2066887" cy="2072038"/>
          </a:xfrm>
          <a:custGeom>
            <a:avLst/>
            <a:gdLst/>
            <a:ahLst/>
            <a:cxnLst/>
            <a:rect l="l" t="t" r="r" b="b"/>
            <a:pathLst>
              <a:path w="958" h="1016" extrusionOk="0">
                <a:moveTo>
                  <a:pt x="453" y="0"/>
                </a:moveTo>
                <a:cubicBezTo>
                  <a:pt x="367" y="0"/>
                  <a:pt x="286" y="22"/>
                  <a:pt x="215" y="59"/>
                </a:cubicBezTo>
                <a:cubicBezTo>
                  <a:pt x="247" y="76"/>
                  <a:pt x="276" y="96"/>
                  <a:pt x="304" y="119"/>
                </a:cubicBezTo>
                <a:cubicBezTo>
                  <a:pt x="416" y="212"/>
                  <a:pt x="497" y="358"/>
                  <a:pt x="486" y="514"/>
                </a:cubicBezTo>
                <a:cubicBezTo>
                  <a:pt x="480" y="602"/>
                  <a:pt x="481" y="677"/>
                  <a:pt x="410" y="778"/>
                </a:cubicBezTo>
                <a:cubicBezTo>
                  <a:pt x="154" y="1002"/>
                  <a:pt x="0" y="732"/>
                  <a:pt x="0" y="732"/>
                </a:cubicBezTo>
                <a:cubicBezTo>
                  <a:pt x="27" y="877"/>
                  <a:pt x="209" y="960"/>
                  <a:pt x="209" y="960"/>
                </a:cubicBezTo>
                <a:cubicBezTo>
                  <a:pt x="278" y="996"/>
                  <a:pt x="370" y="1016"/>
                  <a:pt x="454" y="1016"/>
                </a:cubicBezTo>
                <a:cubicBezTo>
                  <a:pt x="553" y="1016"/>
                  <a:pt x="644" y="982"/>
                  <a:pt x="722" y="933"/>
                </a:cubicBezTo>
                <a:cubicBezTo>
                  <a:pt x="864" y="843"/>
                  <a:pt x="958" y="685"/>
                  <a:pt x="958" y="505"/>
                </a:cubicBezTo>
                <a:cubicBezTo>
                  <a:pt x="958" y="226"/>
                  <a:pt x="732" y="0"/>
                  <a:pt x="45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09550" tIns="54775" rIns="109550" bIns="547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06" name="Google Shape;106;p17"/>
          <p:cNvSpPr/>
          <p:nvPr/>
        </p:nvSpPr>
        <p:spPr>
          <a:xfrm>
            <a:off x="2979825" y="1320666"/>
            <a:ext cx="2197264" cy="1922987"/>
          </a:xfrm>
          <a:custGeom>
            <a:avLst/>
            <a:gdLst/>
            <a:ahLst/>
            <a:cxnLst/>
            <a:rect l="l" t="t" r="r" b="b"/>
            <a:pathLst>
              <a:path w="1018" h="943" extrusionOk="0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09550" tIns="54775" rIns="109550" bIns="547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07" name="Google Shape;107;p17"/>
          <p:cNvSpPr/>
          <p:nvPr/>
        </p:nvSpPr>
        <p:spPr>
          <a:xfrm>
            <a:off x="3522899" y="2126219"/>
            <a:ext cx="2201823" cy="2066006"/>
          </a:xfrm>
          <a:custGeom>
            <a:avLst/>
            <a:gdLst/>
            <a:ahLst/>
            <a:cxnLst/>
            <a:rect l="l" t="t" r="r" b="b"/>
            <a:pathLst>
              <a:path w="1020" h="1013" extrusionOk="0">
                <a:moveTo>
                  <a:pt x="325" y="421"/>
                </a:moveTo>
                <a:cubicBezTo>
                  <a:pt x="325" y="421"/>
                  <a:pt x="249" y="349"/>
                  <a:pt x="249" y="230"/>
                </a:cubicBezTo>
                <a:cubicBezTo>
                  <a:pt x="249" y="116"/>
                  <a:pt x="322" y="34"/>
                  <a:pt x="439" y="2"/>
                </a:cubicBezTo>
                <a:cubicBezTo>
                  <a:pt x="439" y="2"/>
                  <a:pt x="437" y="0"/>
                  <a:pt x="437" y="0"/>
                </a:cubicBezTo>
                <a:cubicBezTo>
                  <a:pt x="194" y="38"/>
                  <a:pt x="0" y="248"/>
                  <a:pt x="0" y="503"/>
                </a:cubicBezTo>
                <a:cubicBezTo>
                  <a:pt x="0" y="785"/>
                  <a:pt x="228" y="1013"/>
                  <a:pt x="510" y="1013"/>
                </a:cubicBezTo>
                <a:cubicBezTo>
                  <a:pt x="792" y="1013"/>
                  <a:pt x="1020" y="785"/>
                  <a:pt x="1020" y="503"/>
                </a:cubicBezTo>
                <a:cubicBezTo>
                  <a:pt x="1020" y="503"/>
                  <a:pt x="679" y="804"/>
                  <a:pt x="325" y="4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09550" tIns="54775" rIns="109550" bIns="547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08" name="Google Shape;108;p17"/>
          <p:cNvSpPr txBox="1"/>
          <p:nvPr/>
        </p:nvSpPr>
        <p:spPr>
          <a:xfrm>
            <a:off x="3437328" y="1737425"/>
            <a:ext cx="5322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300" b="1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01</a:t>
            </a:r>
            <a:endParaRPr sz="500" b="1"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109" name="Google Shape;109;p17"/>
          <p:cNvSpPr txBox="1"/>
          <p:nvPr/>
        </p:nvSpPr>
        <p:spPr>
          <a:xfrm>
            <a:off x="5422878" y="2188350"/>
            <a:ext cx="5322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300" b="1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02</a:t>
            </a:r>
            <a:endParaRPr sz="500" b="1"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110" name="Google Shape;110;p17"/>
          <p:cNvSpPr txBox="1"/>
          <p:nvPr/>
        </p:nvSpPr>
        <p:spPr>
          <a:xfrm>
            <a:off x="3969528" y="3405075"/>
            <a:ext cx="5322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300" b="1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03</a:t>
            </a:r>
            <a:endParaRPr sz="500" b="1"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ints 3_2">
  <p:cSld name="TITLE_1_1_2_1_1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  <p:sp>
        <p:nvSpPr>
          <p:cNvPr id="113" name="Google Shape;113;p18"/>
          <p:cNvSpPr txBox="1">
            <a:spLocks noGrp="1"/>
          </p:cNvSpPr>
          <p:nvPr>
            <p:ph type="title"/>
          </p:nvPr>
        </p:nvSpPr>
        <p:spPr>
          <a:xfrm>
            <a:off x="642700" y="650250"/>
            <a:ext cx="4270500" cy="7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114" name="Google Shape;114;p18"/>
          <p:cNvSpPr txBox="1"/>
          <p:nvPr/>
        </p:nvSpPr>
        <p:spPr>
          <a:xfrm>
            <a:off x="642695" y="1741075"/>
            <a:ext cx="474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000" b="1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rPr>
              <a:t>01</a:t>
            </a:r>
            <a:endParaRPr sz="2000">
              <a:solidFill>
                <a:schemeClr val="accent4"/>
              </a:solidFill>
            </a:endParaRPr>
          </a:p>
        </p:txBody>
      </p:sp>
      <p:sp>
        <p:nvSpPr>
          <p:cNvPr id="115" name="Google Shape;115;p18"/>
          <p:cNvSpPr txBox="1">
            <a:spLocks noGrp="1"/>
          </p:cNvSpPr>
          <p:nvPr>
            <p:ph type="subTitle" idx="1"/>
          </p:nvPr>
        </p:nvSpPr>
        <p:spPr>
          <a:xfrm>
            <a:off x="1185925" y="1687125"/>
            <a:ext cx="3727200" cy="9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Open Sans Medium"/>
              <a:buNone/>
              <a:defRPr sz="1100"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16" name="Google Shape;116;p18"/>
          <p:cNvSpPr txBox="1"/>
          <p:nvPr/>
        </p:nvSpPr>
        <p:spPr>
          <a:xfrm>
            <a:off x="642695" y="2768100"/>
            <a:ext cx="474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000" b="1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rPr>
              <a:t>02</a:t>
            </a:r>
            <a:endParaRPr sz="2000">
              <a:solidFill>
                <a:schemeClr val="accent4"/>
              </a:solidFill>
            </a:endParaRPr>
          </a:p>
        </p:txBody>
      </p:sp>
      <p:sp>
        <p:nvSpPr>
          <p:cNvPr id="117" name="Google Shape;117;p18"/>
          <p:cNvSpPr txBox="1">
            <a:spLocks noGrp="1"/>
          </p:cNvSpPr>
          <p:nvPr>
            <p:ph type="subTitle" idx="2"/>
          </p:nvPr>
        </p:nvSpPr>
        <p:spPr>
          <a:xfrm>
            <a:off x="1185925" y="2726325"/>
            <a:ext cx="3727200" cy="9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Open Sans Medium"/>
              <a:buNone/>
              <a:defRPr sz="1100"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18" name="Google Shape;118;p18"/>
          <p:cNvSpPr txBox="1"/>
          <p:nvPr/>
        </p:nvSpPr>
        <p:spPr>
          <a:xfrm>
            <a:off x="642695" y="3807300"/>
            <a:ext cx="474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000" b="1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rPr>
              <a:t>03</a:t>
            </a:r>
            <a:endParaRPr sz="2000">
              <a:solidFill>
                <a:schemeClr val="accent4"/>
              </a:solidFill>
            </a:endParaRPr>
          </a:p>
        </p:txBody>
      </p:sp>
      <p:sp>
        <p:nvSpPr>
          <p:cNvPr id="119" name="Google Shape;119;p18"/>
          <p:cNvSpPr txBox="1">
            <a:spLocks noGrp="1"/>
          </p:cNvSpPr>
          <p:nvPr>
            <p:ph type="subTitle" idx="3"/>
          </p:nvPr>
        </p:nvSpPr>
        <p:spPr>
          <a:xfrm>
            <a:off x="1185925" y="3765525"/>
            <a:ext cx="3727200" cy="9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Open Sans Medium"/>
              <a:buNone/>
              <a:defRPr sz="1100"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pic>
        <p:nvPicPr>
          <p:cNvPr id="120" name="Google Shape;120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899075" y="1913100"/>
            <a:ext cx="3244926" cy="3230399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8"/>
          <p:cNvSpPr>
            <a:spLocks noGrp="1"/>
          </p:cNvSpPr>
          <p:nvPr>
            <p:ph type="pic" idx="4"/>
          </p:nvPr>
        </p:nvSpPr>
        <p:spPr>
          <a:xfrm>
            <a:off x="5843075" y="632300"/>
            <a:ext cx="2615100" cy="39189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E46962"/>
          </p15:clr>
        </p15:guide>
        <p15:guide id="2" pos="2664">
          <p15:clr>
            <a:srgbClr val="E46962"/>
          </p15:clr>
        </p15:guide>
        <p15:guide id="3" pos="405">
          <p15:clr>
            <a:srgbClr val="E46962"/>
          </p15:clr>
        </p15:guide>
        <p15:guide id="4" pos="5328">
          <p15:clr>
            <a:srgbClr val="E46962"/>
          </p15:clr>
        </p15:guide>
        <p15:guide id="5" orient="horz" pos="409">
          <p15:clr>
            <a:srgbClr val="E46962"/>
          </p15:clr>
        </p15:guide>
        <p15:guide id="6" orient="horz" pos="1005">
          <p15:clr>
            <a:srgbClr val="E46962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A_Title_Body_1">
  <p:cSld name="TITLE_1_1_3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  <p:pic>
        <p:nvPicPr>
          <p:cNvPr id="124" name="Google Shape;124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899075" y="1913100"/>
            <a:ext cx="3244926" cy="3230399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9"/>
          <p:cNvSpPr>
            <a:spLocks noGrp="1"/>
          </p:cNvSpPr>
          <p:nvPr>
            <p:ph type="pic" idx="2"/>
          </p:nvPr>
        </p:nvSpPr>
        <p:spPr>
          <a:xfrm>
            <a:off x="5843075" y="632300"/>
            <a:ext cx="2615100" cy="39189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126" name="Google Shape;126;p19"/>
          <p:cNvSpPr txBox="1">
            <a:spLocks noGrp="1"/>
          </p:cNvSpPr>
          <p:nvPr>
            <p:ph type="title"/>
          </p:nvPr>
        </p:nvSpPr>
        <p:spPr>
          <a:xfrm>
            <a:off x="632175" y="920625"/>
            <a:ext cx="5046000" cy="7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pic>
        <p:nvPicPr>
          <p:cNvPr id="127" name="Google Shape;12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727196" y="475900"/>
            <a:ext cx="374904" cy="374904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642700" y="1723725"/>
            <a:ext cx="3763800" cy="282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405">
          <p15:clr>
            <a:srgbClr val="E46962"/>
          </p15:clr>
        </p15:guide>
        <p15:guide id="4" orient="horz" pos="628">
          <p15:clr>
            <a:srgbClr val="E46962"/>
          </p15:clr>
        </p15:guide>
        <p15:guide id="5" pos="5328">
          <p15:clr>
            <a:srgbClr val="E46962"/>
          </p15:clr>
        </p15:guide>
        <p15:guide id="6" orient="horz" pos="891">
          <p15:clr>
            <a:srgbClr val="E46962"/>
          </p15:clr>
        </p15:guide>
        <p15:guide id="7" orient="horz" pos="1086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4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5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6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7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9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0" name="Google Shape;50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10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10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terial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vidal.fr/sante/nutrition/choisir-preparer-aliments/refrigerer-congeler-aliments/congelation.html" TargetMode="Externa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0"/>
          <p:cNvSpPr txBox="1">
            <a:spLocks noGrp="1"/>
          </p:cNvSpPr>
          <p:nvPr>
            <p:ph type="title"/>
          </p:nvPr>
        </p:nvSpPr>
        <p:spPr>
          <a:xfrm>
            <a:off x="632175" y="920625"/>
            <a:ext cx="7679700" cy="7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4800"/>
              <a:t>Raw Food</a:t>
            </a:r>
            <a:endParaRPr sz="4800"/>
          </a:p>
        </p:txBody>
      </p:sp>
      <p:sp>
        <p:nvSpPr>
          <p:cNvPr id="134" name="Google Shape;134;p20"/>
          <p:cNvSpPr txBox="1">
            <a:spLocks noGrp="1"/>
          </p:cNvSpPr>
          <p:nvPr>
            <p:ph type="body" idx="1"/>
          </p:nvPr>
        </p:nvSpPr>
        <p:spPr>
          <a:xfrm>
            <a:off x="86950" y="1717350"/>
            <a:ext cx="4564800" cy="265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200" b="1"/>
              <a:t>An overview of different methods</a:t>
            </a:r>
            <a:endParaRPr sz="2200" b="1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fr" sz="2200" b="1"/>
              <a:t>for preserving raw food</a:t>
            </a:r>
            <a:endParaRPr sz="2200" b="1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800" b="1">
                <a:solidFill>
                  <a:srgbClr val="2C2C2C"/>
                </a:solidFill>
              </a:rPr>
              <a:t>Dr. Dammene Debbih Ouafa</a:t>
            </a:r>
            <a:endParaRPr sz="1800" b="1">
              <a:solidFill>
                <a:srgbClr val="2C2C2C"/>
              </a:solidFill>
            </a:endParaRPr>
          </a:p>
        </p:txBody>
      </p:sp>
      <p:pic>
        <p:nvPicPr>
          <p:cNvPr id="135" name="Google Shape;13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5700" y="0"/>
            <a:ext cx="46283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1"/>
          <p:cNvSpPr txBox="1">
            <a:spLocks noGrp="1"/>
          </p:cNvSpPr>
          <p:nvPr>
            <p:ph type="subTitle" idx="1"/>
          </p:nvPr>
        </p:nvSpPr>
        <p:spPr>
          <a:xfrm>
            <a:off x="129375" y="1908900"/>
            <a:ext cx="3022500" cy="4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2200" b="1" dirty="0"/>
              <a:t>Raw food consists of uncooked and unprocessed foods</a:t>
            </a:r>
            <a:r>
              <a:rPr lang="fr" sz="2000" b="1" dirty="0">
                <a:solidFill>
                  <a:srgbClr val="0A0A0A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¹</a:t>
            </a:r>
            <a:endParaRPr sz="2000" b="1" dirty="0">
              <a:solidFill>
                <a:srgbClr val="0A0A0A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1" name="Google Shape;141;p21"/>
          <p:cNvSpPr txBox="1">
            <a:spLocks noGrp="1"/>
          </p:cNvSpPr>
          <p:nvPr>
            <p:ph type="subTitle" idx="2"/>
          </p:nvPr>
        </p:nvSpPr>
        <p:spPr>
          <a:xfrm>
            <a:off x="2907925" y="1908900"/>
            <a:ext cx="3128400" cy="39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2200" b="1" dirty="0"/>
              <a:t>Includes raw fruits, vegetables, sprouted grains, nuts, seeds, and fermented foods</a:t>
            </a:r>
            <a:r>
              <a:rPr lang="en-GB" sz="2000" b="1" baseline="300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</a:t>
            </a:r>
            <a:endParaRPr sz="2000" b="1" dirty="0">
              <a:solidFill>
                <a:srgbClr val="0A0A0A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2" name="Google Shape;142;p21"/>
          <p:cNvSpPr txBox="1">
            <a:spLocks noGrp="1"/>
          </p:cNvSpPr>
          <p:nvPr>
            <p:ph type="title"/>
          </p:nvPr>
        </p:nvSpPr>
        <p:spPr>
          <a:xfrm>
            <a:off x="383075" y="1011550"/>
            <a:ext cx="7753500" cy="63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/>
              <a:t>Raw Food: An Introduction</a:t>
            </a:r>
            <a:endParaRPr b="1"/>
          </a:p>
        </p:txBody>
      </p:sp>
      <p:sp>
        <p:nvSpPr>
          <p:cNvPr id="143" name="Google Shape;143;p21"/>
          <p:cNvSpPr txBox="1">
            <a:spLocks noGrp="1"/>
          </p:cNvSpPr>
          <p:nvPr>
            <p:ph type="subTitle" idx="3"/>
          </p:nvPr>
        </p:nvSpPr>
        <p:spPr>
          <a:xfrm>
            <a:off x="5941000" y="1921200"/>
            <a:ext cx="3128400" cy="39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2200" b="1" dirty="0"/>
              <a:t>Not cooked, processed, or exposed to any additives, preservatives, or pesticides</a:t>
            </a:r>
            <a:r>
              <a:rPr lang="en-GB" sz="2400" b="1" baseline="300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sz="2000" b="1" baseline="300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3</a:t>
            </a:r>
            <a:endParaRPr sz="20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2"/>
          <p:cNvSpPr txBox="1">
            <a:spLocks noGrp="1"/>
          </p:cNvSpPr>
          <p:nvPr>
            <p:ph type="subTitle" idx="1"/>
          </p:nvPr>
        </p:nvSpPr>
        <p:spPr>
          <a:xfrm>
            <a:off x="152125" y="1352775"/>
            <a:ext cx="2829000" cy="121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1800" b="1" dirty="0">
                <a:latin typeface="Open Sans"/>
                <a:ea typeface="Open Sans"/>
                <a:cs typeface="Open Sans"/>
                <a:sym typeface="Open Sans"/>
              </a:rPr>
              <a:t>Refrigeration: Storing food between 0°C and 5°C to slow down bacterial growth</a:t>
            </a:r>
            <a:endParaRPr sz="2000" b="1" dirty="0">
              <a:solidFill>
                <a:srgbClr val="0A0A0A"/>
              </a:solidFill>
              <a:latin typeface="Cambria" panose="02040503050406030204" pitchFamily="18" charset="0"/>
              <a:ea typeface="Cambria" panose="02040503050406030204" pitchFamily="18" charset="0"/>
              <a:cs typeface="Open Sans"/>
              <a:sym typeface="Open Sans"/>
            </a:endParaRPr>
          </a:p>
        </p:txBody>
      </p:sp>
      <p:sp>
        <p:nvSpPr>
          <p:cNvPr id="149" name="Google Shape;149;p22"/>
          <p:cNvSpPr txBox="1">
            <a:spLocks noGrp="1"/>
          </p:cNvSpPr>
          <p:nvPr>
            <p:ph type="subTitle" idx="2"/>
          </p:nvPr>
        </p:nvSpPr>
        <p:spPr>
          <a:xfrm>
            <a:off x="467425" y="3096425"/>
            <a:ext cx="2277300" cy="121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1800" b="1" dirty="0">
                <a:latin typeface="Open Sans"/>
                <a:ea typeface="Open Sans"/>
                <a:cs typeface="Open Sans"/>
                <a:sym typeface="Open Sans"/>
              </a:rPr>
              <a:t>Freezing: Storing food below -18°C to prevent microbial growth</a:t>
            </a:r>
            <a:endParaRPr sz="1800" b="1" dirty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0" name="Google Shape;150;p22"/>
          <p:cNvSpPr txBox="1">
            <a:spLocks noGrp="1"/>
          </p:cNvSpPr>
          <p:nvPr>
            <p:ph type="subTitle" idx="3"/>
          </p:nvPr>
        </p:nvSpPr>
        <p:spPr>
          <a:xfrm>
            <a:off x="6100725" y="1200850"/>
            <a:ext cx="2681700" cy="12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1800" b="1">
                <a:latin typeface="Open Sans"/>
                <a:ea typeface="Open Sans"/>
                <a:cs typeface="Open Sans"/>
                <a:sym typeface="Open Sans"/>
              </a:rPr>
              <a:t>Dehydration: Removing moisture through sun-drying, air-drying, or dehydrator</a:t>
            </a:r>
            <a:endParaRPr sz="1800"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1" name="Google Shape;151;p22"/>
          <p:cNvSpPr txBox="1">
            <a:spLocks noGrp="1"/>
          </p:cNvSpPr>
          <p:nvPr>
            <p:ph type="subTitle" idx="4"/>
          </p:nvPr>
        </p:nvSpPr>
        <p:spPr>
          <a:xfrm>
            <a:off x="6100725" y="3096425"/>
            <a:ext cx="2277300" cy="121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1800" b="1" dirty="0">
                <a:latin typeface="Open Sans"/>
                <a:ea typeface="Open Sans"/>
                <a:cs typeface="Open Sans"/>
                <a:sym typeface="Open Sans"/>
              </a:rPr>
              <a:t>Fermentation: Using bacteria or yeast to break down sugars</a:t>
            </a:r>
            <a:endParaRPr sz="1800" b="1" dirty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2" name="Google Shape;152;p22"/>
          <p:cNvSpPr txBox="1">
            <a:spLocks noGrp="1"/>
          </p:cNvSpPr>
          <p:nvPr>
            <p:ph type="title"/>
          </p:nvPr>
        </p:nvSpPr>
        <p:spPr>
          <a:xfrm>
            <a:off x="1245150" y="401725"/>
            <a:ext cx="6653700" cy="4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fr" sz="3700" dirty="0"/>
              <a:t>Preserving Raw Food: Methods</a:t>
            </a:r>
            <a:r>
              <a:rPr lang="en-GB" sz="2000" b="1" baseline="30000" dirty="0">
                <a:solidFill>
                  <a:srgbClr val="0A0A0A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4, 5</a:t>
            </a:r>
            <a:endParaRPr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23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69" b="59"/>
          <a:stretch/>
        </p:blipFill>
        <p:spPr>
          <a:xfrm>
            <a:off x="642700" y="632300"/>
            <a:ext cx="2615100" cy="3918900"/>
          </a:xfrm>
          <a:prstGeom prst="roundRect">
            <a:avLst>
              <a:gd name="adj" fmla="val 16667"/>
            </a:avLst>
          </a:prstGeom>
        </p:spPr>
      </p:pic>
      <p:sp>
        <p:nvSpPr>
          <p:cNvPr id="158" name="Google Shape;158;p23"/>
          <p:cNvSpPr txBox="1">
            <a:spLocks noGrp="1"/>
          </p:cNvSpPr>
          <p:nvPr>
            <p:ph type="title"/>
          </p:nvPr>
        </p:nvSpPr>
        <p:spPr>
          <a:xfrm>
            <a:off x="4722075" y="997400"/>
            <a:ext cx="3589800" cy="65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4100" dirty="0"/>
              <a:t>Benefits of Refrigeration</a:t>
            </a:r>
            <a:r>
              <a:rPr lang="en-GB" sz="4400" b="1" baseline="30000" dirty="0">
                <a:solidFill>
                  <a:srgbClr val="0A0A0A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sz="2000" b="1" baseline="30000" dirty="0">
                <a:solidFill>
                  <a:srgbClr val="0A0A0A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6</a:t>
            </a:r>
            <a:endParaRPr sz="2000" dirty="0"/>
          </a:p>
        </p:txBody>
      </p:sp>
      <p:sp>
        <p:nvSpPr>
          <p:cNvPr id="159" name="Google Shape;159;p23"/>
          <p:cNvSpPr txBox="1">
            <a:spLocks noGrp="1"/>
          </p:cNvSpPr>
          <p:nvPr>
            <p:ph type="subTitle" idx="1"/>
          </p:nvPr>
        </p:nvSpPr>
        <p:spPr>
          <a:xfrm>
            <a:off x="4244175" y="1959150"/>
            <a:ext cx="4067700" cy="274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83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fr" sz="2200" b="1" dirty="0"/>
              <a:t>Most common method of preserving raw food</a:t>
            </a:r>
            <a:endParaRPr sz="2200" b="1" dirty="0"/>
          </a:p>
          <a:p>
            <a:pPr marL="457200" lvl="0" indent="-3683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fr" sz="2200" b="1" dirty="0"/>
              <a:t>Slows down bacteria and microorganism growth</a:t>
            </a:r>
            <a:endParaRPr sz="2200" b="1" dirty="0"/>
          </a:p>
          <a:p>
            <a:pPr marL="457200" lvl="0" indent="-3683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fr" sz="2200" b="1" dirty="0"/>
              <a:t>Maintains nutritional value</a:t>
            </a:r>
            <a:endParaRPr sz="22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4"/>
          <p:cNvSpPr txBox="1">
            <a:spLocks noGrp="1"/>
          </p:cNvSpPr>
          <p:nvPr>
            <p:ph type="subTitle" idx="1"/>
          </p:nvPr>
        </p:nvSpPr>
        <p:spPr>
          <a:xfrm>
            <a:off x="6174325" y="1871050"/>
            <a:ext cx="3690600" cy="178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100" b="1">
                <a:latin typeface="Open Sans"/>
                <a:ea typeface="Open Sans"/>
                <a:cs typeface="Open Sans"/>
                <a:sym typeface="Open Sans"/>
              </a:rPr>
              <a:t>Prevents bacterial </a:t>
            </a:r>
            <a:endParaRPr sz="2100" b="1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fr" sz="2100" b="1">
                <a:latin typeface="Open Sans"/>
                <a:ea typeface="Open Sans"/>
                <a:cs typeface="Open Sans"/>
                <a:sym typeface="Open Sans"/>
              </a:rPr>
              <a:t>and microbial growth</a:t>
            </a:r>
            <a:endParaRPr sz="2100" b="1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2100" b="1">
                <a:latin typeface="Open Sans"/>
                <a:ea typeface="Open Sans"/>
                <a:cs typeface="Open Sans"/>
                <a:sym typeface="Open Sans"/>
              </a:rPr>
              <a:t>                                                          </a:t>
            </a:r>
            <a:endParaRPr sz="2100"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5" name="Google Shape;165;p24"/>
          <p:cNvSpPr txBox="1">
            <a:spLocks noGrp="1"/>
          </p:cNvSpPr>
          <p:nvPr>
            <p:ph type="title"/>
          </p:nvPr>
        </p:nvSpPr>
        <p:spPr>
          <a:xfrm>
            <a:off x="1582375" y="348700"/>
            <a:ext cx="5682300" cy="4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800" dirty="0"/>
              <a:t>Freezing for Preservation</a:t>
            </a:r>
            <a:r>
              <a:rPr lang="en-GB" sz="2000" b="1" baseline="300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7</a:t>
            </a:r>
            <a:endParaRPr sz="2000" b="1" dirty="0">
              <a:solidFill>
                <a:srgbClr val="0A0A0A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6" name="Google Shape;166;p24"/>
          <p:cNvSpPr txBox="1">
            <a:spLocks noGrp="1"/>
          </p:cNvSpPr>
          <p:nvPr>
            <p:ph type="subTitle" idx="2"/>
          </p:nvPr>
        </p:nvSpPr>
        <p:spPr>
          <a:xfrm>
            <a:off x="-61500" y="1394975"/>
            <a:ext cx="3121200" cy="82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2200" b="1">
                <a:latin typeface="Open Sans"/>
                <a:ea typeface="Open Sans"/>
                <a:cs typeface="Open Sans"/>
                <a:sym typeface="Open Sans"/>
              </a:rPr>
              <a:t>Popular method for preserving raw food</a:t>
            </a:r>
            <a:endParaRPr sz="2200"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7" name="Google Shape;167;p24"/>
          <p:cNvSpPr txBox="1">
            <a:spLocks noGrp="1"/>
          </p:cNvSpPr>
          <p:nvPr>
            <p:ph type="subTitle" idx="3"/>
          </p:nvPr>
        </p:nvSpPr>
        <p:spPr>
          <a:xfrm>
            <a:off x="256650" y="3405075"/>
            <a:ext cx="2884500" cy="88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2200" b="1">
                <a:latin typeface="Open Sans"/>
                <a:ea typeface="Open Sans"/>
                <a:cs typeface="Open Sans"/>
                <a:sym typeface="Open Sans"/>
              </a:rPr>
              <a:t>Retains nutritional value</a:t>
            </a:r>
            <a:endParaRPr sz="2200" b="1"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5"/>
          <p:cNvSpPr txBox="1">
            <a:spLocks noGrp="1"/>
          </p:cNvSpPr>
          <p:nvPr>
            <p:ph type="title"/>
          </p:nvPr>
        </p:nvSpPr>
        <p:spPr>
          <a:xfrm>
            <a:off x="50475" y="734975"/>
            <a:ext cx="5540700" cy="7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500" b="1" dirty="0"/>
              <a:t>Dehydration for Longevity</a:t>
            </a:r>
            <a:r>
              <a:rPr lang="en-GB" sz="2000" b="1" baseline="300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7</a:t>
            </a:r>
            <a:endParaRPr sz="2000" b="1" dirty="0">
              <a:solidFill>
                <a:srgbClr val="0A0A0A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3" name="Google Shape;173;p25"/>
          <p:cNvSpPr txBox="1">
            <a:spLocks noGrp="1"/>
          </p:cNvSpPr>
          <p:nvPr>
            <p:ph type="subTitle" idx="1"/>
          </p:nvPr>
        </p:nvSpPr>
        <p:spPr>
          <a:xfrm>
            <a:off x="1185925" y="1687125"/>
            <a:ext cx="4405200" cy="9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1800" b="1">
                <a:latin typeface="Open Sans"/>
                <a:ea typeface="Open Sans"/>
                <a:cs typeface="Open Sans"/>
                <a:sym typeface="Open Sans"/>
              </a:rPr>
              <a:t>Can be done through various methods</a:t>
            </a:r>
            <a:endParaRPr sz="1800"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4" name="Google Shape;174;p25"/>
          <p:cNvSpPr txBox="1">
            <a:spLocks noGrp="1"/>
          </p:cNvSpPr>
          <p:nvPr>
            <p:ph type="subTitle" idx="2"/>
          </p:nvPr>
        </p:nvSpPr>
        <p:spPr>
          <a:xfrm>
            <a:off x="1185925" y="2726325"/>
            <a:ext cx="4270500" cy="9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1800" b="1">
                <a:latin typeface="Open Sans"/>
                <a:ea typeface="Open Sans"/>
                <a:cs typeface="Open Sans"/>
                <a:sym typeface="Open Sans"/>
              </a:rPr>
              <a:t>Removes moisture from raw food</a:t>
            </a:r>
            <a:endParaRPr sz="1800"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5" name="Google Shape;175;p25"/>
          <p:cNvSpPr txBox="1">
            <a:spLocks noGrp="1"/>
          </p:cNvSpPr>
          <p:nvPr>
            <p:ph type="subTitle" idx="3"/>
          </p:nvPr>
        </p:nvSpPr>
        <p:spPr>
          <a:xfrm>
            <a:off x="1114725" y="3765525"/>
            <a:ext cx="4571700" cy="9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1800" b="1">
                <a:latin typeface="Open Sans"/>
                <a:ea typeface="Open Sans"/>
                <a:cs typeface="Open Sans"/>
                <a:sym typeface="Open Sans"/>
              </a:rPr>
              <a:t>Preserves nutritional value and extends shelf life</a:t>
            </a:r>
            <a:endParaRPr sz="1800" b="1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76" name="Google Shape;176;p25"/>
          <p:cNvPicPr preferRelativeResize="0">
            <a:picLocks noGrp="1"/>
          </p:cNvPicPr>
          <p:nvPr>
            <p:ph type="pic" idx="4"/>
          </p:nvPr>
        </p:nvPicPr>
        <p:blipFill rotWithShape="1">
          <a:blip r:embed="rId3">
            <a:alphaModFix/>
          </a:blip>
          <a:srcRect l="32259" r="32263"/>
          <a:stretch/>
        </p:blipFill>
        <p:spPr>
          <a:xfrm>
            <a:off x="5456425" y="0"/>
            <a:ext cx="3705250" cy="5147525"/>
          </a:xfrm>
          <a:prstGeom prst="roundRect">
            <a:avLst>
              <a:gd name="adj" fmla="val 16667"/>
            </a:avLst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6"/>
          <p:cNvSpPr txBox="1">
            <a:spLocks noGrp="1"/>
          </p:cNvSpPr>
          <p:nvPr>
            <p:ph type="subTitle" idx="1"/>
          </p:nvPr>
        </p:nvSpPr>
        <p:spPr>
          <a:xfrm>
            <a:off x="383075" y="1908900"/>
            <a:ext cx="2726400" cy="4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1800" b="1"/>
              <a:t>Uses bacteria or yeast to break down sugars</a:t>
            </a:r>
            <a:endParaRPr sz="1800" b="1"/>
          </a:p>
        </p:txBody>
      </p:sp>
      <p:sp>
        <p:nvSpPr>
          <p:cNvPr id="182" name="Google Shape;182;p26"/>
          <p:cNvSpPr txBox="1">
            <a:spLocks noGrp="1"/>
          </p:cNvSpPr>
          <p:nvPr>
            <p:ph type="subTitle" idx="2"/>
          </p:nvPr>
        </p:nvSpPr>
        <p:spPr>
          <a:xfrm>
            <a:off x="3284750" y="1915050"/>
            <a:ext cx="2635200" cy="39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1800" b="1"/>
              <a:t>Preserves food and enhances flavor</a:t>
            </a:r>
            <a:endParaRPr sz="1800" b="1"/>
          </a:p>
        </p:txBody>
      </p:sp>
      <p:sp>
        <p:nvSpPr>
          <p:cNvPr id="183" name="Google Shape;183;p26"/>
          <p:cNvSpPr txBox="1">
            <a:spLocks noGrp="1"/>
          </p:cNvSpPr>
          <p:nvPr>
            <p:ph type="title"/>
          </p:nvPr>
        </p:nvSpPr>
        <p:spPr>
          <a:xfrm>
            <a:off x="82150" y="1084750"/>
            <a:ext cx="9061800" cy="63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700" dirty="0"/>
              <a:t>   Fermentation: Preservation and Flavor</a:t>
            </a:r>
            <a:r>
              <a:rPr lang="en-GB" sz="2000" b="1" baseline="300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9</a:t>
            </a:r>
            <a:endParaRPr sz="2000" b="1" dirty="0">
              <a:solidFill>
                <a:srgbClr val="0A0A0A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4" name="Google Shape;184;p26"/>
          <p:cNvSpPr txBox="1">
            <a:spLocks noGrp="1"/>
          </p:cNvSpPr>
          <p:nvPr>
            <p:ph type="subTitle" idx="3"/>
          </p:nvPr>
        </p:nvSpPr>
        <p:spPr>
          <a:xfrm>
            <a:off x="6186450" y="1908900"/>
            <a:ext cx="2469000" cy="39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1800" b="1"/>
              <a:t>Increases nutritional value</a:t>
            </a:r>
            <a:endParaRPr sz="1800" b="1"/>
          </a:p>
        </p:txBody>
      </p:sp>
      <p:pic>
        <p:nvPicPr>
          <p:cNvPr id="185" name="Google Shape;185;p26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15223" b="15230"/>
          <a:stretch/>
        </p:blipFill>
        <p:spPr>
          <a:xfrm>
            <a:off x="-1" y="2899371"/>
            <a:ext cx="9144001" cy="2244129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27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3487" r="23481"/>
          <a:stretch/>
        </p:blipFill>
        <p:spPr>
          <a:xfrm>
            <a:off x="5678175" y="0"/>
            <a:ext cx="3465825" cy="5143500"/>
          </a:xfrm>
          <a:prstGeom prst="roundRect">
            <a:avLst>
              <a:gd name="adj" fmla="val 16667"/>
            </a:avLst>
          </a:prstGeom>
        </p:spPr>
      </p:pic>
      <p:sp>
        <p:nvSpPr>
          <p:cNvPr id="191" name="Google Shape;191;p27"/>
          <p:cNvSpPr txBox="1">
            <a:spLocks noGrp="1"/>
          </p:cNvSpPr>
          <p:nvPr>
            <p:ph type="title"/>
          </p:nvPr>
        </p:nvSpPr>
        <p:spPr>
          <a:xfrm>
            <a:off x="632175" y="920625"/>
            <a:ext cx="5046000" cy="7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700"/>
              <a:t>Safety Precautions</a:t>
            </a:r>
            <a:endParaRPr sz="3700"/>
          </a:p>
        </p:txBody>
      </p:sp>
      <p:sp>
        <p:nvSpPr>
          <p:cNvPr id="192" name="Google Shape;192;p27"/>
          <p:cNvSpPr txBox="1">
            <a:spLocks noGrp="1"/>
          </p:cNvSpPr>
          <p:nvPr>
            <p:ph type="subTitle" idx="1"/>
          </p:nvPr>
        </p:nvSpPr>
        <p:spPr>
          <a:xfrm>
            <a:off x="108725" y="1723725"/>
            <a:ext cx="5319300" cy="2124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fr" sz="1800" b="1"/>
              <a:t>Raw food may contain harmful bacteria such as salmonella and E. coli</a:t>
            </a:r>
            <a:endParaRPr sz="1800" b="1"/>
          </a:p>
          <a:p>
            <a:pPr marL="457200" lvl="0" indent="-342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fr" sz="1800" b="1"/>
              <a:t>Wash fruits and vegetables before consumption</a:t>
            </a:r>
            <a:endParaRPr sz="1800" b="1"/>
          </a:p>
          <a:p>
            <a:pPr marL="457200" lvl="0" indent="-342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fr" sz="1800" b="1"/>
              <a:t>Store raw food separately from cooked food</a:t>
            </a:r>
            <a:endParaRPr sz="1800" b="1"/>
          </a:p>
          <a:p>
            <a:pPr marL="457200" lvl="0" indent="-342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fr" sz="1800" b="1"/>
              <a:t>Avoid raw meat, fish, or dairy products</a:t>
            </a:r>
            <a:endParaRPr sz="18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us-titre 3">
            <a:extLst>
              <a:ext uri="{FF2B5EF4-FFF2-40B4-BE49-F238E27FC236}">
                <a16:creationId xmlns:a16="http://schemas.microsoft.com/office/drawing/2014/main" id="{FA9E7780-87E6-413E-8629-9400949F6D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308" y="302281"/>
            <a:ext cx="7209049" cy="3667053"/>
          </a:xfrm>
        </p:spPr>
        <p:txBody>
          <a:bodyPr>
            <a:normAutofit fontScale="25000" lnSpcReduction="20000"/>
          </a:bodyPr>
          <a:lstStyle/>
          <a:p>
            <a:pPr algn="just">
              <a:spcAft>
                <a:spcPts val="800"/>
              </a:spcAft>
            </a:pPr>
            <a:r>
              <a:rPr lang="en-GB" sz="4400" b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References</a:t>
            </a:r>
          </a:p>
          <a:p>
            <a:pPr algn="just">
              <a:spcAft>
                <a:spcPts val="800"/>
              </a:spcAft>
            </a:pPr>
            <a:endParaRPr lang="en-US" sz="2300" kern="100" dirty="0">
              <a:solidFill>
                <a:srgbClr val="0A0A0A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1.	Mas’ad, M. A.; Hisham, M. Z. F. Z. J. U.-I. J. o. I.; Studies, C., Raw food consumption and its effects on human health: An analysis of </a:t>
            </a:r>
            <a:r>
              <a:rPr lang="en-US" sz="4400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halalan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toyyiban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concept. </a:t>
            </a:r>
            <a:r>
              <a:rPr lang="en-US" sz="4400" b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2018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fr-FR" sz="4400" kern="100" dirty="0">
              <a:solidFill>
                <a:srgbClr val="0A0A0A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2.	Maher, T., </a:t>
            </a:r>
            <a:r>
              <a:rPr lang="en-US" sz="4400" i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The </a:t>
            </a:r>
            <a:r>
              <a:rPr lang="en-US" sz="4400" i="1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Uncook</a:t>
            </a:r>
            <a:r>
              <a:rPr lang="en-US" sz="4400" i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Book: The Essential Guide to a Raw Food Lifestyle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Hay House Incorporated: 2015.</a:t>
            </a:r>
            <a:endParaRPr lang="fr-FR" sz="4400" kern="100" dirty="0">
              <a:solidFill>
                <a:srgbClr val="0A0A0A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3.	Webster, A., </a:t>
            </a:r>
            <a:r>
              <a:rPr lang="en-US" sz="4400" i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La cuisine </a:t>
            </a:r>
            <a:r>
              <a:rPr lang="en-US" sz="4400" i="1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antiraplapla-Printemps</a:t>
            </a:r>
            <a:r>
              <a:rPr lang="en-US" sz="4400" i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i="1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Eté</a:t>
            </a:r>
            <a:r>
              <a:rPr lang="en-US" sz="4400" i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 Carnet de 60 </a:t>
            </a:r>
            <a:r>
              <a:rPr lang="en-US" sz="4400" i="1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recettes</a:t>
            </a:r>
            <a:r>
              <a:rPr lang="en-US" sz="4400" i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i="1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crues</a:t>
            </a:r>
            <a:r>
              <a:rPr lang="en-US" sz="4400" i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pour se </a:t>
            </a:r>
            <a:r>
              <a:rPr lang="en-US" sz="4400" i="1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détoxiner</a:t>
            </a:r>
            <a:r>
              <a:rPr lang="en-US" sz="4400" i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4400" i="1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renforcer</a:t>
            </a:r>
            <a:r>
              <a:rPr lang="en-US" sz="4400" i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son </a:t>
            </a:r>
            <a:r>
              <a:rPr lang="en-US" sz="4400" i="1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immunité</a:t>
            </a:r>
            <a:r>
              <a:rPr lang="en-US" sz="4400" i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et </a:t>
            </a:r>
            <a:r>
              <a:rPr lang="en-US" sz="4400" i="1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retrouver</a:t>
            </a:r>
            <a:r>
              <a:rPr lang="en-US" sz="4400" i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i="1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sa</a:t>
            </a:r>
            <a:r>
              <a:rPr lang="en-US" sz="4400" i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i="1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vitalité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4400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Soliflor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 2016.</a:t>
            </a:r>
            <a:endParaRPr lang="fr-FR" sz="4400" kern="100" dirty="0">
              <a:solidFill>
                <a:srgbClr val="0A0A0A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114300" indent="0" algn="just">
              <a:spcAft>
                <a:spcPts val="800"/>
              </a:spcAft>
            </a:pP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4.       Palumbo, S. A. J. J. o. F. P., Is refrigeration enough to restrain foodborne pathogens? </a:t>
            </a:r>
            <a:r>
              <a:rPr lang="en-US" sz="4400" b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1986,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i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49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(12), 1003-1009.</a:t>
            </a:r>
          </a:p>
          <a:p>
            <a:pPr marL="114300" indent="0">
              <a:spcAft>
                <a:spcPts val="800"/>
              </a:spcAft>
            </a:pPr>
            <a:r>
              <a:rPr lang="en-GB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5.      </a:t>
            </a:r>
            <a:r>
              <a:rPr lang="en-GB" sz="4400" u="sng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https://www.vidal.fr/sante/nutrition/choisir-preparer-aliments/refrigerer-congeler-aliments/ congelation. html</a:t>
            </a:r>
            <a:endParaRPr lang="fr-FR" sz="4400" kern="100" dirty="0">
              <a:solidFill>
                <a:srgbClr val="0A0A0A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6.	Pasha, I.; Saeed, F.; Sultan, M. T.; Khan, M. R.; </a:t>
            </a:r>
            <a:r>
              <a:rPr lang="en-US" sz="4400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Rohi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M. J. C. r. </a:t>
            </a:r>
            <a:r>
              <a:rPr lang="en-US" sz="4400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f. s.; nutrition, Recent developments in minimal processing: a tool to retain nutritional quality of food. </a:t>
            </a:r>
            <a:r>
              <a:rPr lang="en-US" sz="4400" b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2014,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i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54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(3), 340-351.</a:t>
            </a:r>
            <a:endParaRPr lang="fr-FR" sz="4400" kern="100" dirty="0">
              <a:solidFill>
                <a:srgbClr val="0A0A0A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7.	Rahman, M. S.; Velez-Ruiz, J. F., Food preservation by freezing. In </a:t>
            </a:r>
            <a:r>
              <a:rPr lang="en-US" sz="4400" i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Handbook of food preservation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CRC press: 2007; pp 653-684.</a:t>
            </a:r>
            <a:endParaRPr lang="fr-FR" sz="4400" kern="100" dirty="0">
              <a:solidFill>
                <a:srgbClr val="0A0A0A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8.	Barbieri, J.; Colombo, E.; </a:t>
            </a:r>
            <a:r>
              <a:rPr lang="en-US" sz="4400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Mungwe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J. N.; Riva, F.; </a:t>
            </a:r>
            <a:r>
              <a:rPr lang="en-US" sz="4400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Berizzi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A.; Bovo, C.; </a:t>
            </a:r>
            <a:r>
              <a:rPr lang="en-US" sz="4400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Brivio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C.; </a:t>
            </a:r>
            <a:r>
              <a:rPr lang="en-US" sz="4400" kern="100" dirty="0" err="1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Mandelli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S.; Merlo, M.; Moshi, G. G., RECOMMANDATIONS SUR LES TECHNOLOGIES ÉNERGÉTIQUES DURABLES POUR LUTILISATION DES ALIMENTS DANS LES CONTEXTES HUMANITAIRES ET LES INSTALLATIONS INFORMELLES.</a:t>
            </a:r>
            <a:endParaRPr lang="fr-FR" sz="4400" kern="100" dirty="0">
              <a:solidFill>
                <a:srgbClr val="0A0A0A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9.	Mani, A. J. I. J. A. R. D., Food Preservation by Fermentation and Fermented food products. </a:t>
            </a:r>
            <a:r>
              <a:rPr lang="en-US" sz="4400" b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2018,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i="1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51-57</a:t>
            </a:r>
            <a:r>
              <a:rPr lang="en-US" sz="4400" kern="100" dirty="0">
                <a:solidFill>
                  <a:srgbClr val="0A0A0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fr-FR" sz="4400" kern="100" dirty="0">
              <a:solidFill>
                <a:srgbClr val="0A0A0A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5510175"/>
      </p:ext>
    </p:extLst>
  </p:cSld>
  <p:clrMapOvr>
    <a:masterClrMapping/>
  </p:clrMapOvr>
</p:sld>
</file>

<file path=ppt/theme/theme1.xml><?xml version="1.0" encoding="utf-8"?>
<a:theme xmlns:a="http://schemas.openxmlformats.org/drawingml/2006/main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1A237E"/>
      </a:accent5>
      <a:accent6>
        <a:srgbClr val="F4B400"/>
      </a:accent6>
      <a:hlink>
        <a:srgbClr val="1A237E"/>
      </a:hlink>
      <a:folHlink>
        <a:srgbClr val="1A237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612</Words>
  <Application>Microsoft Office PowerPoint</Application>
  <PresentationFormat>Affichage à l'écran (16:9)</PresentationFormat>
  <Paragraphs>50</Paragraphs>
  <Slides>9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9" baseType="lpstr">
      <vt:lpstr>Arial</vt:lpstr>
      <vt:lpstr>Calibri</vt:lpstr>
      <vt:lpstr>Lato Light</vt:lpstr>
      <vt:lpstr>League Spartan</vt:lpstr>
      <vt:lpstr>Roboto</vt:lpstr>
      <vt:lpstr>Open Sans</vt:lpstr>
      <vt:lpstr>Cambria</vt:lpstr>
      <vt:lpstr>Poppins</vt:lpstr>
      <vt:lpstr>Open Sans Medium</vt:lpstr>
      <vt:lpstr>Material</vt:lpstr>
      <vt:lpstr>Raw Food</vt:lpstr>
      <vt:lpstr>Raw Food: An Introduction</vt:lpstr>
      <vt:lpstr>Preserving Raw Food: Methods4, 5</vt:lpstr>
      <vt:lpstr>Benefits of Refrigeration 6</vt:lpstr>
      <vt:lpstr>Freezing for Preservation7</vt:lpstr>
      <vt:lpstr>Dehydration for Longevity7</vt:lpstr>
      <vt:lpstr>   Fermentation: Preservation and Flavor9</vt:lpstr>
      <vt:lpstr>Safety Precautions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Raw Food</dc:title>
  <cp:lastModifiedBy>dell</cp:lastModifiedBy>
  <cp:revision>13</cp:revision>
  <dcterms:modified xsi:type="dcterms:W3CDTF">2024-03-01T18:45:37Z</dcterms:modified>
</cp:coreProperties>
</file>