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55" r:id="rId1"/>
  </p:sldMasterIdLst>
  <p:sldIdLst>
    <p:sldId id="278" r:id="rId2"/>
    <p:sldId id="280" r:id="rId3"/>
    <p:sldId id="258" r:id="rId4"/>
    <p:sldId id="263" r:id="rId5"/>
    <p:sldId id="268" r:id="rId6"/>
    <p:sldId id="289" r:id="rId7"/>
    <p:sldId id="269" r:id="rId8"/>
    <p:sldId id="290" r:id="rId9"/>
    <p:sldId id="291" r:id="rId10"/>
    <p:sldId id="292" r:id="rId11"/>
    <p:sldId id="293" r:id="rId12"/>
    <p:sldId id="294" r:id="rId13"/>
    <p:sldId id="295" r:id="rId14"/>
    <p:sldId id="296" r:id="rId15"/>
    <p:sldId id="284" r:id="rId16"/>
    <p:sldId id="297" r:id="rId17"/>
    <p:sldId id="285" r:id="rId18"/>
    <p:sldId id="286" r:id="rId19"/>
    <p:sldId id="287" r:id="rId20"/>
    <p:sldId id="270" r:id="rId21"/>
    <p:sldId id="29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autoAdjust="0"/>
  </p:normalViewPr>
  <p:slideViewPr>
    <p:cSldViewPr snapToGrid="0">
      <p:cViewPr varScale="1">
        <p:scale>
          <a:sx n="68" d="100"/>
          <a:sy n="68" d="100"/>
        </p:scale>
        <p:origin x="828" y="78"/>
      </p:cViewPr>
      <p:guideLst>
        <p:guide orient="horz" pos="2160"/>
        <p:guide pos="3840"/>
      </p:guideLst>
    </p:cSldViewPr>
  </p:slideViewPr>
  <p:outlineViewPr>
    <p:cViewPr>
      <p:scale>
        <a:sx n="33" d="100"/>
        <a:sy n="33" d="100"/>
      </p:scale>
      <p:origin x="336" y="490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1.4860139757859293E-3"/>
          <c:y val="3.9767801962608873E-2"/>
          <c:w val="0.64192937034077602"/>
          <c:h val="0.95139490871236687"/>
        </c:manualLayout>
      </c:layout>
      <c:pie3DChart>
        <c:varyColors val="1"/>
        <c:ser>
          <c:idx val="0"/>
          <c:order val="0"/>
          <c:tx>
            <c:strRef>
              <c:f>Feuil1!$B$1</c:f>
              <c:strCache>
                <c:ptCount val="1"/>
                <c:pt idx="0">
                  <c:v>Ventes</c:v>
                </c:pt>
              </c:strCache>
            </c:strRef>
          </c:tx>
          <c:cat>
            <c:strRef>
              <c:f>Feuil1!$A$2:$A$12</c:f>
              <c:strCache>
                <c:ptCount val="11"/>
                <c:pt idx="0">
                  <c:v>الخدمات</c:v>
                </c:pt>
                <c:pt idx="1">
                  <c:v>نقل البضائع </c:v>
                </c:pt>
                <c:pt idx="2">
                  <c:v>الصناعة التقليدية والحرف </c:v>
                </c:pt>
                <c:pt idx="3">
                  <c:v>الفلاحة </c:v>
                </c:pt>
                <c:pt idx="4">
                  <c:v>نقل المسافرين </c:v>
                </c:pt>
                <c:pt idx="5">
                  <c:v>البناء والاشغال العمومية </c:v>
                </c:pt>
                <c:pt idx="6">
                  <c:v>الصناعة </c:v>
                </c:pt>
                <c:pt idx="7">
                  <c:v>المهن الحرة </c:v>
                </c:pt>
                <c:pt idx="8">
                  <c:v>الصيانة </c:v>
                </c:pt>
                <c:pt idx="9">
                  <c:v>الصيد البحري</c:v>
                </c:pt>
                <c:pt idx="10">
                  <c:v>الري</c:v>
                </c:pt>
              </c:strCache>
            </c:strRef>
          </c:cat>
          <c:val>
            <c:numRef>
              <c:f>Feuil1!$B$2:$B$12</c:f>
              <c:numCache>
                <c:formatCode>General</c:formatCode>
                <c:ptCount val="11"/>
                <c:pt idx="0">
                  <c:v>31</c:v>
                </c:pt>
                <c:pt idx="1">
                  <c:v>17</c:v>
                </c:pt>
                <c:pt idx="2">
                  <c:v>15</c:v>
                </c:pt>
                <c:pt idx="3">
                  <c:v>10</c:v>
                </c:pt>
                <c:pt idx="4">
                  <c:v>9</c:v>
                </c:pt>
                <c:pt idx="5">
                  <c:v>7</c:v>
                </c:pt>
                <c:pt idx="6">
                  <c:v>5</c:v>
                </c:pt>
                <c:pt idx="7">
                  <c:v>2.4899999999999998</c:v>
                </c:pt>
                <c:pt idx="8">
                  <c:v>2</c:v>
                </c:pt>
                <c:pt idx="9">
                  <c:v>0.39000000000000007</c:v>
                </c:pt>
                <c:pt idx="10">
                  <c:v>0.27</c:v>
                </c:pt>
              </c:numCache>
            </c:numRef>
          </c:val>
          <c:extLst>
            <c:ext xmlns:c16="http://schemas.microsoft.com/office/drawing/2014/chart" uri="{C3380CC4-5D6E-409C-BE32-E72D297353CC}">
              <c16:uniqueId val="{00000000-7770-42E9-846F-95B7470FE94C}"/>
            </c:ext>
          </c:extLst>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800"/>
      </a:pPr>
      <a:endParaRPr lang="fr-F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E0FE22-CB86-4605-B37C-EC031BC5724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2E676C30-6356-4836-B0A9-6DBBB44D5769}">
      <dgm:prSet phldrT="[Texte]" custT="1">
        <dgm:style>
          <a:lnRef idx="0">
            <a:schemeClr val="accent1"/>
          </a:lnRef>
          <a:fillRef idx="3">
            <a:schemeClr val="accent1"/>
          </a:fillRef>
          <a:effectRef idx="3">
            <a:schemeClr val="accent1"/>
          </a:effectRef>
          <a:fontRef idx="minor">
            <a:schemeClr val="lt1"/>
          </a:fontRef>
        </dgm:style>
      </dgm:prSet>
      <dgm:spPr/>
      <dgm:t>
        <a:bodyPr/>
        <a:lstStyle/>
        <a:p>
          <a:pPr algn="r" rtl="1"/>
          <a:r>
            <a:rPr lang="ar-DZ" sz="2000" b="0" dirty="0" smtClean="0">
              <a:effectLst>
                <a:outerShdw blurRad="38100" dist="38100" dir="2700000" algn="tl">
                  <a:srgbClr val="000000">
                    <a:alpha val="43137"/>
                  </a:srgbClr>
                </a:outerShdw>
              </a:effectLst>
            </a:rPr>
            <a:t>الاستقبال وإعلام </a:t>
          </a:r>
          <a:endParaRPr lang="fr-FR" sz="2000" b="0" dirty="0">
            <a:effectLst>
              <a:outerShdw blurRad="38100" dist="38100" dir="2700000" algn="tl">
                <a:srgbClr val="000000">
                  <a:alpha val="43137"/>
                </a:srgbClr>
              </a:outerShdw>
            </a:effectLst>
          </a:endParaRPr>
        </a:p>
      </dgm:t>
    </dgm:pt>
    <dgm:pt modelId="{EC668C4B-C1B6-42C2-99CA-51934CDAFCAD}" type="parTrans" cxnId="{3F7095EE-AE9A-4981-B5BA-1AFF261FB26D}">
      <dgm:prSet/>
      <dgm:spPr/>
      <dgm:t>
        <a:bodyPr/>
        <a:lstStyle/>
        <a:p>
          <a:endParaRPr lang="fr-FR"/>
        </a:p>
      </dgm:t>
    </dgm:pt>
    <dgm:pt modelId="{B32A0B49-1F21-4096-A29D-8FA140EEEB2D}" type="sibTrans" cxnId="{3F7095EE-AE9A-4981-B5BA-1AFF261FB26D}">
      <dgm:prSet/>
      <dgm:spPr/>
      <dgm:t>
        <a:bodyPr/>
        <a:lstStyle/>
        <a:p>
          <a:endParaRPr lang="fr-FR"/>
        </a:p>
      </dgm:t>
    </dgm:pt>
    <dgm:pt modelId="{964D5468-9145-451B-8938-BE68A67FFD3B}">
      <dgm:prSet phldrT="[Texte]" custT="1">
        <dgm:style>
          <a:lnRef idx="0">
            <a:schemeClr val="accent2"/>
          </a:lnRef>
          <a:fillRef idx="3">
            <a:schemeClr val="accent2"/>
          </a:fillRef>
          <a:effectRef idx="3">
            <a:schemeClr val="accent2"/>
          </a:effectRef>
          <a:fontRef idx="minor">
            <a:schemeClr val="lt1"/>
          </a:fontRef>
        </dgm:style>
      </dgm:prSet>
      <dgm:spPr/>
      <dgm:t>
        <a:bodyPr/>
        <a:lstStyle/>
        <a:p>
          <a:pPr algn="r" rtl="1"/>
          <a:r>
            <a:rPr lang="ar-DZ" sz="2400" b="0" dirty="0" smtClean="0">
              <a:effectLst>
                <a:outerShdw blurRad="38100" dist="38100" dir="2700000" algn="tl">
                  <a:srgbClr val="000000">
                    <a:alpha val="43137"/>
                  </a:srgbClr>
                </a:outerShdw>
              </a:effectLst>
            </a:rPr>
            <a:t>جمع المعلومات </a:t>
          </a:r>
          <a:endParaRPr lang="fr-FR" sz="2400" b="0" dirty="0">
            <a:effectLst>
              <a:outerShdw blurRad="38100" dist="38100" dir="2700000" algn="tl">
                <a:srgbClr val="000000">
                  <a:alpha val="43137"/>
                </a:srgbClr>
              </a:outerShdw>
            </a:effectLst>
          </a:endParaRPr>
        </a:p>
      </dgm:t>
    </dgm:pt>
    <dgm:pt modelId="{8513DEA3-D3C7-4285-A4D9-5681C3C494A1}" type="parTrans" cxnId="{E19E6AD6-BD47-407F-98C6-DF7F8162311F}">
      <dgm:prSet/>
      <dgm:spPr/>
      <dgm:t>
        <a:bodyPr/>
        <a:lstStyle/>
        <a:p>
          <a:endParaRPr lang="fr-FR"/>
        </a:p>
      </dgm:t>
    </dgm:pt>
    <dgm:pt modelId="{E1FEA037-4475-4655-8DD1-4CCED03395F9}" type="sibTrans" cxnId="{E19E6AD6-BD47-407F-98C6-DF7F8162311F}">
      <dgm:prSet/>
      <dgm:spPr/>
      <dgm:t>
        <a:bodyPr/>
        <a:lstStyle/>
        <a:p>
          <a:endParaRPr lang="fr-FR"/>
        </a:p>
      </dgm:t>
    </dgm:pt>
    <dgm:pt modelId="{91909A09-8EC1-45CA-A8F3-236FC7A75F15}">
      <dgm:prSet phldrT="[Texte]" custT="1">
        <dgm:style>
          <a:lnRef idx="0">
            <a:schemeClr val="accent3"/>
          </a:lnRef>
          <a:fillRef idx="3">
            <a:schemeClr val="accent3"/>
          </a:fillRef>
          <a:effectRef idx="3">
            <a:schemeClr val="accent3"/>
          </a:effectRef>
          <a:fontRef idx="minor">
            <a:schemeClr val="lt1"/>
          </a:fontRef>
        </dgm:style>
      </dgm:prSet>
      <dgm:spPr/>
      <dgm:t>
        <a:bodyPr/>
        <a:lstStyle/>
        <a:p>
          <a:pPr algn="r" rtl="1"/>
          <a:r>
            <a:rPr lang="ar-DZ" sz="2400" b="0" dirty="0" smtClean="0">
              <a:effectLst>
                <a:outerShdw blurRad="38100" dist="38100" dir="2700000" algn="tl">
                  <a:srgbClr val="000000">
                    <a:alpha val="43137"/>
                  </a:srgbClr>
                </a:outerShdw>
              </a:effectLst>
            </a:rPr>
            <a:t>تقييم المشروع على أساس مخطط العمل أو دراسة تقنية – اقتصادية   </a:t>
          </a:r>
          <a:endParaRPr lang="fr-FR" sz="2400" b="0" dirty="0">
            <a:effectLst>
              <a:outerShdw blurRad="38100" dist="38100" dir="2700000" algn="tl">
                <a:srgbClr val="000000">
                  <a:alpha val="43137"/>
                </a:srgbClr>
              </a:outerShdw>
            </a:effectLst>
          </a:endParaRPr>
        </a:p>
      </dgm:t>
    </dgm:pt>
    <dgm:pt modelId="{A2B70000-6CFB-40E6-AA65-16DA361DFFD3}" type="parTrans" cxnId="{9E78921E-F295-4F77-9E5E-3D64989628E1}">
      <dgm:prSet/>
      <dgm:spPr/>
      <dgm:t>
        <a:bodyPr/>
        <a:lstStyle/>
        <a:p>
          <a:endParaRPr lang="fr-FR"/>
        </a:p>
      </dgm:t>
    </dgm:pt>
    <dgm:pt modelId="{E9E5350B-D097-4331-8A36-1FCCDA47D7DB}" type="sibTrans" cxnId="{9E78921E-F295-4F77-9E5E-3D64989628E1}">
      <dgm:prSet/>
      <dgm:spPr/>
      <dgm:t>
        <a:bodyPr/>
        <a:lstStyle/>
        <a:p>
          <a:endParaRPr lang="fr-FR"/>
        </a:p>
      </dgm:t>
    </dgm:pt>
    <dgm:pt modelId="{7C30D1B4-7A15-43E0-B991-E46CA5BC054B}" type="pres">
      <dgm:prSet presAssocID="{09E0FE22-CB86-4605-B37C-EC031BC57249}" presName="outerComposite" presStyleCnt="0">
        <dgm:presLayoutVars>
          <dgm:chMax val="5"/>
          <dgm:dir/>
          <dgm:resizeHandles val="exact"/>
        </dgm:presLayoutVars>
      </dgm:prSet>
      <dgm:spPr/>
      <dgm:t>
        <a:bodyPr/>
        <a:lstStyle/>
        <a:p>
          <a:endParaRPr lang="fr-FR"/>
        </a:p>
      </dgm:t>
    </dgm:pt>
    <dgm:pt modelId="{36F998CF-C628-4FFD-8F91-FD2F677B9D45}" type="pres">
      <dgm:prSet presAssocID="{09E0FE22-CB86-4605-B37C-EC031BC57249}" presName="dummyMaxCanvas" presStyleCnt="0">
        <dgm:presLayoutVars/>
      </dgm:prSet>
      <dgm:spPr/>
    </dgm:pt>
    <dgm:pt modelId="{0ED0C8D2-0A65-4F94-B9F3-96EB15ABCC73}" type="pres">
      <dgm:prSet presAssocID="{09E0FE22-CB86-4605-B37C-EC031BC57249}" presName="ThreeNodes_1" presStyleLbl="node1" presStyleIdx="0" presStyleCnt="3" custScaleX="111741" custLinFactNeighborX="-194" custLinFactNeighborY="5450">
        <dgm:presLayoutVars>
          <dgm:bulletEnabled val="1"/>
        </dgm:presLayoutVars>
      </dgm:prSet>
      <dgm:spPr/>
      <dgm:t>
        <a:bodyPr/>
        <a:lstStyle/>
        <a:p>
          <a:endParaRPr lang="fr-FR"/>
        </a:p>
      </dgm:t>
    </dgm:pt>
    <dgm:pt modelId="{120BCCD6-D5AC-4333-9690-CB7D36A10F20}" type="pres">
      <dgm:prSet presAssocID="{09E0FE22-CB86-4605-B37C-EC031BC57249}" presName="ThreeNodes_2" presStyleLbl="node1" presStyleIdx="1" presStyleCnt="3" custScaleX="114293" custLinFactNeighborX="-1751" custLinFactNeighborY="-1817">
        <dgm:presLayoutVars>
          <dgm:bulletEnabled val="1"/>
        </dgm:presLayoutVars>
      </dgm:prSet>
      <dgm:spPr/>
      <dgm:t>
        <a:bodyPr/>
        <a:lstStyle/>
        <a:p>
          <a:endParaRPr lang="fr-FR"/>
        </a:p>
      </dgm:t>
    </dgm:pt>
    <dgm:pt modelId="{5A2FF8D6-8029-4329-87F5-5328B64B3177}" type="pres">
      <dgm:prSet presAssocID="{09E0FE22-CB86-4605-B37C-EC031BC57249}" presName="ThreeNodes_3" presStyleLbl="node1" presStyleIdx="2" presStyleCnt="3" custScaleX="117647" custLinFactNeighborX="-3114" custLinFactNeighborY="-1817">
        <dgm:presLayoutVars>
          <dgm:bulletEnabled val="1"/>
        </dgm:presLayoutVars>
      </dgm:prSet>
      <dgm:spPr/>
      <dgm:t>
        <a:bodyPr/>
        <a:lstStyle/>
        <a:p>
          <a:endParaRPr lang="fr-FR"/>
        </a:p>
      </dgm:t>
    </dgm:pt>
    <dgm:pt modelId="{5890C961-4E62-4E68-8702-C90EF8CC3F57}" type="pres">
      <dgm:prSet presAssocID="{09E0FE22-CB86-4605-B37C-EC031BC57249}" presName="ThreeConn_1-2" presStyleLbl="fgAccFollowNode1" presStyleIdx="0" presStyleCnt="2">
        <dgm:presLayoutVars>
          <dgm:bulletEnabled val="1"/>
        </dgm:presLayoutVars>
      </dgm:prSet>
      <dgm:spPr/>
      <dgm:t>
        <a:bodyPr/>
        <a:lstStyle/>
        <a:p>
          <a:endParaRPr lang="fr-FR"/>
        </a:p>
      </dgm:t>
    </dgm:pt>
    <dgm:pt modelId="{83BCB875-86F2-4309-B2CA-2E7949B5D1C9}" type="pres">
      <dgm:prSet presAssocID="{09E0FE22-CB86-4605-B37C-EC031BC57249}" presName="ThreeConn_2-3" presStyleLbl="fgAccFollowNode1" presStyleIdx="1" presStyleCnt="2">
        <dgm:presLayoutVars>
          <dgm:bulletEnabled val="1"/>
        </dgm:presLayoutVars>
      </dgm:prSet>
      <dgm:spPr/>
      <dgm:t>
        <a:bodyPr/>
        <a:lstStyle/>
        <a:p>
          <a:endParaRPr lang="fr-FR"/>
        </a:p>
      </dgm:t>
    </dgm:pt>
    <dgm:pt modelId="{25839423-4748-4CD8-BBD2-BDF6EADB33D2}" type="pres">
      <dgm:prSet presAssocID="{09E0FE22-CB86-4605-B37C-EC031BC57249}" presName="ThreeNodes_1_text" presStyleLbl="node1" presStyleIdx="2" presStyleCnt="3">
        <dgm:presLayoutVars>
          <dgm:bulletEnabled val="1"/>
        </dgm:presLayoutVars>
      </dgm:prSet>
      <dgm:spPr/>
      <dgm:t>
        <a:bodyPr/>
        <a:lstStyle/>
        <a:p>
          <a:endParaRPr lang="fr-FR"/>
        </a:p>
      </dgm:t>
    </dgm:pt>
    <dgm:pt modelId="{D4875A1C-8E4D-41B5-9465-93E3DB660ECE}" type="pres">
      <dgm:prSet presAssocID="{09E0FE22-CB86-4605-B37C-EC031BC57249}" presName="ThreeNodes_2_text" presStyleLbl="node1" presStyleIdx="2" presStyleCnt="3">
        <dgm:presLayoutVars>
          <dgm:bulletEnabled val="1"/>
        </dgm:presLayoutVars>
      </dgm:prSet>
      <dgm:spPr/>
      <dgm:t>
        <a:bodyPr/>
        <a:lstStyle/>
        <a:p>
          <a:endParaRPr lang="fr-FR"/>
        </a:p>
      </dgm:t>
    </dgm:pt>
    <dgm:pt modelId="{73F22566-F276-45C9-94C0-A6441EDA2A15}" type="pres">
      <dgm:prSet presAssocID="{09E0FE22-CB86-4605-B37C-EC031BC57249}" presName="ThreeNodes_3_text" presStyleLbl="node1" presStyleIdx="2" presStyleCnt="3">
        <dgm:presLayoutVars>
          <dgm:bulletEnabled val="1"/>
        </dgm:presLayoutVars>
      </dgm:prSet>
      <dgm:spPr/>
      <dgm:t>
        <a:bodyPr/>
        <a:lstStyle/>
        <a:p>
          <a:endParaRPr lang="fr-FR"/>
        </a:p>
      </dgm:t>
    </dgm:pt>
  </dgm:ptLst>
  <dgm:cxnLst>
    <dgm:cxn modelId="{9B1AE050-0428-4620-AFF2-E5B60D8FD87B}" type="presOf" srcId="{2E676C30-6356-4836-B0A9-6DBBB44D5769}" destId="{25839423-4748-4CD8-BBD2-BDF6EADB33D2}" srcOrd="1" destOrd="0" presId="urn:microsoft.com/office/officeart/2005/8/layout/vProcess5"/>
    <dgm:cxn modelId="{5635158A-2D92-43A9-B8A3-30149477561F}" type="presOf" srcId="{91909A09-8EC1-45CA-A8F3-236FC7A75F15}" destId="{5A2FF8D6-8029-4329-87F5-5328B64B3177}" srcOrd="0" destOrd="0" presId="urn:microsoft.com/office/officeart/2005/8/layout/vProcess5"/>
    <dgm:cxn modelId="{E0CEFE40-98DA-4E1D-BE07-197761474345}" type="presOf" srcId="{2E676C30-6356-4836-B0A9-6DBBB44D5769}" destId="{0ED0C8D2-0A65-4F94-B9F3-96EB15ABCC73}" srcOrd="0" destOrd="0" presId="urn:microsoft.com/office/officeart/2005/8/layout/vProcess5"/>
    <dgm:cxn modelId="{3F7095EE-AE9A-4981-B5BA-1AFF261FB26D}" srcId="{09E0FE22-CB86-4605-B37C-EC031BC57249}" destId="{2E676C30-6356-4836-B0A9-6DBBB44D5769}" srcOrd="0" destOrd="0" parTransId="{EC668C4B-C1B6-42C2-99CA-51934CDAFCAD}" sibTransId="{B32A0B49-1F21-4096-A29D-8FA140EEEB2D}"/>
    <dgm:cxn modelId="{300B6FBC-4E83-46FD-A2FE-3ED9FC1D522E}" type="presOf" srcId="{B32A0B49-1F21-4096-A29D-8FA140EEEB2D}" destId="{5890C961-4E62-4E68-8702-C90EF8CC3F57}" srcOrd="0" destOrd="0" presId="urn:microsoft.com/office/officeart/2005/8/layout/vProcess5"/>
    <dgm:cxn modelId="{0DF8CFE5-50F6-42C1-A4EB-A230E52C8B41}" type="presOf" srcId="{E1FEA037-4475-4655-8DD1-4CCED03395F9}" destId="{83BCB875-86F2-4309-B2CA-2E7949B5D1C9}" srcOrd="0" destOrd="0" presId="urn:microsoft.com/office/officeart/2005/8/layout/vProcess5"/>
    <dgm:cxn modelId="{3D657170-B983-46FB-9CB0-7D16C9FAA06B}" type="presOf" srcId="{964D5468-9145-451B-8938-BE68A67FFD3B}" destId="{120BCCD6-D5AC-4333-9690-CB7D36A10F20}" srcOrd="0" destOrd="0" presId="urn:microsoft.com/office/officeart/2005/8/layout/vProcess5"/>
    <dgm:cxn modelId="{27213EC5-D504-4A37-A046-7221F34C898F}" type="presOf" srcId="{91909A09-8EC1-45CA-A8F3-236FC7A75F15}" destId="{73F22566-F276-45C9-94C0-A6441EDA2A15}" srcOrd="1" destOrd="0" presId="urn:microsoft.com/office/officeart/2005/8/layout/vProcess5"/>
    <dgm:cxn modelId="{F4344F4C-B74B-4636-9F8F-C16D07AF20CB}" type="presOf" srcId="{09E0FE22-CB86-4605-B37C-EC031BC57249}" destId="{7C30D1B4-7A15-43E0-B991-E46CA5BC054B}" srcOrd="0" destOrd="0" presId="urn:microsoft.com/office/officeart/2005/8/layout/vProcess5"/>
    <dgm:cxn modelId="{9E78921E-F295-4F77-9E5E-3D64989628E1}" srcId="{09E0FE22-CB86-4605-B37C-EC031BC57249}" destId="{91909A09-8EC1-45CA-A8F3-236FC7A75F15}" srcOrd="2" destOrd="0" parTransId="{A2B70000-6CFB-40E6-AA65-16DA361DFFD3}" sibTransId="{E9E5350B-D097-4331-8A36-1FCCDA47D7DB}"/>
    <dgm:cxn modelId="{BEFEEE1A-BC12-4AA4-A6E4-77ED3B79B58D}" type="presOf" srcId="{964D5468-9145-451B-8938-BE68A67FFD3B}" destId="{D4875A1C-8E4D-41B5-9465-93E3DB660ECE}" srcOrd="1" destOrd="0" presId="urn:microsoft.com/office/officeart/2005/8/layout/vProcess5"/>
    <dgm:cxn modelId="{E19E6AD6-BD47-407F-98C6-DF7F8162311F}" srcId="{09E0FE22-CB86-4605-B37C-EC031BC57249}" destId="{964D5468-9145-451B-8938-BE68A67FFD3B}" srcOrd="1" destOrd="0" parTransId="{8513DEA3-D3C7-4285-A4D9-5681C3C494A1}" sibTransId="{E1FEA037-4475-4655-8DD1-4CCED03395F9}"/>
    <dgm:cxn modelId="{148E3928-AFB3-4D75-BE18-BA1389BDA2AC}" type="presParOf" srcId="{7C30D1B4-7A15-43E0-B991-E46CA5BC054B}" destId="{36F998CF-C628-4FFD-8F91-FD2F677B9D45}" srcOrd="0" destOrd="0" presId="urn:microsoft.com/office/officeart/2005/8/layout/vProcess5"/>
    <dgm:cxn modelId="{679DB950-B2CD-451F-9328-FE8BD5CAAD5C}" type="presParOf" srcId="{7C30D1B4-7A15-43E0-B991-E46CA5BC054B}" destId="{0ED0C8D2-0A65-4F94-B9F3-96EB15ABCC73}" srcOrd="1" destOrd="0" presId="urn:microsoft.com/office/officeart/2005/8/layout/vProcess5"/>
    <dgm:cxn modelId="{A9091BD5-134A-42CB-8F1E-176CDD8E985F}" type="presParOf" srcId="{7C30D1B4-7A15-43E0-B991-E46CA5BC054B}" destId="{120BCCD6-D5AC-4333-9690-CB7D36A10F20}" srcOrd="2" destOrd="0" presId="urn:microsoft.com/office/officeart/2005/8/layout/vProcess5"/>
    <dgm:cxn modelId="{4DD6A33A-8B73-476E-B6BD-BDF4831FCFA2}" type="presParOf" srcId="{7C30D1B4-7A15-43E0-B991-E46CA5BC054B}" destId="{5A2FF8D6-8029-4329-87F5-5328B64B3177}" srcOrd="3" destOrd="0" presId="urn:microsoft.com/office/officeart/2005/8/layout/vProcess5"/>
    <dgm:cxn modelId="{2EE5F76E-D099-40F5-A7F9-C908B83014B4}" type="presParOf" srcId="{7C30D1B4-7A15-43E0-B991-E46CA5BC054B}" destId="{5890C961-4E62-4E68-8702-C90EF8CC3F57}" srcOrd="4" destOrd="0" presId="urn:microsoft.com/office/officeart/2005/8/layout/vProcess5"/>
    <dgm:cxn modelId="{4E837B15-85AD-4891-9E2F-0A47C76A9EC4}" type="presParOf" srcId="{7C30D1B4-7A15-43E0-B991-E46CA5BC054B}" destId="{83BCB875-86F2-4309-B2CA-2E7949B5D1C9}" srcOrd="5" destOrd="0" presId="urn:microsoft.com/office/officeart/2005/8/layout/vProcess5"/>
    <dgm:cxn modelId="{1432FA2A-6255-477C-93B5-EBAC10CB4533}" type="presParOf" srcId="{7C30D1B4-7A15-43E0-B991-E46CA5BC054B}" destId="{25839423-4748-4CD8-BBD2-BDF6EADB33D2}" srcOrd="6" destOrd="0" presId="urn:microsoft.com/office/officeart/2005/8/layout/vProcess5"/>
    <dgm:cxn modelId="{6497BFC4-2A4D-4FB8-A88D-08F2A162B921}" type="presParOf" srcId="{7C30D1B4-7A15-43E0-B991-E46CA5BC054B}" destId="{D4875A1C-8E4D-41B5-9465-93E3DB660ECE}" srcOrd="7" destOrd="0" presId="urn:microsoft.com/office/officeart/2005/8/layout/vProcess5"/>
    <dgm:cxn modelId="{FF5B6DA6-16C0-4C35-A46F-534EDFA1FF00}" type="presParOf" srcId="{7C30D1B4-7A15-43E0-B991-E46CA5BC054B}" destId="{73F22566-F276-45C9-94C0-A6441EDA2A1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13A61E-5240-49E3-A791-69697ED9D2F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04CC3AF8-3C07-4D8A-94A8-39AFBA6E3313}">
      <dgm:prSet phldrT="[Texte]" custT="1">
        <dgm:style>
          <a:lnRef idx="0">
            <a:schemeClr val="accent4"/>
          </a:lnRef>
          <a:fillRef idx="3">
            <a:schemeClr val="accent4"/>
          </a:fillRef>
          <a:effectRef idx="3">
            <a:schemeClr val="accent4"/>
          </a:effectRef>
          <a:fontRef idx="minor">
            <a:schemeClr val="lt1"/>
          </a:fontRef>
        </dgm:style>
      </dgm:prSet>
      <dgm:spPr/>
      <dgm:t>
        <a:bodyPr/>
        <a:lstStyle/>
        <a:p>
          <a:pPr algn="r" rtl="1"/>
          <a:r>
            <a:rPr lang="ar-DZ" sz="2000" b="0" dirty="0" smtClean="0">
              <a:effectLst>
                <a:outerShdw blurRad="38100" dist="38100" dir="2700000" algn="tl">
                  <a:srgbClr val="000000">
                    <a:alpha val="43137"/>
                  </a:srgbClr>
                </a:outerShdw>
              </a:effectLst>
            </a:rPr>
            <a:t>تقييم المشروع تقنيا والموافقة عليه من طرف لجنة انتقاء، اعتماد وتمويل المشاريع، قصد اتخاذ قرار التمويل .   </a:t>
          </a:r>
          <a:endParaRPr lang="fr-FR" sz="2000" b="0" dirty="0">
            <a:effectLst>
              <a:outerShdw blurRad="38100" dist="38100" dir="2700000" algn="tl">
                <a:srgbClr val="000000">
                  <a:alpha val="43137"/>
                </a:srgbClr>
              </a:outerShdw>
            </a:effectLst>
          </a:endParaRPr>
        </a:p>
      </dgm:t>
    </dgm:pt>
    <dgm:pt modelId="{04B94840-A325-47E0-B202-E37FFDE91017}" type="parTrans" cxnId="{C73FD3A5-5159-461D-9069-C77055FE37D6}">
      <dgm:prSet/>
      <dgm:spPr/>
      <dgm:t>
        <a:bodyPr/>
        <a:lstStyle/>
        <a:p>
          <a:endParaRPr lang="fr-FR"/>
        </a:p>
      </dgm:t>
    </dgm:pt>
    <dgm:pt modelId="{AF873585-BB7A-4451-A502-A058C306FA8B}" type="sibTrans" cxnId="{C73FD3A5-5159-461D-9069-C77055FE37D6}">
      <dgm:prSet/>
      <dgm:spPr/>
      <dgm:t>
        <a:bodyPr/>
        <a:lstStyle/>
        <a:p>
          <a:endParaRPr lang="fr-FR"/>
        </a:p>
      </dgm:t>
    </dgm:pt>
    <dgm:pt modelId="{C1485058-C5DD-4359-8152-ED0187E57184}">
      <dgm:prSet phldrT="[Texte]" custT="1">
        <dgm:style>
          <a:lnRef idx="0">
            <a:schemeClr val="accent5"/>
          </a:lnRef>
          <a:fillRef idx="3">
            <a:schemeClr val="accent5"/>
          </a:fillRef>
          <a:effectRef idx="3">
            <a:schemeClr val="accent5"/>
          </a:effectRef>
          <a:fontRef idx="minor">
            <a:schemeClr val="lt1"/>
          </a:fontRef>
        </dgm:style>
      </dgm:prSet>
      <dgm:spPr/>
      <dgm:t>
        <a:bodyPr/>
        <a:lstStyle/>
        <a:p>
          <a:pPr algn="r"/>
          <a:r>
            <a:rPr lang="ar-DZ" sz="2000" b="0" dirty="0" smtClean="0">
              <a:effectLst>
                <a:outerShdw blurRad="38100" dist="38100" dir="2700000" algn="tl">
                  <a:srgbClr val="000000">
                    <a:alpha val="43137"/>
                  </a:srgbClr>
                </a:outerShdw>
              </a:effectLst>
            </a:rPr>
            <a:t>بعد قبول المشروع والموافقة على تمويله، يستفيد صاحب المشروع الاستثماري إجباريا من تكوين في تقنيات تسيير المؤسسات، قبل تمويل نشاطه . </a:t>
          </a:r>
          <a:endParaRPr lang="fr-FR" sz="2000" b="0" dirty="0">
            <a:effectLst>
              <a:outerShdw blurRad="38100" dist="38100" dir="2700000" algn="tl">
                <a:srgbClr val="000000">
                  <a:alpha val="43137"/>
                </a:srgbClr>
              </a:outerShdw>
            </a:effectLst>
          </a:endParaRPr>
        </a:p>
      </dgm:t>
    </dgm:pt>
    <dgm:pt modelId="{A53E78F1-6BA4-4138-96A1-7DCD93D4D0D6}" type="parTrans" cxnId="{29EF17A2-C21E-40C3-B620-6BABDF737E2B}">
      <dgm:prSet/>
      <dgm:spPr/>
      <dgm:t>
        <a:bodyPr/>
        <a:lstStyle/>
        <a:p>
          <a:endParaRPr lang="fr-FR"/>
        </a:p>
      </dgm:t>
    </dgm:pt>
    <dgm:pt modelId="{6B38ABDF-EF7A-4306-B5B7-904604EDFDD5}" type="sibTrans" cxnId="{29EF17A2-C21E-40C3-B620-6BABDF737E2B}">
      <dgm:prSet/>
      <dgm:spPr/>
      <dgm:t>
        <a:bodyPr/>
        <a:lstStyle/>
        <a:p>
          <a:endParaRPr lang="fr-FR"/>
        </a:p>
      </dgm:t>
    </dgm:pt>
    <dgm:pt modelId="{EF062A2D-6BCF-4303-AC34-564F75D7B218}">
      <dgm:prSet phldrT="[Texte]" custT="1">
        <dgm:style>
          <a:lnRef idx="0">
            <a:schemeClr val="accent6"/>
          </a:lnRef>
          <a:fillRef idx="3">
            <a:schemeClr val="accent6"/>
          </a:fillRef>
          <a:effectRef idx="3">
            <a:schemeClr val="accent6"/>
          </a:effectRef>
          <a:fontRef idx="minor">
            <a:schemeClr val="lt1"/>
          </a:fontRef>
        </dgm:style>
      </dgm:prSet>
      <dgm:spPr/>
      <dgm:t>
        <a:bodyPr/>
        <a:lstStyle/>
        <a:p>
          <a:pPr algn="r" rtl="1"/>
          <a:r>
            <a:rPr lang="ar-DZ" sz="2400" dirty="0" smtClean="0">
              <a:effectLst>
                <a:outerShdw blurRad="38100" dist="38100" dir="2700000" algn="tl">
                  <a:srgbClr val="000000">
                    <a:alpha val="43137"/>
                  </a:srgbClr>
                </a:outerShdw>
              </a:effectLst>
            </a:rPr>
            <a:t>الإنشاء القانوني وتمويل المشروع</a:t>
          </a:r>
          <a:endParaRPr lang="fr-FR" sz="2400" dirty="0">
            <a:effectLst>
              <a:outerShdw blurRad="38100" dist="38100" dir="2700000" algn="tl">
                <a:srgbClr val="000000">
                  <a:alpha val="43137"/>
                </a:srgbClr>
              </a:outerShdw>
            </a:effectLst>
          </a:endParaRPr>
        </a:p>
      </dgm:t>
    </dgm:pt>
    <dgm:pt modelId="{2DD6C9E1-1D3D-4304-A2A8-379B2A5B1A1B}" type="parTrans" cxnId="{DCA07C74-3A30-491D-9DC3-1DBBEDF0BC6C}">
      <dgm:prSet/>
      <dgm:spPr/>
      <dgm:t>
        <a:bodyPr/>
        <a:lstStyle/>
        <a:p>
          <a:endParaRPr lang="fr-FR"/>
        </a:p>
      </dgm:t>
    </dgm:pt>
    <dgm:pt modelId="{97054536-A3A0-42ED-BFF7-FE4C249DB89B}" type="sibTrans" cxnId="{DCA07C74-3A30-491D-9DC3-1DBBEDF0BC6C}">
      <dgm:prSet/>
      <dgm:spPr/>
      <dgm:t>
        <a:bodyPr/>
        <a:lstStyle/>
        <a:p>
          <a:endParaRPr lang="fr-FR"/>
        </a:p>
      </dgm:t>
    </dgm:pt>
    <dgm:pt modelId="{CF293DE6-9684-4990-BA48-FC72BC7D4961}" type="pres">
      <dgm:prSet presAssocID="{9713A61E-5240-49E3-A791-69697ED9D2F7}" presName="outerComposite" presStyleCnt="0">
        <dgm:presLayoutVars>
          <dgm:chMax val="5"/>
          <dgm:dir/>
          <dgm:resizeHandles val="exact"/>
        </dgm:presLayoutVars>
      </dgm:prSet>
      <dgm:spPr/>
      <dgm:t>
        <a:bodyPr/>
        <a:lstStyle/>
        <a:p>
          <a:endParaRPr lang="fr-FR"/>
        </a:p>
      </dgm:t>
    </dgm:pt>
    <dgm:pt modelId="{0FD60D5A-E61F-4469-BD89-CAAA03B82B69}" type="pres">
      <dgm:prSet presAssocID="{9713A61E-5240-49E3-A791-69697ED9D2F7}" presName="dummyMaxCanvas" presStyleCnt="0">
        <dgm:presLayoutVars/>
      </dgm:prSet>
      <dgm:spPr/>
    </dgm:pt>
    <dgm:pt modelId="{12BA8489-2B5F-403A-B571-105F4EF65A5A}" type="pres">
      <dgm:prSet presAssocID="{9713A61E-5240-49E3-A791-69697ED9D2F7}" presName="ThreeNodes_1" presStyleLbl="node1" presStyleIdx="0" presStyleCnt="3" custScaleX="117647" custLinFactNeighborX="3761">
        <dgm:presLayoutVars>
          <dgm:bulletEnabled val="1"/>
        </dgm:presLayoutVars>
      </dgm:prSet>
      <dgm:spPr/>
      <dgm:t>
        <a:bodyPr/>
        <a:lstStyle/>
        <a:p>
          <a:endParaRPr lang="fr-FR"/>
        </a:p>
      </dgm:t>
    </dgm:pt>
    <dgm:pt modelId="{022C94AA-C771-4975-85DB-E88A65DF0551}" type="pres">
      <dgm:prSet presAssocID="{9713A61E-5240-49E3-A791-69697ED9D2F7}" presName="ThreeNodes_2" presStyleLbl="node1" presStyleIdx="1" presStyleCnt="3" custScaleX="115342" custLinFactNeighborX="5535" custLinFactNeighborY="3125">
        <dgm:presLayoutVars>
          <dgm:bulletEnabled val="1"/>
        </dgm:presLayoutVars>
      </dgm:prSet>
      <dgm:spPr/>
      <dgm:t>
        <a:bodyPr/>
        <a:lstStyle/>
        <a:p>
          <a:endParaRPr lang="fr-FR"/>
        </a:p>
      </dgm:t>
    </dgm:pt>
    <dgm:pt modelId="{1F572829-A362-404E-89A7-24B034084358}" type="pres">
      <dgm:prSet presAssocID="{9713A61E-5240-49E3-A791-69697ED9D2F7}" presName="ThreeNodes_3" presStyleLbl="node1" presStyleIdx="2" presStyleCnt="3" custScaleX="114117" custLinFactNeighborX="-1128" custLinFactNeighborY="36458">
        <dgm:presLayoutVars>
          <dgm:bulletEnabled val="1"/>
        </dgm:presLayoutVars>
      </dgm:prSet>
      <dgm:spPr/>
      <dgm:t>
        <a:bodyPr/>
        <a:lstStyle/>
        <a:p>
          <a:endParaRPr lang="fr-FR"/>
        </a:p>
      </dgm:t>
    </dgm:pt>
    <dgm:pt modelId="{E8B5E9F6-057A-4533-A75B-8D3F370B9DC4}" type="pres">
      <dgm:prSet presAssocID="{9713A61E-5240-49E3-A791-69697ED9D2F7}" presName="ThreeConn_1-2" presStyleLbl="fgAccFollowNode1" presStyleIdx="0" presStyleCnt="2">
        <dgm:presLayoutVars>
          <dgm:bulletEnabled val="1"/>
        </dgm:presLayoutVars>
      </dgm:prSet>
      <dgm:spPr/>
      <dgm:t>
        <a:bodyPr/>
        <a:lstStyle/>
        <a:p>
          <a:endParaRPr lang="fr-FR"/>
        </a:p>
      </dgm:t>
    </dgm:pt>
    <dgm:pt modelId="{73AF6F0E-EBE8-4967-BD13-7C18E9CA4765}" type="pres">
      <dgm:prSet presAssocID="{9713A61E-5240-49E3-A791-69697ED9D2F7}" presName="ThreeConn_2-3" presStyleLbl="fgAccFollowNode1" presStyleIdx="1" presStyleCnt="2">
        <dgm:presLayoutVars>
          <dgm:bulletEnabled val="1"/>
        </dgm:presLayoutVars>
      </dgm:prSet>
      <dgm:spPr/>
      <dgm:t>
        <a:bodyPr/>
        <a:lstStyle/>
        <a:p>
          <a:endParaRPr lang="fr-FR"/>
        </a:p>
      </dgm:t>
    </dgm:pt>
    <dgm:pt modelId="{CEA2899F-F651-481C-9868-C3E37FB15EC9}" type="pres">
      <dgm:prSet presAssocID="{9713A61E-5240-49E3-A791-69697ED9D2F7}" presName="ThreeNodes_1_text" presStyleLbl="node1" presStyleIdx="2" presStyleCnt="3">
        <dgm:presLayoutVars>
          <dgm:bulletEnabled val="1"/>
        </dgm:presLayoutVars>
      </dgm:prSet>
      <dgm:spPr/>
      <dgm:t>
        <a:bodyPr/>
        <a:lstStyle/>
        <a:p>
          <a:endParaRPr lang="fr-FR"/>
        </a:p>
      </dgm:t>
    </dgm:pt>
    <dgm:pt modelId="{441BA3B8-86DF-4758-A15D-02B6D9CA431E}" type="pres">
      <dgm:prSet presAssocID="{9713A61E-5240-49E3-A791-69697ED9D2F7}" presName="ThreeNodes_2_text" presStyleLbl="node1" presStyleIdx="2" presStyleCnt="3">
        <dgm:presLayoutVars>
          <dgm:bulletEnabled val="1"/>
        </dgm:presLayoutVars>
      </dgm:prSet>
      <dgm:spPr/>
      <dgm:t>
        <a:bodyPr/>
        <a:lstStyle/>
        <a:p>
          <a:endParaRPr lang="fr-FR"/>
        </a:p>
      </dgm:t>
    </dgm:pt>
    <dgm:pt modelId="{F62E0CFE-71A1-4C4E-94FF-8EEBB89033D5}" type="pres">
      <dgm:prSet presAssocID="{9713A61E-5240-49E3-A791-69697ED9D2F7}" presName="ThreeNodes_3_text" presStyleLbl="node1" presStyleIdx="2" presStyleCnt="3">
        <dgm:presLayoutVars>
          <dgm:bulletEnabled val="1"/>
        </dgm:presLayoutVars>
      </dgm:prSet>
      <dgm:spPr/>
      <dgm:t>
        <a:bodyPr/>
        <a:lstStyle/>
        <a:p>
          <a:endParaRPr lang="fr-FR"/>
        </a:p>
      </dgm:t>
    </dgm:pt>
  </dgm:ptLst>
  <dgm:cxnLst>
    <dgm:cxn modelId="{99E83E86-1E88-46D1-89F5-777F8D48DEB2}" type="presOf" srcId="{04CC3AF8-3C07-4D8A-94A8-39AFBA6E3313}" destId="{12BA8489-2B5F-403A-B571-105F4EF65A5A}" srcOrd="0" destOrd="0" presId="urn:microsoft.com/office/officeart/2005/8/layout/vProcess5"/>
    <dgm:cxn modelId="{CDF0EF5A-FAEC-4897-A506-28EB7953A357}" type="presOf" srcId="{EF062A2D-6BCF-4303-AC34-564F75D7B218}" destId="{F62E0CFE-71A1-4C4E-94FF-8EEBB89033D5}" srcOrd="1" destOrd="0" presId="urn:microsoft.com/office/officeart/2005/8/layout/vProcess5"/>
    <dgm:cxn modelId="{8A1D8D68-E58E-4875-BD48-E2D89594B899}" type="presOf" srcId="{AF873585-BB7A-4451-A502-A058C306FA8B}" destId="{E8B5E9F6-057A-4533-A75B-8D3F370B9DC4}" srcOrd="0" destOrd="0" presId="urn:microsoft.com/office/officeart/2005/8/layout/vProcess5"/>
    <dgm:cxn modelId="{0E8F38FF-218E-4A25-ACBE-D55D12CDA624}" type="presOf" srcId="{9713A61E-5240-49E3-A791-69697ED9D2F7}" destId="{CF293DE6-9684-4990-BA48-FC72BC7D4961}" srcOrd="0" destOrd="0" presId="urn:microsoft.com/office/officeart/2005/8/layout/vProcess5"/>
    <dgm:cxn modelId="{C73FD3A5-5159-461D-9069-C77055FE37D6}" srcId="{9713A61E-5240-49E3-A791-69697ED9D2F7}" destId="{04CC3AF8-3C07-4D8A-94A8-39AFBA6E3313}" srcOrd="0" destOrd="0" parTransId="{04B94840-A325-47E0-B202-E37FFDE91017}" sibTransId="{AF873585-BB7A-4451-A502-A058C306FA8B}"/>
    <dgm:cxn modelId="{29EF17A2-C21E-40C3-B620-6BABDF737E2B}" srcId="{9713A61E-5240-49E3-A791-69697ED9D2F7}" destId="{C1485058-C5DD-4359-8152-ED0187E57184}" srcOrd="1" destOrd="0" parTransId="{A53E78F1-6BA4-4138-96A1-7DCD93D4D0D6}" sibTransId="{6B38ABDF-EF7A-4306-B5B7-904604EDFDD5}"/>
    <dgm:cxn modelId="{DCA07C74-3A30-491D-9DC3-1DBBEDF0BC6C}" srcId="{9713A61E-5240-49E3-A791-69697ED9D2F7}" destId="{EF062A2D-6BCF-4303-AC34-564F75D7B218}" srcOrd="2" destOrd="0" parTransId="{2DD6C9E1-1D3D-4304-A2A8-379B2A5B1A1B}" sibTransId="{97054536-A3A0-42ED-BFF7-FE4C249DB89B}"/>
    <dgm:cxn modelId="{D80C5AFB-8B3A-45D7-A12A-1743569E1EDC}" type="presOf" srcId="{C1485058-C5DD-4359-8152-ED0187E57184}" destId="{022C94AA-C771-4975-85DB-E88A65DF0551}" srcOrd="0" destOrd="0" presId="urn:microsoft.com/office/officeart/2005/8/layout/vProcess5"/>
    <dgm:cxn modelId="{ACF7D081-2C92-4798-9966-AAC2D6543E03}" type="presOf" srcId="{C1485058-C5DD-4359-8152-ED0187E57184}" destId="{441BA3B8-86DF-4758-A15D-02B6D9CA431E}" srcOrd="1" destOrd="0" presId="urn:microsoft.com/office/officeart/2005/8/layout/vProcess5"/>
    <dgm:cxn modelId="{26A03F8D-FEFF-4C4A-B54F-583ABD7465A0}" type="presOf" srcId="{EF062A2D-6BCF-4303-AC34-564F75D7B218}" destId="{1F572829-A362-404E-89A7-24B034084358}" srcOrd="0" destOrd="0" presId="urn:microsoft.com/office/officeart/2005/8/layout/vProcess5"/>
    <dgm:cxn modelId="{513847B6-074E-4B59-B0C2-B898B644EF55}" type="presOf" srcId="{04CC3AF8-3C07-4D8A-94A8-39AFBA6E3313}" destId="{CEA2899F-F651-481C-9868-C3E37FB15EC9}" srcOrd="1" destOrd="0" presId="urn:microsoft.com/office/officeart/2005/8/layout/vProcess5"/>
    <dgm:cxn modelId="{C0A09167-C2FD-4BFE-B5AC-FDFEF1FBE934}" type="presOf" srcId="{6B38ABDF-EF7A-4306-B5B7-904604EDFDD5}" destId="{73AF6F0E-EBE8-4967-BD13-7C18E9CA4765}" srcOrd="0" destOrd="0" presId="urn:microsoft.com/office/officeart/2005/8/layout/vProcess5"/>
    <dgm:cxn modelId="{69466ECB-CB85-4132-BDE9-9BA3CEE0C26E}" type="presParOf" srcId="{CF293DE6-9684-4990-BA48-FC72BC7D4961}" destId="{0FD60D5A-E61F-4469-BD89-CAAA03B82B69}" srcOrd="0" destOrd="0" presId="urn:microsoft.com/office/officeart/2005/8/layout/vProcess5"/>
    <dgm:cxn modelId="{75D695EB-6685-445C-A044-F96ADAEC78C6}" type="presParOf" srcId="{CF293DE6-9684-4990-BA48-FC72BC7D4961}" destId="{12BA8489-2B5F-403A-B571-105F4EF65A5A}" srcOrd="1" destOrd="0" presId="urn:microsoft.com/office/officeart/2005/8/layout/vProcess5"/>
    <dgm:cxn modelId="{051CEA6E-DDC7-469E-8594-641A014FA615}" type="presParOf" srcId="{CF293DE6-9684-4990-BA48-FC72BC7D4961}" destId="{022C94AA-C771-4975-85DB-E88A65DF0551}" srcOrd="2" destOrd="0" presId="urn:microsoft.com/office/officeart/2005/8/layout/vProcess5"/>
    <dgm:cxn modelId="{3ACA5855-0BA0-4B11-AF95-A52C4B515573}" type="presParOf" srcId="{CF293DE6-9684-4990-BA48-FC72BC7D4961}" destId="{1F572829-A362-404E-89A7-24B034084358}" srcOrd="3" destOrd="0" presId="urn:microsoft.com/office/officeart/2005/8/layout/vProcess5"/>
    <dgm:cxn modelId="{F7E27173-7480-4594-A4F3-7A64B5DD6A0E}" type="presParOf" srcId="{CF293DE6-9684-4990-BA48-FC72BC7D4961}" destId="{E8B5E9F6-057A-4533-A75B-8D3F370B9DC4}" srcOrd="4" destOrd="0" presId="urn:microsoft.com/office/officeart/2005/8/layout/vProcess5"/>
    <dgm:cxn modelId="{A352E5C6-8845-414E-98DD-6FC75B406FE0}" type="presParOf" srcId="{CF293DE6-9684-4990-BA48-FC72BC7D4961}" destId="{73AF6F0E-EBE8-4967-BD13-7C18E9CA4765}" srcOrd="5" destOrd="0" presId="urn:microsoft.com/office/officeart/2005/8/layout/vProcess5"/>
    <dgm:cxn modelId="{ECDEDDFB-E822-4046-BCD0-9A624AB6A09D}" type="presParOf" srcId="{CF293DE6-9684-4990-BA48-FC72BC7D4961}" destId="{CEA2899F-F651-481C-9868-C3E37FB15EC9}" srcOrd="6" destOrd="0" presId="urn:microsoft.com/office/officeart/2005/8/layout/vProcess5"/>
    <dgm:cxn modelId="{F2367F5A-0E1F-4FC3-B092-4C4B30EF9ED2}" type="presParOf" srcId="{CF293DE6-9684-4990-BA48-FC72BC7D4961}" destId="{441BA3B8-86DF-4758-A15D-02B6D9CA431E}" srcOrd="7" destOrd="0" presId="urn:microsoft.com/office/officeart/2005/8/layout/vProcess5"/>
    <dgm:cxn modelId="{70260347-105E-4BB7-BC04-4742028C3422}" type="presParOf" srcId="{CF293DE6-9684-4990-BA48-FC72BC7D4961}" destId="{F62E0CFE-71A1-4C4E-94FF-8EEBB89033D5}"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24A4DD-3B50-47A7-9BE1-F3B7A9F2B9C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4A178760-B305-4AEC-9B8A-E17920B258E9}">
      <dgm:prSet phldrT="[Texte]">
        <dgm:style>
          <a:lnRef idx="0">
            <a:schemeClr val="accent1"/>
          </a:lnRef>
          <a:fillRef idx="3">
            <a:schemeClr val="accent1"/>
          </a:fillRef>
          <a:effectRef idx="3">
            <a:schemeClr val="accent1"/>
          </a:effectRef>
          <a:fontRef idx="minor">
            <a:schemeClr val="lt1"/>
          </a:fontRef>
        </dgm:style>
      </dgm:prSet>
      <dgm:spPr/>
      <dgm:t>
        <a:bodyPr/>
        <a:lstStyle/>
        <a:p>
          <a:r>
            <a:rPr lang="ar-DZ" dirty="0" smtClean="0"/>
            <a:t>4/مادة التخطيط المالي </a:t>
          </a:r>
          <a:endParaRPr lang="fr-FR" dirty="0"/>
        </a:p>
      </dgm:t>
    </dgm:pt>
    <dgm:pt modelId="{B9FE72E1-D12C-4EA8-BD62-C0F7EE3BBEF5}" type="parTrans" cxnId="{56CBEFCD-F0D1-4D55-835E-A71E52623920}">
      <dgm:prSet/>
      <dgm:spPr/>
      <dgm:t>
        <a:bodyPr/>
        <a:lstStyle/>
        <a:p>
          <a:endParaRPr lang="fr-FR"/>
        </a:p>
      </dgm:t>
    </dgm:pt>
    <dgm:pt modelId="{93E1998C-F778-4F26-9B65-D08B9F8E1EC2}" type="sibTrans" cxnId="{56CBEFCD-F0D1-4D55-835E-A71E52623920}">
      <dgm:prSet/>
      <dgm:spPr/>
      <dgm:t>
        <a:bodyPr/>
        <a:lstStyle/>
        <a:p>
          <a:endParaRPr lang="fr-FR"/>
        </a:p>
      </dgm:t>
    </dgm:pt>
    <dgm:pt modelId="{9C8D4FC3-1217-4ED5-B8CE-1FEC768E0CF9}">
      <dgm:prSet phldrT="[Texte]">
        <dgm:style>
          <a:lnRef idx="1">
            <a:schemeClr val="accent2"/>
          </a:lnRef>
          <a:fillRef idx="2">
            <a:schemeClr val="accent2"/>
          </a:fillRef>
          <a:effectRef idx="1">
            <a:schemeClr val="accent2"/>
          </a:effectRef>
          <a:fontRef idx="minor">
            <a:schemeClr val="dk1"/>
          </a:fontRef>
        </dgm:style>
      </dgm:prSet>
      <dgm:spPr/>
      <dgm:t>
        <a:bodyPr/>
        <a:lstStyle/>
        <a:p>
          <a:pPr algn="r" rtl="1"/>
          <a:r>
            <a:rPr lang="ar-DZ" dirty="0" smtClean="0"/>
            <a:t>الميزانية، تسيير الخزينة، تحليل التكاليف والمنتجات.</a:t>
          </a:r>
          <a:endParaRPr lang="fr-FR" dirty="0"/>
        </a:p>
      </dgm:t>
    </dgm:pt>
    <dgm:pt modelId="{FF8CC52B-3D43-45DE-821C-BD42A763D48C}" type="parTrans" cxnId="{5257F4AA-0D31-46FC-A39D-41A984EFD0DB}">
      <dgm:prSet/>
      <dgm:spPr/>
      <dgm:t>
        <a:bodyPr/>
        <a:lstStyle/>
        <a:p>
          <a:endParaRPr lang="fr-FR"/>
        </a:p>
      </dgm:t>
    </dgm:pt>
    <dgm:pt modelId="{138F4DEA-E1F8-4883-9E3A-7959826F2B1A}" type="sibTrans" cxnId="{5257F4AA-0D31-46FC-A39D-41A984EFD0DB}">
      <dgm:prSet/>
      <dgm:spPr/>
      <dgm:t>
        <a:bodyPr/>
        <a:lstStyle/>
        <a:p>
          <a:endParaRPr lang="fr-FR"/>
        </a:p>
      </dgm:t>
    </dgm:pt>
    <dgm:pt modelId="{35E886F3-9139-4FBC-85F7-803B1EAB3B07}">
      <dgm:prSet phldrT="[Texte]" custT="1">
        <dgm:style>
          <a:lnRef idx="0">
            <a:schemeClr val="accent1"/>
          </a:lnRef>
          <a:fillRef idx="3">
            <a:schemeClr val="accent1"/>
          </a:fillRef>
          <a:effectRef idx="3">
            <a:schemeClr val="accent1"/>
          </a:effectRef>
          <a:fontRef idx="minor">
            <a:schemeClr val="lt1"/>
          </a:fontRef>
        </dgm:style>
      </dgm:prSet>
      <dgm:spPr/>
      <dgm:t>
        <a:bodyPr/>
        <a:lstStyle/>
        <a:p>
          <a:r>
            <a:rPr lang="ar-DZ" sz="2400" dirty="0" smtClean="0"/>
            <a:t>3/مادة الضرائب</a:t>
          </a:r>
          <a:r>
            <a:rPr lang="ar-DZ" sz="2100" dirty="0" smtClean="0"/>
            <a:t> </a:t>
          </a:r>
          <a:endParaRPr lang="fr-FR" sz="2100" dirty="0"/>
        </a:p>
      </dgm:t>
    </dgm:pt>
    <dgm:pt modelId="{6C65F6F8-51F0-4B7B-9623-1322926F2C1B}" type="parTrans" cxnId="{D64D0379-7AE2-480F-9B2A-04B98201BD82}">
      <dgm:prSet/>
      <dgm:spPr/>
      <dgm:t>
        <a:bodyPr/>
        <a:lstStyle/>
        <a:p>
          <a:endParaRPr lang="fr-FR"/>
        </a:p>
      </dgm:t>
    </dgm:pt>
    <dgm:pt modelId="{66A8F38B-F939-4FB1-BCC9-CFD72034287B}" type="sibTrans" cxnId="{D64D0379-7AE2-480F-9B2A-04B98201BD82}">
      <dgm:prSet/>
      <dgm:spPr/>
      <dgm:t>
        <a:bodyPr/>
        <a:lstStyle/>
        <a:p>
          <a:endParaRPr lang="fr-FR"/>
        </a:p>
      </dgm:t>
    </dgm:pt>
    <dgm:pt modelId="{57B519A8-E5EE-4BE2-BB38-1B2E62D2BAFC}">
      <dgm:prSet phldrT="[Texte]">
        <dgm:style>
          <a:lnRef idx="1">
            <a:schemeClr val="accent2"/>
          </a:lnRef>
          <a:fillRef idx="2">
            <a:schemeClr val="accent2"/>
          </a:fillRef>
          <a:effectRef idx="1">
            <a:schemeClr val="accent2"/>
          </a:effectRef>
          <a:fontRef idx="minor">
            <a:schemeClr val="dk1"/>
          </a:fontRef>
        </dgm:style>
      </dgm:prSet>
      <dgm:spPr/>
      <dgm:t>
        <a:bodyPr/>
        <a:lstStyle/>
        <a:p>
          <a:pPr rtl="1"/>
          <a:r>
            <a:rPr lang="ar-DZ" dirty="0" smtClean="0"/>
            <a:t>الإجراءات والأسس الضريبية.</a:t>
          </a:r>
          <a:endParaRPr lang="fr-FR" dirty="0"/>
        </a:p>
      </dgm:t>
    </dgm:pt>
    <dgm:pt modelId="{7534DC2E-8BFC-4390-AB53-3D1552395287}" type="parTrans" cxnId="{7B28D9B2-B596-474C-AEE0-D154DA416519}">
      <dgm:prSet/>
      <dgm:spPr/>
      <dgm:t>
        <a:bodyPr/>
        <a:lstStyle/>
        <a:p>
          <a:endParaRPr lang="fr-FR"/>
        </a:p>
      </dgm:t>
    </dgm:pt>
    <dgm:pt modelId="{CC6E8535-6AAA-473A-86BE-518A561ACCE6}" type="sibTrans" cxnId="{7B28D9B2-B596-474C-AEE0-D154DA416519}">
      <dgm:prSet/>
      <dgm:spPr/>
      <dgm:t>
        <a:bodyPr/>
        <a:lstStyle/>
        <a:p>
          <a:endParaRPr lang="fr-FR"/>
        </a:p>
      </dgm:t>
    </dgm:pt>
    <dgm:pt modelId="{C41E09EA-55EB-45E5-858A-237638CC529F}">
      <dgm:prSet phldrT="[Texte]">
        <dgm:style>
          <a:lnRef idx="0">
            <a:schemeClr val="accent1"/>
          </a:lnRef>
          <a:fillRef idx="3">
            <a:schemeClr val="accent1"/>
          </a:fillRef>
          <a:effectRef idx="3">
            <a:schemeClr val="accent1"/>
          </a:effectRef>
          <a:fontRef idx="minor">
            <a:schemeClr val="lt1"/>
          </a:fontRef>
        </dgm:style>
      </dgm:prSet>
      <dgm:spPr/>
      <dgm:t>
        <a:bodyPr/>
        <a:lstStyle/>
        <a:p>
          <a:r>
            <a:rPr lang="ar-DZ" dirty="0" smtClean="0"/>
            <a:t>2/مادة التسويق </a:t>
          </a:r>
          <a:endParaRPr lang="fr-FR" dirty="0"/>
        </a:p>
      </dgm:t>
    </dgm:pt>
    <dgm:pt modelId="{E70F5845-1559-4F54-9E02-C7AB76CB75AF}" type="parTrans" cxnId="{3FDA83C0-3D94-42BB-8887-03A6E139D2F7}">
      <dgm:prSet/>
      <dgm:spPr/>
      <dgm:t>
        <a:bodyPr/>
        <a:lstStyle/>
        <a:p>
          <a:endParaRPr lang="fr-FR"/>
        </a:p>
      </dgm:t>
    </dgm:pt>
    <dgm:pt modelId="{87D419EE-2296-4D16-A51F-2A900213D887}" type="sibTrans" cxnId="{3FDA83C0-3D94-42BB-8887-03A6E139D2F7}">
      <dgm:prSet/>
      <dgm:spPr/>
      <dgm:t>
        <a:bodyPr/>
        <a:lstStyle/>
        <a:p>
          <a:endParaRPr lang="fr-FR"/>
        </a:p>
      </dgm:t>
    </dgm:pt>
    <dgm:pt modelId="{9CA88AF5-2FD1-4DCE-B751-DB396BA8CB1B}">
      <dgm:prSet phldrT="[Texte]">
        <dgm:style>
          <a:lnRef idx="1">
            <a:schemeClr val="accent2"/>
          </a:lnRef>
          <a:fillRef idx="2">
            <a:schemeClr val="accent2"/>
          </a:fillRef>
          <a:effectRef idx="1">
            <a:schemeClr val="accent2"/>
          </a:effectRef>
          <a:fontRef idx="minor">
            <a:schemeClr val="dk1"/>
          </a:fontRef>
        </dgm:style>
      </dgm:prSet>
      <dgm:spPr/>
      <dgm:t>
        <a:bodyPr/>
        <a:lstStyle/>
        <a:p>
          <a:pPr algn="r" rtl="1"/>
          <a:r>
            <a:rPr lang="ar-DZ" dirty="0" smtClean="0"/>
            <a:t>دراسة السوق .</a:t>
          </a:r>
          <a:endParaRPr lang="fr-FR" dirty="0"/>
        </a:p>
      </dgm:t>
    </dgm:pt>
    <dgm:pt modelId="{D1F60C35-8FD1-404B-9B29-7DD90535B876}" type="parTrans" cxnId="{C1A0A6CA-4285-4ABE-A51E-9FD521029481}">
      <dgm:prSet/>
      <dgm:spPr/>
      <dgm:t>
        <a:bodyPr/>
        <a:lstStyle/>
        <a:p>
          <a:endParaRPr lang="fr-FR"/>
        </a:p>
      </dgm:t>
    </dgm:pt>
    <dgm:pt modelId="{2F9927BB-7600-4087-A7BA-088A4AD5559D}" type="sibTrans" cxnId="{C1A0A6CA-4285-4ABE-A51E-9FD521029481}">
      <dgm:prSet/>
      <dgm:spPr/>
      <dgm:t>
        <a:bodyPr/>
        <a:lstStyle/>
        <a:p>
          <a:endParaRPr lang="fr-FR"/>
        </a:p>
      </dgm:t>
    </dgm:pt>
    <dgm:pt modelId="{F2E1FDE2-B39F-4F72-A884-D467A10220E8}" type="pres">
      <dgm:prSet presAssocID="{5024A4DD-3B50-47A7-9BE1-F3B7A9F2B9CB}" presName="Name0" presStyleCnt="0">
        <dgm:presLayoutVars>
          <dgm:dir/>
          <dgm:animLvl val="lvl"/>
          <dgm:resizeHandles val="exact"/>
        </dgm:presLayoutVars>
      </dgm:prSet>
      <dgm:spPr/>
      <dgm:t>
        <a:bodyPr/>
        <a:lstStyle/>
        <a:p>
          <a:endParaRPr lang="fr-FR"/>
        </a:p>
      </dgm:t>
    </dgm:pt>
    <dgm:pt modelId="{16E818A9-903C-4054-A79E-F60252B4DA22}" type="pres">
      <dgm:prSet presAssocID="{4A178760-B305-4AEC-9B8A-E17920B258E9}" presName="composite" presStyleCnt="0"/>
      <dgm:spPr/>
    </dgm:pt>
    <dgm:pt modelId="{2DB6C50E-5ACE-4616-8E6F-4FD4D2318B24}" type="pres">
      <dgm:prSet presAssocID="{4A178760-B305-4AEC-9B8A-E17920B258E9}" presName="parTx" presStyleLbl="alignNode1" presStyleIdx="0" presStyleCnt="3" custScaleY="115336" custLinFactNeighborX="526" custLinFactNeighborY="-46691">
        <dgm:presLayoutVars>
          <dgm:chMax val="0"/>
          <dgm:chPref val="0"/>
          <dgm:bulletEnabled val="1"/>
        </dgm:presLayoutVars>
      </dgm:prSet>
      <dgm:spPr/>
      <dgm:t>
        <a:bodyPr/>
        <a:lstStyle/>
        <a:p>
          <a:endParaRPr lang="fr-FR"/>
        </a:p>
      </dgm:t>
    </dgm:pt>
    <dgm:pt modelId="{59A840D4-1AC2-4FBD-987C-DAF82B1AAE47}" type="pres">
      <dgm:prSet presAssocID="{4A178760-B305-4AEC-9B8A-E17920B258E9}" presName="desTx" presStyleLbl="alignAccFollowNode1" presStyleIdx="0" presStyleCnt="3" custScaleX="100168" custScaleY="96944" custLinFactNeighborX="-538" custLinFactNeighborY="-20761">
        <dgm:presLayoutVars>
          <dgm:bulletEnabled val="1"/>
        </dgm:presLayoutVars>
      </dgm:prSet>
      <dgm:spPr/>
      <dgm:t>
        <a:bodyPr/>
        <a:lstStyle/>
        <a:p>
          <a:endParaRPr lang="fr-FR"/>
        </a:p>
      </dgm:t>
    </dgm:pt>
    <dgm:pt modelId="{49A90B72-A1D7-40BD-9CC7-4D847128E3D9}" type="pres">
      <dgm:prSet presAssocID="{93E1998C-F778-4F26-9B65-D08B9F8E1EC2}" presName="space" presStyleCnt="0"/>
      <dgm:spPr/>
    </dgm:pt>
    <dgm:pt modelId="{40EF75EB-860E-4CFB-814F-4944B13E4613}" type="pres">
      <dgm:prSet presAssocID="{35E886F3-9139-4FBC-85F7-803B1EAB3B07}" presName="composite" presStyleCnt="0"/>
      <dgm:spPr/>
    </dgm:pt>
    <dgm:pt modelId="{84CBA9DF-3E5E-4F2A-B675-C87349201AF7}" type="pres">
      <dgm:prSet presAssocID="{35E886F3-9139-4FBC-85F7-803B1EAB3B07}" presName="parTx" presStyleLbl="alignNode1" presStyleIdx="1" presStyleCnt="3" custScaleY="112778" custLinFactNeighborY="-48133">
        <dgm:presLayoutVars>
          <dgm:chMax val="0"/>
          <dgm:chPref val="0"/>
          <dgm:bulletEnabled val="1"/>
        </dgm:presLayoutVars>
      </dgm:prSet>
      <dgm:spPr/>
      <dgm:t>
        <a:bodyPr/>
        <a:lstStyle/>
        <a:p>
          <a:endParaRPr lang="fr-FR"/>
        </a:p>
      </dgm:t>
    </dgm:pt>
    <dgm:pt modelId="{16887192-C656-4C67-9D85-3B09803B7762}" type="pres">
      <dgm:prSet presAssocID="{35E886F3-9139-4FBC-85F7-803B1EAB3B07}" presName="desTx" presStyleLbl="alignAccFollowNode1" presStyleIdx="1" presStyleCnt="3" custScaleX="99625" custScaleY="98353" custLinFactNeighborX="-598" custLinFactNeighborY="-19284">
        <dgm:presLayoutVars>
          <dgm:bulletEnabled val="1"/>
        </dgm:presLayoutVars>
      </dgm:prSet>
      <dgm:spPr/>
      <dgm:t>
        <a:bodyPr/>
        <a:lstStyle/>
        <a:p>
          <a:endParaRPr lang="fr-FR"/>
        </a:p>
      </dgm:t>
    </dgm:pt>
    <dgm:pt modelId="{2FEB4005-954E-4A25-8883-271C8628C0FD}" type="pres">
      <dgm:prSet presAssocID="{66A8F38B-F939-4FB1-BCC9-CFD72034287B}" presName="space" presStyleCnt="0"/>
      <dgm:spPr/>
    </dgm:pt>
    <dgm:pt modelId="{67016CA0-58E9-495B-B288-5CDB0C718895}" type="pres">
      <dgm:prSet presAssocID="{C41E09EA-55EB-45E5-858A-237638CC529F}" presName="composite" presStyleCnt="0"/>
      <dgm:spPr/>
    </dgm:pt>
    <dgm:pt modelId="{CDD96312-28F0-4CA0-A820-543CAF2E7CF7}" type="pres">
      <dgm:prSet presAssocID="{C41E09EA-55EB-45E5-858A-237638CC529F}" presName="parTx" presStyleLbl="alignNode1" presStyleIdx="2" presStyleCnt="3" custScaleY="114264" custLinFactNeighborX="0" custLinFactNeighborY="-44270">
        <dgm:presLayoutVars>
          <dgm:chMax val="0"/>
          <dgm:chPref val="0"/>
          <dgm:bulletEnabled val="1"/>
        </dgm:presLayoutVars>
      </dgm:prSet>
      <dgm:spPr/>
      <dgm:t>
        <a:bodyPr/>
        <a:lstStyle/>
        <a:p>
          <a:endParaRPr lang="fr-FR"/>
        </a:p>
      </dgm:t>
    </dgm:pt>
    <dgm:pt modelId="{60DEA313-B894-463B-9CF5-26F632B8BA79}" type="pres">
      <dgm:prSet presAssocID="{C41E09EA-55EB-45E5-858A-237638CC529F}" presName="desTx" presStyleLbl="alignAccFollowNode1" presStyleIdx="2" presStyleCnt="3" custScaleY="97583" custLinFactNeighborX="538" custLinFactNeighborY="-20492">
        <dgm:presLayoutVars>
          <dgm:bulletEnabled val="1"/>
        </dgm:presLayoutVars>
      </dgm:prSet>
      <dgm:spPr/>
      <dgm:t>
        <a:bodyPr/>
        <a:lstStyle/>
        <a:p>
          <a:endParaRPr lang="fr-FR"/>
        </a:p>
      </dgm:t>
    </dgm:pt>
  </dgm:ptLst>
  <dgm:cxnLst>
    <dgm:cxn modelId="{3FDA83C0-3D94-42BB-8887-03A6E139D2F7}" srcId="{5024A4DD-3B50-47A7-9BE1-F3B7A9F2B9CB}" destId="{C41E09EA-55EB-45E5-858A-237638CC529F}" srcOrd="2" destOrd="0" parTransId="{E70F5845-1559-4F54-9E02-C7AB76CB75AF}" sibTransId="{87D419EE-2296-4D16-A51F-2A900213D887}"/>
    <dgm:cxn modelId="{D61C553E-9566-4AC9-B080-BCCF0E2949CF}" type="presOf" srcId="{9C8D4FC3-1217-4ED5-B8CE-1FEC768E0CF9}" destId="{59A840D4-1AC2-4FBD-987C-DAF82B1AAE47}" srcOrd="0" destOrd="0" presId="urn:microsoft.com/office/officeart/2005/8/layout/hList1"/>
    <dgm:cxn modelId="{916D9584-92FB-4F9B-809D-83AB3FFB0637}" type="presOf" srcId="{5024A4DD-3B50-47A7-9BE1-F3B7A9F2B9CB}" destId="{F2E1FDE2-B39F-4F72-A884-D467A10220E8}" srcOrd="0" destOrd="0" presId="urn:microsoft.com/office/officeart/2005/8/layout/hList1"/>
    <dgm:cxn modelId="{120CF25B-F412-4F6E-9591-7174D8B367BB}" type="presOf" srcId="{57B519A8-E5EE-4BE2-BB38-1B2E62D2BAFC}" destId="{16887192-C656-4C67-9D85-3B09803B7762}" srcOrd="0" destOrd="0" presId="urn:microsoft.com/office/officeart/2005/8/layout/hList1"/>
    <dgm:cxn modelId="{4ED7EE6E-E659-434F-AC0B-22E614E57C9E}" type="presOf" srcId="{4A178760-B305-4AEC-9B8A-E17920B258E9}" destId="{2DB6C50E-5ACE-4616-8E6F-4FD4D2318B24}" srcOrd="0" destOrd="0" presId="urn:microsoft.com/office/officeart/2005/8/layout/hList1"/>
    <dgm:cxn modelId="{03A0C30F-86E7-48E1-BCAE-8942EEA7A52A}" type="presOf" srcId="{35E886F3-9139-4FBC-85F7-803B1EAB3B07}" destId="{84CBA9DF-3E5E-4F2A-B675-C87349201AF7}" srcOrd="0" destOrd="0" presId="urn:microsoft.com/office/officeart/2005/8/layout/hList1"/>
    <dgm:cxn modelId="{C1A0A6CA-4285-4ABE-A51E-9FD521029481}" srcId="{C41E09EA-55EB-45E5-858A-237638CC529F}" destId="{9CA88AF5-2FD1-4DCE-B751-DB396BA8CB1B}" srcOrd="0" destOrd="0" parTransId="{D1F60C35-8FD1-404B-9B29-7DD90535B876}" sibTransId="{2F9927BB-7600-4087-A7BA-088A4AD5559D}"/>
    <dgm:cxn modelId="{56CBEFCD-F0D1-4D55-835E-A71E52623920}" srcId="{5024A4DD-3B50-47A7-9BE1-F3B7A9F2B9CB}" destId="{4A178760-B305-4AEC-9B8A-E17920B258E9}" srcOrd="0" destOrd="0" parTransId="{B9FE72E1-D12C-4EA8-BD62-C0F7EE3BBEF5}" sibTransId="{93E1998C-F778-4F26-9B65-D08B9F8E1EC2}"/>
    <dgm:cxn modelId="{5BD1BA87-A28F-4396-A391-70B37F75B1E2}" type="presOf" srcId="{C41E09EA-55EB-45E5-858A-237638CC529F}" destId="{CDD96312-28F0-4CA0-A820-543CAF2E7CF7}" srcOrd="0" destOrd="0" presId="urn:microsoft.com/office/officeart/2005/8/layout/hList1"/>
    <dgm:cxn modelId="{7B28D9B2-B596-474C-AEE0-D154DA416519}" srcId="{35E886F3-9139-4FBC-85F7-803B1EAB3B07}" destId="{57B519A8-E5EE-4BE2-BB38-1B2E62D2BAFC}" srcOrd="0" destOrd="0" parTransId="{7534DC2E-8BFC-4390-AB53-3D1552395287}" sibTransId="{CC6E8535-6AAA-473A-86BE-518A561ACCE6}"/>
    <dgm:cxn modelId="{5257F4AA-0D31-46FC-A39D-41A984EFD0DB}" srcId="{4A178760-B305-4AEC-9B8A-E17920B258E9}" destId="{9C8D4FC3-1217-4ED5-B8CE-1FEC768E0CF9}" srcOrd="0" destOrd="0" parTransId="{FF8CC52B-3D43-45DE-821C-BD42A763D48C}" sibTransId="{138F4DEA-E1F8-4883-9E3A-7959826F2B1A}"/>
    <dgm:cxn modelId="{D64D0379-7AE2-480F-9B2A-04B98201BD82}" srcId="{5024A4DD-3B50-47A7-9BE1-F3B7A9F2B9CB}" destId="{35E886F3-9139-4FBC-85F7-803B1EAB3B07}" srcOrd="1" destOrd="0" parTransId="{6C65F6F8-51F0-4B7B-9623-1322926F2C1B}" sibTransId="{66A8F38B-F939-4FB1-BCC9-CFD72034287B}"/>
    <dgm:cxn modelId="{B31FC3FF-0A61-4C5C-B92A-2497950DFCE1}" type="presOf" srcId="{9CA88AF5-2FD1-4DCE-B751-DB396BA8CB1B}" destId="{60DEA313-B894-463B-9CF5-26F632B8BA79}" srcOrd="0" destOrd="0" presId="urn:microsoft.com/office/officeart/2005/8/layout/hList1"/>
    <dgm:cxn modelId="{331FF593-972B-45C1-864E-67D709E72F8F}" type="presParOf" srcId="{F2E1FDE2-B39F-4F72-A884-D467A10220E8}" destId="{16E818A9-903C-4054-A79E-F60252B4DA22}" srcOrd="0" destOrd="0" presId="urn:microsoft.com/office/officeart/2005/8/layout/hList1"/>
    <dgm:cxn modelId="{54E299C6-DEEB-47CD-A683-80A6EEDD4256}" type="presParOf" srcId="{16E818A9-903C-4054-A79E-F60252B4DA22}" destId="{2DB6C50E-5ACE-4616-8E6F-4FD4D2318B24}" srcOrd="0" destOrd="0" presId="urn:microsoft.com/office/officeart/2005/8/layout/hList1"/>
    <dgm:cxn modelId="{60923407-6DBF-4C89-96A8-8749A7B85548}" type="presParOf" srcId="{16E818A9-903C-4054-A79E-F60252B4DA22}" destId="{59A840D4-1AC2-4FBD-987C-DAF82B1AAE47}" srcOrd="1" destOrd="0" presId="urn:microsoft.com/office/officeart/2005/8/layout/hList1"/>
    <dgm:cxn modelId="{B2099B6E-BB95-4C0E-94D6-594242904ED8}" type="presParOf" srcId="{F2E1FDE2-B39F-4F72-A884-D467A10220E8}" destId="{49A90B72-A1D7-40BD-9CC7-4D847128E3D9}" srcOrd="1" destOrd="0" presId="urn:microsoft.com/office/officeart/2005/8/layout/hList1"/>
    <dgm:cxn modelId="{E2B467E3-7390-4B94-83F3-5B446B53E3BF}" type="presParOf" srcId="{F2E1FDE2-B39F-4F72-A884-D467A10220E8}" destId="{40EF75EB-860E-4CFB-814F-4944B13E4613}" srcOrd="2" destOrd="0" presId="urn:microsoft.com/office/officeart/2005/8/layout/hList1"/>
    <dgm:cxn modelId="{C5F0A32D-5EC7-42AD-A883-1B63A3CA34FA}" type="presParOf" srcId="{40EF75EB-860E-4CFB-814F-4944B13E4613}" destId="{84CBA9DF-3E5E-4F2A-B675-C87349201AF7}" srcOrd="0" destOrd="0" presId="urn:microsoft.com/office/officeart/2005/8/layout/hList1"/>
    <dgm:cxn modelId="{2DCA4D6F-13E8-4466-92DC-10B5F6A19A42}" type="presParOf" srcId="{40EF75EB-860E-4CFB-814F-4944B13E4613}" destId="{16887192-C656-4C67-9D85-3B09803B7762}" srcOrd="1" destOrd="0" presId="urn:microsoft.com/office/officeart/2005/8/layout/hList1"/>
    <dgm:cxn modelId="{F34DE289-B5CD-43EE-801D-765780CCA8C5}" type="presParOf" srcId="{F2E1FDE2-B39F-4F72-A884-D467A10220E8}" destId="{2FEB4005-954E-4A25-8883-271C8628C0FD}" srcOrd="3" destOrd="0" presId="urn:microsoft.com/office/officeart/2005/8/layout/hList1"/>
    <dgm:cxn modelId="{3C85061E-9ED9-4314-802A-9E4E8A0705D9}" type="presParOf" srcId="{F2E1FDE2-B39F-4F72-A884-D467A10220E8}" destId="{67016CA0-58E9-495B-B288-5CDB0C718895}" srcOrd="4" destOrd="0" presId="urn:microsoft.com/office/officeart/2005/8/layout/hList1"/>
    <dgm:cxn modelId="{90D5F36D-983E-486D-87CC-01C452372AFD}" type="presParOf" srcId="{67016CA0-58E9-495B-B288-5CDB0C718895}" destId="{CDD96312-28F0-4CA0-A820-543CAF2E7CF7}" srcOrd="0" destOrd="0" presId="urn:microsoft.com/office/officeart/2005/8/layout/hList1"/>
    <dgm:cxn modelId="{DCA1E854-AA6C-495D-9929-65F661302F73}" type="presParOf" srcId="{67016CA0-58E9-495B-B288-5CDB0C718895}" destId="{60DEA313-B894-463B-9CF5-26F632B8BA7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5CD7BF-E409-44D7-A228-C4A59268813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53371F14-DF29-463C-B843-CF1590B9F75B}">
      <dgm:prSet phldrT="[Texte]" custT="1">
        <dgm:style>
          <a:lnRef idx="0">
            <a:schemeClr val="accent1"/>
          </a:lnRef>
          <a:fillRef idx="3">
            <a:schemeClr val="accent1"/>
          </a:fillRef>
          <a:effectRef idx="3">
            <a:schemeClr val="accent1"/>
          </a:effectRef>
          <a:fontRef idx="minor">
            <a:schemeClr val="lt1"/>
          </a:fontRef>
        </dgm:style>
      </dgm:prSet>
      <dgm:spPr/>
      <dgm:t>
        <a:bodyPr/>
        <a:lstStyle/>
        <a:p>
          <a:pPr rtl="1"/>
          <a:r>
            <a:rPr lang="ar-DZ" sz="2400" dirty="0" smtClean="0"/>
            <a:t>1/مادة الإنشاء</a:t>
          </a:r>
          <a:endParaRPr lang="fr-FR" sz="2400" dirty="0"/>
        </a:p>
      </dgm:t>
    </dgm:pt>
    <dgm:pt modelId="{F2F780C3-C72B-4672-87E1-01DCC1C0AAED}" type="parTrans" cxnId="{B1F4CE0D-DF23-47C3-ABB7-DFEEBFAA7FBC}">
      <dgm:prSet/>
      <dgm:spPr/>
      <dgm:t>
        <a:bodyPr/>
        <a:lstStyle/>
        <a:p>
          <a:endParaRPr lang="fr-FR"/>
        </a:p>
      </dgm:t>
    </dgm:pt>
    <dgm:pt modelId="{6B8ED01A-D5A7-4745-85CC-29CB04B81788}" type="sibTrans" cxnId="{B1F4CE0D-DF23-47C3-ABB7-DFEEBFAA7FBC}">
      <dgm:prSet/>
      <dgm:spPr/>
      <dgm:t>
        <a:bodyPr/>
        <a:lstStyle/>
        <a:p>
          <a:endParaRPr lang="fr-FR"/>
        </a:p>
      </dgm:t>
    </dgm:pt>
    <dgm:pt modelId="{8530B991-7BDE-488F-B459-EE23078D19C7}">
      <dgm:prSet phldrT="[Texte]" custT="1">
        <dgm:style>
          <a:lnRef idx="1">
            <a:schemeClr val="accent2"/>
          </a:lnRef>
          <a:fillRef idx="2">
            <a:schemeClr val="accent2"/>
          </a:fillRef>
          <a:effectRef idx="1">
            <a:schemeClr val="accent2"/>
          </a:effectRef>
          <a:fontRef idx="minor">
            <a:schemeClr val="dk1"/>
          </a:fontRef>
        </dgm:style>
      </dgm:prSet>
      <dgm:spPr/>
      <dgm:t>
        <a:bodyPr/>
        <a:lstStyle/>
        <a:p>
          <a:pPr algn="r" rtl="1"/>
          <a:r>
            <a:rPr lang="ar-DZ" sz="2000" dirty="0" smtClean="0"/>
            <a:t>إجراء الإنشاء ذات صلة بالمحيط الاقتصادي والاجتماعي . </a:t>
          </a:r>
          <a:endParaRPr lang="fr-FR" sz="2000" dirty="0"/>
        </a:p>
      </dgm:t>
    </dgm:pt>
    <dgm:pt modelId="{F6419F12-B92C-4A10-B990-65528169A691}" type="parTrans" cxnId="{3DD3B133-E4F8-43EE-AD6F-A6D7359124D9}">
      <dgm:prSet/>
      <dgm:spPr/>
      <dgm:t>
        <a:bodyPr/>
        <a:lstStyle/>
        <a:p>
          <a:endParaRPr lang="fr-FR"/>
        </a:p>
      </dgm:t>
    </dgm:pt>
    <dgm:pt modelId="{E2E97835-3667-4944-A233-8B4360589304}" type="sibTrans" cxnId="{3DD3B133-E4F8-43EE-AD6F-A6D7359124D9}">
      <dgm:prSet/>
      <dgm:spPr/>
      <dgm:t>
        <a:bodyPr/>
        <a:lstStyle/>
        <a:p>
          <a:endParaRPr lang="fr-FR"/>
        </a:p>
      </dgm:t>
    </dgm:pt>
    <dgm:pt modelId="{D0AF0BCE-F6F8-47FD-850E-242910519291}" type="pres">
      <dgm:prSet presAssocID="{D55CD7BF-E409-44D7-A228-C4A59268813D}" presName="Name0" presStyleCnt="0">
        <dgm:presLayoutVars>
          <dgm:dir/>
          <dgm:animLvl val="lvl"/>
          <dgm:resizeHandles val="exact"/>
        </dgm:presLayoutVars>
      </dgm:prSet>
      <dgm:spPr/>
      <dgm:t>
        <a:bodyPr/>
        <a:lstStyle/>
        <a:p>
          <a:endParaRPr lang="fr-FR"/>
        </a:p>
      </dgm:t>
    </dgm:pt>
    <dgm:pt modelId="{26B43CCF-30EA-41E5-AA9D-58E611FEEC72}" type="pres">
      <dgm:prSet presAssocID="{53371F14-DF29-463C-B843-CF1590B9F75B}" presName="composite" presStyleCnt="0"/>
      <dgm:spPr/>
    </dgm:pt>
    <dgm:pt modelId="{02A7DE8A-8E81-4BA2-8BB2-31D86C611429}" type="pres">
      <dgm:prSet presAssocID="{53371F14-DF29-463C-B843-CF1590B9F75B}" presName="parTx" presStyleLbl="alignNode1" presStyleIdx="0" presStyleCnt="1" custScaleY="137663" custLinFactNeighborY="-20533">
        <dgm:presLayoutVars>
          <dgm:chMax val="0"/>
          <dgm:chPref val="0"/>
          <dgm:bulletEnabled val="1"/>
        </dgm:presLayoutVars>
      </dgm:prSet>
      <dgm:spPr/>
      <dgm:t>
        <a:bodyPr/>
        <a:lstStyle/>
        <a:p>
          <a:endParaRPr lang="fr-FR"/>
        </a:p>
      </dgm:t>
    </dgm:pt>
    <dgm:pt modelId="{BF2F049A-689D-45F1-9299-FD14766E8CF8}" type="pres">
      <dgm:prSet presAssocID="{53371F14-DF29-463C-B843-CF1590B9F75B}" presName="desTx" presStyleLbl="alignAccFollowNode1" presStyleIdx="0" presStyleCnt="1" custScaleY="115217" custLinFactNeighborY="8420">
        <dgm:presLayoutVars>
          <dgm:bulletEnabled val="1"/>
        </dgm:presLayoutVars>
      </dgm:prSet>
      <dgm:spPr/>
      <dgm:t>
        <a:bodyPr/>
        <a:lstStyle/>
        <a:p>
          <a:endParaRPr lang="fr-FR"/>
        </a:p>
      </dgm:t>
    </dgm:pt>
  </dgm:ptLst>
  <dgm:cxnLst>
    <dgm:cxn modelId="{98BF74BA-65B6-4FF8-86DD-E4F9C97CC6BA}" type="presOf" srcId="{8530B991-7BDE-488F-B459-EE23078D19C7}" destId="{BF2F049A-689D-45F1-9299-FD14766E8CF8}" srcOrd="0" destOrd="0" presId="urn:microsoft.com/office/officeart/2005/8/layout/hList1"/>
    <dgm:cxn modelId="{3DD3B133-E4F8-43EE-AD6F-A6D7359124D9}" srcId="{53371F14-DF29-463C-B843-CF1590B9F75B}" destId="{8530B991-7BDE-488F-B459-EE23078D19C7}" srcOrd="0" destOrd="0" parTransId="{F6419F12-B92C-4A10-B990-65528169A691}" sibTransId="{E2E97835-3667-4944-A233-8B4360589304}"/>
    <dgm:cxn modelId="{F294F41D-7514-4EA8-80BC-58586E9B9CF2}" type="presOf" srcId="{D55CD7BF-E409-44D7-A228-C4A59268813D}" destId="{D0AF0BCE-F6F8-47FD-850E-242910519291}" srcOrd="0" destOrd="0" presId="urn:microsoft.com/office/officeart/2005/8/layout/hList1"/>
    <dgm:cxn modelId="{B1F4CE0D-DF23-47C3-ABB7-DFEEBFAA7FBC}" srcId="{D55CD7BF-E409-44D7-A228-C4A59268813D}" destId="{53371F14-DF29-463C-B843-CF1590B9F75B}" srcOrd="0" destOrd="0" parTransId="{F2F780C3-C72B-4672-87E1-01DCC1C0AAED}" sibTransId="{6B8ED01A-D5A7-4745-85CC-29CB04B81788}"/>
    <dgm:cxn modelId="{F7EBDCD6-2EC9-480E-91FB-F353F00871F4}" type="presOf" srcId="{53371F14-DF29-463C-B843-CF1590B9F75B}" destId="{02A7DE8A-8E81-4BA2-8BB2-31D86C611429}" srcOrd="0" destOrd="0" presId="urn:microsoft.com/office/officeart/2005/8/layout/hList1"/>
    <dgm:cxn modelId="{3EAED2AE-9341-4C43-8DA7-67C63CA9F025}" type="presParOf" srcId="{D0AF0BCE-F6F8-47FD-850E-242910519291}" destId="{26B43CCF-30EA-41E5-AA9D-58E611FEEC72}" srcOrd="0" destOrd="0" presId="urn:microsoft.com/office/officeart/2005/8/layout/hList1"/>
    <dgm:cxn modelId="{12A83ABF-3DC4-4690-8F07-325DE81EDD62}" type="presParOf" srcId="{26B43CCF-30EA-41E5-AA9D-58E611FEEC72}" destId="{02A7DE8A-8E81-4BA2-8BB2-31D86C611429}" srcOrd="0" destOrd="0" presId="urn:microsoft.com/office/officeart/2005/8/layout/hList1"/>
    <dgm:cxn modelId="{44CD30C3-DCE9-498F-A952-9E4456EA059D}" type="presParOf" srcId="{26B43CCF-30EA-41E5-AA9D-58E611FEEC72}" destId="{BF2F049A-689D-45F1-9299-FD14766E8CF8}"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0C8D2-0A65-4F94-B9F3-96EB15ABCC73}">
      <dsp:nvSpPr>
        <dsp:cNvPr id="0" name=""/>
        <dsp:cNvSpPr/>
      </dsp:nvSpPr>
      <dsp:spPr>
        <a:xfrm>
          <a:off x="-516080" y="46276"/>
          <a:ext cx="7849101" cy="849107"/>
        </a:xfrm>
        <a:prstGeom prst="roundRect">
          <a:avLst>
            <a:gd name="adj" fmla="val 10000"/>
          </a:avLst>
        </a:prstGeom>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DZ" sz="2000" b="0" kern="1200" dirty="0" smtClean="0">
              <a:effectLst>
                <a:outerShdw blurRad="38100" dist="38100" dir="2700000" algn="tl">
                  <a:srgbClr val="000000">
                    <a:alpha val="43137"/>
                  </a:srgbClr>
                </a:outerShdw>
              </a:effectLst>
            </a:rPr>
            <a:t>الاستقبال وإعلام </a:t>
          </a:r>
          <a:endParaRPr lang="fr-FR" sz="2000" b="0" kern="1200" dirty="0">
            <a:effectLst>
              <a:outerShdw blurRad="38100" dist="38100" dir="2700000" algn="tl">
                <a:srgbClr val="000000">
                  <a:alpha val="43137"/>
                </a:srgbClr>
              </a:outerShdw>
            </a:effectLst>
          </a:endParaRPr>
        </a:p>
      </dsp:txBody>
      <dsp:txXfrm>
        <a:off x="-491211" y="71145"/>
        <a:ext cx="6831112" cy="799369"/>
      </dsp:txXfrm>
    </dsp:sp>
    <dsp:sp modelId="{120BCCD6-D5AC-4333-9690-CB7D36A10F20}">
      <dsp:nvSpPr>
        <dsp:cNvPr id="0" name=""/>
        <dsp:cNvSpPr/>
      </dsp:nvSpPr>
      <dsp:spPr>
        <a:xfrm>
          <a:off x="0" y="975197"/>
          <a:ext cx="8028363" cy="849107"/>
        </a:xfrm>
        <a:prstGeom prst="roundRect">
          <a:avLst>
            <a:gd name="adj" fmla="val 10000"/>
          </a:avLst>
        </a:prstGeom>
        <a:gradFill rotWithShape="1">
          <a:gsLst>
            <a:gs pos="0">
              <a:schemeClr val="accent2">
                <a:tint val="96000"/>
                <a:lumMod val="104000"/>
              </a:schemeClr>
            </a:gs>
            <a:gs pos="100000">
              <a:schemeClr val="accent2">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DZ" sz="2400" b="0" kern="1200" dirty="0" smtClean="0">
              <a:effectLst>
                <a:outerShdw blurRad="38100" dist="38100" dir="2700000" algn="tl">
                  <a:srgbClr val="000000">
                    <a:alpha val="43137"/>
                  </a:srgbClr>
                </a:outerShdw>
              </a:effectLst>
            </a:rPr>
            <a:t>جمع المعلومات </a:t>
          </a:r>
          <a:endParaRPr lang="fr-FR" sz="2400" b="0" kern="1200" dirty="0">
            <a:effectLst>
              <a:outerShdw blurRad="38100" dist="38100" dir="2700000" algn="tl">
                <a:srgbClr val="000000">
                  <a:alpha val="43137"/>
                </a:srgbClr>
              </a:outerShdw>
            </a:effectLst>
          </a:endParaRPr>
        </a:p>
      </dsp:txBody>
      <dsp:txXfrm>
        <a:off x="24869" y="1000066"/>
        <a:ext cx="6639434" cy="799369"/>
      </dsp:txXfrm>
    </dsp:sp>
    <dsp:sp modelId="{5A2FF8D6-8029-4329-87F5-5328B64B3177}">
      <dsp:nvSpPr>
        <dsp:cNvPr id="0" name=""/>
        <dsp:cNvSpPr/>
      </dsp:nvSpPr>
      <dsp:spPr>
        <a:xfrm>
          <a:off x="297345" y="1965822"/>
          <a:ext cx="8263960" cy="849107"/>
        </a:xfrm>
        <a:prstGeom prst="roundRect">
          <a:avLst>
            <a:gd name="adj" fmla="val 10000"/>
          </a:avLst>
        </a:prstGeom>
        <a:gradFill rotWithShape="1">
          <a:gsLst>
            <a:gs pos="0">
              <a:schemeClr val="accent3">
                <a:tint val="96000"/>
                <a:lumMod val="104000"/>
              </a:schemeClr>
            </a:gs>
            <a:gs pos="100000">
              <a:schemeClr val="accent3">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3"/>
        </a:lnRef>
        <a:fillRef idx="3">
          <a:schemeClr val="accent3"/>
        </a:fillRef>
        <a:effectRef idx="3">
          <a:schemeClr val="accent3"/>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DZ" sz="2400" b="0" kern="1200" dirty="0" smtClean="0">
              <a:effectLst>
                <a:outerShdw blurRad="38100" dist="38100" dir="2700000" algn="tl">
                  <a:srgbClr val="000000">
                    <a:alpha val="43137"/>
                  </a:srgbClr>
                </a:outerShdw>
              </a:effectLst>
            </a:rPr>
            <a:t>تقييم المشروع على أساس مخطط العمل أو دراسة تقنية – اقتصادية   </a:t>
          </a:r>
          <a:endParaRPr lang="fr-FR" sz="2400" b="0" kern="1200" dirty="0">
            <a:effectLst>
              <a:outerShdw blurRad="38100" dist="38100" dir="2700000" algn="tl">
                <a:srgbClr val="000000">
                  <a:alpha val="43137"/>
                </a:srgbClr>
              </a:outerShdw>
            </a:effectLst>
          </a:endParaRPr>
        </a:p>
      </dsp:txBody>
      <dsp:txXfrm>
        <a:off x="322214" y="1990691"/>
        <a:ext cx="6835732" cy="799369"/>
      </dsp:txXfrm>
    </dsp:sp>
    <dsp:sp modelId="{5890C961-4E62-4E68-8702-C90EF8CC3F57}">
      <dsp:nvSpPr>
        <dsp:cNvPr id="0" name=""/>
        <dsp:cNvSpPr/>
      </dsp:nvSpPr>
      <dsp:spPr>
        <a:xfrm>
          <a:off x="6368735" y="643906"/>
          <a:ext cx="551919" cy="551919"/>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fr-FR" sz="2500" kern="1200"/>
        </a:p>
      </dsp:txBody>
      <dsp:txXfrm>
        <a:off x="6492917" y="643906"/>
        <a:ext cx="303555" cy="415319"/>
      </dsp:txXfrm>
    </dsp:sp>
    <dsp:sp modelId="{83BCB875-86F2-4309-B2CA-2E7949B5D1C9}">
      <dsp:nvSpPr>
        <dsp:cNvPr id="0" name=""/>
        <dsp:cNvSpPr/>
      </dsp:nvSpPr>
      <dsp:spPr>
        <a:xfrm>
          <a:off x="6988532" y="1628871"/>
          <a:ext cx="551919" cy="551919"/>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fr-FR" sz="2500" kern="1200"/>
        </a:p>
      </dsp:txBody>
      <dsp:txXfrm>
        <a:off x="7112714" y="1628871"/>
        <a:ext cx="303555" cy="4153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8489-2B5F-403A-B571-105F4EF65A5A}">
      <dsp:nvSpPr>
        <dsp:cNvPr id="0" name=""/>
        <dsp:cNvSpPr/>
      </dsp:nvSpPr>
      <dsp:spPr>
        <a:xfrm>
          <a:off x="-298927" y="0"/>
          <a:ext cx="8413371" cy="911710"/>
        </a:xfrm>
        <a:prstGeom prst="roundRect">
          <a:avLst>
            <a:gd name="adj" fmla="val 10000"/>
          </a:avLst>
        </a:prstGeom>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DZ" sz="2000" b="0" kern="1200" dirty="0" smtClean="0">
              <a:effectLst>
                <a:outerShdw blurRad="38100" dist="38100" dir="2700000" algn="tl">
                  <a:srgbClr val="000000">
                    <a:alpha val="43137"/>
                  </a:srgbClr>
                </a:outerShdw>
              </a:effectLst>
            </a:rPr>
            <a:t>تقييم المشروع تقنيا والموافقة عليه من طرف لجنة انتقاء، اعتماد وتمويل المشاريع، قصد اتخاذ قرار التمويل .   </a:t>
          </a:r>
          <a:endParaRPr lang="fr-FR" sz="2000" b="0" kern="1200" dirty="0">
            <a:effectLst>
              <a:outerShdw blurRad="38100" dist="38100" dir="2700000" algn="tl">
                <a:srgbClr val="000000">
                  <a:alpha val="43137"/>
                </a:srgbClr>
              </a:outerShdw>
            </a:effectLst>
          </a:endParaRPr>
        </a:p>
      </dsp:txBody>
      <dsp:txXfrm>
        <a:off x="-272224" y="26703"/>
        <a:ext cx="7265377" cy="858304"/>
      </dsp:txXfrm>
    </dsp:sp>
    <dsp:sp modelId="{022C94AA-C771-4975-85DB-E88A65DF0551}">
      <dsp:nvSpPr>
        <dsp:cNvPr id="0" name=""/>
        <dsp:cNvSpPr/>
      </dsp:nvSpPr>
      <dsp:spPr>
        <a:xfrm>
          <a:off x="164843" y="1092153"/>
          <a:ext cx="8248532" cy="911710"/>
        </a:xfrm>
        <a:prstGeom prst="roundRect">
          <a:avLst>
            <a:gd name="adj" fmla="val 10000"/>
          </a:avLst>
        </a:prstGeom>
        <a:gradFill rotWithShape="1">
          <a:gsLst>
            <a:gs pos="0">
              <a:schemeClr val="accent5">
                <a:tint val="96000"/>
                <a:lumMod val="104000"/>
              </a:schemeClr>
            </a:gs>
            <a:gs pos="100000">
              <a:schemeClr val="accent5">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5"/>
        </a:lnRef>
        <a:fillRef idx="3">
          <a:schemeClr val="accent5"/>
        </a:fillRef>
        <a:effectRef idx="3">
          <a:schemeClr val="accent5"/>
        </a:effectRef>
        <a:fontRef idx="minor">
          <a:schemeClr val="lt1"/>
        </a:fontRef>
      </dsp:style>
      <dsp:txBody>
        <a:bodyPr spcFirstLastPara="0" vert="horz" wrap="square" lIns="76200" tIns="76200" rIns="76200" bIns="76200" numCol="1" spcCol="1270" anchor="ctr" anchorCtr="0">
          <a:noAutofit/>
        </a:bodyPr>
        <a:lstStyle/>
        <a:p>
          <a:pPr lvl="0" algn="r" defTabSz="889000">
            <a:lnSpc>
              <a:spcPct val="90000"/>
            </a:lnSpc>
            <a:spcBef>
              <a:spcPct val="0"/>
            </a:spcBef>
            <a:spcAft>
              <a:spcPct val="35000"/>
            </a:spcAft>
          </a:pPr>
          <a:r>
            <a:rPr lang="ar-DZ" sz="2000" b="0" kern="1200" dirty="0" smtClean="0">
              <a:effectLst>
                <a:outerShdw blurRad="38100" dist="38100" dir="2700000" algn="tl">
                  <a:srgbClr val="000000">
                    <a:alpha val="43137"/>
                  </a:srgbClr>
                </a:outerShdw>
              </a:effectLst>
            </a:rPr>
            <a:t>بعد قبول المشروع والموافقة على تمويله، يستفيد صاحب المشروع الاستثماري إجباريا من تكوين في تقنيات تسيير المؤسسات، قبل تمويل نشاطه . </a:t>
          </a:r>
          <a:endParaRPr lang="fr-FR" sz="2000" b="0" kern="1200" dirty="0">
            <a:effectLst>
              <a:outerShdw blurRad="38100" dist="38100" dir="2700000" algn="tl">
                <a:srgbClr val="000000">
                  <a:alpha val="43137"/>
                </a:srgbClr>
              </a:outerShdw>
            </a:effectLst>
          </a:endParaRPr>
        </a:p>
      </dsp:txBody>
      <dsp:txXfrm>
        <a:off x="191546" y="1118856"/>
        <a:ext cx="6783784" cy="858304"/>
      </dsp:txXfrm>
    </dsp:sp>
    <dsp:sp modelId="{1F572829-A362-404E-89A7-24B034084358}">
      <dsp:nvSpPr>
        <dsp:cNvPr id="0" name=""/>
        <dsp:cNvSpPr/>
      </dsp:nvSpPr>
      <dsp:spPr>
        <a:xfrm>
          <a:off x="739670" y="2127324"/>
          <a:ext cx="8160928" cy="911710"/>
        </a:xfrm>
        <a:prstGeom prst="roundRect">
          <a:avLst>
            <a:gd name="adj" fmla="val 10000"/>
          </a:avLst>
        </a:prstGeom>
        <a:gradFill rotWithShape="1">
          <a:gsLst>
            <a:gs pos="0">
              <a:schemeClr val="accent6">
                <a:tint val="96000"/>
                <a:lumMod val="104000"/>
              </a:schemeClr>
            </a:gs>
            <a:gs pos="100000">
              <a:schemeClr val="accent6">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6"/>
        </a:lnRef>
        <a:fillRef idx="3">
          <a:schemeClr val="accent6"/>
        </a:fillRef>
        <a:effectRef idx="3">
          <a:schemeClr val="accent6"/>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DZ" sz="2400" kern="1200" dirty="0" smtClean="0">
              <a:effectLst>
                <a:outerShdw blurRad="38100" dist="38100" dir="2700000" algn="tl">
                  <a:srgbClr val="000000">
                    <a:alpha val="43137"/>
                  </a:srgbClr>
                </a:outerShdw>
              </a:effectLst>
            </a:rPr>
            <a:t>الإنشاء القانوني وتمويل المشروع</a:t>
          </a:r>
          <a:endParaRPr lang="fr-FR" sz="2400" kern="1200" dirty="0">
            <a:effectLst>
              <a:outerShdw blurRad="38100" dist="38100" dir="2700000" algn="tl">
                <a:srgbClr val="000000">
                  <a:alpha val="43137"/>
                </a:srgbClr>
              </a:outerShdw>
            </a:effectLst>
          </a:endParaRPr>
        </a:p>
      </dsp:txBody>
      <dsp:txXfrm>
        <a:off x="766373" y="2154027"/>
        <a:ext cx="6711169" cy="858304"/>
      </dsp:txXfrm>
    </dsp:sp>
    <dsp:sp modelId="{E8B5E9F6-057A-4533-A75B-8D3F370B9DC4}">
      <dsp:nvSpPr>
        <dsp:cNvPr id="0" name=""/>
        <dsp:cNvSpPr/>
      </dsp:nvSpPr>
      <dsp:spPr>
        <a:xfrm>
          <a:off x="6621868" y="691380"/>
          <a:ext cx="592611" cy="592611"/>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6755205" y="691380"/>
        <a:ext cx="325937" cy="445940"/>
      </dsp:txXfrm>
    </dsp:sp>
    <dsp:sp modelId="{73AF6F0E-EBE8-4967-BD13-7C18E9CA4765}">
      <dsp:nvSpPr>
        <dsp:cNvPr id="0" name=""/>
        <dsp:cNvSpPr/>
      </dsp:nvSpPr>
      <dsp:spPr>
        <a:xfrm>
          <a:off x="7252871" y="1748964"/>
          <a:ext cx="592611" cy="592611"/>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7386208" y="1748964"/>
        <a:ext cx="325937" cy="4459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B6C50E-5ACE-4616-8E6F-4FD4D2318B24}">
      <dsp:nvSpPr>
        <dsp:cNvPr id="0" name=""/>
        <dsp:cNvSpPr/>
      </dsp:nvSpPr>
      <dsp:spPr>
        <a:xfrm>
          <a:off x="16273" y="617028"/>
          <a:ext cx="2588944" cy="1120008"/>
        </a:xfrm>
        <a:prstGeom prst="rect">
          <a:avLst/>
        </a:prstGeom>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ar-DZ" sz="2600" kern="1200" dirty="0" smtClean="0"/>
            <a:t>4/مادة التخطيط المالي </a:t>
          </a:r>
          <a:endParaRPr lang="fr-FR" sz="2600" kern="1200" dirty="0"/>
        </a:p>
      </dsp:txBody>
      <dsp:txXfrm>
        <a:off x="16273" y="617028"/>
        <a:ext cx="2588944" cy="1120008"/>
      </dsp:txXfrm>
    </dsp:sp>
    <dsp:sp modelId="{59A840D4-1AC2-4FBD-987C-DAF82B1AAE47}">
      <dsp:nvSpPr>
        <dsp:cNvPr id="0" name=""/>
        <dsp:cNvSpPr/>
      </dsp:nvSpPr>
      <dsp:spPr>
        <a:xfrm>
          <a:off x="0" y="1679993"/>
          <a:ext cx="2593293" cy="2197608"/>
        </a:xfrm>
        <a:prstGeom prst="rect">
          <a:avLst/>
        </a:prstGeom>
        <a:solidFill>
          <a:schemeClr val="accent2">
            <a:tint val="70000"/>
            <a:lumMod val="104000"/>
          </a:schemeClr>
        </a:solidFill>
        <a:ln w="9525" cap="rnd" cmpd="sng" algn="ctr">
          <a:solidFill>
            <a:schemeClr val="accent2">
              <a:shade val="90000"/>
            </a:schemeClr>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38684" tIns="138684" rIns="184912" bIns="208026" numCol="1" spcCol="1270" anchor="t" anchorCtr="0">
          <a:noAutofit/>
        </a:bodyPr>
        <a:lstStyle/>
        <a:p>
          <a:pPr marL="228600" lvl="1" indent="-228600" algn="r" defTabSz="1155700" rtl="1">
            <a:lnSpc>
              <a:spcPct val="90000"/>
            </a:lnSpc>
            <a:spcBef>
              <a:spcPct val="0"/>
            </a:spcBef>
            <a:spcAft>
              <a:spcPct val="15000"/>
            </a:spcAft>
            <a:buChar char="••"/>
          </a:pPr>
          <a:r>
            <a:rPr lang="ar-DZ" sz="2600" kern="1200" dirty="0" smtClean="0"/>
            <a:t>الميزانية، تسيير الخزينة، تحليل التكاليف والمنتجات.</a:t>
          </a:r>
          <a:endParaRPr lang="fr-FR" sz="2600" kern="1200" dirty="0"/>
        </a:p>
      </dsp:txBody>
      <dsp:txXfrm>
        <a:off x="0" y="1679993"/>
        <a:ext cx="2593293" cy="2197608"/>
      </dsp:txXfrm>
    </dsp:sp>
    <dsp:sp modelId="{84CBA9DF-3E5E-4F2A-B675-C87349201AF7}">
      <dsp:nvSpPr>
        <dsp:cNvPr id="0" name=""/>
        <dsp:cNvSpPr/>
      </dsp:nvSpPr>
      <dsp:spPr>
        <a:xfrm>
          <a:off x="2956226" y="601250"/>
          <a:ext cx="2588944" cy="1095168"/>
        </a:xfrm>
        <a:prstGeom prst="rect">
          <a:avLst/>
        </a:prstGeom>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ar-DZ" sz="2400" kern="1200" dirty="0" smtClean="0"/>
            <a:t>3/مادة الضرائب</a:t>
          </a:r>
          <a:r>
            <a:rPr lang="ar-DZ" sz="2100" kern="1200" dirty="0" smtClean="0"/>
            <a:t> </a:t>
          </a:r>
          <a:endParaRPr lang="fr-FR" sz="2100" kern="1200" dirty="0"/>
        </a:p>
      </dsp:txBody>
      <dsp:txXfrm>
        <a:off x="2956226" y="601250"/>
        <a:ext cx="2588944" cy="1095168"/>
      </dsp:txXfrm>
    </dsp:sp>
    <dsp:sp modelId="{16887192-C656-4C67-9D85-3B09803B7762}">
      <dsp:nvSpPr>
        <dsp:cNvPr id="0" name=""/>
        <dsp:cNvSpPr/>
      </dsp:nvSpPr>
      <dsp:spPr>
        <a:xfrm>
          <a:off x="2945598" y="1683309"/>
          <a:ext cx="2579235" cy="2229549"/>
        </a:xfrm>
        <a:prstGeom prst="rect">
          <a:avLst/>
        </a:prstGeom>
        <a:solidFill>
          <a:schemeClr val="accent2">
            <a:tint val="70000"/>
            <a:lumMod val="104000"/>
          </a:schemeClr>
        </a:solidFill>
        <a:ln w="9525" cap="rnd" cmpd="sng" algn="ctr">
          <a:solidFill>
            <a:schemeClr val="accent2">
              <a:shade val="90000"/>
            </a:schemeClr>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38684" tIns="138684" rIns="184912" bIns="208026" numCol="1" spcCol="1270" anchor="t" anchorCtr="0">
          <a:noAutofit/>
        </a:bodyPr>
        <a:lstStyle/>
        <a:p>
          <a:pPr marL="228600" lvl="1" indent="-228600" algn="r" defTabSz="1155700" rtl="1">
            <a:lnSpc>
              <a:spcPct val="90000"/>
            </a:lnSpc>
            <a:spcBef>
              <a:spcPct val="0"/>
            </a:spcBef>
            <a:spcAft>
              <a:spcPct val="15000"/>
            </a:spcAft>
            <a:buChar char="••"/>
          </a:pPr>
          <a:r>
            <a:rPr lang="ar-DZ" sz="2600" kern="1200" dirty="0" smtClean="0"/>
            <a:t>الإجراءات والأسس الضريبية.</a:t>
          </a:r>
          <a:endParaRPr lang="fr-FR" sz="2600" kern="1200" dirty="0"/>
        </a:p>
      </dsp:txBody>
      <dsp:txXfrm>
        <a:off x="2945598" y="1683309"/>
        <a:ext cx="2579235" cy="2229549"/>
      </dsp:txXfrm>
    </dsp:sp>
    <dsp:sp modelId="{CDD96312-28F0-4CA0-A820-543CAF2E7CF7}">
      <dsp:nvSpPr>
        <dsp:cNvPr id="0" name=""/>
        <dsp:cNvSpPr/>
      </dsp:nvSpPr>
      <dsp:spPr>
        <a:xfrm>
          <a:off x="5907623" y="639519"/>
          <a:ext cx="2588944" cy="1109598"/>
        </a:xfrm>
        <a:prstGeom prst="rect">
          <a:avLst/>
        </a:prstGeom>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ar-DZ" sz="2600" kern="1200" dirty="0" smtClean="0"/>
            <a:t>2/مادة التسويق </a:t>
          </a:r>
          <a:endParaRPr lang="fr-FR" sz="2600" kern="1200" dirty="0"/>
        </a:p>
      </dsp:txBody>
      <dsp:txXfrm>
        <a:off x="5907623" y="639519"/>
        <a:ext cx="2588944" cy="1109598"/>
      </dsp:txXfrm>
    </dsp:sp>
    <dsp:sp modelId="{60DEA313-B894-463B-9CF5-26F632B8BA79}">
      <dsp:nvSpPr>
        <dsp:cNvPr id="0" name=""/>
        <dsp:cNvSpPr/>
      </dsp:nvSpPr>
      <dsp:spPr>
        <a:xfrm>
          <a:off x="5908103" y="1672624"/>
          <a:ext cx="2588944" cy="2212094"/>
        </a:xfrm>
        <a:prstGeom prst="rect">
          <a:avLst/>
        </a:prstGeom>
        <a:solidFill>
          <a:schemeClr val="accent2">
            <a:tint val="70000"/>
            <a:lumMod val="104000"/>
          </a:schemeClr>
        </a:solidFill>
        <a:ln w="9525" cap="rnd" cmpd="sng" algn="ctr">
          <a:solidFill>
            <a:schemeClr val="accent2">
              <a:shade val="90000"/>
            </a:schemeClr>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38684" tIns="138684" rIns="184912" bIns="208026" numCol="1" spcCol="1270" anchor="t" anchorCtr="0">
          <a:noAutofit/>
        </a:bodyPr>
        <a:lstStyle/>
        <a:p>
          <a:pPr marL="228600" lvl="1" indent="-228600" algn="r" defTabSz="1155700" rtl="1">
            <a:lnSpc>
              <a:spcPct val="90000"/>
            </a:lnSpc>
            <a:spcBef>
              <a:spcPct val="0"/>
            </a:spcBef>
            <a:spcAft>
              <a:spcPct val="15000"/>
            </a:spcAft>
            <a:buChar char="••"/>
          </a:pPr>
          <a:r>
            <a:rPr lang="ar-DZ" sz="2600" kern="1200" dirty="0" smtClean="0"/>
            <a:t>دراسة السوق .</a:t>
          </a:r>
          <a:endParaRPr lang="fr-FR" sz="2600" kern="1200" dirty="0"/>
        </a:p>
      </dsp:txBody>
      <dsp:txXfrm>
        <a:off x="5908103" y="1672624"/>
        <a:ext cx="2588944" cy="22120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A7DE8A-8E81-4BA2-8BB2-31D86C611429}">
      <dsp:nvSpPr>
        <dsp:cNvPr id="0" name=""/>
        <dsp:cNvSpPr/>
      </dsp:nvSpPr>
      <dsp:spPr>
        <a:xfrm>
          <a:off x="0" y="-149238"/>
          <a:ext cx="2846294" cy="1567317"/>
        </a:xfrm>
        <a:prstGeom prst="rect">
          <a:avLst/>
        </a:prstGeom>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70688" tIns="97536" rIns="170688" bIns="97536" numCol="1" spcCol="1270" anchor="ctr" anchorCtr="0">
          <a:noAutofit/>
        </a:bodyPr>
        <a:lstStyle/>
        <a:p>
          <a:pPr lvl="0" algn="ctr" defTabSz="1066800" rtl="1">
            <a:lnSpc>
              <a:spcPct val="90000"/>
            </a:lnSpc>
            <a:spcBef>
              <a:spcPct val="0"/>
            </a:spcBef>
            <a:spcAft>
              <a:spcPct val="35000"/>
            </a:spcAft>
          </a:pPr>
          <a:r>
            <a:rPr lang="ar-DZ" sz="2400" kern="1200" dirty="0" smtClean="0"/>
            <a:t>1/مادة الإنشاء</a:t>
          </a:r>
          <a:endParaRPr lang="fr-FR" sz="2400" kern="1200" dirty="0"/>
        </a:p>
      </dsp:txBody>
      <dsp:txXfrm>
        <a:off x="0" y="-149238"/>
        <a:ext cx="2846294" cy="1567317"/>
      </dsp:txXfrm>
    </dsp:sp>
    <dsp:sp modelId="{BF2F049A-689D-45F1-9299-FD14766E8CF8}">
      <dsp:nvSpPr>
        <dsp:cNvPr id="0" name=""/>
        <dsp:cNvSpPr/>
      </dsp:nvSpPr>
      <dsp:spPr>
        <a:xfrm>
          <a:off x="0" y="1070012"/>
          <a:ext cx="2846294" cy="2024132"/>
        </a:xfrm>
        <a:prstGeom prst="rect">
          <a:avLst/>
        </a:prstGeom>
        <a:solidFill>
          <a:schemeClr val="accent2">
            <a:tint val="70000"/>
            <a:lumMod val="104000"/>
          </a:schemeClr>
        </a:solidFill>
        <a:ln w="9525" cap="rnd" cmpd="sng" algn="ctr">
          <a:solidFill>
            <a:schemeClr val="accent2">
              <a:shade val="90000"/>
            </a:schemeClr>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06680" tIns="106680" rIns="142240" bIns="160020" numCol="1" spcCol="1270" anchor="t" anchorCtr="0">
          <a:noAutofit/>
        </a:bodyPr>
        <a:lstStyle/>
        <a:p>
          <a:pPr marL="228600" lvl="1" indent="-228600" algn="r" defTabSz="889000" rtl="1">
            <a:lnSpc>
              <a:spcPct val="90000"/>
            </a:lnSpc>
            <a:spcBef>
              <a:spcPct val="0"/>
            </a:spcBef>
            <a:spcAft>
              <a:spcPct val="15000"/>
            </a:spcAft>
            <a:buChar char="••"/>
          </a:pPr>
          <a:r>
            <a:rPr lang="ar-DZ" sz="2000" kern="1200" dirty="0" smtClean="0"/>
            <a:t>إجراء الإنشاء ذات صلة بالمحيط الاقتصادي والاجتماعي . </a:t>
          </a:r>
          <a:endParaRPr lang="fr-FR" sz="2000" kern="1200" dirty="0"/>
        </a:p>
      </dsp:txBody>
      <dsp:txXfrm>
        <a:off x="0" y="1070012"/>
        <a:ext cx="2846294" cy="202413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075361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34879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28FB93-0A08-4E7D-8E63-9EFA29F1E093}"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347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140431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28FB93-0A08-4E7D-8E63-9EFA29F1E093}"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1503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236348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744529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55774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324371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887240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147114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239986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65090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953071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46511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69344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E36636D-D922-432D-A958-524484B5923D}" type="datetimeFigureOut">
              <a:rPr lang="en-US" smtClean="0"/>
              <a:pPr/>
              <a:t>1/14/2022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920700357"/>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67" r:id="rId12"/>
    <p:sldLayoutId id="2147484068" r:id="rId13"/>
    <p:sldLayoutId id="2147484069" r:id="rId14"/>
    <p:sldLayoutId id="2147484070" r:id="rId15"/>
    <p:sldLayoutId id="214748407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4115" y="2119086"/>
            <a:ext cx="7561944" cy="2452914"/>
          </a:xfrm>
          <a:noFill/>
          <a:ln>
            <a:solidFill>
              <a:schemeClr val="accent1"/>
            </a:solidFill>
          </a:ln>
        </p:spPr>
        <p:txBody>
          <a:bodyPr>
            <a:normAutofit fontScale="90000"/>
          </a:bodyPr>
          <a:lstStyle/>
          <a:p>
            <a:pPr algn="ctr" rtl="1"/>
            <a:r>
              <a:rPr lang="ar-DZ" sz="40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DZ" sz="4000" b="1" i="1" dirty="0" smtClean="0">
                <a:ln w="22225">
                  <a:solidFill>
                    <a:schemeClr val="accent2"/>
                  </a:solidFill>
                  <a:prstDash val="solid"/>
                </a:ln>
                <a:solidFill>
                  <a:schemeClr val="accent2">
                    <a:lumMod val="40000"/>
                    <a:lumOff val="60000"/>
                  </a:schemeClr>
                </a:solidFill>
              </a:rPr>
              <a:t>دور </a:t>
            </a:r>
            <a:r>
              <a:rPr lang="ar-DZ" sz="4000" b="1" dirty="0" smtClean="0">
                <a:ln w="22225">
                  <a:solidFill>
                    <a:schemeClr val="accent2"/>
                  </a:solidFill>
                  <a:prstDash val="solid"/>
                </a:ln>
                <a:solidFill>
                  <a:schemeClr val="accent2">
                    <a:lumMod val="40000"/>
                    <a:lumOff val="60000"/>
                  </a:schemeClr>
                </a:solidFill>
              </a:rPr>
              <a:t>الوكالة </a:t>
            </a:r>
            <a:r>
              <a:rPr lang="ar-DZ" sz="4000" b="1" dirty="0">
                <a:ln w="22225">
                  <a:solidFill>
                    <a:schemeClr val="accent2"/>
                  </a:solidFill>
                  <a:prstDash val="solid"/>
                </a:ln>
                <a:solidFill>
                  <a:schemeClr val="accent2">
                    <a:lumMod val="40000"/>
                    <a:lumOff val="60000"/>
                  </a:schemeClr>
                </a:solidFill>
              </a:rPr>
              <a:t>الوطنية لدعم وتنمية </a:t>
            </a:r>
            <a:r>
              <a:rPr lang="ar-DZ" sz="4000" b="1" dirty="0" smtClean="0">
                <a:ln w="22225">
                  <a:solidFill>
                    <a:schemeClr val="accent2"/>
                  </a:solidFill>
                  <a:prstDash val="solid"/>
                </a:ln>
                <a:solidFill>
                  <a:schemeClr val="accent2">
                    <a:lumMod val="40000"/>
                    <a:lumOff val="60000"/>
                  </a:schemeClr>
                </a:solidFill>
              </a:rPr>
              <a:t>المقاولاتية </a:t>
            </a:r>
            <a:r>
              <a:rPr lang="en-US" sz="4000" b="1" dirty="0" smtClean="0">
                <a:ln w="22225">
                  <a:solidFill>
                    <a:schemeClr val="accent2"/>
                  </a:solidFill>
                  <a:prstDash val="solid"/>
                </a:ln>
                <a:solidFill>
                  <a:schemeClr val="accent2">
                    <a:lumMod val="40000"/>
                    <a:lumOff val="60000"/>
                  </a:schemeClr>
                </a:solidFill>
              </a:rPr>
              <a:t>(ANADE)</a:t>
            </a:r>
            <a:r>
              <a:rPr lang="ar-DZ" sz="4000" b="1" dirty="0" smtClean="0">
                <a:ln w="22225">
                  <a:solidFill>
                    <a:schemeClr val="accent2"/>
                  </a:solidFill>
                  <a:prstDash val="solid"/>
                </a:ln>
                <a:solidFill>
                  <a:schemeClr val="accent2">
                    <a:lumMod val="40000"/>
                    <a:lumOff val="60000"/>
                  </a:schemeClr>
                </a:solidFill>
              </a:rPr>
              <a:t> </a:t>
            </a:r>
            <a:r>
              <a:rPr lang="ar-DZ" sz="4000" b="1" i="1" dirty="0" smtClean="0">
                <a:ln w="22225">
                  <a:solidFill>
                    <a:schemeClr val="accent2"/>
                  </a:solidFill>
                  <a:prstDash val="solid"/>
                </a:ln>
                <a:solidFill>
                  <a:schemeClr val="accent2">
                    <a:lumMod val="40000"/>
                    <a:lumOff val="60000"/>
                  </a:schemeClr>
                </a:solidFill>
              </a:rPr>
              <a:t>في </a:t>
            </a:r>
            <a:r>
              <a:rPr lang="ar-DZ" sz="4000" b="1" i="1" dirty="0" smtClean="0">
                <a:ln w="22225">
                  <a:solidFill>
                    <a:schemeClr val="accent2"/>
                  </a:solidFill>
                  <a:prstDash val="solid"/>
                </a:ln>
                <a:solidFill>
                  <a:schemeClr val="accent2">
                    <a:lumMod val="40000"/>
                    <a:lumOff val="60000"/>
                  </a:schemeClr>
                </a:solidFill>
              </a:rPr>
              <a:t>دعم </a:t>
            </a:r>
            <a:r>
              <a:rPr lang="ar-DZ" sz="4000" b="1" i="1" dirty="0" smtClean="0">
                <a:ln w="22225">
                  <a:solidFill>
                    <a:schemeClr val="accent2"/>
                  </a:solidFill>
                  <a:prstDash val="solid"/>
                </a:ln>
                <a:solidFill>
                  <a:schemeClr val="accent2">
                    <a:lumMod val="40000"/>
                    <a:lumOff val="60000"/>
                  </a:schemeClr>
                </a:solidFill>
              </a:rPr>
              <a:t>المشروعات  </a:t>
            </a:r>
            <a:r>
              <a:rPr lang="ar-DZ" sz="4000" b="1" i="1" dirty="0" smtClean="0">
                <a:ln w="22225">
                  <a:solidFill>
                    <a:schemeClr val="accent2"/>
                  </a:solidFill>
                  <a:prstDash val="solid"/>
                </a:ln>
                <a:solidFill>
                  <a:schemeClr val="accent2">
                    <a:lumMod val="40000"/>
                    <a:lumOff val="60000"/>
                  </a:schemeClr>
                </a:solidFill>
              </a:rPr>
              <a:t>الصغيرة والمتوسطة</a:t>
            </a:r>
            <a:r>
              <a:rPr lang="fr-FR" sz="4000" b="1" i="1" dirty="0" smtClean="0">
                <a:ln w="22225">
                  <a:solidFill>
                    <a:schemeClr val="accent2"/>
                  </a:solidFill>
                  <a:prstDash val="solid"/>
                </a:ln>
                <a:solidFill>
                  <a:schemeClr val="accent2">
                    <a:lumMod val="40000"/>
                    <a:lumOff val="60000"/>
                  </a:schemeClr>
                </a:solidFill>
              </a:rPr>
              <a:t> </a:t>
            </a:r>
            <a:endParaRPr lang="fr-FR" sz="4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5" name="Espace réservé du conten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9257" y="2977993"/>
            <a:ext cx="3744685" cy="3389086"/>
          </a:xfrm>
        </p:spPr>
      </p:pic>
      <p:sp>
        <p:nvSpPr>
          <p:cNvPr id="12" name="Rectangle à coins arrondis 11"/>
          <p:cNvSpPr/>
          <p:nvPr/>
        </p:nvSpPr>
        <p:spPr>
          <a:xfrm>
            <a:off x="3512459" y="5130800"/>
            <a:ext cx="3991429" cy="769257"/>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dirty="0" smtClean="0"/>
              <a:t>تخصص: أولى ماستر إدارة الاعمال </a:t>
            </a:r>
            <a:endParaRPr lang="fr-FR" dirty="0"/>
          </a:p>
        </p:txBody>
      </p:sp>
      <p:pic>
        <p:nvPicPr>
          <p:cNvPr id="13" name="Image 12" descr="Logo Labo.jpg"/>
          <p:cNvPicPr/>
          <p:nvPr/>
        </p:nvPicPr>
        <p:blipFill>
          <a:blip r:embed="rId3" cstate="print"/>
          <a:srcRect/>
          <a:stretch>
            <a:fillRect/>
          </a:stretch>
        </p:blipFill>
        <p:spPr bwMode="auto">
          <a:xfrm>
            <a:off x="2778157" y="0"/>
            <a:ext cx="888365" cy="1351722"/>
          </a:xfrm>
          <a:prstGeom prst="ellipse">
            <a:avLst/>
          </a:prstGeom>
          <a:ln>
            <a:noFill/>
          </a:ln>
          <a:effectLst>
            <a:softEdge rad="112500"/>
          </a:effectLst>
        </p:spPr>
      </p:pic>
      <p:sp>
        <p:nvSpPr>
          <p:cNvPr id="14" name="Rectangle 13"/>
          <p:cNvSpPr/>
          <p:nvPr/>
        </p:nvSpPr>
        <p:spPr>
          <a:xfrm>
            <a:off x="2891692" y="175426"/>
            <a:ext cx="4934857" cy="523220"/>
          </a:xfrm>
          <a:prstGeom prst="rect">
            <a:avLst/>
          </a:prstGeom>
        </p:spPr>
        <p:txBody>
          <a:bodyPr wrap="square">
            <a:spAutoFit/>
          </a:bodyPr>
          <a:lstStyle/>
          <a:p>
            <a:pPr algn="r" rtl="1"/>
            <a:r>
              <a:rPr lang="ar-DZ" sz="2800" b="1" i="1" u="sng" dirty="0" smtClean="0">
                <a:effectLst>
                  <a:outerShdw blurRad="38100" dist="38100" dir="2700000" algn="tl">
                    <a:srgbClr val="000000">
                      <a:alpha val="43137"/>
                    </a:srgbClr>
                  </a:outerShdw>
                </a:effectLst>
                <a:latin typeface="ae_Dimnah" pitchFamily="18" charset="-78"/>
                <a:cs typeface="ae_Dimnah" pitchFamily="18" charset="-78"/>
              </a:rPr>
              <a:t>جامعة العربي بن مهيدي-أم البواقي</a:t>
            </a:r>
            <a:endParaRPr lang="fr-FR" sz="2800" b="1" i="1" u="sng" dirty="0">
              <a:effectLst>
                <a:outerShdw blurRad="38100" dist="38100" dir="2700000" algn="tl">
                  <a:srgbClr val="000000">
                    <a:alpha val="43137"/>
                  </a:srgbClr>
                </a:outerShdw>
              </a:effectLst>
              <a:latin typeface="ae_Dimnah" pitchFamily="18" charset="-78"/>
              <a:cs typeface="ae_Dimnah" pitchFamily="18" charset="-78"/>
            </a:endParaRPr>
          </a:p>
        </p:txBody>
      </p:sp>
      <p:sp>
        <p:nvSpPr>
          <p:cNvPr id="15" name="ZoneTexte 14"/>
          <p:cNvSpPr txBox="1"/>
          <p:nvPr/>
        </p:nvSpPr>
        <p:spPr>
          <a:xfrm>
            <a:off x="9477829" y="4847773"/>
            <a:ext cx="2481943" cy="369332"/>
          </a:xfrm>
          <a:prstGeom prst="rect">
            <a:avLst/>
          </a:prstGeom>
          <a:noFill/>
        </p:spPr>
        <p:txBody>
          <a:bodyPr wrap="square" rtlCol="0">
            <a:spAutoFit/>
          </a:bodyPr>
          <a:lstStyle/>
          <a:p>
            <a:pPr algn="ctr"/>
            <a:r>
              <a:rPr lang="ar-DZ" b="1" i="1" dirty="0" smtClean="0">
                <a:effectLst>
                  <a:outerShdw blurRad="38100" dist="38100" dir="2700000" algn="tl">
                    <a:srgbClr val="000000">
                      <a:alpha val="43137"/>
                    </a:srgbClr>
                  </a:outerShdw>
                </a:effectLst>
              </a:rPr>
              <a:t>. </a:t>
            </a:r>
            <a:endParaRPr lang="fr-FR" b="1" i="1" dirty="0">
              <a:effectLst>
                <a:outerShdw blurRad="38100" dist="38100" dir="2700000" algn="tl">
                  <a:srgbClr val="000000">
                    <a:alpha val="43137"/>
                  </a:srgbClr>
                </a:outerShdw>
              </a:effectLst>
            </a:endParaRPr>
          </a:p>
        </p:txBody>
      </p:sp>
      <p:sp>
        <p:nvSpPr>
          <p:cNvPr id="16" name="Rectangle 15"/>
          <p:cNvSpPr/>
          <p:nvPr/>
        </p:nvSpPr>
        <p:spPr>
          <a:xfrm>
            <a:off x="290285" y="4949150"/>
            <a:ext cx="1509486" cy="461665"/>
          </a:xfrm>
          <a:prstGeom prst="rect">
            <a:avLst/>
          </a:prstGeom>
        </p:spPr>
        <p:txBody>
          <a:bodyPr wrap="square">
            <a:spAutoFit/>
          </a:bodyPr>
          <a:lstStyle/>
          <a:p>
            <a:pPr algn="r" rtl="1"/>
            <a:r>
              <a:rPr lang="ar-DZ" sz="2400" b="1" dirty="0" smtClean="0">
                <a:solidFill>
                  <a:schemeClr val="accent3">
                    <a:lumMod val="10000"/>
                  </a:schemeClr>
                </a:solidFill>
                <a:effectLst>
                  <a:outerShdw blurRad="38100" dist="38100" dir="2700000" algn="tl">
                    <a:srgbClr val="000000">
                      <a:alpha val="43137"/>
                    </a:srgbClr>
                  </a:outerShdw>
                </a:effectLst>
                <a:latin typeface="ae_Dimnah" pitchFamily="18" charset="-78"/>
                <a:cs typeface="ae_Dimnah" pitchFamily="18" charset="-78"/>
              </a:rPr>
              <a:t>د.غنام</a:t>
            </a:r>
            <a:endParaRPr lang="ar-DZ" sz="2400" b="1" dirty="0" smtClean="0">
              <a:solidFill>
                <a:schemeClr val="accent3">
                  <a:lumMod val="10000"/>
                </a:schemeClr>
              </a:solidFill>
              <a:effectLst>
                <a:outerShdw blurRad="38100" dist="38100" dir="2700000" algn="tl">
                  <a:srgbClr val="000000">
                    <a:alpha val="43137"/>
                  </a:srgbClr>
                </a:outerShdw>
              </a:effectLst>
              <a:latin typeface="ae_Dimnah" pitchFamily="18" charset="-78"/>
              <a:cs typeface="ae_Dimnah" pitchFamily="18" charset="-78"/>
            </a:endParaRPr>
          </a:p>
        </p:txBody>
      </p:sp>
      <p:pic>
        <p:nvPicPr>
          <p:cNvPr id="6" name="Content Placeholder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8389258" y="275772"/>
            <a:ext cx="3744684" cy="2714851"/>
          </a:xfrm>
        </p:spPr>
      </p:pic>
    </p:spTree>
    <p:extLst>
      <p:ext uri="{BB962C8B-B14F-4D97-AF65-F5344CB8AC3E}">
        <p14:creationId xmlns:p14="http://schemas.microsoft.com/office/powerpoint/2010/main" val="3460289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024034" y="285728"/>
            <a:ext cx="7615262" cy="6357982"/>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457200" indent="-457200" algn="r" rtl="1">
              <a:lnSpc>
                <a:spcPct val="150000"/>
              </a:lnSpc>
              <a:buFont typeface="+mj-lt"/>
              <a:buAutoNum type="arabicPeriod" startAt="2"/>
            </a:pPr>
            <a:r>
              <a:rPr lang="ar-DZ" b="1" dirty="0" smtClean="0">
                <a:solidFill>
                  <a:schemeClr val="bg2">
                    <a:lumMod val="50000"/>
                  </a:schemeClr>
                </a:solidFill>
                <a:latin typeface="Times New Roman" pitchFamily="18" charset="0"/>
                <a:cs typeface="Times New Roman" pitchFamily="18" charset="0"/>
              </a:rPr>
              <a:t>صيغة التمويل الثلاثي :</a:t>
            </a:r>
          </a:p>
          <a:p>
            <a:pPr marL="457200" indent="-457200" algn="r" rtl="1">
              <a:lnSpc>
                <a:spcPct val="150000"/>
              </a:lnSpc>
              <a:buNone/>
            </a:pPr>
            <a:r>
              <a:rPr lang="ar-DZ" sz="2000" dirty="0">
                <a:latin typeface="Times New Roman" pitchFamily="18" charset="0"/>
                <a:cs typeface="Times New Roman" pitchFamily="18" charset="0"/>
              </a:rPr>
              <a:t>يختلف التمويل الثلاثي عن التمويل الثنائي بتدخل طرف ثالث في عملية التمويل إلى جانب الطرفين الآخرين، وهو البنك، ويقوم هذا الأخير في هذه الحالة بتوفير النسبة الأعلى من التمويل وذلك كما يوضحه الجدول الموالي : </a:t>
            </a:r>
          </a:p>
          <a:p>
            <a:pPr marL="457200" indent="-457200" algn="r" rtl="1">
              <a:lnSpc>
                <a:spcPct val="150000"/>
              </a:lnSpc>
              <a:buNone/>
            </a:pPr>
            <a:r>
              <a:rPr lang="ar-DZ" sz="2000" dirty="0">
                <a:solidFill>
                  <a:schemeClr val="tx1"/>
                </a:solidFill>
                <a:latin typeface="Times New Roman" pitchFamily="18" charset="0"/>
                <a:cs typeface="Times New Roman" pitchFamily="18" charset="0"/>
              </a:rPr>
              <a:t>المستوى الأول : مبلغ الاستثمار اقل من مبلغ </a:t>
            </a:r>
            <a:r>
              <a:rPr lang="fr-FR" sz="2000" dirty="0">
                <a:solidFill>
                  <a:schemeClr val="tx1"/>
                </a:solidFill>
                <a:latin typeface="Times New Roman" pitchFamily="18" charset="0"/>
                <a:cs typeface="Times New Roman" pitchFamily="18" charset="0"/>
              </a:rPr>
              <a:t>5.000.000</a:t>
            </a:r>
            <a:r>
              <a:rPr lang="ar-DZ" sz="2000" dirty="0">
                <a:solidFill>
                  <a:schemeClr val="tx1"/>
                </a:solidFill>
                <a:latin typeface="Times New Roman" pitchFamily="18" charset="0"/>
                <a:cs typeface="Times New Roman" pitchFamily="18" charset="0"/>
              </a:rPr>
              <a:t> د ج</a:t>
            </a:r>
            <a:endParaRPr lang="ar-DZ" sz="2000" dirty="0">
              <a:latin typeface="Times New Roman" pitchFamily="18" charset="0"/>
              <a:cs typeface="Times New Roman" pitchFamily="18" charset="0"/>
            </a:endParaRPr>
          </a:p>
          <a:p>
            <a:pPr marL="457200" indent="-457200" algn="ctr" rtl="1">
              <a:buNone/>
            </a:pPr>
            <a:r>
              <a:rPr lang="ar-DZ" sz="2000" b="1" dirty="0">
                <a:latin typeface="Times New Roman" pitchFamily="18" charset="0"/>
                <a:cs typeface="Times New Roman" pitchFamily="18" charset="0"/>
              </a:rPr>
              <a:t>الجدول 03-04: مستويات التمويل الثلاثي في إطار الوكالة الوطنية لدعم تشغيل الشباب.</a:t>
            </a:r>
          </a:p>
          <a:p>
            <a:pPr marL="457200" indent="-457200" algn="ctr" rtl="1">
              <a:buNone/>
            </a:pPr>
            <a:endParaRPr lang="ar-DZ" sz="2000" b="1" dirty="0">
              <a:latin typeface="Times New Roman" pitchFamily="18" charset="0"/>
              <a:cs typeface="Times New Roman" pitchFamily="18" charset="0"/>
            </a:endParaRPr>
          </a:p>
          <a:p>
            <a:pPr marL="457200" indent="-457200" algn="r" rtl="1">
              <a:buNone/>
            </a:pPr>
            <a:endParaRPr lang="ar-DZ" sz="2000" b="1" dirty="0">
              <a:solidFill>
                <a:schemeClr val="tx1"/>
              </a:solidFill>
              <a:latin typeface="Times New Roman" pitchFamily="18" charset="0"/>
              <a:cs typeface="Times New Roman" pitchFamily="18" charset="0"/>
            </a:endParaRPr>
          </a:p>
          <a:p>
            <a:pPr marL="457200" indent="-457200" algn="r" rtl="1">
              <a:buNone/>
            </a:pPr>
            <a:endParaRPr lang="ar-DZ" sz="2000" b="1" dirty="0">
              <a:solidFill>
                <a:schemeClr val="tx1"/>
              </a:solidFill>
              <a:latin typeface="Times New Roman" pitchFamily="18" charset="0"/>
              <a:cs typeface="Times New Roman" pitchFamily="18" charset="0"/>
            </a:endParaRPr>
          </a:p>
          <a:p>
            <a:pPr marL="457200" indent="-457200" algn="r" rtl="1">
              <a:buNone/>
            </a:pPr>
            <a:endParaRPr lang="ar-DZ" sz="2000" b="1" dirty="0">
              <a:solidFill>
                <a:schemeClr val="tx1"/>
              </a:solidFill>
              <a:latin typeface="Times New Roman" pitchFamily="18" charset="0"/>
              <a:cs typeface="Times New Roman" pitchFamily="18" charset="0"/>
            </a:endParaRPr>
          </a:p>
          <a:p>
            <a:pPr marL="457200" indent="-457200" algn="r" rtl="1">
              <a:buNone/>
            </a:pPr>
            <a:r>
              <a:rPr lang="ar-DZ" sz="2000" dirty="0">
                <a:solidFill>
                  <a:schemeClr val="tx1"/>
                </a:solidFill>
                <a:latin typeface="Times New Roman" pitchFamily="18" charset="0"/>
                <a:cs typeface="Times New Roman" pitchFamily="18" charset="0"/>
              </a:rPr>
              <a:t>المستوى الثاني: مبلغ الاستثمار يتراوح ما بين </a:t>
            </a:r>
            <a:r>
              <a:rPr lang="fr-FR" sz="2000" dirty="0">
                <a:solidFill>
                  <a:schemeClr val="tx1"/>
                </a:solidFill>
                <a:latin typeface="Times New Roman" pitchFamily="18" charset="0"/>
                <a:cs typeface="Times New Roman" pitchFamily="18" charset="0"/>
              </a:rPr>
              <a:t>5.000.00</a:t>
            </a:r>
            <a:r>
              <a:rPr lang="ar-DZ" sz="2000" dirty="0">
                <a:solidFill>
                  <a:schemeClr val="tx1"/>
                </a:solidFill>
                <a:latin typeface="Times New Roman" pitchFamily="18" charset="0"/>
                <a:cs typeface="Times New Roman" pitchFamily="18" charset="0"/>
              </a:rPr>
              <a:t>1</a:t>
            </a:r>
            <a:r>
              <a:rPr lang="fr-FR" sz="2000" dirty="0">
                <a:solidFill>
                  <a:schemeClr val="tx1"/>
                </a:solidFill>
                <a:latin typeface="Times New Roman" pitchFamily="18" charset="0"/>
                <a:cs typeface="Times New Roman" pitchFamily="18" charset="0"/>
              </a:rPr>
              <a:t> </a:t>
            </a:r>
            <a:r>
              <a:rPr lang="ar-DZ" sz="2000" dirty="0">
                <a:solidFill>
                  <a:schemeClr val="tx1"/>
                </a:solidFill>
                <a:latin typeface="Times New Roman" pitchFamily="18" charset="0"/>
                <a:cs typeface="Times New Roman" pitchFamily="18" charset="0"/>
              </a:rPr>
              <a:t>د ج </a:t>
            </a:r>
            <a:r>
              <a:rPr lang="fr-FR" sz="2000" dirty="0">
                <a:solidFill>
                  <a:schemeClr val="tx1"/>
                </a:solidFill>
                <a:latin typeface="Times New Roman" pitchFamily="18" charset="0"/>
                <a:cs typeface="Times New Roman" pitchFamily="18" charset="0"/>
              </a:rPr>
              <a:t>10.000000</a:t>
            </a:r>
            <a:r>
              <a:rPr lang="ar-DZ" sz="2000" dirty="0">
                <a:solidFill>
                  <a:schemeClr val="tx1"/>
                </a:solidFill>
                <a:latin typeface="Times New Roman" pitchFamily="18" charset="0"/>
                <a:cs typeface="Times New Roman" pitchFamily="18" charset="0"/>
              </a:rPr>
              <a:t> د ج</a:t>
            </a:r>
            <a:endParaRPr lang="ar-DZ" sz="2000" b="1" dirty="0">
              <a:latin typeface="Times New Roman" pitchFamily="18" charset="0"/>
              <a:cs typeface="Times New Roman" pitchFamily="18" charset="0"/>
            </a:endParaRPr>
          </a:p>
          <a:p>
            <a:pPr marL="457200" indent="-457200" algn="ctr" rtl="1">
              <a:buNone/>
            </a:pPr>
            <a:endParaRPr lang="ar-DZ" sz="2000" b="1" dirty="0">
              <a:latin typeface="Times New Roman" pitchFamily="18" charset="0"/>
              <a:cs typeface="Times New Roman" pitchFamily="18" charset="0"/>
            </a:endParaRPr>
          </a:p>
          <a:p>
            <a:pPr marL="457200" indent="-457200" algn="ctr" rtl="1">
              <a:buNone/>
            </a:pPr>
            <a:endParaRPr lang="ar-DZ" sz="2000" b="1" dirty="0">
              <a:latin typeface="Times New Roman" pitchFamily="18" charset="0"/>
              <a:cs typeface="Times New Roman" pitchFamily="18" charset="0"/>
            </a:endParaRPr>
          </a:p>
          <a:p>
            <a:pPr marL="457200" indent="-457200" algn="ctr" rtl="1">
              <a:buNone/>
            </a:pPr>
            <a:endParaRPr lang="ar-DZ" sz="2000" b="1" dirty="0">
              <a:latin typeface="Times New Roman" pitchFamily="18" charset="0"/>
              <a:cs typeface="Times New Roman" pitchFamily="18" charset="0"/>
            </a:endParaRPr>
          </a:p>
          <a:p>
            <a:pPr marL="457200" indent="-457200" algn="ctr" rtl="1">
              <a:buNone/>
            </a:pPr>
            <a:endParaRPr lang="ar-DZ" sz="2000" b="1" dirty="0">
              <a:latin typeface="Times New Roman" pitchFamily="18" charset="0"/>
              <a:cs typeface="Times New Roman" pitchFamily="18" charset="0"/>
            </a:endParaRPr>
          </a:p>
          <a:p>
            <a:pPr marL="457200" indent="-457200" algn="ctr" rtl="1">
              <a:buNone/>
            </a:pPr>
            <a:r>
              <a:rPr lang="ar-DZ" sz="2000" b="1" dirty="0">
                <a:latin typeface="Times New Roman" pitchFamily="18" charset="0"/>
                <a:cs typeface="Times New Roman" pitchFamily="18" charset="0"/>
              </a:rPr>
              <a:t>المصدر:</a:t>
            </a:r>
            <a:r>
              <a:rPr lang="ar-DZ" sz="2000" dirty="0">
                <a:latin typeface="Times New Roman" pitchFamily="18" charset="0"/>
                <a:cs typeface="Times New Roman" pitchFamily="18" charset="0"/>
              </a:rPr>
              <a:t> الوكالة الوطنية لدعم التنمية المقاولتية </a:t>
            </a:r>
            <a:r>
              <a:rPr lang="fr-FR" sz="2000" dirty="0">
                <a:latin typeface="Times New Roman" pitchFamily="18" charset="0"/>
                <a:cs typeface="Times New Roman" pitchFamily="18" charset="0"/>
              </a:rPr>
              <a:t>www.ansej.org .dz </a:t>
            </a:r>
            <a:endParaRPr lang="fr-FR" sz="2000" b="1" dirty="0">
              <a:latin typeface="Times New Roman" pitchFamily="18" charset="0"/>
              <a:cs typeface="Times New Roman" pitchFamily="18" charset="0"/>
            </a:endParaRPr>
          </a:p>
          <a:p>
            <a:pPr marL="457200" indent="-457200" algn="ctr" rtl="1">
              <a:buNone/>
            </a:pPr>
            <a:endParaRPr lang="ar-DZ" sz="2000" b="1" dirty="0">
              <a:latin typeface="Times New Roman" pitchFamily="18" charset="0"/>
              <a:cs typeface="Times New Roman" pitchFamily="18" charset="0"/>
            </a:endParaRPr>
          </a:p>
          <a:p>
            <a:pPr marL="457200" indent="-457200" algn="ctr" rtl="1">
              <a:buNone/>
            </a:pPr>
            <a:endParaRPr lang="ar-DZ" dirty="0" smtClean="0"/>
          </a:p>
        </p:txBody>
      </p:sp>
      <p:graphicFrame>
        <p:nvGraphicFramePr>
          <p:cNvPr id="4" name="Tableau 3"/>
          <p:cNvGraphicFramePr>
            <a:graphicFrameLocks noGrp="1"/>
          </p:cNvGraphicFramePr>
          <p:nvPr>
            <p:extLst>
              <p:ext uri="{D42A27DB-BD31-4B8C-83A1-F6EECF244321}">
                <p14:modId xmlns:p14="http://schemas.microsoft.com/office/powerpoint/2010/main" val="2274863887"/>
              </p:ext>
            </p:extLst>
          </p:nvPr>
        </p:nvGraphicFramePr>
        <p:xfrm>
          <a:off x="2238348" y="2833760"/>
          <a:ext cx="7143800" cy="1344345"/>
        </p:xfrm>
        <a:graphic>
          <a:graphicData uri="http://schemas.openxmlformats.org/drawingml/2006/table">
            <a:tbl>
              <a:tblPr firstRow="1" bandRow="1">
                <a:tableStyleId>{5C22544A-7EE6-4342-B048-85BDC9FD1C3A}</a:tableStyleId>
              </a:tblPr>
              <a:tblGrid>
                <a:gridCol w="1785950">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1785950">
                  <a:extLst>
                    <a:ext uri="{9D8B030D-6E8A-4147-A177-3AD203B41FA5}">
                      <a16:colId xmlns:a16="http://schemas.microsoft.com/office/drawing/2014/main" val="20002"/>
                    </a:ext>
                  </a:extLst>
                </a:gridCol>
                <a:gridCol w="1785950">
                  <a:extLst>
                    <a:ext uri="{9D8B030D-6E8A-4147-A177-3AD203B41FA5}">
                      <a16:colId xmlns:a16="http://schemas.microsoft.com/office/drawing/2014/main" val="20003"/>
                    </a:ext>
                  </a:extLst>
                </a:gridCol>
              </a:tblGrid>
              <a:tr h="875861">
                <a:tc>
                  <a:txBody>
                    <a:bodyPr/>
                    <a:lstStyle/>
                    <a:p>
                      <a:pPr algn="ctr" rtl="1"/>
                      <a:r>
                        <a:rPr lang="ar-DZ" sz="1600" dirty="0" smtClean="0"/>
                        <a:t>القرض</a:t>
                      </a:r>
                      <a:r>
                        <a:rPr lang="ar-DZ" sz="1600" baseline="0" dirty="0" smtClean="0"/>
                        <a:t> البنكي</a:t>
                      </a:r>
                    </a:p>
                    <a:p>
                      <a:pPr algn="ctr" rtl="1"/>
                      <a:r>
                        <a:rPr lang="ar-DZ" sz="1600" baseline="0" dirty="0" smtClean="0"/>
                        <a:t>(بدون فائدة)</a:t>
                      </a:r>
                      <a:endParaRPr lang="fr-FR" sz="1600" dirty="0"/>
                    </a:p>
                  </a:txBody>
                  <a:tcPr/>
                </a:tc>
                <a:tc>
                  <a:txBody>
                    <a:bodyPr/>
                    <a:lstStyle/>
                    <a:p>
                      <a:pPr algn="ctr" rtl="1"/>
                      <a:r>
                        <a:rPr lang="ar-DZ" sz="1600" dirty="0" smtClean="0"/>
                        <a:t>مساهمة الوكالة </a:t>
                      </a:r>
                    </a:p>
                    <a:p>
                      <a:pPr algn="ctr" rtl="1"/>
                      <a:r>
                        <a:rPr lang="ar-DZ" sz="1600" dirty="0" smtClean="0"/>
                        <a:t>(قرض بدون فائدة)</a:t>
                      </a:r>
                      <a:endParaRPr lang="fr-FR" sz="1600" dirty="0"/>
                    </a:p>
                  </a:txBody>
                  <a:tcPr/>
                </a:tc>
                <a:tc>
                  <a:txBody>
                    <a:bodyPr/>
                    <a:lstStyle/>
                    <a:p>
                      <a:pPr algn="ctr" rtl="1"/>
                      <a:r>
                        <a:rPr lang="ar-DZ" sz="1600" dirty="0" smtClean="0"/>
                        <a:t>المساهمة الشخصية </a:t>
                      </a:r>
                      <a:endParaRPr lang="fr-FR" sz="1600" dirty="0"/>
                    </a:p>
                  </a:txBody>
                  <a:tcPr/>
                </a:tc>
                <a:tc>
                  <a:txBody>
                    <a:bodyPr/>
                    <a:lstStyle/>
                    <a:p>
                      <a:pPr algn="ctr" rtl="1"/>
                      <a:r>
                        <a:rPr lang="ar-DZ" sz="1600" dirty="0" smtClean="0"/>
                        <a:t>المستويات </a:t>
                      </a:r>
                      <a:endParaRPr lang="fr-FR" sz="1600" dirty="0"/>
                    </a:p>
                  </a:txBody>
                  <a:tcPr/>
                </a:tc>
                <a:extLst>
                  <a:ext uri="{0D108BD9-81ED-4DB2-BD59-A6C34878D82A}">
                    <a16:rowId xmlns:a16="http://schemas.microsoft.com/office/drawing/2014/main" val="10000"/>
                  </a:ext>
                </a:extLst>
              </a:tr>
              <a:tr h="468484">
                <a:tc>
                  <a:txBody>
                    <a:bodyPr/>
                    <a:lstStyle/>
                    <a:p>
                      <a:pPr algn="ctr" rtl="1"/>
                      <a:r>
                        <a:rPr lang="ar-DZ" sz="1600" dirty="0" smtClean="0"/>
                        <a:t>70</a:t>
                      </a:r>
                      <a:r>
                        <a:rPr lang="fr-FR" sz="1600" dirty="0" smtClean="0"/>
                        <a:t>%</a:t>
                      </a:r>
                      <a:endParaRPr lang="fr-FR" sz="1600" dirty="0"/>
                    </a:p>
                  </a:txBody>
                  <a:tcPr/>
                </a:tc>
                <a:tc>
                  <a:txBody>
                    <a:bodyPr/>
                    <a:lstStyle/>
                    <a:p>
                      <a:pPr algn="ctr" rtl="1"/>
                      <a:r>
                        <a:rPr lang="ar-DZ" sz="1600" dirty="0" smtClean="0"/>
                        <a:t>29</a:t>
                      </a:r>
                      <a:r>
                        <a:rPr lang="fr-FR" sz="1600" dirty="0" smtClean="0"/>
                        <a:t>%</a:t>
                      </a:r>
                      <a:endParaRPr lang="fr-FR" sz="1600" dirty="0"/>
                    </a:p>
                  </a:txBody>
                  <a:tcPr/>
                </a:tc>
                <a:tc>
                  <a:txBody>
                    <a:bodyPr/>
                    <a:lstStyle/>
                    <a:p>
                      <a:pPr algn="ctr" rtl="1"/>
                      <a:r>
                        <a:rPr lang="ar-DZ" sz="1600" dirty="0" smtClean="0"/>
                        <a:t>1</a:t>
                      </a:r>
                      <a:r>
                        <a:rPr lang="fr-FR" sz="1600" dirty="0" smtClean="0"/>
                        <a:t>%</a:t>
                      </a:r>
                      <a:endParaRPr lang="fr-FR" sz="1600" dirty="0"/>
                    </a:p>
                  </a:txBody>
                  <a:tcPr/>
                </a:tc>
                <a:tc>
                  <a:txBody>
                    <a:bodyPr/>
                    <a:lstStyle/>
                    <a:p>
                      <a:pPr algn="ctr" rtl="1"/>
                      <a:r>
                        <a:rPr lang="ar-DZ" sz="1600" b="1" dirty="0" smtClean="0"/>
                        <a:t>المستوى الأول </a:t>
                      </a:r>
                      <a:endParaRPr lang="fr-FR" sz="1600" b="1" dirty="0"/>
                    </a:p>
                  </a:txBody>
                  <a:tcPr/>
                </a:tc>
                <a:extLst>
                  <a:ext uri="{0D108BD9-81ED-4DB2-BD59-A6C34878D82A}">
                    <a16:rowId xmlns:a16="http://schemas.microsoft.com/office/drawing/2014/main" val="10001"/>
                  </a:ext>
                </a:extLst>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456074216"/>
              </p:ext>
            </p:extLst>
          </p:nvPr>
        </p:nvGraphicFramePr>
        <p:xfrm>
          <a:off x="2238348" y="5000636"/>
          <a:ext cx="7072364" cy="889000"/>
        </p:xfrm>
        <a:graphic>
          <a:graphicData uri="http://schemas.openxmlformats.org/drawingml/2006/table">
            <a:tbl>
              <a:tblPr firstRow="1" bandRow="1">
                <a:tableStyleId>{5C22544A-7EE6-4342-B048-85BDC9FD1C3A}</a:tableStyleId>
              </a:tblPr>
              <a:tblGrid>
                <a:gridCol w="1768091">
                  <a:extLst>
                    <a:ext uri="{9D8B030D-6E8A-4147-A177-3AD203B41FA5}">
                      <a16:colId xmlns:a16="http://schemas.microsoft.com/office/drawing/2014/main" val="20000"/>
                    </a:ext>
                  </a:extLst>
                </a:gridCol>
                <a:gridCol w="1768091">
                  <a:extLst>
                    <a:ext uri="{9D8B030D-6E8A-4147-A177-3AD203B41FA5}">
                      <a16:colId xmlns:a16="http://schemas.microsoft.com/office/drawing/2014/main" val="20001"/>
                    </a:ext>
                  </a:extLst>
                </a:gridCol>
                <a:gridCol w="1768091">
                  <a:extLst>
                    <a:ext uri="{9D8B030D-6E8A-4147-A177-3AD203B41FA5}">
                      <a16:colId xmlns:a16="http://schemas.microsoft.com/office/drawing/2014/main" val="20002"/>
                    </a:ext>
                  </a:extLst>
                </a:gridCol>
                <a:gridCol w="1768091">
                  <a:extLst>
                    <a:ext uri="{9D8B030D-6E8A-4147-A177-3AD203B41FA5}">
                      <a16:colId xmlns:a16="http://schemas.microsoft.com/office/drawing/2014/main" val="20003"/>
                    </a:ext>
                  </a:extLst>
                </a:gridCol>
              </a:tblGrid>
              <a:tr h="370840">
                <a:tc>
                  <a:txBody>
                    <a:bodyPr/>
                    <a:lstStyle/>
                    <a:p>
                      <a:pPr algn="ctr" rtl="1"/>
                      <a:r>
                        <a:rPr lang="ar-DZ" sz="1400" dirty="0" smtClean="0"/>
                        <a:t>القرض</a:t>
                      </a:r>
                      <a:r>
                        <a:rPr lang="ar-DZ" sz="1400" baseline="0" dirty="0" smtClean="0"/>
                        <a:t> البنكي</a:t>
                      </a:r>
                    </a:p>
                    <a:p>
                      <a:pPr algn="ctr" rtl="1"/>
                      <a:r>
                        <a:rPr lang="ar-DZ" sz="1400" baseline="0" dirty="0" smtClean="0"/>
                        <a:t>(بدون فائدة)</a:t>
                      </a:r>
                      <a:endParaRPr lang="fr-FR" sz="1400" dirty="0"/>
                    </a:p>
                  </a:txBody>
                  <a:tcPr/>
                </a:tc>
                <a:tc>
                  <a:txBody>
                    <a:bodyPr/>
                    <a:lstStyle/>
                    <a:p>
                      <a:pPr algn="ctr" rtl="1"/>
                      <a:r>
                        <a:rPr lang="ar-DZ" sz="1400" dirty="0" smtClean="0"/>
                        <a:t>مساهمة الوكالة </a:t>
                      </a:r>
                    </a:p>
                    <a:p>
                      <a:pPr algn="ctr" rtl="1"/>
                      <a:r>
                        <a:rPr lang="ar-DZ" sz="1400" dirty="0" smtClean="0"/>
                        <a:t>(قرض بدون فائدة)</a:t>
                      </a:r>
                      <a:endParaRPr lang="fr-FR" sz="1400" dirty="0"/>
                    </a:p>
                  </a:txBody>
                  <a:tcPr/>
                </a:tc>
                <a:tc>
                  <a:txBody>
                    <a:bodyPr/>
                    <a:lstStyle/>
                    <a:p>
                      <a:pPr algn="ctr" rtl="1"/>
                      <a:r>
                        <a:rPr lang="ar-DZ" sz="1400" dirty="0" smtClean="0"/>
                        <a:t>المساهمة الشخصية </a:t>
                      </a:r>
                      <a:endParaRPr lang="fr-FR" sz="1400" dirty="0"/>
                    </a:p>
                  </a:txBody>
                  <a:tcPr/>
                </a:tc>
                <a:tc>
                  <a:txBody>
                    <a:bodyPr/>
                    <a:lstStyle/>
                    <a:p>
                      <a:pPr algn="ctr" rtl="1"/>
                      <a:r>
                        <a:rPr lang="ar-DZ" sz="1400" dirty="0" smtClean="0"/>
                        <a:t>المستويات </a:t>
                      </a:r>
                      <a:endParaRPr lang="fr-FR" sz="1400" dirty="0"/>
                    </a:p>
                  </a:txBody>
                  <a:tcPr/>
                </a:tc>
                <a:extLst>
                  <a:ext uri="{0D108BD9-81ED-4DB2-BD59-A6C34878D82A}">
                    <a16:rowId xmlns:a16="http://schemas.microsoft.com/office/drawing/2014/main" val="10000"/>
                  </a:ext>
                </a:extLst>
              </a:tr>
              <a:tr h="370840">
                <a:tc>
                  <a:txBody>
                    <a:bodyPr/>
                    <a:lstStyle/>
                    <a:p>
                      <a:pPr algn="ctr" rtl="1"/>
                      <a:r>
                        <a:rPr lang="ar-DZ" sz="1400" dirty="0" smtClean="0"/>
                        <a:t>70</a:t>
                      </a:r>
                      <a:r>
                        <a:rPr lang="fr-FR" sz="1400" dirty="0" smtClean="0"/>
                        <a:t>%</a:t>
                      </a:r>
                      <a:endParaRPr lang="fr-FR" sz="1400" dirty="0"/>
                    </a:p>
                  </a:txBody>
                  <a:tcPr/>
                </a:tc>
                <a:tc>
                  <a:txBody>
                    <a:bodyPr/>
                    <a:lstStyle/>
                    <a:p>
                      <a:pPr algn="ctr" rtl="1"/>
                      <a:r>
                        <a:rPr lang="ar-DZ" sz="1400" dirty="0" smtClean="0"/>
                        <a:t>28</a:t>
                      </a:r>
                      <a:r>
                        <a:rPr lang="fr-FR" sz="1400" dirty="0" smtClean="0"/>
                        <a:t>%</a:t>
                      </a:r>
                      <a:endParaRPr lang="fr-FR" sz="1400" dirty="0"/>
                    </a:p>
                  </a:txBody>
                  <a:tcPr/>
                </a:tc>
                <a:tc>
                  <a:txBody>
                    <a:bodyPr/>
                    <a:lstStyle/>
                    <a:p>
                      <a:pPr algn="ctr" rtl="1"/>
                      <a:r>
                        <a:rPr lang="ar-DZ" sz="1400" dirty="0" smtClean="0"/>
                        <a:t>2</a:t>
                      </a:r>
                      <a:r>
                        <a:rPr lang="fr-FR" sz="1400" dirty="0" smtClean="0"/>
                        <a:t>%</a:t>
                      </a:r>
                      <a:endParaRPr lang="fr-FR" sz="1400" dirty="0"/>
                    </a:p>
                  </a:txBody>
                  <a:tcPr/>
                </a:tc>
                <a:tc>
                  <a:txBody>
                    <a:bodyPr/>
                    <a:lstStyle/>
                    <a:p>
                      <a:pPr algn="ctr" rtl="1"/>
                      <a:r>
                        <a:rPr lang="ar-DZ" sz="1400" b="1" dirty="0" smtClean="0"/>
                        <a:t>المستوى الأول </a:t>
                      </a:r>
                      <a:endParaRPr lang="fr-FR" sz="1400" b="1"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7258333"/>
      </p:ext>
    </p:extLst>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blinds(horizontal)">
                                      <p:cBhvr>
                                        <p:cTn id="24" dur="500"/>
                                        <p:tgtEl>
                                          <p:spTgt spid="3">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ox(in)">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3">
                                            <p:txEl>
                                              <p:pRg st="13" end="13"/>
                                            </p:txEl>
                                          </p:spTgt>
                                        </p:tgtEl>
                                        <p:attrNameLst>
                                          <p:attrName>style.visibility</p:attrName>
                                        </p:attrNameLst>
                                      </p:cBhvr>
                                      <p:to>
                                        <p:strVal val="visible"/>
                                      </p:to>
                                    </p:set>
                                    <p:animEffect transition="in" filter="checkerboard(across)">
                                      <p:cBhvr>
                                        <p:cTn id="34"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238348" y="1214422"/>
            <a:ext cx="7186634" cy="3929090"/>
          </a:xfrm>
        </p:spPr>
        <p:style>
          <a:lnRef idx="2">
            <a:schemeClr val="accent1"/>
          </a:lnRef>
          <a:fillRef idx="1">
            <a:schemeClr val="lt1"/>
          </a:fillRef>
          <a:effectRef idx="0">
            <a:schemeClr val="accent1"/>
          </a:effectRef>
          <a:fontRef idx="minor">
            <a:schemeClr val="dk1"/>
          </a:fontRef>
        </p:style>
        <p:txBody>
          <a:bodyPr>
            <a:normAutofit/>
          </a:bodyPr>
          <a:lstStyle/>
          <a:p>
            <a:pPr marL="457200" indent="-457200" algn="r" rtl="1">
              <a:lnSpc>
                <a:spcPct val="150000"/>
              </a:lnSpc>
              <a:buFont typeface="+mj-lt"/>
              <a:buAutoNum type="arabicPeriod" startAt="3"/>
            </a:pPr>
            <a:r>
              <a:rPr lang="ar-DZ" sz="2000" b="1" dirty="0">
                <a:solidFill>
                  <a:schemeClr val="bg2">
                    <a:lumMod val="50000"/>
                  </a:schemeClr>
                </a:solidFill>
                <a:latin typeface="Times New Roman" pitchFamily="18" charset="0"/>
                <a:cs typeface="Times New Roman" pitchFamily="18" charset="0"/>
              </a:rPr>
              <a:t>مزايا مالية خلال فترة الإنشاء :</a:t>
            </a:r>
          </a:p>
          <a:p>
            <a:pPr marL="457200" indent="-457200" algn="r" rtl="1">
              <a:lnSpc>
                <a:spcPct val="150000"/>
              </a:lnSpc>
              <a:buNone/>
            </a:pPr>
            <a:r>
              <a:rPr lang="ar-DZ" sz="2000" dirty="0">
                <a:latin typeface="Times New Roman" pitchFamily="18" charset="0"/>
                <a:cs typeface="Times New Roman" pitchFamily="18" charset="0"/>
              </a:rPr>
              <a:t>يتمكن صاحب المشروع من الاستفادة من المزايا المالية التالية :</a:t>
            </a:r>
          </a:p>
          <a:p>
            <a:pPr marL="822960" lvl="1" indent="-457200" algn="r" rtl="1">
              <a:lnSpc>
                <a:spcPct val="150000"/>
              </a:lnSpc>
              <a:buFont typeface="Wingdings" pitchFamily="2" charset="2"/>
              <a:buChar char="ü"/>
            </a:pPr>
            <a:r>
              <a:rPr lang="ar-DZ" sz="2000" dirty="0">
                <a:latin typeface="Times New Roman" pitchFamily="18" charset="0"/>
                <a:cs typeface="Times New Roman" pitchFamily="18" charset="0"/>
              </a:rPr>
              <a:t>قرض بدون فائدة مقدم من طرف الوكالة الوطنية لدعم تشغيل الشباب.</a:t>
            </a:r>
          </a:p>
          <a:p>
            <a:pPr marL="822960" lvl="1" indent="-457200" algn="r" rtl="1">
              <a:lnSpc>
                <a:spcPct val="150000"/>
              </a:lnSpc>
              <a:buFont typeface="Wingdings" pitchFamily="2" charset="2"/>
              <a:buChar char="ü"/>
            </a:pPr>
            <a:r>
              <a:rPr lang="ar-DZ" sz="2000" dirty="0">
                <a:latin typeface="Times New Roman" pitchFamily="18" charset="0"/>
                <a:cs typeface="Times New Roman" pitchFamily="18" charset="0"/>
              </a:rPr>
              <a:t>قرض أخرى بدون فائدة لكراء مقر مزاولة النشاط مقدمة من طرف الوكالة ايضا.</a:t>
            </a:r>
          </a:p>
          <a:p>
            <a:pPr marL="822960" lvl="1" indent="-457200" algn="r" rtl="1">
              <a:lnSpc>
                <a:spcPct val="150000"/>
              </a:lnSpc>
              <a:buFont typeface="Wingdings" pitchFamily="2" charset="2"/>
              <a:buChar char="ü"/>
            </a:pPr>
            <a:r>
              <a:rPr lang="ar-DZ" sz="2000" dirty="0">
                <a:latin typeface="Times New Roman" pitchFamily="18" charset="0"/>
                <a:cs typeface="Times New Roman" pitchFamily="18" charset="0"/>
              </a:rPr>
              <a:t>قرض بنكي مخفض الفائدة بنسبة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100 ، أي أن المقاول لايقوم بتسديد أي فائدة.</a:t>
            </a:r>
          </a:p>
          <a:p>
            <a:pPr algn="r" rtl="1"/>
            <a:endParaRPr lang="fr-FR" dirty="0"/>
          </a:p>
        </p:txBody>
      </p:sp>
    </p:spTree>
    <p:extLst>
      <p:ext uri="{BB962C8B-B14F-4D97-AF65-F5344CB8AC3E}">
        <p14:creationId xmlns:p14="http://schemas.microsoft.com/office/powerpoint/2010/main" val="4216312954"/>
      </p:ext>
    </p:extLst>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024034" y="285728"/>
            <a:ext cx="7467600" cy="6000792"/>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457200" indent="-457200" algn="r" rtl="1">
              <a:lnSpc>
                <a:spcPct val="150000"/>
              </a:lnSpc>
              <a:buFont typeface="+mj-lt"/>
              <a:buAutoNum type="arabicPeriod" startAt="4"/>
            </a:pPr>
            <a:r>
              <a:rPr lang="ar-DZ" sz="2000" b="1" dirty="0">
                <a:solidFill>
                  <a:schemeClr val="bg2">
                    <a:lumMod val="50000"/>
                  </a:schemeClr>
                </a:solidFill>
                <a:latin typeface="Times New Roman" pitchFamily="18" charset="0"/>
                <a:cs typeface="Times New Roman" pitchFamily="18" charset="0"/>
              </a:rPr>
              <a:t>مزايا جبائية خلال فترة الإنشاء :</a:t>
            </a:r>
          </a:p>
          <a:p>
            <a:pPr marL="822960" lvl="1" indent="-457200" algn="r" rtl="1">
              <a:lnSpc>
                <a:spcPct val="170000"/>
              </a:lnSpc>
              <a:buFont typeface="Wingdings" pitchFamily="2" charset="2"/>
              <a:buChar char="ü"/>
            </a:pPr>
            <a:r>
              <a:rPr lang="ar-DZ" sz="2000" dirty="0">
                <a:latin typeface="Times New Roman" pitchFamily="18" charset="0"/>
                <a:cs typeface="Times New Roman" pitchFamily="18" charset="0"/>
              </a:rPr>
              <a:t>الإعفاء من حقوق نقل الملكية العقارية.</a:t>
            </a:r>
          </a:p>
          <a:p>
            <a:pPr marL="822960" lvl="1" indent="-457200" algn="r" rtl="1">
              <a:lnSpc>
                <a:spcPct val="170000"/>
              </a:lnSpc>
              <a:buFont typeface="Wingdings" pitchFamily="2" charset="2"/>
              <a:buChar char="ü"/>
            </a:pPr>
            <a:r>
              <a:rPr lang="ar-DZ" sz="2000" dirty="0">
                <a:latin typeface="Times New Roman" pitchFamily="18" charset="0"/>
                <a:cs typeface="Times New Roman" pitchFamily="18" charset="0"/>
              </a:rPr>
              <a:t>الإعفاء من رسوم تأسيس الشركة.</a:t>
            </a:r>
          </a:p>
          <a:p>
            <a:pPr marL="822960" lvl="1" indent="-457200" algn="r" rtl="1">
              <a:lnSpc>
                <a:spcPct val="170000"/>
              </a:lnSpc>
              <a:buFont typeface="Wingdings" pitchFamily="2" charset="2"/>
              <a:buChar char="ü"/>
            </a:pPr>
            <a:r>
              <a:rPr lang="ar-DZ" sz="2000" dirty="0">
                <a:latin typeface="Times New Roman" pitchFamily="18" charset="0"/>
                <a:cs typeface="Times New Roman" pitchFamily="18" charset="0"/>
              </a:rPr>
              <a:t>الإعفاء من الضريبة جزافية الوحيدة على النشاط </a:t>
            </a:r>
            <a:r>
              <a:rPr lang="fr-FR" sz="2000" dirty="0">
                <a:latin typeface="Times New Roman" pitchFamily="18" charset="0"/>
                <a:cs typeface="Times New Roman" pitchFamily="18" charset="0"/>
              </a:rPr>
              <a:t>IFR</a:t>
            </a:r>
            <a:r>
              <a:rPr lang="ar-DZ" sz="2000" dirty="0">
                <a:latin typeface="Times New Roman" pitchFamily="18" charset="0"/>
                <a:cs typeface="Times New Roman" pitchFamily="18" charset="0"/>
              </a:rPr>
              <a:t> لمدة 3 أو 6 أو 10 سنوات حسب المنطقة.</a:t>
            </a:r>
          </a:p>
          <a:p>
            <a:pPr marL="822960" lvl="1" indent="-457200" algn="r" rtl="1">
              <a:lnSpc>
                <a:spcPct val="170000"/>
              </a:lnSpc>
              <a:buFont typeface="Wingdings" pitchFamily="2" charset="2"/>
              <a:buChar char="ü"/>
            </a:pPr>
            <a:r>
              <a:rPr lang="ar-DZ" sz="2000" dirty="0">
                <a:latin typeface="Times New Roman" pitchFamily="18" charset="0"/>
                <a:cs typeface="Times New Roman" pitchFamily="18" charset="0"/>
              </a:rPr>
              <a:t>التخفيض من الضرائب (الضريبة على الدخل الإجمالي و الضريبة على أرباح الشركات) خلال 3سنوات من بداية النشاط وفقا للنسب التالية :</a:t>
            </a:r>
          </a:p>
          <a:p>
            <a:pPr marL="1371600" lvl="3" indent="-457200" algn="r" rtl="1">
              <a:lnSpc>
                <a:spcPct val="170000"/>
              </a:lnSpc>
              <a:buFont typeface="Wingdings" pitchFamily="2" charset="2"/>
              <a:buChar char="Ø"/>
            </a:pPr>
            <a:r>
              <a:rPr lang="ar-DZ" sz="2000" dirty="0">
                <a:latin typeface="Times New Roman" pitchFamily="18" charset="0"/>
                <a:cs typeface="Times New Roman" pitchFamily="18" charset="0"/>
              </a:rPr>
              <a:t>التخفيض بنسبة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70 خلال السنة الأولى.</a:t>
            </a:r>
          </a:p>
          <a:p>
            <a:pPr marL="1371600" lvl="3" indent="-457200" algn="r" rtl="1">
              <a:lnSpc>
                <a:spcPct val="170000"/>
              </a:lnSpc>
              <a:buFont typeface="Wingdings" pitchFamily="2" charset="2"/>
              <a:buChar char="Ø"/>
            </a:pPr>
            <a:r>
              <a:rPr lang="ar-DZ" sz="2000" dirty="0">
                <a:latin typeface="Times New Roman" pitchFamily="18" charset="0"/>
                <a:cs typeface="Times New Roman" pitchFamily="18" charset="0"/>
              </a:rPr>
              <a:t>الخفيض بنسبة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50 خلال السنة الثانية.</a:t>
            </a:r>
          </a:p>
          <a:p>
            <a:pPr marL="1371600" lvl="3" indent="-457200" algn="r" rtl="1">
              <a:lnSpc>
                <a:spcPct val="170000"/>
              </a:lnSpc>
              <a:buFont typeface="Wingdings" pitchFamily="2" charset="2"/>
              <a:buChar char="Ø"/>
            </a:pPr>
            <a:r>
              <a:rPr lang="ar-DZ" sz="2000" dirty="0">
                <a:latin typeface="Times New Roman" pitchFamily="18" charset="0"/>
                <a:cs typeface="Times New Roman" pitchFamily="18" charset="0"/>
              </a:rPr>
              <a:t>التخفيض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25 بنسبة خلال السنة الثالثة.</a:t>
            </a:r>
          </a:p>
          <a:p>
            <a:pPr algn="r" rtl="1"/>
            <a:endParaRPr lang="fr-FR" dirty="0"/>
          </a:p>
        </p:txBody>
      </p:sp>
    </p:spTree>
    <p:extLst>
      <p:ext uri="{BB962C8B-B14F-4D97-AF65-F5344CB8AC3E}">
        <p14:creationId xmlns:p14="http://schemas.microsoft.com/office/powerpoint/2010/main" val="50850226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4638"/>
            <a:ext cx="7467600" cy="796908"/>
          </a:xfrm>
          <a:effectLst>
            <a:glow rad="139700">
              <a:schemeClr val="accent1">
                <a:satMod val="175000"/>
                <a:alpha val="40000"/>
              </a:schemeClr>
            </a:glow>
            <a:outerShdw blurRad="50800" dist="25000" dir="5400000" rotWithShape="0">
              <a:srgbClr val="000000">
                <a:alpha val="40000"/>
              </a:srgbClr>
            </a:outerShdw>
          </a:effectLst>
        </p:spPr>
        <p:style>
          <a:lnRef idx="1">
            <a:schemeClr val="accent1"/>
          </a:lnRef>
          <a:fillRef idx="2">
            <a:schemeClr val="accent1"/>
          </a:fillRef>
          <a:effectRef idx="1">
            <a:schemeClr val="accent1"/>
          </a:effectRef>
          <a:fontRef idx="minor">
            <a:schemeClr val="dk1"/>
          </a:fontRef>
        </p:style>
        <p:txBody>
          <a:bodyPr/>
          <a:lstStyle/>
          <a:p>
            <a:pPr lvl="3" algn="ctr" rtl="1">
              <a:spcBef>
                <a:spcPct val="0"/>
              </a:spcBef>
            </a:pPr>
            <a:r>
              <a:rPr lang="ar-DZ" sz="2200" b="1" dirty="0" smtClean="0">
                <a:solidFill>
                  <a:schemeClr val="bg2">
                    <a:lumMod val="50000"/>
                  </a:schemeClr>
                </a:solidFill>
                <a:latin typeface="Times New Roman" pitchFamily="18" charset="0"/>
                <a:cs typeface="Times New Roman" pitchFamily="18" charset="0"/>
              </a:rPr>
              <a:t>: </a:t>
            </a:r>
            <a:r>
              <a:rPr lang="ar-DZ" sz="2200" b="1" dirty="0">
                <a:latin typeface="Times New Roman" pitchFamily="18" charset="0"/>
                <a:cs typeface="Times New Roman" pitchFamily="18" charset="0"/>
              </a:rPr>
              <a:t>قرض التوسيع لدعم المؤسسات الصغيرة والمتوسطة.</a:t>
            </a:r>
            <a:br>
              <a:rPr lang="ar-DZ" sz="2200" b="1" dirty="0">
                <a:latin typeface="Times New Roman" pitchFamily="18" charset="0"/>
                <a:cs typeface="Times New Roman" pitchFamily="18" charset="0"/>
              </a:rPr>
            </a:br>
            <a:endParaRPr lang="fr-FR" dirty="0"/>
          </a:p>
        </p:txBody>
      </p:sp>
      <p:sp>
        <p:nvSpPr>
          <p:cNvPr id="3" name="Espace réservé du contenu 2"/>
          <p:cNvSpPr>
            <a:spLocks noGrp="1"/>
          </p:cNvSpPr>
          <p:nvPr>
            <p:ph sz="quarter" idx="1"/>
          </p:nvPr>
        </p:nvSpPr>
        <p:spPr>
          <a:xfrm>
            <a:off x="2095472" y="1285860"/>
            <a:ext cx="7286676" cy="4357718"/>
          </a:xfrm>
        </p:spPr>
        <p:style>
          <a:lnRef idx="2">
            <a:schemeClr val="accent1"/>
          </a:lnRef>
          <a:fillRef idx="1">
            <a:schemeClr val="lt1"/>
          </a:fillRef>
          <a:effectRef idx="0">
            <a:schemeClr val="accent1"/>
          </a:effectRef>
          <a:fontRef idx="minor">
            <a:schemeClr val="dk1"/>
          </a:fontRef>
        </p:style>
        <p:txBody>
          <a:bodyPr>
            <a:normAutofit fontScale="92500"/>
          </a:bodyPr>
          <a:lstStyle/>
          <a:p>
            <a:pPr algn="r" rtl="1">
              <a:lnSpc>
                <a:spcPct val="150000"/>
              </a:lnSpc>
              <a:buNone/>
            </a:pPr>
            <a:r>
              <a:rPr lang="ar-DZ" sz="2000" dirty="0">
                <a:latin typeface="Times New Roman" pitchFamily="18" charset="0"/>
                <a:cs typeface="Times New Roman" pitchFamily="18" charset="0"/>
              </a:rPr>
              <a:t>         يستفيد المقاول من قرض التوسيع عند رغبته في ذلك ويتعلق الأمر بقرض يحصل عليه وفقا لنفس الصيغ و مستويات التمويل الموضحة في مرحلة الإنشاء. غير انه لكي يتمكن المقاول من الاستفادة من هذا القرض يجب عليه استيفاء الشروط التالية:</a:t>
            </a:r>
          </a:p>
          <a:p>
            <a:pPr lvl="1" algn="r" rtl="1">
              <a:lnSpc>
                <a:spcPct val="150000"/>
              </a:lnSpc>
              <a:buFont typeface="Wingdings" pitchFamily="2" charset="2"/>
              <a:buChar char="ü"/>
            </a:pPr>
            <a:r>
              <a:rPr lang="ar-DZ" sz="2000" dirty="0">
                <a:latin typeface="Times New Roman" pitchFamily="18" charset="0"/>
                <a:cs typeface="Times New Roman" pitchFamily="18" charset="0"/>
              </a:rPr>
              <a:t>انتهاء فترة الاستفادة من المزايا الضريبية المرتبطة بمرحلة الإنشاء.</a:t>
            </a:r>
          </a:p>
          <a:p>
            <a:pPr lvl="1" algn="r" rtl="1">
              <a:lnSpc>
                <a:spcPct val="150000"/>
              </a:lnSpc>
              <a:buFont typeface="Wingdings" pitchFamily="2" charset="2"/>
              <a:buChar char="ü"/>
            </a:pPr>
            <a:r>
              <a:rPr lang="ar-DZ" sz="2000" dirty="0">
                <a:latin typeface="Times New Roman" pitchFamily="18" charset="0"/>
                <a:cs typeface="Times New Roman" pitchFamily="18" charset="0"/>
              </a:rPr>
              <a:t>تسديد القرض البنكي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70 وقرض الوكالة بنسبة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50 في إطار التمويل الثلاثي.</a:t>
            </a:r>
          </a:p>
          <a:p>
            <a:pPr lvl="1" algn="r" rtl="1">
              <a:lnSpc>
                <a:spcPct val="150000"/>
              </a:lnSpc>
              <a:buFont typeface="Wingdings" pitchFamily="2" charset="2"/>
              <a:buChar char="ü"/>
            </a:pPr>
            <a:r>
              <a:rPr lang="ar-DZ" sz="2000" dirty="0">
                <a:latin typeface="Times New Roman" pitchFamily="18" charset="0"/>
                <a:cs typeface="Times New Roman" pitchFamily="18" charset="0"/>
              </a:rPr>
              <a:t>تسديد قرض الوكالة بنسبة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100 بالنسبة لتمويل الثنائي.</a:t>
            </a:r>
          </a:p>
          <a:p>
            <a:pPr lvl="1" algn="r" rtl="1">
              <a:lnSpc>
                <a:spcPct val="150000"/>
              </a:lnSpc>
              <a:buFont typeface="Wingdings" pitchFamily="2" charset="2"/>
              <a:buChar char="ü"/>
            </a:pPr>
            <a:r>
              <a:rPr lang="ar-DZ" sz="2000" dirty="0">
                <a:latin typeface="Times New Roman" pitchFamily="18" charset="0"/>
                <a:cs typeface="Times New Roman" pitchFamily="18" charset="0"/>
              </a:rPr>
              <a:t>تسديد القرض البنكي بنسبة </a:t>
            </a:r>
            <a:r>
              <a:rPr lang="fr-FR" sz="2000" dirty="0">
                <a:latin typeface="Times New Roman" pitchFamily="18" charset="0"/>
                <a:cs typeface="Times New Roman" pitchFamily="18" charset="0"/>
              </a:rPr>
              <a:t>%</a:t>
            </a:r>
            <a:r>
              <a:rPr lang="ar-DZ" sz="2000" dirty="0">
                <a:latin typeface="Times New Roman" pitchFamily="18" charset="0"/>
                <a:cs typeface="Times New Roman" pitchFamily="18" charset="0"/>
              </a:rPr>
              <a:t>100 في حالة تغيير البنك أو تغيير صيغة التمويل من الثلاثي إلى الثنائي.</a:t>
            </a:r>
          </a:p>
          <a:p>
            <a:pPr algn="r" rtl="1">
              <a:buNone/>
            </a:pP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val="4041434684"/>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161230417"/>
              </p:ext>
            </p:extLst>
          </p:nvPr>
        </p:nvGraphicFramePr>
        <p:xfrm>
          <a:off x="1442861" y="0"/>
          <a:ext cx="8572558" cy="6858000"/>
        </p:xfrm>
        <a:graphic>
          <a:graphicData uri="http://schemas.openxmlformats.org/drawingml/2006/table">
            <a:tbl>
              <a:tblPr firstRow="1" bandRow="1">
                <a:tableStyleId>{5940675A-B579-460E-94D1-54222C63F5DA}</a:tableStyleId>
              </a:tblPr>
              <a:tblGrid>
                <a:gridCol w="3714775">
                  <a:extLst>
                    <a:ext uri="{9D8B030D-6E8A-4147-A177-3AD203B41FA5}">
                      <a16:colId xmlns:a16="http://schemas.microsoft.com/office/drawing/2014/main" val="20000"/>
                    </a:ext>
                  </a:extLst>
                </a:gridCol>
                <a:gridCol w="1500199">
                  <a:extLst>
                    <a:ext uri="{9D8B030D-6E8A-4147-A177-3AD203B41FA5}">
                      <a16:colId xmlns:a16="http://schemas.microsoft.com/office/drawing/2014/main" val="20001"/>
                    </a:ext>
                  </a:extLst>
                </a:gridCol>
                <a:gridCol w="2143140">
                  <a:extLst>
                    <a:ext uri="{9D8B030D-6E8A-4147-A177-3AD203B41FA5}">
                      <a16:colId xmlns:a16="http://schemas.microsoft.com/office/drawing/2014/main" val="20002"/>
                    </a:ext>
                  </a:extLst>
                </a:gridCol>
                <a:gridCol w="1214444">
                  <a:extLst>
                    <a:ext uri="{9D8B030D-6E8A-4147-A177-3AD203B41FA5}">
                      <a16:colId xmlns:a16="http://schemas.microsoft.com/office/drawing/2014/main" val="20003"/>
                    </a:ext>
                  </a:extLst>
                </a:gridCol>
              </a:tblGrid>
              <a:tr h="607671">
                <a:tc>
                  <a:txBody>
                    <a:bodyPr/>
                    <a:lstStyle/>
                    <a:p>
                      <a:pPr algn="ctr" rtl="1"/>
                      <a:r>
                        <a:rPr lang="ar-DZ" sz="1600" b="1" dirty="0" smtClean="0"/>
                        <a:t>ملاحظات</a:t>
                      </a:r>
                      <a:endParaRPr lang="fr-FR" sz="1600" b="1" dirty="0"/>
                    </a:p>
                  </a:txBody>
                  <a:tcPr/>
                </a:tc>
                <a:tc>
                  <a:txBody>
                    <a:bodyPr/>
                    <a:lstStyle/>
                    <a:p>
                      <a:pPr algn="ctr" rtl="1"/>
                      <a:r>
                        <a:rPr lang="ar-DZ" sz="1600" b="1" dirty="0" smtClean="0"/>
                        <a:t>المبلغ </a:t>
                      </a:r>
                      <a:endParaRPr lang="fr-FR" sz="1600" b="1" dirty="0"/>
                    </a:p>
                  </a:txBody>
                  <a:tcPr/>
                </a:tc>
                <a:tc>
                  <a:txBody>
                    <a:bodyPr/>
                    <a:lstStyle/>
                    <a:p>
                      <a:pPr algn="ctr" rtl="1"/>
                      <a:r>
                        <a:rPr lang="ar-DZ" sz="1600" b="1" dirty="0" smtClean="0"/>
                        <a:t>صيغة التمويل المرتبطة</a:t>
                      </a:r>
                      <a:r>
                        <a:rPr lang="ar-DZ" sz="1600" b="1" baseline="0" dirty="0" smtClean="0"/>
                        <a:t> به</a:t>
                      </a:r>
                      <a:endParaRPr lang="fr-FR" sz="1600" b="1" dirty="0"/>
                    </a:p>
                  </a:txBody>
                  <a:tcPr/>
                </a:tc>
                <a:tc>
                  <a:txBody>
                    <a:bodyPr/>
                    <a:lstStyle/>
                    <a:p>
                      <a:pPr algn="ctr" rtl="1"/>
                      <a:r>
                        <a:rPr lang="ar-DZ" sz="1600" b="1" dirty="0" smtClean="0"/>
                        <a:t>القرض</a:t>
                      </a:r>
                      <a:endParaRPr lang="fr-FR" sz="1600" b="1" dirty="0"/>
                    </a:p>
                  </a:txBody>
                  <a:tcPr/>
                </a:tc>
                <a:extLst>
                  <a:ext uri="{0D108BD9-81ED-4DB2-BD59-A6C34878D82A}">
                    <a16:rowId xmlns:a16="http://schemas.microsoft.com/office/drawing/2014/main" val="10000"/>
                  </a:ext>
                </a:extLst>
              </a:tr>
              <a:tr h="2170253">
                <a:tc>
                  <a:txBody>
                    <a:bodyPr/>
                    <a:lstStyle/>
                    <a:p>
                      <a:pPr algn="r" rtl="1"/>
                      <a:r>
                        <a:rPr lang="ar-DZ" sz="1600" dirty="0" smtClean="0"/>
                        <a:t>لا يمكن</a:t>
                      </a:r>
                      <a:r>
                        <a:rPr lang="ar-DZ" sz="1600" baseline="0" dirty="0" smtClean="0"/>
                        <a:t> لصاحب المشروع أن يستفيد من هذا القرض إذا:</a:t>
                      </a:r>
                    </a:p>
                    <a:p>
                      <a:pPr algn="r" rtl="1">
                        <a:buFont typeface="Arial" pitchFamily="34" charset="0"/>
                        <a:buChar char="•"/>
                      </a:pPr>
                      <a:r>
                        <a:rPr lang="ar-DZ" sz="1600" baseline="0" dirty="0" smtClean="0"/>
                        <a:t>الشباب الذين يرغبون في إنشاء مشروع مرتبط بنشاطات غير مستقرة.</a:t>
                      </a:r>
                    </a:p>
                    <a:p>
                      <a:pPr algn="r" rtl="1">
                        <a:buFont typeface="Arial" pitchFamily="34" charset="0"/>
                        <a:buChar char="•"/>
                      </a:pPr>
                      <a:r>
                        <a:rPr lang="ar-DZ" sz="1600" baseline="0" dirty="0" smtClean="0"/>
                        <a:t>أصحاب مشاريع المفتوحة في إطار مكاتب جامعية.</a:t>
                      </a:r>
                    </a:p>
                    <a:p>
                      <a:pPr algn="r" rtl="1">
                        <a:buFont typeface="Arial" pitchFamily="34" charset="0"/>
                        <a:buChar char="•"/>
                      </a:pPr>
                      <a:r>
                        <a:rPr lang="ar-DZ" sz="1600" baseline="0" dirty="0" smtClean="0"/>
                        <a:t>عندما يكون صاحب المحل زوجا أو احد الأقارب.</a:t>
                      </a:r>
                      <a:endParaRPr lang="fr-FR" sz="1600" dirty="0"/>
                    </a:p>
                  </a:txBody>
                  <a:tcPr/>
                </a:tc>
                <a:tc>
                  <a:txBody>
                    <a:bodyPr/>
                    <a:lstStyle/>
                    <a:p>
                      <a:pPr algn="ctr" rtl="1"/>
                      <a:endParaRPr lang="fr-FR" sz="1600" dirty="0" smtClean="0"/>
                    </a:p>
                    <a:p>
                      <a:pPr algn="ctr" rtl="1"/>
                      <a:r>
                        <a:rPr lang="ar-DZ" sz="1600" dirty="0" smtClean="0"/>
                        <a:t>.50000 دج لجمع أنشطة</a:t>
                      </a:r>
                      <a:r>
                        <a:rPr lang="ar-DZ" sz="1600" baseline="0" dirty="0" smtClean="0"/>
                        <a:t> التي تتطلب مقر.</a:t>
                      </a:r>
                    </a:p>
                    <a:p>
                      <a:pPr algn="ctr" rtl="1"/>
                      <a:endParaRPr lang="fr-FR" sz="1600" dirty="0"/>
                    </a:p>
                  </a:txBody>
                  <a:tcPr/>
                </a:tc>
                <a:tc>
                  <a:txBody>
                    <a:bodyPr/>
                    <a:lstStyle/>
                    <a:p>
                      <a:pPr algn="ctr" rtl="1"/>
                      <a:endParaRPr lang="ar-DZ" sz="1600" dirty="0" smtClean="0"/>
                    </a:p>
                    <a:p>
                      <a:pPr algn="ctr" rtl="1"/>
                      <a:r>
                        <a:rPr lang="ar-DZ" sz="1600" dirty="0" smtClean="0"/>
                        <a:t>الاستفادة في مرحلة لإنشاء بالنسبة لصيغة التمويل</a:t>
                      </a:r>
                      <a:r>
                        <a:rPr lang="ar-DZ" sz="1600" baseline="0" dirty="0" smtClean="0"/>
                        <a:t> الثلاثي.</a:t>
                      </a:r>
                      <a:endParaRPr lang="fr-FR" sz="1600" dirty="0"/>
                    </a:p>
                  </a:txBody>
                  <a:tcPr/>
                </a:tc>
                <a:tc>
                  <a:txBody>
                    <a:bodyPr/>
                    <a:lstStyle/>
                    <a:p>
                      <a:pPr algn="ctr" rtl="1"/>
                      <a:r>
                        <a:rPr lang="ar-DZ" sz="1600" b="1" dirty="0" smtClean="0"/>
                        <a:t>قرض كراء </a:t>
                      </a:r>
                    </a:p>
                    <a:p>
                      <a:pPr algn="ctr" rtl="1"/>
                      <a:r>
                        <a:rPr lang="ar-DZ" sz="1600" b="1" dirty="0" smtClean="0"/>
                        <a:t>(</a:t>
                      </a:r>
                      <a:r>
                        <a:rPr lang="fr-FR" sz="1600" b="1" dirty="0" smtClean="0"/>
                        <a:t>PNR-LO</a:t>
                      </a:r>
                      <a:r>
                        <a:rPr lang="ar-DZ" sz="1600" b="1" dirty="0" smtClean="0"/>
                        <a:t>)</a:t>
                      </a:r>
                      <a:endParaRPr lang="fr-FR" sz="1600" b="1" dirty="0"/>
                    </a:p>
                  </a:txBody>
                  <a:tcPr/>
                </a:tc>
                <a:extLst>
                  <a:ext uri="{0D108BD9-81ED-4DB2-BD59-A6C34878D82A}">
                    <a16:rowId xmlns:a16="http://schemas.microsoft.com/office/drawing/2014/main" val="10001"/>
                  </a:ext>
                </a:extLst>
              </a:tr>
              <a:tr h="2170253">
                <a:tc>
                  <a:txBody>
                    <a:bodyPr/>
                    <a:lstStyle/>
                    <a:p>
                      <a:pPr algn="r" rtl="1"/>
                      <a:r>
                        <a:rPr lang="ar-DZ" sz="1600" b="1" dirty="0" smtClean="0"/>
                        <a:t>شروط الاستفادة :</a:t>
                      </a:r>
                    </a:p>
                    <a:p>
                      <a:pPr algn="r" rtl="1">
                        <a:buFont typeface="Arial" pitchFamily="34" charset="0"/>
                        <a:buChar char="•"/>
                      </a:pPr>
                      <a:r>
                        <a:rPr lang="ar-DZ" sz="1600" dirty="0" smtClean="0"/>
                        <a:t>فتح مكتب جماعي لناشطين على الأقل،</a:t>
                      </a:r>
                      <a:r>
                        <a:rPr lang="ar-DZ" sz="1600" baseline="0" dirty="0" smtClean="0"/>
                        <a:t> بحيث يجب أن يكون النشاط في نفس المجال.</a:t>
                      </a:r>
                    </a:p>
                    <a:p>
                      <a:pPr algn="r" rtl="1"/>
                      <a:r>
                        <a:rPr lang="ar-DZ" sz="1600" b="1" baseline="0" dirty="0" smtClean="0"/>
                        <a:t>المجالات:</a:t>
                      </a:r>
                    </a:p>
                    <a:p>
                      <a:pPr algn="r" rtl="1">
                        <a:buFont typeface="Arial" pitchFamily="34" charset="0"/>
                        <a:buChar char="•"/>
                      </a:pPr>
                      <a:r>
                        <a:rPr lang="ar-DZ" sz="1600" baseline="0" dirty="0" smtClean="0"/>
                        <a:t>الطب، المحاسبة، المحاماة، مكاتب الدراسات في مجال البناء والإشغال العمومية والمياه.</a:t>
                      </a:r>
                    </a:p>
                  </a:txBody>
                  <a:tcPr/>
                </a:tc>
                <a:tc>
                  <a:txBody>
                    <a:bodyPr/>
                    <a:lstStyle/>
                    <a:p>
                      <a:pPr algn="ctr" rtl="1"/>
                      <a:endParaRPr lang="ar-DZ" sz="1600" dirty="0" smtClean="0"/>
                    </a:p>
                    <a:p>
                      <a:pPr algn="ctr" rtl="1"/>
                      <a:r>
                        <a:rPr lang="ar-DZ" sz="1600" dirty="0" smtClean="0"/>
                        <a:t>100000 دج بالنسبة</a:t>
                      </a:r>
                      <a:r>
                        <a:rPr lang="ar-DZ" sz="1600" baseline="0" dirty="0" smtClean="0"/>
                        <a:t> لحاملي شهادات التعليم العالي.</a:t>
                      </a:r>
                      <a:endParaRPr lang="fr-FR" sz="1600" dirty="0"/>
                    </a:p>
                  </a:txBody>
                  <a:tcPr/>
                </a:tc>
                <a:tc>
                  <a:txBody>
                    <a:bodyPr/>
                    <a:lstStyle/>
                    <a:p>
                      <a:pPr algn="ctr" rtl="1"/>
                      <a:endParaRPr lang="ar-DZ" sz="1600" dirty="0" smtClean="0"/>
                    </a:p>
                    <a:p>
                      <a:pPr algn="ctr" rtl="1"/>
                      <a:r>
                        <a:rPr lang="ar-DZ" sz="1600" dirty="0" smtClean="0"/>
                        <a:t>الاستفادة في مرحلة لإنشاء بالنسبة لصيغة التمويل الثلاثي.</a:t>
                      </a:r>
                      <a:endParaRPr lang="fr-FR" sz="1600" dirty="0"/>
                    </a:p>
                  </a:txBody>
                  <a:tcPr/>
                </a:tc>
                <a:tc>
                  <a:txBody>
                    <a:bodyPr/>
                    <a:lstStyle/>
                    <a:p>
                      <a:pPr algn="ctr" rtl="1"/>
                      <a:r>
                        <a:rPr lang="ar-DZ" sz="1600" b="1" dirty="0" smtClean="0"/>
                        <a:t>قرض مكتب</a:t>
                      </a:r>
                      <a:r>
                        <a:rPr lang="ar-DZ" sz="1600" b="1" baseline="0" dirty="0" smtClean="0"/>
                        <a:t> جماعي</a:t>
                      </a:r>
                    </a:p>
                    <a:p>
                      <a:pPr algn="ctr" rtl="1"/>
                      <a:r>
                        <a:rPr lang="ar-DZ" sz="1600" b="1" baseline="0" dirty="0" smtClean="0"/>
                        <a:t>(</a:t>
                      </a:r>
                      <a:r>
                        <a:rPr lang="fr-FR" sz="1600" b="1" baseline="0" dirty="0" smtClean="0"/>
                        <a:t>PNR-CG</a:t>
                      </a:r>
                      <a:r>
                        <a:rPr lang="ar-DZ" sz="1600" b="1" baseline="0" dirty="0" smtClean="0"/>
                        <a:t>)</a:t>
                      </a:r>
                    </a:p>
                  </a:txBody>
                  <a:tcPr/>
                </a:tc>
                <a:extLst>
                  <a:ext uri="{0D108BD9-81ED-4DB2-BD59-A6C34878D82A}">
                    <a16:rowId xmlns:a16="http://schemas.microsoft.com/office/drawing/2014/main" val="10002"/>
                  </a:ext>
                </a:extLst>
              </a:tr>
              <a:tr h="1909823">
                <a:tc>
                  <a:txBody>
                    <a:bodyPr/>
                    <a:lstStyle/>
                    <a:p>
                      <a:pPr algn="r" rtl="1"/>
                      <a:r>
                        <a:rPr lang="ar-DZ" sz="1600" b="1" dirty="0" smtClean="0"/>
                        <a:t>طبيعة القرض:</a:t>
                      </a:r>
                    </a:p>
                    <a:p>
                      <a:pPr algn="r" rtl="1">
                        <a:buFont typeface="Arial" pitchFamily="34" charset="0"/>
                        <a:buChar char="•"/>
                      </a:pPr>
                      <a:r>
                        <a:rPr lang="ar-DZ" sz="1600" dirty="0" smtClean="0"/>
                        <a:t>شراء</a:t>
                      </a:r>
                      <a:r>
                        <a:rPr lang="ar-DZ" sz="1600" baseline="0" dirty="0" smtClean="0"/>
                        <a:t> سيارة وتجهيزها كورشة متنقلة.</a:t>
                      </a:r>
                    </a:p>
                    <a:p>
                      <a:pPr algn="r" rtl="1"/>
                      <a:r>
                        <a:rPr lang="ar-DZ" sz="1600" b="1" baseline="0" dirty="0" smtClean="0"/>
                        <a:t>المجالات: </a:t>
                      </a:r>
                    </a:p>
                    <a:p>
                      <a:pPr algn="r" rtl="1">
                        <a:buFont typeface="Arial" pitchFamily="34" charset="0"/>
                        <a:buChar char="•"/>
                      </a:pPr>
                      <a:r>
                        <a:rPr lang="ar-DZ" sz="1600" baseline="0" dirty="0" smtClean="0"/>
                        <a:t>السباكة </a:t>
                      </a:r>
                      <a:r>
                        <a:rPr lang="fr-FR" sz="1600" baseline="0" dirty="0" smtClean="0"/>
                        <a:t>plomberie</a:t>
                      </a:r>
                      <a:r>
                        <a:rPr lang="ar-DZ" sz="1600" baseline="0" dirty="0" smtClean="0"/>
                        <a:t>، كهرباء البيانات، تركيب التدفئة، دهن البيانات، مكانيك السيارات، الزجاج.</a:t>
                      </a:r>
                    </a:p>
                  </a:txBody>
                  <a:tcPr/>
                </a:tc>
                <a:tc>
                  <a:txBody>
                    <a:bodyPr/>
                    <a:lstStyle/>
                    <a:p>
                      <a:pPr algn="ctr" rtl="1"/>
                      <a:endParaRPr lang="ar-DZ" sz="1600" dirty="0" smtClean="0"/>
                    </a:p>
                    <a:p>
                      <a:pPr algn="ctr" rtl="1"/>
                      <a:r>
                        <a:rPr lang="ar-DZ" sz="1600" dirty="0" smtClean="0"/>
                        <a:t>50000 دج لحاملي شهادات التكوين المهني.</a:t>
                      </a:r>
                      <a:endParaRPr lang="fr-FR" sz="16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DZ" sz="160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ar-DZ" sz="1600" dirty="0" smtClean="0"/>
                        <a:t>الاستفادة في مرحلة لإنشاء بالنسبة لصيغة التمويل الثلاثي.</a:t>
                      </a:r>
                      <a:endParaRPr lang="fr-FR" sz="1600" dirty="0" smtClean="0"/>
                    </a:p>
                    <a:p>
                      <a:pPr algn="ctr" rtl="1"/>
                      <a:endParaRPr lang="fr-FR" sz="1600" dirty="0"/>
                    </a:p>
                  </a:txBody>
                  <a:tcPr/>
                </a:tc>
                <a:tc>
                  <a:txBody>
                    <a:bodyPr/>
                    <a:lstStyle/>
                    <a:p>
                      <a:pPr algn="ctr" rtl="1"/>
                      <a:r>
                        <a:rPr lang="ar-DZ" sz="1600" b="1" dirty="0" smtClean="0"/>
                        <a:t>قرض ورشة متنقلة</a:t>
                      </a:r>
                    </a:p>
                    <a:p>
                      <a:pPr algn="ctr" rtl="1"/>
                      <a:r>
                        <a:rPr lang="ar-DZ" sz="1600" b="1" dirty="0" smtClean="0"/>
                        <a:t>(</a:t>
                      </a:r>
                      <a:r>
                        <a:rPr lang="fr-FR" sz="1600" b="1" dirty="0" smtClean="0"/>
                        <a:t>PNR-VA</a:t>
                      </a:r>
                      <a:r>
                        <a:rPr lang="ar-DZ" sz="1600" b="1" dirty="0" smtClean="0"/>
                        <a:t>)</a:t>
                      </a:r>
                      <a:endParaRPr lang="fr-FR" sz="1600"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16804017"/>
      </p:ext>
    </p:extLst>
  </p:cSld>
  <p:clrMapOvr>
    <a:masterClrMapping/>
  </p:clrMapOvr>
  <p:transition>
    <p:cut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0"/>
            <a:ext cx="12192000" cy="626466"/>
          </a:xfrm>
        </p:spPr>
        <p:txBody>
          <a:bodyPr>
            <a:normAutofit fontScale="90000"/>
          </a:bodyPr>
          <a:lstStyle/>
          <a:p>
            <a:pPr algn="r" rtl="1"/>
            <a:r>
              <a:rPr lang="ar-DZ" sz="2000" b="1" dirty="0" smtClean="0">
                <a:solidFill>
                  <a:srgbClr val="C00000"/>
                </a:solidFill>
                <a:effectLst>
                  <a:outerShdw blurRad="38100" dist="38100" dir="2700000" algn="tl">
                    <a:srgbClr val="000000">
                      <a:alpha val="43137"/>
                    </a:srgbClr>
                  </a:outerShdw>
                </a:effectLst>
              </a:rPr>
              <a:t>1 .مرافقة أصحاب المشاريع الاستثمارية: </a:t>
            </a:r>
            <a:r>
              <a:rPr lang="ar-DZ" sz="2000" dirty="0" smtClean="0"/>
              <a:t>تقوم الوكالة الوطنية لدعم تشـغيل الشـباب بتكوين</a:t>
            </a:r>
            <a:r>
              <a:rPr lang="ar-DZ" sz="1800" dirty="0" smtClean="0"/>
              <a:t> </a:t>
            </a:r>
            <a:r>
              <a:rPr lang="ar-DZ" sz="1800" dirty="0" smtClean="0">
                <a:effectLst>
                  <a:outerShdw blurRad="38100" dist="38100" dir="2700000" algn="tl">
                    <a:srgbClr val="000000">
                      <a:alpha val="43137"/>
                    </a:srgbClr>
                  </a:outerShdw>
                </a:effectLst>
              </a:rPr>
              <a:t>فرق من المرافقين، مهمتهم الرئيسـية مسـاعدة ومرافقة أصحاب المشاريع الاستثمارية ، وفق المراحل التالية : </a:t>
            </a:r>
            <a:endParaRPr lang="fr-FR" sz="2000" dirty="0">
              <a:solidFill>
                <a:srgbClr val="C00000"/>
              </a:solidFill>
              <a:effectLst>
                <a:outerShdw blurRad="38100" dist="38100" dir="2700000" algn="tl">
                  <a:srgbClr val="000000">
                    <a:alpha val="43137"/>
                  </a:srgbClr>
                </a:outerShdw>
              </a:effectLst>
            </a:endParaRPr>
          </a:p>
        </p:txBody>
      </p:sp>
      <p:graphicFrame>
        <p:nvGraphicFramePr>
          <p:cNvPr id="3" name="Diagramme 2"/>
          <p:cNvGraphicFramePr/>
          <p:nvPr/>
        </p:nvGraphicFramePr>
        <p:xfrm>
          <a:off x="1896035" y="719666"/>
          <a:ext cx="8263965" cy="2830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me 3"/>
          <p:cNvGraphicFramePr/>
          <p:nvPr/>
        </p:nvGraphicFramePr>
        <p:xfrm>
          <a:off x="3052482" y="3644152"/>
          <a:ext cx="8413376" cy="303903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Flèche vers le bas 4"/>
          <p:cNvSpPr/>
          <p:nvPr/>
        </p:nvSpPr>
        <p:spPr>
          <a:xfrm>
            <a:off x="9318812" y="3254188"/>
            <a:ext cx="618565" cy="537882"/>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238348" y="1357298"/>
            <a:ext cx="6929486" cy="2786082"/>
          </a:xfrm>
        </p:spPr>
        <p:style>
          <a:lnRef idx="2">
            <a:schemeClr val="accent1"/>
          </a:lnRef>
          <a:fillRef idx="1">
            <a:schemeClr val="lt1"/>
          </a:fillRef>
          <a:effectRef idx="0">
            <a:schemeClr val="accent1"/>
          </a:effectRef>
          <a:fontRef idx="minor">
            <a:schemeClr val="dk1"/>
          </a:fontRef>
        </p:style>
        <p:txBody>
          <a:bodyPr/>
          <a:lstStyle/>
          <a:p>
            <a:pPr marL="457200" indent="-457200" algn="ctr" rtl="1">
              <a:buNone/>
            </a:pPr>
            <a:r>
              <a:rPr lang="ar-DZ" b="1" dirty="0" smtClean="0">
                <a:solidFill>
                  <a:schemeClr val="bg2">
                    <a:lumMod val="50000"/>
                  </a:schemeClr>
                </a:solidFill>
                <a:latin typeface="Times New Roman" pitchFamily="18" charset="0"/>
                <a:cs typeface="Times New Roman" pitchFamily="18" charset="0"/>
              </a:rPr>
              <a:t>تسديد القروض :</a:t>
            </a:r>
          </a:p>
          <a:p>
            <a:pPr marL="457200" indent="-457200" algn="r" rtl="1">
              <a:lnSpc>
                <a:spcPct val="150000"/>
              </a:lnSpc>
              <a:buNone/>
            </a:pPr>
            <a:r>
              <a:rPr lang="ar-DZ" sz="2000" dirty="0">
                <a:latin typeface="Times New Roman" pitchFamily="18" charset="0"/>
                <a:cs typeface="Times New Roman" pitchFamily="18" charset="0"/>
              </a:rPr>
              <a:t>يتم تسديد قيمة القروض المقدمة للمقاول كمايلي :</a:t>
            </a:r>
          </a:p>
          <a:p>
            <a:pPr marL="822960" lvl="1" indent="-457200" algn="r" rtl="1">
              <a:lnSpc>
                <a:spcPct val="150000"/>
              </a:lnSpc>
              <a:buFont typeface="Wingdings" pitchFamily="2" charset="2"/>
              <a:buChar char="ü"/>
            </a:pPr>
            <a:r>
              <a:rPr lang="ar-DZ" sz="2000" dirty="0">
                <a:latin typeface="Times New Roman" pitchFamily="18" charset="0"/>
                <a:cs typeface="Times New Roman" pitchFamily="18" charset="0"/>
              </a:rPr>
              <a:t>ثلاث سنوات فترة سماح لا يسدد فيها المقاول أي شيء. </a:t>
            </a:r>
          </a:p>
          <a:p>
            <a:pPr marL="822960" lvl="1" indent="-457200" algn="r" rtl="1">
              <a:lnSpc>
                <a:spcPct val="150000"/>
              </a:lnSpc>
              <a:buFont typeface="Wingdings" pitchFamily="2" charset="2"/>
              <a:buChar char="ü"/>
            </a:pPr>
            <a:r>
              <a:rPr lang="ar-DZ" sz="2000" dirty="0">
                <a:latin typeface="Times New Roman" pitchFamily="18" charset="0"/>
                <a:cs typeface="Times New Roman" pitchFamily="18" charset="0"/>
              </a:rPr>
              <a:t>خمس سنوات لتسديد القرض البنكي.</a:t>
            </a:r>
          </a:p>
          <a:p>
            <a:pPr marL="822960" lvl="1" indent="-457200" algn="r" rtl="1">
              <a:lnSpc>
                <a:spcPct val="150000"/>
              </a:lnSpc>
              <a:buFont typeface="Wingdings" pitchFamily="2" charset="2"/>
              <a:buChar char="ü"/>
            </a:pPr>
            <a:r>
              <a:rPr lang="ar-DZ" sz="2000" dirty="0">
                <a:latin typeface="Times New Roman" pitchFamily="18" charset="0"/>
                <a:cs typeface="Times New Roman" pitchFamily="18" charset="0"/>
              </a:rPr>
              <a:t>ثلاث أشهر فترة سماح.</a:t>
            </a:r>
          </a:p>
          <a:p>
            <a:pPr marL="457200" indent="-457200" algn="r" rtl="1">
              <a:buNone/>
            </a:pPr>
            <a:endParaRPr lang="ar-DZ"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94663714"/>
      </p:ext>
    </p:extLst>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amond(in)">
                                      <p:cBhvr>
                                        <p:cTn id="2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3647" y="0"/>
            <a:ext cx="10578353" cy="1546412"/>
          </a:xfrm>
        </p:spPr>
        <p:txBody>
          <a:bodyPr>
            <a:normAutofit fontScale="90000"/>
          </a:bodyPr>
          <a:lstStyle/>
          <a:p>
            <a:pPr algn="r" rtl="1"/>
            <a:r>
              <a:rPr lang="ar-DZ" sz="2400" b="1" dirty="0" smtClean="0">
                <a:solidFill>
                  <a:srgbClr val="C00000"/>
                </a:solidFill>
                <a:effectLst>
                  <a:outerShdw blurRad="38100" dist="38100" dir="2700000" algn="tl">
                    <a:srgbClr val="000000">
                      <a:alpha val="43137"/>
                    </a:srgbClr>
                  </a:outerShdw>
                </a:effectLst>
              </a:rPr>
              <a:t>2 .تكوين الشباب أصحاب المشاريع الاستثمارية: </a:t>
            </a:r>
            <a:r>
              <a:rPr lang="ar-DZ" sz="2400" dirty="0" smtClean="0"/>
              <a:t>لدى كل فرع محلي مكون استفاد من تكوين حول البيداغوجية و محتـوى المـواد ، وتسـير برمجة الدورات التكوينية وتطبيقها، محليا من طرف المكون بالتشاور مع مـدير الفـرع ، ويتضـمن برنامج تكوين الشباب أصحاب المشاريع أربع مواد هي : </a:t>
            </a:r>
            <a:endParaRPr lang="fr-FR" sz="2400" b="1" dirty="0">
              <a:solidFill>
                <a:srgbClr val="C00000"/>
              </a:solidFill>
              <a:effectLst>
                <a:outerShdw blurRad="38100" dist="38100" dir="2700000" algn="tl">
                  <a:srgbClr val="000000">
                    <a:alpha val="43137"/>
                  </a:srgbClr>
                </a:outerShdw>
              </a:effectLst>
            </a:endParaRPr>
          </a:p>
        </p:txBody>
      </p:sp>
      <p:graphicFrame>
        <p:nvGraphicFramePr>
          <p:cNvPr id="3" name="Diagramme 2"/>
          <p:cNvGraphicFramePr/>
          <p:nvPr/>
        </p:nvGraphicFramePr>
        <p:xfrm>
          <a:off x="485587" y="988607"/>
          <a:ext cx="8497048"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me 3"/>
          <p:cNvGraphicFramePr/>
          <p:nvPr/>
        </p:nvGraphicFramePr>
        <p:xfrm>
          <a:off x="9345706" y="1775012"/>
          <a:ext cx="2846294" cy="29449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0234" y="0"/>
            <a:ext cx="10981765" cy="5970494"/>
          </a:xfrm>
        </p:spPr>
        <p:txBody>
          <a:bodyPr>
            <a:normAutofit fontScale="90000"/>
          </a:bodyPr>
          <a:lstStyle/>
          <a:p>
            <a:pPr algn="r" rtl="1"/>
            <a:r>
              <a:rPr lang="ar-DZ" sz="2400"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المطلب الرابع: حصيلة نشاط الوكالة في مجال تمويل المشاريع على المسـتوى الـوطني. </a:t>
            </a:r>
            <a: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ar-DZ" sz="2400" dirty="0" smtClean="0"/>
              <a:t>منـذ تأسـيس الوكالة سنة 1996م تم استحداث 159114 مشروع استثماري جديد في مختلف قطاعات النشاط، وتتـوزع بينها كالآتي: </a:t>
            </a:r>
            <a:br>
              <a:rPr lang="ar-DZ" sz="2400" dirty="0" smtClean="0"/>
            </a:br>
            <a:r>
              <a:rPr lang="ar-DZ" sz="2400" dirty="0" smtClean="0"/>
              <a:t/>
            </a:r>
            <a:br>
              <a:rPr lang="ar-DZ" sz="2400" dirty="0" smtClean="0"/>
            </a:br>
            <a:r>
              <a:rPr lang="ar-DZ" sz="2400" dirty="0" smtClean="0"/>
              <a:t> * الخدمات بـ49294 مشروع ..............................(%31) .</a:t>
            </a:r>
            <a:br>
              <a:rPr lang="ar-DZ" sz="2400" dirty="0" smtClean="0"/>
            </a:br>
            <a:r>
              <a:rPr lang="ar-DZ" sz="2400" dirty="0" smtClean="0"/>
              <a:t> * نقل البضائع بـ27456 مشروع........................... (%17) .</a:t>
            </a:r>
            <a:br>
              <a:rPr lang="ar-DZ" sz="2400" dirty="0" smtClean="0"/>
            </a:br>
            <a:r>
              <a:rPr lang="ar-DZ" sz="2400" dirty="0" smtClean="0"/>
              <a:t> * الصناعة التقليدية والحرف بـ23872مشروع..............(15%).</a:t>
            </a:r>
            <a:br>
              <a:rPr lang="ar-DZ" sz="2400" dirty="0" smtClean="0"/>
            </a:br>
            <a:r>
              <a:rPr lang="ar-DZ" sz="2400" dirty="0" smtClean="0"/>
              <a:t> * الفلاحة بـ16380مشروع ................................(10%).</a:t>
            </a:r>
            <a:br>
              <a:rPr lang="ar-DZ" sz="2400" dirty="0" smtClean="0"/>
            </a:br>
            <a:r>
              <a:rPr lang="ar-DZ" sz="2400" dirty="0" smtClean="0"/>
              <a:t> * نقل المسافرين بـ13958 مشروع ....................... .(9%).</a:t>
            </a:r>
            <a:br>
              <a:rPr lang="ar-DZ" sz="2400" dirty="0" smtClean="0"/>
            </a:br>
            <a:r>
              <a:rPr lang="ar-DZ" sz="2400" dirty="0" smtClean="0"/>
              <a:t> * البناء والأشغال العمومية بـ11228 مشروع ..............(7%) .</a:t>
            </a:r>
            <a:br>
              <a:rPr lang="ar-DZ" sz="2400" dirty="0" smtClean="0"/>
            </a:br>
            <a:r>
              <a:rPr lang="ar-DZ" sz="2400" dirty="0" smtClean="0"/>
              <a:t> * الصناعة بـ 8421 مشروع ...............................(5%) .</a:t>
            </a:r>
            <a:br>
              <a:rPr lang="ar-DZ" sz="2400" dirty="0" smtClean="0"/>
            </a:br>
            <a:r>
              <a:rPr lang="ar-DZ" sz="2400" dirty="0" smtClean="0"/>
              <a:t> * المهن الحرة بـ 3955 مشروع .........................(2.49%).</a:t>
            </a:r>
            <a:br>
              <a:rPr lang="ar-DZ" sz="2400" dirty="0" smtClean="0"/>
            </a:br>
            <a:r>
              <a:rPr lang="ar-DZ" sz="2400" dirty="0" smtClean="0"/>
              <a:t> * الصيانة بـ 3506 مشروع ...............................(2 %) .</a:t>
            </a:r>
            <a:br>
              <a:rPr lang="ar-DZ" sz="2400" dirty="0" smtClean="0"/>
            </a:br>
            <a:r>
              <a:rPr lang="ar-DZ" sz="2400" dirty="0" smtClean="0"/>
              <a:t> * الصيد البحري بـ 616 مشروع.........................( 0.39%).</a:t>
            </a:r>
            <a:br>
              <a:rPr lang="ar-DZ" sz="2400" dirty="0" smtClean="0"/>
            </a:br>
            <a:r>
              <a:rPr lang="ar-DZ" sz="2400" dirty="0" smtClean="0"/>
              <a:t> * الري </a:t>
            </a:r>
            <a:r>
              <a:rPr lang="ar-DZ" sz="2400" dirty="0" err="1" smtClean="0"/>
              <a:t>ب</a:t>
            </a:r>
            <a:r>
              <a:rPr lang="ar-DZ" sz="2400" dirty="0" smtClean="0"/>
              <a:t> 428 مشروع ...................................(%0.27) .</a:t>
            </a:r>
            <a:br>
              <a:rPr lang="ar-DZ" sz="2400" dirty="0" smtClean="0"/>
            </a:br>
            <a: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b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ar-DZ"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r-FR"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r-FR"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fr-F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8906" y="0"/>
            <a:ext cx="10919012" cy="1280890"/>
          </a:xfrm>
        </p:spPr>
        <p:txBody>
          <a:bodyPr>
            <a:normAutofit/>
          </a:bodyPr>
          <a:lstStyle/>
          <a:p>
            <a:pPr algn="r" rtl="1"/>
            <a:r>
              <a:rPr lang="ar-DZ" sz="2400" b="1" dirty="0" smtClean="0">
                <a:solidFill>
                  <a:srgbClr val="C00000"/>
                </a:solidFill>
                <a:effectLst>
                  <a:outerShdw blurRad="38100" dist="38100" dir="2700000" algn="tl">
                    <a:srgbClr val="000000">
                      <a:alpha val="43137"/>
                    </a:srgbClr>
                  </a:outerShdw>
                </a:effectLst>
              </a:rPr>
              <a:t>حصيلة نشاط الوكالة في مجال تمويل المشاريع على المستوى الوطني</a:t>
            </a:r>
            <a:endParaRPr lang="fr-FR" sz="2400" b="1" dirty="0">
              <a:solidFill>
                <a:srgbClr val="C00000"/>
              </a:solidFill>
              <a:effectLst>
                <a:outerShdw blurRad="38100" dist="38100" dir="2700000" algn="tl">
                  <a:srgbClr val="000000">
                    <a:alpha val="43137"/>
                  </a:srgbClr>
                </a:outerShdw>
              </a:effectLst>
            </a:endParaRPr>
          </a:p>
        </p:txBody>
      </p:sp>
      <p:graphicFrame>
        <p:nvGraphicFramePr>
          <p:cNvPr id="3" name="Graphique 2"/>
          <p:cNvGraphicFramePr/>
          <p:nvPr/>
        </p:nvGraphicFramePr>
        <p:xfrm>
          <a:off x="2286000" y="625537"/>
          <a:ext cx="8546353" cy="574836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392" y="0"/>
            <a:ext cx="3334266" cy="975491"/>
          </a:xfrm>
        </p:spPr>
        <p:txBody>
          <a:bodyPr/>
          <a:lstStyle/>
          <a:p>
            <a:pPr algn="ctr"/>
            <a:r>
              <a:rPr lang="ar-DZ" dirty="0" smtClean="0">
                <a:effectLst>
                  <a:glow rad="139700">
                    <a:schemeClr val="accent1">
                      <a:satMod val="175000"/>
                      <a:alpha val="40000"/>
                    </a:schemeClr>
                  </a:glow>
                </a:effectLst>
                <a:cs typeface="AF_Taif Normal" pitchFamily="2" charset="-78"/>
              </a:rPr>
              <a:t>محتويات المحاضرة</a:t>
            </a:r>
            <a:endParaRPr lang="fr-FR" dirty="0"/>
          </a:p>
        </p:txBody>
      </p:sp>
      <p:sp>
        <p:nvSpPr>
          <p:cNvPr id="5" name="Rectangle 4"/>
          <p:cNvSpPr/>
          <p:nvPr/>
        </p:nvSpPr>
        <p:spPr>
          <a:xfrm>
            <a:off x="5642262" y="1278078"/>
            <a:ext cx="1422399" cy="954107"/>
          </a:xfrm>
          <a:prstGeom prst="rect">
            <a:avLst/>
          </a:prstGeom>
        </p:spPr>
        <p:txBody>
          <a:bodyPr wrap="square">
            <a:spAutoFit/>
          </a:bodyPr>
          <a:lstStyle/>
          <a:p>
            <a:pPr algn="r" rtl="1"/>
            <a:endParaRPr lang="ar-DZ" sz="2800" dirty="0" smtClean="0">
              <a:effectLst>
                <a:glow rad="139700">
                  <a:schemeClr val="accent1">
                    <a:satMod val="175000"/>
                    <a:alpha val="40000"/>
                  </a:schemeClr>
                </a:glow>
              </a:effectLst>
              <a:cs typeface="AF_Taif Normal" pitchFamily="2" charset="-78"/>
            </a:endParaRPr>
          </a:p>
          <a:p>
            <a:pPr algn="r" rtl="1"/>
            <a:r>
              <a:rPr lang="ar-DZ" sz="2800" dirty="0" smtClean="0">
                <a:effectLst>
                  <a:glow rad="139700">
                    <a:schemeClr val="accent1">
                      <a:satMod val="175000"/>
                      <a:alpha val="40000"/>
                    </a:schemeClr>
                  </a:glow>
                </a:effectLst>
                <a:cs typeface="AF_Taif Normal" pitchFamily="2" charset="-78"/>
              </a:rPr>
              <a:t>مقدمة</a:t>
            </a:r>
            <a:endParaRPr lang="ar-DZ" sz="2800" dirty="0" smtClean="0">
              <a:effectLst>
                <a:glow rad="139700">
                  <a:schemeClr val="accent1">
                    <a:satMod val="175000"/>
                    <a:alpha val="40000"/>
                  </a:schemeClr>
                </a:glow>
              </a:effectLst>
              <a:cs typeface="AF_Taif Normal" pitchFamily="2" charset="-78"/>
            </a:endParaRPr>
          </a:p>
        </p:txBody>
      </p:sp>
      <p:sp>
        <p:nvSpPr>
          <p:cNvPr id="7" name="ZoneTexte 6"/>
          <p:cNvSpPr txBox="1"/>
          <p:nvPr/>
        </p:nvSpPr>
        <p:spPr>
          <a:xfrm>
            <a:off x="2025748" y="2765056"/>
            <a:ext cx="8218212" cy="1754326"/>
          </a:xfrm>
          <a:prstGeom prst="rect">
            <a:avLst/>
          </a:prstGeom>
          <a:noFill/>
        </p:spPr>
        <p:txBody>
          <a:bodyPr wrap="square" rtlCol="0">
            <a:spAutoFit/>
          </a:bodyPr>
          <a:lstStyle/>
          <a:p>
            <a:pPr algn="r" rtl="1"/>
            <a:r>
              <a:rPr lang="ar-DZ" b="1" dirty="0" smtClean="0"/>
              <a:t>1. نشأة </a:t>
            </a:r>
            <a:r>
              <a:rPr lang="ar-DZ" b="1" dirty="0" smtClean="0"/>
              <a:t>وتعريف </a:t>
            </a:r>
            <a:r>
              <a:rPr lang="ar-DZ" b="1" dirty="0"/>
              <a:t>والوكالة الوطنية لدعم وتنمية المقاولاتية (</a:t>
            </a:r>
            <a:r>
              <a:rPr lang="fr-FR" b="1" dirty="0"/>
              <a:t>ANADE</a:t>
            </a:r>
            <a:r>
              <a:rPr lang="ar-DZ" b="1" dirty="0"/>
              <a:t>) </a:t>
            </a:r>
            <a:endParaRPr lang="ar-DZ" b="1" dirty="0" smtClean="0"/>
          </a:p>
          <a:p>
            <a:pPr algn="r" rtl="1"/>
            <a:r>
              <a:rPr lang="ar-DZ" b="1" dirty="0" smtClean="0"/>
              <a:t>2. مهام  </a:t>
            </a:r>
            <a:r>
              <a:rPr lang="ar-DZ" b="1" dirty="0" smtClean="0"/>
              <a:t>وأهداف الوكالة. </a:t>
            </a:r>
          </a:p>
          <a:p>
            <a:pPr algn="r" rtl="1"/>
            <a:r>
              <a:rPr lang="ar-DZ" b="1" dirty="0" smtClean="0"/>
              <a:t>3. شروط </a:t>
            </a:r>
            <a:r>
              <a:rPr lang="ar-DZ" b="1" dirty="0" smtClean="0"/>
              <a:t>وضوابط الاستفادة من دعم الوكالة</a:t>
            </a:r>
            <a:r>
              <a:rPr lang="ar-DZ" b="1" dirty="0" smtClean="0"/>
              <a:t>.</a:t>
            </a:r>
          </a:p>
          <a:p>
            <a:pPr algn="r" rtl="1"/>
            <a:r>
              <a:rPr lang="ar-DZ" b="1" dirty="0" smtClean="0"/>
              <a:t>4. طرق </a:t>
            </a:r>
            <a:r>
              <a:rPr lang="ar-DZ" b="1" dirty="0"/>
              <a:t>تمويل المؤسسات الصغيرة والمتوسطة من طرف الوكالة.</a:t>
            </a:r>
          </a:p>
          <a:p>
            <a:pPr algn="r" rtl="1"/>
            <a:r>
              <a:rPr lang="ar-DZ" b="1" dirty="0" smtClean="0"/>
              <a:t>5. الامتيازات </a:t>
            </a:r>
            <a:r>
              <a:rPr lang="ar-DZ" b="1" dirty="0"/>
              <a:t>الممنوحة للمؤسسات الصغيرة والمتوسطة من طرف الوكالة. </a:t>
            </a:r>
            <a:endParaRPr lang="ar-DZ" b="1" dirty="0" smtClean="0"/>
          </a:p>
          <a:p>
            <a:pPr algn="r" rtl="1"/>
            <a:r>
              <a:rPr lang="ar-DZ" b="1" dirty="0" smtClean="0"/>
              <a:t>6. المعوقات </a:t>
            </a:r>
            <a:r>
              <a:rPr lang="ar-DZ" b="1" dirty="0" smtClean="0"/>
              <a:t>التي تواجه الوكالة.</a:t>
            </a:r>
          </a:p>
        </p:txBody>
      </p:sp>
      <p:sp>
        <p:nvSpPr>
          <p:cNvPr id="10" name="Rectangle 9"/>
          <p:cNvSpPr/>
          <p:nvPr/>
        </p:nvSpPr>
        <p:spPr>
          <a:xfrm>
            <a:off x="3410857" y="4347419"/>
            <a:ext cx="8781143" cy="523220"/>
          </a:xfrm>
          <a:prstGeom prst="rect">
            <a:avLst/>
          </a:prstGeom>
        </p:spPr>
        <p:txBody>
          <a:bodyPr wrap="square">
            <a:spAutoFit/>
          </a:bodyPr>
          <a:lstStyle/>
          <a:p>
            <a:pPr algn="r" rtl="1"/>
            <a:r>
              <a:rPr lang="ar-DZ" sz="2800" dirty="0" smtClean="0">
                <a:effectLst>
                  <a:glow rad="139700">
                    <a:schemeClr val="accent1">
                      <a:satMod val="175000"/>
                      <a:alpha val="40000"/>
                    </a:schemeClr>
                  </a:glow>
                </a:effectLst>
                <a:cs typeface="AF_Taif Normal" pitchFamily="2" charset="-78"/>
              </a:rPr>
              <a:t>-  </a:t>
            </a:r>
            <a:endParaRPr lang="fr-FR" sz="2800" dirty="0"/>
          </a:p>
        </p:txBody>
      </p:sp>
      <p:sp>
        <p:nvSpPr>
          <p:cNvPr id="12" name="Rectangle 11"/>
          <p:cNvSpPr/>
          <p:nvPr/>
        </p:nvSpPr>
        <p:spPr>
          <a:xfrm>
            <a:off x="5642262" y="4790643"/>
            <a:ext cx="1428830" cy="523220"/>
          </a:xfrm>
          <a:prstGeom prst="rect">
            <a:avLst/>
          </a:prstGeom>
        </p:spPr>
        <p:txBody>
          <a:bodyPr wrap="square">
            <a:spAutoFit/>
          </a:bodyPr>
          <a:lstStyle/>
          <a:p>
            <a:pPr algn="r" rtl="1"/>
            <a:r>
              <a:rPr lang="ar-DZ" sz="2800" dirty="0" smtClean="0">
                <a:effectLst>
                  <a:glow rad="139700">
                    <a:schemeClr val="accent1">
                      <a:satMod val="175000"/>
                      <a:alpha val="40000"/>
                    </a:schemeClr>
                  </a:glow>
                </a:effectLst>
                <a:cs typeface="AF_Taif Normal" pitchFamily="2" charset="-78"/>
              </a:rPr>
              <a:t>خاتمة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5472" y="489110"/>
            <a:ext cx="2619375" cy="174307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6100" y="254000"/>
            <a:ext cx="11379200" cy="6388100"/>
          </a:xfrm>
        </p:spPr>
        <p:txBody>
          <a:bodyPr>
            <a:normAutofit/>
          </a:bodyPr>
          <a:lstStyle/>
          <a:p>
            <a:pPr algn="r"/>
            <a:r>
              <a:rPr lang="ar-DZ" sz="2400"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المطلب الرابع: المعوقات التي تواجه الوكالة</a:t>
            </a:r>
            <a:r>
              <a:rPr lang="ar-DZ" sz="2400" dirty="0" smtClean="0"/>
              <a:t/>
            </a:r>
            <a:br>
              <a:rPr lang="ar-DZ" sz="2400" dirty="0" smtClean="0"/>
            </a:br>
            <a:r>
              <a:rPr lang="ar-DZ" sz="2400" dirty="0" smtClean="0"/>
              <a:t/>
            </a:r>
            <a:br>
              <a:rPr lang="ar-DZ" sz="2400" dirty="0" smtClean="0"/>
            </a:br>
            <a:r>
              <a:rPr lang="ar-DZ" sz="2400" dirty="0" smtClean="0"/>
              <a:t>-</a:t>
            </a:r>
            <a:r>
              <a:rPr lang="ar-DZ" sz="2000" dirty="0" smtClean="0"/>
              <a:t>تجاوزات بعض مديري </a:t>
            </a:r>
            <a:r>
              <a:rPr lang="ar-DZ" sz="2000" dirty="0"/>
              <a:t>ف</a:t>
            </a:r>
            <a:r>
              <a:rPr lang="ar-DZ" sz="2000" dirty="0" smtClean="0"/>
              <a:t>روع الوكالات الوطنية لدعم </a:t>
            </a:r>
            <a:r>
              <a:rPr lang="ar-DZ" sz="2000" dirty="0" smtClean="0"/>
              <a:t>وتنمية المقاولاتية، </a:t>
            </a:r>
            <a:r>
              <a:rPr lang="ar-DZ" sz="2000" dirty="0" smtClean="0"/>
              <a:t>المتمثلة في اصدار أوامر بالموافقة على تمويل عمليات شراء عتاد يخص بعض المشاريع دون توفر المقاييس .</a:t>
            </a:r>
            <a:br>
              <a:rPr lang="ar-DZ" sz="2000" dirty="0" smtClean="0"/>
            </a:br>
            <a:r>
              <a:rPr lang="ar-DZ" sz="2000" dirty="0" smtClean="0"/>
              <a:t>-عدم قدرة الشباب على دعم المساهمة الشخصية في المشروع و التي كانت تقدر 4 بل مئة الى 10 بل مئة وفي اطار التدابير الجديدة </a:t>
            </a:r>
            <a:r>
              <a:rPr lang="ar-DZ" sz="2400" dirty="0" smtClean="0"/>
              <a:t>أصبحت</a:t>
            </a:r>
            <a:r>
              <a:rPr lang="ar-DZ" sz="2000" dirty="0" smtClean="0"/>
              <a:t> تقدر ب 1 بل مئة الى 2 بل مئة مما عطل انطلاق المشارع .</a:t>
            </a:r>
            <a:br>
              <a:rPr lang="ar-DZ" sz="2000" dirty="0" smtClean="0"/>
            </a:br>
            <a:r>
              <a:rPr lang="ar-DZ" sz="2000" dirty="0" smtClean="0"/>
              <a:t>-عدم تسدد الشباب أصحاب المشاريع الاستثمارية أقساط الديون في الآجال المحددة قانونا .</a:t>
            </a:r>
            <a:br>
              <a:rPr lang="ar-DZ" sz="2000" dirty="0" smtClean="0"/>
            </a:br>
            <a:r>
              <a:rPr lang="ar-DZ" sz="2000" dirty="0" smtClean="0"/>
              <a:t>- افلاس الكثير من المؤسسات المدعمة من طرف الوكالة سبب عجزا ماليا لتمويل مشاريع جديدة .</a:t>
            </a:r>
            <a:br>
              <a:rPr lang="ar-DZ" sz="2000" dirty="0" smtClean="0"/>
            </a:br>
            <a:r>
              <a:rPr lang="ar-DZ" sz="2000" dirty="0" smtClean="0"/>
              <a:t>-تحويل فئة من القروض الممنوحة الى غير الوجهة المقرر لها ، مما دفع بالوكالة الى تحويل أصحاب تلك القروض الى العدالة .</a:t>
            </a:r>
            <a:br>
              <a:rPr lang="ar-DZ" sz="2000" dirty="0" smtClean="0"/>
            </a:br>
            <a:r>
              <a:rPr lang="ar-DZ" sz="2000" dirty="0" smtClean="0"/>
              <a:t>-تماطل البنوك في منح التمويل الازم رغم الاتفاقية التي تربطها بجهاز الوكالة و الدولة . </a:t>
            </a:r>
            <a:endParaRPr lang="fr-FR" sz="2000" dirty="0"/>
          </a:p>
        </p:txBody>
      </p:sp>
    </p:spTree>
    <p:extLst>
      <p:ext uri="{BB962C8B-B14F-4D97-AF65-F5344CB8AC3E}">
        <p14:creationId xmlns:p14="http://schemas.microsoft.com/office/powerpoint/2010/main" val="1355318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4034" y="285728"/>
            <a:ext cx="7467600" cy="631844"/>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rtl="1"/>
            <a:r>
              <a:rPr lang="ar-DZ" b="1" i="1" dirty="0" smtClean="0"/>
              <a:t>خاتمة :</a:t>
            </a:r>
            <a:endParaRPr lang="fr-FR" b="1" i="1" dirty="0"/>
          </a:p>
        </p:txBody>
      </p:sp>
      <p:sp>
        <p:nvSpPr>
          <p:cNvPr id="3" name="Espace réservé du contenu 2"/>
          <p:cNvSpPr>
            <a:spLocks noGrp="1"/>
          </p:cNvSpPr>
          <p:nvPr>
            <p:ph sz="quarter" idx="1"/>
          </p:nvPr>
        </p:nvSpPr>
        <p:spPr>
          <a:xfrm>
            <a:off x="1952596" y="1428736"/>
            <a:ext cx="7467600" cy="4643470"/>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r" rtl="1">
              <a:lnSpc>
                <a:spcPct val="150000"/>
              </a:lnSpc>
              <a:buNone/>
            </a:pPr>
            <a:r>
              <a:rPr lang="ar-DZ" dirty="0" smtClean="0"/>
              <a:t>         </a:t>
            </a:r>
            <a:r>
              <a:rPr lang="ar-DZ" sz="2000" dirty="0"/>
              <a:t>وأخيرا نقول أن الوكالة الوطنية لدعم التنمية المقاولتية تهدف إلى دعم الشاب البطال، وخاصة خريجي الجامعات، ومعاهد التكوين المهني من اجل إدماجهم في الحياة العملية والمهنية ورغم ذلك إلى أن نسبة كبيرة من الشباب لازالت في بطالة .</a:t>
            </a:r>
          </a:p>
          <a:p>
            <a:pPr algn="r" rtl="1">
              <a:lnSpc>
                <a:spcPct val="150000"/>
              </a:lnSpc>
              <a:buNone/>
            </a:pPr>
            <a:r>
              <a:rPr lang="ar-DZ" sz="2000" dirty="0"/>
              <a:t>       وكذلك تشجع على إنشاء المشاريع و تجسدهم على ارض الواقع عن طريق الدعم المالي،وتوفير المرافقة الشخصية طيلة انجازهم وعملهم بالمشروع، وكما تمنح امتيازات جبائية، فهي تشجع الاستثمار، ويتم الحصول على هذا الدعم عن طريق المرور بعدة مراحل، والتي تعتبر طويلة نوعا ما، غير أن نتيجتها مرضية بالنسبة للمشاريع الفعالة، والتي تحظى بالموافقة من طرف الوكالة والبنك.</a:t>
            </a:r>
          </a:p>
        </p:txBody>
      </p:sp>
    </p:spTree>
    <p:extLst>
      <p:ext uri="{BB962C8B-B14F-4D97-AF65-F5344CB8AC3E}">
        <p14:creationId xmlns:p14="http://schemas.microsoft.com/office/powerpoint/2010/main" val="1421553083"/>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chemin vertical 2"/>
          <p:cNvSpPr/>
          <p:nvPr/>
        </p:nvSpPr>
        <p:spPr>
          <a:xfrm>
            <a:off x="900952" y="778894"/>
            <a:ext cx="11291048" cy="6360459"/>
          </a:xfrm>
          <a:prstGeom prst="verticalScroll">
            <a:avLst/>
          </a:prstGeom>
        </p:spPr>
        <p:style>
          <a:lnRef idx="0">
            <a:schemeClr val="accent6"/>
          </a:lnRef>
          <a:fillRef idx="3">
            <a:schemeClr val="accent6"/>
          </a:fillRef>
          <a:effectRef idx="3">
            <a:schemeClr val="accent6"/>
          </a:effectRef>
          <a:fontRef idx="minor">
            <a:schemeClr val="lt1"/>
          </a:fontRef>
        </p:style>
        <p:txBody>
          <a:bodyPr rtlCol="0" anchor="ctr"/>
          <a:lstStyle/>
          <a:p>
            <a:pPr algn="ctr" rtl="1"/>
            <a:r>
              <a:rPr lang="ar-DZ" sz="2800"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مقدمة:</a:t>
            </a:r>
            <a:r>
              <a:rPr lang="ar-DZ" sz="2800" dirty="0" smtClean="0"/>
              <a:t/>
            </a:r>
            <a:br>
              <a:rPr lang="ar-DZ" sz="2800" dirty="0" smtClean="0"/>
            </a:br>
            <a:r>
              <a:rPr lang="ar-DZ" dirty="0" smtClean="0"/>
              <a:t>يمثل تمويل </a:t>
            </a:r>
            <a:r>
              <a:rPr lang="ar-DZ" dirty="0" smtClean="0"/>
              <a:t>المؤسسات الصغيرة والمتوسطة </a:t>
            </a:r>
            <a:r>
              <a:rPr lang="ar-DZ" dirty="0" smtClean="0"/>
              <a:t>الانشغال </a:t>
            </a:r>
            <a:r>
              <a:rPr lang="ar-DZ" dirty="0" smtClean="0"/>
              <a:t>الأهم لأصحاب هذه المؤسسات سواء القطاع العام أو الخاص، </a:t>
            </a:r>
            <a:r>
              <a:rPr lang="ar-DZ" dirty="0" smtClean="0"/>
              <a:t>فأصبح لزاما على الحكومة الجزائرية استحداث آليات وهياكل وهيئات لتوفير التميل بصفة كلية أو جزئية لهذا النوع من المؤسسات. </a:t>
            </a:r>
          </a:p>
          <a:p>
            <a:pPr algn="ctr" rtl="1"/>
            <a:r>
              <a:rPr lang="ar-DZ" dirty="0" smtClean="0"/>
              <a:t>تعتبر </a:t>
            </a:r>
            <a:r>
              <a:rPr lang="ar-DZ" dirty="0" smtClean="0"/>
              <a:t>الوكالة الوطنية لدعم </a:t>
            </a:r>
            <a:r>
              <a:rPr lang="ar-DZ" dirty="0" smtClean="0"/>
              <a:t>وتنمية المقاولاتية (</a:t>
            </a:r>
            <a:r>
              <a:rPr lang="en-US" dirty="0" smtClean="0"/>
              <a:t>ANADE</a:t>
            </a:r>
            <a:r>
              <a:rPr lang="ar-DZ" dirty="0"/>
              <a:t>) إحدى هذه الهياكل التي انشاتها الدولة بهدف تنمية و تطوير المؤسسات الصغيرة والمتوسطة وتحقيق الهداف المرجوة منها .</a:t>
            </a:r>
          </a:p>
          <a:p>
            <a:pPr algn="ctr" rtl="1"/>
            <a:r>
              <a:rPr lang="ar-DZ" dirty="0" smtClean="0"/>
              <a:t> والتي كانت تعرف </a:t>
            </a:r>
            <a:r>
              <a:rPr lang="ar-DZ" dirty="0"/>
              <a:t>سابقا </a:t>
            </a:r>
            <a:r>
              <a:rPr lang="ar-DZ" dirty="0" smtClean="0"/>
              <a:t>بالوكالة </a:t>
            </a:r>
            <a:r>
              <a:rPr lang="ar-DZ" dirty="0"/>
              <a:t>الوطنية لدعم تشغيل الشباب </a:t>
            </a:r>
            <a:r>
              <a:rPr lang="ar-DZ" dirty="0" smtClean="0"/>
              <a:t>(</a:t>
            </a:r>
            <a:r>
              <a:rPr lang="en-US" dirty="0" smtClean="0"/>
              <a:t>ANSEJ</a:t>
            </a:r>
            <a:r>
              <a:rPr lang="ar-DZ" dirty="0" smtClean="0"/>
              <a:t>)والتي ظهرت كبديل </a:t>
            </a:r>
            <a:r>
              <a:rPr lang="ar-DZ" dirty="0">
                <a:latin typeface="Times New Roman" pitchFamily="18" charset="0"/>
                <a:cs typeface="Times New Roman" pitchFamily="18" charset="0"/>
              </a:rPr>
              <a:t>عن التعاونيات الشبانية التي نشأت في أوائل التسعينات وفقا للمرسوم 90-143 المؤرخ في 22 ماي 1990، والتي جاءت بمنظور اشتراكي</a:t>
            </a:r>
            <a:r>
              <a:rPr lang="ar-DZ" dirty="0"/>
              <a:t/>
            </a:r>
            <a:br>
              <a:rPr lang="ar-DZ" dirty="0"/>
            </a:br>
            <a:r>
              <a:rPr lang="ar-DZ" dirty="0" smtClean="0"/>
              <a:t/>
            </a:r>
            <a:br>
              <a:rPr lang="ar-DZ" dirty="0" smtClean="0"/>
            </a:br>
            <a:endParaRPr lang="fr-FR" dirty="0"/>
          </a:p>
        </p:txBody>
      </p:sp>
    </p:spTree>
    <p:extLst>
      <p:ext uri="{BB962C8B-B14F-4D97-AF65-F5344CB8AC3E}">
        <p14:creationId xmlns:p14="http://schemas.microsoft.com/office/powerpoint/2010/main" val="1736543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avec flèche vers la gauche 2"/>
          <p:cNvSpPr/>
          <p:nvPr/>
        </p:nvSpPr>
        <p:spPr>
          <a:xfrm>
            <a:off x="927099" y="1659988"/>
            <a:ext cx="10411461" cy="3003452"/>
          </a:xfrm>
          <a:prstGeom prst="leftArrowCallout">
            <a:avLst/>
          </a:prstGeom>
        </p:spPr>
        <p:style>
          <a:lnRef idx="0">
            <a:schemeClr val="accent6"/>
          </a:lnRef>
          <a:fillRef idx="3">
            <a:schemeClr val="accent6"/>
          </a:fillRef>
          <a:effectRef idx="3">
            <a:schemeClr val="accent6"/>
          </a:effectRef>
          <a:fontRef idx="minor">
            <a:schemeClr val="lt1"/>
          </a:fontRef>
        </p:style>
        <p:txBody>
          <a:bodyPr rtlCol="0" anchor="ctr"/>
          <a:lstStyle/>
          <a:p>
            <a:pPr algn="ctr" rtl="1"/>
            <a:r>
              <a:rPr lang="ar-DZ" sz="4400" b="1" dirty="0">
                <a:solidFill>
                  <a:srgbClr val="FFFF00"/>
                </a:solidFill>
              </a:rPr>
              <a:t>نشأة وتعريف والوكالة الوطنية لدعم وتنمية المقاولاتية (</a:t>
            </a:r>
            <a:r>
              <a:rPr lang="fr-FR" sz="4400" b="1" dirty="0">
                <a:solidFill>
                  <a:srgbClr val="FFFF00"/>
                </a:solidFill>
              </a:rPr>
              <a:t>ANADE</a:t>
            </a:r>
            <a:r>
              <a:rPr lang="ar-DZ" sz="4400" b="1" dirty="0">
                <a:solidFill>
                  <a:srgbClr val="FFFF00"/>
                </a:solidFill>
              </a:rPr>
              <a:t>) </a:t>
            </a:r>
          </a:p>
          <a:p>
            <a:pPr algn="r"/>
            <a:endParaRPr lang="fr-FR" sz="4400" dirty="0">
              <a:solidFill>
                <a:schemeClr val="tx1"/>
              </a:solidFill>
              <a:effectLst>
                <a:glow rad="139700">
                  <a:schemeClr val="accent1">
                    <a:satMod val="175000"/>
                    <a:alpha val="40000"/>
                  </a:schemeClr>
                </a:glow>
              </a:effectLst>
            </a:endParaRPr>
          </a:p>
        </p:txBody>
      </p:sp>
    </p:spTree>
    <p:extLst>
      <p:ext uri="{BB962C8B-B14F-4D97-AF65-F5344CB8AC3E}">
        <p14:creationId xmlns:p14="http://schemas.microsoft.com/office/powerpoint/2010/main" val="1845514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2100" y="1446028"/>
            <a:ext cx="11569700" cy="5411972"/>
          </a:xfrm>
        </p:spPr>
        <p:txBody>
          <a:bodyPr>
            <a:normAutofit fontScale="90000"/>
          </a:bodyPr>
          <a:lstStyle/>
          <a:p>
            <a:pPr marL="274320" lvl="3" indent="-274320" algn="r" rtl="1">
              <a:lnSpc>
                <a:spcPct val="150000"/>
              </a:lnSpc>
              <a:spcBef>
                <a:spcPts val="600"/>
              </a:spcBef>
              <a:buClr>
                <a:schemeClr val="accent1"/>
              </a:buClr>
              <a:buSzPct val="70000"/>
              <a:buNone/>
            </a:pPr>
            <a:r>
              <a:rPr lang="ar-DZ" sz="2200" b="1" dirty="0" smtClean="0">
                <a:ln w="22225">
                  <a:solidFill>
                    <a:schemeClr val="accent2"/>
                  </a:solidFill>
                  <a:prstDash val="solid"/>
                </a:ln>
                <a:solidFill>
                  <a:schemeClr val="accent2">
                    <a:lumMod val="40000"/>
                    <a:lumOff val="60000"/>
                  </a:schemeClr>
                </a:solidFill>
              </a:rPr>
              <a:t>  </a:t>
            </a:r>
            <a:r>
              <a:rPr lang="ar-DZ" sz="2200" dirty="0" smtClean="0">
                <a:ln w="0"/>
                <a:solidFill>
                  <a:schemeClr val="tx1"/>
                </a:solidFill>
                <a:effectLst>
                  <a:outerShdw blurRad="38100" dist="19050" dir="2700000" algn="tl" rotWithShape="0">
                    <a:schemeClr val="dk1">
                      <a:alpha val="40000"/>
                    </a:schemeClr>
                  </a:outerShdw>
                </a:effectLst>
              </a:rPr>
              <a:t>يمكن ان نقدم نشأة و تعريف الوكالة كما </a:t>
            </a:r>
            <a:r>
              <a:rPr lang="ar-DZ" sz="2200" dirty="0" smtClean="0">
                <a:ln w="0"/>
                <a:solidFill>
                  <a:schemeClr val="tx1"/>
                </a:solidFill>
                <a:effectLst>
                  <a:outerShdw blurRad="38100" dist="19050" dir="2700000" algn="tl" rotWithShape="0">
                    <a:schemeClr val="dk1">
                      <a:alpha val="40000"/>
                    </a:schemeClr>
                  </a:outerShdw>
                </a:effectLst>
              </a:rPr>
              <a:t>يلي</a:t>
            </a:r>
            <a:r>
              <a:rPr lang="en-US" sz="2200" dirty="0" smtClean="0">
                <a:ln w="0"/>
                <a:solidFill>
                  <a:schemeClr val="tx1"/>
                </a:solidFill>
                <a:effectLst>
                  <a:outerShdw blurRad="38100" dist="19050" dir="2700000" algn="tl" rotWithShape="0">
                    <a:schemeClr val="dk1">
                      <a:alpha val="40000"/>
                    </a:schemeClr>
                  </a:outerShdw>
                </a:effectLst>
              </a:rPr>
              <a:t>: </a:t>
            </a:r>
            <a:r>
              <a:rPr lang="ar-DZ" sz="2200" dirty="0" smtClean="0">
                <a:ln w="0"/>
                <a:solidFill>
                  <a:schemeClr val="tx1"/>
                </a:solidFill>
                <a:effectLst>
                  <a:outerShdw blurRad="38100" dist="19050" dir="2700000" algn="tl" rotWithShape="0">
                    <a:schemeClr val="dk1">
                      <a:alpha val="40000"/>
                    </a:schemeClr>
                  </a:outerShdw>
                </a:effectLst>
              </a:rPr>
              <a:t>تم </a:t>
            </a:r>
            <a:r>
              <a:rPr lang="ar-DZ" sz="2200" dirty="0" smtClean="0">
                <a:ln w="0"/>
                <a:solidFill>
                  <a:schemeClr val="tx1"/>
                </a:solidFill>
                <a:effectLst>
                  <a:outerShdw blurRad="38100" dist="19050" dir="2700000" algn="tl" rotWithShape="0">
                    <a:schemeClr val="dk1">
                      <a:alpha val="40000"/>
                    </a:schemeClr>
                  </a:outerShdw>
                </a:effectLst>
              </a:rPr>
              <a:t>انشاء الوكالة الوطنية  لدعم وتشغيل الشباب عملا بالمادة 16 من الامر رقم 96_14 المؤرخ في 8 صفر عام 1417 بموجب المرسوم التنفيذي رقم 96_296 المؤرخ في 24 جانفي 1996 ، وقد وضعت تحت سلطة رئيس الحكومة ، و يتولى الوزير المكلف بالتشغيل المتابعة العملية لجميع نشاطات الوكالة </a:t>
            </a:r>
            <a:r>
              <a:rPr lang="ar-DZ" sz="2200" dirty="0" smtClean="0">
                <a:ln w="0"/>
                <a:solidFill>
                  <a:schemeClr val="tx1"/>
                </a:solidFill>
                <a:effectLst>
                  <a:outerShdw blurRad="38100" dist="19050" dir="2700000" algn="tl" rotWithShape="0">
                    <a:schemeClr val="dk1">
                      <a:alpha val="40000"/>
                    </a:schemeClr>
                  </a:outerShdw>
                </a:effectLst>
              </a:rPr>
              <a:t>.</a:t>
            </a:r>
            <a:r>
              <a:rPr lang="ar-DZ" sz="2200" dirty="0" smtClean="0">
                <a:ln w="0"/>
                <a:solidFill>
                  <a:schemeClr val="tx1"/>
                </a:solidFill>
                <a:effectLst>
                  <a:outerShdw blurRad="38100" dist="19050" dir="2700000" algn="tl" rotWithShape="0">
                    <a:schemeClr val="dk1">
                      <a:alpha val="40000"/>
                    </a:schemeClr>
                  </a:outerShdw>
                </a:effectLst>
              </a:rPr>
              <a:t>و</a:t>
            </a:r>
            <a:r>
              <a:rPr lang="ar-DZ" sz="2200" dirty="0" smtClean="0">
                <a:ln w="0"/>
                <a:solidFill>
                  <a:schemeClr val="tx1"/>
                </a:solidFill>
                <a:effectLst>
                  <a:outerShdw blurRad="38100" dist="19050" dir="2700000" algn="tl" rotWithShape="0">
                    <a:schemeClr val="dk1">
                      <a:alpha val="40000"/>
                    </a:schemeClr>
                  </a:outerShdw>
                </a:effectLst>
              </a:rPr>
              <a:t> </a:t>
            </a:r>
            <a:r>
              <a:rPr lang="ar-DZ" sz="2200" dirty="0" smtClean="0">
                <a:ln w="0"/>
                <a:solidFill>
                  <a:schemeClr val="tx1"/>
                </a:solidFill>
                <a:effectLst>
                  <a:outerShdw blurRad="38100" dist="19050" dir="2700000" algn="tl" rotWithShape="0">
                    <a:schemeClr val="dk1">
                      <a:alpha val="40000"/>
                    </a:schemeClr>
                  </a:outerShdw>
                </a:effectLst>
              </a:rPr>
              <a:t>هي هيئة وطنية ذات طابع خاص تتمتع بالشخصية المعنوية و الاستقلال المالي ، و تسعى لتشجيع كل الصيغ المؤدية لانعاش قطاع التشغيل الشبابي من خلال انشاء </a:t>
            </a:r>
            <a:r>
              <a:rPr lang="ar-DZ" sz="2200" dirty="0" smtClean="0">
                <a:ln w="0"/>
                <a:solidFill>
                  <a:schemeClr val="tx1"/>
                </a:solidFill>
                <a:effectLst>
                  <a:outerShdw blurRad="38100" dist="19050" dir="2700000" algn="tl" rotWithShape="0">
                    <a:schemeClr val="dk1">
                      <a:alpha val="40000"/>
                    </a:schemeClr>
                  </a:outerShdw>
                </a:effectLst>
              </a:rPr>
              <a:t>مؤسسات.</a:t>
            </a:r>
            <a:br>
              <a:rPr lang="ar-DZ" sz="2200" dirty="0" smtClean="0">
                <a:ln w="0"/>
                <a:solidFill>
                  <a:schemeClr val="tx1"/>
                </a:solidFill>
                <a:effectLst>
                  <a:outerShdw blurRad="38100" dist="19050" dir="2700000" algn="tl" rotWithShape="0">
                    <a:schemeClr val="dk1">
                      <a:alpha val="40000"/>
                    </a:schemeClr>
                  </a:outerShdw>
                </a:effectLst>
              </a:rPr>
            </a:br>
            <a:r>
              <a:rPr lang="ar-DZ" sz="2200" dirty="0" smtClean="0">
                <a:ln w="0"/>
                <a:solidFill>
                  <a:schemeClr val="tx1"/>
                </a:solidFill>
                <a:effectLst>
                  <a:outerShdw blurRad="38100" dist="19050" dir="2700000" algn="tl" rotWithShape="0">
                    <a:schemeClr val="dk1">
                      <a:alpha val="40000"/>
                    </a:schemeClr>
                  </a:outerShdw>
                </a:effectLst>
              </a:rPr>
              <a:t/>
            </a:r>
            <a:br>
              <a:rPr lang="ar-DZ" sz="2200" dirty="0" smtClean="0">
                <a:ln w="0"/>
                <a:solidFill>
                  <a:schemeClr val="tx1"/>
                </a:solidFill>
                <a:effectLst>
                  <a:outerShdw blurRad="38100" dist="19050" dir="2700000" algn="tl" rotWithShape="0">
                    <a:schemeClr val="dk1">
                      <a:alpha val="40000"/>
                    </a:schemeClr>
                  </a:outerShdw>
                </a:effectLst>
              </a:rPr>
            </a:br>
            <a:r>
              <a:rPr lang="ar-DZ" sz="2000" dirty="0" smtClean="0">
                <a:ln w="0"/>
                <a:solidFill>
                  <a:schemeClr val="tx1"/>
                </a:solidFill>
                <a:effectLst>
                  <a:outerShdw blurRad="38100" dist="19050" dir="2700000" algn="tl" rotWithShape="0">
                    <a:schemeClr val="dk1">
                      <a:alpha val="40000"/>
                    </a:schemeClr>
                  </a:outerShdw>
                </a:effectLst>
              </a:rPr>
              <a:t> </a:t>
            </a:r>
            <a:r>
              <a:rPr lang="ar-DZ" sz="2400" b="1" dirty="0" smtClean="0">
                <a:ln w="22225">
                  <a:solidFill>
                    <a:schemeClr val="accent2"/>
                  </a:solidFill>
                  <a:prstDash val="solid"/>
                </a:ln>
                <a:solidFill>
                  <a:schemeClr val="accent2">
                    <a:lumMod val="40000"/>
                    <a:lumOff val="60000"/>
                  </a:schemeClr>
                </a:solidFill>
              </a:rPr>
              <a:t/>
            </a:r>
            <a:br>
              <a:rPr lang="ar-DZ" sz="2400" b="1" dirty="0" smtClean="0">
                <a:ln w="22225">
                  <a:solidFill>
                    <a:schemeClr val="accent2"/>
                  </a:solidFill>
                  <a:prstDash val="solid"/>
                </a:ln>
                <a:solidFill>
                  <a:schemeClr val="accent2">
                    <a:lumMod val="40000"/>
                    <a:lumOff val="60000"/>
                  </a:schemeClr>
                </a:solidFill>
              </a:rPr>
            </a:br>
            <a:r>
              <a:rPr lang="ar-DZ" sz="2400" dirty="0" smtClean="0">
                <a:ln w="0"/>
                <a:solidFill>
                  <a:schemeClr val="tx1"/>
                </a:solidFill>
                <a:effectLst>
                  <a:outerShdw blurRad="38100" dist="19050" dir="2700000" algn="tl" rotWithShape="0">
                    <a:schemeClr val="dk1">
                      <a:alpha val="40000"/>
                    </a:schemeClr>
                  </a:outerShdw>
                </a:effectLst>
              </a:rPr>
              <a:t/>
            </a:r>
            <a:br>
              <a:rPr lang="ar-DZ" sz="2400" dirty="0" smtClean="0">
                <a:ln w="0"/>
                <a:solidFill>
                  <a:schemeClr val="tx1"/>
                </a:solidFill>
                <a:effectLst>
                  <a:outerShdw blurRad="38100" dist="19050" dir="2700000" algn="tl" rotWithShape="0">
                    <a:schemeClr val="dk1">
                      <a:alpha val="40000"/>
                    </a:schemeClr>
                  </a:outerShdw>
                </a:effectLst>
              </a:rPr>
            </a:br>
            <a:r>
              <a:rPr lang="ar-DZ" sz="2400" b="1" dirty="0">
                <a:ln w="22225">
                  <a:solidFill>
                    <a:schemeClr val="accent2"/>
                  </a:solidFill>
                  <a:prstDash val="solid"/>
                </a:ln>
                <a:solidFill>
                  <a:schemeClr val="accent2">
                    <a:lumMod val="40000"/>
                    <a:lumOff val="60000"/>
                  </a:schemeClr>
                </a:solidFill>
              </a:rPr>
              <a:t> </a:t>
            </a:r>
            <a:r>
              <a:rPr lang="ar-DZ" sz="2400" b="1" dirty="0" smtClean="0">
                <a:ln w="22225">
                  <a:solidFill>
                    <a:schemeClr val="accent2"/>
                  </a:solidFill>
                  <a:prstDash val="solid"/>
                </a:ln>
                <a:solidFill>
                  <a:schemeClr val="accent2">
                    <a:lumMod val="40000"/>
                    <a:lumOff val="60000"/>
                  </a:schemeClr>
                </a:solidFill>
              </a:rPr>
              <a:t>  </a:t>
            </a:r>
            <a:r>
              <a:rPr lang="fr-FR" sz="2400" b="1" dirty="0" smtClean="0">
                <a:ln w="22225">
                  <a:solidFill>
                    <a:schemeClr val="accent2"/>
                  </a:solidFill>
                  <a:prstDash val="solid"/>
                </a:ln>
                <a:solidFill>
                  <a:schemeClr val="accent2">
                    <a:lumMod val="40000"/>
                    <a:lumOff val="60000"/>
                  </a:schemeClr>
                </a:solidFill>
              </a:rPr>
              <a:t/>
            </a:r>
            <a:br>
              <a:rPr lang="fr-FR" sz="2400" b="1" dirty="0" smtClean="0">
                <a:ln w="22225">
                  <a:solidFill>
                    <a:schemeClr val="accent2"/>
                  </a:solidFill>
                  <a:prstDash val="solid"/>
                </a:ln>
                <a:solidFill>
                  <a:schemeClr val="accent2">
                    <a:lumMod val="40000"/>
                    <a:lumOff val="60000"/>
                  </a:schemeClr>
                </a:solidFill>
              </a:rPr>
            </a:br>
            <a:r>
              <a:rPr lang="ar-DZ" sz="2400" b="1" dirty="0">
                <a:ln w="22225">
                  <a:solidFill>
                    <a:schemeClr val="accent2"/>
                  </a:solidFill>
                  <a:prstDash val="solid"/>
                </a:ln>
                <a:solidFill>
                  <a:schemeClr val="accent2">
                    <a:lumMod val="40000"/>
                    <a:lumOff val="60000"/>
                  </a:schemeClr>
                </a:solidFill>
              </a:rPr>
              <a:t> </a:t>
            </a:r>
            <a:r>
              <a:rPr lang="ar-DZ" sz="2400" b="1" dirty="0" smtClean="0">
                <a:ln w="22225">
                  <a:solidFill>
                    <a:schemeClr val="accent2"/>
                  </a:solidFill>
                  <a:prstDash val="solid"/>
                </a:ln>
                <a:solidFill>
                  <a:schemeClr val="accent2">
                    <a:lumMod val="40000"/>
                    <a:lumOff val="60000"/>
                  </a:schemeClr>
                </a:solidFill>
              </a:rPr>
              <a:t> </a:t>
            </a:r>
            <a:br>
              <a:rPr lang="ar-DZ" sz="2400" b="1" dirty="0" smtClean="0">
                <a:ln w="22225">
                  <a:solidFill>
                    <a:schemeClr val="accent2"/>
                  </a:solidFill>
                  <a:prstDash val="solid"/>
                </a:ln>
                <a:solidFill>
                  <a:schemeClr val="accent2">
                    <a:lumMod val="40000"/>
                    <a:lumOff val="60000"/>
                  </a:schemeClr>
                </a:solidFill>
              </a:rPr>
            </a:br>
            <a:endParaRPr lang="fr-FR" sz="2400" b="1" dirty="0">
              <a:ln w="22225">
                <a:solidFill>
                  <a:schemeClr val="accent2"/>
                </a:solidFill>
                <a:prstDash val="solid"/>
              </a:ln>
              <a:solidFill>
                <a:schemeClr val="accent2">
                  <a:lumMod val="40000"/>
                  <a:lumOff val="60000"/>
                </a:schemeClr>
              </a:solidFill>
            </a:endParaRPr>
          </a:p>
        </p:txBody>
      </p:sp>
      <p:sp>
        <p:nvSpPr>
          <p:cNvPr id="3" name="Rounded Rectangle 2"/>
          <p:cNvSpPr/>
          <p:nvPr/>
        </p:nvSpPr>
        <p:spPr>
          <a:xfrm>
            <a:off x="3891516" y="340242"/>
            <a:ext cx="6081824" cy="935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ln w="18000">
                  <a:solidFill>
                    <a:srgbClr val="FFC000"/>
                  </a:solidFill>
                  <a:prstDash val="solid"/>
                  <a:miter lim="800000"/>
                </a:ln>
                <a:solidFill>
                  <a:srgbClr val="FFFF00"/>
                </a:solidFill>
              </a:rPr>
              <a:t>نشأة و تعريف الوكالة الوطنية</a:t>
            </a:r>
            <a:r>
              <a:rPr lang="ar-DZ" sz="2400" b="1" dirty="0">
                <a:ln>
                  <a:solidFill>
                    <a:srgbClr val="FFC000"/>
                  </a:solidFill>
                </a:ln>
                <a:solidFill>
                  <a:srgbClr val="FFFF00"/>
                </a:solidFill>
              </a:rPr>
              <a:t>لدعم وتنمية المقاولاتية</a:t>
            </a:r>
            <a:endParaRPr lang="fr-FR" sz="2400" dirty="0">
              <a:ln>
                <a:solidFill>
                  <a:srgbClr val="FFC000"/>
                </a:solidFill>
              </a:ln>
              <a:solidFill>
                <a:srgbClr val="FFFF00"/>
              </a:solidFill>
            </a:endParaRPr>
          </a:p>
        </p:txBody>
      </p:sp>
      <p:sp>
        <p:nvSpPr>
          <p:cNvPr id="4" name="Rectangle 8"/>
          <p:cNvSpPr/>
          <p:nvPr/>
        </p:nvSpPr>
        <p:spPr>
          <a:xfrm rot="10800000" flipV="1">
            <a:off x="2687655" y="3390314"/>
            <a:ext cx="6778590" cy="1049685"/>
          </a:xfrm>
          <a:prstGeom prst="wedgeRectCallout">
            <a:avLst/>
          </a:prstGeom>
          <a:solidFill>
            <a:schemeClr val="accent1"/>
          </a:solidFill>
        </p:spPr>
        <p:style>
          <a:lnRef idx="1">
            <a:schemeClr val="accent5"/>
          </a:lnRef>
          <a:fillRef idx="2">
            <a:schemeClr val="accent5"/>
          </a:fillRef>
          <a:effectRef idx="1">
            <a:schemeClr val="accent5"/>
          </a:effectRef>
          <a:fontRef idx="minor">
            <a:schemeClr val="dk1"/>
          </a:fontRef>
        </p:style>
        <p:txBody>
          <a:bodyPr rtlCol="0" anchor="ct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rtl="1"/>
            <a:r>
              <a:rPr lang="ar-DZ" b="1" u="sng" dirty="0" smtClean="0">
                <a:solidFill>
                  <a:schemeClr val="tx1"/>
                </a:solidFill>
              </a:rPr>
              <a:t>ملاحظة:</a:t>
            </a:r>
            <a:endParaRPr lang="fr-FR" b="1" u="sng" dirty="0" smtClean="0">
              <a:solidFill>
                <a:schemeClr val="tx1"/>
              </a:solidFill>
            </a:endParaRPr>
          </a:p>
          <a:p>
            <a:pPr algn="ctr"/>
            <a:r>
              <a:rPr lang="ar-DZ" b="1" dirty="0" smtClean="0">
                <a:solidFill>
                  <a:schemeClr val="tx1"/>
                </a:solidFill>
              </a:rPr>
              <a:t>نصت المادة الأولى، من المرسوم التنفيذي على تغيير اسم وكالة اونساج إلى الوكالة الوطنية لدعم وتنمية المقاولتية.</a:t>
            </a:r>
            <a:endParaRPr lang="fr-FR" b="1" dirty="0">
              <a:solidFill>
                <a:schemeClr val="tx1"/>
              </a:solidFill>
            </a:endParaRPr>
          </a:p>
        </p:txBody>
      </p:sp>
      <p:sp>
        <p:nvSpPr>
          <p:cNvPr id="5" name="Rectangle 4"/>
          <p:cNvSpPr/>
          <p:nvPr/>
        </p:nvSpPr>
        <p:spPr>
          <a:xfrm>
            <a:off x="633046" y="4966716"/>
            <a:ext cx="11352628" cy="13645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DZ" dirty="0">
              <a:solidFill>
                <a:schemeClr val="tx1"/>
              </a:solidFill>
            </a:endParaRPr>
          </a:p>
          <a:p>
            <a:pPr algn="ctr"/>
            <a:r>
              <a:rPr lang="ar-DZ" dirty="0" smtClean="0"/>
              <a:t> </a:t>
            </a:r>
            <a:r>
              <a:rPr lang="ar-DZ" dirty="0"/>
              <a:t>هي وكالة لدعم تشغيل الشباب الصاعد المتحصل على تأهيل يسمح له بإنشاء مشروعه الخاصة مع المتابعة المستمرة لضمان السير الحسن للمنشأ المنجزة.</a:t>
            </a:r>
            <a:br>
              <a:rPr lang="ar-DZ" dirty="0"/>
            </a:br>
            <a:r>
              <a:rPr lang="ar-DZ" dirty="0"/>
              <a:t>وفيما يخص فرع الوكالة في ولاية أم البواقي فهو يقع في شارع 18 فيفري، وكان تاريخ بداية نشاطه في 01 جانفي 1998. وتتفرع منه أربعة ملاحق هي : ملحقة أم البواقي، ملحقة عين فكرون، ملحقة عين البيضاء، ملحقة عين مليلة.</a:t>
            </a:r>
            <a:br>
              <a:rPr lang="ar-DZ" dirty="0"/>
            </a:br>
            <a:r>
              <a:rPr lang="ar-DZ" sz="2000" dirty="0">
                <a:ln w="0"/>
                <a:solidFill>
                  <a:schemeClr val="tx1"/>
                </a:solidFill>
                <a:effectLst>
                  <a:outerShdw blurRad="38100" dist="19050" dir="2700000" algn="tl" rotWithShape="0">
                    <a:schemeClr val="dk1">
                      <a:alpha val="40000"/>
                    </a:schemeClr>
                  </a:outerShdw>
                </a:effectLst>
              </a:rPr>
              <a:t/>
            </a:r>
            <a:br>
              <a:rPr lang="ar-DZ" sz="2000" dirty="0">
                <a:ln w="0"/>
                <a:solidFill>
                  <a:schemeClr val="tx1"/>
                </a:solidFill>
                <a:effectLst>
                  <a:outerShdw blurRad="38100" dist="19050" dir="2700000" algn="tl" rotWithShape="0">
                    <a:schemeClr val="dk1">
                      <a:alpha val="40000"/>
                    </a:schemeClr>
                  </a:outerShdw>
                </a:effectLst>
              </a:rPr>
            </a:br>
            <a:endParaRPr lang="fr-FR" dirty="0"/>
          </a:p>
        </p:txBody>
      </p:sp>
    </p:spTree>
    <p:extLst>
      <p:ext uri="{BB962C8B-B14F-4D97-AF65-F5344CB8AC3E}">
        <p14:creationId xmlns:p14="http://schemas.microsoft.com/office/powerpoint/2010/main" val="554158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ar-DZ"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مهام و اهداف الوكالة </a:t>
            </a:r>
            <a:r>
              <a:rPr lang="ar-DZ" b="1" u="sng"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الوطنية</a:t>
            </a:r>
            <a:r>
              <a:rPr lang="en-US" b="1" u="sng"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 </a:t>
            </a:r>
            <a:r>
              <a:rPr lang="ar-DZ" b="1" dirty="0">
                <a:solidFill>
                  <a:srgbClr val="FF0000"/>
                </a:solidFill>
              </a:rPr>
              <a:t>لدعم وتنمية المقاولاتية (</a:t>
            </a:r>
            <a:r>
              <a:rPr lang="fr-FR" b="1" dirty="0">
                <a:solidFill>
                  <a:srgbClr val="FF0000"/>
                </a:solidFill>
              </a:rPr>
              <a:t>ANADE</a:t>
            </a:r>
            <a:r>
              <a:rPr lang="ar-DZ" b="1" dirty="0">
                <a:solidFill>
                  <a:srgbClr val="FF0000"/>
                </a:solidFill>
              </a:rPr>
              <a:t>)</a:t>
            </a:r>
            <a:r>
              <a:rPr lang="ar-DZ" b="1" dirty="0">
                <a:solidFill>
                  <a:srgbClr val="FFFF00"/>
                </a:solidFill>
              </a:rPr>
              <a:t> </a:t>
            </a:r>
            <a:br>
              <a:rPr lang="ar-DZ" b="1" dirty="0">
                <a:solidFill>
                  <a:srgbClr val="FFFF00"/>
                </a:solidFill>
              </a:rPr>
            </a:br>
            <a:endParaRPr lang="fr-FR" dirty="0"/>
          </a:p>
        </p:txBody>
      </p:sp>
      <p:sp>
        <p:nvSpPr>
          <p:cNvPr id="3" name="Content Placeholder 2"/>
          <p:cNvSpPr>
            <a:spLocks noGrp="1"/>
          </p:cNvSpPr>
          <p:nvPr>
            <p:ph idx="1"/>
          </p:nvPr>
        </p:nvSpPr>
        <p:spPr>
          <a:xfrm>
            <a:off x="850605" y="2133600"/>
            <a:ext cx="10654007" cy="4724400"/>
          </a:xfrm>
        </p:spPr>
        <p:txBody>
          <a:bodyPr>
            <a:normAutofit/>
          </a:bodyPr>
          <a:lstStyle/>
          <a:p>
            <a:pPr algn="just" rtl="1"/>
            <a:r>
              <a:rPr lang="ar-DZ" dirty="0" smtClean="0">
                <a:ln w="0"/>
                <a:solidFill>
                  <a:schemeClr val="tx1"/>
                </a:solidFill>
                <a:effectLst>
                  <a:outerShdw blurRad="38100" dist="19050" dir="2700000" algn="tl" rotWithShape="0">
                    <a:schemeClr val="dk1">
                      <a:alpha val="40000"/>
                    </a:schemeClr>
                  </a:outerShdw>
                </a:effectLst>
              </a:rPr>
              <a:t>هناك </a:t>
            </a:r>
            <a:r>
              <a:rPr lang="ar-DZ" dirty="0">
                <a:ln w="0"/>
                <a:solidFill>
                  <a:schemeClr val="tx1"/>
                </a:solidFill>
                <a:effectLst>
                  <a:outerShdw blurRad="38100" dist="19050" dir="2700000" algn="tl" rotWithShape="0">
                    <a:schemeClr val="dk1">
                      <a:alpha val="40000"/>
                    </a:schemeClr>
                  </a:outerShdw>
                </a:effectLst>
              </a:rPr>
              <a:t>عدة مهام واهداف للوكالة نذكر منها </a:t>
            </a:r>
            <a:r>
              <a:rPr lang="ar-DZ" dirty="0" smtClean="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a:p>
            <a:pPr algn="just" rtl="1">
              <a:buFont typeface="Wingdings" panose="05000000000000000000" pitchFamily="2" charset="2"/>
              <a:buChar char="q"/>
            </a:pPr>
            <a:r>
              <a:rPr lang="ar-DZ" dirty="0" smtClean="0">
                <a:ln w="0"/>
                <a:solidFill>
                  <a:schemeClr val="tx1"/>
                </a:solidFill>
                <a:effectLst>
                  <a:outerShdw blurRad="38100" dist="19050" dir="2700000" algn="tl" rotWithShape="0">
                    <a:schemeClr val="dk1">
                      <a:alpha val="40000"/>
                    </a:schemeClr>
                  </a:outerShdw>
                </a:effectLst>
              </a:rPr>
              <a:t>تدعم </a:t>
            </a:r>
            <a:r>
              <a:rPr lang="ar-DZ" dirty="0">
                <a:ln w="0"/>
                <a:solidFill>
                  <a:schemeClr val="tx1"/>
                </a:solidFill>
                <a:effectLst>
                  <a:outerShdw blurRad="38100" dist="19050" dir="2700000" algn="tl" rotWithShape="0">
                    <a:schemeClr val="dk1">
                      <a:alpha val="40000"/>
                    </a:schemeClr>
                  </a:outerShdw>
                </a:effectLst>
              </a:rPr>
              <a:t>و تقدم الاستشارة و ترافق الشباب ذوي المشاريع في اطار تطبيق مشاريعهم </a:t>
            </a:r>
            <a:r>
              <a:rPr lang="ar-DZ" dirty="0" smtClean="0">
                <a:ln w="0"/>
                <a:solidFill>
                  <a:schemeClr val="tx1"/>
                </a:solidFill>
                <a:effectLst>
                  <a:outerShdw blurRad="38100" dist="19050" dir="2700000" algn="tl" rotWithShape="0">
                    <a:schemeClr val="dk1">
                      <a:alpha val="40000"/>
                    </a:schemeClr>
                  </a:outerShdw>
                </a:effectLst>
              </a:rPr>
              <a:t>الاستثمارية</a:t>
            </a:r>
            <a:endParaRPr lang="en-US" dirty="0">
              <a:ln w="0"/>
              <a:solidFill>
                <a:schemeClr val="tx1"/>
              </a:solidFill>
              <a:effectLst>
                <a:outerShdw blurRad="38100" dist="19050" dir="2700000" algn="tl" rotWithShape="0">
                  <a:schemeClr val="dk1">
                    <a:alpha val="40000"/>
                  </a:schemeClr>
                </a:outerShdw>
              </a:effectLst>
            </a:endParaRPr>
          </a:p>
          <a:p>
            <a:pPr algn="just" rtl="1">
              <a:buFont typeface="Wingdings" panose="05000000000000000000" pitchFamily="2" charset="2"/>
              <a:buChar char="q"/>
            </a:pPr>
            <a:r>
              <a:rPr lang="ar-DZ" dirty="0" smtClean="0">
                <a:ln w="0"/>
                <a:solidFill>
                  <a:schemeClr val="tx1"/>
                </a:solidFill>
                <a:effectLst>
                  <a:outerShdw blurRad="38100" dist="19050" dir="2700000" algn="tl" rotWithShape="0">
                    <a:schemeClr val="dk1">
                      <a:alpha val="40000"/>
                    </a:schemeClr>
                  </a:outerShdw>
                </a:effectLst>
              </a:rPr>
              <a:t>تسير </a:t>
            </a:r>
            <a:r>
              <a:rPr lang="ar-DZ" dirty="0">
                <a:ln w="0"/>
                <a:solidFill>
                  <a:schemeClr val="tx1"/>
                </a:solidFill>
                <a:effectLst>
                  <a:outerShdw blurRad="38100" dist="19050" dir="2700000" algn="tl" rotWithShape="0">
                    <a:schemeClr val="dk1">
                      <a:alpha val="40000"/>
                    </a:schemeClr>
                  </a:outerShdw>
                </a:effectLst>
              </a:rPr>
              <a:t>وفقا لتشريع و التنظيم المعمول به كمخصصات صندوق الوطني لدعم تشغيل </a:t>
            </a:r>
            <a:r>
              <a:rPr lang="ar-DZ" dirty="0" smtClean="0">
                <a:ln w="0"/>
                <a:solidFill>
                  <a:schemeClr val="tx1"/>
                </a:solidFill>
                <a:effectLst>
                  <a:outerShdw blurRad="38100" dist="19050" dir="2700000" algn="tl" rotWithShape="0">
                    <a:schemeClr val="dk1">
                      <a:alpha val="40000"/>
                    </a:schemeClr>
                  </a:outerShdw>
                </a:effectLst>
              </a:rPr>
              <a:t>الشباب.</a:t>
            </a:r>
            <a:endParaRPr lang="en-US" dirty="0" smtClean="0">
              <a:ln w="0"/>
              <a:solidFill>
                <a:schemeClr val="tx1"/>
              </a:solidFill>
              <a:effectLst>
                <a:outerShdw blurRad="38100" dist="19050" dir="2700000" algn="tl" rotWithShape="0">
                  <a:schemeClr val="dk1">
                    <a:alpha val="40000"/>
                  </a:schemeClr>
                </a:outerShdw>
              </a:effectLst>
            </a:endParaRPr>
          </a:p>
          <a:p>
            <a:pPr algn="just" rtl="1">
              <a:buFont typeface="Wingdings" panose="05000000000000000000" pitchFamily="2" charset="2"/>
              <a:buChar char="q"/>
            </a:pPr>
            <a:r>
              <a:rPr lang="ar-DZ" dirty="0" smtClean="0">
                <a:ln w="0"/>
                <a:solidFill>
                  <a:schemeClr val="tx1"/>
                </a:solidFill>
                <a:effectLst>
                  <a:outerShdw blurRad="38100" dist="19050" dir="2700000" algn="tl" rotWithShape="0">
                    <a:schemeClr val="dk1">
                      <a:alpha val="40000"/>
                    </a:schemeClr>
                  </a:outerShdw>
                </a:effectLst>
              </a:rPr>
              <a:t>تبلغ </a:t>
            </a:r>
            <a:r>
              <a:rPr lang="ar-DZ" dirty="0">
                <a:ln w="0"/>
                <a:solidFill>
                  <a:schemeClr val="tx1"/>
                </a:solidFill>
                <a:effectLst>
                  <a:outerShdw blurRad="38100" dist="19050" dir="2700000" algn="tl" rotWithShape="0">
                    <a:schemeClr val="dk1">
                      <a:alpha val="40000"/>
                    </a:schemeClr>
                  </a:outerShdw>
                </a:effectLst>
              </a:rPr>
              <a:t>الشباب ذوي المشاريع الذين ترشح مشاريعهم للاستفادة من قروض البنوك و المؤسسات المالية بمختلف الإعانات التي يمنحها الصندوق الوطني لدعم تشغيل الشباب و بالامتيازات الأخرى التي يحصلون </a:t>
            </a:r>
            <a:r>
              <a:rPr lang="ar-DZ" dirty="0" smtClean="0">
                <a:ln w="0"/>
                <a:solidFill>
                  <a:schemeClr val="tx1"/>
                </a:solidFill>
                <a:effectLst>
                  <a:outerShdw blurRad="38100" dist="19050" dir="2700000" algn="tl" rotWithShape="0">
                    <a:schemeClr val="dk1">
                      <a:alpha val="40000"/>
                    </a:schemeClr>
                  </a:outerShdw>
                </a:effectLst>
              </a:rPr>
              <a:t>عليها</a:t>
            </a:r>
            <a:endParaRPr lang="en-US" dirty="0">
              <a:ln w="0"/>
              <a:solidFill>
                <a:schemeClr val="tx1"/>
              </a:solidFill>
              <a:effectLst>
                <a:outerShdw blurRad="38100" dist="19050" dir="2700000" algn="tl" rotWithShape="0">
                  <a:schemeClr val="dk1">
                    <a:alpha val="40000"/>
                  </a:schemeClr>
                </a:outerShdw>
              </a:effectLst>
            </a:endParaRPr>
          </a:p>
          <a:p>
            <a:pPr algn="just" rtl="1">
              <a:buFont typeface="Wingdings" panose="05000000000000000000" pitchFamily="2" charset="2"/>
              <a:buChar char="q"/>
            </a:pPr>
            <a:r>
              <a:rPr lang="ar-DZ" dirty="0" smtClean="0">
                <a:ln w="0"/>
                <a:solidFill>
                  <a:schemeClr val="tx1"/>
                </a:solidFill>
                <a:effectLst>
                  <a:outerShdw blurRad="38100" dist="19050" dir="2700000" algn="tl" rotWithShape="0">
                    <a:schemeClr val="dk1">
                      <a:alpha val="40000"/>
                    </a:schemeClr>
                  </a:outerShdw>
                </a:effectLst>
              </a:rPr>
              <a:t>تقم </a:t>
            </a:r>
            <a:r>
              <a:rPr lang="ar-DZ" dirty="0">
                <a:ln w="0"/>
                <a:solidFill>
                  <a:schemeClr val="tx1"/>
                </a:solidFill>
                <a:effectLst>
                  <a:outerShdw blurRad="38100" dist="19050" dir="2700000" algn="tl" rotWithShape="0">
                    <a:schemeClr val="dk1">
                      <a:alpha val="40000"/>
                    </a:schemeClr>
                  </a:outerShdw>
                </a:effectLst>
              </a:rPr>
              <a:t>بمتابعة الاستثمارات التي ينجزها الشباب ذوي المشاريع مع الحرص على احترام بنود دفاتر الشروط التي تربطهم بالوكالة و مساعدتهم عند الحاجة لدى المؤسسات و الهيئات المعنية بإنجاز الاستثمارات </a:t>
            </a:r>
            <a:r>
              <a:rPr lang="ar-DZ" dirty="0" smtClean="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a:p>
            <a:pPr algn="just" rtl="1">
              <a:buFont typeface="Wingdings" panose="05000000000000000000" pitchFamily="2" charset="2"/>
              <a:buChar char="q"/>
            </a:pPr>
            <a:r>
              <a:rPr lang="ar-DZ" dirty="0" smtClean="0">
                <a:ln w="0"/>
                <a:solidFill>
                  <a:schemeClr val="tx1"/>
                </a:solidFill>
                <a:effectLst>
                  <a:outerShdw blurRad="38100" dist="19050" dir="2700000" algn="tl" rotWithShape="0">
                    <a:schemeClr val="dk1">
                      <a:alpha val="40000"/>
                    </a:schemeClr>
                  </a:outerShdw>
                </a:effectLst>
              </a:rPr>
              <a:t>تشجيع </a:t>
            </a:r>
            <a:r>
              <a:rPr lang="ar-DZ" dirty="0">
                <a:ln w="0"/>
                <a:solidFill>
                  <a:schemeClr val="tx1"/>
                </a:solidFill>
                <a:effectLst>
                  <a:outerShdw blurRad="38100" dist="19050" dir="2700000" algn="tl" rotWithShape="0">
                    <a:schemeClr val="dk1">
                      <a:alpha val="40000"/>
                    </a:schemeClr>
                  </a:outerShdw>
                </a:effectLst>
              </a:rPr>
              <a:t>كل اشكال التدابير الأخرى الرامية الى ترقية تشغيل الشباب لاسيما من تشجيع خلق النشاطات من طرف الشباب أصحاب المبادرات </a:t>
            </a:r>
            <a:r>
              <a:rPr lang="ar-DZ" dirty="0" smtClean="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a:p>
            <a:pPr marL="0" indent="0" algn="just" rtl="1">
              <a:buNone/>
            </a:pPr>
            <a:r>
              <a:rPr lang="ar-DZ" sz="1600" dirty="0">
                <a:ln w="0"/>
                <a:solidFill>
                  <a:schemeClr val="tx1"/>
                </a:solidFill>
                <a:effectLst>
                  <a:outerShdw blurRad="38100" dist="19050" dir="2700000" algn="tl" rotWithShape="0">
                    <a:schemeClr val="dk1">
                      <a:alpha val="40000"/>
                    </a:schemeClr>
                  </a:outerShdw>
                </a:effectLst>
              </a:rPr>
              <a:t/>
            </a:r>
            <a:br>
              <a:rPr lang="ar-DZ" sz="1600" dirty="0">
                <a:ln w="0"/>
                <a:solidFill>
                  <a:schemeClr val="tx1"/>
                </a:solidFill>
                <a:effectLst>
                  <a:outerShdw blurRad="38100" dist="19050" dir="2700000" algn="tl" rotWithShape="0">
                    <a:schemeClr val="dk1">
                      <a:alpha val="40000"/>
                    </a:schemeClr>
                  </a:outerShdw>
                </a:effectLst>
              </a:rPr>
            </a:br>
            <a:endParaRPr lang="fr-FR" dirty="0"/>
          </a:p>
        </p:txBody>
      </p:sp>
    </p:spTree>
    <p:extLst>
      <p:ext uri="{BB962C8B-B14F-4D97-AF65-F5344CB8AC3E}">
        <p14:creationId xmlns:p14="http://schemas.microsoft.com/office/powerpoint/2010/main" val="1190533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228599"/>
            <a:ext cx="11391900" cy="6817659"/>
          </a:xfrm>
        </p:spPr>
        <p:txBody>
          <a:bodyPr>
            <a:normAutofit fontScale="90000"/>
          </a:bodyPr>
          <a:lstStyle/>
          <a:p>
            <a:pPr algn="r" rtl="1">
              <a:lnSpc>
                <a:spcPct val="150000"/>
              </a:lnSpc>
            </a:pPr>
            <a:r>
              <a:rPr lang="ar-DZ" sz="2800"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شروط </a:t>
            </a:r>
            <a:r>
              <a:rPr lang="ar-DZ" sz="2800"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وضوابط الاستفادة من دعم الوكالة</a:t>
            </a:r>
            <a:r>
              <a:rPr lang="ar-DZ" sz="2800" b="1" dirty="0" smtClean="0">
                <a:ln w="22225">
                  <a:solidFill>
                    <a:schemeClr val="accent2"/>
                  </a:solidFill>
                  <a:prstDash val="solid"/>
                </a:ln>
                <a:solidFill>
                  <a:schemeClr val="accent2">
                    <a:lumMod val="40000"/>
                    <a:lumOff val="60000"/>
                  </a:schemeClr>
                </a:solidFill>
              </a:rPr>
              <a:t/>
            </a:r>
            <a:br>
              <a:rPr lang="ar-DZ" sz="2800" b="1" dirty="0" smtClean="0">
                <a:ln w="22225">
                  <a:solidFill>
                    <a:schemeClr val="accent2"/>
                  </a:solidFill>
                  <a:prstDash val="solid"/>
                </a:ln>
                <a:solidFill>
                  <a:schemeClr val="accent2">
                    <a:lumMod val="40000"/>
                    <a:lumOff val="60000"/>
                  </a:schemeClr>
                </a:solidFill>
              </a:rPr>
            </a:br>
            <a:r>
              <a:rPr lang="ar-DZ" sz="2800" b="1" dirty="0">
                <a:ln w="22225">
                  <a:solidFill>
                    <a:schemeClr val="accent2"/>
                  </a:solidFill>
                  <a:prstDash val="solid"/>
                </a:ln>
                <a:solidFill>
                  <a:schemeClr val="accent2">
                    <a:lumMod val="40000"/>
                    <a:lumOff val="60000"/>
                  </a:schemeClr>
                </a:solidFill>
              </a:rPr>
              <a:t> </a:t>
            </a:r>
            <a:r>
              <a:rPr lang="ar-DZ" sz="2800" b="1" dirty="0" smtClean="0">
                <a:ln w="22225">
                  <a:solidFill>
                    <a:schemeClr val="accent2"/>
                  </a:solidFill>
                  <a:prstDash val="solid"/>
                </a:ln>
                <a:solidFill>
                  <a:schemeClr val="accent2">
                    <a:lumMod val="40000"/>
                    <a:lumOff val="60000"/>
                  </a:schemeClr>
                </a:solidFill>
              </a:rPr>
              <a:t> </a:t>
            </a:r>
            <a:r>
              <a:rPr lang="ar-DZ" sz="2000" b="1" dirty="0" smtClean="0">
                <a:ln w="0"/>
                <a:solidFill>
                  <a:srgbClr val="C00000"/>
                </a:solidFill>
                <a:effectLst>
                  <a:outerShdw blurRad="38100" dist="19050" dir="2700000" algn="tl" rotWithShape="0">
                    <a:schemeClr val="dk1">
                      <a:alpha val="40000"/>
                    </a:schemeClr>
                  </a:outerShdw>
                </a:effectLst>
              </a:rPr>
              <a:t>1</a:t>
            </a:r>
            <a:r>
              <a:rPr lang="ar-DZ" sz="2200" b="1" dirty="0" smtClean="0">
                <a:ln w="0"/>
                <a:solidFill>
                  <a:srgbClr val="C00000"/>
                </a:solidFill>
                <a:effectLst>
                  <a:outerShdw blurRad="38100" dist="19050" dir="2700000" algn="tl" rotWithShape="0">
                    <a:schemeClr val="dk1">
                      <a:alpha val="40000"/>
                    </a:schemeClr>
                  </a:outerShdw>
                </a:effectLst>
              </a:rPr>
              <a:t>_ يستفيد من اعانة </a:t>
            </a:r>
            <a:r>
              <a:rPr lang="ar-DZ" sz="2200" b="1" dirty="0" smtClean="0">
                <a:ln w="0"/>
                <a:solidFill>
                  <a:srgbClr val="C00000"/>
                </a:solidFill>
                <a:effectLst>
                  <a:outerShdw blurRad="38100" dist="19050" dir="2700000" algn="tl" rotWithShape="0">
                    <a:schemeClr val="dk1">
                      <a:alpha val="40000"/>
                    </a:schemeClr>
                  </a:outerShdw>
                </a:effectLst>
              </a:rPr>
              <a:t>و </a:t>
            </a:r>
            <a:r>
              <a:rPr lang="ar-DZ" sz="2200" b="1" dirty="0" smtClean="0">
                <a:ln w="0"/>
                <a:solidFill>
                  <a:srgbClr val="C00000"/>
                </a:solidFill>
                <a:effectLst>
                  <a:outerShdw blurRad="38100" dist="19050" dir="2700000" algn="tl" rotWithShape="0">
                    <a:schemeClr val="dk1">
                      <a:alpha val="40000"/>
                    </a:schemeClr>
                  </a:outerShdw>
                </a:effectLst>
              </a:rPr>
              <a:t>التي تمنح مرة واحدة </a:t>
            </a:r>
            <a:r>
              <a:rPr lang="ar-DZ" sz="2200" b="1" dirty="0" smtClean="0">
                <a:ln w="0"/>
                <a:solidFill>
                  <a:srgbClr val="C00000"/>
                </a:solidFill>
                <a:effectLst>
                  <a:outerShdw blurRad="38100" dist="19050" dir="2700000" algn="tl" rotWithShape="0">
                    <a:schemeClr val="dk1">
                      <a:alpha val="40000"/>
                    </a:schemeClr>
                  </a:outerShdw>
                </a:effectLst>
              </a:rPr>
              <a:t>عند انطلاق  </a:t>
            </a:r>
            <a:r>
              <a:rPr lang="ar-DZ" sz="2200" b="1" dirty="0" smtClean="0">
                <a:ln w="0"/>
                <a:solidFill>
                  <a:srgbClr val="C00000"/>
                </a:solidFill>
                <a:effectLst>
                  <a:outerShdw blurRad="38100" dist="19050" dir="2700000" algn="tl" rotWithShape="0">
                    <a:schemeClr val="dk1">
                      <a:alpha val="40000"/>
                    </a:schemeClr>
                  </a:outerShdw>
                </a:effectLst>
              </a:rPr>
              <a:t>المشروع ، صاحب المشروع الذي يستوفي مجموعة من الشروط التالية:</a:t>
            </a:r>
            <a:r>
              <a:rPr lang="ar-DZ" sz="2200" dirty="0" smtClean="0">
                <a:ln w="0"/>
                <a:solidFill>
                  <a:schemeClr val="tx1"/>
                </a:solidFill>
                <a:effectLst>
                  <a:outerShdw blurRad="38100" dist="19050" dir="2700000" algn="tl" rotWithShape="0">
                    <a:schemeClr val="dk1">
                      <a:alpha val="40000"/>
                    </a:schemeClr>
                  </a:outerShdw>
                </a:effectLst>
              </a:rPr>
              <a:t/>
            </a:r>
            <a:br>
              <a:rPr lang="ar-DZ" sz="2200" dirty="0" smtClean="0">
                <a:ln w="0"/>
                <a:solidFill>
                  <a:schemeClr val="tx1"/>
                </a:solidFill>
                <a:effectLst>
                  <a:outerShdw blurRad="38100" dist="19050" dir="2700000" algn="tl" rotWithShape="0">
                    <a:schemeClr val="dk1">
                      <a:alpha val="40000"/>
                    </a:schemeClr>
                  </a:outerShdw>
                </a:effectLst>
              </a:rPr>
            </a:br>
            <a:r>
              <a:rPr lang="ar-DZ" sz="2200" dirty="0">
                <a:ln w="0"/>
                <a:solidFill>
                  <a:schemeClr val="tx1"/>
                </a:solidFill>
                <a:effectLst>
                  <a:outerShdw blurRad="38100" dist="19050" dir="2700000" algn="tl" rotWithShape="0">
                    <a:schemeClr val="dk1">
                      <a:alpha val="40000"/>
                    </a:schemeClr>
                  </a:outerShdw>
                </a:effectLst>
              </a:rPr>
              <a:t> </a:t>
            </a:r>
            <a:r>
              <a:rPr lang="ar-DZ" sz="2200" dirty="0" smtClean="0">
                <a:ln w="0"/>
                <a:solidFill>
                  <a:schemeClr val="tx1"/>
                </a:solidFill>
                <a:effectLst>
                  <a:outerShdw blurRad="38100" dist="19050" dir="2700000" algn="tl" rotWithShape="0">
                    <a:schemeClr val="dk1">
                      <a:alpha val="40000"/>
                    </a:schemeClr>
                  </a:outerShdw>
                </a:effectLst>
              </a:rPr>
              <a:t> -ان يكون بين 19 و 35 سنة عندما يولد الاستثمار مالا يقل عن 3 وظايف دائمة (بما في ذلك الشباب المبادرين في الشركة) قد يتم رفع  الحد الأدنى لسن مدير الشركة التي تم انشاؤها الى 40 عام .</a:t>
            </a:r>
            <a:br>
              <a:rPr lang="ar-DZ" sz="2200" dirty="0" smtClean="0">
                <a:ln w="0"/>
                <a:solidFill>
                  <a:schemeClr val="tx1"/>
                </a:solidFill>
                <a:effectLst>
                  <a:outerShdw blurRad="38100" dist="19050" dir="2700000" algn="tl" rotWithShape="0">
                    <a:schemeClr val="dk1">
                      <a:alpha val="40000"/>
                    </a:schemeClr>
                  </a:outerShdw>
                </a:effectLst>
              </a:rPr>
            </a:br>
            <a:r>
              <a:rPr lang="ar-DZ" sz="2200" dirty="0">
                <a:ln w="0"/>
                <a:solidFill>
                  <a:schemeClr val="tx1"/>
                </a:solidFill>
                <a:effectLst>
                  <a:outerShdw blurRad="38100" dist="19050" dir="2700000" algn="tl" rotWithShape="0">
                    <a:schemeClr val="dk1">
                      <a:alpha val="40000"/>
                    </a:schemeClr>
                  </a:outerShdw>
                </a:effectLst>
              </a:rPr>
              <a:t>-</a:t>
            </a:r>
            <a:r>
              <a:rPr lang="ar-DZ" sz="2200" dirty="0" smtClean="0">
                <a:ln w="0"/>
                <a:solidFill>
                  <a:schemeClr val="tx1"/>
                </a:solidFill>
                <a:effectLst>
                  <a:outerShdw blurRad="38100" dist="19050" dir="2700000" algn="tl" rotWithShape="0">
                    <a:schemeClr val="dk1">
                      <a:alpha val="40000"/>
                    </a:schemeClr>
                  </a:outerShdw>
                </a:effectLst>
              </a:rPr>
              <a:t> الحصول على شهادة او مؤهل مهني و معرفة مهنية .</a:t>
            </a:r>
            <a:br>
              <a:rPr lang="ar-DZ" sz="2200" dirty="0" smtClean="0">
                <a:ln w="0"/>
                <a:solidFill>
                  <a:schemeClr val="tx1"/>
                </a:solidFill>
                <a:effectLst>
                  <a:outerShdw blurRad="38100" dist="19050" dir="2700000" algn="tl" rotWithShape="0">
                    <a:schemeClr val="dk1">
                      <a:alpha val="40000"/>
                    </a:schemeClr>
                  </a:outerShdw>
                </a:effectLst>
              </a:rPr>
            </a:br>
            <a:r>
              <a:rPr lang="ar-DZ" sz="2200" dirty="0" smtClean="0">
                <a:ln w="0"/>
                <a:solidFill>
                  <a:schemeClr val="tx1"/>
                </a:solidFill>
                <a:effectLst>
                  <a:outerShdw blurRad="38100" dist="19050" dir="2700000" algn="tl" rotWithShape="0">
                    <a:schemeClr val="dk1">
                      <a:alpha val="40000"/>
                    </a:schemeClr>
                  </a:outerShdw>
                </a:effectLst>
              </a:rPr>
              <a:t>- تعبئة مساهمة شخصية في شكل الأموال الخاصة .</a:t>
            </a:r>
            <a:br>
              <a:rPr lang="ar-DZ" sz="2200" dirty="0" smtClean="0">
                <a:ln w="0"/>
                <a:solidFill>
                  <a:schemeClr val="tx1"/>
                </a:solidFill>
                <a:effectLst>
                  <a:outerShdw blurRad="38100" dist="19050" dir="2700000" algn="tl" rotWithShape="0">
                    <a:schemeClr val="dk1">
                      <a:alpha val="40000"/>
                    </a:schemeClr>
                  </a:outerShdw>
                </a:effectLst>
              </a:rPr>
            </a:br>
            <a:r>
              <a:rPr lang="ar-DZ" sz="2200" dirty="0" smtClean="0">
                <a:ln w="0"/>
                <a:solidFill>
                  <a:schemeClr val="tx1"/>
                </a:solidFill>
                <a:effectLst>
                  <a:outerShdw blurRad="38100" dist="19050" dir="2700000" algn="tl" rotWithShape="0">
                    <a:schemeClr val="dk1">
                      <a:alpha val="40000"/>
                    </a:schemeClr>
                  </a:outerShdw>
                </a:effectLst>
              </a:rPr>
              <a:t>- عدم التواجد في العمل مدفوع الاجر عند ادخال استمارة التسجيل للحصول على المساعدة . </a:t>
            </a:r>
            <a:br>
              <a:rPr lang="ar-DZ" sz="2200" dirty="0" smtClean="0">
                <a:ln w="0"/>
                <a:solidFill>
                  <a:schemeClr val="tx1"/>
                </a:solidFill>
                <a:effectLst>
                  <a:outerShdw blurRad="38100" dist="19050" dir="2700000" algn="tl" rotWithShape="0">
                    <a:schemeClr val="dk1">
                      <a:alpha val="40000"/>
                    </a:schemeClr>
                  </a:outerShdw>
                </a:effectLst>
              </a:rPr>
            </a:br>
            <a:r>
              <a:rPr lang="ar-DZ" sz="2200" dirty="0" smtClean="0">
                <a:ln w="0"/>
                <a:solidFill>
                  <a:schemeClr val="tx1"/>
                </a:solidFill>
                <a:effectLst>
                  <a:outerShdw blurRad="38100" dist="19050" dir="2700000" algn="tl" rotWithShape="0">
                    <a:schemeClr val="dk1">
                      <a:alpha val="40000"/>
                    </a:schemeClr>
                  </a:outerShdw>
                </a:effectLst>
              </a:rPr>
              <a:t> -ان يكون مسجلا في خدمات وكالة التوظيف الوطنية كشباب للعمالة العاطلين عن العمل .</a:t>
            </a:r>
            <a:br>
              <a:rPr lang="ar-DZ" sz="2200" dirty="0" smtClean="0">
                <a:ln w="0"/>
                <a:solidFill>
                  <a:schemeClr val="tx1"/>
                </a:solidFill>
                <a:effectLst>
                  <a:outerShdw blurRad="38100" dist="19050" dir="2700000" algn="tl" rotWithShape="0">
                    <a:schemeClr val="dk1">
                      <a:alpha val="40000"/>
                    </a:schemeClr>
                  </a:outerShdw>
                </a:effectLst>
              </a:rPr>
            </a:br>
            <a:r>
              <a:rPr lang="ar-DZ" sz="2200" dirty="0" smtClean="0">
                <a:ln w="0"/>
                <a:solidFill>
                  <a:schemeClr val="tx1"/>
                </a:solidFill>
                <a:effectLst>
                  <a:outerShdw blurRad="38100" dist="19050" dir="2700000" algn="tl" rotWithShape="0">
                    <a:schemeClr val="dk1">
                      <a:alpha val="40000"/>
                    </a:schemeClr>
                  </a:outerShdw>
                </a:effectLst>
              </a:rPr>
              <a:t>- عدم التسجيل على مستوى مركز تدريب او معهد او جامعة في وقت تقديم طلب المساعدة الا اذا كان تطورا في نشاطها .</a:t>
            </a:r>
            <a:br>
              <a:rPr lang="ar-DZ" sz="2200" dirty="0" smtClean="0">
                <a:ln w="0"/>
                <a:solidFill>
                  <a:schemeClr val="tx1"/>
                </a:solidFill>
                <a:effectLst>
                  <a:outerShdw blurRad="38100" dist="19050" dir="2700000" algn="tl" rotWithShape="0">
                    <a:schemeClr val="dk1">
                      <a:alpha val="40000"/>
                    </a:schemeClr>
                  </a:outerShdw>
                </a:effectLst>
              </a:rPr>
            </a:br>
            <a:r>
              <a:rPr lang="ar-DZ" sz="2200" dirty="0" smtClean="0">
                <a:ln w="0"/>
                <a:solidFill>
                  <a:schemeClr val="tx1"/>
                </a:solidFill>
                <a:effectLst>
                  <a:outerShdw blurRad="38100" dist="19050" dir="2700000" algn="tl" rotWithShape="0">
                    <a:schemeClr val="dk1">
                      <a:alpha val="40000"/>
                    </a:schemeClr>
                  </a:outerShdw>
                </a:effectLst>
              </a:rPr>
              <a:t>-</a:t>
            </a:r>
            <a:r>
              <a:rPr lang="ar-DZ" sz="2400" b="1" dirty="0">
                <a:latin typeface="Times New Roman" pitchFamily="18" charset="0"/>
                <a:cs typeface="Times New Roman" pitchFamily="18" charset="0"/>
              </a:rPr>
              <a:t>أن لا يكون قد استفاد من الأجهزة الأخرى لإنشاء مؤسسة</a:t>
            </a:r>
            <a:r>
              <a:rPr lang="ar-DZ" sz="2400" b="1" dirty="0" smtClean="0">
                <a:latin typeface="Times New Roman" pitchFamily="18" charset="0"/>
                <a:cs typeface="Times New Roman" pitchFamily="18" charset="0"/>
              </a:rPr>
              <a:t>.</a:t>
            </a:r>
            <a:r>
              <a:rPr lang="ar-DZ" sz="2400" b="1" dirty="0">
                <a:latin typeface="Times New Roman" pitchFamily="18" charset="0"/>
                <a:cs typeface="Times New Roman" pitchFamily="18" charset="0"/>
              </a:rPr>
              <a:t/>
            </a:r>
            <a:br>
              <a:rPr lang="ar-DZ" sz="2400" b="1" dirty="0">
                <a:latin typeface="Times New Roman" pitchFamily="18" charset="0"/>
                <a:cs typeface="Times New Roman" pitchFamily="18" charset="0"/>
              </a:rPr>
            </a:br>
            <a:r>
              <a:rPr lang="ar-DZ" sz="2200" b="1" dirty="0" smtClean="0">
                <a:ln w="0"/>
                <a:solidFill>
                  <a:srgbClr val="C00000"/>
                </a:solidFill>
                <a:effectLst>
                  <a:outerShdw blurRad="38100" dist="19050" dir="2700000" algn="tl" rotWithShape="0">
                    <a:schemeClr val="dk1">
                      <a:alpha val="40000"/>
                    </a:schemeClr>
                  </a:outerShdw>
                </a:effectLst>
              </a:rPr>
              <a:t>  </a:t>
            </a:r>
            <a:endParaRPr lang="fr-FR" sz="28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722447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15926"/>
            <a:ext cx="8915400" cy="5095296"/>
          </a:xfrm>
        </p:spPr>
        <p:txBody>
          <a:bodyPr/>
          <a:lstStyle/>
          <a:p>
            <a:pPr algn="r" rtl="1"/>
            <a:r>
              <a:rPr lang="ar-DZ" b="1" dirty="0">
                <a:ln w="0"/>
                <a:solidFill>
                  <a:srgbClr val="C00000"/>
                </a:solidFill>
                <a:effectLst>
                  <a:outerShdw blurRad="38100" dist="19050" dir="2700000" algn="tl" rotWithShape="0">
                    <a:schemeClr val="dk1">
                      <a:alpha val="40000"/>
                    </a:schemeClr>
                  </a:outerShdw>
                </a:effectLst>
              </a:rPr>
              <a:t>2_اما فيما يتعلق بالقرض البنكي :</a:t>
            </a:r>
            <a:r>
              <a:rPr lang="ar-DZ" b="1" u="sng" dirty="0">
                <a:ln w="0"/>
                <a:solidFill>
                  <a:schemeClr val="tx1"/>
                </a:solidFill>
                <a:effectLst>
                  <a:outerShdw blurRad="38100" dist="19050" dir="2700000" algn="tl" rotWithShape="0">
                    <a:schemeClr val="dk1">
                      <a:alpha val="40000"/>
                    </a:schemeClr>
                  </a:outerShdw>
                </a:effectLst>
              </a:rPr>
              <a:t/>
            </a:r>
            <a:br>
              <a:rPr lang="ar-DZ" b="1" u="sng" dirty="0">
                <a:ln w="0"/>
                <a:solidFill>
                  <a:schemeClr val="tx1"/>
                </a:solidFill>
                <a:effectLst>
                  <a:outerShdw blurRad="38100" dist="19050" dir="2700000" algn="tl" rotWithShape="0">
                    <a:schemeClr val="dk1">
                      <a:alpha val="40000"/>
                    </a:schemeClr>
                  </a:outerShdw>
                </a:effectLst>
              </a:rPr>
            </a:br>
            <a:r>
              <a:rPr lang="ar-DZ" dirty="0">
                <a:ln w="0"/>
                <a:solidFill>
                  <a:schemeClr val="tx1"/>
                </a:solidFill>
                <a:effectLst>
                  <a:outerShdw blurRad="38100" dist="19050" dir="2700000" algn="tl" rotWithShape="0">
                    <a:schemeClr val="dk1">
                      <a:alpha val="40000"/>
                    </a:schemeClr>
                  </a:outerShdw>
                </a:effectLst>
              </a:rPr>
              <a:t>_- التمويل البنكية و المساهمة الشخصية لشاب في مشروع و الاعانة التي يقدمها الصندوق الوطني لدعم تشغيل الشباب يدرسها النظام البنكي وفق القواعد و المقاييس الخاصة بمنح القروض.</a:t>
            </a:r>
            <a:br>
              <a:rPr lang="ar-DZ" dirty="0">
                <a:ln w="0"/>
                <a:solidFill>
                  <a:schemeClr val="tx1"/>
                </a:solidFill>
                <a:effectLst>
                  <a:outerShdw blurRad="38100" dist="19050" dir="2700000" algn="tl" rotWithShape="0">
                    <a:schemeClr val="dk1">
                      <a:alpha val="40000"/>
                    </a:schemeClr>
                  </a:outerShdw>
                </a:effectLst>
              </a:rPr>
            </a:br>
            <a:r>
              <a:rPr lang="ar-DZ" dirty="0">
                <a:ln w="0"/>
                <a:solidFill>
                  <a:schemeClr val="tx1"/>
                </a:solidFill>
                <a:effectLst>
                  <a:outerShdw blurRad="38100" dist="19050" dir="2700000" algn="tl" rotWithShape="0">
                    <a:schemeClr val="dk1">
                      <a:alpha val="40000"/>
                    </a:schemeClr>
                  </a:outerShdw>
                </a:effectLst>
              </a:rPr>
              <a:t>-يجب على الشاب صاحب المشروع الانخراط في صندوق الكفالة المشتركة لضمان اخطار القروض ودفع اشتراكاتهم فبه .</a:t>
            </a:r>
            <a:br>
              <a:rPr lang="ar-DZ" dirty="0">
                <a:ln w="0"/>
                <a:solidFill>
                  <a:schemeClr val="tx1"/>
                </a:solidFill>
                <a:effectLst>
                  <a:outerShdw blurRad="38100" dist="19050" dir="2700000" algn="tl" rotWithShape="0">
                    <a:schemeClr val="dk1">
                      <a:alpha val="40000"/>
                    </a:schemeClr>
                  </a:outerShdw>
                </a:effectLst>
              </a:rPr>
            </a:br>
            <a:r>
              <a:rPr lang="ar-DZ" dirty="0">
                <a:ln w="0"/>
                <a:solidFill>
                  <a:schemeClr val="tx1"/>
                </a:solidFill>
                <a:effectLst>
                  <a:outerShdw blurRad="38100" dist="19050" dir="2700000" algn="tl" rotWithShape="0">
                    <a:schemeClr val="dk1">
                      <a:alpha val="40000"/>
                    </a:schemeClr>
                  </a:outerShdw>
                </a:effectLst>
              </a:rPr>
              <a:t>-لا يطبق قرار منح مختلف  اشكال الإعانات المقدمة من الصندوق الوطني لدعم تشغيل الشباب الا بعد موافقة البنوك او المؤسسات المالية على منح القرض .</a:t>
            </a:r>
            <a:r>
              <a:rPr lang="ar-DZ" sz="1600" dirty="0">
                <a:ln w="0"/>
                <a:solidFill>
                  <a:schemeClr val="tx1"/>
                </a:solidFill>
                <a:effectLst>
                  <a:outerShdw blurRad="38100" dist="19050" dir="2700000" algn="tl" rotWithShape="0">
                    <a:schemeClr val="dk1">
                      <a:alpha val="40000"/>
                    </a:schemeClr>
                  </a:outerShdw>
                </a:effectLst>
              </a:rPr>
              <a:t/>
            </a:r>
            <a:br>
              <a:rPr lang="ar-DZ" sz="1600" dirty="0">
                <a:ln w="0"/>
                <a:solidFill>
                  <a:schemeClr val="tx1"/>
                </a:solidFill>
                <a:effectLst>
                  <a:outerShdw blurRad="38100" dist="19050" dir="2700000" algn="tl" rotWithShape="0">
                    <a:schemeClr val="dk1">
                      <a:alpha val="40000"/>
                    </a:schemeClr>
                  </a:outerShdw>
                </a:effectLst>
              </a:rPr>
            </a:br>
            <a:endParaRPr lang="fr-FR" dirty="0"/>
          </a:p>
        </p:txBody>
      </p:sp>
    </p:spTree>
    <p:extLst>
      <p:ext uri="{BB962C8B-B14F-4D97-AF65-F5344CB8AC3E}">
        <p14:creationId xmlns:p14="http://schemas.microsoft.com/office/powerpoint/2010/main" val="703860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952596" y="214290"/>
            <a:ext cx="7681914" cy="6500834"/>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457200" indent="-457200" algn="r" rtl="1">
              <a:buFont typeface="+mj-lt"/>
              <a:buAutoNum type="arabicPeriod"/>
            </a:pPr>
            <a:r>
              <a:rPr lang="ar-DZ" b="1" dirty="0" smtClean="0">
                <a:solidFill>
                  <a:schemeClr val="bg2">
                    <a:lumMod val="50000"/>
                  </a:schemeClr>
                </a:solidFill>
                <a:latin typeface="Times New Roman" pitchFamily="18" charset="0"/>
                <a:cs typeface="Times New Roman" pitchFamily="18" charset="0"/>
              </a:rPr>
              <a:t>صيغة التمويل الثنائي:</a:t>
            </a:r>
          </a:p>
          <a:p>
            <a:pPr marL="457200" indent="-457200" algn="r" rtl="1">
              <a:lnSpc>
                <a:spcPct val="150000"/>
              </a:lnSpc>
              <a:buNone/>
            </a:pPr>
            <a:r>
              <a:rPr lang="ar-DZ" dirty="0" smtClean="0">
                <a:latin typeface="Times New Roman" pitchFamily="18" charset="0"/>
                <a:cs typeface="Times New Roman" pitchFamily="18" charset="0"/>
              </a:rPr>
              <a:t>           </a:t>
            </a:r>
            <a:r>
              <a:rPr lang="ar-DZ" sz="2000" dirty="0">
                <a:latin typeface="Times New Roman" pitchFamily="18" charset="0"/>
                <a:cs typeface="Times New Roman" pitchFamily="18" charset="0"/>
              </a:rPr>
              <a:t>سمية بالتمويل الثنائي نسبة إلى عدد الأطراف المشاركة في تمويل المشروع ، والمتمثلة في صاحب المشروع والوكالة الوطنية لدعم تشغيل الشباب. ويكون ذلك وفقا للنسب التي يوضحها الجدول التالي :</a:t>
            </a:r>
            <a:endParaRPr lang="ar-DZ" sz="2000" dirty="0">
              <a:solidFill>
                <a:schemeClr val="tx1"/>
              </a:solidFill>
              <a:latin typeface="Times New Roman" pitchFamily="18" charset="0"/>
              <a:cs typeface="Times New Roman" pitchFamily="18" charset="0"/>
            </a:endParaRPr>
          </a:p>
          <a:p>
            <a:pPr marL="457200" indent="-457200" algn="r" rtl="1">
              <a:lnSpc>
                <a:spcPct val="150000"/>
              </a:lnSpc>
              <a:buNone/>
            </a:pPr>
            <a:r>
              <a:rPr lang="ar-DZ" sz="2000" dirty="0">
                <a:solidFill>
                  <a:schemeClr val="tx1"/>
                </a:solidFill>
                <a:latin typeface="Times New Roman" pitchFamily="18" charset="0"/>
                <a:cs typeface="Times New Roman" pitchFamily="18" charset="0"/>
              </a:rPr>
              <a:t> المستوى الأول : مبلغ المشروع لا يتجاوز </a:t>
            </a:r>
            <a:r>
              <a:rPr lang="fr-FR" sz="2000" dirty="0">
                <a:solidFill>
                  <a:schemeClr val="tx1"/>
                </a:solidFill>
                <a:latin typeface="Times New Roman" pitchFamily="18" charset="0"/>
                <a:cs typeface="Times New Roman" pitchFamily="18" charset="0"/>
              </a:rPr>
              <a:t>5.000.000 </a:t>
            </a:r>
            <a:r>
              <a:rPr lang="ar-DZ" sz="2000" dirty="0">
                <a:solidFill>
                  <a:schemeClr val="tx1"/>
                </a:solidFill>
                <a:latin typeface="Times New Roman" pitchFamily="18" charset="0"/>
                <a:cs typeface="Times New Roman" pitchFamily="18" charset="0"/>
              </a:rPr>
              <a:t> دج</a:t>
            </a:r>
            <a:br>
              <a:rPr lang="ar-DZ" sz="2000" dirty="0">
                <a:solidFill>
                  <a:schemeClr val="tx1"/>
                </a:solidFill>
                <a:latin typeface="Times New Roman" pitchFamily="18" charset="0"/>
                <a:cs typeface="Times New Roman" pitchFamily="18" charset="0"/>
              </a:rPr>
            </a:br>
            <a:r>
              <a:rPr lang="ar-DZ" sz="2000" b="1" dirty="0">
                <a:latin typeface="Times New Roman" pitchFamily="18" charset="0"/>
                <a:cs typeface="Times New Roman" pitchFamily="18" charset="0"/>
              </a:rPr>
              <a:t>الجدول 01-02: مستويات التمويل الثنائي في إطار الوكالة الوطنية لدعم تشغيل الشباب.</a:t>
            </a:r>
            <a:r>
              <a:rPr lang="ar-DZ" sz="2000" dirty="0">
                <a:solidFill>
                  <a:schemeClr val="tx1"/>
                </a:solidFill>
                <a:latin typeface="Times New Roman" pitchFamily="18" charset="0"/>
                <a:cs typeface="Times New Roman" pitchFamily="18" charset="0"/>
              </a:rPr>
              <a:t/>
            </a:r>
            <a:br>
              <a:rPr lang="ar-DZ" sz="2000" dirty="0">
                <a:solidFill>
                  <a:schemeClr val="tx1"/>
                </a:solidFill>
                <a:latin typeface="Times New Roman" pitchFamily="18" charset="0"/>
                <a:cs typeface="Times New Roman" pitchFamily="18" charset="0"/>
              </a:rPr>
            </a:br>
            <a:endParaRPr lang="ar-DZ" sz="2000" dirty="0">
              <a:solidFill>
                <a:schemeClr val="tx1"/>
              </a:solidFill>
              <a:latin typeface="Times New Roman" pitchFamily="18" charset="0"/>
              <a:cs typeface="Times New Roman" pitchFamily="18" charset="0"/>
            </a:endParaRPr>
          </a:p>
          <a:p>
            <a:pPr marL="457200" indent="-457200" algn="r" rtl="1">
              <a:lnSpc>
                <a:spcPct val="150000"/>
              </a:lnSpc>
              <a:buNone/>
            </a:pPr>
            <a:endParaRPr lang="ar-DZ" sz="2000" dirty="0">
              <a:solidFill>
                <a:schemeClr val="tx1"/>
              </a:solidFill>
              <a:latin typeface="Times New Roman" pitchFamily="18" charset="0"/>
              <a:cs typeface="Times New Roman" pitchFamily="18" charset="0"/>
            </a:endParaRPr>
          </a:p>
          <a:p>
            <a:pPr marL="457200" indent="-457200" algn="r" rtl="1">
              <a:lnSpc>
                <a:spcPct val="150000"/>
              </a:lnSpc>
              <a:buNone/>
            </a:pPr>
            <a:endParaRPr lang="ar-DZ" sz="2000" dirty="0">
              <a:solidFill>
                <a:schemeClr val="tx1"/>
              </a:solidFill>
              <a:latin typeface="Times New Roman" pitchFamily="18" charset="0"/>
              <a:cs typeface="Times New Roman" pitchFamily="18" charset="0"/>
            </a:endParaRPr>
          </a:p>
          <a:p>
            <a:pPr marL="457200" indent="-457200" algn="r" rtl="1">
              <a:lnSpc>
                <a:spcPct val="150000"/>
              </a:lnSpc>
              <a:buNone/>
            </a:pPr>
            <a:r>
              <a:rPr lang="ar-DZ" sz="2000" dirty="0">
                <a:solidFill>
                  <a:schemeClr val="tx1"/>
                </a:solidFill>
                <a:latin typeface="Times New Roman" pitchFamily="18" charset="0"/>
                <a:cs typeface="Times New Roman" pitchFamily="18" charset="0"/>
              </a:rPr>
              <a:t>المستوى الثاني : مبلغ الاستثمار يتراوح ما بين </a:t>
            </a:r>
            <a:r>
              <a:rPr lang="fr-FR" sz="2000" dirty="0">
                <a:solidFill>
                  <a:schemeClr val="tx1"/>
                </a:solidFill>
                <a:latin typeface="Times New Roman" pitchFamily="18" charset="0"/>
                <a:cs typeface="Times New Roman" pitchFamily="18" charset="0"/>
              </a:rPr>
              <a:t>5.000.000</a:t>
            </a:r>
            <a:r>
              <a:rPr lang="ar-DZ" sz="2000" dirty="0">
                <a:solidFill>
                  <a:schemeClr val="tx1"/>
                </a:solidFill>
                <a:latin typeface="Times New Roman" pitchFamily="18" charset="0"/>
                <a:cs typeface="Times New Roman" pitchFamily="18" charset="0"/>
              </a:rPr>
              <a:t> دج إلى </a:t>
            </a:r>
            <a:r>
              <a:rPr lang="fr-FR" sz="2000" dirty="0">
                <a:solidFill>
                  <a:schemeClr val="tx1"/>
                </a:solidFill>
                <a:latin typeface="Times New Roman" pitchFamily="18" charset="0"/>
                <a:cs typeface="Times New Roman" pitchFamily="18" charset="0"/>
              </a:rPr>
              <a:t>10.000.000</a:t>
            </a:r>
            <a:r>
              <a:rPr lang="ar-DZ" sz="2000" dirty="0">
                <a:solidFill>
                  <a:schemeClr val="tx1"/>
                </a:solidFill>
                <a:latin typeface="Times New Roman" pitchFamily="18" charset="0"/>
                <a:cs typeface="Times New Roman" pitchFamily="18" charset="0"/>
              </a:rPr>
              <a:t> دج</a:t>
            </a:r>
            <a:endParaRPr lang="ar-DZ" sz="2000" b="1" dirty="0">
              <a:latin typeface="Times New Roman" pitchFamily="18" charset="0"/>
              <a:cs typeface="Times New Roman" pitchFamily="18" charset="0"/>
            </a:endParaRPr>
          </a:p>
          <a:p>
            <a:pPr marL="457200" indent="-457200" algn="ctr" rtl="1">
              <a:lnSpc>
                <a:spcPct val="150000"/>
              </a:lnSpc>
              <a:buNone/>
            </a:pPr>
            <a:endParaRPr lang="ar-DZ" sz="2000" b="1" dirty="0">
              <a:latin typeface="Times New Roman" pitchFamily="18" charset="0"/>
              <a:cs typeface="Times New Roman" pitchFamily="18" charset="0"/>
            </a:endParaRPr>
          </a:p>
          <a:p>
            <a:pPr marL="457200" indent="-457200" algn="ctr" rtl="1">
              <a:lnSpc>
                <a:spcPct val="150000"/>
              </a:lnSpc>
              <a:buNone/>
            </a:pPr>
            <a:endParaRPr lang="ar-DZ" sz="2000" b="1" dirty="0">
              <a:latin typeface="Times New Roman" pitchFamily="18" charset="0"/>
              <a:cs typeface="Times New Roman" pitchFamily="18" charset="0"/>
            </a:endParaRPr>
          </a:p>
          <a:p>
            <a:pPr marL="457200" indent="-457200" algn="ctr" rtl="1">
              <a:lnSpc>
                <a:spcPct val="150000"/>
              </a:lnSpc>
              <a:buNone/>
            </a:pPr>
            <a:r>
              <a:rPr lang="ar-DZ" sz="2000" b="1" dirty="0">
                <a:latin typeface="Times New Roman" pitchFamily="18" charset="0"/>
                <a:cs typeface="Times New Roman" pitchFamily="18" charset="0"/>
              </a:rPr>
              <a:t>المصدر:</a:t>
            </a:r>
            <a:r>
              <a:rPr lang="ar-DZ" sz="2000" dirty="0">
                <a:latin typeface="Times New Roman" pitchFamily="18" charset="0"/>
                <a:cs typeface="Times New Roman" pitchFamily="18" charset="0"/>
              </a:rPr>
              <a:t> الوكالة الوطنية لدعم التنمية المقاولتية </a:t>
            </a:r>
            <a:r>
              <a:rPr lang="fr-FR" sz="2000" dirty="0">
                <a:latin typeface="Times New Roman" pitchFamily="18" charset="0"/>
                <a:cs typeface="Times New Roman" pitchFamily="18" charset="0"/>
              </a:rPr>
              <a:t>www.ansej.org .dz </a:t>
            </a:r>
            <a:endParaRPr lang="fr-FR" sz="2000" b="1" dirty="0">
              <a:latin typeface="Times New Roman" pitchFamily="18" charset="0"/>
              <a:cs typeface="Times New Roman" pitchFamily="18" charset="0"/>
            </a:endParaRPr>
          </a:p>
          <a:p>
            <a:pPr>
              <a:lnSpc>
                <a:spcPct val="150000"/>
              </a:lnSpc>
              <a:buNone/>
            </a:pPr>
            <a:endParaRPr lang="fr-FR" sz="2000" dirty="0"/>
          </a:p>
          <a:p>
            <a:pPr>
              <a:lnSpc>
                <a:spcPct val="150000"/>
              </a:lnSpc>
              <a:buNone/>
            </a:pPr>
            <a:endParaRPr lang="fr-FR" sz="2000" dirty="0"/>
          </a:p>
        </p:txBody>
      </p:sp>
      <p:graphicFrame>
        <p:nvGraphicFramePr>
          <p:cNvPr id="5" name="Tableau 4"/>
          <p:cNvGraphicFramePr>
            <a:graphicFrameLocks noGrp="1"/>
          </p:cNvGraphicFramePr>
          <p:nvPr>
            <p:extLst>
              <p:ext uri="{D42A27DB-BD31-4B8C-83A1-F6EECF244321}">
                <p14:modId xmlns:p14="http://schemas.microsoft.com/office/powerpoint/2010/main" val="2853812327"/>
              </p:ext>
            </p:extLst>
          </p:nvPr>
        </p:nvGraphicFramePr>
        <p:xfrm>
          <a:off x="2452663" y="3214687"/>
          <a:ext cx="6572295" cy="1071570"/>
        </p:xfrm>
        <a:graphic>
          <a:graphicData uri="http://schemas.openxmlformats.org/drawingml/2006/table">
            <a:tbl>
              <a:tblPr firstRow="1" bandRow="1">
                <a:tableStyleId>{5C22544A-7EE6-4342-B048-85BDC9FD1C3A}</a:tableStyleId>
              </a:tblPr>
              <a:tblGrid>
                <a:gridCol w="2190765">
                  <a:extLst>
                    <a:ext uri="{9D8B030D-6E8A-4147-A177-3AD203B41FA5}">
                      <a16:colId xmlns:a16="http://schemas.microsoft.com/office/drawing/2014/main" val="20000"/>
                    </a:ext>
                  </a:extLst>
                </a:gridCol>
                <a:gridCol w="2190765">
                  <a:extLst>
                    <a:ext uri="{9D8B030D-6E8A-4147-A177-3AD203B41FA5}">
                      <a16:colId xmlns:a16="http://schemas.microsoft.com/office/drawing/2014/main" val="20001"/>
                    </a:ext>
                  </a:extLst>
                </a:gridCol>
                <a:gridCol w="2190765">
                  <a:extLst>
                    <a:ext uri="{9D8B030D-6E8A-4147-A177-3AD203B41FA5}">
                      <a16:colId xmlns:a16="http://schemas.microsoft.com/office/drawing/2014/main" val="20002"/>
                    </a:ext>
                  </a:extLst>
                </a:gridCol>
              </a:tblGrid>
              <a:tr h="712367">
                <a:tc>
                  <a:txBody>
                    <a:bodyPr/>
                    <a:lstStyle/>
                    <a:p>
                      <a:pPr algn="ctr" rtl="1"/>
                      <a:r>
                        <a:rPr lang="ar-DZ" sz="1600" dirty="0" smtClean="0"/>
                        <a:t>مساهمة الوكالة </a:t>
                      </a:r>
                    </a:p>
                    <a:p>
                      <a:pPr algn="ctr" rtl="1"/>
                      <a:r>
                        <a:rPr lang="ar-DZ" sz="1600" dirty="0" smtClean="0"/>
                        <a:t>(قرض بدون فائدة)</a:t>
                      </a:r>
                      <a:endParaRPr lang="fr-FR" sz="1600" dirty="0"/>
                    </a:p>
                  </a:txBody>
                  <a:tcPr/>
                </a:tc>
                <a:tc>
                  <a:txBody>
                    <a:bodyPr/>
                    <a:lstStyle/>
                    <a:p>
                      <a:pPr algn="ctr" rtl="1"/>
                      <a:r>
                        <a:rPr lang="ar-DZ" sz="1600" dirty="0" smtClean="0"/>
                        <a:t>المساهمة الشخصية </a:t>
                      </a:r>
                      <a:endParaRPr lang="fr-FR" sz="1600" dirty="0"/>
                    </a:p>
                  </a:txBody>
                  <a:tcPr/>
                </a:tc>
                <a:tc>
                  <a:txBody>
                    <a:bodyPr/>
                    <a:lstStyle/>
                    <a:p>
                      <a:pPr algn="ctr" rtl="1"/>
                      <a:r>
                        <a:rPr lang="ar-DZ" sz="1600" dirty="0" smtClean="0"/>
                        <a:t>المستويات </a:t>
                      </a:r>
                      <a:endParaRPr lang="fr-FR" sz="1600" dirty="0"/>
                    </a:p>
                  </a:txBody>
                  <a:tcPr/>
                </a:tc>
                <a:extLst>
                  <a:ext uri="{0D108BD9-81ED-4DB2-BD59-A6C34878D82A}">
                    <a16:rowId xmlns:a16="http://schemas.microsoft.com/office/drawing/2014/main" val="10000"/>
                  </a:ext>
                </a:extLst>
              </a:tr>
              <a:tr h="359203">
                <a:tc>
                  <a:txBody>
                    <a:bodyPr/>
                    <a:lstStyle/>
                    <a:p>
                      <a:pPr algn="ctr"/>
                      <a:r>
                        <a:rPr lang="fr-FR" sz="1600" dirty="0" smtClean="0"/>
                        <a:t>%</a:t>
                      </a:r>
                      <a:r>
                        <a:rPr lang="ar-DZ" sz="1600" dirty="0" smtClean="0"/>
                        <a:t>27</a:t>
                      </a:r>
                      <a:endParaRPr lang="fr-FR" sz="1600" dirty="0"/>
                    </a:p>
                  </a:txBody>
                  <a:tcPr/>
                </a:tc>
                <a:tc>
                  <a:txBody>
                    <a:bodyPr/>
                    <a:lstStyle/>
                    <a:p>
                      <a:pPr algn="ctr"/>
                      <a:r>
                        <a:rPr lang="fr-FR" sz="1600" dirty="0" smtClean="0"/>
                        <a:t>%</a:t>
                      </a:r>
                      <a:r>
                        <a:rPr lang="ar-DZ" sz="1600" dirty="0" smtClean="0"/>
                        <a:t>71</a:t>
                      </a:r>
                      <a:endParaRPr lang="fr-FR" sz="1600" dirty="0"/>
                    </a:p>
                  </a:txBody>
                  <a:tcPr/>
                </a:tc>
                <a:tc>
                  <a:txBody>
                    <a:bodyPr/>
                    <a:lstStyle/>
                    <a:p>
                      <a:pPr algn="ctr" rtl="1"/>
                      <a:r>
                        <a:rPr lang="ar-DZ" sz="1600" b="1" dirty="0" smtClean="0"/>
                        <a:t>المستوى الأول </a:t>
                      </a:r>
                      <a:endParaRPr lang="fr-FR" sz="1600" b="1" dirty="0"/>
                    </a:p>
                  </a:txBody>
                  <a:tcPr/>
                </a:tc>
                <a:extLst>
                  <a:ext uri="{0D108BD9-81ED-4DB2-BD59-A6C34878D82A}">
                    <a16:rowId xmlns:a16="http://schemas.microsoft.com/office/drawing/2014/main" val="10001"/>
                  </a:ext>
                </a:extLst>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4270425831"/>
              </p:ext>
            </p:extLst>
          </p:nvPr>
        </p:nvGraphicFramePr>
        <p:xfrm>
          <a:off x="2381225" y="4929198"/>
          <a:ext cx="6667503" cy="1071570"/>
        </p:xfrm>
        <a:graphic>
          <a:graphicData uri="http://schemas.openxmlformats.org/drawingml/2006/table">
            <a:tbl>
              <a:tblPr firstRow="1" bandRow="1">
                <a:tableStyleId>{5C22544A-7EE6-4342-B048-85BDC9FD1C3A}</a:tableStyleId>
              </a:tblPr>
              <a:tblGrid>
                <a:gridCol w="2222501">
                  <a:extLst>
                    <a:ext uri="{9D8B030D-6E8A-4147-A177-3AD203B41FA5}">
                      <a16:colId xmlns:a16="http://schemas.microsoft.com/office/drawing/2014/main" val="20000"/>
                    </a:ext>
                  </a:extLst>
                </a:gridCol>
                <a:gridCol w="2222501">
                  <a:extLst>
                    <a:ext uri="{9D8B030D-6E8A-4147-A177-3AD203B41FA5}">
                      <a16:colId xmlns:a16="http://schemas.microsoft.com/office/drawing/2014/main" val="20001"/>
                    </a:ext>
                  </a:extLst>
                </a:gridCol>
                <a:gridCol w="2222501">
                  <a:extLst>
                    <a:ext uri="{9D8B030D-6E8A-4147-A177-3AD203B41FA5}">
                      <a16:colId xmlns:a16="http://schemas.microsoft.com/office/drawing/2014/main" val="20002"/>
                    </a:ext>
                  </a:extLst>
                </a:gridCol>
              </a:tblGrid>
              <a:tr h="684614">
                <a:tc>
                  <a:txBody>
                    <a:bodyPr/>
                    <a:lstStyle/>
                    <a:p>
                      <a:pPr algn="ctr" rtl="1"/>
                      <a:r>
                        <a:rPr lang="ar-DZ" sz="1600" dirty="0" smtClean="0"/>
                        <a:t>مساهمة الوكالة </a:t>
                      </a:r>
                    </a:p>
                    <a:p>
                      <a:pPr algn="ctr" rtl="1"/>
                      <a:r>
                        <a:rPr lang="ar-DZ" sz="1600" dirty="0" smtClean="0"/>
                        <a:t>(قرض بدون فائدة)</a:t>
                      </a:r>
                      <a:endParaRPr lang="fr-FR" sz="1600" dirty="0"/>
                    </a:p>
                  </a:txBody>
                  <a:tcPr/>
                </a:tc>
                <a:tc>
                  <a:txBody>
                    <a:bodyPr/>
                    <a:lstStyle/>
                    <a:p>
                      <a:pPr algn="ctr" rtl="1"/>
                      <a:r>
                        <a:rPr lang="ar-DZ" sz="1600" dirty="0" smtClean="0">
                          <a:latin typeface="Times New Roman" pitchFamily="18" charset="0"/>
                          <a:cs typeface="Times New Roman" pitchFamily="18" charset="0"/>
                        </a:rPr>
                        <a:t>لدعم التنمية المقاولتية </a:t>
                      </a:r>
                      <a:endParaRPr lang="fr-FR" sz="1600" dirty="0"/>
                    </a:p>
                  </a:txBody>
                  <a:tcPr/>
                </a:tc>
                <a:tc>
                  <a:txBody>
                    <a:bodyPr/>
                    <a:lstStyle/>
                    <a:p>
                      <a:pPr algn="ctr" rtl="1"/>
                      <a:r>
                        <a:rPr lang="ar-DZ" sz="1600" dirty="0" smtClean="0"/>
                        <a:t>المستويات </a:t>
                      </a:r>
                      <a:endParaRPr lang="fr-FR" sz="1600" dirty="0"/>
                    </a:p>
                  </a:txBody>
                  <a:tcPr/>
                </a:tc>
                <a:extLst>
                  <a:ext uri="{0D108BD9-81ED-4DB2-BD59-A6C34878D82A}">
                    <a16:rowId xmlns:a16="http://schemas.microsoft.com/office/drawing/2014/main" val="10000"/>
                  </a:ext>
                </a:extLst>
              </a:tr>
              <a:tr h="386956">
                <a:tc>
                  <a:txBody>
                    <a:bodyPr/>
                    <a:lstStyle/>
                    <a:p>
                      <a:pPr algn="ctr"/>
                      <a:r>
                        <a:rPr lang="fr-FR" sz="1600" dirty="0" smtClean="0"/>
                        <a:t>%</a:t>
                      </a:r>
                      <a:r>
                        <a:rPr lang="ar-DZ" sz="1600" dirty="0" smtClean="0"/>
                        <a:t>28</a:t>
                      </a:r>
                      <a:endParaRPr lang="fr-FR" sz="1600" dirty="0"/>
                    </a:p>
                  </a:txBody>
                  <a:tcPr/>
                </a:tc>
                <a:tc>
                  <a:txBody>
                    <a:bodyPr/>
                    <a:lstStyle/>
                    <a:p>
                      <a:pPr algn="ctr"/>
                      <a:r>
                        <a:rPr lang="ar-DZ" sz="1600" dirty="0" smtClean="0">
                          <a:latin typeface="Times New Roman" pitchFamily="18" charset="0"/>
                          <a:cs typeface="Times New Roman" pitchFamily="18" charset="0"/>
                        </a:rPr>
                        <a:t>لدعم التنمية المقاولتية </a:t>
                      </a:r>
                      <a:endParaRPr lang="fr-FR" sz="1600" dirty="0"/>
                    </a:p>
                  </a:txBody>
                  <a:tcPr/>
                </a:tc>
                <a:tc>
                  <a:txBody>
                    <a:bodyPr/>
                    <a:lstStyle/>
                    <a:p>
                      <a:pPr algn="ctr" rtl="1"/>
                      <a:r>
                        <a:rPr lang="ar-DZ" sz="1600" b="1" dirty="0" smtClean="0"/>
                        <a:t>المستوى الثاني </a:t>
                      </a:r>
                      <a:endParaRPr lang="fr-FR" sz="1600" b="1"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4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diamond(in)">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ox(in)">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2309</TotalTime>
  <Words>1366</Words>
  <Application>Microsoft Office PowerPoint</Application>
  <PresentationFormat>Widescreen</PresentationFormat>
  <Paragraphs>173</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ae_Dimnah</vt:lpstr>
      <vt:lpstr>AF_Taif Normal</vt:lpstr>
      <vt:lpstr>Arial</vt:lpstr>
      <vt:lpstr>Century Gothic</vt:lpstr>
      <vt:lpstr>Tahoma</vt:lpstr>
      <vt:lpstr>Times New Roman</vt:lpstr>
      <vt:lpstr>Wingdings</vt:lpstr>
      <vt:lpstr>Wingdings 3</vt:lpstr>
      <vt:lpstr>Brin</vt:lpstr>
      <vt:lpstr>  دور الوكالة الوطنية لدعم وتنمية المقاولاتية (ANADE) في دعم المشروعات  الصغيرة والمتوسطة </vt:lpstr>
      <vt:lpstr>محتويات المحاضرة</vt:lpstr>
      <vt:lpstr>PowerPoint Presentation</vt:lpstr>
      <vt:lpstr>PowerPoint Presentation</vt:lpstr>
      <vt:lpstr>  يمكن ان نقدم نشأة و تعريف الوكالة كما يلي: تم انشاء الوكالة الوطنية  لدعم وتشغيل الشباب عملا بالمادة 16 من الامر رقم 96_14 المؤرخ في 8 صفر عام 1417 بموجب المرسوم التنفيذي رقم 96_296 المؤرخ في 24 جانفي 1996 ، وقد وضعت تحت سلطة رئيس الحكومة ، و يتولى الوزير المكلف بالتشغيل المتابعة العملية لجميع نشاطات الوكالة .و هي هيئة وطنية ذات طابع خاص تتمتع بالشخصية المعنوية و الاستقلال المالي ، و تسعى لتشجيع كل الصيغ المؤدية لانعاش قطاع التشغيل الشبابي من خلال انشاء مؤسسات.            </vt:lpstr>
      <vt:lpstr>مهام و اهداف الوكالة الوطنية لدعم وتنمية المقاولاتية (ANADE)  </vt:lpstr>
      <vt:lpstr>شروط وضوابط الاستفادة من دعم الوكالة   1_ يستفيد من اعانة و التي تمنح مرة واحدة عند انطلاق  المشروع ، صاحب المشروع الذي يستوفي مجموعة من الشروط التالية:   -ان يكون بين 19 و 35 سنة عندما يولد الاستثمار مالا يقل عن 3 وظايف دائمة (بما في ذلك الشباب المبادرين في الشركة) قد يتم رفع  الحد الأدنى لسن مدير الشركة التي تم انشاؤها الى 40 عام . - الحصول على شهادة او مؤهل مهني و معرفة مهنية . - تعبئة مساهمة شخصية في شكل الأموال الخاصة . - عدم التواجد في العمل مدفوع الاجر عند ادخال استمارة التسجيل للحصول على المساعدة .   -ان يكون مسجلا في خدمات وكالة التوظيف الوطنية كشباب للعمالة العاطلين عن العمل . - عدم التسجيل على مستوى مركز تدريب او معهد او جامعة في وقت تقديم طلب المساعدة الا اذا كان تطورا في نشاطها . -أن لا يكون قد استفاد من الأجهزة الأخرى لإنشاء مؤسسة.   </vt:lpstr>
      <vt:lpstr>PowerPoint Presentation</vt:lpstr>
      <vt:lpstr>PowerPoint Presentation</vt:lpstr>
      <vt:lpstr>PowerPoint Presentation</vt:lpstr>
      <vt:lpstr>PowerPoint Presentation</vt:lpstr>
      <vt:lpstr>PowerPoint Presentation</vt:lpstr>
      <vt:lpstr>: قرض التوسيع لدعم المؤسسات الصغيرة والمتوسطة. </vt:lpstr>
      <vt:lpstr>PowerPoint Presentation</vt:lpstr>
      <vt:lpstr>1 .مرافقة أصحاب المشاريع الاستثمارية: تقوم الوكالة الوطنية لدعم تشـغيل الشـباب بتكوين فرق من المرافقين، مهمتهم الرئيسـية مسـاعدة ومرافقة أصحاب المشاريع الاستثمارية ، وفق المراحل التالية : </vt:lpstr>
      <vt:lpstr>PowerPoint Presentation</vt:lpstr>
      <vt:lpstr>2 .تكوين الشباب أصحاب المشاريع الاستثمارية: لدى كل فرع محلي مكون استفاد من تكوين حول البيداغوجية و محتـوى المـواد ، وتسـير برمجة الدورات التكوينية وتطبيقها، محليا من طرف المكون بالتشاور مع مـدير الفـرع ، ويتضـمن برنامج تكوين الشباب أصحاب المشاريع أربع مواد هي : </vt:lpstr>
      <vt:lpstr>المطلب الرابع: حصيلة نشاط الوكالة في مجال تمويل المشاريع على المسـتوى الـوطني.  منـذ تأسـيس الوكالة سنة 1996م تم استحداث 159114 مشروع استثماري جديد في مختلف قطاعات النشاط، وتتـوزع بينها كالآتي:    * الخدمات بـ49294 مشروع ..............................(%31) .  * نقل البضائع بـ27456 مشروع........................... (%17) .  * الصناعة التقليدية والحرف بـ23872مشروع..............(15%).  * الفلاحة بـ16380مشروع ................................(10%).  * نقل المسافرين بـ13958 مشروع ....................... .(9%).  * البناء والأشغال العمومية بـ11228 مشروع ..............(7%) .  * الصناعة بـ 8421 مشروع ...............................(5%) .  * المهن الحرة بـ 3955 مشروع .........................(2.49%).  * الصيانة بـ 3506 مشروع ...............................(2 %) .  * الصيد البحري بـ 616 مشروع.........................( 0.39%).  * الري ب 428 مشروع ...................................(%0.27) .      </vt:lpstr>
      <vt:lpstr>حصيلة نشاط الوكالة في مجال تمويل المشاريع على المستوى الوطني</vt:lpstr>
      <vt:lpstr>المطلب الرابع: المعوقات التي تواجه الوكالة  -تجاوزات بعض مديري فروع الوكالات الوطنية لدعم وتنمية المقاولاتية، المتمثلة في اصدار أوامر بالموافقة على تمويل عمليات شراء عتاد يخص بعض المشاريع دون توفر المقاييس . -عدم قدرة الشباب على دعم المساهمة الشخصية في المشروع و التي كانت تقدر 4 بل مئة الى 10 بل مئة وفي اطار التدابير الجديدة أصبحت تقدر ب 1 بل مئة الى 2 بل مئة مما عطل انطلاق المشارع . -عدم تسدد الشباب أصحاب المشاريع الاستثمارية أقساط الديون في الآجال المحددة قانونا . - افلاس الكثير من المؤسسات المدعمة من طرف الوكالة سبب عجزا ماليا لتمويل مشاريع جديدة . -تحويل فئة من القروض الممنوحة الى غير الوجهة المقرر لها ، مما دفع بالوكالة الى تحويل أصحاب تلك القروض الى العدالة . -تماطل البنوك في منح التمويل الازم رغم الاتفاقية التي تربطها بجهاز الوكالة و الدولة . </vt:lpstr>
      <vt:lpstr>خاتمة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الوكالة الوطنية لدعم تشغيل الشباب  في دعم المؤسسات الصغيرة و المتوسطة Ansaj</dc:title>
  <dc:creator>Utilisateur Windows</dc:creator>
  <cp:lastModifiedBy>pc</cp:lastModifiedBy>
  <cp:revision>120</cp:revision>
  <dcterms:created xsi:type="dcterms:W3CDTF">2021-02-08T11:37:59Z</dcterms:created>
  <dcterms:modified xsi:type="dcterms:W3CDTF">2022-01-14T15:22:17Z</dcterms:modified>
</cp:coreProperties>
</file>