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72" d="100"/>
          <a:sy n="72" d="100"/>
        </p:scale>
        <p:origin x="6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BCAD798-8A08-4AD9-983C-D3EFE992CFD4}" type="datetimeFigureOut">
              <a:rPr lang="fr-FR" smtClean="0"/>
              <a:t>10/02/2021</a:t>
            </a:fld>
            <a:endParaRPr lang="fr-F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F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6D34BB-5DAB-4A07-9571-A4D29705FEEF}" type="slidenum">
              <a:rPr lang="fr-FR" smtClean="0"/>
              <a:t>‹N°›</a:t>
            </a:fld>
            <a:endParaRPr lang="fr-F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3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CAD798-8A08-4AD9-983C-D3EFE992CFD4}" type="datetimeFigureOut">
              <a:rPr lang="fr-FR" smtClean="0"/>
              <a:t>10/02/2021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6D34BB-5DAB-4A07-9571-A4D29705FEEF}" type="slidenum">
              <a:rPr lang="fr-FR" smtClean="0"/>
              <a:t>‹N°›</a:t>
            </a:fld>
            <a:endParaRPr lang="fr-FR"/>
          </a:p>
        </p:txBody>
      </p:sp>
    </p:spTree>
    <p:extLst>
      <p:ext uri="{BB962C8B-B14F-4D97-AF65-F5344CB8AC3E}">
        <p14:creationId xmlns:p14="http://schemas.microsoft.com/office/powerpoint/2010/main" val="340888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CAD798-8A08-4AD9-983C-D3EFE992CFD4}" type="datetimeFigureOut">
              <a:rPr lang="fr-FR" smtClean="0"/>
              <a:t>10/02/2021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6D34BB-5DAB-4A07-9571-A4D29705FEEF}" type="slidenum">
              <a:rPr lang="fr-FR" smtClean="0"/>
              <a:t>‹N°›</a:t>
            </a:fld>
            <a:endParaRPr lang="fr-FR"/>
          </a:p>
        </p:txBody>
      </p:sp>
    </p:spTree>
    <p:extLst>
      <p:ext uri="{BB962C8B-B14F-4D97-AF65-F5344CB8AC3E}">
        <p14:creationId xmlns:p14="http://schemas.microsoft.com/office/powerpoint/2010/main" val="201445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CAD798-8A08-4AD9-983C-D3EFE992CFD4}" type="datetimeFigureOut">
              <a:rPr lang="fr-FR" smtClean="0"/>
              <a:t>10/02/2021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6D34BB-5DAB-4A07-9571-A4D29705FEEF}" type="slidenum">
              <a:rPr lang="fr-FR" smtClean="0"/>
              <a:t>‹N°›</a:t>
            </a:fld>
            <a:endParaRPr lang="fr-FR"/>
          </a:p>
        </p:txBody>
      </p:sp>
    </p:spTree>
    <p:extLst>
      <p:ext uri="{BB962C8B-B14F-4D97-AF65-F5344CB8AC3E}">
        <p14:creationId xmlns:p14="http://schemas.microsoft.com/office/powerpoint/2010/main" val="37236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BCAD798-8A08-4AD9-983C-D3EFE992CFD4}" type="datetimeFigureOut">
              <a:rPr lang="fr-FR" smtClean="0"/>
              <a:t>10/02/2021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6D34BB-5DAB-4A07-9571-A4D29705FEEF}" type="slidenum">
              <a:rPr lang="fr-FR" smtClean="0"/>
              <a:t>‹N°›</a:t>
            </a:fld>
            <a:endParaRPr lang="fr-F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73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BCAD798-8A08-4AD9-983C-D3EFE992CFD4}" type="datetimeFigureOut">
              <a:rPr lang="fr-FR" smtClean="0"/>
              <a:t>10/02/2021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6D34BB-5DAB-4A07-9571-A4D29705FEEF}" type="slidenum">
              <a:rPr lang="fr-FR" smtClean="0"/>
              <a:t>‹N°›</a:t>
            </a:fld>
            <a:endParaRPr lang="fr-FR"/>
          </a:p>
        </p:txBody>
      </p:sp>
    </p:spTree>
    <p:extLst>
      <p:ext uri="{BB962C8B-B14F-4D97-AF65-F5344CB8AC3E}">
        <p14:creationId xmlns:p14="http://schemas.microsoft.com/office/powerpoint/2010/main" val="33320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BCAD798-8A08-4AD9-983C-D3EFE992CFD4}" type="datetimeFigureOut">
              <a:rPr lang="fr-FR" smtClean="0"/>
              <a:t>10/02/2021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F6D34BB-5DAB-4A07-9571-A4D29705FEEF}" type="slidenum">
              <a:rPr lang="fr-FR" smtClean="0"/>
              <a:t>‹N°›</a:t>
            </a:fld>
            <a:endParaRPr lang="fr-FR"/>
          </a:p>
        </p:txBody>
      </p:sp>
    </p:spTree>
    <p:extLst>
      <p:ext uri="{BB962C8B-B14F-4D97-AF65-F5344CB8AC3E}">
        <p14:creationId xmlns:p14="http://schemas.microsoft.com/office/powerpoint/2010/main" val="11742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BCAD798-8A08-4AD9-983C-D3EFE992CFD4}" type="datetimeFigureOut">
              <a:rPr lang="fr-FR" smtClean="0"/>
              <a:t>10/02/2021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F6D34BB-5DAB-4A07-9571-A4D29705FEEF}" type="slidenum">
              <a:rPr lang="fr-FR" smtClean="0"/>
              <a:t>‹N°›</a:t>
            </a:fld>
            <a:endParaRPr lang="fr-FR"/>
          </a:p>
        </p:txBody>
      </p:sp>
    </p:spTree>
    <p:extLst>
      <p:ext uri="{BB962C8B-B14F-4D97-AF65-F5344CB8AC3E}">
        <p14:creationId xmlns:p14="http://schemas.microsoft.com/office/powerpoint/2010/main" val="406302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798-8A08-4AD9-983C-D3EFE992CFD4}" type="datetimeFigureOut">
              <a:rPr lang="fr-FR" smtClean="0"/>
              <a:t>10/02/2021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F6D34BB-5DAB-4A07-9571-A4D29705FEEF}" type="slidenum">
              <a:rPr lang="fr-FR" smtClean="0"/>
              <a:t>‹N°›</a:t>
            </a:fld>
            <a:endParaRPr lang="fr-FR"/>
          </a:p>
        </p:txBody>
      </p:sp>
    </p:spTree>
    <p:extLst>
      <p:ext uri="{BB962C8B-B14F-4D97-AF65-F5344CB8AC3E}">
        <p14:creationId xmlns:p14="http://schemas.microsoft.com/office/powerpoint/2010/main" val="26549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CAD798-8A08-4AD9-983C-D3EFE992CFD4}" type="datetimeFigureOut">
              <a:rPr lang="fr-FR" smtClean="0"/>
              <a:t>10/02/2021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6D34BB-5DAB-4A07-9571-A4D29705FEEF}" type="slidenum">
              <a:rPr lang="fr-FR" smtClean="0"/>
              <a:t>‹N°›</a:t>
            </a:fld>
            <a:endParaRPr lang="fr-FR"/>
          </a:p>
        </p:txBody>
      </p:sp>
    </p:spTree>
    <p:extLst>
      <p:ext uri="{BB962C8B-B14F-4D97-AF65-F5344CB8AC3E}">
        <p14:creationId xmlns:p14="http://schemas.microsoft.com/office/powerpoint/2010/main" val="125136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CAD798-8A08-4AD9-983C-D3EFE992CFD4}" type="datetimeFigureOut">
              <a:rPr lang="fr-FR" smtClean="0"/>
              <a:t>10/02/2021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6D34BB-5DAB-4A07-9571-A4D29705FEEF}" type="slidenum">
              <a:rPr lang="fr-FR" smtClean="0"/>
              <a:t>‹N°›</a:t>
            </a:fld>
            <a:endParaRPr lang="fr-FR"/>
          </a:p>
        </p:txBody>
      </p:sp>
    </p:spTree>
    <p:extLst>
      <p:ext uri="{BB962C8B-B14F-4D97-AF65-F5344CB8AC3E}">
        <p14:creationId xmlns:p14="http://schemas.microsoft.com/office/powerpoint/2010/main" val="175657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BCAD798-8A08-4AD9-983C-D3EFE992CFD4}" type="datetimeFigureOut">
              <a:rPr lang="fr-FR" smtClean="0"/>
              <a:t>10/02/2021</a:t>
            </a:fld>
            <a:endParaRPr lang="fr-F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F6D34BB-5DAB-4A07-9571-A4D29705FEEF}" type="slidenum">
              <a:rPr lang="fr-FR" smtClean="0"/>
              <a:t>‹N°›</a:t>
            </a:fld>
            <a:endParaRPr lang="fr-FR"/>
          </a:p>
        </p:txBody>
      </p:sp>
    </p:spTree>
    <p:extLst>
      <p:ext uri="{BB962C8B-B14F-4D97-AF65-F5344CB8AC3E}">
        <p14:creationId xmlns:p14="http://schemas.microsoft.com/office/powerpoint/2010/main" val="189094413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86E3A-B94A-42D6-9CAF-1CF45814168E}"/>
              </a:ext>
            </a:extLst>
          </p:cNvPr>
          <p:cNvSpPr txBox="1"/>
          <p:nvPr/>
        </p:nvSpPr>
        <p:spPr>
          <a:xfrm>
            <a:off x="2517913" y="188987"/>
            <a:ext cx="6096000" cy="2308324"/>
          </a:xfrm>
          <a:prstGeom prst="rect">
            <a:avLst/>
          </a:prstGeom>
          <a:noFill/>
        </p:spPr>
        <p:txBody>
          <a:bodyPr wrap="square">
            <a:spAutoFit/>
          </a:bodyPr>
          <a:lstStyle/>
          <a:p>
            <a:pPr algn="ctr"/>
            <a:r>
              <a:rPr lang="fr-FR" sz="2400" b="1" dirty="0">
                <a:solidFill>
                  <a:schemeClr val="tx1"/>
                </a:solidFill>
                <a:latin typeface="Times New Roman" panose="02020603050405020304" pitchFamily="18" charset="0"/>
                <a:cs typeface="Times New Roman" panose="02020603050405020304" pitchFamily="18" charset="0"/>
              </a:rPr>
              <a:t>REPUBLIQUE ALGERIENNE DEMOCRATIQUE ET POPULAIRE </a:t>
            </a:r>
            <a:br>
              <a:rPr lang="fr-FR" sz="2400" b="1" dirty="0">
                <a:solidFill>
                  <a:schemeClr val="tx1"/>
                </a:solidFill>
                <a:latin typeface="Times New Roman" panose="02020603050405020304" pitchFamily="18" charset="0"/>
                <a:cs typeface="Times New Roman" panose="02020603050405020304" pitchFamily="18" charset="0"/>
              </a:rPr>
            </a:br>
            <a:r>
              <a:rPr lang="fr-FR" sz="2400" b="1" dirty="0">
                <a:solidFill>
                  <a:schemeClr val="tx1"/>
                </a:solidFill>
                <a:latin typeface="Times New Roman" panose="02020603050405020304" pitchFamily="18" charset="0"/>
                <a:cs typeface="Times New Roman" panose="02020603050405020304" pitchFamily="18" charset="0"/>
              </a:rPr>
              <a:t>Ministère De L’enseignement Supérieur </a:t>
            </a:r>
            <a:br>
              <a:rPr lang="fr-FR" sz="2400" b="1" dirty="0">
                <a:solidFill>
                  <a:schemeClr val="tx1"/>
                </a:solidFill>
                <a:latin typeface="Times New Roman" panose="02020603050405020304" pitchFamily="18" charset="0"/>
                <a:cs typeface="Times New Roman" panose="02020603050405020304" pitchFamily="18" charset="0"/>
              </a:rPr>
            </a:br>
            <a:r>
              <a:rPr lang="fr-FR" sz="2400" b="1" dirty="0">
                <a:solidFill>
                  <a:schemeClr val="tx1"/>
                </a:solidFill>
                <a:latin typeface="Times New Roman" panose="02020603050405020304" pitchFamily="18" charset="0"/>
                <a:cs typeface="Times New Roman" panose="02020603050405020304" pitchFamily="18" charset="0"/>
              </a:rPr>
              <a:t>Et De La Recherche Scientifique</a:t>
            </a:r>
            <a:br>
              <a:rPr lang="fr-FR" sz="2400" b="1" dirty="0">
                <a:solidFill>
                  <a:schemeClr val="tx1"/>
                </a:solidFill>
                <a:latin typeface="Times New Roman" panose="02020603050405020304" pitchFamily="18" charset="0"/>
                <a:cs typeface="Times New Roman" panose="02020603050405020304" pitchFamily="18" charset="0"/>
              </a:rPr>
            </a:br>
            <a:r>
              <a:rPr lang="fr-FR" sz="2400" b="1" dirty="0">
                <a:solidFill>
                  <a:schemeClr val="tx1"/>
                </a:solidFill>
                <a:latin typeface="Times New Roman" panose="02020603050405020304" pitchFamily="18" charset="0"/>
                <a:cs typeface="Times New Roman" panose="02020603050405020304" pitchFamily="18" charset="0"/>
              </a:rPr>
              <a:t>Université L’arbi Ben M’</a:t>
            </a:r>
            <a:r>
              <a:rPr lang="fr-FR" sz="2400" b="1" dirty="0" err="1">
                <a:solidFill>
                  <a:schemeClr val="tx1"/>
                </a:solidFill>
                <a:latin typeface="Times New Roman" panose="02020603050405020304" pitchFamily="18" charset="0"/>
                <a:cs typeface="Times New Roman" panose="02020603050405020304" pitchFamily="18" charset="0"/>
              </a:rPr>
              <a:t>hidi</a:t>
            </a:r>
            <a:r>
              <a:rPr lang="fr-FR" sz="2400" b="1" dirty="0">
                <a:solidFill>
                  <a:schemeClr val="tx1"/>
                </a:solidFill>
                <a:latin typeface="Times New Roman" panose="02020603050405020304" pitchFamily="18" charset="0"/>
                <a:cs typeface="Times New Roman" panose="02020603050405020304" pitchFamily="18" charset="0"/>
              </a:rPr>
              <a:t> </a:t>
            </a:r>
            <a:br>
              <a:rPr lang="fr-FR" sz="2400" b="1" dirty="0">
                <a:solidFill>
                  <a:schemeClr val="tx1"/>
                </a:solidFill>
                <a:latin typeface="Times New Roman" panose="02020603050405020304" pitchFamily="18" charset="0"/>
                <a:cs typeface="Times New Roman" panose="02020603050405020304" pitchFamily="18" charset="0"/>
              </a:rPr>
            </a:br>
            <a:r>
              <a:rPr lang="fr-FR" sz="2400" b="1" dirty="0">
                <a:solidFill>
                  <a:schemeClr val="tx1"/>
                </a:solidFill>
                <a:latin typeface="Times New Roman" panose="02020603050405020304" pitchFamily="18" charset="0"/>
                <a:cs typeface="Times New Roman" panose="02020603050405020304" pitchFamily="18" charset="0"/>
              </a:rPr>
              <a:t>Oum El </a:t>
            </a:r>
            <a:r>
              <a:rPr lang="fr-FR" sz="2400" b="1" dirty="0" err="1">
                <a:solidFill>
                  <a:schemeClr val="tx1"/>
                </a:solidFill>
                <a:latin typeface="Times New Roman" panose="02020603050405020304" pitchFamily="18" charset="0"/>
                <a:cs typeface="Times New Roman" panose="02020603050405020304" pitchFamily="18" charset="0"/>
              </a:rPr>
              <a:t>Bouaghi</a:t>
            </a:r>
            <a:r>
              <a:rPr lang="fr-FR" sz="2400" b="1" dirty="0">
                <a:solidFill>
                  <a:schemeClr val="tx1"/>
                </a:solidFill>
                <a:latin typeface="Times New Roman" panose="02020603050405020304" pitchFamily="18" charset="0"/>
                <a:cs typeface="Times New Roman" panose="02020603050405020304" pitchFamily="18" charset="0"/>
              </a:rPr>
              <a:t> </a:t>
            </a:r>
            <a:endParaRPr lang="fr-FR" sz="2400" b="1"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4688D553-0C53-4343-B9A1-5820CB03A341}"/>
              </a:ext>
            </a:extLst>
          </p:cNvPr>
          <p:cNvSpPr txBox="1"/>
          <p:nvPr/>
        </p:nvSpPr>
        <p:spPr>
          <a:xfrm>
            <a:off x="1762539" y="2503213"/>
            <a:ext cx="9263270" cy="3231654"/>
          </a:xfrm>
          <a:prstGeom prst="rect">
            <a:avLst/>
          </a:prstGeom>
          <a:noFill/>
        </p:spPr>
        <p:txBody>
          <a:bodyPr wrap="square">
            <a:spAutoFit/>
          </a:bodyPr>
          <a:lstStyle/>
          <a:p>
            <a:r>
              <a:rPr lang="fr-FR" sz="24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Département : </a:t>
            </a:r>
            <a:r>
              <a:rPr lang="fr-FR" sz="2400" b="1" dirty="0">
                <a:solidFill>
                  <a:schemeClr val="tx1"/>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Science de la nature et de la vie </a:t>
            </a:r>
          </a:p>
          <a:p>
            <a:r>
              <a:rPr lang="fr-FR" sz="24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Institut: </a:t>
            </a:r>
            <a:r>
              <a:rPr lang="fr-FR" sz="2400" b="1" dirty="0">
                <a:solidFill>
                  <a:schemeClr val="tx1"/>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Biologie</a:t>
            </a:r>
          </a:p>
          <a:p>
            <a:r>
              <a:rPr lang="fr-FR" sz="2400" b="1" dirty="0">
                <a:solidFill>
                  <a:schemeClr val="tx1"/>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fr-FR" sz="24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Spécialité: </a:t>
            </a:r>
            <a:r>
              <a:rPr lang="fr-FR" sz="2400" b="1" dirty="0">
                <a:solidFill>
                  <a:schemeClr val="tx1"/>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Biotechnologie végétale et amélioration des plantes</a:t>
            </a:r>
          </a:p>
          <a:p>
            <a:r>
              <a:rPr lang="fr-FR" sz="2400" b="1" dirty="0">
                <a:solidFill>
                  <a:schemeClr val="tx1"/>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Module: TP Instruments et Méthodes de Biologie de Laboratoires</a:t>
            </a:r>
          </a:p>
          <a:p>
            <a:endParaRPr lang="fr-FR" sz="3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a:p>
            <a:pPr algn="ctr"/>
            <a:endParaRPr lang="fr-FR" sz="2400" b="1" dirty="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a:p>
            <a:pPr algn="ctr"/>
            <a:r>
              <a:rPr lang="fr-FR" sz="2400" b="1" dirty="0">
                <a:solidFill>
                  <a:schemeClr val="tx1"/>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Réalisé par:</a:t>
            </a:r>
          </a:p>
          <a:p>
            <a:pPr algn="ctr"/>
            <a:r>
              <a:rPr lang="fr-FR" sz="2400" b="1" dirty="0">
                <a:solidFill>
                  <a:srgbClr val="FF0000"/>
                </a:solidFill>
                <a:effectLst>
                  <a:outerShdw blurRad="31750" dist="25400" dir="5400000" algn="tl" rotWithShape="0">
                    <a:srgbClr val="000000">
                      <a:alpha val="25000"/>
                    </a:srgbClr>
                  </a:outerShdw>
                </a:effectLst>
                <a:latin typeface="Algerian" panose="04020705040A02060702" pitchFamily="82" charset="0"/>
                <a:cs typeface="Times New Roman" panose="02020603050405020304" pitchFamily="18" charset="0"/>
              </a:rPr>
              <a:t>CHEBOUT </a:t>
            </a:r>
            <a:r>
              <a:rPr lang="fr-FR" sz="2400" b="1" dirty="0" err="1">
                <a:solidFill>
                  <a:srgbClr val="FF0000"/>
                </a:solidFill>
                <a:effectLst>
                  <a:outerShdw blurRad="31750" dist="25400" dir="5400000" algn="tl" rotWithShape="0">
                    <a:srgbClr val="000000">
                      <a:alpha val="25000"/>
                    </a:srgbClr>
                  </a:outerShdw>
                </a:effectLst>
                <a:latin typeface="Algerian" panose="04020705040A02060702" pitchFamily="82" charset="0"/>
                <a:cs typeface="Times New Roman" panose="02020603050405020304" pitchFamily="18" charset="0"/>
              </a:rPr>
              <a:t>Abderrezzeq</a:t>
            </a:r>
            <a:r>
              <a:rPr lang="fr-FR" sz="2400" b="1" dirty="0">
                <a:solidFill>
                  <a:srgbClr val="FF0000"/>
                </a:solidFill>
                <a:effectLst>
                  <a:outerShdw blurRad="31750" dist="25400" dir="5400000" algn="tl" rotWithShape="0">
                    <a:srgbClr val="000000">
                      <a:alpha val="25000"/>
                    </a:srgbClr>
                  </a:outerShdw>
                </a:effectLst>
                <a:latin typeface="Algerian" panose="04020705040A02060702" pitchFamily="82" charset="0"/>
                <a:cs typeface="Times New Roman" panose="02020603050405020304" pitchFamily="18" charset="0"/>
              </a:rPr>
              <a:t> </a:t>
            </a:r>
          </a:p>
        </p:txBody>
      </p:sp>
      <p:sp>
        <p:nvSpPr>
          <p:cNvPr id="8" name="Ruban : incliné vers le haut 7">
            <a:extLst>
              <a:ext uri="{FF2B5EF4-FFF2-40B4-BE49-F238E27FC236}">
                <a16:creationId xmlns:a16="http://schemas.microsoft.com/office/drawing/2014/main" id="{E9F637B8-FF51-4D8D-87FC-F923410340EE}"/>
              </a:ext>
            </a:extLst>
          </p:cNvPr>
          <p:cNvSpPr/>
          <p:nvPr/>
        </p:nvSpPr>
        <p:spPr>
          <a:xfrm>
            <a:off x="4737652" y="5903938"/>
            <a:ext cx="3127513" cy="546509"/>
          </a:xfrm>
          <a:prstGeom prst="ribbon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a:latin typeface="Times New Roman" panose="02020603050405020304" pitchFamily="18" charset="0"/>
                <a:cs typeface="Times New Roman" panose="02020603050405020304" pitchFamily="18" charset="0"/>
              </a:rPr>
              <a:t>2020/2021</a:t>
            </a:r>
          </a:p>
        </p:txBody>
      </p:sp>
      <p:sp>
        <p:nvSpPr>
          <p:cNvPr id="9" name="Rectangle : avec coins arrondis en haut 8">
            <a:extLst>
              <a:ext uri="{FF2B5EF4-FFF2-40B4-BE49-F238E27FC236}">
                <a16:creationId xmlns:a16="http://schemas.microsoft.com/office/drawing/2014/main" id="{03C997B8-48CB-4A4D-9A65-E7FD9D0A5EF1}"/>
              </a:ext>
            </a:extLst>
          </p:cNvPr>
          <p:cNvSpPr/>
          <p:nvPr/>
        </p:nvSpPr>
        <p:spPr>
          <a:xfrm>
            <a:off x="3763618" y="4119040"/>
            <a:ext cx="5446643" cy="546509"/>
          </a:xfrm>
          <a:prstGeom prst="round2Same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rgbClr val="FF0000"/>
              </a:solidFill>
              <a:effectLst>
                <a:outerShdw blurRad="31750" dist="25400" dir="5400000" algn="tl" rotWithShape="0">
                  <a:srgbClr val="000000">
                    <a:alpha val="25000"/>
                  </a:srgbClr>
                </a:outerShdw>
              </a:effectLst>
              <a:latin typeface="Algerian" panose="04020705040A02060702" pitchFamily="82" charset="0"/>
              <a:cs typeface="Times New Roman" panose="02020603050405020304" pitchFamily="18" charset="0"/>
            </a:endParaRPr>
          </a:p>
          <a:p>
            <a:pPr algn="ctr"/>
            <a:r>
              <a:rPr lang="fr-FR" sz="2800" b="1" dirty="0">
                <a:solidFill>
                  <a:srgbClr val="FF0000"/>
                </a:solidFill>
                <a:latin typeface="Times New Roman" panose="02020603050405020304" pitchFamily="18" charset="0"/>
                <a:cs typeface="Times New Roman" panose="02020603050405020304" pitchFamily="18" charset="0"/>
              </a:rPr>
              <a:t>L'ÉLECTROPHORÈSE</a:t>
            </a:r>
          </a:p>
          <a:p>
            <a:pPr algn="ctr"/>
            <a:endParaRPr lang="fr-FR" sz="2400" b="1" dirty="0">
              <a:solidFill>
                <a:srgbClr val="FF0000"/>
              </a:solidFill>
              <a:effectLst>
                <a:outerShdw blurRad="31750" dist="25400" dir="5400000" algn="tl" rotWithShape="0">
                  <a:srgbClr val="000000">
                    <a:alpha val="25000"/>
                  </a:srgbClr>
                </a:outerShdw>
              </a:effectLst>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2973763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E0F24C-2E9A-4185-8A9B-CEB1C5FC571C}"/>
              </a:ext>
            </a:extLst>
          </p:cNvPr>
          <p:cNvSpPr/>
          <p:nvPr/>
        </p:nvSpPr>
        <p:spPr>
          <a:xfrm>
            <a:off x="335280" y="452919"/>
            <a:ext cx="11525416" cy="3847207"/>
          </a:xfrm>
          <a:prstGeom prst="rect">
            <a:avLst/>
          </a:prstGeom>
        </p:spPr>
        <p:txBody>
          <a:bodyPr wrap="square">
            <a:spAutoFit/>
          </a:bodyPr>
          <a:lstStyle/>
          <a:p>
            <a:pPr marL="9948" marR="5471" indent="351659" algn="just"/>
            <a:r>
              <a:rPr lang="fr-FR" sz="2400" b="1" dirty="0">
                <a:solidFill>
                  <a:srgbClr val="FF0000"/>
                </a:solidFill>
                <a:latin typeface="Times New Roman" panose="02020603050405020304" pitchFamily="18" charset="0"/>
                <a:cs typeface="Times New Roman" panose="02020603050405020304" pitchFamily="18" charset="0"/>
              </a:rPr>
              <a:t>REVELATION DES PROTEINES PRESENTES SUR LE GEL</a:t>
            </a:r>
          </a:p>
          <a:p>
            <a:pPr marL="9948" marR="5471" indent="351659" algn="just"/>
            <a:r>
              <a:rPr lang="fr-FR" sz="2400" b="1" dirty="0">
                <a:latin typeface="Times New Roman" panose="02020603050405020304" pitchFamily="18" charset="0"/>
                <a:cs typeface="Times New Roman" panose="02020603050405020304" pitchFamily="18" charset="0"/>
              </a:rPr>
              <a:t>La visualisation de l'ensemble des protéines présentes dans le gel se fait par coloration.</a:t>
            </a:r>
          </a:p>
          <a:p>
            <a:pPr marL="9948" marR="5471" indent="351659" algn="just"/>
            <a:r>
              <a:rPr lang="fr-FR" sz="2400" b="1" dirty="0">
                <a:latin typeface="Times New Roman" panose="02020603050405020304" pitchFamily="18" charset="0"/>
                <a:cs typeface="Times New Roman" panose="02020603050405020304" pitchFamily="18" charset="0"/>
              </a:rPr>
              <a:t>La coloration est effectuée dans [a majorité des cas avec du bleu de </a:t>
            </a:r>
            <a:r>
              <a:rPr lang="fr-FR" sz="2400" b="1" dirty="0" err="1">
                <a:latin typeface="Times New Roman" panose="02020603050405020304" pitchFamily="18" charset="0"/>
                <a:cs typeface="Times New Roman" panose="02020603050405020304" pitchFamily="18" charset="0"/>
              </a:rPr>
              <a:t>Coomassie</a:t>
            </a:r>
            <a:r>
              <a:rPr lang="fr-FR" sz="2400" b="1" dirty="0">
                <a:latin typeface="Times New Roman" panose="02020603050405020304" pitchFamily="18" charset="0"/>
                <a:cs typeface="Times New Roman" panose="02020603050405020304" pitchFamily="18" charset="0"/>
              </a:rPr>
              <a:t>. Il est également possible de colorer les protéines présentes avec de l'argent.</a:t>
            </a:r>
          </a:p>
          <a:p>
            <a:pPr marL="9948" marR="5471" indent="351659" algn="just"/>
            <a:r>
              <a:rPr lang="fr-FR" sz="2400" b="1" dirty="0">
                <a:latin typeface="Times New Roman" panose="02020603050405020304" pitchFamily="18" charset="0"/>
                <a:cs typeface="Times New Roman" panose="02020603050405020304" pitchFamily="18" charset="0"/>
              </a:rPr>
              <a:t>Afin de visualiser uniquement la présence de certaines protéines, il est possible d'utiliser des anticorps marqués qui reconnaissent de manière spécifique ces protéines. Pour ce faire il est nécessaire de transférer les protéines sur une membrane de nitrocellulose (Western blot). Ce support, plus solide que les gels, permet une manipulation plus aisée.</a:t>
            </a:r>
            <a:r>
              <a:rPr lang="fr-FR" sz="2800" b="1" dirty="0">
                <a:latin typeface="Gabriola" pitchFamily="82" charset="0"/>
                <a:cs typeface="Times New Roman"/>
              </a:rPr>
              <a:t> </a:t>
            </a:r>
          </a:p>
        </p:txBody>
      </p:sp>
    </p:spTree>
    <p:extLst>
      <p:ext uri="{BB962C8B-B14F-4D97-AF65-F5344CB8AC3E}">
        <p14:creationId xmlns:p14="http://schemas.microsoft.com/office/powerpoint/2010/main" val="250342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2339-5604-4D5C-886D-9535AFD6D03E}"/>
              </a:ext>
            </a:extLst>
          </p:cNvPr>
          <p:cNvSpPr/>
          <p:nvPr/>
        </p:nvSpPr>
        <p:spPr>
          <a:xfrm>
            <a:off x="322028" y="293893"/>
            <a:ext cx="11578424" cy="5262979"/>
          </a:xfrm>
          <a:prstGeom prst="rect">
            <a:avLst/>
          </a:prstGeom>
        </p:spPr>
        <p:txBody>
          <a:bodyPr wrap="square">
            <a:spAutoFit/>
          </a:bodyPr>
          <a:lstStyle/>
          <a:p>
            <a:pPr marL="9948" marR="5471" indent="351659" algn="just"/>
            <a:r>
              <a:rPr lang="fr-FR" sz="2800" b="1" dirty="0">
                <a:solidFill>
                  <a:srgbClr val="FF0000"/>
                </a:solidFill>
                <a:latin typeface="Times New Roman" panose="02020603050405020304" pitchFamily="18" charset="0"/>
                <a:cs typeface="Times New Roman" panose="02020603050405020304" pitchFamily="18" charset="0"/>
              </a:rPr>
              <a:t>ÉLECTROPHORËÈSE SUR GEL D'AGAROSE</a:t>
            </a:r>
          </a:p>
          <a:p>
            <a:pPr marL="9948" marR="5471" indent="351659" algn="just"/>
            <a:r>
              <a:rPr lang="fr-FR" sz="2800" b="1" dirty="0">
                <a:latin typeface="Times New Roman" panose="02020603050405020304" pitchFamily="18" charset="0"/>
                <a:cs typeface="Times New Roman" panose="02020603050405020304" pitchFamily="18" charset="0"/>
              </a:rPr>
              <a:t>Ce type d'électrophorèse concerne la séparation de fragments d'acides nucléiques.</a:t>
            </a:r>
          </a:p>
          <a:p>
            <a:pPr marL="9948" marR="5471" indent="351659" algn="just"/>
            <a:r>
              <a:rPr lang="fr-FR" sz="2800" b="1" dirty="0">
                <a:latin typeface="Times New Roman" panose="02020603050405020304" pitchFamily="18" charset="0"/>
                <a:cs typeface="Times New Roman" panose="02020603050405020304" pitchFamily="18" charset="0"/>
              </a:rPr>
              <a:t>La migration des molécules se fait sur le même principe que ce qui a été décrit pour les protéines dans un gel de polyacrylamide.</a:t>
            </a:r>
          </a:p>
          <a:p>
            <a:pPr marL="9948" marR="5471" indent="351659" algn="just"/>
            <a:r>
              <a:rPr lang="fr-FR" sz="2800" b="1" dirty="0">
                <a:latin typeface="Times New Roman" panose="02020603050405020304" pitchFamily="18" charset="0"/>
                <a:cs typeface="Times New Roman" panose="02020603050405020304" pitchFamily="18" charset="0"/>
              </a:rPr>
              <a:t>Les facteurs formes et charges n'interviennent plus car les fragments d'acides nucléiques sont naturellement tous sous forme linéaire et chargés négativement. La séparation s'effectue donc directement en fonction de la taille.</a:t>
            </a:r>
          </a:p>
          <a:p>
            <a:pPr marL="9948" marR="5471" indent="351659" algn="just"/>
            <a:r>
              <a:rPr lang="fr-FR" sz="2800" b="1" dirty="0">
                <a:latin typeface="Times New Roman" panose="02020603050405020304" pitchFamily="18" charset="0"/>
                <a:cs typeface="Times New Roman" panose="02020603050405020304" pitchFamily="18" charset="0"/>
              </a:rPr>
              <a:t>Une solution </a:t>
            </a:r>
            <a:r>
              <a:rPr lang="fr-FR" sz="2800" b="1" dirty="0" err="1">
                <a:latin typeface="Times New Roman" panose="02020603050405020304" pitchFamily="18" charset="0"/>
                <a:cs typeface="Times New Roman" panose="02020603050405020304" pitchFamily="18" charset="0"/>
              </a:rPr>
              <a:t>tampar</a:t>
            </a:r>
            <a:r>
              <a:rPr lang="fr-FR" sz="2800" b="1" dirty="0">
                <a:latin typeface="Times New Roman" panose="02020603050405020304" pitchFamily="18" charset="0"/>
                <a:cs typeface="Times New Roman" panose="02020603050405020304" pitchFamily="18" charset="0"/>
              </a:rPr>
              <a:t> : est une solution qui maintient ? </a:t>
            </a:r>
            <a:r>
              <a:rPr lang="fr-FR" sz="2800" b="1" dirty="0" err="1">
                <a:latin typeface="Times New Roman" panose="02020603050405020304" pitchFamily="18" charset="0"/>
                <a:cs typeface="Times New Roman" panose="02020603050405020304" pitchFamily="18" charset="0"/>
              </a:rPr>
              <a:t>approscimatinement</a:t>
            </a:r>
            <a:r>
              <a:rPr lang="fr-FR" sz="2800" b="1" dirty="0">
                <a:latin typeface="Times New Roman" panose="02020603050405020304" pitchFamily="18" charset="0"/>
                <a:cs typeface="Times New Roman" panose="02020603050405020304" pitchFamily="18" charset="0"/>
              </a:rPr>
              <a:t> le </a:t>
            </a:r>
            <a:r>
              <a:rPr lang="fr-FR" sz="2800" b="1" dirty="0" err="1">
                <a:latin typeface="Times New Roman" panose="02020603050405020304" pitchFamily="18" charset="0"/>
                <a:cs typeface="Times New Roman" panose="02020603050405020304" pitchFamily="18" charset="0"/>
              </a:rPr>
              <a:t>meme</a:t>
            </a:r>
            <a:r>
              <a:rPr lang="fr-FR" sz="2800" b="1" dirty="0">
                <a:latin typeface="Times New Roman" panose="02020603050405020304" pitchFamily="18" charset="0"/>
                <a:cs typeface="Times New Roman" panose="02020603050405020304" pitchFamily="18" charset="0"/>
              </a:rPr>
              <a:t> PH malgré l’addition de petites quantité d’un acide ou une base ou malgré une dilution.</a:t>
            </a:r>
          </a:p>
        </p:txBody>
      </p:sp>
    </p:spTree>
    <p:extLst>
      <p:ext uri="{BB962C8B-B14F-4D97-AF65-F5344CB8AC3E}">
        <p14:creationId xmlns:p14="http://schemas.microsoft.com/office/powerpoint/2010/main" val="359773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CBC26C-C705-43EF-A491-3E5DA7A2578F}"/>
              </a:ext>
            </a:extLst>
          </p:cNvPr>
          <p:cNvSpPr/>
          <p:nvPr/>
        </p:nvSpPr>
        <p:spPr>
          <a:xfrm>
            <a:off x="4004017" y="503561"/>
            <a:ext cx="4183966" cy="461665"/>
          </a:xfrm>
          <a:prstGeom prst="rect">
            <a:avLst/>
          </a:prstGeom>
        </p:spPr>
        <p:txBody>
          <a:bodyPr wrap="none">
            <a:spAutoFit/>
          </a:bodyPr>
          <a:lstStyle/>
          <a:p>
            <a:r>
              <a:rPr lang="fr-FR" sz="2400" b="1" dirty="0">
                <a:latin typeface="Times New Roman" panose="02020603050405020304" pitchFamily="18" charset="0"/>
                <a:cs typeface="Times New Roman" panose="02020603050405020304" pitchFamily="18" charset="0"/>
              </a:rPr>
              <a:t>L’</a:t>
            </a:r>
            <a:r>
              <a:rPr lang="fr-FR" sz="2400" b="1" dirty="0" err="1">
                <a:latin typeface="Times New Roman" panose="02020603050405020304" pitchFamily="18" charset="0"/>
                <a:cs typeface="Times New Roman" panose="02020603050405020304" pitchFamily="18" charset="0"/>
              </a:rPr>
              <a:t>electrophorèse</a:t>
            </a:r>
            <a:r>
              <a:rPr lang="fr-FR" sz="2400" b="1" dirty="0">
                <a:latin typeface="Times New Roman" panose="02020603050405020304" pitchFamily="18" charset="0"/>
                <a:cs typeface="Times New Roman" panose="02020603050405020304" pitchFamily="18" charset="0"/>
              </a:rPr>
              <a:t> en conditions</a:t>
            </a:r>
            <a:endParaRPr lang="en-US" sz="2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83512E8-F276-4469-B3F0-5A6ED95BD4AE}"/>
              </a:ext>
            </a:extLst>
          </p:cNvPr>
          <p:cNvSpPr/>
          <p:nvPr/>
        </p:nvSpPr>
        <p:spPr>
          <a:xfrm>
            <a:off x="1312605" y="1389102"/>
            <a:ext cx="3224794" cy="461665"/>
          </a:xfrm>
          <a:prstGeom prst="rect">
            <a:avLst/>
          </a:prstGeom>
        </p:spPr>
        <p:txBody>
          <a:bodyPr wrap="none">
            <a:spAutoFit/>
          </a:bodyPr>
          <a:lstStyle/>
          <a:p>
            <a:r>
              <a:rPr lang="fr-FR" sz="2400" b="1" dirty="0">
                <a:latin typeface="Times New Roman" panose="02020603050405020304" pitchFamily="18" charset="0"/>
                <a:cs typeface="Times New Roman" panose="02020603050405020304" pitchFamily="18" charset="0"/>
              </a:rPr>
              <a:t>1- Non </a:t>
            </a:r>
            <a:r>
              <a:rPr lang="fr-FR" sz="2400" b="1" dirty="0" err="1">
                <a:latin typeface="Times New Roman" panose="02020603050405020304" pitchFamily="18" charset="0"/>
                <a:cs typeface="Times New Roman" panose="02020603050405020304" pitchFamily="18" charset="0"/>
              </a:rPr>
              <a:t>désaoturontes</a:t>
            </a:r>
            <a:r>
              <a:rPr lang="fr-FR" sz="2400" b="1" dirty="0">
                <a:latin typeface="Times New Roman" panose="02020603050405020304" pitchFamily="18" charset="0"/>
                <a:cs typeface="Times New Roman" panose="02020603050405020304" pitchFamily="18" charset="0"/>
              </a:rPr>
              <a:t> : </a:t>
            </a:r>
            <a:endParaRPr lang="en-US" sz="2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744AE3E-B2DF-49BF-81F6-40C909A1D4E9}"/>
              </a:ext>
            </a:extLst>
          </p:cNvPr>
          <p:cNvSpPr/>
          <p:nvPr/>
        </p:nvSpPr>
        <p:spPr>
          <a:xfrm>
            <a:off x="8187983" y="1389101"/>
            <a:ext cx="2297424" cy="461665"/>
          </a:xfrm>
          <a:prstGeom prst="rect">
            <a:avLst/>
          </a:prstGeom>
        </p:spPr>
        <p:txBody>
          <a:bodyPr wrap="none">
            <a:spAutoFit/>
          </a:bodyPr>
          <a:lstStyle/>
          <a:p>
            <a:r>
              <a:rPr lang="fr-FR" sz="2400" b="1" dirty="0">
                <a:latin typeface="Times New Roman" panose="02020603050405020304" pitchFamily="18" charset="0"/>
                <a:cs typeface="Times New Roman" panose="02020603050405020304" pitchFamily="18" charset="0"/>
              </a:rPr>
              <a:t>2- Dénaturantes</a:t>
            </a:r>
            <a:endParaRPr lang="en-US" sz="2400" b="1" dirty="0">
              <a:latin typeface="Times New Roman" panose="02020603050405020304" pitchFamily="18" charset="0"/>
              <a:cs typeface="Times New Roman" panose="02020603050405020304" pitchFamily="18" charset="0"/>
            </a:endParaRPr>
          </a:p>
        </p:txBody>
      </p:sp>
      <p:sp>
        <p:nvSpPr>
          <p:cNvPr id="5" name="Zone de texte 2">
            <a:extLst>
              <a:ext uri="{FF2B5EF4-FFF2-40B4-BE49-F238E27FC236}">
                <a16:creationId xmlns:a16="http://schemas.microsoft.com/office/drawing/2014/main" id="{747CD719-030B-4F42-9BEE-05B7DA9502F3}"/>
              </a:ext>
            </a:extLst>
          </p:cNvPr>
          <p:cNvSpPr txBox="1">
            <a:spLocks noChangeArrowheads="1"/>
          </p:cNvSpPr>
          <p:nvPr/>
        </p:nvSpPr>
        <p:spPr bwMode="auto">
          <a:xfrm>
            <a:off x="5751443" y="2133388"/>
            <a:ext cx="6049285" cy="38598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just">
              <a:lnSpc>
                <a:spcPct val="115000"/>
              </a:lnSpc>
              <a:spcBef>
                <a:spcPts val="0"/>
              </a:spcBef>
              <a:spcAft>
                <a:spcPts val="1000"/>
              </a:spcAft>
            </a:pPr>
            <a:r>
              <a:rPr lang="fr-FR" sz="2000" b="1" dirty="0">
                <a:effectLst/>
                <a:latin typeface="Times New Roman" panose="02020603050405020304" pitchFamily="18" charset="0"/>
                <a:ea typeface="Calibri"/>
                <a:cs typeface="Times New Roman" panose="02020603050405020304" pitchFamily="18" charset="0"/>
              </a:rPr>
              <a:t>les molécules sont soumis à un traitement dénaturant Détruisant leur structures </a:t>
            </a:r>
            <a:r>
              <a:rPr lang="fr-FR" sz="2000" b="1" dirty="0" err="1">
                <a:effectLst/>
                <a:latin typeface="Times New Roman" panose="02020603050405020304" pitchFamily="18" charset="0"/>
                <a:ea typeface="Calibri"/>
                <a:cs typeface="Times New Roman" panose="02020603050405020304" pitchFamily="18" charset="0"/>
              </a:rPr>
              <a:t>tridimensionelle</a:t>
            </a:r>
            <a:r>
              <a:rPr lang="fr-FR" sz="2000" b="1" dirty="0">
                <a:effectLst/>
                <a:latin typeface="Times New Roman" panose="02020603050405020304" pitchFamily="18" charset="0"/>
                <a:ea typeface="Calibri"/>
                <a:cs typeface="Times New Roman" panose="02020603050405020304" pitchFamily="18" charset="0"/>
              </a:rPr>
              <a:t> native. Il existe </a:t>
            </a:r>
            <a:r>
              <a:rPr lang="fr-FR" sz="2000" b="1" dirty="0" err="1">
                <a:effectLst/>
                <a:latin typeface="Times New Roman" panose="02020603050405020304" pitchFamily="18" charset="0"/>
                <a:ea typeface="Calibri"/>
                <a:cs typeface="Times New Roman" panose="02020603050405020304" pitchFamily="18" charset="0"/>
              </a:rPr>
              <a:t>different</a:t>
            </a:r>
            <a:r>
              <a:rPr lang="fr-FR" sz="2000" b="1" dirty="0">
                <a:effectLst/>
                <a:latin typeface="Times New Roman" panose="02020603050405020304" pitchFamily="18" charset="0"/>
                <a:ea typeface="Calibri"/>
                <a:cs typeface="Times New Roman" panose="02020603050405020304" pitchFamily="18" charset="0"/>
              </a:rPr>
              <a:t> hautes force ioniques qui vont perturbés les liaisons faibles (Hydrogènes-Electrostatiques).</a:t>
            </a:r>
            <a:endParaRPr lang="en-US" sz="1600" b="1" dirty="0">
              <a:effectLst/>
              <a:latin typeface="Times New Roman" panose="02020603050405020304" pitchFamily="18" charset="0"/>
              <a:ea typeface="Calibri"/>
              <a:cs typeface="Times New Roman" panose="02020603050405020304" pitchFamily="18" charset="0"/>
            </a:endParaRPr>
          </a:p>
          <a:p>
            <a:pPr marL="0" marR="0" algn="just">
              <a:lnSpc>
                <a:spcPct val="115000"/>
              </a:lnSpc>
              <a:spcBef>
                <a:spcPts val="0"/>
              </a:spcBef>
              <a:spcAft>
                <a:spcPts val="1000"/>
              </a:spcAft>
            </a:pPr>
            <a:r>
              <a:rPr lang="fr-FR" sz="2000" b="1" dirty="0">
                <a:effectLst/>
                <a:latin typeface="Times New Roman" panose="02020603050405020304" pitchFamily="18" charset="0"/>
                <a:ea typeface="Calibri"/>
                <a:cs typeface="Times New Roman" panose="02020603050405020304" pitchFamily="18" charset="0"/>
              </a:rPr>
              <a:t>Utilisation d’agents dénaturants comme : </a:t>
            </a:r>
            <a:endParaRPr lang="en-US" sz="1600" b="1" dirty="0">
              <a:effectLst/>
              <a:latin typeface="Times New Roman" panose="02020603050405020304" pitchFamily="18" charset="0"/>
              <a:ea typeface="Calibri"/>
              <a:cs typeface="Times New Roman" panose="02020603050405020304" pitchFamily="18" charset="0"/>
            </a:endParaRPr>
          </a:p>
          <a:p>
            <a:pPr marL="342900" marR="0" lvl="0" indent="-342900" algn="just">
              <a:lnSpc>
                <a:spcPct val="115000"/>
              </a:lnSpc>
              <a:spcBef>
                <a:spcPts val="0"/>
              </a:spcBef>
              <a:spcAft>
                <a:spcPts val="0"/>
              </a:spcAft>
              <a:buFont typeface="Symbol"/>
              <a:buChar char=""/>
            </a:pPr>
            <a:r>
              <a:rPr lang="fr-FR" sz="2000" b="1" dirty="0">
                <a:effectLst/>
                <a:latin typeface="Times New Roman" panose="02020603050405020304" pitchFamily="18" charset="0"/>
                <a:ea typeface="Calibri"/>
                <a:cs typeface="Times New Roman" panose="02020603050405020304" pitchFamily="18" charset="0"/>
              </a:rPr>
              <a:t>L’</a:t>
            </a:r>
            <a:r>
              <a:rPr lang="fr-FR" sz="2000" b="1" dirty="0" err="1">
                <a:effectLst/>
                <a:latin typeface="Times New Roman" panose="02020603050405020304" pitchFamily="18" charset="0"/>
                <a:ea typeface="Calibri"/>
                <a:cs typeface="Times New Roman" panose="02020603050405020304" pitchFamily="18" charset="0"/>
              </a:rPr>
              <a:t>irée</a:t>
            </a:r>
            <a:r>
              <a:rPr lang="fr-FR" sz="2000" b="1" dirty="0">
                <a:effectLst/>
                <a:latin typeface="Times New Roman" panose="02020603050405020304" pitchFamily="18" charset="0"/>
                <a:ea typeface="Calibri"/>
                <a:cs typeface="Times New Roman" panose="02020603050405020304" pitchFamily="18" charset="0"/>
              </a:rPr>
              <a:t> ou le SDS (Sodium </a:t>
            </a:r>
            <a:r>
              <a:rPr lang="fr-FR" sz="2000" b="1" dirty="0" err="1">
                <a:effectLst/>
                <a:latin typeface="Times New Roman" panose="02020603050405020304" pitchFamily="18" charset="0"/>
                <a:ea typeface="Calibri"/>
                <a:cs typeface="Times New Roman" panose="02020603050405020304" pitchFamily="18" charset="0"/>
              </a:rPr>
              <a:t>dodécyle</a:t>
            </a:r>
            <a:r>
              <a:rPr lang="fr-FR" sz="2000" b="1" dirty="0">
                <a:effectLst/>
                <a:latin typeface="Times New Roman" panose="02020603050405020304" pitchFamily="18" charset="0"/>
                <a:ea typeface="Calibri"/>
                <a:cs typeface="Times New Roman" panose="02020603050405020304" pitchFamily="18" charset="0"/>
              </a:rPr>
              <a:t> </a:t>
            </a:r>
            <a:r>
              <a:rPr lang="fr-FR" sz="2000" b="1" dirty="0" err="1">
                <a:effectLst/>
                <a:latin typeface="Times New Roman" panose="02020603050405020304" pitchFamily="18" charset="0"/>
                <a:ea typeface="Calibri"/>
                <a:cs typeface="Times New Roman" panose="02020603050405020304" pitchFamily="18" charset="0"/>
              </a:rPr>
              <a:t>sulfote</a:t>
            </a:r>
            <a:r>
              <a:rPr lang="fr-FR" sz="2000" b="1" dirty="0">
                <a:effectLst/>
                <a:latin typeface="Times New Roman" panose="02020603050405020304" pitchFamily="18" charset="0"/>
                <a:ea typeface="Calibri"/>
                <a:cs typeface="Times New Roman" panose="02020603050405020304" pitchFamily="18" charset="0"/>
              </a:rPr>
              <a:t>) (chargée négativement)</a:t>
            </a:r>
            <a:endParaRPr lang="en-US" sz="1600" b="1" dirty="0">
              <a:effectLst/>
              <a:latin typeface="Times New Roman" panose="02020603050405020304" pitchFamily="18" charset="0"/>
              <a:ea typeface="Calibri"/>
              <a:cs typeface="Times New Roman" panose="02020603050405020304" pitchFamily="18" charset="0"/>
            </a:endParaRPr>
          </a:p>
          <a:p>
            <a:pPr marL="342900" marR="0" lvl="0" indent="-342900" algn="just">
              <a:lnSpc>
                <a:spcPct val="115000"/>
              </a:lnSpc>
              <a:spcBef>
                <a:spcPts val="0"/>
              </a:spcBef>
              <a:spcAft>
                <a:spcPts val="1000"/>
              </a:spcAft>
              <a:buFont typeface="Symbol"/>
              <a:buChar char=""/>
            </a:pPr>
            <a:r>
              <a:rPr lang="fr-FR" sz="2000" b="1" dirty="0">
                <a:effectLst/>
                <a:latin typeface="Times New Roman" panose="02020603050405020304" pitchFamily="18" charset="0"/>
                <a:ea typeface="Calibri"/>
                <a:cs typeface="Times New Roman" panose="02020603050405020304" pitchFamily="18" charset="0"/>
              </a:rPr>
              <a:t>Le ????: qui entraine la </a:t>
            </a:r>
            <a:r>
              <a:rPr lang="fr-FR" sz="2000" b="1" dirty="0" err="1">
                <a:effectLst/>
                <a:latin typeface="Times New Roman" panose="02020603050405020304" pitchFamily="18" charset="0"/>
                <a:ea typeface="Calibri"/>
                <a:cs typeface="Times New Roman" panose="02020603050405020304" pitchFamily="18" charset="0"/>
              </a:rPr>
              <a:t>repture</a:t>
            </a:r>
            <a:r>
              <a:rPr lang="fr-FR" sz="2000" b="1" dirty="0">
                <a:effectLst/>
                <a:latin typeface="Times New Roman" panose="02020603050405020304" pitchFamily="18" charset="0"/>
                <a:ea typeface="Calibri"/>
                <a:cs typeface="Times New Roman" panose="02020603050405020304" pitchFamily="18" charset="0"/>
              </a:rPr>
              <a:t> des ponts disulfures.</a:t>
            </a:r>
            <a:endParaRPr lang="en-US" sz="1600" b="1" dirty="0">
              <a:effectLst/>
              <a:latin typeface="Times New Roman" panose="02020603050405020304" pitchFamily="18" charset="0"/>
              <a:ea typeface="Calibri"/>
              <a:cs typeface="Times New Roman" panose="02020603050405020304" pitchFamily="18" charset="0"/>
            </a:endParaRPr>
          </a:p>
        </p:txBody>
      </p:sp>
      <p:sp>
        <p:nvSpPr>
          <p:cNvPr id="6" name="Zone de texte 2">
            <a:extLst>
              <a:ext uri="{FF2B5EF4-FFF2-40B4-BE49-F238E27FC236}">
                <a16:creationId xmlns:a16="http://schemas.microsoft.com/office/drawing/2014/main" id="{E7E8D266-C1CF-40D1-9CFB-56135FFD153A}"/>
              </a:ext>
            </a:extLst>
          </p:cNvPr>
          <p:cNvSpPr txBox="1">
            <a:spLocks noChangeArrowheads="1"/>
          </p:cNvSpPr>
          <p:nvPr/>
        </p:nvSpPr>
        <p:spPr bwMode="auto">
          <a:xfrm>
            <a:off x="670919" y="2062472"/>
            <a:ext cx="3577590" cy="11257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fr-FR" sz="2000" b="1" dirty="0">
                <a:latin typeface="Times New Roman" panose="02020603050405020304" pitchFamily="18" charset="0"/>
                <a:cs typeface="Times New Roman" panose="02020603050405020304" pitchFamily="18" charset="0"/>
              </a:rPr>
              <a:t>Les molécules sont séparées dans Leur état le plus proche possible De leur état motif.</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10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D8FA0-A07B-4378-B295-C012BD66FEED}"/>
              </a:ext>
            </a:extLst>
          </p:cNvPr>
          <p:cNvSpPr/>
          <p:nvPr/>
        </p:nvSpPr>
        <p:spPr>
          <a:xfrm>
            <a:off x="295523" y="333649"/>
            <a:ext cx="11591677" cy="5794022"/>
          </a:xfrm>
          <a:prstGeom prst="rect">
            <a:avLst/>
          </a:prstGeom>
        </p:spPr>
        <p:txBody>
          <a:bodyPr wrap="square">
            <a:spAutoFit/>
          </a:bodyPr>
          <a:lstStyle/>
          <a:p>
            <a:pPr marL="9948" marR="5471" indent="351659" algn="just">
              <a:lnSpc>
                <a:spcPct val="150000"/>
              </a:lnSpc>
            </a:pPr>
            <a:r>
              <a:rPr lang="fr-FR" sz="2500" b="1" dirty="0">
                <a:solidFill>
                  <a:srgbClr val="FF0000"/>
                </a:solidFill>
                <a:latin typeface="Times New Roman" panose="02020603050405020304" pitchFamily="18" charset="0"/>
                <a:cs typeface="Times New Roman" panose="02020603050405020304" pitchFamily="18" charset="0"/>
              </a:rPr>
              <a:t>L'ÉLECTROPHORÈSE</a:t>
            </a:r>
          </a:p>
          <a:p>
            <a:pPr marL="9948" marR="5471" indent="351659" algn="just">
              <a:lnSpc>
                <a:spcPct val="150000"/>
              </a:lnSpc>
            </a:pPr>
            <a:r>
              <a:rPr lang="fr-FR" sz="2500" b="1" dirty="0">
                <a:latin typeface="Times New Roman" panose="02020603050405020304" pitchFamily="18" charset="0"/>
                <a:cs typeface="Times New Roman" panose="02020603050405020304" pitchFamily="18" charset="0"/>
              </a:rPr>
              <a:t>L'électrophorèse permet la séparation de particules sous l'action d'un champ électrique. Cette technique est principalement analytique mais peut être </a:t>
            </a:r>
            <a:r>
              <a:rPr lang="fr-FR" sz="2500" b="1" dirty="0" err="1">
                <a:latin typeface="Times New Roman" panose="02020603050405020304" pitchFamily="18" charset="0"/>
                <a:cs typeface="Times New Roman" panose="02020603050405020304" pitchFamily="18" charset="0"/>
              </a:rPr>
              <a:t>épalement</a:t>
            </a:r>
            <a:r>
              <a:rPr lang="fr-FR" sz="2500" b="1" dirty="0">
                <a:latin typeface="Times New Roman" panose="02020603050405020304" pitchFamily="18" charset="0"/>
                <a:cs typeface="Times New Roman" panose="02020603050405020304" pitchFamily="18" charset="0"/>
              </a:rPr>
              <a:t> utilisée comme technique </a:t>
            </a:r>
            <a:r>
              <a:rPr lang="fr-FR" sz="2500" b="1" dirty="0" err="1">
                <a:latin typeface="Times New Roman" panose="02020603050405020304" pitchFamily="18" charset="0"/>
                <a:cs typeface="Times New Roman" panose="02020603050405020304" pitchFamily="18" charset="0"/>
              </a:rPr>
              <a:t>preparative</a:t>
            </a:r>
            <a:r>
              <a:rPr lang="fr-FR" sz="2500" b="1" dirty="0">
                <a:latin typeface="Times New Roman" panose="02020603050405020304" pitchFamily="18" charset="0"/>
                <a:cs typeface="Times New Roman" panose="02020603050405020304" pitchFamily="18" charset="0"/>
              </a:rPr>
              <a:t>.</a:t>
            </a:r>
          </a:p>
          <a:p>
            <a:pPr marL="9948" marR="5471" indent="351659" algn="just">
              <a:lnSpc>
                <a:spcPct val="150000"/>
              </a:lnSpc>
            </a:pPr>
            <a:r>
              <a:rPr lang="fr-FR" sz="2500" b="1" dirty="0">
                <a:solidFill>
                  <a:srgbClr val="FF0000"/>
                </a:solidFill>
                <a:latin typeface="Times New Roman" panose="02020603050405020304" pitchFamily="18" charset="0"/>
                <a:cs typeface="Times New Roman" panose="02020603050405020304" pitchFamily="18" charset="0"/>
              </a:rPr>
              <a:t>PRINCIPE GÉNÉRAL DE L'ÉLECTROPHORÈSE</a:t>
            </a:r>
          </a:p>
          <a:p>
            <a:pPr marL="9948" marR="5471" indent="351659" algn="just">
              <a:lnSpc>
                <a:spcPct val="150000"/>
              </a:lnSpc>
            </a:pPr>
            <a:r>
              <a:rPr lang="fr-FR" sz="2500" b="1" dirty="0">
                <a:latin typeface="Times New Roman" panose="02020603050405020304" pitchFamily="18" charset="0"/>
                <a:cs typeface="Times New Roman" panose="02020603050405020304" pitchFamily="18" charset="0"/>
              </a:rPr>
              <a:t>Les molécules à séparer sont déposées sur un support dont chaque extrémité est en contact avec une solution tampon. Dans chaque solution tampon se trouve une électrode. Les électrodes sont reliées à un générateur de courant. Lorsque le générateur envoie. du courant, les molécules chargées se déplacent sur le support en direction de l'électrode de signe opposé à leur charge.</a:t>
            </a:r>
          </a:p>
        </p:txBody>
      </p:sp>
    </p:spTree>
    <p:extLst>
      <p:ext uri="{BB962C8B-B14F-4D97-AF65-F5344CB8AC3E}">
        <p14:creationId xmlns:p14="http://schemas.microsoft.com/office/powerpoint/2010/main" val="353994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89473-2623-4071-829F-D5895533B29B}"/>
              </a:ext>
            </a:extLst>
          </p:cNvPr>
          <p:cNvSpPr/>
          <p:nvPr/>
        </p:nvSpPr>
        <p:spPr>
          <a:xfrm>
            <a:off x="534063" y="691459"/>
            <a:ext cx="10789919" cy="461665"/>
          </a:xfrm>
          <a:prstGeom prst="rect">
            <a:avLst/>
          </a:prstGeom>
        </p:spPr>
        <p:txBody>
          <a:bodyPr wrap="square">
            <a:spAutoFit/>
          </a:bodyPr>
          <a:lstStyle/>
          <a:p>
            <a:pPr marL="9948" marR="5471" indent="351659" algn="ctr"/>
            <a:r>
              <a:rPr lang="fr-FR" sz="2400" b="1" dirty="0">
                <a:latin typeface="Times New Roman" panose="02020603050405020304" pitchFamily="18" charset="0"/>
                <a:cs typeface="Times New Roman" panose="02020603050405020304" pitchFamily="18" charset="0"/>
              </a:rPr>
              <a:t>SCHÉMA D'UN MONTAGE D'ÉLECTROPHORÈSE</a:t>
            </a:r>
          </a:p>
        </p:txBody>
      </p:sp>
      <p:pic>
        <p:nvPicPr>
          <p:cNvPr id="3" name="Image 2">
            <a:extLst>
              <a:ext uri="{FF2B5EF4-FFF2-40B4-BE49-F238E27FC236}">
                <a16:creationId xmlns:a16="http://schemas.microsoft.com/office/drawing/2014/main" id="{60D543D8-A971-4D8F-92F8-104DC862F99F}"/>
              </a:ext>
            </a:extLst>
          </p:cNvPr>
          <p:cNvPicPr/>
          <p:nvPr/>
        </p:nvPicPr>
        <p:blipFill>
          <a:blip r:embed="rId2">
            <a:extLst>
              <a:ext uri="{28A0092B-C50C-407E-A947-70E740481C1C}">
                <a14:useLocalDpi xmlns:a14="http://schemas.microsoft.com/office/drawing/2010/main" val="0"/>
              </a:ext>
            </a:extLst>
          </a:blip>
          <a:stretch>
            <a:fillRect/>
          </a:stretch>
        </p:blipFill>
        <p:spPr>
          <a:xfrm>
            <a:off x="2554190" y="1425409"/>
            <a:ext cx="7440930" cy="3649345"/>
          </a:xfrm>
          <a:prstGeom prst="rect">
            <a:avLst/>
          </a:prstGeom>
        </p:spPr>
      </p:pic>
    </p:spTree>
    <p:extLst>
      <p:ext uri="{BB962C8B-B14F-4D97-AF65-F5344CB8AC3E}">
        <p14:creationId xmlns:p14="http://schemas.microsoft.com/office/powerpoint/2010/main" val="57422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AD1F3F-3D02-4E6A-9195-B8DF41311F15}"/>
              </a:ext>
            </a:extLst>
          </p:cNvPr>
          <p:cNvSpPr/>
          <p:nvPr/>
        </p:nvSpPr>
        <p:spPr>
          <a:xfrm>
            <a:off x="449249" y="532431"/>
            <a:ext cx="10789919" cy="4247317"/>
          </a:xfrm>
          <a:prstGeom prst="rect">
            <a:avLst/>
          </a:prstGeom>
        </p:spPr>
        <p:txBody>
          <a:bodyPr wrap="square">
            <a:spAutoFit/>
          </a:bodyPr>
          <a:lstStyle/>
          <a:p>
            <a:pPr marL="9948" marR="5471" indent="351659" algn="just"/>
            <a:r>
              <a:rPr lang="fr-FR" sz="3000" b="1" dirty="0">
                <a:solidFill>
                  <a:srgbClr val="FF0000"/>
                </a:solidFill>
                <a:latin typeface="Times New Roman" panose="02020603050405020304" pitchFamily="18" charset="0"/>
                <a:cs typeface="Times New Roman" panose="02020603050405020304" pitchFamily="18" charset="0"/>
              </a:rPr>
              <a:t>LES DIFFÉRENTS SUPPORTS D'ÉLECTROPHORÈSE</a:t>
            </a:r>
          </a:p>
          <a:p>
            <a:pPr marL="9948" marR="5471" indent="351659" algn="just"/>
            <a:r>
              <a:rPr lang="fr-FR" sz="3000" b="1" dirty="0">
                <a:latin typeface="Times New Roman" panose="02020603050405020304" pitchFamily="18" charset="0"/>
                <a:cs typeface="Times New Roman" panose="02020603050405020304" pitchFamily="18" charset="0"/>
              </a:rPr>
              <a:t>Différents supports peuvent être utilisés en électrophorèse. </a:t>
            </a:r>
          </a:p>
          <a:p>
            <a:pPr marL="9948" marR="5471" indent="351659" algn="just"/>
            <a:r>
              <a:rPr lang="fr-FR" sz="3000" b="1" dirty="0">
                <a:latin typeface="Times New Roman" panose="02020603050405020304" pitchFamily="18" charset="0"/>
                <a:cs typeface="Times New Roman" panose="02020603050405020304" pitchFamily="18" charset="0"/>
              </a:rPr>
              <a:t>Ces supports sont soit des supports solides, soit des gels.</a:t>
            </a:r>
          </a:p>
          <a:p>
            <a:pPr marL="9948" marR="5471" indent="351659" algn="just"/>
            <a:r>
              <a:rPr lang="fr-FR" sz="3000" b="1" dirty="0">
                <a:latin typeface="Times New Roman" panose="02020603050405020304" pitchFamily="18" charset="0"/>
                <a:cs typeface="Times New Roman" panose="02020603050405020304" pitchFamily="18" charset="0"/>
              </a:rPr>
              <a:t>Les supports solides peuvent être :</a:t>
            </a:r>
          </a:p>
          <a:p>
            <a:pPr marL="9948" marR="5471" indent="351659" algn="just"/>
            <a:r>
              <a:rPr lang="fr-FR" sz="3000" b="1" dirty="0">
                <a:latin typeface="Times New Roman" panose="02020603050405020304" pitchFamily="18" charset="0"/>
                <a:cs typeface="Times New Roman" panose="02020603050405020304" pitchFamily="18" charset="0"/>
              </a:rPr>
              <a:t>- une feuille de papier</a:t>
            </a:r>
          </a:p>
          <a:p>
            <a:pPr marL="9948" marR="5471" indent="351659" algn="just"/>
            <a:r>
              <a:rPr lang="fr-FR" sz="3000" b="1" dirty="0">
                <a:latin typeface="Times New Roman" panose="02020603050405020304" pitchFamily="18" charset="0"/>
                <a:cs typeface="Times New Roman" panose="02020603050405020304" pitchFamily="18" charset="0"/>
              </a:rPr>
              <a:t>- une feuille d'acétate de cellulose</a:t>
            </a:r>
          </a:p>
          <a:p>
            <a:pPr marL="9948" marR="5471" indent="351659" algn="just"/>
            <a:r>
              <a:rPr lang="fr-FR" sz="3000" b="1" dirty="0">
                <a:latin typeface="Times New Roman" panose="02020603050405020304" pitchFamily="18" charset="0"/>
                <a:cs typeface="Times New Roman" panose="02020603050405020304" pitchFamily="18" charset="0"/>
              </a:rPr>
              <a:t>Les supports sous forme de gels sont constitués :</a:t>
            </a:r>
          </a:p>
          <a:p>
            <a:pPr marL="9948" marR="5471" indent="351659" algn="just"/>
            <a:r>
              <a:rPr lang="fr-FR" sz="3000" b="1" dirty="0">
                <a:latin typeface="Times New Roman" panose="02020603050405020304" pitchFamily="18" charset="0"/>
                <a:cs typeface="Times New Roman" panose="02020603050405020304" pitchFamily="18" charset="0"/>
              </a:rPr>
              <a:t>- de Polyacrylamide</a:t>
            </a:r>
          </a:p>
          <a:p>
            <a:pPr marL="9948" marR="5471" indent="351659" algn="just"/>
            <a:r>
              <a:rPr lang="fr-FR" sz="3000" b="1" dirty="0">
                <a:latin typeface="Times New Roman" panose="02020603050405020304" pitchFamily="18" charset="0"/>
                <a:cs typeface="Times New Roman" panose="02020603050405020304" pitchFamily="18" charset="0"/>
              </a:rPr>
              <a:t>- d'agarose</a:t>
            </a:r>
          </a:p>
        </p:txBody>
      </p:sp>
    </p:spTree>
    <p:extLst>
      <p:ext uri="{BB962C8B-B14F-4D97-AF65-F5344CB8AC3E}">
        <p14:creationId xmlns:p14="http://schemas.microsoft.com/office/powerpoint/2010/main" val="166274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D4096-2CE9-44A4-9067-8799E669BA3F}"/>
              </a:ext>
            </a:extLst>
          </p:cNvPr>
          <p:cNvSpPr/>
          <p:nvPr/>
        </p:nvSpPr>
        <p:spPr>
          <a:xfrm>
            <a:off x="449247" y="254136"/>
            <a:ext cx="10789919" cy="2446824"/>
          </a:xfrm>
          <a:prstGeom prst="rect">
            <a:avLst/>
          </a:prstGeom>
        </p:spPr>
        <p:txBody>
          <a:bodyPr wrap="square">
            <a:spAutoFit/>
          </a:bodyPr>
          <a:lstStyle/>
          <a:p>
            <a:pPr marL="9948" marR="5471" indent="351659" algn="just"/>
            <a:r>
              <a:rPr lang="fr-FR" sz="2800" b="1" dirty="0">
                <a:solidFill>
                  <a:srgbClr val="FF0000"/>
                </a:solidFill>
                <a:latin typeface="Times New Roman" panose="02020603050405020304" pitchFamily="18" charset="0"/>
                <a:cs typeface="Times New Roman" panose="02020603050405020304" pitchFamily="18" charset="0"/>
              </a:rPr>
              <a:t>ELECTROPHORESES SUR SUPPORTS SOLIDES</a:t>
            </a:r>
          </a:p>
          <a:p>
            <a:pPr marL="9948" marR="5471" indent="351659" algn="just"/>
            <a:r>
              <a:rPr lang="fr-FR" sz="2500" b="1" dirty="0">
                <a:latin typeface="Times New Roman" panose="02020603050405020304" pitchFamily="18" charset="0"/>
                <a:cs typeface="Times New Roman" panose="02020603050405020304" pitchFamily="18" charset="0"/>
              </a:rPr>
              <a:t>Cette catégorie d'électrophorèse concerne essentiellement la séparation des protéines. Il s'agit d‘</a:t>
            </a:r>
            <a:r>
              <a:rPr lang="fr-FR" sz="2500" b="1" dirty="0" err="1">
                <a:latin typeface="Times New Roman" panose="02020603050405020304" pitchFamily="18" charset="0"/>
                <a:cs typeface="Times New Roman" panose="02020603050405020304" pitchFamily="18" charset="0"/>
              </a:rPr>
              <a:t>électrophoreses</a:t>
            </a:r>
            <a:r>
              <a:rPr lang="fr-FR" sz="2500" b="1" dirty="0">
                <a:latin typeface="Times New Roman" panose="02020603050405020304" pitchFamily="18" charset="0"/>
                <a:cs typeface="Times New Roman" panose="02020603050405020304" pitchFamily="18" charset="0"/>
              </a:rPr>
              <a:t> en conditions non dénaturantes. </a:t>
            </a:r>
          </a:p>
          <a:p>
            <a:pPr marL="9948" marR="5471" indent="351659" algn="just"/>
            <a:r>
              <a:rPr lang="fr-FR" sz="2500" b="1" dirty="0">
                <a:latin typeface="Times New Roman" panose="02020603050405020304" pitchFamily="18" charset="0"/>
                <a:cs typeface="Times New Roman" panose="02020603050405020304" pitchFamily="18" charset="0"/>
              </a:rPr>
              <a:t>La migration des molécules se fait principalement en fonction de leur charge globale. Exemple : séparation des protéines du sérum sur acétate de cellulose.</a:t>
            </a:r>
          </a:p>
        </p:txBody>
      </p:sp>
      <p:sp>
        <p:nvSpPr>
          <p:cNvPr id="3" name="Rectangle 2">
            <a:extLst>
              <a:ext uri="{FF2B5EF4-FFF2-40B4-BE49-F238E27FC236}">
                <a16:creationId xmlns:a16="http://schemas.microsoft.com/office/drawing/2014/main" id="{43AE613D-8C05-40F9-9B53-74C918EEAFC4}"/>
              </a:ext>
            </a:extLst>
          </p:cNvPr>
          <p:cNvSpPr/>
          <p:nvPr/>
        </p:nvSpPr>
        <p:spPr>
          <a:xfrm>
            <a:off x="449247" y="2613392"/>
            <a:ext cx="10789919" cy="1631216"/>
          </a:xfrm>
          <a:prstGeom prst="rect">
            <a:avLst/>
          </a:prstGeom>
        </p:spPr>
        <p:txBody>
          <a:bodyPr wrap="square">
            <a:spAutoFit/>
          </a:bodyPr>
          <a:lstStyle/>
          <a:p>
            <a:pPr marL="9948" marR="5471" indent="351659" algn="just"/>
            <a:r>
              <a:rPr lang="fr-FR" sz="2500" b="1" dirty="0">
                <a:solidFill>
                  <a:srgbClr val="FF0000"/>
                </a:solidFill>
                <a:latin typeface="Times New Roman" panose="02020603050405020304" pitchFamily="18" charset="0"/>
                <a:cs typeface="Times New Roman" panose="02020603050405020304" pitchFamily="18" charset="0"/>
              </a:rPr>
              <a:t>SÉPARATION DES PROTÉINES DU SÉRUM SUR ACÉTATE DE CELLULOSE</a:t>
            </a:r>
          </a:p>
          <a:p>
            <a:pPr marL="9948" marR="5471" indent="351659" algn="just"/>
            <a:r>
              <a:rPr lang="fr-FR" sz="2500" b="1" dirty="0">
                <a:latin typeface="Times New Roman" panose="02020603050405020304" pitchFamily="18" charset="0"/>
                <a:cs typeface="Times New Roman" panose="02020603050405020304" pitchFamily="18" charset="0"/>
              </a:rPr>
              <a:t>Tampon pH 9,2 ; migration 40 minutes sous 180 V</a:t>
            </a:r>
          </a:p>
          <a:p>
            <a:pPr marL="9948" marR="5471" indent="351659" algn="just"/>
            <a:r>
              <a:rPr lang="fr-FR" sz="2500" b="1" dirty="0">
                <a:latin typeface="Times New Roman" panose="02020603050405020304" pitchFamily="18" charset="0"/>
                <a:cs typeface="Times New Roman" panose="02020603050405020304" pitchFamily="18" charset="0"/>
              </a:rPr>
              <a:t>Révélation par coloration des protéines au noir </a:t>
            </a:r>
            <a:r>
              <a:rPr lang="fr-FR" sz="2500" b="1" dirty="0" err="1">
                <a:latin typeface="Times New Roman" panose="02020603050405020304" pitchFamily="18" charset="0"/>
                <a:cs typeface="Times New Roman" panose="02020603050405020304" pitchFamily="18" charset="0"/>
              </a:rPr>
              <a:t>amido</a:t>
            </a:r>
            <a:endParaRPr lang="fr-FR" sz="2500" b="1"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AE37CDE8-C66A-4DDE-9938-624CE882C574}"/>
              </a:ext>
            </a:extLst>
          </p:cNvPr>
          <p:cNvPicPr/>
          <p:nvPr/>
        </p:nvPicPr>
        <p:blipFill>
          <a:blip r:embed="rId2">
            <a:extLst>
              <a:ext uri="{28A0092B-C50C-407E-A947-70E740481C1C}">
                <a14:useLocalDpi xmlns:a14="http://schemas.microsoft.com/office/drawing/2010/main" val="0"/>
              </a:ext>
            </a:extLst>
          </a:blip>
          <a:stretch>
            <a:fillRect/>
          </a:stretch>
        </p:blipFill>
        <p:spPr>
          <a:xfrm>
            <a:off x="662610" y="4244608"/>
            <a:ext cx="10576556" cy="2129688"/>
          </a:xfrm>
          <a:prstGeom prst="rect">
            <a:avLst/>
          </a:prstGeom>
        </p:spPr>
      </p:pic>
    </p:spTree>
    <p:extLst>
      <p:ext uri="{BB962C8B-B14F-4D97-AF65-F5344CB8AC3E}">
        <p14:creationId xmlns:p14="http://schemas.microsoft.com/office/powerpoint/2010/main" val="121223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CAA02-5F65-4FA5-9AC6-F7969CF40D4C}"/>
              </a:ext>
            </a:extLst>
          </p:cNvPr>
          <p:cNvSpPr/>
          <p:nvPr/>
        </p:nvSpPr>
        <p:spPr>
          <a:xfrm>
            <a:off x="308776" y="320457"/>
            <a:ext cx="11578424" cy="2677656"/>
          </a:xfrm>
          <a:prstGeom prst="rect">
            <a:avLst/>
          </a:prstGeom>
        </p:spPr>
        <p:txBody>
          <a:bodyPr wrap="square">
            <a:spAutoFit/>
          </a:bodyPr>
          <a:lstStyle/>
          <a:p>
            <a:pPr marL="9948" marR="5471" indent="351659" algn="just"/>
            <a:r>
              <a:rPr lang="fr-FR" sz="2400" b="1" dirty="0">
                <a:solidFill>
                  <a:srgbClr val="FF0000"/>
                </a:solidFill>
                <a:latin typeface="Times New Roman" panose="02020603050405020304" pitchFamily="18" charset="0"/>
                <a:cs typeface="Times New Roman" panose="02020603050405020304" pitchFamily="18" charset="0"/>
              </a:rPr>
              <a:t>ÉLECTROPHORÈSE SUR GEL DE POLYACRYLAMIDE</a:t>
            </a:r>
          </a:p>
          <a:p>
            <a:pPr marL="9948" marR="5471" indent="351659" algn="just"/>
            <a:r>
              <a:rPr lang="fr-FR" sz="2400" b="1" dirty="0">
                <a:latin typeface="Times New Roman" panose="02020603050405020304" pitchFamily="18" charset="0"/>
                <a:cs typeface="Times New Roman" panose="02020603050405020304" pitchFamily="18" charset="0"/>
              </a:rPr>
              <a:t>Cette catégorie d'électrophorèse concerne exclusivement la séparation des protéines. La migration des molécules se fait en fonction de leur charge globale, de leur taille et de leur forme. Ces électrophorèses sont possibles en conditions dénaturantes ou non dénaturantes. Elles sont essentiellement utilisées en conditions dénaturantes.</a:t>
            </a:r>
          </a:p>
          <a:p>
            <a:pPr marL="9948" marR="5471" indent="351659" algn="just"/>
            <a:r>
              <a:rPr lang="fr-FR" sz="2400" b="1" dirty="0">
                <a:latin typeface="Times New Roman" panose="02020603050405020304" pitchFamily="18" charset="0"/>
                <a:cs typeface="Times New Roman" panose="02020603050405020304" pitchFamily="18" charset="0"/>
              </a:rPr>
              <a:t>On parle alors d'électrophorèses SDS-PAGE (Sodium </a:t>
            </a:r>
            <a:r>
              <a:rPr lang="fr-FR" sz="2400" b="1" dirty="0" err="1">
                <a:latin typeface="Times New Roman" panose="02020603050405020304" pitchFamily="18" charset="0"/>
                <a:cs typeface="Times New Roman" panose="02020603050405020304" pitchFamily="18" charset="0"/>
              </a:rPr>
              <a:t>Dodecyl</a:t>
            </a:r>
            <a:r>
              <a:rPr lang="fr-FR" sz="2400" b="1" dirty="0">
                <a:latin typeface="Times New Roman" panose="02020603050405020304" pitchFamily="18" charset="0"/>
                <a:cs typeface="Times New Roman" panose="02020603050405020304" pitchFamily="18" charset="0"/>
              </a:rPr>
              <a:t> Sulfate - </a:t>
            </a:r>
            <a:r>
              <a:rPr lang="fr-FR" sz="2400" b="1" dirty="0" err="1">
                <a:latin typeface="Times New Roman" panose="02020603050405020304" pitchFamily="18" charset="0"/>
                <a:cs typeface="Times New Roman" panose="02020603050405020304" pitchFamily="18" charset="0"/>
              </a:rPr>
              <a:t>PolyAcrylamide</a:t>
            </a:r>
            <a:r>
              <a:rPr lang="fr-FR" sz="2400" b="1" dirty="0">
                <a:latin typeface="Times New Roman" panose="02020603050405020304" pitchFamily="18" charset="0"/>
                <a:cs typeface="Times New Roman" panose="02020603050405020304" pitchFamily="18" charset="0"/>
              </a:rPr>
              <a:t> Gel </a:t>
            </a:r>
            <a:r>
              <a:rPr lang="fr-FR" sz="2400" b="1" dirty="0" err="1">
                <a:latin typeface="Times New Roman" panose="02020603050405020304" pitchFamily="18" charset="0"/>
                <a:cs typeface="Times New Roman" panose="02020603050405020304" pitchFamily="18" charset="0"/>
              </a:rPr>
              <a:t>Electrophoresis</a:t>
            </a:r>
            <a:r>
              <a:rPr lang="fr-FR"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1656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16AEA0-4AA6-40EA-AE87-BCC2FD941C52}"/>
              </a:ext>
            </a:extLst>
          </p:cNvPr>
          <p:cNvSpPr/>
          <p:nvPr/>
        </p:nvSpPr>
        <p:spPr>
          <a:xfrm>
            <a:off x="282271" y="360154"/>
            <a:ext cx="11591677" cy="4154984"/>
          </a:xfrm>
          <a:prstGeom prst="rect">
            <a:avLst/>
          </a:prstGeom>
        </p:spPr>
        <p:txBody>
          <a:bodyPr wrap="square">
            <a:spAutoFit/>
          </a:bodyPr>
          <a:lstStyle/>
          <a:p>
            <a:pPr marL="9948" marR="5471" indent="351659" algn="just"/>
            <a:r>
              <a:rPr lang="fr-FR" sz="2400" b="1" dirty="0">
                <a:solidFill>
                  <a:srgbClr val="FF0000"/>
                </a:solidFill>
                <a:latin typeface="Times New Roman" panose="02020603050405020304" pitchFamily="18" charset="0"/>
                <a:cs typeface="Times New Roman" panose="02020603050405020304" pitchFamily="18" charset="0"/>
              </a:rPr>
              <a:t>L'ÉLECTROPHORÈSE SDS-PAGE</a:t>
            </a:r>
          </a:p>
          <a:p>
            <a:pPr marL="9948" marR="5471" indent="351659" algn="just"/>
            <a:r>
              <a:rPr lang="fr-FR" sz="2400" b="1" dirty="0">
                <a:latin typeface="Times New Roman" panose="02020603050405020304" pitchFamily="18" charset="0"/>
                <a:cs typeface="Times New Roman" panose="02020603050405020304" pitchFamily="18" charset="0"/>
              </a:rPr>
              <a:t>Les conditions utilisées permettent de supprimer les facteurs forme et charge lors de la migration. La séparation des protéines s'effectue donc uniquement en fonction de leur taille. Pour ce faire, les échantillons sont traités par :</a:t>
            </a:r>
          </a:p>
          <a:p>
            <a:pPr marL="9948" marR="5471" indent="351659" algn="just"/>
            <a:r>
              <a:rPr lang="fr-FR" sz="2400" b="1" dirty="0">
                <a:latin typeface="Times New Roman" panose="02020603050405020304" pitchFamily="18" charset="0"/>
                <a:cs typeface="Times New Roman" panose="02020603050405020304" pitchFamily="18" charset="0"/>
              </a:rPr>
              <a:t>du Sodium </a:t>
            </a:r>
            <a:r>
              <a:rPr lang="fr-FR" sz="2400" b="1" dirty="0" err="1">
                <a:latin typeface="Times New Roman" panose="02020603050405020304" pitchFamily="18" charset="0"/>
                <a:cs typeface="Times New Roman" panose="02020603050405020304" pitchFamily="18" charset="0"/>
              </a:rPr>
              <a:t>Dodecyl</a:t>
            </a:r>
            <a:r>
              <a:rPr lang="fr-FR" sz="2400" b="1" dirty="0">
                <a:latin typeface="Times New Roman" panose="02020603050405020304" pitchFamily="18" charset="0"/>
                <a:cs typeface="Times New Roman" panose="02020603050405020304" pitchFamily="18" charset="0"/>
              </a:rPr>
              <a:t> Sulfate (SDS) qui est un détergent anionique. Ce composé dénature les protéines et les enrobe de charges négatives.</a:t>
            </a:r>
          </a:p>
          <a:p>
            <a:pPr marL="9948" marR="5471" indent="351659" algn="just"/>
            <a:r>
              <a:rPr lang="fr-FR" sz="2400" b="1" dirty="0">
                <a:latin typeface="Times New Roman" panose="02020603050405020304" pitchFamily="18" charset="0"/>
                <a:cs typeface="Times New Roman" panose="02020603050405020304" pitchFamily="18" charset="0"/>
              </a:rPr>
              <a:t>- du β </a:t>
            </a:r>
            <a:r>
              <a:rPr lang="fr-FR" sz="2400" b="1" dirty="0" err="1">
                <a:latin typeface="Times New Roman" panose="02020603050405020304" pitchFamily="18" charset="0"/>
                <a:cs typeface="Times New Roman" panose="02020603050405020304" pitchFamily="18" charset="0"/>
              </a:rPr>
              <a:t>mercaptoéthanol</a:t>
            </a:r>
            <a:r>
              <a:rPr lang="fr-FR" sz="2400" b="1" dirty="0">
                <a:latin typeface="Times New Roman" panose="02020603050405020304" pitchFamily="18" charset="0"/>
                <a:cs typeface="Times New Roman" panose="02020603050405020304" pitchFamily="18" charset="0"/>
              </a:rPr>
              <a:t> qui est un agent réducteur. Ce composé entraîne la rupture des ponts disulfures.</a:t>
            </a:r>
          </a:p>
          <a:p>
            <a:pPr marL="9948" marR="5471" indent="351659" algn="just"/>
            <a:r>
              <a:rPr lang="fr-FR" sz="2400" b="1" dirty="0">
                <a:latin typeface="Times New Roman" panose="02020603050405020304" pitchFamily="18" charset="0"/>
                <a:cs typeface="Times New Roman" panose="02020603050405020304" pitchFamily="18" charset="0"/>
              </a:rPr>
              <a:t>L’</a:t>
            </a:r>
            <a:r>
              <a:rPr lang="fr-FR" sz="2400" b="1" dirty="0" err="1">
                <a:latin typeface="Times New Roman" panose="02020603050405020304" pitchFamily="18" charset="0"/>
                <a:cs typeface="Times New Roman" panose="02020603050405020304" pitchFamily="18" charset="0"/>
              </a:rPr>
              <a:t>éléctrophorèse</a:t>
            </a:r>
            <a:r>
              <a:rPr lang="fr-FR" sz="2400" b="1" dirty="0">
                <a:latin typeface="Times New Roman" panose="02020603050405020304" pitchFamily="18" charset="0"/>
                <a:cs typeface="Times New Roman" panose="02020603050405020304" pitchFamily="18" charset="0"/>
              </a:rPr>
              <a:t> en conditions non dénaturantes : les molécules sont soumise à un traitement dénaturant détruisant la nature tridimensionnelle native : traitement thermique (Hante Tc°) + Agent dénaturant urée + SDS.</a:t>
            </a:r>
          </a:p>
        </p:txBody>
      </p:sp>
    </p:spTree>
    <p:extLst>
      <p:ext uri="{BB962C8B-B14F-4D97-AF65-F5344CB8AC3E}">
        <p14:creationId xmlns:p14="http://schemas.microsoft.com/office/powerpoint/2010/main" val="252925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990F4-CE50-4AF8-ACF4-7C213A8DC351}"/>
              </a:ext>
            </a:extLst>
          </p:cNvPr>
          <p:cNvSpPr/>
          <p:nvPr/>
        </p:nvSpPr>
        <p:spPr>
          <a:xfrm>
            <a:off x="216010" y="373406"/>
            <a:ext cx="10789919" cy="523220"/>
          </a:xfrm>
          <a:prstGeom prst="rect">
            <a:avLst/>
          </a:prstGeom>
        </p:spPr>
        <p:txBody>
          <a:bodyPr wrap="square">
            <a:spAutoFit/>
          </a:bodyPr>
          <a:lstStyle/>
          <a:p>
            <a:pPr marL="9948" marR="5471" indent="351659" algn="just"/>
            <a:r>
              <a:rPr lang="fr-FR" sz="2800" b="1" dirty="0">
                <a:solidFill>
                  <a:srgbClr val="FF0000"/>
                </a:solidFill>
                <a:latin typeface="Gabriola" pitchFamily="82" charset="0"/>
                <a:cs typeface="Times New Roman"/>
              </a:rPr>
              <a:t>ACTIONS DU SDS SUR LES PROTEINES EN PRESENCE DE β MERCAPTOETHANOL</a:t>
            </a:r>
            <a:endParaRPr lang="fr-FR" sz="2800" b="1" dirty="0">
              <a:latin typeface="Gabriola" pitchFamily="82" charset="0"/>
              <a:cs typeface="Times New Roman"/>
            </a:endParaRPr>
          </a:p>
        </p:txBody>
      </p:sp>
      <p:pic>
        <p:nvPicPr>
          <p:cNvPr id="3" name="Image 2">
            <a:extLst>
              <a:ext uri="{FF2B5EF4-FFF2-40B4-BE49-F238E27FC236}">
                <a16:creationId xmlns:a16="http://schemas.microsoft.com/office/drawing/2014/main" id="{6CAA71BA-088B-4E82-A191-5E515A12DC00}"/>
              </a:ext>
            </a:extLst>
          </p:cNvPr>
          <p:cNvPicPr/>
          <p:nvPr/>
        </p:nvPicPr>
        <p:blipFill>
          <a:blip r:embed="rId2">
            <a:extLst>
              <a:ext uri="{28A0092B-C50C-407E-A947-70E740481C1C}">
                <a14:useLocalDpi xmlns:a14="http://schemas.microsoft.com/office/drawing/2010/main" val="0"/>
              </a:ext>
            </a:extLst>
          </a:blip>
          <a:stretch>
            <a:fillRect/>
          </a:stretch>
        </p:blipFill>
        <p:spPr>
          <a:xfrm>
            <a:off x="216010" y="1095408"/>
            <a:ext cx="5058355" cy="5389186"/>
          </a:xfrm>
          <a:prstGeom prst="rect">
            <a:avLst/>
          </a:prstGeom>
        </p:spPr>
      </p:pic>
      <p:sp>
        <p:nvSpPr>
          <p:cNvPr id="4" name="Rectangle 3">
            <a:extLst>
              <a:ext uri="{FF2B5EF4-FFF2-40B4-BE49-F238E27FC236}">
                <a16:creationId xmlns:a16="http://schemas.microsoft.com/office/drawing/2014/main" id="{9B424B13-2731-4B6F-AD8C-E196C3ECABBD}"/>
              </a:ext>
            </a:extLst>
          </p:cNvPr>
          <p:cNvSpPr/>
          <p:nvPr/>
        </p:nvSpPr>
        <p:spPr>
          <a:xfrm>
            <a:off x="6287493" y="1095408"/>
            <a:ext cx="5132071" cy="3970318"/>
          </a:xfrm>
          <a:prstGeom prst="rect">
            <a:avLst/>
          </a:prstGeom>
        </p:spPr>
        <p:txBody>
          <a:bodyPr wrap="square">
            <a:spAutoFit/>
          </a:bodyPr>
          <a:lstStyle/>
          <a:p>
            <a:r>
              <a:rPr lang="fr-FR" sz="2800" b="1" dirty="0">
                <a:latin typeface="Times New Roman" panose="02020603050405020304" pitchFamily="18" charset="0"/>
                <a:cs typeface="Times New Roman" panose="02020603050405020304" pitchFamily="18" charset="0"/>
              </a:rPr>
              <a:t>- du Sodium </a:t>
            </a:r>
            <a:r>
              <a:rPr lang="fr-FR" sz="2800" b="1" dirty="0" err="1">
                <a:latin typeface="Times New Roman" panose="02020603050405020304" pitchFamily="18" charset="0"/>
                <a:cs typeface="Times New Roman" panose="02020603050405020304" pitchFamily="18" charset="0"/>
              </a:rPr>
              <a:t>Dodecyl</a:t>
            </a:r>
            <a:r>
              <a:rPr lang="fr-FR" sz="2800" b="1" dirty="0">
                <a:latin typeface="Times New Roman" panose="02020603050405020304" pitchFamily="18" charset="0"/>
                <a:cs typeface="Times New Roman" panose="02020603050405020304" pitchFamily="18" charset="0"/>
              </a:rPr>
              <a:t> Sulfate (SDS) qui est un détergent anionique. Ce composé dénature les protéines et les enrobe de charges négatives.</a:t>
            </a:r>
            <a:endParaRPr lang="en-US" sz="2800" b="1" dirty="0">
              <a:latin typeface="Times New Roman" panose="02020603050405020304" pitchFamily="18" charset="0"/>
              <a:cs typeface="Times New Roman" panose="02020603050405020304" pitchFamily="18" charset="0"/>
            </a:endParaRPr>
          </a:p>
          <a:p>
            <a:r>
              <a:rPr lang="fr-FR" sz="2800" b="1" dirty="0">
                <a:latin typeface="Times New Roman" panose="02020603050405020304" pitchFamily="18" charset="0"/>
                <a:cs typeface="Times New Roman" panose="02020603050405020304" pitchFamily="18" charset="0"/>
              </a:rPr>
              <a:t>- du 8 </a:t>
            </a:r>
            <a:r>
              <a:rPr lang="fr-FR" sz="2800" b="1" dirty="0" err="1">
                <a:latin typeface="Times New Roman" panose="02020603050405020304" pitchFamily="18" charset="0"/>
                <a:cs typeface="Times New Roman" panose="02020603050405020304" pitchFamily="18" charset="0"/>
              </a:rPr>
              <a:t>mercaptoéthanol</a:t>
            </a:r>
            <a:r>
              <a:rPr lang="fr-FR" sz="2800" b="1" dirty="0">
                <a:latin typeface="Times New Roman" panose="02020603050405020304" pitchFamily="18" charset="0"/>
                <a:cs typeface="Times New Roman" panose="02020603050405020304" pitchFamily="18" charset="0"/>
              </a:rPr>
              <a:t> qui est un agent réducteur. Ce composé entraîne la rupture des ponts  disulfures.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70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D9696F-FC08-48BC-BECB-EC1924BF51D9}"/>
              </a:ext>
            </a:extLst>
          </p:cNvPr>
          <p:cNvSpPr/>
          <p:nvPr/>
        </p:nvSpPr>
        <p:spPr>
          <a:xfrm>
            <a:off x="-18470" y="644892"/>
            <a:ext cx="9051234" cy="461665"/>
          </a:xfrm>
          <a:prstGeom prst="rect">
            <a:avLst/>
          </a:prstGeom>
        </p:spPr>
        <p:txBody>
          <a:bodyPr wrap="square">
            <a:spAutoFit/>
          </a:bodyPr>
          <a:lstStyle/>
          <a:p>
            <a:pPr marL="9948" marR="5471" indent="351659" algn="ctr"/>
            <a:r>
              <a:rPr lang="fr-FR" sz="2400" b="1" dirty="0">
                <a:solidFill>
                  <a:srgbClr val="FF0000"/>
                </a:solidFill>
                <a:latin typeface="Times New Roman" panose="02020603050405020304" pitchFamily="18" charset="0"/>
                <a:cs typeface="Times New Roman" panose="02020603050405020304" pitchFamily="18" charset="0"/>
              </a:rPr>
              <a:t>MATERIEL POUR UNE ELECTROPHORESE SDS-PAGE</a:t>
            </a:r>
            <a:endParaRPr lang="fr-FR" sz="2400" b="1" dirty="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1A25389E-D09D-47D8-80E1-EA1DE2FDE124}"/>
              </a:ext>
            </a:extLst>
          </p:cNvPr>
          <p:cNvPicPr/>
          <p:nvPr/>
        </p:nvPicPr>
        <p:blipFill>
          <a:blip r:embed="rId2">
            <a:extLst>
              <a:ext uri="{28A0092B-C50C-407E-A947-70E740481C1C}">
                <a14:useLocalDpi xmlns:a14="http://schemas.microsoft.com/office/drawing/2010/main" val="0"/>
              </a:ext>
            </a:extLst>
          </a:blip>
          <a:stretch>
            <a:fillRect/>
          </a:stretch>
        </p:blipFill>
        <p:spPr>
          <a:xfrm>
            <a:off x="1473807" y="1504950"/>
            <a:ext cx="8915898" cy="4246493"/>
          </a:xfrm>
          <a:prstGeom prst="rect">
            <a:avLst/>
          </a:prstGeom>
        </p:spPr>
      </p:pic>
    </p:spTree>
    <p:extLst>
      <p:ext uri="{BB962C8B-B14F-4D97-AF65-F5344CB8AC3E}">
        <p14:creationId xmlns:p14="http://schemas.microsoft.com/office/powerpoint/2010/main" val="2682939750"/>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92</TotalTime>
  <Words>839</Words>
  <Application>Microsoft Office PowerPoint</Application>
  <PresentationFormat>Grand écran</PresentationFormat>
  <Paragraphs>61</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Algerian</vt:lpstr>
      <vt:lpstr>Corbel</vt:lpstr>
      <vt:lpstr>Gabriola</vt:lpstr>
      <vt:lpstr>Symbol</vt:lpstr>
      <vt:lpstr>Times New Roman</vt:lpstr>
      <vt:lpstr>Base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RAZZEK</dc:creator>
  <cp:lastModifiedBy>RAZZEK</cp:lastModifiedBy>
  <cp:revision>11</cp:revision>
  <dcterms:created xsi:type="dcterms:W3CDTF">2021-02-02T20:44:32Z</dcterms:created>
  <dcterms:modified xsi:type="dcterms:W3CDTF">2021-02-10T20:28:14Z</dcterms:modified>
</cp:coreProperties>
</file>