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3" r:id="rId3"/>
    <p:sldId id="307" r:id="rId4"/>
    <p:sldId id="408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412" r:id="rId16"/>
    <p:sldId id="40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9" r:id="rId26"/>
    <p:sldId id="330" r:id="rId27"/>
    <p:sldId id="331" r:id="rId28"/>
    <p:sldId id="332" r:id="rId29"/>
    <p:sldId id="417" r:id="rId30"/>
    <p:sldId id="333" r:id="rId31"/>
    <p:sldId id="415" r:id="rId32"/>
    <p:sldId id="334" r:id="rId33"/>
    <p:sldId id="335" r:id="rId34"/>
    <p:sldId id="336" r:id="rId35"/>
    <p:sldId id="337" r:id="rId36"/>
    <p:sldId id="338" r:id="rId37"/>
    <p:sldId id="414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3" r:id="rId52"/>
    <p:sldId id="354" r:id="rId53"/>
    <p:sldId id="356" r:id="rId54"/>
    <p:sldId id="357" r:id="rId55"/>
    <p:sldId id="359" r:id="rId56"/>
    <p:sldId id="360" r:id="rId57"/>
    <p:sldId id="361" r:id="rId58"/>
    <p:sldId id="362" r:id="rId59"/>
    <p:sldId id="363" r:id="rId60"/>
    <p:sldId id="364" r:id="rId61"/>
    <p:sldId id="365" r:id="rId62"/>
    <p:sldId id="366" r:id="rId63"/>
    <p:sldId id="367" r:id="rId64"/>
    <p:sldId id="368" r:id="rId65"/>
    <p:sldId id="369" r:id="rId66"/>
    <p:sldId id="370" r:id="rId67"/>
    <p:sldId id="371" r:id="rId68"/>
    <p:sldId id="372" r:id="rId69"/>
    <p:sldId id="373" r:id="rId70"/>
    <p:sldId id="374" r:id="rId71"/>
    <p:sldId id="375" r:id="rId72"/>
    <p:sldId id="376" r:id="rId73"/>
    <p:sldId id="378" r:id="rId74"/>
    <p:sldId id="379" r:id="rId75"/>
    <p:sldId id="380" r:id="rId76"/>
    <p:sldId id="381" r:id="rId77"/>
    <p:sldId id="382" r:id="rId78"/>
    <p:sldId id="383" r:id="rId79"/>
    <p:sldId id="384" r:id="rId80"/>
    <p:sldId id="385" r:id="rId81"/>
    <p:sldId id="386" r:id="rId82"/>
    <p:sldId id="387" r:id="rId83"/>
    <p:sldId id="388" r:id="rId84"/>
    <p:sldId id="389" r:id="rId85"/>
    <p:sldId id="390" r:id="rId86"/>
    <p:sldId id="391" r:id="rId87"/>
    <p:sldId id="392" r:id="rId88"/>
    <p:sldId id="393" r:id="rId8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086" y="108"/>
      </p:cViewPr>
      <p:guideLst>
        <p:guide orient="horz" pos="2130"/>
        <p:guide pos="285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2" Type="http://schemas.openxmlformats.org/officeDocument/2006/relationships/tableStyles" Target="tableStyles.xml"/><Relationship Id="rId91" Type="http://schemas.openxmlformats.org/officeDocument/2006/relationships/viewProps" Target="viewProps.xml"/><Relationship Id="rId90" Type="http://schemas.openxmlformats.org/officeDocument/2006/relationships/presProps" Target="presProps.xml"/><Relationship Id="rId9" Type="http://schemas.openxmlformats.org/officeDocument/2006/relationships/slide" Target="slides/slide7.xml"/><Relationship Id="rId89" Type="http://schemas.openxmlformats.org/officeDocument/2006/relationships/slide" Target="slides/slide87.xml"/><Relationship Id="rId88" Type="http://schemas.openxmlformats.org/officeDocument/2006/relationships/slide" Target="slides/slide86.xml"/><Relationship Id="rId87" Type="http://schemas.openxmlformats.org/officeDocument/2006/relationships/slide" Target="slides/slide85.xml"/><Relationship Id="rId86" Type="http://schemas.openxmlformats.org/officeDocument/2006/relationships/slide" Target="slides/slide84.xml"/><Relationship Id="rId85" Type="http://schemas.openxmlformats.org/officeDocument/2006/relationships/slide" Target="slides/slide83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8.png"/><Relationship Id="rId7" Type="http://schemas.openxmlformats.org/officeDocument/2006/relationships/image" Target="../media/image57.png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2708920"/>
            <a:ext cx="6347713" cy="1320800"/>
          </a:xfrm>
        </p:spPr>
        <p:txBody>
          <a:bodyPr/>
          <a:lstStyle/>
          <a:p>
            <a:r>
              <a:rPr lang="en-GB" altLang="fr-FR" dirty="0"/>
              <a:t>Module</a:t>
            </a:r>
            <a:r>
              <a:rPr lang="fr-FR" dirty="0"/>
              <a:t> 2 </a:t>
            </a:r>
            <a:r>
              <a:rPr lang="en-GB" altLang="fr-FR" dirty="0"/>
              <a:t>Design of HMI</a:t>
            </a:r>
            <a:endParaRPr lang="en-GB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GB" altLang="fr-FR" sz="4000" b="1" dirty="0"/>
              <a:t>Outline</a:t>
            </a:r>
            <a:r>
              <a:rPr lang="fr-FR" sz="4000" b="1" dirty="0"/>
              <a:t> 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340768"/>
            <a:ext cx="6949436" cy="40839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fr-FR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altLang="fr-FR" sz="3200" b="1" dirty="0" smtClean="0">
                <a:solidFill>
                  <a:schemeClr val="accent4">
                    <a:lumMod val="75000"/>
                  </a:schemeClr>
                </a:solidFill>
              </a:rPr>
              <a:t>Design method for </a:t>
            </a:r>
            <a:r>
              <a:rPr lang="fr-FR" sz="3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</a:rPr>
              <a:t>IHM</a:t>
            </a:r>
            <a:endParaRPr lang="fr-FR" sz="3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32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fr-FR" sz="3200" b="1" dirty="0" smtClean="0"/>
              <a:t>Information Gathering Techniques</a:t>
            </a:r>
            <a:endParaRPr lang="en-US" altLang="fr-FR" sz="32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fr-FR" sz="32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altLang="fr-FR" sz="3200" b="1" dirty="0" smtClean="0"/>
              <a:t>a </a:t>
            </a:r>
            <a:r>
              <a:rPr lang="fr-FR" sz="3200" b="1" dirty="0"/>
              <a:t>concret</a:t>
            </a:r>
            <a:r>
              <a:rPr lang="en-GB" altLang="fr-FR" sz="3200" b="1" dirty="0"/>
              <a:t>e Case</a:t>
            </a:r>
            <a:r>
              <a:rPr lang="fr-FR" sz="3200" b="1" dirty="0"/>
              <a:t> </a:t>
            </a:r>
            <a:br>
              <a:rPr lang="fr-FR" sz="2800" dirty="0"/>
            </a:br>
            <a:br>
              <a:rPr lang="fr-FR" sz="2800" dirty="0"/>
            </a:br>
            <a:endParaRPr lang="fr-FR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GB" altLang="fr-FR" sz="3200" dirty="0"/>
              <a:t>Why a Design method for </a:t>
            </a:r>
            <a:r>
              <a:rPr lang="fr-FR" sz="3200" dirty="0"/>
              <a:t> IHM ?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71755" y="1010285"/>
            <a:ext cx="8820785" cy="5313045"/>
          </a:xfrm>
        </p:spPr>
        <p:txBody>
          <a:bodyPr>
            <a:noAutofit/>
          </a:bodyPr>
          <a:lstStyle/>
          <a:p>
            <a:pPr marL="542925" indent="-457200">
              <a:buFont typeface="Wingdings" panose="05000000000000000000" pitchFamily="2" charset="2"/>
              <a:buChar char="v"/>
            </a:pPr>
            <a:r>
              <a:rPr lang="en-GB" altLang="en-US" sz="2800" b="1" dirty="0">
                <a:solidFill>
                  <a:schemeClr val="tx1"/>
                </a:solidFill>
              </a:rPr>
              <a:t> HMI </a:t>
            </a:r>
            <a:r>
              <a:rPr lang="en-US" altLang="fr-FR" sz="2800" b="1" dirty="0">
                <a:solidFill>
                  <a:schemeClr val="tx1"/>
                </a:solidFill>
              </a:rPr>
              <a:t>must be considered from the very beginning (analysis phase)!</a:t>
            </a:r>
            <a:endParaRPr lang="fr-FR" sz="2800" b="1" dirty="0" smtClean="0">
              <a:solidFill>
                <a:schemeClr val="tx1"/>
              </a:solidFill>
            </a:endParaRPr>
          </a:p>
          <a:p>
            <a:pPr marL="986155" indent="-457200">
              <a:buFont typeface="Wingdings" panose="05000000000000000000" pitchFamily="2" charset="2"/>
              <a:buChar char="v"/>
            </a:pPr>
            <a:r>
              <a:rPr lang="en-US" altLang="fr-FR" sz="2800" dirty="0" smtClean="0">
                <a:solidFill>
                  <a:schemeClr val="tx1"/>
                </a:solidFill>
              </a:rPr>
              <a:t>Risk reduction</a:t>
            </a:r>
            <a:endParaRPr lang="en-US" altLang="fr-FR" sz="2800" dirty="0" smtClean="0">
              <a:solidFill>
                <a:schemeClr val="tx1"/>
              </a:solidFill>
            </a:endParaRPr>
          </a:p>
          <a:p>
            <a:pPr marL="986155" indent="-457200">
              <a:buFont typeface="Wingdings" panose="05000000000000000000" pitchFamily="2" charset="2"/>
              <a:buChar char="v"/>
            </a:pPr>
            <a:endParaRPr lang="en-US" altLang="fr-FR" sz="2800" dirty="0" smtClean="0">
              <a:solidFill>
                <a:schemeClr val="tx1"/>
              </a:solidFill>
            </a:endParaRPr>
          </a:p>
          <a:p>
            <a:pPr marL="986155" indent="-457200">
              <a:buFont typeface="Wingdings" panose="05000000000000000000" pitchFamily="2" charset="2"/>
              <a:buChar char="v"/>
            </a:pPr>
            <a:r>
              <a:rPr lang="en-US" altLang="fr-FR" sz="2800" dirty="0" smtClean="0">
                <a:solidFill>
                  <a:schemeClr val="tx1"/>
                </a:solidFill>
              </a:rPr>
              <a:t>Lower development and maintenance costs</a:t>
            </a:r>
            <a:endParaRPr lang="en-US" altLang="fr-FR" sz="2800" dirty="0" smtClean="0">
              <a:solidFill>
                <a:schemeClr val="tx1"/>
              </a:solidFill>
            </a:endParaRPr>
          </a:p>
          <a:p>
            <a:pPr marL="986155" indent="-457200">
              <a:buFont typeface="Wingdings" panose="05000000000000000000" pitchFamily="2" charset="2"/>
              <a:buChar char="v"/>
            </a:pPr>
            <a:endParaRPr lang="en-US" altLang="fr-FR" sz="2800" dirty="0" smtClean="0">
              <a:solidFill>
                <a:schemeClr val="tx1"/>
              </a:solidFill>
            </a:endParaRPr>
          </a:p>
          <a:p>
            <a:pPr marL="986155" indent="-457200">
              <a:buFont typeface="Wingdings" panose="05000000000000000000" pitchFamily="2" charset="2"/>
              <a:buChar char="v"/>
            </a:pPr>
            <a:r>
              <a:rPr lang="en-US" altLang="fr-FR" sz="2800" dirty="0" smtClean="0">
                <a:solidFill>
                  <a:schemeClr val="tx1"/>
                </a:solidFill>
              </a:rPr>
              <a:t>Reduced training time and budget</a:t>
            </a:r>
            <a:endParaRPr lang="en-US" altLang="fr-FR" sz="2800" dirty="0" smtClean="0">
              <a:solidFill>
                <a:schemeClr val="tx1"/>
              </a:solidFill>
            </a:endParaRPr>
          </a:p>
          <a:p>
            <a:pPr marL="986155" indent="-457200">
              <a:buFont typeface="Wingdings" panose="05000000000000000000" pitchFamily="2" charset="2"/>
              <a:buChar char="v"/>
            </a:pPr>
            <a:endParaRPr lang="en-US" altLang="fr-FR" sz="2800" dirty="0" smtClean="0">
              <a:solidFill>
                <a:schemeClr val="tx1"/>
              </a:solidFill>
            </a:endParaRPr>
          </a:p>
          <a:p>
            <a:pPr marL="986155" indent="-457200">
              <a:buFont typeface="Wingdings" panose="05000000000000000000" pitchFamily="2" charset="2"/>
              <a:buChar char="v"/>
            </a:pPr>
            <a:r>
              <a:rPr lang="en-US" altLang="fr-FR" sz="2800" dirty="0" smtClean="0">
                <a:solidFill>
                  <a:schemeClr val="tx1"/>
                </a:solidFill>
              </a:rPr>
              <a:t>Increased user productivity</a:t>
            </a:r>
            <a:endParaRPr lang="en-US" altLang="fr-F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US" altLang="fr-FR" sz="3200" dirty="0"/>
              <a:t>Overview of the </a:t>
            </a:r>
            <a:r>
              <a:rPr lang="en-GB" altLang="en-US" sz="3200" dirty="0"/>
              <a:t>HMI</a:t>
            </a:r>
            <a:r>
              <a:rPr lang="en-US" altLang="fr-FR" sz="3200" dirty="0"/>
              <a:t> Design Method</a:t>
            </a:r>
            <a:endParaRPr lang="en-US" alt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tx1"/>
                </a:solidFill>
              </a:rPr>
              <a:t>concepts </a:t>
            </a:r>
            <a:r>
              <a:rPr lang="fr-FR" sz="2800" dirty="0" smtClean="0">
                <a:solidFill>
                  <a:schemeClr val="tx1"/>
                </a:solidFill>
              </a:rPr>
              <a:t>:</a:t>
            </a: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tx1"/>
                </a:solidFill>
              </a:rPr>
              <a:t>caract</a:t>
            </a:r>
            <a:r>
              <a:rPr lang="en-GB" altLang="fr-FR" sz="2800" b="1" dirty="0" smtClean="0">
                <a:solidFill>
                  <a:schemeClr val="tx1"/>
                </a:solidFill>
              </a:rPr>
              <a:t>e</a:t>
            </a:r>
            <a:r>
              <a:rPr lang="fr-FR" sz="2800" b="1" dirty="0" smtClean="0">
                <a:solidFill>
                  <a:schemeClr val="tx1"/>
                </a:solidFill>
              </a:rPr>
              <a:t>risti</a:t>
            </a:r>
            <a:r>
              <a:rPr lang="en-GB" altLang="fr-FR" sz="2800" b="1" dirty="0" smtClean="0">
                <a:solidFill>
                  <a:schemeClr val="tx1"/>
                </a:solidFill>
              </a:rPr>
              <a:t>c</a:t>
            </a:r>
            <a:r>
              <a:rPr lang="fr-FR" sz="2800" b="1" dirty="0" smtClean="0">
                <a:solidFill>
                  <a:schemeClr val="tx1"/>
                </a:solidFill>
              </a:rPr>
              <a:t>s</a:t>
            </a: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fr-FR" sz="2800" dirty="0" smtClean="0">
                <a:solidFill>
                  <a:schemeClr val="tx1"/>
                </a:solidFill>
              </a:rPr>
              <a:t>A relationship between the design team and the users</a:t>
            </a:r>
            <a:r>
              <a:rPr lang="fr-FR" sz="2800" dirty="0" smtClean="0">
                <a:solidFill>
                  <a:schemeClr val="tx1"/>
                </a:solidFill>
              </a:rPr>
              <a:t>:</a:t>
            </a:r>
            <a:endParaRPr lang="fr-FR" sz="2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4400" dirty="0" smtClean="0"/>
              <a:t>1- Concepts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628800"/>
            <a:ext cx="7200800" cy="5014910"/>
          </a:xfrm>
        </p:spPr>
        <p:txBody>
          <a:bodyPr>
            <a:noAutofit/>
          </a:bodyPr>
          <a:lstStyle/>
          <a:p>
            <a:pPr marL="85725" indent="0">
              <a:buNone/>
            </a:pPr>
            <a:r>
              <a:rPr lang="en-GB" altLang="fr-FR" sz="3600" b="1" dirty="0" smtClean="0">
                <a:solidFill>
                  <a:schemeClr val="tx1"/>
                </a:solidFill>
              </a:rPr>
              <a:t>User</a:t>
            </a:r>
            <a:r>
              <a:rPr lang="fr-FR" sz="3600" b="1" dirty="0" smtClean="0">
                <a:solidFill>
                  <a:schemeClr val="tx1"/>
                </a:solidFill>
              </a:rPr>
              <a:t> =</a:t>
            </a:r>
            <a:endParaRPr lang="fr-FR" sz="3600" dirty="0">
              <a:solidFill>
                <a:schemeClr val="tx1"/>
              </a:solidFill>
            </a:endParaRPr>
          </a:p>
          <a:p>
            <a:pPr marL="800100" indent="-457200"/>
            <a:r>
              <a:rPr lang="en-US" altLang="fr-FR" sz="3600" dirty="0" smtClean="0">
                <a:solidFill>
                  <a:schemeClr val="tx1"/>
                </a:solidFill>
              </a:rPr>
              <a:t>Several profiles,</a:t>
            </a:r>
            <a:endParaRPr lang="en-US" altLang="fr-FR" sz="3600" dirty="0" smtClean="0">
              <a:solidFill>
                <a:schemeClr val="tx1"/>
              </a:solidFill>
            </a:endParaRPr>
          </a:p>
          <a:p>
            <a:pPr marL="800100" indent="-457200"/>
            <a:r>
              <a:rPr lang="en-US" altLang="fr-FR" sz="3600" dirty="0" smtClean="0">
                <a:solidFill>
                  <a:schemeClr val="tx1"/>
                </a:solidFill>
              </a:rPr>
              <a:t>Varied characteristics</a:t>
            </a:r>
            <a:endParaRPr lang="en-US" altLang="fr-FR" sz="3600" dirty="0" smtClean="0">
              <a:solidFill>
                <a:schemeClr val="tx1"/>
              </a:solidFill>
            </a:endParaRPr>
          </a:p>
          <a:p>
            <a:pPr marL="85725" indent="0">
              <a:buNone/>
            </a:pPr>
            <a:br>
              <a:rPr lang="fr-FR" sz="2800" dirty="0">
                <a:solidFill>
                  <a:schemeClr val="tx1"/>
                </a:solidFill>
              </a:rPr>
            </a:br>
            <a:endParaRPr lang="fr-F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7813532" cy="4732008"/>
          </a:xfrm>
        </p:spPr>
        <p:txBody>
          <a:bodyPr>
            <a:noAutofit/>
          </a:bodyPr>
          <a:lstStyle/>
          <a:p>
            <a:pPr marL="85725" indent="0">
              <a:lnSpc>
                <a:spcPct val="70000"/>
              </a:lnSpc>
              <a:buNone/>
            </a:pPr>
            <a:r>
              <a:rPr lang="en-US" altLang="fr-FR" sz="2800" dirty="0" smtClean="0">
                <a:solidFill>
                  <a:schemeClr val="tx1"/>
                </a:solidFill>
              </a:rPr>
              <a:t>Task = user's goal (e.g., searching for a book)</a:t>
            </a:r>
            <a:endParaRPr lang="en-US" altLang="fr-FR" sz="2800" dirty="0" smtClean="0">
              <a:solidFill>
                <a:schemeClr val="tx1"/>
              </a:solidFill>
            </a:endParaRPr>
          </a:p>
          <a:p>
            <a:pPr marL="85725" indent="0">
              <a:lnSpc>
                <a:spcPct val="70000"/>
              </a:lnSpc>
              <a:buNone/>
            </a:pPr>
            <a:endParaRPr lang="en-US" altLang="fr-FR" sz="2800" dirty="0" smtClean="0">
              <a:solidFill>
                <a:schemeClr val="tx1"/>
              </a:solidFill>
            </a:endParaRPr>
          </a:p>
          <a:p>
            <a:pPr marL="85725" indent="0">
              <a:lnSpc>
                <a:spcPct val="70000"/>
              </a:lnSpc>
              <a:buNone/>
            </a:pPr>
            <a:r>
              <a:rPr lang="en-GB" altLang="en-US" sz="2800" dirty="0" smtClean="0">
                <a:solidFill>
                  <a:schemeClr val="tx1"/>
                </a:solidFill>
              </a:rPr>
              <a:t>1. </a:t>
            </a:r>
            <a:r>
              <a:rPr lang="en-US" altLang="fr-FR" sz="2800" dirty="0" smtClean="0">
                <a:solidFill>
                  <a:schemeClr val="tx1"/>
                </a:solidFill>
              </a:rPr>
              <a:t>Repetitive</a:t>
            </a:r>
            <a:endParaRPr lang="en-US" altLang="fr-FR" sz="2800" dirty="0" smtClean="0">
              <a:solidFill>
                <a:schemeClr val="tx1"/>
              </a:solidFill>
            </a:endParaRPr>
          </a:p>
          <a:p>
            <a:pPr marL="85725" indent="0">
              <a:lnSpc>
                <a:spcPct val="70000"/>
              </a:lnSpc>
              <a:buNone/>
            </a:pPr>
            <a:endParaRPr lang="en-US" altLang="fr-FR" sz="2800" dirty="0" smtClean="0">
              <a:solidFill>
                <a:schemeClr val="tx1"/>
              </a:solidFill>
            </a:endParaRPr>
          </a:p>
          <a:p>
            <a:pPr marL="85725" indent="0">
              <a:lnSpc>
                <a:spcPct val="70000"/>
              </a:lnSpc>
              <a:buNone/>
            </a:pPr>
            <a:r>
              <a:rPr lang="en-GB" altLang="en-US" sz="2800" dirty="0" smtClean="0">
                <a:solidFill>
                  <a:schemeClr val="tx1"/>
                </a:solidFill>
              </a:rPr>
              <a:t>2. </a:t>
            </a:r>
            <a:r>
              <a:rPr lang="en-US" altLang="fr-FR" sz="2800" dirty="0" smtClean="0">
                <a:solidFill>
                  <a:schemeClr val="tx1"/>
                </a:solidFill>
              </a:rPr>
              <a:t>Regular</a:t>
            </a:r>
            <a:endParaRPr lang="en-US" altLang="fr-FR" sz="2800" dirty="0" smtClean="0">
              <a:solidFill>
                <a:schemeClr val="tx1"/>
              </a:solidFill>
            </a:endParaRPr>
          </a:p>
          <a:p>
            <a:pPr marL="85725" indent="0">
              <a:lnSpc>
                <a:spcPct val="70000"/>
              </a:lnSpc>
              <a:buNone/>
            </a:pPr>
            <a:endParaRPr lang="en-US" altLang="fr-FR" sz="2800" dirty="0" smtClean="0">
              <a:solidFill>
                <a:schemeClr val="tx1"/>
              </a:solidFill>
            </a:endParaRPr>
          </a:p>
          <a:p>
            <a:pPr marL="85725" indent="0">
              <a:lnSpc>
                <a:spcPct val="70000"/>
              </a:lnSpc>
              <a:buNone/>
            </a:pPr>
            <a:r>
              <a:rPr lang="en-GB" altLang="en-US" sz="2800" dirty="0" smtClean="0">
                <a:solidFill>
                  <a:schemeClr val="tx1"/>
                </a:solidFill>
              </a:rPr>
              <a:t>3. </a:t>
            </a:r>
            <a:r>
              <a:rPr lang="en-US" altLang="fr-FR" sz="2800" dirty="0" smtClean="0">
                <a:solidFill>
                  <a:schemeClr val="tx1"/>
                </a:solidFill>
              </a:rPr>
              <a:t>Occasional</a:t>
            </a:r>
            <a:endParaRPr lang="en-US" altLang="fr-FR" sz="2800" dirty="0" smtClean="0">
              <a:solidFill>
                <a:schemeClr val="tx1"/>
              </a:solidFill>
            </a:endParaRPr>
          </a:p>
          <a:p>
            <a:pPr marL="85725" indent="0">
              <a:lnSpc>
                <a:spcPct val="70000"/>
              </a:lnSpc>
              <a:buNone/>
            </a:pPr>
            <a:endParaRPr lang="en-US" altLang="fr-FR" sz="2800" dirty="0" smtClean="0">
              <a:solidFill>
                <a:schemeClr val="tx1"/>
              </a:solidFill>
            </a:endParaRPr>
          </a:p>
          <a:p>
            <a:pPr marL="85725" indent="0">
              <a:lnSpc>
                <a:spcPct val="70000"/>
              </a:lnSpc>
              <a:buNone/>
            </a:pPr>
            <a:r>
              <a:rPr lang="en-GB" altLang="en-US" sz="2800" dirty="0" smtClean="0">
                <a:solidFill>
                  <a:schemeClr val="tx1"/>
                </a:solidFill>
              </a:rPr>
              <a:t>4. </a:t>
            </a:r>
            <a:r>
              <a:rPr lang="en-US" altLang="fr-FR" sz="2800" dirty="0" smtClean="0">
                <a:solidFill>
                  <a:schemeClr val="tx1"/>
                </a:solidFill>
              </a:rPr>
              <a:t>Time-constrained</a:t>
            </a:r>
            <a:endParaRPr lang="en-US" altLang="fr-FR" sz="2800" dirty="0" smtClean="0">
              <a:solidFill>
                <a:schemeClr val="tx1"/>
              </a:solidFill>
            </a:endParaRPr>
          </a:p>
          <a:p>
            <a:pPr marL="85725" indent="0">
              <a:lnSpc>
                <a:spcPct val="70000"/>
              </a:lnSpc>
              <a:buNone/>
            </a:pPr>
            <a:endParaRPr lang="en-US" altLang="fr-FR" sz="2800" dirty="0" smtClean="0">
              <a:solidFill>
                <a:schemeClr val="tx1"/>
              </a:solidFill>
            </a:endParaRPr>
          </a:p>
          <a:p>
            <a:pPr marL="85725" indent="0">
              <a:lnSpc>
                <a:spcPct val="70000"/>
              </a:lnSpc>
              <a:buNone/>
            </a:pPr>
            <a:r>
              <a:rPr lang="en-GB" altLang="en-US" sz="2800" dirty="0" smtClean="0">
                <a:solidFill>
                  <a:schemeClr val="tx1"/>
                </a:solidFill>
              </a:rPr>
              <a:t>5. </a:t>
            </a:r>
            <a:r>
              <a:rPr lang="en-US" altLang="fr-FR" sz="2800" dirty="0" smtClean="0">
                <a:solidFill>
                  <a:schemeClr val="tx1"/>
                </a:solidFill>
              </a:rPr>
              <a:t>etc.</a:t>
            </a:r>
            <a:endParaRPr lang="en-US" altLang="fr-FR" sz="2800" dirty="0" smtClean="0">
              <a:solidFill>
                <a:schemeClr val="tx1"/>
              </a:solidFill>
            </a:endParaRPr>
          </a:p>
        </p:txBody>
      </p:sp>
      <p:sp>
        <p:nvSpPr>
          <p:cNvPr id="4" name="Titre 1"/>
          <p:cNvSpPr txBox="1"/>
          <p:nvPr/>
        </p:nvSpPr>
        <p:spPr>
          <a:xfrm>
            <a:off x="152400" y="152400"/>
            <a:ext cx="9144000" cy="8683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400" dirty="0" smtClean="0"/>
              <a:t>1- Concepts</a:t>
            </a:r>
            <a:endParaRPr lang="fr-F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317588" cy="5786478"/>
          </a:xfrm>
        </p:spPr>
        <p:txBody>
          <a:bodyPr>
            <a:noAutofit/>
          </a:bodyPr>
          <a:lstStyle/>
          <a:p>
            <a:pPr marL="85725" indent="0">
              <a:lnSpc>
                <a:spcPct val="60000"/>
              </a:lnSpc>
              <a:buNone/>
            </a:pPr>
            <a:r>
              <a:rPr lang="en-US" altLang="fr-FR" sz="2600" dirty="0" smtClean="0">
                <a:solidFill>
                  <a:schemeClr val="tx1"/>
                </a:solidFill>
              </a:rPr>
              <a:t>Context = environment and usage constraints</a:t>
            </a:r>
            <a:endParaRPr lang="en-US" altLang="fr-FR" sz="2600" dirty="0" smtClean="0">
              <a:solidFill>
                <a:schemeClr val="tx1"/>
              </a:solidFill>
            </a:endParaRPr>
          </a:p>
          <a:p>
            <a:pPr marL="85725" indent="0">
              <a:lnSpc>
                <a:spcPct val="60000"/>
              </a:lnSpc>
              <a:buNone/>
            </a:pPr>
            <a:endParaRPr lang="en-US" altLang="fr-FR" sz="2600" dirty="0" smtClean="0">
              <a:solidFill>
                <a:schemeClr val="tx1"/>
              </a:solidFill>
            </a:endParaRPr>
          </a:p>
          <a:p>
            <a:pPr marL="85725" indent="0">
              <a:lnSpc>
                <a:spcPct val="60000"/>
              </a:lnSpc>
              <a:buNone/>
            </a:pPr>
            <a:r>
              <a:rPr lang="en-GB" altLang="en-US" sz="2600" dirty="0" smtClean="0">
                <a:solidFill>
                  <a:schemeClr val="tx1"/>
                </a:solidFill>
              </a:rPr>
              <a:t>1. </a:t>
            </a:r>
            <a:r>
              <a:rPr lang="en-US" altLang="fr-FR" sz="2600" dirty="0" smtClean="0">
                <a:solidFill>
                  <a:schemeClr val="tx1"/>
                </a:solidFill>
              </a:rPr>
              <a:t>General public</a:t>
            </a:r>
            <a:endParaRPr lang="en-US" altLang="fr-FR" sz="2600" dirty="0" smtClean="0">
              <a:solidFill>
                <a:schemeClr val="tx1"/>
              </a:solidFill>
            </a:endParaRPr>
          </a:p>
          <a:p>
            <a:pPr marL="85725" indent="0">
              <a:lnSpc>
                <a:spcPct val="60000"/>
              </a:lnSpc>
              <a:buNone/>
            </a:pPr>
            <a:endParaRPr lang="en-US" altLang="fr-FR" sz="2600" dirty="0" smtClean="0">
              <a:solidFill>
                <a:schemeClr val="tx1"/>
              </a:solidFill>
            </a:endParaRPr>
          </a:p>
          <a:p>
            <a:pPr marL="85725" indent="0">
              <a:lnSpc>
                <a:spcPct val="60000"/>
              </a:lnSpc>
              <a:buNone/>
            </a:pPr>
            <a:r>
              <a:rPr lang="en-GB" altLang="en-US" sz="2600" dirty="0" smtClean="0">
                <a:solidFill>
                  <a:schemeClr val="tx1"/>
                </a:solidFill>
              </a:rPr>
              <a:t>2. </a:t>
            </a:r>
            <a:r>
              <a:rPr lang="en-US" altLang="fr-FR" sz="2600" dirty="0" smtClean="0">
                <a:solidFill>
                  <a:schemeClr val="tx1"/>
                </a:solidFill>
              </a:rPr>
              <a:t>Leisure</a:t>
            </a:r>
            <a:endParaRPr lang="en-US" altLang="fr-FR" sz="2600" dirty="0" smtClean="0">
              <a:solidFill>
                <a:schemeClr val="tx1"/>
              </a:solidFill>
            </a:endParaRPr>
          </a:p>
          <a:p>
            <a:pPr marL="85725" indent="0">
              <a:lnSpc>
                <a:spcPct val="60000"/>
              </a:lnSpc>
              <a:buNone/>
            </a:pPr>
            <a:endParaRPr lang="en-US" altLang="fr-FR" sz="2600" dirty="0" smtClean="0">
              <a:solidFill>
                <a:schemeClr val="tx1"/>
              </a:solidFill>
            </a:endParaRPr>
          </a:p>
          <a:p>
            <a:pPr marL="85725" indent="0">
              <a:lnSpc>
                <a:spcPct val="60000"/>
              </a:lnSpc>
              <a:buNone/>
            </a:pPr>
            <a:r>
              <a:rPr lang="en-GB" altLang="en-US" sz="2600" dirty="0" smtClean="0">
                <a:solidFill>
                  <a:schemeClr val="tx1"/>
                </a:solidFill>
              </a:rPr>
              <a:t>3. </a:t>
            </a:r>
            <a:r>
              <a:rPr lang="en-US" altLang="fr-FR" sz="2600" dirty="0" smtClean="0">
                <a:solidFill>
                  <a:schemeClr val="tx1"/>
                </a:solidFill>
              </a:rPr>
              <a:t>Industry</a:t>
            </a:r>
            <a:endParaRPr lang="en-US" altLang="fr-FR" sz="2600" dirty="0" smtClean="0">
              <a:solidFill>
                <a:schemeClr val="tx1"/>
              </a:solidFill>
            </a:endParaRPr>
          </a:p>
          <a:p>
            <a:pPr marL="85725" indent="0">
              <a:lnSpc>
                <a:spcPct val="60000"/>
              </a:lnSpc>
              <a:buNone/>
            </a:pPr>
            <a:endParaRPr lang="en-US" altLang="fr-FR" sz="2600" dirty="0" smtClean="0">
              <a:solidFill>
                <a:schemeClr val="tx1"/>
              </a:solidFill>
            </a:endParaRPr>
          </a:p>
          <a:p>
            <a:pPr marL="85725" indent="0">
              <a:lnSpc>
                <a:spcPct val="60000"/>
              </a:lnSpc>
              <a:buNone/>
            </a:pPr>
            <a:r>
              <a:rPr lang="en-GB" altLang="en-US" sz="2600" dirty="0" smtClean="0">
                <a:solidFill>
                  <a:schemeClr val="tx1"/>
                </a:solidFill>
              </a:rPr>
              <a:t>4. </a:t>
            </a:r>
            <a:r>
              <a:rPr lang="en-US" altLang="fr-FR" sz="2600" dirty="0" smtClean="0">
                <a:solidFill>
                  <a:schemeClr val="tx1"/>
                </a:solidFill>
              </a:rPr>
              <a:t>Critical systems</a:t>
            </a:r>
            <a:endParaRPr lang="en-US" altLang="fr-FR" sz="2600" dirty="0" smtClean="0">
              <a:solidFill>
                <a:schemeClr val="tx1"/>
              </a:solidFill>
            </a:endParaRPr>
          </a:p>
          <a:p>
            <a:pPr marL="85725" indent="0">
              <a:lnSpc>
                <a:spcPct val="60000"/>
              </a:lnSpc>
              <a:buNone/>
            </a:pPr>
            <a:endParaRPr lang="en-US" altLang="fr-FR" sz="2600" dirty="0" smtClean="0">
              <a:solidFill>
                <a:schemeClr val="tx1"/>
              </a:solidFill>
            </a:endParaRPr>
          </a:p>
          <a:p>
            <a:pPr marL="85725" indent="0">
              <a:lnSpc>
                <a:spcPct val="60000"/>
              </a:lnSpc>
              <a:buNone/>
            </a:pPr>
            <a:r>
              <a:rPr lang="en-GB" altLang="en-US" sz="2600" dirty="0" smtClean="0">
                <a:solidFill>
                  <a:schemeClr val="tx1"/>
                </a:solidFill>
              </a:rPr>
              <a:t>5. </a:t>
            </a:r>
            <a:r>
              <a:rPr lang="en-US" altLang="fr-FR" sz="2600" dirty="0" smtClean="0">
                <a:solidFill>
                  <a:schemeClr val="tx1"/>
                </a:solidFill>
              </a:rPr>
              <a:t>Mobility, etc.</a:t>
            </a:r>
            <a:endParaRPr lang="en-US" altLang="fr-FR" sz="2600" dirty="0" smtClean="0">
              <a:solidFill>
                <a:schemeClr val="tx1"/>
              </a:solidFill>
            </a:endParaRPr>
          </a:p>
          <a:p>
            <a:pPr marL="85725" indent="0">
              <a:lnSpc>
                <a:spcPct val="60000"/>
              </a:lnSpc>
              <a:buNone/>
            </a:pPr>
            <a:endParaRPr lang="en-US" altLang="fr-FR" sz="2600" dirty="0" smtClean="0">
              <a:solidFill>
                <a:schemeClr val="tx1"/>
              </a:solidFill>
            </a:endParaRPr>
          </a:p>
          <a:p>
            <a:pPr marL="85725" indent="0">
              <a:lnSpc>
                <a:spcPct val="60000"/>
              </a:lnSpc>
              <a:buNone/>
            </a:pPr>
            <a:r>
              <a:rPr lang="en-GB" altLang="en-US" sz="2600" dirty="0" smtClean="0">
                <a:solidFill>
                  <a:schemeClr val="tx1"/>
                </a:solidFill>
              </a:rPr>
              <a:t>6. </a:t>
            </a:r>
            <a:r>
              <a:rPr lang="en-US" altLang="fr-FR" sz="2600" dirty="0" smtClean="0">
                <a:solidFill>
                  <a:schemeClr val="tx1"/>
                </a:solidFill>
              </a:rPr>
              <a:t>Techniques</a:t>
            </a:r>
            <a:endParaRPr lang="en-US" altLang="fr-FR" sz="2600" dirty="0" smtClean="0">
              <a:solidFill>
                <a:schemeClr val="tx1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4400" dirty="0" smtClean="0"/>
              <a:t>1- Concepts</a:t>
            </a:r>
            <a:endParaRPr lang="fr-F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fr-FR" sz="2800" dirty="0">
                <a:solidFill>
                  <a:schemeClr val="tx1"/>
                </a:solidFill>
              </a:rPr>
              <a:t>Phases: A UI design method is (generally) divided into three phases:</a:t>
            </a:r>
            <a:endParaRPr lang="en-US" alt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1. </a:t>
            </a:r>
            <a:r>
              <a:rPr lang="en-US" altLang="fr-FR" sz="2800" dirty="0">
                <a:solidFill>
                  <a:schemeClr val="tx1"/>
                </a:solidFill>
              </a:rPr>
              <a:t>Analysis</a:t>
            </a:r>
            <a:endParaRPr lang="en-US" alt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2. </a:t>
            </a:r>
            <a:r>
              <a:rPr lang="en-US" altLang="fr-FR" sz="2800" dirty="0">
                <a:solidFill>
                  <a:schemeClr val="tx1"/>
                </a:solidFill>
              </a:rPr>
              <a:t>Development</a:t>
            </a:r>
            <a:endParaRPr lang="en-US" alt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3. </a:t>
            </a:r>
            <a:r>
              <a:rPr lang="en-US" altLang="fr-FR" sz="2800" dirty="0">
                <a:solidFill>
                  <a:schemeClr val="tx1"/>
                </a:solidFill>
              </a:rPr>
              <a:t>Evaluation</a:t>
            </a:r>
            <a:br>
              <a:rPr lang="fr-FR" sz="2800" dirty="0">
                <a:solidFill>
                  <a:schemeClr val="tx1"/>
                </a:solidFill>
              </a:rPr>
            </a:br>
            <a:endParaRPr lang="fr-FR" sz="2600" dirty="0" smtClean="0">
              <a:solidFill>
                <a:schemeClr val="tx1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4400" dirty="0" smtClean="0"/>
              <a:t>1- Concepts</a:t>
            </a:r>
            <a:endParaRPr lang="fr-F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4000" dirty="0" smtClean="0"/>
              <a:t>2- C</a:t>
            </a:r>
            <a:r>
              <a:rPr lang="en-GB" altLang="fr-FR" sz="4000" dirty="0" smtClean="0"/>
              <a:t>h</a:t>
            </a:r>
            <a:r>
              <a:rPr lang="fr-FR" sz="4000" dirty="0" smtClean="0"/>
              <a:t>aract</a:t>
            </a:r>
            <a:r>
              <a:rPr lang="en-GB" altLang="fr-FR" sz="4000" dirty="0" smtClean="0"/>
              <a:t>e</a:t>
            </a:r>
            <a:r>
              <a:rPr lang="fr-FR" sz="4000" dirty="0" smtClean="0"/>
              <a:t>risti</a:t>
            </a:r>
            <a:r>
              <a:rPr lang="en-GB" altLang="fr-FR" sz="4000" dirty="0" smtClean="0"/>
              <a:t>c</a:t>
            </a:r>
            <a:r>
              <a:rPr lang="fr-FR" sz="4000" dirty="0" smtClean="0"/>
              <a:t>s </a:t>
            </a:r>
            <a:r>
              <a:rPr lang="fr-FR" sz="4000" dirty="0"/>
              <a:t>- </a:t>
            </a:r>
            <a:r>
              <a:rPr lang="en-US" altLang="fr-FR" sz="4000" dirty="0">
                <a:solidFill>
                  <a:srgbClr val="002060"/>
                </a:solidFill>
              </a:rPr>
              <a:t>Iterative</a:t>
            </a:r>
            <a:r>
              <a:rPr lang="fr-FR" sz="4000" dirty="0">
                <a:solidFill>
                  <a:srgbClr val="002060"/>
                </a:solidFill>
              </a:rPr>
              <a:t> </a:t>
            </a:r>
            <a:endParaRPr lang="fr-FR" sz="4000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75" y="764540"/>
            <a:ext cx="8787130" cy="3786505"/>
          </a:xfrm>
        </p:spPr>
        <p:txBody>
          <a:bodyPr>
            <a:noAutofit/>
          </a:bodyPr>
          <a:lstStyle/>
          <a:p>
            <a:pPr marL="0" indent="0">
              <a:lnSpc>
                <a:spcPct val="60000"/>
              </a:lnSpc>
              <a:buNone/>
            </a:pPr>
            <a:r>
              <a:rPr lang="en-US" altLang="fr-FR" sz="2400" dirty="0" smtClean="0">
                <a:solidFill>
                  <a:schemeClr val="tx1"/>
                </a:solidFill>
              </a:rPr>
              <a:t>Methodology based on a series of cycles composed of the three phases (analysis, development, evaluation):</a:t>
            </a: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GB" altLang="en-US" sz="2400" dirty="0" smtClean="0">
                <a:solidFill>
                  <a:schemeClr val="tx1"/>
                </a:solidFill>
              </a:rPr>
              <a:t>1.</a:t>
            </a:r>
            <a:r>
              <a:rPr lang="en-US" altLang="fr-FR" sz="2400" dirty="0" smtClean="0">
                <a:solidFill>
                  <a:schemeClr val="tx1"/>
                </a:solidFill>
              </a:rPr>
              <a:t>Work on the entire interface</a:t>
            </a: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GB" altLang="en-US" sz="2400" dirty="0" smtClean="0">
                <a:solidFill>
                  <a:schemeClr val="tx1"/>
                </a:solidFill>
              </a:rPr>
              <a:t>2.</a:t>
            </a:r>
            <a:r>
              <a:rPr lang="en-US" altLang="fr-FR" sz="2400" dirty="0" smtClean="0">
                <a:solidFill>
                  <a:schemeClr val="tx1"/>
                </a:solidFill>
              </a:rPr>
              <a:t>Cycles are repeated until a satisfactory interface is achieved</a:t>
            </a: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GB" altLang="en-US" sz="2400" dirty="0" smtClean="0">
                <a:solidFill>
                  <a:schemeClr val="tx1"/>
                </a:solidFill>
              </a:rPr>
              <a:t>3. </a:t>
            </a:r>
            <a:r>
              <a:rPr lang="en-US" altLang="fr-FR" sz="2400" dirty="0" smtClean="0">
                <a:solidFill>
                  <a:schemeClr val="tx1"/>
                </a:solidFill>
              </a:rPr>
              <a:t>New objectives are taken into account</a:t>
            </a: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GB" altLang="en-US" sz="2400" dirty="0" smtClean="0">
                <a:solidFill>
                  <a:schemeClr val="tx1"/>
                </a:solidFill>
              </a:rPr>
              <a:t>4.</a:t>
            </a:r>
            <a:r>
              <a:rPr lang="en-US" altLang="fr-FR" sz="2400" dirty="0" smtClean="0">
                <a:solidFill>
                  <a:schemeClr val="tx1"/>
                </a:solidFill>
              </a:rPr>
              <a:t>User feedback is considered, even as it evolves over time</a:t>
            </a:r>
            <a:endParaRPr lang="en-US" altLang="fr-FR" sz="24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4581127"/>
            <a:ext cx="8424935" cy="2276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4000" dirty="0" smtClean="0"/>
              <a:t>2- </a:t>
            </a:r>
            <a:r>
              <a:rPr lang="en-US" altLang="fr-FR" sz="4000" dirty="0">
                <a:solidFill>
                  <a:srgbClr val="002060"/>
                </a:solidFill>
              </a:rPr>
              <a:t>Characteristics – Incremental</a:t>
            </a:r>
            <a:r>
              <a:rPr lang="fr-FR" sz="4000" dirty="0">
                <a:solidFill>
                  <a:srgbClr val="002060"/>
                </a:solidFill>
              </a:rPr>
              <a:t> </a:t>
            </a:r>
            <a:endParaRPr lang="fr-FR" sz="4000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10874"/>
            <a:ext cx="8533612" cy="5786478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fr-FR" sz="2400" dirty="0" smtClean="0">
                <a:solidFill>
                  <a:schemeClr val="tx1"/>
                </a:solidFill>
              </a:rPr>
              <a:t>Methodology based on completing one part at a time, then the next, and so on:</a:t>
            </a: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GB" altLang="en-US" sz="2400" dirty="0" smtClean="0">
                <a:solidFill>
                  <a:schemeClr val="tx1"/>
                </a:solidFill>
              </a:rPr>
              <a:t>1.</a:t>
            </a:r>
            <a:r>
              <a:rPr lang="en-US" altLang="fr-FR" sz="2400" dirty="0" smtClean="0">
                <a:solidFill>
                  <a:schemeClr val="tx1"/>
                </a:solidFill>
              </a:rPr>
              <a:t>Work focuses on a single area of the interface until it is satisfactory</a:t>
            </a: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GB" altLang="en-US" sz="2400" dirty="0" smtClean="0">
                <a:solidFill>
                  <a:schemeClr val="tx1"/>
                </a:solidFill>
              </a:rPr>
              <a:t>2.</a:t>
            </a:r>
            <a:r>
              <a:rPr lang="en-US" altLang="fr-FR" sz="2400" dirty="0" smtClean="0">
                <a:solidFill>
                  <a:schemeClr val="tx1"/>
                </a:solidFill>
              </a:rPr>
              <a:t>Development of partial, intermediate solutions</a:t>
            </a: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GB" altLang="en-US" sz="2400" dirty="0" smtClean="0">
                <a:solidFill>
                  <a:schemeClr val="tx1"/>
                </a:solidFill>
              </a:rPr>
              <a:t>3.</a:t>
            </a:r>
            <a:r>
              <a:rPr lang="en-US" altLang="fr-FR" sz="2400" dirty="0" smtClean="0">
                <a:solidFill>
                  <a:schemeClr val="tx1"/>
                </a:solidFill>
              </a:rPr>
              <a:t>New objectives are taken into account</a:t>
            </a: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GB" altLang="en-US" sz="2400" dirty="0" smtClean="0">
                <a:solidFill>
                  <a:schemeClr val="tx1"/>
                </a:solidFill>
              </a:rPr>
              <a:t>4.</a:t>
            </a:r>
            <a:r>
              <a:rPr lang="en-US" altLang="fr-FR" sz="2400" dirty="0" smtClean="0">
                <a:solidFill>
                  <a:schemeClr val="tx1"/>
                </a:solidFill>
              </a:rPr>
              <a:t>User feedback is considered, even as it evolv</a:t>
            </a:r>
            <a:r>
              <a:rPr lang="en-US" altLang="fr-FR" sz="2400" dirty="0" smtClean="0">
                <a:solidFill>
                  <a:schemeClr val="tx1"/>
                </a:solidFill>
              </a:rPr>
              <a:t>es over time</a:t>
            </a:r>
            <a:endParaRPr lang="en-US" altLang="fr-FR" sz="24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844" y="4869160"/>
            <a:ext cx="8389596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dirty="0" smtClean="0"/>
              <a:t>2- Caractéristiques </a:t>
            </a:r>
            <a:r>
              <a:rPr lang="fr-FR" dirty="0"/>
              <a:t>- </a:t>
            </a:r>
            <a:r>
              <a:rPr lang="fr-FR" dirty="0">
                <a:solidFill>
                  <a:srgbClr val="002060"/>
                </a:solidFill>
              </a:rPr>
              <a:t>itérative et incrémentale 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262" y="1052736"/>
            <a:ext cx="8753475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US" altLang="fr-FR" sz="3200" b="1" dirty="0"/>
              <a:t> examples of poor Human-Machine Interfaces</a:t>
            </a:r>
            <a:endParaRPr lang="en-US" alt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3861048"/>
            <a:ext cx="4501164" cy="21602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fr-FR" sz="2400" i="1" dirty="0">
                <a:solidFill>
                  <a:schemeClr val="tx1"/>
                </a:solidFill>
              </a:rPr>
              <a:t>Confusion on the shared vertical speed and descent angle dial (Mount Saint Odile disaster in 1992)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endParaRPr lang="fr-FR" sz="24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44" y="832354"/>
            <a:ext cx="4213132" cy="288793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852347"/>
            <a:ext cx="3723909" cy="2892578"/>
          </a:xfrm>
          <a:prstGeom prst="rect">
            <a:avLst/>
          </a:prstGeom>
        </p:spPr>
      </p:pic>
      <p:sp>
        <p:nvSpPr>
          <p:cNvPr id="6" name="Espace réservé du contenu 2"/>
          <p:cNvSpPr txBox="1"/>
          <p:nvPr/>
        </p:nvSpPr>
        <p:spPr>
          <a:xfrm>
            <a:off x="4644008" y="3861048"/>
            <a:ext cx="4536504" cy="21602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fr-FR" sz="2400" i="1" dirty="0"/>
              <a:t>Lack of consideration for the human dimension in the supervision process (Three Mile Island nuclear accident in 1979</a:t>
            </a:r>
            <a:r>
              <a:rPr lang="fr-FR" sz="2400" i="1" dirty="0"/>
              <a:t>)</a:t>
            </a:r>
            <a:r>
              <a:rPr lang="fr-FR" sz="2400" dirty="0"/>
              <a:t> </a:t>
            </a:r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dirty="0" smtClean="0"/>
              <a:t>2- </a:t>
            </a:r>
            <a:r>
              <a:rPr lang="en-US" altLang="fr-FR" dirty="0">
                <a:solidFill>
                  <a:srgbClr val="002060"/>
                </a:solidFill>
              </a:rPr>
              <a:t>Characteristics – Prototyped</a:t>
            </a:r>
            <a:endParaRPr lang="en-US" alt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fr-FR" sz="2600" dirty="0" smtClean="0">
                <a:solidFill>
                  <a:schemeClr val="tx1"/>
                </a:solidFill>
              </a:rPr>
              <a:t>Achieving a final interface involves several steps:</a:t>
            </a: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fr-FR" sz="2600" dirty="0" smtClean="0">
              <a:solidFill>
                <a:schemeClr val="tx1"/>
              </a:solidFill>
            </a:endParaRPr>
          </a:p>
          <a:p>
            <a:r>
              <a:rPr lang="en-US" altLang="fr-FR" sz="2600" dirty="0" smtClean="0">
                <a:solidFill>
                  <a:schemeClr val="tx1"/>
                </a:solidFill>
              </a:rPr>
              <a:t>Sketch = global overview of the interface (general idea)</a:t>
            </a: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fr-FR" sz="2600" dirty="0" smtClean="0">
              <a:solidFill>
                <a:schemeClr val="tx1"/>
              </a:solidFill>
            </a:endParaRPr>
          </a:p>
          <a:p>
            <a:r>
              <a:rPr lang="en-US" altLang="fr-FR" sz="2600" dirty="0" smtClean="0">
                <a:solidFill>
                  <a:schemeClr val="tx1"/>
                </a:solidFill>
              </a:rPr>
              <a:t>Mock-up = detailed interface (without interaction)</a:t>
            </a: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fr-FR" sz="2600" dirty="0" smtClean="0">
              <a:solidFill>
                <a:schemeClr val="tx1"/>
              </a:solidFill>
            </a:endParaRPr>
          </a:p>
          <a:p>
            <a:r>
              <a:rPr lang="en-US" altLang="fr-FR" sz="2600" dirty="0" smtClean="0">
                <a:solidFill>
                  <a:schemeClr val="tx1"/>
                </a:solidFill>
              </a:rPr>
              <a:t>Prototype = incomplete version of the interface (with interactions)</a:t>
            </a:r>
            <a:endParaRPr lang="en-US" altLang="fr-FR" sz="2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12" y="1062037"/>
            <a:ext cx="8715375" cy="4733925"/>
          </a:xfrm>
          <a:prstGeom prst="rect">
            <a:avLst/>
          </a:prstGeom>
        </p:spPr>
      </p:pic>
      <p:sp>
        <p:nvSpPr>
          <p:cNvPr id="6" name="Titre 1"/>
          <p:cNvSpPr txBox="1"/>
          <p:nvPr/>
        </p:nvSpPr>
        <p:spPr>
          <a:xfrm>
            <a:off x="0" y="0"/>
            <a:ext cx="9144000" cy="8683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/>
              <a:t>2- </a:t>
            </a:r>
            <a:r>
              <a:rPr lang="en-US" altLang="fr-FR" dirty="0">
                <a:solidFill>
                  <a:srgbClr val="002060"/>
                </a:solidFill>
                <a:sym typeface="+mn-ea"/>
              </a:rPr>
              <a:t>Characteristics – Prototyped</a:t>
            </a:r>
            <a:r>
              <a:rPr lang="fr-FR" dirty="0" smtClean="0">
                <a:solidFill>
                  <a:srgbClr val="0070C0"/>
                </a:solidFill>
              </a:rPr>
              <a:t>( 2) </a:t>
            </a:r>
            <a:endParaRPr lang="fr-F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212" y="923925"/>
            <a:ext cx="8791575" cy="5010150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dirty="0" smtClean="0"/>
              <a:t>2- </a:t>
            </a:r>
            <a:r>
              <a:rPr lang="en-US" altLang="fr-FR" dirty="0">
                <a:solidFill>
                  <a:srgbClr val="002060"/>
                </a:solidFill>
                <a:sym typeface="+mn-ea"/>
              </a:rPr>
              <a:t>Characteristics – Prototyped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smtClean="0">
                <a:solidFill>
                  <a:srgbClr val="0070C0"/>
                </a:solidFill>
              </a:rPr>
              <a:t>(3)</a:t>
            </a:r>
            <a:endParaRPr lang="fr-F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 marL="0" indent="0">
              <a:lnSpc>
                <a:spcPct val="60000"/>
              </a:lnSpc>
              <a:buNone/>
            </a:pPr>
            <a:r>
              <a:rPr lang="en-US" altLang="fr-FR" sz="2600" dirty="0" smtClean="0"/>
              <a:t>Prototyping Support Tools:</a:t>
            </a:r>
            <a:endParaRPr lang="en-US" altLang="fr-FR" sz="2600" dirty="0" smtClean="0"/>
          </a:p>
          <a:p>
            <a:pPr marL="0" indent="0">
              <a:lnSpc>
                <a:spcPct val="60000"/>
              </a:lnSpc>
              <a:buNone/>
            </a:pPr>
            <a:endParaRPr lang="en-US" altLang="fr-FR" sz="2600" dirty="0" smtClean="0"/>
          </a:p>
          <a:p>
            <a:pPr marL="0" indent="0">
              <a:lnSpc>
                <a:spcPct val="60000"/>
              </a:lnSpc>
              <a:buNone/>
            </a:pPr>
            <a:r>
              <a:rPr lang="en-US" altLang="fr-FR" sz="2600" dirty="0" smtClean="0"/>
              <a:t>Paper</a:t>
            </a:r>
            <a:endParaRPr lang="en-US" altLang="fr-FR" sz="2600" dirty="0" smtClean="0"/>
          </a:p>
          <a:p>
            <a:pPr marL="0" indent="0">
              <a:lnSpc>
                <a:spcPct val="60000"/>
              </a:lnSpc>
              <a:buNone/>
            </a:pPr>
            <a:endParaRPr lang="en-US" altLang="fr-FR" sz="2600" dirty="0" smtClean="0"/>
          </a:p>
          <a:p>
            <a:pPr marL="0" indent="0">
              <a:lnSpc>
                <a:spcPct val="60000"/>
              </a:lnSpc>
              <a:buNone/>
            </a:pPr>
            <a:r>
              <a:rPr lang="en-US" altLang="fr-FR" sz="2600" dirty="0" smtClean="0"/>
              <a:t>Overlays, video</a:t>
            </a:r>
            <a:endParaRPr lang="en-US" altLang="fr-FR" sz="2600" dirty="0" smtClean="0"/>
          </a:p>
          <a:p>
            <a:pPr marL="0" indent="0">
              <a:lnSpc>
                <a:spcPct val="60000"/>
              </a:lnSpc>
              <a:buNone/>
            </a:pPr>
            <a:endParaRPr lang="en-US" altLang="fr-FR" sz="2600" dirty="0" smtClean="0"/>
          </a:p>
          <a:p>
            <a:pPr marL="0" indent="0">
              <a:lnSpc>
                <a:spcPct val="60000"/>
              </a:lnSpc>
              <a:buNone/>
            </a:pPr>
            <a:r>
              <a:rPr lang="en-US" altLang="fr-FR" sz="2600" dirty="0" smtClean="0"/>
              <a:t>Mockup software</a:t>
            </a:r>
            <a:endParaRPr lang="en-US" altLang="fr-FR" sz="2600" dirty="0" smtClean="0"/>
          </a:p>
          <a:p>
            <a:pPr marL="0" indent="0">
              <a:lnSpc>
                <a:spcPct val="60000"/>
              </a:lnSpc>
              <a:buNone/>
            </a:pPr>
            <a:endParaRPr lang="en-US" altLang="fr-FR" sz="2600" dirty="0" smtClean="0"/>
          </a:p>
          <a:p>
            <a:pPr marL="0" indent="0">
              <a:lnSpc>
                <a:spcPct val="60000"/>
              </a:lnSpc>
              <a:buNone/>
            </a:pPr>
            <a:r>
              <a:rPr lang="en-US" altLang="fr-FR" sz="2600" dirty="0" smtClean="0"/>
              <a:t>With interactions (e.g., InVision, Maqetta)</a:t>
            </a:r>
            <a:endParaRPr lang="en-US" altLang="fr-FR" sz="2600" dirty="0" smtClean="0"/>
          </a:p>
          <a:p>
            <a:pPr marL="0" indent="0">
              <a:lnSpc>
                <a:spcPct val="60000"/>
              </a:lnSpc>
              <a:buNone/>
            </a:pPr>
            <a:endParaRPr lang="en-US" altLang="fr-FR" sz="2600" dirty="0" smtClean="0"/>
          </a:p>
          <a:p>
            <a:pPr marL="0" indent="0">
              <a:lnSpc>
                <a:spcPct val="60000"/>
              </a:lnSpc>
              <a:buNone/>
            </a:pPr>
            <a:r>
              <a:rPr lang="en-US" altLang="fr-FR" sz="2600" dirty="0" smtClean="0"/>
              <a:t>With screen linking only (e.g., Pencil, Mockingbird, Balsamiq)</a:t>
            </a:r>
            <a:endParaRPr lang="en-US" altLang="fr-FR" sz="2600" dirty="0" smtClean="0"/>
          </a:p>
          <a:p>
            <a:pPr marL="0" indent="0">
              <a:lnSpc>
                <a:spcPct val="60000"/>
              </a:lnSpc>
              <a:buNone/>
            </a:pPr>
            <a:endParaRPr lang="en-US" altLang="fr-FR" sz="2600" dirty="0" smtClean="0"/>
          </a:p>
          <a:p>
            <a:pPr marL="0" indent="0">
              <a:lnSpc>
                <a:spcPct val="60000"/>
              </a:lnSpc>
              <a:buNone/>
            </a:pPr>
            <a:r>
              <a:rPr lang="en-US" altLang="fr-FR" sz="2600" dirty="0" smtClean="0"/>
              <a:t>Development software (e.g., web frameworks, NetBeans, Visual Studio)</a:t>
            </a:r>
            <a:endParaRPr lang="en-US" altLang="fr-FR" sz="2600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dirty="0" smtClean="0"/>
              <a:t>2- </a:t>
            </a:r>
            <a:r>
              <a:rPr lang="en-US" altLang="fr-FR" dirty="0">
                <a:solidFill>
                  <a:srgbClr val="002060"/>
                </a:solidFill>
                <a:sym typeface="+mn-ea"/>
              </a:rPr>
              <a:t>Characteristics – Prototyped</a:t>
            </a:r>
            <a:r>
              <a:rPr lang="fr-FR" dirty="0" smtClean="0">
                <a:solidFill>
                  <a:srgbClr val="0070C0"/>
                </a:solidFill>
              </a:rPr>
              <a:t> (4) </a:t>
            </a:r>
            <a:endParaRPr lang="fr-F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fr-FR" sz="2600" b="1" dirty="0" smtClean="0">
                <a:solidFill>
                  <a:srgbClr val="FF0000"/>
                </a:solidFill>
              </a:rPr>
              <a:t>Advantages of Prototyping:</a:t>
            </a:r>
            <a:endParaRPr lang="en-US" altLang="fr-FR" sz="26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fr-FR" sz="2600" dirty="0" smtClean="0">
                <a:solidFill>
                  <a:schemeClr val="tx1"/>
                </a:solidFill>
              </a:rPr>
              <a:t>Work on multiple sets of details at the same time</a:t>
            </a: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fr-FR" sz="2600" dirty="0" smtClean="0">
                <a:solidFill>
                  <a:schemeClr val="tx1"/>
                </a:solidFill>
              </a:rPr>
              <a:t>Focus on problematic parts of the interface</a:t>
            </a: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fr-FR" sz="2600" dirty="0" smtClean="0">
                <a:solidFill>
                  <a:schemeClr val="tx1"/>
                </a:solidFill>
              </a:rPr>
              <a:t>Explore alternative design solutions</a:t>
            </a: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fr-FR" sz="2600" dirty="0" smtClean="0">
                <a:solidFill>
                  <a:schemeClr val="tx1"/>
                </a:solidFill>
              </a:rPr>
              <a:t>Ensure the system's usability</a:t>
            </a: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fr-FR" sz="2600" dirty="0" smtClean="0">
                <a:solidFill>
                  <a:schemeClr val="tx1"/>
                </a:solidFill>
              </a:rPr>
              <a:t>Help users visualize what the final system will look like</a:t>
            </a:r>
            <a:endParaRPr lang="en-US" altLang="fr-FR" sz="2600" dirty="0" smtClean="0">
              <a:solidFill>
                <a:schemeClr val="tx1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dirty="0" smtClean="0"/>
              <a:t>2- </a:t>
            </a:r>
            <a:r>
              <a:rPr lang="en-US" altLang="fr-FR" dirty="0">
                <a:solidFill>
                  <a:srgbClr val="002060"/>
                </a:solidFill>
                <a:sym typeface="+mn-ea"/>
              </a:rPr>
              <a:t>Characteristics – Prototyped</a:t>
            </a:r>
            <a:r>
              <a:rPr lang="fr-FR" dirty="0" smtClean="0">
                <a:solidFill>
                  <a:srgbClr val="0070C0"/>
                </a:solidFill>
              </a:rPr>
              <a:t> (7) </a:t>
            </a:r>
            <a:endParaRPr lang="fr-F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US" altLang="fr-FR" sz="3200" dirty="0">
                <a:solidFill>
                  <a:srgbClr val="002060"/>
                </a:solidFill>
                <a:sym typeface="+mn-ea"/>
              </a:rPr>
              <a:t>Characteristics </a:t>
            </a:r>
            <a:r>
              <a:rPr lang="fr-FR" sz="3200" dirty="0"/>
              <a:t> - cent</a:t>
            </a:r>
            <a:r>
              <a:rPr lang="en-GB" altLang="fr-FR" sz="3200" dirty="0"/>
              <a:t>e</a:t>
            </a:r>
            <a:r>
              <a:rPr lang="fr-FR" sz="3200" dirty="0"/>
              <a:t>re</a:t>
            </a:r>
            <a:r>
              <a:rPr lang="en-GB" altLang="fr-FR" sz="3200" dirty="0"/>
              <a:t>d</a:t>
            </a:r>
            <a:r>
              <a:rPr lang="fr-FR" sz="3200" dirty="0"/>
              <a:t> </a:t>
            </a:r>
            <a:r>
              <a:rPr lang="fr-FR" sz="3200" dirty="0" smtClean="0"/>
              <a:t>u</a:t>
            </a:r>
            <a:r>
              <a:rPr lang="en-GB" altLang="fr-FR" sz="3200" dirty="0" smtClean="0"/>
              <a:t>ser</a:t>
            </a:r>
            <a:endParaRPr lang="en-GB" altLang="fr-FR" sz="3200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461604" cy="5786478"/>
          </a:xfrm>
        </p:spPr>
        <p:txBody>
          <a:bodyPr>
            <a:noAutofit/>
          </a:bodyPr>
          <a:lstStyle/>
          <a:p>
            <a:pPr marL="0" indent="0">
              <a:lnSpc>
                <a:spcPct val="60000"/>
              </a:lnSpc>
              <a:buNone/>
            </a:pPr>
            <a:r>
              <a:rPr lang="en-US" altLang="fr-FR" sz="2600" dirty="0" smtClean="0">
                <a:solidFill>
                  <a:schemeClr val="tx1"/>
                </a:solidFill>
              </a:rPr>
              <a:t>Study of the user and their task to design the </a:t>
            </a:r>
            <a:r>
              <a:rPr lang="en-GB" altLang="en-US" sz="2600" dirty="0" smtClean="0">
                <a:solidFill>
                  <a:schemeClr val="tx1"/>
                </a:solidFill>
              </a:rPr>
              <a:t>HM</a:t>
            </a:r>
            <a:r>
              <a:rPr lang="en-US" altLang="fr-FR" sz="2600" dirty="0" smtClean="0">
                <a:solidFill>
                  <a:schemeClr val="tx1"/>
                </a:solidFill>
              </a:rPr>
              <a:t>I:</a:t>
            </a: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fr-FR" sz="2600" dirty="0" smtClean="0">
              <a:solidFill>
                <a:schemeClr val="tx1"/>
              </a:solidFill>
            </a:endParaRPr>
          </a:p>
          <a:p>
            <a:pPr>
              <a:lnSpc>
                <a:spcPct val="60000"/>
              </a:lnSpc>
            </a:pPr>
            <a:r>
              <a:rPr lang="en-US" altLang="fr-FR" sz="2600" dirty="0" smtClean="0">
                <a:solidFill>
                  <a:schemeClr val="tx1"/>
                </a:solidFill>
              </a:rPr>
              <a:t>Involving users from the analysis phase</a:t>
            </a: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fr-FR" sz="2600" dirty="0" smtClean="0">
              <a:solidFill>
                <a:schemeClr val="tx1"/>
              </a:solidFill>
            </a:endParaRPr>
          </a:p>
          <a:p>
            <a:pPr>
              <a:lnSpc>
                <a:spcPct val="60000"/>
              </a:lnSpc>
            </a:pPr>
            <a:r>
              <a:rPr lang="en-US" altLang="fr-FR" sz="2600" dirty="0" smtClean="0">
                <a:solidFill>
                  <a:schemeClr val="tx1"/>
                </a:solidFill>
              </a:rPr>
              <a:t>Difficulty in selecting representative users</a:t>
            </a: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fr-FR" sz="2600" dirty="0" smtClean="0">
              <a:solidFill>
                <a:schemeClr val="tx1"/>
              </a:solidFill>
            </a:endParaRPr>
          </a:p>
          <a:p>
            <a:pPr>
              <a:lnSpc>
                <a:spcPct val="60000"/>
              </a:lnSpc>
            </a:pPr>
            <a:r>
              <a:rPr lang="en-US" altLang="fr-FR" sz="2600" dirty="0" smtClean="0">
                <a:solidFill>
                  <a:schemeClr val="tx1"/>
                </a:solidFill>
              </a:rPr>
              <a:t>Don’t forget the real context of use</a:t>
            </a: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fr-FR" sz="2600" dirty="0" smtClean="0">
                <a:solidFill>
                  <a:schemeClr val="tx1"/>
                </a:solidFill>
              </a:rPr>
              <a:t>Three models to specify key characteristics:</a:t>
            </a: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fr-FR" sz="2600" dirty="0" smtClean="0">
              <a:solidFill>
                <a:schemeClr val="tx1"/>
              </a:solidFill>
            </a:endParaRPr>
          </a:p>
          <a:p>
            <a:pPr>
              <a:lnSpc>
                <a:spcPct val="60000"/>
              </a:lnSpc>
            </a:pPr>
            <a:r>
              <a:rPr lang="en-US" altLang="fr-FR" sz="2600" dirty="0" smtClean="0">
                <a:solidFill>
                  <a:schemeClr val="tx1"/>
                </a:solidFill>
              </a:rPr>
              <a:t>User model</a:t>
            </a: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fr-FR" sz="2600" dirty="0" smtClean="0">
              <a:solidFill>
                <a:schemeClr val="tx1"/>
              </a:solidFill>
            </a:endParaRPr>
          </a:p>
          <a:p>
            <a:pPr>
              <a:lnSpc>
                <a:spcPct val="60000"/>
              </a:lnSpc>
            </a:pPr>
            <a:r>
              <a:rPr lang="en-US" altLang="fr-FR" sz="2600" dirty="0" smtClean="0">
                <a:solidFill>
                  <a:schemeClr val="tx1"/>
                </a:solidFill>
              </a:rPr>
              <a:t>Task model</a:t>
            </a: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fr-FR" sz="2600" dirty="0" smtClean="0">
              <a:solidFill>
                <a:schemeClr val="tx1"/>
              </a:solidFill>
            </a:endParaRPr>
          </a:p>
          <a:p>
            <a:pPr>
              <a:lnSpc>
                <a:spcPct val="60000"/>
              </a:lnSpc>
            </a:pPr>
            <a:r>
              <a:rPr lang="en-US" altLang="fr-FR" sz="2600" dirty="0" smtClean="0">
                <a:solidFill>
                  <a:schemeClr val="tx1"/>
                </a:solidFill>
              </a:rPr>
              <a:t>Interaction model</a:t>
            </a:r>
            <a:endParaRPr lang="en-US" altLang="fr-FR" sz="2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Caractéristiques - centrée </a:t>
            </a:r>
            <a:r>
              <a:rPr lang="fr-FR" sz="3200" dirty="0" smtClean="0"/>
              <a:t>utilisateur </a:t>
            </a:r>
            <a:r>
              <a:rPr lang="fr-FR" sz="3200" dirty="0"/>
              <a:t>(2</a:t>
            </a:r>
            <a:r>
              <a:rPr lang="fr-FR" sz="3200" dirty="0" smtClean="0"/>
              <a:t>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75" y="596900"/>
            <a:ext cx="8787130" cy="5885180"/>
          </a:xfrm>
        </p:spPr>
        <p:txBody>
          <a:bodyPr>
            <a:no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altLang="fr-FR" sz="2700" b="1" dirty="0" smtClean="0">
                <a:solidFill>
                  <a:schemeClr val="tx1"/>
                </a:solidFill>
              </a:rPr>
              <a:t>User Model:</a:t>
            </a:r>
            <a:endParaRPr lang="en-US" altLang="fr-FR" sz="27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altLang="fr-FR" sz="2700" dirty="0" smtClean="0">
                <a:solidFill>
                  <a:schemeClr val="tx1"/>
                </a:solidFill>
              </a:rPr>
              <a:t>Identify relevant characteristics of the user:</a:t>
            </a:r>
            <a:endParaRPr lang="en-US" altLang="fr-FR" sz="27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endParaRPr lang="en-US" altLang="fr-FR" sz="27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altLang="fr-FR" sz="2700" b="1" dirty="0" smtClean="0">
                <a:solidFill>
                  <a:schemeClr val="tx1"/>
                </a:solidFill>
              </a:rPr>
              <a:t>General Data:</a:t>
            </a:r>
            <a:endParaRPr lang="en-US" altLang="fr-FR" sz="27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altLang="fr-FR" sz="2700" dirty="0" smtClean="0">
                <a:solidFill>
                  <a:schemeClr val="tx1"/>
                </a:solidFill>
              </a:rPr>
              <a:t>Height, age, gender, disabilities</a:t>
            </a:r>
            <a:endParaRPr lang="en-US" altLang="fr-FR" sz="27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endParaRPr lang="en-US" altLang="fr-FR" sz="27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altLang="fr-FR" sz="2700" dirty="0" smtClean="0">
                <a:solidFill>
                  <a:schemeClr val="tx1"/>
                </a:solidFill>
              </a:rPr>
              <a:t>Level of education, cultural habits (e.g., date formats, writing direction)</a:t>
            </a:r>
            <a:endParaRPr lang="en-US" altLang="fr-FR" sz="27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endParaRPr lang="en-US" altLang="fr-FR" sz="27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altLang="fr-FR" sz="2700" b="1" dirty="0" smtClean="0">
                <a:solidFill>
                  <a:schemeClr val="tx1"/>
                </a:solidFill>
              </a:rPr>
              <a:t>Application-Related Data:</a:t>
            </a:r>
            <a:endParaRPr lang="en-US" altLang="fr-FR" sz="27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altLang="fr-FR" sz="2700" dirty="0" smtClean="0">
                <a:solidFill>
                  <a:schemeClr val="tx1"/>
                </a:solidFill>
              </a:rPr>
              <a:t>Domain knowledge</a:t>
            </a:r>
            <a:endParaRPr lang="en-US" altLang="fr-FR" sz="27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endParaRPr lang="en-US" altLang="fr-FR" sz="27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altLang="fr-FR" sz="2700" dirty="0" smtClean="0">
                <a:solidFill>
                  <a:schemeClr val="tx1"/>
                </a:solidFill>
              </a:rPr>
              <a:t>Computer and system skills</a:t>
            </a:r>
            <a:endParaRPr lang="en-US" altLang="fr-FR" sz="27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endParaRPr lang="en-US" altLang="fr-FR" sz="27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altLang="fr-FR" sz="2700" dirty="0" smtClean="0">
                <a:solidFill>
                  <a:schemeClr val="tx1"/>
                </a:solidFill>
              </a:rPr>
              <a:t>Novice, expert, professional</a:t>
            </a:r>
            <a:endParaRPr lang="en-US" altLang="fr-FR" sz="27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endParaRPr lang="en-US" altLang="fr-FR" sz="27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altLang="fr-FR" sz="2700" dirty="0" smtClean="0">
                <a:solidFill>
                  <a:schemeClr val="tx1"/>
                </a:solidFill>
              </a:rPr>
              <a:t>Occasional or daily use</a:t>
            </a:r>
            <a:endParaRPr lang="en-US" altLang="fr-FR" sz="27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C</a:t>
            </a:r>
            <a:r>
              <a:rPr lang="en-GB" altLang="fr-FR" sz="3200" dirty="0"/>
              <a:t>h</a:t>
            </a:r>
            <a:r>
              <a:rPr lang="fr-FR" sz="3200" dirty="0"/>
              <a:t>aract</a:t>
            </a:r>
            <a:r>
              <a:rPr lang="en-GB" altLang="fr-FR" sz="3200" dirty="0"/>
              <a:t>e</a:t>
            </a:r>
            <a:r>
              <a:rPr lang="fr-FR" sz="3200" dirty="0"/>
              <a:t>risti</a:t>
            </a:r>
            <a:r>
              <a:rPr lang="en-GB" altLang="fr-FR" sz="3200" dirty="0"/>
              <a:t>c</a:t>
            </a:r>
            <a:r>
              <a:rPr lang="fr-FR" sz="3200" dirty="0"/>
              <a:t>s - cente</a:t>
            </a:r>
            <a:r>
              <a:rPr lang="en-GB" altLang="fr-FR" sz="3200" dirty="0"/>
              <a:t>red</a:t>
            </a:r>
            <a:r>
              <a:rPr lang="fr-FR" sz="3200" dirty="0"/>
              <a:t> u</a:t>
            </a:r>
            <a:r>
              <a:rPr lang="en-GB" altLang="fr-FR" sz="3200" dirty="0"/>
              <a:t>ser</a:t>
            </a:r>
            <a:r>
              <a:rPr lang="fr-FR" sz="3200" dirty="0"/>
              <a:t> (3</a:t>
            </a:r>
            <a:r>
              <a:rPr lang="fr-FR" sz="3200" dirty="0" smtClean="0"/>
              <a:t>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315" y="548640"/>
            <a:ext cx="8785225" cy="6511290"/>
          </a:xfrm>
        </p:spPr>
        <p:txBody>
          <a:bodyPr>
            <a:noAutofit/>
          </a:bodyPr>
          <a:lstStyle/>
          <a:p>
            <a:pPr marL="0" indent="0">
              <a:lnSpc>
                <a:spcPct val="40000"/>
              </a:lnSpc>
              <a:buNone/>
            </a:pPr>
            <a:r>
              <a:rPr lang="en-US" altLang="fr-FR" sz="2600" b="1" dirty="0" smtClean="0">
                <a:solidFill>
                  <a:schemeClr val="tx1"/>
                </a:solidFill>
              </a:rPr>
              <a:t>Task Model:</a:t>
            </a:r>
            <a:endParaRPr lang="en-US" altLang="fr-FR" sz="26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40000"/>
              </a:lnSpc>
              <a:buNone/>
            </a:pPr>
            <a:r>
              <a:rPr lang="en-US" altLang="fr-FR" sz="2400" dirty="0" smtClean="0">
                <a:solidFill>
                  <a:schemeClr val="tx1"/>
                </a:solidFill>
              </a:rPr>
              <a:t>Identify the sequence of processes involved in a task.</a:t>
            </a: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40000"/>
              </a:lnSpc>
              <a:buNone/>
            </a:pP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40000"/>
              </a:lnSpc>
              <a:buNone/>
            </a:pPr>
            <a:r>
              <a:rPr lang="en-US" altLang="fr-FR" sz="2400" u="sng" dirty="0" smtClean="0">
                <a:solidFill>
                  <a:schemeClr val="tx1"/>
                </a:solidFill>
              </a:rPr>
              <a:t>Key Steps:</a:t>
            </a:r>
            <a:endParaRPr lang="en-US" altLang="fr-FR" sz="2400" u="sng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40000"/>
              </a:lnSpc>
              <a:buNone/>
            </a:pPr>
            <a:r>
              <a:rPr lang="en-US" altLang="fr-FR" sz="2400" dirty="0" smtClean="0">
                <a:solidFill>
                  <a:schemeClr val="tx1"/>
                </a:solidFill>
              </a:rPr>
              <a:t>Define the task flow</a:t>
            </a: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40000"/>
              </a:lnSpc>
              <a:buNone/>
            </a:pP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40000"/>
              </a:lnSpc>
              <a:buNone/>
            </a:pPr>
            <a:r>
              <a:rPr lang="en-US" altLang="fr-FR" sz="2400" dirty="0" smtClean="0">
                <a:solidFill>
                  <a:schemeClr val="tx1"/>
                </a:solidFill>
              </a:rPr>
              <a:t>Build the task hierarchy for the system</a:t>
            </a: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40000"/>
              </a:lnSpc>
              <a:buNone/>
            </a:pP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40000"/>
              </a:lnSpc>
              <a:buNone/>
            </a:pPr>
            <a:r>
              <a:rPr lang="en-US" altLang="fr-FR" sz="2400" dirty="0" smtClean="0">
                <a:solidFill>
                  <a:schemeClr val="tx1"/>
                </a:solidFill>
              </a:rPr>
              <a:t>Specify each task and consider exceptions</a:t>
            </a: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40000"/>
              </a:lnSpc>
              <a:buNone/>
            </a:pP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40000"/>
              </a:lnSpc>
              <a:buNone/>
            </a:pPr>
            <a:r>
              <a:rPr lang="en-US" altLang="fr-FR" sz="2400" dirty="0" smtClean="0">
                <a:solidFill>
                  <a:schemeClr val="tx1"/>
                </a:solidFill>
              </a:rPr>
              <a:t>Validate the decomposition with the user</a:t>
            </a: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40000"/>
              </a:lnSpc>
              <a:buNone/>
            </a:pP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40000"/>
              </a:lnSpc>
              <a:buNone/>
            </a:pPr>
            <a:r>
              <a:rPr lang="en-US" altLang="fr-FR" sz="2400" u="sng" dirty="0" smtClean="0">
                <a:solidFill>
                  <a:schemeClr val="tx1"/>
                </a:solidFill>
              </a:rPr>
              <a:t>In this model:</a:t>
            </a:r>
            <a:endParaRPr lang="en-US" altLang="fr-FR" sz="2400" u="sng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40000"/>
              </a:lnSpc>
              <a:buNone/>
            </a:pPr>
            <a:r>
              <a:rPr lang="en-US" altLang="fr-FR" sz="2400" dirty="0" smtClean="0">
                <a:solidFill>
                  <a:schemeClr val="tx1"/>
                </a:solidFill>
              </a:rPr>
              <a:t>A task consists of:</a:t>
            </a: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40000"/>
              </a:lnSpc>
              <a:buNone/>
            </a:pP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40000"/>
              </a:lnSpc>
              <a:buNone/>
            </a:pPr>
            <a:r>
              <a:rPr lang="en-US" altLang="fr-FR" sz="2400" dirty="0" smtClean="0">
                <a:solidFill>
                  <a:schemeClr val="tx1"/>
                </a:solidFill>
              </a:rPr>
              <a:t>Goal = what needs to be achieved</a:t>
            </a: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40000"/>
              </a:lnSpc>
              <a:buNone/>
            </a:pP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40000"/>
              </a:lnSpc>
              <a:buNone/>
            </a:pPr>
            <a:r>
              <a:rPr lang="en-US" altLang="fr-FR" sz="2400" dirty="0" smtClean="0">
                <a:solidFill>
                  <a:schemeClr val="tx1"/>
                </a:solidFill>
              </a:rPr>
              <a:t>Procedure = a set of subtasks linked by compositional or temporal relationships</a:t>
            </a: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40000"/>
              </a:lnSpc>
              <a:buNone/>
            </a:pP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40000"/>
              </a:lnSpc>
              <a:buNone/>
            </a:pPr>
            <a:r>
              <a:rPr lang="en-US" altLang="fr-FR" sz="2400" dirty="0" smtClean="0">
                <a:solidFill>
                  <a:schemeClr val="tx1"/>
                </a:solidFill>
              </a:rPr>
              <a:t>A basic (elementary) task is one that can only be broken down into</a:t>
            </a: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40000"/>
              </a:lnSpc>
              <a:buNone/>
            </a:pPr>
            <a:r>
              <a:rPr lang="en-US" altLang="fr-FR" sz="2400" dirty="0" smtClean="0">
                <a:solidFill>
                  <a:schemeClr val="tx1"/>
                </a:solidFill>
              </a:rPr>
              <a:t> physical actions or input/output operations.</a:t>
            </a:r>
            <a:endParaRPr lang="en-US" altLang="fr-FR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688" y="1196752"/>
            <a:ext cx="4029075" cy="149122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Caractéristiques - centrée utilisateur (4</a:t>
            </a:r>
            <a:r>
              <a:rPr lang="fr-FR" sz="3200" dirty="0" smtClean="0"/>
              <a:t>)</a:t>
            </a:r>
            <a:endParaRPr lang="fr-FR" sz="32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33" y="134443"/>
            <a:ext cx="1694073" cy="116110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797" y="600224"/>
            <a:ext cx="666750" cy="6953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249" y="1268760"/>
            <a:ext cx="1304925" cy="466545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201" y="3389229"/>
            <a:ext cx="2973507" cy="124472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9062" y="677631"/>
            <a:ext cx="1749036" cy="93610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0289" y="4621812"/>
            <a:ext cx="2808312" cy="1661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8520" y="2996952"/>
            <a:ext cx="9407636" cy="348190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Caractéristiques - centrée utilisateur (4</a:t>
            </a:r>
            <a:r>
              <a:rPr lang="fr-FR" sz="3200" dirty="0" smtClean="0"/>
              <a:t>)</a:t>
            </a:r>
            <a:endParaRPr lang="fr-FR" sz="32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797" y="680792"/>
            <a:ext cx="4187359" cy="286998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062" y="677631"/>
            <a:ext cx="1749036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US" altLang="fr-FR" sz="3200" b="1" dirty="0" smtClean="0"/>
              <a:t>examples of poor Human-Machine Interfaces HMI</a:t>
            </a:r>
            <a:r>
              <a:rPr lang="fr-FR" sz="3200" b="1" dirty="0" smtClean="0"/>
              <a:t>...</a:t>
            </a:r>
            <a:endParaRPr lang="fr-FR" sz="32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568" y="677960"/>
            <a:ext cx="7344816" cy="6063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2" y="283807"/>
            <a:ext cx="7867052" cy="329318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587078"/>
            <a:ext cx="5892031" cy="3485427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Caractéristiques - centrée utilisateur (5</a:t>
            </a:r>
            <a:r>
              <a:rPr lang="fr-FR" sz="3200" dirty="0" smtClean="0"/>
              <a:t>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562" y="692696"/>
            <a:ext cx="8965437" cy="5786478"/>
          </a:xfrm>
        </p:spPr>
        <p:txBody>
          <a:bodyPr>
            <a:noAutofit/>
          </a:bodyPr>
          <a:lstStyle/>
          <a:p>
            <a:pPr marL="0" indent="0">
              <a:lnSpc>
                <a:spcPct val="60000"/>
              </a:lnSpc>
              <a:buNone/>
            </a:pPr>
            <a:r>
              <a:rPr lang="en-US" altLang="fr-FR" sz="2700" dirty="0" smtClean="0">
                <a:solidFill>
                  <a:schemeClr val="tx1"/>
                </a:solidFill>
              </a:rPr>
              <a:t>Interaction Model (1):</a:t>
            </a:r>
            <a:endParaRPr lang="en-US" altLang="fr-FR" sz="27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fr-FR" sz="27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fr-FR" sz="2700" dirty="0" smtClean="0">
                <a:solidFill>
                  <a:schemeClr val="tx1"/>
                </a:solidFill>
              </a:rPr>
              <a:t>Establish a direct correspondence between:</a:t>
            </a:r>
            <a:endParaRPr lang="en-US" altLang="fr-FR" sz="27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fr-FR" sz="27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fr-FR" sz="2700" dirty="0" smtClean="0">
                <a:solidFill>
                  <a:schemeClr val="tx1"/>
                </a:solidFill>
              </a:rPr>
              <a:t>The conceptual objects being manipulated</a:t>
            </a:r>
            <a:endParaRPr lang="en-US" altLang="fr-FR" sz="27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fr-FR" sz="2700" dirty="0" smtClean="0">
                <a:solidFill>
                  <a:schemeClr val="tx1"/>
                </a:solidFill>
              </a:rPr>
              <a:t>(e.g., a file)</a:t>
            </a:r>
            <a:endParaRPr lang="en-US" altLang="fr-FR" sz="27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fr-FR" sz="27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fr-FR" sz="2700" dirty="0" smtClean="0">
                <a:solidFill>
                  <a:schemeClr val="tx1"/>
                </a:solidFill>
              </a:rPr>
              <a:t>and</a:t>
            </a:r>
            <a:endParaRPr lang="en-US" altLang="fr-FR" sz="27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fr-FR" sz="27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fr-FR" sz="2700" dirty="0" smtClean="0">
                <a:solidFill>
                  <a:schemeClr val="tx1"/>
                </a:solidFill>
              </a:rPr>
              <a:t>Their presentation and interactions:</a:t>
            </a:r>
            <a:endParaRPr lang="en-US" altLang="fr-FR" sz="27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fr-FR" sz="27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fr-FR" sz="2700" dirty="0" smtClean="0">
                <a:solidFill>
                  <a:schemeClr val="tx1"/>
                </a:solidFill>
              </a:rPr>
              <a:t>Visual representations of the object on screen</a:t>
            </a:r>
            <a:endParaRPr lang="en-US" altLang="fr-FR" sz="27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fr-FR" sz="2700" dirty="0" smtClean="0">
                <a:solidFill>
                  <a:schemeClr val="tx1"/>
                </a:solidFill>
              </a:rPr>
              <a:t>(e.g., open file, empty trash bin)</a:t>
            </a:r>
            <a:endParaRPr lang="en-US" altLang="fr-FR" sz="27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fr-FR" sz="27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fr-FR" sz="2700" dirty="0" smtClean="0">
                <a:solidFill>
                  <a:schemeClr val="tx1"/>
                </a:solidFill>
              </a:rPr>
              <a:t>Operations performed on the object</a:t>
            </a:r>
            <a:endParaRPr lang="en-US" altLang="fr-FR" sz="27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fr-FR" sz="2700" dirty="0" smtClean="0">
                <a:solidFill>
                  <a:schemeClr val="tx1"/>
                </a:solidFill>
              </a:rPr>
              <a:t>(e.g., open, edit, delete)</a:t>
            </a:r>
            <a:endParaRPr lang="en-US" altLang="fr-FR" sz="27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Caractéristiques - centrée utilisateur (6</a:t>
            </a:r>
            <a:r>
              <a:rPr lang="fr-FR" sz="3200" dirty="0" smtClean="0"/>
              <a:t>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548680"/>
            <a:ext cx="9001156" cy="4371968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fr-FR" sz="2400" dirty="0" smtClean="0">
                <a:solidFill>
                  <a:schemeClr val="tx1"/>
                </a:solidFill>
              </a:rPr>
              <a:t>Interaction Model (2):</a:t>
            </a: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fr-FR" sz="2400" dirty="0" smtClean="0">
                <a:solidFill>
                  <a:schemeClr val="tx1"/>
                </a:solidFill>
              </a:rPr>
              <a:t>Use concepts familiar to the user (metaphor)</a:t>
            </a: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fr-FR" sz="2400" dirty="0" smtClean="0">
                <a:solidFill>
                  <a:schemeClr val="tx1"/>
                </a:solidFill>
              </a:rPr>
              <a:t>Purpose:</a:t>
            </a: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fr-FR" sz="2400" dirty="0" smtClean="0">
                <a:solidFill>
                  <a:schemeClr val="tx1"/>
                </a:solidFill>
              </a:rPr>
              <a:t>To make learning easier</a:t>
            </a: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fr-FR" sz="2400" dirty="0" smtClean="0">
                <a:solidFill>
                  <a:schemeClr val="tx1"/>
                </a:solidFill>
              </a:rPr>
              <a:t>To help users anticipate how the system will behave</a:t>
            </a: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fr-FR" sz="2400" dirty="0" smtClean="0">
                <a:solidFill>
                  <a:schemeClr val="tx1"/>
                </a:solidFill>
              </a:rPr>
              <a:t>Inspired by the real world:</a:t>
            </a: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fr-FR" sz="2400" dirty="0" smtClean="0">
                <a:solidFill>
                  <a:schemeClr val="tx1"/>
                </a:solidFill>
              </a:rPr>
              <a:t>Spatial metaphors (e.g., desktop, home, folders)</a:t>
            </a: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fr-FR" sz="2400" dirty="0" smtClean="0">
                <a:solidFill>
                  <a:schemeClr val="tx1"/>
                </a:solidFill>
              </a:rPr>
              <a:t>Social or technical metaphors (e.g., printer, mail, trash bin)</a:t>
            </a:r>
            <a:endParaRPr lang="en-US" altLang="fr-FR" sz="24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60" y="5469328"/>
            <a:ext cx="4295775" cy="11811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5157192"/>
            <a:ext cx="2394663" cy="1207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Caractéristiques - évaluation </a:t>
            </a:r>
            <a:r>
              <a:rPr lang="fr-FR" sz="3200" dirty="0" smtClean="0"/>
              <a:t>précoce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764704"/>
            <a:ext cx="8821644" cy="5786478"/>
          </a:xfrm>
        </p:spPr>
        <p:txBody>
          <a:bodyPr>
            <a:noAutofit/>
          </a:bodyPr>
          <a:lstStyle/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r>
              <a:rPr lang="en-US" altLang="fr-FR" sz="2400" dirty="0" smtClean="0">
                <a:solidFill>
                  <a:schemeClr val="tx1"/>
                </a:solidFill>
              </a:rPr>
              <a:t>The evaluation of sketches, mock-ups, prototypes, and interfaces is frequent and occurs very early in the design process.</a:t>
            </a: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r>
              <a:rPr lang="en-US" altLang="fr-FR" sz="2400" dirty="0" smtClean="0">
                <a:solidFill>
                  <a:schemeClr val="tx1"/>
                </a:solidFill>
              </a:rPr>
              <a:t>Evaluation is generally based on scenarios. A scenario includes:</a:t>
            </a: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r>
              <a:rPr lang="en-US" altLang="fr-FR" sz="2400" dirty="0" smtClean="0">
                <a:solidFill>
                  <a:schemeClr val="tx1"/>
                </a:solidFill>
              </a:rPr>
              <a:t>A user (or a group of users)</a:t>
            </a: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r>
              <a:rPr lang="en-US" altLang="fr-FR" sz="2400" dirty="0" smtClean="0">
                <a:solidFill>
                  <a:schemeClr val="tx1"/>
                </a:solidFill>
              </a:rPr>
              <a:t>A context (environment and constraints)</a:t>
            </a: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endParaRPr lang="en-US" altLang="fr-FR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r>
              <a:rPr lang="en-US" altLang="fr-FR" sz="2400" dirty="0" smtClean="0">
                <a:solidFill>
                  <a:schemeClr val="tx1"/>
                </a:solidFill>
              </a:rPr>
              <a:t>One or more tasks (that the user must perform)</a:t>
            </a:r>
            <a:endParaRPr lang="en-US" altLang="fr-FR" sz="2400" dirty="0" smtClean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95536" y="5373216"/>
            <a:ext cx="2376264" cy="1074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Exécution d’un </a:t>
            </a:r>
            <a:r>
              <a:rPr lang="fr-FR" sz="2800" b="1" dirty="0" smtClean="0"/>
              <a:t>scénario</a:t>
            </a:r>
            <a:endParaRPr lang="fr-FR" sz="28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139952" y="5233399"/>
            <a:ext cx="4551982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idées </a:t>
            </a:r>
            <a:r>
              <a:rPr lang="fr-FR" sz="2800" b="1" dirty="0"/>
              <a:t>et pistes d’améliorations </a:t>
            </a:r>
            <a:r>
              <a:rPr lang="fr-FR" sz="2800" b="1" dirty="0" smtClean="0"/>
              <a:t>pour concevoir </a:t>
            </a:r>
            <a:r>
              <a:rPr lang="fr-FR" sz="2800" b="1" dirty="0"/>
              <a:t>les interfaces</a:t>
            </a:r>
            <a:endParaRPr lang="fr-FR" sz="2800" b="1" dirty="0"/>
          </a:p>
        </p:txBody>
      </p:sp>
      <p:sp>
        <p:nvSpPr>
          <p:cNvPr id="8" name="Flèche droite 7"/>
          <p:cNvSpPr/>
          <p:nvPr/>
        </p:nvSpPr>
        <p:spPr>
          <a:xfrm>
            <a:off x="3059832" y="5445224"/>
            <a:ext cx="936104" cy="940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Caractéristiques - évaluation précoce (2</a:t>
            </a:r>
            <a:r>
              <a:rPr lang="fr-FR" sz="3200" dirty="0" smtClean="0"/>
              <a:t>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fr-FR" sz="2600" dirty="0" smtClean="0">
                <a:solidFill>
                  <a:schemeClr val="tx1"/>
                </a:solidFill>
              </a:rPr>
              <a:t>The success or failure of scenario execution is evaluated both qualitatively and quantitatively using several criteria:</a:t>
            </a: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fr-FR" sz="2600" dirty="0" smtClean="0">
                <a:solidFill>
                  <a:schemeClr val="tx1"/>
                </a:solidFill>
              </a:rPr>
              <a:t>Success rate</a:t>
            </a: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fr-FR" sz="2600" dirty="0" smtClean="0">
                <a:solidFill>
                  <a:schemeClr val="tx1"/>
                </a:solidFill>
              </a:rPr>
              <a:t>Number of errors</a:t>
            </a: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fr-FR" sz="2600" dirty="0" smtClean="0">
                <a:solidFill>
                  <a:schemeClr val="tx1"/>
                </a:solidFill>
              </a:rPr>
              <a:t>Task execution time (e.g., GOMS models, KLM)</a:t>
            </a: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fr-FR" sz="2600" dirty="0" smtClean="0">
                <a:solidFill>
                  <a:schemeClr val="tx1"/>
                </a:solidFill>
              </a:rPr>
              <a:t>Number of steps required to complete the scenario</a:t>
            </a: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fr-FR" sz="2600" dirty="0" smtClean="0">
                <a:solidFill>
                  <a:schemeClr val="tx1"/>
                </a:solidFill>
              </a:rPr>
              <a:t>Learning curve</a:t>
            </a: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fr-FR" sz="2600" dirty="0" smtClean="0">
                <a:solidFill>
                  <a:schemeClr val="tx1"/>
                </a:solidFill>
              </a:rPr>
              <a:t>User satisfaction</a:t>
            </a:r>
            <a:endParaRPr lang="en-US" altLang="fr-FR" sz="2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Caractéristiques - évaluation précoce (3</a:t>
            </a:r>
            <a:r>
              <a:rPr lang="fr-FR" sz="3200" dirty="0" smtClean="0"/>
              <a:t>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37959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</a:rPr>
              <a:t>Exemple de scénario </a:t>
            </a:r>
            <a:r>
              <a:rPr lang="fr-FR" sz="2800" b="1" dirty="0" smtClean="0">
                <a:solidFill>
                  <a:schemeClr val="tx1"/>
                </a:solidFill>
              </a:rPr>
              <a:t>:</a:t>
            </a:r>
            <a:endParaRPr lang="fr-FR" sz="28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</a:rPr>
              <a:t>U</a:t>
            </a:r>
            <a:r>
              <a:rPr lang="en-GB" altLang="fr-FR" sz="2800" b="1" dirty="0" smtClean="0">
                <a:solidFill>
                  <a:schemeClr val="accent4">
                    <a:lumMod val="75000"/>
                  </a:schemeClr>
                </a:solidFill>
              </a:rPr>
              <a:t>se</a:t>
            </a: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>
                <a:solidFill>
                  <a:schemeClr val="tx1"/>
                </a:solidFill>
              </a:rPr>
              <a:t>= </a:t>
            </a:r>
            <a:r>
              <a:rPr lang="en-GB" altLang="fr-FR" sz="2800" dirty="0">
                <a:solidFill>
                  <a:schemeClr val="tx1"/>
                </a:solidFill>
              </a:rPr>
              <a:t>without knowledge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en-GB" altLang="fr-FR" sz="2800" dirty="0">
                <a:solidFill>
                  <a:schemeClr val="tx1"/>
                </a:solidFill>
              </a:rPr>
              <a:t>on </a:t>
            </a:r>
            <a:r>
              <a:rPr lang="fr-FR" sz="2800" dirty="0">
                <a:solidFill>
                  <a:schemeClr val="tx1"/>
                </a:solidFill>
              </a:rPr>
              <a:t>site </a:t>
            </a:r>
            <a:r>
              <a:rPr lang="fr-FR" sz="2800" dirty="0">
                <a:solidFill>
                  <a:srgbClr val="0070C0"/>
                </a:solidFill>
              </a:rPr>
              <a:t>khanacademy.org</a:t>
            </a:r>
            <a:endParaRPr lang="fr-FR" sz="2800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</a:rPr>
              <a:t>Context</a:t>
            </a:r>
            <a:r>
              <a:rPr lang="fr-FR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sz="2800" dirty="0">
                <a:solidFill>
                  <a:schemeClr val="tx1"/>
                </a:solidFill>
              </a:rPr>
              <a:t>= </a:t>
            </a:r>
            <a:r>
              <a:rPr lang="en-GB" altLang="fr-FR" sz="2800" dirty="0">
                <a:solidFill>
                  <a:schemeClr val="tx1"/>
                </a:solidFill>
              </a:rPr>
              <a:t>a </a:t>
            </a:r>
            <a:r>
              <a:rPr lang="fr-FR" sz="2800" dirty="0">
                <a:solidFill>
                  <a:schemeClr val="tx1"/>
                </a:solidFill>
              </a:rPr>
              <a:t>standard </a:t>
            </a:r>
            <a:r>
              <a:rPr lang="en-GB" altLang="fr-FR" sz="2800" dirty="0">
                <a:solidFill>
                  <a:schemeClr val="tx1"/>
                </a:solidFill>
              </a:rPr>
              <a:t>computer e</a:t>
            </a:r>
            <a:r>
              <a:rPr lang="fr-FR" sz="2800" dirty="0">
                <a:solidFill>
                  <a:schemeClr val="tx1"/>
                </a:solidFill>
              </a:rPr>
              <a:t>quip</a:t>
            </a:r>
            <a:r>
              <a:rPr lang="en-GB" altLang="fr-FR" sz="2800" dirty="0">
                <a:solidFill>
                  <a:schemeClr val="tx1"/>
                </a:solidFill>
              </a:rPr>
              <a:t>ped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en-GB" altLang="fr-FR" sz="2800" dirty="0">
                <a:solidFill>
                  <a:schemeClr val="tx1"/>
                </a:solidFill>
              </a:rPr>
              <a:t>with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smtClean="0">
                <a:solidFill>
                  <a:schemeClr val="tx1"/>
                </a:solidFill>
              </a:rPr>
              <a:t>Firefox</a:t>
            </a: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</a:rPr>
              <a:t>T</a:t>
            </a:r>
            <a:r>
              <a:rPr lang="en-GB" altLang="fr-FR" sz="2800" b="1" dirty="0" smtClean="0">
                <a:solidFill>
                  <a:schemeClr val="accent4">
                    <a:lumMod val="75000"/>
                  </a:schemeClr>
                </a:solidFill>
              </a:rPr>
              <a:t>ask</a:t>
            </a: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fr-FR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sz="2800" dirty="0">
                <a:solidFill>
                  <a:schemeClr val="tx1"/>
                </a:solidFill>
              </a:rPr>
              <a:t>= </a:t>
            </a:r>
            <a:r>
              <a:rPr lang="en-GB" altLang="fr-FR" sz="2800" dirty="0">
                <a:solidFill>
                  <a:schemeClr val="tx1"/>
                </a:solidFill>
              </a:rPr>
              <a:t>connecting to 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>
                <a:solidFill>
                  <a:srgbClr val="0070C0"/>
                </a:solidFill>
              </a:rPr>
              <a:t>khanacademy.org</a:t>
            </a:r>
            <a:r>
              <a:rPr lang="fr-FR" sz="2800" dirty="0" smtClean="0">
                <a:solidFill>
                  <a:schemeClr val="tx1"/>
                </a:solidFill>
              </a:rPr>
              <a:t>, </a:t>
            </a:r>
            <a:r>
              <a:rPr lang="en-GB" altLang="fr-FR" sz="2800" dirty="0" smtClean="0">
                <a:solidFill>
                  <a:schemeClr val="tx1"/>
                </a:solidFill>
              </a:rPr>
              <a:t>inscription </a:t>
            </a:r>
            <a:r>
              <a:rPr lang="fr-FR" sz="2800" dirty="0" smtClean="0">
                <a:solidFill>
                  <a:schemeClr val="tx1"/>
                </a:solidFill>
              </a:rPr>
              <a:t>, </a:t>
            </a:r>
            <a:r>
              <a:rPr lang="en-GB" altLang="fr-FR" sz="2800" dirty="0" smtClean="0">
                <a:solidFill>
                  <a:schemeClr val="tx1"/>
                </a:solidFill>
              </a:rPr>
              <a:t>choose study domains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en-GB" altLang="fr-FR" sz="2800" dirty="0" smtClean="0">
                <a:solidFill>
                  <a:schemeClr val="tx1"/>
                </a:solidFill>
              </a:rPr>
              <a:t>and start </a:t>
            </a:r>
            <a:r>
              <a:rPr lang="fr-FR" sz="2800" dirty="0" smtClean="0">
                <a:solidFill>
                  <a:schemeClr val="tx1"/>
                </a:solidFill>
              </a:rPr>
              <a:t> cours</a:t>
            </a:r>
            <a:r>
              <a:rPr lang="en-GB" altLang="fr-FR" sz="2800" dirty="0" smtClean="0">
                <a:solidFill>
                  <a:schemeClr val="tx1"/>
                </a:solidFill>
              </a:rPr>
              <a:t>es</a:t>
            </a:r>
            <a:r>
              <a:rPr lang="fr-FR" sz="2800" dirty="0" smtClean="0">
                <a:solidFill>
                  <a:schemeClr val="tx1"/>
                </a:solidFill>
              </a:rPr>
              <a:t>, …</a:t>
            </a:r>
            <a:endParaRPr lang="fr-FR" sz="26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3928" y="3950408"/>
            <a:ext cx="5206355" cy="2907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Aperçu de la méthode de conception IHM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concepts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GB" alt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user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GB" alt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asks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context, 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phases</a:t>
            </a:r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caracteristics </a:t>
            </a:r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(inspir</a:t>
            </a:r>
            <a:r>
              <a:rPr lang="en-GB" alt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 of design methods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GL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: it</a:t>
            </a:r>
            <a:r>
              <a:rPr lang="en-GB" alt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rative, incrémental, prototyp</a:t>
            </a:r>
            <a:r>
              <a:rPr lang="en-GB" alt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alt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en-GB" alt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centered and 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alt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 precoce 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alt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valuation</a:t>
            </a:r>
            <a:r>
              <a:rPr lang="en-GB" alt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tx1"/>
                </a:solidFill>
              </a:rPr>
              <a:t>Une </a:t>
            </a:r>
            <a:r>
              <a:rPr lang="fr-FR" sz="2800" b="1" dirty="0">
                <a:solidFill>
                  <a:schemeClr val="tx1"/>
                </a:solidFill>
              </a:rPr>
              <a:t>relation entre équipe de </a:t>
            </a:r>
            <a:r>
              <a:rPr lang="fr-FR" sz="2800" b="1" dirty="0" smtClean="0">
                <a:solidFill>
                  <a:schemeClr val="tx1"/>
                </a:solidFill>
              </a:rPr>
              <a:t>conception et utilisateurs</a:t>
            </a:r>
            <a:r>
              <a:rPr lang="fr-FR" sz="2800" dirty="0" smtClean="0">
                <a:solidFill>
                  <a:schemeClr val="tx1"/>
                </a:solidFill>
              </a:rPr>
              <a:t>: </a:t>
            </a:r>
            <a:r>
              <a:rPr lang="fr-FR" sz="2800" dirty="0">
                <a:solidFill>
                  <a:schemeClr val="tx1"/>
                </a:solidFill>
              </a:rPr>
              <a:t>basée sur des </a:t>
            </a:r>
            <a:r>
              <a:rPr lang="fr-FR" sz="2800" b="1" dirty="0" err="1">
                <a:solidFill>
                  <a:schemeClr val="tx1"/>
                </a:solidFill>
              </a:rPr>
              <a:t>personas</a:t>
            </a:r>
            <a:r>
              <a:rPr lang="fr-FR" sz="2800" dirty="0" smtClean="0">
                <a:solidFill>
                  <a:schemeClr val="tx1"/>
                </a:solidFill>
              </a:rPr>
              <a:t>, informative</a:t>
            </a:r>
            <a:r>
              <a:rPr lang="fr-FR" sz="2800" dirty="0">
                <a:solidFill>
                  <a:schemeClr val="tx1"/>
                </a:solidFill>
              </a:rPr>
              <a:t>, participative </a:t>
            </a:r>
            <a:endParaRPr lang="fr-FR" sz="2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Relations </a:t>
            </a:r>
            <a:r>
              <a:rPr lang="fr-FR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concepteur/utilisateur </a:t>
            </a:r>
            <a:r>
              <a:rPr lang="fr-FR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 </a:t>
            </a:r>
            <a:r>
              <a:rPr lang="fr-FR" sz="3200" dirty="0" err="1" smtClean="0">
                <a:solidFill>
                  <a:schemeClr val="accent6">
                    <a:lumMod val="75000"/>
                  </a:schemeClr>
                </a:solidFill>
              </a:rPr>
              <a:t>personas</a:t>
            </a:r>
            <a:endParaRPr lang="fr-F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620688"/>
            <a:ext cx="8786874" cy="5786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fr-FR" sz="2800" dirty="0" smtClean="0">
                <a:solidFill>
                  <a:schemeClr val="tx1"/>
                </a:solidFill>
              </a:rPr>
              <a:t>A persona is not a real user, but an abstraction of several users (i.e., the most common characteristic traits).</a:t>
            </a:r>
            <a:endParaRPr lang="en-US" altLang="fr-FR" sz="2800" dirty="0" smtClean="0">
              <a:solidFill>
                <a:schemeClr val="tx1"/>
              </a:solidFill>
            </a:endParaRPr>
          </a:p>
          <a:p>
            <a:r>
              <a:rPr lang="en-US" altLang="fr-FR" sz="2800" b="1" dirty="0" smtClean="0">
                <a:solidFill>
                  <a:schemeClr val="tx1"/>
                </a:solidFill>
              </a:rPr>
              <a:t>Better understanding of users and their goals</a:t>
            </a:r>
            <a:endParaRPr lang="en-US" altLang="fr-FR" sz="2800" b="1" dirty="0" smtClean="0">
              <a:solidFill>
                <a:schemeClr val="tx1"/>
              </a:solidFill>
            </a:endParaRPr>
          </a:p>
          <a:p>
            <a:r>
              <a:rPr lang="en-US" altLang="fr-FR" sz="2800" b="1" dirty="0" smtClean="0">
                <a:solidFill>
                  <a:schemeClr val="tx1"/>
                </a:solidFill>
              </a:rPr>
              <a:t>Shared vision of the users</a:t>
            </a:r>
            <a:endParaRPr lang="en-US" altLang="fr-FR" sz="2800" b="1" dirty="0" smtClean="0">
              <a:solidFill>
                <a:schemeClr val="tx1"/>
              </a:solidFill>
            </a:endParaRPr>
          </a:p>
          <a:p>
            <a:endParaRPr lang="en-US" altLang="fr-FR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Persona </a:t>
            </a:r>
            <a:r>
              <a:rPr lang="fr-FR" sz="2800" dirty="0" smtClean="0">
                <a:solidFill>
                  <a:schemeClr val="tx1"/>
                </a:solidFill>
              </a:rPr>
              <a:t>: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en-US" altLang="fr-FR" sz="2800" dirty="0">
                <a:solidFill>
                  <a:schemeClr val="tx1"/>
                </a:solidFill>
              </a:rPr>
              <a:t>General data (first name, photo, etc.)</a:t>
            </a:r>
            <a:endParaRPr lang="en-US" altLang="fr-FR" sz="2800" dirty="0">
              <a:solidFill>
                <a:schemeClr val="tx1"/>
              </a:solidFill>
            </a:endParaRPr>
          </a:p>
          <a:p>
            <a:r>
              <a:rPr lang="en-US" altLang="fr-FR" sz="2800" dirty="0">
                <a:solidFill>
                  <a:schemeClr val="tx1"/>
                </a:solidFill>
              </a:rPr>
              <a:t>Goals, constraints, work environment</a:t>
            </a:r>
            <a:endParaRPr lang="en-US" altLang="fr-FR" sz="2800" dirty="0">
              <a:solidFill>
                <a:schemeClr val="tx1"/>
              </a:solidFill>
            </a:endParaRPr>
          </a:p>
          <a:p>
            <a:r>
              <a:rPr lang="en-US" altLang="fr-FR" sz="2800" dirty="0">
                <a:solidFill>
                  <a:schemeClr val="tx1"/>
                </a:solidFill>
              </a:rPr>
              <a:t>Factors that may influence the user</a:t>
            </a:r>
            <a:endParaRPr lang="en-US" altLang="fr-FR" sz="2800" dirty="0">
              <a:solidFill>
                <a:schemeClr val="tx1"/>
              </a:solidFill>
            </a:endParaRPr>
          </a:p>
          <a:p>
            <a:r>
              <a:rPr lang="en-US" altLang="fr-FR" sz="2800" dirty="0">
                <a:solidFill>
                  <a:schemeClr val="tx1"/>
                </a:solidFill>
              </a:rPr>
              <a:t>Factors that may hinder or drive the user away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br>
              <a:rPr lang="fr-FR" sz="2800" dirty="0">
                <a:solidFill>
                  <a:schemeClr val="tx1"/>
                </a:solidFill>
              </a:rPr>
            </a:br>
            <a:endParaRPr lang="fr-FR" sz="2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Relations concepteur/utilisateur </a:t>
            </a:r>
            <a:r>
              <a:rPr lang="fr-FR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– </a:t>
            </a:r>
            <a:r>
              <a:rPr lang="fr-FR" sz="3200" dirty="0" err="1" smtClean="0">
                <a:solidFill>
                  <a:schemeClr val="accent6">
                    <a:lumMod val="75000"/>
                  </a:schemeClr>
                </a:solidFill>
              </a:rPr>
              <a:t>personas</a:t>
            </a:r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</a:rPr>
              <a:t> (2)</a:t>
            </a:r>
            <a:endParaRPr lang="fr-F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3768" y="6302456"/>
            <a:ext cx="3853092" cy="555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i="1" dirty="0">
                <a:solidFill>
                  <a:schemeClr val="tx1"/>
                </a:solidFill>
              </a:rPr>
              <a:t>Exemples de </a:t>
            </a:r>
            <a:r>
              <a:rPr lang="fr-FR" sz="2800" b="1" i="1" dirty="0" err="1">
                <a:solidFill>
                  <a:schemeClr val="tx1"/>
                </a:solidFill>
              </a:rPr>
              <a:t>personas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  <a:endParaRPr lang="fr-FR" sz="2600" b="1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7704" y="548680"/>
            <a:ext cx="4645180" cy="5890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Relations concepteur/utilisateur – </a:t>
            </a:r>
            <a:r>
              <a:rPr lang="fr-FR" sz="3200" dirty="0" err="1">
                <a:solidFill>
                  <a:schemeClr val="accent6">
                    <a:lumMod val="75000"/>
                  </a:schemeClr>
                </a:solidFill>
              </a:rPr>
              <a:t>personas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</a:rPr>
              <a:t>(3)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8786874" cy="1347632"/>
          </a:xfr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800" b="1" dirty="0" smtClean="0"/>
              <a:t>Empathie </a:t>
            </a:r>
            <a:r>
              <a:rPr lang="fr-FR" sz="2800" b="1" dirty="0"/>
              <a:t>cognitive</a:t>
            </a:r>
            <a:endParaRPr lang="fr-FR" sz="2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dirty="0" smtClean="0"/>
              <a:t>Particulièrement </a:t>
            </a:r>
            <a:r>
              <a:rPr lang="fr-FR" sz="2800" b="1" dirty="0"/>
              <a:t>adaptée au </a:t>
            </a:r>
            <a:r>
              <a:rPr lang="fr-FR" sz="2800" b="1" dirty="0" smtClean="0"/>
              <a:t>web (passage à l’échelle)</a:t>
            </a:r>
            <a:br>
              <a:rPr lang="fr-FR" sz="2800" b="1" dirty="0"/>
            </a:br>
            <a:endParaRPr lang="fr-FR" sz="2600" b="1" dirty="0" smtClean="0"/>
          </a:p>
        </p:txBody>
      </p:sp>
      <p:sp>
        <p:nvSpPr>
          <p:cNvPr id="4" name="Rectangle à coins arrondis 3"/>
          <p:cNvSpPr/>
          <p:nvPr/>
        </p:nvSpPr>
        <p:spPr>
          <a:xfrm>
            <a:off x="161801" y="3573016"/>
            <a:ext cx="8786874" cy="19802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b="1" dirty="0" smtClean="0"/>
              <a:t>Distance </a:t>
            </a:r>
            <a:r>
              <a:rPr lang="fr-FR" sz="3200" b="1" dirty="0"/>
              <a:t>par rapport aux </a:t>
            </a:r>
            <a:r>
              <a:rPr lang="fr-FR" sz="3200" b="1" dirty="0" smtClean="0"/>
              <a:t>utilisateurs réels</a:t>
            </a:r>
            <a:endParaRPr lang="fr-FR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b="1" dirty="0" smtClean="0"/>
              <a:t>Mauvaise définition </a:t>
            </a:r>
            <a:r>
              <a:rPr lang="fr-FR" sz="3200" b="1" dirty="0"/>
              <a:t>des </a:t>
            </a:r>
            <a:r>
              <a:rPr lang="fr-FR" sz="3200" b="1" dirty="0" err="1"/>
              <a:t>personas</a:t>
            </a:r>
            <a:r>
              <a:rPr lang="fr-FR" sz="3200" b="1" dirty="0"/>
              <a:t> </a:t>
            </a:r>
            <a:r>
              <a:rPr lang="fr-FR" sz="2800" b="1" i="1" dirty="0"/>
              <a:t> </a:t>
            </a:r>
            <a:r>
              <a:rPr lang="fr-FR" sz="2800" b="1" i="1" dirty="0" smtClean="0"/>
              <a:t>    </a:t>
            </a:r>
            <a:r>
              <a:rPr lang="fr-FR" sz="44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échec</a:t>
            </a:r>
            <a:endParaRPr lang="fr-FR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6732240" y="4581128"/>
            <a:ext cx="288032" cy="6480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b="1" dirty="0"/>
              <a:t>... </a:t>
            </a:r>
            <a:r>
              <a:rPr lang="en-GB" altLang="fr-FR" sz="3200" b="1" dirty="0"/>
              <a:t>And </a:t>
            </a:r>
            <a:r>
              <a:rPr lang="en-US" altLang="fr-FR" sz="3200" b="1" dirty="0"/>
              <a:t>good Human-Machine Interfaces HMI</a:t>
            </a:r>
            <a:endParaRPr lang="en-US" altLang="fr-FR" sz="3200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620688"/>
            <a:ext cx="6624736" cy="5682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 fontScale="90000"/>
          </a:bodyPr>
          <a:lstStyle/>
          <a:p>
            <a:r>
              <a:rPr lang="fr-FR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Relations concepteur/utilisateur </a:t>
            </a:r>
            <a:r>
              <a:rPr lang="fr-FR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– </a:t>
            </a:r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</a:rPr>
              <a:t>utilisateurs réelles </a:t>
            </a:r>
            <a:endParaRPr lang="fr-F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3244" y="548680"/>
            <a:ext cx="8605620" cy="2499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Les utilisateurs n’interviennent </a:t>
            </a:r>
            <a:r>
              <a:rPr lang="fr-FR" sz="2800" dirty="0">
                <a:solidFill>
                  <a:schemeClr val="tx1"/>
                </a:solidFill>
              </a:rPr>
              <a:t>pas que pour </a:t>
            </a:r>
            <a:r>
              <a:rPr lang="fr-FR" sz="2800" dirty="0" smtClean="0">
                <a:solidFill>
                  <a:schemeClr val="tx1"/>
                </a:solidFill>
              </a:rPr>
              <a:t>les: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Observées </a:t>
            </a:r>
            <a:r>
              <a:rPr lang="fr-FR" sz="2800" dirty="0">
                <a:solidFill>
                  <a:schemeClr val="tx1"/>
                </a:solidFill>
              </a:rPr>
              <a:t>dans la résolution des tâches (</a:t>
            </a:r>
            <a:r>
              <a:rPr lang="fr-FR" sz="2800" b="1" dirty="0">
                <a:solidFill>
                  <a:schemeClr val="tx1"/>
                </a:solidFill>
              </a:rPr>
              <a:t>analyse</a:t>
            </a:r>
            <a:r>
              <a:rPr lang="fr-FR" sz="2800" dirty="0" smtClean="0">
                <a:solidFill>
                  <a:schemeClr val="tx1"/>
                </a:solidFill>
              </a:rPr>
              <a:t>)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Interrogées </a:t>
            </a:r>
            <a:r>
              <a:rPr lang="fr-FR" sz="2800" dirty="0">
                <a:solidFill>
                  <a:schemeClr val="tx1"/>
                </a:solidFill>
              </a:rPr>
              <a:t>sur leurs attentes (</a:t>
            </a:r>
            <a:r>
              <a:rPr lang="fr-FR" sz="2800" b="1" dirty="0">
                <a:solidFill>
                  <a:schemeClr val="tx1"/>
                </a:solidFill>
              </a:rPr>
              <a:t>développement</a:t>
            </a:r>
            <a:r>
              <a:rPr lang="fr-FR" sz="2800" dirty="0" smtClean="0">
                <a:solidFill>
                  <a:schemeClr val="tx1"/>
                </a:solidFill>
              </a:rPr>
              <a:t>)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Questionnées </a:t>
            </a:r>
            <a:r>
              <a:rPr lang="fr-FR" sz="2800" dirty="0">
                <a:solidFill>
                  <a:schemeClr val="tx1"/>
                </a:solidFill>
              </a:rPr>
              <a:t>sur les interfaces (</a:t>
            </a:r>
            <a:r>
              <a:rPr lang="fr-FR" sz="2800" b="1" dirty="0">
                <a:solidFill>
                  <a:schemeClr val="tx1"/>
                </a:solidFill>
              </a:rPr>
              <a:t>évaluation</a:t>
            </a:r>
            <a:r>
              <a:rPr lang="fr-FR" sz="2800" dirty="0">
                <a:solidFill>
                  <a:schemeClr val="tx1"/>
                </a:solidFill>
              </a:rPr>
              <a:t>) </a:t>
            </a:r>
            <a:br>
              <a:rPr lang="fr-FR" sz="2800" dirty="0"/>
            </a:br>
            <a:endParaRPr lang="fr-FR" sz="2600" dirty="0" smtClean="0"/>
          </a:p>
        </p:txBody>
      </p:sp>
      <p:sp>
        <p:nvSpPr>
          <p:cNvPr id="4" name="Rectangle à coins arrondis 3"/>
          <p:cNvSpPr/>
          <p:nvPr/>
        </p:nvSpPr>
        <p:spPr>
          <a:xfrm>
            <a:off x="128142" y="3147857"/>
            <a:ext cx="8784976" cy="1931597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tx1"/>
                </a:solidFill>
              </a:rPr>
              <a:t>Seules </a:t>
            </a:r>
            <a:r>
              <a:rPr lang="fr-FR" sz="2800" b="1" dirty="0">
                <a:solidFill>
                  <a:schemeClr val="tx1"/>
                </a:solidFill>
              </a:rPr>
              <a:t>les </a:t>
            </a:r>
            <a:r>
              <a:rPr lang="fr-FR" sz="2800" b="1" dirty="0" smtClean="0">
                <a:solidFill>
                  <a:schemeClr val="tx1"/>
                </a:solidFill>
              </a:rPr>
              <a:t>utilisateurs </a:t>
            </a:r>
            <a:r>
              <a:rPr lang="fr-FR" sz="2800" b="1" dirty="0">
                <a:solidFill>
                  <a:schemeClr val="tx1"/>
                </a:solidFill>
              </a:rPr>
              <a:t>connaissent la réalité des tâches (</a:t>
            </a:r>
            <a:r>
              <a:rPr lang="fr-FR" sz="2800" b="1" dirty="0" smtClean="0">
                <a:solidFill>
                  <a:schemeClr val="tx1"/>
                </a:solidFill>
              </a:rPr>
              <a:t>crucial pour </a:t>
            </a:r>
            <a:r>
              <a:rPr lang="fr-FR" sz="2800" b="1" dirty="0">
                <a:solidFill>
                  <a:schemeClr val="tx1"/>
                </a:solidFill>
              </a:rPr>
              <a:t>les tâches mal </a:t>
            </a:r>
            <a:r>
              <a:rPr lang="fr-FR" sz="2800" b="1" dirty="0" smtClean="0">
                <a:solidFill>
                  <a:schemeClr val="tx1"/>
                </a:solidFill>
              </a:rPr>
              <a:t>identifiées, </a:t>
            </a:r>
            <a:r>
              <a:rPr lang="fr-FR" sz="2800" b="1" dirty="0">
                <a:solidFill>
                  <a:schemeClr val="tx1"/>
                </a:solidFill>
              </a:rPr>
              <a:t>et source d’innovations</a:t>
            </a:r>
            <a:r>
              <a:rPr lang="fr-FR" sz="2800" b="1" dirty="0" smtClean="0">
                <a:solidFill>
                  <a:schemeClr val="tx1"/>
                </a:solidFill>
              </a:rPr>
              <a:t>)</a:t>
            </a:r>
            <a:endParaRPr lang="fr-FR" sz="280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tx1"/>
                </a:solidFill>
              </a:rPr>
              <a:t>Facilite </a:t>
            </a:r>
            <a:r>
              <a:rPr lang="fr-FR" sz="2800" b="1" dirty="0">
                <a:solidFill>
                  <a:schemeClr val="tx1"/>
                </a:solidFill>
              </a:rPr>
              <a:t>l’acceptation du logiciel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53244" y="5229200"/>
            <a:ext cx="8883252" cy="14401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b="1" dirty="0" smtClean="0"/>
              <a:t>Augmentation </a:t>
            </a:r>
            <a:r>
              <a:rPr lang="fr-FR" sz="2800" b="1" dirty="0"/>
              <a:t>des coûts de développement</a:t>
            </a:r>
            <a:endParaRPr lang="fr-FR" sz="2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b="1" dirty="0" smtClean="0"/>
              <a:t>Contradictions </a:t>
            </a:r>
            <a:r>
              <a:rPr lang="fr-FR" sz="2800" b="1" dirty="0"/>
              <a:t>possibles entre les </a:t>
            </a:r>
            <a:r>
              <a:rPr lang="fr-FR" sz="2800" b="1" dirty="0" smtClean="0"/>
              <a:t>utilisateurs participants et </a:t>
            </a:r>
            <a:r>
              <a:rPr lang="fr-FR" sz="2800" b="1" dirty="0"/>
              <a:t>les autres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Relations concepteur/utilisateur </a:t>
            </a:r>
            <a:r>
              <a:rPr lang="fr-FR" sz="3200" dirty="0" smtClean="0"/>
              <a:t>- </a:t>
            </a:r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</a:rPr>
              <a:t>informative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460" y="1565275"/>
            <a:ext cx="7885430" cy="33553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fr-FR" sz="3600" dirty="0">
                <a:solidFill>
                  <a:schemeClr val="tx1"/>
                </a:solidFill>
              </a:rPr>
              <a:t>The user is integrated into the design team but does not participate in the final decisions (envisioned for design with children).</a:t>
            </a:r>
            <a:br>
              <a:rPr lang="fr-FR" sz="2800" dirty="0">
                <a:solidFill>
                  <a:schemeClr val="tx1"/>
                </a:solidFill>
              </a:rPr>
            </a:br>
            <a:endParaRPr lang="fr-FR" sz="2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Relations concepteur/utilisateur </a:t>
            </a:r>
            <a:r>
              <a:rPr lang="fr-FR" sz="3200" dirty="0"/>
              <a:t>- 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</a:rPr>
              <a:t>participative </a:t>
            </a:r>
            <a:endParaRPr lang="fr-F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fr-FR" sz="2800" dirty="0" smtClean="0">
                <a:solidFill>
                  <a:schemeClr val="tx1"/>
                </a:solidFill>
              </a:rPr>
              <a:t>The user is integrated into the design team as a full design partner and therefore participates in the final design decisions.</a:t>
            </a:r>
            <a:endParaRPr lang="en-US" altLang="fr-FR" sz="2800" dirty="0" smtClean="0">
              <a:solidFill>
                <a:schemeClr val="tx1"/>
              </a:solidFill>
            </a:endParaRPr>
          </a:p>
          <a:p>
            <a:r>
              <a:rPr lang="en-US" altLang="fr-FR" sz="2600" dirty="0" smtClean="0">
                <a:solidFill>
                  <a:schemeClr val="tx1"/>
                </a:solidFill>
              </a:rPr>
              <a:t>Obligation to make compromises to satisfy participants, even if they are wrong.</a:t>
            </a:r>
            <a:endParaRPr lang="en-US" altLang="fr-FR" sz="2600" dirty="0" smtClean="0">
              <a:solidFill>
                <a:schemeClr val="tx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51520" y="4437112"/>
            <a:ext cx="8496944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fr-FR" sz="2800" b="1" dirty="0"/>
              <a:t>A user interface is like a joke: if you have to explain it, it’s not that good.</a:t>
            </a:r>
            <a:endParaRPr lang="en-US" alt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En </a:t>
            </a:r>
            <a:r>
              <a:rPr lang="fr-FR" sz="3200" dirty="0" smtClean="0"/>
              <a:t>résumé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174" y="549013"/>
            <a:ext cx="8893652" cy="2355744"/>
          </a:xfrm>
        </p:spPr>
        <p:txBody>
          <a:bodyPr>
            <a:noAutofit/>
          </a:bodyPr>
          <a:lstStyle/>
          <a:p>
            <a:r>
              <a:rPr lang="en-US" altLang="fr-FR" sz="2800" dirty="0"/>
              <a:t>Iterative, incremental, prototyped, user-centered design method with early consideration of evaluation.</a:t>
            </a:r>
            <a:endParaRPr lang="en-US" altLang="fr-FR" sz="2800" dirty="0"/>
          </a:p>
          <a:p>
            <a:r>
              <a:rPr lang="en-US" altLang="fr-FR" sz="2800" dirty="0"/>
              <a:t>Strong relationship between the design team and the user.</a:t>
            </a:r>
            <a:br>
              <a:rPr lang="fr-FR" sz="2800" dirty="0"/>
            </a:br>
            <a:endParaRPr lang="fr-FR" sz="26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3285" y="2409654"/>
            <a:ext cx="4773414" cy="2088232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395536" y="4437112"/>
            <a:ext cx="4104456" cy="22322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fr-FR" sz="2400" b="1" dirty="0"/>
              <a:t>A UI design method requires collecting information about users, their tasks, or interface evaluations.</a:t>
            </a:r>
            <a:endParaRPr lang="en-US" altLang="fr-FR" sz="2400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228184" y="4571781"/>
            <a:ext cx="2448272" cy="17375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techniques </a:t>
            </a:r>
            <a:r>
              <a:rPr lang="fr-FR" sz="2400" b="1" dirty="0"/>
              <a:t>de recueil d’informations</a:t>
            </a:r>
            <a:endParaRPr lang="fr-FR" sz="2400" b="1" dirty="0"/>
          </a:p>
        </p:txBody>
      </p:sp>
      <p:sp>
        <p:nvSpPr>
          <p:cNvPr id="7" name="Flèche droite 6"/>
          <p:cNvSpPr/>
          <p:nvPr/>
        </p:nvSpPr>
        <p:spPr>
          <a:xfrm>
            <a:off x="4788024" y="4653136"/>
            <a:ext cx="1296144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4400" dirty="0" smtClean="0"/>
              <a:t>Plan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16832"/>
            <a:ext cx="7309476" cy="3147832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chemeClr val="bg1">
                    <a:lumMod val="65000"/>
                  </a:schemeClr>
                </a:solidFill>
              </a:rPr>
              <a:t>Méthode de conception </a:t>
            </a:r>
            <a:r>
              <a:rPr lang="fr-FR" sz="3200" b="1" dirty="0" smtClean="0">
                <a:solidFill>
                  <a:schemeClr val="bg1">
                    <a:lumMod val="65000"/>
                  </a:schemeClr>
                </a:solidFill>
              </a:rPr>
              <a:t>IHM</a:t>
            </a:r>
            <a:endParaRPr lang="fr-FR" sz="32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fr-FR" sz="3200" b="1" dirty="0" smtClean="0"/>
          </a:p>
          <a:p>
            <a:r>
              <a:rPr lang="fr-FR" sz="3200" b="1" dirty="0" smtClean="0"/>
              <a:t>Techniques </a:t>
            </a:r>
            <a:r>
              <a:rPr lang="fr-FR" sz="3200" b="1" dirty="0"/>
              <a:t>de recueil </a:t>
            </a:r>
            <a:r>
              <a:rPr lang="fr-FR" sz="3200" b="1" dirty="0" smtClean="0"/>
              <a:t>d’informations</a:t>
            </a:r>
            <a:endParaRPr lang="fr-FR" sz="3200" b="1" dirty="0" smtClean="0"/>
          </a:p>
          <a:p>
            <a:endParaRPr lang="fr-FR" sz="3200" b="1" dirty="0" smtClean="0"/>
          </a:p>
          <a:p>
            <a:r>
              <a:rPr lang="fr-FR" sz="3200" b="1" dirty="0" smtClean="0">
                <a:solidFill>
                  <a:schemeClr val="bg1">
                    <a:lumMod val="65000"/>
                  </a:schemeClr>
                </a:solidFill>
              </a:rPr>
              <a:t>Un </a:t>
            </a:r>
            <a:r>
              <a:rPr lang="fr-FR" sz="3200" b="1" dirty="0">
                <a:solidFill>
                  <a:schemeClr val="bg1">
                    <a:lumMod val="65000"/>
                  </a:schemeClr>
                </a:solidFill>
              </a:rPr>
              <a:t>cas concret </a:t>
            </a:r>
            <a:endParaRPr lang="fr-FR" sz="28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Techniques de recueil </a:t>
            </a:r>
            <a:r>
              <a:rPr lang="fr-FR" sz="3200" dirty="0" smtClean="0"/>
              <a:t>d’informations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chemeClr val="tx1"/>
                </a:solidFill>
              </a:rPr>
              <a:t>Les techniques de recueil d’informations sont utilisées lors de </a:t>
            </a:r>
            <a:r>
              <a:rPr lang="fr-FR" sz="2800" dirty="0" smtClean="0">
                <a:solidFill>
                  <a:schemeClr val="tx1"/>
                </a:solidFill>
              </a:rPr>
              <a:t>la méthode </a:t>
            </a:r>
            <a:r>
              <a:rPr lang="fr-FR" sz="2800" dirty="0">
                <a:solidFill>
                  <a:schemeClr val="tx1"/>
                </a:solidFill>
              </a:rPr>
              <a:t>de conception IHM pour récolter des informations </a:t>
            </a:r>
            <a:r>
              <a:rPr lang="fr-FR" sz="2800" dirty="0" smtClean="0">
                <a:solidFill>
                  <a:schemeClr val="tx1"/>
                </a:solidFill>
              </a:rPr>
              <a:t>: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Sur </a:t>
            </a:r>
            <a:r>
              <a:rPr lang="fr-FR" sz="2800" dirty="0">
                <a:solidFill>
                  <a:schemeClr val="tx1"/>
                </a:solidFill>
              </a:rPr>
              <a:t>les </a:t>
            </a:r>
            <a:r>
              <a:rPr lang="fr-FR" sz="2800" dirty="0" smtClean="0">
                <a:solidFill>
                  <a:schemeClr val="tx1"/>
                </a:solidFill>
              </a:rPr>
              <a:t>utilisateurs </a:t>
            </a:r>
            <a:r>
              <a:rPr lang="fr-FR" sz="2800" dirty="0">
                <a:solidFill>
                  <a:schemeClr val="tx1"/>
                </a:solidFill>
              </a:rPr>
              <a:t>(</a:t>
            </a:r>
            <a:r>
              <a:rPr lang="fr-FR" sz="2800" dirty="0" err="1">
                <a:solidFill>
                  <a:schemeClr val="tx1"/>
                </a:solidFill>
              </a:rPr>
              <a:t>e.g</a:t>
            </a:r>
            <a:r>
              <a:rPr lang="fr-FR" sz="2800" dirty="0">
                <a:solidFill>
                  <a:schemeClr val="tx1"/>
                </a:solidFill>
              </a:rPr>
              <a:t>., pour construire des </a:t>
            </a:r>
            <a:r>
              <a:rPr lang="fr-FR" sz="2800" dirty="0" err="1">
                <a:solidFill>
                  <a:schemeClr val="tx1"/>
                </a:solidFill>
              </a:rPr>
              <a:t>personas</a:t>
            </a:r>
            <a:r>
              <a:rPr lang="fr-FR" sz="2800" dirty="0" smtClean="0">
                <a:solidFill>
                  <a:schemeClr val="tx1"/>
                </a:solidFill>
              </a:rPr>
              <a:t>)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Sur </a:t>
            </a:r>
            <a:r>
              <a:rPr lang="fr-FR" sz="2800" dirty="0">
                <a:solidFill>
                  <a:schemeClr val="tx1"/>
                </a:solidFill>
              </a:rPr>
              <a:t>les tâches (</a:t>
            </a:r>
            <a:r>
              <a:rPr lang="fr-FR" sz="2800" dirty="0" err="1">
                <a:solidFill>
                  <a:schemeClr val="tx1"/>
                </a:solidFill>
              </a:rPr>
              <a:t>e.g</a:t>
            </a:r>
            <a:r>
              <a:rPr lang="fr-FR" sz="2800" dirty="0">
                <a:solidFill>
                  <a:schemeClr val="tx1"/>
                </a:solidFill>
              </a:rPr>
              <a:t>., enchaînement des actions, </a:t>
            </a:r>
            <a:r>
              <a:rPr lang="fr-FR" sz="2800" dirty="0" smtClean="0">
                <a:solidFill>
                  <a:schemeClr val="tx1"/>
                </a:solidFill>
              </a:rPr>
              <a:t>vocabulaire métier)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Sur </a:t>
            </a:r>
            <a:r>
              <a:rPr lang="fr-FR" sz="2800" dirty="0">
                <a:solidFill>
                  <a:schemeClr val="tx1"/>
                </a:solidFill>
              </a:rPr>
              <a:t>les interfaces (</a:t>
            </a:r>
            <a:r>
              <a:rPr lang="fr-FR" sz="2800" dirty="0" err="1">
                <a:solidFill>
                  <a:schemeClr val="tx1"/>
                </a:solidFill>
              </a:rPr>
              <a:t>e.g</a:t>
            </a:r>
            <a:r>
              <a:rPr lang="fr-FR" sz="2800" dirty="0">
                <a:solidFill>
                  <a:schemeClr val="tx1"/>
                </a:solidFill>
              </a:rPr>
              <a:t>., idées, points forts/faibles) </a:t>
            </a:r>
            <a:br>
              <a:rPr lang="fr-FR" sz="2800" dirty="0"/>
            </a:br>
            <a:endParaRPr lang="fr-FR" sz="2600" dirty="0" smtClean="0"/>
          </a:p>
        </p:txBody>
      </p:sp>
      <p:sp>
        <p:nvSpPr>
          <p:cNvPr id="4" name="Rectangle à coins arrondis 3"/>
          <p:cNvSpPr/>
          <p:nvPr/>
        </p:nvSpPr>
        <p:spPr>
          <a:xfrm>
            <a:off x="214282" y="4581128"/>
            <a:ext cx="8606190" cy="18722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/>
              <a:t>Choisir une technique adaptée selon le </a:t>
            </a:r>
            <a:r>
              <a:rPr lang="fr-FR" sz="2800" b="1" dirty="0"/>
              <a:t>contexte</a:t>
            </a:r>
            <a:r>
              <a:rPr lang="fr-FR" sz="2800" dirty="0"/>
              <a:t>, les </a:t>
            </a:r>
            <a:r>
              <a:rPr lang="fr-FR" sz="2800" b="1" dirty="0" smtClean="0"/>
              <a:t>utilisateurs</a:t>
            </a:r>
            <a:r>
              <a:rPr lang="fr-FR" sz="2800" dirty="0" smtClean="0"/>
              <a:t> et la </a:t>
            </a:r>
            <a:r>
              <a:rPr lang="fr-FR" sz="2800" b="1" dirty="0"/>
              <a:t>phase active </a:t>
            </a:r>
            <a:r>
              <a:rPr lang="fr-FR" sz="2800" dirty="0"/>
              <a:t>(analyse, développement ou évaluation)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Remue-méninges (brainstorming</a:t>
            </a:r>
            <a:r>
              <a:rPr lang="fr-FR" sz="3200" dirty="0" smtClean="0"/>
              <a:t>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548680"/>
            <a:ext cx="6373372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</a:rPr>
              <a:t>Objectif : générer</a:t>
            </a:r>
            <a:r>
              <a:rPr lang="fr-FR" sz="2800" dirty="0">
                <a:solidFill>
                  <a:schemeClr val="tx1"/>
                </a:solidFill>
              </a:rPr>
              <a:t> un grand nombre d’idées </a:t>
            </a:r>
            <a:r>
              <a:rPr lang="fr-FR" sz="2800" dirty="0" smtClean="0">
                <a:solidFill>
                  <a:schemeClr val="tx1"/>
                </a:solidFill>
              </a:rPr>
              <a:t>créatives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b="1" dirty="0">
                <a:solidFill>
                  <a:schemeClr val="tx1"/>
                </a:solidFill>
              </a:rPr>
              <a:t>Protocole </a:t>
            </a:r>
            <a:r>
              <a:rPr lang="fr-FR" sz="2800" b="1" dirty="0" smtClean="0">
                <a:solidFill>
                  <a:schemeClr val="tx1"/>
                </a:solidFill>
              </a:rPr>
              <a:t>:</a:t>
            </a:r>
            <a:endParaRPr lang="fr-FR" sz="2800" b="1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Réunir </a:t>
            </a:r>
            <a:r>
              <a:rPr lang="fr-FR" sz="2800" dirty="0">
                <a:solidFill>
                  <a:schemeClr val="tx1"/>
                </a:solidFill>
              </a:rPr>
              <a:t>un petit groupe avec </a:t>
            </a:r>
            <a:r>
              <a:rPr lang="fr-FR" sz="2800" dirty="0" err="1">
                <a:solidFill>
                  <a:schemeClr val="tx1"/>
                </a:solidFill>
              </a:rPr>
              <a:t>diﬀérents</a:t>
            </a:r>
            <a:r>
              <a:rPr lang="fr-FR" sz="2800" dirty="0">
                <a:solidFill>
                  <a:schemeClr val="tx1"/>
                </a:solidFill>
              </a:rPr>
              <a:t> rôles et </a:t>
            </a:r>
            <a:r>
              <a:rPr lang="fr-FR" sz="2800" dirty="0" smtClean="0">
                <a:solidFill>
                  <a:schemeClr val="tx1"/>
                </a:solidFill>
              </a:rPr>
              <a:t>expertises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Limiter </a:t>
            </a:r>
            <a:r>
              <a:rPr lang="fr-FR" sz="2800" dirty="0">
                <a:solidFill>
                  <a:schemeClr val="tx1"/>
                </a:solidFill>
              </a:rPr>
              <a:t>le temps (1 heure</a:t>
            </a:r>
            <a:r>
              <a:rPr lang="fr-FR" sz="2800" dirty="0" smtClean="0">
                <a:solidFill>
                  <a:schemeClr val="tx1"/>
                </a:solidFill>
              </a:rPr>
              <a:t>)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Aborder </a:t>
            </a:r>
            <a:r>
              <a:rPr lang="fr-FR" sz="2800" dirty="0">
                <a:solidFill>
                  <a:schemeClr val="tx1"/>
                </a:solidFill>
              </a:rPr>
              <a:t>/ traiter un problème de conception </a:t>
            </a:r>
            <a:r>
              <a:rPr lang="fr-FR" sz="2800" dirty="0" smtClean="0">
                <a:solidFill>
                  <a:schemeClr val="tx1"/>
                </a:solidFill>
              </a:rPr>
              <a:t>spécifique </a:t>
            </a:r>
            <a:br>
              <a:rPr lang="fr-FR" sz="2800" dirty="0">
                <a:solidFill>
                  <a:schemeClr val="tx1"/>
                </a:solidFill>
              </a:rPr>
            </a:br>
            <a:endParaRPr lang="fr-FR" sz="26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8183" y="548680"/>
            <a:ext cx="2930103" cy="233149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960" y="3911306"/>
            <a:ext cx="3677593" cy="27250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535" y="6591300"/>
            <a:ext cx="790575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Remue-méninges (2</a:t>
            </a:r>
            <a:r>
              <a:rPr lang="fr-FR" sz="3200" dirty="0" smtClean="0"/>
              <a:t>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 marL="0" indent="0" defTabSz="179705">
              <a:buNone/>
            </a:pPr>
            <a:r>
              <a:rPr lang="fr-FR" sz="2800" b="1" dirty="0">
                <a:solidFill>
                  <a:schemeClr val="tx1"/>
                </a:solidFill>
              </a:rPr>
              <a:t>Procédure </a:t>
            </a:r>
            <a:r>
              <a:rPr lang="fr-FR" sz="2800" b="1" dirty="0" smtClean="0">
                <a:solidFill>
                  <a:schemeClr val="tx1"/>
                </a:solidFill>
              </a:rPr>
              <a:t>:</a:t>
            </a:r>
            <a:endParaRPr lang="fr-FR" sz="2800" b="1" dirty="0" smtClean="0">
              <a:solidFill>
                <a:schemeClr val="tx1"/>
              </a:solidFill>
            </a:endParaRPr>
          </a:p>
          <a:p>
            <a:pPr marL="271780" indent="0" defTabSz="179705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1</a:t>
            </a:r>
            <a:r>
              <a:rPr lang="fr-FR" sz="2800" dirty="0">
                <a:solidFill>
                  <a:schemeClr val="tx1"/>
                </a:solidFill>
              </a:rPr>
              <a:t>. Générer une grande quantité de </a:t>
            </a:r>
            <a:r>
              <a:rPr lang="fr-FR" sz="2800" dirty="0" smtClean="0">
                <a:solidFill>
                  <a:schemeClr val="tx1"/>
                </a:solidFill>
              </a:rPr>
              <a:t>solutions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443230" indent="0"/>
            <a:r>
              <a:rPr lang="fr-FR" sz="2800" dirty="0" smtClean="0">
                <a:solidFill>
                  <a:schemeClr val="tx1"/>
                </a:solidFill>
              </a:rPr>
              <a:t>enregistrer </a:t>
            </a:r>
            <a:r>
              <a:rPr lang="fr-FR" sz="2800" dirty="0">
                <a:solidFill>
                  <a:schemeClr val="tx1"/>
                </a:solidFill>
              </a:rPr>
              <a:t>toutes les idées sans les évaluer (</a:t>
            </a:r>
            <a:r>
              <a:rPr lang="fr-FR" sz="2800" dirty="0" err="1">
                <a:solidFill>
                  <a:schemeClr val="tx1"/>
                </a:solidFill>
              </a:rPr>
              <a:t>e.g</a:t>
            </a:r>
            <a:r>
              <a:rPr lang="fr-FR" sz="2800" dirty="0">
                <a:solidFill>
                  <a:schemeClr val="tx1"/>
                </a:solidFill>
              </a:rPr>
              <a:t>., sur post-</a:t>
            </a:r>
            <a:r>
              <a:rPr lang="fr-FR" sz="2800" dirty="0" err="1">
                <a:solidFill>
                  <a:schemeClr val="tx1"/>
                </a:solidFill>
              </a:rPr>
              <a:t>its</a:t>
            </a:r>
            <a:r>
              <a:rPr lang="fr-FR" sz="2800" dirty="0" smtClean="0">
                <a:solidFill>
                  <a:schemeClr val="tx1"/>
                </a:solidFill>
              </a:rPr>
              <a:t>)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27178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2</a:t>
            </a:r>
            <a:r>
              <a:rPr lang="fr-FR" sz="2800" dirty="0">
                <a:solidFill>
                  <a:schemeClr val="tx1"/>
                </a:solidFill>
              </a:rPr>
              <a:t>. Classer les idées en fonction de leur </a:t>
            </a:r>
            <a:r>
              <a:rPr lang="fr-FR" sz="2800" dirty="0" smtClean="0">
                <a:solidFill>
                  <a:schemeClr val="tx1"/>
                </a:solidFill>
              </a:rPr>
              <a:t>qualité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443230" indent="0"/>
            <a:r>
              <a:rPr lang="fr-FR" sz="2800" dirty="0" smtClean="0">
                <a:solidFill>
                  <a:schemeClr val="tx1"/>
                </a:solidFill>
              </a:rPr>
              <a:t>les </a:t>
            </a:r>
            <a:r>
              <a:rPr lang="fr-FR" sz="2800" dirty="0">
                <a:solidFill>
                  <a:schemeClr val="tx1"/>
                </a:solidFill>
              </a:rPr>
              <a:t>idées sont classées par nombre de </a:t>
            </a:r>
            <a:r>
              <a:rPr lang="fr-FR" sz="2800" dirty="0" smtClean="0">
                <a:solidFill>
                  <a:schemeClr val="tx1"/>
                </a:solidFill>
              </a:rPr>
              <a:t>votes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443230" indent="0"/>
            <a:r>
              <a:rPr lang="fr-FR" sz="2800" dirty="0" smtClean="0">
                <a:solidFill>
                  <a:schemeClr val="tx1"/>
                </a:solidFill>
              </a:rPr>
              <a:t>ne </a:t>
            </a:r>
            <a:r>
              <a:rPr lang="fr-FR" sz="2800" dirty="0">
                <a:solidFill>
                  <a:schemeClr val="tx1"/>
                </a:solidFill>
              </a:rPr>
              <a:t>pas oublier les idées insolites </a:t>
            </a:r>
            <a:br>
              <a:rPr lang="fr-FR" sz="2800" dirty="0"/>
            </a:br>
            <a:endParaRPr lang="fr-FR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Focus </a:t>
            </a:r>
            <a:r>
              <a:rPr lang="fr-FR" sz="3200" dirty="0" smtClean="0"/>
              <a:t>group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317588" cy="5786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</a:rPr>
              <a:t>Objectif : comprendre</a:t>
            </a:r>
            <a:r>
              <a:rPr lang="fr-FR" sz="2800" dirty="0">
                <a:solidFill>
                  <a:schemeClr val="tx1"/>
                </a:solidFill>
              </a:rPr>
              <a:t> les motivations des </a:t>
            </a:r>
            <a:r>
              <a:rPr lang="fr-FR" sz="2800" dirty="0" smtClean="0">
                <a:solidFill>
                  <a:schemeClr val="tx1"/>
                </a:solidFill>
              </a:rPr>
              <a:t>utilisateurs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Protocole :</a:t>
            </a:r>
            <a:endParaRPr lang="fr-FR" sz="2800" b="1" dirty="0" smtClean="0">
              <a:solidFill>
                <a:schemeClr val="tx1"/>
              </a:solidFill>
            </a:endParaRPr>
          </a:p>
          <a:p>
            <a:r>
              <a:rPr lang="en-US" altLang="fr-FR" sz="2800" dirty="0">
                <a:solidFill>
                  <a:schemeClr val="tx1"/>
                </a:solidFill>
              </a:rPr>
              <a:t>Define different topics to be addressed (5 or 6 recommended)</a:t>
            </a:r>
            <a:endParaRPr lang="en-US" altLang="fr-FR" sz="2800" dirty="0">
              <a:solidFill>
                <a:schemeClr val="tx1"/>
              </a:solidFill>
            </a:endParaRPr>
          </a:p>
          <a:p>
            <a:endParaRPr lang="en-US" altLang="fr-FR" sz="2800" dirty="0">
              <a:solidFill>
                <a:schemeClr val="tx1"/>
              </a:solidFill>
            </a:endParaRPr>
          </a:p>
          <a:p>
            <a:r>
              <a:rPr lang="en-US" altLang="fr-FR" sz="2800" dirty="0">
                <a:solidFill>
                  <a:schemeClr val="tx1"/>
                </a:solidFill>
              </a:rPr>
              <a:t>Limit the group to 7–10 participants (to manage shyness and speaking time)</a:t>
            </a:r>
            <a:endParaRPr lang="en-US" altLang="fr-FR" sz="2800" dirty="0">
              <a:solidFill>
                <a:schemeClr val="tx1"/>
              </a:solidFill>
            </a:endParaRPr>
          </a:p>
          <a:p>
            <a:endParaRPr lang="en-US" altLang="fr-FR" sz="2800" dirty="0">
              <a:solidFill>
                <a:schemeClr val="tx1"/>
              </a:solidFill>
            </a:endParaRPr>
          </a:p>
          <a:p>
            <a:r>
              <a:rPr lang="en-US" altLang="fr-FR" sz="2800" dirty="0">
                <a:solidFill>
                  <a:schemeClr val="tx1"/>
                </a:solidFill>
              </a:rPr>
              <a:t>Record the session and use boards and/or assistants</a:t>
            </a:r>
            <a:br>
              <a:rPr lang="fr-FR" sz="2800" dirty="0">
                <a:solidFill>
                  <a:schemeClr val="tx1"/>
                </a:solidFill>
              </a:rPr>
            </a:br>
            <a:endParaRPr lang="fr-FR" sz="2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Focus group (2</a:t>
            </a:r>
            <a:r>
              <a:rPr lang="fr-FR" sz="3200" dirty="0" smtClean="0"/>
              <a:t>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25" y="617348"/>
            <a:ext cx="6654008" cy="38917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</a:rPr>
              <a:t>Procédure </a:t>
            </a:r>
            <a:r>
              <a:rPr lang="fr-FR" sz="2800" b="1" dirty="0" smtClean="0">
                <a:solidFill>
                  <a:schemeClr val="tx1"/>
                </a:solidFill>
              </a:rPr>
              <a:t>:</a:t>
            </a:r>
            <a:endParaRPr lang="fr-FR" sz="2800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chemeClr val="tx1"/>
                </a:solidFill>
              </a:rPr>
              <a:t>Activité </a:t>
            </a:r>
            <a:r>
              <a:rPr lang="fr-FR" sz="2800" dirty="0">
                <a:solidFill>
                  <a:schemeClr val="tx1"/>
                </a:solidFill>
              </a:rPr>
              <a:t>”brise-glace”, les </a:t>
            </a:r>
            <a:r>
              <a:rPr lang="fr-FR" sz="2800" dirty="0" smtClean="0">
                <a:solidFill>
                  <a:schemeClr val="tx1"/>
                </a:solidFill>
              </a:rPr>
              <a:t>utilisateurs font connaissance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chemeClr val="tx1"/>
                </a:solidFill>
              </a:rPr>
              <a:t>Rappeler </a:t>
            </a:r>
            <a:r>
              <a:rPr lang="fr-FR" sz="2800" dirty="0">
                <a:solidFill>
                  <a:schemeClr val="tx1"/>
                </a:solidFill>
              </a:rPr>
              <a:t>les règles à </a:t>
            </a:r>
            <a:r>
              <a:rPr lang="fr-FR" sz="2800" dirty="0" smtClean="0">
                <a:solidFill>
                  <a:schemeClr val="tx1"/>
                </a:solidFill>
              </a:rPr>
              <a:t>respecter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chemeClr val="tx1"/>
                </a:solidFill>
              </a:rPr>
              <a:t>Exercices </a:t>
            </a:r>
            <a:r>
              <a:rPr lang="fr-FR" sz="2800" dirty="0">
                <a:solidFill>
                  <a:schemeClr val="tx1"/>
                </a:solidFill>
              </a:rPr>
              <a:t>de </a:t>
            </a:r>
            <a:r>
              <a:rPr lang="fr-FR" sz="2800" dirty="0" smtClean="0">
                <a:solidFill>
                  <a:schemeClr val="tx1"/>
                </a:solidFill>
              </a:rPr>
              <a:t>difficulté </a:t>
            </a:r>
            <a:r>
              <a:rPr lang="fr-FR" sz="2800" dirty="0">
                <a:solidFill>
                  <a:schemeClr val="tx1"/>
                </a:solidFill>
              </a:rPr>
              <a:t>croissante, et portant sur des points </a:t>
            </a:r>
            <a:r>
              <a:rPr lang="fr-FR" sz="2800" dirty="0" smtClean="0">
                <a:solidFill>
                  <a:schemeClr val="tx1"/>
                </a:solidFill>
              </a:rPr>
              <a:t>de plus </a:t>
            </a:r>
            <a:r>
              <a:rPr lang="fr-FR" sz="2800" dirty="0">
                <a:solidFill>
                  <a:schemeClr val="tx1"/>
                </a:solidFill>
              </a:rPr>
              <a:t>en plus précis du </a:t>
            </a:r>
            <a:r>
              <a:rPr lang="fr-FR" sz="2800" dirty="0" smtClean="0">
                <a:solidFill>
                  <a:schemeClr val="tx1"/>
                </a:solidFill>
              </a:rPr>
              <a:t>système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chemeClr val="tx1"/>
                </a:solidFill>
              </a:rPr>
              <a:t>Synthèse </a:t>
            </a:r>
            <a:r>
              <a:rPr lang="fr-FR" sz="2800" dirty="0">
                <a:solidFill>
                  <a:schemeClr val="tx1"/>
                </a:solidFill>
              </a:rPr>
              <a:t>des résultats et discussions </a:t>
            </a:r>
            <a:br>
              <a:rPr lang="fr-FR" sz="2800" dirty="0"/>
            </a:br>
            <a:endParaRPr lang="fr-FR" sz="26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8981" y="1052736"/>
            <a:ext cx="3058987" cy="2041013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251520" y="4869160"/>
            <a:ext cx="8568952" cy="165618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Vision globale sur le système en terme de motivations, préférences</a:t>
            </a:r>
            <a:r>
              <a:rPr lang="fr-FR" sz="2800" dirty="0" smtClean="0">
                <a:solidFill>
                  <a:schemeClr val="tx1"/>
                </a:solidFill>
              </a:rPr>
              <a:t>, priorités</a:t>
            </a:r>
            <a:r>
              <a:rPr lang="fr-FR" sz="2800" dirty="0">
                <a:solidFill>
                  <a:schemeClr val="tx1"/>
                </a:solidFill>
              </a:rPr>
              <a:t>, attentes voire conflits</a:t>
            </a:r>
            <a:endParaRPr lang="fr-FR" sz="2800" dirty="0" smtClean="0">
              <a:solidFill>
                <a:schemeClr val="tx1"/>
              </a:solidFill>
            </a:endParaRPr>
          </a:p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Émergence </a:t>
            </a:r>
            <a:r>
              <a:rPr lang="fr-FR" sz="2800" dirty="0">
                <a:solidFill>
                  <a:schemeClr val="tx1"/>
                </a:solidFill>
              </a:rPr>
              <a:t>d’idées nouvelles (dynamique de groupe)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US" altLang="fr-FR" sz="3200" b="1" dirty="0"/>
              <a:t>HMIs in Software Applications</a:t>
            </a:r>
            <a:endParaRPr lang="en-US" alt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fr-FR" sz="2800" dirty="0">
                <a:solidFill>
                  <a:schemeClr val="tx1"/>
                </a:solidFill>
              </a:rPr>
              <a:t>The interface of an application or a web page is tangible and generally interactive, and will be used directly by the users:</a:t>
            </a:r>
            <a:endParaRPr lang="en-US" altLang="fr-FR" sz="2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GB" altLang="en-US" sz="2485" dirty="0">
                <a:solidFill>
                  <a:schemeClr val="tx1"/>
                </a:solidFill>
              </a:rPr>
              <a:t>   </a:t>
            </a:r>
            <a:r>
              <a:rPr lang="en-US" altLang="fr-FR" sz="2485" dirty="0">
                <a:solidFill>
                  <a:schemeClr val="tx1"/>
                </a:solidFill>
              </a:rPr>
              <a:t>One-third of the questions asked during meetings with users are about the HMI (Human-Machine Interface).</a:t>
            </a:r>
            <a:endParaRPr lang="en-US" altLang="fr-FR" sz="2485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altLang="fr-FR" sz="2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fr-FR" sz="2485" dirty="0">
                <a:solidFill>
                  <a:schemeClr val="tx1"/>
                </a:solidFill>
              </a:rPr>
              <a:t>Designing the interaction accounts for more than half of the development cost.</a:t>
            </a:r>
            <a:endParaRPr lang="en-US" altLang="fr-FR" sz="2485" dirty="0">
              <a:solidFill>
                <a:schemeClr val="tx1"/>
              </a:solidFill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endParaRPr lang="en-US" altLang="fr-FR" sz="2485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fr-FR" sz="2485" dirty="0">
                <a:solidFill>
                  <a:schemeClr val="tx1"/>
                </a:solidFill>
              </a:rPr>
              <a:t>During maintenance, one-third of the requests involve bug fixes, and two-thirds are user-requested changes to the interface.</a:t>
            </a:r>
            <a:br>
              <a:rPr lang="fr-FR" sz="2485" dirty="0">
                <a:solidFill>
                  <a:schemeClr val="tx1"/>
                </a:solidFill>
              </a:rPr>
            </a:br>
            <a:endParaRPr lang="fr-FR" sz="231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Magicien </a:t>
            </a:r>
            <a:r>
              <a:rPr lang="fr-FR" sz="3200" dirty="0" smtClean="0"/>
              <a:t>d’Oz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fr-FR" sz="2600" b="1" dirty="0" smtClean="0">
                <a:solidFill>
                  <a:schemeClr val="tx1"/>
                </a:solidFill>
              </a:rPr>
              <a:t>Objective:</a:t>
            </a:r>
            <a:endParaRPr lang="en-US" altLang="fr-FR" sz="2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fr-FR" sz="2600" dirty="0" smtClean="0">
                <a:solidFill>
                  <a:schemeClr val="tx1"/>
                </a:solidFill>
              </a:rPr>
              <a:t>Obtain information about a system that is non-existent or partially developed by simulating the missing functionalities.</a:t>
            </a: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fr-FR" sz="2600" b="1" dirty="0" smtClean="0">
                <a:solidFill>
                  <a:schemeClr val="tx1"/>
                </a:solidFill>
              </a:rPr>
              <a:t>Protocol:</a:t>
            </a:r>
            <a:endParaRPr lang="en-US" altLang="fr-FR" sz="2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fr-FR" sz="2600" dirty="0" smtClean="0">
                <a:solidFill>
                  <a:schemeClr val="tx1"/>
                </a:solidFill>
              </a:rPr>
              <a:t>Suitable for complex systems that are difficult to develop.</a:t>
            </a: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fr-FR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fr-FR" sz="2600" dirty="0" smtClean="0">
                <a:solidFill>
                  <a:schemeClr val="tx1"/>
                </a:solidFill>
              </a:rPr>
              <a:t>A partner (the “wizard”) performs the actions on behalf of the system.</a:t>
            </a:r>
            <a:endParaRPr lang="en-US" altLang="fr-FR" sz="2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Magicien d’Oz (2</a:t>
            </a:r>
            <a:r>
              <a:rPr lang="fr-FR" sz="3200" dirty="0" smtClean="0"/>
              <a:t>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548680"/>
            <a:ext cx="8677628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</a:rPr>
              <a:t>Procédure </a:t>
            </a:r>
            <a:r>
              <a:rPr lang="fr-FR" sz="2800" b="1" dirty="0" smtClean="0">
                <a:solidFill>
                  <a:schemeClr val="tx1"/>
                </a:solidFill>
              </a:rPr>
              <a:t>:</a:t>
            </a:r>
            <a:endParaRPr lang="fr-FR" sz="2800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chemeClr val="tx1"/>
                </a:solidFill>
              </a:rPr>
              <a:t>Le magicien </a:t>
            </a:r>
            <a:r>
              <a:rPr lang="fr-FR" sz="2800" dirty="0">
                <a:solidFill>
                  <a:schemeClr val="tx1"/>
                </a:solidFill>
              </a:rPr>
              <a:t>interprète les entrées de </a:t>
            </a:r>
            <a:r>
              <a:rPr lang="fr-FR" sz="2800" dirty="0" smtClean="0">
                <a:solidFill>
                  <a:schemeClr val="tx1"/>
                </a:solidFill>
              </a:rPr>
              <a:t>l’utilisateur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chemeClr val="tx1"/>
                </a:solidFill>
              </a:rPr>
              <a:t>Il supplée </a:t>
            </a:r>
            <a:r>
              <a:rPr lang="fr-FR" sz="2800" dirty="0">
                <a:solidFill>
                  <a:schemeClr val="tx1"/>
                </a:solidFill>
              </a:rPr>
              <a:t>aux manques du prototype et contrôle le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comportement du </a:t>
            </a:r>
            <a:r>
              <a:rPr lang="fr-FR" sz="2800" dirty="0" smtClean="0">
                <a:solidFill>
                  <a:schemeClr val="tx1"/>
                </a:solidFill>
              </a:rPr>
              <a:t>système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Exemple </a:t>
            </a:r>
            <a:r>
              <a:rPr lang="fr-FR" sz="2800" b="1" dirty="0">
                <a:solidFill>
                  <a:schemeClr val="tx1"/>
                </a:solidFill>
              </a:rPr>
              <a:t>: </a:t>
            </a:r>
            <a:r>
              <a:rPr lang="fr-FR" sz="2800" dirty="0">
                <a:solidFill>
                  <a:schemeClr val="tx1"/>
                </a:solidFill>
              </a:rPr>
              <a:t>projet DIALORS, un système pour réserver un billet </a:t>
            </a:r>
            <a:r>
              <a:rPr lang="fr-FR" sz="2800" dirty="0" smtClean="0">
                <a:solidFill>
                  <a:schemeClr val="tx1"/>
                </a:solidFill>
              </a:rPr>
              <a:t>de train </a:t>
            </a:r>
            <a:r>
              <a:rPr lang="fr-FR" sz="2800" dirty="0">
                <a:solidFill>
                  <a:schemeClr val="tx1"/>
                </a:solidFill>
              </a:rPr>
              <a:t>en langage </a:t>
            </a:r>
            <a:r>
              <a:rPr lang="fr-FR" sz="2800" dirty="0" smtClean="0">
                <a:solidFill>
                  <a:schemeClr val="tx1"/>
                </a:solidFill>
              </a:rPr>
              <a:t>naturel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Expérimentations </a:t>
            </a:r>
            <a:r>
              <a:rPr lang="fr-FR" sz="2800" dirty="0">
                <a:solidFill>
                  <a:schemeClr val="tx1"/>
                </a:solidFill>
              </a:rPr>
              <a:t>réelles en </a:t>
            </a:r>
            <a:r>
              <a:rPr lang="fr-FR" sz="2800" dirty="0" smtClean="0">
                <a:solidFill>
                  <a:schemeClr val="tx1"/>
                </a:solidFill>
              </a:rPr>
              <a:t>1984</a:t>
            </a:r>
            <a:endParaRPr lang="fr-FR" sz="2600" dirty="0" smtClean="0">
              <a:solidFill>
                <a:schemeClr val="tx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95536" y="4869160"/>
            <a:ext cx="7848872" cy="14556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De moins en moins utilisé </a:t>
            </a:r>
            <a:r>
              <a:rPr lang="fr-FR" sz="2800" b="1" dirty="0" smtClean="0"/>
              <a:t>(logiciels de prototypage d’interface)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Tri par </a:t>
            </a:r>
            <a:r>
              <a:rPr lang="fr-FR" sz="3200" dirty="0" smtClean="0"/>
              <a:t>cartes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</a:rPr>
              <a:t>Objectif : construire</a:t>
            </a:r>
            <a:r>
              <a:rPr lang="fr-FR" sz="2800" dirty="0">
                <a:solidFill>
                  <a:schemeClr val="tx1"/>
                </a:solidFill>
              </a:rPr>
              <a:t> l’architecture de </a:t>
            </a:r>
            <a:r>
              <a:rPr lang="fr-FR" sz="2800" dirty="0" smtClean="0">
                <a:solidFill>
                  <a:schemeClr val="tx1"/>
                </a:solidFill>
              </a:rPr>
              <a:t>l’information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Protocole :</a:t>
            </a:r>
            <a:endParaRPr lang="fr-FR" sz="2800" b="1" dirty="0" smtClean="0">
              <a:solidFill>
                <a:schemeClr val="tx1"/>
              </a:solidFill>
            </a:endParaRPr>
          </a:p>
          <a:p>
            <a:r>
              <a:rPr lang="fr-FR" sz="2800" dirty="0">
                <a:solidFill>
                  <a:schemeClr val="tx1"/>
                </a:solidFill>
              </a:rPr>
              <a:t>Panel représentatif d’utilisateurs </a:t>
            </a:r>
            <a:r>
              <a:rPr lang="fr-FR" sz="2800" dirty="0" smtClean="0">
                <a:solidFill>
                  <a:schemeClr val="tx1"/>
                </a:solidFill>
              </a:rPr>
              <a:t>(</a:t>
            </a:r>
            <a:r>
              <a:rPr lang="fr-FR" sz="2800" dirty="0">
                <a:solidFill>
                  <a:schemeClr val="tx1"/>
                </a:solidFill>
              </a:rPr>
              <a:t>en individuel ou en groupe</a:t>
            </a:r>
            <a:r>
              <a:rPr lang="fr-FR" sz="2800" dirty="0" smtClean="0">
                <a:solidFill>
                  <a:schemeClr val="tx1"/>
                </a:solidFill>
              </a:rPr>
              <a:t>)</a:t>
            </a:r>
            <a:endParaRPr lang="fr-FR" sz="2800" b="1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Préparer </a:t>
            </a:r>
            <a:r>
              <a:rPr lang="fr-FR" sz="2800" dirty="0">
                <a:solidFill>
                  <a:schemeClr val="tx1"/>
                </a:solidFill>
              </a:rPr>
              <a:t>des cartes avec une </a:t>
            </a:r>
            <a:r>
              <a:rPr lang="fr-FR" sz="2800" dirty="0" smtClean="0">
                <a:solidFill>
                  <a:schemeClr val="tx1"/>
                </a:solidFill>
              </a:rPr>
              <a:t> information ou une fonctionnalité  (décrite par 1 ou 2 mots-clés) </a:t>
            </a:r>
            <a:br>
              <a:rPr lang="fr-FR" sz="2800" dirty="0" smtClean="0"/>
            </a:br>
            <a:endParaRPr lang="fr-FR" sz="26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16" y="3986735"/>
            <a:ext cx="6631496" cy="2854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Tri par cartes (2</a:t>
            </a:r>
            <a:r>
              <a:rPr lang="fr-FR" sz="3200" dirty="0" smtClean="0"/>
              <a:t>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</a:rPr>
              <a:t>Procédure </a:t>
            </a:r>
            <a:r>
              <a:rPr lang="fr-FR" sz="2800" b="1" dirty="0" smtClean="0">
                <a:solidFill>
                  <a:schemeClr val="tx1"/>
                </a:solidFill>
              </a:rPr>
              <a:t>:</a:t>
            </a:r>
            <a:endParaRPr lang="fr-FR" sz="2800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chemeClr val="tx1"/>
                </a:solidFill>
              </a:rPr>
              <a:t>Validation </a:t>
            </a:r>
            <a:r>
              <a:rPr lang="fr-FR" sz="2800" dirty="0">
                <a:solidFill>
                  <a:schemeClr val="tx1"/>
                </a:solidFill>
              </a:rPr>
              <a:t>des mots-clés sur les cartes (réécriture au besoin</a:t>
            </a:r>
            <a:r>
              <a:rPr lang="fr-FR" sz="2800" dirty="0" smtClean="0">
                <a:solidFill>
                  <a:schemeClr val="tx1"/>
                </a:solidFill>
              </a:rPr>
              <a:t>)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chemeClr val="tx1"/>
                </a:solidFill>
              </a:rPr>
              <a:t>Regroupement </a:t>
            </a:r>
            <a:r>
              <a:rPr lang="fr-FR" sz="2800" dirty="0">
                <a:solidFill>
                  <a:schemeClr val="tx1"/>
                </a:solidFill>
              </a:rPr>
              <a:t>des cartes ”qui se ressemblent</a:t>
            </a:r>
            <a:r>
              <a:rPr lang="fr-FR" sz="2800" dirty="0" smtClean="0">
                <a:solidFill>
                  <a:schemeClr val="tx1"/>
                </a:solidFill>
              </a:rPr>
              <a:t>”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chemeClr val="tx1"/>
                </a:solidFill>
              </a:rPr>
              <a:t>Choix </a:t>
            </a:r>
            <a:r>
              <a:rPr lang="fr-FR" sz="2800" dirty="0">
                <a:solidFill>
                  <a:schemeClr val="tx1"/>
                </a:solidFill>
              </a:rPr>
              <a:t>d’un nom pour chaque groupe </a:t>
            </a:r>
            <a:r>
              <a:rPr lang="fr-FR" sz="2800" dirty="0" smtClean="0">
                <a:solidFill>
                  <a:schemeClr val="tx1"/>
                </a:solidFill>
              </a:rPr>
              <a:t>construit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Analyse </a:t>
            </a:r>
            <a:r>
              <a:rPr lang="fr-FR" sz="2800" b="1" dirty="0">
                <a:solidFill>
                  <a:schemeClr val="tx1"/>
                </a:solidFill>
              </a:rPr>
              <a:t>des résultats </a:t>
            </a:r>
            <a:r>
              <a:rPr lang="fr-FR" sz="2800" b="1" dirty="0" smtClean="0">
                <a:solidFill>
                  <a:schemeClr val="tx1"/>
                </a:solidFill>
              </a:rPr>
              <a:t>:</a:t>
            </a:r>
            <a:endParaRPr lang="fr-FR" sz="2800" b="1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Statistique </a:t>
            </a:r>
            <a:r>
              <a:rPr lang="fr-FR" sz="2800" dirty="0">
                <a:solidFill>
                  <a:schemeClr val="tx1"/>
                </a:solidFill>
              </a:rPr>
              <a:t>(groupes les plus fréquemment formés</a:t>
            </a:r>
            <a:r>
              <a:rPr lang="fr-FR" sz="2800" dirty="0" smtClean="0">
                <a:solidFill>
                  <a:schemeClr val="tx1"/>
                </a:solidFill>
              </a:rPr>
              <a:t>)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Qualitative</a:t>
            </a:r>
            <a:r>
              <a:rPr lang="fr-FR" sz="2800" dirty="0">
                <a:solidFill>
                  <a:schemeClr val="tx1"/>
                </a:solidFill>
              </a:rPr>
              <a:t>, basée sur les observations lors des séances </a:t>
            </a:r>
            <a:endParaRPr lang="fr-FR" sz="2600" dirty="0" smtClean="0">
              <a:solidFill>
                <a:schemeClr val="tx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95536" y="5733256"/>
            <a:ext cx="8136904" cy="91045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Convergence rapide vers une organisation pertinente du contenu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Scénarimage (</a:t>
            </a:r>
            <a:r>
              <a:rPr lang="fr-FR" sz="3200" dirty="0" err="1"/>
              <a:t>storyboard</a:t>
            </a:r>
            <a:r>
              <a:rPr lang="fr-FR" sz="3200" dirty="0" smtClean="0"/>
              <a:t>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533612" cy="2787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</a:rPr>
              <a:t>Objectif : créer</a:t>
            </a:r>
            <a:r>
              <a:rPr lang="fr-FR" sz="2800" dirty="0">
                <a:solidFill>
                  <a:schemeClr val="tx1"/>
                </a:solidFill>
              </a:rPr>
              <a:t> une description réaliste de l’utilisation du système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b="1" dirty="0">
                <a:solidFill>
                  <a:schemeClr val="tx1"/>
                </a:solidFill>
              </a:rPr>
              <a:t>Protocole </a:t>
            </a:r>
            <a:r>
              <a:rPr lang="fr-FR" sz="2800" b="1" dirty="0" smtClean="0">
                <a:solidFill>
                  <a:schemeClr val="tx1"/>
                </a:solidFill>
              </a:rPr>
              <a:t>:</a:t>
            </a:r>
            <a:endParaRPr lang="fr-FR" sz="2800" b="1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 Utiliser </a:t>
            </a:r>
            <a:r>
              <a:rPr lang="fr-FR" sz="2800" dirty="0">
                <a:solidFill>
                  <a:schemeClr val="tx1"/>
                </a:solidFill>
              </a:rPr>
              <a:t>les </a:t>
            </a:r>
            <a:r>
              <a:rPr lang="fr-FR" sz="2800" b="1" dirty="0" err="1">
                <a:solidFill>
                  <a:schemeClr val="tx1"/>
                </a:solidFill>
              </a:rPr>
              <a:t>storyboards</a:t>
            </a:r>
            <a:r>
              <a:rPr lang="fr-FR" sz="2800" dirty="0">
                <a:solidFill>
                  <a:schemeClr val="tx1"/>
                </a:solidFill>
              </a:rPr>
              <a:t> du monde du cinéma pour une </a:t>
            </a:r>
            <a:r>
              <a:rPr lang="fr-FR" sz="2800" dirty="0" smtClean="0">
                <a:solidFill>
                  <a:schemeClr val="tx1"/>
                </a:solidFill>
              </a:rPr>
              <a:t>vue d’ensemble </a:t>
            </a:r>
            <a:r>
              <a:rPr lang="fr-FR" sz="2800" dirty="0">
                <a:solidFill>
                  <a:schemeClr val="tx1"/>
                </a:solidFill>
              </a:rPr>
              <a:t>des interactions pour résoudre une tâche </a:t>
            </a:r>
            <a:endParaRPr lang="fr-FR" sz="26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803" y="3645024"/>
            <a:ext cx="8528394" cy="3007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Scénarimage (2</a:t>
            </a:r>
            <a:r>
              <a:rPr lang="fr-FR" sz="3200" dirty="0" smtClean="0"/>
              <a:t>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450834"/>
            <a:ext cx="8786874" cy="5786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600" b="1" dirty="0">
                <a:solidFill>
                  <a:schemeClr val="tx1"/>
                </a:solidFill>
              </a:rPr>
              <a:t>Procédure</a:t>
            </a:r>
            <a:r>
              <a:rPr lang="fr-FR" sz="2600" dirty="0">
                <a:solidFill>
                  <a:schemeClr val="tx1"/>
                </a:solidFill>
              </a:rPr>
              <a:t> </a:t>
            </a:r>
            <a:r>
              <a:rPr lang="fr-FR" sz="2600" dirty="0" smtClean="0">
                <a:solidFill>
                  <a:schemeClr val="tx1"/>
                </a:solidFill>
              </a:rPr>
              <a:t>:</a:t>
            </a:r>
            <a:endParaRPr lang="fr-FR" sz="2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600" dirty="0" smtClean="0">
                <a:solidFill>
                  <a:schemeClr val="tx1"/>
                </a:solidFill>
              </a:rPr>
              <a:t>Identifier </a:t>
            </a:r>
            <a:r>
              <a:rPr lang="fr-FR" sz="2600" dirty="0">
                <a:solidFill>
                  <a:schemeClr val="tx1"/>
                </a:solidFill>
              </a:rPr>
              <a:t>des tâches existantes (typiques et inhabituelles</a:t>
            </a:r>
            <a:r>
              <a:rPr lang="fr-FR" sz="2600" dirty="0" smtClean="0">
                <a:solidFill>
                  <a:schemeClr val="tx1"/>
                </a:solidFill>
              </a:rPr>
              <a:t>)</a:t>
            </a:r>
            <a:endParaRPr lang="fr-FR" sz="2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600" dirty="0" smtClean="0">
                <a:solidFill>
                  <a:schemeClr val="tx1"/>
                </a:solidFill>
              </a:rPr>
              <a:t>Créer </a:t>
            </a:r>
            <a:r>
              <a:rPr lang="fr-FR" sz="2600" dirty="0">
                <a:solidFill>
                  <a:schemeClr val="tx1"/>
                </a:solidFill>
              </a:rPr>
              <a:t>des scénarios de travail en généralisant les </a:t>
            </a:r>
            <a:r>
              <a:rPr lang="fr-FR" sz="2600" dirty="0" smtClean="0">
                <a:solidFill>
                  <a:schemeClr val="tx1"/>
                </a:solidFill>
              </a:rPr>
              <a:t>histoires</a:t>
            </a:r>
            <a:endParaRPr lang="fr-FR" sz="2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600" dirty="0" smtClean="0">
                <a:solidFill>
                  <a:schemeClr val="tx1"/>
                </a:solidFill>
              </a:rPr>
              <a:t>mélanger </a:t>
            </a:r>
            <a:r>
              <a:rPr lang="fr-FR" sz="2600" dirty="0">
                <a:solidFill>
                  <a:schemeClr val="tx1"/>
                </a:solidFill>
              </a:rPr>
              <a:t>les événements de </a:t>
            </a:r>
            <a:r>
              <a:rPr lang="fr-FR" sz="2600" dirty="0" smtClean="0">
                <a:solidFill>
                  <a:schemeClr val="tx1"/>
                </a:solidFill>
              </a:rPr>
              <a:t>déférentes provenances</a:t>
            </a:r>
            <a:endParaRPr lang="fr-FR" sz="2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600" dirty="0" smtClean="0">
                <a:solidFill>
                  <a:schemeClr val="tx1"/>
                </a:solidFill>
              </a:rPr>
              <a:t>incorporer </a:t>
            </a:r>
            <a:r>
              <a:rPr lang="fr-FR" sz="2600" dirty="0">
                <a:solidFill>
                  <a:schemeClr val="tx1"/>
                </a:solidFill>
              </a:rPr>
              <a:t>des situations inhabituelles dans des </a:t>
            </a:r>
            <a:r>
              <a:rPr lang="fr-FR" sz="2600" dirty="0" smtClean="0">
                <a:solidFill>
                  <a:schemeClr val="tx1"/>
                </a:solidFill>
              </a:rPr>
              <a:t>activités typiques</a:t>
            </a:r>
            <a:endParaRPr lang="fr-FR" sz="26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520" y="3501008"/>
            <a:ext cx="8496944" cy="314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Conception en </a:t>
            </a:r>
            <a:r>
              <a:rPr lang="fr-FR" sz="3200" dirty="0" smtClean="0"/>
              <a:t>parallèle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</a:rPr>
              <a:t>Objectif : créer plusieurs </a:t>
            </a:r>
            <a:r>
              <a:rPr lang="fr-FR" sz="2800" dirty="0">
                <a:solidFill>
                  <a:schemeClr val="tx1"/>
                </a:solidFill>
              </a:rPr>
              <a:t>interfaces et sélectionner leurs </a:t>
            </a:r>
            <a:r>
              <a:rPr lang="fr-FR" sz="2800" dirty="0" smtClean="0">
                <a:solidFill>
                  <a:schemeClr val="tx1"/>
                </a:solidFill>
              </a:rPr>
              <a:t>points forts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Protocole :</a:t>
            </a:r>
            <a:endParaRPr lang="fr-FR" sz="2800" b="1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Panel </a:t>
            </a:r>
            <a:r>
              <a:rPr lang="fr-FR" sz="2800" dirty="0">
                <a:solidFill>
                  <a:schemeClr val="tx1"/>
                </a:solidFill>
              </a:rPr>
              <a:t>représentatif </a:t>
            </a:r>
            <a:r>
              <a:rPr lang="fr-FR" sz="2800" dirty="0" smtClean="0">
                <a:solidFill>
                  <a:schemeClr val="tx1"/>
                </a:solidFill>
              </a:rPr>
              <a:t>d’utilisateurs </a:t>
            </a:r>
            <a:r>
              <a:rPr lang="fr-FR" sz="2800" dirty="0">
                <a:solidFill>
                  <a:schemeClr val="tx1"/>
                </a:solidFill>
              </a:rPr>
              <a:t>et/ou de </a:t>
            </a:r>
            <a:r>
              <a:rPr lang="fr-FR" sz="2800" dirty="0" smtClean="0">
                <a:solidFill>
                  <a:schemeClr val="tx1"/>
                </a:solidFill>
              </a:rPr>
              <a:t>concepteurs </a:t>
            </a:r>
            <a:r>
              <a:rPr lang="fr-FR" sz="2800" dirty="0">
                <a:solidFill>
                  <a:schemeClr val="tx1"/>
                </a:solidFill>
              </a:rPr>
              <a:t>(</a:t>
            </a:r>
            <a:r>
              <a:rPr lang="fr-FR" sz="2800" dirty="0" smtClean="0">
                <a:solidFill>
                  <a:schemeClr val="tx1"/>
                </a:solidFill>
              </a:rPr>
              <a:t>en individuel </a:t>
            </a:r>
            <a:r>
              <a:rPr lang="fr-FR" sz="2800" dirty="0">
                <a:solidFill>
                  <a:schemeClr val="tx1"/>
                </a:solidFill>
              </a:rPr>
              <a:t>ou en groupe</a:t>
            </a:r>
            <a:r>
              <a:rPr lang="fr-FR" sz="2800" dirty="0" smtClean="0">
                <a:solidFill>
                  <a:schemeClr val="tx1"/>
                </a:solidFill>
              </a:rPr>
              <a:t>)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Procédure :</a:t>
            </a:r>
            <a:endParaRPr lang="fr-FR" sz="2800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chemeClr val="tx1"/>
                </a:solidFill>
              </a:rPr>
              <a:t>Chaque utilisateur </a:t>
            </a:r>
            <a:r>
              <a:rPr lang="fr-FR" sz="2800" dirty="0">
                <a:solidFill>
                  <a:schemeClr val="tx1"/>
                </a:solidFill>
              </a:rPr>
              <a:t>(ou groupe) réalise indépendamment </a:t>
            </a:r>
            <a:r>
              <a:rPr lang="fr-FR" sz="2800" dirty="0" smtClean="0">
                <a:solidFill>
                  <a:schemeClr val="tx1"/>
                </a:solidFill>
              </a:rPr>
              <a:t>une interface </a:t>
            </a:r>
            <a:r>
              <a:rPr lang="fr-FR" sz="2800" dirty="0">
                <a:solidFill>
                  <a:schemeClr val="tx1"/>
                </a:solidFill>
              </a:rPr>
              <a:t>(papier, logiciel, etc</a:t>
            </a:r>
            <a:r>
              <a:rPr lang="fr-FR" sz="2800" dirty="0" smtClean="0">
                <a:solidFill>
                  <a:schemeClr val="tx1"/>
                </a:solidFill>
              </a:rPr>
              <a:t>.)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chemeClr val="tx1"/>
                </a:solidFill>
              </a:rPr>
              <a:t>Discussion </a:t>
            </a:r>
            <a:r>
              <a:rPr lang="fr-FR" sz="2800" dirty="0">
                <a:solidFill>
                  <a:schemeClr val="tx1"/>
                </a:solidFill>
              </a:rPr>
              <a:t>et comparaison des interfaces </a:t>
            </a:r>
            <a:r>
              <a:rPr lang="fr-FR" sz="2800" dirty="0" smtClean="0">
                <a:solidFill>
                  <a:schemeClr val="tx1"/>
                </a:solidFill>
              </a:rPr>
              <a:t>réalisées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chemeClr val="tx1"/>
                </a:solidFill>
              </a:rPr>
              <a:t>Les </a:t>
            </a:r>
            <a:r>
              <a:rPr lang="fr-FR" sz="2800" dirty="0">
                <a:solidFill>
                  <a:schemeClr val="tx1"/>
                </a:solidFill>
              </a:rPr>
              <a:t>meilleures idées sont conservées </a:t>
            </a:r>
            <a:br>
              <a:rPr lang="fr-FR" sz="2800" dirty="0"/>
            </a:br>
            <a:endParaRPr lang="fr-FR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Conception en parallèle (2</a:t>
            </a:r>
            <a:r>
              <a:rPr lang="fr-FR" sz="3200" dirty="0" smtClean="0"/>
              <a:t>)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2" y="692696"/>
            <a:ext cx="3971925" cy="29432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349" y="692696"/>
            <a:ext cx="4845307" cy="29432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717032"/>
            <a:ext cx="6206707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Inspection cognitive (cognitive </a:t>
            </a:r>
            <a:r>
              <a:rPr lang="fr-FR" sz="3200" dirty="0" err="1"/>
              <a:t>walkthrough</a:t>
            </a:r>
            <a:r>
              <a:rPr lang="fr-FR" sz="3200" dirty="0" smtClean="0"/>
              <a:t>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</a:rPr>
              <a:t>Objectif : évaluer</a:t>
            </a:r>
            <a:r>
              <a:rPr lang="fr-FR" sz="2800" dirty="0">
                <a:solidFill>
                  <a:schemeClr val="tx1"/>
                </a:solidFill>
              </a:rPr>
              <a:t> le système en </a:t>
            </a:r>
            <a:r>
              <a:rPr lang="fr-FR" sz="2800" b="1" dirty="0">
                <a:solidFill>
                  <a:schemeClr val="tx1"/>
                </a:solidFill>
              </a:rPr>
              <a:t>se mettant </a:t>
            </a:r>
            <a:r>
              <a:rPr lang="fr-FR" sz="2800" dirty="0">
                <a:solidFill>
                  <a:schemeClr val="tx1"/>
                </a:solidFill>
              </a:rPr>
              <a:t>à la place de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l’utilisateur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Protocole :</a:t>
            </a:r>
            <a:endParaRPr lang="fr-FR" sz="2800" b="1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Spécifier </a:t>
            </a:r>
            <a:r>
              <a:rPr lang="fr-FR" sz="2800" dirty="0">
                <a:solidFill>
                  <a:schemeClr val="tx1"/>
                </a:solidFill>
              </a:rPr>
              <a:t>des scénarios (tâches et contexte</a:t>
            </a:r>
            <a:r>
              <a:rPr lang="fr-FR" sz="2800" dirty="0" smtClean="0">
                <a:solidFill>
                  <a:schemeClr val="tx1"/>
                </a:solidFill>
              </a:rPr>
              <a:t>)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Procédure :</a:t>
            </a:r>
            <a:endParaRPr lang="fr-FR" sz="2800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chemeClr val="tx1"/>
                </a:solidFill>
              </a:rPr>
              <a:t>Évaluation </a:t>
            </a:r>
            <a:r>
              <a:rPr lang="fr-FR" sz="2800" dirty="0">
                <a:solidFill>
                  <a:schemeClr val="tx1"/>
                </a:solidFill>
              </a:rPr>
              <a:t>en imaginant ce que ferait </a:t>
            </a:r>
            <a:r>
              <a:rPr lang="fr-FR" sz="2800" dirty="0" smtClean="0">
                <a:solidFill>
                  <a:schemeClr val="tx1"/>
                </a:solidFill>
              </a:rPr>
              <a:t>l’utilisateur pour résoudre </a:t>
            </a:r>
            <a:r>
              <a:rPr lang="fr-FR" sz="2800" dirty="0">
                <a:solidFill>
                  <a:schemeClr val="tx1"/>
                </a:solidFill>
              </a:rPr>
              <a:t>la </a:t>
            </a:r>
            <a:r>
              <a:rPr lang="fr-FR" sz="2800" dirty="0" smtClean="0">
                <a:solidFill>
                  <a:schemeClr val="tx1"/>
                </a:solidFill>
              </a:rPr>
              <a:t>tâche 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1357630" indent="-457200"/>
            <a:r>
              <a:rPr lang="fr-FR" sz="2800" dirty="0" smtClean="0">
                <a:solidFill>
                  <a:schemeClr val="tx1"/>
                </a:solidFill>
              </a:rPr>
              <a:t>comprend-il </a:t>
            </a:r>
            <a:r>
              <a:rPr lang="fr-FR" sz="2800" dirty="0">
                <a:solidFill>
                  <a:schemeClr val="tx1"/>
                </a:solidFill>
              </a:rPr>
              <a:t>les messages, le comportement du système </a:t>
            </a:r>
            <a:r>
              <a:rPr lang="fr-FR" sz="2800" dirty="0" smtClean="0">
                <a:solidFill>
                  <a:schemeClr val="tx1"/>
                </a:solidFill>
              </a:rPr>
              <a:t>?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2. </a:t>
            </a:r>
            <a:r>
              <a:rPr lang="fr-FR" sz="2800" dirty="0" smtClean="0">
                <a:solidFill>
                  <a:schemeClr val="tx1"/>
                </a:solidFill>
              </a:rPr>
              <a:t>Interprétation et prise en compte des résultats </a:t>
            </a:r>
            <a:br>
              <a:rPr lang="fr-FR" sz="2800" dirty="0" smtClean="0"/>
            </a:br>
            <a:endParaRPr lang="fr-FR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Observation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7813532" cy="48040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</a:rPr>
              <a:t>Objectif : </a:t>
            </a:r>
            <a:r>
              <a:rPr lang="fr-FR" sz="2800" b="1" dirty="0" smtClean="0">
                <a:solidFill>
                  <a:schemeClr val="tx1"/>
                </a:solidFill>
              </a:rPr>
              <a:t>identifier </a:t>
            </a:r>
            <a:r>
              <a:rPr lang="fr-FR" sz="2800" b="1" dirty="0">
                <a:solidFill>
                  <a:schemeClr val="tx1"/>
                </a:solidFill>
              </a:rPr>
              <a:t>les problèmes </a:t>
            </a:r>
            <a:r>
              <a:rPr lang="fr-FR" sz="2800" dirty="0">
                <a:solidFill>
                  <a:schemeClr val="tx1"/>
                </a:solidFill>
              </a:rPr>
              <a:t>d’une </a:t>
            </a:r>
            <a:r>
              <a:rPr lang="fr-FR" sz="2800" dirty="0" smtClean="0">
                <a:solidFill>
                  <a:schemeClr val="tx1"/>
                </a:solidFill>
              </a:rPr>
              <a:t>application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b="1" dirty="0">
                <a:solidFill>
                  <a:schemeClr val="tx1"/>
                </a:solidFill>
              </a:rPr>
              <a:t>Protocole </a:t>
            </a:r>
            <a:r>
              <a:rPr lang="fr-FR" sz="2800" b="1" dirty="0" smtClean="0">
                <a:solidFill>
                  <a:schemeClr val="tx1"/>
                </a:solidFill>
              </a:rPr>
              <a:t>:</a:t>
            </a:r>
            <a:endParaRPr lang="fr-FR" sz="2800" b="1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En </a:t>
            </a:r>
            <a:r>
              <a:rPr lang="fr-FR" sz="2800" dirty="0">
                <a:solidFill>
                  <a:schemeClr val="tx1"/>
                </a:solidFill>
              </a:rPr>
              <a:t>laboratoire ou sur le </a:t>
            </a:r>
            <a:r>
              <a:rPr lang="fr-FR" sz="2800" dirty="0" smtClean="0">
                <a:solidFill>
                  <a:schemeClr val="tx1"/>
                </a:solidFill>
              </a:rPr>
              <a:t>terrain</a:t>
            </a:r>
            <a:endParaRPr lang="fr-FR" sz="2800" dirty="0" smtClean="0">
              <a:solidFill>
                <a:schemeClr val="tx1"/>
              </a:solidFill>
            </a:endParaRPr>
          </a:p>
          <a:p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Choisir </a:t>
            </a:r>
            <a:r>
              <a:rPr lang="fr-FR" sz="2800" dirty="0">
                <a:solidFill>
                  <a:schemeClr val="tx1"/>
                </a:solidFill>
              </a:rPr>
              <a:t>au moins 2 </a:t>
            </a:r>
            <a:r>
              <a:rPr lang="fr-FR" sz="2800" dirty="0" smtClean="0">
                <a:solidFill>
                  <a:schemeClr val="tx1"/>
                </a:solidFill>
              </a:rPr>
              <a:t>utilisateurs </a:t>
            </a:r>
            <a:r>
              <a:rPr lang="fr-FR" sz="2800" dirty="0">
                <a:solidFill>
                  <a:schemeClr val="tx1"/>
                </a:solidFill>
              </a:rPr>
              <a:t>qui agiront indépendamment </a:t>
            </a:r>
            <a:endParaRPr lang="fr-FR" sz="2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b="1" dirty="0"/>
              <a:t>Impact </a:t>
            </a:r>
            <a:r>
              <a:rPr lang="en-GB" altLang="fr-FR" sz="3200" b="1" dirty="0"/>
              <a:t>of </a:t>
            </a:r>
            <a:r>
              <a:rPr lang="fr-FR" sz="3200" b="1" dirty="0"/>
              <a:t> </a:t>
            </a:r>
            <a:r>
              <a:rPr lang="fr-FR" sz="3200" b="1" dirty="0" smtClean="0"/>
              <a:t>HM</a:t>
            </a:r>
            <a:r>
              <a:rPr lang="en-GB" altLang="fr-FR" sz="3200" b="1" dirty="0" smtClean="0"/>
              <a:t>I</a:t>
            </a:r>
            <a:endParaRPr lang="en-GB" altLang="fr-FR" sz="3200" b="1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fr-FR" sz="3200" dirty="0">
                <a:solidFill>
                  <a:schemeClr val="tx1"/>
                </a:solidFill>
              </a:rPr>
              <a:t>In computing, Human-Machine Interfaces (HMIs) have a significant impact on:</a:t>
            </a:r>
            <a:endParaRPr lang="en-US" altLang="fr-FR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fr-FR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altLang="en-US" sz="3200" dirty="0">
                <a:solidFill>
                  <a:schemeClr val="tx1"/>
                </a:solidFill>
              </a:rPr>
              <a:t>  </a:t>
            </a:r>
            <a:r>
              <a:rPr lang="en-US" altLang="fr-FR" sz="3200" dirty="0">
                <a:solidFill>
                  <a:schemeClr val="tx1"/>
                </a:solidFill>
              </a:rPr>
              <a:t>The attractiveness of the software</a:t>
            </a:r>
            <a:endParaRPr lang="en-US" altLang="fr-FR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fr-FR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altLang="en-US" sz="3200" dirty="0">
                <a:solidFill>
                  <a:schemeClr val="tx1"/>
                </a:solidFill>
              </a:rPr>
              <a:t>  </a:t>
            </a:r>
            <a:r>
              <a:rPr lang="en-US" altLang="fr-FR" sz="3200" dirty="0">
                <a:solidFill>
                  <a:schemeClr val="tx1"/>
                </a:solidFill>
              </a:rPr>
              <a:t>Productivity</a:t>
            </a:r>
            <a:endParaRPr lang="en-US" altLang="fr-FR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fr-FR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altLang="en-US" sz="3200" dirty="0">
                <a:solidFill>
                  <a:schemeClr val="tx1"/>
                </a:solidFill>
              </a:rPr>
              <a:t>  </a:t>
            </a:r>
            <a:r>
              <a:rPr lang="en-US" altLang="fr-FR" sz="3200" dirty="0">
                <a:solidFill>
                  <a:schemeClr val="tx1"/>
                </a:solidFill>
              </a:rPr>
              <a:t>Development, maintenance, and training costs</a:t>
            </a:r>
            <a:r>
              <a:rPr lang="fr-FR" sz="3200" dirty="0">
                <a:solidFill>
                  <a:schemeClr val="tx1"/>
                </a:solidFill>
              </a:rPr>
              <a:t>n </a:t>
            </a:r>
            <a:br>
              <a:rPr lang="fr-FR" sz="2800" dirty="0">
                <a:solidFill>
                  <a:schemeClr val="tx1"/>
                </a:solidFill>
              </a:rPr>
            </a:br>
            <a:br>
              <a:rPr lang="fr-FR" sz="2800" dirty="0"/>
            </a:br>
            <a:endParaRPr lang="fr-FR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Observation (2</a:t>
            </a:r>
            <a:r>
              <a:rPr lang="fr-FR" sz="3200" dirty="0" smtClean="0"/>
              <a:t>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</a:rPr>
              <a:t>Procédure :</a:t>
            </a:r>
            <a:br>
              <a:rPr lang="fr-FR" sz="2800" b="1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1. </a:t>
            </a:r>
            <a:r>
              <a:rPr lang="fr-FR" sz="2800" dirty="0" smtClean="0">
                <a:solidFill>
                  <a:schemeClr val="tx1"/>
                </a:solidFill>
              </a:rPr>
              <a:t>Définir </a:t>
            </a:r>
            <a:r>
              <a:rPr lang="fr-FR" sz="2800" dirty="0">
                <a:solidFill>
                  <a:schemeClr val="tx1"/>
                </a:solidFill>
              </a:rPr>
              <a:t>une mission </a:t>
            </a:r>
            <a:r>
              <a:rPr lang="fr-FR" sz="2800" dirty="0" smtClean="0">
                <a:solidFill>
                  <a:schemeClr val="tx1"/>
                </a:solidFill>
              </a:rPr>
              <a:t>spécifique </a:t>
            </a:r>
            <a:r>
              <a:rPr lang="fr-FR" sz="2800" dirty="0">
                <a:solidFill>
                  <a:schemeClr val="tx1"/>
                </a:solidFill>
              </a:rPr>
              <a:t>(résoudre un problème, </a:t>
            </a:r>
            <a:r>
              <a:rPr lang="fr-FR" sz="2800" dirty="0" smtClean="0">
                <a:solidFill>
                  <a:schemeClr val="tx1"/>
                </a:solidFill>
              </a:rPr>
              <a:t>suivre un </a:t>
            </a:r>
            <a:r>
              <a:rPr lang="fr-FR" sz="2800" dirty="0">
                <a:solidFill>
                  <a:schemeClr val="tx1"/>
                </a:solidFill>
              </a:rPr>
              <a:t>scénario)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2. Décider de ce que l’on veut mesurer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3. Demander à </a:t>
            </a:r>
            <a:r>
              <a:rPr lang="fr-FR" sz="2800" dirty="0" smtClean="0">
                <a:solidFill>
                  <a:schemeClr val="tx1"/>
                </a:solidFill>
              </a:rPr>
              <a:t>l’utilisateur d’</a:t>
            </a:r>
            <a:r>
              <a:rPr lang="fr-FR" sz="2800" dirty="0" err="1" smtClean="0">
                <a:solidFill>
                  <a:schemeClr val="tx1"/>
                </a:solidFill>
              </a:rPr>
              <a:t>éffectuer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>
                <a:solidFill>
                  <a:schemeClr val="tx1"/>
                </a:solidFill>
              </a:rPr>
              <a:t>la mission </a:t>
            </a:r>
            <a:endParaRPr lang="fr-FR" sz="2800" dirty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observation </a:t>
            </a:r>
            <a:r>
              <a:rPr lang="fr-FR" sz="2800" dirty="0">
                <a:solidFill>
                  <a:schemeClr val="tx1"/>
                </a:solidFill>
              </a:rPr>
              <a:t>directe </a:t>
            </a:r>
            <a:r>
              <a:rPr lang="fr-FR" sz="2800" dirty="0" smtClean="0">
                <a:solidFill>
                  <a:schemeClr val="tx1"/>
                </a:solidFill>
              </a:rPr>
              <a:t>simple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avec </a:t>
            </a:r>
            <a:r>
              <a:rPr lang="fr-FR" sz="2800" dirty="0">
                <a:solidFill>
                  <a:schemeClr val="tx1"/>
                </a:solidFill>
              </a:rPr>
              <a:t>explicitation à haute </a:t>
            </a:r>
            <a:r>
              <a:rPr lang="fr-FR" sz="2800" dirty="0" smtClean="0">
                <a:solidFill>
                  <a:schemeClr val="tx1"/>
                </a:solidFill>
              </a:rPr>
              <a:t>voix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4</a:t>
            </a:r>
            <a:r>
              <a:rPr lang="fr-FR" sz="2800" dirty="0">
                <a:solidFill>
                  <a:schemeClr val="tx1"/>
                </a:solidFill>
              </a:rPr>
              <a:t>. Enregistrer les interactions, puis les </a:t>
            </a:r>
            <a:r>
              <a:rPr lang="fr-FR" sz="2800" dirty="0" smtClean="0">
                <a:solidFill>
                  <a:schemeClr val="tx1"/>
                </a:solidFill>
              </a:rPr>
              <a:t>analyser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papier</a:t>
            </a:r>
            <a:r>
              <a:rPr lang="fr-FR" sz="2800" dirty="0">
                <a:solidFill>
                  <a:schemeClr val="tx1"/>
                </a:solidFill>
              </a:rPr>
              <a:t>, audio, vidéo, trace informatique </a:t>
            </a:r>
            <a:endParaRPr lang="fr-FR" sz="2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Test </a:t>
            </a:r>
            <a:r>
              <a:rPr lang="fr-FR" sz="3200" dirty="0" smtClean="0"/>
              <a:t>A/B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548680"/>
            <a:ext cx="8786874" cy="5786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</a:rPr>
              <a:t>Objectif : </a:t>
            </a:r>
            <a:r>
              <a:rPr lang="fr-FR" sz="2800" dirty="0">
                <a:solidFill>
                  <a:schemeClr val="tx1"/>
                </a:solidFill>
              </a:rPr>
              <a:t>évaluer les performances de </a:t>
            </a:r>
            <a:r>
              <a:rPr lang="fr-FR" sz="2800" b="1" dirty="0">
                <a:solidFill>
                  <a:schemeClr val="tx1"/>
                </a:solidFill>
              </a:rPr>
              <a:t>deux</a:t>
            </a:r>
            <a:r>
              <a:rPr lang="fr-FR" sz="2800" dirty="0">
                <a:solidFill>
                  <a:schemeClr val="tx1"/>
                </a:solidFill>
              </a:rPr>
              <a:t> alternatives </a:t>
            </a:r>
            <a:r>
              <a:rPr lang="fr-FR" sz="2800" dirty="0" smtClean="0">
                <a:solidFill>
                  <a:schemeClr val="tx1"/>
                </a:solidFill>
              </a:rPr>
              <a:t>de conception </a:t>
            </a:r>
            <a:r>
              <a:rPr lang="fr-FR" sz="2800" dirty="0">
                <a:solidFill>
                  <a:schemeClr val="tx1"/>
                </a:solidFill>
              </a:rPr>
              <a:t>pour un </a:t>
            </a:r>
            <a:r>
              <a:rPr lang="fr-FR" sz="2800" dirty="0" smtClean="0">
                <a:solidFill>
                  <a:schemeClr val="tx1"/>
                </a:solidFill>
              </a:rPr>
              <a:t>composant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Protocole :</a:t>
            </a:r>
            <a:endParaRPr lang="fr-FR" sz="28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>
                <a:solidFill>
                  <a:schemeClr val="tx1"/>
                </a:solidFill>
              </a:rPr>
              <a:t>Deux </a:t>
            </a:r>
            <a:r>
              <a:rPr lang="fr-FR" sz="2800" dirty="0">
                <a:solidFill>
                  <a:schemeClr val="tx1"/>
                </a:solidFill>
              </a:rPr>
              <a:t>versions d’une même interface, chacune avec </a:t>
            </a:r>
            <a:r>
              <a:rPr lang="fr-FR" sz="2800" dirty="0" smtClean="0">
                <a:solidFill>
                  <a:schemeClr val="tx1"/>
                </a:solidFill>
              </a:rPr>
              <a:t>une variante </a:t>
            </a:r>
            <a:r>
              <a:rPr lang="fr-FR" sz="2800" dirty="0">
                <a:solidFill>
                  <a:schemeClr val="tx1"/>
                </a:solidFill>
              </a:rPr>
              <a:t>du composant à tester (</a:t>
            </a:r>
            <a:r>
              <a:rPr lang="fr-FR" sz="2800" dirty="0" err="1">
                <a:solidFill>
                  <a:schemeClr val="tx1"/>
                </a:solidFill>
              </a:rPr>
              <a:t>e.g</a:t>
            </a:r>
            <a:r>
              <a:rPr lang="fr-FR" sz="2800" dirty="0">
                <a:solidFill>
                  <a:schemeClr val="tx1"/>
                </a:solidFill>
              </a:rPr>
              <a:t>., la couleur d’un bouton</a:t>
            </a:r>
            <a:r>
              <a:rPr lang="fr-FR" sz="2800" dirty="0" smtClean="0">
                <a:solidFill>
                  <a:schemeClr val="tx1"/>
                </a:solidFill>
              </a:rPr>
              <a:t>)</a:t>
            </a: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 err="1" smtClean="0">
                <a:solidFill>
                  <a:schemeClr val="tx1"/>
                </a:solidFill>
              </a:rPr>
              <a:t>Défnir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>
                <a:solidFill>
                  <a:schemeClr val="tx1"/>
                </a:solidFill>
              </a:rPr>
              <a:t>un objectif (</a:t>
            </a:r>
            <a:r>
              <a:rPr lang="fr-FR" sz="2800" dirty="0" err="1">
                <a:solidFill>
                  <a:schemeClr val="tx1"/>
                </a:solidFill>
              </a:rPr>
              <a:t>e.g</a:t>
            </a:r>
            <a:r>
              <a:rPr lang="fr-FR" sz="2800" dirty="0">
                <a:solidFill>
                  <a:schemeClr val="tx1"/>
                </a:solidFill>
              </a:rPr>
              <a:t>., un clic sur le bouton </a:t>
            </a:r>
            <a:r>
              <a:rPr lang="fr-FR" sz="2800" dirty="0" smtClean="0">
                <a:solidFill>
                  <a:schemeClr val="tx1"/>
                </a:solidFill>
              </a:rPr>
              <a:t>testé)</a:t>
            </a: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>
                <a:solidFill>
                  <a:schemeClr val="tx1"/>
                </a:solidFill>
              </a:rPr>
              <a:t>Choisir une métrique pour quantifier l’intérêt pour chaque version (</a:t>
            </a:r>
            <a:r>
              <a:rPr lang="fr-FR" sz="2800" dirty="0" err="1" smtClean="0">
                <a:solidFill>
                  <a:schemeClr val="tx1"/>
                </a:solidFill>
              </a:rPr>
              <a:t>e.g</a:t>
            </a:r>
            <a:r>
              <a:rPr lang="fr-FR" sz="2800" dirty="0" smtClean="0">
                <a:solidFill>
                  <a:schemeClr val="tx1"/>
                </a:solidFill>
              </a:rPr>
              <a:t>., le nombre de clics sur le bouton divisé par le nombre de vues)</a:t>
            </a: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 smtClean="0">
                <a:solidFill>
                  <a:schemeClr val="tx1"/>
                </a:solidFill>
              </a:rPr>
              <a:t>Extensions </a:t>
            </a:r>
            <a:r>
              <a:rPr lang="fr-FR" sz="2800" dirty="0">
                <a:solidFill>
                  <a:schemeClr val="tx1"/>
                </a:solidFill>
              </a:rPr>
              <a:t>pour tester plus de deux versions ou plus de </a:t>
            </a:r>
            <a:r>
              <a:rPr lang="fr-FR" sz="2800" dirty="0" smtClean="0">
                <a:solidFill>
                  <a:schemeClr val="tx1"/>
                </a:solidFill>
              </a:rPr>
              <a:t>deux composants </a:t>
            </a:r>
            <a:r>
              <a:rPr lang="fr-FR" sz="2800" dirty="0">
                <a:solidFill>
                  <a:schemeClr val="tx1"/>
                </a:solidFill>
              </a:rPr>
              <a:t>(tests A/Z, multivarié) </a:t>
            </a:r>
            <a:br>
              <a:rPr lang="fr-FR" sz="2800" dirty="0">
                <a:solidFill>
                  <a:schemeClr val="tx1"/>
                </a:solidFill>
              </a:rPr>
            </a:br>
            <a:endParaRPr lang="fr-F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Test A/B (2</a:t>
            </a:r>
            <a:r>
              <a:rPr lang="fr-FR" sz="3200" dirty="0" smtClean="0"/>
              <a:t>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2283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</a:rPr>
              <a:t>Procédure :</a:t>
            </a:r>
            <a:br>
              <a:rPr lang="fr-FR" sz="2800" b="1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1. Quand </a:t>
            </a:r>
            <a:r>
              <a:rPr lang="fr-FR" sz="2800" dirty="0" smtClean="0">
                <a:solidFill>
                  <a:schemeClr val="tx1"/>
                </a:solidFill>
              </a:rPr>
              <a:t>un utilisateur </a:t>
            </a:r>
            <a:r>
              <a:rPr lang="fr-FR" sz="2800" dirty="0">
                <a:solidFill>
                  <a:schemeClr val="tx1"/>
                </a:solidFill>
              </a:rPr>
              <a:t>arrive sur l’interface, proposer </a:t>
            </a:r>
            <a:r>
              <a:rPr lang="fr-FR" sz="2800" dirty="0" smtClean="0">
                <a:solidFill>
                  <a:schemeClr val="tx1"/>
                </a:solidFill>
              </a:rPr>
              <a:t>au hasard </a:t>
            </a:r>
            <a:r>
              <a:rPr lang="fr-FR" sz="2800" dirty="0">
                <a:solidFill>
                  <a:schemeClr val="tx1"/>
                </a:solidFill>
              </a:rPr>
              <a:t>l’une des deux versions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2. Calculer le nombre d’objectifs atteints pour chaque version </a:t>
            </a:r>
            <a:endParaRPr lang="fr-FR" sz="26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635" y="2708920"/>
            <a:ext cx="6552729" cy="3926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Test A/B (3</a:t>
            </a:r>
            <a:r>
              <a:rPr lang="fr-FR" sz="3200" dirty="0" smtClean="0"/>
              <a:t>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2715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Exemple : </a:t>
            </a:r>
            <a:r>
              <a:rPr lang="fr-FR" sz="2800" dirty="0" smtClean="0">
                <a:solidFill>
                  <a:schemeClr val="tx1"/>
                </a:solidFill>
              </a:rPr>
              <a:t>pour la campagne présidentielle de B. Obama en 2008, plusieurs versions de la page d’accueil :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Trois labels sur le bouton ”call-to-action”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Métrique utilisée = nombre d’inscriptions 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b="1" dirty="0" smtClean="0">
                <a:solidFill>
                  <a:schemeClr val="tx1"/>
                </a:solidFill>
              </a:rPr>
              <a:t>Meilleur résultat = le label ”</a:t>
            </a:r>
            <a:r>
              <a:rPr lang="fr-FR" sz="2800" b="1" dirty="0" err="1" smtClean="0">
                <a:solidFill>
                  <a:schemeClr val="tx1"/>
                </a:solidFill>
              </a:rPr>
              <a:t>learn</a:t>
            </a:r>
            <a:r>
              <a:rPr lang="fr-FR" sz="2800" b="1" dirty="0" smtClean="0">
                <a:solidFill>
                  <a:schemeClr val="tx1"/>
                </a:solidFill>
              </a:rPr>
              <a:t> more” </a:t>
            </a:r>
            <a:endParaRPr lang="fr-FR" sz="2600" b="1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7744" y="3717032"/>
            <a:ext cx="3312368" cy="2591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Audit </a:t>
            </a:r>
            <a:r>
              <a:rPr lang="fr-FR" sz="3200" dirty="0" smtClean="0"/>
              <a:t>ergonomique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</a:rPr>
              <a:t>Objectif : évaluation</a:t>
            </a:r>
            <a:r>
              <a:rPr lang="fr-FR" sz="2800" dirty="0">
                <a:solidFill>
                  <a:schemeClr val="tx1"/>
                </a:solidFill>
              </a:rPr>
              <a:t> des interfaces par des </a:t>
            </a:r>
            <a:r>
              <a:rPr lang="fr-FR" sz="2800" b="1" dirty="0">
                <a:solidFill>
                  <a:schemeClr val="tx1"/>
                </a:solidFill>
              </a:rPr>
              <a:t>experts</a:t>
            </a:r>
            <a:r>
              <a:rPr lang="fr-FR" sz="2800" dirty="0">
                <a:solidFill>
                  <a:schemeClr val="tx1"/>
                </a:solidFill>
              </a:rPr>
              <a:t> en </a:t>
            </a:r>
            <a:r>
              <a:rPr lang="fr-FR" sz="2800" dirty="0" smtClean="0">
                <a:solidFill>
                  <a:schemeClr val="tx1"/>
                </a:solidFill>
              </a:rPr>
              <a:t>ergonomie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Protocole :</a:t>
            </a:r>
            <a:endParaRPr lang="fr-FR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Dans </a:t>
            </a:r>
            <a:r>
              <a:rPr lang="fr-FR" sz="2800" dirty="0">
                <a:solidFill>
                  <a:schemeClr val="tx1"/>
                </a:solidFill>
              </a:rPr>
              <a:t>l’idéal, évaluation par plusieurs experts indépendants </a:t>
            </a:r>
            <a:r>
              <a:rPr lang="fr-FR" sz="2800" dirty="0" smtClean="0">
                <a:solidFill>
                  <a:schemeClr val="tx1"/>
                </a:solidFill>
              </a:rPr>
              <a:t>et confrontation </a:t>
            </a:r>
            <a:r>
              <a:rPr lang="fr-FR" sz="2800" dirty="0">
                <a:solidFill>
                  <a:schemeClr val="tx1"/>
                </a:solidFill>
              </a:rPr>
              <a:t>de leurs </a:t>
            </a:r>
            <a:r>
              <a:rPr lang="fr-FR" sz="2800" dirty="0" smtClean="0">
                <a:solidFill>
                  <a:schemeClr val="tx1"/>
                </a:solidFill>
              </a:rPr>
              <a:t>résultats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En </a:t>
            </a:r>
            <a:r>
              <a:rPr lang="fr-FR" sz="2800" dirty="0">
                <a:solidFill>
                  <a:schemeClr val="tx1"/>
                </a:solidFill>
              </a:rPr>
              <a:t>pratique, évaluation par un expert en ergonomie et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relecture par un expert du domaine </a:t>
            </a:r>
            <a:br>
              <a:rPr lang="fr-FR" sz="2800" dirty="0"/>
            </a:br>
            <a:endParaRPr lang="fr-FR" sz="2600" dirty="0" smtClean="0"/>
          </a:p>
        </p:txBody>
      </p:sp>
      <p:sp>
        <p:nvSpPr>
          <p:cNvPr id="4" name="Rectangle à coins arrondis 3"/>
          <p:cNvSpPr/>
          <p:nvPr/>
        </p:nvSpPr>
        <p:spPr>
          <a:xfrm>
            <a:off x="503548" y="4365104"/>
            <a:ext cx="7632848" cy="10801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solidFill>
                  <a:schemeClr val="tx1"/>
                </a:solidFill>
              </a:rPr>
              <a:t>Rapidité de </a:t>
            </a:r>
            <a:r>
              <a:rPr lang="fr-FR" sz="2800" dirty="0" smtClean="0">
                <a:solidFill>
                  <a:schemeClr val="tx1"/>
                </a:solidFill>
              </a:rPr>
              <a:t>l’audit 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Pistes </a:t>
            </a:r>
            <a:r>
              <a:rPr lang="fr-FR" sz="2800" dirty="0">
                <a:solidFill>
                  <a:schemeClr val="tx1"/>
                </a:solidFill>
              </a:rPr>
              <a:t>pour </a:t>
            </a:r>
            <a:r>
              <a:rPr lang="fr-FR" sz="2800" dirty="0" smtClean="0">
                <a:solidFill>
                  <a:schemeClr val="tx1"/>
                </a:solidFill>
              </a:rPr>
              <a:t>prioriser </a:t>
            </a:r>
            <a:r>
              <a:rPr lang="fr-FR" sz="2800" dirty="0">
                <a:solidFill>
                  <a:schemeClr val="tx1"/>
                </a:solidFill>
              </a:rPr>
              <a:t>les étapes </a:t>
            </a:r>
            <a:r>
              <a:rPr lang="fr-FR" sz="2800" dirty="0" smtClean="0">
                <a:solidFill>
                  <a:schemeClr val="tx1"/>
                </a:solidFill>
              </a:rPr>
              <a:t>suivantes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67544" y="5733256"/>
            <a:ext cx="7704856" cy="9104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dirty="0"/>
              <a:t>Coût de </a:t>
            </a:r>
            <a:r>
              <a:rPr lang="fr-FR" sz="2800" dirty="0" smtClean="0"/>
              <a:t>l’audit </a:t>
            </a:r>
            <a:endParaRPr lang="fr-FR" sz="2800" dirty="0" smtClean="0"/>
          </a:p>
          <a:p>
            <a:r>
              <a:rPr lang="fr-FR" sz="2800" dirty="0" smtClean="0"/>
              <a:t>Aucun retour des utilisateurs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Enquête / </a:t>
            </a:r>
            <a:r>
              <a:rPr lang="fr-FR" sz="3200" dirty="0" smtClean="0"/>
              <a:t>entretien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476672"/>
            <a:ext cx="8786874" cy="5786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</a:rPr>
              <a:t>Objectif : </a:t>
            </a:r>
            <a:r>
              <a:rPr lang="fr-FR" sz="2800" dirty="0" smtClean="0">
                <a:solidFill>
                  <a:schemeClr val="tx1"/>
                </a:solidFill>
              </a:rPr>
              <a:t>identifier </a:t>
            </a:r>
            <a:r>
              <a:rPr lang="fr-FR" sz="2800" dirty="0">
                <a:solidFill>
                  <a:schemeClr val="tx1"/>
                </a:solidFill>
              </a:rPr>
              <a:t>des pistes de conception pour les </a:t>
            </a:r>
            <a:r>
              <a:rPr lang="fr-FR" sz="2800" dirty="0" smtClean="0">
                <a:solidFill>
                  <a:schemeClr val="tx1"/>
                </a:solidFill>
              </a:rPr>
              <a:t>prochaines itérations </a:t>
            </a:r>
            <a:r>
              <a:rPr lang="fr-FR" sz="2800" dirty="0">
                <a:solidFill>
                  <a:schemeClr val="tx1"/>
                </a:solidFill>
              </a:rPr>
              <a:t>ou des problèmes rencontrés par les </a:t>
            </a:r>
            <a:r>
              <a:rPr lang="fr-FR" sz="2800" dirty="0" smtClean="0">
                <a:solidFill>
                  <a:schemeClr val="tx1"/>
                </a:solidFill>
              </a:rPr>
              <a:t>utilisateurs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b="1" dirty="0">
                <a:solidFill>
                  <a:schemeClr val="tx1"/>
                </a:solidFill>
              </a:rPr>
              <a:t>Protocole </a:t>
            </a:r>
            <a:r>
              <a:rPr lang="fr-FR" sz="2800" b="1" dirty="0" smtClean="0">
                <a:solidFill>
                  <a:schemeClr val="tx1"/>
                </a:solidFill>
              </a:rPr>
              <a:t>:</a:t>
            </a:r>
            <a:endParaRPr lang="fr-FR" sz="2800" b="1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Panel </a:t>
            </a:r>
            <a:r>
              <a:rPr lang="fr-FR" sz="2800" dirty="0">
                <a:solidFill>
                  <a:schemeClr val="tx1"/>
                </a:solidFill>
              </a:rPr>
              <a:t>représentatif </a:t>
            </a:r>
            <a:r>
              <a:rPr lang="fr-FR" sz="2800" dirty="0" smtClean="0">
                <a:solidFill>
                  <a:schemeClr val="tx1"/>
                </a:solidFill>
              </a:rPr>
              <a:t>d’utilisateurs </a:t>
            </a:r>
            <a:r>
              <a:rPr lang="fr-FR" sz="2800" dirty="0">
                <a:solidFill>
                  <a:schemeClr val="tx1"/>
                </a:solidFill>
              </a:rPr>
              <a:t>(en mode individuel) </a:t>
            </a:r>
            <a:endParaRPr lang="fr-FR" sz="2800" b="1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Questionner l’utilisateur </a:t>
            </a:r>
            <a:r>
              <a:rPr lang="fr-FR" sz="2800" dirty="0">
                <a:solidFill>
                  <a:schemeClr val="tx1"/>
                </a:solidFill>
              </a:rPr>
              <a:t>dans son environnement de </a:t>
            </a:r>
            <a:r>
              <a:rPr lang="fr-FR" sz="2800" dirty="0" smtClean="0">
                <a:solidFill>
                  <a:schemeClr val="tx1"/>
                </a:solidFill>
              </a:rPr>
              <a:t>travail (</a:t>
            </a:r>
            <a:r>
              <a:rPr lang="fr-FR" sz="2800" dirty="0">
                <a:solidFill>
                  <a:schemeClr val="tx1"/>
                </a:solidFill>
              </a:rPr>
              <a:t>face à face</a:t>
            </a:r>
            <a:r>
              <a:rPr lang="fr-FR" sz="2800" dirty="0" smtClean="0">
                <a:solidFill>
                  <a:schemeClr val="tx1"/>
                </a:solidFill>
              </a:rPr>
              <a:t>)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Favoriser </a:t>
            </a:r>
            <a:r>
              <a:rPr lang="fr-FR" sz="2800" dirty="0">
                <a:solidFill>
                  <a:schemeClr val="tx1"/>
                </a:solidFill>
              </a:rPr>
              <a:t>l’enregistrement (sonore/vidéo) à la prise de </a:t>
            </a:r>
            <a:r>
              <a:rPr lang="fr-FR" sz="2800" dirty="0" smtClean="0">
                <a:solidFill>
                  <a:schemeClr val="tx1"/>
                </a:solidFill>
              </a:rPr>
              <a:t>notes 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Durée </a:t>
            </a:r>
            <a:r>
              <a:rPr lang="fr-FR" sz="2800" dirty="0">
                <a:solidFill>
                  <a:schemeClr val="tx1"/>
                </a:solidFill>
              </a:rPr>
              <a:t>recommandée de 1 </a:t>
            </a:r>
            <a:r>
              <a:rPr lang="fr-FR" sz="2800" dirty="0" smtClean="0">
                <a:solidFill>
                  <a:schemeClr val="tx1"/>
                </a:solidFill>
              </a:rPr>
              <a:t>heure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Neutralité </a:t>
            </a:r>
            <a:r>
              <a:rPr lang="fr-FR" sz="2800" dirty="0">
                <a:solidFill>
                  <a:schemeClr val="tx1"/>
                </a:solidFill>
              </a:rPr>
              <a:t>de </a:t>
            </a:r>
            <a:r>
              <a:rPr lang="fr-FR" sz="2800" dirty="0" smtClean="0">
                <a:solidFill>
                  <a:schemeClr val="tx1"/>
                </a:solidFill>
              </a:rPr>
              <a:t>l’enquêteur</a:t>
            </a:r>
            <a:br>
              <a:rPr lang="fr-FR" sz="2800" dirty="0"/>
            </a:br>
            <a:endParaRPr lang="fr-FR" sz="26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8969" y="4275931"/>
            <a:ext cx="3475031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Enquête / entretien (2</a:t>
            </a:r>
            <a:r>
              <a:rPr lang="fr-FR" sz="3200" dirty="0" smtClean="0"/>
              <a:t>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389596" cy="32918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</a:rPr>
              <a:t>Procédure </a:t>
            </a:r>
            <a:r>
              <a:rPr lang="fr-FR" sz="2800" b="1" dirty="0" smtClean="0">
                <a:solidFill>
                  <a:schemeClr val="tx1"/>
                </a:solidFill>
              </a:rPr>
              <a:t>:</a:t>
            </a:r>
            <a:endParaRPr lang="fr-FR" sz="2800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chemeClr val="tx1"/>
                </a:solidFill>
              </a:rPr>
              <a:t>Poser </a:t>
            </a:r>
            <a:r>
              <a:rPr lang="fr-FR" sz="2800" dirty="0">
                <a:solidFill>
                  <a:schemeClr val="tx1"/>
                </a:solidFill>
              </a:rPr>
              <a:t>des questions semi-directives lors de l’analyse (degré </a:t>
            </a:r>
            <a:r>
              <a:rPr lang="fr-FR" sz="2800" dirty="0" smtClean="0">
                <a:solidFill>
                  <a:schemeClr val="tx1"/>
                </a:solidFill>
              </a:rPr>
              <a:t>de liberté)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chemeClr val="tx1"/>
                </a:solidFill>
              </a:rPr>
              <a:t>Poser </a:t>
            </a:r>
            <a:r>
              <a:rPr lang="fr-FR" sz="2800" dirty="0">
                <a:solidFill>
                  <a:schemeClr val="tx1"/>
                </a:solidFill>
              </a:rPr>
              <a:t>des questions plutôt directives lors de l’évaluation (</a:t>
            </a:r>
            <a:r>
              <a:rPr lang="fr-FR" sz="2800" dirty="0" err="1">
                <a:solidFill>
                  <a:schemeClr val="tx1"/>
                </a:solidFill>
              </a:rPr>
              <a:t>e.g</a:t>
            </a:r>
            <a:r>
              <a:rPr lang="fr-FR" sz="2800" dirty="0" smtClean="0">
                <a:solidFill>
                  <a:schemeClr val="tx1"/>
                </a:solidFill>
              </a:rPr>
              <a:t>., cibler </a:t>
            </a:r>
            <a:r>
              <a:rPr lang="fr-FR" sz="2800" dirty="0">
                <a:solidFill>
                  <a:schemeClr val="tx1"/>
                </a:solidFill>
              </a:rPr>
              <a:t>un élément</a:t>
            </a:r>
            <a:r>
              <a:rPr lang="fr-FR" sz="2800" dirty="0" smtClean="0">
                <a:solidFill>
                  <a:schemeClr val="tx1"/>
                </a:solidFill>
              </a:rPr>
              <a:t>)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chemeClr val="tx1"/>
                </a:solidFill>
              </a:rPr>
              <a:t>Reformuler </a:t>
            </a:r>
            <a:r>
              <a:rPr lang="fr-FR" sz="2800" dirty="0">
                <a:solidFill>
                  <a:schemeClr val="tx1"/>
                </a:solidFill>
              </a:rPr>
              <a:t>les réponses </a:t>
            </a:r>
            <a:br>
              <a:rPr lang="fr-FR" sz="2800" dirty="0"/>
            </a:br>
            <a:endParaRPr lang="fr-FR" sz="2600" dirty="0" smtClean="0"/>
          </a:p>
        </p:txBody>
      </p:sp>
      <p:sp>
        <p:nvSpPr>
          <p:cNvPr id="4" name="Rectangle à coins arrondis 3"/>
          <p:cNvSpPr/>
          <p:nvPr/>
        </p:nvSpPr>
        <p:spPr>
          <a:xfrm>
            <a:off x="251520" y="4145061"/>
            <a:ext cx="8280920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Analyse qualitative des </a:t>
            </a:r>
            <a:r>
              <a:rPr lang="fr-FR" sz="2800" b="1" dirty="0">
                <a:solidFill>
                  <a:schemeClr val="tx1"/>
                </a:solidFill>
              </a:rPr>
              <a:t>résultats 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1520" y="5445224"/>
            <a:ext cx="828092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Vision </a:t>
            </a:r>
            <a:r>
              <a:rPr lang="fr-FR" sz="2800" b="1" dirty="0" smtClean="0">
                <a:solidFill>
                  <a:schemeClr val="tx1"/>
                </a:solidFill>
              </a:rPr>
              <a:t>partiale </a:t>
            </a:r>
            <a:r>
              <a:rPr lang="fr-FR" sz="2800" b="1" dirty="0">
                <a:solidFill>
                  <a:schemeClr val="tx1"/>
                </a:solidFill>
              </a:rPr>
              <a:t>(ne pas en tirer des conclusions </a:t>
            </a:r>
            <a:r>
              <a:rPr lang="fr-FR" sz="2800" b="1" dirty="0" smtClean="0">
                <a:solidFill>
                  <a:schemeClr val="tx1"/>
                </a:solidFill>
              </a:rPr>
              <a:t>chiffrées</a:t>
            </a:r>
            <a:r>
              <a:rPr lang="fr-FR" sz="2800" b="1" dirty="0">
                <a:solidFill>
                  <a:schemeClr val="tx1"/>
                </a:solidFill>
              </a:rPr>
              <a:t>)</a:t>
            </a:r>
            <a:endParaRPr lang="fr-F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Questionnaire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</a:rPr>
              <a:t>Objectif : </a:t>
            </a:r>
            <a:endParaRPr lang="fr-FR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résumer </a:t>
            </a:r>
            <a:r>
              <a:rPr lang="fr-FR" sz="2800" dirty="0">
                <a:solidFill>
                  <a:schemeClr val="tx1"/>
                </a:solidFill>
              </a:rPr>
              <a:t>économiquement l’avis de </a:t>
            </a:r>
            <a:r>
              <a:rPr lang="fr-FR" sz="2800" dirty="0" smtClean="0">
                <a:solidFill>
                  <a:schemeClr val="tx1"/>
                </a:solidFill>
              </a:rPr>
              <a:t>nombreux utilisateurs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b="1" dirty="0">
                <a:solidFill>
                  <a:schemeClr val="tx1"/>
                </a:solidFill>
              </a:rPr>
              <a:t>Protocole </a:t>
            </a:r>
            <a:r>
              <a:rPr lang="fr-FR" sz="2800" b="1" dirty="0" smtClean="0">
                <a:solidFill>
                  <a:schemeClr val="tx1"/>
                </a:solidFill>
              </a:rPr>
              <a:t>:</a:t>
            </a:r>
            <a:endParaRPr lang="fr-FR" sz="2800" b="1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Panel </a:t>
            </a:r>
            <a:r>
              <a:rPr lang="fr-FR" sz="2800" dirty="0">
                <a:solidFill>
                  <a:schemeClr val="tx1"/>
                </a:solidFill>
              </a:rPr>
              <a:t>représentatif </a:t>
            </a:r>
            <a:r>
              <a:rPr lang="fr-FR" sz="2800" dirty="0" smtClean="0">
                <a:solidFill>
                  <a:schemeClr val="tx1"/>
                </a:solidFill>
              </a:rPr>
              <a:t>d’utilisateurs </a:t>
            </a:r>
            <a:r>
              <a:rPr lang="fr-FR" sz="2800" dirty="0">
                <a:solidFill>
                  <a:schemeClr val="tx1"/>
                </a:solidFill>
              </a:rPr>
              <a:t>(destinataire du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questionnaire</a:t>
            </a:r>
            <a:r>
              <a:rPr lang="fr-FR" sz="2800" dirty="0" smtClean="0">
                <a:solidFill>
                  <a:schemeClr val="tx1"/>
                </a:solidFill>
              </a:rPr>
              <a:t>)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Choisir </a:t>
            </a:r>
            <a:r>
              <a:rPr lang="fr-FR" sz="2800" dirty="0">
                <a:solidFill>
                  <a:schemeClr val="tx1"/>
                </a:solidFill>
              </a:rPr>
              <a:t>des moyens de </a:t>
            </a:r>
            <a:r>
              <a:rPr lang="fr-FR" sz="2800" dirty="0" smtClean="0">
                <a:solidFill>
                  <a:schemeClr val="tx1"/>
                </a:solidFill>
              </a:rPr>
              <a:t>diffusion </a:t>
            </a:r>
            <a:r>
              <a:rPr lang="fr-FR" sz="2800" dirty="0">
                <a:solidFill>
                  <a:schemeClr val="tx1"/>
                </a:solidFill>
              </a:rPr>
              <a:t>et de récupération (</a:t>
            </a:r>
            <a:r>
              <a:rPr lang="fr-FR" sz="2800" dirty="0" err="1">
                <a:solidFill>
                  <a:schemeClr val="tx1"/>
                </a:solidFill>
              </a:rPr>
              <a:t>e.g</a:t>
            </a:r>
            <a:r>
              <a:rPr lang="fr-FR" sz="2800" dirty="0" smtClean="0">
                <a:solidFill>
                  <a:schemeClr val="tx1"/>
                </a:solidFill>
              </a:rPr>
              <a:t>., application </a:t>
            </a:r>
            <a:r>
              <a:rPr lang="fr-FR" sz="2800" dirty="0">
                <a:solidFill>
                  <a:schemeClr val="tx1"/>
                </a:solidFill>
              </a:rPr>
              <a:t>en ligne, email, version papier</a:t>
            </a:r>
            <a:r>
              <a:rPr lang="fr-FR" sz="2800" dirty="0" smtClean="0">
                <a:solidFill>
                  <a:schemeClr val="tx1"/>
                </a:solidFill>
              </a:rPr>
              <a:t>)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Choisir </a:t>
            </a:r>
            <a:r>
              <a:rPr lang="fr-FR" sz="2800" dirty="0">
                <a:solidFill>
                  <a:schemeClr val="tx1"/>
                </a:solidFill>
              </a:rPr>
              <a:t>comment analyser les </a:t>
            </a:r>
            <a:r>
              <a:rPr lang="fr-FR" sz="2800" dirty="0" smtClean="0">
                <a:solidFill>
                  <a:schemeClr val="tx1"/>
                </a:solidFill>
              </a:rPr>
              <a:t>résultats (automatiquement/manuellement</a:t>
            </a:r>
            <a:r>
              <a:rPr lang="fr-FR" sz="2800" dirty="0">
                <a:solidFill>
                  <a:schemeClr val="tx1"/>
                </a:solidFill>
              </a:rPr>
              <a:t>) </a:t>
            </a:r>
            <a:endParaRPr lang="fr-FR" sz="2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Questionnaire (2</a:t>
            </a:r>
            <a:r>
              <a:rPr lang="fr-FR" sz="3200" dirty="0" smtClean="0"/>
              <a:t>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4357148" cy="5308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b="1" dirty="0">
                <a:solidFill>
                  <a:schemeClr val="tx1"/>
                </a:solidFill>
              </a:rPr>
              <a:t>Protocole (suite</a:t>
            </a:r>
            <a:r>
              <a:rPr lang="fr-FR" sz="3200" b="1" dirty="0" smtClean="0">
                <a:solidFill>
                  <a:schemeClr val="tx1"/>
                </a:solidFill>
              </a:rPr>
              <a:t>) </a:t>
            </a:r>
            <a:endParaRPr lang="fr-FR" sz="3200" b="1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Utiliser </a:t>
            </a:r>
            <a:r>
              <a:rPr lang="fr-FR" sz="2800" dirty="0">
                <a:solidFill>
                  <a:schemeClr val="tx1"/>
                </a:solidFill>
              </a:rPr>
              <a:t>un type de </a:t>
            </a:r>
            <a:r>
              <a:rPr lang="fr-FR" sz="2800" dirty="0" smtClean="0">
                <a:solidFill>
                  <a:schemeClr val="tx1"/>
                </a:solidFill>
              </a:rPr>
              <a:t>questions adapté :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44323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Questions </a:t>
            </a:r>
            <a:r>
              <a:rPr lang="fr-FR" sz="2800" dirty="0">
                <a:solidFill>
                  <a:schemeClr val="tx1"/>
                </a:solidFill>
              </a:rPr>
              <a:t>ouvertes</a:t>
            </a:r>
            <a:r>
              <a:rPr lang="fr-FR" sz="2800" dirty="0" smtClean="0">
                <a:solidFill>
                  <a:schemeClr val="tx1"/>
                </a:solidFill>
              </a:rPr>
              <a:t>, dirigées</a:t>
            </a:r>
            <a:r>
              <a:rPr lang="fr-FR" sz="2800" dirty="0">
                <a:solidFill>
                  <a:schemeClr val="tx1"/>
                </a:solidFill>
              </a:rPr>
              <a:t>, </a:t>
            </a:r>
            <a:r>
              <a:rPr lang="fr-FR" sz="2800" dirty="0" smtClean="0">
                <a:solidFill>
                  <a:schemeClr val="tx1"/>
                </a:solidFill>
              </a:rPr>
              <a:t>QCM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Respecter </a:t>
            </a:r>
            <a:r>
              <a:rPr lang="fr-FR" sz="2800" dirty="0">
                <a:solidFill>
                  <a:schemeClr val="tx1"/>
                </a:solidFill>
              </a:rPr>
              <a:t>certaines </a:t>
            </a:r>
            <a:r>
              <a:rPr lang="fr-FR" sz="2800" dirty="0" smtClean="0">
                <a:solidFill>
                  <a:schemeClr val="tx1"/>
                </a:solidFill>
              </a:rPr>
              <a:t>règles (sociologie</a:t>
            </a:r>
            <a:r>
              <a:rPr lang="fr-FR" sz="2800" dirty="0">
                <a:solidFill>
                  <a:schemeClr val="tx1"/>
                </a:solidFill>
              </a:rPr>
              <a:t>) pour </a:t>
            </a:r>
            <a:r>
              <a:rPr lang="fr-FR" sz="2800" dirty="0" smtClean="0">
                <a:solidFill>
                  <a:schemeClr val="tx1"/>
                </a:solidFill>
              </a:rPr>
              <a:t>rédiger correctement </a:t>
            </a:r>
            <a:r>
              <a:rPr lang="fr-FR" sz="2800" dirty="0">
                <a:solidFill>
                  <a:schemeClr val="tx1"/>
                </a:solidFill>
              </a:rPr>
              <a:t>les </a:t>
            </a:r>
            <a:r>
              <a:rPr lang="fr-FR" sz="2800" dirty="0" smtClean="0">
                <a:solidFill>
                  <a:schemeClr val="tx1"/>
                </a:solidFill>
              </a:rPr>
              <a:t>questions (</a:t>
            </a:r>
            <a:r>
              <a:rPr lang="fr-FR" sz="2800" dirty="0" err="1" smtClean="0">
                <a:solidFill>
                  <a:schemeClr val="tx1"/>
                </a:solidFill>
              </a:rPr>
              <a:t>e.g</a:t>
            </a:r>
            <a:r>
              <a:rPr lang="fr-FR" sz="2800" dirty="0">
                <a:solidFill>
                  <a:schemeClr val="tx1"/>
                </a:solidFill>
              </a:rPr>
              <a:t>., forme </a:t>
            </a:r>
            <a:r>
              <a:rPr lang="fr-FR" sz="2800" dirty="0" smtClean="0">
                <a:solidFill>
                  <a:schemeClr val="tx1"/>
                </a:solidFill>
              </a:rPr>
              <a:t>précise, concision</a:t>
            </a:r>
            <a:r>
              <a:rPr lang="fr-FR" sz="2800" dirty="0">
                <a:solidFill>
                  <a:schemeClr val="tx1"/>
                </a:solidFill>
              </a:rPr>
              <a:t>, </a:t>
            </a:r>
            <a:r>
              <a:rPr lang="fr-FR" sz="2800" dirty="0" smtClean="0">
                <a:solidFill>
                  <a:schemeClr val="tx1"/>
                </a:solidFill>
              </a:rPr>
              <a:t>…) </a:t>
            </a:r>
            <a:br>
              <a:rPr lang="fr-FR" sz="2800" dirty="0"/>
            </a:br>
            <a:endParaRPr lang="fr-FR" sz="26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5976" y="514673"/>
            <a:ext cx="4536504" cy="5947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 smtClean="0"/>
              <a:t>Analyse </a:t>
            </a:r>
            <a:r>
              <a:rPr lang="fr-FR" sz="3200" dirty="0"/>
              <a:t>de </a:t>
            </a:r>
            <a:r>
              <a:rPr lang="fr-FR" sz="3200" dirty="0" smtClean="0"/>
              <a:t>traces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</a:rPr>
              <a:t>Objectif : </a:t>
            </a:r>
            <a:r>
              <a:rPr lang="fr-FR" sz="2800" dirty="0">
                <a:solidFill>
                  <a:schemeClr val="tx1"/>
                </a:solidFill>
              </a:rPr>
              <a:t>étudier le comportement réel des </a:t>
            </a:r>
            <a:r>
              <a:rPr lang="fr-FR" sz="2800" dirty="0" smtClean="0">
                <a:solidFill>
                  <a:schemeClr val="tx1"/>
                </a:solidFill>
              </a:rPr>
              <a:t>utilisateurs </a:t>
            </a:r>
            <a:r>
              <a:rPr lang="fr-FR" sz="2800" dirty="0">
                <a:solidFill>
                  <a:schemeClr val="tx1"/>
                </a:solidFill>
              </a:rPr>
              <a:t>sur </a:t>
            </a:r>
            <a:r>
              <a:rPr lang="fr-FR" sz="2800" dirty="0" smtClean="0">
                <a:solidFill>
                  <a:schemeClr val="tx1"/>
                </a:solidFill>
              </a:rPr>
              <a:t>une tâche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Protocole :</a:t>
            </a:r>
            <a:endParaRPr lang="fr-FR" sz="2800" b="1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Choisir </a:t>
            </a:r>
            <a:r>
              <a:rPr lang="fr-FR" sz="2800" dirty="0">
                <a:solidFill>
                  <a:schemeClr val="tx1"/>
                </a:solidFill>
              </a:rPr>
              <a:t>un ou plusieurs types de </a:t>
            </a:r>
            <a:r>
              <a:rPr lang="fr-FR" sz="2800" dirty="0" smtClean="0">
                <a:solidFill>
                  <a:schemeClr val="tx1"/>
                </a:solidFill>
              </a:rPr>
              <a:t>traces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Préparer </a:t>
            </a:r>
            <a:r>
              <a:rPr lang="fr-FR" sz="2800" dirty="0">
                <a:solidFill>
                  <a:schemeClr val="tx1"/>
                </a:solidFill>
              </a:rPr>
              <a:t>la méthode de </a:t>
            </a:r>
            <a:r>
              <a:rPr lang="fr-FR" sz="2800" dirty="0" smtClean="0">
                <a:solidFill>
                  <a:schemeClr val="tx1"/>
                </a:solidFill>
              </a:rPr>
              <a:t>collecte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Procédure :</a:t>
            </a:r>
            <a:endParaRPr lang="fr-FR" sz="2800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chemeClr val="tx1"/>
                </a:solidFill>
              </a:rPr>
              <a:t>Récolter </a:t>
            </a:r>
            <a:r>
              <a:rPr lang="fr-FR" sz="2800" dirty="0">
                <a:solidFill>
                  <a:schemeClr val="tx1"/>
                </a:solidFill>
              </a:rPr>
              <a:t>des traces d’un ou plusieurs </a:t>
            </a:r>
            <a:r>
              <a:rPr lang="fr-FR" sz="2800" dirty="0" smtClean="0">
                <a:solidFill>
                  <a:schemeClr val="tx1"/>
                </a:solidFill>
              </a:rPr>
              <a:t>types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chemeClr val="tx1"/>
                </a:solidFill>
              </a:rPr>
              <a:t>Analyser </a:t>
            </a:r>
            <a:r>
              <a:rPr lang="fr-FR" sz="2800" dirty="0">
                <a:solidFill>
                  <a:schemeClr val="tx1"/>
                </a:solidFill>
              </a:rPr>
              <a:t>ces traces (qualitatif et quantitatif) </a:t>
            </a:r>
            <a:endParaRPr lang="fr-FR" sz="2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3296"/>
          </a:xfrm>
        </p:spPr>
        <p:txBody>
          <a:bodyPr>
            <a:normAutofit/>
          </a:bodyPr>
          <a:lstStyle/>
          <a:p>
            <a:r>
              <a:rPr lang="en-US" altLang="fr-FR" sz="3200" b="1" dirty="0"/>
              <a:t>Stages of the Software Development Life Cycle </a:t>
            </a:r>
            <a:endParaRPr lang="en-US" alt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4675" y="1433195"/>
            <a:ext cx="7165340" cy="483425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fr-FR" sz="2000" b="1" dirty="0">
                <a:solidFill>
                  <a:schemeClr val="tx1"/>
                </a:solidFill>
              </a:rPr>
              <a:t>Analysis</a:t>
            </a:r>
            <a:endParaRPr lang="en-US" altLang="fr-FR" sz="2000" b="1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fr-FR" sz="2000" b="1" dirty="0">
                <a:solidFill>
                  <a:schemeClr val="tx1"/>
                </a:solidFill>
              </a:rPr>
              <a:t>– Specifications, analysis of the existing system, and design.</a:t>
            </a:r>
            <a:endParaRPr lang="en-US" altLang="fr-FR" sz="20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fr-FR" sz="2000" b="1" dirty="0">
                <a:solidFill>
                  <a:schemeClr val="tx1"/>
                </a:solidFill>
              </a:rPr>
              <a:t>Implementation</a:t>
            </a:r>
            <a:endParaRPr lang="en-US" altLang="fr-FR" sz="2000" b="1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fr-FR" sz="2000" b="1" dirty="0">
                <a:solidFill>
                  <a:schemeClr val="tx1"/>
                </a:solidFill>
              </a:rPr>
              <a:t>– Coding, information system setup, testing, and integration.</a:t>
            </a:r>
            <a:endParaRPr lang="en-US" altLang="fr-FR" sz="20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fr-FR" sz="20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fr-FR" sz="2000" b="1" dirty="0">
                <a:solidFill>
                  <a:schemeClr val="tx1"/>
                </a:solidFill>
              </a:rPr>
              <a:t>Delivery</a:t>
            </a:r>
            <a:endParaRPr lang="en-US" altLang="fr-FR" sz="2000" b="1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fr-FR" sz="2000" b="1" dirty="0">
                <a:solidFill>
                  <a:schemeClr val="tx1"/>
                </a:solidFill>
              </a:rPr>
              <a:t>– Deployment, validation, and documentation.</a:t>
            </a:r>
            <a:endParaRPr lang="en-US" altLang="fr-FR" sz="20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fr-FR" sz="20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fr-FR" sz="2000" b="1" dirty="0">
                <a:solidFill>
                  <a:schemeClr val="tx1"/>
                </a:solidFill>
              </a:rPr>
              <a:t>Maintenance</a:t>
            </a:r>
            <a:endParaRPr lang="en-US" altLang="fr-FR" sz="2000" b="1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fr-FR" sz="2000" b="1" dirty="0">
                <a:solidFill>
                  <a:schemeClr val="tx1"/>
                </a:solidFill>
              </a:rPr>
              <a:t>– Evolution, corrective updates, and improvements.</a:t>
            </a:r>
            <a:r>
              <a:rPr lang="fr-FR" sz="2000" b="1" dirty="0">
                <a:solidFill>
                  <a:schemeClr val="tx1"/>
                </a:solidFill>
              </a:rPr>
              <a:t>Analyse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(spécifications, </a:t>
            </a:r>
            <a:r>
              <a:rPr lang="fr-FR" sz="2000" dirty="0">
                <a:solidFill>
                  <a:schemeClr val="tx1"/>
                </a:solidFill>
              </a:rPr>
              <a:t>analyse </a:t>
            </a:r>
            <a:r>
              <a:rPr lang="fr-FR" sz="2000" dirty="0" smtClean="0">
                <a:solidFill>
                  <a:schemeClr val="tx1"/>
                </a:solidFill>
              </a:rPr>
              <a:t>de l’existant </a:t>
            </a:r>
            <a:r>
              <a:rPr lang="fr-FR" sz="2000" dirty="0">
                <a:solidFill>
                  <a:schemeClr val="tx1"/>
                </a:solidFill>
              </a:rPr>
              <a:t>et conception</a:t>
            </a:r>
            <a:r>
              <a:rPr lang="fr-FR" sz="2000" dirty="0" smtClean="0">
                <a:solidFill>
                  <a:schemeClr val="tx1"/>
                </a:solidFill>
              </a:rPr>
              <a:t>)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br>
              <a:rPr lang="fr-FR" sz="1400" dirty="0"/>
            </a:br>
            <a:br>
              <a:rPr lang="fr-FR" sz="2800" dirty="0"/>
            </a:br>
            <a:endParaRPr lang="fr-FR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Analyse de traces (2</a:t>
            </a:r>
            <a:r>
              <a:rPr lang="fr-FR" sz="3200" dirty="0" smtClean="0"/>
              <a:t>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5365260" cy="5786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</a:rPr>
              <a:t>Types de traces </a:t>
            </a:r>
            <a:r>
              <a:rPr lang="fr-FR" sz="2800" b="1" dirty="0" smtClean="0">
                <a:solidFill>
                  <a:schemeClr val="tx1"/>
                </a:solidFill>
              </a:rPr>
              <a:t>:</a:t>
            </a:r>
            <a:endParaRPr lang="fr-FR" sz="2800" b="1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Papier </a:t>
            </a:r>
            <a:r>
              <a:rPr lang="fr-FR" sz="2800" dirty="0">
                <a:solidFill>
                  <a:schemeClr val="tx1"/>
                </a:solidFill>
              </a:rPr>
              <a:t>(analyse acceptable</a:t>
            </a:r>
            <a:r>
              <a:rPr lang="fr-FR" sz="2800" dirty="0" smtClean="0">
                <a:solidFill>
                  <a:schemeClr val="tx1"/>
                </a:solidFill>
              </a:rPr>
              <a:t>, mais </a:t>
            </a:r>
            <a:r>
              <a:rPr lang="fr-FR" sz="2800" dirty="0">
                <a:solidFill>
                  <a:schemeClr val="tx1"/>
                </a:solidFill>
              </a:rPr>
              <a:t>un seul point de vue</a:t>
            </a:r>
            <a:r>
              <a:rPr lang="fr-FR" sz="2800" dirty="0" smtClean="0">
                <a:solidFill>
                  <a:schemeClr val="tx1"/>
                </a:solidFill>
              </a:rPr>
              <a:t>)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Enregistrements </a:t>
            </a:r>
            <a:r>
              <a:rPr lang="fr-FR" sz="2800" dirty="0">
                <a:solidFill>
                  <a:schemeClr val="tx1"/>
                </a:solidFill>
              </a:rPr>
              <a:t>vidéo ou </a:t>
            </a:r>
            <a:r>
              <a:rPr lang="fr-FR" sz="2800" dirty="0" smtClean="0">
                <a:solidFill>
                  <a:schemeClr val="tx1"/>
                </a:solidFill>
              </a:rPr>
              <a:t>audio, (</a:t>
            </a:r>
            <a:r>
              <a:rPr lang="fr-FR" sz="2800" dirty="0">
                <a:solidFill>
                  <a:schemeClr val="tx1"/>
                </a:solidFill>
              </a:rPr>
              <a:t>longue analyse</a:t>
            </a:r>
            <a:r>
              <a:rPr lang="fr-FR" sz="2800" dirty="0" smtClean="0">
                <a:solidFill>
                  <a:schemeClr val="tx1"/>
                </a:solidFill>
              </a:rPr>
              <a:t>)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Informatiques </a:t>
            </a:r>
            <a:r>
              <a:rPr lang="fr-FR" sz="2800" dirty="0">
                <a:solidFill>
                  <a:schemeClr val="tx1"/>
                </a:solidFill>
              </a:rPr>
              <a:t>(</a:t>
            </a:r>
            <a:r>
              <a:rPr lang="fr-FR" sz="2800" dirty="0" smtClean="0">
                <a:solidFill>
                  <a:schemeClr val="tx1"/>
                </a:solidFill>
              </a:rPr>
              <a:t>mémorisation des </a:t>
            </a:r>
            <a:r>
              <a:rPr lang="fr-FR" sz="2800" dirty="0">
                <a:solidFill>
                  <a:schemeClr val="tx1"/>
                </a:solidFill>
              </a:rPr>
              <a:t>traces de </a:t>
            </a:r>
            <a:r>
              <a:rPr lang="fr-FR" sz="2800" dirty="0" smtClean="0">
                <a:solidFill>
                  <a:schemeClr val="tx1"/>
                </a:solidFill>
              </a:rPr>
              <a:t>l’utilisateur,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analyse automatique et </a:t>
            </a:r>
            <a:r>
              <a:rPr lang="fr-FR" sz="2800" dirty="0" smtClean="0">
                <a:solidFill>
                  <a:schemeClr val="tx1"/>
                </a:solidFill>
              </a:rPr>
              <a:t>donc prévue </a:t>
            </a:r>
            <a:r>
              <a:rPr lang="fr-FR" sz="2800" dirty="0">
                <a:solidFill>
                  <a:schemeClr val="tx1"/>
                </a:solidFill>
              </a:rPr>
              <a:t>avant) </a:t>
            </a:r>
            <a:endParaRPr lang="fr-FR" sz="26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4088" y="332656"/>
            <a:ext cx="3600400" cy="6126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En </a:t>
            </a:r>
            <a:r>
              <a:rPr lang="fr-FR" sz="3200" dirty="0" smtClean="0"/>
              <a:t>résumé</a:t>
            </a:r>
            <a:endParaRPr lang="fr-FR" sz="32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79512" y="44624"/>
          <a:ext cx="8784976" cy="666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1440160"/>
                <a:gridCol w="2160240"/>
                <a:gridCol w="1512168"/>
              </a:tblGrid>
              <a:tr h="717401">
                <a:tc>
                  <a:txBody>
                    <a:bodyPr/>
                    <a:lstStyle/>
                    <a:p>
                      <a:endParaRPr lang="fr-FR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Développement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Évaluation</a:t>
                      </a:r>
                      <a:r>
                        <a:rPr lang="fr-FR" sz="2200" dirty="0" smtClean="0"/>
                        <a:t> </a:t>
                      </a:r>
                      <a:endParaRPr lang="fr-FR" sz="2200" dirty="0"/>
                    </a:p>
                  </a:txBody>
                  <a:tcPr/>
                </a:tc>
              </a:tr>
              <a:tr h="415637">
                <a:tc>
                  <a:txBody>
                    <a:bodyPr/>
                    <a:lstStyle/>
                    <a:p>
                      <a:r>
                        <a:rPr lang="fr-FR" sz="2200" b="1" i="0" dirty="0">
                          <a:solidFill>
                            <a:srgbClr val="000000"/>
                          </a:solidFill>
                          <a:effectLst/>
                          <a:latin typeface="LMSans10-Bold-Identity-H"/>
                        </a:rPr>
                        <a:t>Remue-méninges</a:t>
                      </a:r>
                      <a:endParaRPr lang="fr-FR" sz="2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200" dirty="0" smtClean="0"/>
                        <a:t>       </a:t>
                      </a:r>
                      <a:r>
                        <a:rPr lang="fr-FR" sz="2400" b="1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fr-FR" sz="2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rgbClr val="FFC000"/>
                          </a:solidFill>
                        </a:rPr>
                        <a:t>       </a:t>
                      </a:r>
                      <a:r>
                        <a:rPr lang="fr-FR" sz="2400" b="1" dirty="0" smtClean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fr-FR" sz="2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200" dirty="0"/>
                    </a:p>
                  </a:txBody>
                  <a:tcPr/>
                </a:tc>
              </a:tr>
              <a:tr h="415637">
                <a:tc>
                  <a:txBody>
                    <a:bodyPr/>
                    <a:lstStyle/>
                    <a:p>
                      <a:r>
                        <a:rPr lang="fr-FR" sz="2200" b="1" i="0" dirty="0">
                          <a:solidFill>
                            <a:srgbClr val="000000"/>
                          </a:solidFill>
                          <a:effectLst/>
                          <a:latin typeface="LMSans10-Bold-Identity-H"/>
                        </a:rPr>
                        <a:t>Focus group</a:t>
                      </a:r>
                      <a:endParaRPr lang="fr-FR" sz="2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200" dirty="0" smtClean="0"/>
                        <a:t>       </a:t>
                      </a:r>
                      <a:r>
                        <a:rPr lang="fr-FR" sz="2400" b="1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rgbClr val="FFC000"/>
                          </a:solidFill>
                        </a:rPr>
                        <a:t>       </a:t>
                      </a:r>
                      <a:r>
                        <a:rPr lang="fr-FR" sz="2400" b="1" dirty="0" smtClean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fr-FR" sz="22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200"/>
                    </a:p>
                  </a:txBody>
                  <a:tcPr/>
                </a:tc>
              </a:tr>
              <a:tr h="415637">
                <a:tc>
                  <a:txBody>
                    <a:bodyPr/>
                    <a:lstStyle/>
                    <a:p>
                      <a:r>
                        <a:rPr lang="fr-FR" sz="2200" b="1" i="0" dirty="0">
                          <a:solidFill>
                            <a:srgbClr val="000000"/>
                          </a:solidFill>
                          <a:effectLst/>
                          <a:latin typeface="LMSans10-Bold-Identity-H"/>
                        </a:rPr>
                        <a:t>Magicien d’Oz</a:t>
                      </a:r>
                      <a:endParaRPr lang="fr-FR" sz="2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200" dirty="0" smtClean="0"/>
                        <a:t>       </a:t>
                      </a:r>
                      <a:r>
                        <a:rPr lang="fr-FR" sz="2400" b="1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dirty="0" smtClean="0"/>
                        <a:t>       </a:t>
                      </a:r>
                      <a:r>
                        <a:rPr lang="fr-FR" sz="2400" b="1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dirty="0" smtClean="0"/>
                        <a:t>       </a:t>
                      </a:r>
                      <a:r>
                        <a:rPr lang="fr-FR" sz="2400" b="1" dirty="0" smtClean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fr-FR" sz="22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415637">
                <a:tc>
                  <a:txBody>
                    <a:bodyPr/>
                    <a:lstStyle/>
                    <a:p>
                      <a:r>
                        <a:rPr lang="fr-FR" sz="2200" b="1" i="0" dirty="0">
                          <a:solidFill>
                            <a:srgbClr val="000000"/>
                          </a:solidFill>
                          <a:effectLst/>
                          <a:latin typeface="LMSans10-Bold-Identity-H"/>
                        </a:rPr>
                        <a:t>Tri par cartes</a:t>
                      </a:r>
                      <a:endParaRPr lang="fr-FR" sz="2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200" dirty="0" smtClean="0"/>
                        <a:t>       </a:t>
                      </a:r>
                      <a:r>
                        <a:rPr lang="fr-FR" sz="2400" b="1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dirty="0" smtClean="0"/>
                        <a:t>       </a:t>
                      </a:r>
                      <a:r>
                        <a:rPr lang="fr-FR" sz="2400" b="1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15637">
                <a:tc>
                  <a:txBody>
                    <a:bodyPr/>
                    <a:lstStyle/>
                    <a:p>
                      <a:r>
                        <a:rPr lang="fr-FR" sz="2200" b="1" i="0" dirty="0">
                          <a:solidFill>
                            <a:srgbClr val="000000"/>
                          </a:solidFill>
                          <a:effectLst/>
                          <a:latin typeface="LMSans10-Bold-Identity-H"/>
                        </a:rPr>
                        <a:t>Scénarimage</a:t>
                      </a:r>
                      <a:endParaRPr lang="fr-FR" sz="2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200" dirty="0" smtClean="0"/>
                        <a:t>       </a:t>
                      </a:r>
                      <a:r>
                        <a:rPr lang="fr-FR" sz="2400" b="1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dirty="0" smtClean="0"/>
                        <a:t>       </a:t>
                      </a:r>
                      <a:r>
                        <a:rPr lang="fr-FR" sz="2400" b="1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15637">
                <a:tc>
                  <a:txBody>
                    <a:bodyPr/>
                    <a:lstStyle/>
                    <a:p>
                      <a:r>
                        <a:rPr lang="fr-FR" sz="2200" b="1" i="0" dirty="0">
                          <a:solidFill>
                            <a:srgbClr val="000000"/>
                          </a:solidFill>
                          <a:effectLst/>
                          <a:latin typeface="LMSans10-Bold-Identity-H"/>
                        </a:rPr>
                        <a:t>Conception en parallèle</a:t>
                      </a:r>
                      <a:endParaRPr lang="fr-FR" sz="2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200" dirty="0" smtClean="0"/>
                        <a:t>       </a:t>
                      </a:r>
                      <a:r>
                        <a:rPr lang="fr-FR" sz="2400" b="1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dirty="0" smtClean="0"/>
                        <a:t>       </a:t>
                      </a:r>
                      <a:r>
                        <a:rPr lang="fr-FR" sz="2400" b="1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15637">
                <a:tc>
                  <a:txBody>
                    <a:bodyPr/>
                    <a:lstStyle/>
                    <a:p>
                      <a:r>
                        <a:rPr lang="fr-FR" sz="2200" b="1" i="0" dirty="0">
                          <a:solidFill>
                            <a:srgbClr val="000000"/>
                          </a:solidFill>
                          <a:effectLst/>
                          <a:latin typeface="LMSans10-Bold-Identity-H"/>
                        </a:rPr>
                        <a:t>Inspection cognitive</a:t>
                      </a:r>
                      <a:endParaRPr lang="fr-FR" sz="2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rgbClr val="FFC000"/>
                          </a:solidFill>
                        </a:rPr>
                        <a:t>       </a:t>
                      </a:r>
                      <a:r>
                        <a:rPr lang="fr-FR" sz="2400" b="1" dirty="0" smtClean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fr-FR" sz="22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rgbClr val="00B050"/>
                          </a:solidFill>
                        </a:rPr>
                        <a:t>       </a:t>
                      </a:r>
                      <a:r>
                        <a:rPr lang="fr-FR" sz="2400" b="1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fr-FR" sz="2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rgbClr val="00B050"/>
                          </a:solidFill>
                        </a:rPr>
                        <a:t>       </a:t>
                      </a:r>
                      <a:r>
                        <a:rPr lang="fr-FR" sz="2400" b="1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fr-FR" sz="2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15637">
                <a:tc>
                  <a:txBody>
                    <a:bodyPr/>
                    <a:lstStyle/>
                    <a:p>
                      <a:r>
                        <a:rPr lang="fr-FR" sz="2200" b="1" i="0" dirty="0">
                          <a:solidFill>
                            <a:srgbClr val="000000"/>
                          </a:solidFill>
                          <a:effectLst/>
                          <a:latin typeface="LMSans10-Bold-Identity-H"/>
                        </a:rPr>
                        <a:t>Observation</a:t>
                      </a:r>
                      <a:endParaRPr lang="fr-FR" sz="2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rgbClr val="FFC000"/>
                          </a:solidFill>
                        </a:rPr>
                        <a:t>       </a:t>
                      </a:r>
                      <a:r>
                        <a:rPr lang="fr-FR" sz="2400" b="1" dirty="0" smtClean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fr-FR" sz="22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rgbClr val="FFC000"/>
                          </a:solidFill>
                        </a:rPr>
                        <a:t>       </a:t>
                      </a:r>
                      <a:r>
                        <a:rPr lang="fr-FR" sz="2400" b="1" dirty="0" smtClean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fr-FR" sz="22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rgbClr val="00B050"/>
                          </a:solidFill>
                        </a:rPr>
                        <a:t>       </a:t>
                      </a:r>
                      <a:r>
                        <a:rPr lang="fr-FR" sz="2400" b="1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fr-FR" sz="22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415637">
                <a:tc>
                  <a:txBody>
                    <a:bodyPr/>
                    <a:lstStyle/>
                    <a:p>
                      <a:r>
                        <a:rPr lang="fr-FR" sz="2200" b="1" i="0" dirty="0">
                          <a:solidFill>
                            <a:srgbClr val="000000"/>
                          </a:solidFill>
                          <a:effectLst/>
                          <a:latin typeface="LMSans10-Bold-Identity-H"/>
                        </a:rPr>
                        <a:t>Test A/B</a:t>
                      </a:r>
                      <a:endParaRPr lang="fr-FR" sz="2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2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2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dirty="0" smtClean="0"/>
                        <a:t>       </a:t>
                      </a:r>
                      <a:r>
                        <a:rPr lang="fr-FR" sz="2400" b="1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fr-FR" sz="2200" dirty="0"/>
                    </a:p>
                  </a:txBody>
                  <a:tcPr/>
                </a:tc>
              </a:tr>
              <a:tr h="415637">
                <a:tc>
                  <a:txBody>
                    <a:bodyPr/>
                    <a:lstStyle/>
                    <a:p>
                      <a:r>
                        <a:rPr lang="fr-FR" sz="2200" b="1" i="0" dirty="0">
                          <a:solidFill>
                            <a:srgbClr val="000000"/>
                          </a:solidFill>
                          <a:effectLst/>
                          <a:latin typeface="LMSans10-Bold-Identity-H"/>
                        </a:rPr>
                        <a:t>Audit ergonomique</a:t>
                      </a:r>
                      <a:endParaRPr lang="fr-FR" sz="2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rgbClr val="FFC000"/>
                          </a:solidFill>
                        </a:rPr>
                        <a:t>       </a:t>
                      </a:r>
                      <a:r>
                        <a:rPr lang="fr-FR" sz="2400" b="1" dirty="0" smtClean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fr-FR" sz="22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rgbClr val="FFC000"/>
                          </a:solidFill>
                        </a:rPr>
                        <a:t>       </a:t>
                      </a:r>
                      <a:endParaRPr lang="fr-FR" sz="22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dirty="0" smtClean="0"/>
                        <a:t>       </a:t>
                      </a:r>
                      <a:r>
                        <a:rPr lang="fr-FR" sz="2400" b="1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fr-FR" sz="2200" dirty="0"/>
                    </a:p>
                  </a:txBody>
                  <a:tcPr/>
                </a:tc>
              </a:tr>
              <a:tr h="415637">
                <a:tc>
                  <a:txBody>
                    <a:bodyPr/>
                    <a:lstStyle/>
                    <a:p>
                      <a:r>
                        <a:rPr lang="fr-FR" sz="2200" b="1" i="0" dirty="0">
                          <a:solidFill>
                            <a:srgbClr val="000000"/>
                          </a:solidFill>
                          <a:effectLst/>
                          <a:latin typeface="LMSans10-Bold-Identity-H"/>
                        </a:rPr>
                        <a:t>Enquête / entretien</a:t>
                      </a:r>
                      <a:endParaRPr lang="fr-FR" sz="2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200" dirty="0" smtClean="0"/>
                        <a:t>       </a:t>
                      </a:r>
                      <a:r>
                        <a:rPr lang="fr-FR" sz="2400" b="1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rgbClr val="FFC000"/>
                          </a:solidFill>
                        </a:rPr>
                        <a:t>       </a:t>
                      </a:r>
                      <a:r>
                        <a:rPr lang="fr-FR" sz="2400" b="1" dirty="0" smtClean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fr-FR" sz="22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dirty="0" smtClean="0"/>
                        <a:t>       </a:t>
                      </a:r>
                      <a:r>
                        <a:rPr lang="fr-FR" sz="2400" b="1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fr-FR" sz="2200" dirty="0"/>
                    </a:p>
                  </a:txBody>
                  <a:tcPr/>
                </a:tc>
              </a:tr>
              <a:tr h="415637">
                <a:tc>
                  <a:txBody>
                    <a:bodyPr/>
                    <a:lstStyle/>
                    <a:p>
                      <a:r>
                        <a:rPr lang="fr-FR" sz="2200" b="1" i="0" dirty="0" smtClean="0">
                          <a:solidFill>
                            <a:srgbClr val="000000"/>
                          </a:solidFill>
                          <a:effectLst/>
                          <a:latin typeface="LMSans10-Bold-Identity-H"/>
                        </a:rPr>
                        <a:t>Questionnaire</a:t>
                      </a:r>
                      <a:endParaRPr lang="fr-FR" sz="2200" b="1" i="0" dirty="0" smtClean="0">
                        <a:solidFill>
                          <a:srgbClr val="000000"/>
                        </a:solidFill>
                        <a:effectLst/>
                        <a:latin typeface="LMSans10-Bold-Identity-H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200" dirty="0" smtClean="0"/>
                        <a:t>       </a:t>
                      </a:r>
                      <a:r>
                        <a:rPr lang="fr-FR" sz="2400" b="1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dirty="0" smtClean="0"/>
                        <a:t>       </a:t>
                      </a:r>
                      <a:r>
                        <a:rPr lang="fr-FR" sz="2400" b="1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dirty="0" smtClean="0"/>
                        <a:t>       </a:t>
                      </a:r>
                      <a:r>
                        <a:rPr lang="fr-FR" sz="2400" b="1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fr-FR" sz="2200" dirty="0"/>
                    </a:p>
                  </a:txBody>
                  <a:tcPr/>
                </a:tc>
              </a:tr>
              <a:tr h="415637">
                <a:tc>
                  <a:txBody>
                    <a:bodyPr/>
                    <a:lstStyle/>
                    <a:p>
                      <a:r>
                        <a:rPr lang="fr-FR" sz="2200" b="1" i="0" dirty="0">
                          <a:solidFill>
                            <a:srgbClr val="000000"/>
                          </a:solidFill>
                          <a:effectLst/>
                          <a:latin typeface="LMSans10-Bold-Identity-H"/>
                        </a:rPr>
                        <a:t>Analyse de traces</a:t>
                      </a:r>
                      <a:endParaRPr lang="fr-FR" sz="2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200" dirty="0" smtClean="0"/>
                        <a:t>       </a:t>
                      </a:r>
                      <a:r>
                        <a:rPr lang="fr-FR" sz="2400" b="1" dirty="0" smtClean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fr-FR" sz="22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dirty="0" smtClean="0"/>
                        <a:t>       </a:t>
                      </a:r>
                      <a:endParaRPr lang="fr-FR" sz="22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dirty="0" smtClean="0"/>
                        <a:t>       </a:t>
                      </a:r>
                      <a:r>
                        <a:rPr lang="fr-FR" sz="2400" b="1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fr-FR" sz="2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4400" dirty="0" smtClean="0"/>
              <a:t>Plan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772816"/>
            <a:ext cx="7560840" cy="36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b="1" dirty="0">
                <a:solidFill>
                  <a:schemeClr val="bg1">
                    <a:lumMod val="50000"/>
                  </a:schemeClr>
                </a:solidFill>
              </a:rPr>
              <a:t>Méthode de conception 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IHM</a:t>
            </a:r>
            <a:endParaRPr lang="fr-FR" sz="3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3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Techniques </a:t>
            </a:r>
            <a:r>
              <a:rPr lang="fr-FR" sz="3600" b="1" dirty="0">
                <a:solidFill>
                  <a:schemeClr val="bg1">
                    <a:lumMod val="50000"/>
                  </a:schemeClr>
                </a:solidFill>
              </a:rPr>
              <a:t>de recueil 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d’informations</a:t>
            </a:r>
            <a:endParaRPr lang="fr-FR" sz="3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fr-F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 </a:t>
            </a:r>
            <a: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cas concret </a:t>
            </a:r>
            <a:br>
              <a:rPr lang="fr-FR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fr-FR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 smtClean="0"/>
              <a:t>Sujet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</a:rPr>
              <a:t>Sujet </a:t>
            </a:r>
            <a:r>
              <a:rPr lang="fr-FR" sz="2800" b="1" dirty="0" smtClean="0">
                <a:solidFill>
                  <a:schemeClr val="tx1"/>
                </a:solidFill>
              </a:rPr>
              <a:t>: </a:t>
            </a:r>
            <a:r>
              <a:rPr lang="fr-FR" sz="2800" dirty="0">
                <a:solidFill>
                  <a:schemeClr val="tx1"/>
                </a:solidFill>
              </a:rPr>
              <a:t>conception d’une application de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reconnaissance de déchets pour le tri </a:t>
            </a:r>
            <a:r>
              <a:rPr lang="fr-FR" sz="2800" dirty="0" smtClean="0">
                <a:solidFill>
                  <a:schemeClr val="tx1"/>
                </a:solidFill>
              </a:rPr>
              <a:t>sélectif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tx1"/>
                </a:solidFill>
              </a:rPr>
              <a:t>Description </a:t>
            </a:r>
            <a:r>
              <a:rPr lang="fr-FR" sz="2800" b="1" dirty="0">
                <a:solidFill>
                  <a:schemeClr val="tx1"/>
                </a:solidFill>
              </a:rPr>
              <a:t>de </a:t>
            </a:r>
            <a:r>
              <a:rPr lang="fr-FR" sz="2800" b="1" dirty="0" smtClean="0">
                <a:solidFill>
                  <a:schemeClr val="tx1"/>
                </a:solidFill>
              </a:rPr>
              <a:t>l’application</a:t>
            </a:r>
            <a:endParaRPr lang="fr-FR" sz="28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tx1"/>
                </a:solidFill>
              </a:rPr>
              <a:t>Public cible</a:t>
            </a:r>
            <a:endParaRPr lang="fr-FR" sz="28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tx1"/>
                </a:solidFill>
              </a:rPr>
              <a:t>Dispositif technique</a:t>
            </a:r>
            <a:endParaRPr lang="fr-FR" sz="28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tx1"/>
                </a:solidFill>
              </a:rPr>
              <a:t>Liste </a:t>
            </a:r>
            <a:r>
              <a:rPr lang="fr-FR" sz="2800" b="1" dirty="0">
                <a:solidFill>
                  <a:schemeClr val="tx1"/>
                </a:solidFill>
              </a:rPr>
              <a:t>des </a:t>
            </a:r>
            <a:r>
              <a:rPr lang="fr-FR" sz="2800" b="1" dirty="0" smtClean="0">
                <a:solidFill>
                  <a:schemeClr val="tx1"/>
                </a:solidFill>
              </a:rPr>
              <a:t>fonctionnalités</a:t>
            </a:r>
            <a:endParaRPr lang="fr-FR" sz="28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tx1"/>
                </a:solidFill>
              </a:rPr>
              <a:t>Démarche </a:t>
            </a:r>
            <a:r>
              <a:rPr lang="fr-FR" sz="2800" b="1" dirty="0">
                <a:solidFill>
                  <a:schemeClr val="tx1"/>
                </a:solidFill>
              </a:rPr>
              <a:t>de </a:t>
            </a:r>
            <a:r>
              <a:rPr lang="fr-FR" sz="2800" b="1" dirty="0" smtClean="0">
                <a:solidFill>
                  <a:schemeClr val="tx1"/>
                </a:solidFill>
              </a:rPr>
              <a:t>conception</a:t>
            </a:r>
            <a:endParaRPr lang="fr-FR" sz="28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tx1"/>
                </a:solidFill>
              </a:rPr>
              <a:t>Enchaînement </a:t>
            </a:r>
            <a:r>
              <a:rPr lang="fr-FR" sz="2800" b="1" dirty="0">
                <a:solidFill>
                  <a:schemeClr val="tx1"/>
                </a:solidFill>
              </a:rPr>
              <a:t>et zoom sur des écrans </a:t>
            </a:r>
            <a:br>
              <a:rPr lang="fr-FR" sz="2800" dirty="0"/>
            </a:br>
            <a:endParaRPr lang="fr-FR" sz="2600" dirty="0" smtClean="0"/>
          </a:p>
        </p:txBody>
      </p:sp>
      <p:sp>
        <p:nvSpPr>
          <p:cNvPr id="4" name="Rectangle à coins arrondis 3"/>
          <p:cNvSpPr/>
          <p:nvPr/>
        </p:nvSpPr>
        <p:spPr>
          <a:xfrm>
            <a:off x="683568" y="5949280"/>
            <a:ext cx="7560840" cy="64807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Voyons 2 </a:t>
            </a:r>
            <a:r>
              <a:rPr lang="fr-FR" sz="2800" b="1" dirty="0" smtClean="0">
                <a:solidFill>
                  <a:schemeClr val="tx1"/>
                </a:solidFill>
              </a:rPr>
              <a:t>propositions</a:t>
            </a:r>
            <a:endParaRPr lang="fr-F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Proposition 1 : </a:t>
            </a:r>
            <a:r>
              <a:rPr lang="fr-FR" sz="3200" dirty="0" err="1">
                <a:solidFill>
                  <a:schemeClr val="accent6">
                    <a:lumMod val="75000"/>
                  </a:schemeClr>
                </a:solidFill>
              </a:rPr>
              <a:t>écoloApp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</a:rPr>
              <a:t>, une application </a:t>
            </a:r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</a:rPr>
              <a:t>mobile</a:t>
            </a:r>
            <a:endParaRPr lang="fr-F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548680"/>
            <a:ext cx="8786874" cy="5786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600" b="1" dirty="0">
                <a:solidFill>
                  <a:schemeClr val="tx1"/>
                </a:solidFill>
              </a:rPr>
              <a:t>Description de l’application </a:t>
            </a:r>
            <a:r>
              <a:rPr lang="fr-FR" sz="2600" b="1" dirty="0" smtClean="0">
                <a:solidFill>
                  <a:schemeClr val="tx1"/>
                </a:solidFill>
              </a:rPr>
              <a:t>:</a:t>
            </a:r>
            <a:endParaRPr lang="fr-FR" sz="2600" b="1" dirty="0" smtClean="0">
              <a:solidFill>
                <a:schemeClr val="tx1"/>
              </a:solidFill>
            </a:endParaRPr>
          </a:p>
          <a:p>
            <a:r>
              <a:rPr lang="fr-FR" sz="2600" dirty="0" smtClean="0">
                <a:solidFill>
                  <a:schemeClr val="tx1"/>
                </a:solidFill>
              </a:rPr>
              <a:t>L’application </a:t>
            </a:r>
            <a:r>
              <a:rPr lang="fr-FR" sz="2600" dirty="0">
                <a:solidFill>
                  <a:schemeClr val="tx1"/>
                </a:solidFill>
              </a:rPr>
              <a:t>permet </a:t>
            </a:r>
            <a:r>
              <a:rPr lang="fr-FR" sz="2600" dirty="0" smtClean="0">
                <a:solidFill>
                  <a:schemeClr val="tx1"/>
                </a:solidFill>
              </a:rPr>
              <a:t>d’identifier </a:t>
            </a:r>
            <a:r>
              <a:rPr lang="fr-FR" sz="2600" dirty="0">
                <a:solidFill>
                  <a:schemeClr val="tx1"/>
                </a:solidFill>
              </a:rPr>
              <a:t>un déchet soit en le</a:t>
            </a:r>
            <a:br>
              <a:rPr lang="fr-FR" sz="2600" dirty="0">
                <a:solidFill>
                  <a:schemeClr val="tx1"/>
                </a:solidFill>
              </a:rPr>
            </a:br>
            <a:r>
              <a:rPr lang="fr-FR" sz="2600" dirty="0">
                <a:solidFill>
                  <a:schemeClr val="tx1"/>
                </a:solidFill>
              </a:rPr>
              <a:t>photographiant avec la fonction appareil photo d’une tablette</a:t>
            </a:r>
            <a:r>
              <a:rPr lang="fr-FR" sz="2600" dirty="0" smtClean="0">
                <a:solidFill>
                  <a:schemeClr val="tx1"/>
                </a:solidFill>
              </a:rPr>
              <a:t>, soit </a:t>
            </a:r>
            <a:r>
              <a:rPr lang="fr-FR" sz="2600" dirty="0">
                <a:solidFill>
                  <a:schemeClr val="tx1"/>
                </a:solidFill>
              </a:rPr>
              <a:t>en le recherchant dans des catégories, soit en </a:t>
            </a:r>
            <a:r>
              <a:rPr lang="fr-FR" sz="2600" dirty="0" smtClean="0">
                <a:solidFill>
                  <a:schemeClr val="tx1"/>
                </a:solidFill>
              </a:rPr>
              <a:t>saisissant des mots-clés. </a:t>
            </a:r>
            <a:r>
              <a:rPr lang="fr-FR" sz="2600" dirty="0">
                <a:solidFill>
                  <a:schemeClr val="tx1"/>
                </a:solidFill>
              </a:rPr>
              <a:t>Une fois le déchet </a:t>
            </a:r>
            <a:r>
              <a:rPr lang="fr-FR" sz="2600" dirty="0" smtClean="0">
                <a:solidFill>
                  <a:schemeClr val="tx1"/>
                </a:solidFill>
              </a:rPr>
              <a:t>identifié, </a:t>
            </a:r>
            <a:r>
              <a:rPr lang="fr-FR" sz="2600" dirty="0">
                <a:solidFill>
                  <a:schemeClr val="tx1"/>
                </a:solidFill>
              </a:rPr>
              <a:t>l’application </a:t>
            </a:r>
            <a:r>
              <a:rPr lang="fr-FR" sz="2600" dirty="0" smtClean="0">
                <a:solidFill>
                  <a:schemeClr val="tx1"/>
                </a:solidFill>
              </a:rPr>
              <a:t>indique le </a:t>
            </a:r>
            <a:r>
              <a:rPr lang="fr-FR" sz="2600" dirty="0">
                <a:solidFill>
                  <a:schemeClr val="tx1"/>
                </a:solidFill>
              </a:rPr>
              <a:t>type de poubelles où le jeter. Des </a:t>
            </a:r>
            <a:r>
              <a:rPr lang="fr-FR" sz="2600" dirty="0" smtClean="0">
                <a:solidFill>
                  <a:schemeClr val="tx1"/>
                </a:solidFill>
              </a:rPr>
              <a:t>fonctionnalités cartographiques </a:t>
            </a:r>
            <a:r>
              <a:rPr lang="fr-FR" sz="2600" dirty="0">
                <a:solidFill>
                  <a:schemeClr val="tx1"/>
                </a:solidFill>
              </a:rPr>
              <a:t>sont également disponibles (localisation </a:t>
            </a:r>
            <a:r>
              <a:rPr lang="fr-FR" sz="2600" dirty="0" smtClean="0">
                <a:solidFill>
                  <a:schemeClr val="tx1"/>
                </a:solidFill>
              </a:rPr>
              <a:t>des poubelles</a:t>
            </a:r>
            <a:r>
              <a:rPr lang="fr-FR" sz="2600" dirty="0">
                <a:solidFill>
                  <a:schemeClr val="tx1"/>
                </a:solidFill>
              </a:rPr>
              <a:t>, édition collaborative</a:t>
            </a:r>
            <a:r>
              <a:rPr lang="fr-FR" sz="2600" dirty="0" smtClean="0">
                <a:solidFill>
                  <a:schemeClr val="tx1"/>
                </a:solidFill>
              </a:rPr>
              <a:t>).</a:t>
            </a:r>
            <a:endParaRPr lang="fr-FR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600" b="1" dirty="0" smtClean="0">
                <a:solidFill>
                  <a:schemeClr val="tx1"/>
                </a:solidFill>
              </a:rPr>
              <a:t>Public </a:t>
            </a:r>
            <a:r>
              <a:rPr lang="fr-FR" sz="2600" b="1" dirty="0">
                <a:solidFill>
                  <a:schemeClr val="tx1"/>
                </a:solidFill>
              </a:rPr>
              <a:t>cible </a:t>
            </a:r>
            <a:r>
              <a:rPr lang="fr-FR" sz="2600" b="1" dirty="0" smtClean="0">
                <a:solidFill>
                  <a:schemeClr val="tx1"/>
                </a:solidFill>
              </a:rPr>
              <a:t>:</a:t>
            </a:r>
            <a:endParaRPr lang="fr-FR" sz="2600" b="1" dirty="0" smtClean="0">
              <a:solidFill>
                <a:schemeClr val="tx1"/>
              </a:solidFill>
            </a:endParaRPr>
          </a:p>
          <a:p>
            <a:r>
              <a:rPr lang="fr-FR" sz="2600" dirty="0" smtClean="0">
                <a:solidFill>
                  <a:schemeClr val="tx1"/>
                </a:solidFill>
              </a:rPr>
              <a:t>Tout </a:t>
            </a:r>
            <a:r>
              <a:rPr lang="fr-FR" sz="2600" dirty="0">
                <a:solidFill>
                  <a:schemeClr val="tx1"/>
                </a:solidFill>
              </a:rPr>
              <a:t>public, équipé d’un mobile avec appareil </a:t>
            </a:r>
            <a:r>
              <a:rPr lang="fr-FR" sz="2600" dirty="0" smtClean="0">
                <a:solidFill>
                  <a:schemeClr val="tx1"/>
                </a:solidFill>
              </a:rPr>
              <a:t>photo</a:t>
            </a:r>
            <a:endParaRPr lang="fr-FR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600" b="1" dirty="0" smtClean="0">
                <a:solidFill>
                  <a:schemeClr val="tx1"/>
                </a:solidFill>
              </a:rPr>
              <a:t>Dispositif </a:t>
            </a:r>
            <a:r>
              <a:rPr lang="fr-FR" sz="2600" b="1" dirty="0">
                <a:solidFill>
                  <a:schemeClr val="tx1"/>
                </a:solidFill>
              </a:rPr>
              <a:t>technique </a:t>
            </a:r>
            <a:r>
              <a:rPr lang="fr-FR" sz="2600" b="1" dirty="0" smtClean="0">
                <a:solidFill>
                  <a:schemeClr val="tx1"/>
                </a:solidFill>
              </a:rPr>
              <a:t>:</a:t>
            </a:r>
            <a:endParaRPr lang="fr-FR" sz="2600" b="1" dirty="0" smtClean="0">
              <a:solidFill>
                <a:schemeClr val="tx1"/>
              </a:solidFill>
            </a:endParaRPr>
          </a:p>
          <a:p>
            <a:r>
              <a:rPr lang="fr-FR" sz="2600" dirty="0" smtClean="0">
                <a:solidFill>
                  <a:schemeClr val="tx1"/>
                </a:solidFill>
              </a:rPr>
              <a:t>Smartphone </a:t>
            </a:r>
            <a:r>
              <a:rPr lang="fr-FR" sz="2600" dirty="0">
                <a:solidFill>
                  <a:schemeClr val="tx1"/>
                </a:solidFill>
              </a:rPr>
              <a:t>avec appareil photo </a:t>
            </a:r>
            <a:endParaRPr lang="fr-FR" sz="2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Proposition 1 : </a:t>
            </a:r>
            <a:r>
              <a:rPr lang="fr-FR" sz="3200" dirty="0" err="1">
                <a:solidFill>
                  <a:schemeClr val="accent6">
                    <a:lumMod val="75000"/>
                  </a:schemeClr>
                </a:solidFill>
              </a:rPr>
              <a:t>écoloApp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</a:rPr>
              <a:t>, une application mobile (</a:t>
            </a:r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fr-F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052736"/>
            <a:ext cx="8136904" cy="3651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</a:rPr>
              <a:t>Liste des fonctionnalités </a:t>
            </a:r>
            <a:r>
              <a:rPr lang="fr-FR" sz="2800" b="1" dirty="0" smtClean="0">
                <a:solidFill>
                  <a:schemeClr val="tx1"/>
                </a:solidFill>
              </a:rPr>
              <a:t>:</a:t>
            </a:r>
            <a:endParaRPr lang="fr-FR" sz="2800" b="1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Recherche </a:t>
            </a:r>
            <a:r>
              <a:rPr lang="fr-FR" sz="2800" dirty="0">
                <a:solidFill>
                  <a:schemeClr val="tx1"/>
                </a:solidFill>
              </a:rPr>
              <a:t>d’un déchet par mot-clé ou </a:t>
            </a:r>
            <a:r>
              <a:rPr lang="fr-FR" sz="2800" dirty="0" smtClean="0">
                <a:solidFill>
                  <a:schemeClr val="tx1"/>
                </a:solidFill>
              </a:rPr>
              <a:t>catégorie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Reconnaissance </a:t>
            </a:r>
            <a:r>
              <a:rPr lang="fr-FR" sz="2800" dirty="0">
                <a:solidFill>
                  <a:schemeClr val="tx1"/>
                </a:solidFill>
              </a:rPr>
              <a:t>d’un déchet par </a:t>
            </a:r>
            <a:r>
              <a:rPr lang="fr-FR" sz="2800" dirty="0" smtClean="0">
                <a:solidFill>
                  <a:schemeClr val="tx1"/>
                </a:solidFill>
              </a:rPr>
              <a:t>photographie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Géolocalisation </a:t>
            </a:r>
            <a:r>
              <a:rPr lang="fr-FR" sz="2800" dirty="0">
                <a:solidFill>
                  <a:schemeClr val="tx1"/>
                </a:solidFill>
              </a:rPr>
              <a:t>des </a:t>
            </a:r>
            <a:r>
              <a:rPr lang="fr-FR" sz="2800" dirty="0" smtClean="0">
                <a:solidFill>
                  <a:schemeClr val="tx1"/>
                </a:solidFill>
              </a:rPr>
              <a:t>poubelles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Travail </a:t>
            </a:r>
            <a:r>
              <a:rPr lang="fr-FR" sz="2800" dirty="0">
                <a:solidFill>
                  <a:schemeClr val="tx1"/>
                </a:solidFill>
              </a:rPr>
              <a:t>collaboratif d’ajout de </a:t>
            </a:r>
            <a:r>
              <a:rPr lang="fr-FR" sz="2800" dirty="0" smtClean="0">
                <a:solidFill>
                  <a:schemeClr val="tx1"/>
                </a:solidFill>
              </a:rPr>
              <a:t>poubelles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… 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r-FR" sz="2800" b="1" dirty="0">
                <a:solidFill>
                  <a:schemeClr val="tx1"/>
                </a:solidFill>
              </a:rPr>
              <a:t>Démarche de conception </a:t>
            </a:r>
            <a:endParaRPr lang="fr-FR" sz="28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2800" dirty="0">
                <a:solidFill>
                  <a:schemeClr val="tx1"/>
                </a:solidFill>
              </a:rPr>
              <a:t>itérative, prototypée, basée sur des </a:t>
            </a:r>
            <a:r>
              <a:rPr lang="fr-FR" sz="2800" dirty="0" err="1">
                <a:solidFill>
                  <a:schemeClr val="tx1"/>
                </a:solidFill>
              </a:rPr>
              <a:t>personas</a:t>
            </a:r>
            <a:r>
              <a:rPr lang="fr-FR" sz="2800" dirty="0">
                <a:solidFill>
                  <a:schemeClr val="tx1"/>
                </a:solidFill>
              </a:rPr>
              <a:t> et avec évaluation précoce</a:t>
            </a:r>
            <a:endParaRPr lang="fr-FR" sz="2800" dirty="0">
              <a:solidFill>
                <a:schemeClr val="tx1"/>
              </a:solidFill>
            </a:endParaRPr>
          </a:p>
          <a:p>
            <a:endParaRPr lang="fr-F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Proposition 1 : </a:t>
            </a:r>
            <a:r>
              <a:rPr lang="fr-FR" sz="3200" dirty="0" err="1">
                <a:solidFill>
                  <a:schemeClr val="accent6">
                    <a:lumMod val="75000"/>
                  </a:schemeClr>
                </a:solidFill>
              </a:rPr>
              <a:t>écoloApp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</a:rPr>
              <a:t>, une application mobile (3</a:t>
            </a:r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882" y="764704"/>
            <a:ext cx="8786874" cy="578647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2600" b="1" u="sng" dirty="0" smtClean="0">
                <a:solidFill>
                  <a:schemeClr val="tx1"/>
                </a:solidFill>
              </a:rPr>
              <a:t>Première </a:t>
            </a:r>
            <a:r>
              <a:rPr lang="fr-FR" sz="2600" b="1" u="sng" dirty="0">
                <a:solidFill>
                  <a:schemeClr val="tx1"/>
                </a:solidFill>
              </a:rPr>
              <a:t>itération </a:t>
            </a:r>
            <a:r>
              <a:rPr lang="fr-FR" sz="2600" b="1" u="sng" dirty="0" smtClean="0">
                <a:solidFill>
                  <a:schemeClr val="tx1"/>
                </a:solidFill>
              </a:rPr>
              <a:t>:</a:t>
            </a:r>
            <a:endParaRPr lang="fr-FR" sz="2600" b="1" u="sng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2600" dirty="0" smtClean="0">
                <a:solidFill>
                  <a:schemeClr val="tx1"/>
                </a:solidFill>
              </a:rPr>
              <a:t>Analyse :</a:t>
            </a:r>
            <a:endParaRPr lang="fr-FR" sz="2600" dirty="0" smtClean="0">
              <a:solidFill>
                <a:schemeClr val="tx1"/>
              </a:solidFill>
            </a:endParaRPr>
          </a:p>
          <a:p>
            <a:pPr marL="1171575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600" b="1" dirty="0" smtClean="0">
                <a:solidFill>
                  <a:schemeClr val="tx1"/>
                </a:solidFill>
              </a:rPr>
              <a:t>questionnaire </a:t>
            </a:r>
            <a:r>
              <a:rPr lang="fr-FR" sz="2600" dirty="0">
                <a:solidFill>
                  <a:schemeClr val="tx1"/>
                </a:solidFill>
              </a:rPr>
              <a:t>(sites web, forums, etc.) et résultats de</a:t>
            </a:r>
            <a:br>
              <a:rPr lang="fr-FR" sz="2600" dirty="0">
                <a:solidFill>
                  <a:schemeClr val="tx1"/>
                </a:solidFill>
              </a:rPr>
            </a:br>
            <a:r>
              <a:rPr lang="fr-FR" sz="2600" dirty="0">
                <a:solidFill>
                  <a:schemeClr val="tx1"/>
                </a:solidFill>
              </a:rPr>
              <a:t>sondages pour </a:t>
            </a:r>
            <a:r>
              <a:rPr lang="fr-FR" sz="2600" dirty="0" smtClean="0">
                <a:solidFill>
                  <a:schemeClr val="tx1"/>
                </a:solidFill>
              </a:rPr>
              <a:t>définir </a:t>
            </a:r>
            <a:r>
              <a:rPr lang="fr-FR" sz="2600" dirty="0">
                <a:solidFill>
                  <a:schemeClr val="tx1"/>
                </a:solidFill>
              </a:rPr>
              <a:t>des </a:t>
            </a:r>
            <a:r>
              <a:rPr lang="fr-FR" sz="2600" dirty="0" err="1">
                <a:solidFill>
                  <a:schemeClr val="tx1"/>
                </a:solidFill>
              </a:rPr>
              <a:t>personas</a:t>
            </a:r>
            <a:r>
              <a:rPr lang="fr-FR" sz="2600" dirty="0">
                <a:solidFill>
                  <a:schemeClr val="tx1"/>
                </a:solidFill>
              </a:rPr>
              <a:t> et des </a:t>
            </a:r>
            <a:r>
              <a:rPr lang="fr-FR" sz="2600" dirty="0" smtClean="0">
                <a:solidFill>
                  <a:schemeClr val="tx1"/>
                </a:solidFill>
              </a:rPr>
              <a:t>scénarios</a:t>
            </a:r>
            <a:endParaRPr lang="fr-FR" sz="2600" dirty="0" smtClean="0">
              <a:solidFill>
                <a:schemeClr val="tx1"/>
              </a:solidFill>
            </a:endParaRPr>
          </a:p>
          <a:p>
            <a:pPr marL="1171575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600" b="1" dirty="0" smtClean="0">
                <a:solidFill>
                  <a:schemeClr val="tx1"/>
                </a:solidFill>
              </a:rPr>
              <a:t>remue-méninges </a:t>
            </a:r>
            <a:r>
              <a:rPr lang="fr-FR" sz="2600" dirty="0">
                <a:solidFill>
                  <a:schemeClr val="tx1"/>
                </a:solidFill>
              </a:rPr>
              <a:t>pour les idées et fonctionnalités </a:t>
            </a:r>
            <a:r>
              <a:rPr lang="fr-FR" sz="2600" dirty="0" smtClean="0">
                <a:solidFill>
                  <a:schemeClr val="tx1"/>
                </a:solidFill>
              </a:rPr>
              <a:t>prioritaires</a:t>
            </a:r>
            <a:endParaRPr lang="fr-FR" sz="26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2600" dirty="0" smtClean="0">
                <a:solidFill>
                  <a:schemeClr val="tx1"/>
                </a:solidFill>
              </a:rPr>
              <a:t>Développement </a:t>
            </a:r>
            <a:r>
              <a:rPr lang="fr-FR" sz="2600" dirty="0">
                <a:solidFill>
                  <a:schemeClr val="tx1"/>
                </a:solidFill>
              </a:rPr>
              <a:t>des interfaces par </a:t>
            </a:r>
            <a:r>
              <a:rPr lang="fr-FR" sz="2600" b="1" dirty="0">
                <a:solidFill>
                  <a:schemeClr val="tx1"/>
                </a:solidFill>
              </a:rPr>
              <a:t>prototypage</a:t>
            </a:r>
            <a:r>
              <a:rPr lang="fr-FR" sz="2600" dirty="0">
                <a:solidFill>
                  <a:schemeClr val="tx1"/>
                </a:solidFill>
              </a:rPr>
              <a:t>. En </a:t>
            </a:r>
            <a:r>
              <a:rPr lang="fr-FR" sz="2600" dirty="0" smtClean="0">
                <a:solidFill>
                  <a:schemeClr val="tx1"/>
                </a:solidFill>
              </a:rPr>
              <a:t>parallèle, diffusion </a:t>
            </a:r>
            <a:r>
              <a:rPr lang="fr-FR" sz="2600" dirty="0">
                <a:solidFill>
                  <a:schemeClr val="tx1"/>
                </a:solidFill>
              </a:rPr>
              <a:t>et promotion de l’application (site web, etc</a:t>
            </a:r>
            <a:r>
              <a:rPr lang="fr-FR" sz="2600" dirty="0" smtClean="0">
                <a:solidFill>
                  <a:schemeClr val="tx1"/>
                </a:solidFill>
              </a:rPr>
              <a:t>.)</a:t>
            </a:r>
            <a:endParaRPr lang="fr-FR" sz="26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2600" dirty="0" smtClean="0">
                <a:solidFill>
                  <a:schemeClr val="tx1"/>
                </a:solidFill>
              </a:rPr>
              <a:t>Évaluation :</a:t>
            </a:r>
            <a:endParaRPr lang="fr-FR" sz="2600" dirty="0" smtClean="0">
              <a:solidFill>
                <a:schemeClr val="tx1"/>
              </a:solidFill>
            </a:endParaRPr>
          </a:p>
          <a:p>
            <a:pPr marL="9715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600" b="1" dirty="0" smtClean="0">
                <a:solidFill>
                  <a:schemeClr val="tx1"/>
                </a:solidFill>
              </a:rPr>
              <a:t>inspection </a:t>
            </a:r>
            <a:r>
              <a:rPr lang="fr-FR" sz="2600" b="1" dirty="0">
                <a:solidFill>
                  <a:schemeClr val="tx1"/>
                </a:solidFill>
              </a:rPr>
              <a:t>cognitive </a:t>
            </a:r>
            <a:r>
              <a:rPr lang="fr-FR" sz="2600" dirty="0">
                <a:solidFill>
                  <a:schemeClr val="tx1"/>
                </a:solidFill>
              </a:rPr>
              <a:t>(en utilisant les </a:t>
            </a:r>
            <a:r>
              <a:rPr lang="fr-FR" sz="2600" dirty="0" err="1">
                <a:solidFill>
                  <a:schemeClr val="tx1"/>
                </a:solidFill>
              </a:rPr>
              <a:t>personas</a:t>
            </a:r>
            <a:r>
              <a:rPr lang="fr-FR" sz="2600" dirty="0">
                <a:solidFill>
                  <a:schemeClr val="tx1"/>
                </a:solidFill>
              </a:rPr>
              <a:t> et les</a:t>
            </a:r>
            <a:br>
              <a:rPr lang="fr-FR" sz="2600" dirty="0">
                <a:solidFill>
                  <a:schemeClr val="tx1"/>
                </a:solidFill>
              </a:rPr>
            </a:br>
            <a:r>
              <a:rPr lang="fr-FR" sz="2600" dirty="0">
                <a:solidFill>
                  <a:schemeClr val="tx1"/>
                </a:solidFill>
              </a:rPr>
              <a:t>scénarios) </a:t>
            </a:r>
            <a:endParaRPr lang="fr-FR" sz="2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Proposition 1 : </a:t>
            </a:r>
            <a:r>
              <a:rPr lang="fr-FR" sz="3200" dirty="0" err="1">
                <a:solidFill>
                  <a:schemeClr val="accent6">
                    <a:lumMod val="75000"/>
                  </a:schemeClr>
                </a:solidFill>
              </a:rPr>
              <a:t>écoloApp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</a:rPr>
              <a:t>une application mobile (4)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tx1"/>
                </a:solidFill>
              </a:rPr>
              <a:t>Exemple </a:t>
            </a:r>
            <a:r>
              <a:rPr lang="fr-FR" sz="2800" b="1" dirty="0">
                <a:solidFill>
                  <a:schemeClr val="tx1"/>
                </a:solidFill>
              </a:rPr>
              <a:t>de scénario (première itération) : </a:t>
            </a:r>
            <a:r>
              <a:rPr lang="fr-FR" sz="2800" dirty="0">
                <a:solidFill>
                  <a:schemeClr val="tx1"/>
                </a:solidFill>
              </a:rPr>
              <a:t>Steve, 22 ans</a:t>
            </a:r>
            <a:r>
              <a:rPr lang="fr-FR" sz="2800" dirty="0" smtClean="0">
                <a:solidFill>
                  <a:schemeClr val="tx1"/>
                </a:solidFill>
              </a:rPr>
              <a:t>, se </a:t>
            </a:r>
            <a:r>
              <a:rPr lang="fr-FR" sz="2800" dirty="0">
                <a:solidFill>
                  <a:schemeClr val="tx1"/>
                </a:solidFill>
              </a:rPr>
              <a:t>lève à 7h et prend son petit déjeuner. À la </a:t>
            </a:r>
            <a:r>
              <a:rPr lang="fr-FR" sz="2800" dirty="0" smtClean="0">
                <a:solidFill>
                  <a:schemeClr val="tx1"/>
                </a:solidFill>
              </a:rPr>
              <a:t>fin </a:t>
            </a:r>
            <a:r>
              <a:rPr lang="fr-FR" sz="2800" dirty="0">
                <a:solidFill>
                  <a:schemeClr val="tx1"/>
                </a:solidFill>
              </a:rPr>
              <a:t>de son repas</a:t>
            </a:r>
            <a:r>
              <a:rPr lang="fr-FR" sz="2800" dirty="0" smtClean="0">
                <a:solidFill>
                  <a:schemeClr val="tx1"/>
                </a:solidFill>
              </a:rPr>
              <a:t>, sa </a:t>
            </a:r>
            <a:r>
              <a:rPr lang="fr-FR" sz="2800" dirty="0">
                <a:solidFill>
                  <a:schemeClr val="tx1"/>
                </a:solidFill>
              </a:rPr>
              <a:t>bouteille de lait de riz est vide et il ne sait pas où il peut </a:t>
            </a:r>
            <a:r>
              <a:rPr lang="fr-FR" sz="2800" dirty="0" smtClean="0">
                <a:solidFill>
                  <a:schemeClr val="tx1"/>
                </a:solidFill>
              </a:rPr>
              <a:t>la jeter</a:t>
            </a:r>
            <a:r>
              <a:rPr lang="fr-FR" sz="2800" dirty="0">
                <a:solidFill>
                  <a:schemeClr val="tx1"/>
                </a:solidFill>
              </a:rPr>
              <a:t>. Heureusement, il se souvient avoir téléchargé </a:t>
            </a:r>
            <a:r>
              <a:rPr lang="fr-FR" sz="2800" dirty="0" smtClean="0">
                <a:solidFill>
                  <a:schemeClr val="tx1"/>
                </a:solidFill>
              </a:rPr>
              <a:t>une application </a:t>
            </a:r>
            <a:r>
              <a:rPr lang="fr-FR" sz="2800" dirty="0">
                <a:solidFill>
                  <a:schemeClr val="tx1"/>
                </a:solidFill>
              </a:rPr>
              <a:t>pour aider à recycler dans la bonne </a:t>
            </a:r>
            <a:r>
              <a:rPr lang="fr-FR" sz="2800" dirty="0" smtClean="0">
                <a:solidFill>
                  <a:schemeClr val="tx1"/>
                </a:solidFill>
              </a:rPr>
              <a:t>poubelle</a:t>
            </a: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tx1"/>
                </a:solidFill>
              </a:rPr>
              <a:t>Mesures </a:t>
            </a:r>
            <a:r>
              <a:rPr lang="fr-FR" sz="2800" b="1" dirty="0">
                <a:solidFill>
                  <a:schemeClr val="tx1"/>
                </a:solidFill>
              </a:rPr>
              <a:t>d’évaluation : </a:t>
            </a:r>
            <a:r>
              <a:rPr lang="fr-FR" sz="2800" dirty="0">
                <a:solidFill>
                  <a:schemeClr val="tx1"/>
                </a:solidFill>
              </a:rPr>
              <a:t>temps d’exécution du scénario </a:t>
            </a:r>
            <a:r>
              <a:rPr lang="fr-FR" sz="2800" dirty="0" smtClean="0">
                <a:solidFill>
                  <a:schemeClr val="tx1"/>
                </a:solidFill>
              </a:rPr>
              <a:t>et nombre </a:t>
            </a:r>
            <a:r>
              <a:rPr lang="fr-FR" sz="2800" dirty="0">
                <a:solidFill>
                  <a:schemeClr val="tx1"/>
                </a:solidFill>
              </a:rPr>
              <a:t>d’étapes nécessaires à sa complétion (</a:t>
            </a:r>
            <a:r>
              <a:rPr lang="fr-FR" sz="2800" dirty="0" smtClean="0">
                <a:solidFill>
                  <a:schemeClr val="tx1"/>
                </a:solidFill>
              </a:rPr>
              <a:t>idéalement quatre</a:t>
            </a:r>
            <a:r>
              <a:rPr lang="fr-FR" sz="2800" dirty="0">
                <a:solidFill>
                  <a:schemeClr val="tx1"/>
                </a:solidFill>
              </a:rPr>
              <a:t>, i.e., démarrer l’application, sélectionner </a:t>
            </a:r>
            <a:r>
              <a:rPr lang="fr-FR" sz="2800" dirty="0" smtClean="0">
                <a:solidFill>
                  <a:schemeClr val="tx1"/>
                </a:solidFill>
              </a:rPr>
              <a:t>l’option </a:t>
            </a:r>
            <a:r>
              <a:rPr lang="fr-FR" sz="2800" i="1" dirty="0" smtClean="0">
                <a:solidFill>
                  <a:schemeClr val="tx1"/>
                </a:solidFill>
              </a:rPr>
              <a:t>”</a:t>
            </a:r>
            <a:r>
              <a:rPr lang="fr-FR" sz="2800" i="1" dirty="0">
                <a:solidFill>
                  <a:schemeClr val="tx1"/>
                </a:solidFill>
              </a:rPr>
              <a:t>reconnaissance photo”</a:t>
            </a:r>
            <a:r>
              <a:rPr lang="fr-FR" sz="2800" dirty="0">
                <a:solidFill>
                  <a:schemeClr val="tx1"/>
                </a:solidFill>
              </a:rPr>
              <a:t>, prendre en photo la bouteille, </a:t>
            </a:r>
            <a:r>
              <a:rPr lang="fr-FR" sz="2800" dirty="0" smtClean="0">
                <a:solidFill>
                  <a:schemeClr val="tx1"/>
                </a:solidFill>
              </a:rPr>
              <a:t>et trouver </a:t>
            </a:r>
            <a:r>
              <a:rPr lang="fr-FR" sz="2800" dirty="0">
                <a:solidFill>
                  <a:schemeClr val="tx1"/>
                </a:solidFill>
              </a:rPr>
              <a:t>le type de poubelles approprié sur la </a:t>
            </a:r>
            <a:r>
              <a:rPr lang="fr-FR" sz="2800" dirty="0" smtClean="0">
                <a:solidFill>
                  <a:schemeClr val="tx1"/>
                </a:solidFill>
              </a:rPr>
              <a:t>fiche </a:t>
            </a:r>
            <a:r>
              <a:rPr lang="fr-FR" sz="2800" dirty="0">
                <a:solidFill>
                  <a:schemeClr val="tx1"/>
                </a:solidFill>
              </a:rPr>
              <a:t>produit) </a:t>
            </a:r>
            <a:br>
              <a:rPr lang="fr-FR" sz="2800" dirty="0">
                <a:solidFill>
                  <a:schemeClr val="tx1"/>
                </a:solidFill>
              </a:rPr>
            </a:br>
            <a:endParaRPr lang="fr-F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Proposition 1 : </a:t>
            </a:r>
            <a:r>
              <a:rPr lang="fr-FR" sz="3200" dirty="0" err="1">
                <a:solidFill>
                  <a:schemeClr val="accent6">
                    <a:lumMod val="75000"/>
                  </a:schemeClr>
                </a:solidFill>
              </a:rPr>
              <a:t>écoloApp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</a:rPr>
              <a:t>, une application mobile </a:t>
            </a:r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</a:rPr>
              <a:t>(5)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725" y="620688"/>
            <a:ext cx="8878763" cy="578647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2600" b="1" u="sng" dirty="0">
                <a:solidFill>
                  <a:schemeClr val="tx1"/>
                </a:solidFill>
              </a:rPr>
              <a:t>Seconde itération </a:t>
            </a:r>
            <a:r>
              <a:rPr lang="fr-FR" sz="2600" b="1" u="sng" dirty="0" smtClean="0">
                <a:solidFill>
                  <a:schemeClr val="tx1"/>
                </a:solidFill>
              </a:rPr>
              <a:t>:</a:t>
            </a:r>
            <a:endParaRPr lang="fr-FR" sz="2600" b="1" u="sng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2600" dirty="0" smtClean="0">
                <a:solidFill>
                  <a:schemeClr val="tx1"/>
                </a:solidFill>
              </a:rPr>
              <a:t>Utilisateurs attirés </a:t>
            </a:r>
            <a:r>
              <a:rPr lang="fr-FR" sz="2600" dirty="0">
                <a:solidFill>
                  <a:schemeClr val="tx1"/>
                </a:solidFill>
              </a:rPr>
              <a:t>par l’application grâce à la </a:t>
            </a:r>
            <a:r>
              <a:rPr lang="fr-FR" sz="2600" dirty="0" smtClean="0">
                <a:solidFill>
                  <a:schemeClr val="tx1"/>
                </a:solidFill>
              </a:rPr>
              <a:t>promotion </a:t>
            </a:r>
            <a:endParaRPr lang="fr-FR" sz="2600" i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r-FR" sz="2600" b="1" dirty="0" smtClean="0">
                <a:solidFill>
                  <a:schemeClr val="tx1"/>
                </a:solidFill>
              </a:rPr>
              <a:t>                     conception </a:t>
            </a:r>
            <a:r>
              <a:rPr lang="fr-FR" sz="2600" b="1" dirty="0">
                <a:solidFill>
                  <a:schemeClr val="tx1"/>
                </a:solidFill>
              </a:rPr>
              <a:t>centrée </a:t>
            </a:r>
            <a:r>
              <a:rPr lang="fr-FR" sz="2600" b="1" dirty="0" smtClean="0">
                <a:solidFill>
                  <a:schemeClr val="tx1"/>
                </a:solidFill>
              </a:rPr>
              <a:t>utilisateur</a:t>
            </a:r>
            <a:endParaRPr lang="fr-FR" sz="2600" b="1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2600" dirty="0" smtClean="0">
                <a:solidFill>
                  <a:schemeClr val="tx1"/>
                </a:solidFill>
              </a:rPr>
              <a:t>Analyse :</a:t>
            </a:r>
            <a:endParaRPr lang="fr-FR" sz="2600" dirty="0" smtClean="0">
              <a:solidFill>
                <a:schemeClr val="tx1"/>
              </a:solidFill>
            </a:endParaRPr>
          </a:p>
          <a:p>
            <a:pPr marL="90043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600" b="1" dirty="0" smtClean="0">
                <a:solidFill>
                  <a:schemeClr val="tx1"/>
                </a:solidFill>
              </a:rPr>
              <a:t>focus </a:t>
            </a:r>
            <a:r>
              <a:rPr lang="fr-FR" sz="2600" b="1" dirty="0">
                <a:solidFill>
                  <a:schemeClr val="tx1"/>
                </a:solidFill>
              </a:rPr>
              <a:t>group </a:t>
            </a:r>
            <a:r>
              <a:rPr lang="fr-FR" sz="2600" dirty="0">
                <a:solidFill>
                  <a:schemeClr val="tx1"/>
                </a:solidFill>
              </a:rPr>
              <a:t>pour comprendre les motivations des </a:t>
            </a:r>
            <a:r>
              <a:rPr lang="fr-FR" sz="2600" dirty="0" smtClean="0">
                <a:solidFill>
                  <a:schemeClr val="tx1"/>
                </a:solidFill>
              </a:rPr>
              <a:t>utilisateurs</a:t>
            </a:r>
            <a:endParaRPr lang="fr-FR" sz="2600" dirty="0" smtClean="0">
              <a:solidFill>
                <a:schemeClr val="tx1"/>
              </a:solidFill>
            </a:endParaRPr>
          </a:p>
          <a:p>
            <a:pPr marL="90043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600" b="1" dirty="0" smtClean="0">
                <a:solidFill>
                  <a:schemeClr val="tx1"/>
                </a:solidFill>
              </a:rPr>
              <a:t>entretiens </a:t>
            </a:r>
            <a:r>
              <a:rPr lang="fr-FR" sz="2600" dirty="0">
                <a:solidFill>
                  <a:schemeClr val="tx1"/>
                </a:solidFill>
              </a:rPr>
              <a:t>avec les </a:t>
            </a:r>
            <a:r>
              <a:rPr lang="fr-FR" sz="2600" dirty="0" smtClean="0">
                <a:solidFill>
                  <a:schemeClr val="tx1"/>
                </a:solidFill>
              </a:rPr>
              <a:t>utilisateurs </a:t>
            </a:r>
            <a:r>
              <a:rPr lang="fr-FR" sz="2600" dirty="0">
                <a:solidFill>
                  <a:schemeClr val="tx1"/>
                </a:solidFill>
              </a:rPr>
              <a:t>pour </a:t>
            </a:r>
            <a:r>
              <a:rPr lang="fr-FR" sz="2600" dirty="0" smtClean="0">
                <a:solidFill>
                  <a:schemeClr val="tx1"/>
                </a:solidFill>
              </a:rPr>
              <a:t>définir </a:t>
            </a:r>
            <a:r>
              <a:rPr lang="fr-FR" sz="2600" dirty="0">
                <a:solidFill>
                  <a:schemeClr val="tx1"/>
                </a:solidFill>
              </a:rPr>
              <a:t>le modèle </a:t>
            </a:r>
            <a:r>
              <a:rPr lang="fr-FR" sz="2600" dirty="0" smtClean="0">
                <a:solidFill>
                  <a:schemeClr val="tx1"/>
                </a:solidFill>
              </a:rPr>
              <a:t>de tâches</a:t>
            </a:r>
            <a:endParaRPr lang="fr-FR" sz="26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2600" dirty="0" smtClean="0">
                <a:solidFill>
                  <a:schemeClr val="tx1"/>
                </a:solidFill>
              </a:rPr>
              <a:t>Développement </a:t>
            </a:r>
            <a:r>
              <a:rPr lang="fr-FR" sz="2600" dirty="0">
                <a:solidFill>
                  <a:schemeClr val="tx1"/>
                </a:solidFill>
              </a:rPr>
              <a:t>des interfaces </a:t>
            </a:r>
            <a:r>
              <a:rPr lang="fr-FR" sz="2600" dirty="0" smtClean="0">
                <a:solidFill>
                  <a:schemeClr val="tx1"/>
                </a:solidFill>
              </a:rPr>
              <a:t>:</a:t>
            </a:r>
            <a:endParaRPr lang="fr-FR" sz="2600" dirty="0" smtClean="0">
              <a:solidFill>
                <a:schemeClr val="tx1"/>
              </a:solidFill>
            </a:endParaRPr>
          </a:p>
          <a:p>
            <a:pPr marL="90043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600" b="1" dirty="0" smtClean="0">
                <a:solidFill>
                  <a:schemeClr val="tx1"/>
                </a:solidFill>
              </a:rPr>
              <a:t>conception </a:t>
            </a:r>
            <a:r>
              <a:rPr lang="fr-FR" sz="2600" b="1" dirty="0">
                <a:solidFill>
                  <a:schemeClr val="tx1"/>
                </a:solidFill>
              </a:rPr>
              <a:t>en parallèle </a:t>
            </a:r>
            <a:r>
              <a:rPr lang="fr-FR" sz="2600" dirty="0">
                <a:solidFill>
                  <a:schemeClr val="tx1"/>
                </a:solidFill>
              </a:rPr>
              <a:t>pour améliorer les faiblesses</a:t>
            </a:r>
            <a:br>
              <a:rPr lang="fr-FR" sz="2600" dirty="0">
                <a:solidFill>
                  <a:schemeClr val="tx1"/>
                </a:solidFill>
              </a:rPr>
            </a:br>
            <a:r>
              <a:rPr lang="fr-FR" sz="2600" dirty="0">
                <a:solidFill>
                  <a:schemeClr val="tx1"/>
                </a:solidFill>
              </a:rPr>
              <a:t>détectées sur les </a:t>
            </a:r>
            <a:r>
              <a:rPr lang="fr-FR" sz="2600" dirty="0" smtClean="0">
                <a:solidFill>
                  <a:schemeClr val="tx1"/>
                </a:solidFill>
              </a:rPr>
              <a:t>interfaces</a:t>
            </a:r>
            <a:endParaRPr lang="fr-FR" sz="26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2600" dirty="0" smtClean="0">
                <a:solidFill>
                  <a:schemeClr val="tx1"/>
                </a:solidFill>
              </a:rPr>
              <a:t>Évaluation :</a:t>
            </a:r>
            <a:endParaRPr lang="fr-FR" sz="2600" dirty="0" smtClean="0">
              <a:solidFill>
                <a:schemeClr val="tx1"/>
              </a:solidFill>
            </a:endParaRPr>
          </a:p>
          <a:p>
            <a:pPr marL="814705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600" b="1" dirty="0" smtClean="0">
                <a:solidFill>
                  <a:schemeClr val="tx1"/>
                </a:solidFill>
              </a:rPr>
              <a:t>observations </a:t>
            </a:r>
            <a:r>
              <a:rPr lang="fr-FR" sz="2600" dirty="0">
                <a:solidFill>
                  <a:schemeClr val="tx1"/>
                </a:solidFill>
              </a:rPr>
              <a:t>de </a:t>
            </a:r>
            <a:r>
              <a:rPr lang="fr-FR" sz="2600" dirty="0" smtClean="0">
                <a:solidFill>
                  <a:schemeClr val="tx1"/>
                </a:solidFill>
              </a:rPr>
              <a:t>l’utilisateur</a:t>
            </a:r>
            <a:endParaRPr lang="fr-FR" sz="2600" dirty="0" smtClean="0">
              <a:solidFill>
                <a:schemeClr val="tx1"/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755576" y="1628800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Proposition 1 : </a:t>
            </a:r>
            <a:r>
              <a:rPr lang="fr-FR" sz="3200" dirty="0" err="1">
                <a:solidFill>
                  <a:schemeClr val="accent6">
                    <a:lumMod val="75000"/>
                  </a:schemeClr>
                </a:solidFill>
              </a:rPr>
              <a:t>écoloApp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</a:rPr>
              <a:t>, une application mobile </a:t>
            </a:r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</a:rPr>
              <a:t>(6)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6021288"/>
            <a:ext cx="8173572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400" b="1" i="1" dirty="0">
                <a:solidFill>
                  <a:schemeClr val="tx1"/>
                </a:solidFill>
              </a:rPr>
              <a:t>Modèle de la tâche pour la proposition 1 (seconde itération</a:t>
            </a:r>
            <a:r>
              <a:rPr lang="fr-FR" sz="2400" b="1" i="1" dirty="0" smtClean="0">
                <a:solidFill>
                  <a:schemeClr val="tx1"/>
                </a:solidFill>
              </a:rPr>
              <a:t>)</a:t>
            </a:r>
            <a:endParaRPr lang="fr-FR" sz="2400" b="1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800" y="620688"/>
            <a:ext cx="3024336" cy="75318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801" y="1363606"/>
            <a:ext cx="5915025" cy="9810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331902"/>
            <a:ext cx="6096000" cy="1219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551102"/>
            <a:ext cx="4772025" cy="11144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706" y="4632149"/>
            <a:ext cx="3181350" cy="7905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859" y="3649542"/>
            <a:ext cx="4667250" cy="5810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9712" y="3212976"/>
            <a:ext cx="9906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GB" altLang="fr-FR" sz="3200" b="1" dirty="0"/>
              <a:t>Design  in software engineering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tx1"/>
                </a:solidFill>
              </a:rPr>
              <a:t>Nombreuses méthodes de conception en génie logiciel 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- </a:t>
            </a:r>
            <a:r>
              <a:rPr lang="fr-FR" sz="2800" dirty="0">
                <a:solidFill>
                  <a:schemeClr val="tx1"/>
                </a:solidFill>
              </a:rPr>
              <a:t>Quick and </a:t>
            </a:r>
            <a:r>
              <a:rPr lang="fr-FR" sz="2800" dirty="0" err="1">
                <a:solidFill>
                  <a:schemeClr val="tx1"/>
                </a:solidFill>
              </a:rPr>
              <a:t>dirty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- </a:t>
            </a:r>
            <a:r>
              <a:rPr lang="fr-FR" sz="2800" dirty="0">
                <a:solidFill>
                  <a:schemeClr val="tx1"/>
                </a:solidFill>
              </a:rPr>
              <a:t>Merise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- </a:t>
            </a:r>
            <a:r>
              <a:rPr lang="fr-FR" sz="2800" dirty="0">
                <a:solidFill>
                  <a:schemeClr val="tx1"/>
                </a:solidFill>
              </a:rPr>
              <a:t>Modèle en cascade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- </a:t>
            </a:r>
            <a:r>
              <a:rPr lang="fr-FR" sz="2800" dirty="0">
                <a:solidFill>
                  <a:schemeClr val="tx1"/>
                </a:solidFill>
              </a:rPr>
              <a:t>Modèle en V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- </a:t>
            </a:r>
            <a:r>
              <a:rPr lang="fr-FR" sz="2800" dirty="0">
                <a:solidFill>
                  <a:schemeClr val="tx1"/>
                </a:solidFill>
              </a:rPr>
              <a:t>Modèle par incréments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- </a:t>
            </a:r>
            <a:r>
              <a:rPr lang="fr-FR" sz="2800" dirty="0">
                <a:solidFill>
                  <a:schemeClr val="tx1"/>
                </a:solidFill>
              </a:rPr>
              <a:t>Modèle en spirale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- </a:t>
            </a:r>
            <a:r>
              <a:rPr lang="fr-FR" sz="2800" dirty="0">
                <a:solidFill>
                  <a:schemeClr val="tx1"/>
                </a:solidFill>
              </a:rPr>
              <a:t>Méthodes </a:t>
            </a:r>
            <a:r>
              <a:rPr lang="fr-FR" sz="2800" dirty="0" smtClean="0">
                <a:solidFill>
                  <a:schemeClr val="tx1"/>
                </a:solidFill>
              </a:rPr>
              <a:t>Agile (découpage 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smtClean="0">
                <a:solidFill>
                  <a:schemeClr val="tx1"/>
                </a:solidFill>
              </a:rPr>
              <a:t>      en petit blocs)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    -… </a:t>
            </a:r>
            <a:br>
              <a:rPr lang="fr-FR" sz="2800" dirty="0">
                <a:solidFill>
                  <a:schemeClr val="tx1"/>
                </a:solidFill>
              </a:rPr>
            </a:br>
            <a:br>
              <a:rPr lang="fr-FR" sz="2800" dirty="0">
                <a:solidFill>
                  <a:schemeClr val="tx1"/>
                </a:solidFill>
              </a:rPr>
            </a:br>
            <a:endParaRPr lang="fr-FR" sz="26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4048" y="1412776"/>
            <a:ext cx="4018756" cy="360040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286860" y="5354188"/>
            <a:ext cx="8605620" cy="10991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fr-FR" sz="2800" b="1" dirty="0" smtClean="0"/>
              <a:t>Why not use these methods to design HMIs?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Proposition 1 : </a:t>
            </a:r>
            <a:r>
              <a:rPr lang="fr-FR" sz="3200" dirty="0" err="1" smtClean="0">
                <a:solidFill>
                  <a:schemeClr val="accent6">
                    <a:lumMod val="75000"/>
                  </a:schemeClr>
                </a:solidFill>
              </a:rPr>
              <a:t>écoloApp</a:t>
            </a:r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</a:rPr>
              <a:t>une application mobile </a:t>
            </a:r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</a:rPr>
              <a:t>(7)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5877272"/>
            <a:ext cx="8496944" cy="627552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fr-FR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Interface de </a:t>
            </a:r>
            <a:r>
              <a:rPr lang="fr-FR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proposition 1 </a:t>
            </a:r>
            <a:r>
              <a:rPr lang="fr-FR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fr-FR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ecoloApp</a:t>
            </a:r>
            <a:r>
              <a:rPr lang="fr-FR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fr-FR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7844" y="690155"/>
            <a:ext cx="2808312" cy="5187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2800" dirty="0"/>
              <a:t>Proposition 2 : 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</a:rPr>
              <a:t>Tri- déchets, une borne près des </a:t>
            </a: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  <a:t>poubelles</a:t>
            </a:r>
            <a:endParaRPr lang="fr-F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404664"/>
            <a:ext cx="8786874" cy="578647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2800" i="1" u="sng" dirty="0">
                <a:solidFill>
                  <a:schemeClr val="tx1"/>
                </a:solidFill>
              </a:rPr>
              <a:t>Description de l’application </a:t>
            </a:r>
            <a:r>
              <a:rPr lang="fr-FR" sz="2800" i="1" u="sng" dirty="0" smtClean="0">
                <a:solidFill>
                  <a:schemeClr val="tx1"/>
                </a:solidFill>
              </a:rPr>
              <a:t>:</a:t>
            </a:r>
            <a:endParaRPr lang="fr-FR" sz="2800" i="1" u="sng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2800" dirty="0" smtClean="0">
                <a:solidFill>
                  <a:schemeClr val="tx1"/>
                </a:solidFill>
              </a:rPr>
              <a:t>Un utilisateur apport </a:t>
            </a:r>
            <a:r>
              <a:rPr lang="fr-FR" sz="2800" dirty="0">
                <a:solidFill>
                  <a:schemeClr val="tx1"/>
                </a:solidFill>
              </a:rPr>
              <a:t>son déchet aux poubelles de </a:t>
            </a:r>
            <a:r>
              <a:rPr lang="fr-FR" sz="2800" dirty="0" smtClean="0">
                <a:solidFill>
                  <a:schemeClr val="tx1"/>
                </a:solidFill>
              </a:rPr>
              <a:t>recyclage mais </a:t>
            </a:r>
            <a:r>
              <a:rPr lang="fr-FR" sz="2800" dirty="0">
                <a:solidFill>
                  <a:schemeClr val="tx1"/>
                </a:solidFill>
              </a:rPr>
              <a:t>ne sait pas dans quelle poubelle le jeter. Une </a:t>
            </a:r>
            <a:r>
              <a:rPr lang="fr-FR" sz="2800" dirty="0" smtClean="0">
                <a:solidFill>
                  <a:schemeClr val="tx1"/>
                </a:solidFill>
              </a:rPr>
              <a:t>borne tactile </a:t>
            </a:r>
            <a:r>
              <a:rPr lang="fr-FR" sz="2800" dirty="0">
                <a:solidFill>
                  <a:schemeClr val="tx1"/>
                </a:solidFill>
              </a:rPr>
              <a:t>permet </a:t>
            </a:r>
            <a:r>
              <a:rPr lang="fr-FR" sz="2800" dirty="0" smtClean="0">
                <a:solidFill>
                  <a:schemeClr val="tx1"/>
                </a:solidFill>
              </a:rPr>
              <a:t>d’identifier </a:t>
            </a:r>
            <a:r>
              <a:rPr lang="fr-FR" sz="2800" dirty="0">
                <a:solidFill>
                  <a:schemeClr val="tx1"/>
                </a:solidFill>
              </a:rPr>
              <a:t>le déchet par recherche (mot-clé </a:t>
            </a:r>
            <a:r>
              <a:rPr lang="fr-FR" sz="2800" dirty="0" smtClean="0">
                <a:solidFill>
                  <a:schemeClr val="tx1"/>
                </a:solidFill>
              </a:rPr>
              <a:t>et catégorie</a:t>
            </a:r>
            <a:r>
              <a:rPr lang="fr-FR" sz="2800" dirty="0">
                <a:solidFill>
                  <a:schemeClr val="tx1"/>
                </a:solidFill>
              </a:rPr>
              <a:t>) ou par scan du code barre, puis indique la </a:t>
            </a:r>
            <a:r>
              <a:rPr lang="fr-FR" sz="2800" dirty="0" smtClean="0">
                <a:solidFill>
                  <a:schemeClr val="tx1"/>
                </a:solidFill>
              </a:rPr>
              <a:t>couleur de </a:t>
            </a:r>
            <a:r>
              <a:rPr lang="fr-FR" sz="2800" dirty="0">
                <a:solidFill>
                  <a:schemeClr val="tx1"/>
                </a:solidFill>
              </a:rPr>
              <a:t>la poubelle où jeter le déchet. 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r-FR" sz="2800" i="1" u="sng" dirty="0" smtClean="0">
                <a:solidFill>
                  <a:schemeClr val="tx1"/>
                </a:solidFill>
              </a:rPr>
              <a:t>Public </a:t>
            </a:r>
            <a:r>
              <a:rPr lang="fr-FR" sz="2800" i="1" u="sng" dirty="0">
                <a:solidFill>
                  <a:schemeClr val="tx1"/>
                </a:solidFill>
              </a:rPr>
              <a:t>cible </a:t>
            </a:r>
            <a:r>
              <a:rPr lang="fr-FR" sz="2800" i="1" u="sng" dirty="0" smtClean="0">
                <a:solidFill>
                  <a:schemeClr val="tx1"/>
                </a:solidFill>
              </a:rPr>
              <a:t>:</a:t>
            </a:r>
            <a:endParaRPr lang="fr-FR" sz="2800" i="1" u="sng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2800" dirty="0" smtClean="0">
                <a:solidFill>
                  <a:schemeClr val="tx1"/>
                </a:solidFill>
              </a:rPr>
              <a:t>Les </a:t>
            </a:r>
            <a:r>
              <a:rPr lang="fr-FR" sz="2800" dirty="0">
                <a:solidFill>
                  <a:schemeClr val="tx1"/>
                </a:solidFill>
              </a:rPr>
              <a:t>personnes qui recyclent </a:t>
            </a:r>
            <a:r>
              <a:rPr lang="fr-FR" sz="2800" dirty="0" smtClean="0">
                <a:solidFill>
                  <a:schemeClr val="tx1"/>
                </a:solidFill>
              </a:rPr>
              <a:t>déjà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r-FR" sz="2800" i="1" u="sng" dirty="0" smtClean="0">
                <a:solidFill>
                  <a:schemeClr val="tx1"/>
                </a:solidFill>
              </a:rPr>
              <a:t>Dispositif </a:t>
            </a:r>
            <a:r>
              <a:rPr lang="fr-FR" sz="2800" i="1" u="sng" dirty="0">
                <a:solidFill>
                  <a:schemeClr val="tx1"/>
                </a:solidFill>
              </a:rPr>
              <a:t>technique </a:t>
            </a:r>
            <a:r>
              <a:rPr lang="fr-FR" sz="2800" i="1" u="sng" dirty="0" smtClean="0">
                <a:solidFill>
                  <a:schemeClr val="tx1"/>
                </a:solidFill>
              </a:rPr>
              <a:t>:</a:t>
            </a:r>
            <a:endParaRPr lang="fr-FR" sz="2800" i="1" u="sng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2800" dirty="0" smtClean="0">
                <a:solidFill>
                  <a:schemeClr val="tx1"/>
                </a:solidFill>
              </a:rPr>
              <a:t>Application </a:t>
            </a:r>
            <a:r>
              <a:rPr lang="fr-FR" sz="2800" dirty="0">
                <a:solidFill>
                  <a:schemeClr val="tx1"/>
                </a:solidFill>
              </a:rPr>
              <a:t>lourde sur des bornes situées à côté des poubelles </a:t>
            </a:r>
            <a:br>
              <a:rPr lang="fr-FR" sz="2800" dirty="0"/>
            </a:br>
            <a:endParaRPr lang="fr-FR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2700" dirty="0"/>
              <a:t>Proposition 2 : </a:t>
            </a:r>
            <a:r>
              <a:rPr lang="fr-FR" sz="2700" dirty="0">
                <a:solidFill>
                  <a:schemeClr val="accent6">
                    <a:lumMod val="75000"/>
                  </a:schemeClr>
                </a:solidFill>
              </a:rPr>
              <a:t>Tri- déchets, une borne près des </a:t>
            </a:r>
            <a:r>
              <a:rPr lang="fr-FR" sz="2700" dirty="0" smtClean="0">
                <a:solidFill>
                  <a:schemeClr val="accent6">
                    <a:lumMod val="75000"/>
                  </a:schemeClr>
                </a:solidFill>
              </a:rPr>
              <a:t>poubelles(2)</a:t>
            </a:r>
            <a:endParaRPr lang="fr-FR" sz="2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i="1" u="sng" dirty="0">
                <a:solidFill>
                  <a:schemeClr val="tx1"/>
                </a:solidFill>
              </a:rPr>
              <a:t>Liste des fonctionnalités </a:t>
            </a:r>
            <a:r>
              <a:rPr lang="fr-FR" sz="3200" i="1" u="sng" dirty="0" smtClean="0">
                <a:solidFill>
                  <a:schemeClr val="tx1"/>
                </a:solidFill>
              </a:rPr>
              <a:t>:</a:t>
            </a:r>
            <a:endParaRPr lang="fr-FR" sz="3200" i="1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3200" i="1" u="sng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 smtClean="0">
                <a:solidFill>
                  <a:schemeClr val="tx1"/>
                </a:solidFill>
              </a:rPr>
              <a:t>Recherche </a:t>
            </a:r>
            <a:r>
              <a:rPr lang="fr-FR" sz="3200" dirty="0">
                <a:solidFill>
                  <a:schemeClr val="tx1"/>
                </a:solidFill>
              </a:rPr>
              <a:t>d’un déchet par mot-clé ou </a:t>
            </a:r>
            <a:r>
              <a:rPr lang="fr-FR" sz="3200" dirty="0" smtClean="0">
                <a:solidFill>
                  <a:schemeClr val="tx1"/>
                </a:solidFill>
              </a:rPr>
              <a:t>catégorie</a:t>
            </a:r>
            <a:endParaRPr lang="fr-FR" sz="32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 smtClean="0">
                <a:solidFill>
                  <a:schemeClr val="tx1"/>
                </a:solidFill>
              </a:rPr>
              <a:t>Reconnaissance </a:t>
            </a:r>
            <a:r>
              <a:rPr lang="fr-FR" sz="3200" dirty="0">
                <a:solidFill>
                  <a:schemeClr val="tx1"/>
                </a:solidFill>
              </a:rPr>
              <a:t>d’un déchet par code </a:t>
            </a:r>
            <a:r>
              <a:rPr lang="fr-FR" sz="3200" dirty="0" smtClean="0">
                <a:solidFill>
                  <a:schemeClr val="tx1"/>
                </a:solidFill>
              </a:rPr>
              <a:t>barre</a:t>
            </a:r>
            <a:endParaRPr lang="fr-FR" sz="32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32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 smtClean="0">
                <a:solidFill>
                  <a:schemeClr val="tx1"/>
                </a:solidFill>
              </a:rPr>
              <a:t>Menu </a:t>
            </a:r>
            <a:r>
              <a:rPr lang="fr-FR" sz="3200" dirty="0">
                <a:solidFill>
                  <a:schemeClr val="tx1"/>
                </a:solidFill>
              </a:rPr>
              <a:t>de </a:t>
            </a:r>
            <a:r>
              <a:rPr lang="fr-FR" sz="3200" dirty="0" smtClean="0">
                <a:solidFill>
                  <a:schemeClr val="tx1"/>
                </a:solidFill>
              </a:rPr>
              <a:t>configuration </a:t>
            </a:r>
            <a:endParaRPr 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Autofit/>
          </a:bodyPr>
          <a:lstStyle/>
          <a:p>
            <a:r>
              <a:rPr lang="fr-FR" sz="2700" dirty="0"/>
              <a:t>Proposition 2 : </a:t>
            </a:r>
            <a:r>
              <a:rPr lang="fr-FR" sz="2700" dirty="0">
                <a:solidFill>
                  <a:schemeClr val="accent6">
                    <a:lumMod val="75000"/>
                  </a:schemeClr>
                </a:solidFill>
              </a:rPr>
              <a:t>Tri- déchets, une borne près des </a:t>
            </a:r>
            <a:r>
              <a:rPr lang="fr-FR" sz="2700" dirty="0" smtClean="0">
                <a:solidFill>
                  <a:schemeClr val="accent6">
                    <a:lumMod val="75000"/>
                  </a:schemeClr>
                </a:solidFill>
              </a:rPr>
              <a:t>poubelles(3)</a:t>
            </a:r>
            <a:endParaRPr lang="fr-FR" sz="2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chemeClr val="tx1"/>
                </a:solidFill>
              </a:rPr>
              <a:t>Démarche de conception : prototypée avec relation </a:t>
            </a:r>
            <a:r>
              <a:rPr lang="fr-FR" sz="2800" dirty="0" smtClean="0">
                <a:solidFill>
                  <a:schemeClr val="tx1"/>
                </a:solidFill>
              </a:rPr>
              <a:t>informative (</a:t>
            </a:r>
            <a:r>
              <a:rPr lang="fr-FR" sz="2800" dirty="0">
                <a:solidFill>
                  <a:schemeClr val="tx1"/>
                </a:solidFill>
              </a:rPr>
              <a:t>avec les </a:t>
            </a:r>
            <a:r>
              <a:rPr lang="fr-FR" sz="2800" dirty="0" smtClean="0">
                <a:solidFill>
                  <a:schemeClr val="tx1"/>
                </a:solidFill>
              </a:rPr>
              <a:t>utilisateurs réelles, </a:t>
            </a:r>
            <a:r>
              <a:rPr lang="fr-FR" sz="2800" dirty="0">
                <a:solidFill>
                  <a:schemeClr val="tx1"/>
                </a:solidFill>
              </a:rPr>
              <a:t>à proximité des lieux de recyclage</a:t>
            </a:r>
            <a:r>
              <a:rPr lang="fr-FR" sz="2800" dirty="0" smtClean="0">
                <a:solidFill>
                  <a:schemeClr val="tx1"/>
                </a:solidFill>
              </a:rPr>
              <a:t>)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i="1" u="sng" dirty="0" smtClean="0">
                <a:solidFill>
                  <a:schemeClr val="tx1"/>
                </a:solidFill>
              </a:rPr>
              <a:t>Analyse</a:t>
            </a:r>
            <a:r>
              <a:rPr lang="fr-FR" sz="2800" dirty="0" smtClean="0">
                <a:solidFill>
                  <a:schemeClr val="tx1"/>
                </a:solidFill>
              </a:rPr>
              <a:t> :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814705" indent="-457200"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tx1"/>
                </a:solidFill>
              </a:rPr>
              <a:t>questionnaires </a:t>
            </a:r>
            <a:r>
              <a:rPr lang="fr-FR" sz="2800" dirty="0">
                <a:solidFill>
                  <a:schemeClr val="tx1"/>
                </a:solidFill>
              </a:rPr>
              <a:t>pour </a:t>
            </a:r>
            <a:r>
              <a:rPr lang="fr-FR" sz="2800" dirty="0" smtClean="0">
                <a:solidFill>
                  <a:schemeClr val="tx1"/>
                </a:solidFill>
              </a:rPr>
              <a:t>soutenir </a:t>
            </a:r>
            <a:r>
              <a:rPr lang="fr-FR" sz="2800" dirty="0">
                <a:solidFill>
                  <a:schemeClr val="tx1"/>
                </a:solidFill>
              </a:rPr>
              <a:t>les </a:t>
            </a:r>
            <a:r>
              <a:rPr lang="fr-FR" sz="2800" dirty="0" smtClean="0">
                <a:solidFill>
                  <a:schemeClr val="tx1"/>
                </a:solidFill>
              </a:rPr>
              <a:t>fonctionnalités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814705" indent="-457200"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tx1"/>
                </a:solidFill>
              </a:rPr>
              <a:t>scénarimages </a:t>
            </a:r>
            <a:r>
              <a:rPr lang="fr-FR" sz="2800" dirty="0">
                <a:solidFill>
                  <a:schemeClr val="tx1"/>
                </a:solidFill>
              </a:rPr>
              <a:t>pour modéliser les </a:t>
            </a:r>
            <a:r>
              <a:rPr lang="fr-FR" sz="2800" dirty="0" smtClean="0">
                <a:solidFill>
                  <a:schemeClr val="tx1"/>
                </a:solidFill>
              </a:rPr>
              <a:t>interactions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i="1" u="sng" dirty="0" smtClean="0">
                <a:solidFill>
                  <a:schemeClr val="tx1"/>
                </a:solidFill>
              </a:rPr>
              <a:t>Développement </a:t>
            </a:r>
            <a:r>
              <a:rPr lang="fr-FR" sz="2800" i="1" u="sng" dirty="0">
                <a:solidFill>
                  <a:schemeClr val="tx1"/>
                </a:solidFill>
              </a:rPr>
              <a:t>des interfaces </a:t>
            </a:r>
            <a:r>
              <a:rPr lang="fr-FR" sz="2800" i="1" u="sng" dirty="0" smtClean="0">
                <a:solidFill>
                  <a:schemeClr val="tx1"/>
                </a:solidFill>
              </a:rPr>
              <a:t>:</a:t>
            </a:r>
            <a:endParaRPr lang="fr-FR" sz="2800" i="1" u="sng" dirty="0" smtClean="0">
              <a:solidFill>
                <a:schemeClr val="tx1"/>
              </a:solidFill>
            </a:endParaRPr>
          </a:p>
          <a:p>
            <a:pPr marL="728980" indent="-457200"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tx1"/>
                </a:solidFill>
              </a:rPr>
              <a:t>tri </a:t>
            </a:r>
            <a:r>
              <a:rPr lang="fr-FR" sz="2800" b="1" dirty="0">
                <a:solidFill>
                  <a:schemeClr val="tx1"/>
                </a:solidFill>
              </a:rPr>
              <a:t>par cartes </a:t>
            </a:r>
            <a:r>
              <a:rPr lang="fr-FR" sz="2800" dirty="0">
                <a:solidFill>
                  <a:schemeClr val="tx1"/>
                </a:solidFill>
              </a:rPr>
              <a:t>pour réaliser l’enchaînement des </a:t>
            </a:r>
            <a:r>
              <a:rPr lang="fr-FR" sz="2800" dirty="0" smtClean="0">
                <a:solidFill>
                  <a:schemeClr val="tx1"/>
                </a:solidFill>
              </a:rPr>
              <a:t>interfaces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i="1" u="sng" dirty="0" smtClean="0">
                <a:solidFill>
                  <a:schemeClr val="tx1"/>
                </a:solidFill>
              </a:rPr>
              <a:t>Phase </a:t>
            </a:r>
            <a:r>
              <a:rPr lang="fr-FR" sz="2800" i="1" u="sng" dirty="0">
                <a:solidFill>
                  <a:schemeClr val="tx1"/>
                </a:solidFill>
              </a:rPr>
              <a:t>d’évaluation </a:t>
            </a:r>
            <a:r>
              <a:rPr lang="fr-FR" sz="2800" i="1" u="sng" dirty="0" smtClean="0">
                <a:solidFill>
                  <a:schemeClr val="tx1"/>
                </a:solidFill>
              </a:rPr>
              <a:t>:</a:t>
            </a:r>
            <a:endParaRPr lang="fr-FR" sz="2800" i="1" u="sng" dirty="0" smtClean="0">
              <a:solidFill>
                <a:schemeClr val="tx1"/>
              </a:solidFill>
            </a:endParaRPr>
          </a:p>
          <a:p>
            <a:pPr marL="728980" indent="-457200"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tx1"/>
                </a:solidFill>
              </a:rPr>
              <a:t>magicien </a:t>
            </a:r>
            <a:r>
              <a:rPr lang="fr-FR" sz="2800" b="1" dirty="0">
                <a:solidFill>
                  <a:schemeClr val="tx1"/>
                </a:solidFill>
              </a:rPr>
              <a:t>d’Oz </a:t>
            </a:r>
            <a:r>
              <a:rPr lang="fr-FR" sz="2800" dirty="0">
                <a:solidFill>
                  <a:schemeClr val="tx1"/>
                </a:solidFill>
              </a:rPr>
              <a:t>par l’installation de bornes </a:t>
            </a:r>
            <a:r>
              <a:rPr lang="fr-FR" sz="2800" dirty="0" smtClean="0">
                <a:solidFill>
                  <a:schemeClr val="tx1"/>
                </a:solidFill>
              </a:rPr>
              <a:t>fictives </a:t>
            </a:r>
            <a:endParaRPr lang="fr-FR" sz="2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015019"/>
            <a:ext cx="7957548" cy="84357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800" i="1" dirty="0">
                <a:solidFill>
                  <a:schemeClr val="tx1"/>
                </a:solidFill>
              </a:rPr>
              <a:t>Enchaînement des écrans pour la proposition </a:t>
            </a:r>
            <a:r>
              <a:rPr lang="fr-FR" sz="2800" i="1" dirty="0" smtClean="0">
                <a:solidFill>
                  <a:schemeClr val="tx1"/>
                </a:solidFill>
              </a:rPr>
              <a:t>2</a:t>
            </a:r>
            <a:endParaRPr lang="fr-FR" sz="2600" dirty="0" smtClean="0">
              <a:solidFill>
                <a:schemeClr val="tx1"/>
              </a:solidFill>
            </a:endParaRPr>
          </a:p>
        </p:txBody>
      </p:sp>
      <p:sp>
        <p:nvSpPr>
          <p:cNvPr id="5" name="Titre 1"/>
          <p:cNvSpPr txBox="1"/>
          <p:nvPr/>
        </p:nvSpPr>
        <p:spPr>
          <a:xfrm>
            <a:off x="0" y="0"/>
            <a:ext cx="9144000" cy="868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700" dirty="0" smtClean="0"/>
              <a:t>Proposition 2 : </a:t>
            </a:r>
            <a:r>
              <a:rPr lang="fr-FR" sz="2700" dirty="0" smtClean="0">
                <a:solidFill>
                  <a:schemeClr val="accent6">
                    <a:lumMod val="75000"/>
                  </a:schemeClr>
                </a:solidFill>
              </a:rPr>
              <a:t>Tri- déchets, une borne près des poubelles(4)</a:t>
            </a:r>
            <a:endParaRPr lang="fr-FR" sz="27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2" y="692696"/>
            <a:ext cx="8568952" cy="5098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202" y="5949280"/>
            <a:ext cx="8389596" cy="627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Interface</a:t>
            </a:r>
            <a:r>
              <a:rPr lang="fr-FR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600" i="1" dirty="0" smtClean="0">
                <a:solidFill>
                  <a:schemeClr val="tx1"/>
                </a:solidFill>
              </a:rPr>
              <a:t>de </a:t>
            </a:r>
            <a:r>
              <a:rPr lang="fr-FR" sz="2600" i="1" dirty="0">
                <a:solidFill>
                  <a:schemeClr val="tx1"/>
                </a:solidFill>
              </a:rPr>
              <a:t>la proposition 2 </a:t>
            </a:r>
            <a:r>
              <a:rPr lang="fr-FR" sz="2600" i="1" dirty="0" smtClean="0">
                <a:solidFill>
                  <a:schemeClr val="tx1"/>
                </a:solidFill>
              </a:rPr>
              <a:t>(</a:t>
            </a:r>
            <a:r>
              <a:rPr lang="fr-FR" sz="2600" dirty="0">
                <a:solidFill>
                  <a:schemeClr val="tx1"/>
                </a:solidFill>
              </a:rPr>
              <a:t>Tri- déchets</a:t>
            </a:r>
            <a:r>
              <a:rPr lang="fr-FR" sz="2600" i="1" dirty="0" smtClean="0">
                <a:solidFill>
                  <a:schemeClr val="tx1"/>
                </a:solidFill>
              </a:rPr>
              <a:t>)</a:t>
            </a:r>
            <a:endParaRPr lang="fr-FR" sz="2600" dirty="0" smtClean="0">
              <a:solidFill>
                <a:schemeClr val="tx1"/>
              </a:solidFill>
            </a:endParaRPr>
          </a:p>
        </p:txBody>
      </p:sp>
      <p:sp>
        <p:nvSpPr>
          <p:cNvPr id="5" name="Titre 1"/>
          <p:cNvSpPr txBox="1"/>
          <p:nvPr/>
        </p:nvSpPr>
        <p:spPr>
          <a:xfrm>
            <a:off x="0" y="0"/>
            <a:ext cx="9144000" cy="868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700" dirty="0" smtClean="0"/>
              <a:t>Proposition 2 : </a:t>
            </a:r>
            <a:r>
              <a:rPr lang="fr-FR" sz="2700" dirty="0" smtClean="0">
                <a:solidFill>
                  <a:schemeClr val="accent6">
                    <a:lumMod val="75000"/>
                  </a:schemeClr>
                </a:solidFill>
              </a:rPr>
              <a:t>Tri- déchets, une borne près des poubelles(5)</a:t>
            </a:r>
            <a:endParaRPr lang="fr-FR" sz="27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680" y="864327"/>
            <a:ext cx="5616624" cy="4857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Bilan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tx1"/>
                </a:solidFill>
              </a:rPr>
              <a:t>Méthode de conception pour l’IHM </a:t>
            </a:r>
            <a:endParaRPr lang="fr-FR" sz="2800" i="1" dirty="0">
              <a:solidFill>
                <a:schemeClr val="tx1"/>
              </a:solidFill>
            </a:endParaRPr>
          </a:p>
          <a:p>
            <a:pPr marL="900430" indent="0">
              <a:buNone/>
              <a:tabLst>
                <a:tab pos="542925" algn="l"/>
              </a:tabLst>
            </a:pPr>
            <a:r>
              <a:rPr lang="fr-FR" sz="2800" dirty="0" smtClean="0">
                <a:solidFill>
                  <a:schemeClr val="tx1"/>
                </a:solidFill>
              </a:rPr>
              <a:t>itérative</a:t>
            </a:r>
            <a:r>
              <a:rPr lang="fr-FR" sz="2800" dirty="0">
                <a:solidFill>
                  <a:schemeClr val="tx1"/>
                </a:solidFill>
              </a:rPr>
              <a:t>, incrémentale</a:t>
            </a:r>
            <a:r>
              <a:rPr lang="fr-FR" sz="2800" dirty="0" smtClean="0">
                <a:solidFill>
                  <a:schemeClr val="tx1"/>
                </a:solidFill>
              </a:rPr>
              <a:t>, prototypée</a:t>
            </a:r>
            <a:r>
              <a:rPr lang="fr-FR" sz="2800" dirty="0">
                <a:solidFill>
                  <a:schemeClr val="tx1"/>
                </a:solidFill>
              </a:rPr>
              <a:t>, centrée </a:t>
            </a:r>
            <a:r>
              <a:rPr lang="fr-FR" sz="2800" dirty="0" smtClean="0">
                <a:solidFill>
                  <a:schemeClr val="tx1"/>
                </a:solidFill>
              </a:rPr>
              <a:t>utilisateur, </a:t>
            </a:r>
            <a:r>
              <a:rPr lang="fr-FR" sz="2800" dirty="0">
                <a:solidFill>
                  <a:schemeClr val="tx1"/>
                </a:solidFill>
              </a:rPr>
              <a:t>avec évaluation précoce, </a:t>
            </a:r>
            <a:r>
              <a:rPr lang="fr-FR" sz="2800" dirty="0" smtClean="0">
                <a:solidFill>
                  <a:schemeClr val="tx1"/>
                </a:solidFill>
              </a:rPr>
              <a:t>et forte </a:t>
            </a:r>
            <a:r>
              <a:rPr lang="fr-FR" sz="2800" dirty="0">
                <a:solidFill>
                  <a:schemeClr val="tx1"/>
                </a:solidFill>
              </a:rPr>
              <a:t>relation entre équipe de conception et </a:t>
            </a:r>
            <a:r>
              <a:rPr lang="fr-FR" sz="2800" dirty="0" smtClean="0">
                <a:solidFill>
                  <a:schemeClr val="tx1"/>
                </a:solidFill>
              </a:rPr>
              <a:t>utilisateurs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Pas </a:t>
            </a:r>
            <a:r>
              <a:rPr lang="fr-FR" sz="2800" dirty="0">
                <a:solidFill>
                  <a:schemeClr val="tx1"/>
                </a:solidFill>
              </a:rPr>
              <a:t>de méthode </a:t>
            </a:r>
            <a:r>
              <a:rPr lang="fr-FR" sz="2800" dirty="0" smtClean="0">
                <a:solidFill>
                  <a:schemeClr val="tx1"/>
                </a:solidFill>
              </a:rPr>
              <a:t>scientifique </a:t>
            </a:r>
            <a:r>
              <a:rPr lang="fr-FR" sz="2800" b="1" dirty="0">
                <a:solidFill>
                  <a:schemeClr val="tx1"/>
                </a:solidFill>
              </a:rPr>
              <a:t>analytique</a:t>
            </a:r>
            <a:r>
              <a:rPr lang="fr-FR" sz="2800" dirty="0">
                <a:solidFill>
                  <a:schemeClr val="tx1"/>
                </a:solidFill>
              </a:rPr>
              <a:t>, mais </a:t>
            </a:r>
            <a:r>
              <a:rPr lang="fr-FR" sz="2800" b="1" dirty="0" smtClean="0">
                <a:solidFill>
                  <a:schemeClr val="tx1"/>
                </a:solidFill>
              </a:rPr>
              <a:t>expérimental</a:t>
            </a:r>
            <a:endParaRPr lang="fr-FR" sz="2800" b="1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Des </a:t>
            </a:r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techniques</a:t>
            </a:r>
            <a:r>
              <a:rPr lang="fr-FR" sz="2800" dirty="0">
                <a:solidFill>
                  <a:schemeClr val="tx1"/>
                </a:solidFill>
              </a:rPr>
              <a:t> de recueil d’informations </a:t>
            </a:r>
            <a:r>
              <a:rPr lang="fr-FR" sz="2800" dirty="0" smtClean="0">
                <a:solidFill>
                  <a:schemeClr val="tx1"/>
                </a:solidFill>
              </a:rPr>
              <a:t>associées à </a:t>
            </a:r>
            <a:r>
              <a:rPr lang="fr-FR" sz="2800" dirty="0">
                <a:solidFill>
                  <a:schemeClr val="tx1"/>
                </a:solidFill>
              </a:rPr>
              <a:t>la méthode </a:t>
            </a:r>
            <a:r>
              <a:rPr lang="fr-FR" sz="2800" dirty="0" smtClean="0">
                <a:solidFill>
                  <a:schemeClr val="tx1"/>
                </a:solidFill>
              </a:rPr>
              <a:t>afin </a:t>
            </a:r>
            <a:r>
              <a:rPr lang="fr-FR" sz="2800" dirty="0">
                <a:solidFill>
                  <a:schemeClr val="tx1"/>
                </a:solidFill>
              </a:rPr>
              <a:t>de récolter des </a:t>
            </a:r>
            <a:r>
              <a:rPr lang="fr-FR" sz="2800" dirty="0" smtClean="0">
                <a:solidFill>
                  <a:schemeClr val="tx1"/>
                </a:solidFill>
              </a:rPr>
              <a:t>informations sur </a:t>
            </a:r>
            <a:r>
              <a:rPr lang="fr-FR" sz="2800" dirty="0">
                <a:solidFill>
                  <a:schemeClr val="tx1"/>
                </a:solidFill>
              </a:rPr>
              <a:t>les tâches, les interfaces, les </a:t>
            </a:r>
            <a:r>
              <a:rPr lang="fr-FR" sz="2800" dirty="0" smtClean="0">
                <a:solidFill>
                  <a:schemeClr val="tx1"/>
                </a:solidFill>
              </a:rPr>
              <a:t>utilisateurs</a:t>
            </a:r>
            <a:r>
              <a:rPr lang="fr-FR" sz="2800" dirty="0">
                <a:solidFill>
                  <a:schemeClr val="tx1"/>
                </a:solidFill>
              </a:rPr>
              <a:t>, etc</a:t>
            </a:r>
            <a:r>
              <a:rPr lang="fr-FR" sz="2800" dirty="0" smtClean="0">
                <a:solidFill>
                  <a:schemeClr val="tx1"/>
                </a:solidFill>
              </a:rPr>
              <a:t>.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Choix </a:t>
            </a:r>
            <a:r>
              <a:rPr lang="fr-FR" sz="2800" dirty="0">
                <a:solidFill>
                  <a:schemeClr val="tx1"/>
                </a:solidFill>
              </a:rPr>
              <a:t>pertinent d’une technique selon l’information à </a:t>
            </a:r>
            <a:r>
              <a:rPr lang="fr-FR" sz="2800" dirty="0" smtClean="0">
                <a:solidFill>
                  <a:schemeClr val="tx1"/>
                </a:solidFill>
              </a:rPr>
              <a:t>récolter, la </a:t>
            </a:r>
            <a:r>
              <a:rPr lang="fr-FR" sz="2800" dirty="0">
                <a:solidFill>
                  <a:schemeClr val="tx1"/>
                </a:solidFill>
              </a:rPr>
              <a:t>phase courante, le contexte, etc. </a:t>
            </a:r>
            <a:br>
              <a:rPr lang="fr-FR" sz="2800" dirty="0"/>
            </a:br>
            <a:endParaRPr lang="fr-FR" sz="2600" dirty="0" smtClean="0"/>
          </a:p>
        </p:txBody>
      </p:sp>
      <p:sp>
        <p:nvSpPr>
          <p:cNvPr id="4" name="Flèche droite 3"/>
          <p:cNvSpPr/>
          <p:nvPr/>
        </p:nvSpPr>
        <p:spPr>
          <a:xfrm>
            <a:off x="395536" y="1556792"/>
            <a:ext cx="64807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7565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dirty="0"/>
              <a:t>Des questions, commentaires </a:t>
            </a:r>
            <a:r>
              <a:rPr lang="fr-FR" sz="3200" dirty="0" smtClean="0"/>
              <a:t>?</a:t>
            </a:r>
            <a:endParaRPr lang="fr-FR" sz="3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703" y="332656"/>
            <a:ext cx="1724025" cy="32480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334516"/>
            <a:ext cx="1809750" cy="3238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32656"/>
            <a:ext cx="1752600" cy="32575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525" y="260648"/>
            <a:ext cx="1790700" cy="32575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3573016"/>
            <a:ext cx="1685925" cy="32289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76" y="3611116"/>
            <a:ext cx="1704975" cy="319087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4025" y="3573016"/>
            <a:ext cx="1714500" cy="32670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5988" y="3612976"/>
            <a:ext cx="17145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GB" altLang="fr-FR" sz="3200" b="1" dirty="0"/>
              <a:t>Design  in Software Engineering</a:t>
            </a:r>
            <a:r>
              <a:rPr lang="fr-FR" sz="3200" b="1" dirty="0"/>
              <a:t> (2</a:t>
            </a:r>
            <a:r>
              <a:rPr lang="fr-FR" sz="3200" b="1" dirty="0" smtClean="0"/>
              <a:t>)</a:t>
            </a:r>
            <a:endParaRPr lang="fr-FR" sz="3200" b="1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107504" y="724330"/>
            <a:ext cx="8856984" cy="11925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fr-FR" sz="2800" b="1" dirty="0"/>
              <a:t>These methods encourage strong user involvement during the design phase</a:t>
            </a:r>
            <a:endParaRPr lang="en-US" altLang="fr-FR" sz="2800" b="1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179512" y="2492896"/>
            <a:ext cx="8712968" cy="28083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fr-FR" sz="2400" b="1" dirty="0"/>
              <a:t>Limited user involvement (mainly during analysis and evaluation)</a:t>
            </a:r>
            <a:endParaRPr lang="en-US" altLang="fr-FR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fr-FR" sz="2400" b="1" dirty="0"/>
              <a:t>System-centered methods (functional guarantee) at the expense of users</a:t>
            </a:r>
            <a:endParaRPr lang="en-US" altLang="fr-FR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fr-FR" sz="2400" b="1" dirty="0"/>
              <a:t>Principle of independence between the functional core and the user interface</a:t>
            </a:r>
            <a:endParaRPr lang="en-US" altLang="fr-FR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fr-FR" sz="2400" b="1" dirty="0"/>
              <a:t>Late evaluation</a:t>
            </a:r>
            <a:endParaRPr lang="en-US" altLang="fr-FR" sz="2400" b="1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251520" y="5949280"/>
            <a:ext cx="856895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fr-FR" sz="2800" b="1" dirty="0" smtClean="0"/>
              <a:t>Design method specific to</a:t>
            </a:r>
            <a:r>
              <a:rPr lang="en-GB" altLang="en-US" sz="2800" b="1" dirty="0" smtClean="0"/>
              <a:t> HMIs</a:t>
            </a:r>
            <a:endParaRPr lang="en-GB" altLang="en-US" sz="2800" b="1" dirty="0" smtClean="0"/>
          </a:p>
        </p:txBody>
      </p:sp>
      <p:sp>
        <p:nvSpPr>
          <p:cNvPr id="3" name="Flèche vers le bas 2"/>
          <p:cNvSpPr/>
          <p:nvPr/>
        </p:nvSpPr>
        <p:spPr>
          <a:xfrm>
            <a:off x="3203848" y="1988840"/>
            <a:ext cx="22322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>
            <a:off x="3203848" y="5445224"/>
            <a:ext cx="22322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" grpId="0" animBg="1"/>
      <p:bldP spid="7" grpId="0" animBg="1"/>
    </p:bldLst>
  </p:timing>
</p:sld>
</file>

<file path=ppt/theme/theme1.xml><?xml version="1.0" encoding="utf-8"?>
<a:theme xmlns:a="http://schemas.openxmlformats.org/drawingml/2006/main" name="Facette">
  <a:themeElements>
    <a:clrScheme name="Rouge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22801</Words>
  <Application>WPS Presentation</Application>
  <PresentationFormat>Affichage à l'écran (4:3)</PresentationFormat>
  <Paragraphs>868</Paragraphs>
  <Slides>87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87</vt:i4>
      </vt:variant>
    </vt:vector>
  </HeadingPairs>
  <TitlesOfParts>
    <vt:vector size="100" baseType="lpstr">
      <vt:lpstr>Arial</vt:lpstr>
      <vt:lpstr>SimSun</vt:lpstr>
      <vt:lpstr>Wingdings</vt:lpstr>
      <vt:lpstr>Wingdings 3</vt:lpstr>
      <vt:lpstr>Arial</vt:lpstr>
      <vt:lpstr>Franklin Gothic Medium</vt:lpstr>
      <vt:lpstr>Microsoft YaHei</vt:lpstr>
      <vt:lpstr>Arial Unicode MS</vt:lpstr>
      <vt:lpstr>Franklin Gothic Book</vt:lpstr>
      <vt:lpstr>Calibri</vt:lpstr>
      <vt:lpstr>LMSans10-Bold-Identity-H</vt:lpstr>
      <vt:lpstr>Segoe Print</vt:lpstr>
      <vt:lpstr>Facette</vt:lpstr>
      <vt:lpstr>Module 2 Design of HMI</vt:lpstr>
      <vt:lpstr> examples of poor Human-Machine Interfaces</vt:lpstr>
      <vt:lpstr>examples of poor Human-Machine Interfaces HMI...</vt:lpstr>
      <vt:lpstr>... And good Human-Machine Interfaces HMI</vt:lpstr>
      <vt:lpstr>HMIs in Software Applications</vt:lpstr>
      <vt:lpstr>Impact of  HMI</vt:lpstr>
      <vt:lpstr>Stages of the Software Development Life Cycle </vt:lpstr>
      <vt:lpstr>Design  in software engineering</vt:lpstr>
      <vt:lpstr>Design  in Software Engineering (2)</vt:lpstr>
      <vt:lpstr>Outline </vt:lpstr>
      <vt:lpstr>Why a Design method for  IHM ? </vt:lpstr>
      <vt:lpstr>Overview of the HMI Design Method</vt:lpstr>
      <vt:lpstr>1- Concepts</vt:lpstr>
      <vt:lpstr>PowerPoint 演示文稿</vt:lpstr>
      <vt:lpstr>1- Concepts</vt:lpstr>
      <vt:lpstr>1- Concepts</vt:lpstr>
      <vt:lpstr>2- Characteristics - Iterative </vt:lpstr>
      <vt:lpstr>2- Characteristics – Incremental </vt:lpstr>
      <vt:lpstr>2- Caractéristiques - itérative et incrémentale </vt:lpstr>
      <vt:lpstr>2- Characteristics – Prototyped</vt:lpstr>
      <vt:lpstr>PowerPoint 演示文稿</vt:lpstr>
      <vt:lpstr>2- Characteristics – Prototyped (3)</vt:lpstr>
      <vt:lpstr>2- Characteristics – Prototyped (4) </vt:lpstr>
      <vt:lpstr>2- Characteristics – Prototyped (7) </vt:lpstr>
      <vt:lpstr>Characteristics  - centered user</vt:lpstr>
      <vt:lpstr>Caractéristiques - centrée utilisateur (2)</vt:lpstr>
      <vt:lpstr>Characteristics - centered user (3)</vt:lpstr>
      <vt:lpstr>Caractéristiques - centrée utilisateur (4)</vt:lpstr>
      <vt:lpstr>Caractéristiques - centrée utilisateur (4)</vt:lpstr>
      <vt:lpstr>PowerPoint 演示文稿</vt:lpstr>
      <vt:lpstr>Caractéristiques - centrée utilisateur (5)</vt:lpstr>
      <vt:lpstr>Caractéristiques - centrée utilisateur (6)</vt:lpstr>
      <vt:lpstr>Caractéristiques - évaluation précoce</vt:lpstr>
      <vt:lpstr>Caractéristiques - évaluation précoce (2)</vt:lpstr>
      <vt:lpstr>Caractéristiques - évaluation précoce (3)</vt:lpstr>
      <vt:lpstr>Aperçu de la méthode de conception IHM </vt:lpstr>
      <vt:lpstr>Relations concepteur/utilisateur - personas</vt:lpstr>
      <vt:lpstr>Relations concepteur/utilisateur – personas (2)</vt:lpstr>
      <vt:lpstr>Relations concepteur/utilisateur – personas (3)</vt:lpstr>
      <vt:lpstr>Relations concepteur/utilisateur – utilisateurs réelles </vt:lpstr>
      <vt:lpstr>Relations concepteur/utilisateur - informative</vt:lpstr>
      <vt:lpstr>Relations concepteur/utilisateur - participative </vt:lpstr>
      <vt:lpstr>En résumé</vt:lpstr>
      <vt:lpstr>Plan</vt:lpstr>
      <vt:lpstr>Techniques de recueil d’informations</vt:lpstr>
      <vt:lpstr>Remue-méninges (brainstorming)</vt:lpstr>
      <vt:lpstr>Remue-méninges (2)</vt:lpstr>
      <vt:lpstr>Focus group</vt:lpstr>
      <vt:lpstr>Focus group (2)</vt:lpstr>
      <vt:lpstr>Magicien d’Oz</vt:lpstr>
      <vt:lpstr>Magicien d’Oz (2)</vt:lpstr>
      <vt:lpstr>Tri par cartes</vt:lpstr>
      <vt:lpstr>Tri par cartes (2)</vt:lpstr>
      <vt:lpstr>Scénarimage (storyboard)</vt:lpstr>
      <vt:lpstr>Scénarimage (2)</vt:lpstr>
      <vt:lpstr>Conception en parallèle</vt:lpstr>
      <vt:lpstr>Conception en parallèle (2)</vt:lpstr>
      <vt:lpstr>Inspection cognitive (cognitive walkthrough)</vt:lpstr>
      <vt:lpstr>Observation </vt:lpstr>
      <vt:lpstr>Observation (2)</vt:lpstr>
      <vt:lpstr>Test A/B</vt:lpstr>
      <vt:lpstr>Test A/B (2)</vt:lpstr>
      <vt:lpstr>Test A/B (3)</vt:lpstr>
      <vt:lpstr>Audit ergonomique</vt:lpstr>
      <vt:lpstr>Enquête / entretien</vt:lpstr>
      <vt:lpstr>Enquête / entretien (2)</vt:lpstr>
      <vt:lpstr>Questionnaire </vt:lpstr>
      <vt:lpstr>Questionnaire (2)</vt:lpstr>
      <vt:lpstr>Analyse de traces</vt:lpstr>
      <vt:lpstr>Analyse de traces (2)</vt:lpstr>
      <vt:lpstr>En résumé</vt:lpstr>
      <vt:lpstr>Plan</vt:lpstr>
      <vt:lpstr>Sujet</vt:lpstr>
      <vt:lpstr>Proposition 1 : écoloApp, une application mobile</vt:lpstr>
      <vt:lpstr>Proposition 1 : écoloApp, une application mobile (2)</vt:lpstr>
      <vt:lpstr>Proposition 1 : écoloApp, une application mobile (3)</vt:lpstr>
      <vt:lpstr>Proposition 1 : écoloApp, une application mobile (4)</vt:lpstr>
      <vt:lpstr>Proposition 1 : écoloApp, une application mobile (5)</vt:lpstr>
      <vt:lpstr>Proposition 1 : écoloApp, une application mobile (6)</vt:lpstr>
      <vt:lpstr>Proposition 1 : écoloApp, une application mobile (7)</vt:lpstr>
      <vt:lpstr>Proposition 2 : Tri- déchets, une borne près des poubelles</vt:lpstr>
      <vt:lpstr>Proposition 2 : Tri- déchets, une borne près des poubelles(2)</vt:lpstr>
      <vt:lpstr>Proposition 2 : Tri- déchets, une borne près des poubelles(3)</vt:lpstr>
      <vt:lpstr>PowerPoint 演示文稿</vt:lpstr>
      <vt:lpstr>PowerPoint 演示文稿</vt:lpstr>
      <vt:lpstr>Bilan </vt:lpstr>
      <vt:lpstr>Des questions, commentaires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 Homme-Machine</dc:title>
  <dc:creator>TBS</dc:creator>
  <cp:lastModifiedBy>hp</cp:lastModifiedBy>
  <cp:revision>298</cp:revision>
  <dcterms:created xsi:type="dcterms:W3CDTF">2025-07-16T19:11:00Z</dcterms:created>
  <dcterms:modified xsi:type="dcterms:W3CDTF">2025-09-18T13:26:57Z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18B9A3C01393419F82A02C436046E36F_12</vt:lpwstr>
  </property>
  <property fmtid="{D5CDD505-2E9C-101B-9397-08002B2CF9AE}" pid="3" name="KSOProductBuildVer">
    <vt:lpwstr>1036-12.2.0.22549</vt:lpwstr>
  </property>
</Properties>
</file>