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62" r:id="rId3"/>
    <p:sldId id="258" r:id="rId4"/>
    <p:sldId id="257" r:id="rId5"/>
    <p:sldId id="259" r:id="rId6"/>
    <p:sldId id="260" r:id="rId7"/>
    <p:sldId id="263" r:id="rId8"/>
    <p:sldId id="261"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109" d="100"/>
          <a:sy n="109" d="100"/>
        </p:scale>
        <p:origin x="954" y="78"/>
      </p:cViewPr>
      <p:guideLst>
        <p:guide orient="horz" pos="2160"/>
        <p:guide pos="2880"/>
      </p:guideLst>
    </p:cSldViewPr>
  </p:slideViewPr>
  <p:outlineViewPr>
    <p:cViewPr>
      <p:scale>
        <a:sx n="33" d="100"/>
        <a:sy n="33" d="100"/>
      </p:scale>
      <p:origin x="24"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3FEBA4-6CB9-4FFA-B699-1E0E5DB03C3A}"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fr-FR"/>
        </a:p>
      </dgm:t>
    </dgm:pt>
    <dgm:pt modelId="{96534B76-1CC7-430C-9C39-324DCFAF8E6F}">
      <dgm:prSet phldrT="[Texte]"/>
      <dgm:spPr/>
      <dgm:t>
        <a:bodyPr/>
        <a:lstStyle/>
        <a:p>
          <a:r>
            <a:rPr lang="ar-DZ" dirty="0" smtClean="0"/>
            <a:t>عناصر الاتصال</a:t>
          </a:r>
          <a:endParaRPr lang="fr-FR" dirty="0"/>
        </a:p>
      </dgm:t>
    </dgm:pt>
    <dgm:pt modelId="{09C01E2B-DB80-431A-B544-968D8A2CEA30}" type="parTrans" cxnId="{B5CA8865-F888-4342-BC0E-5B1DADD0AC1B}">
      <dgm:prSet/>
      <dgm:spPr/>
      <dgm:t>
        <a:bodyPr/>
        <a:lstStyle/>
        <a:p>
          <a:endParaRPr lang="fr-FR"/>
        </a:p>
      </dgm:t>
    </dgm:pt>
    <dgm:pt modelId="{C4B305AB-AB0C-4562-BC20-3A79BE42CDBA}" type="sibTrans" cxnId="{B5CA8865-F888-4342-BC0E-5B1DADD0AC1B}">
      <dgm:prSet/>
      <dgm:spPr/>
      <dgm:t>
        <a:bodyPr/>
        <a:lstStyle/>
        <a:p>
          <a:endParaRPr lang="fr-FR"/>
        </a:p>
      </dgm:t>
    </dgm:pt>
    <dgm:pt modelId="{0C50081E-D15B-4141-83D2-AEF4348B9609}">
      <dgm:prSet phldrT="[Texte]"/>
      <dgm:spPr/>
      <dgm:t>
        <a:bodyPr/>
        <a:lstStyle/>
        <a:p>
          <a:r>
            <a:rPr lang="ar-DZ" dirty="0" smtClean="0"/>
            <a:t>المرسل</a:t>
          </a:r>
          <a:endParaRPr lang="fr-FR" dirty="0"/>
        </a:p>
      </dgm:t>
    </dgm:pt>
    <dgm:pt modelId="{A4FD99AD-30EA-437E-A3A4-47CE319A468F}" type="parTrans" cxnId="{8423F14A-1949-4BC7-91CA-BA32182569FF}">
      <dgm:prSet/>
      <dgm:spPr/>
      <dgm:t>
        <a:bodyPr/>
        <a:lstStyle/>
        <a:p>
          <a:endParaRPr lang="fr-FR"/>
        </a:p>
      </dgm:t>
    </dgm:pt>
    <dgm:pt modelId="{5AC7ECF1-DAFA-4441-9530-45A8603E168C}" type="sibTrans" cxnId="{8423F14A-1949-4BC7-91CA-BA32182569FF}">
      <dgm:prSet/>
      <dgm:spPr/>
      <dgm:t>
        <a:bodyPr/>
        <a:lstStyle/>
        <a:p>
          <a:endParaRPr lang="fr-FR"/>
        </a:p>
      </dgm:t>
    </dgm:pt>
    <dgm:pt modelId="{94C034DE-97DC-4366-ABA2-C96A6F5DE7F5}">
      <dgm:prSet phldrT="[Texte]"/>
      <dgm:spPr/>
      <dgm:t>
        <a:bodyPr/>
        <a:lstStyle/>
        <a:p>
          <a:r>
            <a:rPr lang="ar-DZ" dirty="0" smtClean="0"/>
            <a:t>الرسالة </a:t>
          </a:r>
          <a:endParaRPr lang="fr-FR" dirty="0"/>
        </a:p>
      </dgm:t>
    </dgm:pt>
    <dgm:pt modelId="{1FFE4747-DFBA-4BBB-BE9A-8B02FD7911AC}" type="parTrans" cxnId="{A56F7DC9-F73E-49F0-9C58-8594CCE70F02}">
      <dgm:prSet/>
      <dgm:spPr/>
      <dgm:t>
        <a:bodyPr/>
        <a:lstStyle/>
        <a:p>
          <a:endParaRPr lang="fr-FR"/>
        </a:p>
      </dgm:t>
    </dgm:pt>
    <dgm:pt modelId="{93508BC6-16C1-4CA5-8F5B-2356AD58864E}" type="sibTrans" cxnId="{A56F7DC9-F73E-49F0-9C58-8594CCE70F02}">
      <dgm:prSet/>
      <dgm:spPr/>
      <dgm:t>
        <a:bodyPr/>
        <a:lstStyle/>
        <a:p>
          <a:endParaRPr lang="fr-FR"/>
        </a:p>
      </dgm:t>
    </dgm:pt>
    <dgm:pt modelId="{413F3BFC-E114-4936-99F7-0E1DCBFE0F90}">
      <dgm:prSet phldrT="[Texte]"/>
      <dgm:spPr/>
      <dgm:t>
        <a:bodyPr/>
        <a:lstStyle/>
        <a:p>
          <a:r>
            <a:rPr lang="ar-DZ" dirty="0" smtClean="0"/>
            <a:t>الوسيط</a:t>
          </a:r>
          <a:endParaRPr lang="fr-FR" dirty="0"/>
        </a:p>
      </dgm:t>
    </dgm:pt>
    <dgm:pt modelId="{5C2CD61C-4DBE-452F-B87B-C8DEF841B942}" type="parTrans" cxnId="{4C36EF1C-D32C-49EE-BD59-42F1FDAE2A9D}">
      <dgm:prSet/>
      <dgm:spPr/>
      <dgm:t>
        <a:bodyPr/>
        <a:lstStyle/>
        <a:p>
          <a:endParaRPr lang="fr-FR"/>
        </a:p>
      </dgm:t>
    </dgm:pt>
    <dgm:pt modelId="{411F4356-C574-4927-AF86-E4AE308A12D5}" type="sibTrans" cxnId="{4C36EF1C-D32C-49EE-BD59-42F1FDAE2A9D}">
      <dgm:prSet/>
      <dgm:spPr/>
      <dgm:t>
        <a:bodyPr/>
        <a:lstStyle/>
        <a:p>
          <a:endParaRPr lang="fr-FR"/>
        </a:p>
      </dgm:t>
    </dgm:pt>
    <dgm:pt modelId="{3EDBB975-161D-458E-9B8B-7C6B00C6B399}">
      <dgm:prSet phldrT="[Texte]"/>
      <dgm:spPr/>
      <dgm:t>
        <a:bodyPr/>
        <a:lstStyle/>
        <a:p>
          <a:r>
            <a:rPr lang="ar-DZ" dirty="0" smtClean="0"/>
            <a:t>الاستجابة</a:t>
          </a:r>
          <a:endParaRPr lang="fr-FR" dirty="0"/>
        </a:p>
      </dgm:t>
    </dgm:pt>
    <dgm:pt modelId="{E9E6D653-492B-494A-A3E1-2F4A03BED222}" type="parTrans" cxnId="{87C532CB-F09B-45AC-AA11-5C20BF4BE504}">
      <dgm:prSet/>
      <dgm:spPr/>
      <dgm:t>
        <a:bodyPr/>
        <a:lstStyle/>
        <a:p>
          <a:endParaRPr lang="fr-FR"/>
        </a:p>
      </dgm:t>
    </dgm:pt>
    <dgm:pt modelId="{AB1AD9DF-4EBD-4495-AAED-BA3D4F0EC700}" type="sibTrans" cxnId="{87C532CB-F09B-45AC-AA11-5C20BF4BE504}">
      <dgm:prSet/>
      <dgm:spPr/>
      <dgm:t>
        <a:bodyPr/>
        <a:lstStyle/>
        <a:p>
          <a:endParaRPr lang="fr-FR"/>
        </a:p>
      </dgm:t>
    </dgm:pt>
    <dgm:pt modelId="{B65008A4-DFED-45DF-8252-0E21C539260A}">
      <dgm:prSet phldrT="[Texte]"/>
      <dgm:spPr/>
      <dgm:t>
        <a:bodyPr/>
        <a:lstStyle/>
        <a:p>
          <a:r>
            <a:rPr lang="ar-DZ" dirty="0" smtClean="0"/>
            <a:t>المستقبل المرسل اليه</a:t>
          </a:r>
          <a:endParaRPr lang="fr-FR" dirty="0"/>
        </a:p>
      </dgm:t>
    </dgm:pt>
    <dgm:pt modelId="{7AA45CEB-F781-48B6-B38A-44E23AA3B3AF}" type="parTrans" cxnId="{1C7808EF-4CBE-466B-84FD-CDBF13CD1ADC}">
      <dgm:prSet/>
      <dgm:spPr/>
      <dgm:t>
        <a:bodyPr/>
        <a:lstStyle/>
        <a:p>
          <a:endParaRPr lang="fr-FR"/>
        </a:p>
      </dgm:t>
    </dgm:pt>
    <dgm:pt modelId="{B27A95B3-D6DC-4EB0-A580-85DAB5198BA4}" type="sibTrans" cxnId="{1C7808EF-4CBE-466B-84FD-CDBF13CD1ADC}">
      <dgm:prSet/>
      <dgm:spPr/>
      <dgm:t>
        <a:bodyPr/>
        <a:lstStyle/>
        <a:p>
          <a:endParaRPr lang="fr-FR"/>
        </a:p>
      </dgm:t>
    </dgm:pt>
    <dgm:pt modelId="{4F6C849B-096B-4921-9F85-107BA52403BC}">
      <dgm:prSet phldrT="[Texte]" custScaleX="104735"/>
      <dgm:spPr/>
    </dgm:pt>
    <dgm:pt modelId="{09DB9F20-A7DF-4D67-9873-488A7688459B}" type="parTrans" cxnId="{460425F3-2519-41D7-A78A-0447CFF1CD8D}">
      <dgm:prSet/>
      <dgm:spPr/>
      <dgm:t>
        <a:bodyPr/>
        <a:lstStyle/>
        <a:p>
          <a:endParaRPr lang="fr-FR"/>
        </a:p>
      </dgm:t>
    </dgm:pt>
    <dgm:pt modelId="{50217551-3DEA-4156-A2CC-8F8856AA1A54}" type="sibTrans" cxnId="{460425F3-2519-41D7-A78A-0447CFF1CD8D}">
      <dgm:prSet/>
      <dgm:spPr/>
      <dgm:t>
        <a:bodyPr/>
        <a:lstStyle/>
        <a:p>
          <a:endParaRPr lang="fr-FR"/>
        </a:p>
      </dgm:t>
    </dgm:pt>
    <dgm:pt modelId="{17CAD8A8-5DFA-4B03-9492-6E79DAC780BB}" type="pres">
      <dgm:prSet presAssocID="{8B3FEBA4-6CB9-4FFA-B699-1E0E5DB03C3A}" presName="composite" presStyleCnt="0">
        <dgm:presLayoutVars>
          <dgm:chMax val="1"/>
          <dgm:dir/>
          <dgm:resizeHandles val="exact"/>
        </dgm:presLayoutVars>
      </dgm:prSet>
      <dgm:spPr/>
      <dgm:t>
        <a:bodyPr/>
        <a:lstStyle/>
        <a:p>
          <a:endParaRPr lang="fr-FR"/>
        </a:p>
      </dgm:t>
    </dgm:pt>
    <dgm:pt modelId="{5CD1D4A3-C195-4C68-8C2A-60F0839A8BBC}" type="pres">
      <dgm:prSet presAssocID="{8B3FEBA4-6CB9-4FFA-B699-1E0E5DB03C3A}" presName="radial" presStyleCnt="0">
        <dgm:presLayoutVars>
          <dgm:animLvl val="ctr"/>
        </dgm:presLayoutVars>
      </dgm:prSet>
      <dgm:spPr/>
    </dgm:pt>
    <dgm:pt modelId="{D7F3B287-5920-42C7-B444-F27BBC1A520B}" type="pres">
      <dgm:prSet presAssocID="{96534B76-1CC7-430C-9C39-324DCFAF8E6F}" presName="centerShape" presStyleLbl="vennNode1" presStyleIdx="0" presStyleCnt="6" custScaleX="104735"/>
      <dgm:spPr/>
      <dgm:t>
        <a:bodyPr/>
        <a:lstStyle/>
        <a:p>
          <a:endParaRPr lang="fr-FR"/>
        </a:p>
      </dgm:t>
    </dgm:pt>
    <dgm:pt modelId="{0898539B-9A6E-493E-A997-7EDE7C2BF16B}" type="pres">
      <dgm:prSet presAssocID="{0C50081E-D15B-4141-83D2-AEF4348B9609}" presName="node" presStyleLbl="vennNode1" presStyleIdx="1" presStyleCnt="6">
        <dgm:presLayoutVars>
          <dgm:bulletEnabled val="1"/>
        </dgm:presLayoutVars>
      </dgm:prSet>
      <dgm:spPr/>
      <dgm:t>
        <a:bodyPr/>
        <a:lstStyle/>
        <a:p>
          <a:endParaRPr lang="fr-FR"/>
        </a:p>
      </dgm:t>
    </dgm:pt>
    <dgm:pt modelId="{0F252E48-E4E2-4B65-97BF-EB49D84168EC}" type="pres">
      <dgm:prSet presAssocID="{B65008A4-DFED-45DF-8252-0E21C539260A}" presName="node" presStyleLbl="vennNode1" presStyleIdx="2" presStyleCnt="6">
        <dgm:presLayoutVars>
          <dgm:bulletEnabled val="1"/>
        </dgm:presLayoutVars>
      </dgm:prSet>
      <dgm:spPr/>
      <dgm:t>
        <a:bodyPr/>
        <a:lstStyle/>
        <a:p>
          <a:endParaRPr lang="fr-FR"/>
        </a:p>
      </dgm:t>
    </dgm:pt>
    <dgm:pt modelId="{DC52792A-C1D7-4B33-98B7-E2F006974121}" type="pres">
      <dgm:prSet presAssocID="{94C034DE-97DC-4366-ABA2-C96A6F5DE7F5}" presName="node" presStyleLbl="vennNode1" presStyleIdx="3" presStyleCnt="6">
        <dgm:presLayoutVars>
          <dgm:bulletEnabled val="1"/>
        </dgm:presLayoutVars>
      </dgm:prSet>
      <dgm:spPr/>
      <dgm:t>
        <a:bodyPr/>
        <a:lstStyle/>
        <a:p>
          <a:endParaRPr lang="fr-FR"/>
        </a:p>
      </dgm:t>
    </dgm:pt>
    <dgm:pt modelId="{8B39F3C1-92AA-498D-BC1C-30623F7B0B62}" type="pres">
      <dgm:prSet presAssocID="{413F3BFC-E114-4936-99F7-0E1DCBFE0F90}" presName="node" presStyleLbl="vennNode1" presStyleIdx="4" presStyleCnt="6">
        <dgm:presLayoutVars>
          <dgm:bulletEnabled val="1"/>
        </dgm:presLayoutVars>
      </dgm:prSet>
      <dgm:spPr/>
      <dgm:t>
        <a:bodyPr/>
        <a:lstStyle/>
        <a:p>
          <a:endParaRPr lang="fr-FR"/>
        </a:p>
      </dgm:t>
    </dgm:pt>
    <dgm:pt modelId="{A47A6ABB-75A3-40E9-AFF2-EBA7952B2C84}" type="pres">
      <dgm:prSet presAssocID="{3EDBB975-161D-458E-9B8B-7C6B00C6B399}" presName="node" presStyleLbl="vennNode1" presStyleIdx="5" presStyleCnt="6">
        <dgm:presLayoutVars>
          <dgm:bulletEnabled val="1"/>
        </dgm:presLayoutVars>
      </dgm:prSet>
      <dgm:spPr/>
      <dgm:t>
        <a:bodyPr/>
        <a:lstStyle/>
        <a:p>
          <a:endParaRPr lang="fr-FR"/>
        </a:p>
      </dgm:t>
    </dgm:pt>
  </dgm:ptLst>
  <dgm:cxnLst>
    <dgm:cxn modelId="{B5CA8865-F888-4342-BC0E-5B1DADD0AC1B}" srcId="{8B3FEBA4-6CB9-4FFA-B699-1E0E5DB03C3A}" destId="{96534B76-1CC7-430C-9C39-324DCFAF8E6F}" srcOrd="0" destOrd="0" parTransId="{09C01E2B-DB80-431A-B544-968D8A2CEA30}" sibTransId="{C4B305AB-AB0C-4562-BC20-3A79BE42CDBA}"/>
    <dgm:cxn modelId="{1C7808EF-4CBE-466B-84FD-CDBF13CD1ADC}" srcId="{96534B76-1CC7-430C-9C39-324DCFAF8E6F}" destId="{B65008A4-DFED-45DF-8252-0E21C539260A}" srcOrd="1" destOrd="0" parTransId="{7AA45CEB-F781-48B6-B38A-44E23AA3B3AF}" sibTransId="{B27A95B3-D6DC-4EB0-A580-85DAB5198BA4}"/>
    <dgm:cxn modelId="{B81F3BB7-456B-49CD-873D-190306D9D2F5}" type="presOf" srcId="{8B3FEBA4-6CB9-4FFA-B699-1E0E5DB03C3A}" destId="{17CAD8A8-5DFA-4B03-9492-6E79DAC780BB}" srcOrd="0" destOrd="0" presId="urn:microsoft.com/office/officeart/2005/8/layout/radial3"/>
    <dgm:cxn modelId="{8423F14A-1949-4BC7-91CA-BA32182569FF}" srcId="{96534B76-1CC7-430C-9C39-324DCFAF8E6F}" destId="{0C50081E-D15B-4141-83D2-AEF4348B9609}" srcOrd="0" destOrd="0" parTransId="{A4FD99AD-30EA-437E-A3A4-47CE319A468F}" sibTransId="{5AC7ECF1-DAFA-4441-9530-45A8603E168C}"/>
    <dgm:cxn modelId="{4D5774D0-D114-4DD6-990E-5CDD8B992F15}" type="presOf" srcId="{0C50081E-D15B-4141-83D2-AEF4348B9609}" destId="{0898539B-9A6E-493E-A997-7EDE7C2BF16B}" srcOrd="0" destOrd="0" presId="urn:microsoft.com/office/officeart/2005/8/layout/radial3"/>
    <dgm:cxn modelId="{5A8382A7-269F-49CF-AAD4-922642E684C6}" type="presOf" srcId="{96534B76-1CC7-430C-9C39-324DCFAF8E6F}" destId="{D7F3B287-5920-42C7-B444-F27BBC1A520B}" srcOrd="0" destOrd="0" presId="urn:microsoft.com/office/officeart/2005/8/layout/radial3"/>
    <dgm:cxn modelId="{460425F3-2519-41D7-A78A-0447CFF1CD8D}" srcId="{8B3FEBA4-6CB9-4FFA-B699-1E0E5DB03C3A}" destId="{4F6C849B-096B-4921-9F85-107BA52403BC}" srcOrd="1" destOrd="0" parTransId="{09DB9F20-A7DF-4D67-9873-488A7688459B}" sibTransId="{50217551-3DEA-4156-A2CC-8F8856AA1A54}"/>
    <dgm:cxn modelId="{DD1F08A9-F252-4B33-9E3E-6317DD637486}" type="presOf" srcId="{94C034DE-97DC-4366-ABA2-C96A6F5DE7F5}" destId="{DC52792A-C1D7-4B33-98B7-E2F006974121}" srcOrd="0" destOrd="0" presId="urn:microsoft.com/office/officeart/2005/8/layout/radial3"/>
    <dgm:cxn modelId="{CC6BD230-BF9B-4D2F-ABE7-FF32A092CE2D}" type="presOf" srcId="{413F3BFC-E114-4936-99F7-0E1DCBFE0F90}" destId="{8B39F3C1-92AA-498D-BC1C-30623F7B0B62}" srcOrd="0" destOrd="0" presId="urn:microsoft.com/office/officeart/2005/8/layout/radial3"/>
    <dgm:cxn modelId="{4C36EF1C-D32C-49EE-BD59-42F1FDAE2A9D}" srcId="{96534B76-1CC7-430C-9C39-324DCFAF8E6F}" destId="{413F3BFC-E114-4936-99F7-0E1DCBFE0F90}" srcOrd="3" destOrd="0" parTransId="{5C2CD61C-4DBE-452F-B87B-C8DEF841B942}" sibTransId="{411F4356-C574-4927-AF86-E4AE308A12D5}"/>
    <dgm:cxn modelId="{A56F7DC9-F73E-49F0-9C58-8594CCE70F02}" srcId="{96534B76-1CC7-430C-9C39-324DCFAF8E6F}" destId="{94C034DE-97DC-4366-ABA2-C96A6F5DE7F5}" srcOrd="2" destOrd="0" parTransId="{1FFE4747-DFBA-4BBB-BE9A-8B02FD7911AC}" sibTransId="{93508BC6-16C1-4CA5-8F5B-2356AD58864E}"/>
    <dgm:cxn modelId="{87C532CB-F09B-45AC-AA11-5C20BF4BE504}" srcId="{96534B76-1CC7-430C-9C39-324DCFAF8E6F}" destId="{3EDBB975-161D-458E-9B8B-7C6B00C6B399}" srcOrd="4" destOrd="0" parTransId="{E9E6D653-492B-494A-A3E1-2F4A03BED222}" sibTransId="{AB1AD9DF-4EBD-4495-AAED-BA3D4F0EC700}"/>
    <dgm:cxn modelId="{494319B7-2EB2-4BF9-A302-0CD2927C5B0B}" type="presOf" srcId="{B65008A4-DFED-45DF-8252-0E21C539260A}" destId="{0F252E48-E4E2-4B65-97BF-EB49D84168EC}" srcOrd="0" destOrd="0" presId="urn:microsoft.com/office/officeart/2005/8/layout/radial3"/>
    <dgm:cxn modelId="{3A451335-DE9B-48D1-BFB4-BD6CDF615825}" type="presOf" srcId="{3EDBB975-161D-458E-9B8B-7C6B00C6B399}" destId="{A47A6ABB-75A3-40E9-AFF2-EBA7952B2C84}" srcOrd="0" destOrd="0" presId="urn:microsoft.com/office/officeart/2005/8/layout/radial3"/>
    <dgm:cxn modelId="{912C8DD5-B0D6-4FFD-BFA6-BBE4EB2558EB}" type="presParOf" srcId="{17CAD8A8-5DFA-4B03-9492-6E79DAC780BB}" destId="{5CD1D4A3-C195-4C68-8C2A-60F0839A8BBC}" srcOrd="0" destOrd="0" presId="urn:microsoft.com/office/officeart/2005/8/layout/radial3"/>
    <dgm:cxn modelId="{2E273C68-C87A-4C28-ACE6-BED0A9159AA2}" type="presParOf" srcId="{5CD1D4A3-C195-4C68-8C2A-60F0839A8BBC}" destId="{D7F3B287-5920-42C7-B444-F27BBC1A520B}" srcOrd="0" destOrd="0" presId="urn:microsoft.com/office/officeart/2005/8/layout/radial3"/>
    <dgm:cxn modelId="{C683CA38-A2D3-45F4-804C-81007F7CDB12}" type="presParOf" srcId="{5CD1D4A3-C195-4C68-8C2A-60F0839A8BBC}" destId="{0898539B-9A6E-493E-A997-7EDE7C2BF16B}" srcOrd="1" destOrd="0" presId="urn:microsoft.com/office/officeart/2005/8/layout/radial3"/>
    <dgm:cxn modelId="{13A77144-D1B6-4697-914A-6AFE30B06102}" type="presParOf" srcId="{5CD1D4A3-C195-4C68-8C2A-60F0839A8BBC}" destId="{0F252E48-E4E2-4B65-97BF-EB49D84168EC}" srcOrd="2" destOrd="0" presId="urn:microsoft.com/office/officeart/2005/8/layout/radial3"/>
    <dgm:cxn modelId="{34329372-104F-469F-9D77-73D81F21E94F}" type="presParOf" srcId="{5CD1D4A3-C195-4C68-8C2A-60F0839A8BBC}" destId="{DC52792A-C1D7-4B33-98B7-E2F006974121}" srcOrd="3" destOrd="0" presId="urn:microsoft.com/office/officeart/2005/8/layout/radial3"/>
    <dgm:cxn modelId="{D9B7FDD5-58A6-42F8-A71C-DA422ECC14A9}" type="presParOf" srcId="{5CD1D4A3-C195-4C68-8C2A-60F0839A8BBC}" destId="{8B39F3C1-92AA-498D-BC1C-30623F7B0B62}" srcOrd="4" destOrd="0" presId="urn:microsoft.com/office/officeart/2005/8/layout/radial3"/>
    <dgm:cxn modelId="{E12304A4-1CD7-4873-BC6F-A5A48859ADA1}" type="presParOf" srcId="{5CD1D4A3-C195-4C68-8C2A-60F0839A8BBC}" destId="{A47A6ABB-75A3-40E9-AFF2-EBA7952B2C84}"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88B413-2A22-4F21-A75E-1B7E0CBA06D4}"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fr-FR"/>
        </a:p>
      </dgm:t>
    </dgm:pt>
    <dgm:pt modelId="{DD8CB5FE-AD87-43F3-A9E3-34E26B75A9F5}">
      <dgm:prSet phldrT="[Texte]">
        <dgm:style>
          <a:lnRef idx="2">
            <a:schemeClr val="dk1"/>
          </a:lnRef>
          <a:fillRef idx="1">
            <a:schemeClr val="lt1"/>
          </a:fillRef>
          <a:effectRef idx="0">
            <a:schemeClr val="dk1"/>
          </a:effectRef>
          <a:fontRef idx="minor">
            <a:schemeClr val="dk1"/>
          </a:fontRef>
        </dgm:style>
      </dgm:prSet>
      <dgm:spPr/>
      <dgm:t>
        <a:bodyPr/>
        <a:lstStyle/>
        <a:p>
          <a:r>
            <a:rPr lang="ar-DZ" dirty="0" smtClean="0"/>
            <a:t>الاتصال غير اللفظي</a:t>
          </a:r>
          <a:endParaRPr lang="fr-FR" dirty="0"/>
        </a:p>
      </dgm:t>
    </dgm:pt>
    <dgm:pt modelId="{CB6AC397-DCFE-42A9-BC2E-27390C259927}" type="parTrans" cxnId="{9F9E6D32-A1DC-4339-99AF-8812C7E09A16}">
      <dgm:prSet/>
      <dgm:spPr/>
      <dgm:t>
        <a:bodyPr/>
        <a:lstStyle/>
        <a:p>
          <a:endParaRPr lang="fr-FR"/>
        </a:p>
      </dgm:t>
    </dgm:pt>
    <dgm:pt modelId="{D30396F5-1D14-40C3-84F9-11AC7EB2670A}" type="sibTrans" cxnId="{9F9E6D32-A1DC-4339-99AF-8812C7E09A16}">
      <dgm:prSet/>
      <dgm:spPr/>
      <dgm:t>
        <a:bodyPr/>
        <a:lstStyle/>
        <a:p>
          <a:endParaRPr lang="fr-FR"/>
        </a:p>
      </dgm:t>
    </dgm:pt>
    <dgm:pt modelId="{DFDCD900-FE60-4E6C-9475-E1D23C8D9DC1}">
      <dgm:prSet phldrT="[Texte]">
        <dgm:style>
          <a:lnRef idx="2">
            <a:schemeClr val="dk1"/>
          </a:lnRef>
          <a:fillRef idx="1">
            <a:schemeClr val="lt1"/>
          </a:fillRef>
          <a:effectRef idx="0">
            <a:schemeClr val="dk1"/>
          </a:effectRef>
          <a:fontRef idx="minor">
            <a:schemeClr val="dk1"/>
          </a:fontRef>
        </dgm:style>
      </dgm:prSet>
      <dgm:spPr/>
      <dgm:t>
        <a:bodyPr/>
        <a:lstStyle/>
        <a:p>
          <a:pPr rtl="1"/>
          <a:r>
            <a:rPr lang="ar-DZ" dirty="0" smtClean="0"/>
            <a:t>وهو الاتصال عن طريق استخدام لغة الجسد أو الإيماءات أو تعبيرات الوجه بهدف نقل المعلومات للآخرين</a:t>
          </a:r>
          <a:endParaRPr lang="fr-FR" dirty="0"/>
        </a:p>
      </dgm:t>
    </dgm:pt>
    <dgm:pt modelId="{59EE6925-F6C3-476A-8013-0452CC8C4F67}" type="parTrans" cxnId="{188D8DB4-3B78-4E52-84E8-40F0F0AF936D}">
      <dgm:prSet/>
      <dgm:spPr/>
      <dgm:t>
        <a:bodyPr/>
        <a:lstStyle/>
        <a:p>
          <a:endParaRPr lang="fr-FR"/>
        </a:p>
      </dgm:t>
    </dgm:pt>
    <dgm:pt modelId="{537A8AC0-188D-4B3B-8684-8EC95ED875D9}" type="sibTrans" cxnId="{188D8DB4-3B78-4E52-84E8-40F0F0AF936D}">
      <dgm:prSet/>
      <dgm:spPr/>
      <dgm:t>
        <a:bodyPr/>
        <a:lstStyle/>
        <a:p>
          <a:endParaRPr lang="fr-FR"/>
        </a:p>
      </dgm:t>
    </dgm:pt>
    <dgm:pt modelId="{B6DC1ADC-D5DC-494A-A6A6-AD96D355AEE3}">
      <dgm:prSet phldrT="[Texte]">
        <dgm:style>
          <a:lnRef idx="2">
            <a:schemeClr val="dk1"/>
          </a:lnRef>
          <a:fillRef idx="1">
            <a:schemeClr val="lt1"/>
          </a:fillRef>
          <a:effectRef idx="0">
            <a:schemeClr val="dk1"/>
          </a:effectRef>
          <a:fontRef idx="minor">
            <a:schemeClr val="dk1"/>
          </a:fontRef>
        </dgm:style>
      </dgm:prSet>
      <dgm:spPr/>
      <dgm:t>
        <a:bodyPr/>
        <a:lstStyle/>
        <a:p>
          <a:r>
            <a:rPr lang="ar-DZ" dirty="0" smtClean="0"/>
            <a:t>الاتصال البصري</a:t>
          </a:r>
          <a:endParaRPr lang="fr-FR" dirty="0"/>
        </a:p>
      </dgm:t>
    </dgm:pt>
    <dgm:pt modelId="{7FA1F594-58BC-47C7-A073-895D5D6CA024}" type="parTrans" cxnId="{7F70D519-89F9-4949-9225-B2092BFED5D3}">
      <dgm:prSet/>
      <dgm:spPr/>
      <dgm:t>
        <a:bodyPr/>
        <a:lstStyle/>
        <a:p>
          <a:endParaRPr lang="fr-FR"/>
        </a:p>
      </dgm:t>
    </dgm:pt>
    <dgm:pt modelId="{228DCB01-82BB-483A-A9BA-CC8C165EA7D9}" type="sibTrans" cxnId="{7F70D519-89F9-4949-9225-B2092BFED5D3}">
      <dgm:prSet/>
      <dgm:spPr/>
      <dgm:t>
        <a:bodyPr/>
        <a:lstStyle/>
        <a:p>
          <a:endParaRPr lang="fr-FR"/>
        </a:p>
      </dgm:t>
    </dgm:pt>
    <dgm:pt modelId="{20B4566F-7C1F-486D-854B-C8A125C19A18}">
      <dgm:prSet phldrT="[Texte]">
        <dgm:style>
          <a:lnRef idx="2">
            <a:schemeClr val="dk1"/>
          </a:lnRef>
          <a:fillRef idx="1">
            <a:schemeClr val="lt1"/>
          </a:fillRef>
          <a:effectRef idx="0">
            <a:schemeClr val="dk1"/>
          </a:effectRef>
          <a:fontRef idx="minor">
            <a:schemeClr val="dk1"/>
          </a:fontRef>
        </dgm:style>
      </dgm:prSet>
      <dgm:spPr/>
      <dgm:t>
        <a:bodyPr/>
        <a:lstStyle/>
        <a:p>
          <a:pPr rtl="1"/>
          <a:r>
            <a:rPr lang="ar-DZ" dirty="0" smtClean="0"/>
            <a:t>وهو الاتصال الذي يعتمد على نقل الصور الفوتوغرافية، والفنون، والرسومات، والمخططات والرسوم البيانية لنقل المعلومات</a:t>
          </a:r>
          <a:endParaRPr lang="fr-FR" dirty="0"/>
        </a:p>
      </dgm:t>
    </dgm:pt>
    <dgm:pt modelId="{41AA6057-439C-4B47-8268-AA347CB04473}" type="parTrans" cxnId="{E022E07B-721F-47FC-AF03-A0D003952991}">
      <dgm:prSet/>
      <dgm:spPr/>
      <dgm:t>
        <a:bodyPr/>
        <a:lstStyle/>
        <a:p>
          <a:endParaRPr lang="fr-FR"/>
        </a:p>
      </dgm:t>
    </dgm:pt>
    <dgm:pt modelId="{E84F66E3-FCDE-498B-9A08-716D54DBA381}" type="sibTrans" cxnId="{E022E07B-721F-47FC-AF03-A0D003952991}">
      <dgm:prSet/>
      <dgm:spPr/>
      <dgm:t>
        <a:bodyPr/>
        <a:lstStyle/>
        <a:p>
          <a:endParaRPr lang="fr-FR"/>
        </a:p>
      </dgm:t>
    </dgm:pt>
    <dgm:pt modelId="{D6086EA3-BF00-42D6-B4ED-25FD7FB47BF3}">
      <dgm:prSet phldrT="[Texte]">
        <dgm:style>
          <a:lnRef idx="2">
            <a:schemeClr val="dk1"/>
          </a:lnRef>
          <a:fillRef idx="1">
            <a:schemeClr val="lt1"/>
          </a:fillRef>
          <a:effectRef idx="0">
            <a:schemeClr val="dk1"/>
          </a:effectRef>
          <a:fontRef idx="minor">
            <a:schemeClr val="dk1"/>
          </a:fontRef>
        </dgm:style>
      </dgm:prSet>
      <dgm:spPr/>
      <dgm:t>
        <a:bodyPr/>
        <a:lstStyle/>
        <a:p>
          <a:r>
            <a:rPr lang="ar-DZ" dirty="0" smtClean="0"/>
            <a:t>الاتصال الشفهي</a:t>
          </a:r>
          <a:endParaRPr lang="fr-FR" dirty="0"/>
        </a:p>
      </dgm:t>
    </dgm:pt>
    <dgm:pt modelId="{AA60E0B7-D1EF-4034-B321-18D89095AC90}" type="parTrans" cxnId="{0CDCDB54-9BBB-499E-A8F0-411249FF4BEC}">
      <dgm:prSet/>
      <dgm:spPr/>
      <dgm:t>
        <a:bodyPr/>
        <a:lstStyle/>
        <a:p>
          <a:endParaRPr lang="fr-FR"/>
        </a:p>
      </dgm:t>
    </dgm:pt>
    <dgm:pt modelId="{BDFEA962-3A6D-41A5-A3D1-2699A4C4FE2A}" type="sibTrans" cxnId="{0CDCDB54-9BBB-499E-A8F0-411249FF4BEC}">
      <dgm:prSet/>
      <dgm:spPr/>
      <dgm:t>
        <a:bodyPr/>
        <a:lstStyle/>
        <a:p>
          <a:endParaRPr lang="fr-FR"/>
        </a:p>
      </dgm:t>
    </dgm:pt>
    <dgm:pt modelId="{FBE1DEE7-142B-4702-8A92-28EEE1F515AB}">
      <dgm:prSet phldrT="[Texte]">
        <dgm:style>
          <a:lnRef idx="2">
            <a:schemeClr val="dk1"/>
          </a:lnRef>
          <a:fillRef idx="1">
            <a:schemeClr val="lt1"/>
          </a:fillRef>
          <a:effectRef idx="0">
            <a:schemeClr val="dk1"/>
          </a:effectRef>
          <a:fontRef idx="minor">
            <a:schemeClr val="dk1"/>
          </a:fontRef>
        </dgm:style>
      </dgm:prSet>
      <dgm:spPr/>
      <dgm:t>
        <a:bodyPr/>
        <a:lstStyle/>
        <a:p>
          <a:pPr rtl="1"/>
          <a:r>
            <a:rPr lang="ar-DZ" dirty="0" smtClean="0"/>
            <a:t>الاتصال الشفهي أو اللفظي هو استخدام اللغة كوسيط لنقل المعلومات </a:t>
          </a:r>
          <a:endParaRPr lang="fr-FR" dirty="0"/>
        </a:p>
      </dgm:t>
    </dgm:pt>
    <dgm:pt modelId="{973DA0E2-6406-4C41-BFE9-C52FFEEF56D1}" type="parTrans" cxnId="{7038DF21-BEE0-408D-BB45-A1A6C7098C25}">
      <dgm:prSet/>
      <dgm:spPr/>
      <dgm:t>
        <a:bodyPr/>
        <a:lstStyle/>
        <a:p>
          <a:endParaRPr lang="fr-FR"/>
        </a:p>
      </dgm:t>
    </dgm:pt>
    <dgm:pt modelId="{B5B48761-B14C-4E69-864D-10E7AC6CD9C5}" type="sibTrans" cxnId="{7038DF21-BEE0-408D-BB45-A1A6C7098C25}">
      <dgm:prSet/>
      <dgm:spPr/>
      <dgm:t>
        <a:bodyPr/>
        <a:lstStyle/>
        <a:p>
          <a:endParaRPr lang="fr-FR"/>
        </a:p>
      </dgm:t>
    </dgm:pt>
    <dgm:pt modelId="{E79517F7-9364-4712-9300-41334E5C23FA}">
      <dgm:prSet phldrT="[Texte]">
        <dgm:style>
          <a:lnRef idx="2">
            <a:schemeClr val="dk1"/>
          </a:lnRef>
          <a:fillRef idx="1">
            <a:schemeClr val="lt1"/>
          </a:fillRef>
          <a:effectRef idx="0">
            <a:schemeClr val="dk1"/>
          </a:effectRef>
          <a:fontRef idx="minor">
            <a:schemeClr val="dk1"/>
          </a:fontRef>
        </dgm:style>
      </dgm:prSet>
      <dgm:spPr/>
      <dgm:t>
        <a:bodyPr/>
        <a:lstStyle/>
        <a:p>
          <a:r>
            <a:rPr lang="ar-DZ" dirty="0" smtClean="0"/>
            <a:t>الاتصال المكتوب</a:t>
          </a:r>
          <a:endParaRPr lang="fr-FR" dirty="0"/>
        </a:p>
      </dgm:t>
    </dgm:pt>
    <dgm:pt modelId="{6DD37A9B-B1ED-4AA8-AF12-2433484FB449}" type="parTrans" cxnId="{F6E49246-20EF-4B14-A421-AEF40C5BEC72}">
      <dgm:prSet/>
      <dgm:spPr/>
      <dgm:t>
        <a:bodyPr/>
        <a:lstStyle/>
        <a:p>
          <a:endParaRPr lang="fr-FR"/>
        </a:p>
      </dgm:t>
    </dgm:pt>
    <dgm:pt modelId="{984EA32D-C453-49A3-A693-07FBB2CE58A3}" type="sibTrans" cxnId="{F6E49246-20EF-4B14-A421-AEF40C5BEC72}">
      <dgm:prSet/>
      <dgm:spPr/>
      <dgm:t>
        <a:bodyPr/>
        <a:lstStyle/>
        <a:p>
          <a:endParaRPr lang="fr-FR"/>
        </a:p>
      </dgm:t>
    </dgm:pt>
    <dgm:pt modelId="{92F716F4-451A-41E7-A392-BC50C98051E3}">
      <dgm:prSet phldrT="[Texte]">
        <dgm:style>
          <a:lnRef idx="2">
            <a:schemeClr val="dk1"/>
          </a:lnRef>
          <a:fillRef idx="1">
            <a:schemeClr val="lt1"/>
          </a:fillRef>
          <a:effectRef idx="0">
            <a:schemeClr val="dk1"/>
          </a:effectRef>
          <a:fontRef idx="minor">
            <a:schemeClr val="dk1"/>
          </a:fontRef>
        </dgm:style>
      </dgm:prSet>
      <dgm:spPr/>
      <dgm:t>
        <a:bodyPr/>
        <a:lstStyle/>
        <a:p>
          <a:pPr rtl="1"/>
          <a:r>
            <a:rPr lang="ar-DZ" dirty="0" smtClean="0"/>
            <a:t>هو الاتصال الذي يستخدم عملية الكتابة أو طباعة الرموز الاحرف والأرقام لنقل الرسالة</a:t>
          </a:r>
          <a:endParaRPr lang="fr-FR" dirty="0"/>
        </a:p>
      </dgm:t>
    </dgm:pt>
    <dgm:pt modelId="{5BB441CC-25E4-48ED-AC95-99E186139F21}" type="parTrans" cxnId="{21496375-597B-4611-9F7B-3A89190DA10A}">
      <dgm:prSet/>
      <dgm:spPr/>
      <dgm:t>
        <a:bodyPr/>
        <a:lstStyle/>
        <a:p>
          <a:endParaRPr lang="fr-FR"/>
        </a:p>
      </dgm:t>
    </dgm:pt>
    <dgm:pt modelId="{F9B8324D-A903-482D-8153-EF0587CAAD40}" type="sibTrans" cxnId="{21496375-597B-4611-9F7B-3A89190DA10A}">
      <dgm:prSet/>
      <dgm:spPr/>
      <dgm:t>
        <a:bodyPr/>
        <a:lstStyle/>
        <a:p>
          <a:endParaRPr lang="fr-FR"/>
        </a:p>
      </dgm:t>
    </dgm:pt>
    <dgm:pt modelId="{96B7A85A-A99E-4F6F-BB56-C3815E0D576B}" type="pres">
      <dgm:prSet presAssocID="{E388B413-2A22-4F21-A75E-1B7E0CBA06D4}" presName="cycleMatrixDiagram" presStyleCnt="0">
        <dgm:presLayoutVars>
          <dgm:chMax val="1"/>
          <dgm:dir/>
          <dgm:animLvl val="lvl"/>
          <dgm:resizeHandles val="exact"/>
        </dgm:presLayoutVars>
      </dgm:prSet>
      <dgm:spPr/>
      <dgm:t>
        <a:bodyPr/>
        <a:lstStyle/>
        <a:p>
          <a:endParaRPr lang="fr-FR"/>
        </a:p>
      </dgm:t>
    </dgm:pt>
    <dgm:pt modelId="{911F5E31-A0AF-4556-B7A8-589863D8E41F}" type="pres">
      <dgm:prSet presAssocID="{E388B413-2A22-4F21-A75E-1B7E0CBA06D4}" presName="children" presStyleCnt="0"/>
      <dgm:spPr/>
    </dgm:pt>
    <dgm:pt modelId="{F3BAA9FC-8FC0-452C-93A1-6F454D2DDB9B}" type="pres">
      <dgm:prSet presAssocID="{E388B413-2A22-4F21-A75E-1B7E0CBA06D4}" presName="child1group" presStyleCnt="0"/>
      <dgm:spPr/>
    </dgm:pt>
    <dgm:pt modelId="{0FF540A6-385F-4932-9059-36021A7970DE}" type="pres">
      <dgm:prSet presAssocID="{E388B413-2A22-4F21-A75E-1B7E0CBA06D4}" presName="child1" presStyleLbl="bgAcc1" presStyleIdx="0" presStyleCnt="4"/>
      <dgm:spPr/>
      <dgm:t>
        <a:bodyPr/>
        <a:lstStyle/>
        <a:p>
          <a:endParaRPr lang="fr-FR"/>
        </a:p>
      </dgm:t>
    </dgm:pt>
    <dgm:pt modelId="{C804477B-1592-4934-B7FC-C414BF28585A}" type="pres">
      <dgm:prSet presAssocID="{E388B413-2A22-4F21-A75E-1B7E0CBA06D4}" presName="child1Text" presStyleLbl="bgAcc1" presStyleIdx="0" presStyleCnt="4">
        <dgm:presLayoutVars>
          <dgm:bulletEnabled val="1"/>
        </dgm:presLayoutVars>
      </dgm:prSet>
      <dgm:spPr/>
      <dgm:t>
        <a:bodyPr/>
        <a:lstStyle/>
        <a:p>
          <a:endParaRPr lang="fr-FR"/>
        </a:p>
      </dgm:t>
    </dgm:pt>
    <dgm:pt modelId="{C3A3E586-B69E-4A8A-8EE0-D34505EC8116}" type="pres">
      <dgm:prSet presAssocID="{E388B413-2A22-4F21-A75E-1B7E0CBA06D4}" presName="child2group" presStyleCnt="0"/>
      <dgm:spPr/>
    </dgm:pt>
    <dgm:pt modelId="{75D4195A-44D2-4ABE-87AB-699D055D460A}" type="pres">
      <dgm:prSet presAssocID="{E388B413-2A22-4F21-A75E-1B7E0CBA06D4}" presName="child2" presStyleLbl="bgAcc1" presStyleIdx="1" presStyleCnt="4"/>
      <dgm:spPr/>
      <dgm:t>
        <a:bodyPr/>
        <a:lstStyle/>
        <a:p>
          <a:endParaRPr lang="fr-FR"/>
        </a:p>
      </dgm:t>
    </dgm:pt>
    <dgm:pt modelId="{7E63DB0D-8486-4B03-A40E-40AA4BC5C91E}" type="pres">
      <dgm:prSet presAssocID="{E388B413-2A22-4F21-A75E-1B7E0CBA06D4}" presName="child2Text" presStyleLbl="bgAcc1" presStyleIdx="1" presStyleCnt="4">
        <dgm:presLayoutVars>
          <dgm:bulletEnabled val="1"/>
        </dgm:presLayoutVars>
      </dgm:prSet>
      <dgm:spPr/>
      <dgm:t>
        <a:bodyPr/>
        <a:lstStyle/>
        <a:p>
          <a:endParaRPr lang="fr-FR"/>
        </a:p>
      </dgm:t>
    </dgm:pt>
    <dgm:pt modelId="{E13D44AB-DE3B-473D-A7C9-4F57B04D3CCC}" type="pres">
      <dgm:prSet presAssocID="{E388B413-2A22-4F21-A75E-1B7E0CBA06D4}" presName="child3group" presStyleCnt="0"/>
      <dgm:spPr/>
    </dgm:pt>
    <dgm:pt modelId="{B9ADB5B0-687E-4855-9987-080FD6D8BA97}" type="pres">
      <dgm:prSet presAssocID="{E388B413-2A22-4F21-A75E-1B7E0CBA06D4}" presName="child3" presStyleLbl="bgAcc1" presStyleIdx="2" presStyleCnt="4"/>
      <dgm:spPr/>
      <dgm:t>
        <a:bodyPr/>
        <a:lstStyle/>
        <a:p>
          <a:endParaRPr lang="fr-FR"/>
        </a:p>
      </dgm:t>
    </dgm:pt>
    <dgm:pt modelId="{D5B91598-3ADB-49F4-900B-1691148A3085}" type="pres">
      <dgm:prSet presAssocID="{E388B413-2A22-4F21-A75E-1B7E0CBA06D4}" presName="child3Text" presStyleLbl="bgAcc1" presStyleIdx="2" presStyleCnt="4">
        <dgm:presLayoutVars>
          <dgm:bulletEnabled val="1"/>
        </dgm:presLayoutVars>
      </dgm:prSet>
      <dgm:spPr/>
      <dgm:t>
        <a:bodyPr/>
        <a:lstStyle/>
        <a:p>
          <a:endParaRPr lang="fr-FR"/>
        </a:p>
      </dgm:t>
    </dgm:pt>
    <dgm:pt modelId="{D055DC8D-7F10-4998-A873-6C03DA1E5B5E}" type="pres">
      <dgm:prSet presAssocID="{E388B413-2A22-4F21-A75E-1B7E0CBA06D4}" presName="child4group" presStyleCnt="0"/>
      <dgm:spPr/>
    </dgm:pt>
    <dgm:pt modelId="{CFD5FB59-9631-460C-AE37-8F25A11899BF}" type="pres">
      <dgm:prSet presAssocID="{E388B413-2A22-4F21-A75E-1B7E0CBA06D4}" presName="child4" presStyleLbl="bgAcc1" presStyleIdx="3" presStyleCnt="4" custLinFactNeighborX="-5896" custLinFactNeighborY="1339"/>
      <dgm:spPr/>
      <dgm:t>
        <a:bodyPr/>
        <a:lstStyle/>
        <a:p>
          <a:endParaRPr lang="fr-FR"/>
        </a:p>
      </dgm:t>
    </dgm:pt>
    <dgm:pt modelId="{D5C2B584-EF41-4403-B89D-E6F32768138B}" type="pres">
      <dgm:prSet presAssocID="{E388B413-2A22-4F21-A75E-1B7E0CBA06D4}" presName="child4Text" presStyleLbl="bgAcc1" presStyleIdx="3" presStyleCnt="4">
        <dgm:presLayoutVars>
          <dgm:bulletEnabled val="1"/>
        </dgm:presLayoutVars>
      </dgm:prSet>
      <dgm:spPr/>
      <dgm:t>
        <a:bodyPr/>
        <a:lstStyle/>
        <a:p>
          <a:endParaRPr lang="fr-FR"/>
        </a:p>
      </dgm:t>
    </dgm:pt>
    <dgm:pt modelId="{C4E4A7CB-124F-45E9-AAB8-71C546563609}" type="pres">
      <dgm:prSet presAssocID="{E388B413-2A22-4F21-A75E-1B7E0CBA06D4}" presName="childPlaceholder" presStyleCnt="0"/>
      <dgm:spPr/>
    </dgm:pt>
    <dgm:pt modelId="{0FB2935A-B00F-4997-8764-E0A6C06FAABB}" type="pres">
      <dgm:prSet presAssocID="{E388B413-2A22-4F21-A75E-1B7E0CBA06D4}" presName="circle" presStyleCnt="0"/>
      <dgm:spPr/>
    </dgm:pt>
    <dgm:pt modelId="{CA9E48A6-4C62-437E-850D-032C0EED5E68}" type="pres">
      <dgm:prSet presAssocID="{E388B413-2A22-4F21-A75E-1B7E0CBA06D4}" presName="quadrant1" presStyleLbl="node1" presStyleIdx="0" presStyleCnt="4">
        <dgm:presLayoutVars>
          <dgm:chMax val="1"/>
          <dgm:bulletEnabled val="1"/>
        </dgm:presLayoutVars>
      </dgm:prSet>
      <dgm:spPr/>
      <dgm:t>
        <a:bodyPr/>
        <a:lstStyle/>
        <a:p>
          <a:endParaRPr lang="fr-FR"/>
        </a:p>
      </dgm:t>
    </dgm:pt>
    <dgm:pt modelId="{AC8B935A-798A-436E-926D-ADCEA07B94BB}" type="pres">
      <dgm:prSet presAssocID="{E388B413-2A22-4F21-A75E-1B7E0CBA06D4}" presName="quadrant2" presStyleLbl="node1" presStyleIdx="1" presStyleCnt="4">
        <dgm:presLayoutVars>
          <dgm:chMax val="1"/>
          <dgm:bulletEnabled val="1"/>
        </dgm:presLayoutVars>
      </dgm:prSet>
      <dgm:spPr/>
      <dgm:t>
        <a:bodyPr/>
        <a:lstStyle/>
        <a:p>
          <a:endParaRPr lang="fr-FR"/>
        </a:p>
      </dgm:t>
    </dgm:pt>
    <dgm:pt modelId="{7342ED67-941B-4B63-B29F-E1DBC2F24297}" type="pres">
      <dgm:prSet presAssocID="{E388B413-2A22-4F21-A75E-1B7E0CBA06D4}" presName="quadrant3" presStyleLbl="node1" presStyleIdx="2" presStyleCnt="4">
        <dgm:presLayoutVars>
          <dgm:chMax val="1"/>
          <dgm:bulletEnabled val="1"/>
        </dgm:presLayoutVars>
      </dgm:prSet>
      <dgm:spPr/>
      <dgm:t>
        <a:bodyPr/>
        <a:lstStyle/>
        <a:p>
          <a:endParaRPr lang="fr-FR"/>
        </a:p>
      </dgm:t>
    </dgm:pt>
    <dgm:pt modelId="{9E2A3DD1-3A4C-48BF-AC71-6CA8383BA978}" type="pres">
      <dgm:prSet presAssocID="{E388B413-2A22-4F21-A75E-1B7E0CBA06D4}" presName="quadrant4" presStyleLbl="node1" presStyleIdx="3" presStyleCnt="4">
        <dgm:presLayoutVars>
          <dgm:chMax val="1"/>
          <dgm:bulletEnabled val="1"/>
        </dgm:presLayoutVars>
      </dgm:prSet>
      <dgm:spPr/>
      <dgm:t>
        <a:bodyPr/>
        <a:lstStyle/>
        <a:p>
          <a:endParaRPr lang="fr-FR"/>
        </a:p>
      </dgm:t>
    </dgm:pt>
    <dgm:pt modelId="{85FBCE93-0F12-44E3-9514-BD5C16E2FFC5}" type="pres">
      <dgm:prSet presAssocID="{E388B413-2A22-4F21-A75E-1B7E0CBA06D4}" presName="quadrantPlaceholder" presStyleCnt="0"/>
      <dgm:spPr/>
    </dgm:pt>
    <dgm:pt modelId="{C2F11C4F-73BC-499A-A56A-B2F005DFFA80}" type="pres">
      <dgm:prSet presAssocID="{E388B413-2A22-4F21-A75E-1B7E0CBA06D4}" presName="center1" presStyleLbl="fgShp" presStyleIdx="0" presStyleCnt="2"/>
      <dgm:spPr>
        <a:noFill/>
        <a:ln>
          <a:noFill/>
        </a:ln>
      </dgm:spPr>
    </dgm:pt>
    <dgm:pt modelId="{A206B2F8-9101-46B4-955E-314550BB8A24}" type="pres">
      <dgm:prSet presAssocID="{E388B413-2A22-4F21-A75E-1B7E0CBA06D4}" presName="center2" presStyleLbl="fgShp" presStyleIdx="1" presStyleCnt="2"/>
      <dgm:spPr>
        <a:noFill/>
        <a:ln>
          <a:noFill/>
        </a:ln>
      </dgm:spPr>
    </dgm:pt>
  </dgm:ptLst>
  <dgm:cxnLst>
    <dgm:cxn modelId="{0CDCDB54-9BBB-499E-A8F0-411249FF4BEC}" srcId="{E388B413-2A22-4F21-A75E-1B7E0CBA06D4}" destId="{D6086EA3-BF00-42D6-B4ED-25FD7FB47BF3}" srcOrd="2" destOrd="0" parTransId="{AA60E0B7-D1EF-4034-B321-18D89095AC90}" sibTransId="{BDFEA962-3A6D-41A5-A3D1-2699A4C4FE2A}"/>
    <dgm:cxn modelId="{404125C6-4BA4-4882-A9AD-BF2AFD6EBA71}" type="presOf" srcId="{E79517F7-9364-4712-9300-41334E5C23FA}" destId="{9E2A3DD1-3A4C-48BF-AC71-6CA8383BA978}" srcOrd="0" destOrd="0" presId="urn:microsoft.com/office/officeart/2005/8/layout/cycle4"/>
    <dgm:cxn modelId="{C6E70F03-4829-4454-92AB-C51148C4E2D0}" type="presOf" srcId="{DD8CB5FE-AD87-43F3-A9E3-34E26B75A9F5}" destId="{CA9E48A6-4C62-437E-850D-032C0EED5E68}" srcOrd="0" destOrd="0" presId="urn:microsoft.com/office/officeart/2005/8/layout/cycle4"/>
    <dgm:cxn modelId="{9A612CF8-6F2A-4D3C-94E9-40F140282D38}" type="presOf" srcId="{FBE1DEE7-142B-4702-8A92-28EEE1F515AB}" destId="{D5B91598-3ADB-49F4-900B-1691148A3085}" srcOrd="1" destOrd="0" presId="urn:microsoft.com/office/officeart/2005/8/layout/cycle4"/>
    <dgm:cxn modelId="{284F1283-3BBF-4A8A-A5BB-BAFEA37B5FD0}" type="presOf" srcId="{20B4566F-7C1F-486D-854B-C8A125C19A18}" destId="{75D4195A-44D2-4ABE-87AB-699D055D460A}" srcOrd="0" destOrd="0" presId="urn:microsoft.com/office/officeart/2005/8/layout/cycle4"/>
    <dgm:cxn modelId="{4677DC64-D7C3-4F6A-AE83-B2E03A3D1573}" type="presOf" srcId="{DFDCD900-FE60-4E6C-9475-E1D23C8D9DC1}" destId="{C804477B-1592-4934-B7FC-C414BF28585A}" srcOrd="1" destOrd="0" presId="urn:microsoft.com/office/officeart/2005/8/layout/cycle4"/>
    <dgm:cxn modelId="{9F9E6D32-A1DC-4339-99AF-8812C7E09A16}" srcId="{E388B413-2A22-4F21-A75E-1B7E0CBA06D4}" destId="{DD8CB5FE-AD87-43F3-A9E3-34E26B75A9F5}" srcOrd="0" destOrd="0" parTransId="{CB6AC397-DCFE-42A9-BC2E-27390C259927}" sibTransId="{D30396F5-1D14-40C3-84F9-11AC7EB2670A}"/>
    <dgm:cxn modelId="{F6E49246-20EF-4B14-A421-AEF40C5BEC72}" srcId="{E388B413-2A22-4F21-A75E-1B7E0CBA06D4}" destId="{E79517F7-9364-4712-9300-41334E5C23FA}" srcOrd="3" destOrd="0" parTransId="{6DD37A9B-B1ED-4AA8-AF12-2433484FB449}" sibTransId="{984EA32D-C453-49A3-A693-07FBB2CE58A3}"/>
    <dgm:cxn modelId="{188D8DB4-3B78-4E52-84E8-40F0F0AF936D}" srcId="{DD8CB5FE-AD87-43F3-A9E3-34E26B75A9F5}" destId="{DFDCD900-FE60-4E6C-9475-E1D23C8D9DC1}" srcOrd="0" destOrd="0" parTransId="{59EE6925-F6C3-476A-8013-0452CC8C4F67}" sibTransId="{537A8AC0-188D-4B3B-8684-8EC95ED875D9}"/>
    <dgm:cxn modelId="{86FFE561-BF75-4689-BBBB-29D609EE0AD8}" type="presOf" srcId="{92F716F4-451A-41E7-A392-BC50C98051E3}" destId="{CFD5FB59-9631-460C-AE37-8F25A11899BF}" srcOrd="0" destOrd="0" presId="urn:microsoft.com/office/officeart/2005/8/layout/cycle4"/>
    <dgm:cxn modelId="{7F70D519-89F9-4949-9225-B2092BFED5D3}" srcId="{E388B413-2A22-4F21-A75E-1B7E0CBA06D4}" destId="{B6DC1ADC-D5DC-494A-A6A6-AD96D355AEE3}" srcOrd="1" destOrd="0" parTransId="{7FA1F594-58BC-47C7-A073-895D5D6CA024}" sibTransId="{228DCB01-82BB-483A-A9BA-CC8C165EA7D9}"/>
    <dgm:cxn modelId="{DBB6DA41-3638-4320-B65E-A874D41C2297}" type="presOf" srcId="{D6086EA3-BF00-42D6-B4ED-25FD7FB47BF3}" destId="{7342ED67-941B-4B63-B29F-E1DBC2F24297}" srcOrd="0" destOrd="0" presId="urn:microsoft.com/office/officeart/2005/8/layout/cycle4"/>
    <dgm:cxn modelId="{B3876BE9-3FDD-4AF0-AA30-623B1A75D750}" type="presOf" srcId="{20B4566F-7C1F-486D-854B-C8A125C19A18}" destId="{7E63DB0D-8486-4B03-A40E-40AA4BC5C91E}" srcOrd="1" destOrd="0" presId="urn:microsoft.com/office/officeart/2005/8/layout/cycle4"/>
    <dgm:cxn modelId="{7038DF21-BEE0-408D-BB45-A1A6C7098C25}" srcId="{D6086EA3-BF00-42D6-B4ED-25FD7FB47BF3}" destId="{FBE1DEE7-142B-4702-8A92-28EEE1F515AB}" srcOrd="0" destOrd="0" parTransId="{973DA0E2-6406-4C41-BFE9-C52FFEEF56D1}" sibTransId="{B5B48761-B14C-4E69-864D-10E7AC6CD9C5}"/>
    <dgm:cxn modelId="{21496375-597B-4611-9F7B-3A89190DA10A}" srcId="{E79517F7-9364-4712-9300-41334E5C23FA}" destId="{92F716F4-451A-41E7-A392-BC50C98051E3}" srcOrd="0" destOrd="0" parTransId="{5BB441CC-25E4-48ED-AC95-99E186139F21}" sibTransId="{F9B8324D-A903-482D-8153-EF0587CAAD40}"/>
    <dgm:cxn modelId="{911D9CE5-03E8-4123-AE6B-F44230F1AC36}" type="presOf" srcId="{B6DC1ADC-D5DC-494A-A6A6-AD96D355AEE3}" destId="{AC8B935A-798A-436E-926D-ADCEA07B94BB}" srcOrd="0" destOrd="0" presId="urn:microsoft.com/office/officeart/2005/8/layout/cycle4"/>
    <dgm:cxn modelId="{4E3F9843-2593-4877-BA8C-FFFE66634A8F}" type="presOf" srcId="{E388B413-2A22-4F21-A75E-1B7E0CBA06D4}" destId="{96B7A85A-A99E-4F6F-BB56-C3815E0D576B}" srcOrd="0" destOrd="0" presId="urn:microsoft.com/office/officeart/2005/8/layout/cycle4"/>
    <dgm:cxn modelId="{210AAF61-26EF-4688-91F4-67E51B286C82}" type="presOf" srcId="{92F716F4-451A-41E7-A392-BC50C98051E3}" destId="{D5C2B584-EF41-4403-B89D-E6F32768138B}" srcOrd="1" destOrd="0" presId="urn:microsoft.com/office/officeart/2005/8/layout/cycle4"/>
    <dgm:cxn modelId="{E022E07B-721F-47FC-AF03-A0D003952991}" srcId="{B6DC1ADC-D5DC-494A-A6A6-AD96D355AEE3}" destId="{20B4566F-7C1F-486D-854B-C8A125C19A18}" srcOrd="0" destOrd="0" parTransId="{41AA6057-439C-4B47-8268-AA347CB04473}" sibTransId="{E84F66E3-FCDE-498B-9A08-716D54DBA381}"/>
    <dgm:cxn modelId="{C7519898-C38E-4D67-9DBB-E8F40FAECF68}" type="presOf" srcId="{DFDCD900-FE60-4E6C-9475-E1D23C8D9DC1}" destId="{0FF540A6-385F-4932-9059-36021A7970DE}" srcOrd="0" destOrd="0" presId="urn:microsoft.com/office/officeart/2005/8/layout/cycle4"/>
    <dgm:cxn modelId="{B6088A6C-0743-4CA3-9366-A9A086CB4A2A}" type="presOf" srcId="{FBE1DEE7-142B-4702-8A92-28EEE1F515AB}" destId="{B9ADB5B0-687E-4855-9987-080FD6D8BA97}" srcOrd="0" destOrd="0" presId="urn:microsoft.com/office/officeart/2005/8/layout/cycle4"/>
    <dgm:cxn modelId="{4C49DCB3-D696-4B44-86FD-93C4972BA2E0}" type="presParOf" srcId="{96B7A85A-A99E-4F6F-BB56-C3815E0D576B}" destId="{911F5E31-A0AF-4556-B7A8-589863D8E41F}" srcOrd="0" destOrd="0" presId="urn:microsoft.com/office/officeart/2005/8/layout/cycle4"/>
    <dgm:cxn modelId="{D079BD69-8EF0-45B9-A78E-0FB642BD05C9}" type="presParOf" srcId="{911F5E31-A0AF-4556-B7A8-589863D8E41F}" destId="{F3BAA9FC-8FC0-452C-93A1-6F454D2DDB9B}" srcOrd="0" destOrd="0" presId="urn:microsoft.com/office/officeart/2005/8/layout/cycle4"/>
    <dgm:cxn modelId="{CF511E8D-D226-4566-BB94-5821DD29D6CF}" type="presParOf" srcId="{F3BAA9FC-8FC0-452C-93A1-6F454D2DDB9B}" destId="{0FF540A6-385F-4932-9059-36021A7970DE}" srcOrd="0" destOrd="0" presId="urn:microsoft.com/office/officeart/2005/8/layout/cycle4"/>
    <dgm:cxn modelId="{DC87F100-E4A0-44D4-9FBA-9BBF46DED815}" type="presParOf" srcId="{F3BAA9FC-8FC0-452C-93A1-6F454D2DDB9B}" destId="{C804477B-1592-4934-B7FC-C414BF28585A}" srcOrd="1" destOrd="0" presId="urn:microsoft.com/office/officeart/2005/8/layout/cycle4"/>
    <dgm:cxn modelId="{201944C9-4846-4168-B734-E486271896D7}" type="presParOf" srcId="{911F5E31-A0AF-4556-B7A8-589863D8E41F}" destId="{C3A3E586-B69E-4A8A-8EE0-D34505EC8116}" srcOrd="1" destOrd="0" presId="urn:microsoft.com/office/officeart/2005/8/layout/cycle4"/>
    <dgm:cxn modelId="{0188946F-E6D3-4E4F-B119-22FFC8B40F5E}" type="presParOf" srcId="{C3A3E586-B69E-4A8A-8EE0-D34505EC8116}" destId="{75D4195A-44D2-4ABE-87AB-699D055D460A}" srcOrd="0" destOrd="0" presId="urn:microsoft.com/office/officeart/2005/8/layout/cycle4"/>
    <dgm:cxn modelId="{80EC7962-77A7-4581-BC8E-F4B9C1B8DCF1}" type="presParOf" srcId="{C3A3E586-B69E-4A8A-8EE0-D34505EC8116}" destId="{7E63DB0D-8486-4B03-A40E-40AA4BC5C91E}" srcOrd="1" destOrd="0" presId="urn:microsoft.com/office/officeart/2005/8/layout/cycle4"/>
    <dgm:cxn modelId="{8951B518-1CB1-4A91-8D99-32213B006AC7}" type="presParOf" srcId="{911F5E31-A0AF-4556-B7A8-589863D8E41F}" destId="{E13D44AB-DE3B-473D-A7C9-4F57B04D3CCC}" srcOrd="2" destOrd="0" presId="urn:microsoft.com/office/officeart/2005/8/layout/cycle4"/>
    <dgm:cxn modelId="{BA8E48DA-8EA2-40EA-9CE6-D03AD285D2E6}" type="presParOf" srcId="{E13D44AB-DE3B-473D-A7C9-4F57B04D3CCC}" destId="{B9ADB5B0-687E-4855-9987-080FD6D8BA97}" srcOrd="0" destOrd="0" presId="urn:microsoft.com/office/officeart/2005/8/layout/cycle4"/>
    <dgm:cxn modelId="{6EAC97C3-3E3F-4FDD-A936-CEA627F87074}" type="presParOf" srcId="{E13D44AB-DE3B-473D-A7C9-4F57B04D3CCC}" destId="{D5B91598-3ADB-49F4-900B-1691148A3085}" srcOrd="1" destOrd="0" presId="urn:microsoft.com/office/officeart/2005/8/layout/cycle4"/>
    <dgm:cxn modelId="{6D2BD81B-8F6D-4D34-8728-7837C6F7C975}" type="presParOf" srcId="{911F5E31-A0AF-4556-B7A8-589863D8E41F}" destId="{D055DC8D-7F10-4998-A873-6C03DA1E5B5E}" srcOrd="3" destOrd="0" presId="urn:microsoft.com/office/officeart/2005/8/layout/cycle4"/>
    <dgm:cxn modelId="{78268D78-E54B-482A-BD8B-144E3B8E7990}" type="presParOf" srcId="{D055DC8D-7F10-4998-A873-6C03DA1E5B5E}" destId="{CFD5FB59-9631-460C-AE37-8F25A11899BF}" srcOrd="0" destOrd="0" presId="urn:microsoft.com/office/officeart/2005/8/layout/cycle4"/>
    <dgm:cxn modelId="{3BBD0345-C5DB-4692-B593-778A2CB8B164}" type="presParOf" srcId="{D055DC8D-7F10-4998-A873-6C03DA1E5B5E}" destId="{D5C2B584-EF41-4403-B89D-E6F32768138B}" srcOrd="1" destOrd="0" presId="urn:microsoft.com/office/officeart/2005/8/layout/cycle4"/>
    <dgm:cxn modelId="{0BE3E4DC-1F2F-4E3A-AD7B-7549A90B1CD1}" type="presParOf" srcId="{911F5E31-A0AF-4556-B7A8-589863D8E41F}" destId="{C4E4A7CB-124F-45E9-AAB8-71C546563609}" srcOrd="4" destOrd="0" presId="urn:microsoft.com/office/officeart/2005/8/layout/cycle4"/>
    <dgm:cxn modelId="{4CEAAF39-2326-4663-A2ED-512E8C713B8C}" type="presParOf" srcId="{96B7A85A-A99E-4F6F-BB56-C3815E0D576B}" destId="{0FB2935A-B00F-4997-8764-E0A6C06FAABB}" srcOrd="1" destOrd="0" presId="urn:microsoft.com/office/officeart/2005/8/layout/cycle4"/>
    <dgm:cxn modelId="{47AA52F1-E2F9-4521-A6F5-8904C992329F}" type="presParOf" srcId="{0FB2935A-B00F-4997-8764-E0A6C06FAABB}" destId="{CA9E48A6-4C62-437E-850D-032C0EED5E68}" srcOrd="0" destOrd="0" presId="urn:microsoft.com/office/officeart/2005/8/layout/cycle4"/>
    <dgm:cxn modelId="{159E84DB-8B1E-48FD-A39A-1934961FE1EB}" type="presParOf" srcId="{0FB2935A-B00F-4997-8764-E0A6C06FAABB}" destId="{AC8B935A-798A-436E-926D-ADCEA07B94BB}" srcOrd="1" destOrd="0" presId="urn:microsoft.com/office/officeart/2005/8/layout/cycle4"/>
    <dgm:cxn modelId="{7DB4BAA3-60D8-4E31-A082-D3293461408D}" type="presParOf" srcId="{0FB2935A-B00F-4997-8764-E0A6C06FAABB}" destId="{7342ED67-941B-4B63-B29F-E1DBC2F24297}" srcOrd="2" destOrd="0" presId="urn:microsoft.com/office/officeart/2005/8/layout/cycle4"/>
    <dgm:cxn modelId="{E54ECA8A-B329-4D57-8920-2E7BF65DEDFB}" type="presParOf" srcId="{0FB2935A-B00F-4997-8764-E0A6C06FAABB}" destId="{9E2A3DD1-3A4C-48BF-AC71-6CA8383BA978}" srcOrd="3" destOrd="0" presId="urn:microsoft.com/office/officeart/2005/8/layout/cycle4"/>
    <dgm:cxn modelId="{6EF1D34B-B45F-4277-AE91-A8B066647BC8}" type="presParOf" srcId="{0FB2935A-B00F-4997-8764-E0A6C06FAABB}" destId="{85FBCE93-0F12-44E3-9514-BD5C16E2FFC5}" srcOrd="4" destOrd="0" presId="urn:microsoft.com/office/officeart/2005/8/layout/cycle4"/>
    <dgm:cxn modelId="{05AF863C-FA76-4565-B908-15E228EFFE45}" type="presParOf" srcId="{96B7A85A-A99E-4F6F-BB56-C3815E0D576B}" destId="{C2F11C4F-73BC-499A-A56A-B2F005DFFA80}" srcOrd="2" destOrd="0" presId="urn:microsoft.com/office/officeart/2005/8/layout/cycle4"/>
    <dgm:cxn modelId="{13840752-21BD-4CD0-9DDE-30F7319C22C9}" type="presParOf" srcId="{96B7A85A-A99E-4F6F-BB56-C3815E0D576B}" destId="{A206B2F8-9101-46B4-955E-314550BB8A24}"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52036F-33DE-4802-83D5-A5CFD1FE21A4}"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fr-FR"/>
        </a:p>
      </dgm:t>
    </dgm:pt>
    <dgm:pt modelId="{D3EF10DD-C595-4FF7-A9F4-E24AED8302D4}">
      <dgm:prSet phldrT="[Texte]"/>
      <dgm:spPr/>
      <dgm:t>
        <a:bodyPr/>
        <a:lstStyle/>
        <a:p>
          <a:pPr rtl="1"/>
          <a:r>
            <a:rPr lang="ar-DZ" dirty="0" smtClean="0"/>
            <a:t>خصائص تكنولوجيا الإعلام والاتصال </a:t>
          </a:r>
          <a:endParaRPr lang="fr-FR" dirty="0"/>
        </a:p>
      </dgm:t>
    </dgm:pt>
    <dgm:pt modelId="{D2550607-DCB3-4EF2-8414-AC729B50B131}" type="parTrans" cxnId="{6E42DF04-028D-45A8-9A30-3A7689BC6C72}">
      <dgm:prSet/>
      <dgm:spPr/>
      <dgm:t>
        <a:bodyPr/>
        <a:lstStyle/>
        <a:p>
          <a:endParaRPr lang="fr-FR"/>
        </a:p>
      </dgm:t>
    </dgm:pt>
    <dgm:pt modelId="{F1E930EB-96B9-4B7A-BDB6-684D87D7821F}" type="sibTrans" cxnId="{6E42DF04-028D-45A8-9A30-3A7689BC6C72}">
      <dgm:prSet/>
      <dgm:spPr/>
      <dgm:t>
        <a:bodyPr/>
        <a:lstStyle/>
        <a:p>
          <a:endParaRPr lang="fr-FR"/>
        </a:p>
      </dgm:t>
    </dgm:pt>
    <dgm:pt modelId="{2225A2F1-A7FD-46A6-A35D-6CDCFD934891}">
      <dgm:prSet/>
      <dgm:spPr/>
      <dgm:t>
        <a:bodyPr/>
        <a:lstStyle/>
        <a:p>
          <a:pPr rtl="1"/>
          <a:r>
            <a:rPr lang="ar-DZ" dirty="0" smtClean="0"/>
            <a:t>الشمولية و الانتشار </a:t>
          </a:r>
          <a:endParaRPr lang="fr-FR" dirty="0"/>
        </a:p>
      </dgm:t>
    </dgm:pt>
    <dgm:pt modelId="{044AC8F9-5624-4CB7-AF32-1352295D43BD}" type="parTrans" cxnId="{A24C4039-78A8-4C23-9BD3-E1322CD4D66F}">
      <dgm:prSet/>
      <dgm:spPr/>
      <dgm:t>
        <a:bodyPr/>
        <a:lstStyle/>
        <a:p>
          <a:endParaRPr lang="fr-FR"/>
        </a:p>
      </dgm:t>
    </dgm:pt>
    <dgm:pt modelId="{BDDBA013-05D1-40F5-822F-9814C5569264}" type="sibTrans" cxnId="{A24C4039-78A8-4C23-9BD3-E1322CD4D66F}">
      <dgm:prSet/>
      <dgm:spPr/>
      <dgm:t>
        <a:bodyPr/>
        <a:lstStyle/>
        <a:p>
          <a:endParaRPr lang="fr-FR"/>
        </a:p>
      </dgm:t>
    </dgm:pt>
    <dgm:pt modelId="{7686F24C-2E30-4F24-B54E-C24BE3F47FF6}">
      <dgm:prSet/>
      <dgm:spPr/>
      <dgm:t>
        <a:bodyPr/>
        <a:lstStyle/>
        <a:p>
          <a:pPr rtl="1"/>
          <a:r>
            <a:rPr lang="ar-DZ" dirty="0" smtClean="0"/>
            <a:t>التفاعلية</a:t>
          </a:r>
          <a:endParaRPr lang="fr-FR" dirty="0"/>
        </a:p>
      </dgm:t>
    </dgm:pt>
    <dgm:pt modelId="{2F148F7C-7027-4D29-95C4-CD0F2472EF10}" type="parTrans" cxnId="{CF6C227A-8A64-45BF-91E5-F634BF2652DD}">
      <dgm:prSet/>
      <dgm:spPr/>
      <dgm:t>
        <a:bodyPr/>
        <a:lstStyle/>
        <a:p>
          <a:endParaRPr lang="fr-FR"/>
        </a:p>
      </dgm:t>
    </dgm:pt>
    <dgm:pt modelId="{C6ACC3F6-7266-4767-A670-D33AFDEE1CC9}" type="sibTrans" cxnId="{CF6C227A-8A64-45BF-91E5-F634BF2652DD}">
      <dgm:prSet/>
      <dgm:spPr/>
      <dgm:t>
        <a:bodyPr/>
        <a:lstStyle/>
        <a:p>
          <a:endParaRPr lang="fr-FR"/>
        </a:p>
      </dgm:t>
    </dgm:pt>
    <dgm:pt modelId="{BABC102C-0CE1-42BA-A372-B7485F69BB79}">
      <dgm:prSet/>
      <dgm:spPr/>
      <dgm:t>
        <a:bodyPr/>
        <a:lstStyle/>
        <a:p>
          <a:pPr rtl="1"/>
          <a:r>
            <a:rPr lang="ar-DZ" dirty="0" smtClean="0"/>
            <a:t>مرونة الاستعمال</a:t>
          </a:r>
          <a:endParaRPr lang="fr-FR" dirty="0"/>
        </a:p>
      </dgm:t>
    </dgm:pt>
    <dgm:pt modelId="{06FC64E9-E649-440D-A898-84D801583ABA}" type="parTrans" cxnId="{5F2FE45F-8F5D-41B0-9A74-9D47D20BDA8D}">
      <dgm:prSet/>
      <dgm:spPr/>
      <dgm:t>
        <a:bodyPr/>
        <a:lstStyle/>
        <a:p>
          <a:endParaRPr lang="fr-FR"/>
        </a:p>
      </dgm:t>
    </dgm:pt>
    <dgm:pt modelId="{846450DB-E3BC-4CC6-8D38-EEED4CD5EB82}" type="sibTrans" cxnId="{5F2FE45F-8F5D-41B0-9A74-9D47D20BDA8D}">
      <dgm:prSet/>
      <dgm:spPr/>
      <dgm:t>
        <a:bodyPr/>
        <a:lstStyle/>
        <a:p>
          <a:endParaRPr lang="fr-FR"/>
        </a:p>
      </dgm:t>
    </dgm:pt>
    <dgm:pt modelId="{1B8DD0E8-1DFB-4C3D-9A47-2D5FBAC1A2B2}">
      <dgm:prSet/>
      <dgm:spPr/>
      <dgm:t>
        <a:bodyPr/>
        <a:lstStyle/>
        <a:p>
          <a:pPr rtl="1"/>
          <a:r>
            <a:rPr lang="ar-DZ" dirty="0" smtClean="0"/>
            <a:t>تعدد الاستخدام الزمني</a:t>
          </a:r>
          <a:endParaRPr lang="fr-FR" dirty="0"/>
        </a:p>
      </dgm:t>
    </dgm:pt>
    <dgm:pt modelId="{D8B3D554-1887-4E03-BDAE-C6243FD29F6D}" type="parTrans" cxnId="{3FC83D88-AD75-4D65-99BA-4D0997AA8AE8}">
      <dgm:prSet/>
      <dgm:spPr/>
      <dgm:t>
        <a:bodyPr/>
        <a:lstStyle/>
        <a:p>
          <a:endParaRPr lang="fr-FR"/>
        </a:p>
      </dgm:t>
    </dgm:pt>
    <dgm:pt modelId="{834507EF-7DD1-4164-8947-E68E51602DB9}" type="sibTrans" cxnId="{3FC83D88-AD75-4D65-99BA-4D0997AA8AE8}">
      <dgm:prSet/>
      <dgm:spPr/>
      <dgm:t>
        <a:bodyPr/>
        <a:lstStyle/>
        <a:p>
          <a:endParaRPr lang="fr-FR"/>
        </a:p>
      </dgm:t>
    </dgm:pt>
    <dgm:pt modelId="{045E3AA4-08F2-42E5-A75E-3579E24CE0CB}">
      <dgm:prSet/>
      <dgm:spPr/>
      <dgm:t>
        <a:bodyPr/>
        <a:lstStyle/>
        <a:p>
          <a:pPr rtl="1"/>
          <a:r>
            <a:rPr lang="ar-DZ" dirty="0" smtClean="0"/>
            <a:t>الفردية واللاجماهيرية</a:t>
          </a:r>
          <a:endParaRPr lang="fr-FR" dirty="0"/>
        </a:p>
      </dgm:t>
    </dgm:pt>
    <dgm:pt modelId="{3AE3ED93-151A-474F-84F3-8E6116D75E8D}" type="parTrans" cxnId="{ACF36CAB-C610-4854-9A80-800835135351}">
      <dgm:prSet/>
      <dgm:spPr/>
      <dgm:t>
        <a:bodyPr/>
        <a:lstStyle/>
        <a:p>
          <a:endParaRPr lang="fr-FR"/>
        </a:p>
      </dgm:t>
    </dgm:pt>
    <dgm:pt modelId="{C766AB30-0A98-4F2A-A7FB-EA36347CA590}" type="sibTrans" cxnId="{ACF36CAB-C610-4854-9A80-800835135351}">
      <dgm:prSet/>
      <dgm:spPr/>
      <dgm:t>
        <a:bodyPr/>
        <a:lstStyle/>
        <a:p>
          <a:endParaRPr lang="fr-FR"/>
        </a:p>
      </dgm:t>
    </dgm:pt>
    <dgm:pt modelId="{34219CB9-753F-4AF3-8455-DFD56FF21B29}" type="pres">
      <dgm:prSet presAssocID="{3452036F-33DE-4802-83D5-A5CFD1FE21A4}" presName="Name0" presStyleCnt="0">
        <dgm:presLayoutVars>
          <dgm:chMax val="1"/>
          <dgm:dir/>
          <dgm:animLvl val="ctr"/>
          <dgm:resizeHandles val="exact"/>
        </dgm:presLayoutVars>
      </dgm:prSet>
      <dgm:spPr/>
    </dgm:pt>
    <dgm:pt modelId="{56185D45-D5A6-452F-9804-BA3E72E41AF6}" type="pres">
      <dgm:prSet presAssocID="{D3EF10DD-C595-4FF7-A9F4-E24AED8302D4}" presName="centerShape" presStyleLbl="node0" presStyleIdx="0" presStyleCnt="1"/>
      <dgm:spPr/>
      <dgm:t>
        <a:bodyPr/>
        <a:lstStyle/>
        <a:p>
          <a:endParaRPr lang="fr-FR"/>
        </a:p>
      </dgm:t>
    </dgm:pt>
    <dgm:pt modelId="{CE3DB2F1-0214-4013-844F-4C26F00D741E}" type="pres">
      <dgm:prSet presAssocID="{2F148F7C-7027-4D29-95C4-CD0F2472EF10}" presName="parTrans" presStyleLbl="sibTrans2D1" presStyleIdx="0" presStyleCnt="5"/>
      <dgm:spPr/>
    </dgm:pt>
    <dgm:pt modelId="{B7763E0F-01AC-417C-8045-63AA0B6604C0}" type="pres">
      <dgm:prSet presAssocID="{2F148F7C-7027-4D29-95C4-CD0F2472EF10}" presName="connectorText" presStyleLbl="sibTrans2D1" presStyleIdx="0" presStyleCnt="5"/>
      <dgm:spPr/>
    </dgm:pt>
    <dgm:pt modelId="{6B82797A-3DA7-43B1-9140-6DEC7A986719}" type="pres">
      <dgm:prSet presAssocID="{7686F24C-2E30-4F24-B54E-C24BE3F47FF6}" presName="node" presStyleLbl="node1" presStyleIdx="0" presStyleCnt="5">
        <dgm:presLayoutVars>
          <dgm:bulletEnabled val="1"/>
        </dgm:presLayoutVars>
      </dgm:prSet>
      <dgm:spPr/>
      <dgm:t>
        <a:bodyPr/>
        <a:lstStyle/>
        <a:p>
          <a:endParaRPr lang="fr-FR"/>
        </a:p>
      </dgm:t>
    </dgm:pt>
    <dgm:pt modelId="{A52175AA-4B58-42DD-8715-6BDA9715AE63}" type="pres">
      <dgm:prSet presAssocID="{044AC8F9-5624-4CB7-AF32-1352295D43BD}" presName="parTrans" presStyleLbl="sibTrans2D1" presStyleIdx="1" presStyleCnt="5"/>
      <dgm:spPr/>
    </dgm:pt>
    <dgm:pt modelId="{B7B846A9-0CDC-49BB-BC4F-C263A154F0ED}" type="pres">
      <dgm:prSet presAssocID="{044AC8F9-5624-4CB7-AF32-1352295D43BD}" presName="connectorText" presStyleLbl="sibTrans2D1" presStyleIdx="1" presStyleCnt="5"/>
      <dgm:spPr/>
    </dgm:pt>
    <dgm:pt modelId="{21FB889A-1913-4C04-8342-7F65A407C2D3}" type="pres">
      <dgm:prSet presAssocID="{2225A2F1-A7FD-46A6-A35D-6CDCFD934891}" presName="node" presStyleLbl="node1" presStyleIdx="1" presStyleCnt="5" custRadScaleRad="100216" custRadScaleInc="160">
        <dgm:presLayoutVars>
          <dgm:bulletEnabled val="1"/>
        </dgm:presLayoutVars>
      </dgm:prSet>
      <dgm:spPr/>
      <dgm:t>
        <a:bodyPr/>
        <a:lstStyle/>
        <a:p>
          <a:endParaRPr lang="fr-FR"/>
        </a:p>
      </dgm:t>
    </dgm:pt>
    <dgm:pt modelId="{713E899B-B774-4FAF-B880-67E960CF8729}" type="pres">
      <dgm:prSet presAssocID="{06FC64E9-E649-440D-A898-84D801583ABA}" presName="parTrans" presStyleLbl="sibTrans2D1" presStyleIdx="2" presStyleCnt="5"/>
      <dgm:spPr/>
    </dgm:pt>
    <dgm:pt modelId="{D899E1E0-B9C9-4C08-BEF0-9C0D3B0ED730}" type="pres">
      <dgm:prSet presAssocID="{06FC64E9-E649-440D-A898-84D801583ABA}" presName="connectorText" presStyleLbl="sibTrans2D1" presStyleIdx="2" presStyleCnt="5"/>
      <dgm:spPr/>
    </dgm:pt>
    <dgm:pt modelId="{54A117AB-5C34-4480-9530-C902CDB8002A}" type="pres">
      <dgm:prSet presAssocID="{BABC102C-0CE1-42BA-A372-B7485F69BB79}" presName="node" presStyleLbl="node1" presStyleIdx="2" presStyleCnt="5">
        <dgm:presLayoutVars>
          <dgm:bulletEnabled val="1"/>
        </dgm:presLayoutVars>
      </dgm:prSet>
      <dgm:spPr/>
    </dgm:pt>
    <dgm:pt modelId="{19B9DB06-335E-47E8-8B09-8846A6A6715F}" type="pres">
      <dgm:prSet presAssocID="{D8B3D554-1887-4E03-BDAE-C6243FD29F6D}" presName="parTrans" presStyleLbl="sibTrans2D1" presStyleIdx="3" presStyleCnt="5"/>
      <dgm:spPr/>
    </dgm:pt>
    <dgm:pt modelId="{8BD8415E-33EF-475F-9CA1-8F2D4A8B684E}" type="pres">
      <dgm:prSet presAssocID="{D8B3D554-1887-4E03-BDAE-C6243FD29F6D}" presName="connectorText" presStyleLbl="sibTrans2D1" presStyleIdx="3" presStyleCnt="5"/>
      <dgm:spPr/>
    </dgm:pt>
    <dgm:pt modelId="{82606E88-1583-44BC-BAA8-E1DCBB022919}" type="pres">
      <dgm:prSet presAssocID="{1B8DD0E8-1DFB-4C3D-9A47-2D5FBAC1A2B2}" presName="node" presStyleLbl="node1" presStyleIdx="3" presStyleCnt="5">
        <dgm:presLayoutVars>
          <dgm:bulletEnabled val="1"/>
        </dgm:presLayoutVars>
      </dgm:prSet>
      <dgm:spPr/>
    </dgm:pt>
    <dgm:pt modelId="{CEB62831-13AF-41C7-A605-83B1D322BD67}" type="pres">
      <dgm:prSet presAssocID="{3AE3ED93-151A-474F-84F3-8E6116D75E8D}" presName="parTrans" presStyleLbl="sibTrans2D1" presStyleIdx="4" presStyleCnt="5"/>
      <dgm:spPr/>
    </dgm:pt>
    <dgm:pt modelId="{C3406ECF-8978-447E-A294-AED7EF7DA6E9}" type="pres">
      <dgm:prSet presAssocID="{3AE3ED93-151A-474F-84F3-8E6116D75E8D}" presName="connectorText" presStyleLbl="sibTrans2D1" presStyleIdx="4" presStyleCnt="5"/>
      <dgm:spPr/>
    </dgm:pt>
    <dgm:pt modelId="{9B0B7B56-EE9E-467E-887F-616E438CFBEF}" type="pres">
      <dgm:prSet presAssocID="{045E3AA4-08F2-42E5-A75E-3579E24CE0CB}" presName="node" presStyleLbl="node1" presStyleIdx="4" presStyleCnt="5">
        <dgm:presLayoutVars>
          <dgm:bulletEnabled val="1"/>
        </dgm:presLayoutVars>
      </dgm:prSet>
      <dgm:spPr/>
      <dgm:t>
        <a:bodyPr/>
        <a:lstStyle/>
        <a:p>
          <a:endParaRPr lang="fr-FR"/>
        </a:p>
      </dgm:t>
    </dgm:pt>
  </dgm:ptLst>
  <dgm:cxnLst>
    <dgm:cxn modelId="{5F2FE45F-8F5D-41B0-9A74-9D47D20BDA8D}" srcId="{D3EF10DD-C595-4FF7-A9F4-E24AED8302D4}" destId="{BABC102C-0CE1-42BA-A372-B7485F69BB79}" srcOrd="2" destOrd="0" parTransId="{06FC64E9-E649-440D-A898-84D801583ABA}" sibTransId="{846450DB-E3BC-4CC6-8D38-EEED4CD5EB82}"/>
    <dgm:cxn modelId="{A24C4039-78A8-4C23-9BD3-E1322CD4D66F}" srcId="{D3EF10DD-C595-4FF7-A9F4-E24AED8302D4}" destId="{2225A2F1-A7FD-46A6-A35D-6CDCFD934891}" srcOrd="1" destOrd="0" parTransId="{044AC8F9-5624-4CB7-AF32-1352295D43BD}" sibTransId="{BDDBA013-05D1-40F5-822F-9814C5569264}"/>
    <dgm:cxn modelId="{F42A62C4-9453-4DC0-AF56-7AF761F0B654}" type="presOf" srcId="{D8B3D554-1887-4E03-BDAE-C6243FD29F6D}" destId="{19B9DB06-335E-47E8-8B09-8846A6A6715F}" srcOrd="0" destOrd="0" presId="urn:microsoft.com/office/officeart/2005/8/layout/radial5"/>
    <dgm:cxn modelId="{117B7824-C2C1-4C76-9857-97B459168393}" type="presOf" srcId="{2F148F7C-7027-4D29-95C4-CD0F2472EF10}" destId="{B7763E0F-01AC-417C-8045-63AA0B6604C0}" srcOrd="1" destOrd="0" presId="urn:microsoft.com/office/officeart/2005/8/layout/radial5"/>
    <dgm:cxn modelId="{D795D17D-7053-4E10-869A-8C321186DBA6}" type="presOf" srcId="{045E3AA4-08F2-42E5-A75E-3579E24CE0CB}" destId="{9B0B7B56-EE9E-467E-887F-616E438CFBEF}" srcOrd="0" destOrd="0" presId="urn:microsoft.com/office/officeart/2005/8/layout/radial5"/>
    <dgm:cxn modelId="{C0D36E86-FC5B-453E-A896-2152FA25CD15}" type="presOf" srcId="{7686F24C-2E30-4F24-B54E-C24BE3F47FF6}" destId="{6B82797A-3DA7-43B1-9140-6DEC7A986719}" srcOrd="0" destOrd="0" presId="urn:microsoft.com/office/officeart/2005/8/layout/radial5"/>
    <dgm:cxn modelId="{7D815DF2-DF2B-43F5-99C2-E4174F787513}" type="presOf" srcId="{3AE3ED93-151A-474F-84F3-8E6116D75E8D}" destId="{CEB62831-13AF-41C7-A605-83B1D322BD67}" srcOrd="0" destOrd="0" presId="urn:microsoft.com/office/officeart/2005/8/layout/radial5"/>
    <dgm:cxn modelId="{9A10A1AB-7E7D-4E8A-9E85-7BF5A4A515B8}" type="presOf" srcId="{BABC102C-0CE1-42BA-A372-B7485F69BB79}" destId="{54A117AB-5C34-4480-9530-C902CDB8002A}" srcOrd="0" destOrd="0" presId="urn:microsoft.com/office/officeart/2005/8/layout/radial5"/>
    <dgm:cxn modelId="{13E54F1E-CA29-4502-8B81-20F21A08B3E1}" type="presOf" srcId="{2F148F7C-7027-4D29-95C4-CD0F2472EF10}" destId="{CE3DB2F1-0214-4013-844F-4C26F00D741E}" srcOrd="0" destOrd="0" presId="urn:microsoft.com/office/officeart/2005/8/layout/radial5"/>
    <dgm:cxn modelId="{5AB7A825-F42F-43D6-96C6-A90E890C74F8}" type="presOf" srcId="{3AE3ED93-151A-474F-84F3-8E6116D75E8D}" destId="{C3406ECF-8978-447E-A294-AED7EF7DA6E9}" srcOrd="1" destOrd="0" presId="urn:microsoft.com/office/officeart/2005/8/layout/radial5"/>
    <dgm:cxn modelId="{CFF04027-05FA-489C-BA8B-BFBCAC98B2E8}" type="presOf" srcId="{06FC64E9-E649-440D-A898-84D801583ABA}" destId="{D899E1E0-B9C9-4C08-BEF0-9C0D3B0ED730}" srcOrd="1" destOrd="0" presId="urn:microsoft.com/office/officeart/2005/8/layout/radial5"/>
    <dgm:cxn modelId="{4979B0E6-863E-40F3-8A97-A824A742A933}" type="presOf" srcId="{044AC8F9-5624-4CB7-AF32-1352295D43BD}" destId="{B7B846A9-0CDC-49BB-BC4F-C263A154F0ED}" srcOrd="1" destOrd="0" presId="urn:microsoft.com/office/officeart/2005/8/layout/radial5"/>
    <dgm:cxn modelId="{5F6F2040-B2F8-45A3-B84E-B2ADA6EF4E14}" type="presOf" srcId="{06FC64E9-E649-440D-A898-84D801583ABA}" destId="{713E899B-B774-4FAF-B880-67E960CF8729}" srcOrd="0" destOrd="0" presId="urn:microsoft.com/office/officeart/2005/8/layout/radial5"/>
    <dgm:cxn modelId="{ACF36CAB-C610-4854-9A80-800835135351}" srcId="{D3EF10DD-C595-4FF7-A9F4-E24AED8302D4}" destId="{045E3AA4-08F2-42E5-A75E-3579E24CE0CB}" srcOrd="4" destOrd="0" parTransId="{3AE3ED93-151A-474F-84F3-8E6116D75E8D}" sibTransId="{C766AB30-0A98-4F2A-A7FB-EA36347CA590}"/>
    <dgm:cxn modelId="{76C029A4-5880-4A1D-80FA-F3FC564353C2}" type="presOf" srcId="{044AC8F9-5624-4CB7-AF32-1352295D43BD}" destId="{A52175AA-4B58-42DD-8715-6BDA9715AE63}" srcOrd="0" destOrd="0" presId="urn:microsoft.com/office/officeart/2005/8/layout/radial5"/>
    <dgm:cxn modelId="{34EA5DD4-B674-47D4-9B4D-D38BEE540862}" type="presOf" srcId="{3452036F-33DE-4802-83D5-A5CFD1FE21A4}" destId="{34219CB9-753F-4AF3-8455-DFD56FF21B29}" srcOrd="0" destOrd="0" presId="urn:microsoft.com/office/officeart/2005/8/layout/radial5"/>
    <dgm:cxn modelId="{C46FC8C7-54B3-4B42-ABA8-D4F13336BE09}" type="presOf" srcId="{2225A2F1-A7FD-46A6-A35D-6CDCFD934891}" destId="{21FB889A-1913-4C04-8342-7F65A407C2D3}" srcOrd="0" destOrd="0" presId="urn:microsoft.com/office/officeart/2005/8/layout/radial5"/>
    <dgm:cxn modelId="{6E42DF04-028D-45A8-9A30-3A7689BC6C72}" srcId="{3452036F-33DE-4802-83D5-A5CFD1FE21A4}" destId="{D3EF10DD-C595-4FF7-A9F4-E24AED8302D4}" srcOrd="0" destOrd="0" parTransId="{D2550607-DCB3-4EF2-8414-AC729B50B131}" sibTransId="{F1E930EB-96B9-4B7A-BDB6-684D87D7821F}"/>
    <dgm:cxn modelId="{6CE27053-B8C6-4DD3-9F9D-FD83FF2FBC97}" type="presOf" srcId="{D3EF10DD-C595-4FF7-A9F4-E24AED8302D4}" destId="{56185D45-D5A6-452F-9804-BA3E72E41AF6}" srcOrd="0" destOrd="0" presId="urn:microsoft.com/office/officeart/2005/8/layout/radial5"/>
    <dgm:cxn modelId="{3FC83D88-AD75-4D65-99BA-4D0997AA8AE8}" srcId="{D3EF10DD-C595-4FF7-A9F4-E24AED8302D4}" destId="{1B8DD0E8-1DFB-4C3D-9A47-2D5FBAC1A2B2}" srcOrd="3" destOrd="0" parTransId="{D8B3D554-1887-4E03-BDAE-C6243FD29F6D}" sibTransId="{834507EF-7DD1-4164-8947-E68E51602DB9}"/>
    <dgm:cxn modelId="{B288BB6B-BD36-439B-8A99-6349E8F9DB5C}" type="presOf" srcId="{D8B3D554-1887-4E03-BDAE-C6243FD29F6D}" destId="{8BD8415E-33EF-475F-9CA1-8F2D4A8B684E}" srcOrd="1" destOrd="0" presId="urn:microsoft.com/office/officeart/2005/8/layout/radial5"/>
    <dgm:cxn modelId="{EA9F8141-358D-4F67-94B5-8D2783B9E01E}" type="presOf" srcId="{1B8DD0E8-1DFB-4C3D-9A47-2D5FBAC1A2B2}" destId="{82606E88-1583-44BC-BAA8-E1DCBB022919}" srcOrd="0" destOrd="0" presId="urn:microsoft.com/office/officeart/2005/8/layout/radial5"/>
    <dgm:cxn modelId="{CF6C227A-8A64-45BF-91E5-F634BF2652DD}" srcId="{D3EF10DD-C595-4FF7-A9F4-E24AED8302D4}" destId="{7686F24C-2E30-4F24-B54E-C24BE3F47FF6}" srcOrd="0" destOrd="0" parTransId="{2F148F7C-7027-4D29-95C4-CD0F2472EF10}" sibTransId="{C6ACC3F6-7266-4767-A670-D33AFDEE1CC9}"/>
    <dgm:cxn modelId="{AF04DA51-FA5A-48EA-B4F0-1E2E82F0DC49}" type="presParOf" srcId="{34219CB9-753F-4AF3-8455-DFD56FF21B29}" destId="{56185D45-D5A6-452F-9804-BA3E72E41AF6}" srcOrd="0" destOrd="0" presId="urn:microsoft.com/office/officeart/2005/8/layout/radial5"/>
    <dgm:cxn modelId="{C3E1940B-DC45-447E-AA4D-C84DDE9D8A96}" type="presParOf" srcId="{34219CB9-753F-4AF3-8455-DFD56FF21B29}" destId="{CE3DB2F1-0214-4013-844F-4C26F00D741E}" srcOrd="1" destOrd="0" presId="urn:microsoft.com/office/officeart/2005/8/layout/radial5"/>
    <dgm:cxn modelId="{7D3825F4-9830-4D4C-AEF8-8C4A531B7810}" type="presParOf" srcId="{CE3DB2F1-0214-4013-844F-4C26F00D741E}" destId="{B7763E0F-01AC-417C-8045-63AA0B6604C0}" srcOrd="0" destOrd="0" presId="urn:microsoft.com/office/officeart/2005/8/layout/radial5"/>
    <dgm:cxn modelId="{8DDF30B2-E564-4262-ABB1-EC8BB23F3B98}" type="presParOf" srcId="{34219CB9-753F-4AF3-8455-DFD56FF21B29}" destId="{6B82797A-3DA7-43B1-9140-6DEC7A986719}" srcOrd="2" destOrd="0" presId="urn:microsoft.com/office/officeart/2005/8/layout/radial5"/>
    <dgm:cxn modelId="{87CC091A-5675-4D68-9EB7-77B0170923ED}" type="presParOf" srcId="{34219CB9-753F-4AF3-8455-DFD56FF21B29}" destId="{A52175AA-4B58-42DD-8715-6BDA9715AE63}" srcOrd="3" destOrd="0" presId="urn:microsoft.com/office/officeart/2005/8/layout/radial5"/>
    <dgm:cxn modelId="{D8E3B855-C1D3-458E-AC72-9F53516F8518}" type="presParOf" srcId="{A52175AA-4B58-42DD-8715-6BDA9715AE63}" destId="{B7B846A9-0CDC-49BB-BC4F-C263A154F0ED}" srcOrd="0" destOrd="0" presId="urn:microsoft.com/office/officeart/2005/8/layout/radial5"/>
    <dgm:cxn modelId="{E8038AAF-B445-4AC4-AB0B-FD7ED0C23A36}" type="presParOf" srcId="{34219CB9-753F-4AF3-8455-DFD56FF21B29}" destId="{21FB889A-1913-4C04-8342-7F65A407C2D3}" srcOrd="4" destOrd="0" presId="urn:microsoft.com/office/officeart/2005/8/layout/radial5"/>
    <dgm:cxn modelId="{E1BE1001-87D1-4F08-BD81-A40CD86365C5}" type="presParOf" srcId="{34219CB9-753F-4AF3-8455-DFD56FF21B29}" destId="{713E899B-B774-4FAF-B880-67E960CF8729}" srcOrd="5" destOrd="0" presId="urn:microsoft.com/office/officeart/2005/8/layout/radial5"/>
    <dgm:cxn modelId="{5258E58F-AA6B-45DA-949C-D88B68A9C596}" type="presParOf" srcId="{713E899B-B774-4FAF-B880-67E960CF8729}" destId="{D899E1E0-B9C9-4C08-BEF0-9C0D3B0ED730}" srcOrd="0" destOrd="0" presId="urn:microsoft.com/office/officeart/2005/8/layout/radial5"/>
    <dgm:cxn modelId="{0616677A-F6BD-4394-AD89-AC54C25657DE}" type="presParOf" srcId="{34219CB9-753F-4AF3-8455-DFD56FF21B29}" destId="{54A117AB-5C34-4480-9530-C902CDB8002A}" srcOrd="6" destOrd="0" presId="urn:microsoft.com/office/officeart/2005/8/layout/radial5"/>
    <dgm:cxn modelId="{6CD66056-8351-4EFD-9AB8-2C5D16B42EAB}" type="presParOf" srcId="{34219CB9-753F-4AF3-8455-DFD56FF21B29}" destId="{19B9DB06-335E-47E8-8B09-8846A6A6715F}" srcOrd="7" destOrd="0" presId="urn:microsoft.com/office/officeart/2005/8/layout/radial5"/>
    <dgm:cxn modelId="{FD35D8EE-9363-4FE6-B61E-C3245A611B3B}" type="presParOf" srcId="{19B9DB06-335E-47E8-8B09-8846A6A6715F}" destId="{8BD8415E-33EF-475F-9CA1-8F2D4A8B684E}" srcOrd="0" destOrd="0" presId="urn:microsoft.com/office/officeart/2005/8/layout/radial5"/>
    <dgm:cxn modelId="{511589AA-2CD9-40A7-924B-8569A829AE68}" type="presParOf" srcId="{34219CB9-753F-4AF3-8455-DFD56FF21B29}" destId="{82606E88-1583-44BC-BAA8-E1DCBB022919}" srcOrd="8" destOrd="0" presId="urn:microsoft.com/office/officeart/2005/8/layout/radial5"/>
    <dgm:cxn modelId="{562331D7-8A29-4943-A491-C6604BAE93B1}" type="presParOf" srcId="{34219CB9-753F-4AF3-8455-DFD56FF21B29}" destId="{CEB62831-13AF-41C7-A605-83B1D322BD67}" srcOrd="9" destOrd="0" presId="urn:microsoft.com/office/officeart/2005/8/layout/radial5"/>
    <dgm:cxn modelId="{A0E774FE-4C20-46A7-AF4E-E5C38B049DB9}" type="presParOf" srcId="{CEB62831-13AF-41C7-A605-83B1D322BD67}" destId="{C3406ECF-8978-447E-A294-AED7EF7DA6E9}" srcOrd="0" destOrd="0" presId="urn:microsoft.com/office/officeart/2005/8/layout/radial5"/>
    <dgm:cxn modelId="{23D9DE1D-981E-4703-9119-997C3939C51E}" type="presParOf" srcId="{34219CB9-753F-4AF3-8455-DFD56FF21B29}" destId="{9B0B7B56-EE9E-467E-887F-616E438CFBEF}"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C4CA94-EE50-46B2-B71A-369DEE241403}"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fr-FR"/>
        </a:p>
      </dgm:t>
    </dgm:pt>
    <dgm:pt modelId="{0FFDE6C7-974E-4F0F-B02C-0D7875002A18}">
      <dgm:prSet phldrT="[Texte]" custT="1">
        <dgm:style>
          <a:lnRef idx="1">
            <a:schemeClr val="accent1"/>
          </a:lnRef>
          <a:fillRef idx="2">
            <a:schemeClr val="accent1"/>
          </a:fillRef>
          <a:effectRef idx="1">
            <a:schemeClr val="accent1"/>
          </a:effectRef>
          <a:fontRef idx="minor">
            <a:schemeClr val="dk1"/>
          </a:fontRef>
        </dgm:style>
      </dgm:prSet>
      <dgm:spPr/>
      <dgm:t>
        <a:bodyPr/>
        <a:lstStyle/>
        <a:p>
          <a:pPr algn="l"/>
          <a:endParaRPr lang="ar-DZ" sz="1100" b="1" dirty="0" smtClean="0">
            <a:solidFill>
              <a:schemeClr val="tx1"/>
            </a:solidFill>
          </a:endParaRPr>
        </a:p>
        <a:p>
          <a:pPr algn="ctr"/>
          <a:r>
            <a:rPr lang="ar-DZ" sz="1100" b="1" dirty="0" smtClean="0">
              <a:solidFill>
                <a:schemeClr val="tx1"/>
              </a:solidFill>
            </a:rPr>
            <a:t>معلومات نصية</a:t>
          </a:r>
          <a:endParaRPr lang="fr-FR" sz="1100" b="1" dirty="0">
            <a:solidFill>
              <a:schemeClr val="tx1"/>
            </a:solidFill>
          </a:endParaRPr>
        </a:p>
      </dgm:t>
    </dgm:pt>
    <dgm:pt modelId="{3B20EBF7-7784-49F1-B950-D561F0CB928D}" type="parTrans" cxnId="{2EE429C6-4BA6-4681-BE31-D79841B5E568}">
      <dgm:prSet/>
      <dgm:spPr/>
      <dgm:t>
        <a:bodyPr/>
        <a:lstStyle/>
        <a:p>
          <a:endParaRPr lang="fr-FR"/>
        </a:p>
      </dgm:t>
    </dgm:pt>
    <dgm:pt modelId="{4BCAE363-3852-4C79-B458-88953ABC48B2}" type="sibTrans" cxnId="{2EE429C6-4BA6-4681-BE31-D79841B5E568}">
      <dgm:prSet/>
      <dgm:spPr/>
      <dgm:t>
        <a:bodyPr/>
        <a:lstStyle/>
        <a:p>
          <a:endParaRPr lang="fr-FR"/>
        </a:p>
      </dgm:t>
    </dgm:pt>
    <dgm:pt modelId="{3773283A-FC2F-479B-96E1-7893DD2A4A49}">
      <dgm:prSet phldrT="[Texte]" custT="1"/>
      <dgm:spPr/>
      <dgm:t>
        <a:bodyPr/>
        <a:lstStyle/>
        <a:p>
          <a:pPr algn="ctr" rtl="1"/>
          <a:r>
            <a:rPr lang="ar-DZ" sz="1400" dirty="0" smtClean="0"/>
            <a:t>هي نصوص مكتوبة تنقل إلينا معرفة عن أشياء مـختلفة، و هي أكثر أشكال الـمعلومات انتشاراً، و من أمثلتها الكتب و الـمقالات الصحفية و غيرها مـما يعتمد على الشرح الـمكتوب لإيصال الـمعلومات إلى الآخرين</a:t>
          </a:r>
          <a:endParaRPr lang="fr-FR" sz="1400" dirty="0"/>
        </a:p>
      </dgm:t>
    </dgm:pt>
    <dgm:pt modelId="{43E3D3F5-4E9E-4676-AD2E-4F8457C04E2F}" type="parTrans" cxnId="{E2E56627-9931-46E8-ACF7-1D55A3EDF599}">
      <dgm:prSet/>
      <dgm:spPr/>
      <dgm:t>
        <a:bodyPr/>
        <a:lstStyle/>
        <a:p>
          <a:endParaRPr lang="fr-FR"/>
        </a:p>
      </dgm:t>
    </dgm:pt>
    <dgm:pt modelId="{DEE5BB56-1D1A-4669-BFAC-19CA6E3D38B1}" type="sibTrans" cxnId="{E2E56627-9931-46E8-ACF7-1D55A3EDF599}">
      <dgm:prSet/>
      <dgm:spPr/>
      <dgm:t>
        <a:bodyPr/>
        <a:lstStyle/>
        <a:p>
          <a:endParaRPr lang="fr-FR"/>
        </a:p>
      </dgm:t>
    </dgm:pt>
    <dgm:pt modelId="{930715A6-1634-48CC-B3B2-2B8CC7ACDA77}">
      <dgm:prSet phldrT="[Texte]" custT="1">
        <dgm:style>
          <a:lnRef idx="1">
            <a:schemeClr val="accent1"/>
          </a:lnRef>
          <a:fillRef idx="2">
            <a:schemeClr val="accent1"/>
          </a:fillRef>
          <a:effectRef idx="1">
            <a:schemeClr val="accent1"/>
          </a:effectRef>
          <a:fontRef idx="minor">
            <a:schemeClr val="dk1"/>
          </a:fontRef>
        </dgm:style>
      </dgm:prSet>
      <dgm:spPr/>
      <dgm:t>
        <a:bodyPr vert="horz" anchor="ctr" anchorCtr="0"/>
        <a:lstStyle/>
        <a:p>
          <a:pPr algn="ctr"/>
          <a:endParaRPr lang="ar-DZ" sz="1100" b="1" dirty="0" smtClean="0">
            <a:solidFill>
              <a:schemeClr val="tx1"/>
            </a:solidFill>
          </a:endParaRPr>
        </a:p>
        <a:p>
          <a:pPr algn="r"/>
          <a:r>
            <a:rPr lang="ar-DZ" sz="1100" b="1" dirty="0" smtClean="0">
              <a:solidFill>
                <a:schemeClr val="tx1"/>
              </a:solidFill>
            </a:rPr>
            <a:t>معلومات رقمية</a:t>
          </a:r>
          <a:endParaRPr lang="fr-FR" sz="1100" b="1" dirty="0">
            <a:solidFill>
              <a:schemeClr val="tx1"/>
            </a:solidFill>
          </a:endParaRPr>
        </a:p>
      </dgm:t>
    </dgm:pt>
    <dgm:pt modelId="{0E2F3968-0B1F-40B1-A83C-9179C61B0C2E}" type="parTrans" cxnId="{EBB11511-6F73-4FCB-B060-025C6A892B5E}">
      <dgm:prSet/>
      <dgm:spPr/>
      <dgm:t>
        <a:bodyPr/>
        <a:lstStyle/>
        <a:p>
          <a:endParaRPr lang="fr-FR"/>
        </a:p>
      </dgm:t>
    </dgm:pt>
    <dgm:pt modelId="{26349FE8-5554-454F-BBEF-0093D2EA0985}" type="sibTrans" cxnId="{EBB11511-6F73-4FCB-B060-025C6A892B5E}">
      <dgm:prSet/>
      <dgm:spPr/>
      <dgm:t>
        <a:bodyPr/>
        <a:lstStyle/>
        <a:p>
          <a:endParaRPr lang="fr-FR"/>
        </a:p>
      </dgm:t>
    </dgm:pt>
    <dgm:pt modelId="{606CB64C-FC04-4DFF-9E40-35CC7154A5AC}">
      <dgm:prSet phldrT="[Texte]" custT="1"/>
      <dgm:spPr/>
      <dgm:t>
        <a:bodyPr/>
        <a:lstStyle/>
        <a:p>
          <a:pPr algn="ctr" rtl="1">
            <a:lnSpc>
              <a:spcPct val="100000"/>
            </a:lnSpc>
          </a:pPr>
          <a:r>
            <a:rPr lang="ar-DZ" sz="1400" dirty="0" smtClean="0"/>
            <a:t>هي التي تتكون من أرقام ذات دلالات مـحددة تشير إلى مقاييس الأشياء معينة تـحدد  الكمية أو الطول أو الحجم أو الوزن أو الزمن وغير ذلك مـما </a:t>
          </a:r>
        </a:p>
        <a:p>
          <a:pPr algn="ctr" rtl="1">
            <a:lnSpc>
              <a:spcPct val="100000"/>
            </a:lnSpc>
          </a:pPr>
          <a:r>
            <a:rPr lang="ar-DZ" sz="1400" dirty="0" smtClean="0"/>
            <a:t>يعبر عنه بالأرقام</a:t>
          </a:r>
          <a:endParaRPr lang="fr-FR" sz="1400" dirty="0"/>
        </a:p>
      </dgm:t>
    </dgm:pt>
    <dgm:pt modelId="{0942A37E-9ABC-4633-B9BD-5267352B844A}" type="parTrans" cxnId="{D718694D-9626-4DD7-AF10-9660AEF715BF}">
      <dgm:prSet/>
      <dgm:spPr/>
      <dgm:t>
        <a:bodyPr/>
        <a:lstStyle/>
        <a:p>
          <a:endParaRPr lang="fr-FR"/>
        </a:p>
      </dgm:t>
    </dgm:pt>
    <dgm:pt modelId="{2D9870F9-CE2F-41F6-932F-2BC75A8EBE57}" type="sibTrans" cxnId="{D718694D-9626-4DD7-AF10-9660AEF715BF}">
      <dgm:prSet/>
      <dgm:spPr/>
      <dgm:t>
        <a:bodyPr/>
        <a:lstStyle/>
        <a:p>
          <a:endParaRPr lang="fr-FR"/>
        </a:p>
      </dgm:t>
    </dgm:pt>
    <dgm:pt modelId="{C8B32635-DA9C-4534-8747-AA422010FFDC}">
      <dgm:prSet phldrT="[Texte]" custT="1">
        <dgm:style>
          <a:lnRef idx="1">
            <a:schemeClr val="accent1"/>
          </a:lnRef>
          <a:fillRef idx="2">
            <a:schemeClr val="accent1"/>
          </a:fillRef>
          <a:effectRef idx="1">
            <a:schemeClr val="accent1"/>
          </a:effectRef>
          <a:fontRef idx="minor">
            <a:schemeClr val="dk1"/>
          </a:fontRef>
        </dgm:style>
      </dgm:prSet>
      <dgm:spPr/>
      <dgm:t>
        <a:bodyPr/>
        <a:lstStyle/>
        <a:p>
          <a:pPr algn="ctr" rtl="1"/>
          <a:endParaRPr lang="ar-DZ" sz="900" dirty="0" smtClean="0">
            <a:solidFill>
              <a:schemeClr val="tx1"/>
            </a:solidFill>
          </a:endParaRPr>
        </a:p>
        <a:p>
          <a:pPr algn="r" rtl="1"/>
          <a:r>
            <a:rPr lang="ar-DZ" sz="1100" b="1" dirty="0" smtClean="0">
              <a:solidFill>
                <a:schemeClr val="tx1"/>
              </a:solidFill>
            </a:rPr>
            <a:t>معلومات بيانية</a:t>
          </a:r>
          <a:endParaRPr lang="fr-FR" sz="1100" b="1" dirty="0">
            <a:solidFill>
              <a:schemeClr val="tx1"/>
            </a:solidFill>
          </a:endParaRPr>
        </a:p>
      </dgm:t>
    </dgm:pt>
    <dgm:pt modelId="{BE6039C4-E3AC-486D-93A9-FCD9A4D02757}" type="parTrans" cxnId="{0F2A7B47-E37C-48EB-BAC6-C8BBC62468D3}">
      <dgm:prSet/>
      <dgm:spPr/>
      <dgm:t>
        <a:bodyPr/>
        <a:lstStyle/>
        <a:p>
          <a:endParaRPr lang="fr-FR"/>
        </a:p>
      </dgm:t>
    </dgm:pt>
    <dgm:pt modelId="{72E800F5-C3D3-42A9-AE21-1BC130DCA154}" type="sibTrans" cxnId="{0F2A7B47-E37C-48EB-BAC6-C8BBC62468D3}">
      <dgm:prSet/>
      <dgm:spPr/>
      <dgm:t>
        <a:bodyPr/>
        <a:lstStyle/>
        <a:p>
          <a:endParaRPr lang="fr-FR"/>
        </a:p>
      </dgm:t>
    </dgm:pt>
    <dgm:pt modelId="{E3D9164B-9E72-473C-9A27-7D38C2FCB6E7}">
      <dgm:prSet custT="1"/>
      <dgm:spPr/>
      <dgm:t>
        <a:bodyPr/>
        <a:lstStyle/>
        <a:p>
          <a:pPr algn="ctr" rtl="1">
            <a:lnSpc>
              <a:spcPct val="100000"/>
            </a:lnSpc>
          </a:pPr>
          <a:r>
            <a:rPr lang="ar-DZ" sz="1400" dirty="0" smtClean="0"/>
            <a:t>هي الـمعلومات التي تكون في شكل رسوم بيانية توضح العلاقة بين متغيرين مثل العلاقة بين السرعة في قيادة السيارات و عدد الحوادث الـمرورية</a:t>
          </a:r>
          <a:endParaRPr lang="fr-FR" sz="1400" dirty="0"/>
        </a:p>
      </dgm:t>
    </dgm:pt>
    <dgm:pt modelId="{7F21C968-8A2D-43E7-B69B-3AA331B01E74}" type="parTrans" cxnId="{D937D0C9-A18B-4DCE-9725-4B9203405497}">
      <dgm:prSet/>
      <dgm:spPr/>
      <dgm:t>
        <a:bodyPr/>
        <a:lstStyle/>
        <a:p>
          <a:endParaRPr lang="fr-FR"/>
        </a:p>
      </dgm:t>
    </dgm:pt>
    <dgm:pt modelId="{DEB0617E-FC23-4FB3-A801-CB015E82410E}" type="sibTrans" cxnId="{D937D0C9-A18B-4DCE-9725-4B9203405497}">
      <dgm:prSet/>
      <dgm:spPr/>
      <dgm:t>
        <a:bodyPr/>
        <a:lstStyle/>
        <a:p>
          <a:endParaRPr lang="fr-FR"/>
        </a:p>
      </dgm:t>
    </dgm:pt>
    <dgm:pt modelId="{820CF613-6359-499B-BEC7-58E09EDD5D55}">
      <dgm:prSet custT="1">
        <dgm:style>
          <a:lnRef idx="1">
            <a:schemeClr val="accent1"/>
          </a:lnRef>
          <a:fillRef idx="2">
            <a:schemeClr val="accent1"/>
          </a:fillRef>
          <a:effectRef idx="1">
            <a:schemeClr val="accent1"/>
          </a:effectRef>
          <a:fontRef idx="minor">
            <a:schemeClr val="dk1"/>
          </a:fontRef>
        </dgm:style>
      </dgm:prSet>
      <dgm:spPr/>
      <dgm:t>
        <a:bodyPr/>
        <a:lstStyle/>
        <a:p>
          <a:pPr algn="ctr"/>
          <a:endParaRPr lang="ar-DZ" sz="1100" b="1" dirty="0" smtClean="0">
            <a:solidFill>
              <a:schemeClr val="tx1"/>
            </a:solidFill>
          </a:endParaRPr>
        </a:p>
        <a:p>
          <a:pPr algn="ctr"/>
          <a:r>
            <a:rPr lang="ar-DZ" sz="1100" b="1" dirty="0" smtClean="0">
              <a:solidFill>
                <a:schemeClr val="tx1"/>
              </a:solidFill>
            </a:rPr>
            <a:t>معلومات</a:t>
          </a:r>
          <a:r>
            <a:rPr lang="ar-DZ" sz="900" dirty="0" smtClean="0"/>
            <a:t> </a:t>
          </a:r>
          <a:r>
            <a:rPr lang="ar-DZ" sz="1100" b="1" dirty="0" smtClean="0">
              <a:solidFill>
                <a:schemeClr val="tx1"/>
              </a:solidFill>
            </a:rPr>
            <a:t>مصورة</a:t>
          </a:r>
          <a:endParaRPr lang="fr-FR" sz="1100" b="1" dirty="0">
            <a:solidFill>
              <a:schemeClr val="tx1"/>
            </a:solidFill>
          </a:endParaRPr>
        </a:p>
      </dgm:t>
    </dgm:pt>
    <dgm:pt modelId="{E4AB2E20-6ECC-4AA3-85B0-19374FF538CA}" type="parTrans" cxnId="{A2B2A5B6-C8F5-4FE2-B042-10900CB150DF}">
      <dgm:prSet/>
      <dgm:spPr/>
      <dgm:t>
        <a:bodyPr/>
        <a:lstStyle/>
        <a:p>
          <a:endParaRPr lang="fr-FR"/>
        </a:p>
      </dgm:t>
    </dgm:pt>
    <dgm:pt modelId="{E964DE3A-BDB1-4A78-9D7F-F7C901B1D74C}" type="sibTrans" cxnId="{A2B2A5B6-C8F5-4FE2-B042-10900CB150DF}">
      <dgm:prSet/>
      <dgm:spPr/>
      <dgm:t>
        <a:bodyPr/>
        <a:lstStyle/>
        <a:p>
          <a:endParaRPr lang="fr-FR"/>
        </a:p>
      </dgm:t>
    </dgm:pt>
    <dgm:pt modelId="{79D200D3-AABD-4342-9D09-EC7C0E3547EB}">
      <dgm:prSet phldrT="[Texte]" custT="1"/>
      <dgm:spPr/>
      <dgm:t>
        <a:bodyPr/>
        <a:lstStyle/>
        <a:p>
          <a:pPr algn="ctr" rtl="1">
            <a:lnSpc>
              <a:spcPct val="100000"/>
            </a:lnSpc>
          </a:pPr>
          <a:r>
            <a:rPr lang="ar-DZ" sz="1400" dirty="0" smtClean="0"/>
            <a:t>هي الـمعلومات التي تستنتج من خلال الصور، حيث تدل الصورة على مضامين و معان كثيرة مثل الصور التي تنقل معاناة بعض الشعوب من الفقر</a:t>
          </a:r>
          <a:endParaRPr lang="fr-FR" sz="1400" dirty="0"/>
        </a:p>
      </dgm:t>
    </dgm:pt>
    <dgm:pt modelId="{1E9CC85B-C4D2-46FE-9FA1-E1A90D31DC21}" type="parTrans" cxnId="{E97EBFEE-3A65-4D8B-8BD9-E28288A44778}">
      <dgm:prSet/>
      <dgm:spPr/>
      <dgm:t>
        <a:bodyPr/>
        <a:lstStyle/>
        <a:p>
          <a:endParaRPr lang="fr-FR"/>
        </a:p>
      </dgm:t>
    </dgm:pt>
    <dgm:pt modelId="{98B82D56-E33B-44A8-8D78-93320A1B8B30}" type="sibTrans" cxnId="{E97EBFEE-3A65-4D8B-8BD9-E28288A44778}">
      <dgm:prSet/>
      <dgm:spPr/>
      <dgm:t>
        <a:bodyPr/>
        <a:lstStyle/>
        <a:p>
          <a:endParaRPr lang="fr-FR"/>
        </a:p>
      </dgm:t>
    </dgm:pt>
    <dgm:pt modelId="{EFC3E275-E106-42D2-BDA6-DA594DEB9964}" type="pres">
      <dgm:prSet presAssocID="{91C4CA94-EE50-46B2-B71A-369DEE241403}" presName="Name0" presStyleCnt="0">
        <dgm:presLayoutVars>
          <dgm:chMax val="5"/>
          <dgm:chPref val="5"/>
          <dgm:dir/>
          <dgm:animLvl val="lvl"/>
        </dgm:presLayoutVars>
      </dgm:prSet>
      <dgm:spPr/>
    </dgm:pt>
    <dgm:pt modelId="{B99112CF-0575-4A21-99D1-5406A16C07FF}" type="pres">
      <dgm:prSet presAssocID="{0FFDE6C7-974E-4F0F-B02C-0D7875002A18}" presName="parentText1" presStyleLbl="node1" presStyleIdx="0" presStyleCnt="4" custAng="2292261" custFlipHor="1" custScaleX="20435" custScaleY="49520" custLinFactY="76374" custLinFactNeighborX="-18232" custLinFactNeighborY="100000">
        <dgm:presLayoutVars>
          <dgm:chMax/>
          <dgm:chPref val="3"/>
          <dgm:bulletEnabled val="1"/>
        </dgm:presLayoutVars>
      </dgm:prSet>
      <dgm:spPr/>
      <dgm:t>
        <a:bodyPr/>
        <a:lstStyle/>
        <a:p>
          <a:endParaRPr lang="fr-FR"/>
        </a:p>
      </dgm:t>
    </dgm:pt>
    <dgm:pt modelId="{4AED0383-C0C6-4BB6-86EA-6D2543959CA9}" type="pres">
      <dgm:prSet presAssocID="{0FFDE6C7-974E-4F0F-B02C-0D7875002A18}" presName="childText1" presStyleLbl="solidAlignAcc1" presStyleIdx="0" presStyleCnt="4" custScaleX="126522" custScaleY="61885" custLinFactNeighborX="-3634" custLinFactNeighborY="78282">
        <dgm:presLayoutVars>
          <dgm:chMax val="0"/>
          <dgm:chPref val="0"/>
          <dgm:bulletEnabled val="1"/>
        </dgm:presLayoutVars>
      </dgm:prSet>
      <dgm:spPr/>
      <dgm:t>
        <a:bodyPr/>
        <a:lstStyle/>
        <a:p>
          <a:endParaRPr lang="fr-FR"/>
        </a:p>
      </dgm:t>
    </dgm:pt>
    <dgm:pt modelId="{7B8C6B4D-741C-486A-B675-9F3774DD68AA}" type="pres">
      <dgm:prSet presAssocID="{930715A6-1634-48CC-B3B2-2B8CC7ACDA77}" presName="parentText2" presStyleLbl="node1" presStyleIdx="1" presStyleCnt="4" custAng="19509018" custScaleX="25902" custScaleY="49520" custLinFactNeighborX="-757" custLinFactNeighborY="35339">
        <dgm:presLayoutVars>
          <dgm:chMax/>
          <dgm:chPref val="3"/>
          <dgm:bulletEnabled val="1"/>
        </dgm:presLayoutVars>
      </dgm:prSet>
      <dgm:spPr/>
      <dgm:t>
        <a:bodyPr/>
        <a:lstStyle/>
        <a:p>
          <a:endParaRPr lang="fr-FR"/>
        </a:p>
      </dgm:t>
    </dgm:pt>
    <dgm:pt modelId="{F5B7EBEC-0824-4548-B9EA-7D20BD52AFD5}" type="pres">
      <dgm:prSet presAssocID="{930715A6-1634-48CC-B3B2-2B8CC7ACDA77}" presName="childText2" presStyleLbl="solidAlignAcc1" presStyleIdx="1" presStyleCnt="4" custScaleX="126522" custScaleY="63503" custLinFactX="100000" custLinFactNeighborX="100257" custLinFactNeighborY="-89365">
        <dgm:presLayoutVars>
          <dgm:chMax val="0"/>
          <dgm:chPref val="0"/>
          <dgm:bulletEnabled val="1"/>
        </dgm:presLayoutVars>
      </dgm:prSet>
      <dgm:spPr/>
      <dgm:t>
        <a:bodyPr/>
        <a:lstStyle/>
        <a:p>
          <a:endParaRPr lang="fr-FR"/>
        </a:p>
      </dgm:t>
    </dgm:pt>
    <dgm:pt modelId="{A179CACB-5183-43C8-8CCE-65B3D9B03301}" type="pres">
      <dgm:prSet presAssocID="{C8B32635-DA9C-4534-8747-AA422010FFDC}" presName="parentText3" presStyleLbl="node1" presStyleIdx="2" presStyleCnt="4" custAng="19447472" custFlipHor="1" custScaleX="36192" custScaleY="49520" custLinFactNeighborX="-78149" custLinFactNeighborY="811">
        <dgm:presLayoutVars>
          <dgm:chMax/>
          <dgm:chPref val="3"/>
          <dgm:bulletEnabled val="1"/>
        </dgm:presLayoutVars>
      </dgm:prSet>
      <dgm:spPr/>
      <dgm:t>
        <a:bodyPr/>
        <a:lstStyle/>
        <a:p>
          <a:endParaRPr lang="fr-FR"/>
        </a:p>
      </dgm:t>
    </dgm:pt>
    <dgm:pt modelId="{6E8EF666-F3E2-43AA-875E-E8C360BA2D66}" type="pres">
      <dgm:prSet presAssocID="{C8B32635-DA9C-4534-8747-AA422010FFDC}" presName="childText3" presStyleLbl="solidAlignAcc1" presStyleIdx="2" presStyleCnt="4" custScaleX="126522" custScaleY="63081" custLinFactX="-99816" custLinFactY="-7466" custLinFactNeighborX="-100000" custLinFactNeighborY="-100000">
        <dgm:presLayoutVars>
          <dgm:chMax val="0"/>
          <dgm:chPref val="0"/>
          <dgm:bulletEnabled val="1"/>
        </dgm:presLayoutVars>
      </dgm:prSet>
      <dgm:spPr/>
      <dgm:t>
        <a:bodyPr/>
        <a:lstStyle/>
        <a:p>
          <a:endParaRPr lang="fr-FR"/>
        </a:p>
      </dgm:t>
    </dgm:pt>
    <dgm:pt modelId="{283D4E85-725C-4BF0-9E3F-F266D91F46D6}" type="pres">
      <dgm:prSet presAssocID="{820CF613-6359-499B-BEC7-58E09EDD5D55}" presName="parentText4" presStyleLbl="node1" presStyleIdx="3" presStyleCnt="4" custAng="2156819" custScaleX="63234" custScaleY="49520" custLinFactNeighborX="-77788" custLinFactNeighborY="67025">
        <dgm:presLayoutVars>
          <dgm:chMax/>
          <dgm:chPref val="3"/>
          <dgm:bulletEnabled val="1"/>
        </dgm:presLayoutVars>
      </dgm:prSet>
      <dgm:spPr/>
      <dgm:t>
        <a:bodyPr/>
        <a:lstStyle/>
        <a:p>
          <a:endParaRPr lang="fr-FR"/>
        </a:p>
      </dgm:t>
    </dgm:pt>
    <dgm:pt modelId="{467E43C7-6F7D-4B76-9635-C98CEE48D0BE}" type="pres">
      <dgm:prSet presAssocID="{820CF613-6359-499B-BEC7-58E09EDD5D55}" presName="childText4" presStyleLbl="solidAlignAcc1" presStyleIdx="3" presStyleCnt="4" custScaleX="125380" custScaleY="62351" custLinFactNeighborX="-197" custLinFactNeighborY="18472">
        <dgm:presLayoutVars>
          <dgm:chMax val="0"/>
          <dgm:chPref val="0"/>
          <dgm:bulletEnabled val="1"/>
        </dgm:presLayoutVars>
      </dgm:prSet>
      <dgm:spPr/>
      <dgm:t>
        <a:bodyPr/>
        <a:lstStyle/>
        <a:p>
          <a:endParaRPr lang="fr-FR"/>
        </a:p>
      </dgm:t>
    </dgm:pt>
  </dgm:ptLst>
  <dgm:cxnLst>
    <dgm:cxn modelId="{B7F993D1-7A79-4ACA-966E-8888D1B70DE9}" type="presOf" srcId="{0FFDE6C7-974E-4F0F-B02C-0D7875002A18}" destId="{B99112CF-0575-4A21-99D1-5406A16C07FF}" srcOrd="0" destOrd="0" presId="urn:microsoft.com/office/officeart/2009/3/layout/IncreasingArrowsProcess"/>
    <dgm:cxn modelId="{D718694D-9626-4DD7-AF10-9660AEF715BF}" srcId="{930715A6-1634-48CC-B3B2-2B8CC7ACDA77}" destId="{606CB64C-FC04-4DFF-9E40-35CC7154A5AC}" srcOrd="0" destOrd="0" parTransId="{0942A37E-9ABC-4633-B9BD-5267352B844A}" sibTransId="{2D9870F9-CE2F-41F6-932F-2BC75A8EBE57}"/>
    <dgm:cxn modelId="{E97EBFEE-3A65-4D8B-8BD9-E28288A44778}" srcId="{820CF613-6359-499B-BEC7-58E09EDD5D55}" destId="{79D200D3-AABD-4342-9D09-EC7C0E3547EB}" srcOrd="0" destOrd="0" parTransId="{1E9CC85B-C4D2-46FE-9FA1-E1A90D31DC21}" sibTransId="{98B82D56-E33B-44A8-8D78-93320A1B8B30}"/>
    <dgm:cxn modelId="{6CCB258C-0E7A-425B-BD6B-CDD73BA3A774}" type="presOf" srcId="{3773283A-FC2F-479B-96E1-7893DD2A4A49}" destId="{4AED0383-C0C6-4BB6-86EA-6D2543959CA9}" srcOrd="0" destOrd="0" presId="urn:microsoft.com/office/officeart/2009/3/layout/IncreasingArrowsProcess"/>
    <dgm:cxn modelId="{2EE429C6-4BA6-4681-BE31-D79841B5E568}" srcId="{91C4CA94-EE50-46B2-B71A-369DEE241403}" destId="{0FFDE6C7-974E-4F0F-B02C-0D7875002A18}" srcOrd="0" destOrd="0" parTransId="{3B20EBF7-7784-49F1-B950-D561F0CB928D}" sibTransId="{4BCAE363-3852-4C79-B458-88953ABC48B2}"/>
    <dgm:cxn modelId="{A92B11E2-F4BC-4E3F-8B1E-596D8EDCB4D1}" type="presOf" srcId="{91C4CA94-EE50-46B2-B71A-369DEE241403}" destId="{EFC3E275-E106-42D2-BDA6-DA594DEB9964}" srcOrd="0" destOrd="0" presId="urn:microsoft.com/office/officeart/2009/3/layout/IncreasingArrowsProcess"/>
    <dgm:cxn modelId="{D937D0C9-A18B-4DCE-9725-4B9203405497}" srcId="{C8B32635-DA9C-4534-8747-AA422010FFDC}" destId="{E3D9164B-9E72-473C-9A27-7D38C2FCB6E7}" srcOrd="0" destOrd="0" parTransId="{7F21C968-8A2D-43E7-B69B-3AA331B01E74}" sibTransId="{DEB0617E-FC23-4FB3-A801-CB015E82410E}"/>
    <dgm:cxn modelId="{B3B047B4-4321-4B4B-A014-CC4132BC4DB8}" type="presOf" srcId="{C8B32635-DA9C-4534-8747-AA422010FFDC}" destId="{A179CACB-5183-43C8-8CCE-65B3D9B03301}" srcOrd="0" destOrd="0" presId="urn:microsoft.com/office/officeart/2009/3/layout/IncreasingArrowsProcess"/>
    <dgm:cxn modelId="{0F2A7B47-E37C-48EB-BAC6-C8BBC62468D3}" srcId="{91C4CA94-EE50-46B2-B71A-369DEE241403}" destId="{C8B32635-DA9C-4534-8747-AA422010FFDC}" srcOrd="2" destOrd="0" parTransId="{BE6039C4-E3AC-486D-93A9-FCD9A4D02757}" sibTransId="{72E800F5-C3D3-42A9-AE21-1BC130DCA154}"/>
    <dgm:cxn modelId="{7B6D9C2F-1139-47DA-93D0-A1D8F52CB373}" type="presOf" srcId="{606CB64C-FC04-4DFF-9E40-35CC7154A5AC}" destId="{F5B7EBEC-0824-4548-B9EA-7D20BD52AFD5}" srcOrd="0" destOrd="0" presId="urn:microsoft.com/office/officeart/2009/3/layout/IncreasingArrowsProcess"/>
    <dgm:cxn modelId="{D8C9A31F-70B4-4DF0-9EC0-97B3839ADA64}" type="presOf" srcId="{E3D9164B-9E72-473C-9A27-7D38C2FCB6E7}" destId="{6E8EF666-F3E2-43AA-875E-E8C360BA2D66}" srcOrd="0" destOrd="0" presId="urn:microsoft.com/office/officeart/2009/3/layout/IncreasingArrowsProcess"/>
    <dgm:cxn modelId="{F9B3B92E-FB31-4421-9887-4E520A700590}" type="presOf" srcId="{930715A6-1634-48CC-B3B2-2B8CC7ACDA77}" destId="{7B8C6B4D-741C-486A-B675-9F3774DD68AA}" srcOrd="0" destOrd="0" presId="urn:microsoft.com/office/officeart/2009/3/layout/IncreasingArrowsProcess"/>
    <dgm:cxn modelId="{EBB11511-6F73-4FCB-B060-025C6A892B5E}" srcId="{91C4CA94-EE50-46B2-B71A-369DEE241403}" destId="{930715A6-1634-48CC-B3B2-2B8CC7ACDA77}" srcOrd="1" destOrd="0" parTransId="{0E2F3968-0B1F-40B1-A83C-9179C61B0C2E}" sibTransId="{26349FE8-5554-454F-BBEF-0093D2EA0985}"/>
    <dgm:cxn modelId="{E2E56627-9931-46E8-ACF7-1D55A3EDF599}" srcId="{0FFDE6C7-974E-4F0F-B02C-0D7875002A18}" destId="{3773283A-FC2F-479B-96E1-7893DD2A4A49}" srcOrd="0" destOrd="0" parTransId="{43E3D3F5-4E9E-4676-AD2E-4F8457C04E2F}" sibTransId="{DEE5BB56-1D1A-4669-BFAC-19CA6E3D38B1}"/>
    <dgm:cxn modelId="{CC941CAE-0939-4892-AA57-4EA33AED1C60}" type="presOf" srcId="{820CF613-6359-499B-BEC7-58E09EDD5D55}" destId="{283D4E85-725C-4BF0-9E3F-F266D91F46D6}" srcOrd="0" destOrd="0" presId="urn:microsoft.com/office/officeart/2009/3/layout/IncreasingArrowsProcess"/>
    <dgm:cxn modelId="{9168ED8E-217E-47E4-81AA-0DA99769970D}" type="presOf" srcId="{79D200D3-AABD-4342-9D09-EC7C0E3547EB}" destId="{467E43C7-6F7D-4B76-9635-C98CEE48D0BE}" srcOrd="0" destOrd="0" presId="urn:microsoft.com/office/officeart/2009/3/layout/IncreasingArrowsProcess"/>
    <dgm:cxn modelId="{A2B2A5B6-C8F5-4FE2-B042-10900CB150DF}" srcId="{91C4CA94-EE50-46B2-B71A-369DEE241403}" destId="{820CF613-6359-499B-BEC7-58E09EDD5D55}" srcOrd="3" destOrd="0" parTransId="{E4AB2E20-6ECC-4AA3-85B0-19374FF538CA}" sibTransId="{E964DE3A-BDB1-4A78-9D7F-F7C901B1D74C}"/>
    <dgm:cxn modelId="{1FFE9C3B-AE5D-429B-9E91-926A567B764B}" type="presParOf" srcId="{EFC3E275-E106-42D2-BDA6-DA594DEB9964}" destId="{B99112CF-0575-4A21-99D1-5406A16C07FF}" srcOrd="0" destOrd="0" presId="urn:microsoft.com/office/officeart/2009/3/layout/IncreasingArrowsProcess"/>
    <dgm:cxn modelId="{3A2159F5-FDA0-4647-9AB1-A31DA96D817C}" type="presParOf" srcId="{EFC3E275-E106-42D2-BDA6-DA594DEB9964}" destId="{4AED0383-C0C6-4BB6-86EA-6D2543959CA9}" srcOrd="1" destOrd="0" presId="urn:microsoft.com/office/officeart/2009/3/layout/IncreasingArrowsProcess"/>
    <dgm:cxn modelId="{8769D84B-8EE2-4A8C-8170-9122D1CD4E52}" type="presParOf" srcId="{EFC3E275-E106-42D2-BDA6-DA594DEB9964}" destId="{7B8C6B4D-741C-486A-B675-9F3774DD68AA}" srcOrd="2" destOrd="0" presId="urn:microsoft.com/office/officeart/2009/3/layout/IncreasingArrowsProcess"/>
    <dgm:cxn modelId="{673C1DFB-130C-46EB-876B-37DF59E0F6FF}" type="presParOf" srcId="{EFC3E275-E106-42D2-BDA6-DA594DEB9964}" destId="{F5B7EBEC-0824-4548-B9EA-7D20BD52AFD5}" srcOrd="3" destOrd="0" presId="urn:microsoft.com/office/officeart/2009/3/layout/IncreasingArrowsProcess"/>
    <dgm:cxn modelId="{32D10979-486D-463E-B30C-E54C106F544A}" type="presParOf" srcId="{EFC3E275-E106-42D2-BDA6-DA594DEB9964}" destId="{A179CACB-5183-43C8-8CCE-65B3D9B03301}" srcOrd="4" destOrd="0" presId="urn:microsoft.com/office/officeart/2009/3/layout/IncreasingArrowsProcess"/>
    <dgm:cxn modelId="{E37C1A20-8ED8-42F8-8F33-A336A1055FF5}" type="presParOf" srcId="{EFC3E275-E106-42D2-BDA6-DA594DEB9964}" destId="{6E8EF666-F3E2-43AA-875E-E8C360BA2D66}" srcOrd="5" destOrd="0" presId="urn:microsoft.com/office/officeart/2009/3/layout/IncreasingArrowsProcess"/>
    <dgm:cxn modelId="{BCCE58AD-2CCA-48EC-A1D9-2CE03F91A865}" type="presParOf" srcId="{EFC3E275-E106-42D2-BDA6-DA594DEB9964}" destId="{283D4E85-725C-4BF0-9E3F-F266D91F46D6}" srcOrd="6" destOrd="0" presId="urn:microsoft.com/office/officeart/2009/3/layout/IncreasingArrowsProcess"/>
    <dgm:cxn modelId="{6FF3514C-2CEA-4D64-B884-5858502ACC91}" type="presParOf" srcId="{EFC3E275-E106-42D2-BDA6-DA594DEB9964}" destId="{467E43C7-6F7D-4B76-9635-C98CEE48D0BE}" srcOrd="7"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F3B287-5920-42C7-B444-F27BBC1A520B}">
      <dsp:nvSpPr>
        <dsp:cNvPr id="0" name=""/>
        <dsp:cNvSpPr/>
      </dsp:nvSpPr>
      <dsp:spPr>
        <a:xfrm>
          <a:off x="1676783" y="1129575"/>
          <a:ext cx="2742433" cy="2618450"/>
        </a:xfrm>
        <a:prstGeom prst="ellipse">
          <a:avLst/>
        </a:prstGeom>
        <a:solidFill>
          <a:schemeClr val="accent1">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3500" tIns="63500" rIns="63500" bIns="63500" numCol="1" spcCol="1270" anchor="ctr" anchorCtr="0">
          <a:noAutofit/>
        </a:bodyPr>
        <a:lstStyle/>
        <a:p>
          <a:pPr lvl="0" algn="ctr" defTabSz="2222500">
            <a:lnSpc>
              <a:spcPct val="90000"/>
            </a:lnSpc>
            <a:spcBef>
              <a:spcPct val="0"/>
            </a:spcBef>
            <a:spcAft>
              <a:spcPct val="35000"/>
            </a:spcAft>
          </a:pPr>
          <a:r>
            <a:rPr lang="ar-DZ" sz="5000" kern="1200" dirty="0" smtClean="0"/>
            <a:t>عناصر الاتصال</a:t>
          </a:r>
          <a:endParaRPr lang="fr-FR" sz="5000" kern="1200" dirty="0"/>
        </a:p>
      </dsp:txBody>
      <dsp:txXfrm>
        <a:off x="2078403" y="1513038"/>
        <a:ext cx="1939193" cy="1851524"/>
      </dsp:txXfrm>
    </dsp:sp>
    <dsp:sp modelId="{0898539B-9A6E-493E-A997-7EDE7C2BF16B}">
      <dsp:nvSpPr>
        <dsp:cNvPr id="0" name=""/>
        <dsp:cNvSpPr/>
      </dsp:nvSpPr>
      <dsp:spPr>
        <a:xfrm>
          <a:off x="2393387" y="80785"/>
          <a:ext cx="1309225" cy="1309225"/>
        </a:xfrm>
        <a:prstGeom prst="ellipse">
          <a:avLst/>
        </a:prstGeom>
        <a:solidFill>
          <a:schemeClr val="accent1">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DZ" sz="1600" kern="1200" dirty="0" smtClean="0"/>
            <a:t>المرسل</a:t>
          </a:r>
          <a:endParaRPr lang="fr-FR" sz="1600" kern="1200" dirty="0"/>
        </a:p>
      </dsp:txBody>
      <dsp:txXfrm>
        <a:off x="2585119" y="272517"/>
        <a:ext cx="925761" cy="925761"/>
      </dsp:txXfrm>
    </dsp:sp>
    <dsp:sp modelId="{0F252E48-E4E2-4B65-97BF-EB49D84168EC}">
      <dsp:nvSpPr>
        <dsp:cNvPr id="0" name=""/>
        <dsp:cNvSpPr/>
      </dsp:nvSpPr>
      <dsp:spPr>
        <a:xfrm>
          <a:off x="4013419" y="1257807"/>
          <a:ext cx="1309225" cy="1309225"/>
        </a:xfrm>
        <a:prstGeom prst="ellipse">
          <a:avLst/>
        </a:prstGeom>
        <a:solidFill>
          <a:schemeClr val="accent1">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DZ" sz="1600" kern="1200" dirty="0" smtClean="0"/>
            <a:t>المستقبل المرسل اليه</a:t>
          </a:r>
          <a:endParaRPr lang="fr-FR" sz="1600" kern="1200" dirty="0"/>
        </a:p>
      </dsp:txBody>
      <dsp:txXfrm>
        <a:off x="4205151" y="1449539"/>
        <a:ext cx="925761" cy="925761"/>
      </dsp:txXfrm>
    </dsp:sp>
    <dsp:sp modelId="{DC52792A-C1D7-4B33-98B7-E2F006974121}">
      <dsp:nvSpPr>
        <dsp:cNvPr id="0" name=""/>
        <dsp:cNvSpPr/>
      </dsp:nvSpPr>
      <dsp:spPr>
        <a:xfrm>
          <a:off x="3394622" y="3162269"/>
          <a:ext cx="1309225" cy="1309225"/>
        </a:xfrm>
        <a:prstGeom prst="ellipse">
          <a:avLst/>
        </a:prstGeom>
        <a:solidFill>
          <a:schemeClr val="accent1">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DZ" sz="1600" kern="1200" dirty="0" smtClean="0"/>
            <a:t>الرسالة </a:t>
          </a:r>
          <a:endParaRPr lang="fr-FR" sz="1600" kern="1200" dirty="0"/>
        </a:p>
      </dsp:txBody>
      <dsp:txXfrm>
        <a:off x="3586354" y="3354001"/>
        <a:ext cx="925761" cy="925761"/>
      </dsp:txXfrm>
    </dsp:sp>
    <dsp:sp modelId="{8B39F3C1-92AA-498D-BC1C-30623F7B0B62}">
      <dsp:nvSpPr>
        <dsp:cNvPr id="0" name=""/>
        <dsp:cNvSpPr/>
      </dsp:nvSpPr>
      <dsp:spPr>
        <a:xfrm>
          <a:off x="1392152" y="3162269"/>
          <a:ext cx="1309225" cy="1309225"/>
        </a:xfrm>
        <a:prstGeom prst="ellipse">
          <a:avLst/>
        </a:prstGeom>
        <a:solidFill>
          <a:schemeClr val="accent1">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DZ" sz="1600" kern="1200" dirty="0" smtClean="0"/>
            <a:t>الوسيط</a:t>
          </a:r>
          <a:endParaRPr lang="fr-FR" sz="1600" kern="1200" dirty="0"/>
        </a:p>
      </dsp:txBody>
      <dsp:txXfrm>
        <a:off x="1583884" y="3354001"/>
        <a:ext cx="925761" cy="925761"/>
      </dsp:txXfrm>
    </dsp:sp>
    <dsp:sp modelId="{A47A6ABB-75A3-40E9-AFF2-EBA7952B2C84}">
      <dsp:nvSpPr>
        <dsp:cNvPr id="0" name=""/>
        <dsp:cNvSpPr/>
      </dsp:nvSpPr>
      <dsp:spPr>
        <a:xfrm>
          <a:off x="773355" y="1257807"/>
          <a:ext cx="1309225" cy="1309225"/>
        </a:xfrm>
        <a:prstGeom prst="ellipse">
          <a:avLst/>
        </a:prstGeom>
        <a:solidFill>
          <a:schemeClr val="accent1">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DZ" sz="1600" kern="1200" dirty="0" smtClean="0"/>
            <a:t>الاستجابة</a:t>
          </a:r>
          <a:endParaRPr lang="fr-FR" sz="1600" kern="1200" dirty="0"/>
        </a:p>
      </dsp:txBody>
      <dsp:txXfrm>
        <a:off x="965087" y="1449539"/>
        <a:ext cx="925761" cy="9257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ADB5B0-687E-4855-9987-080FD6D8BA97}">
      <dsp:nvSpPr>
        <dsp:cNvPr id="0" name=""/>
        <dsp:cNvSpPr/>
      </dsp:nvSpPr>
      <dsp:spPr>
        <a:xfrm>
          <a:off x="4461641" y="2812485"/>
          <a:ext cx="2043187" cy="1323522"/>
        </a:xfrm>
        <a:prstGeom prst="roundRect">
          <a:avLst>
            <a:gd name="adj" fmla="val 10000"/>
          </a:avLst>
        </a:prstGeom>
        <a:solidFill>
          <a:schemeClr val="lt1"/>
        </a:solidFill>
        <a:ln w="48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49530" tIns="49530" rIns="49530" bIns="49530" numCol="1" spcCol="1270" anchor="t" anchorCtr="0">
          <a:noAutofit/>
        </a:bodyPr>
        <a:lstStyle/>
        <a:p>
          <a:pPr marL="57150" lvl="1" indent="-57150" algn="r" defTabSz="444500" rtl="1">
            <a:lnSpc>
              <a:spcPct val="90000"/>
            </a:lnSpc>
            <a:spcBef>
              <a:spcPct val="0"/>
            </a:spcBef>
            <a:spcAft>
              <a:spcPct val="15000"/>
            </a:spcAft>
            <a:buChar char="••"/>
          </a:pPr>
          <a:r>
            <a:rPr lang="ar-DZ" sz="1000" kern="1200" dirty="0" smtClean="0"/>
            <a:t>الاتصال الشفهي أو اللفظي هو استخدام اللغة كوسيط لنقل المعلومات </a:t>
          </a:r>
          <a:endParaRPr lang="fr-FR" sz="1000" kern="1200" dirty="0"/>
        </a:p>
      </dsp:txBody>
      <dsp:txXfrm>
        <a:off x="5103670" y="3172439"/>
        <a:ext cx="1372085" cy="934495"/>
      </dsp:txXfrm>
    </dsp:sp>
    <dsp:sp modelId="{CFD5FB59-9631-460C-AE37-8F25A11899BF}">
      <dsp:nvSpPr>
        <dsp:cNvPr id="0" name=""/>
        <dsp:cNvSpPr/>
      </dsp:nvSpPr>
      <dsp:spPr>
        <a:xfrm>
          <a:off x="1007552" y="2812485"/>
          <a:ext cx="2043187" cy="1323522"/>
        </a:xfrm>
        <a:prstGeom prst="roundRect">
          <a:avLst>
            <a:gd name="adj" fmla="val 10000"/>
          </a:avLst>
        </a:prstGeom>
        <a:solidFill>
          <a:schemeClr val="lt1"/>
        </a:solidFill>
        <a:ln w="48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49530" tIns="49530" rIns="49530" bIns="49530" numCol="1" spcCol="1270" anchor="t" anchorCtr="0">
          <a:noAutofit/>
        </a:bodyPr>
        <a:lstStyle/>
        <a:p>
          <a:pPr marL="57150" lvl="1" indent="-57150" algn="r" defTabSz="444500" rtl="1">
            <a:lnSpc>
              <a:spcPct val="90000"/>
            </a:lnSpc>
            <a:spcBef>
              <a:spcPct val="0"/>
            </a:spcBef>
            <a:spcAft>
              <a:spcPct val="15000"/>
            </a:spcAft>
            <a:buChar char="••"/>
          </a:pPr>
          <a:r>
            <a:rPr lang="ar-DZ" sz="1000" kern="1200" dirty="0" smtClean="0"/>
            <a:t>هو الاتصال الذي يستخدم عملية الكتابة أو طباعة الرموز الاحرف والأرقام لنقل الرسالة</a:t>
          </a:r>
          <a:endParaRPr lang="fr-FR" sz="1000" kern="1200" dirty="0"/>
        </a:p>
      </dsp:txBody>
      <dsp:txXfrm>
        <a:off x="1036625" y="3172439"/>
        <a:ext cx="1372085" cy="934495"/>
      </dsp:txXfrm>
    </dsp:sp>
    <dsp:sp modelId="{75D4195A-44D2-4ABE-87AB-699D055D460A}">
      <dsp:nvSpPr>
        <dsp:cNvPr id="0" name=""/>
        <dsp:cNvSpPr/>
      </dsp:nvSpPr>
      <dsp:spPr>
        <a:xfrm>
          <a:off x="4461641" y="0"/>
          <a:ext cx="2043187" cy="1323522"/>
        </a:xfrm>
        <a:prstGeom prst="roundRect">
          <a:avLst>
            <a:gd name="adj" fmla="val 10000"/>
          </a:avLst>
        </a:prstGeom>
        <a:solidFill>
          <a:schemeClr val="lt1"/>
        </a:solidFill>
        <a:ln w="48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49530" tIns="49530" rIns="49530" bIns="49530" numCol="1" spcCol="1270" anchor="t" anchorCtr="0">
          <a:noAutofit/>
        </a:bodyPr>
        <a:lstStyle/>
        <a:p>
          <a:pPr marL="57150" lvl="1" indent="-57150" algn="r" defTabSz="444500" rtl="1">
            <a:lnSpc>
              <a:spcPct val="90000"/>
            </a:lnSpc>
            <a:spcBef>
              <a:spcPct val="0"/>
            </a:spcBef>
            <a:spcAft>
              <a:spcPct val="15000"/>
            </a:spcAft>
            <a:buChar char="••"/>
          </a:pPr>
          <a:r>
            <a:rPr lang="ar-DZ" sz="1000" kern="1200" dirty="0" smtClean="0"/>
            <a:t>وهو الاتصال الذي يعتمد على نقل الصور الفوتوغرافية، والفنون، والرسومات، والمخططات والرسوم البيانية لنقل المعلومات</a:t>
          </a:r>
          <a:endParaRPr lang="fr-FR" sz="1000" kern="1200" dirty="0"/>
        </a:p>
      </dsp:txBody>
      <dsp:txXfrm>
        <a:off x="5103670" y="29073"/>
        <a:ext cx="1372085" cy="934495"/>
      </dsp:txXfrm>
    </dsp:sp>
    <dsp:sp modelId="{0FF540A6-385F-4932-9059-36021A7970DE}">
      <dsp:nvSpPr>
        <dsp:cNvPr id="0" name=""/>
        <dsp:cNvSpPr/>
      </dsp:nvSpPr>
      <dsp:spPr>
        <a:xfrm>
          <a:off x="1128018" y="0"/>
          <a:ext cx="2043187" cy="1323522"/>
        </a:xfrm>
        <a:prstGeom prst="roundRect">
          <a:avLst>
            <a:gd name="adj" fmla="val 10000"/>
          </a:avLst>
        </a:prstGeom>
        <a:solidFill>
          <a:schemeClr val="lt1"/>
        </a:solidFill>
        <a:ln w="48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49530" tIns="49530" rIns="49530" bIns="49530" numCol="1" spcCol="1270" anchor="t" anchorCtr="0">
          <a:noAutofit/>
        </a:bodyPr>
        <a:lstStyle/>
        <a:p>
          <a:pPr marL="57150" lvl="1" indent="-57150" algn="r" defTabSz="444500" rtl="1">
            <a:lnSpc>
              <a:spcPct val="90000"/>
            </a:lnSpc>
            <a:spcBef>
              <a:spcPct val="0"/>
            </a:spcBef>
            <a:spcAft>
              <a:spcPct val="15000"/>
            </a:spcAft>
            <a:buChar char="••"/>
          </a:pPr>
          <a:r>
            <a:rPr lang="ar-DZ" sz="1000" kern="1200" dirty="0" smtClean="0"/>
            <a:t>وهو الاتصال عن طريق استخدام لغة الجسد أو الإيماءات أو تعبيرات الوجه بهدف نقل المعلومات للآخرين</a:t>
          </a:r>
          <a:endParaRPr lang="fr-FR" sz="1000" kern="1200" dirty="0"/>
        </a:p>
      </dsp:txBody>
      <dsp:txXfrm>
        <a:off x="1157091" y="29073"/>
        <a:ext cx="1372085" cy="934495"/>
      </dsp:txXfrm>
    </dsp:sp>
    <dsp:sp modelId="{CA9E48A6-4C62-437E-850D-032C0EED5E68}">
      <dsp:nvSpPr>
        <dsp:cNvPr id="0" name=""/>
        <dsp:cNvSpPr/>
      </dsp:nvSpPr>
      <dsp:spPr>
        <a:xfrm>
          <a:off x="1984172" y="235752"/>
          <a:ext cx="1790891" cy="1790891"/>
        </a:xfrm>
        <a:prstGeom prst="pieWedge">
          <a:avLst/>
        </a:prstGeom>
        <a:solidFill>
          <a:schemeClr val="lt1"/>
        </a:solidFill>
        <a:ln w="48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ar-DZ" sz="2000" kern="1200" dirty="0" smtClean="0"/>
            <a:t>الاتصال غير اللفظي</a:t>
          </a:r>
          <a:endParaRPr lang="fr-FR" sz="2000" kern="1200" dirty="0"/>
        </a:p>
      </dsp:txBody>
      <dsp:txXfrm>
        <a:off x="2508712" y="760292"/>
        <a:ext cx="1266351" cy="1266351"/>
      </dsp:txXfrm>
    </dsp:sp>
    <dsp:sp modelId="{AC8B935A-798A-436E-926D-ADCEA07B94BB}">
      <dsp:nvSpPr>
        <dsp:cNvPr id="0" name=""/>
        <dsp:cNvSpPr/>
      </dsp:nvSpPr>
      <dsp:spPr>
        <a:xfrm rot="5400000">
          <a:off x="3857784" y="235752"/>
          <a:ext cx="1790891" cy="1790891"/>
        </a:xfrm>
        <a:prstGeom prst="pieWedge">
          <a:avLst/>
        </a:prstGeom>
        <a:solidFill>
          <a:schemeClr val="lt1"/>
        </a:solidFill>
        <a:ln w="48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ar-DZ" sz="2000" kern="1200" dirty="0" smtClean="0"/>
            <a:t>الاتصال البصري</a:t>
          </a:r>
          <a:endParaRPr lang="fr-FR" sz="2000" kern="1200" dirty="0"/>
        </a:p>
      </dsp:txBody>
      <dsp:txXfrm rot="-5400000">
        <a:off x="3857784" y="760292"/>
        <a:ext cx="1266351" cy="1266351"/>
      </dsp:txXfrm>
    </dsp:sp>
    <dsp:sp modelId="{7342ED67-941B-4B63-B29F-E1DBC2F24297}">
      <dsp:nvSpPr>
        <dsp:cNvPr id="0" name=""/>
        <dsp:cNvSpPr/>
      </dsp:nvSpPr>
      <dsp:spPr>
        <a:xfrm rot="10800000">
          <a:off x="3857784" y="2109364"/>
          <a:ext cx="1790891" cy="1790891"/>
        </a:xfrm>
        <a:prstGeom prst="pieWedge">
          <a:avLst/>
        </a:prstGeom>
        <a:solidFill>
          <a:schemeClr val="lt1"/>
        </a:solidFill>
        <a:ln w="48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ar-DZ" sz="2000" kern="1200" dirty="0" smtClean="0"/>
            <a:t>الاتصال الشفهي</a:t>
          </a:r>
          <a:endParaRPr lang="fr-FR" sz="2000" kern="1200" dirty="0"/>
        </a:p>
      </dsp:txBody>
      <dsp:txXfrm rot="10800000">
        <a:off x="3857784" y="2109364"/>
        <a:ext cx="1266351" cy="1266351"/>
      </dsp:txXfrm>
    </dsp:sp>
    <dsp:sp modelId="{9E2A3DD1-3A4C-48BF-AC71-6CA8383BA978}">
      <dsp:nvSpPr>
        <dsp:cNvPr id="0" name=""/>
        <dsp:cNvSpPr/>
      </dsp:nvSpPr>
      <dsp:spPr>
        <a:xfrm rot="16200000">
          <a:off x="1984172" y="2109364"/>
          <a:ext cx="1790891" cy="1790891"/>
        </a:xfrm>
        <a:prstGeom prst="pieWedge">
          <a:avLst/>
        </a:prstGeom>
        <a:solidFill>
          <a:schemeClr val="lt1"/>
        </a:solidFill>
        <a:ln w="48000" cap="flat" cmpd="thickThin"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ar-DZ" sz="2000" kern="1200" dirty="0" smtClean="0"/>
            <a:t>الاتصال المكتوب</a:t>
          </a:r>
          <a:endParaRPr lang="fr-FR" sz="2000" kern="1200" dirty="0"/>
        </a:p>
      </dsp:txBody>
      <dsp:txXfrm rot="5400000">
        <a:off x="2508712" y="2109364"/>
        <a:ext cx="1266351" cy="1266351"/>
      </dsp:txXfrm>
    </dsp:sp>
    <dsp:sp modelId="{C2F11C4F-73BC-499A-A56A-B2F005DFFA80}">
      <dsp:nvSpPr>
        <dsp:cNvPr id="0" name=""/>
        <dsp:cNvSpPr/>
      </dsp:nvSpPr>
      <dsp:spPr>
        <a:xfrm>
          <a:off x="3507257" y="1695763"/>
          <a:ext cx="618333" cy="537681"/>
        </a:xfrm>
        <a:prstGeom prst="circularArrow">
          <a:avLst/>
        </a:prstGeom>
        <a:noFill/>
        <a:ln w="48000" cap="flat" cmpd="thickThin" algn="ctr">
          <a:noFill/>
          <a:prstDash val="solid"/>
        </a:ln>
        <a:effectLst/>
      </dsp:spPr>
      <dsp:style>
        <a:lnRef idx="2">
          <a:scrgbClr r="0" g="0" b="0"/>
        </a:lnRef>
        <a:fillRef idx="1">
          <a:scrgbClr r="0" g="0" b="0"/>
        </a:fillRef>
        <a:effectRef idx="0">
          <a:scrgbClr r="0" g="0" b="0"/>
        </a:effectRef>
        <a:fontRef idx="minor"/>
      </dsp:style>
    </dsp:sp>
    <dsp:sp modelId="{A206B2F8-9101-46B4-955E-314550BB8A24}">
      <dsp:nvSpPr>
        <dsp:cNvPr id="0" name=""/>
        <dsp:cNvSpPr/>
      </dsp:nvSpPr>
      <dsp:spPr>
        <a:xfrm rot="10800000">
          <a:off x="3507257" y="1902563"/>
          <a:ext cx="618333" cy="537681"/>
        </a:xfrm>
        <a:prstGeom prst="circularArrow">
          <a:avLst/>
        </a:prstGeom>
        <a:noFill/>
        <a:ln w="48000" cap="flat" cmpd="thickThin"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185D45-D5A6-452F-9804-BA3E72E41AF6}">
      <dsp:nvSpPr>
        <dsp:cNvPr id="0" name=""/>
        <dsp:cNvSpPr/>
      </dsp:nvSpPr>
      <dsp:spPr>
        <a:xfrm>
          <a:off x="3751658" y="1998053"/>
          <a:ext cx="1425674" cy="1425674"/>
        </a:xfrm>
        <a:prstGeom prst="ellipse">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DZ" sz="1700" kern="1200" dirty="0" smtClean="0"/>
            <a:t>خصائص تكنولوجيا الإعلام والاتصال </a:t>
          </a:r>
          <a:endParaRPr lang="fr-FR" sz="1700" kern="1200" dirty="0"/>
        </a:p>
      </dsp:txBody>
      <dsp:txXfrm>
        <a:off x="3960443" y="2206838"/>
        <a:ext cx="1008104" cy="1008104"/>
      </dsp:txXfrm>
    </dsp:sp>
    <dsp:sp modelId="{CE3DB2F1-0214-4013-844F-4C26F00D741E}">
      <dsp:nvSpPr>
        <dsp:cNvPr id="0" name=""/>
        <dsp:cNvSpPr/>
      </dsp:nvSpPr>
      <dsp:spPr>
        <a:xfrm rot="16200000">
          <a:off x="4313333" y="1479033"/>
          <a:ext cx="302324" cy="4847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fr-FR" sz="1300" kern="1200"/>
        </a:p>
      </dsp:txBody>
      <dsp:txXfrm>
        <a:off x="4358682" y="1621328"/>
        <a:ext cx="211627" cy="290837"/>
      </dsp:txXfrm>
    </dsp:sp>
    <dsp:sp modelId="{6B82797A-3DA7-43B1-9140-6DEC7A986719}">
      <dsp:nvSpPr>
        <dsp:cNvPr id="0" name=""/>
        <dsp:cNvSpPr/>
      </dsp:nvSpPr>
      <dsp:spPr>
        <a:xfrm>
          <a:off x="3751658" y="1955"/>
          <a:ext cx="1425674" cy="1425674"/>
        </a:xfrm>
        <a:prstGeom prst="ellipse">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DZ" sz="1300" kern="1200" dirty="0" smtClean="0"/>
            <a:t>التفاعلية</a:t>
          </a:r>
          <a:endParaRPr lang="fr-FR" sz="1300" kern="1200" dirty="0"/>
        </a:p>
      </dsp:txBody>
      <dsp:txXfrm>
        <a:off x="3960443" y="210740"/>
        <a:ext cx="1008104" cy="1008104"/>
      </dsp:txXfrm>
    </dsp:sp>
    <dsp:sp modelId="{A52175AA-4B58-42DD-8715-6BDA9715AE63}">
      <dsp:nvSpPr>
        <dsp:cNvPr id="0" name=""/>
        <dsp:cNvSpPr/>
      </dsp:nvSpPr>
      <dsp:spPr>
        <a:xfrm rot="20523456">
          <a:off x="5255550" y="2163058"/>
          <a:ext cx="304609" cy="4847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fr-FR" sz="1300" kern="1200"/>
        </a:p>
      </dsp:txBody>
      <dsp:txXfrm>
        <a:off x="5257772" y="2274080"/>
        <a:ext cx="213226" cy="290837"/>
      </dsp:txXfrm>
    </dsp:sp>
    <dsp:sp modelId="{21FB889A-1913-4C04-8342-7F65A407C2D3}">
      <dsp:nvSpPr>
        <dsp:cNvPr id="0" name=""/>
        <dsp:cNvSpPr/>
      </dsp:nvSpPr>
      <dsp:spPr>
        <a:xfrm>
          <a:off x="5654782" y="1381806"/>
          <a:ext cx="1425674" cy="1425674"/>
        </a:xfrm>
        <a:prstGeom prst="ellipse">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DZ" sz="1300" kern="1200" dirty="0" smtClean="0"/>
            <a:t>الشمولية و الانتشار </a:t>
          </a:r>
          <a:endParaRPr lang="fr-FR" sz="1300" kern="1200" dirty="0"/>
        </a:p>
      </dsp:txBody>
      <dsp:txXfrm>
        <a:off x="5863567" y="1590591"/>
        <a:ext cx="1008104" cy="1008104"/>
      </dsp:txXfrm>
    </dsp:sp>
    <dsp:sp modelId="{713E899B-B774-4FAF-B880-67E960CF8729}">
      <dsp:nvSpPr>
        <dsp:cNvPr id="0" name=""/>
        <dsp:cNvSpPr/>
      </dsp:nvSpPr>
      <dsp:spPr>
        <a:xfrm rot="3240000">
          <a:off x="4894942" y="3269042"/>
          <a:ext cx="302324" cy="4847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fr-FR" sz="1300" kern="1200"/>
        </a:p>
      </dsp:txBody>
      <dsp:txXfrm>
        <a:off x="4913635" y="3329300"/>
        <a:ext cx="211627" cy="290837"/>
      </dsp:txXfrm>
    </dsp:sp>
    <dsp:sp modelId="{54A117AB-5C34-4480-9530-C902CDB8002A}">
      <dsp:nvSpPr>
        <dsp:cNvPr id="0" name=""/>
        <dsp:cNvSpPr/>
      </dsp:nvSpPr>
      <dsp:spPr>
        <a:xfrm>
          <a:off x="4924936" y="3612931"/>
          <a:ext cx="1425674" cy="1425674"/>
        </a:xfrm>
        <a:prstGeom prst="ellipse">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DZ" sz="1300" kern="1200" dirty="0" smtClean="0"/>
            <a:t>مرونة الاستعمال</a:t>
          </a:r>
          <a:endParaRPr lang="fr-FR" sz="1300" kern="1200" dirty="0"/>
        </a:p>
      </dsp:txBody>
      <dsp:txXfrm>
        <a:off x="5133721" y="3821716"/>
        <a:ext cx="1008104" cy="1008104"/>
      </dsp:txXfrm>
    </dsp:sp>
    <dsp:sp modelId="{19B9DB06-335E-47E8-8B09-8846A6A6715F}">
      <dsp:nvSpPr>
        <dsp:cNvPr id="0" name=""/>
        <dsp:cNvSpPr/>
      </dsp:nvSpPr>
      <dsp:spPr>
        <a:xfrm rot="7560000">
          <a:off x="3731724" y="3269042"/>
          <a:ext cx="302324" cy="4847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fr-FR" sz="1300" kern="1200"/>
        </a:p>
      </dsp:txBody>
      <dsp:txXfrm rot="10800000">
        <a:off x="3803728" y="3329300"/>
        <a:ext cx="211627" cy="290837"/>
      </dsp:txXfrm>
    </dsp:sp>
    <dsp:sp modelId="{82606E88-1583-44BC-BAA8-E1DCBB022919}">
      <dsp:nvSpPr>
        <dsp:cNvPr id="0" name=""/>
        <dsp:cNvSpPr/>
      </dsp:nvSpPr>
      <dsp:spPr>
        <a:xfrm>
          <a:off x="2578381" y="3612931"/>
          <a:ext cx="1425674" cy="1425674"/>
        </a:xfrm>
        <a:prstGeom prst="ellipse">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DZ" sz="1300" kern="1200" dirty="0" smtClean="0"/>
            <a:t>تعدد الاستخدام الزمني</a:t>
          </a:r>
          <a:endParaRPr lang="fr-FR" sz="1300" kern="1200" dirty="0"/>
        </a:p>
      </dsp:txBody>
      <dsp:txXfrm>
        <a:off x="2787166" y="3821716"/>
        <a:ext cx="1008104" cy="1008104"/>
      </dsp:txXfrm>
    </dsp:sp>
    <dsp:sp modelId="{CEB62831-13AF-41C7-A605-83B1D322BD67}">
      <dsp:nvSpPr>
        <dsp:cNvPr id="0" name=""/>
        <dsp:cNvSpPr/>
      </dsp:nvSpPr>
      <dsp:spPr>
        <a:xfrm rot="11880000">
          <a:off x="3372270" y="2162756"/>
          <a:ext cx="302324" cy="4847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fr-FR" sz="1300" kern="1200"/>
        </a:p>
      </dsp:txBody>
      <dsp:txXfrm rot="10800000">
        <a:off x="3460747" y="2273715"/>
        <a:ext cx="211627" cy="290837"/>
      </dsp:txXfrm>
    </dsp:sp>
    <dsp:sp modelId="{9B0B7B56-EE9E-467E-887F-616E438CFBEF}">
      <dsp:nvSpPr>
        <dsp:cNvPr id="0" name=""/>
        <dsp:cNvSpPr/>
      </dsp:nvSpPr>
      <dsp:spPr>
        <a:xfrm>
          <a:off x="1853256" y="1381225"/>
          <a:ext cx="1425674" cy="1425674"/>
        </a:xfrm>
        <a:prstGeom prst="ellipse">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DZ" sz="1300" kern="1200" dirty="0" smtClean="0"/>
            <a:t>الفردية واللاجماهيرية</a:t>
          </a:r>
          <a:endParaRPr lang="fr-FR" sz="1300" kern="1200" dirty="0"/>
        </a:p>
      </dsp:txBody>
      <dsp:txXfrm>
        <a:off x="2062041" y="1590010"/>
        <a:ext cx="1008104" cy="10081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9112CF-0575-4A21-99D1-5406A16C07FF}">
      <dsp:nvSpPr>
        <dsp:cNvPr id="0" name=""/>
        <dsp:cNvSpPr/>
      </dsp:nvSpPr>
      <dsp:spPr>
        <a:xfrm rot="19307739" flipH="1">
          <a:off x="2287813" y="2883857"/>
          <a:ext cx="1778096" cy="627303"/>
        </a:xfrm>
        <a:prstGeom prst="rightArrow">
          <a:avLst>
            <a:gd name="adj1" fmla="val 50000"/>
            <a:gd name="adj2" fmla="val 5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6350" cap="rnd" cmpd="sng" algn="ctr">
          <a:solidFill>
            <a:schemeClr val="accent1">
              <a:shade val="95000"/>
              <a:satMod val="105000"/>
            </a:schemeClr>
          </a:solidFill>
          <a:prstDash val="solid"/>
        </a:ln>
        <a:effectLst>
          <a:outerShdw blurRad="45000" dist="25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1910" tIns="41910" rIns="254000" bIns="201100" numCol="1" spcCol="1270" anchor="ctr" anchorCtr="0">
          <a:noAutofit/>
        </a:bodyPr>
        <a:lstStyle/>
        <a:p>
          <a:pPr lvl="0" algn="l" defTabSz="488950">
            <a:lnSpc>
              <a:spcPct val="90000"/>
            </a:lnSpc>
            <a:spcBef>
              <a:spcPct val="0"/>
            </a:spcBef>
            <a:spcAft>
              <a:spcPct val="35000"/>
            </a:spcAft>
          </a:pPr>
          <a:endParaRPr lang="ar-DZ" sz="1100" b="1" kern="1200" dirty="0" smtClean="0">
            <a:solidFill>
              <a:schemeClr val="tx1"/>
            </a:solidFill>
          </a:endParaRPr>
        </a:p>
        <a:p>
          <a:pPr lvl="0" algn="ctr" defTabSz="488950">
            <a:lnSpc>
              <a:spcPct val="90000"/>
            </a:lnSpc>
            <a:spcBef>
              <a:spcPct val="0"/>
            </a:spcBef>
            <a:spcAft>
              <a:spcPct val="35000"/>
            </a:spcAft>
          </a:pPr>
          <a:r>
            <a:rPr lang="ar-DZ" sz="1100" b="1" kern="1200" dirty="0" smtClean="0">
              <a:solidFill>
                <a:schemeClr val="tx1"/>
              </a:solidFill>
            </a:rPr>
            <a:t>معلومات نصية</a:t>
          </a:r>
          <a:endParaRPr lang="fr-FR" sz="1100" b="1" kern="1200" dirty="0">
            <a:solidFill>
              <a:schemeClr val="tx1"/>
            </a:solidFill>
          </a:endParaRPr>
        </a:p>
      </dsp:txBody>
      <dsp:txXfrm>
        <a:off x="2427844" y="2992187"/>
        <a:ext cx="1621270" cy="313651"/>
      </dsp:txXfrm>
    </dsp:sp>
    <dsp:sp modelId="{4AED0383-C0C6-4BB6-86EA-6D2543959CA9}">
      <dsp:nvSpPr>
        <dsp:cNvPr id="0" name=""/>
        <dsp:cNvSpPr/>
      </dsp:nvSpPr>
      <dsp:spPr>
        <a:xfrm>
          <a:off x="73802" y="3589603"/>
          <a:ext cx="2537568" cy="1450052"/>
        </a:xfrm>
        <a:prstGeom prst="rect">
          <a:avLst/>
        </a:prstGeom>
        <a:solidFill>
          <a:schemeClr val="lt1">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ctr" defTabSz="622300" rtl="1">
            <a:lnSpc>
              <a:spcPct val="90000"/>
            </a:lnSpc>
            <a:spcBef>
              <a:spcPct val="0"/>
            </a:spcBef>
            <a:spcAft>
              <a:spcPct val="35000"/>
            </a:spcAft>
          </a:pPr>
          <a:r>
            <a:rPr lang="ar-DZ" sz="1400" kern="1200" dirty="0" smtClean="0"/>
            <a:t>هي نصوص مكتوبة تنقل إلينا معرفة عن أشياء مـختلفة، و هي أكثر أشكال الـمعلومات انتشاراً، و من أمثلتها الكتب و الـمقالات الصحفية و غيرها مـما يعتمد على الشرح الـمكتوب لإيصال الـمعلومات إلى الآخرين</a:t>
          </a:r>
          <a:endParaRPr lang="fr-FR" sz="1400" kern="1200" dirty="0"/>
        </a:p>
      </dsp:txBody>
      <dsp:txXfrm>
        <a:off x="73802" y="3589603"/>
        <a:ext cx="2537568" cy="1450052"/>
      </dsp:txXfrm>
    </dsp:sp>
    <dsp:sp modelId="{7B8C6B4D-741C-486A-B675-9F3774DD68AA}">
      <dsp:nvSpPr>
        <dsp:cNvPr id="0" name=""/>
        <dsp:cNvSpPr/>
      </dsp:nvSpPr>
      <dsp:spPr>
        <a:xfrm rot="19509018">
          <a:off x="4848254" y="1519376"/>
          <a:ext cx="1734293" cy="627303"/>
        </a:xfrm>
        <a:prstGeom prst="rightArrow">
          <a:avLst>
            <a:gd name="adj1" fmla="val 50000"/>
            <a:gd name="adj2" fmla="val 5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6350" cap="rnd" cmpd="sng" algn="ctr">
          <a:solidFill>
            <a:schemeClr val="accent1">
              <a:shade val="95000"/>
              <a:satMod val="105000"/>
            </a:schemeClr>
          </a:solidFill>
          <a:prstDash val="solid"/>
        </a:ln>
        <a:effectLst>
          <a:outerShdw blurRad="45000" dist="25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1910" tIns="41910" rIns="254000" bIns="201100" numCol="1" spcCol="1270" anchor="ctr" anchorCtr="0">
          <a:noAutofit/>
        </a:bodyPr>
        <a:lstStyle/>
        <a:p>
          <a:pPr lvl="0" algn="ctr" defTabSz="488950">
            <a:lnSpc>
              <a:spcPct val="90000"/>
            </a:lnSpc>
            <a:spcBef>
              <a:spcPct val="0"/>
            </a:spcBef>
            <a:spcAft>
              <a:spcPct val="35000"/>
            </a:spcAft>
          </a:pPr>
          <a:endParaRPr lang="ar-DZ" sz="1100" b="1" kern="1200" dirty="0" smtClean="0">
            <a:solidFill>
              <a:schemeClr val="tx1"/>
            </a:solidFill>
          </a:endParaRPr>
        </a:p>
        <a:p>
          <a:pPr lvl="0" algn="r" defTabSz="488950">
            <a:lnSpc>
              <a:spcPct val="90000"/>
            </a:lnSpc>
            <a:spcBef>
              <a:spcPct val="0"/>
            </a:spcBef>
            <a:spcAft>
              <a:spcPct val="35000"/>
            </a:spcAft>
          </a:pPr>
          <a:r>
            <a:rPr lang="ar-DZ" sz="1100" b="1" kern="1200" dirty="0" smtClean="0">
              <a:solidFill>
                <a:schemeClr val="tx1"/>
              </a:solidFill>
            </a:rPr>
            <a:t>معلومات رقمية</a:t>
          </a:r>
          <a:endParaRPr lang="fr-FR" sz="1100" b="1" kern="1200" dirty="0">
            <a:solidFill>
              <a:schemeClr val="tx1"/>
            </a:solidFill>
          </a:endParaRPr>
        </a:p>
      </dsp:txBody>
      <dsp:txXfrm>
        <a:off x="4862317" y="1721009"/>
        <a:ext cx="1577467" cy="313651"/>
      </dsp:txXfrm>
    </dsp:sp>
    <dsp:sp modelId="{F5B7EBEC-0824-4548-B9EA-7D20BD52AFD5}">
      <dsp:nvSpPr>
        <dsp:cNvPr id="0" name=""/>
        <dsp:cNvSpPr/>
      </dsp:nvSpPr>
      <dsp:spPr>
        <a:xfrm>
          <a:off x="6168743" y="107022"/>
          <a:ext cx="2537568" cy="1450038"/>
        </a:xfrm>
        <a:prstGeom prst="rect">
          <a:avLst/>
        </a:prstGeom>
        <a:solidFill>
          <a:schemeClr val="lt1">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ctr" defTabSz="622300" rtl="1">
            <a:lnSpc>
              <a:spcPct val="100000"/>
            </a:lnSpc>
            <a:spcBef>
              <a:spcPct val="0"/>
            </a:spcBef>
            <a:spcAft>
              <a:spcPct val="35000"/>
            </a:spcAft>
          </a:pPr>
          <a:r>
            <a:rPr lang="ar-DZ" sz="1400" kern="1200" dirty="0" smtClean="0"/>
            <a:t>هي التي تتكون من أرقام ذات دلالات مـحددة تشير إلى مقاييس الأشياء معينة تـحدد  الكمية أو الطول أو الحجم أو الوزن أو الزمن وغير ذلك مـما </a:t>
          </a:r>
        </a:p>
        <a:p>
          <a:pPr lvl="0" algn="ctr" defTabSz="622300" rtl="1">
            <a:lnSpc>
              <a:spcPct val="100000"/>
            </a:lnSpc>
            <a:spcBef>
              <a:spcPct val="0"/>
            </a:spcBef>
            <a:spcAft>
              <a:spcPct val="35000"/>
            </a:spcAft>
          </a:pPr>
          <a:r>
            <a:rPr lang="ar-DZ" sz="1400" kern="1200" dirty="0" smtClean="0"/>
            <a:t>يعبر عنه بالأرقام</a:t>
          </a:r>
          <a:endParaRPr lang="fr-FR" sz="1400" kern="1200" dirty="0"/>
        </a:p>
      </dsp:txBody>
      <dsp:txXfrm>
        <a:off x="6168743" y="107022"/>
        <a:ext cx="2537568" cy="1450038"/>
      </dsp:txXfrm>
    </dsp:sp>
    <dsp:sp modelId="{A179CACB-5183-43C8-8CCE-65B3D9B03301}">
      <dsp:nvSpPr>
        <dsp:cNvPr id="0" name=""/>
        <dsp:cNvSpPr/>
      </dsp:nvSpPr>
      <dsp:spPr>
        <a:xfrm rot="2152528" flipH="1">
          <a:off x="2255048" y="1504093"/>
          <a:ext cx="1697391" cy="627303"/>
        </a:xfrm>
        <a:prstGeom prst="rightArrow">
          <a:avLst>
            <a:gd name="adj1" fmla="val 50000"/>
            <a:gd name="adj2" fmla="val 5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6350" cap="rnd" cmpd="sng" algn="ctr">
          <a:solidFill>
            <a:schemeClr val="accent1">
              <a:shade val="95000"/>
              <a:satMod val="105000"/>
            </a:schemeClr>
          </a:solidFill>
          <a:prstDash val="solid"/>
        </a:ln>
        <a:effectLst>
          <a:outerShdw blurRad="45000" dist="25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254000" bIns="201100" numCol="1" spcCol="1270" anchor="ctr" anchorCtr="0">
          <a:noAutofit/>
        </a:bodyPr>
        <a:lstStyle/>
        <a:p>
          <a:pPr lvl="0" algn="ctr" defTabSz="400050" rtl="1">
            <a:lnSpc>
              <a:spcPct val="90000"/>
            </a:lnSpc>
            <a:spcBef>
              <a:spcPct val="0"/>
            </a:spcBef>
            <a:spcAft>
              <a:spcPct val="35000"/>
            </a:spcAft>
          </a:pPr>
          <a:endParaRPr lang="ar-DZ" sz="900" kern="1200" dirty="0" smtClean="0">
            <a:solidFill>
              <a:schemeClr val="tx1"/>
            </a:solidFill>
          </a:endParaRPr>
        </a:p>
        <a:p>
          <a:pPr lvl="0" algn="r" defTabSz="400050" rtl="1">
            <a:lnSpc>
              <a:spcPct val="90000"/>
            </a:lnSpc>
            <a:spcBef>
              <a:spcPct val="0"/>
            </a:spcBef>
            <a:spcAft>
              <a:spcPct val="35000"/>
            </a:spcAft>
          </a:pPr>
          <a:r>
            <a:rPr lang="ar-DZ" sz="1100" b="1" kern="1200" dirty="0" smtClean="0">
              <a:solidFill>
                <a:schemeClr val="tx1"/>
              </a:solidFill>
            </a:rPr>
            <a:t>معلومات بيانية</a:t>
          </a:r>
          <a:endParaRPr lang="fr-FR" sz="1100" b="1" kern="1200" dirty="0">
            <a:solidFill>
              <a:schemeClr val="tx1"/>
            </a:solidFill>
          </a:endParaRPr>
        </a:p>
      </dsp:txBody>
      <dsp:txXfrm>
        <a:off x="2396998" y="1706871"/>
        <a:ext cx="1540565" cy="313651"/>
      </dsp:txXfrm>
    </dsp:sp>
    <dsp:sp modelId="{6E8EF666-F3E2-43AA-875E-E8C360BA2D66}">
      <dsp:nvSpPr>
        <dsp:cNvPr id="0" name=""/>
        <dsp:cNvSpPr/>
      </dsp:nvSpPr>
      <dsp:spPr>
        <a:xfrm>
          <a:off x="150377" y="107036"/>
          <a:ext cx="2537568" cy="1450033"/>
        </a:xfrm>
        <a:prstGeom prst="rect">
          <a:avLst/>
        </a:prstGeom>
        <a:solidFill>
          <a:schemeClr val="lt1">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ctr" defTabSz="622300" rtl="1">
            <a:lnSpc>
              <a:spcPct val="100000"/>
            </a:lnSpc>
            <a:spcBef>
              <a:spcPct val="0"/>
            </a:spcBef>
            <a:spcAft>
              <a:spcPct val="35000"/>
            </a:spcAft>
          </a:pPr>
          <a:r>
            <a:rPr lang="ar-DZ" sz="1400" kern="1200" dirty="0" smtClean="0"/>
            <a:t>هي الـمعلومات التي تكون في شكل رسوم بيانية توضح العلاقة بين متغيرين مثل العلاقة بين السرعة في قيادة السيارات و عدد الحوادث الـمرورية</a:t>
          </a:r>
          <a:endParaRPr lang="fr-FR" sz="1400" kern="1200" dirty="0"/>
        </a:p>
      </dsp:txBody>
      <dsp:txXfrm>
        <a:off x="150377" y="107036"/>
        <a:ext cx="2537568" cy="1450033"/>
      </dsp:txXfrm>
    </dsp:sp>
    <dsp:sp modelId="{283D4E85-725C-4BF0-9E3F-F266D91F46D6}">
      <dsp:nvSpPr>
        <dsp:cNvPr id="0" name=""/>
        <dsp:cNvSpPr/>
      </dsp:nvSpPr>
      <dsp:spPr>
        <a:xfrm rot="2156819">
          <a:off x="4834930" y="2764977"/>
          <a:ext cx="1697409" cy="627303"/>
        </a:xfrm>
        <a:prstGeom prst="rightArrow">
          <a:avLst>
            <a:gd name="adj1" fmla="val 50000"/>
            <a:gd name="adj2" fmla="val 5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6350" cap="rnd" cmpd="sng" algn="ctr">
          <a:solidFill>
            <a:schemeClr val="accent1">
              <a:shade val="95000"/>
              <a:satMod val="105000"/>
            </a:schemeClr>
          </a:solidFill>
          <a:prstDash val="solid"/>
        </a:ln>
        <a:effectLst>
          <a:outerShdw blurRad="45000" dist="25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1910" tIns="41910" rIns="254000" bIns="201100" numCol="1" spcCol="1270" anchor="ctr" anchorCtr="0">
          <a:noAutofit/>
        </a:bodyPr>
        <a:lstStyle/>
        <a:p>
          <a:pPr lvl="0" algn="ctr" defTabSz="488950">
            <a:lnSpc>
              <a:spcPct val="90000"/>
            </a:lnSpc>
            <a:spcBef>
              <a:spcPct val="0"/>
            </a:spcBef>
            <a:spcAft>
              <a:spcPct val="35000"/>
            </a:spcAft>
          </a:pPr>
          <a:endParaRPr lang="ar-DZ" sz="1100" b="1" kern="1200" dirty="0" smtClean="0">
            <a:solidFill>
              <a:schemeClr val="tx1"/>
            </a:solidFill>
          </a:endParaRPr>
        </a:p>
        <a:p>
          <a:pPr lvl="0" algn="ctr" defTabSz="488950">
            <a:lnSpc>
              <a:spcPct val="90000"/>
            </a:lnSpc>
            <a:spcBef>
              <a:spcPct val="0"/>
            </a:spcBef>
            <a:spcAft>
              <a:spcPct val="35000"/>
            </a:spcAft>
          </a:pPr>
          <a:r>
            <a:rPr lang="ar-DZ" sz="1100" b="1" kern="1200" dirty="0" smtClean="0">
              <a:solidFill>
                <a:schemeClr val="tx1"/>
              </a:solidFill>
            </a:rPr>
            <a:t>معلومات</a:t>
          </a:r>
          <a:r>
            <a:rPr lang="ar-DZ" sz="900" kern="1200" dirty="0" smtClean="0"/>
            <a:t> </a:t>
          </a:r>
          <a:r>
            <a:rPr lang="ar-DZ" sz="1100" b="1" kern="1200" dirty="0" smtClean="0">
              <a:solidFill>
                <a:schemeClr val="tx1"/>
              </a:solidFill>
            </a:rPr>
            <a:t>مصورة</a:t>
          </a:r>
          <a:endParaRPr lang="fr-FR" sz="1100" b="1" kern="1200" dirty="0">
            <a:solidFill>
              <a:schemeClr val="tx1"/>
            </a:solidFill>
          </a:endParaRPr>
        </a:p>
      </dsp:txBody>
      <dsp:txXfrm>
        <a:off x="4849863" y="2875772"/>
        <a:ext cx="1540583" cy="313651"/>
      </dsp:txXfrm>
    </dsp:sp>
    <dsp:sp modelId="{467E43C7-6F7D-4B76-9635-C98CEE48D0BE}">
      <dsp:nvSpPr>
        <dsp:cNvPr id="0" name=""/>
        <dsp:cNvSpPr/>
      </dsp:nvSpPr>
      <dsp:spPr>
        <a:xfrm>
          <a:off x="6168735" y="3442499"/>
          <a:ext cx="2537574" cy="1450051"/>
        </a:xfrm>
        <a:prstGeom prst="rect">
          <a:avLst/>
        </a:prstGeom>
        <a:solidFill>
          <a:schemeClr val="lt1">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ctr" defTabSz="622300" rtl="1">
            <a:lnSpc>
              <a:spcPct val="100000"/>
            </a:lnSpc>
            <a:spcBef>
              <a:spcPct val="0"/>
            </a:spcBef>
            <a:spcAft>
              <a:spcPct val="35000"/>
            </a:spcAft>
          </a:pPr>
          <a:r>
            <a:rPr lang="ar-DZ" sz="1400" kern="1200" dirty="0" smtClean="0"/>
            <a:t>هي الـمعلومات التي تستنتج من خلال الصور، حيث تدل الصورة على مضامين و معان كثيرة مثل الصور التي تنقل معاناة بعض الشعوب من الفقر</a:t>
          </a:r>
          <a:endParaRPr lang="fr-FR" sz="1400" kern="1200" dirty="0"/>
        </a:p>
      </dsp:txBody>
      <dsp:txXfrm>
        <a:off x="6168735" y="3442499"/>
        <a:ext cx="2537574" cy="1450051"/>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B09CC1-3349-4136-B4D5-6A119EDDE7C1}" type="datetimeFigureOut">
              <a:rPr lang="en-US" smtClean="0"/>
              <a:t>4/12/2024</a:t>
            </a:fld>
            <a:endParaRPr lang="en-US"/>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496D4-7025-4B1E-BF97-54080E769AB1}" type="slidenum">
              <a:rPr lang="en-US" smtClean="0"/>
              <a:t>‹N°›</a:t>
            </a:fld>
            <a:endParaRPr lang="en-US"/>
          </a:p>
        </p:txBody>
      </p:sp>
    </p:spTree>
    <p:extLst>
      <p:ext uri="{BB962C8B-B14F-4D97-AF65-F5344CB8AC3E}">
        <p14:creationId xmlns:p14="http://schemas.microsoft.com/office/powerpoint/2010/main" val="1151563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A89496D4-7025-4B1E-BF97-54080E769AB1}" type="slidenum">
              <a:rPr lang="en-US" smtClean="0"/>
              <a:t>6</a:t>
            </a:fld>
            <a:endParaRPr lang="en-US"/>
          </a:p>
        </p:txBody>
      </p:sp>
    </p:spTree>
    <p:extLst>
      <p:ext uri="{BB962C8B-B14F-4D97-AF65-F5344CB8AC3E}">
        <p14:creationId xmlns:p14="http://schemas.microsoft.com/office/powerpoint/2010/main" val="1884703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smtClean="0"/>
              <a:t>Modifiez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smtClean="0"/>
              <a:t>Modifiez le style des sous-titres du masque</a:t>
            </a:r>
            <a:endParaRPr kumimoji="0" lang="en-US"/>
          </a:p>
        </p:txBody>
      </p:sp>
      <p:sp>
        <p:nvSpPr>
          <p:cNvPr id="4" name="Espace réservé de la date 3"/>
          <p:cNvSpPr>
            <a:spLocks noGrp="1"/>
          </p:cNvSpPr>
          <p:nvPr>
            <p:ph type="dt" sz="half" idx="10"/>
          </p:nvPr>
        </p:nvSpPr>
        <p:spPr/>
        <p:txBody>
          <a:bodyPr/>
          <a:lstStyle/>
          <a:p>
            <a:fld id="{CD875304-B3D3-4547-891B-08AC312D889D}" type="datetimeFigureOut">
              <a:rPr lang="fr-FR" smtClean="0"/>
              <a:t>12/04/2024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423A7B-AC01-45D4-96D9-EA7ADB217019}" type="slidenum">
              <a:rPr lang="fr-FR" smtClean="0"/>
              <a:t>‹N°›</a:t>
            </a:fld>
            <a:endParaRPr lang="fr-F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D875304-B3D3-4547-891B-08AC312D889D}" type="datetimeFigureOut">
              <a:rPr lang="fr-FR" smtClean="0"/>
              <a:t>12/04/2024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423A7B-AC01-45D4-96D9-EA7ADB21701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D875304-B3D3-4547-891B-08AC312D889D}" type="datetimeFigureOut">
              <a:rPr lang="fr-FR" smtClean="0"/>
              <a:t>12/04/2024</a:t>
            </a:fld>
            <a:endParaRPr lang="fr-FR"/>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a:p>
        </p:txBody>
      </p:sp>
      <p:sp>
        <p:nvSpPr>
          <p:cNvPr id="6" name="Espace réservé du numéro de diapositive 5"/>
          <p:cNvSpPr>
            <a:spLocks noGrp="1"/>
          </p:cNvSpPr>
          <p:nvPr>
            <p:ph type="sldNum" sz="quarter" idx="12"/>
          </p:nvPr>
        </p:nvSpPr>
        <p:spPr/>
        <p:txBody>
          <a:bodyPr/>
          <a:lstStyle/>
          <a:p>
            <a:fld id="{A3423A7B-AC01-45D4-96D9-EA7ADB21701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D875304-B3D3-4547-891B-08AC312D889D}" type="datetimeFigureOut">
              <a:rPr lang="fr-FR" smtClean="0"/>
              <a:t>12/04/2024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423A7B-AC01-45D4-96D9-EA7ADB21701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CD875304-B3D3-4547-891B-08AC312D889D}" type="datetimeFigureOut">
              <a:rPr lang="fr-FR" smtClean="0"/>
              <a:t>12/04/2024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423A7B-AC01-45D4-96D9-EA7ADB217019}"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D875304-B3D3-4547-891B-08AC312D889D}" type="datetimeFigureOut">
              <a:rPr lang="fr-FR" smtClean="0"/>
              <a:t>12/04/2024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3423A7B-AC01-45D4-96D9-EA7ADB21701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Modifiez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Modifiez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D875304-B3D3-4547-891B-08AC312D889D}" type="datetimeFigureOut">
              <a:rPr lang="fr-FR" smtClean="0"/>
              <a:t>12/04/2024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3423A7B-AC01-45D4-96D9-EA7ADB217019}"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CD875304-B3D3-4547-891B-08AC312D889D}" type="datetimeFigureOut">
              <a:rPr lang="fr-FR" smtClean="0"/>
              <a:t>12/04/2024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3423A7B-AC01-45D4-96D9-EA7ADB21701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D875304-B3D3-4547-891B-08AC312D889D}" type="datetimeFigureOut">
              <a:rPr lang="fr-FR" smtClean="0"/>
              <a:t>12/04/2024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3423A7B-AC01-45D4-96D9-EA7ADB21701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smtClean="0"/>
              <a:t>Modifiez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D875304-B3D3-4547-891B-08AC312D889D}" type="datetimeFigureOut">
              <a:rPr lang="fr-FR" smtClean="0"/>
              <a:t>12/04/2024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3423A7B-AC01-45D4-96D9-EA7ADB217019}" type="slidenum">
              <a:rPr lang="fr-FR" smtClean="0"/>
              <a:t>‹N°›</a:t>
            </a:fld>
            <a:endParaRPr lang="fr-F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CD875304-B3D3-4547-891B-08AC312D889D}" type="datetimeFigureOut">
              <a:rPr lang="fr-FR" smtClean="0"/>
              <a:t>12/04/2024</a:t>
            </a:fld>
            <a:endParaRPr lang="fr-F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A3423A7B-AC01-45D4-96D9-EA7ADB217019}"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D875304-B3D3-4547-891B-08AC312D889D}" type="datetimeFigureOut">
              <a:rPr lang="fr-FR" smtClean="0"/>
              <a:t>12/04/2024</a:t>
            </a:fld>
            <a:endParaRPr lang="fr-F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r-F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3423A7B-AC01-45D4-96D9-EA7ADB217019}"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467544" y="404664"/>
            <a:ext cx="8077200" cy="1673352"/>
          </a:xfrm>
        </p:spPr>
        <p:txBody>
          <a:bodyPr>
            <a:normAutofit fontScale="90000"/>
          </a:bodyPr>
          <a:lstStyle/>
          <a:p>
            <a:pPr algn="ctr"/>
            <a:r>
              <a:rPr lang="ar-DZ" sz="2000" dirty="0"/>
              <a:t>الجمهورية الجزائرية </a:t>
            </a:r>
            <a:r>
              <a:rPr lang="ar-DZ" sz="2000" dirty="0" smtClean="0"/>
              <a:t>الديمقراطية الشعبية</a:t>
            </a:r>
            <a:r>
              <a:rPr lang="ar-DZ" sz="2000" dirty="0"/>
              <a:t/>
            </a:r>
            <a:br>
              <a:rPr lang="ar-DZ" sz="2000" dirty="0"/>
            </a:br>
            <a:r>
              <a:rPr lang="ar-DZ" sz="2000" dirty="0"/>
              <a:t>وزارة التعليم العالي والبحث </a:t>
            </a:r>
            <a:r>
              <a:rPr lang="ar-DZ" sz="2000" dirty="0" smtClean="0"/>
              <a:t>العلمي</a:t>
            </a:r>
            <a:r>
              <a:rPr lang="ar-DZ" sz="2000" dirty="0"/>
              <a:t/>
            </a:r>
            <a:br>
              <a:rPr lang="ar-DZ" sz="2000" dirty="0"/>
            </a:br>
            <a:r>
              <a:rPr lang="ar-DZ" sz="2000" dirty="0"/>
              <a:t>جامعة العربي بن مهيدي أم البواقي</a:t>
            </a:r>
            <a:br>
              <a:rPr lang="ar-DZ" sz="2000" dirty="0"/>
            </a:br>
            <a:r>
              <a:rPr lang="ar-DZ" sz="2000" dirty="0"/>
              <a:t>كلية الحقوق والعلوم السياسية</a:t>
            </a:r>
            <a:br>
              <a:rPr lang="ar-DZ" sz="2000" dirty="0"/>
            </a:br>
            <a:r>
              <a:rPr lang="ar-DZ" sz="2000" dirty="0"/>
              <a:t>قسم العلوم السياسية</a:t>
            </a:r>
            <a:r>
              <a:rPr lang="ar-DZ" dirty="0"/>
              <a:t/>
            </a:r>
            <a:br>
              <a:rPr lang="ar-DZ" dirty="0"/>
            </a:br>
            <a:endParaRPr lang="fr-FR" dirty="0"/>
          </a:p>
        </p:txBody>
      </p:sp>
      <p:sp>
        <p:nvSpPr>
          <p:cNvPr id="5" name="Sous-titre 4"/>
          <p:cNvSpPr>
            <a:spLocks noGrp="1"/>
          </p:cNvSpPr>
          <p:nvPr>
            <p:ph type="subTitle" idx="1"/>
          </p:nvPr>
        </p:nvSpPr>
        <p:spPr>
          <a:xfrm>
            <a:off x="2843808" y="2492896"/>
            <a:ext cx="5844952" cy="792088"/>
          </a:xfrm>
        </p:spPr>
        <p:txBody>
          <a:bodyPr>
            <a:normAutofit/>
          </a:bodyPr>
          <a:lstStyle/>
          <a:p>
            <a:pPr algn="r" rtl="1"/>
            <a:r>
              <a:rPr lang="ar-DZ" sz="1600" b="1" dirty="0" smtClean="0"/>
              <a:t>المقياس: تكنولوجيا الاعلام والاتصال</a:t>
            </a:r>
            <a:endParaRPr lang="fr-FR" sz="1600" dirty="0"/>
          </a:p>
        </p:txBody>
      </p:sp>
      <p:sp>
        <p:nvSpPr>
          <p:cNvPr id="7" name="ZoneTexte 6"/>
          <p:cNvSpPr txBox="1"/>
          <p:nvPr/>
        </p:nvSpPr>
        <p:spPr>
          <a:xfrm>
            <a:off x="827584" y="3284984"/>
            <a:ext cx="7200800" cy="1200329"/>
          </a:xfrm>
          <a:prstGeom prst="rect">
            <a:avLst/>
          </a:prstGeom>
          <a:noFill/>
        </p:spPr>
        <p:txBody>
          <a:bodyPr wrap="square" rtlCol="0">
            <a:spAutoFit/>
          </a:bodyPr>
          <a:lstStyle/>
          <a:p>
            <a:pPr algn="ctr" rtl="1"/>
            <a:r>
              <a:rPr lang="ar-DZ" sz="3600" dirty="0" smtClean="0"/>
              <a:t>مفهوم </a:t>
            </a:r>
            <a:r>
              <a:rPr lang="ar-DZ" sz="3600" dirty="0" smtClean="0"/>
              <a:t>تكنولوجيا </a:t>
            </a:r>
            <a:r>
              <a:rPr lang="ar-DZ" sz="3600" dirty="0" smtClean="0"/>
              <a:t>الاعلام والاتصال الجديدة وظاهرة انفجار المعلومات</a:t>
            </a:r>
            <a:endParaRPr lang="fr-FR" sz="3600" dirty="0"/>
          </a:p>
        </p:txBody>
      </p:sp>
      <p:sp>
        <p:nvSpPr>
          <p:cNvPr id="8" name="ZoneTexte 7"/>
          <p:cNvSpPr txBox="1"/>
          <p:nvPr/>
        </p:nvSpPr>
        <p:spPr>
          <a:xfrm>
            <a:off x="1043608" y="5301208"/>
            <a:ext cx="7272808" cy="1200329"/>
          </a:xfrm>
          <a:prstGeom prst="rect">
            <a:avLst/>
          </a:prstGeom>
          <a:noFill/>
          <a:ln>
            <a:noFill/>
          </a:ln>
          <a:effectLst>
            <a:outerShdw blurRad="152400" dist="317500" dir="5400000" sx="90000" sy="-19000" rotWithShape="0">
              <a:prstClr val="black">
                <a:alpha val="15000"/>
              </a:prstClr>
            </a:outerShdw>
          </a:effectLst>
        </p:spPr>
        <p:txBody>
          <a:bodyPr wrap="square" rtlCol="0">
            <a:spAutoFit/>
          </a:bodyPr>
          <a:lstStyle/>
          <a:p>
            <a:pPr algn="r" rtl="1"/>
            <a:r>
              <a:rPr lang="ar-DZ" dirty="0" smtClean="0"/>
              <a:t>من اعداد :                                                                  تحت اشراف:</a:t>
            </a:r>
          </a:p>
          <a:p>
            <a:pPr algn="r" rtl="1"/>
            <a:r>
              <a:rPr lang="ar-DZ" dirty="0" smtClean="0"/>
              <a:t>سيساوي </a:t>
            </a:r>
            <a:r>
              <a:rPr lang="ar-DZ" dirty="0" smtClean="0">
                <a:effectLst>
                  <a:outerShdw blurRad="50800" dist="50800" dir="5400000" algn="ctr" rotWithShape="0">
                    <a:schemeClr val="bg1"/>
                  </a:outerShdw>
                </a:effectLst>
              </a:rPr>
              <a:t>سماح</a:t>
            </a:r>
          </a:p>
          <a:p>
            <a:pPr algn="r" rtl="1"/>
            <a:r>
              <a:rPr lang="ar-DZ" dirty="0" err="1" smtClean="0"/>
              <a:t>بوقداح</a:t>
            </a:r>
            <a:r>
              <a:rPr lang="ar-DZ" dirty="0" smtClean="0"/>
              <a:t> عبد الباقي                                                          د أ. صالحي</a:t>
            </a:r>
          </a:p>
          <a:p>
            <a:pPr algn="r" rtl="1"/>
            <a:endParaRPr lang="fr-FR" dirty="0"/>
          </a:p>
        </p:txBody>
      </p:sp>
    </p:spTree>
    <p:extLst>
      <p:ext uri="{BB962C8B-B14F-4D97-AF65-F5344CB8AC3E}">
        <p14:creationId xmlns:p14="http://schemas.microsoft.com/office/powerpoint/2010/main" val="137338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anim calcmode="lin" valueType="num">
                                      <p:cBhvr>
                                        <p:cTn id="13"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inVertical)">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56" presetClass="entr" presetSubtype="0" fill="hold" grpId="0" nodeType="clickEffect">
                                  <p:stCondLst>
                                    <p:cond delay="0"/>
                                  </p:stCondLst>
                                  <p:iterate type="lt">
                                    <p:tmPct val="10000"/>
                                  </p:iterate>
                                  <p:childTnLst>
                                    <p:set>
                                      <p:cBhvr>
                                        <p:cTn id="23" dur="1" fill="hold">
                                          <p:stCondLst>
                                            <p:cond delay="0"/>
                                          </p:stCondLst>
                                        </p:cTn>
                                        <p:tgtEl>
                                          <p:spTgt spid="8"/>
                                        </p:tgtEl>
                                        <p:attrNameLst>
                                          <p:attrName>style.visibility</p:attrName>
                                        </p:attrNameLst>
                                      </p:cBhvr>
                                      <p:to>
                                        <p:strVal val="visible"/>
                                      </p:to>
                                    </p:set>
                                    <p:anim by="(-#ppt_w*2)" calcmode="lin" valueType="num">
                                      <p:cBhvr rctx="PPT">
                                        <p:cTn id="24" dur="500" autoRev="1" fill="hold">
                                          <p:stCondLst>
                                            <p:cond delay="0"/>
                                          </p:stCondLst>
                                        </p:cTn>
                                        <p:tgtEl>
                                          <p:spTgt spid="8"/>
                                        </p:tgtEl>
                                        <p:attrNameLst>
                                          <p:attrName>ppt_w</p:attrName>
                                        </p:attrNameLst>
                                      </p:cBhvr>
                                    </p:anim>
                                    <p:anim by="(#ppt_w*0.50)" calcmode="lin" valueType="num">
                                      <p:cBhvr>
                                        <p:cTn id="25" dur="500" decel="50000" autoRev="1" fill="hold">
                                          <p:stCondLst>
                                            <p:cond delay="0"/>
                                          </p:stCondLst>
                                        </p:cTn>
                                        <p:tgtEl>
                                          <p:spTgt spid="8"/>
                                        </p:tgtEl>
                                        <p:attrNameLst>
                                          <p:attrName>ppt_x</p:attrName>
                                        </p:attrNameLst>
                                      </p:cBhvr>
                                    </p:anim>
                                    <p:anim from="(-#ppt_h/2)" to="(#ppt_y)" calcmode="lin" valueType="num">
                                      <p:cBhvr>
                                        <p:cTn id="26" dur="1000" fill="hold">
                                          <p:stCondLst>
                                            <p:cond delay="0"/>
                                          </p:stCondLst>
                                        </p:cTn>
                                        <p:tgtEl>
                                          <p:spTgt spid="8"/>
                                        </p:tgtEl>
                                        <p:attrNameLst>
                                          <p:attrName>ppt_y</p:attrName>
                                        </p:attrNameLst>
                                      </p:cBhvr>
                                    </p:anim>
                                    <p:animRot by="21600000">
                                      <p:cBhvr>
                                        <p:cTn id="27" dur="1000" fill="hold">
                                          <p:stCondLst>
                                            <p:cond delay="0"/>
                                          </p:stCondLst>
                                        </p:cTn>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924944"/>
            <a:ext cx="8229600" cy="1252728"/>
          </a:xfrm>
        </p:spPr>
        <p:txBody>
          <a:bodyPr/>
          <a:lstStyle/>
          <a:p>
            <a:pPr algn="ctr" rtl="1"/>
            <a:r>
              <a:rPr lang="ar-DZ" i="1" u="sng" dirty="0"/>
              <a:t>ثالثا /- مفهوم </a:t>
            </a:r>
            <a:r>
              <a:rPr lang="ar-DZ" i="1" u="sng" dirty="0" smtClean="0"/>
              <a:t>الاتصال:</a:t>
            </a:r>
            <a:endParaRPr lang="fr-FR" dirty="0"/>
          </a:p>
        </p:txBody>
      </p:sp>
    </p:spTree>
    <p:extLst>
      <p:ext uri="{BB962C8B-B14F-4D97-AF65-F5344CB8AC3E}">
        <p14:creationId xmlns:p14="http://schemas.microsoft.com/office/powerpoint/2010/main" val="112033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u="sng" dirty="0"/>
              <a:t>1/- تعريف الاتصال:</a:t>
            </a:r>
            <a:endParaRPr lang="fr-FR" dirty="0"/>
          </a:p>
        </p:txBody>
      </p:sp>
      <p:sp>
        <p:nvSpPr>
          <p:cNvPr id="4" name="ZoneTexte 3"/>
          <p:cNvSpPr txBox="1"/>
          <p:nvPr/>
        </p:nvSpPr>
        <p:spPr>
          <a:xfrm>
            <a:off x="7164288" y="1869236"/>
            <a:ext cx="1440160" cy="369332"/>
          </a:xfrm>
          <a:prstGeom prst="rect">
            <a:avLst/>
          </a:prstGeom>
          <a:noFill/>
          <a:ln>
            <a:solidFill>
              <a:schemeClr val="tx1"/>
            </a:solidFill>
          </a:ln>
        </p:spPr>
        <p:txBody>
          <a:bodyPr wrap="square" rtlCol="0">
            <a:spAutoFit/>
          </a:bodyPr>
          <a:lstStyle/>
          <a:p>
            <a:pPr algn="ctr"/>
            <a:r>
              <a:rPr lang="ar-DZ" dirty="0" smtClean="0"/>
              <a:t>الاتصال لغة: </a:t>
            </a:r>
            <a:endParaRPr lang="ar-DZ" dirty="0"/>
          </a:p>
        </p:txBody>
      </p:sp>
      <p:sp>
        <p:nvSpPr>
          <p:cNvPr id="5" name="ZoneTexte 4"/>
          <p:cNvSpPr txBox="1"/>
          <p:nvPr/>
        </p:nvSpPr>
        <p:spPr>
          <a:xfrm>
            <a:off x="755576" y="2699628"/>
            <a:ext cx="7416824" cy="369332"/>
          </a:xfrm>
          <a:prstGeom prst="rect">
            <a:avLst/>
          </a:prstGeom>
          <a:noFill/>
          <a:ln>
            <a:solidFill>
              <a:schemeClr val="bg1"/>
            </a:solidFill>
          </a:ln>
        </p:spPr>
        <p:txBody>
          <a:bodyPr wrap="square" rtlCol="0">
            <a:spAutoFit/>
          </a:bodyPr>
          <a:lstStyle/>
          <a:p>
            <a:pPr algn="ctr"/>
            <a:r>
              <a:rPr lang="ar-DZ" dirty="0" smtClean="0"/>
              <a:t>الاتصال كلمة </a:t>
            </a:r>
            <a:r>
              <a:rPr lang="ar-DZ" dirty="0"/>
              <a:t>مشتقة من مصدر "وَصْل" الذي يعني أساساً الصلة وبلوغ الغاية</a:t>
            </a:r>
          </a:p>
        </p:txBody>
      </p:sp>
      <p:sp>
        <p:nvSpPr>
          <p:cNvPr id="6" name="ZoneTexte 5"/>
          <p:cNvSpPr txBox="1"/>
          <p:nvPr/>
        </p:nvSpPr>
        <p:spPr>
          <a:xfrm>
            <a:off x="6588224" y="3377080"/>
            <a:ext cx="2016224" cy="369332"/>
          </a:xfrm>
          <a:prstGeom prst="rect">
            <a:avLst/>
          </a:prstGeom>
          <a:noFill/>
          <a:ln>
            <a:solidFill>
              <a:schemeClr val="tx1"/>
            </a:solidFill>
          </a:ln>
        </p:spPr>
        <p:txBody>
          <a:bodyPr wrap="square" rtlCol="0">
            <a:spAutoFit/>
          </a:bodyPr>
          <a:lstStyle/>
          <a:p>
            <a:pPr algn="ctr"/>
            <a:r>
              <a:rPr lang="ar-DZ" dirty="0"/>
              <a:t>الاتصال اصطلاحا: </a:t>
            </a:r>
          </a:p>
        </p:txBody>
      </p:sp>
      <p:sp>
        <p:nvSpPr>
          <p:cNvPr id="7" name="ZoneTexte 6"/>
          <p:cNvSpPr txBox="1"/>
          <p:nvPr/>
        </p:nvSpPr>
        <p:spPr>
          <a:xfrm>
            <a:off x="863588" y="4054532"/>
            <a:ext cx="7416824" cy="646331"/>
          </a:xfrm>
          <a:prstGeom prst="rect">
            <a:avLst/>
          </a:prstGeom>
          <a:noFill/>
          <a:ln>
            <a:solidFill>
              <a:schemeClr val="bg1"/>
            </a:solidFill>
          </a:ln>
        </p:spPr>
        <p:txBody>
          <a:bodyPr wrap="square" rtlCol="0">
            <a:spAutoFit/>
          </a:bodyPr>
          <a:lstStyle/>
          <a:p>
            <a:pPr algn="ctr"/>
            <a:r>
              <a:rPr lang="ar-DZ" dirty="0"/>
              <a:t>الاتصال يعني  ذلك </a:t>
            </a:r>
            <a:r>
              <a:rPr lang="ar-DZ" dirty="0" smtClean="0"/>
              <a:t>الميكانزيم </a:t>
            </a:r>
            <a:r>
              <a:rPr lang="ar-DZ" dirty="0"/>
              <a:t>الذي من خلاله توجد العلاقات الإنسانية وتنمو وتتطور الرموز العقلية بواسطة وسائل نشر هذه الرموز عبر المكان</a:t>
            </a:r>
          </a:p>
        </p:txBody>
      </p:sp>
    </p:spTree>
    <p:extLst>
      <p:ext uri="{BB962C8B-B14F-4D97-AF65-F5344CB8AC3E}">
        <p14:creationId xmlns:p14="http://schemas.microsoft.com/office/powerpoint/2010/main" val="187091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u="sng" dirty="0"/>
              <a:t>2/-عناصر الاتصال:</a:t>
            </a:r>
            <a:endParaRPr lang="fr-FR" dirty="0"/>
          </a:p>
        </p:txBody>
      </p:sp>
      <p:graphicFrame>
        <p:nvGraphicFramePr>
          <p:cNvPr id="4" name="Diagramme 3"/>
          <p:cNvGraphicFramePr/>
          <p:nvPr>
            <p:extLst>
              <p:ext uri="{D42A27DB-BD31-4B8C-83A1-F6EECF244321}">
                <p14:modId xmlns:p14="http://schemas.microsoft.com/office/powerpoint/2010/main" val="3982072711"/>
              </p:ext>
            </p:extLst>
          </p:nvPr>
        </p:nvGraphicFramePr>
        <p:xfrm>
          <a:off x="1524000" y="1400790"/>
          <a:ext cx="6096000" cy="4552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Légende encadrée 1 6"/>
          <p:cNvSpPr/>
          <p:nvPr/>
        </p:nvSpPr>
        <p:spPr>
          <a:xfrm>
            <a:off x="5796136" y="1556792"/>
            <a:ext cx="3240360" cy="576064"/>
          </a:xfrm>
          <a:prstGeom prst="borderCallout1">
            <a:avLst>
              <a:gd name="adj1" fmla="val 41426"/>
              <a:gd name="adj2" fmla="val -3992"/>
              <a:gd name="adj3" fmla="val 56682"/>
              <a:gd name="adj4" fmla="val -19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a:t>يمتلك </a:t>
            </a:r>
            <a:r>
              <a:rPr lang="ar-DZ" sz="1600" dirty="0" smtClean="0"/>
              <a:t>نوعًا </a:t>
            </a:r>
            <a:r>
              <a:rPr lang="ar-DZ" sz="1600" dirty="0"/>
              <a:t>من </a:t>
            </a:r>
            <a:r>
              <a:rPr lang="ar-DZ" sz="1600" dirty="0" smtClean="0"/>
              <a:t>المعلومات</a:t>
            </a:r>
          </a:p>
          <a:p>
            <a:pPr algn="ctr"/>
            <a:r>
              <a:rPr lang="ar-DZ" sz="1600" dirty="0"/>
              <a:t>ويرغب في تقديمها </a:t>
            </a:r>
            <a:r>
              <a:rPr lang="ar-DZ" sz="1600" dirty="0" smtClean="0"/>
              <a:t>للآخرين</a:t>
            </a:r>
          </a:p>
        </p:txBody>
      </p:sp>
      <p:sp>
        <p:nvSpPr>
          <p:cNvPr id="8" name="Légende encadrée 1 7"/>
          <p:cNvSpPr/>
          <p:nvPr/>
        </p:nvSpPr>
        <p:spPr>
          <a:xfrm>
            <a:off x="7187988" y="2870352"/>
            <a:ext cx="1872208" cy="1206720"/>
          </a:xfrm>
          <a:prstGeom prst="borderCallout1">
            <a:avLst>
              <a:gd name="adj1" fmla="val 41426"/>
              <a:gd name="adj2" fmla="val -3992"/>
              <a:gd name="adj3" fmla="val 40598"/>
              <a:gd name="adj4" fmla="val -184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a:t>المستقبل هو الشخص الذي تُوجّه إليه الرسالة</a:t>
            </a:r>
            <a:endParaRPr lang="ar-DZ" sz="1600" dirty="0" smtClean="0"/>
          </a:p>
        </p:txBody>
      </p:sp>
      <p:sp>
        <p:nvSpPr>
          <p:cNvPr id="9" name="Légende encadrée 1 8"/>
          <p:cNvSpPr/>
          <p:nvPr/>
        </p:nvSpPr>
        <p:spPr>
          <a:xfrm>
            <a:off x="7020272" y="4719054"/>
            <a:ext cx="1872208" cy="1206720"/>
          </a:xfrm>
          <a:prstGeom prst="borderCallout1">
            <a:avLst>
              <a:gd name="adj1" fmla="val 41426"/>
              <a:gd name="adj2" fmla="val -3992"/>
              <a:gd name="adj3" fmla="val 39141"/>
              <a:gd name="adj4" fmla="val -409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a:t>المضمون أو المحتوى المعلومات التي يريد المرسل نقلها  وتشاركها مع المستقبل</a:t>
            </a:r>
            <a:endParaRPr lang="ar-DZ" sz="1600" dirty="0" smtClean="0"/>
          </a:p>
        </p:txBody>
      </p:sp>
      <p:sp>
        <p:nvSpPr>
          <p:cNvPr id="10" name="Légende encadrée 1 9"/>
          <p:cNvSpPr/>
          <p:nvPr/>
        </p:nvSpPr>
        <p:spPr>
          <a:xfrm>
            <a:off x="219472" y="4689060"/>
            <a:ext cx="1872208" cy="1206720"/>
          </a:xfrm>
          <a:prstGeom prst="borderCallout1">
            <a:avLst>
              <a:gd name="adj1" fmla="val 45069"/>
              <a:gd name="adj2" fmla="val 102143"/>
              <a:gd name="adj3" fmla="val 45699"/>
              <a:gd name="adj4" fmla="val 1431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a:t>القناة هو الوسيلة التي يتم نقل الرسالة والمعلومات عبرها</a:t>
            </a:r>
            <a:endParaRPr lang="ar-DZ" sz="1600" dirty="0" smtClean="0"/>
          </a:p>
        </p:txBody>
      </p:sp>
      <p:sp>
        <p:nvSpPr>
          <p:cNvPr id="11" name="Légende encadrée 1 10"/>
          <p:cNvSpPr/>
          <p:nvPr/>
        </p:nvSpPr>
        <p:spPr>
          <a:xfrm>
            <a:off x="56311" y="1592796"/>
            <a:ext cx="3024336" cy="504056"/>
          </a:xfrm>
          <a:prstGeom prst="borderCallout1">
            <a:avLst>
              <a:gd name="adj1" fmla="val 113751"/>
              <a:gd name="adj2" fmla="val 62815"/>
              <a:gd name="adj3" fmla="val 249312"/>
              <a:gd name="adj4" fmla="val 788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a:t> </a:t>
            </a:r>
            <a:r>
              <a:rPr lang="ar-DZ" sz="1400" dirty="0"/>
              <a:t>المستقبل هنا بدوره يستجيب للمرسل بما يُشير إلى فهمه للرسالة</a:t>
            </a:r>
            <a:endParaRPr lang="ar-DZ" sz="1400" dirty="0" smtClean="0"/>
          </a:p>
        </p:txBody>
      </p:sp>
    </p:spTree>
    <p:extLst>
      <p:ext uri="{BB962C8B-B14F-4D97-AF65-F5344CB8AC3E}">
        <p14:creationId xmlns:p14="http://schemas.microsoft.com/office/powerpoint/2010/main" val="593155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u="sng" dirty="0"/>
              <a:t>3/-انواع الاتصال:</a:t>
            </a:r>
            <a:endParaRPr lang="fr-FR" dirty="0"/>
          </a:p>
        </p:txBody>
      </p:sp>
      <p:graphicFrame>
        <p:nvGraphicFramePr>
          <p:cNvPr id="7" name="Diagramme 6"/>
          <p:cNvGraphicFramePr/>
          <p:nvPr>
            <p:extLst>
              <p:ext uri="{D42A27DB-BD31-4B8C-83A1-F6EECF244321}">
                <p14:modId xmlns:p14="http://schemas.microsoft.com/office/powerpoint/2010/main" val="4269873474"/>
              </p:ext>
            </p:extLst>
          </p:nvPr>
        </p:nvGraphicFramePr>
        <p:xfrm>
          <a:off x="755576" y="1916832"/>
          <a:ext cx="7632848" cy="4136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3479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492896"/>
            <a:ext cx="8424936" cy="2044816"/>
          </a:xfrm>
        </p:spPr>
        <p:txBody>
          <a:bodyPr>
            <a:normAutofit/>
          </a:bodyPr>
          <a:lstStyle/>
          <a:p>
            <a:pPr algn="ctr" rtl="1"/>
            <a:r>
              <a:rPr lang="ar-DZ" dirty="0" smtClean="0"/>
              <a:t>رابعا/- مفهوم تكنولوجيا </a:t>
            </a:r>
            <a:r>
              <a:rPr lang="ar-DZ" dirty="0"/>
              <a:t>الاعلام </a:t>
            </a:r>
            <a:r>
              <a:rPr lang="ar-DZ" dirty="0" smtClean="0"/>
              <a:t>والاتصال الجديدة</a:t>
            </a:r>
            <a:endParaRPr lang="fr-FR" dirty="0"/>
          </a:p>
        </p:txBody>
      </p:sp>
    </p:spTree>
    <p:extLst>
      <p:ext uri="{BB962C8B-B14F-4D97-AF65-F5344CB8AC3E}">
        <p14:creationId xmlns:p14="http://schemas.microsoft.com/office/powerpoint/2010/main" val="355122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r" rtl="1"/>
            <a:r>
              <a:rPr lang="ar-DZ" sz="2800" dirty="0"/>
              <a:t>1/- تعريف تكنولوجيا الاعلام  الاتصال </a:t>
            </a:r>
            <a:r>
              <a:rPr lang="ar-DZ" sz="2800" dirty="0" smtClean="0"/>
              <a:t>الجديدة</a:t>
            </a:r>
            <a:r>
              <a:rPr lang="ar-DZ" sz="2800" dirty="0"/>
              <a:t> :</a:t>
            </a:r>
            <a:endParaRPr lang="fr-FR" sz="2800" dirty="0"/>
          </a:p>
        </p:txBody>
      </p:sp>
      <p:sp>
        <p:nvSpPr>
          <p:cNvPr id="3" name="Espace réservé du contenu 2"/>
          <p:cNvSpPr>
            <a:spLocks noGrp="1"/>
          </p:cNvSpPr>
          <p:nvPr>
            <p:ph idx="1"/>
          </p:nvPr>
        </p:nvSpPr>
        <p:spPr>
          <a:xfrm>
            <a:off x="215516" y="2636912"/>
            <a:ext cx="8712968" cy="2661921"/>
          </a:xfrm>
        </p:spPr>
        <p:txBody>
          <a:bodyPr>
            <a:normAutofit/>
          </a:bodyPr>
          <a:lstStyle/>
          <a:p>
            <a:pPr algn="just" rtl="1"/>
            <a:r>
              <a:rPr lang="ar-DZ" dirty="0"/>
              <a:t>بات مفهوم تكنولوجيا الاتصال والاعلام  يشتمل على فكرة استخدام التكنلوجيا الحديثة  في انتاج وتخزين و نقل وتداول المعلومات  والبيانات ومعالجتها واسترجاعها بالطرق الآلية وباستعمال وسائط اتصال </a:t>
            </a:r>
            <a:r>
              <a:rPr lang="ar-DZ" dirty="0" smtClean="0"/>
              <a:t>متطورة</a:t>
            </a:r>
          </a:p>
          <a:p>
            <a:pPr marL="118872" indent="0" algn="r" rtl="1">
              <a:buNone/>
            </a:pPr>
            <a:endParaRPr lang="fr-FR" dirty="0"/>
          </a:p>
        </p:txBody>
      </p:sp>
    </p:spTree>
    <p:extLst>
      <p:ext uri="{BB962C8B-B14F-4D97-AF65-F5344CB8AC3E}">
        <p14:creationId xmlns:p14="http://schemas.microsoft.com/office/powerpoint/2010/main" val="975013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3528" y="2348880"/>
            <a:ext cx="8496944" cy="2677656"/>
          </a:xfrm>
          <a:prstGeom prst="rect">
            <a:avLst/>
          </a:prstGeom>
          <a:noFill/>
        </p:spPr>
        <p:txBody>
          <a:bodyPr wrap="square" rtlCol="0">
            <a:spAutoFit/>
          </a:bodyPr>
          <a:lstStyle/>
          <a:p>
            <a:pPr algn="just" rtl="1"/>
            <a:r>
              <a:rPr lang="ar-DZ" sz="2400" dirty="0"/>
              <a:t>هي الأدوات التي تستخدم التكنلوجيا الاعلام والاتصال الحديثة  لبناء </a:t>
            </a:r>
            <a:r>
              <a:rPr lang="ar-DZ" sz="2400" dirty="0" smtClean="0"/>
              <a:t>نظم</a:t>
            </a:r>
            <a:r>
              <a:rPr lang="ar-DZ" sz="2400" dirty="0"/>
              <a:t> </a:t>
            </a:r>
            <a:r>
              <a:rPr lang="ar-DZ" sz="2400" dirty="0" smtClean="0"/>
              <a:t>المعلومات </a:t>
            </a:r>
            <a:r>
              <a:rPr lang="ar-DZ" sz="2400" dirty="0"/>
              <a:t>والتي تساعد على استخدامها </a:t>
            </a:r>
            <a:r>
              <a:rPr lang="ar-DZ" sz="2400" dirty="0" smtClean="0"/>
              <a:t>وذلك </a:t>
            </a:r>
            <a:r>
              <a:rPr lang="ar-DZ" sz="2400" dirty="0"/>
              <a:t>عن طريق تحويل، تخزين ومعالجة كل أنواع المعلومات في شكل معطيات رقمية موحدة، وبثها بسرعة الضوء في كل أنحاء العالم باستخدام الشبكة العالمية إنترنت، كما يمكنها ترجمة المعلومات </a:t>
            </a:r>
            <a:r>
              <a:rPr lang="ar-DZ" sz="2400" dirty="0" smtClean="0"/>
              <a:t>المستقبلية </a:t>
            </a:r>
            <a:r>
              <a:rPr lang="ar-DZ" sz="2400" dirty="0"/>
              <a:t>وتحويلها إلى الشكل المرغوب فيه (نصوص، صور، صوت...)، فضلا عن تغيير طرق الاتصال داخل </a:t>
            </a:r>
            <a:r>
              <a:rPr lang="ar-DZ" sz="2400" dirty="0" smtClean="0"/>
              <a:t>الإدارات</a:t>
            </a:r>
            <a:endParaRPr lang="ar-DZ" sz="2400" dirty="0"/>
          </a:p>
        </p:txBody>
      </p:sp>
    </p:spTree>
    <p:extLst>
      <p:ext uri="{BB962C8B-B14F-4D97-AF65-F5344CB8AC3E}">
        <p14:creationId xmlns:p14="http://schemas.microsoft.com/office/powerpoint/2010/main" val="2888842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4464"/>
            <a:ext cx="8229600" cy="1252728"/>
          </a:xfrm>
        </p:spPr>
        <p:txBody>
          <a:bodyPr>
            <a:noAutofit/>
          </a:bodyPr>
          <a:lstStyle/>
          <a:p>
            <a:pPr algn="r" rtl="1"/>
            <a:r>
              <a:rPr lang="ar-DZ" sz="3200" dirty="0"/>
              <a:t>2/- خصائص </a:t>
            </a:r>
            <a:r>
              <a:rPr lang="ar-DZ" sz="3200" dirty="0" err="1"/>
              <a:t>تكنولوجیا</a:t>
            </a:r>
            <a:r>
              <a:rPr lang="ar-DZ" sz="3200" dirty="0"/>
              <a:t> الإعلام والاتصال :</a:t>
            </a:r>
            <a:endParaRPr lang="fr-FR" sz="3200" dirty="0"/>
          </a:p>
        </p:txBody>
      </p:sp>
      <p:graphicFrame>
        <p:nvGraphicFramePr>
          <p:cNvPr id="8" name="Diagramme 7"/>
          <p:cNvGraphicFramePr/>
          <p:nvPr>
            <p:extLst>
              <p:ext uri="{D42A27DB-BD31-4B8C-83A1-F6EECF244321}">
                <p14:modId xmlns:p14="http://schemas.microsoft.com/office/powerpoint/2010/main" val="2211813997"/>
              </p:ext>
            </p:extLst>
          </p:nvPr>
        </p:nvGraphicFramePr>
        <p:xfrm>
          <a:off x="107504" y="1556791"/>
          <a:ext cx="8928992" cy="50405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ZoneTexte 9"/>
          <p:cNvSpPr txBox="1"/>
          <p:nvPr/>
        </p:nvSpPr>
        <p:spPr>
          <a:xfrm>
            <a:off x="5868144" y="1916832"/>
            <a:ext cx="3024336" cy="738664"/>
          </a:xfrm>
          <a:prstGeom prst="rect">
            <a:avLst/>
          </a:prstGeom>
          <a:noFill/>
        </p:spPr>
        <p:txBody>
          <a:bodyPr wrap="square" rtlCol="0">
            <a:spAutoFit/>
          </a:bodyPr>
          <a:lstStyle/>
          <a:p>
            <a:pPr algn="r" rtl="1"/>
            <a:r>
              <a:rPr lang="ar-DZ" sz="1200" dirty="0"/>
              <a:t>وتعني  العلاقة  المتفاعلة بين طرفي الارسال من خلال  القدرة على تبادل الأدوار بینهما او بين مجموعة الاتصال </a:t>
            </a:r>
            <a:r>
              <a:rPr lang="ar-DZ" dirty="0"/>
              <a:t> </a:t>
            </a:r>
            <a:endParaRPr lang="en-US" dirty="0"/>
          </a:p>
        </p:txBody>
      </p:sp>
      <p:sp>
        <p:nvSpPr>
          <p:cNvPr id="11" name="ZoneTexte 10"/>
          <p:cNvSpPr txBox="1"/>
          <p:nvPr/>
        </p:nvSpPr>
        <p:spPr>
          <a:xfrm>
            <a:off x="6012160" y="4365104"/>
            <a:ext cx="3024336" cy="923330"/>
          </a:xfrm>
          <a:prstGeom prst="rect">
            <a:avLst/>
          </a:prstGeom>
          <a:noFill/>
        </p:spPr>
        <p:txBody>
          <a:bodyPr wrap="square" rtlCol="0">
            <a:spAutoFit/>
          </a:bodyPr>
          <a:lstStyle/>
          <a:p>
            <a:pPr algn="r" rtl="1"/>
            <a:r>
              <a:rPr lang="ar-DZ" sz="1200" dirty="0"/>
              <a:t>ميزة انخفاض التكلفة لوسائل التكنلوجيا الحديثة   ساهمت من عملية  الانتشار وتوسع  نطاق الاستخدام سواء بين الافراد او حتى المجتمعات  الى ان وصلت الى العالمية</a:t>
            </a:r>
            <a:r>
              <a:rPr lang="ar-DZ" dirty="0"/>
              <a:t> </a:t>
            </a:r>
            <a:endParaRPr lang="en-US" dirty="0"/>
          </a:p>
        </p:txBody>
      </p:sp>
      <p:sp>
        <p:nvSpPr>
          <p:cNvPr id="13" name="ZoneTexte 12"/>
          <p:cNvSpPr txBox="1"/>
          <p:nvPr/>
        </p:nvSpPr>
        <p:spPr>
          <a:xfrm>
            <a:off x="6300192" y="5599419"/>
            <a:ext cx="2736304" cy="1015663"/>
          </a:xfrm>
          <a:prstGeom prst="rect">
            <a:avLst/>
          </a:prstGeom>
          <a:noFill/>
        </p:spPr>
        <p:txBody>
          <a:bodyPr wrap="square" rtlCol="0">
            <a:spAutoFit/>
          </a:bodyPr>
          <a:lstStyle/>
          <a:p>
            <a:pPr algn="r" rtl="1"/>
            <a:r>
              <a:rPr lang="ar-DZ" sz="1200" dirty="0"/>
              <a:t>سهلة النقل ويسيرة الاستعمال مما يجعلها  قادرة  على نقل المعلومات وتداولها من شخص الى حتى في ذات اللحظة التي يتم فيها انتاج المعلومة بكل انماطها</a:t>
            </a:r>
            <a:endParaRPr lang="en-US" dirty="0"/>
          </a:p>
        </p:txBody>
      </p:sp>
      <p:sp>
        <p:nvSpPr>
          <p:cNvPr id="14" name="ZoneTexte 13"/>
          <p:cNvSpPr txBox="1"/>
          <p:nvPr/>
        </p:nvSpPr>
        <p:spPr>
          <a:xfrm>
            <a:off x="107503" y="1680628"/>
            <a:ext cx="1800200" cy="2308324"/>
          </a:xfrm>
          <a:prstGeom prst="rect">
            <a:avLst/>
          </a:prstGeom>
          <a:noFill/>
        </p:spPr>
        <p:txBody>
          <a:bodyPr wrap="square" rtlCol="0">
            <a:spAutoFit/>
          </a:bodyPr>
          <a:lstStyle/>
          <a:p>
            <a:pPr algn="r" rtl="1"/>
            <a:r>
              <a:rPr lang="ar-DZ" sz="1200" dirty="0"/>
              <a:t>تختلف عن الوسائل التقليدية التي كانت تخاطب الجماهير </a:t>
            </a:r>
            <a:r>
              <a:rPr lang="ar-DZ" sz="1200" dirty="0" smtClean="0"/>
              <a:t>فهي المحتفظة </a:t>
            </a:r>
            <a:r>
              <a:rPr lang="ar-DZ" sz="1200" dirty="0"/>
              <a:t>على تلك الخاصية الا انها ايضا في ذات الوقت تعتمد على إمكاناتها في توجیه رسائلها </a:t>
            </a:r>
            <a:r>
              <a:rPr lang="ar-DZ" sz="1200" dirty="0" smtClean="0"/>
              <a:t>ومضامينه </a:t>
            </a:r>
            <a:r>
              <a:rPr lang="ar-DZ" sz="1200" dirty="0"/>
              <a:t>إلى فرد بعينه تستهدفه برسائلها أو إلى جماعة أو فئة معينة تبعا لاهتماماتها وحاجاتها </a:t>
            </a:r>
            <a:r>
              <a:rPr lang="ar-DZ" sz="1200" dirty="0" smtClean="0"/>
              <a:t>الخاصة</a:t>
            </a:r>
            <a:endParaRPr lang="ar-DZ" sz="1200" dirty="0"/>
          </a:p>
        </p:txBody>
      </p:sp>
      <p:sp>
        <p:nvSpPr>
          <p:cNvPr id="15" name="ZoneTexte 14"/>
          <p:cNvSpPr txBox="1"/>
          <p:nvPr/>
        </p:nvSpPr>
        <p:spPr>
          <a:xfrm>
            <a:off x="-108520" y="4437112"/>
            <a:ext cx="3024336" cy="923330"/>
          </a:xfrm>
          <a:prstGeom prst="rect">
            <a:avLst/>
          </a:prstGeom>
          <a:noFill/>
        </p:spPr>
        <p:txBody>
          <a:bodyPr wrap="square" rtlCol="0">
            <a:spAutoFit/>
          </a:bodyPr>
          <a:lstStyle/>
          <a:p>
            <a:pPr algn="r" rtl="1"/>
            <a:r>
              <a:rPr lang="ar-DZ" sz="1200" dirty="0"/>
              <a:t>متزامنة وفورية  بإلغائها كل الحواجز الزمنية والمكانية  كما انها غير متزامنة وتعني إمكانية إرسال الرسائل واستلامها في وقت مناسب للفرد المستخدم</a:t>
            </a:r>
            <a:r>
              <a:rPr lang="ar-DZ" dirty="0"/>
              <a:t> </a:t>
            </a:r>
            <a:endParaRPr lang="en-US" dirty="0"/>
          </a:p>
        </p:txBody>
      </p:sp>
      <p:cxnSp>
        <p:nvCxnSpPr>
          <p:cNvPr id="28" name="Connecteur en angle 27"/>
          <p:cNvCxnSpPr/>
          <p:nvPr/>
        </p:nvCxnSpPr>
        <p:spPr>
          <a:xfrm>
            <a:off x="5148064" y="1891371"/>
            <a:ext cx="914400" cy="324000"/>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43" name="Connecteur droit avec flèche 42"/>
          <p:cNvCxnSpPr/>
          <p:nvPr/>
        </p:nvCxnSpPr>
        <p:spPr>
          <a:xfrm>
            <a:off x="7920372" y="3645024"/>
            <a:ext cx="0" cy="50405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8" name="Connecteur en angle 47"/>
          <p:cNvCxnSpPr/>
          <p:nvPr/>
        </p:nvCxnSpPr>
        <p:spPr>
          <a:xfrm rot="16200000" flipV="1">
            <a:off x="1865419" y="2463173"/>
            <a:ext cx="588626" cy="504056"/>
          </a:xfrm>
          <a:prstGeom prst="bentConnector3">
            <a:avLst>
              <a:gd name="adj1" fmla="val 100786"/>
            </a:avLst>
          </a:prstGeom>
          <a:ln>
            <a:tailEnd type="triangle"/>
          </a:ln>
        </p:spPr>
        <p:style>
          <a:lnRef idx="2">
            <a:schemeClr val="dk1"/>
          </a:lnRef>
          <a:fillRef idx="0">
            <a:schemeClr val="dk1"/>
          </a:fillRef>
          <a:effectRef idx="1">
            <a:schemeClr val="dk1"/>
          </a:effectRef>
          <a:fontRef idx="minor">
            <a:schemeClr val="tx1"/>
          </a:fontRef>
        </p:style>
      </p:cxnSp>
      <p:cxnSp>
        <p:nvCxnSpPr>
          <p:cNvPr id="55" name="Connecteur droit 54"/>
          <p:cNvCxnSpPr/>
          <p:nvPr/>
        </p:nvCxnSpPr>
        <p:spPr>
          <a:xfrm>
            <a:off x="7236296" y="3645024"/>
            <a:ext cx="684076" cy="0"/>
          </a:xfrm>
          <a:prstGeom prst="line">
            <a:avLst/>
          </a:prstGeom>
        </p:spPr>
        <p:style>
          <a:lnRef idx="3">
            <a:schemeClr val="dk1"/>
          </a:lnRef>
          <a:fillRef idx="0">
            <a:schemeClr val="dk1"/>
          </a:fillRef>
          <a:effectRef idx="2">
            <a:schemeClr val="dk1"/>
          </a:effectRef>
          <a:fontRef idx="minor">
            <a:schemeClr val="tx1"/>
          </a:fontRef>
        </p:style>
      </p:cxnSp>
      <p:cxnSp>
        <p:nvCxnSpPr>
          <p:cNvPr id="58" name="Connecteur droit 57"/>
          <p:cNvCxnSpPr/>
          <p:nvPr/>
        </p:nvCxnSpPr>
        <p:spPr>
          <a:xfrm>
            <a:off x="1979712" y="5949280"/>
            <a:ext cx="684076" cy="0"/>
          </a:xfrm>
          <a:prstGeom prst="line">
            <a:avLst/>
          </a:prstGeom>
        </p:spPr>
        <p:style>
          <a:lnRef idx="3">
            <a:schemeClr val="dk1"/>
          </a:lnRef>
          <a:fillRef idx="0">
            <a:schemeClr val="dk1"/>
          </a:fillRef>
          <a:effectRef idx="2">
            <a:schemeClr val="dk1"/>
          </a:effectRef>
          <a:fontRef idx="minor">
            <a:schemeClr val="tx1"/>
          </a:fontRef>
        </p:style>
      </p:cxnSp>
      <p:cxnSp>
        <p:nvCxnSpPr>
          <p:cNvPr id="59" name="Connecteur droit 58"/>
          <p:cNvCxnSpPr/>
          <p:nvPr/>
        </p:nvCxnSpPr>
        <p:spPr>
          <a:xfrm>
            <a:off x="6228184" y="5360442"/>
            <a:ext cx="1296144" cy="0"/>
          </a:xfrm>
          <a:prstGeom prst="line">
            <a:avLst/>
          </a:prstGeom>
        </p:spPr>
        <p:style>
          <a:lnRef idx="3">
            <a:schemeClr val="dk1"/>
          </a:lnRef>
          <a:fillRef idx="0">
            <a:schemeClr val="dk1"/>
          </a:fillRef>
          <a:effectRef idx="2">
            <a:schemeClr val="dk1"/>
          </a:effectRef>
          <a:fontRef idx="minor">
            <a:schemeClr val="tx1"/>
          </a:fontRef>
        </p:style>
      </p:cxnSp>
      <p:cxnSp>
        <p:nvCxnSpPr>
          <p:cNvPr id="61" name="Connecteur droit avec flèche 60"/>
          <p:cNvCxnSpPr/>
          <p:nvPr/>
        </p:nvCxnSpPr>
        <p:spPr>
          <a:xfrm flipH="1" flipV="1">
            <a:off x="1979712" y="5360442"/>
            <a:ext cx="28264" cy="60072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62" name="Connecteur droit avec flèche 61"/>
          <p:cNvCxnSpPr/>
          <p:nvPr/>
        </p:nvCxnSpPr>
        <p:spPr>
          <a:xfrm>
            <a:off x="7524328" y="5383395"/>
            <a:ext cx="0" cy="27741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113185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924944"/>
            <a:ext cx="8229600" cy="1252728"/>
          </a:xfrm>
        </p:spPr>
        <p:txBody>
          <a:bodyPr/>
          <a:lstStyle/>
          <a:p>
            <a:pPr algn="ctr" rtl="1"/>
            <a:r>
              <a:rPr lang="ar-DZ" dirty="0"/>
              <a:t>ظاهرة انفجار المعلومات</a:t>
            </a:r>
            <a:endParaRPr lang="fr-FR" dirty="0"/>
          </a:p>
        </p:txBody>
      </p:sp>
    </p:spTree>
    <p:extLst>
      <p:ext uri="{BB962C8B-B14F-4D97-AF65-F5344CB8AC3E}">
        <p14:creationId xmlns:p14="http://schemas.microsoft.com/office/powerpoint/2010/main" val="1286764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1/تعريف </a:t>
            </a:r>
            <a:r>
              <a:rPr lang="ar-DZ" dirty="0"/>
              <a:t>المعلومات:</a:t>
            </a:r>
            <a:endParaRPr lang="fr-FR" dirty="0"/>
          </a:p>
        </p:txBody>
      </p:sp>
      <p:sp>
        <p:nvSpPr>
          <p:cNvPr id="4" name="Bulle ronde 3"/>
          <p:cNvSpPr/>
          <p:nvPr/>
        </p:nvSpPr>
        <p:spPr>
          <a:xfrm>
            <a:off x="1475656" y="1772816"/>
            <a:ext cx="6120680" cy="3096344"/>
          </a:xfrm>
          <a:prstGeom prst="wedgeEllipseCallout">
            <a:avLst/>
          </a:prstGeom>
          <a:no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8" name="Rectangle 7"/>
          <p:cNvSpPr/>
          <p:nvPr/>
        </p:nvSpPr>
        <p:spPr>
          <a:xfrm>
            <a:off x="2123728" y="2420888"/>
            <a:ext cx="5112568" cy="1477328"/>
          </a:xfrm>
          <a:prstGeom prst="rect">
            <a:avLst/>
          </a:prstGeom>
        </p:spPr>
        <p:txBody>
          <a:bodyPr wrap="square">
            <a:spAutoFit/>
          </a:bodyPr>
          <a:lstStyle/>
          <a:p>
            <a:pPr algn="ctr" rtl="1"/>
            <a:r>
              <a:rPr lang="ar-DZ" dirty="0"/>
              <a:t>المعلومات عـبارة عـن بيانات أو معطيات تم تداولها  بين الافراد والمجتمعات وتناقلها بغية الوصول إلى تحقيق  المعرفة،  ومنه المعلومة  هي اساس اتخذ القرار من طرف مستقبلها  بعد  ترسخ الاعتقاد والتقدير</a:t>
            </a:r>
          </a:p>
        </p:txBody>
      </p:sp>
    </p:spTree>
    <p:extLst>
      <p:ext uri="{BB962C8B-B14F-4D97-AF65-F5344CB8AC3E}">
        <p14:creationId xmlns:p14="http://schemas.microsoft.com/office/powerpoint/2010/main" val="150926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36912"/>
            <a:ext cx="8229600" cy="1252728"/>
          </a:xfrm>
        </p:spPr>
        <p:txBody>
          <a:bodyPr/>
          <a:lstStyle/>
          <a:p>
            <a:pPr algn="ctr" rtl="1"/>
            <a:r>
              <a:rPr lang="ar-DZ" u="sng" dirty="0"/>
              <a:t>اولا/- مفهوم  </a:t>
            </a:r>
            <a:r>
              <a:rPr lang="ar-DZ" u="sng" dirty="0" smtClean="0"/>
              <a:t>التكنولوجيا</a:t>
            </a:r>
            <a:endParaRPr lang="fr-FR" dirty="0"/>
          </a:p>
        </p:txBody>
      </p:sp>
    </p:spTree>
    <p:extLst>
      <p:ext uri="{BB962C8B-B14F-4D97-AF65-F5344CB8AC3E}">
        <p14:creationId xmlns:p14="http://schemas.microsoft.com/office/powerpoint/2010/main" val="157334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smtClean="0"/>
              <a:t>2/أشكال </a:t>
            </a:r>
            <a:r>
              <a:rPr lang="ar-DZ" dirty="0"/>
              <a:t>الـمعلومات:</a:t>
            </a:r>
            <a:br>
              <a:rPr lang="ar-DZ" dirty="0"/>
            </a:br>
            <a:endParaRPr lang="fr-FR" dirty="0"/>
          </a:p>
        </p:txBody>
      </p:sp>
      <p:graphicFrame>
        <p:nvGraphicFramePr>
          <p:cNvPr id="6" name="Diagramme 5"/>
          <p:cNvGraphicFramePr/>
          <p:nvPr>
            <p:extLst>
              <p:ext uri="{D42A27DB-BD31-4B8C-83A1-F6EECF244321}">
                <p14:modId xmlns:p14="http://schemas.microsoft.com/office/powerpoint/2010/main" val="2368037251"/>
              </p:ext>
            </p:extLst>
          </p:nvPr>
        </p:nvGraphicFramePr>
        <p:xfrm>
          <a:off x="107504" y="1628800"/>
          <a:ext cx="8856984"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Ellipse 7"/>
          <p:cNvSpPr/>
          <p:nvPr/>
        </p:nvSpPr>
        <p:spPr>
          <a:xfrm>
            <a:off x="3563888" y="3645024"/>
            <a:ext cx="1656184" cy="1008112"/>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dirty="0"/>
              <a:t>أشكال الـمعلومات</a:t>
            </a:r>
            <a:endParaRPr lang="en-US" dirty="0"/>
          </a:p>
        </p:txBody>
      </p:sp>
    </p:spTree>
    <p:extLst>
      <p:ext uri="{BB962C8B-B14F-4D97-AF65-F5344CB8AC3E}">
        <p14:creationId xmlns:p14="http://schemas.microsoft.com/office/powerpoint/2010/main" val="525011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u="sng" dirty="0" smtClean="0"/>
              <a:t>3/تعريف </a:t>
            </a:r>
            <a:r>
              <a:rPr lang="ar-DZ" u="sng" dirty="0"/>
              <a:t>المعلوماتية :</a:t>
            </a:r>
            <a:endParaRPr lang="fr-FR" dirty="0"/>
          </a:p>
        </p:txBody>
      </p:sp>
      <p:sp>
        <p:nvSpPr>
          <p:cNvPr id="4" name="Rectangle à coins arrondis 3"/>
          <p:cNvSpPr/>
          <p:nvPr/>
        </p:nvSpPr>
        <p:spPr>
          <a:xfrm>
            <a:off x="457200" y="2564904"/>
            <a:ext cx="7931224" cy="2304256"/>
          </a:xfrm>
          <a:prstGeom prst="wedgeRoundRectCallout">
            <a:avLst/>
          </a:prstGeom>
        </p:spPr>
        <p:style>
          <a:lnRef idx="2">
            <a:schemeClr val="accent1">
              <a:shade val="50000"/>
            </a:schemeClr>
          </a:lnRef>
          <a:fillRef idx="1002">
            <a:schemeClr val="lt1"/>
          </a:fillRef>
          <a:effectRef idx="0">
            <a:schemeClr val="accent1"/>
          </a:effectRef>
          <a:fontRef idx="minor">
            <a:schemeClr val="lt1"/>
          </a:fontRef>
        </p:style>
        <p:txBody>
          <a:bodyPr rtlCol="0" anchor="ctr"/>
          <a:lstStyle/>
          <a:p>
            <a:pPr algn="ctr" rtl="1"/>
            <a:r>
              <a:rPr lang="ar-DZ" sz="2000" dirty="0">
                <a:solidFill>
                  <a:schemeClr val="tx1"/>
                </a:solidFill>
              </a:rPr>
              <a:t>العلم الذي يهتم بدراسة الأساليب الفنية المنظمة لمعالجة البيانات من اجل الحصول على المعلومات، وذلك من خلال توظيف نظريات وتقنيات تتعلق بالتخزين والتوزيع والاسترجاع للمعلومات</a:t>
            </a:r>
          </a:p>
        </p:txBody>
      </p:sp>
    </p:spTree>
    <p:extLst>
      <p:ext uri="{BB962C8B-B14F-4D97-AF65-F5344CB8AC3E}">
        <p14:creationId xmlns:p14="http://schemas.microsoft.com/office/powerpoint/2010/main" val="530888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579296" cy="1252728"/>
          </a:xfrm>
        </p:spPr>
        <p:txBody>
          <a:bodyPr>
            <a:normAutofit fontScale="90000"/>
          </a:bodyPr>
          <a:lstStyle/>
          <a:p>
            <a:pPr algn="ctr" rtl="1"/>
            <a:r>
              <a:rPr lang="ar-DZ" sz="3600" b="0" dirty="0" smtClean="0"/>
              <a:t>4/تعريف</a:t>
            </a:r>
            <a:r>
              <a:rPr lang="ar-DZ" sz="3600" b="0" dirty="0"/>
              <a:t> الثورة المعلوماتية(الانفجار </a:t>
            </a:r>
            <a:r>
              <a:rPr lang="ar-DZ" sz="3600" b="0" dirty="0" smtClean="0"/>
              <a:t>المعلوماتي</a:t>
            </a:r>
            <a:r>
              <a:rPr lang="ar-DZ" b="0" dirty="0" smtClean="0"/>
              <a:t>):</a:t>
            </a:r>
            <a:endParaRPr lang="fr-FR" dirty="0"/>
          </a:p>
        </p:txBody>
      </p:sp>
      <p:sp>
        <p:nvSpPr>
          <p:cNvPr id="4" name="Explosion 2 3"/>
          <p:cNvSpPr/>
          <p:nvPr/>
        </p:nvSpPr>
        <p:spPr>
          <a:xfrm>
            <a:off x="457200" y="1313384"/>
            <a:ext cx="8818586" cy="5544616"/>
          </a:xfrm>
          <a:custGeom>
            <a:avLst/>
            <a:gdLst>
              <a:gd name="connsiteX0" fmla="*/ 11462 w 21600"/>
              <a:gd name="connsiteY0" fmla="*/ 4342 h 21600"/>
              <a:gd name="connsiteX1" fmla="*/ 14790 w 21600"/>
              <a:gd name="connsiteY1" fmla="*/ 0 h 21600"/>
              <a:gd name="connsiteX2" fmla="*/ 14525 w 21600"/>
              <a:gd name="connsiteY2" fmla="*/ 5777 h 21600"/>
              <a:gd name="connsiteX3" fmla="*/ 18007 w 21600"/>
              <a:gd name="connsiteY3" fmla="*/ 3172 h 21600"/>
              <a:gd name="connsiteX4" fmla="*/ 16380 w 21600"/>
              <a:gd name="connsiteY4" fmla="*/ 6532 h 21600"/>
              <a:gd name="connsiteX5" fmla="*/ 21600 w 21600"/>
              <a:gd name="connsiteY5" fmla="*/ 6645 h 21600"/>
              <a:gd name="connsiteX6" fmla="*/ 16985 w 21600"/>
              <a:gd name="connsiteY6" fmla="*/ 9402 h 21600"/>
              <a:gd name="connsiteX7" fmla="*/ 18270 w 21600"/>
              <a:gd name="connsiteY7" fmla="*/ 11290 h 21600"/>
              <a:gd name="connsiteX8" fmla="*/ 16380 w 21600"/>
              <a:gd name="connsiteY8" fmla="*/ 12310 h 21600"/>
              <a:gd name="connsiteX9" fmla="*/ 18877 w 21600"/>
              <a:gd name="connsiteY9" fmla="*/ 15632 h 21600"/>
              <a:gd name="connsiteX10" fmla="*/ 14640 w 21600"/>
              <a:gd name="connsiteY10" fmla="*/ 14350 h 21600"/>
              <a:gd name="connsiteX11" fmla="*/ 14942 w 21600"/>
              <a:gd name="connsiteY11" fmla="*/ 17370 h 21600"/>
              <a:gd name="connsiteX12" fmla="*/ 12180 w 21600"/>
              <a:gd name="connsiteY12" fmla="*/ 15935 h 21600"/>
              <a:gd name="connsiteX13" fmla="*/ 11612 w 21600"/>
              <a:gd name="connsiteY13" fmla="*/ 18842 h 21600"/>
              <a:gd name="connsiteX14" fmla="*/ 9872 w 21600"/>
              <a:gd name="connsiteY14" fmla="*/ 17370 h 21600"/>
              <a:gd name="connsiteX15" fmla="*/ 8700 w 21600"/>
              <a:gd name="connsiteY15" fmla="*/ 19712 h 21600"/>
              <a:gd name="connsiteX16" fmla="*/ 7527 w 21600"/>
              <a:gd name="connsiteY16" fmla="*/ 18125 h 21600"/>
              <a:gd name="connsiteX17" fmla="*/ 4917 w 21600"/>
              <a:gd name="connsiteY17" fmla="*/ 21600 h 21600"/>
              <a:gd name="connsiteX18" fmla="*/ 4805 w 21600"/>
              <a:gd name="connsiteY18" fmla="*/ 18240 h 21600"/>
              <a:gd name="connsiteX19" fmla="*/ 1285 w 21600"/>
              <a:gd name="connsiteY19" fmla="*/ 17825 h 21600"/>
              <a:gd name="connsiteX20" fmla="*/ 3330 w 21600"/>
              <a:gd name="connsiteY20" fmla="*/ 15370 h 21600"/>
              <a:gd name="connsiteX21" fmla="*/ 0 w 21600"/>
              <a:gd name="connsiteY21" fmla="*/ 12877 h 21600"/>
              <a:gd name="connsiteX22" fmla="*/ 3935 w 21600"/>
              <a:gd name="connsiteY22" fmla="*/ 11592 h 21600"/>
              <a:gd name="connsiteX23" fmla="*/ 1172 w 21600"/>
              <a:gd name="connsiteY23" fmla="*/ 8270 h 21600"/>
              <a:gd name="connsiteX24" fmla="*/ 5372 w 21600"/>
              <a:gd name="connsiteY24" fmla="*/ 7817 h 21600"/>
              <a:gd name="connsiteX25" fmla="*/ 4502 w 21600"/>
              <a:gd name="connsiteY25" fmla="*/ 3625 h 21600"/>
              <a:gd name="connsiteX26" fmla="*/ 8550 w 21600"/>
              <a:gd name="connsiteY26" fmla="*/ 6382 h 21600"/>
              <a:gd name="connsiteX27" fmla="*/ 9722 w 21600"/>
              <a:gd name="connsiteY27" fmla="*/ 1887 h 21600"/>
              <a:gd name="connsiteX28" fmla="*/ 11462 w 21600"/>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5813 w 20428"/>
              <a:gd name="connsiteY6" fmla="*/ 9402 h 21600"/>
              <a:gd name="connsiteX7" fmla="*/ 17098 w 20428"/>
              <a:gd name="connsiteY7" fmla="*/ 11290 h 21600"/>
              <a:gd name="connsiteX8" fmla="*/ 15208 w 20428"/>
              <a:gd name="connsiteY8" fmla="*/ 12310 h 21600"/>
              <a:gd name="connsiteX9" fmla="*/ 17705 w 20428"/>
              <a:gd name="connsiteY9" fmla="*/ 15632 h 21600"/>
              <a:gd name="connsiteX10" fmla="*/ 13468 w 20428"/>
              <a:gd name="connsiteY10" fmla="*/ 14350 h 21600"/>
              <a:gd name="connsiteX11" fmla="*/ 13770 w 20428"/>
              <a:gd name="connsiteY11" fmla="*/ 17370 h 21600"/>
              <a:gd name="connsiteX12" fmla="*/ 11008 w 20428"/>
              <a:gd name="connsiteY12" fmla="*/ 15935 h 21600"/>
              <a:gd name="connsiteX13" fmla="*/ 10440 w 20428"/>
              <a:gd name="connsiteY13" fmla="*/ 18842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2763 w 20428"/>
              <a:gd name="connsiteY22" fmla="*/ 11592 h 21600"/>
              <a:gd name="connsiteX23" fmla="*/ 0 w 20428"/>
              <a:gd name="connsiteY23" fmla="*/ 8270 h 21600"/>
              <a:gd name="connsiteX24" fmla="*/ 4200 w 20428"/>
              <a:gd name="connsiteY24" fmla="*/ 7817 h 21600"/>
              <a:gd name="connsiteX25" fmla="*/ 3330 w 20428"/>
              <a:gd name="connsiteY25" fmla="*/ 3625 h 21600"/>
              <a:gd name="connsiteX26" fmla="*/ 7378 w 20428"/>
              <a:gd name="connsiteY26" fmla="*/ 6382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5813 w 20428"/>
              <a:gd name="connsiteY6" fmla="*/ 9402 h 21600"/>
              <a:gd name="connsiteX7" fmla="*/ 17098 w 20428"/>
              <a:gd name="connsiteY7" fmla="*/ 11290 h 21600"/>
              <a:gd name="connsiteX8" fmla="*/ 15208 w 20428"/>
              <a:gd name="connsiteY8" fmla="*/ 12310 h 21600"/>
              <a:gd name="connsiteX9" fmla="*/ 17705 w 20428"/>
              <a:gd name="connsiteY9" fmla="*/ 15632 h 21600"/>
              <a:gd name="connsiteX10" fmla="*/ 13468 w 20428"/>
              <a:gd name="connsiteY10" fmla="*/ 14350 h 21600"/>
              <a:gd name="connsiteX11" fmla="*/ 13770 w 20428"/>
              <a:gd name="connsiteY11" fmla="*/ 17370 h 21600"/>
              <a:gd name="connsiteX12" fmla="*/ 11008 w 20428"/>
              <a:gd name="connsiteY12" fmla="*/ 15935 h 21600"/>
              <a:gd name="connsiteX13" fmla="*/ 10440 w 20428"/>
              <a:gd name="connsiteY13" fmla="*/ 18842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846 w 20428"/>
              <a:gd name="connsiteY22" fmla="*/ 11626 h 21600"/>
              <a:gd name="connsiteX23" fmla="*/ 0 w 20428"/>
              <a:gd name="connsiteY23" fmla="*/ 8270 h 21600"/>
              <a:gd name="connsiteX24" fmla="*/ 4200 w 20428"/>
              <a:gd name="connsiteY24" fmla="*/ 7817 h 21600"/>
              <a:gd name="connsiteX25" fmla="*/ 3330 w 20428"/>
              <a:gd name="connsiteY25" fmla="*/ 3625 h 21600"/>
              <a:gd name="connsiteX26" fmla="*/ 7378 w 20428"/>
              <a:gd name="connsiteY26" fmla="*/ 6382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5813 w 20428"/>
              <a:gd name="connsiteY6" fmla="*/ 9402 h 21600"/>
              <a:gd name="connsiteX7" fmla="*/ 17098 w 20428"/>
              <a:gd name="connsiteY7" fmla="*/ 11290 h 21600"/>
              <a:gd name="connsiteX8" fmla="*/ 15208 w 20428"/>
              <a:gd name="connsiteY8" fmla="*/ 12310 h 21600"/>
              <a:gd name="connsiteX9" fmla="*/ 17705 w 20428"/>
              <a:gd name="connsiteY9" fmla="*/ 15632 h 21600"/>
              <a:gd name="connsiteX10" fmla="*/ 13468 w 20428"/>
              <a:gd name="connsiteY10" fmla="*/ 14350 h 21600"/>
              <a:gd name="connsiteX11" fmla="*/ 13770 w 20428"/>
              <a:gd name="connsiteY11" fmla="*/ 17370 h 21600"/>
              <a:gd name="connsiteX12" fmla="*/ 11008 w 20428"/>
              <a:gd name="connsiteY12" fmla="*/ 15935 h 21600"/>
              <a:gd name="connsiteX13" fmla="*/ 10440 w 20428"/>
              <a:gd name="connsiteY13" fmla="*/ 18842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3330 w 20428"/>
              <a:gd name="connsiteY25" fmla="*/ 3625 h 21600"/>
              <a:gd name="connsiteX26" fmla="*/ 7378 w 20428"/>
              <a:gd name="connsiteY26" fmla="*/ 6382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5813 w 20428"/>
              <a:gd name="connsiteY6" fmla="*/ 9402 h 21600"/>
              <a:gd name="connsiteX7" fmla="*/ 18463 w 20428"/>
              <a:gd name="connsiteY7" fmla="*/ 11564 h 21600"/>
              <a:gd name="connsiteX8" fmla="*/ 15208 w 20428"/>
              <a:gd name="connsiteY8" fmla="*/ 12310 h 21600"/>
              <a:gd name="connsiteX9" fmla="*/ 17705 w 20428"/>
              <a:gd name="connsiteY9" fmla="*/ 15632 h 21600"/>
              <a:gd name="connsiteX10" fmla="*/ 13468 w 20428"/>
              <a:gd name="connsiteY10" fmla="*/ 14350 h 21600"/>
              <a:gd name="connsiteX11" fmla="*/ 13770 w 20428"/>
              <a:gd name="connsiteY11" fmla="*/ 17370 h 21600"/>
              <a:gd name="connsiteX12" fmla="*/ 11008 w 20428"/>
              <a:gd name="connsiteY12" fmla="*/ 15935 h 21600"/>
              <a:gd name="connsiteX13" fmla="*/ 10440 w 20428"/>
              <a:gd name="connsiteY13" fmla="*/ 18842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3330 w 20428"/>
              <a:gd name="connsiteY25" fmla="*/ 3625 h 21600"/>
              <a:gd name="connsiteX26" fmla="*/ 7378 w 20428"/>
              <a:gd name="connsiteY26" fmla="*/ 6382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7442 w 20428"/>
              <a:gd name="connsiteY6" fmla="*/ 9436 h 21600"/>
              <a:gd name="connsiteX7" fmla="*/ 18463 w 20428"/>
              <a:gd name="connsiteY7" fmla="*/ 11564 h 21600"/>
              <a:gd name="connsiteX8" fmla="*/ 15208 w 20428"/>
              <a:gd name="connsiteY8" fmla="*/ 12310 h 21600"/>
              <a:gd name="connsiteX9" fmla="*/ 17705 w 20428"/>
              <a:gd name="connsiteY9" fmla="*/ 15632 h 21600"/>
              <a:gd name="connsiteX10" fmla="*/ 13468 w 20428"/>
              <a:gd name="connsiteY10" fmla="*/ 14350 h 21600"/>
              <a:gd name="connsiteX11" fmla="*/ 13770 w 20428"/>
              <a:gd name="connsiteY11" fmla="*/ 17370 h 21600"/>
              <a:gd name="connsiteX12" fmla="*/ 11008 w 20428"/>
              <a:gd name="connsiteY12" fmla="*/ 15935 h 21600"/>
              <a:gd name="connsiteX13" fmla="*/ 10440 w 20428"/>
              <a:gd name="connsiteY13" fmla="*/ 18842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3330 w 20428"/>
              <a:gd name="connsiteY25" fmla="*/ 3625 h 21600"/>
              <a:gd name="connsiteX26" fmla="*/ 7378 w 20428"/>
              <a:gd name="connsiteY26" fmla="*/ 6382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8012 w 20428"/>
              <a:gd name="connsiteY6" fmla="*/ 9539 h 21600"/>
              <a:gd name="connsiteX7" fmla="*/ 18463 w 20428"/>
              <a:gd name="connsiteY7" fmla="*/ 11564 h 21600"/>
              <a:gd name="connsiteX8" fmla="*/ 15208 w 20428"/>
              <a:gd name="connsiteY8" fmla="*/ 12310 h 21600"/>
              <a:gd name="connsiteX9" fmla="*/ 17705 w 20428"/>
              <a:gd name="connsiteY9" fmla="*/ 15632 h 21600"/>
              <a:gd name="connsiteX10" fmla="*/ 13468 w 20428"/>
              <a:gd name="connsiteY10" fmla="*/ 14350 h 21600"/>
              <a:gd name="connsiteX11" fmla="*/ 13770 w 20428"/>
              <a:gd name="connsiteY11" fmla="*/ 17370 h 21600"/>
              <a:gd name="connsiteX12" fmla="*/ 11008 w 20428"/>
              <a:gd name="connsiteY12" fmla="*/ 15935 h 21600"/>
              <a:gd name="connsiteX13" fmla="*/ 10440 w 20428"/>
              <a:gd name="connsiteY13" fmla="*/ 18842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3330 w 20428"/>
              <a:gd name="connsiteY25" fmla="*/ 3625 h 21600"/>
              <a:gd name="connsiteX26" fmla="*/ 7378 w 20428"/>
              <a:gd name="connsiteY26" fmla="*/ 6382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8012 w 20428"/>
              <a:gd name="connsiteY6" fmla="*/ 9539 h 21600"/>
              <a:gd name="connsiteX7" fmla="*/ 19766 w 20428"/>
              <a:gd name="connsiteY7" fmla="*/ 12592 h 21600"/>
              <a:gd name="connsiteX8" fmla="*/ 15208 w 20428"/>
              <a:gd name="connsiteY8" fmla="*/ 12310 h 21600"/>
              <a:gd name="connsiteX9" fmla="*/ 17705 w 20428"/>
              <a:gd name="connsiteY9" fmla="*/ 15632 h 21600"/>
              <a:gd name="connsiteX10" fmla="*/ 13468 w 20428"/>
              <a:gd name="connsiteY10" fmla="*/ 14350 h 21600"/>
              <a:gd name="connsiteX11" fmla="*/ 13770 w 20428"/>
              <a:gd name="connsiteY11" fmla="*/ 17370 h 21600"/>
              <a:gd name="connsiteX12" fmla="*/ 11008 w 20428"/>
              <a:gd name="connsiteY12" fmla="*/ 15935 h 21600"/>
              <a:gd name="connsiteX13" fmla="*/ 10440 w 20428"/>
              <a:gd name="connsiteY13" fmla="*/ 18842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3330 w 20428"/>
              <a:gd name="connsiteY25" fmla="*/ 3625 h 21600"/>
              <a:gd name="connsiteX26" fmla="*/ 7378 w 20428"/>
              <a:gd name="connsiteY26" fmla="*/ 6382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8603 w 20428"/>
              <a:gd name="connsiteY6" fmla="*/ 9162 h 21600"/>
              <a:gd name="connsiteX7" fmla="*/ 19766 w 20428"/>
              <a:gd name="connsiteY7" fmla="*/ 12592 h 21600"/>
              <a:gd name="connsiteX8" fmla="*/ 15208 w 20428"/>
              <a:gd name="connsiteY8" fmla="*/ 12310 h 21600"/>
              <a:gd name="connsiteX9" fmla="*/ 17705 w 20428"/>
              <a:gd name="connsiteY9" fmla="*/ 15632 h 21600"/>
              <a:gd name="connsiteX10" fmla="*/ 13468 w 20428"/>
              <a:gd name="connsiteY10" fmla="*/ 14350 h 21600"/>
              <a:gd name="connsiteX11" fmla="*/ 13770 w 20428"/>
              <a:gd name="connsiteY11" fmla="*/ 17370 h 21600"/>
              <a:gd name="connsiteX12" fmla="*/ 11008 w 20428"/>
              <a:gd name="connsiteY12" fmla="*/ 15935 h 21600"/>
              <a:gd name="connsiteX13" fmla="*/ 10440 w 20428"/>
              <a:gd name="connsiteY13" fmla="*/ 18842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3330 w 20428"/>
              <a:gd name="connsiteY25" fmla="*/ 3625 h 21600"/>
              <a:gd name="connsiteX26" fmla="*/ 7378 w 20428"/>
              <a:gd name="connsiteY26" fmla="*/ 6382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8603 w 20428"/>
              <a:gd name="connsiteY6" fmla="*/ 9162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1008 w 20428"/>
              <a:gd name="connsiteY12" fmla="*/ 15935 h 21600"/>
              <a:gd name="connsiteX13" fmla="*/ 10440 w 20428"/>
              <a:gd name="connsiteY13" fmla="*/ 18842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3330 w 20428"/>
              <a:gd name="connsiteY25" fmla="*/ 3625 h 21600"/>
              <a:gd name="connsiteX26" fmla="*/ 7378 w 20428"/>
              <a:gd name="connsiteY26" fmla="*/ 6382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1008 w 20428"/>
              <a:gd name="connsiteY12" fmla="*/ 15935 h 21600"/>
              <a:gd name="connsiteX13" fmla="*/ 10440 w 20428"/>
              <a:gd name="connsiteY13" fmla="*/ 18842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3330 w 20428"/>
              <a:gd name="connsiteY25" fmla="*/ 3625 h 21600"/>
              <a:gd name="connsiteX26" fmla="*/ 7378 w 20428"/>
              <a:gd name="connsiteY26" fmla="*/ 6382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842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3330 w 20428"/>
              <a:gd name="connsiteY25" fmla="*/ 3625 h 21600"/>
              <a:gd name="connsiteX26" fmla="*/ 7378 w 20428"/>
              <a:gd name="connsiteY26" fmla="*/ 6382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3330 w 20428"/>
              <a:gd name="connsiteY25" fmla="*/ 3625 h 21600"/>
              <a:gd name="connsiteX26" fmla="*/ 7378 w 20428"/>
              <a:gd name="connsiteY26" fmla="*/ 6382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3330 w 20428"/>
              <a:gd name="connsiteY25" fmla="*/ 3625 h 21600"/>
              <a:gd name="connsiteX26" fmla="*/ 7378 w 20428"/>
              <a:gd name="connsiteY26" fmla="*/ 6382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3330 w 20428"/>
              <a:gd name="connsiteY25" fmla="*/ 3625 h 21600"/>
              <a:gd name="connsiteX26" fmla="*/ 5341 w 20428"/>
              <a:gd name="connsiteY26" fmla="*/ 1450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8550 w 20428"/>
              <a:gd name="connsiteY27" fmla="*/ 1887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19 w 20428"/>
              <a:gd name="connsiteY27" fmla="*/ 3702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5208 w 20428"/>
              <a:gd name="connsiteY4" fmla="*/ 6532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835 w 20428"/>
              <a:gd name="connsiteY3" fmla="*/ 3172 h 21600"/>
              <a:gd name="connsiteX4" fmla="*/ 18121 w 20428"/>
              <a:gd name="connsiteY4" fmla="*/ 427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754 w 20428"/>
              <a:gd name="connsiteY3" fmla="*/ 5261 h 21600"/>
              <a:gd name="connsiteX4" fmla="*/ 18121 w 20428"/>
              <a:gd name="connsiteY4" fmla="*/ 427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754 w 20428"/>
              <a:gd name="connsiteY3" fmla="*/ 5261 h 21600"/>
              <a:gd name="connsiteX4" fmla="*/ 18121 w 20428"/>
              <a:gd name="connsiteY4" fmla="*/ 427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754 w 20428"/>
              <a:gd name="connsiteY3" fmla="*/ 5261 h 21600"/>
              <a:gd name="connsiteX4" fmla="*/ 17978 w 20428"/>
              <a:gd name="connsiteY4" fmla="*/ 6018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754 w 20428"/>
              <a:gd name="connsiteY3" fmla="*/ 5261 h 21600"/>
              <a:gd name="connsiteX4" fmla="*/ 18039 w 20428"/>
              <a:gd name="connsiteY4" fmla="*/ 588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774 w 20428"/>
              <a:gd name="connsiteY3" fmla="*/ 5843 h 21600"/>
              <a:gd name="connsiteX4" fmla="*/ 18039 w 20428"/>
              <a:gd name="connsiteY4" fmla="*/ 588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774 w 20428"/>
              <a:gd name="connsiteY3" fmla="*/ 5843 h 21600"/>
              <a:gd name="connsiteX4" fmla="*/ 18039 w 20428"/>
              <a:gd name="connsiteY4" fmla="*/ 588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774 w 20428"/>
              <a:gd name="connsiteY3" fmla="*/ 6220 h 21600"/>
              <a:gd name="connsiteX4" fmla="*/ 18039 w 20428"/>
              <a:gd name="connsiteY4" fmla="*/ 588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353 w 20428"/>
              <a:gd name="connsiteY2" fmla="*/ 5777 h 21600"/>
              <a:gd name="connsiteX3" fmla="*/ 16713 w 20428"/>
              <a:gd name="connsiteY3" fmla="*/ 5809 h 21600"/>
              <a:gd name="connsiteX4" fmla="*/ 18039 w 20428"/>
              <a:gd name="connsiteY4" fmla="*/ 588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475 w 20428"/>
              <a:gd name="connsiteY2" fmla="*/ 4544 h 21600"/>
              <a:gd name="connsiteX3" fmla="*/ 16713 w 20428"/>
              <a:gd name="connsiteY3" fmla="*/ 5809 h 21600"/>
              <a:gd name="connsiteX4" fmla="*/ 18039 w 20428"/>
              <a:gd name="connsiteY4" fmla="*/ 588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475 w 20428"/>
              <a:gd name="connsiteY2" fmla="*/ 4544 h 21600"/>
              <a:gd name="connsiteX3" fmla="*/ 16733 w 20428"/>
              <a:gd name="connsiteY3" fmla="*/ 5535 h 21600"/>
              <a:gd name="connsiteX4" fmla="*/ 18039 w 20428"/>
              <a:gd name="connsiteY4" fmla="*/ 588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355 w 20428"/>
              <a:gd name="connsiteY16" fmla="*/ 18125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475 w 20428"/>
              <a:gd name="connsiteY2" fmla="*/ 4544 h 21600"/>
              <a:gd name="connsiteX3" fmla="*/ 16733 w 20428"/>
              <a:gd name="connsiteY3" fmla="*/ 5535 h 21600"/>
              <a:gd name="connsiteX4" fmla="*/ 18039 w 20428"/>
              <a:gd name="connsiteY4" fmla="*/ 588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528 w 20428"/>
              <a:gd name="connsiteY15" fmla="*/ 19712 h 21600"/>
              <a:gd name="connsiteX16" fmla="*/ 6436 w 20428"/>
              <a:gd name="connsiteY16" fmla="*/ 20146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475 w 20428"/>
              <a:gd name="connsiteY2" fmla="*/ 4544 h 21600"/>
              <a:gd name="connsiteX3" fmla="*/ 16733 w 20428"/>
              <a:gd name="connsiteY3" fmla="*/ 5535 h 21600"/>
              <a:gd name="connsiteX4" fmla="*/ 18039 w 20428"/>
              <a:gd name="connsiteY4" fmla="*/ 588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345 w 20428"/>
              <a:gd name="connsiteY15" fmla="*/ 19027 h 21600"/>
              <a:gd name="connsiteX16" fmla="*/ 6436 w 20428"/>
              <a:gd name="connsiteY16" fmla="*/ 20146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475 w 20428"/>
              <a:gd name="connsiteY2" fmla="*/ 4544 h 21600"/>
              <a:gd name="connsiteX3" fmla="*/ 16733 w 20428"/>
              <a:gd name="connsiteY3" fmla="*/ 5535 h 21600"/>
              <a:gd name="connsiteX4" fmla="*/ 18039 w 20428"/>
              <a:gd name="connsiteY4" fmla="*/ 588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345 w 20428"/>
              <a:gd name="connsiteY15" fmla="*/ 19027 h 21600"/>
              <a:gd name="connsiteX16" fmla="*/ 6334 w 20428"/>
              <a:gd name="connsiteY16" fmla="*/ 19838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475 w 20428"/>
              <a:gd name="connsiteY2" fmla="*/ 4544 h 21600"/>
              <a:gd name="connsiteX3" fmla="*/ 16733 w 20428"/>
              <a:gd name="connsiteY3" fmla="*/ 5535 h 21600"/>
              <a:gd name="connsiteX4" fmla="*/ 18039 w 20428"/>
              <a:gd name="connsiteY4" fmla="*/ 588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223 w 20428"/>
              <a:gd name="connsiteY15" fmla="*/ 18719 h 21600"/>
              <a:gd name="connsiteX16" fmla="*/ 6334 w 20428"/>
              <a:gd name="connsiteY16" fmla="*/ 19838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475 w 20428"/>
              <a:gd name="connsiteY2" fmla="*/ 4544 h 21600"/>
              <a:gd name="connsiteX3" fmla="*/ 16733 w 20428"/>
              <a:gd name="connsiteY3" fmla="*/ 5535 h 21600"/>
              <a:gd name="connsiteX4" fmla="*/ 18039 w 20428"/>
              <a:gd name="connsiteY4" fmla="*/ 588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223 w 20428"/>
              <a:gd name="connsiteY15" fmla="*/ 18719 h 21600"/>
              <a:gd name="connsiteX16" fmla="*/ 6273 w 20428"/>
              <a:gd name="connsiteY16" fmla="*/ 19530 h 21600"/>
              <a:gd name="connsiteX17" fmla="*/ 3745 w 20428"/>
              <a:gd name="connsiteY17" fmla="*/ 21600 h 21600"/>
              <a:gd name="connsiteX18" fmla="*/ 3633 w 20428"/>
              <a:gd name="connsiteY18" fmla="*/ 18240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 name="connsiteX0" fmla="*/ 10290 w 20428"/>
              <a:gd name="connsiteY0" fmla="*/ 4342 h 21600"/>
              <a:gd name="connsiteX1" fmla="*/ 13618 w 20428"/>
              <a:gd name="connsiteY1" fmla="*/ 0 h 21600"/>
              <a:gd name="connsiteX2" fmla="*/ 13475 w 20428"/>
              <a:gd name="connsiteY2" fmla="*/ 4544 h 21600"/>
              <a:gd name="connsiteX3" fmla="*/ 16733 w 20428"/>
              <a:gd name="connsiteY3" fmla="*/ 5535 h 21600"/>
              <a:gd name="connsiteX4" fmla="*/ 18039 w 20428"/>
              <a:gd name="connsiteY4" fmla="*/ 5881 h 21600"/>
              <a:gd name="connsiteX5" fmla="*/ 20428 w 20428"/>
              <a:gd name="connsiteY5" fmla="*/ 6645 h 21600"/>
              <a:gd name="connsiteX6" fmla="*/ 17788 w 20428"/>
              <a:gd name="connsiteY6" fmla="*/ 9984 h 21600"/>
              <a:gd name="connsiteX7" fmla="*/ 19766 w 20428"/>
              <a:gd name="connsiteY7" fmla="*/ 12592 h 21600"/>
              <a:gd name="connsiteX8" fmla="*/ 16247 w 20428"/>
              <a:gd name="connsiteY8" fmla="*/ 12824 h 21600"/>
              <a:gd name="connsiteX9" fmla="*/ 17705 w 20428"/>
              <a:gd name="connsiteY9" fmla="*/ 15632 h 21600"/>
              <a:gd name="connsiteX10" fmla="*/ 13468 w 20428"/>
              <a:gd name="connsiteY10" fmla="*/ 14350 h 21600"/>
              <a:gd name="connsiteX11" fmla="*/ 13770 w 20428"/>
              <a:gd name="connsiteY11" fmla="*/ 17370 h 21600"/>
              <a:gd name="connsiteX12" fmla="*/ 14124 w 20428"/>
              <a:gd name="connsiteY12" fmla="*/ 20936 h 21600"/>
              <a:gd name="connsiteX13" fmla="*/ 10440 w 20428"/>
              <a:gd name="connsiteY13" fmla="*/ 18534 h 21600"/>
              <a:gd name="connsiteX14" fmla="*/ 8700 w 20428"/>
              <a:gd name="connsiteY14" fmla="*/ 17370 h 21600"/>
              <a:gd name="connsiteX15" fmla="*/ 7223 w 20428"/>
              <a:gd name="connsiteY15" fmla="*/ 18719 h 21600"/>
              <a:gd name="connsiteX16" fmla="*/ 6273 w 20428"/>
              <a:gd name="connsiteY16" fmla="*/ 19530 h 21600"/>
              <a:gd name="connsiteX17" fmla="*/ 3745 w 20428"/>
              <a:gd name="connsiteY17" fmla="*/ 21600 h 21600"/>
              <a:gd name="connsiteX18" fmla="*/ 4896 w 20428"/>
              <a:gd name="connsiteY18" fmla="*/ 16185 h 21600"/>
              <a:gd name="connsiteX19" fmla="*/ 113 w 20428"/>
              <a:gd name="connsiteY19" fmla="*/ 17825 h 21600"/>
              <a:gd name="connsiteX20" fmla="*/ 2158 w 20428"/>
              <a:gd name="connsiteY20" fmla="*/ 15370 h 21600"/>
              <a:gd name="connsiteX21" fmla="*/ 131 w 20428"/>
              <a:gd name="connsiteY21" fmla="*/ 12877 h 21600"/>
              <a:gd name="connsiteX22" fmla="*/ 1744 w 20428"/>
              <a:gd name="connsiteY22" fmla="*/ 11626 h 21600"/>
              <a:gd name="connsiteX23" fmla="*/ 0 w 20428"/>
              <a:gd name="connsiteY23" fmla="*/ 8270 h 21600"/>
              <a:gd name="connsiteX24" fmla="*/ 4200 w 20428"/>
              <a:gd name="connsiteY24" fmla="*/ 7817 h 21600"/>
              <a:gd name="connsiteX25" fmla="*/ 4898 w 20428"/>
              <a:gd name="connsiteY25" fmla="*/ 4447 h 21600"/>
              <a:gd name="connsiteX26" fmla="*/ 5341 w 20428"/>
              <a:gd name="connsiteY26" fmla="*/ 1450 h 21600"/>
              <a:gd name="connsiteX27" fmla="*/ 7960 w 20428"/>
              <a:gd name="connsiteY27" fmla="*/ 3394 h 21600"/>
              <a:gd name="connsiteX28" fmla="*/ 10290 w 20428"/>
              <a:gd name="connsiteY28" fmla="*/ 4342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428" h="21600">
                <a:moveTo>
                  <a:pt x="10290" y="4342"/>
                </a:moveTo>
                <a:lnTo>
                  <a:pt x="13618" y="0"/>
                </a:lnTo>
                <a:cubicBezTo>
                  <a:pt x="13530" y="1926"/>
                  <a:pt x="13563" y="2618"/>
                  <a:pt x="13475" y="4544"/>
                </a:cubicBezTo>
                <a:lnTo>
                  <a:pt x="16733" y="5535"/>
                </a:lnTo>
                <a:lnTo>
                  <a:pt x="18039" y="5881"/>
                </a:lnTo>
                <a:lnTo>
                  <a:pt x="20428" y="6645"/>
                </a:lnTo>
                <a:lnTo>
                  <a:pt x="17788" y="9984"/>
                </a:lnTo>
                <a:lnTo>
                  <a:pt x="19766" y="12592"/>
                </a:lnTo>
                <a:lnTo>
                  <a:pt x="16247" y="12824"/>
                </a:lnTo>
                <a:lnTo>
                  <a:pt x="17705" y="15632"/>
                </a:lnTo>
                <a:lnTo>
                  <a:pt x="13468" y="14350"/>
                </a:lnTo>
                <a:cubicBezTo>
                  <a:pt x="13569" y="15357"/>
                  <a:pt x="13669" y="16363"/>
                  <a:pt x="13770" y="17370"/>
                </a:cubicBezTo>
                <a:lnTo>
                  <a:pt x="14124" y="20936"/>
                </a:lnTo>
                <a:lnTo>
                  <a:pt x="10440" y="18534"/>
                </a:lnTo>
                <a:lnTo>
                  <a:pt x="8700" y="17370"/>
                </a:lnTo>
                <a:lnTo>
                  <a:pt x="7223" y="18719"/>
                </a:lnTo>
                <a:lnTo>
                  <a:pt x="6273" y="19530"/>
                </a:lnTo>
                <a:lnTo>
                  <a:pt x="3745" y="21600"/>
                </a:lnTo>
                <a:cubicBezTo>
                  <a:pt x="3708" y="20480"/>
                  <a:pt x="4933" y="17305"/>
                  <a:pt x="4896" y="16185"/>
                </a:cubicBezTo>
                <a:lnTo>
                  <a:pt x="113" y="17825"/>
                </a:lnTo>
                <a:lnTo>
                  <a:pt x="2158" y="15370"/>
                </a:lnTo>
                <a:lnTo>
                  <a:pt x="131" y="12877"/>
                </a:lnTo>
                <a:lnTo>
                  <a:pt x="1744" y="11626"/>
                </a:lnTo>
                <a:lnTo>
                  <a:pt x="0" y="8270"/>
                </a:lnTo>
                <a:lnTo>
                  <a:pt x="4200" y="7817"/>
                </a:lnTo>
                <a:lnTo>
                  <a:pt x="4898" y="4447"/>
                </a:lnTo>
                <a:cubicBezTo>
                  <a:pt x="5046" y="3448"/>
                  <a:pt x="5193" y="2449"/>
                  <a:pt x="5341" y="1450"/>
                </a:cubicBezTo>
                <a:lnTo>
                  <a:pt x="7960" y="3394"/>
                </a:lnTo>
                <a:lnTo>
                  <a:pt x="10290" y="434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a:solidFill>
                  <a:schemeClr val="tx1"/>
                </a:solidFill>
              </a:rPr>
              <a:t>الطفرة التي حدثت في عالم المعرفة و البيانات في الآونة </a:t>
            </a:r>
            <a:r>
              <a:rPr lang="ar-DZ" sz="2000" dirty="0" smtClean="0">
                <a:solidFill>
                  <a:schemeClr val="tx1"/>
                </a:solidFill>
              </a:rPr>
              <a:t>الاخيرة</a:t>
            </a:r>
          </a:p>
          <a:p>
            <a:pPr algn="ctr"/>
            <a:r>
              <a:rPr lang="ar-DZ" dirty="0" smtClean="0"/>
              <a:t> </a:t>
            </a:r>
            <a:r>
              <a:rPr lang="ar-DZ" sz="2000" dirty="0">
                <a:solidFill>
                  <a:schemeClr val="tx1"/>
                </a:solidFill>
              </a:rPr>
              <a:t>و التقنيات المذهلة التي توصل اليها الإنسان لمعالجة البيانات </a:t>
            </a:r>
            <a:r>
              <a:rPr lang="ar-DZ" sz="2000" dirty="0" smtClean="0">
                <a:solidFill>
                  <a:schemeClr val="tx1"/>
                </a:solidFill>
              </a:rPr>
              <a:t>الخام</a:t>
            </a:r>
          </a:p>
          <a:p>
            <a:pPr algn="ctr"/>
            <a:r>
              <a:rPr lang="ar-DZ" sz="2000" dirty="0" smtClean="0">
                <a:solidFill>
                  <a:schemeClr val="tx1"/>
                </a:solidFill>
              </a:rPr>
              <a:t> </a:t>
            </a:r>
            <a:r>
              <a:rPr lang="ar-DZ" sz="2000" dirty="0">
                <a:solidFill>
                  <a:schemeClr val="tx1"/>
                </a:solidFill>
              </a:rPr>
              <a:t>و التوفيق فيما بينها لتحويلها الى معلومات و أرقام تفيد في بناء المجتمعات </a:t>
            </a:r>
            <a:endParaRPr lang="ar-DZ" sz="2000" dirty="0" smtClean="0">
              <a:solidFill>
                <a:schemeClr val="tx1"/>
              </a:solidFill>
            </a:endParaRPr>
          </a:p>
          <a:p>
            <a:pPr algn="ctr"/>
            <a:r>
              <a:rPr lang="ar-DZ" sz="2000" dirty="0" smtClean="0">
                <a:solidFill>
                  <a:schemeClr val="tx1"/>
                </a:solidFill>
              </a:rPr>
              <a:t>و </a:t>
            </a:r>
            <a:r>
              <a:rPr lang="ar-DZ" sz="2000" dirty="0">
                <a:solidFill>
                  <a:schemeClr val="tx1"/>
                </a:solidFill>
              </a:rPr>
              <a:t>الحضارة الإنسانية</a:t>
            </a:r>
          </a:p>
        </p:txBody>
      </p:sp>
    </p:spTree>
    <p:extLst>
      <p:ext uri="{BB962C8B-B14F-4D97-AF65-F5344CB8AC3E}">
        <p14:creationId xmlns:p14="http://schemas.microsoft.com/office/powerpoint/2010/main" val="66930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55448"/>
            <a:ext cx="8712968" cy="1252728"/>
          </a:xfrm>
        </p:spPr>
        <p:txBody>
          <a:bodyPr>
            <a:normAutofit fontScale="90000"/>
          </a:bodyPr>
          <a:lstStyle/>
          <a:p>
            <a:pPr algn="ctr" rtl="1"/>
            <a:r>
              <a:rPr lang="ar-DZ" u="sng" dirty="0" smtClean="0"/>
              <a:t>5/نشأة </a:t>
            </a:r>
            <a:r>
              <a:rPr lang="ar-DZ" u="sng" dirty="0"/>
              <a:t>و ظهور ثورة المعلوماتية:</a:t>
            </a:r>
            <a:endParaRPr lang="fr-FR" dirty="0"/>
          </a:p>
        </p:txBody>
      </p:sp>
      <p:sp>
        <p:nvSpPr>
          <p:cNvPr id="8" name="Plaque 7"/>
          <p:cNvSpPr/>
          <p:nvPr/>
        </p:nvSpPr>
        <p:spPr>
          <a:xfrm>
            <a:off x="467544" y="2132856"/>
            <a:ext cx="8208912" cy="1224137"/>
          </a:xfrm>
          <a:prstGeom prst="bevel">
            <a:avLst>
              <a:gd name="adj" fmla="val 6903"/>
            </a:avLst>
          </a:prstGeom>
        </p:spPr>
        <p:style>
          <a:lnRef idx="1">
            <a:schemeClr val="dk1"/>
          </a:lnRef>
          <a:fillRef idx="2">
            <a:schemeClr val="dk1"/>
          </a:fillRef>
          <a:effectRef idx="1">
            <a:schemeClr val="dk1"/>
          </a:effectRef>
          <a:fontRef idx="minor">
            <a:schemeClr val="dk1"/>
          </a:fontRef>
        </p:style>
        <p:txBody>
          <a:bodyPr rtlCol="0" anchor="ctr"/>
          <a:lstStyle/>
          <a:p>
            <a:pPr algn="just" rtl="1"/>
            <a:r>
              <a:rPr lang="ar-DZ" sz="1600" dirty="0"/>
              <a:t>لفظ الثورة يدل على حدوث تغيير أو تعديل في الشكل الجوهري لجميع المجالات، وقد ظهر مصطلح الثورة المعلوماتية والتي اشارت اليه العديد من المصادر الى بداية الثمانينات من القرن الماضي، وذلك مع تزامن  ظهور الانترنت والاستخدام الواسع للحواسيب  وخاصة الحاسوب الشخصي الذي صار امتلاكه  امرا ممكنا</a:t>
            </a:r>
            <a:endParaRPr lang="ar-DZ" dirty="0"/>
          </a:p>
        </p:txBody>
      </p:sp>
      <p:sp>
        <p:nvSpPr>
          <p:cNvPr id="10" name="Plaque 9"/>
          <p:cNvSpPr/>
          <p:nvPr/>
        </p:nvSpPr>
        <p:spPr>
          <a:xfrm>
            <a:off x="215516" y="3645024"/>
            <a:ext cx="8568952" cy="2412270"/>
          </a:xfrm>
          <a:prstGeom prst="bevel">
            <a:avLst>
              <a:gd name="adj" fmla="val 6903"/>
            </a:avLst>
          </a:prstGeom>
        </p:spPr>
        <p:style>
          <a:lnRef idx="1">
            <a:schemeClr val="dk1"/>
          </a:lnRef>
          <a:fillRef idx="2">
            <a:schemeClr val="dk1"/>
          </a:fillRef>
          <a:effectRef idx="1">
            <a:schemeClr val="dk1"/>
          </a:effectRef>
          <a:fontRef idx="minor">
            <a:schemeClr val="dk1"/>
          </a:fontRef>
        </p:style>
        <p:txBody>
          <a:bodyPr rtlCol="0" anchor="ctr"/>
          <a:lstStyle/>
          <a:p>
            <a:pPr algn="just" rtl="1"/>
            <a:r>
              <a:rPr lang="ar-DZ" sz="1600" dirty="0"/>
              <a:t>وقد عمل المختصون في مجال المعلوماتية وتكنلوجيا المعلومات  على معالجة  مختلف التقنيات التي تجعل عملية اقتسام الوقت  وتشارك المعلومة على نطاق واسع أمراً ممكناً، </a:t>
            </a:r>
            <a:r>
              <a:rPr lang="ar-DZ" sz="1600" dirty="0" smtClean="0"/>
              <a:t>حيث</a:t>
            </a:r>
            <a:r>
              <a:rPr lang="ar-DZ" sz="1600" dirty="0"/>
              <a:t>   أضحت وقتها الحواسيب الشخصية متشابكة بالقدر الذي يسمح بتشغيل شبكة الانترنت ومختلف وسائل الاتصال والاعلام الحديثة على نطاق واسع مما شكلت منصات لتبادل المعلومات والبيانات و  الوثائق وإرسالها في الوقت نفسه وهو ما نسميه بالثورة المعلوماتية . وبالتالي تعد تكنولوجيا  الاعلام والاتصال الحديثة أهم الإسهامات التي  أفرزت هذه الثورة المعلوماتية  التي مست  كل مجالات الحياة  كما هو الحاصل اليوم.</a:t>
            </a:r>
          </a:p>
        </p:txBody>
      </p:sp>
    </p:spTree>
    <p:extLst>
      <p:ext uri="{BB962C8B-B14F-4D97-AF65-F5344CB8AC3E}">
        <p14:creationId xmlns:p14="http://schemas.microsoft.com/office/powerpoint/2010/main" val="126217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u="sng" dirty="0"/>
              <a:t>3/-مظاهر الثورة المعلوماتية :</a:t>
            </a:r>
            <a:endParaRPr lang="fr-FR" dirty="0"/>
          </a:p>
        </p:txBody>
      </p:sp>
      <p:sp>
        <p:nvSpPr>
          <p:cNvPr id="3" name="Espace réservé du contenu 2"/>
          <p:cNvSpPr>
            <a:spLocks noGrp="1"/>
          </p:cNvSpPr>
          <p:nvPr>
            <p:ph idx="1"/>
          </p:nvPr>
        </p:nvSpPr>
        <p:spPr>
          <a:xfrm>
            <a:off x="179512" y="1556791"/>
            <a:ext cx="8784976" cy="5301209"/>
          </a:xfrm>
        </p:spPr>
        <p:txBody>
          <a:bodyPr>
            <a:normAutofit fontScale="47500" lnSpcReduction="20000"/>
          </a:bodyPr>
          <a:lstStyle/>
          <a:p>
            <a:pPr algn="r" rtl="1"/>
            <a:r>
              <a:rPr lang="ar-DZ" sz="3600" b="1" dirty="0"/>
              <a:t>النمو الكبير والمتسارع  في الانتاج الفكري : </a:t>
            </a:r>
            <a:endParaRPr lang="ar-DZ" sz="3600" b="1" dirty="0" smtClean="0"/>
          </a:p>
          <a:p>
            <a:pPr marL="118872" indent="0" algn="r" rtl="1">
              <a:buNone/>
            </a:pPr>
            <a:endParaRPr lang="ar-DZ" sz="3600" b="1" dirty="0" smtClean="0"/>
          </a:p>
          <a:p>
            <a:pPr marL="118872" indent="0" algn="just" rtl="1">
              <a:buNone/>
            </a:pPr>
            <a:r>
              <a:rPr lang="ar-DZ" sz="3600" b="1" dirty="0"/>
              <a:t> </a:t>
            </a:r>
            <a:r>
              <a:rPr lang="ar-DZ" sz="3600" dirty="0"/>
              <a:t>الثورة المعلوماتية  تعتمد  على المعلومات والبيانات الى جانب </a:t>
            </a:r>
            <a:r>
              <a:rPr lang="ar-DZ" sz="3600" dirty="0" smtClean="0"/>
              <a:t>ب </a:t>
            </a:r>
            <a:r>
              <a:rPr lang="ar-DZ" sz="3600" dirty="0"/>
              <a:t>العوامل الاخرى والتي هي عبارة عن ترجمة  لأفكار ومفاهيم ونظريات ومعارف  في مجالات مختلفة وميادين متنوعة ،</a:t>
            </a:r>
            <a:r>
              <a:rPr lang="ar-DZ" sz="3600" dirty="0" smtClean="0"/>
              <a:t>وقد </a:t>
            </a:r>
            <a:r>
              <a:rPr lang="ar-DZ" sz="3600" dirty="0"/>
              <a:t>أدى هذا التزايد المفرط في استخدام المعلومات عبر تكنلوجيا الاعلام والاتصال الى زيادة وكثافة  </a:t>
            </a:r>
            <a:r>
              <a:rPr lang="ar-DZ" sz="3600" dirty="0" smtClean="0"/>
              <a:t>كمية وكيفية المعلومات </a:t>
            </a:r>
            <a:r>
              <a:rPr lang="ar-DZ" sz="3600" dirty="0"/>
              <a:t>والبيانات </a:t>
            </a:r>
            <a:r>
              <a:rPr lang="ar-DZ" sz="3600" dirty="0" smtClean="0"/>
              <a:t>.</a:t>
            </a:r>
          </a:p>
          <a:p>
            <a:pPr marL="118872" indent="0" algn="r" rtl="1">
              <a:buNone/>
            </a:pPr>
            <a:endParaRPr lang="ar-DZ" sz="3600" dirty="0" smtClean="0"/>
          </a:p>
          <a:p>
            <a:pPr marL="118872" indent="0" algn="just" rtl="1">
              <a:buNone/>
            </a:pPr>
            <a:r>
              <a:rPr lang="ar-DZ" sz="3600" dirty="0" smtClean="0"/>
              <a:t>وعلى </a:t>
            </a:r>
            <a:r>
              <a:rPr lang="ar-DZ" sz="3600" dirty="0"/>
              <a:t>هذا النحو قد تم تسجيل عبر الاحصائيات  بزيادة التعقد والعمق في </a:t>
            </a:r>
            <a:r>
              <a:rPr lang="ar-DZ" sz="3600" dirty="0" smtClean="0"/>
              <a:t>كمي وكيفي للمعرفة</a:t>
            </a:r>
            <a:r>
              <a:rPr lang="ar-DZ" sz="3600" dirty="0"/>
              <a:t>، اين تم رصد  المعلومات العلمية والانتاج الفكري عموما  تزايد ما يقارب  13 % سنويا، ، وأن هذه النسبة  من المتوقع ان ترتفع إلى حوالي 40% بسبب النظم المعلوماتية الدقيقة وزيادة أعداد العلماء وفروع المعرفة والجامعات ومراكز البحوث </a:t>
            </a:r>
            <a:r>
              <a:rPr lang="ar-DZ" sz="3600" dirty="0" smtClean="0"/>
              <a:t>.</a:t>
            </a:r>
          </a:p>
          <a:p>
            <a:pPr marL="118872" indent="0" algn="r" rtl="1">
              <a:buNone/>
            </a:pPr>
            <a:endParaRPr lang="ar-DZ" sz="3600" dirty="0"/>
          </a:p>
          <a:p>
            <a:pPr algn="r" rtl="1"/>
            <a:r>
              <a:rPr lang="ar-DZ" sz="3600" b="1" dirty="0"/>
              <a:t> تشتت الانتاج </a:t>
            </a:r>
            <a:r>
              <a:rPr lang="ar-DZ" sz="3600" b="1" dirty="0" smtClean="0"/>
              <a:t>الفكري:</a:t>
            </a:r>
          </a:p>
          <a:p>
            <a:pPr algn="r" rtl="1"/>
            <a:endParaRPr lang="ar-DZ" sz="3600" b="1" dirty="0" smtClean="0"/>
          </a:p>
          <a:p>
            <a:pPr marL="118872" indent="0" algn="just" rtl="1">
              <a:buNone/>
            </a:pPr>
            <a:r>
              <a:rPr lang="ar-DZ" sz="3600" dirty="0"/>
              <a:t> إذ لم تقتصر الثورة العلمية والتكنولوجية على علم واحد بعينه وانما  شملت العلوم الاجتماعية والنفسية. العلوم الطبيعية، والسياسية والقانونية والامنية والطبية </a:t>
            </a:r>
            <a:r>
              <a:rPr lang="ar-DZ" sz="3600" dirty="0" smtClean="0"/>
              <a:t>....</a:t>
            </a:r>
          </a:p>
          <a:p>
            <a:pPr marL="118872" indent="0" algn="r" rtl="1">
              <a:buNone/>
            </a:pPr>
            <a:endParaRPr lang="ar-DZ" sz="3600" dirty="0"/>
          </a:p>
          <a:p>
            <a:pPr algn="r" rtl="1"/>
            <a:r>
              <a:rPr lang="ar-DZ" sz="3600" b="1" dirty="0" smtClean="0"/>
              <a:t>تنوع </a:t>
            </a:r>
            <a:r>
              <a:rPr lang="ar-DZ" sz="3600" b="1" dirty="0"/>
              <a:t>مصادر المعلومات وتعدد أشكالها:</a:t>
            </a:r>
            <a:r>
              <a:rPr lang="ar-DZ" sz="3600" dirty="0"/>
              <a:t> </a:t>
            </a:r>
            <a:endParaRPr lang="ar-DZ" sz="3600" dirty="0" smtClean="0"/>
          </a:p>
          <a:p>
            <a:pPr algn="r" rtl="1"/>
            <a:endParaRPr lang="ar-DZ" sz="3600" dirty="0" smtClean="0"/>
          </a:p>
          <a:p>
            <a:pPr marL="118872" indent="0" algn="just" rtl="1">
              <a:buNone/>
            </a:pPr>
            <a:r>
              <a:rPr lang="ar-DZ" sz="3600" dirty="0" smtClean="0"/>
              <a:t>التقدم </a:t>
            </a:r>
            <a:r>
              <a:rPr lang="ar-DZ" sz="3600" dirty="0"/>
              <a:t>الهائل والسريع في وسائل الاتصال ونظم نقل المعلومات الإلكترونية ، متجاوزة  بذلك الحدود الجغرافية، و الزمانية  بين مناطق العالم المختلفة، كما نشر المعلومات على اختلافها من حيث المضامين  والاشكال التي  يتم تناقلها وتداولها في كل لحظة من الزمن ساهمت في  تنوع المصادر وتعدد اشكالها  التي اتاحته الثورة المعلوماتية وهي ايضا احد مميزاتها  . </a:t>
            </a:r>
            <a:br>
              <a:rPr lang="ar-DZ" sz="3600" dirty="0"/>
            </a:br>
            <a:endParaRPr lang="fr-FR" sz="3600" dirty="0"/>
          </a:p>
        </p:txBody>
      </p:sp>
    </p:spTree>
    <p:extLst>
      <p:ext uri="{BB962C8B-B14F-4D97-AF65-F5344CB8AC3E}">
        <p14:creationId xmlns:p14="http://schemas.microsoft.com/office/powerpoint/2010/main" val="281699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anim calcmode="lin" valueType="num">
                                      <p:cBhvr>
                                        <p:cTn id="13"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2000"/>
                                        <p:tgtEl>
                                          <p:spTgt spid="3">
                                            <p:txEl>
                                              <p:pRg st="4" end="4"/>
                                            </p:txEl>
                                          </p:spTgt>
                                        </p:tgtEl>
                                      </p:cBhvr>
                                    </p:animEffect>
                                    <p:anim calcmode="lin" valueType="num">
                                      <p:cBhvr>
                                        <p:cTn id="27"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28"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45"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2000"/>
                                        <p:tgtEl>
                                          <p:spTgt spid="3">
                                            <p:txEl>
                                              <p:pRg st="6" end="6"/>
                                            </p:txEl>
                                          </p:spTgt>
                                        </p:tgtEl>
                                      </p:cBhvr>
                                    </p:animEffect>
                                    <p:anim calcmode="lin" valueType="num">
                                      <p:cBhvr>
                                        <p:cTn id="34"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35"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45" presetClass="entr" presetSubtype="0" fill="hold" grpId="0"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fade">
                                      <p:cBhvr>
                                        <p:cTn id="40" dur="2000"/>
                                        <p:tgtEl>
                                          <p:spTgt spid="3">
                                            <p:txEl>
                                              <p:pRg st="8" end="8"/>
                                            </p:txEl>
                                          </p:spTgt>
                                        </p:tgtEl>
                                      </p:cBhvr>
                                    </p:animEffect>
                                    <p:anim calcmode="lin" valueType="num">
                                      <p:cBhvr>
                                        <p:cTn id="41"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42"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45"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2000"/>
                                        <p:tgtEl>
                                          <p:spTgt spid="3">
                                            <p:txEl>
                                              <p:pRg st="10" end="10"/>
                                            </p:txEl>
                                          </p:spTgt>
                                        </p:tgtEl>
                                      </p:cBhvr>
                                    </p:animEffect>
                                    <p:anim calcmode="lin" valueType="num">
                                      <p:cBhvr>
                                        <p:cTn id="48" dur="2000" fill="hold"/>
                                        <p:tgtEl>
                                          <p:spTgt spid="3">
                                            <p:txEl>
                                              <p:pRg st="10" end="10"/>
                                            </p:txEl>
                                          </p:spTgt>
                                        </p:tgtEl>
                                        <p:attrNameLst>
                                          <p:attrName>ppt_w</p:attrName>
                                        </p:attrNameLst>
                                      </p:cBhvr>
                                      <p:tavLst>
                                        <p:tav tm="0" fmla="#ppt_w*sin(2.5*pi*$)">
                                          <p:val>
                                            <p:fltVal val="0"/>
                                          </p:val>
                                        </p:tav>
                                        <p:tav tm="100000">
                                          <p:val>
                                            <p:fltVal val="1"/>
                                          </p:val>
                                        </p:tav>
                                      </p:tavLst>
                                    </p:anim>
                                    <p:anim calcmode="lin" valueType="num">
                                      <p:cBhvr>
                                        <p:cTn id="49" dur="2000" fill="hold"/>
                                        <p:tgtEl>
                                          <p:spTgt spid="3">
                                            <p:txEl>
                                              <p:pRg st="10" end="10"/>
                                            </p:txEl>
                                          </p:spTgt>
                                        </p:tgtEl>
                                        <p:attrNameLst>
                                          <p:attrName>ppt_h</p:attrName>
                                        </p:attrNameLst>
                                      </p:cBhvr>
                                      <p:tavLst>
                                        <p:tav tm="0">
                                          <p:val>
                                            <p:strVal val="#ppt_h"/>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45" presetClass="entr" presetSubtype="0" fill="hold" grpId="0" nodeType="clickEffect">
                                  <p:stCondLst>
                                    <p:cond delay="0"/>
                                  </p:stCondLst>
                                  <p:childTnLst>
                                    <p:set>
                                      <p:cBhvr>
                                        <p:cTn id="53" dur="1" fill="hold">
                                          <p:stCondLst>
                                            <p:cond delay="0"/>
                                          </p:stCondLst>
                                        </p:cTn>
                                        <p:tgtEl>
                                          <p:spTgt spid="3">
                                            <p:txEl>
                                              <p:pRg st="12" end="12"/>
                                            </p:txEl>
                                          </p:spTgt>
                                        </p:tgtEl>
                                        <p:attrNameLst>
                                          <p:attrName>style.visibility</p:attrName>
                                        </p:attrNameLst>
                                      </p:cBhvr>
                                      <p:to>
                                        <p:strVal val="visible"/>
                                      </p:to>
                                    </p:set>
                                    <p:animEffect transition="in" filter="fade">
                                      <p:cBhvr>
                                        <p:cTn id="54" dur="2000"/>
                                        <p:tgtEl>
                                          <p:spTgt spid="3">
                                            <p:txEl>
                                              <p:pRg st="12" end="12"/>
                                            </p:txEl>
                                          </p:spTgt>
                                        </p:tgtEl>
                                      </p:cBhvr>
                                    </p:animEffect>
                                    <p:anim calcmode="lin" valueType="num">
                                      <p:cBhvr>
                                        <p:cTn id="55" dur="2000" fill="hold"/>
                                        <p:tgtEl>
                                          <p:spTgt spid="3">
                                            <p:txEl>
                                              <p:pRg st="12" end="12"/>
                                            </p:txEl>
                                          </p:spTgt>
                                        </p:tgtEl>
                                        <p:attrNameLst>
                                          <p:attrName>ppt_w</p:attrName>
                                        </p:attrNameLst>
                                      </p:cBhvr>
                                      <p:tavLst>
                                        <p:tav tm="0" fmla="#ppt_w*sin(2.5*pi*$)">
                                          <p:val>
                                            <p:fltVal val="0"/>
                                          </p:val>
                                        </p:tav>
                                        <p:tav tm="100000">
                                          <p:val>
                                            <p:fltVal val="1"/>
                                          </p:val>
                                        </p:tav>
                                      </p:tavLst>
                                    </p:anim>
                                    <p:anim calcmode="lin" valueType="num">
                                      <p:cBhvr>
                                        <p:cTn id="56" dur="2000" fill="hold"/>
                                        <p:tgtEl>
                                          <p:spTgt spid="3">
                                            <p:txEl>
                                              <p:pRg st="12" end="1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996952"/>
            <a:ext cx="8229600" cy="1728192"/>
          </a:xfrm>
          <a:solidFill>
            <a:schemeClr val="accent2">
              <a:lumMod val="40000"/>
              <a:lumOff val="60000"/>
            </a:schemeClr>
          </a:solidFill>
        </p:spPr>
        <p:txBody>
          <a:bodyPr>
            <a:normAutofit/>
          </a:bodyPr>
          <a:lstStyle/>
          <a:p>
            <a:pPr marL="118872" indent="0" algn="ctr" rtl="1">
              <a:buNone/>
            </a:pPr>
            <a:endParaRPr lang="ar-DZ" dirty="0" smtClean="0"/>
          </a:p>
          <a:p>
            <a:pPr algn="ctr" rtl="1"/>
            <a:r>
              <a:rPr lang="ar-DZ" dirty="0" smtClean="0"/>
              <a:t>شكرا على حسن المتابعة والاصغاء</a:t>
            </a:r>
          </a:p>
          <a:p>
            <a:pPr marL="118872" indent="0" algn="ctr" rtl="1">
              <a:buNone/>
            </a:pPr>
            <a:endParaRPr lang="ar-DZ" dirty="0"/>
          </a:p>
          <a:p>
            <a:pPr algn="ctr" rtl="1"/>
            <a:endParaRPr lang="ar-DZ" dirty="0" smtClean="0"/>
          </a:p>
          <a:p>
            <a:pPr algn="ctr" rtl="1"/>
            <a:endParaRPr lang="fr-FR" dirty="0"/>
          </a:p>
        </p:txBody>
      </p:sp>
    </p:spTree>
    <p:extLst>
      <p:ext uri="{BB962C8B-B14F-4D97-AF65-F5344CB8AC3E}">
        <p14:creationId xmlns:p14="http://schemas.microsoft.com/office/powerpoint/2010/main" val="368246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bg/>
                                          </p:spTgt>
                                        </p:tgtEl>
                                        <p:attrNameLst>
                                          <p:attrName>style.visibility</p:attrName>
                                        </p:attrNameLst>
                                      </p:cBhvr>
                                      <p:to>
                                        <p:strVal val="visible"/>
                                      </p:to>
                                    </p:set>
                                    <p:anim by="(-#ppt_w*2)" calcmode="lin" valueType="num">
                                      <p:cBhvr rctx="PPT">
                                        <p:cTn id="7" dur="500" autoRev="1" fill="hold">
                                          <p:stCondLst>
                                            <p:cond delay="0"/>
                                          </p:stCondLst>
                                        </p:cTn>
                                        <p:tgtEl>
                                          <p:spTgt spid="3">
                                            <p:bg/>
                                          </p:spTgt>
                                        </p:tgtEl>
                                        <p:attrNameLst>
                                          <p:attrName>ppt_w</p:attrName>
                                        </p:attrNameLst>
                                      </p:cBhvr>
                                    </p:anim>
                                    <p:anim by="(#ppt_w*0.50)" calcmode="lin" valueType="num">
                                      <p:cBhvr>
                                        <p:cTn id="8" dur="500" decel="50000" autoRev="1" fill="hold">
                                          <p:stCondLst>
                                            <p:cond delay="0"/>
                                          </p:stCondLst>
                                        </p:cTn>
                                        <p:tgtEl>
                                          <p:spTgt spid="3">
                                            <p:bg/>
                                          </p:spTgt>
                                        </p:tgtEl>
                                        <p:attrNameLst>
                                          <p:attrName>ppt_x</p:attrName>
                                        </p:attrNameLst>
                                      </p:cBhvr>
                                    </p:anim>
                                    <p:anim from="(-#ppt_h/2)" to="(#ppt_y)" calcmode="lin" valueType="num">
                                      <p:cBhvr>
                                        <p:cTn id="9" dur="1000" fill="hold">
                                          <p:stCondLst>
                                            <p:cond delay="0"/>
                                          </p:stCondLst>
                                        </p:cTn>
                                        <p:tgtEl>
                                          <p:spTgt spid="3">
                                            <p:bg/>
                                          </p:spTgt>
                                        </p:tgtEl>
                                        <p:attrNameLst>
                                          <p:attrName>ppt_y</p:attrName>
                                        </p:attrNameLst>
                                      </p:cBhvr>
                                    </p:anim>
                                    <p:animRot by="21600000">
                                      <p:cBhvr>
                                        <p:cTn id="10" dur="1000" fill="hold">
                                          <p:stCondLst>
                                            <p:cond delay="0"/>
                                          </p:stCondLst>
                                        </p:cTn>
                                        <p:tgtEl>
                                          <p:spTgt spid="3">
                                            <p:bg/>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 by="(-#ppt_w*2)" calcmode="lin" valueType="num">
                                      <p:cBhvr rctx="PPT">
                                        <p:cTn id="15" dur="500" autoRev="1" fill="hold">
                                          <p:stCondLst>
                                            <p:cond delay="0"/>
                                          </p:stCondLst>
                                        </p:cTn>
                                        <p:tgtEl>
                                          <p:spTgt spid="3">
                                            <p:txEl>
                                              <p:pRg st="1" end="1"/>
                                            </p:txEl>
                                          </p:spTgt>
                                        </p:tgtEl>
                                        <p:attrNameLst>
                                          <p:attrName>ppt_w</p:attrName>
                                        </p:attrNameLst>
                                      </p:cBhvr>
                                    </p:anim>
                                    <p:anim by="(#ppt_w*0.50)" calcmode="lin" valueType="num">
                                      <p:cBhvr>
                                        <p:cTn id="16" dur="500" decel="50000" autoRev="1" fill="hold">
                                          <p:stCondLst>
                                            <p:cond delay="0"/>
                                          </p:stCondLst>
                                        </p:cTn>
                                        <p:tgtEl>
                                          <p:spTgt spid="3">
                                            <p:txEl>
                                              <p:pRg st="1" end="1"/>
                                            </p:txEl>
                                          </p:spTgt>
                                        </p:tgtEl>
                                        <p:attrNameLst>
                                          <p:attrName>ppt_x</p:attrName>
                                        </p:attrNameLst>
                                      </p:cBhvr>
                                    </p:anim>
                                    <p:anim from="(-#ppt_h/2)" to="(#ppt_y)" calcmode="lin" valueType="num">
                                      <p:cBhvr>
                                        <p:cTn id="17" dur="1000" fill="hold">
                                          <p:stCondLst>
                                            <p:cond delay="0"/>
                                          </p:stCondLst>
                                        </p:cTn>
                                        <p:tgtEl>
                                          <p:spTgt spid="3">
                                            <p:txEl>
                                              <p:pRg st="1" end="1"/>
                                            </p:txEl>
                                          </p:spTgt>
                                        </p:tgtEl>
                                        <p:attrNameLst>
                                          <p:attrName>ppt_y</p:attrName>
                                        </p:attrNameLst>
                                      </p:cBhvr>
                                    </p:anim>
                                    <p:animRot by="21600000">
                                      <p:cBhvr>
                                        <p:cTn id="18" dur="1000" fill="hold">
                                          <p:stCondLst>
                                            <p:cond delay="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pPr algn="r" rtl="1"/>
            <a:r>
              <a:rPr lang="ar-DZ" b="1" dirty="0"/>
              <a:t>1/- تعريف التكنولوجيا:</a:t>
            </a:r>
            <a:endParaRPr lang="fr-FR" dirty="0"/>
          </a:p>
        </p:txBody>
      </p:sp>
      <p:sp>
        <p:nvSpPr>
          <p:cNvPr id="2" name="Rectangle 1"/>
          <p:cNvSpPr/>
          <p:nvPr/>
        </p:nvSpPr>
        <p:spPr>
          <a:xfrm>
            <a:off x="1835696" y="1999792"/>
            <a:ext cx="5904656" cy="7920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DZ" dirty="0" smtClean="0"/>
              <a:t>تتكون كلمة تكنولوجيا </a:t>
            </a:r>
            <a:r>
              <a:rPr lang="ar-DZ" dirty="0"/>
              <a:t>من جزئيين هما </a:t>
            </a:r>
            <a:endParaRPr lang="en-US" dirty="0"/>
          </a:p>
        </p:txBody>
      </p:sp>
      <p:sp>
        <p:nvSpPr>
          <p:cNvPr id="3" name="Ellipse 2"/>
          <p:cNvSpPr/>
          <p:nvPr/>
        </p:nvSpPr>
        <p:spPr>
          <a:xfrm>
            <a:off x="5652120" y="3428907"/>
            <a:ext cx="2736304" cy="107552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Techno</a:t>
            </a:r>
          </a:p>
          <a:p>
            <a:pPr algn="ctr"/>
            <a:r>
              <a:rPr lang="ar-DZ" dirty="0"/>
              <a:t>تعني التشغيل الصناعي</a:t>
            </a:r>
            <a:endParaRPr lang="en-US" dirty="0"/>
          </a:p>
        </p:txBody>
      </p:sp>
      <p:sp>
        <p:nvSpPr>
          <p:cNvPr id="6" name="Ellipse 5"/>
          <p:cNvSpPr/>
          <p:nvPr/>
        </p:nvSpPr>
        <p:spPr>
          <a:xfrm>
            <a:off x="852618" y="3383497"/>
            <a:ext cx="2808312" cy="107552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Logos</a:t>
            </a:r>
          </a:p>
          <a:p>
            <a:pPr algn="ctr"/>
            <a:r>
              <a:rPr lang="ar-DZ" dirty="0"/>
              <a:t>أي العلم أو المنهج</a:t>
            </a:r>
            <a:endParaRPr lang="en-US" dirty="0"/>
          </a:p>
        </p:txBody>
      </p:sp>
      <p:sp>
        <p:nvSpPr>
          <p:cNvPr id="7" name="Rectangle à coins arrondis 6"/>
          <p:cNvSpPr/>
          <p:nvPr/>
        </p:nvSpPr>
        <p:spPr>
          <a:xfrm>
            <a:off x="1547664" y="5805264"/>
            <a:ext cx="6192688"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a:t>هي علم التشغيل الصناعي</a:t>
            </a:r>
            <a:endParaRPr lang="en-US" dirty="0"/>
          </a:p>
        </p:txBody>
      </p:sp>
      <p:cxnSp>
        <p:nvCxnSpPr>
          <p:cNvPr id="9" name="Connecteur droit avec flèche 8"/>
          <p:cNvCxnSpPr/>
          <p:nvPr/>
        </p:nvCxnSpPr>
        <p:spPr>
          <a:xfrm flipH="1">
            <a:off x="2843808" y="2825094"/>
            <a:ext cx="1944216" cy="603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Connecteur droit avec flèche 11"/>
          <p:cNvCxnSpPr/>
          <p:nvPr/>
        </p:nvCxnSpPr>
        <p:spPr>
          <a:xfrm>
            <a:off x="4860032" y="2791621"/>
            <a:ext cx="1584176" cy="6346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Connecteur droit avec flèche 16"/>
          <p:cNvCxnSpPr/>
          <p:nvPr/>
        </p:nvCxnSpPr>
        <p:spPr>
          <a:xfrm>
            <a:off x="3412699" y="4376056"/>
            <a:ext cx="868878" cy="10050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Connecteur droit avec flèche 17"/>
          <p:cNvCxnSpPr/>
          <p:nvPr/>
        </p:nvCxnSpPr>
        <p:spPr>
          <a:xfrm flipH="1">
            <a:off x="5004048" y="4421004"/>
            <a:ext cx="1131313" cy="10085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2" name="Rectangle 31"/>
          <p:cNvSpPr/>
          <p:nvPr/>
        </p:nvSpPr>
        <p:spPr>
          <a:xfrm>
            <a:off x="7524328" y="1568549"/>
            <a:ext cx="1440160" cy="36004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ar-DZ" dirty="0" smtClean="0"/>
              <a:t>لغة:</a:t>
            </a:r>
            <a:endParaRPr lang="en-US" dirty="0"/>
          </a:p>
        </p:txBody>
      </p:sp>
      <p:sp>
        <p:nvSpPr>
          <p:cNvPr id="33" name="Plus 32"/>
          <p:cNvSpPr/>
          <p:nvPr/>
        </p:nvSpPr>
        <p:spPr>
          <a:xfrm>
            <a:off x="4427984" y="3717032"/>
            <a:ext cx="648072" cy="504056"/>
          </a:xfrm>
          <a:prstGeom prst="mathPlus">
            <a:avLst/>
          </a:prstGeom>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4" name="Égal 33"/>
          <p:cNvSpPr/>
          <p:nvPr/>
        </p:nvSpPr>
        <p:spPr>
          <a:xfrm>
            <a:off x="4427984" y="5429579"/>
            <a:ext cx="576064" cy="330275"/>
          </a:xfrm>
          <a:prstGeom prst="mathEqual">
            <a:avLst/>
          </a:prstGeom>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469747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500"/>
                                        <p:tgtEl>
                                          <p:spTgt spid="3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barn(inVertical)">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wipe(down)">
                                      <p:cBhvr>
                                        <p:cTn id="31" dur="500"/>
                                        <p:tgtEl>
                                          <p:spTgt spid="33"/>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barn(inVertical)">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4"/>
                                        </p:tgtEl>
                                        <p:attrNameLst>
                                          <p:attrName>style.visibility</p:attrName>
                                        </p:attrNameLst>
                                      </p:cBhvr>
                                      <p:to>
                                        <p:strVal val="visible"/>
                                      </p:to>
                                    </p:set>
                                    <p:anim calcmode="lin" valueType="num">
                                      <p:cBhvr additive="base">
                                        <p:cTn id="41" dur="500" fill="hold"/>
                                        <p:tgtEl>
                                          <p:spTgt spid="34"/>
                                        </p:tgtEl>
                                        <p:attrNameLst>
                                          <p:attrName>ppt_x</p:attrName>
                                        </p:attrNameLst>
                                      </p:cBhvr>
                                      <p:tavLst>
                                        <p:tav tm="0">
                                          <p:val>
                                            <p:strVal val="#ppt_x"/>
                                          </p:val>
                                        </p:tav>
                                        <p:tav tm="100000">
                                          <p:val>
                                            <p:strVal val="#ppt_x"/>
                                          </p:val>
                                        </p:tav>
                                      </p:tavLst>
                                    </p:anim>
                                    <p:anim calcmode="lin" valueType="num">
                                      <p:cBhvr additive="base">
                                        <p:cTn id="4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p:cTn id="47" dur="500" fill="hold"/>
                                        <p:tgtEl>
                                          <p:spTgt spid="7"/>
                                        </p:tgtEl>
                                        <p:attrNameLst>
                                          <p:attrName>ppt_w</p:attrName>
                                        </p:attrNameLst>
                                      </p:cBhvr>
                                      <p:tavLst>
                                        <p:tav tm="0">
                                          <p:val>
                                            <p:fltVal val="0"/>
                                          </p:val>
                                        </p:tav>
                                        <p:tav tm="100000">
                                          <p:val>
                                            <p:strVal val="#ppt_w"/>
                                          </p:val>
                                        </p:tav>
                                      </p:tavLst>
                                    </p:anim>
                                    <p:anim calcmode="lin" valueType="num">
                                      <p:cBhvr>
                                        <p:cTn id="48" dur="500" fill="hold"/>
                                        <p:tgtEl>
                                          <p:spTgt spid="7"/>
                                        </p:tgtEl>
                                        <p:attrNameLst>
                                          <p:attrName>ppt_h</p:attrName>
                                        </p:attrNameLst>
                                      </p:cBhvr>
                                      <p:tavLst>
                                        <p:tav tm="0">
                                          <p:val>
                                            <p:fltVal val="0"/>
                                          </p:val>
                                        </p:tav>
                                        <p:tav tm="100000">
                                          <p:val>
                                            <p:strVal val="#ppt_h"/>
                                          </p:val>
                                        </p:tav>
                                      </p:tavLst>
                                    </p:anim>
                                    <p:animEffect transition="in" filter="fade">
                                      <p:cBhvr>
                                        <p:cTn id="4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P spid="3" grpId="0" animBg="1"/>
      <p:bldP spid="6" grpId="0" animBg="1"/>
      <p:bldP spid="7" grpId="0" animBg="1"/>
      <p:bldP spid="32" grpId="0" animBg="1"/>
      <p:bldP spid="33" grpId="0" animBg="1"/>
      <p:bldP spid="3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4365103"/>
            <a:ext cx="8229600" cy="1728193"/>
          </a:xfrm>
        </p:spPr>
        <p:txBody>
          <a:bodyPr>
            <a:normAutofit fontScale="77500" lnSpcReduction="20000"/>
          </a:bodyPr>
          <a:lstStyle/>
          <a:p>
            <a:pPr algn="just" rtl="1"/>
            <a:r>
              <a:rPr lang="ar-DZ" dirty="0" smtClean="0"/>
              <a:t>جهد </a:t>
            </a:r>
            <a:r>
              <a:rPr lang="ar-DZ" dirty="0"/>
              <a:t>إنساني و طريقة للتفكير </a:t>
            </a:r>
            <a:r>
              <a:rPr lang="ar-DZ" dirty="0" smtClean="0"/>
              <a:t>في </a:t>
            </a:r>
            <a:r>
              <a:rPr lang="ar-DZ" dirty="0"/>
              <a:t>استخدام المعلومات والمهارات والخبرات و العناصر البشرية وغير البشرية  والوسائل المتاحة </a:t>
            </a:r>
            <a:r>
              <a:rPr lang="ar-DZ" dirty="0" smtClean="0"/>
              <a:t>في </a:t>
            </a:r>
            <a:r>
              <a:rPr lang="ar-DZ" dirty="0"/>
              <a:t>مجال معين وتطبيقها  </a:t>
            </a:r>
            <a:r>
              <a:rPr lang="ar-DZ" dirty="0" smtClean="0"/>
              <a:t>في </a:t>
            </a:r>
            <a:r>
              <a:rPr lang="ar-DZ" dirty="0"/>
              <a:t>اكتشاف وسائل اخرى  لحل مشكلات الإنسان وإشباع حاجاته وزيادة قدراته</a:t>
            </a:r>
            <a:endParaRPr lang="fr-FR" dirty="0"/>
          </a:p>
        </p:txBody>
      </p:sp>
      <p:sp>
        <p:nvSpPr>
          <p:cNvPr id="4" name="Rectangle 3"/>
          <p:cNvSpPr/>
          <p:nvPr/>
        </p:nvSpPr>
        <p:spPr>
          <a:xfrm>
            <a:off x="7596336" y="1700808"/>
            <a:ext cx="1440160" cy="36004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ar-DZ" dirty="0" smtClean="0"/>
              <a:t>اصطلاحا:</a:t>
            </a:r>
            <a:endParaRPr lang="en-US" dirty="0"/>
          </a:p>
        </p:txBody>
      </p:sp>
      <p:sp>
        <p:nvSpPr>
          <p:cNvPr id="2" name="ZoneTexte 1"/>
          <p:cNvSpPr txBox="1"/>
          <p:nvPr/>
        </p:nvSpPr>
        <p:spPr>
          <a:xfrm>
            <a:off x="4932040" y="2348880"/>
            <a:ext cx="3096344" cy="923330"/>
          </a:xfrm>
          <a:prstGeom prst="rect">
            <a:avLst/>
          </a:prstGeom>
          <a:noFill/>
        </p:spPr>
        <p:txBody>
          <a:bodyPr wrap="square" rtlCol="0">
            <a:spAutoFit/>
          </a:bodyPr>
          <a:lstStyle/>
          <a:p>
            <a:pPr algn="ctr" rtl="1"/>
            <a:r>
              <a:rPr lang="ar-DZ" dirty="0"/>
              <a:t>تطبيق الإجراءات المستمدة من البحث العلمي والخبرات العلمية لحل المشكلات الواقعية</a:t>
            </a:r>
          </a:p>
        </p:txBody>
      </p:sp>
      <p:sp>
        <p:nvSpPr>
          <p:cNvPr id="7" name="ZoneTexte 6"/>
          <p:cNvSpPr txBox="1"/>
          <p:nvPr/>
        </p:nvSpPr>
        <p:spPr>
          <a:xfrm>
            <a:off x="1475656" y="2348880"/>
            <a:ext cx="2880320" cy="923330"/>
          </a:xfrm>
          <a:prstGeom prst="rect">
            <a:avLst/>
          </a:prstGeom>
          <a:noFill/>
        </p:spPr>
        <p:txBody>
          <a:bodyPr wrap="square" rtlCol="0">
            <a:spAutoFit/>
          </a:bodyPr>
          <a:lstStyle/>
          <a:p>
            <a:pPr algn="ctr" rtl="1"/>
            <a:r>
              <a:rPr lang="ar-DZ" dirty="0"/>
              <a:t>بأنَّها مصدر المعرفة المكرّسة لصناعة الأدوات، وإجراء المعالجة، واستخراج المواد</a:t>
            </a:r>
          </a:p>
        </p:txBody>
      </p:sp>
      <p:sp>
        <p:nvSpPr>
          <p:cNvPr id="8" name="Rectangle 7"/>
          <p:cNvSpPr/>
          <p:nvPr/>
        </p:nvSpPr>
        <p:spPr>
          <a:xfrm>
            <a:off x="3779912" y="3789040"/>
            <a:ext cx="4752528" cy="43204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ar-DZ" dirty="0">
                <a:solidFill>
                  <a:schemeClr val="tx1"/>
                </a:solidFill>
              </a:rPr>
              <a:t>وكتعريف اجرائي يمكننا القول ان التكنولوجيا هي:</a:t>
            </a:r>
            <a:endParaRPr lang="en-US" dirty="0">
              <a:solidFill>
                <a:schemeClr val="tx1"/>
              </a:solidFill>
            </a:endParaRPr>
          </a:p>
        </p:txBody>
      </p:sp>
    </p:spTree>
    <p:extLst>
      <p:ext uri="{BB962C8B-B14F-4D97-AF65-F5344CB8AC3E}">
        <p14:creationId xmlns:p14="http://schemas.microsoft.com/office/powerpoint/2010/main" val="740140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wipe(down)">
                                      <p:cBhvr>
                                        <p:cTn id="27" dur="580">
                                          <p:stCondLst>
                                            <p:cond delay="0"/>
                                          </p:stCondLst>
                                        </p:cTn>
                                        <p:tgtEl>
                                          <p:spTgt spid="3">
                                            <p:txEl>
                                              <p:pRg st="0" end="0"/>
                                            </p:txEl>
                                          </p:spTgt>
                                        </p:tgtEl>
                                      </p:cBhvr>
                                    </p:animEffect>
                                    <p:anim calcmode="lin" valueType="num">
                                      <p:cBhvr>
                                        <p:cTn id="2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xEl>
                                              <p:pRg st="0" end="0"/>
                                            </p:txEl>
                                          </p:spTgt>
                                        </p:tgtEl>
                                      </p:cBhvr>
                                      <p:to x="100000" y="60000"/>
                                    </p:animScale>
                                    <p:animScale>
                                      <p:cBhvr>
                                        <p:cTn id="34" dur="166" decel="50000">
                                          <p:stCondLst>
                                            <p:cond delay="676"/>
                                          </p:stCondLst>
                                        </p:cTn>
                                        <p:tgtEl>
                                          <p:spTgt spid="3">
                                            <p:txEl>
                                              <p:pRg st="0" end="0"/>
                                            </p:txEl>
                                          </p:spTgt>
                                        </p:tgtEl>
                                      </p:cBhvr>
                                      <p:to x="100000" y="100000"/>
                                    </p:animScale>
                                    <p:animScale>
                                      <p:cBhvr>
                                        <p:cTn id="35" dur="26">
                                          <p:stCondLst>
                                            <p:cond delay="1312"/>
                                          </p:stCondLst>
                                        </p:cTn>
                                        <p:tgtEl>
                                          <p:spTgt spid="3">
                                            <p:txEl>
                                              <p:pRg st="0" end="0"/>
                                            </p:txEl>
                                          </p:spTgt>
                                        </p:tgtEl>
                                      </p:cBhvr>
                                      <p:to x="100000" y="80000"/>
                                    </p:animScale>
                                    <p:animScale>
                                      <p:cBhvr>
                                        <p:cTn id="36" dur="166" decel="50000">
                                          <p:stCondLst>
                                            <p:cond delay="1338"/>
                                          </p:stCondLst>
                                        </p:cTn>
                                        <p:tgtEl>
                                          <p:spTgt spid="3">
                                            <p:txEl>
                                              <p:pRg st="0" end="0"/>
                                            </p:txEl>
                                          </p:spTgt>
                                        </p:tgtEl>
                                      </p:cBhvr>
                                      <p:to x="100000" y="100000"/>
                                    </p:animScale>
                                    <p:animScale>
                                      <p:cBhvr>
                                        <p:cTn id="37" dur="26">
                                          <p:stCondLst>
                                            <p:cond delay="1642"/>
                                          </p:stCondLst>
                                        </p:cTn>
                                        <p:tgtEl>
                                          <p:spTgt spid="3">
                                            <p:txEl>
                                              <p:pRg st="0" end="0"/>
                                            </p:txEl>
                                          </p:spTgt>
                                        </p:tgtEl>
                                      </p:cBhvr>
                                      <p:to x="100000" y="90000"/>
                                    </p:animScale>
                                    <p:animScale>
                                      <p:cBhvr>
                                        <p:cTn id="38" dur="166" decel="50000">
                                          <p:stCondLst>
                                            <p:cond delay="1668"/>
                                          </p:stCondLst>
                                        </p:cTn>
                                        <p:tgtEl>
                                          <p:spTgt spid="3">
                                            <p:txEl>
                                              <p:pRg st="0" end="0"/>
                                            </p:txEl>
                                          </p:spTgt>
                                        </p:tgtEl>
                                      </p:cBhvr>
                                      <p:to x="100000" y="100000"/>
                                    </p:animScale>
                                    <p:animScale>
                                      <p:cBhvr>
                                        <p:cTn id="39" dur="26">
                                          <p:stCondLst>
                                            <p:cond delay="1808"/>
                                          </p:stCondLst>
                                        </p:cTn>
                                        <p:tgtEl>
                                          <p:spTgt spid="3">
                                            <p:txEl>
                                              <p:pRg st="0" end="0"/>
                                            </p:txEl>
                                          </p:spTgt>
                                        </p:tgtEl>
                                      </p:cBhvr>
                                      <p:to x="100000" y="95000"/>
                                    </p:animScale>
                                    <p:animScale>
                                      <p:cBhvr>
                                        <p:cTn id="4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2" grpId="0"/>
      <p:bldP spid="7"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u="sng" dirty="0"/>
              <a:t>2/- خصائص </a:t>
            </a:r>
            <a:r>
              <a:rPr lang="ar-DZ" dirty="0" smtClean="0"/>
              <a:t>التكنولوجيا</a:t>
            </a:r>
            <a:r>
              <a:rPr lang="ar-DZ" b="0" dirty="0" smtClean="0"/>
              <a:t>:</a:t>
            </a:r>
            <a:endParaRPr lang="fr-FR" dirty="0"/>
          </a:p>
        </p:txBody>
      </p:sp>
      <p:sp>
        <p:nvSpPr>
          <p:cNvPr id="4" name="Rectangle à coins arrondis 3"/>
          <p:cNvSpPr/>
          <p:nvPr/>
        </p:nvSpPr>
        <p:spPr>
          <a:xfrm>
            <a:off x="6220334" y="3308648"/>
            <a:ext cx="2466465" cy="840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علم </a:t>
            </a:r>
            <a:r>
              <a:rPr lang="ar-DZ" dirty="0" smtClean="0"/>
              <a:t>مستقل </a:t>
            </a:r>
          </a:p>
          <a:p>
            <a:pPr algn="ctr"/>
            <a:r>
              <a:rPr lang="ar-DZ" dirty="0" smtClean="0"/>
              <a:t>نظريات</a:t>
            </a:r>
          </a:p>
          <a:p>
            <a:pPr algn="ctr"/>
            <a:r>
              <a:rPr lang="ar-DZ" dirty="0" smtClean="0"/>
              <a:t>مناهج</a:t>
            </a:r>
            <a:endParaRPr lang="en-US" dirty="0"/>
          </a:p>
        </p:txBody>
      </p:sp>
      <p:sp>
        <p:nvSpPr>
          <p:cNvPr id="5" name="Rectangle à coins arrondis 4"/>
          <p:cNvSpPr/>
          <p:nvPr/>
        </p:nvSpPr>
        <p:spPr>
          <a:xfrm>
            <a:off x="3265130" y="3271784"/>
            <a:ext cx="2592288" cy="877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مدخلات </a:t>
            </a:r>
            <a:endParaRPr lang="ar-DZ" dirty="0" smtClean="0"/>
          </a:p>
          <a:p>
            <a:pPr algn="ctr"/>
            <a:r>
              <a:rPr lang="ar-DZ" dirty="0" smtClean="0"/>
              <a:t>عمليات </a:t>
            </a:r>
          </a:p>
          <a:p>
            <a:pPr algn="ctr"/>
            <a:r>
              <a:rPr lang="ar-DZ" dirty="0" smtClean="0"/>
              <a:t>مخرجات</a:t>
            </a:r>
            <a:endParaRPr lang="en-US" dirty="0"/>
          </a:p>
        </p:txBody>
      </p:sp>
      <p:sp>
        <p:nvSpPr>
          <p:cNvPr id="6" name="Rectangle à coins arrondis 5"/>
          <p:cNvSpPr/>
          <p:nvPr/>
        </p:nvSpPr>
        <p:spPr>
          <a:xfrm>
            <a:off x="430932" y="3258584"/>
            <a:ext cx="2592288"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متطورة ذاتيًا </a:t>
            </a:r>
            <a:endParaRPr lang="en-US" dirty="0"/>
          </a:p>
        </p:txBody>
      </p:sp>
      <p:sp>
        <p:nvSpPr>
          <p:cNvPr id="15" name="Rectangle avec flèche vers la droite 14"/>
          <p:cNvSpPr/>
          <p:nvPr/>
        </p:nvSpPr>
        <p:spPr>
          <a:xfrm rot="5400000">
            <a:off x="6652383" y="1338032"/>
            <a:ext cx="1512168" cy="2376264"/>
          </a:xfrm>
          <a:prstGeom prst="rightArrowCallout">
            <a:avLst>
              <a:gd name="adj1" fmla="val 13321"/>
              <a:gd name="adj2" fmla="val 13321"/>
              <a:gd name="adj3" fmla="val 29651"/>
              <a:gd name="adj4" fmla="val 52767"/>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ar-DZ" dirty="0"/>
              <a:t>علم  تطبيقي</a:t>
            </a:r>
            <a:endParaRPr lang="en-US" dirty="0"/>
          </a:p>
        </p:txBody>
      </p:sp>
      <p:sp>
        <p:nvSpPr>
          <p:cNvPr id="16" name="Rectangle avec flèche vers la droite 15"/>
          <p:cNvSpPr/>
          <p:nvPr/>
        </p:nvSpPr>
        <p:spPr>
          <a:xfrm rot="5400000">
            <a:off x="3856788" y="1323870"/>
            <a:ext cx="1512168" cy="2376264"/>
          </a:xfrm>
          <a:prstGeom prst="rightArrowCallout">
            <a:avLst>
              <a:gd name="adj1" fmla="val 13321"/>
              <a:gd name="adj2" fmla="val 13321"/>
              <a:gd name="adj3" fmla="val 29651"/>
              <a:gd name="adj4" fmla="val 52767"/>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ar-DZ" dirty="0"/>
              <a:t>نظام</a:t>
            </a:r>
          </a:p>
        </p:txBody>
      </p:sp>
      <p:sp>
        <p:nvSpPr>
          <p:cNvPr id="17" name="Rectangle avec flèche vers la droite 16"/>
          <p:cNvSpPr/>
          <p:nvPr/>
        </p:nvSpPr>
        <p:spPr>
          <a:xfrm rot="5400000">
            <a:off x="888686" y="1311095"/>
            <a:ext cx="1512168" cy="2376264"/>
          </a:xfrm>
          <a:prstGeom prst="rightArrowCallout">
            <a:avLst>
              <a:gd name="adj1" fmla="val 13321"/>
              <a:gd name="adj2" fmla="val 13321"/>
              <a:gd name="adj3" fmla="val 29651"/>
              <a:gd name="adj4" fmla="val 52767"/>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ar-DZ" dirty="0"/>
              <a:t>هادفة ومتوائمة </a:t>
            </a:r>
            <a:endParaRPr lang="en-US" dirty="0"/>
          </a:p>
        </p:txBody>
      </p:sp>
      <p:sp>
        <p:nvSpPr>
          <p:cNvPr id="7" name="Rectangle à coins arrondis 6"/>
          <p:cNvSpPr/>
          <p:nvPr/>
        </p:nvSpPr>
        <p:spPr>
          <a:xfrm>
            <a:off x="6184331" y="4623463"/>
            <a:ext cx="2448272"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تطبيق </a:t>
            </a:r>
            <a:r>
              <a:rPr lang="ar-DZ" dirty="0"/>
              <a:t>المعرفة</a:t>
            </a:r>
            <a:endParaRPr lang="en-US" dirty="0"/>
          </a:p>
        </p:txBody>
      </p:sp>
      <p:sp>
        <p:nvSpPr>
          <p:cNvPr id="11" name="Rectangle à coins arrondis 10"/>
          <p:cNvSpPr/>
          <p:nvPr/>
        </p:nvSpPr>
        <p:spPr>
          <a:xfrm>
            <a:off x="3329347" y="4587459"/>
            <a:ext cx="2567050"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تفاعل ديناميكي </a:t>
            </a:r>
            <a:r>
              <a:rPr lang="ar-DZ" dirty="0"/>
              <a:t> </a:t>
            </a:r>
            <a:r>
              <a:rPr lang="ar-DZ" dirty="0" smtClean="0"/>
              <a:t> </a:t>
            </a:r>
          </a:p>
          <a:p>
            <a:pPr algn="ctr"/>
            <a:r>
              <a:rPr lang="ar-DZ" dirty="0" smtClean="0"/>
              <a:t> تفاعل النشط </a:t>
            </a:r>
            <a:r>
              <a:rPr lang="ar-DZ" dirty="0"/>
              <a:t> </a:t>
            </a:r>
            <a:r>
              <a:rPr lang="ar-DZ" dirty="0" smtClean="0"/>
              <a:t>و مستمر</a:t>
            </a:r>
            <a:endParaRPr lang="en-US" dirty="0"/>
          </a:p>
        </p:txBody>
      </p:sp>
      <p:sp>
        <p:nvSpPr>
          <p:cNvPr id="12" name="Rectangle à coins arrondis 11"/>
          <p:cNvSpPr/>
          <p:nvPr/>
        </p:nvSpPr>
        <p:spPr>
          <a:xfrm>
            <a:off x="3250104" y="5875107"/>
            <a:ext cx="2448272"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a:t>حل المشكلات</a:t>
            </a:r>
            <a:endParaRPr lang="en-US"/>
          </a:p>
        </p:txBody>
      </p:sp>
      <p:sp>
        <p:nvSpPr>
          <p:cNvPr id="13" name="Rectangle à coins arrondis 12"/>
          <p:cNvSpPr/>
          <p:nvPr/>
        </p:nvSpPr>
        <p:spPr>
          <a:xfrm>
            <a:off x="170048" y="4623463"/>
            <a:ext cx="2843708"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الاستمرارية في عمليات المراجعة التعديل والتحسين</a:t>
            </a:r>
            <a:endParaRPr lang="en-US" dirty="0"/>
          </a:p>
        </p:txBody>
      </p:sp>
      <p:sp>
        <p:nvSpPr>
          <p:cNvPr id="9" name="Flèche à angle droit 8"/>
          <p:cNvSpPr/>
          <p:nvPr/>
        </p:nvSpPr>
        <p:spPr>
          <a:xfrm rot="5400000">
            <a:off x="1943708" y="5193196"/>
            <a:ext cx="738082" cy="1494166"/>
          </a:xfrm>
          <a:prstGeom prst="bentUpArrow">
            <a:avLst>
              <a:gd name="adj1" fmla="val 18574"/>
              <a:gd name="adj2" fmla="val 25000"/>
              <a:gd name="adj3" fmla="val 198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èche à angle droit 17"/>
          <p:cNvSpPr/>
          <p:nvPr/>
        </p:nvSpPr>
        <p:spPr>
          <a:xfrm rot="16200000" flipH="1">
            <a:off x="6199327" y="5120201"/>
            <a:ext cx="777223" cy="1601016"/>
          </a:xfrm>
          <a:prstGeom prst="bentUpArrow">
            <a:avLst>
              <a:gd name="adj1" fmla="val 18574"/>
              <a:gd name="adj2" fmla="val 24430"/>
              <a:gd name="adj3" fmla="val 2438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èche vers le bas 9"/>
          <p:cNvSpPr/>
          <p:nvPr/>
        </p:nvSpPr>
        <p:spPr>
          <a:xfrm>
            <a:off x="4540864" y="5426139"/>
            <a:ext cx="144016" cy="4023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èche vers le bas 18"/>
          <p:cNvSpPr/>
          <p:nvPr/>
        </p:nvSpPr>
        <p:spPr>
          <a:xfrm>
            <a:off x="1565666" y="4149080"/>
            <a:ext cx="144016" cy="4023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èche vers le bas 19"/>
          <p:cNvSpPr/>
          <p:nvPr/>
        </p:nvSpPr>
        <p:spPr>
          <a:xfrm>
            <a:off x="4468220" y="4126379"/>
            <a:ext cx="144016" cy="4023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èche vers le bas 20"/>
          <p:cNvSpPr/>
          <p:nvPr/>
        </p:nvSpPr>
        <p:spPr>
          <a:xfrm>
            <a:off x="7450476" y="4185084"/>
            <a:ext cx="144016" cy="4023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866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u="sng" dirty="0"/>
              <a:t>3/-عناصر التكنولوجيا :</a:t>
            </a:r>
            <a:endParaRPr lang="fr-FR" dirty="0"/>
          </a:p>
        </p:txBody>
      </p:sp>
      <p:sp>
        <p:nvSpPr>
          <p:cNvPr id="4" name="Ruban vers le bas 3"/>
          <p:cNvSpPr/>
          <p:nvPr/>
        </p:nvSpPr>
        <p:spPr>
          <a:xfrm>
            <a:off x="1151620" y="1700808"/>
            <a:ext cx="6840760" cy="936104"/>
          </a:xfrm>
          <a:prstGeom prst="ribbon">
            <a:avLst>
              <a:gd name="adj1" fmla="val 16667"/>
              <a:gd name="adj2"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تتكون التكنولوجيا من ثلاثة عناصر</a:t>
            </a:r>
            <a:endParaRPr lang="en-US" dirty="0"/>
          </a:p>
        </p:txBody>
      </p:sp>
      <p:sp>
        <p:nvSpPr>
          <p:cNvPr id="5" name="ZoneTexte 4"/>
          <p:cNvSpPr txBox="1"/>
          <p:nvPr/>
        </p:nvSpPr>
        <p:spPr>
          <a:xfrm>
            <a:off x="6831251" y="2992134"/>
            <a:ext cx="1440160" cy="369332"/>
          </a:xfrm>
          <a:prstGeom prst="rect">
            <a:avLst/>
          </a:prstGeom>
          <a:noFill/>
          <a:ln>
            <a:solidFill>
              <a:schemeClr val="tx1"/>
            </a:solidFill>
          </a:ln>
        </p:spPr>
        <p:txBody>
          <a:bodyPr wrap="square" rtlCol="0">
            <a:spAutoFit/>
          </a:bodyPr>
          <a:lstStyle/>
          <a:p>
            <a:pPr algn="ctr"/>
            <a:r>
              <a:rPr lang="ar-DZ" dirty="0"/>
              <a:t>الإنسان</a:t>
            </a:r>
          </a:p>
        </p:txBody>
      </p:sp>
      <p:sp>
        <p:nvSpPr>
          <p:cNvPr id="6" name="ZoneTexte 5"/>
          <p:cNvSpPr txBox="1"/>
          <p:nvPr/>
        </p:nvSpPr>
        <p:spPr>
          <a:xfrm>
            <a:off x="1161637" y="3048749"/>
            <a:ext cx="1872208" cy="369332"/>
          </a:xfrm>
          <a:prstGeom prst="rect">
            <a:avLst/>
          </a:prstGeom>
          <a:noFill/>
          <a:ln>
            <a:solidFill>
              <a:schemeClr val="tx1"/>
            </a:solidFill>
          </a:ln>
        </p:spPr>
        <p:txBody>
          <a:bodyPr wrap="square" rtlCol="0">
            <a:spAutoFit/>
          </a:bodyPr>
          <a:lstStyle/>
          <a:p>
            <a:pPr algn="ctr"/>
            <a:r>
              <a:rPr lang="ar-DZ" dirty="0"/>
              <a:t>الأدوات والوسائل</a:t>
            </a:r>
          </a:p>
        </p:txBody>
      </p:sp>
      <p:sp>
        <p:nvSpPr>
          <p:cNvPr id="7" name="ZoneTexte 6"/>
          <p:cNvSpPr txBox="1"/>
          <p:nvPr/>
        </p:nvSpPr>
        <p:spPr>
          <a:xfrm>
            <a:off x="4123301" y="3076637"/>
            <a:ext cx="1440160" cy="369332"/>
          </a:xfrm>
          <a:prstGeom prst="rect">
            <a:avLst/>
          </a:prstGeom>
          <a:noFill/>
          <a:ln>
            <a:solidFill>
              <a:schemeClr val="tx1"/>
            </a:solidFill>
          </a:ln>
        </p:spPr>
        <p:txBody>
          <a:bodyPr wrap="square" rtlCol="0">
            <a:spAutoFit/>
          </a:bodyPr>
          <a:lstStyle/>
          <a:p>
            <a:pPr algn="ctr"/>
            <a:r>
              <a:rPr lang="ar-DZ" dirty="0"/>
              <a:t>المواد</a:t>
            </a:r>
          </a:p>
        </p:txBody>
      </p:sp>
      <p:sp>
        <p:nvSpPr>
          <p:cNvPr id="8" name="ZoneTexte 7"/>
          <p:cNvSpPr txBox="1"/>
          <p:nvPr/>
        </p:nvSpPr>
        <p:spPr>
          <a:xfrm>
            <a:off x="6534007" y="3662218"/>
            <a:ext cx="2106234" cy="1477328"/>
          </a:xfrm>
          <a:prstGeom prst="rect">
            <a:avLst/>
          </a:prstGeom>
          <a:noFill/>
          <a:ln>
            <a:solidFill>
              <a:schemeClr val="tx1"/>
            </a:solidFill>
          </a:ln>
        </p:spPr>
        <p:txBody>
          <a:bodyPr wrap="square" rtlCol="0">
            <a:spAutoFit/>
          </a:bodyPr>
          <a:lstStyle/>
          <a:p>
            <a:pPr algn="ctr"/>
            <a:r>
              <a:rPr lang="ar-DZ" dirty="0"/>
              <a:t>يعتبر الإنسان أهم </a:t>
            </a:r>
            <a:r>
              <a:rPr lang="ar-DZ" dirty="0" smtClean="0"/>
              <a:t>عنصر</a:t>
            </a:r>
          </a:p>
          <a:p>
            <a:pPr algn="ctr"/>
            <a:r>
              <a:rPr lang="ar-DZ" dirty="0"/>
              <a:t>يقوم بوضع الأهداف يعمل على تحقيقها</a:t>
            </a:r>
            <a:endParaRPr lang="ar-DZ" dirty="0" smtClean="0"/>
          </a:p>
          <a:p>
            <a:pPr algn="ctr"/>
            <a:r>
              <a:rPr lang="ar-DZ" dirty="0" smtClean="0"/>
              <a:t> </a:t>
            </a:r>
            <a:endParaRPr lang="ar-DZ" dirty="0"/>
          </a:p>
        </p:txBody>
      </p:sp>
      <p:sp>
        <p:nvSpPr>
          <p:cNvPr id="9" name="ZoneTexte 8"/>
          <p:cNvSpPr txBox="1"/>
          <p:nvPr/>
        </p:nvSpPr>
        <p:spPr>
          <a:xfrm>
            <a:off x="3862681" y="3763129"/>
            <a:ext cx="1764196" cy="923330"/>
          </a:xfrm>
          <a:prstGeom prst="rect">
            <a:avLst/>
          </a:prstGeom>
          <a:noFill/>
          <a:ln>
            <a:solidFill>
              <a:schemeClr val="tx1"/>
            </a:solidFill>
          </a:ln>
        </p:spPr>
        <p:txBody>
          <a:bodyPr wrap="square" rtlCol="0">
            <a:spAutoFit/>
          </a:bodyPr>
          <a:lstStyle/>
          <a:p>
            <a:pPr algn="ctr"/>
            <a:r>
              <a:rPr lang="ar-DZ" dirty="0" smtClean="0"/>
              <a:t>عن طريق استغلال المواد المتاحة</a:t>
            </a:r>
            <a:endParaRPr lang="ar-DZ" dirty="0"/>
          </a:p>
        </p:txBody>
      </p:sp>
      <p:sp>
        <p:nvSpPr>
          <p:cNvPr id="10" name="ZoneTexte 9"/>
          <p:cNvSpPr txBox="1"/>
          <p:nvPr/>
        </p:nvSpPr>
        <p:spPr>
          <a:xfrm>
            <a:off x="1101741" y="3718833"/>
            <a:ext cx="1988205" cy="1200329"/>
          </a:xfrm>
          <a:prstGeom prst="rect">
            <a:avLst/>
          </a:prstGeom>
          <a:noFill/>
          <a:ln>
            <a:solidFill>
              <a:schemeClr val="tx1"/>
            </a:solidFill>
          </a:ln>
        </p:spPr>
        <p:txBody>
          <a:bodyPr wrap="square" rtlCol="0">
            <a:spAutoFit/>
          </a:bodyPr>
          <a:lstStyle/>
          <a:p>
            <a:pPr algn="ctr"/>
            <a:r>
              <a:rPr lang="ar-DZ" dirty="0" smtClean="0"/>
              <a:t>صياغة المواد </a:t>
            </a:r>
            <a:r>
              <a:rPr lang="ar-DZ" dirty="0"/>
              <a:t>وتشكيلها بالصورة المطلوبة والتي تلبي حاجاته </a:t>
            </a:r>
          </a:p>
        </p:txBody>
      </p:sp>
      <p:cxnSp>
        <p:nvCxnSpPr>
          <p:cNvPr id="11" name="Connecteur droit avec flèche 10"/>
          <p:cNvCxnSpPr>
            <a:stCxn id="6" idx="2"/>
            <a:endCxn id="10" idx="0"/>
          </p:cNvCxnSpPr>
          <p:nvPr/>
        </p:nvCxnSpPr>
        <p:spPr>
          <a:xfrm flipH="1">
            <a:off x="2095844" y="3418081"/>
            <a:ext cx="1897" cy="3007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Connecteur droit avec flèche 11"/>
          <p:cNvCxnSpPr/>
          <p:nvPr/>
        </p:nvCxnSpPr>
        <p:spPr>
          <a:xfrm flipH="1">
            <a:off x="4841484" y="3454173"/>
            <a:ext cx="1897" cy="3007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Connecteur droit avec flèche 12"/>
          <p:cNvCxnSpPr/>
          <p:nvPr/>
        </p:nvCxnSpPr>
        <p:spPr>
          <a:xfrm flipH="1">
            <a:off x="7668344" y="3361466"/>
            <a:ext cx="1897" cy="3007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3317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3573016"/>
            <a:ext cx="8229600" cy="1252728"/>
          </a:xfrm>
        </p:spPr>
        <p:txBody>
          <a:bodyPr/>
          <a:lstStyle/>
          <a:p>
            <a:pPr algn="ctr"/>
            <a:r>
              <a:rPr lang="ar-DZ" u="sng" dirty="0"/>
              <a:t>ثانيا/-  مفهوم الإعلام </a:t>
            </a:r>
            <a:endParaRPr lang="fr-FR" dirty="0"/>
          </a:p>
        </p:txBody>
      </p:sp>
    </p:spTree>
    <p:extLst>
      <p:ext uri="{BB962C8B-B14F-4D97-AF65-F5344CB8AC3E}">
        <p14:creationId xmlns:p14="http://schemas.microsoft.com/office/powerpoint/2010/main" val="156390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u="sng" dirty="0" smtClean="0"/>
              <a:t>1-</a:t>
            </a:r>
            <a:r>
              <a:rPr lang="ar-DZ" u="sng" dirty="0"/>
              <a:t> تعريف الاعلام :</a:t>
            </a:r>
            <a:endParaRPr lang="fr-FR" dirty="0"/>
          </a:p>
        </p:txBody>
      </p:sp>
      <p:sp>
        <p:nvSpPr>
          <p:cNvPr id="4" name="ZoneTexte 3"/>
          <p:cNvSpPr txBox="1"/>
          <p:nvPr/>
        </p:nvSpPr>
        <p:spPr>
          <a:xfrm>
            <a:off x="7246640" y="2132856"/>
            <a:ext cx="1440160" cy="369332"/>
          </a:xfrm>
          <a:prstGeom prst="rect">
            <a:avLst/>
          </a:prstGeom>
          <a:noFill/>
          <a:ln>
            <a:solidFill>
              <a:schemeClr val="tx1"/>
            </a:solidFill>
          </a:ln>
        </p:spPr>
        <p:txBody>
          <a:bodyPr wrap="square" rtlCol="0">
            <a:spAutoFit/>
          </a:bodyPr>
          <a:lstStyle/>
          <a:p>
            <a:pPr algn="ctr"/>
            <a:r>
              <a:rPr lang="ar-DZ" smtClean="0"/>
              <a:t>الاعلام لغة: </a:t>
            </a:r>
            <a:endParaRPr lang="ar-DZ" dirty="0"/>
          </a:p>
        </p:txBody>
      </p:sp>
      <p:sp>
        <p:nvSpPr>
          <p:cNvPr id="5" name="ZoneTexte 4"/>
          <p:cNvSpPr txBox="1"/>
          <p:nvPr/>
        </p:nvSpPr>
        <p:spPr>
          <a:xfrm>
            <a:off x="1259632" y="2708974"/>
            <a:ext cx="6707088" cy="369332"/>
          </a:xfrm>
          <a:prstGeom prst="rect">
            <a:avLst/>
          </a:prstGeom>
          <a:noFill/>
          <a:ln>
            <a:solidFill>
              <a:schemeClr val="bg1"/>
            </a:solidFill>
          </a:ln>
        </p:spPr>
        <p:txBody>
          <a:bodyPr wrap="square" rtlCol="0">
            <a:spAutoFit/>
          </a:bodyPr>
          <a:lstStyle/>
          <a:p>
            <a:pPr algn="ctr"/>
            <a:r>
              <a:rPr lang="ar-DZ" dirty="0"/>
              <a:t>هو  الإبلاغ، الإفادة، نقل معلومة </a:t>
            </a:r>
            <a:r>
              <a:rPr lang="ar-DZ" dirty="0" smtClean="0"/>
              <a:t>لشخص </a:t>
            </a:r>
            <a:r>
              <a:rPr lang="ar-DZ" dirty="0"/>
              <a:t>ما وتأكيد درايته بها</a:t>
            </a:r>
          </a:p>
        </p:txBody>
      </p:sp>
      <p:sp>
        <p:nvSpPr>
          <p:cNvPr id="6" name="ZoneTexte 5"/>
          <p:cNvSpPr txBox="1"/>
          <p:nvPr/>
        </p:nvSpPr>
        <p:spPr>
          <a:xfrm>
            <a:off x="6660232" y="3100426"/>
            <a:ext cx="1944216" cy="369332"/>
          </a:xfrm>
          <a:prstGeom prst="rect">
            <a:avLst/>
          </a:prstGeom>
          <a:noFill/>
          <a:ln>
            <a:solidFill>
              <a:schemeClr val="tx1"/>
            </a:solidFill>
          </a:ln>
        </p:spPr>
        <p:txBody>
          <a:bodyPr wrap="square" rtlCol="0">
            <a:spAutoFit/>
          </a:bodyPr>
          <a:lstStyle/>
          <a:p>
            <a:pPr algn="ctr"/>
            <a:r>
              <a:rPr lang="ar-DZ" dirty="0"/>
              <a:t>الاعلام اصطلاحا :</a:t>
            </a:r>
          </a:p>
        </p:txBody>
      </p:sp>
      <p:sp>
        <p:nvSpPr>
          <p:cNvPr id="7" name="ZoneTexte 6"/>
          <p:cNvSpPr txBox="1"/>
          <p:nvPr/>
        </p:nvSpPr>
        <p:spPr>
          <a:xfrm>
            <a:off x="457200" y="3779748"/>
            <a:ext cx="8229600" cy="646331"/>
          </a:xfrm>
          <a:prstGeom prst="rect">
            <a:avLst/>
          </a:prstGeom>
          <a:noFill/>
          <a:ln>
            <a:solidFill>
              <a:schemeClr val="bg1"/>
            </a:solidFill>
          </a:ln>
        </p:spPr>
        <p:txBody>
          <a:bodyPr wrap="square" rtlCol="0">
            <a:spAutoFit/>
          </a:bodyPr>
          <a:lstStyle/>
          <a:p>
            <a:pPr algn="ctr"/>
            <a:r>
              <a:rPr lang="ar-DZ" dirty="0"/>
              <a:t>نشر للمعلومات والأخبار والأفكار والآراء بين الناس على وجه يعبر عن ميولهم واتجاهاتهم وقيمهم بقصد التأثير</a:t>
            </a:r>
          </a:p>
        </p:txBody>
      </p:sp>
    </p:spTree>
    <p:extLst>
      <p:ext uri="{BB962C8B-B14F-4D97-AF65-F5344CB8AC3E}">
        <p14:creationId xmlns:p14="http://schemas.microsoft.com/office/powerpoint/2010/main" val="111656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u="sng" dirty="0"/>
              <a:t>2/-وسائل الاعلام :</a:t>
            </a:r>
            <a:endParaRPr lang="fr-FR" dirty="0"/>
          </a:p>
        </p:txBody>
      </p:sp>
      <p:sp>
        <p:nvSpPr>
          <p:cNvPr id="4" name="Ellipse 3"/>
          <p:cNvSpPr/>
          <p:nvPr/>
        </p:nvSpPr>
        <p:spPr>
          <a:xfrm>
            <a:off x="3131840" y="1743599"/>
            <a:ext cx="2736304"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الوسائل المرئيّة والمسموعة</a:t>
            </a:r>
            <a:endParaRPr lang="en-US" dirty="0"/>
          </a:p>
        </p:txBody>
      </p:sp>
      <p:sp>
        <p:nvSpPr>
          <p:cNvPr id="5" name="Ellipse 4"/>
          <p:cNvSpPr/>
          <p:nvPr/>
        </p:nvSpPr>
        <p:spPr>
          <a:xfrm>
            <a:off x="6247438" y="1923619"/>
            <a:ext cx="2592288"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a:t>الوسائل المكتوبة</a:t>
            </a:r>
            <a:endParaRPr lang="en-US"/>
          </a:p>
        </p:txBody>
      </p:sp>
      <p:sp>
        <p:nvSpPr>
          <p:cNvPr id="6" name="Ellipse 5"/>
          <p:cNvSpPr/>
          <p:nvPr/>
        </p:nvSpPr>
        <p:spPr>
          <a:xfrm>
            <a:off x="315144" y="1923619"/>
            <a:ext cx="2592288"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الوسائل إلكترونيّة والرقمية</a:t>
            </a:r>
            <a:endParaRPr lang="en-US" dirty="0"/>
          </a:p>
        </p:txBody>
      </p:sp>
      <p:sp>
        <p:nvSpPr>
          <p:cNvPr id="7" name="Rectangle à coins arrondis 6"/>
          <p:cNvSpPr/>
          <p:nvPr/>
        </p:nvSpPr>
        <p:spPr>
          <a:xfrm>
            <a:off x="6362488" y="3576355"/>
            <a:ext cx="2232248"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كالجرائد والمجلات والدوريات والمنشورات </a:t>
            </a:r>
            <a:endParaRPr lang="en-US" dirty="0"/>
          </a:p>
        </p:txBody>
      </p:sp>
      <p:sp>
        <p:nvSpPr>
          <p:cNvPr id="10" name="Rectangle à coins arrondis 9"/>
          <p:cNvSpPr/>
          <p:nvPr/>
        </p:nvSpPr>
        <p:spPr>
          <a:xfrm>
            <a:off x="457200" y="3497790"/>
            <a:ext cx="2232248" cy="16268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المواقع </a:t>
            </a:r>
            <a:r>
              <a:rPr lang="ar-DZ" dirty="0"/>
              <a:t>الإخبارية الإلكترونية </a:t>
            </a:r>
            <a:endParaRPr lang="ar-DZ" dirty="0" smtClean="0"/>
          </a:p>
          <a:p>
            <a:pPr algn="ctr"/>
            <a:r>
              <a:rPr lang="ar-DZ" dirty="0"/>
              <a:t>والمجلات الإلكترونية والمدونات ، ومواقع التواصل الاجتماعي</a:t>
            </a:r>
            <a:endParaRPr lang="en-US" dirty="0"/>
          </a:p>
        </p:txBody>
      </p:sp>
      <p:sp>
        <p:nvSpPr>
          <p:cNvPr id="11" name="Rectangle à coins arrondis 10"/>
          <p:cNvSpPr/>
          <p:nvPr/>
        </p:nvSpPr>
        <p:spPr>
          <a:xfrm>
            <a:off x="3414354" y="3684524"/>
            <a:ext cx="2232248"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وتتمثل في الراديو والمذياع   ،التلفاز والقنوات الفضائية والسينما</a:t>
            </a:r>
            <a:endParaRPr lang="en-US" dirty="0"/>
          </a:p>
        </p:txBody>
      </p:sp>
      <p:sp>
        <p:nvSpPr>
          <p:cNvPr id="3" name="Flèche vers le bas 2"/>
          <p:cNvSpPr/>
          <p:nvPr/>
        </p:nvSpPr>
        <p:spPr>
          <a:xfrm>
            <a:off x="7236296" y="2904009"/>
            <a:ext cx="484632" cy="5937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èche vers le bas 11"/>
          <p:cNvSpPr/>
          <p:nvPr/>
        </p:nvSpPr>
        <p:spPr>
          <a:xfrm>
            <a:off x="1389338" y="2881866"/>
            <a:ext cx="484632" cy="5937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èche vers le bas 12"/>
          <p:cNvSpPr/>
          <p:nvPr/>
        </p:nvSpPr>
        <p:spPr>
          <a:xfrm>
            <a:off x="4235924" y="3083285"/>
            <a:ext cx="484632" cy="5937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12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Template>
  <TotalTime>3304</TotalTime>
  <Words>1473</Words>
  <Application>Microsoft Office PowerPoint</Application>
  <PresentationFormat>Affichage à l'écran (4:3)</PresentationFormat>
  <Paragraphs>150</Paragraphs>
  <Slides>25</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25</vt:i4>
      </vt:variant>
    </vt:vector>
  </HeadingPairs>
  <TitlesOfParts>
    <vt:vector size="33" baseType="lpstr">
      <vt:lpstr>Arial</vt:lpstr>
      <vt:lpstr>Calibri</vt:lpstr>
      <vt:lpstr>Corbel</vt:lpstr>
      <vt:lpstr>Tahoma</vt:lpstr>
      <vt:lpstr>Wingdings</vt:lpstr>
      <vt:lpstr>Wingdings 2</vt:lpstr>
      <vt:lpstr>Wingdings 3</vt:lpstr>
      <vt:lpstr>Module</vt:lpstr>
      <vt:lpstr>الجمهورية الجزائرية الديمقراطية الشعبية وزارة التعليم العالي والبحث العلمي جامعة العربي بن مهيدي أم البواقي كلية الحقوق والعلوم السياسية قسم العلوم السياسية </vt:lpstr>
      <vt:lpstr>اولا/- مفهوم  التكنولوجيا</vt:lpstr>
      <vt:lpstr>1/- تعريف التكنولوجيا:</vt:lpstr>
      <vt:lpstr>Présentation PowerPoint</vt:lpstr>
      <vt:lpstr>2/- خصائص التكنولوجيا:</vt:lpstr>
      <vt:lpstr>3/-عناصر التكنولوجيا :</vt:lpstr>
      <vt:lpstr>ثانيا/-  مفهوم الإعلام </vt:lpstr>
      <vt:lpstr>1- تعريف الاعلام :</vt:lpstr>
      <vt:lpstr>2/-وسائل الاعلام :</vt:lpstr>
      <vt:lpstr>ثالثا /- مفهوم الاتصال:</vt:lpstr>
      <vt:lpstr>1/- تعريف الاتصال:</vt:lpstr>
      <vt:lpstr>2/-عناصر الاتصال:</vt:lpstr>
      <vt:lpstr>3/-انواع الاتصال:</vt:lpstr>
      <vt:lpstr>رابعا/- مفهوم تكنولوجيا الاعلام والاتصال الجديدة</vt:lpstr>
      <vt:lpstr>1/- تعريف تكنولوجيا الاعلام  الاتصال الجديدة :</vt:lpstr>
      <vt:lpstr>Présentation PowerPoint</vt:lpstr>
      <vt:lpstr>2/- خصائص تكنولوجیا الإعلام والاتصال :</vt:lpstr>
      <vt:lpstr>ظاهرة انفجار المعلومات</vt:lpstr>
      <vt:lpstr>1/تعريف المعلومات:</vt:lpstr>
      <vt:lpstr>2/أشكال الـمعلومات: </vt:lpstr>
      <vt:lpstr>3/تعريف المعلوماتية :</vt:lpstr>
      <vt:lpstr>4/تعريف الثورة المعلوماتية(الانفجار المعلوماتي):</vt:lpstr>
      <vt:lpstr>5/نشأة و ظهور ثورة المعلوماتية:</vt:lpstr>
      <vt:lpstr>3/-مظاهر الثورة المعلوماتية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تعريف التكنولوجيا:</dc:title>
  <dc:creator>Abdelbaki</dc:creator>
  <cp:lastModifiedBy>PC20</cp:lastModifiedBy>
  <cp:revision>62</cp:revision>
  <dcterms:created xsi:type="dcterms:W3CDTF">2024-02-03T20:16:22Z</dcterms:created>
  <dcterms:modified xsi:type="dcterms:W3CDTF">2024-04-13T23:45:46Z</dcterms:modified>
</cp:coreProperties>
</file>