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8" r:id="rId3"/>
    <p:sldId id="268" r:id="rId4"/>
    <p:sldId id="269" r:id="rId5"/>
    <p:sldId id="270" r:id="rId6"/>
    <p:sldId id="259"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55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GB"/>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GB"/>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4015338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2440081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GB"/>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2636657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637103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GB"/>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11"/>
          </p:nvPr>
        </p:nvSpPr>
        <p:spPr/>
        <p:txBody>
          <a:bodyPr/>
          <a:lstStyle/>
          <a:p>
            <a:endParaRPr lang="en-GB"/>
          </a:p>
        </p:txBody>
      </p:sp>
      <p:sp>
        <p:nvSpPr>
          <p:cNvPr id="6" name="Espace réservé du numéro de diapositive 5"/>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4040011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fld id="{071CB23B-CD58-4287-A8BE-0F75B91F561D}" type="datetimeFigureOut">
              <a:rPr lang="en-GB" smtClean="0"/>
              <a:t>15/03/2025</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1080254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GB"/>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fld id="{071CB23B-CD58-4287-A8BE-0F75B91F561D}" type="datetimeFigureOut">
              <a:rPr lang="en-GB" smtClean="0"/>
              <a:t>15/03/2025</a:t>
            </a:fld>
            <a:endParaRPr lang="en-GB"/>
          </a:p>
        </p:txBody>
      </p:sp>
      <p:sp>
        <p:nvSpPr>
          <p:cNvPr id="8" name="Espace réservé du pied de page 7"/>
          <p:cNvSpPr>
            <a:spLocks noGrp="1"/>
          </p:cNvSpPr>
          <p:nvPr>
            <p:ph type="ftr" sz="quarter" idx="11"/>
          </p:nvPr>
        </p:nvSpPr>
        <p:spPr/>
        <p:txBody>
          <a:bodyPr/>
          <a:lstStyle/>
          <a:p>
            <a:endParaRPr lang="en-GB"/>
          </a:p>
        </p:txBody>
      </p:sp>
      <p:sp>
        <p:nvSpPr>
          <p:cNvPr id="9" name="Espace réservé du numéro de diapositive 8"/>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2416556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e la date 2"/>
          <p:cNvSpPr>
            <a:spLocks noGrp="1"/>
          </p:cNvSpPr>
          <p:nvPr>
            <p:ph type="dt" sz="half" idx="10"/>
          </p:nvPr>
        </p:nvSpPr>
        <p:spPr/>
        <p:txBody>
          <a:bodyPr/>
          <a:lstStyle/>
          <a:p>
            <a:fld id="{071CB23B-CD58-4287-A8BE-0F75B91F561D}" type="datetimeFigureOut">
              <a:rPr lang="en-GB" smtClean="0"/>
              <a:t>15/03/2025</a:t>
            </a:fld>
            <a:endParaRPr lang="en-GB"/>
          </a:p>
        </p:txBody>
      </p:sp>
      <p:sp>
        <p:nvSpPr>
          <p:cNvPr id="4" name="Espace réservé du pied de page 3"/>
          <p:cNvSpPr>
            <a:spLocks noGrp="1"/>
          </p:cNvSpPr>
          <p:nvPr>
            <p:ph type="ftr" sz="quarter" idx="11"/>
          </p:nvPr>
        </p:nvSpPr>
        <p:spPr/>
        <p:txBody>
          <a:bodyPr/>
          <a:lstStyle/>
          <a:p>
            <a:endParaRPr lang="en-GB"/>
          </a:p>
        </p:txBody>
      </p:sp>
      <p:sp>
        <p:nvSpPr>
          <p:cNvPr id="5" name="Espace réservé du numéro de diapositive 4"/>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64915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1CB23B-CD58-4287-A8BE-0F75B91F561D}" type="datetimeFigureOut">
              <a:rPr lang="en-GB" smtClean="0"/>
              <a:t>15/03/2025</a:t>
            </a:fld>
            <a:endParaRPr lang="en-GB"/>
          </a:p>
        </p:txBody>
      </p:sp>
      <p:sp>
        <p:nvSpPr>
          <p:cNvPr id="3" name="Espace réservé du pied de page 2"/>
          <p:cNvSpPr>
            <a:spLocks noGrp="1"/>
          </p:cNvSpPr>
          <p:nvPr>
            <p:ph type="ftr" sz="quarter" idx="11"/>
          </p:nvPr>
        </p:nvSpPr>
        <p:spPr/>
        <p:txBody>
          <a:bodyPr/>
          <a:lstStyle/>
          <a:p>
            <a:endParaRPr lang="en-GB"/>
          </a:p>
        </p:txBody>
      </p:sp>
      <p:sp>
        <p:nvSpPr>
          <p:cNvPr id="4" name="Espace réservé du numéro de diapositive 3"/>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297497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71CB23B-CD58-4287-A8BE-0F75B91F561D}" type="datetimeFigureOut">
              <a:rPr lang="en-GB" smtClean="0"/>
              <a:t>15/03/2025</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638566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GB"/>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71CB23B-CD58-4287-A8BE-0F75B91F561D}" type="datetimeFigureOut">
              <a:rPr lang="en-GB" smtClean="0"/>
              <a:t>15/03/2025</a:t>
            </a:fld>
            <a:endParaRPr lang="en-GB"/>
          </a:p>
        </p:txBody>
      </p:sp>
      <p:sp>
        <p:nvSpPr>
          <p:cNvPr id="6" name="Espace réservé du pied de page 5"/>
          <p:cNvSpPr>
            <a:spLocks noGrp="1"/>
          </p:cNvSpPr>
          <p:nvPr>
            <p:ph type="ftr" sz="quarter" idx="11"/>
          </p:nvPr>
        </p:nvSpPr>
        <p:spPr/>
        <p:txBody>
          <a:bodyPr/>
          <a:lstStyle/>
          <a:p>
            <a:endParaRPr lang="en-GB"/>
          </a:p>
        </p:txBody>
      </p:sp>
      <p:sp>
        <p:nvSpPr>
          <p:cNvPr id="7" name="Espace réservé du numéro de diapositive 6"/>
          <p:cNvSpPr>
            <a:spLocks noGrp="1"/>
          </p:cNvSpPr>
          <p:nvPr>
            <p:ph type="sldNum" sz="quarter" idx="12"/>
          </p:nvPr>
        </p:nvSpPr>
        <p:spPr/>
        <p:txBody>
          <a:bodyPr/>
          <a:lstStyle/>
          <a:p>
            <a:fld id="{5E5F9E3F-DDEC-44B6-BCC8-25E33F6E6BB8}" type="slidenum">
              <a:rPr lang="en-GB" smtClean="0"/>
              <a:t>‹N°›</a:t>
            </a:fld>
            <a:endParaRPr lang="en-GB"/>
          </a:p>
        </p:txBody>
      </p:sp>
    </p:spTree>
    <p:extLst>
      <p:ext uri="{BB962C8B-B14F-4D97-AF65-F5344CB8AC3E}">
        <p14:creationId xmlns:p14="http://schemas.microsoft.com/office/powerpoint/2010/main" val="395173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GB"/>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1CB23B-CD58-4287-A8BE-0F75B91F561D}" type="datetimeFigureOut">
              <a:rPr lang="en-GB" smtClean="0"/>
              <a:t>15/03/2025</a:t>
            </a:fld>
            <a:endParaRPr lang="en-GB"/>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F9E3F-DDEC-44B6-BCC8-25E33F6E6BB8}" type="slidenum">
              <a:rPr lang="en-GB" smtClean="0"/>
              <a:t>‹N°›</a:t>
            </a:fld>
            <a:endParaRPr lang="en-GB"/>
          </a:p>
        </p:txBody>
      </p:sp>
    </p:spTree>
    <p:extLst>
      <p:ext uri="{BB962C8B-B14F-4D97-AF65-F5344CB8AC3E}">
        <p14:creationId xmlns:p14="http://schemas.microsoft.com/office/powerpoint/2010/main" val="1937563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ord Clouds show just what the priorities are in NPPF | Decisions,  Decisions, Decisions"/>
          <p:cNvPicPr>
            <a:picLocks noChangeAspect="1" noChangeArrowheads="1"/>
          </p:cNvPicPr>
          <p:nvPr/>
        </p:nvPicPr>
        <p:blipFill rotWithShape="1">
          <a:blip r:embed="rId2">
            <a:extLst>
              <a:ext uri="{28A0092B-C50C-407E-A947-70E740481C1C}">
                <a14:useLocalDpi xmlns:a14="http://schemas.microsoft.com/office/drawing/2010/main" val="0"/>
              </a:ext>
            </a:extLst>
          </a:blip>
          <a:srcRect t="13417" b="6366"/>
          <a:stretch/>
        </p:blipFill>
        <p:spPr bwMode="auto">
          <a:xfrm>
            <a:off x="974785" y="1656273"/>
            <a:ext cx="9808234" cy="423557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805130" y="530682"/>
            <a:ext cx="9632832" cy="655244"/>
          </a:xfrm>
          <a:prstGeom prst="rect">
            <a:avLst/>
          </a:prstGeom>
        </p:spPr>
        <p:txBody>
          <a:bodyPr wrap="square">
            <a:spAutoFit/>
          </a:bodyPr>
          <a:lstStyle/>
          <a:p>
            <a:pPr fontAlgn="base">
              <a:lnSpc>
                <a:spcPct val="107000"/>
              </a:lnSpc>
              <a:spcAft>
                <a:spcPts val="1200"/>
              </a:spcAft>
            </a:pPr>
            <a:r>
              <a:rPr lang="fr-FR" sz="3600" b="1" kern="0"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English </a:t>
            </a:r>
            <a:r>
              <a:rPr lang="fr-FR" sz="3600" b="1" kern="0" dirty="0">
                <a:solidFill>
                  <a:srgbClr val="FF0000"/>
                </a:solidFill>
                <a:latin typeface="Arial" panose="020B0604020202020204" pitchFamily="34" charset="0"/>
                <a:ea typeface="Times New Roman" panose="02020603050405020304" pitchFamily="18" charset="0"/>
                <a:cs typeface="Arial" panose="020B0604020202020204" pitchFamily="34" charset="0"/>
              </a:rPr>
              <a:t>for </a:t>
            </a:r>
            <a:r>
              <a:rPr lang="fr-FR" sz="3600" b="1" kern="0" dirty="0" err="1">
                <a:solidFill>
                  <a:srgbClr val="FF0000"/>
                </a:solidFill>
                <a:latin typeface="Arial" panose="020B0604020202020204" pitchFamily="34" charset="0"/>
                <a:ea typeface="Times New Roman" panose="02020603050405020304" pitchFamily="18" charset="0"/>
                <a:cs typeface="Arial" panose="020B0604020202020204" pitchFamily="34" charset="0"/>
              </a:rPr>
              <a:t>Urban</a:t>
            </a:r>
            <a:r>
              <a:rPr lang="fr-FR" sz="3600" b="1" kern="0"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fr-FR" sz="3600" b="1" kern="0" dirty="0" err="1">
                <a:solidFill>
                  <a:srgbClr val="FF0000"/>
                </a:solidFill>
                <a:latin typeface="Arial" panose="020B0604020202020204" pitchFamily="34" charset="0"/>
                <a:ea typeface="Times New Roman" panose="02020603050405020304" pitchFamily="18" charset="0"/>
                <a:cs typeface="Arial" panose="020B0604020202020204" pitchFamily="34" charset="0"/>
              </a:rPr>
              <a:t>T</a:t>
            </a:r>
            <a:r>
              <a:rPr lang="fr-FR" sz="3600" b="1" kern="0" dirty="0" err="1" smtClean="0">
                <a:solidFill>
                  <a:srgbClr val="FF0000"/>
                </a:solidFill>
                <a:latin typeface="Arial" panose="020B0604020202020204" pitchFamily="34" charset="0"/>
                <a:ea typeface="Times New Roman" panose="02020603050405020304" pitchFamily="18" charset="0"/>
                <a:cs typeface="Arial" panose="020B0604020202020204" pitchFamily="34" charset="0"/>
              </a:rPr>
              <a:t>echnic</a:t>
            </a:r>
            <a:r>
              <a:rPr lang="fr-FR" sz="3600" b="1" kern="0"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 Management</a:t>
            </a:r>
            <a:endParaRPr lang="fr-FR" sz="44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8850695" y="6178103"/>
            <a:ext cx="2484413" cy="355803"/>
          </a:xfrm>
          <a:prstGeom prst="rect">
            <a:avLst/>
          </a:prstGeom>
        </p:spPr>
        <p:txBody>
          <a:bodyPr wrap="square">
            <a:spAutoFit/>
          </a:bodyPr>
          <a:lstStyle/>
          <a:p>
            <a:pPr fontAlgn="base">
              <a:lnSpc>
                <a:spcPct val="107000"/>
              </a:lnSpc>
              <a:spcAft>
                <a:spcPts val="1200"/>
              </a:spcAft>
            </a:pPr>
            <a:r>
              <a:rPr lang="fr-FR" sz="1600" b="1" kern="0"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Dr Hamza Benacer</a:t>
            </a:r>
            <a:endParaRPr lang="fr-FR" sz="20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4254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3683" y="393749"/>
            <a:ext cx="11507638" cy="1574149"/>
          </a:xfrm>
          <a:prstGeom prst="rect">
            <a:avLst/>
          </a:prstGeom>
        </p:spPr>
        <p:txBody>
          <a:bodyPr wrap="square">
            <a:spAutoFit/>
          </a:bodyPr>
          <a:lstStyle/>
          <a:p>
            <a:pPr fontAlgn="base">
              <a:lnSpc>
                <a:spcPct val="107000"/>
              </a:lnSpc>
              <a:spcAft>
                <a:spcPts val="1200"/>
              </a:spcAft>
            </a:pPr>
            <a:r>
              <a:rPr lang="en-GB"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“Modern urban planning is intertwined with pressing global challenges. The significance of sustainable development is paramount as cities grapple with environmental concerns. From introducing public transport systems that reduce carbon emissions to fostering a social mix in residential areas, modern urban planning aims to create inclusive, sustainable, and resilient urban environments. As technology advances, so does the approach to designing urban spaces, integrating green spaces, and promoting walkability.”</a:t>
            </a:r>
            <a:endParaRPr lang="fr-FR" sz="2400" kern="100" dirty="0" smtClean="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431321" y="2722845"/>
            <a:ext cx="8712679" cy="1412310"/>
          </a:xfrm>
          <a:prstGeom prst="rect">
            <a:avLst/>
          </a:prstGeom>
        </p:spPr>
        <p:txBody>
          <a:bodyPr wrap="square">
            <a:spAutoFit/>
          </a:bodyPr>
          <a:lstStyle/>
          <a:p>
            <a:pPr fontAlgn="base">
              <a:lnSpc>
                <a:spcPct val="107000"/>
              </a:lnSpc>
              <a:spcAft>
                <a:spcPts val="1200"/>
              </a:spcAft>
            </a:pPr>
            <a:r>
              <a:rPr lang="fr-FR" b="1" kern="0" dirty="0" smtClean="0">
                <a:effectLst/>
                <a:latin typeface="Arial" panose="020B0604020202020204" pitchFamily="34" charset="0"/>
                <a:ea typeface="Times New Roman" panose="02020603050405020304" pitchFamily="18" charset="0"/>
                <a:cs typeface="Arial" panose="020B0604020202020204" pitchFamily="34" charset="0"/>
              </a:rPr>
              <a:t>Termes essentiels </a:t>
            </a:r>
            <a:endParaRPr lang="fr-FR" sz="2400" kern="100" dirty="0" smtClean="0">
              <a:effectLst/>
              <a:latin typeface="Calibri" panose="020F0502020204030204" pitchFamily="34" charset="0"/>
              <a:ea typeface="Calibri" panose="020F0502020204030204" pitchFamily="34" charset="0"/>
              <a:cs typeface="Arial" panose="020B0604020202020204" pitchFamily="34" charset="0"/>
            </a:endParaRPr>
          </a:p>
          <a:p>
            <a:pPr marL="190500" fontAlgn="base">
              <a:lnSpc>
                <a:spcPct val="107000"/>
              </a:lnSpc>
              <a:spcAft>
                <a:spcPts val="0"/>
              </a:spcAft>
            </a:pPr>
            <a:r>
              <a:rPr lang="fr-FR" b="1" kern="0" dirty="0" err="1">
                <a:solidFill>
                  <a:srgbClr val="FF0000"/>
                </a:solidFill>
                <a:latin typeface="Arial" panose="020B0604020202020204" pitchFamily="34" charset="0"/>
                <a:ea typeface="Times New Roman" panose="02020603050405020304" pitchFamily="18" charset="0"/>
                <a:cs typeface="Arial" panose="020B0604020202020204" pitchFamily="34" charset="0"/>
              </a:rPr>
              <a:t>S</a:t>
            </a:r>
            <a:r>
              <a:rPr lang="fr-FR" b="1" kern="0" dirty="0" err="1"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ustainable</a:t>
            </a:r>
            <a:r>
              <a:rPr lang="fr-FR" b="1" kern="0"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fr-FR" b="1" kern="0" dirty="0" err="1"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development</a:t>
            </a:r>
            <a:r>
              <a:rPr lang="fr-FR"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(développement durable)</a:t>
            </a:r>
            <a:endParaRPr lang="fr-FR" sz="2400" kern="100" dirty="0" smtClean="0">
              <a:effectLst/>
              <a:latin typeface="Calibri" panose="020F0502020204030204" pitchFamily="34" charset="0"/>
              <a:ea typeface="Calibri" panose="020F0502020204030204" pitchFamily="34" charset="0"/>
              <a:cs typeface="Arial" panose="020B0604020202020204" pitchFamily="34" charset="0"/>
            </a:endParaRPr>
          </a:p>
          <a:p>
            <a:pPr marL="190500" fontAlgn="base">
              <a:lnSpc>
                <a:spcPct val="107000"/>
              </a:lnSpc>
              <a:spcAft>
                <a:spcPts val="0"/>
              </a:spcAft>
            </a:pPr>
            <a:r>
              <a:rPr lang="fr-FR" b="1" kern="0" dirty="0">
                <a:solidFill>
                  <a:srgbClr val="FF0000"/>
                </a:solidFill>
                <a:latin typeface="Arial" panose="020B0604020202020204" pitchFamily="34" charset="0"/>
                <a:ea typeface="Times New Roman" panose="02020603050405020304" pitchFamily="18" charset="0"/>
                <a:cs typeface="Arial" panose="020B0604020202020204" pitchFamily="34" charset="0"/>
              </a:rPr>
              <a:t>P</a:t>
            </a:r>
            <a:r>
              <a:rPr lang="fr-FR" b="1" kern="0"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ublic transport</a:t>
            </a:r>
            <a:r>
              <a:rPr lang="fr-FR"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(transports en commun)</a:t>
            </a:r>
            <a:endParaRPr lang="fr-FR" sz="2400" kern="100" dirty="0" smtClean="0">
              <a:effectLst/>
              <a:latin typeface="Calibri" panose="020F0502020204030204" pitchFamily="34" charset="0"/>
              <a:ea typeface="Calibri" panose="020F0502020204030204" pitchFamily="34" charset="0"/>
              <a:cs typeface="Arial" panose="020B0604020202020204" pitchFamily="34" charset="0"/>
            </a:endParaRPr>
          </a:p>
          <a:p>
            <a:r>
              <a:rPr lang="fr-FR" b="1" kern="0" dirty="0" smtClean="0">
                <a:solidFill>
                  <a:srgbClr val="424343"/>
                </a:solidFill>
                <a:effectLst/>
                <a:latin typeface="Arial" panose="020B0604020202020204" pitchFamily="34" charset="0"/>
                <a:ea typeface="Times New Roman" panose="02020603050405020304" pitchFamily="18" charset="0"/>
              </a:rPr>
              <a:t>   </a:t>
            </a:r>
            <a:r>
              <a:rPr lang="fr-FR" b="1" kern="0" dirty="0">
                <a:solidFill>
                  <a:srgbClr val="FF0000"/>
                </a:solidFill>
                <a:latin typeface="Arial" panose="020B0604020202020204" pitchFamily="34" charset="0"/>
                <a:ea typeface="Times New Roman" panose="02020603050405020304" pitchFamily="18" charset="0"/>
              </a:rPr>
              <a:t>S</a:t>
            </a:r>
            <a:r>
              <a:rPr lang="fr-FR" b="1" kern="0" dirty="0" smtClean="0">
                <a:solidFill>
                  <a:srgbClr val="FF0000"/>
                </a:solidFill>
                <a:effectLst/>
                <a:latin typeface="Arial" panose="020B0604020202020204" pitchFamily="34" charset="0"/>
                <a:ea typeface="Times New Roman" panose="02020603050405020304" pitchFamily="18" charset="0"/>
              </a:rPr>
              <a:t>ocial mix</a:t>
            </a:r>
            <a:r>
              <a:rPr lang="fr-FR" kern="0" dirty="0" smtClean="0">
                <a:solidFill>
                  <a:srgbClr val="424343"/>
                </a:solidFill>
                <a:effectLst/>
                <a:latin typeface="Arial" panose="020B0604020202020204" pitchFamily="34" charset="0"/>
                <a:ea typeface="Times New Roman" panose="02020603050405020304" pitchFamily="18" charset="0"/>
              </a:rPr>
              <a:t> (mixité sociale)</a:t>
            </a:r>
            <a:endParaRPr lang="en-GB" dirty="0"/>
          </a:p>
        </p:txBody>
      </p:sp>
    </p:spTree>
    <p:extLst>
      <p:ext uri="{BB962C8B-B14F-4D97-AF65-F5344CB8AC3E}">
        <p14:creationId xmlns:p14="http://schemas.microsoft.com/office/powerpoint/2010/main" val="134109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The four expansion stages of urban agglomeration development. | Download  Scientific Diagr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146" name="Picture 2" descr="Sustainable Development Definition | Are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23610" y="1102694"/>
            <a:ext cx="5497044" cy="549704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7975" y="396516"/>
            <a:ext cx="8712679" cy="470000"/>
          </a:xfrm>
          <a:prstGeom prst="rect">
            <a:avLst/>
          </a:prstGeom>
        </p:spPr>
        <p:txBody>
          <a:bodyPr wrap="square">
            <a:spAutoFit/>
          </a:bodyPr>
          <a:lstStyle/>
          <a:p>
            <a:pPr marL="190500" fontAlgn="base">
              <a:lnSpc>
                <a:spcPct val="107000"/>
              </a:lnSpc>
              <a:spcAft>
                <a:spcPts val="0"/>
              </a:spcAft>
            </a:pPr>
            <a:r>
              <a:rPr lang="fr-FR" sz="2400" b="1" kern="0" dirty="0" err="1" smtClean="0">
                <a:solidFill>
                  <a:srgbClr val="FF0000"/>
                </a:solidFill>
                <a:effectLst/>
                <a:ea typeface="Times New Roman" panose="02020603050405020304" pitchFamily="18" charset="0"/>
                <a:cs typeface="Arial" panose="020B0604020202020204" pitchFamily="34" charset="0"/>
              </a:rPr>
              <a:t>Sustainable</a:t>
            </a:r>
            <a:r>
              <a:rPr lang="fr-FR" sz="2400" b="1" kern="0" dirty="0" smtClean="0">
                <a:solidFill>
                  <a:srgbClr val="FF0000"/>
                </a:solidFill>
                <a:effectLst/>
                <a:ea typeface="Times New Roman" panose="02020603050405020304" pitchFamily="18" charset="0"/>
                <a:cs typeface="Arial" panose="020B0604020202020204" pitchFamily="34" charset="0"/>
              </a:rPr>
              <a:t> </a:t>
            </a:r>
            <a:r>
              <a:rPr lang="fr-FR" sz="2400" b="1" kern="0" dirty="0" err="1" smtClean="0">
                <a:solidFill>
                  <a:srgbClr val="FF0000"/>
                </a:solidFill>
                <a:effectLst/>
                <a:ea typeface="Times New Roman" panose="02020603050405020304" pitchFamily="18" charset="0"/>
                <a:cs typeface="Arial" panose="020B0604020202020204" pitchFamily="34" charset="0"/>
              </a:rPr>
              <a:t>development</a:t>
            </a:r>
            <a:r>
              <a:rPr lang="fr-FR" sz="2400" kern="0" dirty="0" smtClean="0">
                <a:solidFill>
                  <a:srgbClr val="FF0000"/>
                </a:solidFill>
                <a:effectLst/>
                <a:ea typeface="Times New Roman" panose="02020603050405020304" pitchFamily="18" charset="0"/>
                <a:cs typeface="Arial" panose="020B0604020202020204" pitchFamily="34" charset="0"/>
              </a:rPr>
              <a:t> (développement durable)</a:t>
            </a:r>
          </a:p>
        </p:txBody>
      </p:sp>
    </p:spTree>
    <p:extLst>
      <p:ext uri="{BB962C8B-B14F-4D97-AF65-F5344CB8AC3E}">
        <p14:creationId xmlns:p14="http://schemas.microsoft.com/office/powerpoint/2010/main" val="1355880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The four expansion stages of urban agglomeration development. | Download  Scientific Diagr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5122" name="Picture 2" descr="Le transport public poursuit sa dynamique d'équipement – G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0421" y="1270330"/>
            <a:ext cx="7143750" cy="423862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7975" y="396516"/>
            <a:ext cx="8712679" cy="487506"/>
          </a:xfrm>
          <a:prstGeom prst="rect">
            <a:avLst/>
          </a:prstGeom>
        </p:spPr>
        <p:txBody>
          <a:bodyPr wrap="square">
            <a:spAutoFit/>
          </a:bodyPr>
          <a:lstStyle/>
          <a:p>
            <a:pPr marL="190500" fontAlgn="base">
              <a:lnSpc>
                <a:spcPct val="107000"/>
              </a:lnSpc>
              <a:spcAft>
                <a:spcPts val="0"/>
              </a:spcAft>
            </a:pPr>
            <a:r>
              <a:rPr lang="fr-FR" sz="2400" b="1" kern="0" dirty="0" smtClean="0">
                <a:solidFill>
                  <a:srgbClr val="FF0000"/>
                </a:solidFill>
                <a:effectLst/>
                <a:ea typeface="Times New Roman" panose="02020603050405020304" pitchFamily="18" charset="0"/>
                <a:cs typeface="Arial" panose="020B0604020202020204" pitchFamily="34" charset="0"/>
              </a:rPr>
              <a:t>Public transport</a:t>
            </a:r>
            <a:r>
              <a:rPr lang="fr-FR" sz="2400" kern="0" dirty="0" smtClean="0">
                <a:solidFill>
                  <a:srgbClr val="FF0000"/>
                </a:solidFill>
                <a:effectLst/>
                <a:ea typeface="Times New Roman" panose="02020603050405020304" pitchFamily="18" charset="0"/>
                <a:cs typeface="Arial" panose="020B0604020202020204" pitchFamily="34" charset="0"/>
              </a:rPr>
              <a:t> (transports en commun)</a:t>
            </a:r>
            <a:endParaRPr lang="fr-FR" sz="3200" kern="100" dirty="0" smtClean="0">
              <a:solidFill>
                <a:srgbClr val="FF0000"/>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95327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The four expansion stages of urban agglomeration development. | Download  Scientific Diagr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098" name="Picture 2" descr="Mixité sociale : retour sur une utopie censée casser les ghett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500" y="1639019"/>
            <a:ext cx="5715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307975" y="396516"/>
            <a:ext cx="8712679" cy="487506"/>
          </a:xfrm>
          <a:prstGeom prst="rect">
            <a:avLst/>
          </a:prstGeom>
        </p:spPr>
        <p:txBody>
          <a:bodyPr wrap="square">
            <a:spAutoFit/>
          </a:bodyPr>
          <a:lstStyle/>
          <a:p>
            <a:pPr marL="190500" fontAlgn="base">
              <a:lnSpc>
                <a:spcPct val="107000"/>
              </a:lnSpc>
              <a:spcAft>
                <a:spcPts val="0"/>
              </a:spcAft>
            </a:pPr>
            <a:r>
              <a:rPr lang="fr-FR" sz="2400" b="1" kern="0" dirty="0" smtClean="0">
                <a:solidFill>
                  <a:srgbClr val="FF0000"/>
                </a:solidFill>
                <a:effectLst/>
                <a:ea typeface="Times New Roman" panose="02020603050405020304" pitchFamily="18" charset="0"/>
              </a:rPr>
              <a:t>Social mix</a:t>
            </a:r>
            <a:r>
              <a:rPr lang="fr-FR" sz="2400" kern="0" dirty="0" smtClean="0">
                <a:solidFill>
                  <a:srgbClr val="FF0000"/>
                </a:solidFill>
                <a:effectLst/>
                <a:ea typeface="Times New Roman" panose="02020603050405020304" pitchFamily="18" charset="0"/>
              </a:rPr>
              <a:t> (mixité sociale)</a:t>
            </a:r>
            <a:endParaRPr lang="en-GB" sz="2400" dirty="0">
              <a:solidFill>
                <a:srgbClr val="FF0000"/>
              </a:solidFill>
            </a:endParaRPr>
          </a:p>
        </p:txBody>
      </p:sp>
    </p:spTree>
    <p:extLst>
      <p:ext uri="{BB962C8B-B14F-4D97-AF65-F5344CB8AC3E}">
        <p14:creationId xmlns:p14="http://schemas.microsoft.com/office/powerpoint/2010/main" val="1093575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3810" y="303949"/>
            <a:ext cx="9684589" cy="4344394"/>
          </a:xfrm>
          <a:prstGeom prst="rect">
            <a:avLst/>
          </a:prstGeom>
        </p:spPr>
        <p:txBody>
          <a:bodyPr wrap="square">
            <a:spAutoFit/>
          </a:bodyPr>
          <a:lstStyle/>
          <a:p>
            <a:pPr marL="190500" fontAlgn="base">
              <a:lnSpc>
                <a:spcPct val="107000"/>
              </a:lnSpc>
              <a:spcAft>
                <a:spcPts val="0"/>
              </a:spcAft>
            </a:pPr>
            <a:r>
              <a:rPr lang="fr-FR" sz="1000" b="1" kern="0" dirty="0" smtClean="0">
                <a:effectLst/>
                <a:latin typeface="Arial" panose="020B0604020202020204" pitchFamily="34" charset="0"/>
                <a:ea typeface="Times New Roman" panose="02020603050405020304" pitchFamily="18" charset="0"/>
                <a:cs typeface="Arial" panose="020B0604020202020204" pitchFamily="34" charset="0"/>
              </a:rPr>
              <a:t>Exercices</a:t>
            </a:r>
          </a:p>
          <a:p>
            <a:pPr marL="190500" fontAlgn="base">
              <a:lnSpc>
                <a:spcPct val="107000"/>
              </a:lnSpc>
              <a:spcAft>
                <a:spcPts val="0"/>
              </a:spcAft>
            </a:pP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0"/>
              </a:spcAft>
              <a:tabLst>
                <a:tab pos="457200" algn="l"/>
              </a:tabLst>
            </a:pPr>
            <a:r>
              <a:rPr lang="en-GB"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Question de simplification de phrase:</a:t>
            </a: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Which of the following best summarizes the architectural styles mentioned in the passage?</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Modern cities focus solely on aesthetics.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Urban planning now prioritizes sustainable and inclusive designs.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All cities have fully achieved sustainable development.</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Walkability is the only concern of modern urban planning.</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0"/>
              </a:spcAft>
              <a:tabLst>
                <a:tab pos="457200" algn="l"/>
              </a:tabLst>
            </a:pPr>
            <a:r>
              <a:rPr lang="en-GB"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Question de </a:t>
            </a:r>
            <a:r>
              <a:rPr lang="en-GB"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vocabulaire</a:t>
            </a:r>
            <a:r>
              <a:rPr lang="en-GB"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a:t>
            </a:r>
            <a:r>
              <a:rPr lang="en-GB"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In the passage, the term “resilient” most likely means: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Fragile</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Rigid</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Recovering</a:t>
            </a: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t>
            </a: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quickly</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fontAlgn="base">
              <a:lnSpc>
                <a:spcPct val="107000"/>
              </a:lnSpc>
              <a:spcAft>
                <a:spcPts val="0"/>
              </a:spcAft>
              <a:buFont typeface="+mj-lt"/>
              <a:buAutoNum type="alphaUcPeriod"/>
              <a:tabLst>
                <a:tab pos="914400" algn="l"/>
              </a:tabLst>
            </a:pP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Static</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428625" fontAlgn="base">
              <a:lnSpc>
                <a:spcPct val="107000"/>
              </a:lnSpc>
              <a:spcAft>
                <a:spcPts val="0"/>
              </a:spcAft>
            </a:pP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t>
            </a:r>
          </a:p>
          <a:p>
            <a:pPr marL="428625" fontAlgn="base">
              <a:lnSpc>
                <a:spcPct val="107000"/>
              </a:lnSpc>
              <a:spcAft>
                <a:spcPts val="0"/>
              </a:spcAft>
            </a:pPr>
            <a:endParaRPr lang="fr-FR" sz="1000" kern="0" dirty="0">
              <a:solidFill>
                <a:srgbClr val="424343"/>
              </a:solidFill>
              <a:latin typeface="Arial" panose="020B0604020202020204" pitchFamily="34" charset="0"/>
              <a:ea typeface="Calibri" panose="020F0502020204030204" pitchFamily="34" charset="0"/>
              <a:cs typeface="Arial" panose="020B0604020202020204" pitchFamily="34" charset="0"/>
            </a:endParaRPr>
          </a:p>
          <a:p>
            <a:pPr marL="428625" fontAlgn="base">
              <a:lnSpc>
                <a:spcPct val="107000"/>
              </a:lnSpc>
              <a:spcAft>
                <a:spcPts val="0"/>
              </a:spcAft>
            </a:pPr>
            <a:endParaRPr lang="fr-FR" sz="1000" kern="0" dirty="0" smtClean="0">
              <a:solidFill>
                <a:srgbClr val="424343"/>
              </a:solidFill>
              <a:effectLst/>
              <a:latin typeface="Arial" panose="020B0604020202020204" pitchFamily="34" charset="0"/>
              <a:ea typeface="Calibri" panose="020F0502020204030204" pitchFamily="34" charset="0"/>
              <a:cs typeface="Arial" panose="020B0604020202020204" pitchFamily="34" charset="0"/>
            </a:endParaRPr>
          </a:p>
          <a:p>
            <a:pPr marL="428625" fontAlgn="base">
              <a:lnSpc>
                <a:spcPct val="107000"/>
              </a:lnSpc>
              <a:spcAft>
                <a:spcPts val="0"/>
              </a:spcAft>
            </a:pPr>
            <a:endParaRPr lang="fr-FR" sz="1000" kern="0" dirty="0">
              <a:solidFill>
                <a:srgbClr val="424343"/>
              </a:solidFill>
              <a:latin typeface="Arial" panose="020B0604020202020204" pitchFamily="34" charset="0"/>
              <a:ea typeface="Calibri" panose="020F0502020204030204" pitchFamily="34" charset="0"/>
              <a:cs typeface="Arial" panose="020B0604020202020204" pitchFamily="34" charset="0"/>
            </a:endParaRPr>
          </a:p>
          <a:p>
            <a:pPr marL="428625" fontAlgn="base">
              <a:lnSpc>
                <a:spcPct val="107000"/>
              </a:lnSpc>
              <a:spcAft>
                <a:spcPts val="0"/>
              </a:spcAft>
            </a:pP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1000" b="1" kern="0" dirty="0" smtClean="0">
                <a:effectLst/>
                <a:latin typeface="Arial" panose="020B0604020202020204" pitchFamily="34" charset="0"/>
                <a:ea typeface="Times New Roman" panose="02020603050405020304" pitchFamily="18" charset="0"/>
                <a:cs typeface="Arial" panose="020B0604020202020204" pitchFamily="34" charset="0"/>
              </a:rPr>
              <a:t> </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1000" b="1" kern="0" dirty="0" smtClean="0">
                <a:effectLst/>
                <a:latin typeface="Arial" panose="020B0604020202020204" pitchFamily="34" charset="0"/>
                <a:ea typeface="Times New Roman" panose="02020603050405020304" pitchFamily="18" charset="0"/>
                <a:cs typeface="Arial" panose="020B0604020202020204" pitchFamily="34" charset="0"/>
              </a:rPr>
              <a:t> </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fontAlgn="base">
              <a:lnSpc>
                <a:spcPct val="107000"/>
              </a:lnSpc>
              <a:spcAft>
                <a:spcPts val="0"/>
              </a:spcAft>
            </a:pPr>
            <a:r>
              <a:rPr lang="fr-FR" sz="1000" b="1" kern="0" dirty="0" smtClean="0">
                <a:solidFill>
                  <a:srgbClr val="FF0000"/>
                </a:solidFill>
                <a:effectLst/>
                <a:latin typeface="Arial" panose="020B0604020202020204" pitchFamily="34" charset="0"/>
                <a:ea typeface="Times New Roman" panose="02020603050405020304" pitchFamily="18" charset="0"/>
                <a:cs typeface="Arial" panose="020B0604020202020204" pitchFamily="34" charset="0"/>
              </a:rPr>
              <a:t>Réponses et commentaires</a:t>
            </a:r>
            <a:endParaRPr lang="fr-FR" sz="1100" kern="1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B.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Urban</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planning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now</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prioritizes</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sustainable</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and inclusive designs </a:t>
            </a: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(Le texte met en évidence l’importance du développement durable et de la conception inclusive dans l’urbanisme moderne.)</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fontAlgn="base">
              <a:lnSpc>
                <a:spcPct val="107000"/>
              </a:lnSpc>
              <a:spcAft>
                <a:spcPts val="0"/>
              </a:spcAft>
              <a:buSzPts val="1000"/>
              <a:buFont typeface="Symbol" panose="05050102010706020507" pitchFamily="18" charset="2"/>
              <a:buChar char=""/>
              <a:tabLst>
                <a:tab pos="457200" algn="l"/>
              </a:tabLst>
            </a:pP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C.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Recovering</a:t>
            </a:r>
            <a:r>
              <a:rPr lang="fr-FR" sz="1000" b="1"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t>
            </a:r>
            <a:r>
              <a:rPr lang="fr-FR" sz="1000" b="1"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quickly</a:t>
            </a: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a:t>
            </a:r>
            <a:r>
              <a:rPr lang="fr-FR" sz="1000" kern="0" dirty="0" err="1"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Resilient</a:t>
            </a:r>
            <a:r>
              <a:rPr lang="fr-FR" sz="1000" kern="0" dirty="0" smtClean="0">
                <a:solidFill>
                  <a:srgbClr val="424343"/>
                </a:solidFill>
                <a:effectLst/>
                <a:latin typeface="Arial" panose="020B0604020202020204" pitchFamily="34" charset="0"/>
                <a:ea typeface="Times New Roman" panose="02020603050405020304" pitchFamily="18" charset="0"/>
                <a:cs typeface="Arial" panose="020B0604020202020204" pitchFamily="34" charset="0"/>
              </a:rPr>
              <a:t>” signifie la capacité à récupérer rapidement des difficultés.)</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00" kern="100" dirty="0" smtClean="0">
                <a:effectLst/>
                <a:latin typeface="Arial" panose="020B0604020202020204" pitchFamily="34" charset="0"/>
                <a:ea typeface="Calibri" panose="020F0502020204030204" pitchFamily="34" charset="0"/>
                <a:cs typeface="Arial" panose="020B0604020202020204" pitchFamily="34" charset="0"/>
              </a:rPr>
              <a:t> </a:t>
            </a:r>
            <a:endParaRPr lang="fr-FR" sz="1100" kern="100" dirty="0" smtClean="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1000" kern="100" dirty="0" smtClean="0">
                <a:effectLst/>
                <a:latin typeface="Arial" panose="020B0604020202020204" pitchFamily="34" charset="0"/>
                <a:ea typeface="Calibri" panose="020F0502020204030204" pitchFamily="34" charset="0"/>
                <a:cs typeface="Arial" panose="020B0604020202020204" pitchFamily="34" charset="0"/>
              </a:rPr>
              <a:t> </a:t>
            </a:r>
            <a:endParaRPr lang="fr-FR" sz="11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5282452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102</Words>
  <Application>Microsoft Office PowerPoint</Application>
  <PresentationFormat>Grand écran</PresentationFormat>
  <Paragraphs>34</Paragraphs>
  <Slides>6</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Calibri Light</vt:lpstr>
      <vt:lpstr>Symbol</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Compte Microsoft</cp:lastModifiedBy>
  <cp:revision>16</cp:revision>
  <dcterms:created xsi:type="dcterms:W3CDTF">2025-03-15T08:02:03Z</dcterms:created>
  <dcterms:modified xsi:type="dcterms:W3CDTF">2025-03-15T11:49:37Z</dcterms:modified>
</cp:coreProperties>
</file>