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84" r:id="rId5"/>
    <p:sldId id="285" r:id="rId6"/>
    <p:sldId id="258" r:id="rId7"/>
    <p:sldId id="286" r:id="rId8"/>
    <p:sldId id="287" r:id="rId9"/>
    <p:sldId id="288" r:id="rId10"/>
    <p:sldId id="290" r:id="rId11"/>
    <p:sldId id="289" r:id="rId12"/>
    <p:sldId id="291" r:id="rId13"/>
    <p:sldId id="292" r:id="rId14"/>
    <p:sldId id="293" r:id="rId15"/>
    <p:sldId id="29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8189DCA-6875-480D-A964-DCE2858D49E2}">
          <p14:sldIdLst>
            <p14:sldId id="256"/>
            <p14:sldId id="257"/>
            <p14:sldId id="272"/>
            <p14:sldId id="284"/>
            <p14:sldId id="285"/>
            <p14:sldId id="258"/>
            <p14:sldId id="286"/>
            <p14:sldId id="287"/>
            <p14:sldId id="288"/>
            <p14:sldId id="290"/>
            <p14:sldId id="289"/>
            <p14:sldId id="291"/>
            <p14:sldId id="292"/>
            <p14:sldId id="293"/>
            <p14:sldId id="29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1783301" y="331964"/>
            <a:ext cx="8915399" cy="5619135"/>
          </a:xfrm>
        </p:spPr>
        <p:txBody>
          <a:bodyPr>
            <a:normAutofit/>
          </a:bodyPr>
          <a:lstStyle/>
          <a:p>
            <a:pPr algn="ctr">
              <a:lnSpc>
                <a:spcPct val="107000"/>
              </a:lnSpc>
              <a:spcAft>
                <a:spcPts val="800"/>
              </a:spcAft>
            </a:pPr>
            <a:r>
              <a:rPr lang="en-US" sz="4000" b="1" kern="100" dirty="0">
                <a:effectLst/>
                <a:ea typeface="Calibri" panose="020F0502020204030204" pitchFamily="34" charset="0"/>
                <a:cs typeface="Arial" panose="020B0604020202020204" pitchFamily="34" charset="0"/>
              </a:rPr>
              <a:t>Lecture VII</a:t>
            </a:r>
            <a:br>
              <a:rPr lang="en-US" sz="4000" b="1"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r>
              <a:rPr lang="en-US" sz="4000" b="1" kern="100" dirty="0">
                <a:effectLst/>
                <a:ea typeface="Calibri" panose="020F0502020204030204" pitchFamily="34" charset="0"/>
                <a:cs typeface="Arial" panose="020B0604020202020204" pitchFamily="34" charset="0"/>
              </a:rPr>
              <a:t>The Structure of the British Judicial System</a:t>
            </a: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br>
              <a:rPr lang="fr-FR" sz="4000" kern="100" dirty="0">
                <a:effectLst/>
                <a:ea typeface="Calibri" panose="020F0502020204030204" pitchFamily="34" charset="0"/>
                <a:cs typeface="Arial" panose="020B0604020202020204" pitchFamily="34" charset="0"/>
              </a:rPr>
            </a:br>
            <a:endParaRPr lang="fr-FR" sz="40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a:lnSpc>
                <a:spcPct val="200000"/>
              </a:lnSpc>
              <a:spcAft>
                <a:spcPts val="800"/>
              </a:spcAft>
            </a:pPr>
            <a:r>
              <a:rPr lang="en-US" sz="3600" b="1" kern="0" dirty="0">
                <a:solidFill>
                  <a:srgbClr val="1D2228"/>
                </a:solidFill>
                <a:effectLst/>
                <a:latin typeface="+mj-lt"/>
                <a:ea typeface="Times New Roman" panose="02020603050405020304" pitchFamily="18" charset="0"/>
                <a:cs typeface="Arial" panose="020B0604020202020204" pitchFamily="34" charset="0"/>
              </a:rPr>
              <a:t>3. Judicial Appointments:</a:t>
            </a:r>
            <a:endParaRPr lang="fr-FR" sz="36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2800" kern="0" dirty="0">
                <a:solidFill>
                  <a:srgbClr val="1D2228"/>
                </a:solidFill>
                <a:effectLst/>
                <a:ea typeface="Times New Roman" panose="02020603050405020304" pitchFamily="18" charset="0"/>
                <a:cs typeface="Arial" panose="020B0604020202020204" pitchFamily="34" charset="0"/>
              </a:rPr>
              <a:t>The judges in the British judicial system are appointed based on their qualifications, experience, and expertise. Judicial appointments are made through an independent selection process, which ensures that judges are chosen based on merit and impartiality.</a:t>
            </a:r>
            <a:endParaRPr lang="fr-FR" sz="2800" kern="100" dirty="0">
              <a:effectLst/>
              <a:ea typeface="Calibri" panose="020F0502020204030204" pitchFamily="34" charset="0"/>
              <a:cs typeface="Arial" panose="020B0604020202020204" pitchFamily="34" charset="0"/>
            </a:endParaRPr>
          </a:p>
          <a:p>
            <a:pPr marL="0" indent="0">
              <a:buNone/>
            </a:pPr>
            <a:endParaRPr lang="en-US" sz="3600" b="1" kern="0" dirty="0">
              <a:solidFill>
                <a:srgbClr val="1D2228"/>
              </a:solidFill>
              <a:effectLst/>
              <a:latin typeface="+mj-lt"/>
              <a:ea typeface="Times New Roman" panose="02020603050405020304" pitchFamily="18" charset="0"/>
              <a:cs typeface="Arial" panose="020B0604020202020204" pitchFamily="34" charset="0"/>
            </a:endParaRPr>
          </a:p>
          <a:p>
            <a:pPr marL="0" indent="0">
              <a:buNone/>
            </a:pPr>
            <a:endParaRPr lang="en-US" sz="3600" b="1" kern="0" dirty="0">
              <a:solidFill>
                <a:srgbClr val="1D2228"/>
              </a:solidFill>
              <a:latin typeface="+mj-l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284440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buNone/>
            </a:pPr>
            <a:r>
              <a:rPr lang="en-US" sz="3600" b="1" kern="0" dirty="0">
                <a:solidFill>
                  <a:srgbClr val="1D2228"/>
                </a:solidFill>
                <a:latin typeface="+mj-lt"/>
                <a:ea typeface="Times New Roman" panose="02020603050405020304" pitchFamily="18" charset="0"/>
                <a:cs typeface="Arial" panose="020B0604020202020204" pitchFamily="34" charset="0"/>
              </a:rPr>
              <a:t>4</a:t>
            </a:r>
            <a:r>
              <a:rPr lang="en-US" sz="3600" b="1" kern="0" dirty="0">
                <a:solidFill>
                  <a:srgbClr val="1D2228"/>
                </a:solidFill>
                <a:effectLst/>
                <a:latin typeface="+mj-lt"/>
                <a:ea typeface="Times New Roman" panose="02020603050405020304" pitchFamily="18" charset="0"/>
                <a:cs typeface="Arial" panose="020B0604020202020204" pitchFamily="34" charset="0"/>
              </a:rPr>
              <a:t>. The Legal Profession:</a:t>
            </a:r>
          </a:p>
          <a:p>
            <a:pPr marL="0" indent="0">
              <a:buNone/>
            </a:pPr>
            <a:endParaRPr lang="en-US" sz="3600" b="1" kern="0" dirty="0">
              <a:solidFill>
                <a:srgbClr val="1D2228"/>
              </a:solidFill>
              <a:latin typeface="+mj-lt"/>
              <a:ea typeface="Times New Roman" panose="02020603050405020304" pitchFamily="18" charset="0"/>
              <a:cs typeface="Arial" panose="020B0604020202020204" pitchFamily="34" charset="0"/>
            </a:endParaRPr>
          </a:p>
          <a:p>
            <a:pPr marL="0" indent="0">
              <a:lnSpc>
                <a:spcPct val="150000"/>
              </a:lnSpc>
              <a:buNone/>
            </a:pPr>
            <a:r>
              <a:rPr lang="en-US" sz="2800" b="0" i="0" dirty="0">
                <a:effectLst/>
              </a:rPr>
              <a:t>The legal profession is made up of solicitors and barristers who provide legal advice and representation to clients. Solicitors typically handle the day-to-day legal work, such as drafting documents and advising clients, while barristers specialize in advocacy and represent clients in court.</a:t>
            </a:r>
            <a:endParaRPr lang="en-US" sz="2800" b="1" kern="0" dirty="0">
              <a:solidFill>
                <a:srgbClr val="1D2228"/>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871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buNone/>
            </a:pPr>
            <a:r>
              <a:rPr lang="en-US" sz="3600" b="1" kern="0" dirty="0">
                <a:solidFill>
                  <a:srgbClr val="1D2228"/>
                </a:solidFill>
                <a:latin typeface="+mj-lt"/>
                <a:ea typeface="Times New Roman" panose="02020603050405020304" pitchFamily="18" charset="0"/>
                <a:cs typeface="Arial" panose="020B0604020202020204" pitchFamily="34" charset="0"/>
              </a:rPr>
              <a:t>5</a:t>
            </a:r>
            <a:r>
              <a:rPr lang="en-US" sz="3600" b="1" kern="0" dirty="0">
                <a:solidFill>
                  <a:srgbClr val="1D2228"/>
                </a:solidFill>
                <a:effectLst/>
                <a:latin typeface="+mj-lt"/>
                <a:ea typeface="Times New Roman" panose="02020603050405020304" pitchFamily="18" charset="0"/>
                <a:cs typeface="Arial" panose="020B0604020202020204" pitchFamily="34" charset="0"/>
              </a:rPr>
              <a:t>. </a:t>
            </a:r>
            <a:r>
              <a:rPr lang="en-US" sz="3600" b="1" i="0" dirty="0">
                <a:effectLst/>
                <a:latin typeface="+mj-lt"/>
              </a:rPr>
              <a:t>Roles and Functions:</a:t>
            </a:r>
            <a:endParaRPr lang="en-US" sz="3600" b="1" kern="0" dirty="0">
              <a:solidFill>
                <a:srgbClr val="1D2228"/>
              </a:solidFill>
              <a:effectLst/>
              <a:latin typeface="+mj-lt"/>
              <a:ea typeface="Times New Roman" panose="02020603050405020304" pitchFamily="18" charset="0"/>
              <a:cs typeface="Arial" panose="020B0604020202020204" pitchFamily="34" charset="0"/>
            </a:endParaRPr>
          </a:p>
          <a:p>
            <a:pPr marL="0" indent="0">
              <a:lnSpc>
                <a:spcPct val="200000"/>
              </a:lnSpc>
              <a:buNone/>
            </a:pPr>
            <a:r>
              <a:rPr lang="en-US" sz="2800" i="0" dirty="0">
                <a:effectLst/>
              </a:rPr>
              <a:t>The components of the British judicial system work together to ensure the administration of justice. The courts hear cases, the legal profession provides representation and advice, and the judiciary interprets and applies the law. This collaborative approach ensures that justice is served and the rule of law is upheld.</a:t>
            </a:r>
            <a:endParaRPr lang="en-US" sz="2800" kern="0" dirty="0">
              <a:solidFill>
                <a:srgbClr val="1D2228"/>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93526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l">
              <a:buNone/>
            </a:pPr>
            <a:r>
              <a:rPr lang="en-US" sz="3200" b="1" kern="0" dirty="0">
                <a:solidFill>
                  <a:srgbClr val="1D2228"/>
                </a:solidFill>
                <a:latin typeface="+mj-lt"/>
                <a:ea typeface="Times New Roman" panose="02020603050405020304" pitchFamily="18" charset="0"/>
                <a:cs typeface="Arial" panose="020B0604020202020204" pitchFamily="34" charset="0"/>
              </a:rPr>
              <a:t>6. </a:t>
            </a:r>
            <a:r>
              <a:rPr lang="en-US" sz="3200" b="1" i="0" dirty="0">
                <a:effectLst/>
                <a:latin typeface="+mj-lt"/>
              </a:rPr>
              <a:t>Significance of the British Judicial System:</a:t>
            </a:r>
          </a:p>
          <a:p>
            <a:pPr marL="0" indent="0" algn="l">
              <a:buNone/>
            </a:pPr>
            <a:endParaRPr lang="en-US" sz="3200" b="1" i="0" dirty="0">
              <a:effectLst/>
              <a:latin typeface="+mj-lt"/>
            </a:endParaRPr>
          </a:p>
          <a:p>
            <a:pPr marL="0" indent="0" algn="l">
              <a:lnSpc>
                <a:spcPct val="150000"/>
              </a:lnSpc>
              <a:buNone/>
            </a:pPr>
            <a:r>
              <a:rPr lang="en-US" sz="2800" b="0" i="0" dirty="0">
                <a:effectLst/>
              </a:rPr>
              <a:t>The British judicial system plays a crucial role in upholding the rule of law, protecting individual rights, and ensuring that justice is served. It provides a mechanism for resolving disputes, holding individuals and organizations accountable for their actions, and upholding the principles of fairness and equality before the law.</a:t>
            </a:r>
          </a:p>
          <a:p>
            <a:pPr marL="0" indent="0">
              <a:buNone/>
            </a:pPr>
            <a:endParaRPr lang="en-US" sz="3200" b="1" kern="0" dirty="0">
              <a:solidFill>
                <a:srgbClr val="1D2228"/>
              </a:solidFill>
              <a:effectLst/>
              <a:latin typeface="+mj-l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8427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l">
              <a:buNone/>
            </a:pPr>
            <a:endParaRPr lang="en-US" sz="3200" b="1" i="0" dirty="0">
              <a:effectLst/>
              <a:latin typeface="+mj-lt"/>
            </a:endParaRPr>
          </a:p>
          <a:p>
            <a:pPr marL="0" indent="0">
              <a:lnSpc>
                <a:spcPct val="200000"/>
              </a:lnSpc>
              <a:buNone/>
            </a:pPr>
            <a:r>
              <a:rPr lang="en-US" sz="2800" b="0" i="0" dirty="0">
                <a:effectLst/>
              </a:rPr>
              <a:t>Furthermore, the British judicial system is essential for maintaining the stability and integrity of the legal framework. It provides a forum for resolving legal disputes, interpreting and applying the law, and ensuring that the rights and freedoms of individuals are protected.</a:t>
            </a:r>
            <a:endParaRPr lang="en-US" sz="2800" b="1" kern="0" dirty="0">
              <a:solidFill>
                <a:srgbClr val="1D2228"/>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19918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l">
              <a:buNone/>
            </a:pPr>
            <a:r>
              <a:rPr lang="en-US" sz="3600" b="1" i="0" dirty="0">
                <a:effectLst/>
                <a:latin typeface="+mj-lt"/>
              </a:rPr>
              <a:t>Conclusion</a:t>
            </a:r>
            <a:r>
              <a:rPr lang="en-US" sz="3200" b="1" i="0" dirty="0">
                <a:effectLst/>
                <a:latin typeface="+mj-lt"/>
              </a:rPr>
              <a:t>:</a:t>
            </a:r>
          </a:p>
          <a:p>
            <a:pPr marL="0" indent="0" algn="l">
              <a:buNone/>
            </a:pPr>
            <a:endParaRPr lang="en-US" sz="3200" b="1" dirty="0">
              <a:latin typeface="+mj-lt"/>
            </a:endParaRPr>
          </a:p>
          <a:p>
            <a:pPr marL="0" indent="0" algn="l">
              <a:lnSpc>
                <a:spcPct val="200000"/>
              </a:lnSpc>
              <a:buNone/>
            </a:pPr>
            <a:r>
              <a:rPr lang="en-US" sz="2800" b="0" i="0" dirty="0">
                <a:effectLst/>
              </a:rPr>
              <a:t>the British judicial system is a vital component of the country's legal framework. Its structure, components, and significance are essential for upholding the rule of law, ensuring justice is served, and maintaining the stability and integrity of the legal system.</a:t>
            </a:r>
            <a:endParaRPr lang="en-US" sz="2800" b="1" i="0" dirty="0">
              <a:effectLst/>
            </a:endParaRPr>
          </a:p>
          <a:p>
            <a:pPr marL="0" indent="0" algn="l">
              <a:buNone/>
            </a:pPr>
            <a:endParaRPr lang="en-US" sz="3200" b="1" i="0" dirty="0">
              <a:effectLst/>
              <a:latin typeface="+mj-lt"/>
            </a:endParaRPr>
          </a:p>
        </p:txBody>
      </p:sp>
    </p:spTree>
    <p:extLst>
      <p:ext uri="{BB962C8B-B14F-4D97-AF65-F5344CB8AC3E}">
        <p14:creationId xmlns:p14="http://schemas.microsoft.com/office/powerpoint/2010/main" val="3104638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4000" b="1" kern="100" dirty="0">
                <a:solidFill>
                  <a:srgbClr val="1D2228"/>
                </a:solidFill>
                <a:latin typeface="+mj-lt"/>
                <a:ea typeface="Calibri" panose="020F0502020204030204" pitchFamily="34" charset="0"/>
                <a:cs typeface="Arial" panose="020B0604020202020204" pitchFamily="34" charset="0"/>
              </a:rPr>
              <a:t>Introduction</a:t>
            </a:r>
          </a:p>
          <a:p>
            <a:pPr marL="0" indent="0" algn="ctr">
              <a:buNone/>
            </a:pPr>
            <a:endParaRPr lang="en-US" sz="4000" b="1" kern="100" dirty="0">
              <a:solidFill>
                <a:srgbClr val="1D2228"/>
              </a:solidFill>
              <a:latin typeface="+mj-lt"/>
              <a:ea typeface="Calibri" panose="020F0502020204030204" pitchFamily="34" charset="0"/>
              <a:cs typeface="Arial" panose="020B0604020202020204" pitchFamily="34" charset="0"/>
            </a:endParaRPr>
          </a:p>
          <a:p>
            <a:pPr marL="0" indent="0">
              <a:lnSpc>
                <a:spcPct val="150000"/>
              </a:lnSpc>
              <a:buNone/>
            </a:pPr>
            <a:r>
              <a:rPr lang="en-US" sz="3200" b="0" i="0" dirty="0">
                <a:effectLst/>
              </a:rPr>
              <a:t>The British judicial system is a cornerstone of the country's legal framework, responsible for upholding the rule of law and ensuring justice is served</a:t>
            </a:r>
            <a:endParaRPr lang="en-US" sz="3200" b="1" kern="100" dirty="0">
              <a:solidFill>
                <a:srgbClr val="1D2228"/>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en-US" sz="3600" b="1" kern="100" dirty="0">
                <a:solidFill>
                  <a:srgbClr val="1D2228"/>
                </a:solidFill>
                <a:latin typeface="+mj-lt"/>
                <a:ea typeface="Calibri" panose="020F0502020204030204" pitchFamily="34" charset="0"/>
                <a:cs typeface="Arial" panose="020B0604020202020204" pitchFamily="34" charset="0"/>
              </a:rPr>
              <a:t>1.</a:t>
            </a:r>
            <a:r>
              <a:rPr lang="en-US" sz="3600" b="1" kern="0" dirty="0">
                <a:solidFill>
                  <a:srgbClr val="1D2228"/>
                </a:solidFill>
                <a:effectLst/>
                <a:latin typeface="+mj-lt"/>
                <a:ea typeface="Times New Roman" panose="02020603050405020304" pitchFamily="18" charset="0"/>
                <a:cs typeface="Arial" panose="020B0604020202020204" pitchFamily="34" charset="0"/>
              </a:rPr>
              <a:t>The Three Tiers of the British Judicial System:</a:t>
            </a:r>
            <a:endParaRPr lang="fr-FR" sz="3600" kern="100" dirty="0">
              <a:effectLst/>
              <a:latin typeface="+mj-lt"/>
              <a:ea typeface="Calibri" panose="020F0502020204030204" pitchFamily="34" charset="0"/>
              <a:cs typeface="Arial" panose="020B0604020202020204" pitchFamily="34" charset="0"/>
            </a:endParaRPr>
          </a:p>
          <a:p>
            <a:pPr marL="0" indent="0" algn="ctr">
              <a:buNone/>
            </a:pPr>
            <a:r>
              <a:rPr lang="en-US" sz="3600" b="1" kern="0" dirty="0">
                <a:solidFill>
                  <a:schemeClr val="tx1"/>
                </a:solidFill>
                <a:effectLst/>
                <a:latin typeface="+mj-lt"/>
                <a:ea typeface="Times New Roman" panose="02020603050405020304" pitchFamily="18" charset="0"/>
              </a:rPr>
              <a:t>a)The Supreme Court:</a:t>
            </a:r>
            <a:r>
              <a:rPr lang="en-US" sz="3600" kern="0" dirty="0">
                <a:solidFill>
                  <a:schemeClr val="tx1"/>
                </a:solidFill>
                <a:effectLst/>
                <a:latin typeface="+mj-lt"/>
                <a:ea typeface="Times New Roman" panose="02020603050405020304" pitchFamily="18" charset="0"/>
              </a:rPr>
              <a:t> </a:t>
            </a:r>
          </a:p>
          <a:p>
            <a:pPr marL="0" indent="0">
              <a:lnSpc>
                <a:spcPct val="150000"/>
              </a:lnSpc>
              <a:buNone/>
            </a:pPr>
            <a:r>
              <a:rPr lang="en-US" sz="2800" kern="0" dirty="0">
                <a:solidFill>
                  <a:srgbClr val="1D2228"/>
                </a:solidFill>
                <a:effectLst/>
                <a:ea typeface="Times New Roman" panose="02020603050405020304" pitchFamily="18" charset="0"/>
              </a:rPr>
              <a:t>At the peak of the British judicial system is the Supreme Court, established in 2009. It replaced the Appellate Committee of the House of Lords as the highest court in the land. It consists of twelve judges, known as Justices, who are appointed by an independent selection commission. This court primarily hears cases of national significance, constitutional matters, and appeals from lower courts</a:t>
            </a:r>
            <a:endParaRPr lang="en-US" sz="2800" b="1" kern="100" dirty="0">
              <a:solidFill>
                <a:srgbClr val="1D2228"/>
              </a:solidFill>
              <a:ea typeface="Calibri" panose="020F0502020204030204" pitchFamily="34" charset="0"/>
              <a:cs typeface="Arial" panose="020B0604020202020204" pitchFamily="34" charset="0"/>
            </a:endParaRPr>
          </a:p>
          <a:p>
            <a:pPr marL="0" indent="0">
              <a:buNone/>
            </a:pPr>
            <a:endParaRPr lang="en-US" sz="4000" b="1" kern="100" dirty="0">
              <a:solidFill>
                <a:srgbClr val="1D2228"/>
              </a:solidFill>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149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900" b="1" kern="100" dirty="0">
                <a:solidFill>
                  <a:srgbClr val="1D2228"/>
                </a:solidFill>
                <a:latin typeface="+mj-lt"/>
                <a:ea typeface="Calibri" panose="020F0502020204030204" pitchFamily="34" charset="0"/>
                <a:cs typeface="Arial" panose="020B0604020202020204" pitchFamily="34" charset="0"/>
              </a:rPr>
              <a:t>b)</a:t>
            </a:r>
            <a:r>
              <a:rPr lang="en-US" sz="3900" b="1" kern="0" dirty="0">
                <a:solidFill>
                  <a:srgbClr val="1D2228"/>
                </a:solidFill>
                <a:effectLst/>
                <a:latin typeface="+mj-lt"/>
                <a:ea typeface="Times New Roman" panose="02020603050405020304" pitchFamily="18" charset="0"/>
              </a:rPr>
              <a:t> Court of Appeal:</a:t>
            </a:r>
            <a:r>
              <a:rPr lang="en-US" sz="3900" kern="0" dirty="0">
                <a:solidFill>
                  <a:srgbClr val="1D2228"/>
                </a:solidFill>
                <a:effectLst/>
                <a:latin typeface="+mj-lt"/>
                <a:ea typeface="Times New Roman" panose="02020603050405020304" pitchFamily="18" charset="0"/>
              </a:rPr>
              <a:t> </a:t>
            </a:r>
          </a:p>
          <a:p>
            <a:pPr marL="0" indent="0" algn="ctr">
              <a:buNone/>
            </a:pPr>
            <a:endParaRPr lang="en-US" sz="3600" kern="0" dirty="0">
              <a:solidFill>
                <a:srgbClr val="1D2228"/>
              </a:solidFill>
              <a:effectLst/>
              <a:latin typeface="+mj-lt"/>
              <a:ea typeface="Times New Roman" panose="02020603050405020304" pitchFamily="18" charset="0"/>
            </a:endParaRPr>
          </a:p>
          <a:p>
            <a:pPr marL="0" indent="0">
              <a:lnSpc>
                <a:spcPct val="200000"/>
              </a:lnSpc>
              <a:buNone/>
            </a:pPr>
            <a:r>
              <a:rPr lang="en-US" sz="2800" kern="0" dirty="0">
                <a:solidFill>
                  <a:srgbClr val="1D2228"/>
                </a:solidFill>
                <a:effectLst/>
                <a:ea typeface="Times New Roman" panose="02020603050405020304" pitchFamily="18" charset="0"/>
              </a:rPr>
              <a:t>Below the Supreme Court is the Court of Appeal, which primarily handles appeals from lower courts. It consists of two divisions: the </a:t>
            </a:r>
            <a:r>
              <a:rPr lang="en-US" sz="2800" b="1" kern="0" dirty="0">
                <a:solidFill>
                  <a:srgbClr val="1D2228"/>
                </a:solidFill>
                <a:effectLst/>
                <a:ea typeface="Times New Roman" panose="02020603050405020304" pitchFamily="18" charset="0"/>
              </a:rPr>
              <a:t>Civil Division </a:t>
            </a:r>
            <a:r>
              <a:rPr lang="en-US" sz="2800" kern="0" dirty="0">
                <a:solidFill>
                  <a:srgbClr val="1D2228"/>
                </a:solidFill>
                <a:effectLst/>
                <a:ea typeface="Times New Roman" panose="02020603050405020304" pitchFamily="18" charset="0"/>
              </a:rPr>
              <a:t>and the </a:t>
            </a:r>
            <a:r>
              <a:rPr lang="en-US" sz="2800" b="1" kern="0" dirty="0">
                <a:solidFill>
                  <a:srgbClr val="1D2228"/>
                </a:solidFill>
                <a:effectLst/>
                <a:ea typeface="Times New Roman" panose="02020603050405020304" pitchFamily="18" charset="0"/>
              </a:rPr>
              <a:t>Criminal Division</a:t>
            </a:r>
            <a:r>
              <a:rPr lang="en-US" sz="2800" kern="0" dirty="0">
                <a:solidFill>
                  <a:srgbClr val="1D2228"/>
                </a:solidFill>
                <a:effectLst/>
                <a:ea typeface="Times New Roman" panose="02020603050405020304" pitchFamily="18" charset="0"/>
              </a:rPr>
              <a:t>. </a:t>
            </a:r>
          </a:p>
          <a:p>
            <a:pPr marL="0" indent="0">
              <a:lnSpc>
                <a:spcPct val="200000"/>
              </a:lnSpc>
              <a:buNone/>
            </a:pPr>
            <a:r>
              <a:rPr lang="en-US" sz="2800" kern="0" dirty="0">
                <a:solidFill>
                  <a:srgbClr val="1D2228"/>
                </a:solidFill>
                <a:effectLst/>
                <a:ea typeface="Times New Roman" panose="02020603050405020304" pitchFamily="18" charset="0"/>
              </a:rPr>
              <a:t>The Court of Appeal is presided over by Lord Justices of Appeal, who are high-ranking judges appointed based on their expertise and experience. This court has the power to interpret the law and establish legal precedents.</a:t>
            </a:r>
            <a:endParaRPr lang="en-US" sz="2800" b="1" kern="100" dirty="0">
              <a:solidFill>
                <a:srgbClr val="1D2228"/>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9166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04814" y="0"/>
            <a:ext cx="10167638" cy="6858000"/>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600" b="1" kern="100" dirty="0">
                <a:solidFill>
                  <a:srgbClr val="1D2228"/>
                </a:solidFill>
                <a:latin typeface="+mj-lt"/>
                <a:ea typeface="Calibri" panose="020F0502020204030204" pitchFamily="34" charset="0"/>
                <a:cs typeface="Arial" panose="020B0604020202020204" pitchFamily="34" charset="0"/>
              </a:rPr>
              <a:t>c)</a:t>
            </a:r>
            <a:r>
              <a:rPr lang="en-US" sz="3600" b="1" kern="0" dirty="0">
                <a:solidFill>
                  <a:srgbClr val="1D2228"/>
                </a:solidFill>
                <a:effectLst/>
                <a:latin typeface="+mj-lt"/>
                <a:ea typeface="Times New Roman" panose="02020603050405020304" pitchFamily="18" charset="0"/>
              </a:rPr>
              <a:t> High Court:</a:t>
            </a:r>
            <a:r>
              <a:rPr lang="en-US" sz="3600" kern="0" dirty="0">
                <a:solidFill>
                  <a:srgbClr val="1D2228"/>
                </a:solidFill>
                <a:effectLst/>
                <a:latin typeface="+mj-lt"/>
                <a:ea typeface="Times New Roman" panose="02020603050405020304" pitchFamily="18" charset="0"/>
              </a:rPr>
              <a:t> </a:t>
            </a:r>
          </a:p>
          <a:p>
            <a:pPr marL="0" indent="0">
              <a:lnSpc>
                <a:spcPct val="200000"/>
              </a:lnSpc>
              <a:buNone/>
            </a:pPr>
            <a:r>
              <a:rPr lang="en-US" sz="2800" kern="0" dirty="0">
                <a:solidFill>
                  <a:srgbClr val="1D2228"/>
                </a:solidFill>
                <a:effectLst/>
                <a:ea typeface="Times New Roman" panose="02020603050405020304" pitchFamily="18" charset="0"/>
              </a:rPr>
              <a:t>The High Court is the third tier of the British judicial system. It handles a wide range of cases, including civil, criminal, and administrative matters. The High Court is divided into three divisions: the Queen's Bench Division, the Chancery Division, and the Family Division. Each division deals with specific areas of the law and is presided over by High Court judges.</a:t>
            </a:r>
          </a:p>
        </p:txBody>
      </p:sp>
    </p:spTree>
    <p:extLst>
      <p:ext uri="{BB962C8B-B14F-4D97-AF65-F5344CB8AC3E}">
        <p14:creationId xmlns:p14="http://schemas.microsoft.com/office/powerpoint/2010/main" val="190222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nSpc>
                <a:spcPct val="200000"/>
              </a:lnSpc>
              <a:spcAft>
                <a:spcPts val="800"/>
              </a:spcAft>
              <a:buNone/>
            </a:pPr>
            <a:r>
              <a:rPr lang="en-US" sz="3600" b="1" kern="0" dirty="0">
                <a:solidFill>
                  <a:srgbClr val="1D2228"/>
                </a:solidFill>
                <a:effectLst/>
                <a:latin typeface="+mj-lt"/>
                <a:ea typeface="Times New Roman" panose="02020603050405020304" pitchFamily="18" charset="0"/>
                <a:cs typeface="Arial" panose="020B0604020202020204" pitchFamily="34" charset="0"/>
              </a:rPr>
              <a:t>2. Lower Courts:</a:t>
            </a:r>
            <a:endParaRPr lang="fr-FR" sz="3600" kern="100" dirty="0">
              <a:effectLst/>
              <a:latin typeface="+mj-lt"/>
              <a:ea typeface="Calibri" panose="020F0502020204030204" pitchFamily="34" charset="0"/>
              <a:cs typeface="Arial" panose="020B0604020202020204" pitchFamily="34" charset="0"/>
            </a:endParaRPr>
          </a:p>
          <a:p>
            <a:pPr marL="0" indent="0" algn="ctr">
              <a:buNone/>
            </a:pPr>
            <a:r>
              <a:rPr lang="en-US" sz="3600" b="1" kern="0" dirty="0">
                <a:solidFill>
                  <a:srgbClr val="1D2228"/>
                </a:solidFill>
                <a:latin typeface="+mj-lt"/>
                <a:ea typeface="Times New Roman" panose="02020603050405020304" pitchFamily="18" charset="0"/>
                <a:cs typeface="Arial" panose="020B0604020202020204" pitchFamily="34" charset="0"/>
              </a:rPr>
              <a:t>a</a:t>
            </a:r>
            <a:r>
              <a:rPr lang="en-US" sz="3600" b="1" kern="0" dirty="0">
                <a:solidFill>
                  <a:srgbClr val="1D2228"/>
                </a:solidFill>
                <a:effectLst/>
                <a:latin typeface="+mj-lt"/>
                <a:ea typeface="Times New Roman" panose="02020603050405020304" pitchFamily="18" charset="0"/>
                <a:cs typeface="Arial" panose="020B0604020202020204" pitchFamily="34" charset="0"/>
              </a:rPr>
              <a:t>)Crown Court:</a:t>
            </a:r>
            <a:r>
              <a:rPr lang="en-US" sz="3600" kern="0" dirty="0">
                <a:solidFill>
                  <a:srgbClr val="1D2228"/>
                </a:solidFill>
                <a:effectLst/>
                <a:latin typeface="+mj-lt"/>
                <a:ea typeface="Times New Roman" panose="02020603050405020304" pitchFamily="18" charset="0"/>
                <a:cs typeface="Arial" panose="020B0604020202020204" pitchFamily="34" charset="0"/>
              </a:rPr>
              <a:t> </a:t>
            </a:r>
          </a:p>
          <a:p>
            <a:pPr marL="0" indent="0">
              <a:lnSpc>
                <a:spcPct val="200000"/>
              </a:lnSpc>
              <a:buNone/>
            </a:pPr>
            <a:r>
              <a:rPr lang="en-US" sz="2800" kern="0" dirty="0">
                <a:solidFill>
                  <a:srgbClr val="1D2228"/>
                </a:solidFill>
                <a:effectLst/>
                <a:ea typeface="Times New Roman" panose="02020603050405020304" pitchFamily="18" charset="0"/>
                <a:cs typeface="Arial" panose="020B0604020202020204" pitchFamily="34" charset="0"/>
              </a:rPr>
              <a:t>The Crown Court deals with serious criminal cases, such as murder, robbery, and sexual offenses. It is presided over by a judge and a jury.</a:t>
            </a:r>
            <a:endParaRPr lang="fr-FR" sz="2800" kern="100" dirty="0">
              <a:effectLst/>
              <a:ea typeface="Calibri" panose="020F0502020204030204" pitchFamily="34" charset="0"/>
              <a:cs typeface="Arial" panose="020B0604020202020204" pitchFamily="34" charset="0"/>
            </a:endParaRPr>
          </a:p>
          <a:p>
            <a:pPr marL="0" indent="0">
              <a:buNone/>
            </a:pPr>
            <a:endParaRPr lang="en-US" sz="3200" b="1" kern="0" dirty="0">
              <a:effectLst/>
              <a:latin typeface="+mj-l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750396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ctr">
              <a:buNone/>
            </a:pPr>
            <a:endParaRPr lang="en-US" sz="3600" b="1" kern="0" dirty="0">
              <a:solidFill>
                <a:srgbClr val="1D2228"/>
              </a:solidFill>
              <a:effectLst/>
              <a:latin typeface="+mj-lt"/>
              <a:ea typeface="Times New Roman" panose="02020603050405020304" pitchFamily="18" charset="0"/>
              <a:cs typeface="Arial" panose="020B0604020202020204" pitchFamily="34" charset="0"/>
            </a:endParaRPr>
          </a:p>
          <a:p>
            <a:pPr marL="0" indent="0" algn="ctr">
              <a:buNone/>
            </a:pPr>
            <a:r>
              <a:rPr lang="en-US" sz="3600" b="1" kern="0" dirty="0">
                <a:solidFill>
                  <a:srgbClr val="1D2228"/>
                </a:solidFill>
                <a:effectLst/>
                <a:latin typeface="+mj-lt"/>
                <a:ea typeface="Times New Roman" panose="02020603050405020304" pitchFamily="18" charset="0"/>
                <a:cs typeface="Arial" panose="020B0604020202020204" pitchFamily="34" charset="0"/>
              </a:rPr>
              <a:t>b)County Court:</a:t>
            </a:r>
            <a:r>
              <a:rPr lang="en-US" sz="3600" kern="0" dirty="0">
                <a:solidFill>
                  <a:srgbClr val="1D2228"/>
                </a:solidFill>
                <a:effectLst/>
                <a:latin typeface="+mj-lt"/>
                <a:ea typeface="Times New Roman" panose="02020603050405020304" pitchFamily="18" charset="0"/>
                <a:cs typeface="Arial" panose="020B0604020202020204" pitchFamily="34" charset="0"/>
              </a:rPr>
              <a:t> </a:t>
            </a:r>
          </a:p>
          <a:p>
            <a:pPr marL="0" indent="0" algn="ctr">
              <a:buNone/>
            </a:pPr>
            <a:endParaRPr lang="en-US" sz="3600" kern="0" dirty="0">
              <a:solidFill>
                <a:srgbClr val="1D2228"/>
              </a:solidFill>
              <a:effectLst/>
              <a:latin typeface="+mj-lt"/>
              <a:ea typeface="Times New Roman" panose="02020603050405020304" pitchFamily="18" charset="0"/>
              <a:cs typeface="Arial" panose="020B0604020202020204" pitchFamily="34" charset="0"/>
            </a:endParaRPr>
          </a:p>
          <a:p>
            <a:pPr marL="0" indent="0">
              <a:lnSpc>
                <a:spcPct val="200000"/>
              </a:lnSpc>
              <a:buNone/>
            </a:pPr>
            <a:r>
              <a:rPr lang="en-US" sz="2800" kern="0" dirty="0">
                <a:solidFill>
                  <a:srgbClr val="1D2228"/>
                </a:solidFill>
                <a:effectLst/>
                <a:ea typeface="Times New Roman" panose="02020603050405020304" pitchFamily="18" charset="0"/>
              </a:rPr>
              <a:t>County Courts handle civil cases, including contract disputes, landlord-tenant disputes, and personal injury claims. They are presided over by circuit judges or district judges.</a:t>
            </a:r>
            <a:endParaRPr lang="en-US" sz="2800" b="1" kern="0" dirty="0">
              <a:effectLst/>
              <a:ea typeface="Times New Roman" panose="02020603050405020304" pitchFamily="18" charset="0"/>
              <a:cs typeface="Arial" panose="020B0604020202020204" pitchFamily="34" charset="0"/>
            </a:endParaRPr>
          </a:p>
          <a:p>
            <a:pPr marL="0" indent="0" algn="l">
              <a:buNone/>
            </a:pPr>
            <a:endParaRPr lang="fr-FR"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210430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ctr">
              <a:buNone/>
            </a:pPr>
            <a:endParaRPr lang="en-US" sz="3600" b="1" kern="0" dirty="0">
              <a:solidFill>
                <a:srgbClr val="1D2228"/>
              </a:solidFill>
              <a:latin typeface="+mj-lt"/>
              <a:ea typeface="Times New Roman" panose="02020603050405020304" pitchFamily="18" charset="0"/>
              <a:cs typeface="Arial" panose="020B0604020202020204" pitchFamily="34" charset="0"/>
            </a:endParaRPr>
          </a:p>
          <a:p>
            <a:pPr marL="0" indent="0" algn="ctr">
              <a:buNone/>
            </a:pPr>
            <a:r>
              <a:rPr lang="en-US" sz="3600" b="1" kern="0" dirty="0">
                <a:solidFill>
                  <a:srgbClr val="1D2228"/>
                </a:solidFill>
                <a:latin typeface="+mj-lt"/>
                <a:ea typeface="Times New Roman" panose="02020603050405020304" pitchFamily="18" charset="0"/>
                <a:cs typeface="Arial" panose="020B0604020202020204" pitchFamily="34" charset="0"/>
              </a:rPr>
              <a:t>c</a:t>
            </a:r>
            <a:r>
              <a:rPr lang="en-US" sz="3600" b="1" kern="0" dirty="0">
                <a:solidFill>
                  <a:srgbClr val="1D2228"/>
                </a:solidFill>
                <a:effectLst/>
                <a:latin typeface="+mj-lt"/>
                <a:ea typeface="Times New Roman" panose="02020603050405020304" pitchFamily="18" charset="0"/>
                <a:cs typeface="Arial" panose="020B0604020202020204" pitchFamily="34" charset="0"/>
              </a:rPr>
              <a:t>)Magistrate's Courts:</a:t>
            </a:r>
            <a:r>
              <a:rPr lang="en-US" sz="3600" kern="0" dirty="0">
                <a:solidFill>
                  <a:srgbClr val="1D2228"/>
                </a:solidFill>
                <a:effectLst/>
                <a:latin typeface="+mj-lt"/>
                <a:ea typeface="Times New Roman" panose="02020603050405020304" pitchFamily="18" charset="0"/>
                <a:cs typeface="Arial" panose="020B0604020202020204" pitchFamily="34" charset="0"/>
              </a:rPr>
              <a:t> </a:t>
            </a:r>
          </a:p>
          <a:p>
            <a:pPr marL="0" indent="0" algn="ctr">
              <a:buNone/>
            </a:pPr>
            <a:endParaRPr lang="en-US" sz="3600" kern="0" dirty="0">
              <a:solidFill>
                <a:srgbClr val="1D2228"/>
              </a:solidFill>
              <a:effectLst/>
              <a:latin typeface="+mj-lt"/>
              <a:ea typeface="Times New Roman" panose="02020603050405020304" pitchFamily="18" charset="0"/>
              <a:cs typeface="Arial" panose="020B0604020202020204" pitchFamily="34" charset="0"/>
            </a:endParaRPr>
          </a:p>
          <a:p>
            <a:pPr marL="0" indent="0" algn="l">
              <a:lnSpc>
                <a:spcPct val="150000"/>
              </a:lnSpc>
              <a:buNone/>
            </a:pPr>
            <a:r>
              <a:rPr lang="en-US" sz="2800" kern="0" dirty="0">
                <a:solidFill>
                  <a:srgbClr val="1D2228"/>
                </a:solidFill>
                <a:effectLst/>
                <a:ea typeface="Times New Roman" panose="02020603050405020304" pitchFamily="18" charset="0"/>
              </a:rPr>
              <a:t>Magistrates’ Courts are the lowest courts in the British judicial system. They handle minor criminal offenses, preliminary hearings for more serious cases, and some civil matters. Cases in Magistrates' Courts are usually presided over by a bench of magistrates or a District Judge.</a:t>
            </a:r>
            <a:endParaRPr lang="fr-FR" sz="2800" b="0" i="0" u="none" strike="noStrike" baseline="0" dirty="0">
              <a:solidFill>
                <a:srgbClr val="000000"/>
              </a:solidFill>
            </a:endParaRPr>
          </a:p>
        </p:txBody>
      </p:sp>
    </p:spTree>
    <p:extLst>
      <p:ext uri="{BB962C8B-B14F-4D97-AF65-F5344CB8AC3E}">
        <p14:creationId xmlns:p14="http://schemas.microsoft.com/office/powerpoint/2010/main" val="821139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buNone/>
            </a:pPr>
            <a:r>
              <a:rPr lang="en-US" sz="3600" b="1" kern="0" dirty="0">
                <a:solidFill>
                  <a:srgbClr val="1D2228"/>
                </a:solidFill>
                <a:effectLst/>
                <a:latin typeface="+mj-lt"/>
                <a:ea typeface="Times New Roman" panose="02020603050405020304" pitchFamily="18" charset="0"/>
                <a:cs typeface="Arial" panose="020B0604020202020204" pitchFamily="34" charset="0"/>
              </a:rPr>
              <a:t>3. The Legal Profession:</a:t>
            </a:r>
          </a:p>
          <a:p>
            <a:pPr marL="0" indent="0">
              <a:buNone/>
            </a:pPr>
            <a:endParaRPr lang="en-US" sz="3600" b="1" kern="0" dirty="0">
              <a:solidFill>
                <a:srgbClr val="1D2228"/>
              </a:solidFill>
              <a:latin typeface="+mj-lt"/>
              <a:ea typeface="Times New Roman" panose="02020603050405020304" pitchFamily="18" charset="0"/>
              <a:cs typeface="Arial" panose="020B0604020202020204" pitchFamily="34" charset="0"/>
            </a:endParaRPr>
          </a:p>
          <a:p>
            <a:pPr marL="0" indent="0">
              <a:lnSpc>
                <a:spcPct val="150000"/>
              </a:lnSpc>
              <a:buNone/>
            </a:pPr>
            <a:r>
              <a:rPr lang="en-US" sz="2800" b="0" i="0" dirty="0">
                <a:effectLst/>
              </a:rPr>
              <a:t>The legal profession is made up of solicitors and barristers who provide legal advice and representation to clients. Solicitors typically handle the day-to-day legal work, such as drafting documents and advising clients, while barristers specialize in advocacy and represent clients in court.</a:t>
            </a:r>
            <a:endParaRPr lang="en-US" sz="2800" b="1" kern="0" dirty="0">
              <a:solidFill>
                <a:srgbClr val="1D2228"/>
              </a:solidFill>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19332259"/>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351</TotalTime>
  <Words>778</Words>
  <Application>Microsoft Office PowerPoint</Application>
  <PresentationFormat>Grand écran</PresentationFormat>
  <Paragraphs>46</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Century Gothic</vt:lpstr>
      <vt:lpstr>Times New Roman</vt:lpstr>
      <vt:lpstr>Wingdings 3</vt:lpstr>
      <vt:lpstr>Brin</vt:lpstr>
      <vt:lpstr>Lecture VII  The Structure of the British Judicial System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33</cp:revision>
  <dcterms:created xsi:type="dcterms:W3CDTF">2023-10-06T13:08:38Z</dcterms:created>
  <dcterms:modified xsi:type="dcterms:W3CDTF">2023-11-18T10:14:36Z</dcterms:modified>
</cp:coreProperties>
</file>