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66" r:id="rId3"/>
    <p:sldId id="369" r:id="rId4"/>
    <p:sldId id="368" r:id="rId5"/>
    <p:sldId id="390" r:id="rId6"/>
    <p:sldId id="370" r:id="rId7"/>
    <p:sldId id="371" r:id="rId8"/>
    <p:sldId id="372" r:id="rId9"/>
    <p:sldId id="373" r:id="rId10"/>
    <p:sldId id="374" r:id="rId11"/>
    <p:sldId id="375" r:id="rId12"/>
    <p:sldId id="376" r:id="rId13"/>
    <p:sldId id="377" r:id="rId14"/>
    <p:sldId id="378" r:id="rId15"/>
    <p:sldId id="379" r:id="rId16"/>
    <p:sldId id="380" r:id="rId17"/>
    <p:sldId id="381" r:id="rId18"/>
    <p:sldId id="384" r:id="rId19"/>
    <p:sldId id="383" r:id="rId20"/>
    <p:sldId id="382" r:id="rId21"/>
    <p:sldId id="389" r:id="rId22"/>
    <p:sldId id="385" r:id="rId23"/>
    <p:sldId id="386" r:id="rId24"/>
    <p:sldId id="387" r:id="rId25"/>
    <p:sldId id="388" r:id="rId2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houb" initials="M" lastIdx="2" clrIdx="0">
    <p:extLst>
      <p:ext uri="{19B8F6BF-5375-455C-9EA6-DF929625EA0E}">
        <p15:presenceInfo xmlns:p15="http://schemas.microsoft.com/office/powerpoint/2012/main" userId="Mihoub"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6600"/>
    <a:srgbClr val="A50021"/>
    <a:srgbClr val="FF5B7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39" autoAdjust="0"/>
    <p:restoredTop sz="94434" autoAdjust="0"/>
  </p:normalViewPr>
  <p:slideViewPr>
    <p:cSldViewPr snapToGrid="0">
      <p:cViewPr varScale="1">
        <p:scale>
          <a:sx n="86" d="100"/>
          <a:sy n="86" d="100"/>
        </p:scale>
        <p:origin x="39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629C13-F01A-4ADB-809D-09D4134F062F}" type="datetimeFigureOut">
              <a:rPr lang="fr-FR" smtClean="0"/>
              <a:t>26/01/2023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F88ACC-5912-46F6-A17B-F064B6F1DEC7}" type="slidenum">
              <a:rPr lang="fr-FR" smtClean="0"/>
              <a:t>‹N°›</a:t>
            </a:fld>
            <a:endParaRPr lang="fr-FR"/>
          </a:p>
        </p:txBody>
      </p:sp>
    </p:spTree>
    <p:extLst>
      <p:ext uri="{BB962C8B-B14F-4D97-AF65-F5344CB8AC3E}">
        <p14:creationId xmlns:p14="http://schemas.microsoft.com/office/powerpoint/2010/main" val="2453253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Merci Monsieur le Président du Jury, </a:t>
            </a:r>
          </a:p>
          <a:p>
            <a:r>
              <a:rPr lang="fr-FR" sz="1200" kern="1200" dirty="0">
                <a:solidFill>
                  <a:schemeClr val="tx1"/>
                </a:solidFill>
                <a:effectLst/>
                <a:latin typeface="+mn-lt"/>
                <a:ea typeface="+mn-ea"/>
                <a:cs typeface="+mn-cs"/>
              </a:rPr>
              <a:t>Excellence Monsieur le Président du jury,</a:t>
            </a:r>
          </a:p>
          <a:p>
            <a:r>
              <a:rPr lang="fr-FR" sz="1200" kern="1200" dirty="0">
                <a:solidFill>
                  <a:schemeClr val="tx1"/>
                </a:solidFill>
                <a:effectLst/>
                <a:latin typeface="+mn-lt"/>
                <a:ea typeface="+mn-ea"/>
                <a:cs typeface="+mn-cs"/>
              </a:rPr>
              <a:t>Honorables membres du jury,</a:t>
            </a:r>
          </a:p>
          <a:p>
            <a:r>
              <a:rPr lang="fr-FR" sz="1200" kern="1200" dirty="0">
                <a:solidFill>
                  <a:schemeClr val="tx1"/>
                </a:solidFill>
                <a:effectLst/>
                <a:latin typeface="+mn-lt"/>
                <a:ea typeface="+mn-ea"/>
                <a:cs typeface="+mn-cs"/>
              </a:rPr>
              <a:t>Chers parents, profs, collèges et amis </a:t>
            </a:r>
            <a:r>
              <a:rPr lang="fr-FR" sz="1200" kern="1200" dirty="0" err="1">
                <a:solidFill>
                  <a:schemeClr val="tx1"/>
                </a:solidFill>
                <a:effectLst/>
                <a:latin typeface="+mn-lt"/>
                <a:ea typeface="+mn-ea"/>
                <a:cs typeface="+mn-cs"/>
              </a:rPr>
              <a:t>Salamo</a:t>
            </a:r>
            <a:r>
              <a:rPr lang="fr-FR" sz="1200" kern="1200" dirty="0">
                <a:solidFill>
                  <a:schemeClr val="tx1"/>
                </a:solidFill>
                <a:effectLst/>
                <a:latin typeface="+mn-lt"/>
                <a:ea typeface="+mn-ea"/>
                <a:cs typeface="+mn-cs"/>
              </a:rPr>
              <a:t> </a:t>
            </a:r>
            <a:r>
              <a:rPr lang="fr-FR" sz="1200" kern="1200" dirty="0" err="1">
                <a:solidFill>
                  <a:schemeClr val="tx1"/>
                </a:solidFill>
                <a:effectLst/>
                <a:latin typeface="+mn-lt"/>
                <a:ea typeface="+mn-ea"/>
                <a:cs typeface="+mn-cs"/>
              </a:rPr>
              <a:t>Alaykom</a:t>
            </a:r>
            <a:r>
              <a:rPr lang="fr-FR" sz="1200" kern="1200" dirty="0">
                <a:solidFill>
                  <a:schemeClr val="tx1"/>
                </a:solidFill>
                <a:effectLst/>
                <a:latin typeface="+mn-lt"/>
                <a:ea typeface="+mn-ea"/>
                <a:cs typeface="+mn-cs"/>
              </a:rPr>
              <a:t>.</a:t>
            </a:r>
          </a:p>
          <a:p>
            <a:r>
              <a:rPr lang="fr-FR" sz="1200" kern="1200" dirty="0">
                <a:solidFill>
                  <a:schemeClr val="tx1"/>
                </a:solidFill>
                <a:effectLst/>
                <a:latin typeface="+mn-lt"/>
                <a:ea typeface="+mn-ea"/>
                <a:cs typeface="+mn-cs"/>
              </a:rPr>
              <a:t>J'ai l’honneur de vous présenter mon travail de de thèse de doctorat en sciences intitulé par : </a:t>
            </a:r>
          </a:p>
          <a:p>
            <a:r>
              <a:rPr lang="fr-FR" sz="1200" kern="1200" dirty="0">
                <a:solidFill>
                  <a:schemeClr val="tx1"/>
                </a:solidFill>
                <a:effectLst/>
                <a:latin typeface="+mn-lt"/>
                <a:ea typeface="+mn-ea"/>
                <a:cs typeface="+mn-cs"/>
              </a:rPr>
              <a:t>« Le </a:t>
            </a:r>
            <a:r>
              <a:rPr lang="fr-FR" sz="1200" kern="1200" dirty="0" err="1">
                <a:solidFill>
                  <a:schemeClr val="tx1"/>
                </a:solidFill>
                <a:effectLst/>
                <a:latin typeface="+mn-lt"/>
                <a:ea typeface="+mn-ea"/>
                <a:cs typeface="+mn-cs"/>
              </a:rPr>
              <a:t>setraming</a:t>
            </a:r>
            <a:r>
              <a:rPr lang="fr-FR" sz="1200" kern="1200" dirty="0">
                <a:solidFill>
                  <a:schemeClr val="tx1"/>
                </a:solidFill>
                <a:effectLst/>
                <a:latin typeface="+mn-lt"/>
                <a:ea typeface="+mn-ea"/>
                <a:cs typeface="+mn-cs"/>
              </a:rPr>
              <a:t> vidéo dans les réseaux véhiculaires </a:t>
            </a:r>
            <a:r>
              <a:rPr lang="fr-FR" sz="1200" kern="1200" dirty="0" err="1">
                <a:solidFill>
                  <a:schemeClr val="tx1"/>
                </a:solidFill>
                <a:effectLst/>
                <a:latin typeface="+mn-lt"/>
                <a:ea typeface="+mn-ea"/>
                <a:cs typeface="+mn-cs"/>
              </a:rPr>
              <a:t>ad-hoc</a:t>
            </a:r>
            <a:r>
              <a:rPr lang="fr-FR" sz="1200" kern="1200" dirty="0">
                <a:solidFill>
                  <a:schemeClr val="tx1"/>
                </a:solidFill>
                <a:effectLst/>
                <a:latin typeface="+mn-lt"/>
                <a:ea typeface="+mn-ea"/>
                <a:cs typeface="+mn-cs"/>
              </a:rPr>
              <a:t>".</a:t>
            </a:r>
          </a:p>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1</a:t>
            </a:fld>
            <a:endParaRPr lang="fr-FR"/>
          </a:p>
        </p:txBody>
      </p:sp>
    </p:spTree>
    <p:extLst>
      <p:ext uri="{BB962C8B-B14F-4D97-AF65-F5344CB8AC3E}">
        <p14:creationId xmlns:p14="http://schemas.microsoft.com/office/powerpoint/2010/main" val="2230219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10</a:t>
            </a:fld>
            <a:endParaRPr lang="fr-FR"/>
          </a:p>
        </p:txBody>
      </p:sp>
    </p:spTree>
    <p:extLst>
      <p:ext uri="{BB962C8B-B14F-4D97-AF65-F5344CB8AC3E}">
        <p14:creationId xmlns:p14="http://schemas.microsoft.com/office/powerpoint/2010/main" val="41471422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11</a:t>
            </a:fld>
            <a:endParaRPr lang="fr-FR"/>
          </a:p>
        </p:txBody>
      </p:sp>
    </p:spTree>
    <p:extLst>
      <p:ext uri="{BB962C8B-B14F-4D97-AF65-F5344CB8AC3E}">
        <p14:creationId xmlns:p14="http://schemas.microsoft.com/office/powerpoint/2010/main" val="16560385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12</a:t>
            </a:fld>
            <a:endParaRPr lang="fr-FR"/>
          </a:p>
        </p:txBody>
      </p:sp>
    </p:spTree>
    <p:extLst>
      <p:ext uri="{BB962C8B-B14F-4D97-AF65-F5344CB8AC3E}">
        <p14:creationId xmlns:p14="http://schemas.microsoft.com/office/powerpoint/2010/main" val="10260689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13</a:t>
            </a:fld>
            <a:endParaRPr lang="fr-FR"/>
          </a:p>
        </p:txBody>
      </p:sp>
    </p:spTree>
    <p:extLst>
      <p:ext uri="{BB962C8B-B14F-4D97-AF65-F5344CB8AC3E}">
        <p14:creationId xmlns:p14="http://schemas.microsoft.com/office/powerpoint/2010/main" val="37989291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14</a:t>
            </a:fld>
            <a:endParaRPr lang="fr-FR"/>
          </a:p>
        </p:txBody>
      </p:sp>
    </p:spTree>
    <p:extLst>
      <p:ext uri="{BB962C8B-B14F-4D97-AF65-F5344CB8AC3E}">
        <p14:creationId xmlns:p14="http://schemas.microsoft.com/office/powerpoint/2010/main" val="30215935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15</a:t>
            </a:fld>
            <a:endParaRPr lang="fr-FR"/>
          </a:p>
        </p:txBody>
      </p:sp>
    </p:spTree>
    <p:extLst>
      <p:ext uri="{BB962C8B-B14F-4D97-AF65-F5344CB8AC3E}">
        <p14:creationId xmlns:p14="http://schemas.microsoft.com/office/powerpoint/2010/main" val="15313795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16</a:t>
            </a:fld>
            <a:endParaRPr lang="fr-FR"/>
          </a:p>
        </p:txBody>
      </p:sp>
    </p:spTree>
    <p:extLst>
      <p:ext uri="{BB962C8B-B14F-4D97-AF65-F5344CB8AC3E}">
        <p14:creationId xmlns:p14="http://schemas.microsoft.com/office/powerpoint/2010/main" val="26359933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17</a:t>
            </a:fld>
            <a:endParaRPr lang="fr-FR"/>
          </a:p>
        </p:txBody>
      </p:sp>
    </p:spTree>
    <p:extLst>
      <p:ext uri="{BB962C8B-B14F-4D97-AF65-F5344CB8AC3E}">
        <p14:creationId xmlns:p14="http://schemas.microsoft.com/office/powerpoint/2010/main" val="13601510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18</a:t>
            </a:fld>
            <a:endParaRPr lang="fr-FR"/>
          </a:p>
        </p:txBody>
      </p:sp>
    </p:spTree>
    <p:extLst>
      <p:ext uri="{BB962C8B-B14F-4D97-AF65-F5344CB8AC3E}">
        <p14:creationId xmlns:p14="http://schemas.microsoft.com/office/powerpoint/2010/main" val="18020827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19</a:t>
            </a:fld>
            <a:endParaRPr lang="fr-FR"/>
          </a:p>
        </p:txBody>
      </p:sp>
    </p:spTree>
    <p:extLst>
      <p:ext uri="{BB962C8B-B14F-4D97-AF65-F5344CB8AC3E}">
        <p14:creationId xmlns:p14="http://schemas.microsoft.com/office/powerpoint/2010/main" val="107760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2</a:t>
            </a:fld>
            <a:endParaRPr lang="fr-FR"/>
          </a:p>
        </p:txBody>
      </p:sp>
    </p:spTree>
    <p:extLst>
      <p:ext uri="{BB962C8B-B14F-4D97-AF65-F5344CB8AC3E}">
        <p14:creationId xmlns:p14="http://schemas.microsoft.com/office/powerpoint/2010/main" val="28140189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20</a:t>
            </a:fld>
            <a:endParaRPr lang="fr-FR"/>
          </a:p>
        </p:txBody>
      </p:sp>
    </p:spTree>
    <p:extLst>
      <p:ext uri="{BB962C8B-B14F-4D97-AF65-F5344CB8AC3E}">
        <p14:creationId xmlns:p14="http://schemas.microsoft.com/office/powerpoint/2010/main" val="3368243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21</a:t>
            </a:fld>
            <a:endParaRPr lang="fr-FR"/>
          </a:p>
        </p:txBody>
      </p:sp>
    </p:spTree>
    <p:extLst>
      <p:ext uri="{BB962C8B-B14F-4D97-AF65-F5344CB8AC3E}">
        <p14:creationId xmlns:p14="http://schemas.microsoft.com/office/powerpoint/2010/main" val="16845231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22</a:t>
            </a:fld>
            <a:endParaRPr lang="fr-FR"/>
          </a:p>
        </p:txBody>
      </p:sp>
    </p:spTree>
    <p:extLst>
      <p:ext uri="{BB962C8B-B14F-4D97-AF65-F5344CB8AC3E}">
        <p14:creationId xmlns:p14="http://schemas.microsoft.com/office/powerpoint/2010/main" val="12245449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23</a:t>
            </a:fld>
            <a:endParaRPr lang="fr-FR"/>
          </a:p>
        </p:txBody>
      </p:sp>
    </p:spTree>
    <p:extLst>
      <p:ext uri="{BB962C8B-B14F-4D97-AF65-F5344CB8AC3E}">
        <p14:creationId xmlns:p14="http://schemas.microsoft.com/office/powerpoint/2010/main" val="10423661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24</a:t>
            </a:fld>
            <a:endParaRPr lang="fr-FR"/>
          </a:p>
        </p:txBody>
      </p:sp>
    </p:spTree>
    <p:extLst>
      <p:ext uri="{BB962C8B-B14F-4D97-AF65-F5344CB8AC3E}">
        <p14:creationId xmlns:p14="http://schemas.microsoft.com/office/powerpoint/2010/main" val="30739037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25</a:t>
            </a:fld>
            <a:endParaRPr lang="fr-FR"/>
          </a:p>
        </p:txBody>
      </p:sp>
    </p:spTree>
    <p:extLst>
      <p:ext uri="{BB962C8B-B14F-4D97-AF65-F5344CB8AC3E}">
        <p14:creationId xmlns:p14="http://schemas.microsoft.com/office/powerpoint/2010/main" val="12055154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3</a:t>
            </a:fld>
            <a:endParaRPr lang="fr-FR"/>
          </a:p>
        </p:txBody>
      </p:sp>
    </p:spTree>
    <p:extLst>
      <p:ext uri="{BB962C8B-B14F-4D97-AF65-F5344CB8AC3E}">
        <p14:creationId xmlns:p14="http://schemas.microsoft.com/office/powerpoint/2010/main" val="34892090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4</a:t>
            </a:fld>
            <a:endParaRPr lang="fr-FR"/>
          </a:p>
        </p:txBody>
      </p:sp>
    </p:spTree>
    <p:extLst>
      <p:ext uri="{BB962C8B-B14F-4D97-AF65-F5344CB8AC3E}">
        <p14:creationId xmlns:p14="http://schemas.microsoft.com/office/powerpoint/2010/main" val="39404202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5</a:t>
            </a:fld>
            <a:endParaRPr lang="fr-FR"/>
          </a:p>
        </p:txBody>
      </p:sp>
    </p:spTree>
    <p:extLst>
      <p:ext uri="{BB962C8B-B14F-4D97-AF65-F5344CB8AC3E}">
        <p14:creationId xmlns:p14="http://schemas.microsoft.com/office/powerpoint/2010/main" val="24981070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6</a:t>
            </a:fld>
            <a:endParaRPr lang="fr-FR"/>
          </a:p>
        </p:txBody>
      </p:sp>
    </p:spTree>
    <p:extLst>
      <p:ext uri="{BB962C8B-B14F-4D97-AF65-F5344CB8AC3E}">
        <p14:creationId xmlns:p14="http://schemas.microsoft.com/office/powerpoint/2010/main" val="11437373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7</a:t>
            </a:fld>
            <a:endParaRPr lang="fr-FR"/>
          </a:p>
        </p:txBody>
      </p:sp>
    </p:spTree>
    <p:extLst>
      <p:ext uri="{BB962C8B-B14F-4D97-AF65-F5344CB8AC3E}">
        <p14:creationId xmlns:p14="http://schemas.microsoft.com/office/powerpoint/2010/main" val="18316259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8</a:t>
            </a:fld>
            <a:endParaRPr lang="fr-FR"/>
          </a:p>
        </p:txBody>
      </p:sp>
    </p:spTree>
    <p:extLst>
      <p:ext uri="{BB962C8B-B14F-4D97-AF65-F5344CB8AC3E}">
        <p14:creationId xmlns:p14="http://schemas.microsoft.com/office/powerpoint/2010/main" val="42096604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9</a:t>
            </a:fld>
            <a:endParaRPr lang="fr-FR"/>
          </a:p>
        </p:txBody>
      </p:sp>
    </p:spTree>
    <p:extLst>
      <p:ext uri="{BB962C8B-B14F-4D97-AF65-F5344CB8AC3E}">
        <p14:creationId xmlns:p14="http://schemas.microsoft.com/office/powerpoint/2010/main" val="1998378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3A2786-0E61-4C99-B502-40E49B398C1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9B18EF90-BC14-4185-A44E-99CAE383ED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39725D4-EF92-4002-8B3E-4AD8A4E95B75}"/>
              </a:ext>
            </a:extLst>
          </p:cNvPr>
          <p:cNvSpPr>
            <a:spLocks noGrp="1"/>
          </p:cNvSpPr>
          <p:nvPr>
            <p:ph type="dt" sz="half" idx="10"/>
          </p:nvPr>
        </p:nvSpPr>
        <p:spPr/>
        <p:txBody>
          <a:bodyPr/>
          <a:lstStyle/>
          <a:p>
            <a:fld id="{00725A5F-F068-4C99-93D9-E20043F3A5E9}" type="datetimeFigureOut">
              <a:rPr lang="fr-FR" smtClean="0"/>
              <a:t>26/01/2023</a:t>
            </a:fld>
            <a:endParaRPr lang="fr-FR"/>
          </a:p>
        </p:txBody>
      </p:sp>
      <p:sp>
        <p:nvSpPr>
          <p:cNvPr id="5" name="Espace réservé du pied de page 4">
            <a:extLst>
              <a:ext uri="{FF2B5EF4-FFF2-40B4-BE49-F238E27FC236}">
                <a16:creationId xmlns:a16="http://schemas.microsoft.com/office/drawing/2014/main" id="{333142F0-7FD0-46DA-B1BC-2D091D5B12B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17B4869-7FC5-4BB2-AA34-73D3C8454069}"/>
              </a:ext>
            </a:extLst>
          </p:cNvPr>
          <p:cNvSpPr>
            <a:spLocks noGrp="1"/>
          </p:cNvSpPr>
          <p:nvPr>
            <p:ph type="sldNum" sz="quarter" idx="12"/>
          </p:nvPr>
        </p:nvSpPr>
        <p:spPr/>
        <p:txBody>
          <a:bodyPr/>
          <a:lstStyle/>
          <a:p>
            <a:fld id="{7425ABE0-9D64-40BE-84D1-BEC676758112}" type="slidenum">
              <a:rPr lang="fr-FR" smtClean="0"/>
              <a:t>‹N°›</a:t>
            </a:fld>
            <a:endParaRPr lang="fr-FR"/>
          </a:p>
        </p:txBody>
      </p:sp>
    </p:spTree>
    <p:extLst>
      <p:ext uri="{BB962C8B-B14F-4D97-AF65-F5344CB8AC3E}">
        <p14:creationId xmlns:p14="http://schemas.microsoft.com/office/powerpoint/2010/main" val="1181323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7AEF06-4E22-41D1-A463-CC1365C90DB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B58BCF68-B297-4653-922F-07C2F262C274}"/>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4E1399E-4015-428E-9D1B-D656DAC4DE87}"/>
              </a:ext>
            </a:extLst>
          </p:cNvPr>
          <p:cNvSpPr>
            <a:spLocks noGrp="1"/>
          </p:cNvSpPr>
          <p:nvPr>
            <p:ph type="dt" sz="half" idx="10"/>
          </p:nvPr>
        </p:nvSpPr>
        <p:spPr/>
        <p:txBody>
          <a:bodyPr/>
          <a:lstStyle/>
          <a:p>
            <a:fld id="{00725A5F-F068-4C99-93D9-E20043F3A5E9}" type="datetimeFigureOut">
              <a:rPr lang="fr-FR" smtClean="0"/>
              <a:t>26/01/2023</a:t>
            </a:fld>
            <a:endParaRPr lang="fr-FR"/>
          </a:p>
        </p:txBody>
      </p:sp>
      <p:sp>
        <p:nvSpPr>
          <p:cNvPr id="5" name="Espace réservé du pied de page 4">
            <a:extLst>
              <a:ext uri="{FF2B5EF4-FFF2-40B4-BE49-F238E27FC236}">
                <a16:creationId xmlns:a16="http://schemas.microsoft.com/office/drawing/2014/main" id="{AAEC45E4-52B7-4DC0-8107-A938E6C86D9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15BA3E2-0F0C-432F-AC06-F27B3541A28C}"/>
              </a:ext>
            </a:extLst>
          </p:cNvPr>
          <p:cNvSpPr>
            <a:spLocks noGrp="1"/>
          </p:cNvSpPr>
          <p:nvPr>
            <p:ph type="sldNum" sz="quarter" idx="12"/>
          </p:nvPr>
        </p:nvSpPr>
        <p:spPr/>
        <p:txBody>
          <a:bodyPr/>
          <a:lstStyle/>
          <a:p>
            <a:fld id="{7425ABE0-9D64-40BE-84D1-BEC676758112}" type="slidenum">
              <a:rPr lang="fr-FR" smtClean="0"/>
              <a:t>‹N°›</a:t>
            </a:fld>
            <a:endParaRPr lang="fr-FR"/>
          </a:p>
        </p:txBody>
      </p:sp>
    </p:spTree>
    <p:extLst>
      <p:ext uri="{BB962C8B-B14F-4D97-AF65-F5344CB8AC3E}">
        <p14:creationId xmlns:p14="http://schemas.microsoft.com/office/powerpoint/2010/main" val="3963550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BFD4D072-4B60-4EFA-985F-0D9E981E6CB7}"/>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F656BD2-42D0-4714-8719-909F5266F253}"/>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7BB32A1-B12A-4FBC-9386-D57F7DE81FC7}"/>
              </a:ext>
            </a:extLst>
          </p:cNvPr>
          <p:cNvSpPr>
            <a:spLocks noGrp="1"/>
          </p:cNvSpPr>
          <p:nvPr>
            <p:ph type="dt" sz="half" idx="10"/>
          </p:nvPr>
        </p:nvSpPr>
        <p:spPr/>
        <p:txBody>
          <a:bodyPr/>
          <a:lstStyle/>
          <a:p>
            <a:fld id="{00725A5F-F068-4C99-93D9-E20043F3A5E9}" type="datetimeFigureOut">
              <a:rPr lang="fr-FR" smtClean="0"/>
              <a:t>26/01/2023</a:t>
            </a:fld>
            <a:endParaRPr lang="fr-FR"/>
          </a:p>
        </p:txBody>
      </p:sp>
      <p:sp>
        <p:nvSpPr>
          <p:cNvPr id="5" name="Espace réservé du pied de page 4">
            <a:extLst>
              <a:ext uri="{FF2B5EF4-FFF2-40B4-BE49-F238E27FC236}">
                <a16:creationId xmlns:a16="http://schemas.microsoft.com/office/drawing/2014/main" id="{15D1A652-2EA9-48BD-9DEE-98C8C050AE0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B244054-7BB7-4BAF-8EEC-1FC6014839D8}"/>
              </a:ext>
            </a:extLst>
          </p:cNvPr>
          <p:cNvSpPr>
            <a:spLocks noGrp="1"/>
          </p:cNvSpPr>
          <p:nvPr>
            <p:ph type="sldNum" sz="quarter" idx="12"/>
          </p:nvPr>
        </p:nvSpPr>
        <p:spPr/>
        <p:txBody>
          <a:bodyPr/>
          <a:lstStyle/>
          <a:p>
            <a:fld id="{7425ABE0-9D64-40BE-84D1-BEC676758112}" type="slidenum">
              <a:rPr lang="fr-FR" smtClean="0"/>
              <a:t>‹N°›</a:t>
            </a:fld>
            <a:endParaRPr lang="fr-FR"/>
          </a:p>
        </p:txBody>
      </p:sp>
    </p:spTree>
    <p:extLst>
      <p:ext uri="{BB962C8B-B14F-4D97-AF65-F5344CB8AC3E}">
        <p14:creationId xmlns:p14="http://schemas.microsoft.com/office/powerpoint/2010/main" val="4272569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2CA1C8-7632-4AC3-8BA9-8261AC8F26F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7E8F346-57F1-4EA8-ADCD-A263E6DD9171}"/>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4D123F4-44A6-4473-99F8-3ACBCF358CAC}"/>
              </a:ext>
            </a:extLst>
          </p:cNvPr>
          <p:cNvSpPr>
            <a:spLocks noGrp="1"/>
          </p:cNvSpPr>
          <p:nvPr>
            <p:ph type="dt" sz="half" idx="10"/>
          </p:nvPr>
        </p:nvSpPr>
        <p:spPr/>
        <p:txBody>
          <a:bodyPr/>
          <a:lstStyle/>
          <a:p>
            <a:fld id="{00725A5F-F068-4C99-93D9-E20043F3A5E9}" type="datetimeFigureOut">
              <a:rPr lang="fr-FR" smtClean="0"/>
              <a:t>26/01/2023</a:t>
            </a:fld>
            <a:endParaRPr lang="fr-FR"/>
          </a:p>
        </p:txBody>
      </p:sp>
      <p:sp>
        <p:nvSpPr>
          <p:cNvPr id="5" name="Espace réservé du pied de page 4">
            <a:extLst>
              <a:ext uri="{FF2B5EF4-FFF2-40B4-BE49-F238E27FC236}">
                <a16:creationId xmlns:a16="http://schemas.microsoft.com/office/drawing/2014/main" id="{241C441E-C4CD-4C7F-ABEF-501C92C614B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93B46A0-64AD-41F6-B8DF-073772199CA9}"/>
              </a:ext>
            </a:extLst>
          </p:cNvPr>
          <p:cNvSpPr>
            <a:spLocks noGrp="1"/>
          </p:cNvSpPr>
          <p:nvPr>
            <p:ph type="sldNum" sz="quarter" idx="12"/>
          </p:nvPr>
        </p:nvSpPr>
        <p:spPr/>
        <p:txBody>
          <a:bodyPr/>
          <a:lstStyle/>
          <a:p>
            <a:fld id="{7425ABE0-9D64-40BE-84D1-BEC676758112}" type="slidenum">
              <a:rPr lang="fr-FR" smtClean="0"/>
              <a:t>‹N°›</a:t>
            </a:fld>
            <a:endParaRPr lang="fr-FR"/>
          </a:p>
        </p:txBody>
      </p:sp>
    </p:spTree>
    <p:extLst>
      <p:ext uri="{BB962C8B-B14F-4D97-AF65-F5344CB8AC3E}">
        <p14:creationId xmlns:p14="http://schemas.microsoft.com/office/powerpoint/2010/main" val="568015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BA7914-B916-4A1F-A9BC-DF752003A8C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205A6E6-88E1-4751-BB2F-7246C89847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C7BD4514-B83E-4392-9C03-85806278B138}"/>
              </a:ext>
            </a:extLst>
          </p:cNvPr>
          <p:cNvSpPr>
            <a:spLocks noGrp="1"/>
          </p:cNvSpPr>
          <p:nvPr>
            <p:ph type="dt" sz="half" idx="10"/>
          </p:nvPr>
        </p:nvSpPr>
        <p:spPr/>
        <p:txBody>
          <a:bodyPr/>
          <a:lstStyle/>
          <a:p>
            <a:fld id="{00725A5F-F068-4C99-93D9-E20043F3A5E9}" type="datetimeFigureOut">
              <a:rPr lang="fr-FR" smtClean="0"/>
              <a:t>26/01/2023</a:t>
            </a:fld>
            <a:endParaRPr lang="fr-FR"/>
          </a:p>
        </p:txBody>
      </p:sp>
      <p:sp>
        <p:nvSpPr>
          <p:cNvPr id="5" name="Espace réservé du pied de page 4">
            <a:extLst>
              <a:ext uri="{FF2B5EF4-FFF2-40B4-BE49-F238E27FC236}">
                <a16:creationId xmlns:a16="http://schemas.microsoft.com/office/drawing/2014/main" id="{700A4442-9BA5-4CA5-A90D-741F51002D1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296E594-53F2-4D01-9A91-11EAB9793FC3}"/>
              </a:ext>
            </a:extLst>
          </p:cNvPr>
          <p:cNvSpPr>
            <a:spLocks noGrp="1"/>
          </p:cNvSpPr>
          <p:nvPr>
            <p:ph type="sldNum" sz="quarter" idx="12"/>
          </p:nvPr>
        </p:nvSpPr>
        <p:spPr/>
        <p:txBody>
          <a:bodyPr/>
          <a:lstStyle/>
          <a:p>
            <a:fld id="{7425ABE0-9D64-40BE-84D1-BEC676758112}" type="slidenum">
              <a:rPr lang="fr-FR" smtClean="0"/>
              <a:t>‹N°›</a:t>
            </a:fld>
            <a:endParaRPr lang="fr-FR"/>
          </a:p>
        </p:txBody>
      </p:sp>
    </p:spTree>
    <p:extLst>
      <p:ext uri="{BB962C8B-B14F-4D97-AF65-F5344CB8AC3E}">
        <p14:creationId xmlns:p14="http://schemas.microsoft.com/office/powerpoint/2010/main" val="3451564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09F9C0-68DC-4BCE-A21C-9D4B6B36939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6B70904-B813-4B5B-8E85-A162B1102015}"/>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043A216-0416-4B4A-A99E-044A52DD3DEB}"/>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A4ACBEC7-6788-4BEE-84C0-F969CDDF237C}"/>
              </a:ext>
            </a:extLst>
          </p:cNvPr>
          <p:cNvSpPr>
            <a:spLocks noGrp="1"/>
          </p:cNvSpPr>
          <p:nvPr>
            <p:ph type="dt" sz="half" idx="10"/>
          </p:nvPr>
        </p:nvSpPr>
        <p:spPr/>
        <p:txBody>
          <a:bodyPr/>
          <a:lstStyle/>
          <a:p>
            <a:fld id="{00725A5F-F068-4C99-93D9-E20043F3A5E9}" type="datetimeFigureOut">
              <a:rPr lang="fr-FR" smtClean="0"/>
              <a:t>26/01/2023</a:t>
            </a:fld>
            <a:endParaRPr lang="fr-FR"/>
          </a:p>
        </p:txBody>
      </p:sp>
      <p:sp>
        <p:nvSpPr>
          <p:cNvPr id="6" name="Espace réservé du pied de page 5">
            <a:extLst>
              <a:ext uri="{FF2B5EF4-FFF2-40B4-BE49-F238E27FC236}">
                <a16:creationId xmlns:a16="http://schemas.microsoft.com/office/drawing/2014/main" id="{437C0AEC-3500-47EE-BC09-F043C3B8A3A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D783EF1-4AF3-4ABB-B2D1-AF9CB8874751}"/>
              </a:ext>
            </a:extLst>
          </p:cNvPr>
          <p:cNvSpPr>
            <a:spLocks noGrp="1"/>
          </p:cNvSpPr>
          <p:nvPr>
            <p:ph type="sldNum" sz="quarter" idx="12"/>
          </p:nvPr>
        </p:nvSpPr>
        <p:spPr/>
        <p:txBody>
          <a:bodyPr/>
          <a:lstStyle/>
          <a:p>
            <a:fld id="{7425ABE0-9D64-40BE-84D1-BEC676758112}" type="slidenum">
              <a:rPr lang="fr-FR" smtClean="0"/>
              <a:t>‹N°›</a:t>
            </a:fld>
            <a:endParaRPr lang="fr-FR"/>
          </a:p>
        </p:txBody>
      </p:sp>
    </p:spTree>
    <p:extLst>
      <p:ext uri="{BB962C8B-B14F-4D97-AF65-F5344CB8AC3E}">
        <p14:creationId xmlns:p14="http://schemas.microsoft.com/office/powerpoint/2010/main" val="3320160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6295D2-C7BD-4F13-872C-F46F7D9FB3B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1A800-F94C-4A84-96BF-1CF2033416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C951BFFD-0CF3-4DEB-A64D-E4E0B78C0266}"/>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1D58F93C-C59A-466F-ACED-D8DFC32B1C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4CDC266B-E7AE-495C-806C-F0510DC40106}"/>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30F47E5F-C18F-4AD1-B65D-F48CA17E785A}"/>
              </a:ext>
            </a:extLst>
          </p:cNvPr>
          <p:cNvSpPr>
            <a:spLocks noGrp="1"/>
          </p:cNvSpPr>
          <p:nvPr>
            <p:ph type="dt" sz="half" idx="10"/>
          </p:nvPr>
        </p:nvSpPr>
        <p:spPr/>
        <p:txBody>
          <a:bodyPr/>
          <a:lstStyle/>
          <a:p>
            <a:fld id="{00725A5F-F068-4C99-93D9-E20043F3A5E9}" type="datetimeFigureOut">
              <a:rPr lang="fr-FR" smtClean="0"/>
              <a:t>26/01/2023</a:t>
            </a:fld>
            <a:endParaRPr lang="fr-FR"/>
          </a:p>
        </p:txBody>
      </p:sp>
      <p:sp>
        <p:nvSpPr>
          <p:cNvPr id="8" name="Espace réservé du pied de page 7">
            <a:extLst>
              <a:ext uri="{FF2B5EF4-FFF2-40B4-BE49-F238E27FC236}">
                <a16:creationId xmlns:a16="http://schemas.microsoft.com/office/drawing/2014/main" id="{9DEC4C5B-2904-4411-AC0D-74243B31742F}"/>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FD6CFA9-D193-4BEE-970C-D02898BF3F21}"/>
              </a:ext>
            </a:extLst>
          </p:cNvPr>
          <p:cNvSpPr>
            <a:spLocks noGrp="1"/>
          </p:cNvSpPr>
          <p:nvPr>
            <p:ph type="sldNum" sz="quarter" idx="12"/>
          </p:nvPr>
        </p:nvSpPr>
        <p:spPr/>
        <p:txBody>
          <a:bodyPr/>
          <a:lstStyle/>
          <a:p>
            <a:fld id="{7425ABE0-9D64-40BE-84D1-BEC676758112}" type="slidenum">
              <a:rPr lang="fr-FR" smtClean="0"/>
              <a:t>‹N°›</a:t>
            </a:fld>
            <a:endParaRPr lang="fr-FR"/>
          </a:p>
        </p:txBody>
      </p:sp>
    </p:spTree>
    <p:extLst>
      <p:ext uri="{BB962C8B-B14F-4D97-AF65-F5344CB8AC3E}">
        <p14:creationId xmlns:p14="http://schemas.microsoft.com/office/powerpoint/2010/main" val="1009277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974E71-EBF3-4277-9DD4-890D60145E4F}"/>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B6B2B260-71C3-4307-BDF1-448D750AE9F7}"/>
              </a:ext>
            </a:extLst>
          </p:cNvPr>
          <p:cNvSpPr>
            <a:spLocks noGrp="1"/>
          </p:cNvSpPr>
          <p:nvPr>
            <p:ph type="dt" sz="half" idx="10"/>
          </p:nvPr>
        </p:nvSpPr>
        <p:spPr/>
        <p:txBody>
          <a:bodyPr/>
          <a:lstStyle/>
          <a:p>
            <a:fld id="{00725A5F-F068-4C99-93D9-E20043F3A5E9}" type="datetimeFigureOut">
              <a:rPr lang="fr-FR" smtClean="0"/>
              <a:t>26/01/2023</a:t>
            </a:fld>
            <a:endParaRPr lang="fr-FR"/>
          </a:p>
        </p:txBody>
      </p:sp>
      <p:sp>
        <p:nvSpPr>
          <p:cNvPr id="4" name="Espace réservé du pied de page 3">
            <a:extLst>
              <a:ext uri="{FF2B5EF4-FFF2-40B4-BE49-F238E27FC236}">
                <a16:creationId xmlns:a16="http://schemas.microsoft.com/office/drawing/2014/main" id="{B41FF710-81ED-40AA-8CAA-8B2477FC3B97}"/>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4BA31EF8-8080-4B65-8A77-AC96354DF1F6}"/>
              </a:ext>
            </a:extLst>
          </p:cNvPr>
          <p:cNvSpPr>
            <a:spLocks noGrp="1"/>
          </p:cNvSpPr>
          <p:nvPr>
            <p:ph type="sldNum" sz="quarter" idx="12"/>
          </p:nvPr>
        </p:nvSpPr>
        <p:spPr/>
        <p:txBody>
          <a:bodyPr/>
          <a:lstStyle/>
          <a:p>
            <a:fld id="{7425ABE0-9D64-40BE-84D1-BEC676758112}" type="slidenum">
              <a:rPr lang="fr-FR" smtClean="0"/>
              <a:t>‹N°›</a:t>
            </a:fld>
            <a:endParaRPr lang="fr-FR"/>
          </a:p>
        </p:txBody>
      </p:sp>
    </p:spTree>
    <p:extLst>
      <p:ext uri="{BB962C8B-B14F-4D97-AF65-F5344CB8AC3E}">
        <p14:creationId xmlns:p14="http://schemas.microsoft.com/office/powerpoint/2010/main" val="1777406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EF6C00F-D865-4889-BFDC-A09110BCC352}"/>
              </a:ext>
            </a:extLst>
          </p:cNvPr>
          <p:cNvSpPr>
            <a:spLocks noGrp="1"/>
          </p:cNvSpPr>
          <p:nvPr>
            <p:ph type="dt" sz="half" idx="10"/>
          </p:nvPr>
        </p:nvSpPr>
        <p:spPr/>
        <p:txBody>
          <a:bodyPr/>
          <a:lstStyle/>
          <a:p>
            <a:fld id="{00725A5F-F068-4C99-93D9-E20043F3A5E9}" type="datetimeFigureOut">
              <a:rPr lang="fr-FR" smtClean="0"/>
              <a:t>26/01/2023</a:t>
            </a:fld>
            <a:endParaRPr lang="fr-FR"/>
          </a:p>
        </p:txBody>
      </p:sp>
      <p:sp>
        <p:nvSpPr>
          <p:cNvPr id="3" name="Espace réservé du pied de page 2">
            <a:extLst>
              <a:ext uri="{FF2B5EF4-FFF2-40B4-BE49-F238E27FC236}">
                <a16:creationId xmlns:a16="http://schemas.microsoft.com/office/drawing/2014/main" id="{F10D9B57-6D6D-4810-AEDA-8A626FBB21B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F3DFFE9A-B250-43FD-8C0C-78B4E882CC8E}"/>
              </a:ext>
            </a:extLst>
          </p:cNvPr>
          <p:cNvSpPr>
            <a:spLocks noGrp="1"/>
          </p:cNvSpPr>
          <p:nvPr>
            <p:ph type="sldNum" sz="quarter" idx="12"/>
          </p:nvPr>
        </p:nvSpPr>
        <p:spPr/>
        <p:txBody>
          <a:bodyPr/>
          <a:lstStyle/>
          <a:p>
            <a:fld id="{7425ABE0-9D64-40BE-84D1-BEC676758112}" type="slidenum">
              <a:rPr lang="fr-FR" smtClean="0"/>
              <a:t>‹N°›</a:t>
            </a:fld>
            <a:endParaRPr lang="fr-FR"/>
          </a:p>
        </p:txBody>
      </p:sp>
    </p:spTree>
    <p:extLst>
      <p:ext uri="{BB962C8B-B14F-4D97-AF65-F5344CB8AC3E}">
        <p14:creationId xmlns:p14="http://schemas.microsoft.com/office/powerpoint/2010/main" val="1625790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176A54-CC55-443D-A7AD-4BA52E111B5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C0EAB567-4DC9-4D1A-A69D-AF0C82959D3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79E38462-C1E7-421D-BD1A-C770865F3D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267CD93E-C05B-49E2-A52B-333B91F0BEF0}"/>
              </a:ext>
            </a:extLst>
          </p:cNvPr>
          <p:cNvSpPr>
            <a:spLocks noGrp="1"/>
          </p:cNvSpPr>
          <p:nvPr>
            <p:ph type="dt" sz="half" idx="10"/>
          </p:nvPr>
        </p:nvSpPr>
        <p:spPr/>
        <p:txBody>
          <a:bodyPr/>
          <a:lstStyle/>
          <a:p>
            <a:fld id="{00725A5F-F068-4C99-93D9-E20043F3A5E9}" type="datetimeFigureOut">
              <a:rPr lang="fr-FR" smtClean="0"/>
              <a:t>26/01/2023</a:t>
            </a:fld>
            <a:endParaRPr lang="fr-FR"/>
          </a:p>
        </p:txBody>
      </p:sp>
      <p:sp>
        <p:nvSpPr>
          <p:cNvPr id="6" name="Espace réservé du pied de page 5">
            <a:extLst>
              <a:ext uri="{FF2B5EF4-FFF2-40B4-BE49-F238E27FC236}">
                <a16:creationId xmlns:a16="http://schemas.microsoft.com/office/drawing/2014/main" id="{6C3ADE2F-0A9B-4316-840A-A6A40FA2155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DBA1BAA-3134-4F0B-A1E3-25C58AA126AA}"/>
              </a:ext>
            </a:extLst>
          </p:cNvPr>
          <p:cNvSpPr>
            <a:spLocks noGrp="1"/>
          </p:cNvSpPr>
          <p:nvPr>
            <p:ph type="sldNum" sz="quarter" idx="12"/>
          </p:nvPr>
        </p:nvSpPr>
        <p:spPr/>
        <p:txBody>
          <a:bodyPr/>
          <a:lstStyle/>
          <a:p>
            <a:fld id="{7425ABE0-9D64-40BE-84D1-BEC676758112}" type="slidenum">
              <a:rPr lang="fr-FR" smtClean="0"/>
              <a:t>‹N°›</a:t>
            </a:fld>
            <a:endParaRPr lang="fr-FR"/>
          </a:p>
        </p:txBody>
      </p:sp>
    </p:spTree>
    <p:extLst>
      <p:ext uri="{BB962C8B-B14F-4D97-AF65-F5344CB8AC3E}">
        <p14:creationId xmlns:p14="http://schemas.microsoft.com/office/powerpoint/2010/main" val="416874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E0839F-EF3D-41B8-81F5-BE358235D10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010D840-6E79-4BAD-B368-2A3767AF5E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7E28CA8C-26A0-4E27-9D28-004C07C15A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C77BC06C-9E21-4B5B-B9AB-FA3E8D1BF666}"/>
              </a:ext>
            </a:extLst>
          </p:cNvPr>
          <p:cNvSpPr>
            <a:spLocks noGrp="1"/>
          </p:cNvSpPr>
          <p:nvPr>
            <p:ph type="dt" sz="half" idx="10"/>
          </p:nvPr>
        </p:nvSpPr>
        <p:spPr/>
        <p:txBody>
          <a:bodyPr/>
          <a:lstStyle/>
          <a:p>
            <a:fld id="{00725A5F-F068-4C99-93D9-E20043F3A5E9}" type="datetimeFigureOut">
              <a:rPr lang="fr-FR" smtClean="0"/>
              <a:t>26/01/2023</a:t>
            </a:fld>
            <a:endParaRPr lang="fr-FR"/>
          </a:p>
        </p:txBody>
      </p:sp>
      <p:sp>
        <p:nvSpPr>
          <p:cNvPr id="6" name="Espace réservé du pied de page 5">
            <a:extLst>
              <a:ext uri="{FF2B5EF4-FFF2-40B4-BE49-F238E27FC236}">
                <a16:creationId xmlns:a16="http://schemas.microsoft.com/office/drawing/2014/main" id="{913B3530-4A7E-4AB7-AAB8-A0A0FBB5541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CBD64FC-9D1B-412D-88E3-8B06B9745CAA}"/>
              </a:ext>
            </a:extLst>
          </p:cNvPr>
          <p:cNvSpPr>
            <a:spLocks noGrp="1"/>
          </p:cNvSpPr>
          <p:nvPr>
            <p:ph type="sldNum" sz="quarter" idx="12"/>
          </p:nvPr>
        </p:nvSpPr>
        <p:spPr/>
        <p:txBody>
          <a:bodyPr/>
          <a:lstStyle/>
          <a:p>
            <a:fld id="{7425ABE0-9D64-40BE-84D1-BEC676758112}" type="slidenum">
              <a:rPr lang="fr-FR" smtClean="0"/>
              <a:t>‹N°›</a:t>
            </a:fld>
            <a:endParaRPr lang="fr-FR"/>
          </a:p>
        </p:txBody>
      </p:sp>
    </p:spTree>
    <p:extLst>
      <p:ext uri="{BB962C8B-B14F-4D97-AF65-F5344CB8AC3E}">
        <p14:creationId xmlns:p14="http://schemas.microsoft.com/office/powerpoint/2010/main" val="4207023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2D33087-3651-4D7A-9541-56B9C9C3F3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0E8CDF5C-B930-4960-9886-B932A4FC90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584389-8E3A-40A5-B8C3-1C3BF8FD06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725A5F-F068-4C99-93D9-E20043F3A5E9}" type="datetimeFigureOut">
              <a:rPr lang="fr-FR" smtClean="0"/>
              <a:t>26/01/2023</a:t>
            </a:fld>
            <a:endParaRPr lang="fr-FR"/>
          </a:p>
        </p:txBody>
      </p:sp>
      <p:sp>
        <p:nvSpPr>
          <p:cNvPr id="5" name="Espace réservé du pied de page 4">
            <a:extLst>
              <a:ext uri="{FF2B5EF4-FFF2-40B4-BE49-F238E27FC236}">
                <a16:creationId xmlns:a16="http://schemas.microsoft.com/office/drawing/2014/main" id="{412B6140-7463-4C43-B2DE-794DB6BE30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72340117-507C-496D-92C4-1A46785F94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25ABE0-9D64-40BE-84D1-BEC676758112}" type="slidenum">
              <a:rPr lang="fr-FR" smtClean="0"/>
              <a:t>‹N°›</a:t>
            </a:fld>
            <a:endParaRPr lang="fr-FR"/>
          </a:p>
        </p:txBody>
      </p:sp>
    </p:spTree>
    <p:extLst>
      <p:ext uri="{BB962C8B-B14F-4D97-AF65-F5344CB8AC3E}">
        <p14:creationId xmlns:p14="http://schemas.microsoft.com/office/powerpoint/2010/main" val="38594519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0" y="0"/>
            <a:ext cx="12191999" cy="554723"/>
          </a:xfrm>
          <a:prstGeom prst="rect">
            <a:avLst/>
          </a:prstGeom>
        </p:spPr>
      </p:pic>
      <p:sp>
        <p:nvSpPr>
          <p:cNvPr id="18" name="ZoneTexte 17">
            <a:extLst>
              <a:ext uri="{FF2B5EF4-FFF2-40B4-BE49-F238E27FC236}">
                <a16:creationId xmlns:a16="http://schemas.microsoft.com/office/drawing/2014/main" id="{2F3A9A6B-A055-44B8-95C2-008BB0ECFC6B}"/>
              </a:ext>
            </a:extLst>
          </p:cNvPr>
          <p:cNvSpPr txBox="1"/>
          <p:nvPr/>
        </p:nvSpPr>
        <p:spPr>
          <a:xfrm>
            <a:off x="2369402" y="625353"/>
            <a:ext cx="7453194" cy="923330"/>
          </a:xfrm>
          <a:prstGeom prst="rect">
            <a:avLst/>
          </a:prstGeom>
          <a:noFill/>
        </p:spPr>
        <p:txBody>
          <a:bodyPr wrap="none" rtlCol="0">
            <a:spAutoFit/>
          </a:bodyPr>
          <a:lstStyle/>
          <a:p>
            <a:pPr algn="ctr"/>
            <a:r>
              <a:rPr lang="fr-FR" dirty="0">
                <a:latin typeface="Arial Rounded MT Bold" panose="020F0704030504030204" pitchFamily="34" charset="0"/>
                <a:cs typeface="Arial" panose="020B0604020202020204" pitchFamily="34" charset="0"/>
              </a:rPr>
              <a:t>Université Larbi Ben M’</a:t>
            </a:r>
            <a:r>
              <a:rPr lang="fr-FR" dirty="0" err="1">
                <a:latin typeface="Arial Rounded MT Bold" panose="020F0704030504030204" pitchFamily="34" charset="0"/>
                <a:cs typeface="Arial" panose="020B0604020202020204" pitchFamily="34" charset="0"/>
              </a:rPr>
              <a:t>hidi</a:t>
            </a:r>
            <a:r>
              <a:rPr lang="fr-FR" dirty="0">
                <a:latin typeface="Arial Rounded MT Bold" panose="020F0704030504030204" pitchFamily="34" charset="0"/>
                <a:cs typeface="Arial" panose="020B0604020202020204" pitchFamily="34" charset="0"/>
              </a:rPr>
              <a:t> d’Oum El </a:t>
            </a:r>
            <a:r>
              <a:rPr lang="fr-FR" dirty="0" err="1">
                <a:latin typeface="Arial Rounded MT Bold" panose="020F0704030504030204" pitchFamily="34" charset="0"/>
                <a:cs typeface="Arial" panose="020B0604020202020204" pitchFamily="34" charset="0"/>
              </a:rPr>
              <a:t>Bouaghi</a:t>
            </a:r>
            <a:endParaRPr lang="fr-FR" dirty="0">
              <a:latin typeface="Arial Rounded MT Bold" panose="020F0704030504030204" pitchFamily="34" charset="0"/>
              <a:cs typeface="Arial" panose="020B0604020202020204" pitchFamily="34" charset="0"/>
            </a:endParaRPr>
          </a:p>
          <a:p>
            <a:pPr algn="ctr"/>
            <a:r>
              <a:rPr lang="fr-FR" dirty="0">
                <a:latin typeface="Arial Rounded MT Bold" panose="020F0704030504030204" pitchFamily="34" charset="0"/>
                <a:cs typeface="Arial" panose="020B0604020202020204" pitchFamily="34" charset="0"/>
              </a:rPr>
              <a:t>Faculté des sciences exactes et sciences de la nature et de la vie</a:t>
            </a:r>
          </a:p>
          <a:p>
            <a:pPr algn="ctr"/>
            <a:r>
              <a:rPr lang="fr-FR" dirty="0">
                <a:latin typeface="Arial Rounded MT Bold" panose="020F0704030504030204" pitchFamily="34" charset="0"/>
                <a:cs typeface="Arial" panose="020B0604020202020204" pitchFamily="34" charset="0"/>
              </a:rPr>
              <a:t>Département des Mathématiques et Informatique</a:t>
            </a:r>
          </a:p>
        </p:txBody>
      </p:sp>
      <p:sp>
        <p:nvSpPr>
          <p:cNvPr id="20" name="ZoneTexte 19">
            <a:extLst>
              <a:ext uri="{FF2B5EF4-FFF2-40B4-BE49-F238E27FC236}">
                <a16:creationId xmlns:a16="http://schemas.microsoft.com/office/drawing/2014/main" id="{9F578930-ACFF-433B-A747-B53857EEA817}"/>
              </a:ext>
            </a:extLst>
          </p:cNvPr>
          <p:cNvSpPr txBox="1"/>
          <p:nvPr/>
        </p:nvSpPr>
        <p:spPr>
          <a:xfrm>
            <a:off x="0" y="2861219"/>
            <a:ext cx="12192000" cy="707886"/>
          </a:xfrm>
          <a:prstGeom prst="rect">
            <a:avLst/>
          </a:prstGeom>
          <a:noFill/>
          <a:ln cmpd="thinThick">
            <a:noFill/>
          </a:ln>
        </p:spPr>
        <p:txBody>
          <a:bodyPr wrap="square" rtlCol="0">
            <a:spAutoFit/>
          </a:bodyPr>
          <a:lstStyle/>
          <a:p>
            <a:pPr algn="ctr"/>
            <a:r>
              <a:rPr lang="fr-FR" sz="4000" b="1" dirty="0">
                <a:solidFill>
                  <a:srgbClr val="002060"/>
                </a:solidFill>
                <a:latin typeface="Arial" panose="020B0604020202020204" pitchFamily="34" charset="0"/>
                <a:cs typeface="Arial" panose="020B0604020202020204" pitchFamily="34" charset="0"/>
              </a:rPr>
              <a:t>Chapitre 1: Introduction</a:t>
            </a:r>
          </a:p>
        </p:txBody>
      </p:sp>
      <p:sp>
        <p:nvSpPr>
          <p:cNvPr id="21" name="ZoneTexte 20">
            <a:extLst>
              <a:ext uri="{FF2B5EF4-FFF2-40B4-BE49-F238E27FC236}">
                <a16:creationId xmlns:a16="http://schemas.microsoft.com/office/drawing/2014/main" id="{260ABE75-79A3-4F35-AE74-9C17124DAA76}"/>
              </a:ext>
            </a:extLst>
          </p:cNvPr>
          <p:cNvSpPr txBox="1"/>
          <p:nvPr/>
        </p:nvSpPr>
        <p:spPr>
          <a:xfrm>
            <a:off x="669416" y="5246823"/>
            <a:ext cx="11148164" cy="1107996"/>
          </a:xfrm>
          <a:prstGeom prst="rect">
            <a:avLst/>
          </a:prstGeom>
          <a:noFill/>
        </p:spPr>
        <p:txBody>
          <a:bodyPr wrap="square" rtlCol="0">
            <a:spAutoFit/>
          </a:bodyPr>
          <a:lstStyle/>
          <a:p>
            <a:pPr fontAlgn="ctr"/>
            <a:r>
              <a:rPr lang="fr-FR" sz="2400" b="1" dirty="0"/>
              <a:t>Dr. Sofiane ZAIDI          </a:t>
            </a:r>
            <a:r>
              <a:rPr lang="fr-FR" dirty="0"/>
              <a:t>MCA                             Université d’Oum El </a:t>
            </a:r>
            <a:r>
              <a:rPr lang="fr-FR" dirty="0" err="1"/>
              <a:t>Bouaghi</a:t>
            </a:r>
            <a:r>
              <a:rPr lang="fr-FR" dirty="0"/>
              <a:t>                     zaidi.sofiane@univ-oeb.dz</a:t>
            </a:r>
            <a:endParaRPr lang="fr-FR" sz="2400" dirty="0"/>
          </a:p>
          <a:p>
            <a:pPr fontAlgn="ctr"/>
            <a:endParaRPr lang="fr-FR" sz="2400" b="1" dirty="0"/>
          </a:p>
          <a:p>
            <a:pPr algn="ctr"/>
            <a:r>
              <a:rPr lang="fr-FR" i="1" dirty="0"/>
              <a:t>15/09/2022</a:t>
            </a:r>
          </a:p>
        </p:txBody>
      </p:sp>
      <p:pic>
        <p:nvPicPr>
          <p:cNvPr id="34" name="Image 33">
            <a:extLst>
              <a:ext uri="{FF2B5EF4-FFF2-40B4-BE49-F238E27FC236}">
                <a16:creationId xmlns:a16="http://schemas.microsoft.com/office/drawing/2014/main" id="{904885A6-8781-414B-BD3A-1E5F825D5A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6371088"/>
            <a:ext cx="12191999" cy="554723"/>
          </a:xfrm>
          <a:prstGeom prst="rect">
            <a:avLst/>
          </a:prstGeom>
        </p:spPr>
      </p:pic>
      <p:pic>
        <p:nvPicPr>
          <p:cNvPr id="10" name="Image 9">
            <a:extLst>
              <a:ext uri="{FF2B5EF4-FFF2-40B4-BE49-F238E27FC236}">
                <a16:creationId xmlns:a16="http://schemas.microsoft.com/office/drawing/2014/main" id="{3DA6BBA8-9992-4337-991B-8F8378C25699}"/>
              </a:ext>
            </a:extLst>
          </p:cNvPr>
          <p:cNvPicPr>
            <a:picLocks noChangeAspect="1"/>
          </p:cNvPicPr>
          <p:nvPr/>
        </p:nvPicPr>
        <p:blipFill>
          <a:blip r:embed="rId4"/>
          <a:stretch>
            <a:fillRect/>
          </a:stretch>
        </p:blipFill>
        <p:spPr>
          <a:xfrm>
            <a:off x="196616" y="570993"/>
            <a:ext cx="1339703" cy="1228061"/>
          </a:xfrm>
          <a:prstGeom prst="rect">
            <a:avLst/>
          </a:prstGeom>
        </p:spPr>
      </p:pic>
      <p:sp>
        <p:nvSpPr>
          <p:cNvPr id="9" name="ZoneTexte 8">
            <a:extLst>
              <a:ext uri="{FF2B5EF4-FFF2-40B4-BE49-F238E27FC236}">
                <a16:creationId xmlns:a16="http://schemas.microsoft.com/office/drawing/2014/main" id="{3D006A1F-AA9E-4647-A3B1-E590B8831680}"/>
              </a:ext>
            </a:extLst>
          </p:cNvPr>
          <p:cNvSpPr txBox="1"/>
          <p:nvPr/>
        </p:nvSpPr>
        <p:spPr>
          <a:xfrm>
            <a:off x="4373577" y="1772572"/>
            <a:ext cx="3444854" cy="369332"/>
          </a:xfrm>
          <a:prstGeom prst="rect">
            <a:avLst/>
          </a:prstGeom>
          <a:noFill/>
        </p:spPr>
        <p:txBody>
          <a:bodyPr wrap="none" rtlCol="0">
            <a:spAutoFit/>
          </a:bodyPr>
          <a:lstStyle/>
          <a:p>
            <a:pPr algn="ctr" rtl="1"/>
            <a:r>
              <a:rPr lang="fr-FR" dirty="0">
                <a:latin typeface="Arial Rounded MT Bold" panose="020F0704030504030204" pitchFamily="34" charset="0"/>
                <a:cs typeface="Arial" panose="020B0604020202020204" pitchFamily="34" charset="0"/>
              </a:rPr>
              <a:t>Cours du module compilation</a:t>
            </a:r>
          </a:p>
        </p:txBody>
      </p:sp>
      <p:pic>
        <p:nvPicPr>
          <p:cNvPr id="12" name="Image 11">
            <a:extLst>
              <a:ext uri="{FF2B5EF4-FFF2-40B4-BE49-F238E27FC236}">
                <a16:creationId xmlns:a16="http://schemas.microsoft.com/office/drawing/2014/main" id="{A449F181-826B-4C48-9FE6-0D729FC2771E}"/>
              </a:ext>
            </a:extLst>
          </p:cNvPr>
          <p:cNvPicPr>
            <a:picLocks noChangeAspect="1"/>
          </p:cNvPicPr>
          <p:nvPr/>
        </p:nvPicPr>
        <p:blipFill>
          <a:blip r:embed="rId4"/>
          <a:stretch>
            <a:fillRect/>
          </a:stretch>
        </p:blipFill>
        <p:spPr>
          <a:xfrm>
            <a:off x="10477877" y="625353"/>
            <a:ext cx="1339703" cy="1228061"/>
          </a:xfrm>
          <a:prstGeom prst="rect">
            <a:avLst/>
          </a:prstGeom>
        </p:spPr>
      </p:pic>
    </p:spTree>
    <p:extLst>
      <p:ext uri="{BB962C8B-B14F-4D97-AF65-F5344CB8AC3E}">
        <p14:creationId xmlns:p14="http://schemas.microsoft.com/office/powerpoint/2010/main" val="3600415940"/>
      </p:ext>
    </p:extLst>
  </p:cSld>
  <p:clrMapOvr>
    <a:masterClrMapping/>
  </p:clrMapOvr>
  <mc:AlternateContent xmlns:mc="http://schemas.openxmlformats.org/markup-compatibility/2006" xmlns:p14="http://schemas.microsoft.com/office/powerpoint/2010/main">
    <mc:Choice Requires="p14">
      <p:transition spd="slow" p14:dur="2000" advTm="3929"/>
    </mc:Choice>
    <mc:Fallback xmlns="">
      <p:transition spd="slow" advTm="392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2467963" y="-21176"/>
            <a:ext cx="7103676" cy="769441"/>
          </a:xfrm>
          <a:prstGeom prst="rect">
            <a:avLst/>
          </a:prstGeom>
          <a:noFill/>
        </p:spPr>
        <p:txBody>
          <a:bodyPr wrap="none" rtlCol="0">
            <a:spAutoFit/>
          </a:bodyPr>
          <a:lstStyle/>
          <a:p>
            <a:r>
              <a:rPr lang="fr-FR" sz="4400" dirty="0">
                <a:solidFill>
                  <a:schemeClr val="bg1"/>
                </a:solidFill>
              </a:rPr>
              <a:t>Deux parties d’un compilateur</a:t>
            </a:r>
            <a:endParaRPr lang="fr-FR" sz="425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dirty="0"/>
              <a:t>La traduction du programme source en programme cible se décompose en deux étapes : </a:t>
            </a:r>
          </a:p>
          <a:p>
            <a:pPr marL="1257300" lvl="2" indent="-342900" algn="just">
              <a:lnSpc>
                <a:spcPct val="150000"/>
              </a:lnSpc>
              <a:buFont typeface="Wingdings" panose="05000000000000000000" pitchFamily="2" charset="2"/>
              <a:buChar char="ü"/>
            </a:pPr>
            <a:r>
              <a:rPr lang="fr-FR" sz="2000" dirty="0"/>
              <a:t>L’analyse, réalisée par la partie frontale du compilateur, qui découpe le programme source en ses constituants ; détecte des erreurs de syntaxe ou de sémantique ; produit une représentation intermédiaire du programme source ; conserve dans une table des symboles diverses informations sur les procédures et variables du programme source. </a:t>
            </a:r>
          </a:p>
          <a:p>
            <a:pPr marL="1257300" lvl="2" indent="-342900" algn="just">
              <a:lnSpc>
                <a:spcPct val="150000"/>
              </a:lnSpc>
              <a:buFont typeface="Wingdings" panose="05000000000000000000" pitchFamily="2" charset="2"/>
              <a:buChar char="ü"/>
            </a:pPr>
            <a:r>
              <a:rPr lang="fr-FR" sz="2000" dirty="0"/>
              <a:t>La génération, réalisée par la partie finale du compilateur, qui construit le programme cible à partir de la représentation intermédiaire et de la table des symboles</a:t>
            </a:r>
          </a:p>
        </p:txBody>
      </p:sp>
      <p:sp>
        <p:nvSpPr>
          <p:cNvPr id="9" name="Rectangle : coins arrondis 8">
            <a:extLst>
              <a:ext uri="{FF2B5EF4-FFF2-40B4-BE49-F238E27FC236}">
                <a16:creationId xmlns:a16="http://schemas.microsoft.com/office/drawing/2014/main" id="{AF9FBEC2-3545-4CF5-BCA8-D978FE59732F}"/>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10/25</a:t>
            </a:r>
          </a:p>
        </p:txBody>
      </p:sp>
    </p:spTree>
    <p:extLst>
      <p:ext uri="{BB962C8B-B14F-4D97-AF65-F5344CB8AC3E}">
        <p14:creationId xmlns:p14="http://schemas.microsoft.com/office/powerpoint/2010/main" val="2561559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2467963" y="-21176"/>
            <a:ext cx="7103676" cy="769441"/>
          </a:xfrm>
          <a:prstGeom prst="rect">
            <a:avLst/>
          </a:prstGeom>
          <a:noFill/>
        </p:spPr>
        <p:txBody>
          <a:bodyPr wrap="none" rtlCol="0">
            <a:spAutoFit/>
          </a:bodyPr>
          <a:lstStyle/>
          <a:p>
            <a:r>
              <a:rPr lang="fr-FR" sz="4400" dirty="0">
                <a:solidFill>
                  <a:schemeClr val="bg1"/>
                </a:solidFill>
              </a:rPr>
              <a:t>Deux parties d’un compilateur</a:t>
            </a:r>
            <a:endParaRPr lang="fr-FR" sz="425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pic>
        <p:nvPicPr>
          <p:cNvPr id="2" name="Image 1">
            <a:extLst>
              <a:ext uri="{FF2B5EF4-FFF2-40B4-BE49-F238E27FC236}">
                <a16:creationId xmlns:a16="http://schemas.microsoft.com/office/drawing/2014/main" id="{40D30A07-E7B1-4514-BC55-04116FE37242}"/>
              </a:ext>
            </a:extLst>
          </p:cNvPr>
          <p:cNvPicPr>
            <a:picLocks noChangeAspect="1"/>
          </p:cNvPicPr>
          <p:nvPr/>
        </p:nvPicPr>
        <p:blipFill>
          <a:blip r:embed="rId4"/>
          <a:stretch>
            <a:fillRect/>
          </a:stretch>
        </p:blipFill>
        <p:spPr>
          <a:xfrm>
            <a:off x="4178281" y="1245764"/>
            <a:ext cx="3683039" cy="4461832"/>
          </a:xfrm>
          <a:prstGeom prst="rect">
            <a:avLst/>
          </a:prstGeom>
        </p:spPr>
      </p:pic>
      <p:sp>
        <p:nvSpPr>
          <p:cNvPr id="9" name="Rectangle : coins arrondis 8">
            <a:extLst>
              <a:ext uri="{FF2B5EF4-FFF2-40B4-BE49-F238E27FC236}">
                <a16:creationId xmlns:a16="http://schemas.microsoft.com/office/drawing/2014/main" id="{CBEE86E2-D1C7-48B8-98EF-F7DB398CFF1D}"/>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11/25</a:t>
            </a:r>
          </a:p>
        </p:txBody>
      </p:sp>
    </p:spTree>
    <p:extLst>
      <p:ext uri="{BB962C8B-B14F-4D97-AF65-F5344CB8AC3E}">
        <p14:creationId xmlns:p14="http://schemas.microsoft.com/office/powerpoint/2010/main" val="6356303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2467963" y="-21176"/>
            <a:ext cx="6336991" cy="769441"/>
          </a:xfrm>
          <a:prstGeom prst="rect">
            <a:avLst/>
          </a:prstGeom>
          <a:noFill/>
        </p:spPr>
        <p:txBody>
          <a:bodyPr wrap="none" rtlCol="0">
            <a:spAutoFit/>
          </a:bodyPr>
          <a:lstStyle/>
          <a:p>
            <a:r>
              <a:rPr lang="fr-FR" sz="4400" dirty="0">
                <a:solidFill>
                  <a:schemeClr val="bg1"/>
                </a:solidFill>
              </a:rPr>
              <a:t>Syntaxe du langage source </a:t>
            </a:r>
            <a:endParaRPr lang="fr-FR" sz="425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dirty="0"/>
              <a:t>Le programme source vérifie un certain nombre de contraintes syntaxiques. </a:t>
            </a:r>
          </a:p>
          <a:p>
            <a:pPr marL="1257300" lvl="2" indent="-342900" algn="just">
              <a:lnSpc>
                <a:spcPct val="150000"/>
              </a:lnSpc>
              <a:buFont typeface="Arial" panose="020B0604020202020204" pitchFamily="34" charset="0"/>
              <a:buChar char="•"/>
            </a:pPr>
            <a:r>
              <a:rPr lang="fr-FR" sz="2000" dirty="0"/>
              <a:t>L’ensemble de ces contraintes est appelé grammaire du langage source. </a:t>
            </a:r>
          </a:p>
          <a:p>
            <a:pPr marL="1257300" lvl="2" indent="-342900" algn="just">
              <a:lnSpc>
                <a:spcPct val="150000"/>
              </a:lnSpc>
              <a:buFont typeface="Arial" panose="020B0604020202020204" pitchFamily="34" charset="0"/>
              <a:buChar char="•"/>
            </a:pPr>
            <a:r>
              <a:rPr lang="fr-FR" sz="2000" dirty="0"/>
              <a:t>Si le programme ne respecte pas la grammaire du langage, il est considéré incorrect et le processus de compilation échoue.</a:t>
            </a:r>
          </a:p>
        </p:txBody>
      </p:sp>
      <p:sp>
        <p:nvSpPr>
          <p:cNvPr id="9" name="Rectangle : coins arrondis 8">
            <a:extLst>
              <a:ext uri="{FF2B5EF4-FFF2-40B4-BE49-F238E27FC236}">
                <a16:creationId xmlns:a16="http://schemas.microsoft.com/office/drawing/2014/main" id="{4E275D95-B780-4A02-8C02-CB716091E713}"/>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12/25</a:t>
            </a:r>
          </a:p>
        </p:txBody>
      </p:sp>
    </p:spTree>
    <p:extLst>
      <p:ext uri="{BB962C8B-B14F-4D97-AF65-F5344CB8AC3E}">
        <p14:creationId xmlns:p14="http://schemas.microsoft.com/office/powerpoint/2010/main" val="2806400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629595" y="0"/>
            <a:ext cx="10932801" cy="769441"/>
          </a:xfrm>
          <a:prstGeom prst="rect">
            <a:avLst/>
          </a:prstGeom>
          <a:noFill/>
        </p:spPr>
        <p:txBody>
          <a:bodyPr wrap="none" rtlCol="0">
            <a:spAutoFit/>
          </a:bodyPr>
          <a:lstStyle/>
          <a:p>
            <a:r>
              <a:rPr lang="fr-FR" sz="4400" dirty="0">
                <a:solidFill>
                  <a:schemeClr val="bg1"/>
                </a:solidFill>
              </a:rPr>
              <a:t>Description de la grammaire du langage source</a:t>
            </a:r>
            <a:endParaRPr lang="fr-FR" sz="425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dirty="0"/>
              <a:t>Littéraire </a:t>
            </a:r>
          </a:p>
          <a:p>
            <a:pPr marL="1371600" lvl="2" indent="-457200" algn="just">
              <a:lnSpc>
                <a:spcPct val="150000"/>
              </a:lnSpc>
              <a:buFont typeface="Wingdings" panose="05000000000000000000" pitchFamily="2" charset="2"/>
              <a:buChar char="ü"/>
            </a:pPr>
            <a:r>
              <a:rPr lang="fr-FR" sz="2000" dirty="0"/>
              <a:t>Un programme est une suite de définitions de fonction </a:t>
            </a:r>
          </a:p>
          <a:p>
            <a:pPr marL="1371600" lvl="2" indent="-457200" algn="just">
              <a:lnSpc>
                <a:spcPct val="150000"/>
              </a:lnSpc>
              <a:buFont typeface="Wingdings" panose="05000000000000000000" pitchFamily="2" charset="2"/>
              <a:buChar char="ü"/>
            </a:pPr>
            <a:r>
              <a:rPr lang="fr-FR" sz="2000" dirty="0"/>
              <a:t>Une définition de fonction est composée du nom de la fonction suivie de ses arguments suivie de la déclaration de ses variables internes suivie d’un bloc d’instructions </a:t>
            </a:r>
          </a:p>
          <a:p>
            <a:pPr marL="1371600" lvl="2" indent="-457200" algn="just">
              <a:lnSpc>
                <a:spcPct val="150000"/>
              </a:lnSpc>
              <a:buFont typeface="Wingdings" panose="05000000000000000000" pitchFamily="2" charset="2"/>
              <a:buChar char="ü"/>
            </a:pPr>
            <a:r>
              <a:rPr lang="fr-FR" sz="2000" dirty="0"/>
              <a:t>Une instruction est Formelle </a:t>
            </a:r>
          </a:p>
          <a:p>
            <a:pPr lvl="2" algn="just">
              <a:lnSpc>
                <a:spcPct val="150000"/>
              </a:lnSpc>
            </a:pPr>
            <a:r>
              <a:rPr lang="fr-FR" sz="2000" dirty="0"/>
              <a:t>programme → </a:t>
            </a:r>
            <a:r>
              <a:rPr lang="fr-FR" sz="2000" dirty="0" err="1"/>
              <a:t>listeDecFonc</a:t>
            </a:r>
            <a:r>
              <a:rPr lang="fr-FR" sz="2000" dirty="0"/>
              <a:t> ’.’ </a:t>
            </a:r>
          </a:p>
          <a:p>
            <a:pPr lvl="2" algn="just">
              <a:lnSpc>
                <a:spcPct val="150000"/>
              </a:lnSpc>
            </a:pPr>
            <a:r>
              <a:rPr lang="fr-FR" sz="2000" dirty="0" err="1"/>
              <a:t>listeDecFonc</a:t>
            </a:r>
            <a:r>
              <a:rPr lang="fr-FR" sz="2000" dirty="0"/>
              <a:t> → </a:t>
            </a:r>
            <a:r>
              <a:rPr lang="fr-FR" sz="2000" dirty="0" err="1"/>
              <a:t>decFonc</a:t>
            </a:r>
            <a:r>
              <a:rPr lang="fr-FR" sz="2000" dirty="0"/>
              <a:t> </a:t>
            </a:r>
            <a:r>
              <a:rPr lang="fr-FR" sz="2000" dirty="0" err="1"/>
              <a:t>listeDecFonc</a:t>
            </a:r>
            <a:r>
              <a:rPr lang="fr-FR" sz="2000" dirty="0"/>
              <a:t> </a:t>
            </a:r>
          </a:p>
          <a:p>
            <a:pPr lvl="2" algn="just">
              <a:lnSpc>
                <a:spcPct val="150000"/>
              </a:lnSpc>
            </a:pPr>
            <a:r>
              <a:rPr lang="fr-FR" sz="2000" dirty="0" err="1"/>
              <a:t>listeDecFonc</a:t>
            </a:r>
            <a:r>
              <a:rPr lang="fr-FR" sz="2000" dirty="0"/>
              <a:t> → </a:t>
            </a:r>
            <a:r>
              <a:rPr lang="fr-FR" sz="2000" dirty="0" err="1"/>
              <a:t>decFonc</a:t>
            </a:r>
            <a:r>
              <a:rPr lang="fr-FR" sz="2000" dirty="0"/>
              <a:t> → IDENTIF </a:t>
            </a:r>
            <a:r>
              <a:rPr lang="fr-FR" sz="2000" dirty="0" err="1"/>
              <a:t>listeParam</a:t>
            </a:r>
            <a:r>
              <a:rPr lang="fr-FR" sz="2000" dirty="0"/>
              <a:t> </a:t>
            </a:r>
            <a:r>
              <a:rPr lang="fr-FR" sz="2000" dirty="0" err="1"/>
              <a:t>listeDecVar</a:t>
            </a:r>
            <a:r>
              <a:rPr lang="fr-FR" sz="2000" dirty="0"/>
              <a:t> ’ ;’ </a:t>
            </a:r>
            <a:r>
              <a:rPr lang="fr-FR" sz="2000" dirty="0" err="1"/>
              <a:t>instrBloc</a:t>
            </a:r>
            <a:r>
              <a:rPr lang="fr-FR" sz="2000" dirty="0"/>
              <a:t> …</a:t>
            </a:r>
          </a:p>
        </p:txBody>
      </p:sp>
      <p:sp>
        <p:nvSpPr>
          <p:cNvPr id="9" name="Rectangle : coins arrondis 8">
            <a:extLst>
              <a:ext uri="{FF2B5EF4-FFF2-40B4-BE49-F238E27FC236}">
                <a16:creationId xmlns:a16="http://schemas.microsoft.com/office/drawing/2014/main" id="{C832BB42-C0D5-4C78-BBCD-5F45E148C7C5}"/>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13/25</a:t>
            </a:r>
          </a:p>
        </p:txBody>
      </p:sp>
    </p:spTree>
    <p:extLst>
      <p:ext uri="{BB962C8B-B14F-4D97-AF65-F5344CB8AC3E}">
        <p14:creationId xmlns:p14="http://schemas.microsoft.com/office/powerpoint/2010/main" val="38321047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3386900" y="-12495"/>
            <a:ext cx="5265801" cy="769441"/>
          </a:xfrm>
          <a:prstGeom prst="rect">
            <a:avLst/>
          </a:prstGeom>
          <a:noFill/>
        </p:spPr>
        <p:txBody>
          <a:bodyPr wrap="none" rtlCol="0">
            <a:spAutoFit/>
          </a:bodyPr>
          <a:lstStyle/>
          <a:p>
            <a:r>
              <a:rPr lang="fr-FR" sz="4400" dirty="0">
                <a:solidFill>
                  <a:schemeClr val="bg1"/>
                </a:solidFill>
              </a:rPr>
              <a:t>Grammaires formelles</a:t>
            </a:r>
            <a:endParaRPr lang="fr-FR" sz="425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dirty="0"/>
              <a:t>Les contraintes syntaxiques sont représentées sous la forme de règles de réécriture. </a:t>
            </a:r>
          </a:p>
          <a:p>
            <a:pPr marL="1257300" lvl="2" indent="-342900" algn="just">
              <a:lnSpc>
                <a:spcPct val="150000"/>
              </a:lnSpc>
              <a:buFont typeface="Arial" panose="020B0604020202020204" pitchFamily="34" charset="0"/>
              <a:buChar char="•"/>
            </a:pPr>
            <a:r>
              <a:rPr lang="fr-FR" sz="2000" dirty="0"/>
              <a:t>La règle A → BC nous dit que le symbole A peut se réécrire comme la suite des deux symboles B et C. </a:t>
            </a:r>
          </a:p>
          <a:p>
            <a:pPr marL="1257300" lvl="2" indent="-342900" algn="just">
              <a:lnSpc>
                <a:spcPct val="150000"/>
              </a:lnSpc>
              <a:buFont typeface="Arial" panose="020B0604020202020204" pitchFamily="34" charset="0"/>
              <a:buChar char="•"/>
            </a:pPr>
            <a:r>
              <a:rPr lang="fr-FR" sz="2000" dirty="0"/>
              <a:t>L’ensemble des règles de réécriture constitue la grammaire du langage. </a:t>
            </a:r>
          </a:p>
          <a:p>
            <a:pPr marL="1257300" lvl="2" indent="-342900" algn="just">
              <a:lnSpc>
                <a:spcPct val="150000"/>
              </a:lnSpc>
              <a:buFont typeface="Arial" panose="020B0604020202020204" pitchFamily="34" charset="0"/>
              <a:buChar char="•"/>
            </a:pPr>
            <a:r>
              <a:rPr lang="fr-FR" sz="2000" dirty="0"/>
              <a:t>La grammaire d’un langage L permet de générer tous les programmes corrects écrits en L et seulement ceux-ci</a:t>
            </a:r>
          </a:p>
        </p:txBody>
      </p:sp>
      <p:sp>
        <p:nvSpPr>
          <p:cNvPr id="9" name="Rectangle : coins arrondis 8">
            <a:extLst>
              <a:ext uri="{FF2B5EF4-FFF2-40B4-BE49-F238E27FC236}">
                <a16:creationId xmlns:a16="http://schemas.microsoft.com/office/drawing/2014/main" id="{A26D80C6-A72F-4399-BB7E-E33AA8F70F37}"/>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14/25</a:t>
            </a:r>
          </a:p>
        </p:txBody>
      </p:sp>
    </p:spTree>
    <p:extLst>
      <p:ext uri="{BB962C8B-B14F-4D97-AF65-F5344CB8AC3E}">
        <p14:creationId xmlns:p14="http://schemas.microsoft.com/office/powerpoint/2010/main" val="26036226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2952070" y="-21176"/>
            <a:ext cx="6135462" cy="769441"/>
          </a:xfrm>
          <a:prstGeom prst="rect">
            <a:avLst/>
          </a:prstGeom>
          <a:noFill/>
        </p:spPr>
        <p:txBody>
          <a:bodyPr wrap="none" rtlCol="0">
            <a:spAutoFit/>
          </a:bodyPr>
          <a:lstStyle/>
          <a:p>
            <a:r>
              <a:rPr lang="fr-FR" sz="4400" dirty="0">
                <a:solidFill>
                  <a:schemeClr val="bg1"/>
                </a:solidFill>
              </a:rPr>
              <a:t>Notations et Terminologie</a:t>
            </a:r>
            <a:endParaRPr lang="fr-FR" sz="425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dirty="0"/>
              <a:t>Dans la règle A → α </a:t>
            </a:r>
          </a:p>
          <a:p>
            <a:pPr marL="1257300" lvl="2" indent="-342900" algn="just">
              <a:lnSpc>
                <a:spcPct val="150000"/>
              </a:lnSpc>
              <a:buFont typeface="Wingdings" panose="05000000000000000000" pitchFamily="2" charset="2"/>
              <a:buChar char="ü"/>
            </a:pPr>
            <a:r>
              <a:rPr lang="fr-FR" sz="2000" dirty="0"/>
              <a:t>A est appelé partie gauche de la règle. </a:t>
            </a:r>
          </a:p>
          <a:p>
            <a:pPr marL="1257300" lvl="2" indent="-342900" algn="just">
              <a:lnSpc>
                <a:spcPct val="150000"/>
              </a:lnSpc>
              <a:buFont typeface="Wingdings" panose="05000000000000000000" pitchFamily="2" charset="2"/>
              <a:buChar char="ü"/>
            </a:pPr>
            <a:r>
              <a:rPr lang="fr-FR" sz="2000" dirty="0"/>
              <a:t>α est appelé partie droite de la règle. </a:t>
            </a:r>
          </a:p>
          <a:p>
            <a:pPr marL="1257300" lvl="2" indent="-342900" algn="just">
              <a:lnSpc>
                <a:spcPct val="150000"/>
              </a:lnSpc>
              <a:buFont typeface="Arial" panose="020B0604020202020204" pitchFamily="34" charset="0"/>
              <a:buChar char="•"/>
            </a:pPr>
            <a:r>
              <a:rPr lang="fr-FR" sz="2000" dirty="0"/>
              <a:t>Lorsque plusieurs règles partagent la même partie gauche : </a:t>
            </a:r>
          </a:p>
          <a:p>
            <a:pPr marL="1257300" lvl="2" indent="-342900" algn="just">
              <a:lnSpc>
                <a:spcPct val="150000"/>
              </a:lnSpc>
              <a:buFont typeface="Wingdings" panose="05000000000000000000" pitchFamily="2" charset="2"/>
              <a:buChar char="ü"/>
            </a:pPr>
            <a:r>
              <a:rPr lang="fr-FR" sz="2000" dirty="0"/>
              <a:t>A → α1 , A → α2 , . . . , A → αn </a:t>
            </a:r>
          </a:p>
          <a:p>
            <a:pPr marL="1257300" lvl="2" indent="-342900" algn="just">
              <a:lnSpc>
                <a:spcPct val="150000"/>
              </a:lnSpc>
              <a:buFont typeface="Wingdings" panose="05000000000000000000" pitchFamily="2" charset="2"/>
              <a:buChar char="ü"/>
            </a:pPr>
            <a:r>
              <a:rPr lang="fr-FR" sz="2000" dirty="0"/>
              <a:t>On les note : A → α1 | α2 | . . . | αn</a:t>
            </a:r>
          </a:p>
        </p:txBody>
      </p:sp>
      <p:sp>
        <p:nvSpPr>
          <p:cNvPr id="9" name="Rectangle : coins arrondis 8">
            <a:extLst>
              <a:ext uri="{FF2B5EF4-FFF2-40B4-BE49-F238E27FC236}">
                <a16:creationId xmlns:a16="http://schemas.microsoft.com/office/drawing/2014/main" id="{3471B6C4-CB49-4746-BC3F-A81CF64567F0}"/>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15/25</a:t>
            </a:r>
          </a:p>
        </p:txBody>
      </p:sp>
    </p:spTree>
    <p:extLst>
      <p:ext uri="{BB962C8B-B14F-4D97-AF65-F5344CB8AC3E}">
        <p14:creationId xmlns:p14="http://schemas.microsoft.com/office/powerpoint/2010/main" val="40708627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1390899" y="101934"/>
            <a:ext cx="9734653" cy="646331"/>
          </a:xfrm>
          <a:prstGeom prst="rect">
            <a:avLst/>
          </a:prstGeom>
          <a:noFill/>
        </p:spPr>
        <p:txBody>
          <a:bodyPr wrap="none" rtlCol="0">
            <a:spAutoFit/>
          </a:bodyPr>
          <a:lstStyle/>
          <a:p>
            <a:r>
              <a:rPr lang="fr-FR" sz="3600" dirty="0">
                <a:solidFill>
                  <a:schemeClr val="bg1"/>
                </a:solidFill>
              </a:rPr>
              <a:t>Grammaire partielle des expressions arithmétiques</a:t>
            </a:r>
            <a:endParaRPr lang="fr-FR" sz="360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2" algn="just">
              <a:lnSpc>
                <a:spcPct val="150000"/>
              </a:lnSpc>
            </a:pPr>
            <a:r>
              <a:rPr lang="fr-FR" sz="2000" dirty="0"/>
              <a:t>EXPRESSION → EXPRESSION OP2 EXPRESSION </a:t>
            </a:r>
          </a:p>
          <a:p>
            <a:pPr lvl="2" algn="just">
              <a:lnSpc>
                <a:spcPct val="150000"/>
              </a:lnSpc>
            </a:pPr>
            <a:r>
              <a:rPr lang="fr-FR" sz="2000" dirty="0"/>
              <a:t>OP2 → + | - | * | / EXPRESSION → NOMBRE </a:t>
            </a:r>
          </a:p>
          <a:p>
            <a:pPr lvl="2" algn="just">
              <a:lnSpc>
                <a:spcPct val="150000"/>
              </a:lnSpc>
            </a:pPr>
            <a:r>
              <a:rPr lang="fr-FR" sz="2000" dirty="0"/>
              <a:t>EXPRESSION → ( EXPRESSION ) </a:t>
            </a:r>
          </a:p>
          <a:p>
            <a:pPr lvl="2" algn="just">
              <a:lnSpc>
                <a:spcPct val="150000"/>
              </a:lnSpc>
            </a:pPr>
            <a:r>
              <a:rPr lang="fr-FR" sz="2000" dirty="0"/>
              <a:t>NOMBRE → CHIFFRE | CHIFFRE NOMBRE </a:t>
            </a:r>
          </a:p>
          <a:p>
            <a:pPr lvl="2" algn="just">
              <a:lnSpc>
                <a:spcPct val="150000"/>
              </a:lnSpc>
            </a:pPr>
            <a:r>
              <a:rPr lang="fr-FR" sz="2000" dirty="0"/>
              <a:t>CHIFFRE → 0 | 1 | 2 | 3 | 4 | 5 | 6 | 7 | 8 | 9 </a:t>
            </a:r>
          </a:p>
          <a:p>
            <a:pPr lvl="2" algn="just">
              <a:lnSpc>
                <a:spcPct val="150000"/>
              </a:lnSpc>
            </a:pPr>
            <a:endParaRPr lang="fr-FR" sz="2000" dirty="0"/>
          </a:p>
          <a:p>
            <a:pPr marL="1257300" lvl="2" indent="-342900" algn="just">
              <a:lnSpc>
                <a:spcPct val="150000"/>
              </a:lnSpc>
              <a:buFont typeface="Arial" panose="020B0604020202020204" pitchFamily="34" charset="0"/>
              <a:buChar char="•"/>
            </a:pPr>
            <a:r>
              <a:rPr lang="fr-FR" sz="2000" dirty="0"/>
              <a:t>Les symboles EXPRESSION, OP2, NOMBRE, CHIFFRE sont appelés symboles non terminaux de la grammaire </a:t>
            </a:r>
          </a:p>
          <a:p>
            <a:pPr marL="1257300" lvl="2" indent="-342900" algn="just">
              <a:lnSpc>
                <a:spcPct val="150000"/>
              </a:lnSpc>
              <a:buFont typeface="Arial" panose="020B0604020202020204" pitchFamily="34" charset="0"/>
              <a:buChar char="•"/>
            </a:pPr>
            <a:r>
              <a:rPr lang="fr-FR" sz="2000" dirty="0"/>
              <a:t>Les symboles +, -, *, /, (, ), 0, 1 , ..., 9 sont appelés symboles terminaux de la grammaire</a:t>
            </a:r>
          </a:p>
        </p:txBody>
      </p:sp>
      <p:sp>
        <p:nvSpPr>
          <p:cNvPr id="9" name="Rectangle : coins arrondis 8">
            <a:extLst>
              <a:ext uri="{FF2B5EF4-FFF2-40B4-BE49-F238E27FC236}">
                <a16:creationId xmlns:a16="http://schemas.microsoft.com/office/drawing/2014/main" id="{17BB118C-8E2B-4767-9A4A-13AD635313D6}"/>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16/25</a:t>
            </a:r>
          </a:p>
        </p:txBody>
      </p:sp>
    </p:spTree>
    <p:extLst>
      <p:ext uri="{BB962C8B-B14F-4D97-AF65-F5344CB8AC3E}">
        <p14:creationId xmlns:p14="http://schemas.microsoft.com/office/powerpoint/2010/main" val="2789303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2294148" y="101934"/>
            <a:ext cx="7037632" cy="646331"/>
          </a:xfrm>
          <a:prstGeom prst="rect">
            <a:avLst/>
          </a:prstGeom>
          <a:noFill/>
        </p:spPr>
        <p:txBody>
          <a:bodyPr wrap="none" rtlCol="0">
            <a:spAutoFit/>
          </a:bodyPr>
          <a:lstStyle/>
          <a:p>
            <a:r>
              <a:rPr lang="fr-FR" sz="3600" dirty="0">
                <a:solidFill>
                  <a:schemeClr val="bg1"/>
                </a:solidFill>
              </a:rPr>
              <a:t>Avantages des grammaires formelles</a:t>
            </a:r>
            <a:endParaRPr lang="fr-FR" sz="360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2" algn="just">
              <a:lnSpc>
                <a:spcPct val="150000"/>
              </a:lnSpc>
            </a:pPr>
            <a:r>
              <a:rPr lang="fr-FR" sz="2000" dirty="0"/>
              <a:t>Une grammaire formelle : </a:t>
            </a:r>
          </a:p>
          <a:p>
            <a:pPr marL="1257300" lvl="2" indent="-342900" algn="just">
              <a:lnSpc>
                <a:spcPct val="150000"/>
              </a:lnSpc>
              <a:buFont typeface="Arial" panose="020B0604020202020204" pitchFamily="34" charset="0"/>
              <a:buChar char="•"/>
            </a:pPr>
            <a:r>
              <a:rPr lang="fr-FR" sz="2000" dirty="0"/>
              <a:t>Pousse le concepteur d’un langage à en décrire la syntaxe de manière exhaustive. </a:t>
            </a:r>
          </a:p>
          <a:p>
            <a:pPr marL="1257300" lvl="2" indent="-342900" algn="just">
              <a:lnSpc>
                <a:spcPct val="150000"/>
              </a:lnSpc>
              <a:buFont typeface="Arial" panose="020B0604020202020204" pitchFamily="34" charset="0"/>
              <a:buChar char="•"/>
            </a:pPr>
            <a:r>
              <a:rPr lang="fr-FR" sz="2000" dirty="0"/>
              <a:t>Permet de répondre automatiquement à la question mon programme est-il correct ? à l’aide d’un analyseur syntaxique. </a:t>
            </a:r>
          </a:p>
          <a:p>
            <a:pPr marL="1257300" lvl="2" indent="-342900" algn="just">
              <a:lnSpc>
                <a:spcPct val="150000"/>
              </a:lnSpc>
              <a:buFont typeface="Arial" panose="020B0604020202020204" pitchFamily="34" charset="0"/>
              <a:buChar char="•"/>
            </a:pPr>
            <a:r>
              <a:rPr lang="fr-FR" sz="2000" dirty="0"/>
              <a:t>Fournit, à l’issue de l’analyse, une représentation explicite de l’organisation du programme en constructions (structure syntaxique du programme). </a:t>
            </a:r>
          </a:p>
          <a:p>
            <a:pPr marL="1257300" lvl="2" indent="-342900" algn="just">
              <a:lnSpc>
                <a:spcPct val="150000"/>
              </a:lnSpc>
              <a:buFont typeface="Arial" panose="020B0604020202020204" pitchFamily="34" charset="0"/>
              <a:buChar char="•"/>
            </a:pPr>
            <a:r>
              <a:rPr lang="fr-FR" sz="2000" dirty="0"/>
              <a:t>Cette représentation est utile pour la suite du processus de compilation.</a:t>
            </a:r>
          </a:p>
        </p:txBody>
      </p:sp>
      <p:sp>
        <p:nvSpPr>
          <p:cNvPr id="9" name="Rectangle : coins arrondis 8">
            <a:extLst>
              <a:ext uri="{FF2B5EF4-FFF2-40B4-BE49-F238E27FC236}">
                <a16:creationId xmlns:a16="http://schemas.microsoft.com/office/drawing/2014/main" id="{4165E316-E5E2-4899-BCD6-E8884C5DA35A}"/>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17/25</a:t>
            </a:r>
          </a:p>
        </p:txBody>
      </p:sp>
    </p:spTree>
    <p:extLst>
      <p:ext uri="{BB962C8B-B14F-4D97-AF65-F5344CB8AC3E}">
        <p14:creationId xmlns:p14="http://schemas.microsoft.com/office/powerpoint/2010/main" val="3693023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1990428" y="101934"/>
            <a:ext cx="8058745" cy="646331"/>
          </a:xfrm>
          <a:prstGeom prst="rect">
            <a:avLst/>
          </a:prstGeom>
          <a:noFill/>
        </p:spPr>
        <p:txBody>
          <a:bodyPr wrap="none" rtlCol="0">
            <a:spAutoFit/>
          </a:bodyPr>
          <a:lstStyle/>
          <a:p>
            <a:r>
              <a:rPr lang="fr-FR" sz="3600" dirty="0">
                <a:solidFill>
                  <a:schemeClr val="bg1"/>
                </a:solidFill>
              </a:rPr>
              <a:t>Dérivation d’une expression arithmétique </a:t>
            </a:r>
            <a:endParaRPr lang="fr-FR" sz="360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2" algn="just">
              <a:lnSpc>
                <a:spcPct val="150000"/>
              </a:lnSpc>
            </a:pPr>
            <a:r>
              <a:rPr lang="fr-FR" sz="2000" dirty="0"/>
              <a:t>L’expression arithmétique 2 ∗ (3 + 1) est-elle correcte ? </a:t>
            </a:r>
          </a:p>
          <a:p>
            <a:pPr lvl="2" algn="just">
              <a:lnSpc>
                <a:spcPct val="150000"/>
              </a:lnSpc>
            </a:pPr>
            <a:r>
              <a:rPr lang="fr-FR" sz="2000" dirty="0"/>
              <a:t>EXPRESSION ⇒ EXPRESSION OP2 EXPRESSION ⇒ NOMBRE OP2 EXPRESSION ⇒ CHIFFRE OP2 EXPRESSION ⇒ 2 OP2 EXPRESSION ⇒ 2 * EXPRESSION ⇒ 2 * ( EXPRESSION ) ⇒ 2 * ( EXPRESSION OP2 EXPRESSION) ⇒ 2 * ( NOMBRE OP2 EXPRESSION) ⇒ 2 * ( CHIFFRE OP2 EXPRESSION) ⇒ 2 * ( 3 OP2 EXPRESSION) ⇒ 2 * ( 3 + EXPRESSION) ⇒ 2 * ( 3 + NOMBRE) ⇒ 2 * ( 3 + CHIFFRE) ⇒ 2 * ( 3 + 1) </a:t>
            </a:r>
          </a:p>
        </p:txBody>
      </p:sp>
      <p:sp>
        <p:nvSpPr>
          <p:cNvPr id="9" name="Rectangle : coins arrondis 8">
            <a:extLst>
              <a:ext uri="{FF2B5EF4-FFF2-40B4-BE49-F238E27FC236}">
                <a16:creationId xmlns:a16="http://schemas.microsoft.com/office/drawing/2014/main" id="{28B56C5C-490A-4448-9A76-FFF4CB17F23A}"/>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18/25</a:t>
            </a:r>
          </a:p>
        </p:txBody>
      </p:sp>
    </p:spTree>
    <p:extLst>
      <p:ext uri="{BB962C8B-B14F-4D97-AF65-F5344CB8AC3E}">
        <p14:creationId xmlns:p14="http://schemas.microsoft.com/office/powerpoint/2010/main" val="26445230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4095833" y="101934"/>
            <a:ext cx="4000326" cy="646331"/>
          </a:xfrm>
          <a:prstGeom prst="rect">
            <a:avLst/>
          </a:prstGeom>
          <a:noFill/>
        </p:spPr>
        <p:txBody>
          <a:bodyPr wrap="none" rtlCol="0">
            <a:spAutoFit/>
          </a:bodyPr>
          <a:lstStyle/>
          <a:p>
            <a:r>
              <a:rPr lang="fr-FR" sz="3600" dirty="0">
                <a:solidFill>
                  <a:schemeClr val="bg1"/>
                </a:solidFill>
              </a:rPr>
              <a:t>Arbres de dérivation</a:t>
            </a:r>
            <a:endParaRPr lang="fr-FR" sz="360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2" algn="just">
              <a:lnSpc>
                <a:spcPct val="150000"/>
              </a:lnSpc>
            </a:pPr>
            <a:endParaRPr lang="fr-FR" sz="2000" dirty="0"/>
          </a:p>
        </p:txBody>
      </p:sp>
      <p:pic>
        <p:nvPicPr>
          <p:cNvPr id="2" name="Image 1">
            <a:extLst>
              <a:ext uri="{FF2B5EF4-FFF2-40B4-BE49-F238E27FC236}">
                <a16:creationId xmlns:a16="http://schemas.microsoft.com/office/drawing/2014/main" id="{52D2A750-CC14-41D1-AA3D-49EF9EF4D626}"/>
              </a:ext>
            </a:extLst>
          </p:cNvPr>
          <p:cNvPicPr>
            <a:picLocks noChangeAspect="1"/>
          </p:cNvPicPr>
          <p:nvPr/>
        </p:nvPicPr>
        <p:blipFill>
          <a:blip r:embed="rId4"/>
          <a:stretch>
            <a:fillRect/>
          </a:stretch>
        </p:blipFill>
        <p:spPr>
          <a:xfrm>
            <a:off x="3294139" y="1202540"/>
            <a:ext cx="5975649" cy="4366247"/>
          </a:xfrm>
          <a:prstGeom prst="rect">
            <a:avLst/>
          </a:prstGeom>
        </p:spPr>
      </p:pic>
      <p:sp>
        <p:nvSpPr>
          <p:cNvPr id="9" name="Rectangle : coins arrondis 8">
            <a:extLst>
              <a:ext uri="{FF2B5EF4-FFF2-40B4-BE49-F238E27FC236}">
                <a16:creationId xmlns:a16="http://schemas.microsoft.com/office/drawing/2014/main" id="{634C5C02-0DDC-4246-A281-36A40CCAB191}"/>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19/25</a:t>
            </a:r>
          </a:p>
        </p:txBody>
      </p:sp>
    </p:spTree>
    <p:extLst>
      <p:ext uri="{BB962C8B-B14F-4D97-AF65-F5344CB8AC3E}">
        <p14:creationId xmlns:p14="http://schemas.microsoft.com/office/powerpoint/2010/main" val="2232390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 y="-1"/>
            <a:ext cx="12191999" cy="777922"/>
          </a:xfrm>
          <a:prstGeom prst="rect">
            <a:avLst/>
          </a:prstGeom>
        </p:spPr>
      </p:pic>
      <p:pic>
        <p:nvPicPr>
          <p:cNvPr id="12" name="Image 11">
            <a:extLst>
              <a:ext uri="{FF2B5EF4-FFF2-40B4-BE49-F238E27FC236}">
                <a16:creationId xmlns:a16="http://schemas.microsoft.com/office/drawing/2014/main" id="{A98AE704-31F6-47B2-9BD9-796E2640FC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6305266"/>
            <a:ext cx="12191999" cy="552734"/>
          </a:xfrm>
          <a:prstGeom prst="rect">
            <a:avLst/>
          </a:prstGeom>
        </p:spPr>
      </p:pic>
      <p:sp>
        <p:nvSpPr>
          <p:cNvPr id="3" name="ZoneTexte 2">
            <a:extLst>
              <a:ext uri="{FF2B5EF4-FFF2-40B4-BE49-F238E27FC236}">
                <a16:creationId xmlns:a16="http://schemas.microsoft.com/office/drawing/2014/main" id="{9CED221B-1846-4917-8F30-17332B114FF7}"/>
              </a:ext>
            </a:extLst>
          </p:cNvPr>
          <p:cNvSpPr txBox="1"/>
          <p:nvPr/>
        </p:nvSpPr>
        <p:spPr>
          <a:xfrm>
            <a:off x="277503" y="6421272"/>
            <a:ext cx="184731" cy="369332"/>
          </a:xfrm>
          <a:prstGeom prst="rect">
            <a:avLst/>
          </a:prstGeom>
          <a:noFill/>
        </p:spPr>
        <p:txBody>
          <a:bodyPr wrap="none" rtlCol="0">
            <a:spAutoFit/>
          </a:bodyPr>
          <a:lstStyle/>
          <a:p>
            <a:endParaRPr lang="fr-FR" dirty="0"/>
          </a:p>
        </p:txBody>
      </p:sp>
      <p:sp>
        <p:nvSpPr>
          <p:cNvPr id="16" name="ZoneTexte 15">
            <a:extLst>
              <a:ext uri="{FF2B5EF4-FFF2-40B4-BE49-F238E27FC236}">
                <a16:creationId xmlns:a16="http://schemas.microsoft.com/office/drawing/2014/main" id="{1D46424F-8265-4250-9C4F-9E931A458566}"/>
              </a:ext>
            </a:extLst>
          </p:cNvPr>
          <p:cNvSpPr txBox="1"/>
          <p:nvPr/>
        </p:nvSpPr>
        <p:spPr>
          <a:xfrm>
            <a:off x="5060653" y="-41113"/>
            <a:ext cx="1720343" cy="769441"/>
          </a:xfrm>
          <a:prstGeom prst="rect">
            <a:avLst/>
          </a:prstGeom>
          <a:noFill/>
        </p:spPr>
        <p:txBody>
          <a:bodyPr wrap="none" rtlCol="0">
            <a:spAutoFit/>
          </a:bodyPr>
          <a:lstStyle/>
          <a:p>
            <a:r>
              <a:rPr lang="fr-FR" sz="4400" b="1" dirty="0">
                <a:solidFill>
                  <a:schemeClr val="bg1"/>
                </a:solidFill>
                <a:latin typeface="Arial" panose="020B0604020202020204" pitchFamily="34" charset="0"/>
                <a:cs typeface="Arial" panose="020B0604020202020204" pitchFamily="34" charset="0"/>
              </a:rPr>
              <a:t>PLAN</a:t>
            </a:r>
          </a:p>
        </p:txBody>
      </p:sp>
      <p:sp>
        <p:nvSpPr>
          <p:cNvPr id="10" name="Rectangle 3">
            <a:extLst>
              <a:ext uri="{FF2B5EF4-FFF2-40B4-BE49-F238E27FC236}">
                <a16:creationId xmlns:a16="http://schemas.microsoft.com/office/drawing/2014/main" id="{F0338E6F-D7C6-468C-A358-F4CFB2A2299B}"/>
              </a:ext>
            </a:extLst>
          </p:cNvPr>
          <p:cNvSpPr txBox="1">
            <a:spLocks noChangeArrowheads="1"/>
          </p:cNvSpPr>
          <p:nvPr/>
        </p:nvSpPr>
        <p:spPr>
          <a:xfrm>
            <a:off x="0" y="915268"/>
            <a:ext cx="11904614" cy="5397014"/>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00150" lvl="2" indent="-285750" algn="just">
              <a:lnSpc>
                <a:spcPct val="150000"/>
              </a:lnSpc>
              <a:buFont typeface="Arial" panose="020B0604020202020204" pitchFamily="34" charset="0"/>
              <a:buChar char="•"/>
            </a:pPr>
            <a:r>
              <a:rPr lang="fr-FR" sz="2000" dirty="0"/>
              <a:t>Informations pratiques</a:t>
            </a:r>
          </a:p>
          <a:p>
            <a:pPr marL="1200150" lvl="2" indent="-285750" algn="just">
              <a:lnSpc>
                <a:spcPct val="150000"/>
              </a:lnSpc>
              <a:buFont typeface="Arial" panose="020B0604020202020204" pitchFamily="34" charset="0"/>
              <a:buChar char="•"/>
            </a:pPr>
            <a:r>
              <a:rPr lang="fr-FR" sz="2000" dirty="0"/>
              <a:t>Bibliographie</a:t>
            </a:r>
          </a:p>
          <a:p>
            <a:pPr marL="1200150" lvl="2" indent="-285750" algn="just">
              <a:lnSpc>
                <a:spcPct val="150000"/>
              </a:lnSpc>
              <a:buFont typeface="Arial" panose="020B0604020202020204" pitchFamily="34" charset="0"/>
              <a:buChar char="•"/>
            </a:pPr>
            <a:r>
              <a:rPr lang="fr-FR" sz="2000" dirty="0"/>
              <a:t>Objectifs du module</a:t>
            </a:r>
          </a:p>
          <a:p>
            <a:pPr marL="1200150" lvl="2" indent="-285750" algn="just">
              <a:lnSpc>
                <a:spcPct val="150000"/>
              </a:lnSpc>
              <a:buFont typeface="Arial" panose="020B0604020202020204" pitchFamily="34" charset="0"/>
              <a:buChar char="•"/>
            </a:pPr>
            <a:r>
              <a:rPr lang="fr-FR" sz="2000" dirty="0"/>
              <a:t>Compilateur / interpréteur </a:t>
            </a:r>
          </a:p>
          <a:p>
            <a:pPr marL="1200150" lvl="2" indent="-285750" algn="just">
              <a:lnSpc>
                <a:spcPct val="150000"/>
              </a:lnSpc>
              <a:buFont typeface="Arial" panose="020B0604020202020204" pitchFamily="34" charset="0"/>
              <a:buChar char="•"/>
            </a:pPr>
            <a:r>
              <a:rPr lang="fr-FR" sz="2000" dirty="0"/>
              <a:t>Langages et grammaires</a:t>
            </a:r>
          </a:p>
          <a:p>
            <a:pPr marL="1200150" lvl="2" indent="-285750" algn="just">
              <a:lnSpc>
                <a:spcPct val="150000"/>
              </a:lnSpc>
              <a:buFont typeface="Arial" panose="020B0604020202020204" pitchFamily="34" charset="0"/>
              <a:buChar char="•"/>
            </a:pPr>
            <a:r>
              <a:rPr lang="fr-FR" sz="2000" dirty="0"/>
              <a:t>Analyse lexicale</a:t>
            </a:r>
          </a:p>
          <a:p>
            <a:pPr marL="1200150" lvl="2" indent="-285750" algn="just">
              <a:lnSpc>
                <a:spcPct val="150000"/>
              </a:lnSpc>
              <a:buFont typeface="Arial" panose="020B0604020202020204" pitchFamily="34" charset="0"/>
              <a:buChar char="•"/>
            </a:pPr>
            <a:r>
              <a:rPr lang="fr-FR" sz="2000" dirty="0"/>
              <a:t>Analyse syntaxique</a:t>
            </a:r>
          </a:p>
          <a:p>
            <a:pPr marL="1200150" lvl="2" indent="-285750" algn="just">
              <a:lnSpc>
                <a:spcPct val="150000"/>
              </a:lnSpc>
              <a:buFont typeface="Arial" panose="020B0604020202020204" pitchFamily="34" charset="0"/>
              <a:buChar char="•"/>
            </a:pPr>
            <a:r>
              <a:rPr lang="fr-FR" sz="2000" dirty="0"/>
              <a:t>Traduction dirigée par la syntaxe</a:t>
            </a:r>
          </a:p>
          <a:p>
            <a:pPr marL="1200150" lvl="2" indent="-285750" algn="just">
              <a:lnSpc>
                <a:spcPct val="150000"/>
              </a:lnSpc>
              <a:buFont typeface="Arial" panose="020B0604020202020204" pitchFamily="34" charset="0"/>
              <a:buChar char="•"/>
            </a:pPr>
            <a:r>
              <a:rPr lang="fr-FR" sz="2000"/>
              <a:t>Analyse sémantique</a:t>
            </a:r>
            <a:endParaRPr lang="fr-FR" sz="2000" dirty="0"/>
          </a:p>
          <a:p>
            <a:pPr marL="1200150" lvl="2" indent="-285750" algn="just">
              <a:lnSpc>
                <a:spcPct val="150000"/>
              </a:lnSpc>
              <a:buFont typeface="Arial" panose="020B0604020202020204" pitchFamily="34" charset="0"/>
              <a:buChar char="•"/>
            </a:pPr>
            <a:r>
              <a:rPr lang="fr-FR" sz="2000" dirty="0"/>
              <a:t>Génération de code</a:t>
            </a:r>
          </a:p>
        </p:txBody>
      </p:sp>
      <p:sp>
        <p:nvSpPr>
          <p:cNvPr id="11" name="Rectangle : coins arrondis 10">
            <a:extLst>
              <a:ext uri="{FF2B5EF4-FFF2-40B4-BE49-F238E27FC236}">
                <a16:creationId xmlns:a16="http://schemas.microsoft.com/office/drawing/2014/main" id="{EC506C7D-083A-4C86-9054-F54DE9B8FB1E}"/>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2/25</a:t>
            </a:r>
          </a:p>
        </p:txBody>
      </p:sp>
      <p:cxnSp>
        <p:nvCxnSpPr>
          <p:cNvPr id="14" name="Connecteur droit 13">
            <a:extLst>
              <a:ext uri="{FF2B5EF4-FFF2-40B4-BE49-F238E27FC236}">
                <a16:creationId xmlns:a16="http://schemas.microsoft.com/office/drawing/2014/main" id="{C89B6F74-B38B-481D-978D-223E6DF90386}"/>
              </a:ext>
            </a:extLst>
          </p:cNvPr>
          <p:cNvCxnSpPr/>
          <p:nvPr/>
        </p:nvCxnSpPr>
        <p:spPr>
          <a:xfrm>
            <a:off x="11117179" y="6402044"/>
            <a:ext cx="0" cy="430887"/>
          </a:xfrm>
          <a:prstGeom prst="line">
            <a:avLst/>
          </a:prstGeom>
          <a:ln w="38100" cmpd="sng">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8189664"/>
      </p:ext>
    </p:extLst>
  </p:cSld>
  <p:clrMapOvr>
    <a:masterClrMapping/>
  </p:clrMapOvr>
  <mc:AlternateContent xmlns:mc="http://schemas.openxmlformats.org/markup-compatibility/2006" xmlns:p14="http://schemas.microsoft.com/office/powerpoint/2010/main">
    <mc:Choice Requires="p14">
      <p:transition spd="slow" p14:dur="2000" advTm="751"/>
    </mc:Choice>
    <mc:Fallback xmlns="">
      <p:transition spd="slow" advTm="751"/>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4458668" y="95728"/>
            <a:ext cx="3122265" cy="646331"/>
          </a:xfrm>
          <a:prstGeom prst="rect">
            <a:avLst/>
          </a:prstGeom>
          <a:noFill/>
        </p:spPr>
        <p:txBody>
          <a:bodyPr wrap="none" rtlCol="0">
            <a:spAutoFit/>
          </a:bodyPr>
          <a:lstStyle/>
          <a:p>
            <a:r>
              <a:rPr lang="fr-FR" sz="3600" dirty="0">
                <a:solidFill>
                  <a:schemeClr val="bg1"/>
                </a:solidFill>
              </a:rPr>
              <a:t>Analyse lexicale</a:t>
            </a:r>
            <a:endParaRPr lang="fr-FR" sz="360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dirty="0"/>
              <a:t>Afin de simplifier la grammaire décrivant un langage, on omet de cette dernière la génération de certaines parties simples du langage. </a:t>
            </a:r>
          </a:p>
          <a:p>
            <a:pPr marL="1257300" lvl="2" indent="-342900" algn="just">
              <a:lnSpc>
                <a:spcPct val="150000"/>
              </a:lnSpc>
              <a:buFont typeface="Arial" panose="020B0604020202020204" pitchFamily="34" charset="0"/>
              <a:buChar char="•"/>
            </a:pPr>
            <a:r>
              <a:rPr lang="fr-FR" sz="2000" dirty="0"/>
              <a:t>Ces dernières sont prises en charge par un analyseur lexical.</a:t>
            </a:r>
          </a:p>
          <a:p>
            <a:pPr marL="1257300" lvl="2" indent="-342900" algn="just">
              <a:lnSpc>
                <a:spcPct val="150000"/>
              </a:lnSpc>
              <a:buFont typeface="Arial" panose="020B0604020202020204" pitchFamily="34" charset="0"/>
              <a:buChar char="•"/>
            </a:pPr>
            <a:r>
              <a:rPr lang="fr-FR" sz="2000" dirty="0"/>
              <a:t>L’analyseur lexical traite le programme source et fournit le résultat de son traitement à l’analyseur syntaxique.</a:t>
            </a:r>
          </a:p>
        </p:txBody>
      </p:sp>
      <p:sp>
        <p:nvSpPr>
          <p:cNvPr id="9" name="Rectangle : coins arrondis 8">
            <a:extLst>
              <a:ext uri="{FF2B5EF4-FFF2-40B4-BE49-F238E27FC236}">
                <a16:creationId xmlns:a16="http://schemas.microsoft.com/office/drawing/2014/main" id="{FC232FBF-37A9-47CA-91F3-79CC3432C5F0}"/>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20/25</a:t>
            </a:r>
          </a:p>
        </p:txBody>
      </p:sp>
    </p:spTree>
    <p:extLst>
      <p:ext uri="{BB962C8B-B14F-4D97-AF65-F5344CB8AC3E}">
        <p14:creationId xmlns:p14="http://schemas.microsoft.com/office/powerpoint/2010/main" val="25952697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4458668" y="95728"/>
            <a:ext cx="3776868" cy="646331"/>
          </a:xfrm>
          <a:prstGeom prst="rect">
            <a:avLst/>
          </a:prstGeom>
          <a:noFill/>
        </p:spPr>
        <p:txBody>
          <a:bodyPr wrap="none" rtlCol="0">
            <a:spAutoFit/>
          </a:bodyPr>
          <a:lstStyle/>
          <a:p>
            <a:r>
              <a:rPr lang="fr-FR" sz="3600" dirty="0">
                <a:solidFill>
                  <a:schemeClr val="bg1"/>
                </a:solidFill>
              </a:rPr>
              <a:t>Analyse Syntaxique</a:t>
            </a:r>
            <a:endParaRPr lang="fr-FR" sz="360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dirty="0">
                <a:latin typeface="Calibri (Corps)"/>
              </a:rPr>
              <a:t>L'analyseur syntaxique obtient une chaîne d'unités lexicales de l'analyseur lexical, et vérifie que la chaîne peut être engendrée par la grammaire du langage source.</a:t>
            </a:r>
          </a:p>
          <a:p>
            <a:pPr marL="1257300" lvl="2" indent="-342900" algn="just">
              <a:lnSpc>
                <a:spcPct val="150000"/>
              </a:lnSpc>
              <a:buFont typeface="Arial" panose="020B0604020202020204" pitchFamily="34" charset="0"/>
              <a:buChar char="•"/>
            </a:pPr>
            <a:r>
              <a:rPr lang="fr-FR" sz="2000" dirty="0"/>
              <a:t>Lors de l'analyse syntaxique, on vérifie que l'ordre des </a:t>
            </a:r>
            <a:r>
              <a:rPr lang="fr-FR" sz="2000" dirty="0" err="1"/>
              <a:t>tokens</a:t>
            </a:r>
            <a:r>
              <a:rPr lang="fr-FR" sz="2000" dirty="0"/>
              <a:t> correspond à l'ordre définit pour le langage. </a:t>
            </a:r>
          </a:p>
          <a:p>
            <a:pPr marL="1257300" lvl="2" indent="-342900" algn="just">
              <a:lnSpc>
                <a:spcPct val="150000"/>
              </a:lnSpc>
              <a:buFont typeface="Arial" panose="020B0604020202020204" pitchFamily="34" charset="0"/>
              <a:buChar char="•"/>
            </a:pPr>
            <a:r>
              <a:rPr lang="fr-FR" sz="2000" dirty="0"/>
              <a:t>On dit que l'on vérifie la syntaxe du langage à partir de la définition de sa grammaire. </a:t>
            </a:r>
          </a:p>
          <a:p>
            <a:pPr marL="1257300" lvl="2" indent="-342900" algn="just">
              <a:lnSpc>
                <a:spcPct val="150000"/>
              </a:lnSpc>
              <a:buFont typeface="Arial" panose="020B0604020202020204" pitchFamily="34" charset="0"/>
              <a:buChar char="•"/>
            </a:pPr>
            <a:r>
              <a:rPr lang="fr-FR" sz="2000" dirty="0"/>
              <a:t>Cette phase produit une représentation sous forme d'arbre de la suite des </a:t>
            </a:r>
            <a:r>
              <a:rPr lang="fr-FR" sz="2000" dirty="0" err="1"/>
              <a:t>tokens</a:t>
            </a:r>
            <a:r>
              <a:rPr lang="fr-FR" sz="2000" dirty="0"/>
              <a:t> obtenus lors de la phase précédente. </a:t>
            </a:r>
            <a:endParaRPr lang="fr-FR" sz="2000" dirty="0">
              <a:latin typeface="Calibri (Corps)"/>
            </a:endParaRPr>
          </a:p>
        </p:txBody>
      </p:sp>
      <p:sp>
        <p:nvSpPr>
          <p:cNvPr id="9" name="Rectangle : coins arrondis 8">
            <a:extLst>
              <a:ext uri="{FF2B5EF4-FFF2-40B4-BE49-F238E27FC236}">
                <a16:creationId xmlns:a16="http://schemas.microsoft.com/office/drawing/2014/main" id="{BB0522AA-A957-4473-9A5C-B08C30F263E9}"/>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21/25</a:t>
            </a:r>
          </a:p>
        </p:txBody>
      </p:sp>
    </p:spTree>
    <p:extLst>
      <p:ext uri="{BB962C8B-B14F-4D97-AF65-F5344CB8AC3E}">
        <p14:creationId xmlns:p14="http://schemas.microsoft.com/office/powerpoint/2010/main" val="27691063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4458668" y="95728"/>
            <a:ext cx="3122265" cy="646331"/>
          </a:xfrm>
          <a:prstGeom prst="rect">
            <a:avLst/>
          </a:prstGeom>
          <a:noFill/>
        </p:spPr>
        <p:txBody>
          <a:bodyPr wrap="none" rtlCol="0">
            <a:spAutoFit/>
          </a:bodyPr>
          <a:lstStyle/>
          <a:p>
            <a:r>
              <a:rPr lang="fr-FR" sz="3600" dirty="0">
                <a:solidFill>
                  <a:schemeClr val="bg1"/>
                </a:solidFill>
              </a:rPr>
              <a:t>Analyse lexicale</a:t>
            </a:r>
            <a:endParaRPr lang="fr-FR" sz="360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dirty="0"/>
              <a:t>Lit le programme source </a:t>
            </a:r>
          </a:p>
          <a:p>
            <a:pPr marL="1257300" lvl="2" indent="-342900" algn="just">
              <a:lnSpc>
                <a:spcPct val="150000"/>
              </a:lnSpc>
              <a:buFont typeface="Arial" panose="020B0604020202020204" pitchFamily="34" charset="0"/>
              <a:buChar char="•"/>
            </a:pPr>
            <a:r>
              <a:rPr lang="fr-FR" sz="2000" dirty="0"/>
              <a:t>Reconnaît des séquences de caractères significatives appelées lexèmes </a:t>
            </a:r>
          </a:p>
          <a:p>
            <a:pPr marL="1257300" lvl="2" indent="-342900" algn="just">
              <a:lnSpc>
                <a:spcPct val="150000"/>
              </a:lnSpc>
              <a:buFont typeface="Arial" panose="020B0604020202020204" pitchFamily="34" charset="0"/>
              <a:buChar char="•"/>
            </a:pPr>
            <a:r>
              <a:rPr lang="fr-FR" sz="2000" dirty="0"/>
              <a:t>Pour chaque lexème, l’analyseur lexical émet un couple </a:t>
            </a:r>
          </a:p>
          <a:p>
            <a:pPr lvl="2" algn="just">
              <a:lnSpc>
                <a:spcPct val="150000"/>
              </a:lnSpc>
            </a:pPr>
            <a:r>
              <a:rPr lang="fr-FR" sz="2000" dirty="0"/>
              <a:t>(type du lexème, valeur du lexème) </a:t>
            </a:r>
          </a:p>
          <a:p>
            <a:pPr marL="1257300" lvl="2" indent="-342900" algn="just">
              <a:lnSpc>
                <a:spcPct val="150000"/>
              </a:lnSpc>
              <a:buFont typeface="Arial" panose="020B0604020202020204" pitchFamily="34" charset="0"/>
              <a:buChar char="•"/>
            </a:pPr>
            <a:r>
              <a:rPr lang="fr-FR" sz="2000" b="1" dirty="0"/>
              <a:t>Exemple</a:t>
            </a:r>
            <a:r>
              <a:rPr lang="fr-FR" sz="2000" dirty="0"/>
              <a:t> (NOMBRE, 123) </a:t>
            </a:r>
          </a:p>
          <a:p>
            <a:pPr marL="1257300" lvl="2" indent="-342900" algn="just">
              <a:lnSpc>
                <a:spcPct val="150000"/>
              </a:lnSpc>
              <a:buFont typeface="Arial" panose="020B0604020202020204" pitchFamily="34" charset="0"/>
              <a:buChar char="•"/>
            </a:pPr>
            <a:r>
              <a:rPr lang="fr-FR" sz="2000" dirty="0"/>
              <a:t>Les types de lexèmes sont des symboles, ils constituent les symboles terminaux de la grammaire du langage. </a:t>
            </a:r>
          </a:p>
          <a:p>
            <a:pPr marL="1257300" lvl="2" indent="-342900" algn="just">
              <a:lnSpc>
                <a:spcPct val="150000"/>
              </a:lnSpc>
              <a:buFont typeface="Arial" panose="020B0604020202020204" pitchFamily="34" charset="0"/>
              <a:buChar char="•"/>
            </a:pPr>
            <a:r>
              <a:rPr lang="fr-FR" sz="2000" dirty="0"/>
              <a:t>Les symboles terminaux de la grammaire (ou types de lexèmes) constituent l’interface entre l’analyseur lexical et l’analyseur syntaxique. Ils doivent être connus des deux.</a:t>
            </a:r>
          </a:p>
        </p:txBody>
      </p:sp>
      <p:sp>
        <p:nvSpPr>
          <p:cNvPr id="9" name="Rectangle : coins arrondis 8">
            <a:extLst>
              <a:ext uri="{FF2B5EF4-FFF2-40B4-BE49-F238E27FC236}">
                <a16:creationId xmlns:a16="http://schemas.microsoft.com/office/drawing/2014/main" id="{6F4D4077-EDAA-4DAB-BB92-5EBA9767C0DB}"/>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22/25</a:t>
            </a:r>
          </a:p>
        </p:txBody>
      </p:sp>
    </p:spTree>
    <p:extLst>
      <p:ext uri="{BB962C8B-B14F-4D97-AF65-F5344CB8AC3E}">
        <p14:creationId xmlns:p14="http://schemas.microsoft.com/office/powerpoint/2010/main" val="26439268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2979469" y="101934"/>
            <a:ext cx="6233053" cy="646331"/>
          </a:xfrm>
          <a:prstGeom prst="rect">
            <a:avLst/>
          </a:prstGeom>
          <a:noFill/>
        </p:spPr>
        <p:txBody>
          <a:bodyPr wrap="none" rtlCol="0">
            <a:spAutoFit/>
          </a:bodyPr>
          <a:lstStyle/>
          <a:p>
            <a:r>
              <a:rPr lang="fr-FR" sz="3600" dirty="0">
                <a:solidFill>
                  <a:schemeClr val="bg1"/>
                </a:solidFill>
              </a:rPr>
              <a:t>Traduction dirigée par la syntaxe</a:t>
            </a:r>
            <a:endParaRPr lang="fr-FR" sz="360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dirty="0"/>
              <a:t>La traduction dirigée par la syntaxe consiste à attacher des actions aux règles de la grammaire. </a:t>
            </a:r>
          </a:p>
          <a:p>
            <a:pPr marL="1257300" lvl="2" indent="-342900" algn="just">
              <a:lnSpc>
                <a:spcPct val="150000"/>
              </a:lnSpc>
              <a:buFont typeface="Arial" panose="020B0604020202020204" pitchFamily="34" charset="0"/>
              <a:buChar char="•"/>
            </a:pPr>
            <a:r>
              <a:rPr lang="fr-FR" sz="2000" dirty="0"/>
              <a:t>Ces actions peuvent être exécutées : </a:t>
            </a:r>
          </a:p>
          <a:p>
            <a:pPr marL="1257300" lvl="2" indent="-342900" algn="just">
              <a:lnSpc>
                <a:spcPct val="150000"/>
              </a:lnSpc>
              <a:buFont typeface="Wingdings" panose="05000000000000000000" pitchFamily="2" charset="2"/>
              <a:buChar char="ü"/>
            </a:pPr>
            <a:r>
              <a:rPr lang="fr-FR" sz="2000" dirty="0"/>
              <a:t>lors de l’analyse syntaxique </a:t>
            </a:r>
          </a:p>
          <a:p>
            <a:pPr marL="1257300" lvl="2" indent="-342900" algn="just">
              <a:lnSpc>
                <a:spcPct val="150000"/>
              </a:lnSpc>
              <a:buFont typeface="Wingdings" panose="05000000000000000000" pitchFamily="2" charset="2"/>
              <a:buChar char="ü"/>
            </a:pPr>
            <a:r>
              <a:rPr lang="fr-FR" sz="2000" dirty="0"/>
              <a:t>ou après, lors d’un parcours de l’arbre de dérivation. </a:t>
            </a:r>
          </a:p>
          <a:p>
            <a:pPr marL="1257300" lvl="2" indent="-342900" algn="just">
              <a:lnSpc>
                <a:spcPct val="150000"/>
              </a:lnSpc>
              <a:buFont typeface="Arial" panose="020B0604020202020204" pitchFamily="34" charset="0"/>
              <a:buChar char="•"/>
            </a:pPr>
            <a:r>
              <a:rPr lang="fr-FR" sz="2000" dirty="0"/>
              <a:t>Le résultat de ces exécutions constitue une traduction du programme analysé. </a:t>
            </a:r>
          </a:p>
          <a:p>
            <a:pPr marL="1257300" lvl="2" indent="-342900" algn="just">
              <a:lnSpc>
                <a:spcPct val="150000"/>
              </a:lnSpc>
              <a:buFont typeface="Arial" panose="020B0604020202020204" pitchFamily="34" charset="0"/>
              <a:buChar char="•"/>
            </a:pPr>
            <a:r>
              <a:rPr lang="fr-FR" sz="2000" dirty="0"/>
              <a:t>La traduction dirigée par la syntaxe repose sur deux concepts : </a:t>
            </a:r>
          </a:p>
          <a:p>
            <a:pPr marL="1257300" lvl="2" indent="-342900" algn="just">
              <a:lnSpc>
                <a:spcPct val="150000"/>
              </a:lnSpc>
              <a:buFont typeface="Wingdings" panose="05000000000000000000" pitchFamily="2" charset="2"/>
              <a:buChar char="ü"/>
            </a:pPr>
            <a:r>
              <a:rPr lang="fr-FR" sz="2000" dirty="0"/>
              <a:t>Les attributs </a:t>
            </a:r>
          </a:p>
          <a:p>
            <a:pPr marL="1257300" lvl="2" indent="-342900" algn="just">
              <a:lnSpc>
                <a:spcPct val="150000"/>
              </a:lnSpc>
              <a:buFont typeface="Wingdings" panose="05000000000000000000" pitchFamily="2" charset="2"/>
              <a:buChar char="ü"/>
            </a:pPr>
            <a:r>
              <a:rPr lang="fr-FR" sz="2000" dirty="0"/>
              <a:t>Les actions sémantiques </a:t>
            </a:r>
          </a:p>
        </p:txBody>
      </p:sp>
      <p:sp>
        <p:nvSpPr>
          <p:cNvPr id="9" name="Rectangle : coins arrondis 8">
            <a:extLst>
              <a:ext uri="{FF2B5EF4-FFF2-40B4-BE49-F238E27FC236}">
                <a16:creationId xmlns:a16="http://schemas.microsoft.com/office/drawing/2014/main" id="{F6B07BAB-25D2-4993-A93B-05F5F6F10BC5}"/>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23/25</a:t>
            </a:r>
          </a:p>
        </p:txBody>
      </p:sp>
    </p:spTree>
    <p:extLst>
      <p:ext uri="{BB962C8B-B14F-4D97-AF65-F5344CB8AC3E}">
        <p14:creationId xmlns:p14="http://schemas.microsoft.com/office/powerpoint/2010/main" val="23017473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4120423" y="112706"/>
            <a:ext cx="3951146" cy="646331"/>
          </a:xfrm>
          <a:prstGeom prst="rect">
            <a:avLst/>
          </a:prstGeom>
          <a:noFill/>
        </p:spPr>
        <p:txBody>
          <a:bodyPr wrap="none" rtlCol="0">
            <a:spAutoFit/>
          </a:bodyPr>
          <a:lstStyle/>
          <a:p>
            <a:r>
              <a:rPr lang="fr-FR" sz="3600" dirty="0">
                <a:solidFill>
                  <a:schemeClr val="bg1"/>
                </a:solidFill>
              </a:rPr>
              <a:t>Analyse sémantique</a:t>
            </a:r>
            <a:endParaRPr lang="fr-FR" sz="360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dirty="0"/>
              <a:t>L’analyse sémantique utilise l’arbre abstrait, ainsi que la table de symboles afin d’effectuer un certain nombre de contrôles sémantiques, parmi lesquels :</a:t>
            </a:r>
          </a:p>
          <a:p>
            <a:pPr marL="1257300" lvl="2" indent="-342900" algn="just">
              <a:lnSpc>
                <a:spcPct val="150000"/>
              </a:lnSpc>
              <a:buFont typeface="Wingdings" panose="05000000000000000000" pitchFamily="2" charset="2"/>
              <a:buChar char="ü"/>
            </a:pPr>
            <a:r>
              <a:rPr lang="fr-FR" sz="2000" dirty="0"/>
              <a:t>vérification que les variables utilisées ont bien été déclarées. </a:t>
            </a:r>
          </a:p>
          <a:p>
            <a:pPr marL="1257300" lvl="2" indent="-342900" algn="just">
              <a:lnSpc>
                <a:spcPct val="150000"/>
              </a:lnSpc>
              <a:buFont typeface="Wingdings" panose="05000000000000000000" pitchFamily="2" charset="2"/>
              <a:buChar char="ü"/>
            </a:pPr>
            <a:r>
              <a:rPr lang="fr-FR" sz="2000" dirty="0"/>
              <a:t>contrôle de type : les opérandes d’une opération possèdent bien le bon type. </a:t>
            </a:r>
          </a:p>
          <a:p>
            <a:pPr marL="1257300" lvl="2" indent="-342900" algn="just">
              <a:lnSpc>
                <a:spcPct val="150000"/>
              </a:lnSpc>
              <a:buFont typeface="Wingdings" panose="05000000000000000000" pitchFamily="2" charset="2"/>
              <a:buChar char="ü"/>
            </a:pPr>
            <a:r>
              <a:rPr lang="fr-FR" sz="2000" dirty="0"/>
              <a:t>conversions automatiques de types.</a:t>
            </a:r>
          </a:p>
        </p:txBody>
      </p:sp>
      <p:sp>
        <p:nvSpPr>
          <p:cNvPr id="9" name="Rectangle : coins arrondis 8">
            <a:extLst>
              <a:ext uri="{FF2B5EF4-FFF2-40B4-BE49-F238E27FC236}">
                <a16:creationId xmlns:a16="http://schemas.microsoft.com/office/drawing/2014/main" id="{B804FF43-6BF4-4C12-8F1A-85F96829E85F}"/>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24/25</a:t>
            </a:r>
          </a:p>
        </p:txBody>
      </p:sp>
    </p:spTree>
    <p:extLst>
      <p:ext uri="{BB962C8B-B14F-4D97-AF65-F5344CB8AC3E}">
        <p14:creationId xmlns:p14="http://schemas.microsoft.com/office/powerpoint/2010/main" val="7346686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4120423" y="112706"/>
            <a:ext cx="3876382" cy="646331"/>
          </a:xfrm>
          <a:prstGeom prst="rect">
            <a:avLst/>
          </a:prstGeom>
          <a:noFill/>
        </p:spPr>
        <p:txBody>
          <a:bodyPr wrap="none" rtlCol="0">
            <a:spAutoFit/>
          </a:bodyPr>
          <a:lstStyle/>
          <a:p>
            <a:r>
              <a:rPr lang="fr-FR" sz="3600" dirty="0">
                <a:solidFill>
                  <a:schemeClr val="bg1"/>
                </a:solidFill>
              </a:rPr>
              <a:t>Génération de code</a:t>
            </a:r>
            <a:endParaRPr lang="fr-FR" sz="360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dirty="0"/>
              <a:t>Le code machine est composé d’instructions pour un processeur </a:t>
            </a:r>
          </a:p>
          <a:p>
            <a:pPr marL="1257300" lvl="2" indent="-342900" algn="just">
              <a:lnSpc>
                <a:spcPct val="150000"/>
              </a:lnSpc>
              <a:buFont typeface="Arial" panose="020B0604020202020204" pitchFamily="34" charset="0"/>
              <a:buChar char="•"/>
            </a:pPr>
            <a:r>
              <a:rPr lang="fr-FR" sz="2000" dirty="0"/>
              <a:t>Il y a autant de langages machine que des processeurs </a:t>
            </a:r>
          </a:p>
          <a:p>
            <a:pPr marL="1257300" lvl="2" indent="-342900" algn="just">
              <a:lnSpc>
                <a:spcPct val="150000"/>
              </a:lnSpc>
              <a:buFont typeface="Arial" panose="020B0604020202020204" pitchFamily="34" charset="0"/>
              <a:buChar char="•"/>
            </a:pPr>
            <a:r>
              <a:rPr lang="fr-FR" sz="2000" dirty="0"/>
              <a:t>Le code machine est généré à partir de la représentation intermédiaire </a:t>
            </a:r>
          </a:p>
          <a:p>
            <a:pPr marL="1257300" lvl="2" indent="-342900" algn="just">
              <a:lnSpc>
                <a:spcPct val="150000"/>
              </a:lnSpc>
              <a:buFont typeface="Arial" panose="020B0604020202020204" pitchFamily="34" charset="0"/>
              <a:buChar char="•"/>
            </a:pPr>
            <a:r>
              <a:rPr lang="fr-FR" sz="2000" dirty="0"/>
              <a:t>La génération de code consiste à : </a:t>
            </a:r>
          </a:p>
          <a:p>
            <a:pPr marL="1257300" lvl="2" indent="-342900" algn="just">
              <a:lnSpc>
                <a:spcPct val="150000"/>
              </a:lnSpc>
              <a:buFont typeface="Wingdings" panose="05000000000000000000" pitchFamily="2" charset="2"/>
              <a:buChar char="ü"/>
            </a:pPr>
            <a:r>
              <a:rPr lang="fr-FR" sz="2000" dirty="0"/>
              <a:t>Traduire les instructions du code trois adresses en instructions du processeur </a:t>
            </a:r>
          </a:p>
          <a:p>
            <a:pPr marL="1257300" lvl="2" indent="-342900" algn="just">
              <a:lnSpc>
                <a:spcPct val="150000"/>
              </a:lnSpc>
              <a:buFont typeface="Wingdings" panose="05000000000000000000" pitchFamily="2" charset="2"/>
              <a:buChar char="ü"/>
            </a:pPr>
            <a:r>
              <a:rPr lang="fr-FR" sz="2000" dirty="0"/>
              <a:t>Allouer la mémoire nécessaire pour le programme </a:t>
            </a:r>
          </a:p>
          <a:p>
            <a:pPr marL="1257300" lvl="2" indent="-342900" algn="just">
              <a:lnSpc>
                <a:spcPct val="150000"/>
              </a:lnSpc>
              <a:buFont typeface="Wingdings" panose="05000000000000000000" pitchFamily="2" charset="2"/>
              <a:buChar char="ü"/>
            </a:pPr>
            <a:r>
              <a:rPr lang="fr-FR" sz="2000" dirty="0"/>
              <a:t>Ranger les temporaires dans des registres ou dans la mémoire </a:t>
            </a:r>
          </a:p>
          <a:p>
            <a:pPr marL="1257300" lvl="2" indent="-342900" algn="just">
              <a:lnSpc>
                <a:spcPct val="150000"/>
              </a:lnSpc>
              <a:buFont typeface="Wingdings" panose="05000000000000000000" pitchFamily="2" charset="2"/>
              <a:buChar char="ü"/>
            </a:pPr>
            <a:r>
              <a:rPr lang="fr-FR" sz="2000" dirty="0"/>
              <a:t>Gérer les appels de fonctions grâce à la pile </a:t>
            </a:r>
          </a:p>
        </p:txBody>
      </p:sp>
      <p:sp>
        <p:nvSpPr>
          <p:cNvPr id="9" name="Rectangle : coins arrondis 8">
            <a:extLst>
              <a:ext uri="{FF2B5EF4-FFF2-40B4-BE49-F238E27FC236}">
                <a16:creationId xmlns:a16="http://schemas.microsoft.com/office/drawing/2014/main" id="{D6A95C31-18E2-47D1-8F6E-1224D53E39C2}"/>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25/25</a:t>
            </a:r>
          </a:p>
        </p:txBody>
      </p:sp>
    </p:spTree>
    <p:extLst>
      <p:ext uri="{BB962C8B-B14F-4D97-AF65-F5344CB8AC3E}">
        <p14:creationId xmlns:p14="http://schemas.microsoft.com/office/powerpoint/2010/main" val="3960250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3044467" y="62692"/>
            <a:ext cx="5950668" cy="746358"/>
          </a:xfrm>
          <a:prstGeom prst="rect">
            <a:avLst/>
          </a:prstGeom>
          <a:noFill/>
        </p:spPr>
        <p:txBody>
          <a:bodyPr wrap="none" rtlCol="0">
            <a:spAutoFit/>
          </a:bodyPr>
          <a:lstStyle/>
          <a:p>
            <a:r>
              <a:rPr lang="fr-FR" sz="4250" b="1" dirty="0">
                <a:solidFill>
                  <a:schemeClr val="bg1"/>
                </a:solidFill>
                <a:latin typeface="Palatino Linotype" panose="02040502050505030304" pitchFamily="18" charset="0"/>
              </a:rPr>
              <a:t>Informations pratiques</a:t>
            </a: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lvl="0" indent="-342900" algn="l">
              <a:buFont typeface="Arial" panose="020B0604020202020204" pitchFamily="34" charset="0"/>
              <a:buChar char="•"/>
            </a:pPr>
            <a:r>
              <a:rPr lang="fr-FR" dirty="0">
                <a:latin typeface="Times New Roman" panose="02020603050405020304" pitchFamily="18" charset="0"/>
                <a:cs typeface="Times New Roman" panose="02020603050405020304" pitchFamily="18" charset="0"/>
              </a:rPr>
              <a:t>12 cours, 10 séances de TD et 10 séances de TP</a:t>
            </a:r>
            <a:endParaRPr lang="fr-FR" sz="2000" dirty="0">
              <a:latin typeface="Times New Roman" panose="02020603050405020304" pitchFamily="18" charset="0"/>
              <a:cs typeface="Times New Roman" panose="02020603050405020304" pitchFamily="18" charset="0"/>
            </a:endParaRPr>
          </a:p>
          <a:p>
            <a:pPr marL="342900" lvl="0" indent="-342900" algn="l">
              <a:buFont typeface="Arial" panose="020B0604020202020204" pitchFamily="34" charset="0"/>
              <a:buChar char="•"/>
            </a:pPr>
            <a:endParaRPr lang="fr-FR" sz="2000" b="1" dirty="0">
              <a:latin typeface="Times New Roman" panose="02020603050405020304" pitchFamily="18" charset="0"/>
              <a:cs typeface="Times New Roman" panose="02020603050405020304" pitchFamily="18" charset="0"/>
            </a:endParaRPr>
          </a:p>
          <a:p>
            <a:pPr marL="342900" lvl="0" indent="-342900" algn="l">
              <a:buFont typeface="Arial" panose="020B0604020202020204" pitchFamily="34" charset="0"/>
              <a:buChar char="•"/>
            </a:pPr>
            <a:r>
              <a:rPr lang="fr-FR" b="1" dirty="0">
                <a:latin typeface="Times New Roman" panose="02020603050405020304" pitchFamily="18" charset="0"/>
                <a:cs typeface="Times New Roman" panose="02020603050405020304" pitchFamily="18" charset="0"/>
              </a:rPr>
              <a:t>Emploi du temps :</a:t>
            </a:r>
            <a:r>
              <a:rPr lang="fr-FR" dirty="0">
                <a:latin typeface="Times New Roman" panose="02020603050405020304" pitchFamily="18" charset="0"/>
                <a:cs typeface="Times New Roman" panose="02020603050405020304" pitchFamily="18" charset="0"/>
              </a:rPr>
              <a:t> Le site web de la faculté.</a:t>
            </a:r>
            <a:endParaRPr lang="fr-FR" sz="2000" dirty="0">
              <a:latin typeface="Times New Roman" panose="02020603050405020304" pitchFamily="18" charset="0"/>
              <a:cs typeface="Times New Roman" panose="02020603050405020304" pitchFamily="18" charset="0"/>
            </a:endParaRPr>
          </a:p>
          <a:p>
            <a:pPr marL="342900" lvl="0" indent="-342900" algn="l">
              <a:buFont typeface="Arial" panose="020B0604020202020204" pitchFamily="34" charset="0"/>
              <a:buChar char="•"/>
            </a:pPr>
            <a:endParaRPr lang="fr-FR" sz="2000" b="1" dirty="0">
              <a:latin typeface="Times New Roman" panose="02020603050405020304" pitchFamily="18" charset="0"/>
              <a:cs typeface="Times New Roman" panose="02020603050405020304" pitchFamily="18" charset="0"/>
            </a:endParaRPr>
          </a:p>
          <a:p>
            <a:pPr marL="342900" lvl="0" indent="-342900" algn="l">
              <a:buFont typeface="Arial" panose="020B0604020202020204" pitchFamily="34" charset="0"/>
              <a:buChar char="•"/>
            </a:pPr>
            <a:r>
              <a:rPr lang="fr-FR" b="1" dirty="0">
                <a:latin typeface="Times New Roman" panose="02020603050405020304" pitchFamily="18" charset="0"/>
                <a:cs typeface="Times New Roman" panose="02020603050405020304" pitchFamily="18" charset="0"/>
              </a:rPr>
              <a:t>Évaluation session TD :</a:t>
            </a:r>
            <a:r>
              <a:rPr lang="fr-FR" dirty="0">
                <a:latin typeface="Times New Roman" panose="02020603050405020304" pitchFamily="18" charset="0"/>
                <a:cs typeface="Times New Roman" panose="02020603050405020304" pitchFamily="18" charset="0"/>
              </a:rPr>
              <a:t> Micro-Interrogation (50%) Présence (25%) Travail à la maison (50%) </a:t>
            </a:r>
            <a:endParaRPr lang="fr-FR" sz="2000" dirty="0">
              <a:latin typeface="Times New Roman" panose="02020603050405020304" pitchFamily="18" charset="0"/>
              <a:cs typeface="Times New Roman" panose="02020603050405020304" pitchFamily="18" charset="0"/>
            </a:endParaRPr>
          </a:p>
          <a:p>
            <a:pPr marL="342900" lvl="0" indent="-342900" algn="l">
              <a:buFont typeface="Arial" panose="020B0604020202020204" pitchFamily="34" charset="0"/>
              <a:buChar char="•"/>
            </a:pPr>
            <a:endParaRPr lang="fr-FR" sz="2000" b="1" dirty="0">
              <a:latin typeface="Times New Roman" panose="02020603050405020304" pitchFamily="18" charset="0"/>
              <a:cs typeface="Times New Roman" panose="02020603050405020304" pitchFamily="18" charset="0"/>
            </a:endParaRPr>
          </a:p>
          <a:p>
            <a:pPr marL="342900" lvl="0" indent="-342900" algn="l">
              <a:buFont typeface="Arial" panose="020B0604020202020204" pitchFamily="34" charset="0"/>
              <a:buChar char="•"/>
            </a:pPr>
            <a:r>
              <a:rPr lang="fr-FR" b="1" dirty="0">
                <a:latin typeface="Times New Roman" panose="02020603050405020304" pitchFamily="18" charset="0"/>
                <a:cs typeface="Times New Roman" panose="02020603050405020304" pitchFamily="18" charset="0"/>
              </a:rPr>
              <a:t>Évaluation session TP : </a:t>
            </a:r>
            <a:r>
              <a:rPr lang="fr-FR" dirty="0">
                <a:latin typeface="Times New Roman" panose="02020603050405020304" pitchFamily="18" charset="0"/>
                <a:cs typeface="Times New Roman" panose="02020603050405020304" pitchFamily="18" charset="0"/>
              </a:rPr>
              <a:t>Projet (50%) Présence (25%) Travail à la maison (50%)</a:t>
            </a:r>
            <a:endParaRPr lang="fr-FR" sz="2000" dirty="0">
              <a:latin typeface="Times New Roman" panose="02020603050405020304" pitchFamily="18" charset="0"/>
              <a:cs typeface="Times New Roman" panose="02020603050405020304" pitchFamily="18" charset="0"/>
            </a:endParaRPr>
          </a:p>
          <a:p>
            <a:pPr marL="342900" lvl="0" indent="-342900" algn="l">
              <a:buFont typeface="Arial" panose="020B0604020202020204" pitchFamily="34" charset="0"/>
              <a:buChar char="•"/>
            </a:pPr>
            <a:endParaRPr lang="fr-FR" sz="2000" b="1" dirty="0">
              <a:latin typeface="Times New Roman" panose="02020603050405020304" pitchFamily="18" charset="0"/>
              <a:cs typeface="Times New Roman" panose="02020603050405020304" pitchFamily="18" charset="0"/>
            </a:endParaRPr>
          </a:p>
          <a:p>
            <a:pPr marL="342900" lvl="0" indent="-342900" algn="l">
              <a:buFont typeface="Arial" panose="020B0604020202020204" pitchFamily="34" charset="0"/>
              <a:buChar char="•"/>
            </a:pPr>
            <a:r>
              <a:rPr lang="fr-FR" b="1" dirty="0">
                <a:latin typeface="Times New Roman" panose="02020603050405020304" pitchFamily="18" charset="0"/>
                <a:cs typeface="Times New Roman" panose="02020603050405020304" pitchFamily="18" charset="0"/>
              </a:rPr>
              <a:t>Page web du cours en ligne: </a:t>
            </a:r>
            <a:r>
              <a:rPr lang="fr-FR" dirty="0">
                <a:latin typeface="Times New Roman" panose="02020603050405020304" pitchFamily="18" charset="0"/>
                <a:cs typeface="Times New Roman" panose="02020603050405020304" pitchFamily="18" charset="0"/>
              </a:rPr>
              <a:t>http://tele-ens.univ-oeb.dz/moodle/course/view.php?id=74</a:t>
            </a:r>
            <a:endParaRPr lang="fr-FR" sz="2000" dirty="0">
              <a:latin typeface="Times New Roman" panose="02020603050405020304" pitchFamily="18" charset="0"/>
              <a:cs typeface="Times New Roman" panose="02020603050405020304" pitchFamily="18" charset="0"/>
            </a:endParaRPr>
          </a:p>
          <a:p>
            <a:pPr lvl="2" algn="just">
              <a:lnSpc>
                <a:spcPct val="150000"/>
              </a:lnSpc>
            </a:pPr>
            <a:endParaRPr lang="fr-FR" sz="2000" dirty="0"/>
          </a:p>
        </p:txBody>
      </p:sp>
      <p:sp>
        <p:nvSpPr>
          <p:cNvPr id="11" name="Rectangle : coins arrondis 10">
            <a:extLst>
              <a:ext uri="{FF2B5EF4-FFF2-40B4-BE49-F238E27FC236}">
                <a16:creationId xmlns:a16="http://schemas.microsoft.com/office/drawing/2014/main" id="{DB1135CD-3C95-48E1-8D7F-04D58C295389}"/>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3/25</a:t>
            </a:r>
          </a:p>
        </p:txBody>
      </p:sp>
    </p:spTree>
    <p:extLst>
      <p:ext uri="{BB962C8B-B14F-4D97-AF65-F5344CB8AC3E}">
        <p14:creationId xmlns:p14="http://schemas.microsoft.com/office/powerpoint/2010/main" val="599400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4643516" y="101084"/>
            <a:ext cx="3451586" cy="746358"/>
          </a:xfrm>
          <a:prstGeom prst="rect">
            <a:avLst/>
          </a:prstGeom>
          <a:noFill/>
        </p:spPr>
        <p:txBody>
          <a:bodyPr wrap="none" rtlCol="0">
            <a:spAutoFit/>
          </a:bodyPr>
          <a:lstStyle/>
          <a:p>
            <a:r>
              <a:rPr lang="fr-FR" sz="4250" b="1" dirty="0" err="1">
                <a:solidFill>
                  <a:schemeClr val="bg1"/>
                </a:solidFill>
                <a:latin typeface="Palatino Linotype" panose="02040502050505030304" pitchFamily="18" charset="0"/>
              </a:rPr>
              <a:t>Biblographie</a:t>
            </a:r>
            <a:endParaRPr lang="fr-FR" sz="425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2" algn="l">
              <a:lnSpc>
                <a:spcPct val="150000"/>
              </a:lnSpc>
            </a:pPr>
            <a:r>
              <a:rPr lang="en-US" sz="1800" dirty="0"/>
              <a:t>[1] </a:t>
            </a:r>
            <a:r>
              <a:rPr lang="fr-FR" sz="1800" dirty="0"/>
              <a:t>Alfred Aho, Ravi Sethi et Jeffrey </a:t>
            </a:r>
            <a:r>
              <a:rPr lang="fr-FR" sz="1800" dirty="0" err="1"/>
              <a:t>Ullman</a:t>
            </a:r>
            <a:r>
              <a:rPr lang="fr-FR" sz="1800" dirty="0"/>
              <a:t> « </a:t>
            </a:r>
            <a:r>
              <a:rPr lang="fr-FR" sz="1800" dirty="0" err="1"/>
              <a:t>Compilers</a:t>
            </a:r>
            <a:r>
              <a:rPr lang="fr-FR" sz="1800" dirty="0"/>
              <a:t>, Principles techniques and </a:t>
            </a:r>
            <a:r>
              <a:rPr lang="fr-FR" sz="1800" dirty="0" err="1"/>
              <a:t>tools</a:t>
            </a:r>
            <a:r>
              <a:rPr lang="fr-FR" sz="1800" dirty="0"/>
              <a:t> » Addison-Wesley, 1986.</a:t>
            </a:r>
          </a:p>
          <a:p>
            <a:pPr lvl="2" algn="l">
              <a:lnSpc>
                <a:spcPct val="150000"/>
              </a:lnSpc>
            </a:pPr>
            <a:r>
              <a:rPr lang="fr-FR" sz="1800" dirty="0"/>
              <a:t>[2] Aho A., Sethi R., </a:t>
            </a:r>
            <a:r>
              <a:rPr lang="fr-FR" sz="1800" dirty="0" err="1"/>
              <a:t>Ullman</a:t>
            </a:r>
            <a:r>
              <a:rPr lang="fr-FR" sz="1800" dirty="0"/>
              <a:t> J., "Compilateurs : Principes, techniques et outils", Inter-éditions, 1991 et Dunod, 2000.</a:t>
            </a:r>
          </a:p>
          <a:p>
            <a:pPr lvl="2" algn="l">
              <a:lnSpc>
                <a:spcPct val="150000"/>
              </a:lnSpc>
            </a:pPr>
            <a:r>
              <a:rPr lang="fr-FR" dirty="0"/>
              <a:t>[3] </a:t>
            </a:r>
            <a:r>
              <a:rPr lang="fr-FR" sz="1800" dirty="0" err="1"/>
              <a:t>Drias</a:t>
            </a:r>
            <a:r>
              <a:rPr lang="fr-FR" sz="1800" dirty="0"/>
              <a:t> H., "Compilation: Cours et exercices", OPU, 1993.</a:t>
            </a:r>
          </a:p>
          <a:p>
            <a:pPr lvl="2" algn="l">
              <a:lnSpc>
                <a:spcPct val="150000"/>
              </a:lnSpc>
            </a:pPr>
            <a:r>
              <a:rPr lang="fr-FR" dirty="0"/>
              <a:t>[4] </a:t>
            </a:r>
            <a:r>
              <a:rPr lang="fr-FR" sz="1800" dirty="0"/>
              <a:t>Wilhem R., Maurer D., "Les compilateurs: Théorie, construction, génération", Masson, 1994.</a:t>
            </a:r>
          </a:p>
          <a:p>
            <a:pPr lvl="2" algn="l">
              <a:lnSpc>
                <a:spcPct val="150000"/>
              </a:lnSpc>
            </a:pPr>
            <a:r>
              <a:rPr lang="fr-FR" dirty="0"/>
              <a:t>[5] </a:t>
            </a:r>
            <a:r>
              <a:rPr lang="fr-FR" sz="1800" dirty="0"/>
              <a:t>Alfred Aho, Monica </a:t>
            </a:r>
            <a:r>
              <a:rPr lang="fr-FR" sz="1800" dirty="0" err="1"/>
              <a:t>Lam</a:t>
            </a:r>
            <a:r>
              <a:rPr lang="fr-FR" sz="1800" dirty="0"/>
              <a:t>, Ravi Sethi et Jeffrey </a:t>
            </a:r>
            <a:r>
              <a:rPr lang="fr-FR" sz="1800" dirty="0" err="1"/>
              <a:t>Ullman</a:t>
            </a:r>
            <a:r>
              <a:rPr lang="fr-FR" sz="1800" dirty="0"/>
              <a:t> Compilateurs principes, techniques et outils, 2ème édition. </a:t>
            </a:r>
            <a:r>
              <a:rPr lang="en-US" sz="1800" dirty="0"/>
              <a:t>Pearson Education, 2007.</a:t>
            </a:r>
            <a:endParaRPr lang="fr-FR" dirty="0"/>
          </a:p>
          <a:p>
            <a:pPr lvl="2" algn="l">
              <a:lnSpc>
                <a:spcPct val="150000"/>
              </a:lnSpc>
            </a:pPr>
            <a:r>
              <a:rPr lang="fr-FR" dirty="0"/>
              <a:t>[6] </a:t>
            </a:r>
            <a:r>
              <a:rPr lang="en-US" sz="1800" dirty="0"/>
              <a:t>Andrew Appel Modern compiler implementation in JAVA, 2nd edition, Cambridge University Press, 2002. </a:t>
            </a:r>
            <a:endParaRPr lang="fr-FR" dirty="0"/>
          </a:p>
          <a:p>
            <a:pPr lvl="2" algn="l">
              <a:lnSpc>
                <a:spcPct val="150000"/>
              </a:lnSpc>
            </a:pPr>
            <a:r>
              <a:rPr lang="fr-FR" dirty="0"/>
              <a:t>[7] </a:t>
            </a:r>
            <a:r>
              <a:rPr lang="en-US" sz="1800" dirty="0"/>
              <a:t>John Hopcroft, Rajeev Motwani, Jeffrey Ullman Introduction to Automata Theory, Languages and Computation, 2ème </a:t>
            </a:r>
            <a:r>
              <a:rPr lang="en-US" sz="1800" dirty="0" err="1"/>
              <a:t>édition</a:t>
            </a:r>
            <a:r>
              <a:rPr lang="en-US" sz="1800" dirty="0"/>
              <a:t> Pearson Education International, 2001. </a:t>
            </a:r>
            <a:endParaRPr lang="fr-FR" dirty="0"/>
          </a:p>
          <a:p>
            <a:pPr lvl="2" algn="l">
              <a:lnSpc>
                <a:spcPct val="150000"/>
              </a:lnSpc>
            </a:pPr>
            <a:r>
              <a:rPr lang="fr-FR" dirty="0"/>
              <a:t>[8] </a:t>
            </a:r>
            <a:r>
              <a:rPr lang="en-US" sz="1800" dirty="0"/>
              <a:t>Michael </a:t>
            </a:r>
            <a:r>
              <a:rPr lang="en-US" sz="1800" dirty="0" err="1"/>
              <a:t>Sipser</a:t>
            </a:r>
            <a:r>
              <a:rPr lang="en-US" sz="1800" dirty="0"/>
              <a:t> Introduction to the Theory of Computation PWS Publishing Company, 1997.</a:t>
            </a:r>
            <a:endParaRPr lang="fr-FR" sz="1800" dirty="0"/>
          </a:p>
          <a:p>
            <a:pPr lvl="2" algn="just">
              <a:lnSpc>
                <a:spcPct val="150000"/>
              </a:lnSpc>
            </a:pPr>
            <a:endParaRPr lang="fr-FR" sz="2000" dirty="0"/>
          </a:p>
        </p:txBody>
      </p:sp>
      <p:sp>
        <p:nvSpPr>
          <p:cNvPr id="9" name="Rectangle : coins arrondis 8">
            <a:extLst>
              <a:ext uri="{FF2B5EF4-FFF2-40B4-BE49-F238E27FC236}">
                <a16:creationId xmlns:a16="http://schemas.microsoft.com/office/drawing/2014/main" id="{B599124D-A9C6-451B-9943-8698A5AF13C9}"/>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4/25</a:t>
            </a:r>
          </a:p>
        </p:txBody>
      </p:sp>
    </p:spTree>
    <p:extLst>
      <p:ext uri="{BB962C8B-B14F-4D97-AF65-F5344CB8AC3E}">
        <p14:creationId xmlns:p14="http://schemas.microsoft.com/office/powerpoint/2010/main" val="1829514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3432298" y="101934"/>
            <a:ext cx="3968074" cy="646331"/>
          </a:xfrm>
          <a:prstGeom prst="rect">
            <a:avLst/>
          </a:prstGeom>
          <a:noFill/>
        </p:spPr>
        <p:txBody>
          <a:bodyPr wrap="none" rtlCol="0">
            <a:spAutoFit/>
          </a:bodyPr>
          <a:lstStyle/>
          <a:p>
            <a:r>
              <a:rPr lang="fr-FR" sz="3600" dirty="0">
                <a:solidFill>
                  <a:schemeClr val="bg1"/>
                </a:solidFill>
              </a:rPr>
              <a:t>Objectifs du module</a:t>
            </a:r>
            <a:endParaRPr lang="fr-FR" sz="360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dirty="0"/>
              <a:t>(Re)découvrir l’intérêt de l’étude de la compilation </a:t>
            </a:r>
          </a:p>
          <a:p>
            <a:pPr marL="1257300" lvl="2" indent="-342900" algn="just">
              <a:lnSpc>
                <a:spcPct val="150000"/>
              </a:lnSpc>
              <a:buFont typeface="Arial" panose="020B0604020202020204" pitchFamily="34" charset="0"/>
              <a:buChar char="•"/>
            </a:pPr>
            <a:r>
              <a:rPr lang="fr-FR" sz="2000" dirty="0"/>
              <a:t>(Re)comprendre le fonctionnement et la construction des compilateurs </a:t>
            </a:r>
          </a:p>
          <a:p>
            <a:pPr marL="1257300" lvl="2" indent="-342900" algn="just">
              <a:lnSpc>
                <a:spcPct val="150000"/>
              </a:lnSpc>
              <a:buFont typeface="Arial" panose="020B0604020202020204" pitchFamily="34" charset="0"/>
              <a:buChar char="•"/>
            </a:pPr>
            <a:r>
              <a:rPr lang="fr-FR" sz="2000" dirty="0"/>
              <a:t>(Re)prendre connaissance des outils fondamentaux pour le travail sur fichiers formatés </a:t>
            </a:r>
          </a:p>
          <a:p>
            <a:pPr marL="1257300" lvl="2" indent="-342900" algn="just">
              <a:lnSpc>
                <a:spcPct val="150000"/>
              </a:lnSpc>
              <a:buFont typeface="Arial" panose="020B0604020202020204" pitchFamily="34" charset="0"/>
              <a:buChar char="•"/>
            </a:pPr>
            <a:r>
              <a:rPr lang="fr-FR" sz="2000" dirty="0"/>
              <a:t>(Re)visiter les aspects ouverts au niveau recherche </a:t>
            </a:r>
          </a:p>
        </p:txBody>
      </p:sp>
      <p:sp>
        <p:nvSpPr>
          <p:cNvPr id="9" name="Rectangle : coins arrondis 8">
            <a:extLst>
              <a:ext uri="{FF2B5EF4-FFF2-40B4-BE49-F238E27FC236}">
                <a16:creationId xmlns:a16="http://schemas.microsoft.com/office/drawing/2014/main" id="{B7F3531F-439A-4541-BC3D-8C2A9D2AC007}"/>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5/25</a:t>
            </a:r>
          </a:p>
        </p:txBody>
      </p:sp>
    </p:spTree>
    <p:extLst>
      <p:ext uri="{BB962C8B-B14F-4D97-AF65-F5344CB8AC3E}">
        <p14:creationId xmlns:p14="http://schemas.microsoft.com/office/powerpoint/2010/main" val="3710494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4589077" y="-31232"/>
            <a:ext cx="3013838" cy="769441"/>
          </a:xfrm>
          <a:prstGeom prst="rect">
            <a:avLst/>
          </a:prstGeom>
          <a:noFill/>
        </p:spPr>
        <p:txBody>
          <a:bodyPr wrap="none" rtlCol="0">
            <a:spAutoFit/>
          </a:bodyPr>
          <a:lstStyle/>
          <a:p>
            <a:r>
              <a:rPr lang="fr-FR" sz="4400" dirty="0">
                <a:solidFill>
                  <a:schemeClr val="bg1"/>
                </a:solidFill>
              </a:rPr>
              <a:t>Compilateur</a:t>
            </a:r>
            <a:endParaRPr lang="fr-FR" sz="425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dirty="0"/>
              <a:t>Un compilateur est un programme </a:t>
            </a:r>
          </a:p>
          <a:p>
            <a:pPr marL="1257300" lvl="2" indent="-342900" algn="just">
              <a:lnSpc>
                <a:spcPct val="150000"/>
              </a:lnSpc>
              <a:buFont typeface="Wingdings" panose="05000000000000000000" pitchFamily="2" charset="2"/>
              <a:buChar char="ü"/>
            </a:pPr>
            <a:r>
              <a:rPr lang="fr-FR" sz="2000" dirty="0"/>
              <a:t>qui lit un autre programme rédigé dans un langage de programmation, appelé langage source 2 </a:t>
            </a:r>
          </a:p>
          <a:p>
            <a:pPr marL="1257300" lvl="2" indent="-342900" algn="just">
              <a:lnSpc>
                <a:spcPct val="150000"/>
              </a:lnSpc>
              <a:buFont typeface="Wingdings" panose="05000000000000000000" pitchFamily="2" charset="2"/>
              <a:buChar char="ü"/>
            </a:pPr>
            <a:r>
              <a:rPr lang="fr-FR" sz="2000" dirty="0"/>
              <a:t>et qui le traduit dans un autre langage, le langage cible. </a:t>
            </a:r>
          </a:p>
          <a:p>
            <a:pPr marL="1257300" lvl="2" indent="-342900" algn="just">
              <a:lnSpc>
                <a:spcPct val="150000"/>
              </a:lnSpc>
              <a:buFont typeface="Wingdings" panose="05000000000000000000" pitchFamily="2" charset="2"/>
              <a:buChar char="ü"/>
            </a:pPr>
            <a:endParaRPr lang="fr-FR" sz="2000" dirty="0"/>
          </a:p>
          <a:p>
            <a:pPr marL="1257300" lvl="2" indent="-342900" algn="just">
              <a:lnSpc>
                <a:spcPct val="150000"/>
              </a:lnSpc>
              <a:buFont typeface="Arial" panose="020B0604020202020204" pitchFamily="34" charset="0"/>
              <a:buChar char="•"/>
            </a:pPr>
            <a:r>
              <a:rPr lang="fr-FR" sz="2000" dirty="0"/>
              <a:t>Le compilateur signale de plus toute erreur contenue dans le programme source Lorsque le programme cible est un programme exécutable, en langage machine, l’utilisateur peut ensuite le faire exécuter afin de traiter des données et de produire des résultats.</a:t>
            </a:r>
          </a:p>
        </p:txBody>
      </p:sp>
      <p:sp>
        <p:nvSpPr>
          <p:cNvPr id="9" name="Rectangle : coins arrondis 8">
            <a:extLst>
              <a:ext uri="{FF2B5EF4-FFF2-40B4-BE49-F238E27FC236}">
                <a16:creationId xmlns:a16="http://schemas.microsoft.com/office/drawing/2014/main" id="{274BD956-7DD4-4568-B6EF-FC90A983020B}"/>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6/25</a:t>
            </a:r>
          </a:p>
        </p:txBody>
      </p:sp>
    </p:spTree>
    <p:extLst>
      <p:ext uri="{BB962C8B-B14F-4D97-AF65-F5344CB8AC3E}">
        <p14:creationId xmlns:p14="http://schemas.microsoft.com/office/powerpoint/2010/main" val="363331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3044467" y="62692"/>
            <a:ext cx="6047681" cy="769441"/>
          </a:xfrm>
          <a:prstGeom prst="rect">
            <a:avLst/>
          </a:prstGeom>
          <a:noFill/>
        </p:spPr>
        <p:txBody>
          <a:bodyPr wrap="none" rtlCol="0">
            <a:spAutoFit/>
          </a:bodyPr>
          <a:lstStyle/>
          <a:p>
            <a:r>
              <a:rPr lang="fr-FR" sz="4400" dirty="0">
                <a:solidFill>
                  <a:schemeClr val="bg1"/>
                </a:solidFill>
              </a:rPr>
              <a:t>Compilateur/Interpréteur</a:t>
            </a:r>
            <a:endParaRPr lang="fr-FR" sz="425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pic>
        <p:nvPicPr>
          <p:cNvPr id="2" name="Image 1">
            <a:extLst>
              <a:ext uri="{FF2B5EF4-FFF2-40B4-BE49-F238E27FC236}">
                <a16:creationId xmlns:a16="http://schemas.microsoft.com/office/drawing/2014/main" id="{BF7E6783-D140-4DFF-BE61-272CC2DAD432}"/>
              </a:ext>
            </a:extLst>
          </p:cNvPr>
          <p:cNvPicPr>
            <a:picLocks noChangeAspect="1"/>
          </p:cNvPicPr>
          <p:nvPr/>
        </p:nvPicPr>
        <p:blipFill>
          <a:blip r:embed="rId4"/>
          <a:stretch>
            <a:fillRect/>
          </a:stretch>
        </p:blipFill>
        <p:spPr>
          <a:xfrm>
            <a:off x="3044467" y="1331767"/>
            <a:ext cx="6344218" cy="4082913"/>
          </a:xfrm>
          <a:prstGeom prst="rect">
            <a:avLst/>
          </a:prstGeom>
        </p:spPr>
      </p:pic>
      <p:sp>
        <p:nvSpPr>
          <p:cNvPr id="9" name="Rectangle : coins arrondis 8">
            <a:extLst>
              <a:ext uri="{FF2B5EF4-FFF2-40B4-BE49-F238E27FC236}">
                <a16:creationId xmlns:a16="http://schemas.microsoft.com/office/drawing/2014/main" id="{E20E5D59-500A-415B-B94D-F3E7BFA5463D}"/>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7/25</a:t>
            </a:r>
          </a:p>
        </p:txBody>
      </p:sp>
    </p:spTree>
    <p:extLst>
      <p:ext uri="{BB962C8B-B14F-4D97-AF65-F5344CB8AC3E}">
        <p14:creationId xmlns:p14="http://schemas.microsoft.com/office/powerpoint/2010/main" val="1841869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3044467" y="62692"/>
            <a:ext cx="6047681" cy="769441"/>
          </a:xfrm>
          <a:prstGeom prst="rect">
            <a:avLst/>
          </a:prstGeom>
          <a:noFill/>
        </p:spPr>
        <p:txBody>
          <a:bodyPr wrap="none" rtlCol="0">
            <a:spAutoFit/>
          </a:bodyPr>
          <a:lstStyle/>
          <a:p>
            <a:r>
              <a:rPr lang="fr-FR" sz="4400" dirty="0">
                <a:solidFill>
                  <a:schemeClr val="bg1"/>
                </a:solidFill>
              </a:rPr>
              <a:t>Compilateur/Interpréteur</a:t>
            </a:r>
            <a:endParaRPr lang="fr-FR" sz="425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r>
              <a:rPr lang="fr-FR" sz="2000" dirty="0"/>
              <a:t>Un interpréteur est un programme qui effectue lui-même les opérations spécifiées par le programme source directement sur les données fournies par l’utilisateur</a:t>
            </a:r>
          </a:p>
        </p:txBody>
      </p:sp>
      <p:pic>
        <p:nvPicPr>
          <p:cNvPr id="2" name="Image 1">
            <a:extLst>
              <a:ext uri="{FF2B5EF4-FFF2-40B4-BE49-F238E27FC236}">
                <a16:creationId xmlns:a16="http://schemas.microsoft.com/office/drawing/2014/main" id="{D0D89042-BAFF-4287-934A-BD7B34AD97E8}"/>
              </a:ext>
            </a:extLst>
          </p:cNvPr>
          <p:cNvPicPr>
            <a:picLocks noChangeAspect="1"/>
          </p:cNvPicPr>
          <p:nvPr/>
        </p:nvPicPr>
        <p:blipFill>
          <a:blip r:embed="rId4"/>
          <a:stretch>
            <a:fillRect/>
          </a:stretch>
        </p:blipFill>
        <p:spPr>
          <a:xfrm>
            <a:off x="3792924" y="1449603"/>
            <a:ext cx="4323331" cy="2676348"/>
          </a:xfrm>
          <a:prstGeom prst="rect">
            <a:avLst/>
          </a:prstGeom>
        </p:spPr>
      </p:pic>
      <p:sp>
        <p:nvSpPr>
          <p:cNvPr id="9" name="Rectangle : coins arrondis 8">
            <a:extLst>
              <a:ext uri="{FF2B5EF4-FFF2-40B4-BE49-F238E27FC236}">
                <a16:creationId xmlns:a16="http://schemas.microsoft.com/office/drawing/2014/main" id="{27E4EB8B-4EDD-4B9C-9CEA-00FBF7A10A3C}"/>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8/25</a:t>
            </a:r>
          </a:p>
        </p:txBody>
      </p:sp>
    </p:spTree>
    <p:extLst>
      <p:ext uri="{BB962C8B-B14F-4D97-AF65-F5344CB8AC3E}">
        <p14:creationId xmlns:p14="http://schemas.microsoft.com/office/powerpoint/2010/main" val="42685221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3044467" y="62692"/>
            <a:ext cx="5427511" cy="769441"/>
          </a:xfrm>
          <a:prstGeom prst="rect">
            <a:avLst/>
          </a:prstGeom>
          <a:noFill/>
        </p:spPr>
        <p:txBody>
          <a:bodyPr wrap="none" rtlCol="0">
            <a:spAutoFit/>
          </a:bodyPr>
          <a:lstStyle/>
          <a:p>
            <a:r>
              <a:rPr lang="fr-FR" sz="4400" dirty="0">
                <a:solidFill>
                  <a:schemeClr val="bg1"/>
                </a:solidFill>
              </a:rPr>
              <a:t>Compilateur (Exemple)</a:t>
            </a:r>
            <a:endParaRPr lang="fr-FR" sz="425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9" y="1037142"/>
            <a:ext cx="4798746"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2" algn="just">
              <a:lnSpc>
                <a:spcPct val="150000"/>
              </a:lnSpc>
            </a:pPr>
            <a:r>
              <a:rPr lang="fr-FR" sz="2000" dirty="0"/>
              <a:t>programme source </a:t>
            </a:r>
          </a:p>
          <a:p>
            <a:pPr lvl="2" algn="just">
              <a:lnSpc>
                <a:spcPct val="150000"/>
              </a:lnSpc>
            </a:pPr>
            <a:r>
              <a:rPr lang="fr-FR" sz="1200" dirty="0"/>
              <a:t>entier d; </a:t>
            </a:r>
          </a:p>
          <a:p>
            <a:pPr lvl="2" algn="just">
              <a:lnSpc>
                <a:spcPct val="150000"/>
              </a:lnSpc>
            </a:pPr>
            <a:r>
              <a:rPr lang="fr-FR" sz="1200" dirty="0"/>
              <a:t>f(entier a, entier b) </a:t>
            </a:r>
          </a:p>
          <a:p>
            <a:pPr lvl="2" algn="just">
              <a:lnSpc>
                <a:spcPct val="150000"/>
              </a:lnSpc>
            </a:pPr>
            <a:r>
              <a:rPr lang="fr-FR" sz="1200" dirty="0"/>
              <a:t>entier c, entier k; </a:t>
            </a:r>
          </a:p>
          <a:p>
            <a:pPr lvl="2" algn="just">
              <a:lnSpc>
                <a:spcPct val="150000"/>
              </a:lnSpc>
            </a:pPr>
            <a:r>
              <a:rPr lang="fr-FR" sz="1200" dirty="0"/>
              <a:t>{ k = a + b; retour k; } </a:t>
            </a:r>
          </a:p>
          <a:p>
            <a:pPr lvl="2" algn="just">
              <a:lnSpc>
                <a:spcPct val="150000"/>
              </a:lnSpc>
            </a:pPr>
            <a:r>
              <a:rPr lang="fr-FR" sz="1200" dirty="0"/>
              <a:t>main() </a:t>
            </a:r>
          </a:p>
          <a:p>
            <a:pPr lvl="2" algn="just">
              <a:lnSpc>
                <a:spcPct val="150000"/>
              </a:lnSpc>
            </a:pPr>
            <a:r>
              <a:rPr lang="fr-FR" sz="1200" dirty="0"/>
              <a:t>{ d = 7; </a:t>
            </a:r>
          </a:p>
          <a:p>
            <a:pPr lvl="2" algn="just">
              <a:lnSpc>
                <a:spcPct val="150000"/>
              </a:lnSpc>
            </a:pPr>
            <a:r>
              <a:rPr lang="fr-FR" sz="1200" dirty="0" err="1"/>
              <a:t>ecrire</a:t>
            </a:r>
            <a:r>
              <a:rPr lang="fr-FR" sz="1200" dirty="0"/>
              <a:t>(f(d, 2) + 1); } </a:t>
            </a:r>
          </a:p>
        </p:txBody>
      </p:sp>
      <p:sp>
        <p:nvSpPr>
          <p:cNvPr id="9" name="Rectangle 3">
            <a:extLst>
              <a:ext uri="{FF2B5EF4-FFF2-40B4-BE49-F238E27FC236}">
                <a16:creationId xmlns:a16="http://schemas.microsoft.com/office/drawing/2014/main" id="{F26DF773-89A5-4B2A-9A30-F26DE656637C}"/>
              </a:ext>
            </a:extLst>
          </p:cNvPr>
          <p:cNvSpPr txBox="1">
            <a:spLocks noChangeArrowheads="1"/>
          </p:cNvSpPr>
          <p:nvPr/>
        </p:nvSpPr>
        <p:spPr>
          <a:xfrm>
            <a:off x="7240857" y="737851"/>
            <a:ext cx="4798746"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2" algn="just">
              <a:lnSpc>
                <a:spcPct val="150000"/>
              </a:lnSpc>
            </a:pPr>
            <a:r>
              <a:rPr lang="fr-FR" sz="2000" dirty="0"/>
              <a:t>programme cible </a:t>
            </a:r>
          </a:p>
          <a:p>
            <a:pPr lvl="2" algn="just">
              <a:lnSpc>
                <a:spcPct val="150000"/>
              </a:lnSpc>
            </a:pPr>
            <a:r>
              <a:rPr lang="fr-FR" sz="1400" dirty="0"/>
              <a:t>f: </a:t>
            </a:r>
          </a:p>
          <a:p>
            <a:pPr lvl="2" algn="just">
              <a:lnSpc>
                <a:spcPct val="150000"/>
              </a:lnSpc>
            </a:pPr>
            <a:r>
              <a:rPr lang="fr-FR" sz="1200" dirty="0"/>
              <a:t>push </a:t>
            </a:r>
            <a:r>
              <a:rPr lang="fr-FR" sz="1200" dirty="0" err="1"/>
              <a:t>ebp</a:t>
            </a:r>
            <a:r>
              <a:rPr lang="fr-FR" sz="1200" dirty="0"/>
              <a:t> </a:t>
            </a:r>
          </a:p>
          <a:p>
            <a:pPr lvl="2" algn="just">
              <a:lnSpc>
                <a:spcPct val="150000"/>
              </a:lnSpc>
            </a:pPr>
            <a:r>
              <a:rPr lang="fr-FR" sz="1200" dirty="0" err="1"/>
              <a:t>mov</a:t>
            </a:r>
            <a:r>
              <a:rPr lang="fr-FR" sz="1200" dirty="0"/>
              <a:t> </a:t>
            </a:r>
            <a:r>
              <a:rPr lang="fr-FR" sz="1200" dirty="0" err="1"/>
              <a:t>ebp</a:t>
            </a:r>
            <a:r>
              <a:rPr lang="fr-FR" sz="1200" dirty="0"/>
              <a:t> , esp </a:t>
            </a:r>
          </a:p>
          <a:p>
            <a:pPr lvl="2" algn="just">
              <a:lnSpc>
                <a:spcPct val="150000"/>
              </a:lnSpc>
            </a:pPr>
            <a:r>
              <a:rPr lang="fr-FR" sz="1200" dirty="0" err="1"/>
              <a:t>sub</a:t>
            </a:r>
            <a:r>
              <a:rPr lang="fr-FR" sz="1200" dirty="0"/>
              <a:t> esp , 8 </a:t>
            </a:r>
          </a:p>
          <a:p>
            <a:pPr lvl="2" algn="just">
              <a:lnSpc>
                <a:spcPct val="150000"/>
              </a:lnSpc>
            </a:pPr>
            <a:r>
              <a:rPr lang="fr-FR" sz="1200" dirty="0" err="1"/>
              <a:t>mov</a:t>
            </a:r>
            <a:r>
              <a:rPr lang="fr-FR" sz="1200" dirty="0"/>
              <a:t> </a:t>
            </a:r>
            <a:r>
              <a:rPr lang="fr-FR" sz="1200" dirty="0" err="1"/>
              <a:t>ebx</a:t>
            </a:r>
            <a:r>
              <a:rPr lang="fr-FR" sz="1200" dirty="0"/>
              <a:t>, [</a:t>
            </a:r>
            <a:r>
              <a:rPr lang="fr-FR" sz="1200" dirty="0" err="1"/>
              <a:t>ebp</a:t>
            </a:r>
            <a:r>
              <a:rPr lang="fr-FR" sz="1200" dirty="0"/>
              <a:t> + 12 ] </a:t>
            </a:r>
          </a:p>
          <a:p>
            <a:pPr lvl="2" algn="just">
              <a:lnSpc>
                <a:spcPct val="150000"/>
              </a:lnSpc>
            </a:pPr>
            <a:r>
              <a:rPr lang="fr-FR" sz="1200" dirty="0"/>
              <a:t>push </a:t>
            </a:r>
            <a:r>
              <a:rPr lang="fr-FR" sz="1200" dirty="0" err="1"/>
              <a:t>ebx</a:t>
            </a:r>
            <a:r>
              <a:rPr lang="fr-FR" sz="1200" dirty="0"/>
              <a:t> </a:t>
            </a:r>
          </a:p>
          <a:p>
            <a:pPr lvl="2" algn="just">
              <a:lnSpc>
                <a:spcPct val="150000"/>
              </a:lnSpc>
            </a:pPr>
            <a:r>
              <a:rPr lang="fr-FR" sz="1200" dirty="0" err="1"/>
              <a:t>mov</a:t>
            </a:r>
            <a:r>
              <a:rPr lang="fr-FR" sz="1200" dirty="0"/>
              <a:t> </a:t>
            </a:r>
            <a:r>
              <a:rPr lang="fr-FR" sz="1200" dirty="0" err="1"/>
              <a:t>ebx</a:t>
            </a:r>
            <a:r>
              <a:rPr lang="fr-FR" sz="1200" dirty="0"/>
              <a:t>, [</a:t>
            </a:r>
            <a:r>
              <a:rPr lang="fr-FR" sz="1200" dirty="0" err="1"/>
              <a:t>ebp</a:t>
            </a:r>
            <a:r>
              <a:rPr lang="fr-FR" sz="1200" dirty="0"/>
              <a:t> + 8 ] </a:t>
            </a:r>
          </a:p>
          <a:p>
            <a:pPr lvl="2" algn="just">
              <a:lnSpc>
                <a:spcPct val="150000"/>
              </a:lnSpc>
            </a:pPr>
            <a:r>
              <a:rPr lang="fr-FR" sz="1200" dirty="0"/>
              <a:t>push </a:t>
            </a:r>
            <a:r>
              <a:rPr lang="fr-FR" sz="1200" dirty="0" err="1"/>
              <a:t>ebx</a:t>
            </a:r>
            <a:r>
              <a:rPr lang="fr-FR" sz="1200" dirty="0"/>
              <a:t> ... </a:t>
            </a:r>
          </a:p>
          <a:p>
            <a:pPr lvl="2" algn="just">
              <a:lnSpc>
                <a:spcPct val="150000"/>
              </a:lnSpc>
            </a:pPr>
            <a:r>
              <a:rPr lang="fr-FR" sz="1200" dirty="0"/>
              <a:t>main: </a:t>
            </a:r>
          </a:p>
          <a:p>
            <a:pPr lvl="2" algn="just">
              <a:lnSpc>
                <a:spcPct val="150000"/>
              </a:lnSpc>
            </a:pPr>
            <a:r>
              <a:rPr lang="fr-FR" sz="1200" dirty="0"/>
              <a:t>push </a:t>
            </a:r>
            <a:r>
              <a:rPr lang="fr-FR" sz="1200" dirty="0" err="1"/>
              <a:t>ebp</a:t>
            </a:r>
            <a:r>
              <a:rPr lang="fr-FR" sz="1200" dirty="0"/>
              <a:t> </a:t>
            </a:r>
          </a:p>
          <a:p>
            <a:pPr lvl="2" algn="just">
              <a:lnSpc>
                <a:spcPct val="150000"/>
              </a:lnSpc>
            </a:pPr>
            <a:r>
              <a:rPr lang="fr-FR" sz="1200" dirty="0" err="1"/>
              <a:t>mov</a:t>
            </a:r>
            <a:r>
              <a:rPr lang="fr-FR" sz="1200" dirty="0"/>
              <a:t> </a:t>
            </a:r>
            <a:r>
              <a:rPr lang="fr-FR" sz="1200" dirty="0" err="1"/>
              <a:t>ebp</a:t>
            </a:r>
            <a:r>
              <a:rPr lang="fr-FR" sz="1200" dirty="0"/>
              <a:t> , esp </a:t>
            </a:r>
          </a:p>
          <a:p>
            <a:pPr lvl="2" algn="just">
              <a:lnSpc>
                <a:spcPct val="150000"/>
              </a:lnSpc>
            </a:pPr>
            <a:r>
              <a:rPr lang="fr-FR" sz="1200" dirty="0" err="1"/>
              <a:t>sub</a:t>
            </a:r>
            <a:r>
              <a:rPr lang="fr-FR" sz="1200" dirty="0"/>
              <a:t> esp , 8 </a:t>
            </a:r>
          </a:p>
          <a:p>
            <a:pPr lvl="2" algn="just">
              <a:lnSpc>
                <a:spcPct val="150000"/>
              </a:lnSpc>
            </a:pPr>
            <a:r>
              <a:rPr lang="fr-FR" sz="1200" dirty="0"/>
              <a:t>push 7 </a:t>
            </a:r>
          </a:p>
          <a:p>
            <a:pPr lvl="2" algn="just">
              <a:lnSpc>
                <a:spcPct val="150000"/>
              </a:lnSpc>
            </a:pPr>
            <a:r>
              <a:rPr lang="fr-FR" sz="1200" dirty="0"/>
              <a:t>pop </a:t>
            </a:r>
            <a:r>
              <a:rPr lang="fr-FR" sz="1200" dirty="0" err="1"/>
              <a:t>ebx</a:t>
            </a:r>
            <a:r>
              <a:rPr lang="fr-FR" sz="1200" dirty="0"/>
              <a:t> </a:t>
            </a:r>
            <a:r>
              <a:rPr lang="fr-FR" sz="1200" dirty="0" err="1"/>
              <a:t>mov</a:t>
            </a:r>
            <a:r>
              <a:rPr lang="fr-FR" sz="1200" dirty="0"/>
              <a:t> [</a:t>
            </a:r>
          </a:p>
        </p:txBody>
      </p:sp>
      <p:sp>
        <p:nvSpPr>
          <p:cNvPr id="11" name="Rectangle : coins arrondis 10">
            <a:extLst>
              <a:ext uri="{FF2B5EF4-FFF2-40B4-BE49-F238E27FC236}">
                <a16:creationId xmlns:a16="http://schemas.microsoft.com/office/drawing/2014/main" id="{00FF3E6B-050B-4FD6-A1AF-96EA9A7CACE2}"/>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9/25</a:t>
            </a:r>
          </a:p>
        </p:txBody>
      </p:sp>
    </p:spTree>
    <p:extLst>
      <p:ext uri="{BB962C8B-B14F-4D97-AF65-F5344CB8AC3E}">
        <p14:creationId xmlns:p14="http://schemas.microsoft.com/office/powerpoint/2010/main" val="263160401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43267</TotalTime>
  <Words>1772</Words>
  <Application>Microsoft Office PowerPoint</Application>
  <PresentationFormat>Grand écran</PresentationFormat>
  <Paragraphs>226</Paragraphs>
  <Slides>25</Slides>
  <Notes>25</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25</vt:i4>
      </vt:variant>
    </vt:vector>
  </HeadingPairs>
  <TitlesOfParts>
    <vt:vector size="34" baseType="lpstr">
      <vt:lpstr>Arial</vt:lpstr>
      <vt:lpstr>Arial Rounded MT Bold</vt:lpstr>
      <vt:lpstr>Calibri</vt:lpstr>
      <vt:lpstr>Calibri (Corps)</vt:lpstr>
      <vt:lpstr>Calibri Light</vt:lpstr>
      <vt:lpstr>Palatino Linotype</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ZAIDI</dc:creator>
  <cp:lastModifiedBy>acer</cp:lastModifiedBy>
  <cp:revision>1585</cp:revision>
  <dcterms:created xsi:type="dcterms:W3CDTF">2018-06-09T14:01:31Z</dcterms:created>
  <dcterms:modified xsi:type="dcterms:W3CDTF">2023-01-26T21:42:00Z</dcterms:modified>
</cp:coreProperties>
</file>