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257" r:id="rId3"/>
    <p:sldId id="259" r:id="rId4"/>
    <p:sldId id="262" r:id="rId5"/>
    <p:sldId id="263" r:id="rId6"/>
    <p:sldId id="265" r:id="rId7"/>
    <p:sldId id="268" r:id="rId8"/>
    <p:sldId id="271" r:id="rId9"/>
    <p:sldId id="283" r:id="rId10"/>
    <p:sldId id="273" r:id="rId11"/>
    <p:sldId id="275" r:id="rId12"/>
    <p:sldId id="284" r:id="rId13"/>
    <p:sldId id="285" r:id="rId14"/>
    <p:sldId id="286" r:id="rId15"/>
    <p:sldId id="276" r:id="rId16"/>
    <p:sldId id="277" r:id="rId17"/>
    <p:sldId id="278"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66" d="100"/>
          <a:sy n="66" d="100"/>
        </p:scale>
        <p:origin x="-127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CAD085-E8A6-8845-BD4E-CB4CCA059FC4}" type="datetimeFigureOut">
              <a:rPr lang="en-US" smtClean="0"/>
              <a:pPr/>
              <a:t>3/14/2026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CAD085-E8A6-8845-BD4E-CB4CCA059FC4}" type="datetimeFigureOut">
              <a:rPr lang="en-US" smtClean="0"/>
              <a:pPr/>
              <a:t>3/14/2026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BCAD085-E8A6-8845-BD4E-CB4CCA059FC4}" type="datetimeFigureOut">
              <a:rPr lang="en-US" smtClean="0"/>
              <a:pPr/>
              <a:t>3/14/2026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CAD085-E8A6-8845-BD4E-CB4CCA059FC4}" type="datetimeFigureOut">
              <a:rPr lang="en-US" smtClean="0"/>
              <a:pPr/>
              <a:t>3/14/2026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CAD085-E8A6-8845-BD4E-CB4CCA059FC4}" type="datetimeFigureOut">
              <a:rPr lang="en-US" smtClean="0"/>
              <a:pPr/>
              <a:t>3/14/2026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CAD085-E8A6-8845-BD4E-CB4CCA059FC4}" type="datetimeFigureOut">
              <a:rPr lang="en-US" smtClean="0"/>
              <a:pPr/>
              <a:t>3/14/2026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FF6DA9-008F-8B48-92A6-B652298478B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pPr/>
              <a:t>3/14/2026</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L’Indice Biologique Global Normalisé (IBGN)</a:t>
            </a:r>
          </a:p>
        </p:txBody>
      </p:sp>
      <p:pic>
        <p:nvPicPr>
          <p:cNvPr id="1026" name="Picture 2"/>
          <p:cNvPicPr>
            <a:picLocks noGrp="1" noChangeAspect="1" noChangeArrowheads="1"/>
          </p:cNvPicPr>
          <p:nvPr>
            <p:ph idx="1"/>
          </p:nvPr>
        </p:nvPicPr>
        <p:blipFill>
          <a:blip r:embed="rId2"/>
          <a:srcRect/>
          <a:stretch>
            <a:fillRect/>
          </a:stretch>
        </p:blipFill>
        <p:spPr bwMode="auto">
          <a:xfrm>
            <a:off x="457199" y="1780675"/>
            <a:ext cx="8513545" cy="458162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201"/>
            <a:ext cx="9144000" cy="2731125"/>
          </a:xfrm>
        </p:spPr>
        <p:txBody>
          <a:bodyPr>
            <a:normAutofit/>
          </a:bodyPr>
          <a:lstStyle/>
          <a:p>
            <a:pPr>
              <a:buNone/>
            </a:pPr>
            <a:r>
              <a:rPr lang="fr-FR" sz="2400" b="1" dirty="0" smtClean="0">
                <a:solidFill>
                  <a:srgbClr val="FF0000"/>
                </a:solidFill>
              </a:rPr>
              <a:t>Tableau simplifié des groupes indicateurs</a:t>
            </a:r>
          </a:p>
          <a:p>
            <a:r>
              <a:rPr sz="2400" smtClean="0"/>
              <a:t>GFI </a:t>
            </a:r>
            <a:r>
              <a:rPr sz="2400"/>
              <a:t>9–10 → Excellente qualité</a:t>
            </a:r>
          </a:p>
          <a:p>
            <a:r>
              <a:rPr sz="2400"/>
              <a:t>GFI 7–8 → Bonne qualité</a:t>
            </a:r>
          </a:p>
          <a:p>
            <a:r>
              <a:rPr sz="2400"/>
              <a:t>GFI 4–6 → Qualité moyenne</a:t>
            </a:r>
          </a:p>
          <a:p>
            <a:r>
              <a:rPr sz="2400"/>
              <a:t>GFI 1–3 → Mauvaise qualité</a:t>
            </a:r>
          </a:p>
          <a:p>
            <a:r>
              <a:rPr sz="2400"/>
              <a:t>Absence de taxons sensibles → Dégradation forte</a:t>
            </a:r>
          </a:p>
        </p:txBody>
      </p:sp>
      <p:sp>
        <p:nvSpPr>
          <p:cNvPr id="4" name="Rectangle 3"/>
          <p:cNvSpPr/>
          <p:nvPr/>
        </p:nvSpPr>
        <p:spPr>
          <a:xfrm>
            <a:off x="221381" y="2740588"/>
            <a:ext cx="6636619" cy="1938992"/>
          </a:xfrm>
          <a:prstGeom prst="rect">
            <a:avLst/>
          </a:prstGeom>
        </p:spPr>
        <p:txBody>
          <a:bodyPr wrap="square">
            <a:spAutoFit/>
          </a:bodyPr>
          <a:lstStyle/>
          <a:p>
            <a:pPr>
              <a:buNone/>
            </a:pPr>
            <a:r>
              <a:rPr lang="fr-FR" sz="2400" b="1" dirty="0" smtClean="0">
                <a:solidFill>
                  <a:srgbClr val="FF0000"/>
                </a:solidFill>
              </a:rPr>
              <a:t>Variété Taxonomique (VT)</a:t>
            </a:r>
          </a:p>
          <a:p>
            <a:pPr>
              <a:buFont typeface="Wingdings" pitchFamily="2" charset="2"/>
              <a:buChar char="Ø"/>
            </a:pPr>
            <a:r>
              <a:rPr lang="fr-FR" sz="2400" dirty="0" smtClean="0"/>
              <a:t>Nombre total de familles identifiées</a:t>
            </a:r>
          </a:p>
          <a:p>
            <a:pPr>
              <a:buFont typeface="Wingdings" pitchFamily="2" charset="2"/>
              <a:buChar char="Ø"/>
            </a:pPr>
            <a:r>
              <a:rPr lang="fr-FR" sz="2400" dirty="0" smtClean="0"/>
              <a:t>Plus la diversité est élevée → meilleure qualité</a:t>
            </a:r>
          </a:p>
          <a:p>
            <a:pPr>
              <a:buFont typeface="Wingdings" pitchFamily="2" charset="2"/>
              <a:buChar char="Ø"/>
            </a:pPr>
            <a:r>
              <a:rPr lang="fr-FR" sz="2400" dirty="0" smtClean="0"/>
              <a:t>VT faible = simplification écologique</a:t>
            </a:r>
          </a:p>
          <a:p>
            <a:pPr>
              <a:buFont typeface="Wingdings" pitchFamily="2" charset="2"/>
              <a:buChar char="Ø"/>
            </a:pPr>
            <a:r>
              <a:rPr lang="fr-FR" sz="2400" dirty="0" smtClean="0"/>
              <a:t>Utilisée avec le GFI pour attribuer la note finale</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Exemple pratique – Données récoltées</a:t>
            </a:r>
          </a:p>
        </p:txBody>
      </p:sp>
      <p:sp>
        <p:nvSpPr>
          <p:cNvPr id="3" name="Content Placeholder 2"/>
          <p:cNvSpPr>
            <a:spLocks noGrp="1"/>
          </p:cNvSpPr>
          <p:nvPr>
            <p:ph idx="1"/>
          </p:nvPr>
        </p:nvSpPr>
        <p:spPr/>
        <p:txBody>
          <a:bodyPr/>
          <a:lstStyle/>
          <a:p>
            <a:r>
              <a:t>Familles observées :</a:t>
            </a:r>
          </a:p>
          <a:p>
            <a:r>
              <a:t>Baetidae (Éphéméroptères)</a:t>
            </a:r>
          </a:p>
          <a:p>
            <a:r>
              <a:t>Perlidae (Plécoptères)</a:t>
            </a:r>
          </a:p>
          <a:p>
            <a:r>
              <a:t>Hydropsychidae (Trichoptères)</a:t>
            </a:r>
          </a:p>
          <a:p>
            <a:r>
              <a:t>Chironomidae (Diptères)</a:t>
            </a:r>
          </a:p>
          <a:p>
            <a:r>
              <a:t>Nombre total de familles = 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125128"/>
            <a:ext cx="8980371" cy="6593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77516" y="125128"/>
            <a:ext cx="8094846" cy="639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5128" y="1"/>
            <a:ext cx="8749365" cy="65355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Étape 1 : Détermination du GFI</a:t>
            </a:r>
          </a:p>
        </p:txBody>
      </p:sp>
      <p:sp>
        <p:nvSpPr>
          <p:cNvPr id="3" name="Content Placeholder 2"/>
          <p:cNvSpPr>
            <a:spLocks noGrp="1"/>
          </p:cNvSpPr>
          <p:nvPr>
            <p:ph idx="1"/>
          </p:nvPr>
        </p:nvSpPr>
        <p:spPr/>
        <p:txBody>
          <a:bodyPr/>
          <a:lstStyle/>
          <a:p>
            <a:r>
              <a:t>Présence de Perlidae (Plécoptères)</a:t>
            </a:r>
          </a:p>
          <a:p>
            <a:r>
              <a:t>Taxon très sensible</a:t>
            </a:r>
          </a:p>
          <a:p>
            <a:r>
              <a:t>→ Groupe Faunistique Indicateur = 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Étape 2 : Calcul Variété Taxonomique</a:t>
            </a:r>
          </a:p>
        </p:txBody>
      </p:sp>
      <p:sp>
        <p:nvSpPr>
          <p:cNvPr id="3" name="Content Placeholder 2"/>
          <p:cNvSpPr>
            <a:spLocks noGrp="1"/>
          </p:cNvSpPr>
          <p:nvPr>
            <p:ph idx="1"/>
          </p:nvPr>
        </p:nvSpPr>
        <p:spPr/>
        <p:txBody>
          <a:bodyPr/>
          <a:lstStyle/>
          <a:p>
            <a:r>
              <a:t>Total familles = 12</a:t>
            </a:r>
          </a:p>
          <a:p>
            <a:r>
              <a:t>VT classée dans intervalle 11–15</a:t>
            </a:r>
          </a:p>
          <a:p>
            <a:r>
              <a:t>Indique diversité élevée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Étape 3 : Attribution de la note</a:t>
            </a:r>
          </a:p>
        </p:txBody>
      </p:sp>
      <p:sp>
        <p:nvSpPr>
          <p:cNvPr id="3" name="Content Placeholder 2"/>
          <p:cNvSpPr>
            <a:spLocks noGrp="1"/>
          </p:cNvSpPr>
          <p:nvPr>
            <p:ph idx="1"/>
          </p:nvPr>
        </p:nvSpPr>
        <p:spPr/>
        <p:txBody>
          <a:bodyPr/>
          <a:lstStyle/>
          <a:p>
            <a:r>
              <a:t>Croisement GFI = 9</a:t>
            </a:r>
          </a:p>
          <a:p>
            <a:r>
              <a:t>VT </a:t>
            </a:r>
            <a:r>
              <a:rPr/>
              <a:t>= </a:t>
            </a:r>
            <a:r>
              <a:rPr smtClean="0"/>
              <a:t>12</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Interprétation écologique finale</a:t>
            </a:r>
          </a:p>
        </p:txBody>
      </p:sp>
      <p:sp>
        <p:nvSpPr>
          <p:cNvPr id="3" name="Content Placeholder 2"/>
          <p:cNvSpPr>
            <a:spLocks noGrp="1"/>
          </p:cNvSpPr>
          <p:nvPr>
            <p:ph idx="1"/>
          </p:nvPr>
        </p:nvSpPr>
        <p:spPr/>
        <p:txBody>
          <a:bodyPr/>
          <a:lstStyle/>
          <a:p>
            <a:r>
              <a:t>Présence taxons sensibles</a:t>
            </a:r>
          </a:p>
          <a:p>
            <a:r>
              <a:t>Diversité élevée</a:t>
            </a:r>
          </a:p>
          <a:p>
            <a:r>
              <a:t>Faible impact organique</a:t>
            </a:r>
          </a:p>
          <a:p>
            <a:r>
              <a:t>Écosystème équilibré</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15" y="24264"/>
            <a:ext cx="8998085" cy="2504927"/>
          </a:xfrm>
        </p:spPr>
        <p:txBody>
          <a:bodyPr>
            <a:normAutofit/>
          </a:bodyPr>
          <a:lstStyle/>
          <a:p>
            <a:pPr>
              <a:buNone/>
            </a:pPr>
            <a:r>
              <a:rPr lang="fr-FR" sz="2400" b="1" dirty="0" smtClean="0">
                <a:solidFill>
                  <a:srgbClr val="FF0000"/>
                </a:solidFill>
                <a:latin typeface="+mj-lt"/>
              </a:rPr>
              <a:t>Introduction</a:t>
            </a:r>
          </a:p>
          <a:p>
            <a:pPr>
              <a:buNone/>
            </a:pPr>
            <a:r>
              <a:rPr sz="2400" smtClean="0">
                <a:latin typeface="+mj-lt"/>
              </a:rPr>
              <a:t>Pourquoi </a:t>
            </a:r>
            <a:r>
              <a:rPr sz="2400">
                <a:latin typeface="+mj-lt"/>
              </a:rPr>
              <a:t>évaluer la qualité biologique des eaux ?</a:t>
            </a:r>
          </a:p>
          <a:p>
            <a:pPr>
              <a:buFont typeface="Wingdings" pitchFamily="2" charset="2"/>
              <a:buChar char="Ø"/>
            </a:pPr>
            <a:r>
              <a:rPr sz="2400">
                <a:latin typeface="+mj-lt"/>
              </a:rPr>
              <a:t>Limites des analyses physico-chimiques ponctuelles</a:t>
            </a:r>
          </a:p>
          <a:p>
            <a:pPr>
              <a:buFont typeface="Wingdings" pitchFamily="2" charset="2"/>
              <a:buChar char="Ø"/>
            </a:pPr>
            <a:r>
              <a:rPr sz="2400">
                <a:latin typeface="+mj-lt"/>
              </a:rPr>
              <a:t>Importance des organismes bioindicateurs</a:t>
            </a:r>
          </a:p>
          <a:p>
            <a:pPr>
              <a:buFont typeface="Wingdings" pitchFamily="2" charset="2"/>
              <a:buChar char="Ø"/>
            </a:pPr>
            <a:r>
              <a:rPr sz="2400">
                <a:latin typeface="+mj-lt"/>
              </a:rPr>
              <a:t>IBGN = outil standardisé d’évaluation écologique</a:t>
            </a:r>
          </a:p>
        </p:txBody>
      </p:sp>
      <p:sp>
        <p:nvSpPr>
          <p:cNvPr id="4" name="Rectangle 3"/>
          <p:cNvSpPr/>
          <p:nvPr/>
        </p:nvSpPr>
        <p:spPr>
          <a:xfrm>
            <a:off x="126459" y="2447136"/>
            <a:ext cx="8998085" cy="1569660"/>
          </a:xfrm>
          <a:prstGeom prst="rect">
            <a:avLst/>
          </a:prstGeom>
        </p:spPr>
        <p:txBody>
          <a:bodyPr wrap="square">
            <a:spAutoFit/>
          </a:bodyPr>
          <a:lstStyle/>
          <a:p>
            <a:pPr>
              <a:buNone/>
            </a:pPr>
            <a:r>
              <a:rPr lang="fr-FR" sz="2400" b="1" dirty="0" smtClean="0">
                <a:solidFill>
                  <a:srgbClr val="FF0000"/>
                </a:solidFill>
              </a:rPr>
              <a:t>Définition de l’IBGN </a:t>
            </a:r>
            <a:r>
              <a:rPr lang="fr-FR" sz="2400" dirty="0" smtClean="0"/>
              <a:t>:</a:t>
            </a:r>
            <a:r>
              <a:rPr lang="fr-FR" sz="2400" dirty="0" err="1" smtClean="0"/>
              <a:t>ndice</a:t>
            </a:r>
            <a:r>
              <a:rPr lang="fr-FR" sz="2400" dirty="0" smtClean="0"/>
              <a:t> biologique d’évaluation des cours d’eau</a:t>
            </a:r>
          </a:p>
          <a:p>
            <a:pPr>
              <a:buFont typeface="Wingdings" pitchFamily="2" charset="2"/>
              <a:buChar char="Ø"/>
            </a:pPr>
            <a:r>
              <a:rPr lang="fr-FR" sz="2400" dirty="0" smtClean="0"/>
              <a:t>Basé sur les </a:t>
            </a:r>
            <a:r>
              <a:rPr lang="fr-FR" sz="2400" dirty="0" err="1" smtClean="0"/>
              <a:t>macroinvertébrés</a:t>
            </a:r>
            <a:r>
              <a:rPr lang="fr-FR" sz="2400" dirty="0" smtClean="0"/>
              <a:t> benthiques</a:t>
            </a:r>
          </a:p>
          <a:p>
            <a:pPr>
              <a:buFont typeface="Wingdings" pitchFamily="2" charset="2"/>
              <a:buChar char="Ø"/>
            </a:pPr>
            <a:r>
              <a:rPr lang="fr-FR" sz="2400" dirty="0" smtClean="0"/>
              <a:t>Méthode normalisée</a:t>
            </a:r>
          </a:p>
          <a:p>
            <a:pPr>
              <a:buFont typeface="Wingdings" pitchFamily="2" charset="2"/>
              <a:buChar char="Ø"/>
            </a:pPr>
            <a:r>
              <a:rPr lang="fr-FR" sz="2400" dirty="0" smtClean="0"/>
              <a:t>Score de 0 à 20</a:t>
            </a:r>
            <a:endParaRPr lang="fr-FR" sz="2400" dirty="0"/>
          </a:p>
        </p:txBody>
      </p:sp>
      <p:pic>
        <p:nvPicPr>
          <p:cNvPr id="1026" name="Picture 2"/>
          <p:cNvPicPr>
            <a:picLocks noChangeAspect="1" noChangeArrowheads="1"/>
          </p:cNvPicPr>
          <p:nvPr/>
        </p:nvPicPr>
        <p:blipFill>
          <a:blip r:embed="rId2"/>
          <a:srcRect/>
          <a:stretch>
            <a:fillRect/>
          </a:stretch>
        </p:blipFill>
        <p:spPr bwMode="auto">
          <a:xfrm>
            <a:off x="311285" y="4016796"/>
            <a:ext cx="8093413" cy="236880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456"/>
            <a:ext cx="9144000" cy="2611927"/>
          </a:xfrm>
        </p:spPr>
        <p:txBody>
          <a:bodyPr>
            <a:normAutofit/>
          </a:bodyPr>
          <a:lstStyle/>
          <a:p>
            <a:pPr>
              <a:buNone/>
            </a:pPr>
            <a:r>
              <a:rPr lang="fr-FR" sz="2400" b="1" dirty="0" smtClean="0">
                <a:solidFill>
                  <a:srgbClr val="FF0000"/>
                </a:solidFill>
              </a:rPr>
              <a:t>Contexte historique</a:t>
            </a:r>
          </a:p>
          <a:p>
            <a:pPr>
              <a:buFont typeface="Wingdings" pitchFamily="2" charset="2"/>
              <a:buChar char="Ø"/>
            </a:pPr>
            <a:r>
              <a:rPr sz="2400" smtClean="0"/>
              <a:t>Développé en France (années 1960-1970)</a:t>
            </a:r>
          </a:p>
          <a:p>
            <a:pPr>
              <a:buFont typeface="Wingdings" pitchFamily="2" charset="2"/>
              <a:buChar char="Ø"/>
            </a:pPr>
            <a:r>
              <a:rPr sz="2400" smtClean="0"/>
              <a:t>Normalisation AFNOR</a:t>
            </a:r>
          </a:p>
          <a:p>
            <a:pPr>
              <a:buFont typeface="Wingdings" pitchFamily="2" charset="2"/>
              <a:buChar char="Ø"/>
            </a:pPr>
            <a:r>
              <a:rPr sz="2400" smtClean="0"/>
              <a:t>Intégré aux réseaux de surveillance</a:t>
            </a:r>
          </a:p>
          <a:p>
            <a:pPr>
              <a:buFont typeface="Wingdings" pitchFamily="2" charset="2"/>
              <a:buChar char="Ø"/>
            </a:pPr>
            <a:r>
              <a:rPr sz="2400" smtClean="0"/>
              <a:t>Utilisé dans la gestion des eaux</a:t>
            </a:r>
            <a:endParaRPr sz="2400"/>
          </a:p>
        </p:txBody>
      </p:sp>
      <p:sp>
        <p:nvSpPr>
          <p:cNvPr id="4" name="Rectangle 3"/>
          <p:cNvSpPr/>
          <p:nvPr/>
        </p:nvSpPr>
        <p:spPr>
          <a:xfrm>
            <a:off x="0" y="2581021"/>
            <a:ext cx="9027268" cy="1569660"/>
          </a:xfrm>
          <a:prstGeom prst="rect">
            <a:avLst/>
          </a:prstGeom>
        </p:spPr>
        <p:txBody>
          <a:bodyPr wrap="square">
            <a:spAutoFit/>
          </a:bodyPr>
          <a:lstStyle/>
          <a:p>
            <a:pPr>
              <a:buNone/>
            </a:pPr>
            <a:r>
              <a:rPr lang="fr-FR" sz="2400" b="1" dirty="0" smtClean="0">
                <a:solidFill>
                  <a:srgbClr val="FF0000"/>
                </a:solidFill>
              </a:rPr>
              <a:t>Principe écologique</a:t>
            </a:r>
          </a:p>
          <a:p>
            <a:pPr>
              <a:buFont typeface="Wingdings" pitchFamily="2" charset="2"/>
              <a:buChar char="Ø"/>
            </a:pPr>
            <a:r>
              <a:rPr lang="fr-FR" sz="2400" dirty="0" smtClean="0"/>
              <a:t>Les organismes aquatiques réagissent à la pollution</a:t>
            </a:r>
          </a:p>
          <a:p>
            <a:pPr>
              <a:buFont typeface="Wingdings" pitchFamily="2" charset="2"/>
              <a:buChar char="Ø"/>
            </a:pPr>
            <a:r>
              <a:rPr lang="fr-FR" sz="2400" dirty="0" smtClean="0"/>
              <a:t>Espèces sensibles vs espèces tolérantes</a:t>
            </a:r>
          </a:p>
          <a:p>
            <a:pPr>
              <a:buFont typeface="Wingdings" pitchFamily="2" charset="2"/>
              <a:buChar char="Ø"/>
            </a:pPr>
            <a:r>
              <a:rPr lang="fr-FR" sz="2400" dirty="0" smtClean="0"/>
              <a:t>La composition faunistique reflète l’état du milieu</a:t>
            </a:r>
            <a:endParaRPr lang="fr-FR" sz="2400" dirty="0"/>
          </a:p>
        </p:txBody>
      </p:sp>
      <p:sp>
        <p:nvSpPr>
          <p:cNvPr id="5" name="Rectangle 4"/>
          <p:cNvSpPr/>
          <p:nvPr/>
        </p:nvSpPr>
        <p:spPr>
          <a:xfrm>
            <a:off x="0" y="4229668"/>
            <a:ext cx="9027268" cy="1569660"/>
          </a:xfrm>
          <a:prstGeom prst="rect">
            <a:avLst/>
          </a:prstGeom>
        </p:spPr>
        <p:txBody>
          <a:bodyPr wrap="square">
            <a:spAutoFit/>
          </a:bodyPr>
          <a:lstStyle/>
          <a:p>
            <a:pPr>
              <a:buNone/>
            </a:pPr>
            <a:r>
              <a:rPr lang="fr-FR" sz="2400" b="1" dirty="0" err="1" smtClean="0">
                <a:solidFill>
                  <a:srgbClr val="FF0000"/>
                </a:solidFill>
              </a:rPr>
              <a:t>Macroinvertébrés</a:t>
            </a:r>
            <a:r>
              <a:rPr lang="fr-FR" sz="2400" b="1" dirty="0" smtClean="0">
                <a:solidFill>
                  <a:srgbClr val="FF0000"/>
                </a:solidFill>
              </a:rPr>
              <a:t> benthiques</a:t>
            </a:r>
          </a:p>
          <a:p>
            <a:pPr>
              <a:buFont typeface="Wingdings" pitchFamily="2" charset="2"/>
              <a:buChar char="Ø"/>
            </a:pPr>
            <a:r>
              <a:rPr lang="fr-FR" sz="2400" dirty="0" smtClean="0"/>
              <a:t>Organismes &gt; 500 µm</a:t>
            </a:r>
          </a:p>
          <a:p>
            <a:pPr>
              <a:buFont typeface="Wingdings" pitchFamily="2" charset="2"/>
              <a:buChar char="Ø"/>
            </a:pPr>
            <a:r>
              <a:rPr lang="fr-FR" sz="2400" dirty="0" smtClean="0"/>
              <a:t>Vivent au fond des cours d’eau</a:t>
            </a:r>
          </a:p>
          <a:p>
            <a:pPr>
              <a:buFont typeface="Wingdings" pitchFamily="2" charset="2"/>
              <a:buChar char="Ø"/>
            </a:pPr>
            <a:r>
              <a:rPr lang="fr-FR" sz="2400" dirty="0" smtClean="0"/>
              <a:t>Insectes, mollusques, crustacés, annélides</a:t>
            </a:r>
            <a:endParaRPr lang="fr-F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806700"/>
          </a:xfrm>
        </p:spPr>
        <p:txBody>
          <a:bodyPr>
            <a:normAutofit/>
          </a:bodyPr>
          <a:lstStyle/>
          <a:p>
            <a:pPr algn="l"/>
            <a:r>
              <a:rPr sz="2400" b="1" smtClean="0">
                <a:solidFill>
                  <a:srgbClr val="FF0000"/>
                </a:solidFill>
                <a:latin typeface="+mn-lt"/>
              </a:rPr>
              <a:t>Méthodologie</a:t>
            </a:r>
            <a:r>
              <a:rPr lang="fr-FR" sz="2400" b="1" dirty="0" smtClean="0">
                <a:solidFill>
                  <a:srgbClr val="FF0000"/>
                </a:solidFill>
                <a:latin typeface="+mn-lt"/>
              </a:rPr>
              <a:t/>
            </a:r>
            <a:br>
              <a:rPr lang="fr-FR" sz="2400" b="1" dirty="0" smtClean="0">
                <a:solidFill>
                  <a:srgbClr val="FF0000"/>
                </a:solidFill>
                <a:latin typeface="+mn-lt"/>
              </a:rPr>
            </a:br>
            <a:r>
              <a:rPr lang="fr-FR" sz="2400" dirty="0" smtClean="0"/>
              <a:t> L'IBGN est basé sur la réalisation de 8 prélèvements unitaires, sélectionnés par ordre d'habitabilité. Ces prélèvements sont effectués à l'aide d'un filet </a:t>
            </a:r>
            <a:r>
              <a:rPr lang="fr-FR" sz="2400" dirty="0" err="1" smtClean="0"/>
              <a:t>Surber</a:t>
            </a:r>
            <a:r>
              <a:rPr lang="fr-FR" sz="2400" dirty="0" smtClean="0"/>
              <a:t> et il est donc impératif que la hauteur d'eau soit faible. La détermination des invertébrés aquatiques est réalisée jusqu'à la famille pour la majorité des taxons, aboutissant à l'obtention d'une note sur 20, reflet de la qualité du milieu.</a:t>
            </a:r>
            <a:endParaRPr sz="2400" b="1">
              <a:solidFill>
                <a:srgbClr val="FF0000"/>
              </a:solidFill>
              <a:latin typeface="+mn-lt"/>
            </a:endParaRPr>
          </a:p>
        </p:txBody>
      </p:sp>
      <p:pic>
        <p:nvPicPr>
          <p:cNvPr id="2050" name="Picture 2"/>
          <p:cNvPicPr>
            <a:picLocks noChangeAspect="1" noChangeArrowheads="1"/>
          </p:cNvPicPr>
          <p:nvPr/>
        </p:nvPicPr>
        <p:blipFill>
          <a:blip r:embed="rId2"/>
          <a:srcRect/>
          <a:stretch>
            <a:fillRect/>
          </a:stretch>
        </p:blipFill>
        <p:spPr bwMode="auto">
          <a:xfrm>
            <a:off x="215775" y="2661719"/>
            <a:ext cx="1775988" cy="36305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991763" y="2661719"/>
            <a:ext cx="1946494" cy="363051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938257" y="2661719"/>
            <a:ext cx="2254313" cy="3630519"/>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6364586" y="2661719"/>
            <a:ext cx="2485899" cy="3742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327"/>
            <a:ext cx="9144000" cy="2145666"/>
          </a:xfrm>
        </p:spPr>
        <p:txBody>
          <a:bodyPr>
            <a:normAutofit lnSpcReduction="10000"/>
          </a:bodyPr>
          <a:lstStyle/>
          <a:p>
            <a:pPr>
              <a:buNone/>
            </a:pPr>
            <a:r>
              <a:rPr lang="fr-FR" sz="2400" b="1" dirty="0" smtClean="0">
                <a:solidFill>
                  <a:srgbClr val="FF0000"/>
                </a:solidFill>
              </a:rPr>
              <a:t>Calcul de l’IBGN</a:t>
            </a:r>
          </a:p>
          <a:p>
            <a:pPr>
              <a:buFont typeface="Wingdings" pitchFamily="2" charset="2"/>
              <a:buChar char="Ø"/>
            </a:pPr>
            <a:r>
              <a:rPr sz="2400" smtClean="0"/>
              <a:t>Identification </a:t>
            </a:r>
            <a:r>
              <a:rPr sz="2400"/>
              <a:t>des familles</a:t>
            </a:r>
          </a:p>
          <a:p>
            <a:pPr>
              <a:buFont typeface="Wingdings" pitchFamily="2" charset="2"/>
              <a:buChar char="Ø"/>
            </a:pPr>
            <a:r>
              <a:rPr sz="2400"/>
              <a:t>Détermination du groupe indicateur</a:t>
            </a:r>
          </a:p>
          <a:p>
            <a:pPr>
              <a:buFont typeface="Wingdings" pitchFamily="2" charset="2"/>
              <a:buChar char="Ø"/>
            </a:pPr>
            <a:r>
              <a:rPr sz="2400"/>
              <a:t>Évaluation de la diversité</a:t>
            </a:r>
          </a:p>
          <a:p>
            <a:pPr>
              <a:buFont typeface="Wingdings" pitchFamily="2" charset="2"/>
              <a:buChar char="Ø"/>
            </a:pPr>
            <a:r>
              <a:rPr sz="2400"/>
              <a:t>Attribution de la note</a:t>
            </a:r>
          </a:p>
        </p:txBody>
      </p:sp>
      <p:sp>
        <p:nvSpPr>
          <p:cNvPr id="5" name="Rectangle 4"/>
          <p:cNvSpPr/>
          <p:nvPr/>
        </p:nvSpPr>
        <p:spPr>
          <a:xfrm>
            <a:off x="72431" y="2244035"/>
            <a:ext cx="8809022" cy="2308324"/>
          </a:xfrm>
          <a:prstGeom prst="rect">
            <a:avLst/>
          </a:prstGeom>
        </p:spPr>
        <p:txBody>
          <a:bodyPr wrap="square">
            <a:spAutoFit/>
          </a:bodyPr>
          <a:lstStyle/>
          <a:p>
            <a:pPr>
              <a:buNone/>
            </a:pPr>
            <a:r>
              <a:rPr lang="fr-FR" sz="2400" b="1" dirty="0" smtClean="0">
                <a:solidFill>
                  <a:srgbClr val="FF0000"/>
                </a:solidFill>
              </a:rPr>
              <a:t>Interprétation des scores</a:t>
            </a:r>
          </a:p>
          <a:p>
            <a:pPr>
              <a:buFont typeface="Wingdings" pitchFamily="2" charset="2"/>
              <a:buChar char="Ø"/>
            </a:pPr>
            <a:r>
              <a:rPr lang="fr-FR" sz="2400" dirty="0" smtClean="0"/>
              <a:t>17–20 : Très bonne qualité</a:t>
            </a:r>
          </a:p>
          <a:p>
            <a:pPr>
              <a:buFont typeface="Wingdings" pitchFamily="2" charset="2"/>
              <a:buChar char="Ø"/>
            </a:pPr>
            <a:r>
              <a:rPr lang="fr-FR" sz="2400" dirty="0" smtClean="0"/>
              <a:t>13–16 : Bonne qualité</a:t>
            </a:r>
          </a:p>
          <a:p>
            <a:pPr>
              <a:buFont typeface="Wingdings" pitchFamily="2" charset="2"/>
              <a:buChar char="Ø"/>
            </a:pPr>
            <a:r>
              <a:rPr lang="fr-FR" sz="2400" dirty="0" smtClean="0"/>
              <a:t>9–12 : Moyenne</a:t>
            </a:r>
          </a:p>
          <a:p>
            <a:pPr>
              <a:buFont typeface="Wingdings" pitchFamily="2" charset="2"/>
              <a:buChar char="Ø"/>
            </a:pPr>
            <a:r>
              <a:rPr lang="fr-FR" sz="2400" dirty="0" smtClean="0"/>
              <a:t>5–8 : Mauvaise</a:t>
            </a:r>
          </a:p>
          <a:p>
            <a:pPr>
              <a:buFont typeface="Wingdings" pitchFamily="2" charset="2"/>
              <a:buChar char="Ø"/>
            </a:pPr>
            <a:r>
              <a:rPr lang="fr-FR" sz="2400" dirty="0" smtClean="0"/>
              <a:t>0–4 : Très mauvaise</a:t>
            </a:r>
            <a:endParaRPr lang="fr-FR" sz="2400" dirty="0"/>
          </a:p>
        </p:txBody>
      </p:sp>
      <p:pic>
        <p:nvPicPr>
          <p:cNvPr id="3074" name="Picture 2"/>
          <p:cNvPicPr>
            <a:picLocks noChangeAspect="1" noChangeArrowheads="1"/>
          </p:cNvPicPr>
          <p:nvPr/>
        </p:nvPicPr>
        <p:blipFill>
          <a:blip r:embed="rId2"/>
          <a:srcRect/>
          <a:stretch>
            <a:fillRect/>
          </a:stretch>
        </p:blipFill>
        <p:spPr bwMode="auto">
          <a:xfrm>
            <a:off x="4318503" y="2046083"/>
            <a:ext cx="4409038" cy="27341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9297"/>
            <a:ext cx="9026305" cy="2392300"/>
          </a:xfrm>
        </p:spPr>
        <p:txBody>
          <a:bodyPr>
            <a:normAutofit/>
          </a:bodyPr>
          <a:lstStyle/>
          <a:p>
            <a:pPr>
              <a:buNone/>
            </a:pPr>
            <a:r>
              <a:rPr lang="fr-FR" sz="2400" b="1" dirty="0" smtClean="0">
                <a:solidFill>
                  <a:srgbClr val="FF0000"/>
                </a:solidFill>
              </a:rPr>
              <a:t>Avantages</a:t>
            </a:r>
          </a:p>
          <a:p>
            <a:pPr>
              <a:buFont typeface="Wingdings" pitchFamily="2" charset="2"/>
              <a:buChar char="Ø"/>
            </a:pPr>
            <a:r>
              <a:rPr sz="2400" smtClean="0"/>
              <a:t>Intègre </a:t>
            </a:r>
            <a:r>
              <a:rPr sz="2400"/>
              <a:t>effets cumulés des pollutions</a:t>
            </a:r>
          </a:p>
          <a:p>
            <a:pPr>
              <a:buFont typeface="Wingdings" pitchFamily="2" charset="2"/>
              <a:buChar char="Ø"/>
            </a:pPr>
            <a:r>
              <a:rPr sz="2400"/>
              <a:t>Reflète qualité globale</a:t>
            </a:r>
          </a:p>
          <a:p>
            <a:pPr>
              <a:buFont typeface="Wingdings" pitchFamily="2" charset="2"/>
              <a:buChar char="Ø"/>
            </a:pPr>
            <a:r>
              <a:rPr sz="2400"/>
              <a:t>Méthode standardisée</a:t>
            </a:r>
          </a:p>
          <a:p>
            <a:pPr>
              <a:buFont typeface="Wingdings" pitchFamily="2" charset="2"/>
              <a:buChar char="Ø"/>
            </a:pPr>
            <a:r>
              <a:rPr sz="2400"/>
              <a:t>Comparaison spatiale et temporelle</a:t>
            </a:r>
          </a:p>
        </p:txBody>
      </p:sp>
      <p:sp>
        <p:nvSpPr>
          <p:cNvPr id="4" name="Rectangle 3"/>
          <p:cNvSpPr/>
          <p:nvPr/>
        </p:nvSpPr>
        <p:spPr>
          <a:xfrm>
            <a:off x="99592" y="2436852"/>
            <a:ext cx="8926712" cy="1938992"/>
          </a:xfrm>
          <a:prstGeom prst="rect">
            <a:avLst/>
          </a:prstGeom>
        </p:spPr>
        <p:txBody>
          <a:bodyPr wrap="square">
            <a:spAutoFit/>
          </a:bodyPr>
          <a:lstStyle/>
          <a:p>
            <a:pPr>
              <a:buNone/>
            </a:pPr>
            <a:r>
              <a:rPr lang="fr-FR" sz="2400" b="1" dirty="0" smtClean="0">
                <a:solidFill>
                  <a:srgbClr val="FF0000"/>
                </a:solidFill>
              </a:rPr>
              <a:t>Limites</a:t>
            </a:r>
          </a:p>
          <a:p>
            <a:pPr>
              <a:buFont typeface="Wingdings" pitchFamily="2" charset="2"/>
              <a:buChar char="Ø"/>
            </a:pPr>
            <a:r>
              <a:rPr lang="fr-FR" sz="2400" dirty="0" smtClean="0"/>
              <a:t>Influence des facteurs naturels</a:t>
            </a:r>
          </a:p>
          <a:p>
            <a:pPr>
              <a:buFont typeface="Wingdings" pitchFamily="2" charset="2"/>
              <a:buChar char="Ø"/>
            </a:pPr>
            <a:r>
              <a:rPr lang="fr-FR" sz="2400" dirty="0" smtClean="0"/>
              <a:t>Besoin d’expertise taxonomique</a:t>
            </a:r>
          </a:p>
          <a:p>
            <a:pPr>
              <a:buFont typeface="Wingdings" pitchFamily="2" charset="2"/>
              <a:buChar char="Ø"/>
            </a:pPr>
            <a:r>
              <a:rPr lang="fr-FR" sz="2400" dirty="0" smtClean="0"/>
              <a:t>Moins adapté aux pollutions récentes</a:t>
            </a:r>
          </a:p>
          <a:p>
            <a:pPr>
              <a:buFont typeface="Wingdings" pitchFamily="2" charset="2"/>
              <a:buChar char="Ø"/>
            </a:pPr>
            <a:r>
              <a:rPr lang="fr-FR" sz="2400" dirty="0" smtClean="0"/>
              <a:t>Complémentaire des analyses chimiques</a:t>
            </a:r>
            <a:endParaRPr lang="fr-FR" sz="2400" dirty="0"/>
          </a:p>
        </p:txBody>
      </p:sp>
      <p:sp>
        <p:nvSpPr>
          <p:cNvPr id="5" name="Rectangle 4"/>
          <p:cNvSpPr/>
          <p:nvPr/>
        </p:nvSpPr>
        <p:spPr>
          <a:xfrm>
            <a:off x="99592" y="4537148"/>
            <a:ext cx="8510254" cy="1938992"/>
          </a:xfrm>
          <a:prstGeom prst="rect">
            <a:avLst/>
          </a:prstGeom>
        </p:spPr>
        <p:txBody>
          <a:bodyPr wrap="square">
            <a:spAutoFit/>
          </a:bodyPr>
          <a:lstStyle/>
          <a:p>
            <a:pPr>
              <a:buNone/>
            </a:pPr>
            <a:r>
              <a:rPr lang="fr-FR" sz="2400" b="1" dirty="0" smtClean="0">
                <a:solidFill>
                  <a:srgbClr val="FF0000"/>
                </a:solidFill>
              </a:rPr>
              <a:t>Applications</a:t>
            </a:r>
          </a:p>
          <a:p>
            <a:pPr>
              <a:buFont typeface="Wingdings" pitchFamily="2" charset="2"/>
              <a:buChar char="Ø"/>
            </a:pPr>
            <a:r>
              <a:rPr lang="fr-FR" sz="2400" dirty="0" smtClean="0"/>
              <a:t>Surveillance des cours d’eau</a:t>
            </a:r>
          </a:p>
          <a:p>
            <a:pPr>
              <a:buFont typeface="Wingdings" pitchFamily="2" charset="2"/>
              <a:buChar char="Ø"/>
            </a:pPr>
            <a:r>
              <a:rPr lang="fr-FR" sz="2400" dirty="0" smtClean="0"/>
              <a:t>Diagnostic d’impact industriel/agricole</a:t>
            </a:r>
          </a:p>
          <a:p>
            <a:pPr>
              <a:buFont typeface="Wingdings" pitchFamily="2" charset="2"/>
              <a:buChar char="Ø"/>
            </a:pPr>
            <a:r>
              <a:rPr lang="fr-FR" sz="2400" dirty="0" smtClean="0"/>
              <a:t>Évaluation des stations d’épuration</a:t>
            </a:r>
          </a:p>
          <a:p>
            <a:pPr>
              <a:buFont typeface="Wingdings" pitchFamily="2" charset="2"/>
              <a:buChar char="Ø"/>
            </a:pPr>
            <a:r>
              <a:rPr lang="fr-FR" sz="2400" dirty="0" smtClean="0"/>
              <a:t>Aide à la décision environnementale</a:t>
            </a:r>
            <a:endParaRPr lang="fr-F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a:solidFill>
                  <a:srgbClr val="FF0000"/>
                </a:solidFill>
              </a:rPr>
              <a:t>Conclusion</a:t>
            </a:r>
          </a:p>
        </p:txBody>
      </p:sp>
      <p:sp>
        <p:nvSpPr>
          <p:cNvPr id="3" name="Content Placeholder 2"/>
          <p:cNvSpPr>
            <a:spLocks noGrp="1"/>
          </p:cNvSpPr>
          <p:nvPr>
            <p:ph idx="1"/>
          </p:nvPr>
        </p:nvSpPr>
        <p:spPr/>
        <p:txBody>
          <a:bodyPr/>
          <a:lstStyle/>
          <a:p>
            <a:pPr>
              <a:buFont typeface="Wingdings" pitchFamily="2" charset="2"/>
              <a:buChar char="Ø"/>
            </a:pPr>
            <a:r>
              <a:t>Outil majeur d’évaluation écologique</a:t>
            </a:r>
          </a:p>
          <a:p>
            <a:pPr>
              <a:buFont typeface="Wingdings" pitchFamily="2" charset="2"/>
              <a:buChar char="Ø"/>
            </a:pPr>
            <a:r>
              <a:t>Complémentaire des indicateurs physico-chimiques</a:t>
            </a:r>
          </a:p>
          <a:p>
            <a:pPr>
              <a:buFont typeface="Wingdings" pitchFamily="2" charset="2"/>
              <a:buChar char="Ø"/>
            </a:pPr>
            <a:r>
              <a:t>Essentiel pour la gestion durable de l’eau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a:solidFill>
                  <a:srgbClr val="FF0000"/>
                </a:solidFill>
              </a:rPr>
              <a:t>Schéma explicatif du calcul IBGN</a:t>
            </a:r>
          </a:p>
        </p:txBody>
      </p:sp>
      <p:sp>
        <p:nvSpPr>
          <p:cNvPr id="3" name="Content Placeholder 2"/>
          <p:cNvSpPr>
            <a:spLocks noGrp="1"/>
          </p:cNvSpPr>
          <p:nvPr>
            <p:ph idx="1"/>
          </p:nvPr>
        </p:nvSpPr>
        <p:spPr/>
        <p:txBody>
          <a:bodyPr/>
          <a:lstStyle/>
          <a:p>
            <a:pPr>
              <a:buFont typeface="Wingdings" pitchFamily="2" charset="2"/>
              <a:buChar char="Ø"/>
            </a:pPr>
            <a:r>
              <a:rPr smtClean="0"/>
              <a:t>Échantillonnage </a:t>
            </a:r>
            <a:r>
              <a:t>multi-habitats (8 prélèvements)</a:t>
            </a:r>
          </a:p>
          <a:p>
            <a:pPr>
              <a:buFont typeface="Wingdings" pitchFamily="2" charset="2"/>
              <a:buChar char="Ø"/>
            </a:pPr>
            <a:r>
              <a:rPr smtClean="0"/>
              <a:t>Tri </a:t>
            </a:r>
            <a:r>
              <a:t>et identification au niveau famille</a:t>
            </a:r>
          </a:p>
          <a:p>
            <a:pPr>
              <a:buFont typeface="Wingdings" pitchFamily="2" charset="2"/>
              <a:buChar char="Ø"/>
            </a:pPr>
            <a:r>
              <a:rPr smtClean="0"/>
              <a:t>Détermination </a:t>
            </a:r>
            <a:r>
              <a:t>du Groupe Faunistique Indicateur (GFI)</a:t>
            </a:r>
          </a:p>
          <a:p>
            <a:pPr>
              <a:buFont typeface="Wingdings" pitchFamily="2" charset="2"/>
              <a:buChar char="Ø"/>
            </a:pPr>
            <a:r>
              <a:rPr smtClean="0"/>
              <a:t>Calcul </a:t>
            </a:r>
            <a:r>
              <a:t>de la Variété Taxonomique (VT)</a:t>
            </a:r>
          </a:p>
          <a:p>
            <a:pPr>
              <a:buFont typeface="Wingdings" pitchFamily="2" charset="2"/>
              <a:buChar char="Ø"/>
            </a:pPr>
            <a:r>
              <a:rPr smtClean="0"/>
              <a:t>Croisement </a:t>
            </a:r>
            <a:r>
              <a:t>GFI × VT → Note IBGN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5663" y="270209"/>
            <a:ext cx="7484891" cy="523220"/>
          </a:xfrm>
          <a:prstGeom prst="rect">
            <a:avLst/>
          </a:prstGeom>
        </p:spPr>
        <p:txBody>
          <a:bodyPr wrap="square">
            <a:spAutoFit/>
          </a:bodyPr>
          <a:lstStyle/>
          <a:p>
            <a:pPr algn="ctr"/>
            <a:r>
              <a:rPr lang="fr-FR" sz="2800" b="1" dirty="0" smtClean="0">
                <a:solidFill>
                  <a:srgbClr val="FF0000"/>
                </a:solidFill>
              </a:rPr>
              <a:t>Groupes Faunistiques Indicateurs (principe)</a:t>
            </a:r>
            <a:endParaRPr lang="fr-FR" sz="2800" dirty="0"/>
          </a:p>
        </p:txBody>
      </p:sp>
      <p:sp>
        <p:nvSpPr>
          <p:cNvPr id="5" name="Rectangle 4"/>
          <p:cNvSpPr/>
          <p:nvPr/>
        </p:nvSpPr>
        <p:spPr>
          <a:xfrm>
            <a:off x="1299433" y="837405"/>
            <a:ext cx="6888424" cy="523220"/>
          </a:xfrm>
          <a:prstGeom prst="rect">
            <a:avLst/>
          </a:prstGeom>
        </p:spPr>
        <p:txBody>
          <a:bodyPr wrap="none">
            <a:spAutoFit/>
          </a:bodyPr>
          <a:lstStyle/>
          <a:p>
            <a:pPr>
              <a:buNone/>
            </a:pPr>
            <a:r>
              <a:rPr lang="fr-FR" sz="2800" dirty="0" smtClean="0"/>
              <a:t>Groupes classés selon sensibilité à la pollution</a:t>
            </a:r>
            <a:endParaRPr lang="fr-FR" sz="2800" dirty="0"/>
          </a:p>
        </p:txBody>
      </p:sp>
      <p:graphicFrame>
        <p:nvGraphicFramePr>
          <p:cNvPr id="6" name="Tableau 5"/>
          <p:cNvGraphicFramePr>
            <a:graphicFrameLocks noGrp="1"/>
          </p:cNvGraphicFramePr>
          <p:nvPr/>
        </p:nvGraphicFramePr>
        <p:xfrm>
          <a:off x="-2" y="1397000"/>
          <a:ext cx="9028498" cy="5125720"/>
        </p:xfrm>
        <a:graphic>
          <a:graphicData uri="http://schemas.openxmlformats.org/drawingml/2006/table">
            <a:tbl>
              <a:tblPr firstRow="1" bandRow="1">
                <a:tableStyleId>{073A0DAA-6AF3-43AB-8588-CEC1D06C72B9}</a:tableStyleId>
              </a:tblPr>
              <a:tblGrid>
                <a:gridCol w="4514249"/>
                <a:gridCol w="4514249"/>
              </a:tblGrid>
              <a:tr h="370840">
                <a:tc>
                  <a:txBody>
                    <a:bodyPr/>
                    <a:lstStyle/>
                    <a:p>
                      <a:endParaRPr lang="fr-FR" dirty="0"/>
                    </a:p>
                  </a:txBody>
                  <a:tcPr/>
                </a:tc>
                <a:tc>
                  <a:txBody>
                    <a:bodyPr/>
                    <a:lstStyle/>
                    <a:p>
                      <a:endParaRPr lang="fr-F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Groupe 9–10 : très sensibles (Plécoptères)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endParaRPr lang="fr-FR" dirty="0"/>
                    </a:p>
                  </a:txBody>
                  <a:tcPr/>
                </a:tc>
              </a:tr>
              <a:tr h="370840">
                <a:tc>
                  <a:txBody>
                    <a:bodyPr/>
                    <a:lstStyle/>
                    <a:p>
                      <a:r>
                        <a:rPr lang="fr-FR" dirty="0" smtClean="0"/>
                        <a:t>Groupe 7–8 : sensibles (Éphéméroptères)</a:t>
                      </a:r>
                    </a:p>
                    <a:p>
                      <a:endParaRPr lang="fr-FR" dirty="0" smtClean="0"/>
                    </a:p>
                    <a:p>
                      <a:endParaRPr lang="fr-FR" dirty="0" smtClean="0"/>
                    </a:p>
                    <a:p>
                      <a:endParaRPr lang="fr-FR" dirty="0"/>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Groupe 4–6 : tolérance moyenne (Trichoptères)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Groupe 1–3 : tolérants (</a:t>
                      </a:r>
                      <a:r>
                        <a:rPr lang="fr-FR" dirty="0" err="1" smtClean="0"/>
                        <a:t>Chironomidae</a:t>
                      </a:r>
                      <a:r>
                        <a:rPr lang="fr-FR" dirty="0" smtClean="0"/>
                        <a:t>, Oligochètes)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endParaRPr lang="fr-FR" dirty="0"/>
                    </a:p>
                  </a:txBody>
                  <a:tcPr/>
                </a:tc>
              </a:tr>
            </a:tbl>
          </a:graphicData>
        </a:graphic>
      </p:graphicFrame>
      <p:pic>
        <p:nvPicPr>
          <p:cNvPr id="4098" name="Picture 2"/>
          <p:cNvPicPr>
            <a:picLocks noChangeAspect="1" noChangeArrowheads="1"/>
          </p:cNvPicPr>
          <p:nvPr/>
        </p:nvPicPr>
        <p:blipFill>
          <a:blip r:embed="rId2"/>
          <a:srcRect/>
          <a:stretch>
            <a:fillRect/>
          </a:stretch>
        </p:blipFill>
        <p:spPr bwMode="auto">
          <a:xfrm>
            <a:off x="4639377" y="1747839"/>
            <a:ext cx="4241177" cy="112049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39377" y="2868329"/>
            <a:ext cx="4241177" cy="129941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851133" y="4167739"/>
            <a:ext cx="4029421" cy="1126156"/>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4572000" y="5293894"/>
            <a:ext cx="2069432" cy="12288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6976710" y="5293895"/>
            <a:ext cx="2051785" cy="110690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466</Words>
  <Application>Microsoft Macintosh PowerPoint</Application>
  <PresentationFormat>Affichage à l'écran (4:3)</PresentationFormat>
  <Paragraphs>102</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L’Indice Biologique Global Normalisé (IBGN)</vt:lpstr>
      <vt:lpstr>Diapositive 2</vt:lpstr>
      <vt:lpstr>Diapositive 3</vt:lpstr>
      <vt:lpstr>Méthodologie  L'IBGN est basé sur la réalisation de 8 prélèvements unitaires, sélectionnés par ordre d'habitabilité. Ces prélèvements sont effectués à l'aide d'un filet Surber et il est donc impératif que la hauteur d'eau soit faible. La détermination des invertébrés aquatiques est réalisée jusqu'à la famille pour la majorité des taxons, aboutissant à l'obtention d'une note sur 20, reflet de la qualité du milieu.</vt:lpstr>
      <vt:lpstr>Diapositive 5</vt:lpstr>
      <vt:lpstr>Diapositive 6</vt:lpstr>
      <vt:lpstr>Conclusion</vt:lpstr>
      <vt:lpstr>Schéma explicatif du calcul IBGN</vt:lpstr>
      <vt:lpstr>Diapositive 9</vt:lpstr>
      <vt:lpstr>Diapositive 10</vt:lpstr>
      <vt:lpstr>Exemple pratique – Données récoltées</vt:lpstr>
      <vt:lpstr>Diapositive 12</vt:lpstr>
      <vt:lpstr>Diapositive 13</vt:lpstr>
      <vt:lpstr>Diapositive 14</vt:lpstr>
      <vt:lpstr>Étape 1 : Détermination du GFI</vt:lpstr>
      <vt:lpstr>Étape 2 : Calcul Variété Taxonomique</vt:lpstr>
      <vt:lpstr>Étape 3 : Attribution de la note</vt:lpstr>
      <vt:lpstr>Interprétation écologique finale</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L’Indice Biologique Global Normalisé (IBGN)</dc:title>
  <dc:creator>User</dc:creator>
  <dc:description>generated using python-pptx</dc:description>
  <cp:lastModifiedBy>User</cp:lastModifiedBy>
  <cp:revision>5</cp:revision>
  <dcterms:created xsi:type="dcterms:W3CDTF">2013-01-27T09:14:16Z</dcterms:created>
  <dcterms:modified xsi:type="dcterms:W3CDTF">2026-03-14T09:44:35Z</dcterms:modified>
</cp:coreProperties>
</file>