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326" r:id="rId3"/>
    <p:sldId id="303" r:id="rId4"/>
    <p:sldId id="304" r:id="rId5"/>
    <p:sldId id="258" r:id="rId6"/>
    <p:sldId id="260" r:id="rId7"/>
    <p:sldId id="261" r:id="rId8"/>
    <p:sldId id="262" r:id="rId9"/>
    <p:sldId id="263" r:id="rId10"/>
    <p:sldId id="264" r:id="rId11"/>
    <p:sldId id="265" r:id="rId12"/>
    <p:sldId id="266" r:id="rId13"/>
    <p:sldId id="267" r:id="rId14"/>
    <p:sldId id="268" r:id="rId15"/>
    <p:sldId id="306" r:id="rId16"/>
    <p:sldId id="307" r:id="rId17"/>
    <p:sldId id="308" r:id="rId18"/>
    <p:sldId id="269" r:id="rId19"/>
    <p:sldId id="271" r:id="rId20"/>
    <p:sldId id="310" r:id="rId21"/>
    <p:sldId id="311" r:id="rId22"/>
    <p:sldId id="312" r:id="rId23"/>
    <p:sldId id="313" r:id="rId24"/>
    <p:sldId id="272" r:id="rId25"/>
    <p:sldId id="317" r:id="rId26"/>
    <p:sldId id="318" r:id="rId27"/>
    <p:sldId id="319" r:id="rId28"/>
    <p:sldId id="320" r:id="rId29"/>
    <p:sldId id="321" r:id="rId30"/>
    <p:sldId id="322" r:id="rId31"/>
    <p:sldId id="273" r:id="rId32"/>
    <p:sldId id="314" r:id="rId33"/>
    <p:sldId id="274" r:id="rId34"/>
    <p:sldId id="315" r:id="rId35"/>
    <p:sldId id="275" r:id="rId36"/>
    <p:sldId id="276" r:id="rId37"/>
    <p:sldId id="277" r:id="rId38"/>
    <p:sldId id="323" r:id="rId39"/>
    <p:sldId id="324" r:id="rId40"/>
    <p:sldId id="325" r:id="rId41"/>
    <p:sldId id="278" r:id="rId42"/>
    <p:sldId id="279" r:id="rId43"/>
    <p:sldId id="280" r:id="rId44"/>
    <p:sldId id="301" r:id="rId45"/>
    <p:sldId id="281" r:id="rId46"/>
    <p:sldId id="282" r:id="rId47"/>
    <p:sldId id="283" r:id="rId48"/>
    <p:sldId id="284" r:id="rId49"/>
    <p:sldId id="289" r:id="rId50"/>
    <p:sldId id="285" r:id="rId51"/>
    <p:sldId id="286" r:id="rId52"/>
    <p:sldId id="287" r:id="rId53"/>
    <p:sldId id="291" r:id="rId54"/>
    <p:sldId id="292" r:id="rId55"/>
    <p:sldId id="302"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7E0AB-7112-4BDE-ADAB-3212E6C9FD64}" type="doc">
      <dgm:prSet loTypeId="urn:microsoft.com/office/officeart/2008/layout/LinedList" loCatId="list" qsTypeId="urn:microsoft.com/office/officeart/2005/8/quickstyle/3d7" qsCatId="3D" csTypeId="urn:microsoft.com/office/officeart/2005/8/colors/accent0_1" csCatId="mainScheme" phldr="1"/>
      <dgm:spPr/>
      <dgm:t>
        <a:bodyPr/>
        <a:lstStyle/>
        <a:p>
          <a:pPr rtl="1"/>
          <a:endParaRPr lang="ar-BH"/>
        </a:p>
      </dgm:t>
    </dgm:pt>
    <dgm:pt modelId="{CFE13B59-108B-4593-9B53-83D2E36B16E3}">
      <dgm:prSet custT="1"/>
      <dgm:spPr/>
      <dgm:t>
        <a:bodyPr/>
        <a:lstStyle/>
        <a:p>
          <a:pPr algn="r" rtl="1"/>
          <a:r>
            <a:rPr lang="ar-DZ" sz="2000" b="1" dirty="0" smtClean="0">
              <a:latin typeface="Simplified Arabic" pitchFamily="18" charset="-78"/>
              <a:cs typeface="Simplified Arabic" pitchFamily="18" charset="-78"/>
            </a:rPr>
            <a:t>المبحث </a:t>
          </a:r>
          <a:r>
            <a:rPr lang="ar-DZ" sz="2000" b="1" dirty="0" err="1" smtClean="0">
              <a:latin typeface="Simplified Arabic" pitchFamily="18" charset="-78"/>
              <a:cs typeface="Simplified Arabic" pitchFamily="18" charset="-78"/>
            </a:rPr>
            <a:t>الاول </a:t>
          </a:r>
          <a:r>
            <a:rPr lang="ar-DZ" sz="2000" b="1" dirty="0" smtClean="0">
              <a:latin typeface="Simplified Arabic" pitchFamily="18" charset="-78"/>
              <a:cs typeface="Simplified Arabic" pitchFamily="18" charset="-78"/>
            </a:rPr>
            <a:t>:  مفاهيم اساسية عن الخريطة و علم الخرائط </a:t>
          </a:r>
        </a:p>
      </dgm:t>
    </dgm:pt>
    <dgm:pt modelId="{A5FCAD55-6051-406F-AE26-8BACF28B0DD9}" type="parTrans" cxnId="{866818C2-7BFB-4CD6-A6BF-1DC5F8BBF367}">
      <dgm:prSet/>
      <dgm:spPr/>
      <dgm:t>
        <a:bodyPr/>
        <a:lstStyle/>
        <a:p>
          <a:pPr rtl="1"/>
          <a:endParaRPr lang="ar-BH" sz="1400">
            <a:latin typeface="Simplified Arabic" pitchFamily="18" charset="-78"/>
            <a:cs typeface="Simplified Arabic" pitchFamily="18" charset="-78"/>
          </a:endParaRPr>
        </a:p>
      </dgm:t>
    </dgm:pt>
    <dgm:pt modelId="{EEF986B5-DFB3-4170-A24C-693F3BCF65A0}" type="sibTrans" cxnId="{866818C2-7BFB-4CD6-A6BF-1DC5F8BBF367}">
      <dgm:prSet/>
      <dgm:spPr/>
      <dgm:t>
        <a:bodyPr/>
        <a:lstStyle/>
        <a:p>
          <a:pPr rtl="1"/>
          <a:endParaRPr lang="ar-BH" sz="1400">
            <a:latin typeface="Simplified Arabic" pitchFamily="18" charset="-78"/>
            <a:cs typeface="Simplified Arabic" pitchFamily="18" charset="-78"/>
          </a:endParaRPr>
        </a:p>
      </dgm:t>
    </dgm:pt>
    <dgm:pt modelId="{AD666934-5A8E-447D-B2DE-2B0E82353D51}">
      <dgm:prSet custT="1"/>
      <dgm:spPr/>
      <dgm:t>
        <a:bodyPr/>
        <a:lstStyle/>
        <a:p>
          <a:pPr algn="r" rtl="1"/>
          <a:r>
            <a:rPr lang="ar-DZ" sz="2000" b="1" dirty="0" smtClean="0">
              <a:latin typeface="Simplified Arabic" pitchFamily="18" charset="-78"/>
              <a:cs typeface="Simplified Arabic" pitchFamily="18" charset="-78"/>
            </a:rPr>
            <a:t>المبحث </a:t>
          </a:r>
          <a:r>
            <a:rPr lang="ar-DZ" sz="2000" b="1" dirty="0" err="1" smtClean="0">
              <a:latin typeface="Simplified Arabic" pitchFamily="18" charset="-78"/>
              <a:cs typeface="Simplified Arabic" pitchFamily="18" charset="-78"/>
            </a:rPr>
            <a:t>الثاني </a:t>
          </a:r>
          <a:r>
            <a:rPr lang="ar-DZ" sz="2000" b="1" dirty="0" smtClean="0">
              <a:latin typeface="Simplified Arabic" pitchFamily="18" charset="-78"/>
              <a:cs typeface="Simplified Arabic" pitchFamily="18" charset="-78"/>
            </a:rPr>
            <a:t>: عرض تطور رسم </a:t>
          </a:r>
          <a:r>
            <a:rPr lang="ar-DZ" sz="2000" b="1" dirty="0" err="1" smtClean="0">
              <a:latin typeface="Simplified Arabic" pitchFamily="18" charset="-78"/>
              <a:cs typeface="Simplified Arabic" pitchFamily="18" charset="-78"/>
            </a:rPr>
            <a:t>الخرائط،</a:t>
          </a:r>
          <a:r>
            <a:rPr lang="ar-DZ" sz="2000" b="1" dirty="0" smtClean="0">
              <a:latin typeface="Simplified Arabic" pitchFamily="18" charset="-78"/>
              <a:cs typeface="Simplified Arabic" pitchFamily="18" charset="-78"/>
            </a:rPr>
            <a:t> </a:t>
          </a:r>
          <a:r>
            <a:rPr lang="ar-SA" sz="2000" b="1" dirty="0" smtClean="0">
              <a:latin typeface="Simplified Arabic" pitchFamily="18" charset="-78"/>
              <a:cs typeface="Simplified Arabic" pitchFamily="18" charset="-78"/>
            </a:rPr>
            <a:t>تصنیف و انواع  </a:t>
          </a:r>
          <a:r>
            <a:rPr lang="ar-SA" sz="2000" b="1" dirty="0" err="1" smtClean="0">
              <a:latin typeface="Simplified Arabic" pitchFamily="18" charset="-78"/>
              <a:cs typeface="Simplified Arabic" pitchFamily="18" charset="-78"/>
            </a:rPr>
            <a:t>الخرا</a:t>
          </a:r>
          <a:r>
            <a:rPr lang="ar-SA" sz="2000" b="1" dirty="0" smtClean="0">
              <a:latin typeface="Simplified Arabic" pitchFamily="18" charset="-78"/>
              <a:cs typeface="Simplified Arabic" pitchFamily="18" charset="-78"/>
            </a:rPr>
            <a:t> </a:t>
          </a:r>
          <a:r>
            <a:rPr lang="ar-SA" sz="2000" b="1" dirty="0" err="1" smtClean="0">
              <a:latin typeface="Simplified Arabic" pitchFamily="18" charset="-78"/>
              <a:cs typeface="Simplified Arabic" pitchFamily="18" charset="-78"/>
            </a:rPr>
            <a:t>ئط</a:t>
          </a:r>
          <a:r>
            <a:rPr lang="fr-FR" sz="2000" b="1" dirty="0" smtClean="0">
              <a:latin typeface="Simplified Arabic" pitchFamily="18" charset="-78"/>
              <a:cs typeface="Simplified Arabic" pitchFamily="18" charset="-78"/>
            </a:rPr>
            <a:t>:</a:t>
          </a:r>
          <a:endParaRPr lang="fr-FR" sz="2000" dirty="0" smtClean="0">
            <a:latin typeface="Simplified Arabic" pitchFamily="18" charset="-78"/>
            <a:cs typeface="Simplified Arabic" pitchFamily="18" charset="-78"/>
          </a:endParaRPr>
        </a:p>
      </dgm:t>
    </dgm:pt>
    <dgm:pt modelId="{4733F06E-28E2-4CC2-A12D-DFA8325CAE79}" type="parTrans" cxnId="{B6391A2C-6F36-481F-8996-15100F1DE17C}">
      <dgm:prSet/>
      <dgm:spPr/>
      <dgm:t>
        <a:bodyPr/>
        <a:lstStyle/>
        <a:p>
          <a:pPr rtl="1"/>
          <a:endParaRPr lang="ar-BH" sz="1400">
            <a:latin typeface="Simplified Arabic" pitchFamily="18" charset="-78"/>
            <a:cs typeface="Simplified Arabic" pitchFamily="18" charset="-78"/>
          </a:endParaRPr>
        </a:p>
      </dgm:t>
    </dgm:pt>
    <dgm:pt modelId="{0B4A5F7E-BAEE-4565-A4A7-2D229D4BB2E3}" type="sibTrans" cxnId="{B6391A2C-6F36-481F-8996-15100F1DE17C}">
      <dgm:prSet/>
      <dgm:spPr/>
      <dgm:t>
        <a:bodyPr/>
        <a:lstStyle/>
        <a:p>
          <a:pPr rtl="1"/>
          <a:endParaRPr lang="ar-BH" sz="1400">
            <a:latin typeface="Simplified Arabic" pitchFamily="18" charset="-78"/>
            <a:cs typeface="Simplified Arabic" pitchFamily="18" charset="-78"/>
          </a:endParaRPr>
        </a:p>
      </dgm:t>
    </dgm:pt>
    <dgm:pt modelId="{FB0BC610-9B3A-43D8-9F38-CA2BB8D1F13E}">
      <dgm:prSet custT="1"/>
      <dgm:spPr/>
      <dgm:t>
        <a:bodyPr/>
        <a:lstStyle/>
        <a:p>
          <a:pPr algn="r" rtl="1"/>
          <a:r>
            <a:rPr lang="ar-DZ" sz="2000" b="1" dirty="0" smtClean="0">
              <a:latin typeface="Simplified Arabic" pitchFamily="18" charset="-78"/>
              <a:cs typeface="Simplified Arabic" pitchFamily="18" charset="-78"/>
            </a:rPr>
            <a:t>المبحث الثالث: محتويات </a:t>
          </a:r>
          <a:r>
            <a:rPr lang="ar-DZ" sz="2000" b="1" dirty="0" err="1" smtClean="0">
              <a:latin typeface="Simplified Arabic" pitchFamily="18" charset="-78"/>
              <a:cs typeface="Simplified Arabic" pitchFamily="18" charset="-78"/>
            </a:rPr>
            <a:t>الخريطة </a:t>
          </a:r>
          <a:r>
            <a:rPr lang="ar-DZ" sz="2000" b="1" dirty="0" smtClean="0">
              <a:latin typeface="Simplified Arabic" pitchFamily="18" charset="-78"/>
              <a:cs typeface="Simplified Arabic" pitchFamily="18" charset="-78"/>
            </a:rPr>
            <a:t>( العناصر المكونة للخريطة</a:t>
          </a:r>
          <a:r>
            <a:rPr lang="ar-DZ" sz="2000" b="1" dirty="0" err="1" smtClean="0">
              <a:latin typeface="Simplified Arabic" pitchFamily="18" charset="-78"/>
              <a:cs typeface="Simplified Arabic" pitchFamily="18" charset="-78"/>
            </a:rPr>
            <a:t>)</a:t>
          </a:r>
          <a:r>
            <a:rPr lang="ar-DZ" sz="2000" b="1" dirty="0" smtClean="0">
              <a:latin typeface="Simplified Arabic" pitchFamily="18" charset="-78"/>
              <a:cs typeface="Simplified Arabic" pitchFamily="18" charset="-78"/>
            </a:rPr>
            <a:t> </a:t>
          </a:r>
          <a:endParaRPr lang="fr-FR" sz="2000" dirty="0" smtClean="0">
            <a:latin typeface="Simplified Arabic" pitchFamily="18" charset="-78"/>
            <a:cs typeface="Simplified Arabic" pitchFamily="18" charset="-78"/>
          </a:endParaRPr>
        </a:p>
      </dgm:t>
    </dgm:pt>
    <dgm:pt modelId="{1C77088E-639E-47E9-A873-4C6749C73A47}" type="parTrans" cxnId="{D97F00DE-6E5F-42D5-8389-783900E92396}">
      <dgm:prSet/>
      <dgm:spPr/>
      <dgm:t>
        <a:bodyPr/>
        <a:lstStyle/>
        <a:p>
          <a:pPr rtl="1"/>
          <a:endParaRPr lang="ar-BH" sz="1400">
            <a:latin typeface="Simplified Arabic" pitchFamily="18" charset="-78"/>
            <a:cs typeface="Simplified Arabic" pitchFamily="18" charset="-78"/>
          </a:endParaRPr>
        </a:p>
      </dgm:t>
    </dgm:pt>
    <dgm:pt modelId="{E4296E10-3928-458E-A9FF-DCE031DFF151}" type="sibTrans" cxnId="{D97F00DE-6E5F-42D5-8389-783900E92396}">
      <dgm:prSet/>
      <dgm:spPr/>
      <dgm:t>
        <a:bodyPr/>
        <a:lstStyle/>
        <a:p>
          <a:pPr rtl="1"/>
          <a:endParaRPr lang="ar-BH" sz="1400">
            <a:latin typeface="Simplified Arabic" pitchFamily="18" charset="-78"/>
            <a:cs typeface="Simplified Arabic" pitchFamily="18" charset="-78"/>
          </a:endParaRPr>
        </a:p>
      </dgm:t>
    </dgm:pt>
    <dgm:pt modelId="{2F5C430A-1434-4F07-A1C3-311D58A3311A}">
      <dgm:prSet custT="1"/>
      <dgm:spPr/>
      <dgm:t>
        <a:bodyPr/>
        <a:lstStyle/>
        <a:p>
          <a:pPr algn="r" rtl="1"/>
          <a:r>
            <a:rPr lang="ar-DZ" sz="2000" b="1" dirty="0" smtClean="0"/>
            <a:t>المبحث </a:t>
          </a:r>
          <a:r>
            <a:rPr lang="ar-DZ" sz="2000" b="1" dirty="0" err="1" smtClean="0"/>
            <a:t>الرابع</a:t>
          </a:r>
          <a:r>
            <a:rPr lang="ar-DZ" sz="2000" dirty="0" err="1" smtClean="0"/>
            <a:t> </a:t>
          </a:r>
          <a:r>
            <a:rPr lang="ar-DZ" sz="2000" dirty="0" smtClean="0"/>
            <a:t>: </a:t>
          </a:r>
          <a:r>
            <a:rPr lang="ar-DZ" sz="2000" b="1" dirty="0" smtClean="0"/>
            <a:t>مقياس الخريطة      </a:t>
          </a:r>
          <a:r>
            <a:rPr lang="fr-FR" altLang="ar-BH" sz="2000" b="1" dirty="0" smtClean="0">
              <a:latin typeface="Simplified Arabic" pitchFamily="18" charset="-78"/>
              <a:cs typeface="Simplified Arabic" pitchFamily="18" charset="-78"/>
            </a:rPr>
            <a:t> </a:t>
          </a:r>
          <a:endParaRPr lang="ar-DZ" altLang="ar-BH" sz="2000" b="1" dirty="0" smtClean="0">
            <a:latin typeface="Simplified Arabic" pitchFamily="18" charset="-78"/>
            <a:cs typeface="Simplified Arabic" pitchFamily="18" charset="-78"/>
          </a:endParaRPr>
        </a:p>
        <a:p>
          <a:pPr algn="r" rtl="1"/>
          <a:r>
            <a:rPr lang="ar-DZ" sz="2000" b="1" dirty="0" smtClean="0">
              <a:latin typeface="Simplified Arabic" pitchFamily="18" charset="-78"/>
              <a:cs typeface="Simplified Arabic" pitchFamily="18" charset="-78"/>
            </a:rPr>
            <a:t>المبحث </a:t>
          </a:r>
          <a:r>
            <a:rPr lang="ar-DZ" sz="2000" b="1" dirty="0" err="1" smtClean="0">
              <a:latin typeface="Simplified Arabic" pitchFamily="18" charset="-78"/>
              <a:cs typeface="Simplified Arabic" pitchFamily="18" charset="-78"/>
            </a:rPr>
            <a:t>الخامس</a:t>
          </a:r>
          <a:r>
            <a:rPr lang="ar-DZ" sz="2000" dirty="0" err="1" smtClean="0">
              <a:latin typeface="Simplified Arabic" pitchFamily="18" charset="-78"/>
              <a:cs typeface="Simplified Arabic" pitchFamily="18" charset="-78"/>
            </a:rPr>
            <a:t> :</a:t>
          </a:r>
          <a:r>
            <a:rPr lang="ar-DZ" sz="2000" dirty="0" smtClean="0">
              <a:latin typeface="Simplified Arabic" pitchFamily="18" charset="-78"/>
              <a:cs typeface="Simplified Arabic" pitchFamily="18" charset="-78"/>
            </a:rPr>
            <a:t> </a:t>
          </a:r>
          <a:r>
            <a:rPr lang="ar-SA" sz="2000" b="1" dirty="0" smtClean="0">
              <a:latin typeface="Simplified Arabic" pitchFamily="18" charset="-78"/>
              <a:cs typeface="Simplified Arabic" pitchFamily="18" charset="-78"/>
            </a:rPr>
            <a:t>تعميم رسم الخرائط</a:t>
          </a:r>
          <a:r>
            <a:rPr lang="ar-SA" sz="2000" dirty="0" smtClean="0">
              <a:latin typeface="Simplified Arabic" pitchFamily="18" charset="-78"/>
              <a:cs typeface="Simplified Arabic" pitchFamily="18" charset="-78"/>
            </a:rPr>
            <a:t>:</a:t>
          </a:r>
          <a:endParaRPr lang="ar-BH" altLang="ar-BH" sz="2000" b="1" dirty="0">
            <a:latin typeface="Simplified Arabic" pitchFamily="18" charset="-78"/>
            <a:cs typeface="Simplified Arabic" pitchFamily="18" charset="-78"/>
          </a:endParaRPr>
        </a:p>
      </dgm:t>
    </dgm:pt>
    <dgm:pt modelId="{84049E59-839D-4F0B-BF5C-A29ECBB312E5}" type="parTrans" cxnId="{753DBE2B-0226-4AC1-A299-800346950876}">
      <dgm:prSet/>
      <dgm:spPr/>
      <dgm:t>
        <a:bodyPr/>
        <a:lstStyle/>
        <a:p>
          <a:pPr rtl="1"/>
          <a:endParaRPr lang="ar-BH" sz="1400">
            <a:latin typeface="Simplified Arabic" pitchFamily="18" charset="-78"/>
            <a:cs typeface="Simplified Arabic" pitchFamily="18" charset="-78"/>
          </a:endParaRPr>
        </a:p>
      </dgm:t>
    </dgm:pt>
    <dgm:pt modelId="{EE05BBBE-28E7-4D89-8526-9FED55054C70}" type="sibTrans" cxnId="{753DBE2B-0226-4AC1-A299-800346950876}">
      <dgm:prSet/>
      <dgm:spPr/>
      <dgm:t>
        <a:bodyPr/>
        <a:lstStyle/>
        <a:p>
          <a:pPr rtl="1"/>
          <a:endParaRPr lang="ar-BH" sz="1400">
            <a:latin typeface="Simplified Arabic" pitchFamily="18" charset="-78"/>
            <a:cs typeface="Simplified Arabic" pitchFamily="18" charset="-78"/>
          </a:endParaRPr>
        </a:p>
      </dgm:t>
    </dgm:pt>
    <dgm:pt modelId="{85585316-5675-4316-BD7C-5A4128EFF30A}">
      <dgm:prSet custT="1"/>
      <dgm:spPr/>
      <dgm:t>
        <a:bodyPr/>
        <a:lstStyle/>
        <a:p>
          <a:pPr rtl="1"/>
          <a:endParaRPr lang="fr-FR" sz="2400">
            <a:latin typeface="Simplified Arabic" pitchFamily="18" charset="-78"/>
            <a:cs typeface="Simplified Arabic" pitchFamily="18" charset="-78"/>
          </a:endParaRPr>
        </a:p>
      </dgm:t>
    </dgm:pt>
    <dgm:pt modelId="{4ABAC2F8-F871-4999-BE17-4222E9CAF8EF}" type="parTrans" cxnId="{EFA4B37B-A86C-4319-8B65-DE86D1643C4C}">
      <dgm:prSet/>
      <dgm:spPr/>
      <dgm:t>
        <a:bodyPr/>
        <a:lstStyle/>
        <a:p>
          <a:endParaRPr lang="fr-FR" sz="2000">
            <a:latin typeface="Simplified Arabic" pitchFamily="18" charset="-78"/>
            <a:cs typeface="Simplified Arabic" pitchFamily="18" charset="-78"/>
          </a:endParaRPr>
        </a:p>
      </dgm:t>
    </dgm:pt>
    <dgm:pt modelId="{821E3AF8-CA3E-4236-8A31-C049162C2B74}" type="sibTrans" cxnId="{EFA4B37B-A86C-4319-8B65-DE86D1643C4C}">
      <dgm:prSet/>
      <dgm:spPr/>
      <dgm:t>
        <a:bodyPr/>
        <a:lstStyle/>
        <a:p>
          <a:endParaRPr lang="fr-FR" sz="2000">
            <a:latin typeface="Simplified Arabic" pitchFamily="18" charset="-78"/>
            <a:cs typeface="Simplified Arabic" pitchFamily="18" charset="-78"/>
          </a:endParaRPr>
        </a:p>
      </dgm:t>
    </dgm:pt>
    <dgm:pt modelId="{ADC2A642-2D07-4013-B18F-1BDDEC9A3C52}">
      <dgm:prSet custT="1"/>
      <dgm:spPr/>
      <dgm:t>
        <a:bodyPr/>
        <a:lstStyle/>
        <a:p>
          <a:pPr rtl="1"/>
          <a:r>
            <a:rPr lang="ar-SA" sz="1800" b="1" dirty="0" smtClean="0">
              <a:latin typeface="Simplified Arabic" pitchFamily="18" charset="-78"/>
              <a:cs typeface="Simplified Arabic" pitchFamily="18" charset="-78"/>
            </a:rPr>
            <a:t>المبحث </a:t>
          </a:r>
          <a:r>
            <a:rPr lang="ar-SA" sz="1800" b="1" dirty="0" err="1" smtClean="0">
              <a:latin typeface="Simplified Arabic" pitchFamily="18" charset="-78"/>
              <a:cs typeface="Simplified Arabic" pitchFamily="18" charset="-78"/>
            </a:rPr>
            <a:t>السادس </a:t>
          </a:r>
          <a:r>
            <a:rPr lang="ar-SA" sz="1800" b="1" dirty="0" smtClean="0">
              <a:latin typeface="Simplified Arabic" pitchFamily="18" charset="-78"/>
              <a:cs typeface="Simplified Arabic" pitchFamily="18" charset="-78"/>
            </a:rPr>
            <a:t>:</a:t>
          </a:r>
          <a:r>
            <a:rPr lang="ar-SA" sz="1800" dirty="0" smtClean="0">
              <a:latin typeface="Simplified Arabic" pitchFamily="18" charset="-78"/>
              <a:cs typeface="Simplified Arabic" pitchFamily="18" charset="-78"/>
            </a:rPr>
            <a:t>  </a:t>
          </a:r>
          <a:r>
            <a:rPr lang="ar-SA" sz="1800" b="1" dirty="0" smtClean="0">
              <a:latin typeface="Simplified Arabic" pitchFamily="18" charset="-78"/>
              <a:cs typeface="Simplified Arabic" pitchFamily="18" charset="-78"/>
            </a:rPr>
            <a:t>المتغيرات البصرية </a:t>
          </a:r>
          <a:r>
            <a:rPr lang="ar-SA" sz="1800" b="1" dirty="0" err="1" smtClean="0">
              <a:latin typeface="Simplified Arabic" pitchFamily="18" charset="-78"/>
              <a:cs typeface="Simplified Arabic" pitchFamily="18" charset="-78"/>
            </a:rPr>
            <a:t>والسيميولوجية</a:t>
          </a:r>
          <a:r>
            <a:rPr lang="ar-SA" sz="1800" b="1" dirty="0" smtClean="0">
              <a:latin typeface="Simplified Arabic" pitchFamily="18" charset="-78"/>
              <a:cs typeface="Simplified Arabic" pitchFamily="18" charset="-78"/>
            </a:rPr>
            <a:t> الرسومية للخرائط</a:t>
          </a:r>
          <a:endParaRPr lang="fr-FR" sz="1800" dirty="0">
            <a:latin typeface="Simplified Arabic" pitchFamily="18" charset="-78"/>
            <a:cs typeface="Simplified Arabic" pitchFamily="18" charset="-78"/>
          </a:endParaRPr>
        </a:p>
      </dgm:t>
    </dgm:pt>
    <dgm:pt modelId="{E98C231F-5F8D-443D-84B4-BE000B96D4F5}" type="parTrans" cxnId="{833A3C7D-124E-4DE9-AFD4-21D13DFB8824}">
      <dgm:prSet/>
      <dgm:spPr/>
      <dgm:t>
        <a:bodyPr/>
        <a:lstStyle/>
        <a:p>
          <a:endParaRPr lang="fr-FR" sz="2000">
            <a:latin typeface="Simplified Arabic" pitchFamily="18" charset="-78"/>
            <a:cs typeface="Simplified Arabic" pitchFamily="18" charset="-78"/>
          </a:endParaRPr>
        </a:p>
      </dgm:t>
    </dgm:pt>
    <dgm:pt modelId="{8EA95C81-51D5-4AE0-BD3A-146376B321EF}" type="sibTrans" cxnId="{833A3C7D-124E-4DE9-AFD4-21D13DFB8824}">
      <dgm:prSet/>
      <dgm:spPr/>
      <dgm:t>
        <a:bodyPr/>
        <a:lstStyle/>
        <a:p>
          <a:endParaRPr lang="fr-FR" sz="2000">
            <a:latin typeface="Simplified Arabic" pitchFamily="18" charset="-78"/>
            <a:cs typeface="Simplified Arabic" pitchFamily="18" charset="-78"/>
          </a:endParaRPr>
        </a:p>
      </dgm:t>
    </dgm:pt>
    <dgm:pt modelId="{75DB357E-A1CA-4268-A1DE-C7D23999EEDD}">
      <dgm:prSet custT="1"/>
      <dgm:spPr/>
      <dgm:t>
        <a:bodyPr/>
        <a:lstStyle/>
        <a:p>
          <a:pPr rtl="1"/>
          <a:r>
            <a:rPr lang="ar-DZ" sz="2000" b="1" dirty="0" smtClean="0">
              <a:latin typeface="Simplified Arabic" pitchFamily="18" charset="-78"/>
              <a:cs typeface="Simplified Arabic" pitchFamily="18" charset="-78"/>
            </a:rPr>
            <a:t>المبحث </a:t>
          </a:r>
          <a:r>
            <a:rPr lang="ar-DZ" sz="2000" b="1" dirty="0" err="1" smtClean="0">
              <a:latin typeface="Simplified Arabic" pitchFamily="18" charset="-78"/>
              <a:cs typeface="Simplified Arabic" pitchFamily="18" charset="-78"/>
            </a:rPr>
            <a:t>السابع :</a:t>
          </a:r>
          <a:r>
            <a:rPr lang="ar-DZ" sz="2000" b="1" dirty="0" smtClean="0">
              <a:latin typeface="Simplified Arabic" pitchFamily="18" charset="-78"/>
              <a:cs typeface="Simplified Arabic" pitchFamily="18" charset="-78"/>
            </a:rPr>
            <a:t>  </a:t>
          </a:r>
          <a:r>
            <a:rPr lang="ar-SA" sz="2000" b="1" dirty="0" smtClean="0">
              <a:latin typeface="Simplified Arabic" pitchFamily="18" charset="-78"/>
              <a:cs typeface="Simplified Arabic" pitchFamily="18" charset="-78"/>
            </a:rPr>
            <a:t>كيفية استخدام المتغيرات البصرية: تمثيل المتغيرات الجغرافية الاسمية والترتيبية</a:t>
          </a:r>
          <a:endParaRPr lang="fr-FR" sz="2000" dirty="0">
            <a:latin typeface="Simplified Arabic" pitchFamily="18" charset="-78"/>
            <a:cs typeface="Simplified Arabic" pitchFamily="18" charset="-78"/>
          </a:endParaRPr>
        </a:p>
      </dgm:t>
    </dgm:pt>
    <dgm:pt modelId="{E2AC4BBB-DCF3-47F9-820A-828DAFBF7F45}" type="parTrans" cxnId="{B223C5EE-5977-4B12-A75A-D604DC9240E4}">
      <dgm:prSet/>
      <dgm:spPr/>
      <dgm:t>
        <a:bodyPr/>
        <a:lstStyle/>
        <a:p>
          <a:endParaRPr lang="fr-FR" sz="2000">
            <a:latin typeface="Simplified Arabic" pitchFamily="18" charset="-78"/>
            <a:cs typeface="Simplified Arabic" pitchFamily="18" charset="-78"/>
          </a:endParaRPr>
        </a:p>
      </dgm:t>
    </dgm:pt>
    <dgm:pt modelId="{63C7AADB-BBE7-4DAC-B977-4181EACBC82D}" type="sibTrans" cxnId="{B223C5EE-5977-4B12-A75A-D604DC9240E4}">
      <dgm:prSet/>
      <dgm:spPr/>
      <dgm:t>
        <a:bodyPr/>
        <a:lstStyle/>
        <a:p>
          <a:endParaRPr lang="fr-FR" sz="2000">
            <a:latin typeface="Simplified Arabic" pitchFamily="18" charset="-78"/>
            <a:cs typeface="Simplified Arabic" pitchFamily="18" charset="-78"/>
          </a:endParaRPr>
        </a:p>
      </dgm:t>
    </dgm:pt>
    <dgm:pt modelId="{CA2D49AC-728C-43DA-899C-BC62AFBA1ECB}" type="pres">
      <dgm:prSet presAssocID="{32E7E0AB-7112-4BDE-ADAB-3212E6C9FD64}" presName="vert0" presStyleCnt="0">
        <dgm:presLayoutVars>
          <dgm:dir/>
          <dgm:animOne val="branch"/>
          <dgm:animLvl val="lvl"/>
        </dgm:presLayoutVars>
      </dgm:prSet>
      <dgm:spPr/>
      <dgm:t>
        <a:bodyPr/>
        <a:lstStyle/>
        <a:p>
          <a:endParaRPr lang="en-US"/>
        </a:p>
      </dgm:t>
    </dgm:pt>
    <dgm:pt modelId="{C84DA698-4EB4-47CA-8940-F2E98B8A3309}" type="pres">
      <dgm:prSet presAssocID="{CFE13B59-108B-4593-9B53-83D2E36B16E3}" presName="thickLine" presStyleLbl="alignNode1" presStyleIdx="0" presStyleCnt="7"/>
      <dgm:spPr/>
      <dgm:t>
        <a:bodyPr/>
        <a:lstStyle/>
        <a:p>
          <a:endParaRPr lang="en-US"/>
        </a:p>
      </dgm:t>
    </dgm:pt>
    <dgm:pt modelId="{ECFBCD2B-EC88-41ED-9104-16D198334622}" type="pres">
      <dgm:prSet presAssocID="{CFE13B59-108B-4593-9B53-83D2E36B16E3}" presName="horz1" presStyleCnt="0"/>
      <dgm:spPr/>
      <dgm:t>
        <a:bodyPr/>
        <a:lstStyle/>
        <a:p>
          <a:endParaRPr lang="en-US"/>
        </a:p>
      </dgm:t>
    </dgm:pt>
    <dgm:pt modelId="{A3E37AAE-1FB1-4B27-9E03-2FA27FDD3FA7}" type="pres">
      <dgm:prSet presAssocID="{CFE13B59-108B-4593-9B53-83D2E36B16E3}" presName="tx1" presStyleLbl="revTx" presStyleIdx="0" presStyleCnt="7"/>
      <dgm:spPr/>
      <dgm:t>
        <a:bodyPr/>
        <a:lstStyle/>
        <a:p>
          <a:endParaRPr lang="en-US"/>
        </a:p>
      </dgm:t>
    </dgm:pt>
    <dgm:pt modelId="{04CB7C89-A3C7-4221-A881-512B4384F414}" type="pres">
      <dgm:prSet presAssocID="{CFE13B59-108B-4593-9B53-83D2E36B16E3}" presName="vert1" presStyleCnt="0"/>
      <dgm:spPr/>
      <dgm:t>
        <a:bodyPr/>
        <a:lstStyle/>
        <a:p>
          <a:endParaRPr lang="en-US"/>
        </a:p>
      </dgm:t>
    </dgm:pt>
    <dgm:pt modelId="{68FE0408-F810-41D3-B7B6-50547F63C1C0}" type="pres">
      <dgm:prSet presAssocID="{AD666934-5A8E-447D-B2DE-2B0E82353D51}" presName="thickLine" presStyleLbl="alignNode1" presStyleIdx="1" presStyleCnt="7"/>
      <dgm:spPr/>
      <dgm:t>
        <a:bodyPr/>
        <a:lstStyle/>
        <a:p>
          <a:endParaRPr lang="en-US"/>
        </a:p>
      </dgm:t>
    </dgm:pt>
    <dgm:pt modelId="{2D22944C-03AB-40B5-BE64-A52C7D0DB234}" type="pres">
      <dgm:prSet presAssocID="{AD666934-5A8E-447D-B2DE-2B0E82353D51}" presName="horz1" presStyleCnt="0"/>
      <dgm:spPr/>
      <dgm:t>
        <a:bodyPr/>
        <a:lstStyle/>
        <a:p>
          <a:endParaRPr lang="en-US"/>
        </a:p>
      </dgm:t>
    </dgm:pt>
    <dgm:pt modelId="{D1560B3A-100C-4D4D-B016-421940CDEA84}" type="pres">
      <dgm:prSet presAssocID="{AD666934-5A8E-447D-B2DE-2B0E82353D51}" presName="tx1" presStyleLbl="revTx" presStyleIdx="1" presStyleCnt="7"/>
      <dgm:spPr/>
      <dgm:t>
        <a:bodyPr/>
        <a:lstStyle/>
        <a:p>
          <a:endParaRPr lang="en-US"/>
        </a:p>
      </dgm:t>
    </dgm:pt>
    <dgm:pt modelId="{FA47CD5E-206A-44C6-8BDC-37F3F22CD7A5}" type="pres">
      <dgm:prSet presAssocID="{AD666934-5A8E-447D-B2DE-2B0E82353D51}" presName="vert1" presStyleCnt="0"/>
      <dgm:spPr/>
      <dgm:t>
        <a:bodyPr/>
        <a:lstStyle/>
        <a:p>
          <a:endParaRPr lang="en-US"/>
        </a:p>
      </dgm:t>
    </dgm:pt>
    <dgm:pt modelId="{6957676A-DAFD-47BA-BE5B-24585F2398F2}" type="pres">
      <dgm:prSet presAssocID="{FB0BC610-9B3A-43D8-9F38-CA2BB8D1F13E}" presName="thickLine" presStyleLbl="alignNode1" presStyleIdx="2" presStyleCnt="7"/>
      <dgm:spPr/>
      <dgm:t>
        <a:bodyPr/>
        <a:lstStyle/>
        <a:p>
          <a:endParaRPr lang="en-US"/>
        </a:p>
      </dgm:t>
    </dgm:pt>
    <dgm:pt modelId="{E1FC9C3A-BB2F-45E4-B64A-F3130F68DEEA}" type="pres">
      <dgm:prSet presAssocID="{FB0BC610-9B3A-43D8-9F38-CA2BB8D1F13E}" presName="horz1" presStyleCnt="0"/>
      <dgm:spPr/>
      <dgm:t>
        <a:bodyPr/>
        <a:lstStyle/>
        <a:p>
          <a:endParaRPr lang="en-US"/>
        </a:p>
      </dgm:t>
    </dgm:pt>
    <dgm:pt modelId="{AF6CD6A3-53B9-4C42-B0BE-BC206A855BA7}" type="pres">
      <dgm:prSet presAssocID="{FB0BC610-9B3A-43D8-9F38-CA2BB8D1F13E}" presName="tx1" presStyleLbl="revTx" presStyleIdx="2" presStyleCnt="7"/>
      <dgm:spPr/>
      <dgm:t>
        <a:bodyPr/>
        <a:lstStyle/>
        <a:p>
          <a:endParaRPr lang="en-US"/>
        </a:p>
      </dgm:t>
    </dgm:pt>
    <dgm:pt modelId="{B7009515-BA99-4AEF-928F-2D78727B40C1}" type="pres">
      <dgm:prSet presAssocID="{FB0BC610-9B3A-43D8-9F38-CA2BB8D1F13E}" presName="vert1" presStyleCnt="0"/>
      <dgm:spPr/>
      <dgm:t>
        <a:bodyPr/>
        <a:lstStyle/>
        <a:p>
          <a:endParaRPr lang="en-US"/>
        </a:p>
      </dgm:t>
    </dgm:pt>
    <dgm:pt modelId="{30290529-2D06-4AAA-8873-212C76D0645E}" type="pres">
      <dgm:prSet presAssocID="{2F5C430A-1434-4F07-A1C3-311D58A3311A}" presName="thickLine" presStyleLbl="alignNode1" presStyleIdx="3" presStyleCnt="7"/>
      <dgm:spPr/>
      <dgm:t>
        <a:bodyPr/>
        <a:lstStyle/>
        <a:p>
          <a:endParaRPr lang="en-US"/>
        </a:p>
      </dgm:t>
    </dgm:pt>
    <dgm:pt modelId="{B031450A-5A9C-4F75-BF19-EE3F6569CEB1}" type="pres">
      <dgm:prSet presAssocID="{2F5C430A-1434-4F07-A1C3-311D58A3311A}" presName="horz1" presStyleCnt="0"/>
      <dgm:spPr/>
      <dgm:t>
        <a:bodyPr/>
        <a:lstStyle/>
        <a:p>
          <a:endParaRPr lang="en-US"/>
        </a:p>
      </dgm:t>
    </dgm:pt>
    <dgm:pt modelId="{81EF745E-13F3-4996-ADBA-2320B4ECF5C2}" type="pres">
      <dgm:prSet presAssocID="{2F5C430A-1434-4F07-A1C3-311D58A3311A}" presName="tx1" presStyleLbl="revTx" presStyleIdx="3" presStyleCnt="7"/>
      <dgm:spPr/>
      <dgm:t>
        <a:bodyPr/>
        <a:lstStyle/>
        <a:p>
          <a:endParaRPr lang="en-US"/>
        </a:p>
      </dgm:t>
    </dgm:pt>
    <dgm:pt modelId="{04491099-2937-44C4-88EB-2072AB767E1F}" type="pres">
      <dgm:prSet presAssocID="{2F5C430A-1434-4F07-A1C3-311D58A3311A}" presName="vert1" presStyleCnt="0"/>
      <dgm:spPr/>
      <dgm:t>
        <a:bodyPr/>
        <a:lstStyle/>
        <a:p>
          <a:endParaRPr lang="en-US"/>
        </a:p>
      </dgm:t>
    </dgm:pt>
    <dgm:pt modelId="{6E309ADF-531D-4B80-B1EA-F2F31DCCBA8F}" type="pres">
      <dgm:prSet presAssocID="{85585316-5675-4316-BD7C-5A4128EFF30A}" presName="thickLine" presStyleLbl="alignNode1" presStyleIdx="4" presStyleCnt="7"/>
      <dgm:spPr/>
      <dgm:t>
        <a:bodyPr/>
        <a:lstStyle/>
        <a:p>
          <a:endParaRPr lang="fr-FR"/>
        </a:p>
      </dgm:t>
    </dgm:pt>
    <dgm:pt modelId="{CC9BC4EE-B390-464F-A694-B15EBFB126FE}" type="pres">
      <dgm:prSet presAssocID="{85585316-5675-4316-BD7C-5A4128EFF30A}" presName="horz1" presStyleCnt="0"/>
      <dgm:spPr/>
      <dgm:t>
        <a:bodyPr/>
        <a:lstStyle/>
        <a:p>
          <a:endParaRPr lang="fr-FR"/>
        </a:p>
      </dgm:t>
    </dgm:pt>
    <dgm:pt modelId="{3D8C1875-B0AF-4148-BBCF-7BF96792340E}" type="pres">
      <dgm:prSet presAssocID="{85585316-5675-4316-BD7C-5A4128EFF30A}" presName="tx1" presStyleLbl="revTx" presStyleIdx="4" presStyleCnt="7"/>
      <dgm:spPr/>
      <dgm:t>
        <a:bodyPr/>
        <a:lstStyle/>
        <a:p>
          <a:endParaRPr lang="fr-FR"/>
        </a:p>
      </dgm:t>
    </dgm:pt>
    <dgm:pt modelId="{2B637A6F-1A99-4F8C-BDCA-592AC82EF2CB}" type="pres">
      <dgm:prSet presAssocID="{85585316-5675-4316-BD7C-5A4128EFF30A}" presName="vert1" presStyleCnt="0"/>
      <dgm:spPr/>
      <dgm:t>
        <a:bodyPr/>
        <a:lstStyle/>
        <a:p>
          <a:endParaRPr lang="fr-FR"/>
        </a:p>
      </dgm:t>
    </dgm:pt>
    <dgm:pt modelId="{2F48DCFB-676E-4D48-A0CE-32A8B139DDB6}" type="pres">
      <dgm:prSet presAssocID="{ADC2A642-2D07-4013-B18F-1BDDEC9A3C52}" presName="thickLine" presStyleLbl="alignNode1" presStyleIdx="5" presStyleCnt="7"/>
      <dgm:spPr/>
      <dgm:t>
        <a:bodyPr/>
        <a:lstStyle/>
        <a:p>
          <a:endParaRPr lang="fr-FR"/>
        </a:p>
      </dgm:t>
    </dgm:pt>
    <dgm:pt modelId="{748422A2-14AB-472E-8668-79C9AC4AE221}" type="pres">
      <dgm:prSet presAssocID="{ADC2A642-2D07-4013-B18F-1BDDEC9A3C52}" presName="horz1" presStyleCnt="0"/>
      <dgm:spPr/>
      <dgm:t>
        <a:bodyPr/>
        <a:lstStyle/>
        <a:p>
          <a:endParaRPr lang="fr-FR"/>
        </a:p>
      </dgm:t>
    </dgm:pt>
    <dgm:pt modelId="{3E92F798-6950-40E0-B38E-31F7E4764C9E}" type="pres">
      <dgm:prSet presAssocID="{ADC2A642-2D07-4013-B18F-1BDDEC9A3C52}" presName="tx1" presStyleLbl="revTx" presStyleIdx="5" presStyleCnt="7"/>
      <dgm:spPr/>
      <dgm:t>
        <a:bodyPr/>
        <a:lstStyle/>
        <a:p>
          <a:endParaRPr lang="fr-FR"/>
        </a:p>
      </dgm:t>
    </dgm:pt>
    <dgm:pt modelId="{5584D2FD-4FE7-46FF-957F-0383430E2EE0}" type="pres">
      <dgm:prSet presAssocID="{ADC2A642-2D07-4013-B18F-1BDDEC9A3C52}" presName="vert1" presStyleCnt="0"/>
      <dgm:spPr/>
      <dgm:t>
        <a:bodyPr/>
        <a:lstStyle/>
        <a:p>
          <a:endParaRPr lang="fr-FR"/>
        </a:p>
      </dgm:t>
    </dgm:pt>
    <dgm:pt modelId="{68F4225B-AD68-4813-876E-05128E362C69}" type="pres">
      <dgm:prSet presAssocID="{75DB357E-A1CA-4268-A1DE-C7D23999EEDD}" presName="thickLine" presStyleLbl="alignNode1" presStyleIdx="6" presStyleCnt="7"/>
      <dgm:spPr/>
      <dgm:t>
        <a:bodyPr/>
        <a:lstStyle/>
        <a:p>
          <a:endParaRPr lang="fr-FR"/>
        </a:p>
      </dgm:t>
    </dgm:pt>
    <dgm:pt modelId="{5B4FA63B-AC74-4C43-8056-9FDD9484899B}" type="pres">
      <dgm:prSet presAssocID="{75DB357E-A1CA-4268-A1DE-C7D23999EEDD}" presName="horz1" presStyleCnt="0"/>
      <dgm:spPr/>
      <dgm:t>
        <a:bodyPr/>
        <a:lstStyle/>
        <a:p>
          <a:endParaRPr lang="fr-FR"/>
        </a:p>
      </dgm:t>
    </dgm:pt>
    <dgm:pt modelId="{C5C7ACA8-8E7C-4CB9-8642-DBE54DB07F47}" type="pres">
      <dgm:prSet presAssocID="{75DB357E-A1CA-4268-A1DE-C7D23999EEDD}" presName="tx1" presStyleLbl="revTx" presStyleIdx="6" presStyleCnt="7"/>
      <dgm:spPr/>
      <dgm:t>
        <a:bodyPr/>
        <a:lstStyle/>
        <a:p>
          <a:endParaRPr lang="fr-FR"/>
        </a:p>
      </dgm:t>
    </dgm:pt>
    <dgm:pt modelId="{E44FD861-B8FB-4E1D-8075-4E6E23E2511B}" type="pres">
      <dgm:prSet presAssocID="{75DB357E-A1CA-4268-A1DE-C7D23999EEDD}" presName="vert1" presStyleCnt="0"/>
      <dgm:spPr/>
      <dgm:t>
        <a:bodyPr/>
        <a:lstStyle/>
        <a:p>
          <a:endParaRPr lang="fr-FR"/>
        </a:p>
      </dgm:t>
    </dgm:pt>
  </dgm:ptLst>
  <dgm:cxnLst>
    <dgm:cxn modelId="{833A3C7D-124E-4DE9-AFD4-21D13DFB8824}" srcId="{32E7E0AB-7112-4BDE-ADAB-3212E6C9FD64}" destId="{ADC2A642-2D07-4013-B18F-1BDDEC9A3C52}" srcOrd="5" destOrd="0" parTransId="{E98C231F-5F8D-443D-84B4-BE000B96D4F5}" sibTransId="{8EA95C81-51D5-4AE0-BD3A-146376B321EF}"/>
    <dgm:cxn modelId="{2AF52321-48F8-4F2A-AF0C-BAE552695A9A}" type="presOf" srcId="{AD666934-5A8E-447D-B2DE-2B0E82353D51}" destId="{D1560B3A-100C-4D4D-B016-421940CDEA84}" srcOrd="0" destOrd="0" presId="urn:microsoft.com/office/officeart/2008/layout/LinedList"/>
    <dgm:cxn modelId="{F830EB82-4648-455B-808A-CD1D316ACE44}" type="presOf" srcId="{75DB357E-A1CA-4268-A1DE-C7D23999EEDD}" destId="{C5C7ACA8-8E7C-4CB9-8642-DBE54DB07F47}" srcOrd="0" destOrd="0" presId="urn:microsoft.com/office/officeart/2008/layout/LinedList"/>
    <dgm:cxn modelId="{84C90C96-89F0-4523-A49D-FB41E5964677}" type="presOf" srcId="{32E7E0AB-7112-4BDE-ADAB-3212E6C9FD64}" destId="{CA2D49AC-728C-43DA-899C-BC62AFBA1ECB}" srcOrd="0" destOrd="0" presId="urn:microsoft.com/office/officeart/2008/layout/LinedList"/>
    <dgm:cxn modelId="{B6391A2C-6F36-481F-8996-15100F1DE17C}" srcId="{32E7E0AB-7112-4BDE-ADAB-3212E6C9FD64}" destId="{AD666934-5A8E-447D-B2DE-2B0E82353D51}" srcOrd="1" destOrd="0" parTransId="{4733F06E-28E2-4CC2-A12D-DFA8325CAE79}" sibTransId="{0B4A5F7E-BAEE-4565-A4A7-2D229D4BB2E3}"/>
    <dgm:cxn modelId="{1A2B4237-C4C3-465C-8ED6-818DD5148E9A}" type="presOf" srcId="{FB0BC610-9B3A-43D8-9F38-CA2BB8D1F13E}" destId="{AF6CD6A3-53B9-4C42-B0BE-BC206A855BA7}" srcOrd="0" destOrd="0" presId="urn:microsoft.com/office/officeart/2008/layout/LinedList"/>
    <dgm:cxn modelId="{08B0AA6C-453B-4F20-AFA2-E9B17D672873}" type="presOf" srcId="{2F5C430A-1434-4F07-A1C3-311D58A3311A}" destId="{81EF745E-13F3-4996-ADBA-2320B4ECF5C2}" srcOrd="0" destOrd="0" presId="urn:microsoft.com/office/officeart/2008/layout/LinedList"/>
    <dgm:cxn modelId="{4890A059-EB55-405E-AFE3-CA07421D23B3}" type="presOf" srcId="{85585316-5675-4316-BD7C-5A4128EFF30A}" destId="{3D8C1875-B0AF-4148-BBCF-7BF96792340E}" srcOrd="0" destOrd="0" presId="urn:microsoft.com/office/officeart/2008/layout/LinedList"/>
    <dgm:cxn modelId="{2B1972F4-FE9A-46E9-A574-FA3899D68ABC}" type="presOf" srcId="{ADC2A642-2D07-4013-B18F-1BDDEC9A3C52}" destId="{3E92F798-6950-40E0-B38E-31F7E4764C9E}" srcOrd="0" destOrd="0" presId="urn:microsoft.com/office/officeart/2008/layout/LinedList"/>
    <dgm:cxn modelId="{866818C2-7BFB-4CD6-A6BF-1DC5F8BBF367}" srcId="{32E7E0AB-7112-4BDE-ADAB-3212E6C9FD64}" destId="{CFE13B59-108B-4593-9B53-83D2E36B16E3}" srcOrd="0" destOrd="0" parTransId="{A5FCAD55-6051-406F-AE26-8BACF28B0DD9}" sibTransId="{EEF986B5-DFB3-4170-A24C-693F3BCF65A0}"/>
    <dgm:cxn modelId="{B223C5EE-5977-4B12-A75A-D604DC9240E4}" srcId="{32E7E0AB-7112-4BDE-ADAB-3212E6C9FD64}" destId="{75DB357E-A1CA-4268-A1DE-C7D23999EEDD}" srcOrd="6" destOrd="0" parTransId="{E2AC4BBB-DCF3-47F9-820A-828DAFBF7F45}" sibTransId="{63C7AADB-BBE7-4DAC-B977-4181EACBC82D}"/>
    <dgm:cxn modelId="{E49EA463-1795-4E89-AA63-CB979C65B6B0}" type="presOf" srcId="{CFE13B59-108B-4593-9B53-83D2E36B16E3}" destId="{A3E37AAE-1FB1-4B27-9E03-2FA27FDD3FA7}" srcOrd="0" destOrd="0" presId="urn:microsoft.com/office/officeart/2008/layout/LinedList"/>
    <dgm:cxn modelId="{753DBE2B-0226-4AC1-A299-800346950876}" srcId="{32E7E0AB-7112-4BDE-ADAB-3212E6C9FD64}" destId="{2F5C430A-1434-4F07-A1C3-311D58A3311A}" srcOrd="3" destOrd="0" parTransId="{84049E59-839D-4F0B-BF5C-A29ECBB312E5}" sibTransId="{EE05BBBE-28E7-4D89-8526-9FED55054C70}"/>
    <dgm:cxn modelId="{D97F00DE-6E5F-42D5-8389-783900E92396}" srcId="{32E7E0AB-7112-4BDE-ADAB-3212E6C9FD64}" destId="{FB0BC610-9B3A-43D8-9F38-CA2BB8D1F13E}" srcOrd="2" destOrd="0" parTransId="{1C77088E-639E-47E9-A873-4C6749C73A47}" sibTransId="{E4296E10-3928-458E-A9FF-DCE031DFF151}"/>
    <dgm:cxn modelId="{EFA4B37B-A86C-4319-8B65-DE86D1643C4C}" srcId="{32E7E0AB-7112-4BDE-ADAB-3212E6C9FD64}" destId="{85585316-5675-4316-BD7C-5A4128EFF30A}" srcOrd="4" destOrd="0" parTransId="{4ABAC2F8-F871-4999-BE17-4222E9CAF8EF}" sibTransId="{821E3AF8-CA3E-4236-8A31-C049162C2B74}"/>
    <dgm:cxn modelId="{1EA9996A-D893-4BB7-B254-098E0F4273F9}" type="presParOf" srcId="{CA2D49AC-728C-43DA-899C-BC62AFBA1ECB}" destId="{C84DA698-4EB4-47CA-8940-F2E98B8A3309}" srcOrd="0" destOrd="0" presId="urn:microsoft.com/office/officeart/2008/layout/LinedList"/>
    <dgm:cxn modelId="{C17F8CC3-3E32-4AC6-B623-EB61E1C2305A}" type="presParOf" srcId="{CA2D49AC-728C-43DA-899C-BC62AFBA1ECB}" destId="{ECFBCD2B-EC88-41ED-9104-16D198334622}" srcOrd="1" destOrd="0" presId="urn:microsoft.com/office/officeart/2008/layout/LinedList"/>
    <dgm:cxn modelId="{4284ACEB-6A16-419C-BED9-3245E805D993}" type="presParOf" srcId="{ECFBCD2B-EC88-41ED-9104-16D198334622}" destId="{A3E37AAE-1FB1-4B27-9E03-2FA27FDD3FA7}" srcOrd="0" destOrd="0" presId="urn:microsoft.com/office/officeart/2008/layout/LinedList"/>
    <dgm:cxn modelId="{81E086CB-A1CD-4F86-BF41-4699A2A5C140}" type="presParOf" srcId="{ECFBCD2B-EC88-41ED-9104-16D198334622}" destId="{04CB7C89-A3C7-4221-A881-512B4384F414}" srcOrd="1" destOrd="0" presId="urn:microsoft.com/office/officeart/2008/layout/LinedList"/>
    <dgm:cxn modelId="{6DA64542-3488-4D77-B66D-056E49837F46}" type="presParOf" srcId="{CA2D49AC-728C-43DA-899C-BC62AFBA1ECB}" destId="{68FE0408-F810-41D3-B7B6-50547F63C1C0}" srcOrd="2" destOrd="0" presId="urn:microsoft.com/office/officeart/2008/layout/LinedList"/>
    <dgm:cxn modelId="{0D26CBD0-FB72-49AD-A471-D3B6D2384263}" type="presParOf" srcId="{CA2D49AC-728C-43DA-899C-BC62AFBA1ECB}" destId="{2D22944C-03AB-40B5-BE64-A52C7D0DB234}" srcOrd="3" destOrd="0" presId="urn:microsoft.com/office/officeart/2008/layout/LinedList"/>
    <dgm:cxn modelId="{A0421C76-2E6E-497E-ADD1-009F75270336}" type="presParOf" srcId="{2D22944C-03AB-40B5-BE64-A52C7D0DB234}" destId="{D1560B3A-100C-4D4D-B016-421940CDEA84}" srcOrd="0" destOrd="0" presId="urn:microsoft.com/office/officeart/2008/layout/LinedList"/>
    <dgm:cxn modelId="{144B725C-37CC-40A8-9705-880F7CCEEF55}" type="presParOf" srcId="{2D22944C-03AB-40B5-BE64-A52C7D0DB234}" destId="{FA47CD5E-206A-44C6-8BDC-37F3F22CD7A5}" srcOrd="1" destOrd="0" presId="urn:microsoft.com/office/officeart/2008/layout/LinedList"/>
    <dgm:cxn modelId="{7DBECDE7-E778-4F4F-8677-593B2D6155F1}" type="presParOf" srcId="{CA2D49AC-728C-43DA-899C-BC62AFBA1ECB}" destId="{6957676A-DAFD-47BA-BE5B-24585F2398F2}" srcOrd="4" destOrd="0" presId="urn:microsoft.com/office/officeart/2008/layout/LinedList"/>
    <dgm:cxn modelId="{08F6AA84-5380-46DB-996D-31D8959243FE}" type="presParOf" srcId="{CA2D49AC-728C-43DA-899C-BC62AFBA1ECB}" destId="{E1FC9C3A-BB2F-45E4-B64A-F3130F68DEEA}" srcOrd="5" destOrd="0" presId="urn:microsoft.com/office/officeart/2008/layout/LinedList"/>
    <dgm:cxn modelId="{A423450C-5B4B-4918-9982-76B8D347B2D6}" type="presParOf" srcId="{E1FC9C3A-BB2F-45E4-B64A-F3130F68DEEA}" destId="{AF6CD6A3-53B9-4C42-B0BE-BC206A855BA7}" srcOrd="0" destOrd="0" presId="urn:microsoft.com/office/officeart/2008/layout/LinedList"/>
    <dgm:cxn modelId="{08026C99-D9B9-4300-8D0B-334E41580922}" type="presParOf" srcId="{E1FC9C3A-BB2F-45E4-B64A-F3130F68DEEA}" destId="{B7009515-BA99-4AEF-928F-2D78727B40C1}" srcOrd="1" destOrd="0" presId="urn:microsoft.com/office/officeart/2008/layout/LinedList"/>
    <dgm:cxn modelId="{015A79B5-4E2F-4F0E-A929-DC4F9724078C}" type="presParOf" srcId="{CA2D49AC-728C-43DA-899C-BC62AFBA1ECB}" destId="{30290529-2D06-4AAA-8873-212C76D0645E}" srcOrd="6" destOrd="0" presId="urn:microsoft.com/office/officeart/2008/layout/LinedList"/>
    <dgm:cxn modelId="{FD7E60A9-F7CA-43DF-8FA0-ED8AFE54BCF5}" type="presParOf" srcId="{CA2D49AC-728C-43DA-899C-BC62AFBA1ECB}" destId="{B031450A-5A9C-4F75-BF19-EE3F6569CEB1}" srcOrd="7" destOrd="0" presId="urn:microsoft.com/office/officeart/2008/layout/LinedList"/>
    <dgm:cxn modelId="{82C0D1DE-CE0C-4CD3-8C4C-2C978510C232}" type="presParOf" srcId="{B031450A-5A9C-4F75-BF19-EE3F6569CEB1}" destId="{81EF745E-13F3-4996-ADBA-2320B4ECF5C2}" srcOrd="0" destOrd="0" presId="urn:microsoft.com/office/officeart/2008/layout/LinedList"/>
    <dgm:cxn modelId="{473B70B8-5BBD-4DFE-A65C-859420FBBE94}" type="presParOf" srcId="{B031450A-5A9C-4F75-BF19-EE3F6569CEB1}" destId="{04491099-2937-44C4-88EB-2072AB767E1F}" srcOrd="1" destOrd="0" presId="urn:microsoft.com/office/officeart/2008/layout/LinedList"/>
    <dgm:cxn modelId="{46ECDB05-02EC-4525-8926-7AED7C35D984}" type="presParOf" srcId="{CA2D49AC-728C-43DA-899C-BC62AFBA1ECB}" destId="{6E309ADF-531D-4B80-B1EA-F2F31DCCBA8F}" srcOrd="8" destOrd="0" presId="urn:microsoft.com/office/officeart/2008/layout/LinedList"/>
    <dgm:cxn modelId="{AB805465-ACF7-4F01-B480-F7444AAF76BC}" type="presParOf" srcId="{CA2D49AC-728C-43DA-899C-BC62AFBA1ECB}" destId="{CC9BC4EE-B390-464F-A694-B15EBFB126FE}" srcOrd="9" destOrd="0" presId="urn:microsoft.com/office/officeart/2008/layout/LinedList"/>
    <dgm:cxn modelId="{53771F5C-F4B4-454A-8BE1-7736FCA64A61}" type="presParOf" srcId="{CC9BC4EE-B390-464F-A694-B15EBFB126FE}" destId="{3D8C1875-B0AF-4148-BBCF-7BF96792340E}" srcOrd="0" destOrd="0" presId="urn:microsoft.com/office/officeart/2008/layout/LinedList"/>
    <dgm:cxn modelId="{E52C7918-8636-4D7E-BC83-A1333627AAB5}" type="presParOf" srcId="{CC9BC4EE-B390-464F-A694-B15EBFB126FE}" destId="{2B637A6F-1A99-4F8C-BDCA-592AC82EF2CB}" srcOrd="1" destOrd="0" presId="urn:microsoft.com/office/officeart/2008/layout/LinedList"/>
    <dgm:cxn modelId="{F4E80C3C-E9C5-4D52-9F4C-729E39107977}" type="presParOf" srcId="{CA2D49AC-728C-43DA-899C-BC62AFBA1ECB}" destId="{2F48DCFB-676E-4D48-A0CE-32A8B139DDB6}" srcOrd="10" destOrd="0" presId="urn:microsoft.com/office/officeart/2008/layout/LinedList"/>
    <dgm:cxn modelId="{E1C982A0-4934-47BB-9846-941A9721F3A7}" type="presParOf" srcId="{CA2D49AC-728C-43DA-899C-BC62AFBA1ECB}" destId="{748422A2-14AB-472E-8668-79C9AC4AE221}" srcOrd="11" destOrd="0" presId="urn:microsoft.com/office/officeart/2008/layout/LinedList"/>
    <dgm:cxn modelId="{4AD7B01A-2C85-4F38-A93B-FB6DD760D092}" type="presParOf" srcId="{748422A2-14AB-472E-8668-79C9AC4AE221}" destId="{3E92F798-6950-40E0-B38E-31F7E4764C9E}" srcOrd="0" destOrd="0" presId="urn:microsoft.com/office/officeart/2008/layout/LinedList"/>
    <dgm:cxn modelId="{E183C1AE-30DB-4928-AE20-220B37B7F02F}" type="presParOf" srcId="{748422A2-14AB-472E-8668-79C9AC4AE221}" destId="{5584D2FD-4FE7-46FF-957F-0383430E2EE0}" srcOrd="1" destOrd="0" presId="urn:microsoft.com/office/officeart/2008/layout/LinedList"/>
    <dgm:cxn modelId="{CE95F21F-AC22-4B25-A8F3-ACB326ECD9C5}" type="presParOf" srcId="{CA2D49AC-728C-43DA-899C-BC62AFBA1ECB}" destId="{68F4225B-AD68-4813-876E-05128E362C69}" srcOrd="12" destOrd="0" presId="urn:microsoft.com/office/officeart/2008/layout/LinedList"/>
    <dgm:cxn modelId="{334DC85E-0179-4623-8DF6-C975AFF677D0}" type="presParOf" srcId="{CA2D49AC-728C-43DA-899C-BC62AFBA1ECB}" destId="{5B4FA63B-AC74-4C43-8056-9FDD9484899B}" srcOrd="13" destOrd="0" presId="urn:microsoft.com/office/officeart/2008/layout/LinedList"/>
    <dgm:cxn modelId="{F09C9916-4DC7-49E9-BD6F-17E28E454579}" type="presParOf" srcId="{5B4FA63B-AC74-4C43-8056-9FDD9484899B}" destId="{C5C7ACA8-8E7C-4CB9-8642-DBE54DB07F47}" srcOrd="0" destOrd="0" presId="urn:microsoft.com/office/officeart/2008/layout/LinedList"/>
    <dgm:cxn modelId="{82BB7D9F-4499-4846-9E67-F65D4362A086}" type="presParOf" srcId="{5B4FA63B-AC74-4C43-8056-9FDD9484899B}" destId="{E44FD861-B8FB-4E1D-8075-4E6E23E2511B}" srcOrd="1"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51D33A-BD9F-4136-8A3F-377BA2215A6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1831C584-E551-4D9A-AF00-761526F711F4}">
      <dgm:prSet phldrT="[Texte]" custT="1"/>
      <dgm:spPr>
        <a:solidFill>
          <a:schemeClr val="accent4">
            <a:lumMod val="60000"/>
            <a:lumOff val="40000"/>
          </a:schemeClr>
        </a:solidFill>
      </dgm:spPr>
      <dgm:t>
        <a:bodyPr/>
        <a:lstStyle/>
        <a:p>
          <a:r>
            <a:rPr lang="ar-DZ" sz="3200" b="1" dirty="0" smtClean="0"/>
            <a:t>1</a:t>
          </a:r>
          <a:endParaRPr lang="fr-FR" sz="3200" b="1" dirty="0"/>
        </a:p>
      </dgm:t>
    </dgm:pt>
    <dgm:pt modelId="{9BE02109-D4C1-42AA-B846-3DD15FF21C35}" type="parTrans" cxnId="{FFE627A8-22C2-40B5-9377-6AC9E699BC0D}">
      <dgm:prSet/>
      <dgm:spPr/>
      <dgm:t>
        <a:bodyPr/>
        <a:lstStyle/>
        <a:p>
          <a:endParaRPr lang="fr-FR" sz="2000" b="1"/>
        </a:p>
      </dgm:t>
    </dgm:pt>
    <dgm:pt modelId="{FC772C55-0711-475D-B5DF-3478A166DA5A}" type="sibTrans" cxnId="{FFE627A8-22C2-40B5-9377-6AC9E699BC0D}">
      <dgm:prSet/>
      <dgm:spPr/>
      <dgm:t>
        <a:bodyPr/>
        <a:lstStyle/>
        <a:p>
          <a:endParaRPr lang="fr-FR" sz="2000" b="1"/>
        </a:p>
      </dgm:t>
    </dgm:pt>
    <dgm:pt modelId="{8FEFD1C0-AC37-404C-8FDC-EA48A9652E65}">
      <dgm:prSet phldrT="[Texte]" custT="1"/>
      <dgm:spPr>
        <a:solidFill>
          <a:schemeClr val="accent3">
            <a:lumMod val="40000"/>
            <a:lumOff val="60000"/>
            <a:alpha val="90000"/>
          </a:schemeClr>
        </a:solidFill>
      </dgm:spPr>
      <dgm:t>
        <a:bodyPr/>
        <a:lstStyle/>
        <a:p>
          <a:pPr algn="r" rtl="1"/>
          <a:r>
            <a:rPr lang="ar-SA" sz="1200" b="1" dirty="0" smtClean="0"/>
            <a:t>تساعده في عرض مادته العلمية وبيان ما وصل إليه من نتائج ومعلومات جديدة</a:t>
          </a:r>
          <a:r>
            <a:rPr lang="fr-FR" sz="1200" b="1" dirty="0" smtClean="0"/>
            <a:t>. </a:t>
          </a:r>
          <a:endParaRPr lang="fr-FR" sz="1200" b="1" dirty="0"/>
        </a:p>
      </dgm:t>
    </dgm:pt>
    <dgm:pt modelId="{A49F3BCA-AF44-43A5-B490-255E7DBCCB59}" type="parTrans" cxnId="{F3D853F3-EBD1-43D6-82A2-9BAC71B429B8}">
      <dgm:prSet/>
      <dgm:spPr/>
      <dgm:t>
        <a:bodyPr/>
        <a:lstStyle/>
        <a:p>
          <a:endParaRPr lang="fr-FR" sz="2000" b="1"/>
        </a:p>
      </dgm:t>
    </dgm:pt>
    <dgm:pt modelId="{26195225-9864-471A-8BE4-9B6BE4575F10}" type="sibTrans" cxnId="{F3D853F3-EBD1-43D6-82A2-9BAC71B429B8}">
      <dgm:prSet/>
      <dgm:spPr/>
      <dgm:t>
        <a:bodyPr/>
        <a:lstStyle/>
        <a:p>
          <a:endParaRPr lang="fr-FR" sz="2000" b="1"/>
        </a:p>
      </dgm:t>
    </dgm:pt>
    <dgm:pt modelId="{A74024D8-9E77-4820-91F7-37FA2C6D2AE1}">
      <dgm:prSet phldrT="[Texte]" custT="1"/>
      <dgm:spPr>
        <a:solidFill>
          <a:schemeClr val="accent3">
            <a:lumMod val="40000"/>
            <a:lumOff val="60000"/>
            <a:alpha val="90000"/>
          </a:schemeClr>
        </a:solidFill>
      </dgm:spPr>
      <dgm:t>
        <a:bodyPr/>
        <a:lstStyle/>
        <a:p>
          <a:pPr algn="r" rtl="1"/>
          <a:r>
            <a:rPr lang="ar-SA" sz="1200" b="1" dirty="0" smtClean="0"/>
            <a:t>تعينه على القيام بدراسات وأبحاث، إذ تقدم له بيانات جاهزة وصحيحة، كما تقدم الصور المرئية  التي تساعد في تفسير العلاقة المتبادلة بين الإنسان والبيئة.</a:t>
          </a:r>
          <a:endParaRPr lang="fr-FR" sz="1200" b="1" dirty="0"/>
        </a:p>
      </dgm:t>
    </dgm:pt>
    <dgm:pt modelId="{F92F02BF-E2A2-41D8-BDA7-599880494612}" type="parTrans" cxnId="{E0862BE3-246E-4329-9D84-B730589330B9}">
      <dgm:prSet/>
      <dgm:spPr/>
      <dgm:t>
        <a:bodyPr/>
        <a:lstStyle/>
        <a:p>
          <a:endParaRPr lang="fr-FR" sz="2000" b="1"/>
        </a:p>
      </dgm:t>
    </dgm:pt>
    <dgm:pt modelId="{72C1CBFE-215C-4287-97CA-568044C1F19B}" type="sibTrans" cxnId="{E0862BE3-246E-4329-9D84-B730589330B9}">
      <dgm:prSet/>
      <dgm:spPr/>
      <dgm:t>
        <a:bodyPr/>
        <a:lstStyle/>
        <a:p>
          <a:endParaRPr lang="fr-FR" sz="2000" b="1"/>
        </a:p>
      </dgm:t>
    </dgm:pt>
    <dgm:pt modelId="{E2060CB6-7C05-451C-8435-CCECBFA7C796}">
      <dgm:prSet phldrT="[Texte]" custT="1"/>
      <dgm:spPr>
        <a:solidFill>
          <a:srgbClr val="FFC000"/>
        </a:solidFill>
      </dgm:spPr>
      <dgm:t>
        <a:bodyPr/>
        <a:lstStyle/>
        <a:p>
          <a:r>
            <a:rPr lang="ar-DZ" sz="3200" b="1" dirty="0" smtClean="0"/>
            <a:t>2</a:t>
          </a:r>
          <a:endParaRPr lang="fr-FR" sz="3200" b="1" dirty="0"/>
        </a:p>
      </dgm:t>
    </dgm:pt>
    <dgm:pt modelId="{14CAA718-5217-44EA-8733-0525EDEBA383}" type="parTrans" cxnId="{BAA49CFD-F6F1-4C4F-9531-9B85610B8A4B}">
      <dgm:prSet/>
      <dgm:spPr/>
      <dgm:t>
        <a:bodyPr/>
        <a:lstStyle/>
        <a:p>
          <a:endParaRPr lang="fr-FR" sz="2000" b="1"/>
        </a:p>
      </dgm:t>
    </dgm:pt>
    <dgm:pt modelId="{27D68E7D-6DDE-4AB6-A418-316DF1AAF03E}" type="sibTrans" cxnId="{BAA49CFD-F6F1-4C4F-9531-9B85610B8A4B}">
      <dgm:prSet/>
      <dgm:spPr/>
      <dgm:t>
        <a:bodyPr/>
        <a:lstStyle/>
        <a:p>
          <a:endParaRPr lang="fr-FR" sz="2000" b="1"/>
        </a:p>
      </dgm:t>
    </dgm:pt>
    <dgm:pt modelId="{9A7C27A6-BF09-4F4B-B5CC-336E459AA06B}">
      <dgm:prSet phldrT="[Texte]" custT="1"/>
      <dgm:spPr>
        <a:solidFill>
          <a:srgbClr val="FFC000">
            <a:alpha val="90000"/>
          </a:srgbClr>
        </a:solidFill>
      </dgm:spPr>
      <dgm:t>
        <a:bodyPr/>
        <a:lstStyle/>
        <a:p>
          <a:pPr rtl="1"/>
          <a:r>
            <a:rPr lang="ar-SA" sz="1200" b="1" dirty="0" smtClean="0"/>
            <a:t>تساعد الخريطة على إعطاء تصورات عقلية واضحة لأشكال الأقطار والظواهر المختلفة من خلال</a:t>
          </a:r>
          <a:r>
            <a:rPr lang="fr-FR" sz="1200" b="1" dirty="0" smtClean="0"/>
            <a:t> - </a:t>
          </a:r>
          <a:r>
            <a:rPr lang="ar-SA" sz="1200" b="1" dirty="0" smtClean="0"/>
            <a:t>ما تعطيه من حقائق خاصة بالمنطقة، وذلك من حيث الموقع والمساحة حيث ارتباط تلك المعلومات بخريطة للمنطقة المراد توضيحها يساعد المتعلم على فهم البعد المكاني للظاهرة وفهم طبيعتها الجغرافية.</a:t>
          </a:r>
          <a:endParaRPr lang="fr-FR" sz="1200" b="1" dirty="0"/>
        </a:p>
      </dgm:t>
    </dgm:pt>
    <dgm:pt modelId="{5DFF168F-8452-4937-875F-76A9A04BBBF3}" type="parTrans" cxnId="{EE935746-0AC2-483E-B367-D0081875A181}">
      <dgm:prSet/>
      <dgm:spPr/>
      <dgm:t>
        <a:bodyPr/>
        <a:lstStyle/>
        <a:p>
          <a:endParaRPr lang="fr-FR" sz="2000" b="1"/>
        </a:p>
      </dgm:t>
    </dgm:pt>
    <dgm:pt modelId="{B729EC0D-4454-47A1-ADB9-99D0F0434533}" type="sibTrans" cxnId="{EE935746-0AC2-483E-B367-D0081875A181}">
      <dgm:prSet/>
      <dgm:spPr/>
      <dgm:t>
        <a:bodyPr/>
        <a:lstStyle/>
        <a:p>
          <a:endParaRPr lang="fr-FR" sz="2000" b="1"/>
        </a:p>
      </dgm:t>
    </dgm:pt>
    <dgm:pt modelId="{E0410373-FADD-413B-BEA9-45A3F49867BB}">
      <dgm:prSet phldrT="[Texte]" custT="1"/>
      <dgm:spPr>
        <a:solidFill>
          <a:srgbClr val="FFC000">
            <a:alpha val="90000"/>
          </a:srgbClr>
        </a:solidFill>
      </dgm:spPr>
      <dgm:t>
        <a:bodyPr/>
        <a:lstStyle/>
        <a:p>
          <a:pPr rtl="1"/>
          <a:r>
            <a:rPr lang="ar-SA" sz="1200" b="1" dirty="0" smtClean="0"/>
            <a:t>تعد الخريطة وسيلة هامة لتسجيل ماضي منطقة ما وحاضرها ومستقبلها لاتصالها ببعدي المكان</a:t>
          </a:r>
          <a:r>
            <a:rPr lang="fr-FR" sz="1200" b="1" dirty="0" smtClean="0"/>
            <a:t> - </a:t>
          </a:r>
          <a:r>
            <a:rPr lang="ar-SA" sz="1200" b="1" dirty="0" smtClean="0"/>
            <a:t>والزمان، إذ تبين الخريطة توزيع ظاهرة جغرافية ما في مكان معين وخلال فترات زمنية متعاقبة، وقد تعرض الخريطة توزيع ظاهرة ما في وقتها الحاضر فهي بذلك قد تساعد المخطط الاقتصادي في إقامة المشروعات في المستقبل، وقد يستخدمها المخطط السكاني لتحديد أماكن التوسع في المنطقة وبهذا تعطي الخريطة صورة للحاضر والماضي والمستقبل</a:t>
          </a:r>
          <a:endParaRPr lang="fr-FR" sz="1200" b="1" dirty="0"/>
        </a:p>
      </dgm:t>
    </dgm:pt>
    <dgm:pt modelId="{7F8528CB-2DFF-4433-BF72-B494FE7D85E5}" type="parTrans" cxnId="{95BD8A11-0C7B-4ACE-A70A-444C9F890760}">
      <dgm:prSet/>
      <dgm:spPr/>
      <dgm:t>
        <a:bodyPr/>
        <a:lstStyle/>
        <a:p>
          <a:endParaRPr lang="fr-FR" sz="2000" b="1"/>
        </a:p>
      </dgm:t>
    </dgm:pt>
    <dgm:pt modelId="{D93D8C21-5025-4EB2-9465-F0B23979EE24}" type="sibTrans" cxnId="{95BD8A11-0C7B-4ACE-A70A-444C9F890760}">
      <dgm:prSet/>
      <dgm:spPr/>
      <dgm:t>
        <a:bodyPr/>
        <a:lstStyle/>
        <a:p>
          <a:endParaRPr lang="fr-FR" sz="2000" b="1"/>
        </a:p>
      </dgm:t>
    </dgm:pt>
    <dgm:pt modelId="{9255C141-C7CE-4CE5-8743-46AECE3822FD}">
      <dgm:prSet phldrT="[Texte]" custT="1"/>
      <dgm:spPr/>
      <dgm:t>
        <a:bodyPr/>
        <a:lstStyle/>
        <a:p>
          <a:r>
            <a:rPr lang="ar-DZ" sz="3200" b="1" dirty="0" smtClean="0"/>
            <a:t>3</a:t>
          </a:r>
          <a:endParaRPr lang="fr-FR" sz="3200" b="1" dirty="0"/>
        </a:p>
      </dgm:t>
    </dgm:pt>
    <dgm:pt modelId="{11FFB71C-E34A-4F85-807F-8C8EE50C8750}" type="parTrans" cxnId="{19C4429C-4823-40F3-A59E-82FA5C4DDC7A}">
      <dgm:prSet/>
      <dgm:spPr/>
      <dgm:t>
        <a:bodyPr/>
        <a:lstStyle/>
        <a:p>
          <a:endParaRPr lang="fr-FR" sz="2000" b="1"/>
        </a:p>
      </dgm:t>
    </dgm:pt>
    <dgm:pt modelId="{9FB4FF07-2B2F-4E94-85F4-DD16FAAD327F}" type="sibTrans" cxnId="{19C4429C-4823-40F3-A59E-82FA5C4DDC7A}">
      <dgm:prSet/>
      <dgm:spPr/>
      <dgm:t>
        <a:bodyPr/>
        <a:lstStyle/>
        <a:p>
          <a:endParaRPr lang="fr-FR" sz="2000" b="1"/>
        </a:p>
      </dgm:t>
    </dgm:pt>
    <dgm:pt modelId="{ECE396C3-410E-4E94-A769-17C4D6ABF904}">
      <dgm:prSet phldrT="[Texte]" custT="1"/>
      <dgm:spPr>
        <a:solidFill>
          <a:schemeClr val="accent5">
            <a:lumMod val="75000"/>
            <a:alpha val="90000"/>
          </a:schemeClr>
        </a:solidFill>
      </dgm:spPr>
      <dgm:t>
        <a:bodyPr/>
        <a:lstStyle/>
        <a:p>
          <a:pPr rtl="1"/>
          <a:r>
            <a:rPr lang="ar-SA" sz="1200" b="1" dirty="0" smtClean="0"/>
            <a:t>تعد الخريطة من أفضل وسائل تلخيص المعلومات باعتبارها تقدم للباحث عدد من الظاهرات</a:t>
          </a:r>
          <a:r>
            <a:rPr lang="fr-FR" sz="1200" b="1" dirty="0" smtClean="0"/>
            <a:t> - </a:t>
          </a:r>
          <a:r>
            <a:rPr lang="ar-SA" sz="1200" b="1" dirty="0" smtClean="0"/>
            <a:t>الموجودة على سطح الأرض في حيز مكاني صغير، مما قد يحتاجه الباحث من وقت لدراسة هذه الظاهرات وللكثير من الكتب</a:t>
          </a:r>
          <a:endParaRPr lang="fr-FR" sz="1200" b="1" dirty="0"/>
        </a:p>
      </dgm:t>
    </dgm:pt>
    <dgm:pt modelId="{E1F67EBC-950C-4D31-B442-ABDDBF479E9E}" type="parTrans" cxnId="{54662B13-F352-40E6-8261-F43C120FA1BD}">
      <dgm:prSet/>
      <dgm:spPr/>
      <dgm:t>
        <a:bodyPr/>
        <a:lstStyle/>
        <a:p>
          <a:endParaRPr lang="fr-FR" sz="2000" b="1"/>
        </a:p>
      </dgm:t>
    </dgm:pt>
    <dgm:pt modelId="{B870FA1F-1773-44DB-B4AA-13B73C58CD84}" type="sibTrans" cxnId="{54662B13-F352-40E6-8261-F43C120FA1BD}">
      <dgm:prSet/>
      <dgm:spPr/>
      <dgm:t>
        <a:bodyPr/>
        <a:lstStyle/>
        <a:p>
          <a:endParaRPr lang="fr-FR" sz="2000" b="1"/>
        </a:p>
      </dgm:t>
    </dgm:pt>
    <dgm:pt modelId="{AA6CA83A-AFC7-4DDE-8D7A-925D5393552B}">
      <dgm:prSet phldrT="[Texte]" custT="1"/>
      <dgm:spPr>
        <a:solidFill>
          <a:schemeClr val="accent5">
            <a:lumMod val="75000"/>
            <a:alpha val="90000"/>
          </a:schemeClr>
        </a:solidFill>
      </dgm:spPr>
      <dgm:t>
        <a:bodyPr/>
        <a:lstStyle/>
        <a:p>
          <a:pPr rtl="1"/>
          <a:r>
            <a:rPr lang="ar-SA" sz="1200" b="1" dirty="0" smtClean="0"/>
            <a:t>تساعد الخريطة الباحث على الخروج بعدة استنتاجات سواءً فيما يتعلق بالظاهرة فعلاً أو استنتاجات</a:t>
          </a:r>
          <a:r>
            <a:rPr lang="fr-FR" sz="1200" b="1" dirty="0" smtClean="0"/>
            <a:t> - </a:t>
          </a:r>
          <a:r>
            <a:rPr lang="ar-SA" sz="1200" b="1" dirty="0" smtClean="0"/>
            <a:t>لظاهرة يمكن تواجدها</a:t>
          </a:r>
          <a:r>
            <a:rPr lang="ar-DZ" sz="1200" b="1" dirty="0" err="1" smtClean="0"/>
            <a:t>.</a:t>
          </a:r>
          <a:endParaRPr lang="fr-FR" sz="1200" b="1" dirty="0"/>
        </a:p>
      </dgm:t>
    </dgm:pt>
    <dgm:pt modelId="{03AF03C2-8ADE-4B10-B127-D4BE50EFAEE2}" type="parTrans" cxnId="{5384677B-F3CA-45FC-9315-77C0AAE234C2}">
      <dgm:prSet/>
      <dgm:spPr/>
      <dgm:t>
        <a:bodyPr/>
        <a:lstStyle/>
        <a:p>
          <a:endParaRPr lang="fr-FR" sz="2000" b="1"/>
        </a:p>
      </dgm:t>
    </dgm:pt>
    <dgm:pt modelId="{CE21328E-5427-4FDB-AD7C-CABE27D3BF3C}" type="sibTrans" cxnId="{5384677B-F3CA-45FC-9315-77C0AAE234C2}">
      <dgm:prSet/>
      <dgm:spPr/>
      <dgm:t>
        <a:bodyPr/>
        <a:lstStyle/>
        <a:p>
          <a:endParaRPr lang="fr-FR" sz="2000" b="1"/>
        </a:p>
      </dgm:t>
    </dgm:pt>
    <dgm:pt modelId="{4B668174-0682-44A4-81E0-E239D9C7C805}" type="pres">
      <dgm:prSet presAssocID="{9951D33A-BD9F-4136-8A3F-377BA2215A6D}" presName="linearFlow" presStyleCnt="0">
        <dgm:presLayoutVars>
          <dgm:dir/>
          <dgm:animLvl val="lvl"/>
          <dgm:resizeHandles val="exact"/>
        </dgm:presLayoutVars>
      </dgm:prSet>
      <dgm:spPr/>
      <dgm:t>
        <a:bodyPr/>
        <a:lstStyle/>
        <a:p>
          <a:endParaRPr lang="fr-FR"/>
        </a:p>
      </dgm:t>
    </dgm:pt>
    <dgm:pt modelId="{B511D77E-B011-4D83-87CF-67B8F8F03538}" type="pres">
      <dgm:prSet presAssocID="{1831C584-E551-4D9A-AF00-761526F711F4}" presName="composite" presStyleCnt="0"/>
      <dgm:spPr/>
    </dgm:pt>
    <dgm:pt modelId="{DA86518C-34AF-4ADB-BC0C-FFF9A1192B73}" type="pres">
      <dgm:prSet presAssocID="{1831C584-E551-4D9A-AF00-761526F711F4}" presName="parentText" presStyleLbl="alignNode1" presStyleIdx="0" presStyleCnt="3">
        <dgm:presLayoutVars>
          <dgm:chMax val="1"/>
          <dgm:bulletEnabled val="1"/>
        </dgm:presLayoutVars>
      </dgm:prSet>
      <dgm:spPr/>
      <dgm:t>
        <a:bodyPr/>
        <a:lstStyle/>
        <a:p>
          <a:endParaRPr lang="fr-FR"/>
        </a:p>
      </dgm:t>
    </dgm:pt>
    <dgm:pt modelId="{01109075-13C7-47DE-A71A-9444AD6C7AE6}" type="pres">
      <dgm:prSet presAssocID="{1831C584-E551-4D9A-AF00-761526F711F4}" presName="descendantText" presStyleLbl="alignAcc1" presStyleIdx="0" presStyleCnt="3" custScaleX="94464" custLinFactNeighborX="-1833" custLinFactNeighborY="7963">
        <dgm:presLayoutVars>
          <dgm:bulletEnabled val="1"/>
        </dgm:presLayoutVars>
      </dgm:prSet>
      <dgm:spPr/>
      <dgm:t>
        <a:bodyPr/>
        <a:lstStyle/>
        <a:p>
          <a:endParaRPr lang="fr-FR"/>
        </a:p>
      </dgm:t>
    </dgm:pt>
    <dgm:pt modelId="{B35C4DA3-F16E-46C3-88DB-22BAE55C878E}" type="pres">
      <dgm:prSet presAssocID="{FC772C55-0711-475D-B5DF-3478A166DA5A}" presName="sp" presStyleCnt="0"/>
      <dgm:spPr/>
    </dgm:pt>
    <dgm:pt modelId="{3D32626F-96C8-488F-8671-8D0BDB93136D}" type="pres">
      <dgm:prSet presAssocID="{E2060CB6-7C05-451C-8435-CCECBFA7C796}" presName="composite" presStyleCnt="0"/>
      <dgm:spPr/>
    </dgm:pt>
    <dgm:pt modelId="{0133EBD1-2CDB-4E91-80CA-EE77526371F7}" type="pres">
      <dgm:prSet presAssocID="{E2060CB6-7C05-451C-8435-CCECBFA7C796}" presName="parentText" presStyleLbl="alignNode1" presStyleIdx="1" presStyleCnt="3">
        <dgm:presLayoutVars>
          <dgm:chMax val="1"/>
          <dgm:bulletEnabled val="1"/>
        </dgm:presLayoutVars>
      </dgm:prSet>
      <dgm:spPr/>
      <dgm:t>
        <a:bodyPr/>
        <a:lstStyle/>
        <a:p>
          <a:endParaRPr lang="fr-FR"/>
        </a:p>
      </dgm:t>
    </dgm:pt>
    <dgm:pt modelId="{073619BB-5AB4-452A-9CD6-BF6CB875C061}" type="pres">
      <dgm:prSet presAssocID="{E2060CB6-7C05-451C-8435-CCECBFA7C796}" presName="descendantText" presStyleLbl="alignAcc1" presStyleIdx="1" presStyleCnt="3" custScaleX="99649" custScaleY="129970">
        <dgm:presLayoutVars>
          <dgm:bulletEnabled val="1"/>
        </dgm:presLayoutVars>
      </dgm:prSet>
      <dgm:spPr/>
      <dgm:t>
        <a:bodyPr/>
        <a:lstStyle/>
        <a:p>
          <a:endParaRPr lang="fr-FR"/>
        </a:p>
      </dgm:t>
    </dgm:pt>
    <dgm:pt modelId="{24066332-660C-4564-BEA5-6FFC0188CF12}" type="pres">
      <dgm:prSet presAssocID="{27D68E7D-6DDE-4AB6-A418-316DF1AAF03E}" presName="sp" presStyleCnt="0"/>
      <dgm:spPr/>
    </dgm:pt>
    <dgm:pt modelId="{9B3FE630-5338-40FF-9082-B33259E47319}" type="pres">
      <dgm:prSet presAssocID="{9255C141-C7CE-4CE5-8743-46AECE3822FD}" presName="composite" presStyleCnt="0"/>
      <dgm:spPr/>
    </dgm:pt>
    <dgm:pt modelId="{3140B738-AE59-4D05-854E-FB099C803FB5}" type="pres">
      <dgm:prSet presAssocID="{9255C141-C7CE-4CE5-8743-46AECE3822FD}" presName="parentText" presStyleLbl="alignNode1" presStyleIdx="2" presStyleCnt="3">
        <dgm:presLayoutVars>
          <dgm:chMax val="1"/>
          <dgm:bulletEnabled val="1"/>
        </dgm:presLayoutVars>
      </dgm:prSet>
      <dgm:spPr/>
      <dgm:t>
        <a:bodyPr/>
        <a:lstStyle/>
        <a:p>
          <a:endParaRPr lang="fr-FR"/>
        </a:p>
      </dgm:t>
    </dgm:pt>
    <dgm:pt modelId="{DA9AA12D-2A3C-42C9-AE96-B80EB7F64C2C}" type="pres">
      <dgm:prSet presAssocID="{9255C141-C7CE-4CE5-8743-46AECE3822FD}" presName="descendantText" presStyleLbl="alignAcc1" presStyleIdx="2" presStyleCnt="3">
        <dgm:presLayoutVars>
          <dgm:bulletEnabled val="1"/>
        </dgm:presLayoutVars>
      </dgm:prSet>
      <dgm:spPr/>
      <dgm:t>
        <a:bodyPr/>
        <a:lstStyle/>
        <a:p>
          <a:endParaRPr lang="fr-FR"/>
        </a:p>
      </dgm:t>
    </dgm:pt>
  </dgm:ptLst>
  <dgm:cxnLst>
    <dgm:cxn modelId="{CE62A01B-8B16-4759-94E2-E45DA7580EE1}" type="presOf" srcId="{9951D33A-BD9F-4136-8A3F-377BA2215A6D}" destId="{4B668174-0682-44A4-81E0-E239D9C7C805}" srcOrd="0" destOrd="0" presId="urn:microsoft.com/office/officeart/2005/8/layout/chevron2"/>
    <dgm:cxn modelId="{FFE627A8-22C2-40B5-9377-6AC9E699BC0D}" srcId="{9951D33A-BD9F-4136-8A3F-377BA2215A6D}" destId="{1831C584-E551-4D9A-AF00-761526F711F4}" srcOrd="0" destOrd="0" parTransId="{9BE02109-D4C1-42AA-B846-3DD15FF21C35}" sibTransId="{FC772C55-0711-475D-B5DF-3478A166DA5A}"/>
    <dgm:cxn modelId="{95BD8A11-0C7B-4ACE-A70A-444C9F890760}" srcId="{E2060CB6-7C05-451C-8435-CCECBFA7C796}" destId="{E0410373-FADD-413B-BEA9-45A3F49867BB}" srcOrd="1" destOrd="0" parTransId="{7F8528CB-2DFF-4433-BF72-B494FE7D85E5}" sibTransId="{D93D8C21-5025-4EB2-9465-F0B23979EE24}"/>
    <dgm:cxn modelId="{C21B55A1-59DA-48C7-8921-21A379F497A3}" type="presOf" srcId="{1831C584-E551-4D9A-AF00-761526F711F4}" destId="{DA86518C-34AF-4ADB-BC0C-FFF9A1192B73}" srcOrd="0" destOrd="0" presId="urn:microsoft.com/office/officeart/2005/8/layout/chevron2"/>
    <dgm:cxn modelId="{E0862BE3-246E-4329-9D84-B730589330B9}" srcId="{1831C584-E551-4D9A-AF00-761526F711F4}" destId="{A74024D8-9E77-4820-91F7-37FA2C6D2AE1}" srcOrd="1" destOrd="0" parTransId="{F92F02BF-E2A2-41D8-BDA7-599880494612}" sibTransId="{72C1CBFE-215C-4287-97CA-568044C1F19B}"/>
    <dgm:cxn modelId="{EE935746-0AC2-483E-B367-D0081875A181}" srcId="{E2060CB6-7C05-451C-8435-CCECBFA7C796}" destId="{9A7C27A6-BF09-4F4B-B5CC-336E459AA06B}" srcOrd="0" destOrd="0" parTransId="{5DFF168F-8452-4937-875F-76A9A04BBBF3}" sibTransId="{B729EC0D-4454-47A1-ADB9-99D0F0434533}"/>
    <dgm:cxn modelId="{C178BBEF-6857-4331-BE44-B475BB5C7A88}" type="presOf" srcId="{8FEFD1C0-AC37-404C-8FDC-EA48A9652E65}" destId="{01109075-13C7-47DE-A71A-9444AD6C7AE6}" srcOrd="0" destOrd="0" presId="urn:microsoft.com/office/officeart/2005/8/layout/chevron2"/>
    <dgm:cxn modelId="{6B8978B0-45D3-42DC-B735-5CA87876C91A}" type="presOf" srcId="{9A7C27A6-BF09-4F4B-B5CC-336E459AA06B}" destId="{073619BB-5AB4-452A-9CD6-BF6CB875C061}" srcOrd="0" destOrd="0" presId="urn:microsoft.com/office/officeart/2005/8/layout/chevron2"/>
    <dgm:cxn modelId="{5384677B-F3CA-45FC-9315-77C0AAE234C2}" srcId="{9255C141-C7CE-4CE5-8743-46AECE3822FD}" destId="{AA6CA83A-AFC7-4DDE-8D7A-925D5393552B}" srcOrd="1" destOrd="0" parTransId="{03AF03C2-8ADE-4B10-B127-D4BE50EFAEE2}" sibTransId="{CE21328E-5427-4FDB-AD7C-CABE27D3BF3C}"/>
    <dgm:cxn modelId="{54662B13-F352-40E6-8261-F43C120FA1BD}" srcId="{9255C141-C7CE-4CE5-8743-46AECE3822FD}" destId="{ECE396C3-410E-4E94-A769-17C4D6ABF904}" srcOrd="0" destOrd="0" parTransId="{E1F67EBC-950C-4D31-B442-ABDDBF479E9E}" sibTransId="{B870FA1F-1773-44DB-B4AA-13B73C58CD84}"/>
    <dgm:cxn modelId="{F3EB9250-AB79-474A-986E-B91CF8C0F23B}" type="presOf" srcId="{E2060CB6-7C05-451C-8435-CCECBFA7C796}" destId="{0133EBD1-2CDB-4E91-80CA-EE77526371F7}" srcOrd="0" destOrd="0" presId="urn:microsoft.com/office/officeart/2005/8/layout/chevron2"/>
    <dgm:cxn modelId="{FF92A3D7-3B57-4982-96B9-CD9A4DFB4CEC}" type="presOf" srcId="{AA6CA83A-AFC7-4DDE-8D7A-925D5393552B}" destId="{DA9AA12D-2A3C-42C9-AE96-B80EB7F64C2C}" srcOrd="0" destOrd="1" presId="urn:microsoft.com/office/officeart/2005/8/layout/chevron2"/>
    <dgm:cxn modelId="{35EFA99D-FC94-4DF7-83B6-0F2097DF4D59}" type="presOf" srcId="{9255C141-C7CE-4CE5-8743-46AECE3822FD}" destId="{3140B738-AE59-4D05-854E-FB099C803FB5}" srcOrd="0" destOrd="0" presId="urn:microsoft.com/office/officeart/2005/8/layout/chevron2"/>
    <dgm:cxn modelId="{19C4429C-4823-40F3-A59E-82FA5C4DDC7A}" srcId="{9951D33A-BD9F-4136-8A3F-377BA2215A6D}" destId="{9255C141-C7CE-4CE5-8743-46AECE3822FD}" srcOrd="2" destOrd="0" parTransId="{11FFB71C-E34A-4F85-807F-8C8EE50C8750}" sibTransId="{9FB4FF07-2B2F-4E94-85F4-DD16FAAD327F}"/>
    <dgm:cxn modelId="{65495BD0-71AD-4EB9-9BF7-C1AE5B802A2F}" type="presOf" srcId="{A74024D8-9E77-4820-91F7-37FA2C6D2AE1}" destId="{01109075-13C7-47DE-A71A-9444AD6C7AE6}" srcOrd="0" destOrd="1" presId="urn:microsoft.com/office/officeart/2005/8/layout/chevron2"/>
    <dgm:cxn modelId="{50C12D9D-BB22-49D4-983C-60164FB0057C}" type="presOf" srcId="{ECE396C3-410E-4E94-A769-17C4D6ABF904}" destId="{DA9AA12D-2A3C-42C9-AE96-B80EB7F64C2C}" srcOrd="0" destOrd="0" presId="urn:microsoft.com/office/officeart/2005/8/layout/chevron2"/>
    <dgm:cxn modelId="{FBAC675B-B17D-40A6-A0C5-1F4872325F60}" type="presOf" srcId="{E0410373-FADD-413B-BEA9-45A3F49867BB}" destId="{073619BB-5AB4-452A-9CD6-BF6CB875C061}" srcOrd="0" destOrd="1" presId="urn:microsoft.com/office/officeart/2005/8/layout/chevron2"/>
    <dgm:cxn modelId="{BAA49CFD-F6F1-4C4F-9531-9B85610B8A4B}" srcId="{9951D33A-BD9F-4136-8A3F-377BA2215A6D}" destId="{E2060CB6-7C05-451C-8435-CCECBFA7C796}" srcOrd="1" destOrd="0" parTransId="{14CAA718-5217-44EA-8733-0525EDEBA383}" sibTransId="{27D68E7D-6DDE-4AB6-A418-316DF1AAF03E}"/>
    <dgm:cxn modelId="{F3D853F3-EBD1-43D6-82A2-9BAC71B429B8}" srcId="{1831C584-E551-4D9A-AF00-761526F711F4}" destId="{8FEFD1C0-AC37-404C-8FDC-EA48A9652E65}" srcOrd="0" destOrd="0" parTransId="{A49F3BCA-AF44-43A5-B490-255E7DBCCB59}" sibTransId="{26195225-9864-471A-8BE4-9B6BE4575F10}"/>
    <dgm:cxn modelId="{EC725902-C21D-4EEE-AD37-AFAD824001A6}" type="presParOf" srcId="{4B668174-0682-44A4-81E0-E239D9C7C805}" destId="{B511D77E-B011-4D83-87CF-67B8F8F03538}" srcOrd="0" destOrd="0" presId="urn:microsoft.com/office/officeart/2005/8/layout/chevron2"/>
    <dgm:cxn modelId="{18D5AF60-DDFF-4610-A2B0-9C3E2664EFC4}" type="presParOf" srcId="{B511D77E-B011-4D83-87CF-67B8F8F03538}" destId="{DA86518C-34AF-4ADB-BC0C-FFF9A1192B73}" srcOrd="0" destOrd="0" presId="urn:microsoft.com/office/officeart/2005/8/layout/chevron2"/>
    <dgm:cxn modelId="{F37A31F4-045A-42F8-80B0-C5F3B9E0C035}" type="presParOf" srcId="{B511D77E-B011-4D83-87CF-67B8F8F03538}" destId="{01109075-13C7-47DE-A71A-9444AD6C7AE6}" srcOrd="1" destOrd="0" presId="urn:microsoft.com/office/officeart/2005/8/layout/chevron2"/>
    <dgm:cxn modelId="{6ED283BE-46F6-44E8-B8DA-8C0262564386}" type="presParOf" srcId="{4B668174-0682-44A4-81E0-E239D9C7C805}" destId="{B35C4DA3-F16E-46C3-88DB-22BAE55C878E}" srcOrd="1" destOrd="0" presId="urn:microsoft.com/office/officeart/2005/8/layout/chevron2"/>
    <dgm:cxn modelId="{EEDAC38B-F3F2-4FC7-BDA7-B9A0C6BA0CCF}" type="presParOf" srcId="{4B668174-0682-44A4-81E0-E239D9C7C805}" destId="{3D32626F-96C8-488F-8671-8D0BDB93136D}" srcOrd="2" destOrd="0" presId="urn:microsoft.com/office/officeart/2005/8/layout/chevron2"/>
    <dgm:cxn modelId="{E4E3D82C-AE77-4A5F-86CD-429E7B41269D}" type="presParOf" srcId="{3D32626F-96C8-488F-8671-8D0BDB93136D}" destId="{0133EBD1-2CDB-4E91-80CA-EE77526371F7}" srcOrd="0" destOrd="0" presId="urn:microsoft.com/office/officeart/2005/8/layout/chevron2"/>
    <dgm:cxn modelId="{942A32B0-BE10-40F4-987B-99191F5F57CD}" type="presParOf" srcId="{3D32626F-96C8-488F-8671-8D0BDB93136D}" destId="{073619BB-5AB4-452A-9CD6-BF6CB875C061}" srcOrd="1" destOrd="0" presId="urn:microsoft.com/office/officeart/2005/8/layout/chevron2"/>
    <dgm:cxn modelId="{8AB706A3-887D-4DF4-ADA9-E6ADF2DDD9B1}" type="presParOf" srcId="{4B668174-0682-44A4-81E0-E239D9C7C805}" destId="{24066332-660C-4564-BEA5-6FFC0188CF12}" srcOrd="3" destOrd="0" presId="urn:microsoft.com/office/officeart/2005/8/layout/chevron2"/>
    <dgm:cxn modelId="{232B73EC-BB4E-4F1F-978B-E08CD8D53271}" type="presParOf" srcId="{4B668174-0682-44A4-81E0-E239D9C7C805}" destId="{9B3FE630-5338-40FF-9082-B33259E47319}" srcOrd="4" destOrd="0" presId="urn:microsoft.com/office/officeart/2005/8/layout/chevron2"/>
    <dgm:cxn modelId="{3470A39B-3A58-4633-9101-30DB2C73FF72}" type="presParOf" srcId="{9B3FE630-5338-40FF-9082-B33259E47319}" destId="{3140B738-AE59-4D05-854E-FB099C803FB5}" srcOrd="0" destOrd="0" presId="urn:microsoft.com/office/officeart/2005/8/layout/chevron2"/>
    <dgm:cxn modelId="{B681057D-B5B9-4141-86BE-7334740D9991}" type="presParOf" srcId="{9B3FE630-5338-40FF-9082-B33259E47319}" destId="{DA9AA12D-2A3C-42C9-AE96-B80EB7F64C2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ACBEC-ACD9-443A-8361-B04F0FADC4EF}"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fr-FR"/>
        </a:p>
      </dgm:t>
    </dgm:pt>
    <dgm:pt modelId="{5756E68D-A22D-46C3-99FA-A18C5BFBD2D4}">
      <dgm:prSet phldrT="[Texte]" custT="1"/>
      <dgm:spPr/>
      <dgm:t>
        <a:bodyPr/>
        <a:lstStyle/>
        <a:p>
          <a:r>
            <a:rPr lang="ar-SA" sz="1400" b="1" dirty="0" smtClean="0">
              <a:solidFill>
                <a:schemeClr val="tx1"/>
              </a:solidFill>
              <a:latin typeface="Simplified Arabic" pitchFamily="18" charset="-78"/>
              <a:cs typeface="Simplified Arabic" pitchFamily="18" charset="-78"/>
            </a:rPr>
            <a:t>المقسم</a:t>
          </a:r>
          <a:endParaRPr lang="fr-FR" sz="1400" dirty="0">
            <a:solidFill>
              <a:schemeClr val="tx1"/>
            </a:solidFill>
            <a:latin typeface="Simplified Arabic" pitchFamily="18" charset="-78"/>
            <a:cs typeface="Simplified Arabic" pitchFamily="18" charset="-78"/>
          </a:endParaRPr>
        </a:p>
      </dgm:t>
    </dgm:pt>
    <dgm:pt modelId="{4B57CB08-5ED7-4920-A619-523DC395C665}" type="parTrans" cxnId="{73BE5ECF-6792-4668-B35E-2DADD64DE320}">
      <dgm:prSet/>
      <dgm:spPr/>
      <dgm:t>
        <a:bodyPr/>
        <a:lstStyle/>
        <a:p>
          <a:endParaRPr lang="fr-FR" sz="3600">
            <a:solidFill>
              <a:schemeClr val="tx1"/>
            </a:solidFill>
            <a:latin typeface="Simplified Arabic" pitchFamily="18" charset="-78"/>
            <a:cs typeface="Simplified Arabic" pitchFamily="18" charset="-78"/>
          </a:endParaRPr>
        </a:p>
      </dgm:t>
    </dgm:pt>
    <dgm:pt modelId="{F0F96C50-20E9-46A7-BD38-9B0347EE3A3B}" type="sibTrans" cxnId="{73BE5ECF-6792-4668-B35E-2DADD64DE320}">
      <dgm:prSet/>
      <dgm:spPr/>
      <dgm:t>
        <a:bodyPr/>
        <a:lstStyle/>
        <a:p>
          <a:endParaRPr lang="fr-FR" sz="3600">
            <a:solidFill>
              <a:schemeClr val="tx1"/>
            </a:solidFill>
            <a:latin typeface="Simplified Arabic" pitchFamily="18" charset="-78"/>
            <a:cs typeface="Simplified Arabic" pitchFamily="18" charset="-78"/>
          </a:endParaRPr>
        </a:p>
      </dgm:t>
    </dgm:pt>
    <dgm:pt modelId="{1CF57F12-76A4-4839-A2AA-C5A7DB60DCF5}">
      <dgm:prSet phldrT="[Texte]" custT="1"/>
      <dgm:spPr/>
      <dgm:t>
        <a:bodyPr/>
        <a:lstStyle/>
        <a:p>
          <a:r>
            <a:rPr lang="ar-SA" sz="1400" b="1" dirty="0" smtClean="0">
              <a:solidFill>
                <a:schemeClr val="tx1"/>
              </a:solidFill>
              <a:latin typeface="Simplified Arabic" pitchFamily="18" charset="-78"/>
              <a:cs typeface="Simplified Arabic" pitchFamily="18" charset="-78"/>
            </a:rPr>
            <a:t>عجلة القياس </a:t>
          </a:r>
          <a:endParaRPr lang="fr-FR" sz="1400" dirty="0">
            <a:solidFill>
              <a:schemeClr val="tx1"/>
            </a:solidFill>
            <a:latin typeface="Simplified Arabic" pitchFamily="18" charset="-78"/>
            <a:cs typeface="Simplified Arabic" pitchFamily="18" charset="-78"/>
          </a:endParaRPr>
        </a:p>
      </dgm:t>
    </dgm:pt>
    <dgm:pt modelId="{6C0786EB-E079-4F9D-A0C9-D373EA2212AD}" type="parTrans" cxnId="{1FA459D2-4497-4555-BC20-A2AE3A261230}">
      <dgm:prSet/>
      <dgm:spPr/>
      <dgm:t>
        <a:bodyPr/>
        <a:lstStyle/>
        <a:p>
          <a:endParaRPr lang="fr-FR" sz="3600">
            <a:solidFill>
              <a:schemeClr val="tx1"/>
            </a:solidFill>
            <a:latin typeface="Simplified Arabic" pitchFamily="18" charset="-78"/>
            <a:cs typeface="Simplified Arabic" pitchFamily="18" charset="-78"/>
          </a:endParaRPr>
        </a:p>
      </dgm:t>
    </dgm:pt>
    <dgm:pt modelId="{E85EB4D4-5278-455C-A2A1-5BFAA1B57843}" type="sibTrans" cxnId="{1FA459D2-4497-4555-BC20-A2AE3A261230}">
      <dgm:prSet/>
      <dgm:spPr>
        <a:ln>
          <a:solidFill>
            <a:srgbClr val="7030A0"/>
          </a:solidFill>
        </a:ln>
      </dgm:spPr>
      <dgm:t>
        <a:bodyPr/>
        <a:lstStyle/>
        <a:p>
          <a:endParaRPr lang="fr-FR" sz="3600">
            <a:solidFill>
              <a:schemeClr val="tx1"/>
            </a:solidFill>
            <a:latin typeface="Simplified Arabic" pitchFamily="18" charset="-78"/>
            <a:cs typeface="Simplified Arabic" pitchFamily="18" charset="-78"/>
          </a:endParaRPr>
        </a:p>
      </dgm:t>
    </dgm:pt>
    <dgm:pt modelId="{6943CADA-1E73-4A69-BCAB-CCD85F44F5FA}">
      <dgm:prSet phldrT="[Texte]" custT="1"/>
      <dgm:spPr>
        <a:solidFill>
          <a:srgbClr val="FF0000"/>
        </a:solidFill>
      </dgm:spPr>
      <dgm:t>
        <a:bodyPr/>
        <a:lstStyle/>
        <a:p>
          <a:r>
            <a:rPr lang="ar-SA" sz="1400" b="1" dirty="0" smtClean="0">
              <a:solidFill>
                <a:schemeClr val="tx1"/>
              </a:solidFill>
              <a:latin typeface="Simplified Arabic" pitchFamily="18" charset="-78"/>
              <a:cs typeface="Simplified Arabic" pitchFamily="18" charset="-78"/>
            </a:rPr>
            <a:t>مسطرة</a:t>
          </a:r>
          <a:endParaRPr lang="fr-FR" sz="1400" dirty="0">
            <a:solidFill>
              <a:schemeClr val="tx1"/>
            </a:solidFill>
            <a:latin typeface="Simplified Arabic" pitchFamily="18" charset="-78"/>
            <a:cs typeface="Simplified Arabic" pitchFamily="18" charset="-78"/>
          </a:endParaRPr>
        </a:p>
      </dgm:t>
    </dgm:pt>
    <dgm:pt modelId="{B27785BD-4905-47B9-B12F-76ADB10DB2BB}" type="parTrans" cxnId="{8D575C24-85C7-4959-93BB-287B2DA5A724}">
      <dgm:prSet/>
      <dgm:spPr/>
      <dgm:t>
        <a:bodyPr/>
        <a:lstStyle/>
        <a:p>
          <a:endParaRPr lang="fr-FR" sz="3600">
            <a:solidFill>
              <a:schemeClr val="tx1"/>
            </a:solidFill>
            <a:latin typeface="Simplified Arabic" pitchFamily="18" charset="-78"/>
            <a:cs typeface="Simplified Arabic" pitchFamily="18" charset="-78"/>
          </a:endParaRPr>
        </a:p>
      </dgm:t>
    </dgm:pt>
    <dgm:pt modelId="{B743D136-966F-4408-A24D-05153FF87B13}" type="sibTrans" cxnId="{8D575C24-85C7-4959-93BB-287B2DA5A724}">
      <dgm:prSet/>
      <dgm:spPr/>
      <dgm:t>
        <a:bodyPr/>
        <a:lstStyle/>
        <a:p>
          <a:endParaRPr lang="fr-FR" sz="3600">
            <a:solidFill>
              <a:schemeClr val="tx1"/>
            </a:solidFill>
            <a:latin typeface="Simplified Arabic" pitchFamily="18" charset="-78"/>
            <a:cs typeface="Simplified Arabic" pitchFamily="18" charset="-78"/>
          </a:endParaRPr>
        </a:p>
      </dgm:t>
    </dgm:pt>
    <dgm:pt modelId="{A2E5D812-48F5-4E08-9BA5-DD84A18332AE}">
      <dgm:prSet phldrT="[Texte]" custT="1"/>
      <dgm:spPr>
        <a:solidFill>
          <a:srgbClr val="FFFF00"/>
        </a:solidFill>
      </dgm:spPr>
      <dgm:t>
        <a:bodyPr/>
        <a:lstStyle/>
        <a:p>
          <a:r>
            <a:rPr lang="ar-SA" sz="1400" b="1" dirty="0" err="1" smtClean="0">
              <a:solidFill>
                <a:schemeClr val="tx1"/>
              </a:solidFill>
              <a:latin typeface="Simplified Arabic" pitchFamily="18" charset="-78"/>
              <a:cs typeface="Simplified Arabic" pitchFamily="18" charset="-78"/>
            </a:rPr>
            <a:t>البلانيميتر</a:t>
          </a:r>
          <a:endParaRPr lang="fr-FR" sz="1400" dirty="0">
            <a:solidFill>
              <a:schemeClr val="tx1"/>
            </a:solidFill>
            <a:latin typeface="Simplified Arabic" pitchFamily="18" charset="-78"/>
            <a:cs typeface="Simplified Arabic" pitchFamily="18" charset="-78"/>
          </a:endParaRPr>
        </a:p>
      </dgm:t>
    </dgm:pt>
    <dgm:pt modelId="{19736C38-25CA-4F15-AD28-2C3D4AE7634D}" type="parTrans" cxnId="{6232B517-7A9D-47C9-953A-AF4AF53F31DB}">
      <dgm:prSet/>
      <dgm:spPr/>
      <dgm:t>
        <a:bodyPr/>
        <a:lstStyle/>
        <a:p>
          <a:endParaRPr lang="fr-FR" sz="3600">
            <a:solidFill>
              <a:schemeClr val="tx1"/>
            </a:solidFill>
            <a:latin typeface="Simplified Arabic" pitchFamily="18" charset="-78"/>
            <a:cs typeface="Simplified Arabic" pitchFamily="18" charset="-78"/>
          </a:endParaRPr>
        </a:p>
      </dgm:t>
    </dgm:pt>
    <dgm:pt modelId="{D5A2E8A2-15D2-4801-B5C3-752DA9A5E9DF}" type="sibTrans" cxnId="{6232B517-7A9D-47C9-953A-AF4AF53F31DB}">
      <dgm:prSet/>
      <dgm:spPr/>
      <dgm:t>
        <a:bodyPr/>
        <a:lstStyle/>
        <a:p>
          <a:endParaRPr lang="fr-FR" sz="3600">
            <a:solidFill>
              <a:schemeClr val="tx1"/>
            </a:solidFill>
            <a:latin typeface="Simplified Arabic" pitchFamily="18" charset="-78"/>
            <a:cs typeface="Simplified Arabic" pitchFamily="18" charset="-78"/>
          </a:endParaRPr>
        </a:p>
      </dgm:t>
    </dgm:pt>
    <dgm:pt modelId="{237D5751-77B1-4FDB-B145-5A5E35D3951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ar-SA" sz="1400" b="1" dirty="0" smtClean="0">
              <a:solidFill>
                <a:schemeClr val="tx1"/>
              </a:solidFill>
              <a:latin typeface="Simplified Arabic" pitchFamily="18" charset="-78"/>
              <a:cs typeface="Simplified Arabic" pitchFamily="18" charset="-78"/>
            </a:rPr>
            <a:t>فرجار التناسب</a:t>
          </a:r>
          <a:endParaRPr lang="fr-FR" sz="1400" dirty="0" smtClean="0">
            <a:solidFill>
              <a:schemeClr val="tx1"/>
            </a:solidFill>
            <a:latin typeface="Simplified Arabic" pitchFamily="18" charset="-78"/>
            <a:cs typeface="Simplified Arabic" pitchFamily="18" charset="-78"/>
          </a:endParaRPr>
        </a:p>
        <a:p>
          <a:pPr defTabSz="800100">
            <a:lnSpc>
              <a:spcPct val="90000"/>
            </a:lnSpc>
            <a:spcBef>
              <a:spcPct val="0"/>
            </a:spcBef>
            <a:spcAft>
              <a:spcPct val="35000"/>
            </a:spcAft>
          </a:pPr>
          <a:endParaRPr lang="fr-FR" sz="1400" dirty="0">
            <a:solidFill>
              <a:schemeClr val="tx1"/>
            </a:solidFill>
            <a:latin typeface="Simplified Arabic" pitchFamily="18" charset="-78"/>
            <a:cs typeface="Simplified Arabic" pitchFamily="18" charset="-78"/>
          </a:endParaRPr>
        </a:p>
      </dgm:t>
    </dgm:pt>
    <dgm:pt modelId="{FDC5B408-EEA2-4694-AF14-60463D8E1594}" type="parTrans" cxnId="{C512A220-DF27-4D84-B1AA-7DA9EB695A3F}">
      <dgm:prSet/>
      <dgm:spPr/>
      <dgm:t>
        <a:bodyPr/>
        <a:lstStyle/>
        <a:p>
          <a:endParaRPr lang="fr-FR" sz="3600">
            <a:solidFill>
              <a:schemeClr val="tx1"/>
            </a:solidFill>
            <a:latin typeface="Simplified Arabic" pitchFamily="18" charset="-78"/>
            <a:cs typeface="Simplified Arabic" pitchFamily="18" charset="-78"/>
          </a:endParaRPr>
        </a:p>
      </dgm:t>
    </dgm:pt>
    <dgm:pt modelId="{2E59D00C-3355-4E9C-8CB6-691B5A164B48}" type="sibTrans" cxnId="{C512A220-DF27-4D84-B1AA-7DA9EB695A3F}">
      <dgm:prSet/>
      <dgm:spPr/>
      <dgm:t>
        <a:bodyPr/>
        <a:lstStyle/>
        <a:p>
          <a:endParaRPr lang="fr-FR" sz="3600">
            <a:solidFill>
              <a:schemeClr val="tx1"/>
            </a:solidFill>
            <a:latin typeface="Simplified Arabic" pitchFamily="18" charset="-78"/>
            <a:cs typeface="Simplified Arabic" pitchFamily="18" charset="-78"/>
          </a:endParaRPr>
        </a:p>
      </dgm:t>
    </dgm:pt>
    <dgm:pt modelId="{11E6D910-972B-4807-8DFF-5E2DD98E3638}">
      <dgm:prSet custT="1"/>
      <dgm:spPr>
        <a:solidFill>
          <a:srgbClr val="FFC000"/>
        </a:solidFill>
      </dgm:spPr>
      <dgm:t>
        <a:bodyPr/>
        <a:lstStyle/>
        <a:p>
          <a:r>
            <a:rPr lang="ar-SA" sz="1400" b="1" dirty="0" err="1" smtClean="0">
              <a:solidFill>
                <a:schemeClr val="tx1"/>
              </a:solidFill>
              <a:latin typeface="Simplified Arabic" pitchFamily="18" charset="-78"/>
              <a:cs typeface="Simplified Arabic" pitchFamily="18" charset="-78"/>
            </a:rPr>
            <a:t>الأبيدياسكوب</a:t>
          </a:r>
          <a:r>
            <a:rPr lang="ar-SA" sz="1400" b="1" dirty="0" smtClean="0">
              <a:solidFill>
                <a:schemeClr val="tx1"/>
              </a:solidFill>
              <a:latin typeface="Simplified Arabic" pitchFamily="18" charset="-78"/>
              <a:cs typeface="Simplified Arabic" pitchFamily="18" charset="-78"/>
            </a:rPr>
            <a:t> </a:t>
          </a:r>
          <a:endParaRPr lang="fr-FR" sz="1400" dirty="0">
            <a:solidFill>
              <a:schemeClr val="tx1"/>
            </a:solidFill>
            <a:latin typeface="Simplified Arabic" pitchFamily="18" charset="-78"/>
            <a:cs typeface="Simplified Arabic" pitchFamily="18" charset="-78"/>
          </a:endParaRPr>
        </a:p>
      </dgm:t>
    </dgm:pt>
    <dgm:pt modelId="{153BFADC-C3D9-433E-8D3E-DA9BDFCE4BBD}" type="parTrans" cxnId="{FCD76E84-0C1C-4F03-9958-A41A321AB3D8}">
      <dgm:prSet/>
      <dgm:spPr/>
      <dgm:t>
        <a:bodyPr/>
        <a:lstStyle/>
        <a:p>
          <a:endParaRPr lang="fr-FR" sz="3600">
            <a:solidFill>
              <a:schemeClr val="tx1"/>
            </a:solidFill>
            <a:latin typeface="Simplified Arabic" pitchFamily="18" charset="-78"/>
            <a:cs typeface="Simplified Arabic" pitchFamily="18" charset="-78"/>
          </a:endParaRPr>
        </a:p>
      </dgm:t>
    </dgm:pt>
    <dgm:pt modelId="{DCC8174D-70AF-4B67-BD23-2C37464444D0}" type="sibTrans" cxnId="{FCD76E84-0C1C-4F03-9958-A41A321AB3D8}">
      <dgm:prSet/>
      <dgm:spPr/>
      <dgm:t>
        <a:bodyPr/>
        <a:lstStyle/>
        <a:p>
          <a:endParaRPr lang="fr-FR" sz="3600">
            <a:solidFill>
              <a:schemeClr val="tx1"/>
            </a:solidFill>
            <a:latin typeface="Simplified Arabic" pitchFamily="18" charset="-78"/>
            <a:cs typeface="Simplified Arabic" pitchFamily="18" charset="-78"/>
          </a:endParaRPr>
        </a:p>
      </dgm:t>
    </dgm:pt>
    <dgm:pt modelId="{368CFDFA-E387-44DA-A382-989B15484468}">
      <dgm:prSet custT="1"/>
      <dgm:spPr/>
      <dgm:t>
        <a:bodyPr/>
        <a:lstStyle/>
        <a:p>
          <a:r>
            <a:rPr lang="ar-SA" sz="1400" b="1" smtClean="0">
              <a:solidFill>
                <a:schemeClr val="tx1"/>
              </a:solidFill>
              <a:latin typeface="Simplified Arabic" pitchFamily="18" charset="-78"/>
              <a:cs typeface="Simplified Arabic" pitchFamily="18" charset="-78"/>
            </a:rPr>
            <a:t>شريط القياس</a:t>
          </a:r>
          <a:endParaRPr lang="fr-FR" sz="1400">
            <a:solidFill>
              <a:schemeClr val="tx1"/>
            </a:solidFill>
            <a:latin typeface="Simplified Arabic" pitchFamily="18" charset="-78"/>
            <a:cs typeface="Simplified Arabic" pitchFamily="18" charset="-78"/>
          </a:endParaRPr>
        </a:p>
      </dgm:t>
    </dgm:pt>
    <dgm:pt modelId="{5182F89B-78EE-4F6E-9F9F-0897D04FDA71}" type="parTrans" cxnId="{6745BCA8-7150-4E75-83DA-BEC0CF5D2A31}">
      <dgm:prSet/>
      <dgm:spPr/>
      <dgm:t>
        <a:bodyPr/>
        <a:lstStyle/>
        <a:p>
          <a:endParaRPr lang="fr-FR" sz="3600">
            <a:solidFill>
              <a:schemeClr val="tx1"/>
            </a:solidFill>
            <a:latin typeface="Simplified Arabic" pitchFamily="18" charset="-78"/>
            <a:cs typeface="Simplified Arabic" pitchFamily="18" charset="-78"/>
          </a:endParaRPr>
        </a:p>
      </dgm:t>
    </dgm:pt>
    <dgm:pt modelId="{2748DA5C-3775-4153-A361-128095D7854E}" type="sibTrans" cxnId="{6745BCA8-7150-4E75-83DA-BEC0CF5D2A31}">
      <dgm:prSet/>
      <dgm:spPr>
        <a:ln>
          <a:solidFill>
            <a:schemeClr val="accent6">
              <a:lumMod val="50000"/>
            </a:schemeClr>
          </a:solidFill>
        </a:ln>
      </dgm:spPr>
      <dgm:t>
        <a:bodyPr/>
        <a:lstStyle/>
        <a:p>
          <a:endParaRPr lang="fr-FR" sz="3600">
            <a:solidFill>
              <a:schemeClr val="tx1"/>
            </a:solidFill>
            <a:latin typeface="Simplified Arabic" pitchFamily="18" charset="-78"/>
            <a:cs typeface="Simplified Arabic" pitchFamily="18" charset="-78"/>
          </a:endParaRPr>
        </a:p>
      </dgm:t>
    </dgm:pt>
    <dgm:pt modelId="{F662CDBD-C7E7-4A83-970B-04F0B6CAC515}">
      <dgm:prSet custT="1"/>
      <dgm:spPr>
        <a:solidFill>
          <a:srgbClr val="7030A0"/>
        </a:solidFill>
      </dgm:spPr>
      <dgm:t>
        <a:bodyPr/>
        <a:lstStyle/>
        <a:p>
          <a:r>
            <a:rPr lang="ar-SA" sz="1400" b="1" dirty="0" err="1" smtClean="0">
              <a:solidFill>
                <a:schemeClr val="tx1"/>
              </a:solidFill>
              <a:latin typeface="Simplified Arabic" pitchFamily="18" charset="-78"/>
              <a:cs typeface="Simplified Arabic" pitchFamily="18" charset="-78"/>
            </a:rPr>
            <a:t>البانتومتر</a:t>
          </a:r>
          <a:endParaRPr lang="fr-FR" sz="1400" dirty="0">
            <a:solidFill>
              <a:schemeClr val="tx1"/>
            </a:solidFill>
            <a:latin typeface="Simplified Arabic" pitchFamily="18" charset="-78"/>
            <a:cs typeface="Simplified Arabic" pitchFamily="18" charset="-78"/>
          </a:endParaRPr>
        </a:p>
      </dgm:t>
    </dgm:pt>
    <dgm:pt modelId="{3E7834A1-42C2-44F0-BDF5-6DCF7438C223}" type="parTrans" cxnId="{437C2105-C4BF-4F12-8422-E7C62B0714D2}">
      <dgm:prSet/>
      <dgm:spPr/>
      <dgm:t>
        <a:bodyPr/>
        <a:lstStyle/>
        <a:p>
          <a:endParaRPr lang="fr-FR" sz="3600">
            <a:solidFill>
              <a:schemeClr val="tx1"/>
            </a:solidFill>
            <a:latin typeface="Simplified Arabic" pitchFamily="18" charset="-78"/>
            <a:cs typeface="Simplified Arabic" pitchFamily="18" charset="-78"/>
          </a:endParaRPr>
        </a:p>
      </dgm:t>
    </dgm:pt>
    <dgm:pt modelId="{1109F494-BB9C-44D4-98FA-F8777AFBD4BC}" type="sibTrans" cxnId="{437C2105-C4BF-4F12-8422-E7C62B0714D2}">
      <dgm:prSet/>
      <dgm:spPr>
        <a:ln>
          <a:solidFill>
            <a:srgbClr val="FF0000"/>
          </a:solidFill>
        </a:ln>
      </dgm:spPr>
      <dgm:t>
        <a:bodyPr/>
        <a:lstStyle/>
        <a:p>
          <a:endParaRPr lang="fr-FR" sz="3600">
            <a:solidFill>
              <a:schemeClr val="tx1"/>
            </a:solidFill>
            <a:latin typeface="Simplified Arabic" pitchFamily="18" charset="-78"/>
            <a:cs typeface="Simplified Arabic" pitchFamily="18" charset="-78"/>
          </a:endParaRPr>
        </a:p>
      </dgm:t>
    </dgm:pt>
    <dgm:pt modelId="{202762AE-CAE9-4FCD-A4C4-46D037549465}">
      <dgm:prSet custT="1"/>
      <dgm:spPr/>
      <dgm:t>
        <a:bodyPr/>
        <a:lstStyle/>
        <a:p>
          <a:r>
            <a:rPr lang="ar-SA" sz="1400" b="1" dirty="0" smtClean="0">
              <a:solidFill>
                <a:schemeClr val="tx1"/>
              </a:solidFill>
              <a:latin typeface="Simplified Arabic" pitchFamily="18" charset="-78"/>
              <a:cs typeface="Simplified Arabic" pitchFamily="18" charset="-78"/>
            </a:rPr>
            <a:t>البوصلة </a:t>
          </a:r>
          <a:r>
            <a:rPr lang="ar-SA" sz="1400" b="1" dirty="0" err="1" smtClean="0">
              <a:solidFill>
                <a:schemeClr val="tx1"/>
              </a:solidFill>
              <a:latin typeface="Simplified Arabic" pitchFamily="18" charset="-78"/>
              <a:cs typeface="Simplified Arabic" pitchFamily="18" charset="-78"/>
            </a:rPr>
            <a:t>المنشورية</a:t>
          </a:r>
          <a:r>
            <a:rPr lang="ar-SA" sz="1400" b="1" dirty="0" smtClean="0">
              <a:solidFill>
                <a:schemeClr val="tx1"/>
              </a:solidFill>
              <a:latin typeface="Simplified Arabic" pitchFamily="18" charset="-78"/>
              <a:cs typeface="Simplified Arabic" pitchFamily="18" charset="-78"/>
            </a:rPr>
            <a:t> </a:t>
          </a:r>
          <a:endParaRPr lang="fr-FR" sz="1400" dirty="0">
            <a:solidFill>
              <a:schemeClr val="tx1"/>
            </a:solidFill>
            <a:latin typeface="Simplified Arabic" pitchFamily="18" charset="-78"/>
            <a:cs typeface="Simplified Arabic" pitchFamily="18" charset="-78"/>
          </a:endParaRPr>
        </a:p>
      </dgm:t>
    </dgm:pt>
    <dgm:pt modelId="{06B37E95-8901-4FFA-A02E-BEEA7513CAC7}" type="parTrans" cxnId="{7D47C19E-5C4E-4E2D-88C7-F93D80D06828}">
      <dgm:prSet/>
      <dgm:spPr/>
      <dgm:t>
        <a:bodyPr/>
        <a:lstStyle/>
        <a:p>
          <a:endParaRPr lang="fr-FR" sz="3600">
            <a:solidFill>
              <a:schemeClr val="tx1"/>
            </a:solidFill>
            <a:latin typeface="Simplified Arabic" pitchFamily="18" charset="-78"/>
            <a:cs typeface="Simplified Arabic" pitchFamily="18" charset="-78"/>
          </a:endParaRPr>
        </a:p>
      </dgm:t>
    </dgm:pt>
    <dgm:pt modelId="{48418A94-7816-4FF3-AEC2-89EA21B2A53A}" type="sibTrans" cxnId="{7D47C19E-5C4E-4E2D-88C7-F93D80D06828}">
      <dgm:prSet/>
      <dgm:spPr/>
      <dgm:t>
        <a:bodyPr/>
        <a:lstStyle/>
        <a:p>
          <a:endParaRPr lang="fr-FR" sz="3600">
            <a:solidFill>
              <a:schemeClr val="tx1"/>
            </a:solidFill>
            <a:latin typeface="Simplified Arabic" pitchFamily="18" charset="-78"/>
            <a:cs typeface="Simplified Arabic" pitchFamily="18" charset="-78"/>
          </a:endParaRPr>
        </a:p>
      </dgm:t>
    </dgm:pt>
    <dgm:pt modelId="{258CDD21-09D7-4074-8D3C-8F6FDD9C6199}">
      <dgm:prSet custT="1"/>
      <dgm:spPr>
        <a:solidFill>
          <a:schemeClr val="accent1">
            <a:lumMod val="75000"/>
          </a:schemeClr>
        </a:solidFill>
      </dgm:spPr>
      <dgm:t>
        <a:bodyPr/>
        <a:lstStyle/>
        <a:p>
          <a:r>
            <a:rPr lang="ar-SA" sz="1400" b="1" dirty="0" err="1" smtClean="0">
              <a:solidFill>
                <a:schemeClr val="tx1"/>
              </a:solidFill>
              <a:latin typeface="Simplified Arabic" pitchFamily="18" charset="-78"/>
              <a:cs typeface="Simplified Arabic" pitchFamily="18" charset="-78"/>
            </a:rPr>
            <a:t>ستيريوسكوب</a:t>
          </a:r>
          <a:endParaRPr lang="fr-FR" sz="1400" dirty="0">
            <a:solidFill>
              <a:schemeClr val="tx1"/>
            </a:solidFill>
            <a:latin typeface="Simplified Arabic" pitchFamily="18" charset="-78"/>
            <a:cs typeface="Simplified Arabic" pitchFamily="18" charset="-78"/>
          </a:endParaRPr>
        </a:p>
      </dgm:t>
    </dgm:pt>
    <dgm:pt modelId="{F98DF2BA-01F3-4F96-9B95-6968F1F99B86}" type="parTrans" cxnId="{89FE56C8-2E87-4983-9AA7-F6C604C8EA36}">
      <dgm:prSet/>
      <dgm:spPr/>
      <dgm:t>
        <a:bodyPr/>
        <a:lstStyle/>
        <a:p>
          <a:endParaRPr lang="fr-FR" sz="3600">
            <a:solidFill>
              <a:schemeClr val="tx1"/>
            </a:solidFill>
            <a:latin typeface="Simplified Arabic" pitchFamily="18" charset="-78"/>
            <a:cs typeface="Simplified Arabic" pitchFamily="18" charset="-78"/>
          </a:endParaRPr>
        </a:p>
      </dgm:t>
    </dgm:pt>
    <dgm:pt modelId="{0C792494-5EBD-479D-AF6A-F25F98E71684}" type="sibTrans" cxnId="{89FE56C8-2E87-4983-9AA7-F6C604C8EA36}">
      <dgm:prSet/>
      <dgm:spPr>
        <a:ln>
          <a:solidFill>
            <a:srgbClr val="0070C0"/>
          </a:solidFill>
        </a:ln>
      </dgm:spPr>
      <dgm:t>
        <a:bodyPr/>
        <a:lstStyle/>
        <a:p>
          <a:endParaRPr lang="fr-FR" sz="3600">
            <a:solidFill>
              <a:schemeClr val="tx1"/>
            </a:solidFill>
            <a:latin typeface="Simplified Arabic" pitchFamily="18" charset="-78"/>
            <a:cs typeface="Simplified Arabic" pitchFamily="18" charset="-78"/>
          </a:endParaRPr>
        </a:p>
      </dgm:t>
    </dgm:pt>
    <dgm:pt modelId="{E4928C6A-8B61-4120-B3CC-5E0D0F6666FE}" type="pres">
      <dgm:prSet presAssocID="{983ACBEC-ACD9-443A-8361-B04F0FADC4EF}" presName="cycle" presStyleCnt="0">
        <dgm:presLayoutVars>
          <dgm:dir/>
          <dgm:resizeHandles val="exact"/>
        </dgm:presLayoutVars>
      </dgm:prSet>
      <dgm:spPr/>
      <dgm:t>
        <a:bodyPr/>
        <a:lstStyle/>
        <a:p>
          <a:endParaRPr lang="fr-FR"/>
        </a:p>
      </dgm:t>
    </dgm:pt>
    <dgm:pt modelId="{9CC47483-3D99-4909-AB7D-8E95AA187505}" type="pres">
      <dgm:prSet presAssocID="{5756E68D-A22D-46C3-99FA-A18C5BFBD2D4}" presName="node" presStyleLbl="node1" presStyleIdx="0" presStyleCnt="10">
        <dgm:presLayoutVars>
          <dgm:bulletEnabled val="1"/>
        </dgm:presLayoutVars>
      </dgm:prSet>
      <dgm:spPr/>
      <dgm:t>
        <a:bodyPr/>
        <a:lstStyle/>
        <a:p>
          <a:endParaRPr lang="fr-FR"/>
        </a:p>
      </dgm:t>
    </dgm:pt>
    <dgm:pt modelId="{22B6DE29-0A9A-4193-87F2-F8BE9CDAE18D}" type="pres">
      <dgm:prSet presAssocID="{5756E68D-A22D-46C3-99FA-A18C5BFBD2D4}" presName="spNode" presStyleCnt="0"/>
      <dgm:spPr/>
    </dgm:pt>
    <dgm:pt modelId="{22B0BB10-5B75-4E49-85C6-B9E6A40F7DBF}" type="pres">
      <dgm:prSet presAssocID="{F0F96C50-20E9-46A7-BD38-9B0347EE3A3B}" presName="sibTrans" presStyleLbl="sibTrans1D1" presStyleIdx="0" presStyleCnt="10"/>
      <dgm:spPr/>
      <dgm:t>
        <a:bodyPr/>
        <a:lstStyle/>
        <a:p>
          <a:endParaRPr lang="fr-FR"/>
        </a:p>
      </dgm:t>
    </dgm:pt>
    <dgm:pt modelId="{D4E10550-F399-4F78-9643-01A640A7FB1C}" type="pres">
      <dgm:prSet presAssocID="{1CF57F12-76A4-4839-A2AA-C5A7DB60DCF5}" presName="node" presStyleLbl="node1" presStyleIdx="1" presStyleCnt="10" custScaleX="301223" custRadScaleRad="115191" custRadScaleInc="104414">
        <dgm:presLayoutVars>
          <dgm:bulletEnabled val="1"/>
        </dgm:presLayoutVars>
      </dgm:prSet>
      <dgm:spPr/>
      <dgm:t>
        <a:bodyPr/>
        <a:lstStyle/>
        <a:p>
          <a:endParaRPr lang="fr-FR"/>
        </a:p>
      </dgm:t>
    </dgm:pt>
    <dgm:pt modelId="{299CBF5A-30F2-4299-865F-931388C68524}" type="pres">
      <dgm:prSet presAssocID="{1CF57F12-76A4-4839-A2AA-C5A7DB60DCF5}" presName="spNode" presStyleCnt="0"/>
      <dgm:spPr/>
    </dgm:pt>
    <dgm:pt modelId="{267E5943-DE6E-4443-AF74-6A1DDD7143A4}" type="pres">
      <dgm:prSet presAssocID="{E85EB4D4-5278-455C-A2A1-5BFAA1B57843}" presName="sibTrans" presStyleLbl="sibTrans1D1" presStyleIdx="1" presStyleCnt="10"/>
      <dgm:spPr/>
      <dgm:t>
        <a:bodyPr/>
        <a:lstStyle/>
        <a:p>
          <a:endParaRPr lang="fr-FR"/>
        </a:p>
      </dgm:t>
    </dgm:pt>
    <dgm:pt modelId="{5DD1FCFC-F5E2-41B6-9E2B-4ECC25AC3689}" type="pres">
      <dgm:prSet presAssocID="{6943CADA-1E73-4A69-BCAB-CCD85F44F5FA}" presName="node" presStyleLbl="node1" presStyleIdx="2" presStyleCnt="10" custScaleX="302107" custRadScaleRad="119881" custRadScaleInc="51204">
        <dgm:presLayoutVars>
          <dgm:bulletEnabled val="1"/>
        </dgm:presLayoutVars>
      </dgm:prSet>
      <dgm:spPr/>
      <dgm:t>
        <a:bodyPr/>
        <a:lstStyle/>
        <a:p>
          <a:endParaRPr lang="fr-FR"/>
        </a:p>
      </dgm:t>
    </dgm:pt>
    <dgm:pt modelId="{B5FC60E2-A223-47A2-9108-B728EFC1404C}" type="pres">
      <dgm:prSet presAssocID="{6943CADA-1E73-4A69-BCAB-CCD85F44F5FA}" presName="spNode" presStyleCnt="0"/>
      <dgm:spPr/>
    </dgm:pt>
    <dgm:pt modelId="{5509B545-B9BF-4D5F-95A6-73F8C242CA08}" type="pres">
      <dgm:prSet presAssocID="{B743D136-966F-4408-A24D-05153FF87B13}" presName="sibTrans" presStyleLbl="sibTrans1D1" presStyleIdx="2" presStyleCnt="10"/>
      <dgm:spPr/>
      <dgm:t>
        <a:bodyPr/>
        <a:lstStyle/>
        <a:p>
          <a:endParaRPr lang="fr-FR"/>
        </a:p>
      </dgm:t>
    </dgm:pt>
    <dgm:pt modelId="{CE1DE8AC-6CA1-4DC8-B922-41AFFFC3DA5C}" type="pres">
      <dgm:prSet presAssocID="{A2E5D812-48F5-4E08-9BA5-DD84A18332AE}" presName="node" presStyleLbl="node1" presStyleIdx="3" presStyleCnt="10" custScaleX="269248" custRadScaleRad="125129" custRadScaleInc="-14751">
        <dgm:presLayoutVars>
          <dgm:bulletEnabled val="1"/>
        </dgm:presLayoutVars>
      </dgm:prSet>
      <dgm:spPr/>
      <dgm:t>
        <a:bodyPr/>
        <a:lstStyle/>
        <a:p>
          <a:endParaRPr lang="fr-FR"/>
        </a:p>
      </dgm:t>
    </dgm:pt>
    <dgm:pt modelId="{726EE49D-9755-48CC-AB29-F486471518CB}" type="pres">
      <dgm:prSet presAssocID="{A2E5D812-48F5-4E08-9BA5-DD84A18332AE}" presName="spNode" presStyleCnt="0"/>
      <dgm:spPr/>
    </dgm:pt>
    <dgm:pt modelId="{45BA70CF-D164-4C40-920D-A5E83A133B89}" type="pres">
      <dgm:prSet presAssocID="{D5A2E8A2-15D2-4801-B5C3-752DA9A5E9DF}" presName="sibTrans" presStyleLbl="sibTrans1D1" presStyleIdx="3" presStyleCnt="10"/>
      <dgm:spPr/>
      <dgm:t>
        <a:bodyPr/>
        <a:lstStyle/>
        <a:p>
          <a:endParaRPr lang="fr-FR"/>
        </a:p>
      </dgm:t>
    </dgm:pt>
    <dgm:pt modelId="{AF7EEE1F-6FF4-4045-875F-38C71554381F}" type="pres">
      <dgm:prSet presAssocID="{237D5751-77B1-4FDB-B145-5A5E35D3951F}" presName="node" presStyleLbl="node1" presStyleIdx="4" presStyleCnt="10" custScaleX="299774" custRadScaleRad="129609" custRadScaleInc="-156685">
        <dgm:presLayoutVars>
          <dgm:bulletEnabled val="1"/>
        </dgm:presLayoutVars>
      </dgm:prSet>
      <dgm:spPr/>
      <dgm:t>
        <a:bodyPr/>
        <a:lstStyle/>
        <a:p>
          <a:endParaRPr lang="fr-FR"/>
        </a:p>
      </dgm:t>
    </dgm:pt>
    <dgm:pt modelId="{0E9491F9-F26D-4FBA-8725-E179F7A3FBD5}" type="pres">
      <dgm:prSet presAssocID="{237D5751-77B1-4FDB-B145-5A5E35D3951F}" presName="spNode" presStyleCnt="0"/>
      <dgm:spPr/>
    </dgm:pt>
    <dgm:pt modelId="{0773C666-50E2-4507-A726-7D70911C49D1}" type="pres">
      <dgm:prSet presAssocID="{2E59D00C-3355-4E9C-8CB6-691B5A164B48}" presName="sibTrans" presStyleLbl="sibTrans1D1" presStyleIdx="4" presStyleCnt="10"/>
      <dgm:spPr/>
      <dgm:t>
        <a:bodyPr/>
        <a:lstStyle/>
        <a:p>
          <a:endParaRPr lang="fr-FR"/>
        </a:p>
      </dgm:t>
    </dgm:pt>
    <dgm:pt modelId="{C44251F2-A19C-426F-BE63-6812E8B77659}" type="pres">
      <dgm:prSet presAssocID="{368CFDFA-E387-44DA-A382-989B15484468}" presName="node" presStyleLbl="node1" presStyleIdx="5" presStyleCnt="10" custScaleX="199603" custRadScaleRad="98628" custRadScaleInc="-19240">
        <dgm:presLayoutVars>
          <dgm:bulletEnabled val="1"/>
        </dgm:presLayoutVars>
      </dgm:prSet>
      <dgm:spPr/>
      <dgm:t>
        <a:bodyPr/>
        <a:lstStyle/>
        <a:p>
          <a:endParaRPr lang="fr-FR"/>
        </a:p>
      </dgm:t>
    </dgm:pt>
    <dgm:pt modelId="{F1BC215D-ECE1-486A-8570-F9A268DC4E71}" type="pres">
      <dgm:prSet presAssocID="{368CFDFA-E387-44DA-A382-989B15484468}" presName="spNode" presStyleCnt="0"/>
      <dgm:spPr/>
    </dgm:pt>
    <dgm:pt modelId="{0F73FF82-3DC6-42D7-9DE9-692B3BCCE83C}" type="pres">
      <dgm:prSet presAssocID="{2748DA5C-3775-4153-A361-128095D7854E}" presName="sibTrans" presStyleLbl="sibTrans1D1" presStyleIdx="5" presStyleCnt="10"/>
      <dgm:spPr/>
      <dgm:t>
        <a:bodyPr/>
        <a:lstStyle/>
        <a:p>
          <a:endParaRPr lang="fr-FR"/>
        </a:p>
      </dgm:t>
    </dgm:pt>
    <dgm:pt modelId="{48AAA64A-FF26-4684-A512-18CAE07FB211}" type="pres">
      <dgm:prSet presAssocID="{11E6D910-972B-4807-8DFF-5E2DD98E3638}" presName="node" presStyleLbl="node1" presStyleIdx="6" presStyleCnt="10" custScaleX="272144" custRadScaleRad="94068" custRadScaleInc="101071">
        <dgm:presLayoutVars>
          <dgm:bulletEnabled val="1"/>
        </dgm:presLayoutVars>
      </dgm:prSet>
      <dgm:spPr/>
      <dgm:t>
        <a:bodyPr/>
        <a:lstStyle/>
        <a:p>
          <a:endParaRPr lang="fr-FR"/>
        </a:p>
      </dgm:t>
    </dgm:pt>
    <dgm:pt modelId="{2748BACF-F684-490C-856A-3401AB9EA9DC}" type="pres">
      <dgm:prSet presAssocID="{11E6D910-972B-4807-8DFF-5E2DD98E3638}" presName="spNode" presStyleCnt="0"/>
      <dgm:spPr/>
    </dgm:pt>
    <dgm:pt modelId="{88D2BEA2-2C82-4268-9EFE-BCC321ED8D4F}" type="pres">
      <dgm:prSet presAssocID="{DCC8174D-70AF-4B67-BD23-2C37464444D0}" presName="sibTrans" presStyleLbl="sibTrans1D1" presStyleIdx="6" presStyleCnt="10"/>
      <dgm:spPr/>
      <dgm:t>
        <a:bodyPr/>
        <a:lstStyle/>
        <a:p>
          <a:endParaRPr lang="fr-FR"/>
        </a:p>
      </dgm:t>
    </dgm:pt>
    <dgm:pt modelId="{AB18D5DE-16B3-4BC5-BD6E-CD260292081B}" type="pres">
      <dgm:prSet presAssocID="{258CDD21-09D7-4074-8D3C-8F6FDD9C6199}" presName="node" presStyleLbl="node1" presStyleIdx="7" presStyleCnt="10" custScaleX="272145" custRadScaleRad="99020" custRadScaleInc="76877">
        <dgm:presLayoutVars>
          <dgm:bulletEnabled val="1"/>
        </dgm:presLayoutVars>
      </dgm:prSet>
      <dgm:spPr/>
      <dgm:t>
        <a:bodyPr/>
        <a:lstStyle/>
        <a:p>
          <a:endParaRPr lang="fr-FR"/>
        </a:p>
      </dgm:t>
    </dgm:pt>
    <dgm:pt modelId="{3B0C821D-78C0-46AF-90CA-15C8438EC47A}" type="pres">
      <dgm:prSet presAssocID="{258CDD21-09D7-4074-8D3C-8F6FDD9C6199}" presName="spNode" presStyleCnt="0"/>
      <dgm:spPr/>
    </dgm:pt>
    <dgm:pt modelId="{133619C9-7BBA-45B8-B918-2D14DB8CEE07}" type="pres">
      <dgm:prSet presAssocID="{0C792494-5EBD-479D-AF6A-F25F98E71684}" presName="sibTrans" presStyleLbl="sibTrans1D1" presStyleIdx="7" presStyleCnt="10"/>
      <dgm:spPr/>
      <dgm:t>
        <a:bodyPr/>
        <a:lstStyle/>
        <a:p>
          <a:endParaRPr lang="fr-FR"/>
        </a:p>
      </dgm:t>
    </dgm:pt>
    <dgm:pt modelId="{60B153E1-D73D-4914-B85B-4B98CEB78A7B}" type="pres">
      <dgm:prSet presAssocID="{202762AE-CAE9-4FCD-A4C4-46D037549465}" presName="node" presStyleLbl="node1" presStyleIdx="8" presStyleCnt="10" custScaleX="281127">
        <dgm:presLayoutVars>
          <dgm:bulletEnabled val="1"/>
        </dgm:presLayoutVars>
      </dgm:prSet>
      <dgm:spPr/>
      <dgm:t>
        <a:bodyPr/>
        <a:lstStyle/>
        <a:p>
          <a:endParaRPr lang="fr-FR"/>
        </a:p>
      </dgm:t>
    </dgm:pt>
    <dgm:pt modelId="{040A3C3B-456D-4676-B89E-931B71331D68}" type="pres">
      <dgm:prSet presAssocID="{202762AE-CAE9-4FCD-A4C4-46D037549465}" presName="spNode" presStyleCnt="0"/>
      <dgm:spPr/>
    </dgm:pt>
    <dgm:pt modelId="{7D4ECCAA-B6FD-466C-9A56-631737EE3589}" type="pres">
      <dgm:prSet presAssocID="{48418A94-7816-4FF3-AEC2-89EA21B2A53A}" presName="sibTrans" presStyleLbl="sibTrans1D1" presStyleIdx="8" presStyleCnt="10"/>
      <dgm:spPr/>
      <dgm:t>
        <a:bodyPr/>
        <a:lstStyle/>
        <a:p>
          <a:endParaRPr lang="fr-FR"/>
        </a:p>
      </dgm:t>
    </dgm:pt>
    <dgm:pt modelId="{5F25F86D-E02E-47BA-97B4-65DA5D7ABBAE}" type="pres">
      <dgm:prSet presAssocID="{F662CDBD-C7E7-4A83-970B-04F0B6CAC515}" presName="node" presStyleLbl="node1" presStyleIdx="9" presStyleCnt="10" custScaleX="313896" custRadScaleRad="113125" custRadScaleInc="-140310">
        <dgm:presLayoutVars>
          <dgm:bulletEnabled val="1"/>
        </dgm:presLayoutVars>
      </dgm:prSet>
      <dgm:spPr/>
      <dgm:t>
        <a:bodyPr/>
        <a:lstStyle/>
        <a:p>
          <a:endParaRPr lang="fr-FR"/>
        </a:p>
      </dgm:t>
    </dgm:pt>
    <dgm:pt modelId="{DEBBD6D3-9011-4A74-8376-DA2C7CFAA2C8}" type="pres">
      <dgm:prSet presAssocID="{F662CDBD-C7E7-4A83-970B-04F0B6CAC515}" presName="spNode" presStyleCnt="0"/>
      <dgm:spPr/>
    </dgm:pt>
    <dgm:pt modelId="{A9037F66-6C5A-479B-87F0-620982D8D99C}" type="pres">
      <dgm:prSet presAssocID="{1109F494-BB9C-44D4-98FA-F8777AFBD4BC}" presName="sibTrans" presStyleLbl="sibTrans1D1" presStyleIdx="9" presStyleCnt="10"/>
      <dgm:spPr/>
      <dgm:t>
        <a:bodyPr/>
        <a:lstStyle/>
        <a:p>
          <a:endParaRPr lang="fr-FR"/>
        </a:p>
      </dgm:t>
    </dgm:pt>
  </dgm:ptLst>
  <dgm:cxnLst>
    <dgm:cxn modelId="{B0D9A81C-4971-4FE4-998F-A571709DB3FD}" type="presOf" srcId="{F0F96C50-20E9-46A7-BD38-9B0347EE3A3B}" destId="{22B0BB10-5B75-4E49-85C6-B9E6A40F7DBF}" srcOrd="0" destOrd="0" presId="urn:microsoft.com/office/officeart/2005/8/layout/cycle5"/>
    <dgm:cxn modelId="{9591A2D9-CF8C-49B2-B62F-0EF7F0AEB955}" type="presOf" srcId="{0C792494-5EBD-479D-AF6A-F25F98E71684}" destId="{133619C9-7BBA-45B8-B918-2D14DB8CEE07}" srcOrd="0" destOrd="0" presId="urn:microsoft.com/office/officeart/2005/8/layout/cycle5"/>
    <dgm:cxn modelId="{C83A5A29-C613-4F0F-9C88-7B5195781BA3}" type="presOf" srcId="{5756E68D-A22D-46C3-99FA-A18C5BFBD2D4}" destId="{9CC47483-3D99-4909-AB7D-8E95AA187505}" srcOrd="0" destOrd="0" presId="urn:microsoft.com/office/officeart/2005/8/layout/cycle5"/>
    <dgm:cxn modelId="{627782F2-3A4A-4D2C-9FA2-E6AC7B77D452}" type="presOf" srcId="{B743D136-966F-4408-A24D-05153FF87B13}" destId="{5509B545-B9BF-4D5F-95A6-73F8C242CA08}" srcOrd="0" destOrd="0" presId="urn:microsoft.com/office/officeart/2005/8/layout/cycle5"/>
    <dgm:cxn modelId="{E1396801-4DC5-4479-B353-D2FAD4C65114}" type="presOf" srcId="{6943CADA-1E73-4A69-BCAB-CCD85F44F5FA}" destId="{5DD1FCFC-F5E2-41B6-9E2B-4ECC25AC3689}" srcOrd="0" destOrd="0" presId="urn:microsoft.com/office/officeart/2005/8/layout/cycle5"/>
    <dgm:cxn modelId="{17F640F1-C421-4B0D-B1A8-5B367C86A057}" type="presOf" srcId="{202762AE-CAE9-4FCD-A4C4-46D037549465}" destId="{60B153E1-D73D-4914-B85B-4B98CEB78A7B}" srcOrd="0" destOrd="0" presId="urn:microsoft.com/office/officeart/2005/8/layout/cycle5"/>
    <dgm:cxn modelId="{8D575C24-85C7-4959-93BB-287B2DA5A724}" srcId="{983ACBEC-ACD9-443A-8361-B04F0FADC4EF}" destId="{6943CADA-1E73-4A69-BCAB-CCD85F44F5FA}" srcOrd="2" destOrd="0" parTransId="{B27785BD-4905-47B9-B12F-76ADB10DB2BB}" sibTransId="{B743D136-966F-4408-A24D-05153FF87B13}"/>
    <dgm:cxn modelId="{42738517-904F-4CED-8D1A-7CC15BC86DB3}" type="presOf" srcId="{368CFDFA-E387-44DA-A382-989B15484468}" destId="{C44251F2-A19C-426F-BE63-6812E8B77659}" srcOrd="0" destOrd="0" presId="urn:microsoft.com/office/officeart/2005/8/layout/cycle5"/>
    <dgm:cxn modelId="{23617EFA-AD8D-44C0-B010-C2860C3F827E}" type="presOf" srcId="{258CDD21-09D7-4074-8D3C-8F6FDD9C6199}" destId="{AB18D5DE-16B3-4BC5-BD6E-CD260292081B}" srcOrd="0" destOrd="0" presId="urn:microsoft.com/office/officeart/2005/8/layout/cycle5"/>
    <dgm:cxn modelId="{8BB80ED9-72B2-4E03-8B4A-2C4BFF9E78EB}" type="presOf" srcId="{983ACBEC-ACD9-443A-8361-B04F0FADC4EF}" destId="{E4928C6A-8B61-4120-B3CC-5E0D0F6666FE}" srcOrd="0" destOrd="0" presId="urn:microsoft.com/office/officeart/2005/8/layout/cycle5"/>
    <dgm:cxn modelId="{C512A220-DF27-4D84-B1AA-7DA9EB695A3F}" srcId="{983ACBEC-ACD9-443A-8361-B04F0FADC4EF}" destId="{237D5751-77B1-4FDB-B145-5A5E35D3951F}" srcOrd="4" destOrd="0" parTransId="{FDC5B408-EEA2-4694-AF14-60463D8E1594}" sibTransId="{2E59D00C-3355-4E9C-8CB6-691B5A164B48}"/>
    <dgm:cxn modelId="{2A8222D2-4EB2-469A-8CD9-52BEB1AFA4B7}" type="presOf" srcId="{1109F494-BB9C-44D4-98FA-F8777AFBD4BC}" destId="{A9037F66-6C5A-479B-87F0-620982D8D99C}" srcOrd="0" destOrd="0" presId="urn:microsoft.com/office/officeart/2005/8/layout/cycle5"/>
    <dgm:cxn modelId="{2FE8CA0C-477E-4F79-A4F0-C83F0ACAEBAF}" type="presOf" srcId="{D5A2E8A2-15D2-4801-B5C3-752DA9A5E9DF}" destId="{45BA70CF-D164-4C40-920D-A5E83A133B89}" srcOrd="0" destOrd="0" presId="urn:microsoft.com/office/officeart/2005/8/layout/cycle5"/>
    <dgm:cxn modelId="{FD87579A-3912-45A0-A07F-E334715D45F0}" type="presOf" srcId="{E85EB4D4-5278-455C-A2A1-5BFAA1B57843}" destId="{267E5943-DE6E-4443-AF74-6A1DDD7143A4}" srcOrd="0" destOrd="0" presId="urn:microsoft.com/office/officeart/2005/8/layout/cycle5"/>
    <dgm:cxn modelId="{6745BCA8-7150-4E75-83DA-BEC0CF5D2A31}" srcId="{983ACBEC-ACD9-443A-8361-B04F0FADC4EF}" destId="{368CFDFA-E387-44DA-A382-989B15484468}" srcOrd="5" destOrd="0" parTransId="{5182F89B-78EE-4F6E-9F9F-0897D04FDA71}" sibTransId="{2748DA5C-3775-4153-A361-128095D7854E}"/>
    <dgm:cxn modelId="{DE8181D3-81DD-4D5C-857D-A21084111604}" type="presOf" srcId="{1CF57F12-76A4-4839-A2AA-C5A7DB60DCF5}" destId="{D4E10550-F399-4F78-9643-01A640A7FB1C}" srcOrd="0" destOrd="0" presId="urn:microsoft.com/office/officeart/2005/8/layout/cycle5"/>
    <dgm:cxn modelId="{3625630A-9AC0-4B46-904C-292FE88450C6}" type="presOf" srcId="{2E59D00C-3355-4E9C-8CB6-691B5A164B48}" destId="{0773C666-50E2-4507-A726-7D70911C49D1}" srcOrd="0" destOrd="0" presId="urn:microsoft.com/office/officeart/2005/8/layout/cycle5"/>
    <dgm:cxn modelId="{631711F7-A6A9-4732-AFEE-72135F5869E4}" type="presOf" srcId="{237D5751-77B1-4FDB-B145-5A5E35D3951F}" destId="{AF7EEE1F-6FF4-4045-875F-38C71554381F}" srcOrd="0" destOrd="0" presId="urn:microsoft.com/office/officeart/2005/8/layout/cycle5"/>
    <dgm:cxn modelId="{7D47C19E-5C4E-4E2D-88C7-F93D80D06828}" srcId="{983ACBEC-ACD9-443A-8361-B04F0FADC4EF}" destId="{202762AE-CAE9-4FCD-A4C4-46D037549465}" srcOrd="8" destOrd="0" parTransId="{06B37E95-8901-4FFA-A02E-BEEA7513CAC7}" sibTransId="{48418A94-7816-4FF3-AEC2-89EA21B2A53A}"/>
    <dgm:cxn modelId="{FCD76E84-0C1C-4F03-9958-A41A321AB3D8}" srcId="{983ACBEC-ACD9-443A-8361-B04F0FADC4EF}" destId="{11E6D910-972B-4807-8DFF-5E2DD98E3638}" srcOrd="6" destOrd="0" parTransId="{153BFADC-C3D9-433E-8D3E-DA9BDFCE4BBD}" sibTransId="{DCC8174D-70AF-4B67-BD23-2C37464444D0}"/>
    <dgm:cxn modelId="{437C2105-C4BF-4F12-8422-E7C62B0714D2}" srcId="{983ACBEC-ACD9-443A-8361-B04F0FADC4EF}" destId="{F662CDBD-C7E7-4A83-970B-04F0B6CAC515}" srcOrd="9" destOrd="0" parTransId="{3E7834A1-42C2-44F0-BDF5-6DCF7438C223}" sibTransId="{1109F494-BB9C-44D4-98FA-F8777AFBD4BC}"/>
    <dgm:cxn modelId="{8B0EE2DC-DA26-4F6A-B123-1D061AF886AC}" type="presOf" srcId="{11E6D910-972B-4807-8DFF-5E2DD98E3638}" destId="{48AAA64A-FF26-4684-A512-18CAE07FB211}" srcOrd="0" destOrd="0" presId="urn:microsoft.com/office/officeart/2005/8/layout/cycle5"/>
    <dgm:cxn modelId="{73BE5ECF-6792-4668-B35E-2DADD64DE320}" srcId="{983ACBEC-ACD9-443A-8361-B04F0FADC4EF}" destId="{5756E68D-A22D-46C3-99FA-A18C5BFBD2D4}" srcOrd="0" destOrd="0" parTransId="{4B57CB08-5ED7-4920-A619-523DC395C665}" sibTransId="{F0F96C50-20E9-46A7-BD38-9B0347EE3A3B}"/>
    <dgm:cxn modelId="{47FBB737-11BF-48E0-8F0B-2D23B7E384B7}" type="presOf" srcId="{F662CDBD-C7E7-4A83-970B-04F0B6CAC515}" destId="{5F25F86D-E02E-47BA-97B4-65DA5D7ABBAE}" srcOrd="0" destOrd="0" presId="urn:microsoft.com/office/officeart/2005/8/layout/cycle5"/>
    <dgm:cxn modelId="{89FE56C8-2E87-4983-9AA7-F6C604C8EA36}" srcId="{983ACBEC-ACD9-443A-8361-B04F0FADC4EF}" destId="{258CDD21-09D7-4074-8D3C-8F6FDD9C6199}" srcOrd="7" destOrd="0" parTransId="{F98DF2BA-01F3-4F96-9B95-6968F1F99B86}" sibTransId="{0C792494-5EBD-479D-AF6A-F25F98E71684}"/>
    <dgm:cxn modelId="{6232B517-7A9D-47C9-953A-AF4AF53F31DB}" srcId="{983ACBEC-ACD9-443A-8361-B04F0FADC4EF}" destId="{A2E5D812-48F5-4E08-9BA5-DD84A18332AE}" srcOrd="3" destOrd="0" parTransId="{19736C38-25CA-4F15-AD28-2C3D4AE7634D}" sibTransId="{D5A2E8A2-15D2-4801-B5C3-752DA9A5E9DF}"/>
    <dgm:cxn modelId="{52F9DD0E-4512-4C7A-9364-F4960D0C1DC0}" type="presOf" srcId="{A2E5D812-48F5-4E08-9BA5-DD84A18332AE}" destId="{CE1DE8AC-6CA1-4DC8-B922-41AFFFC3DA5C}" srcOrd="0" destOrd="0" presId="urn:microsoft.com/office/officeart/2005/8/layout/cycle5"/>
    <dgm:cxn modelId="{9013DE56-3E05-4DC4-8D7C-7C871FF21720}" type="presOf" srcId="{2748DA5C-3775-4153-A361-128095D7854E}" destId="{0F73FF82-3DC6-42D7-9DE9-692B3BCCE83C}" srcOrd="0" destOrd="0" presId="urn:microsoft.com/office/officeart/2005/8/layout/cycle5"/>
    <dgm:cxn modelId="{1C710349-D809-44F4-989D-7013317903E1}" type="presOf" srcId="{48418A94-7816-4FF3-AEC2-89EA21B2A53A}" destId="{7D4ECCAA-B6FD-466C-9A56-631737EE3589}" srcOrd="0" destOrd="0" presId="urn:microsoft.com/office/officeart/2005/8/layout/cycle5"/>
    <dgm:cxn modelId="{1FA459D2-4497-4555-BC20-A2AE3A261230}" srcId="{983ACBEC-ACD9-443A-8361-B04F0FADC4EF}" destId="{1CF57F12-76A4-4839-A2AA-C5A7DB60DCF5}" srcOrd="1" destOrd="0" parTransId="{6C0786EB-E079-4F9D-A0C9-D373EA2212AD}" sibTransId="{E85EB4D4-5278-455C-A2A1-5BFAA1B57843}"/>
    <dgm:cxn modelId="{98D207DB-EF9D-44EC-9F6C-08E2E9EA62FC}" type="presOf" srcId="{DCC8174D-70AF-4B67-BD23-2C37464444D0}" destId="{88D2BEA2-2C82-4268-9EFE-BCC321ED8D4F}" srcOrd="0" destOrd="0" presId="urn:microsoft.com/office/officeart/2005/8/layout/cycle5"/>
    <dgm:cxn modelId="{095926C2-2113-41F8-B605-90C10414BB88}" type="presParOf" srcId="{E4928C6A-8B61-4120-B3CC-5E0D0F6666FE}" destId="{9CC47483-3D99-4909-AB7D-8E95AA187505}" srcOrd="0" destOrd="0" presId="urn:microsoft.com/office/officeart/2005/8/layout/cycle5"/>
    <dgm:cxn modelId="{0F5C2006-CCE1-46A0-8D0F-2744A05E2ECB}" type="presParOf" srcId="{E4928C6A-8B61-4120-B3CC-5E0D0F6666FE}" destId="{22B6DE29-0A9A-4193-87F2-F8BE9CDAE18D}" srcOrd="1" destOrd="0" presId="urn:microsoft.com/office/officeart/2005/8/layout/cycle5"/>
    <dgm:cxn modelId="{46AFBFCD-781B-4BD3-8BB6-C8144BC4A5CA}" type="presParOf" srcId="{E4928C6A-8B61-4120-B3CC-5E0D0F6666FE}" destId="{22B0BB10-5B75-4E49-85C6-B9E6A40F7DBF}" srcOrd="2" destOrd="0" presId="urn:microsoft.com/office/officeart/2005/8/layout/cycle5"/>
    <dgm:cxn modelId="{FDEDE954-1093-40D5-9CE6-5A6423899FAF}" type="presParOf" srcId="{E4928C6A-8B61-4120-B3CC-5E0D0F6666FE}" destId="{D4E10550-F399-4F78-9643-01A640A7FB1C}" srcOrd="3" destOrd="0" presId="urn:microsoft.com/office/officeart/2005/8/layout/cycle5"/>
    <dgm:cxn modelId="{2B751357-72B3-4480-BE6A-A376C6731142}" type="presParOf" srcId="{E4928C6A-8B61-4120-B3CC-5E0D0F6666FE}" destId="{299CBF5A-30F2-4299-865F-931388C68524}" srcOrd="4" destOrd="0" presId="urn:microsoft.com/office/officeart/2005/8/layout/cycle5"/>
    <dgm:cxn modelId="{D3E0174C-0B0F-4D09-8C91-FA0F7171B28D}" type="presParOf" srcId="{E4928C6A-8B61-4120-B3CC-5E0D0F6666FE}" destId="{267E5943-DE6E-4443-AF74-6A1DDD7143A4}" srcOrd="5" destOrd="0" presId="urn:microsoft.com/office/officeart/2005/8/layout/cycle5"/>
    <dgm:cxn modelId="{9B1196CE-0B59-4E0E-8258-EE7A94A21A17}" type="presParOf" srcId="{E4928C6A-8B61-4120-B3CC-5E0D0F6666FE}" destId="{5DD1FCFC-F5E2-41B6-9E2B-4ECC25AC3689}" srcOrd="6" destOrd="0" presId="urn:microsoft.com/office/officeart/2005/8/layout/cycle5"/>
    <dgm:cxn modelId="{1F9C89F6-2FC0-4772-BB86-A4570B6EF2BA}" type="presParOf" srcId="{E4928C6A-8B61-4120-B3CC-5E0D0F6666FE}" destId="{B5FC60E2-A223-47A2-9108-B728EFC1404C}" srcOrd="7" destOrd="0" presId="urn:microsoft.com/office/officeart/2005/8/layout/cycle5"/>
    <dgm:cxn modelId="{BA667BEE-D91A-4E7E-B8DA-81635DAE1734}" type="presParOf" srcId="{E4928C6A-8B61-4120-B3CC-5E0D0F6666FE}" destId="{5509B545-B9BF-4D5F-95A6-73F8C242CA08}" srcOrd="8" destOrd="0" presId="urn:microsoft.com/office/officeart/2005/8/layout/cycle5"/>
    <dgm:cxn modelId="{EC8DC733-DB0A-400C-B217-4C43C1CD99E8}" type="presParOf" srcId="{E4928C6A-8B61-4120-B3CC-5E0D0F6666FE}" destId="{CE1DE8AC-6CA1-4DC8-B922-41AFFFC3DA5C}" srcOrd="9" destOrd="0" presId="urn:microsoft.com/office/officeart/2005/8/layout/cycle5"/>
    <dgm:cxn modelId="{FC4819AA-2C0E-49DC-9551-9567842B8966}" type="presParOf" srcId="{E4928C6A-8B61-4120-B3CC-5E0D0F6666FE}" destId="{726EE49D-9755-48CC-AB29-F486471518CB}" srcOrd="10" destOrd="0" presId="urn:microsoft.com/office/officeart/2005/8/layout/cycle5"/>
    <dgm:cxn modelId="{49F6AA53-07C3-45E5-91D6-5BDFC3B1AAAF}" type="presParOf" srcId="{E4928C6A-8B61-4120-B3CC-5E0D0F6666FE}" destId="{45BA70CF-D164-4C40-920D-A5E83A133B89}" srcOrd="11" destOrd="0" presId="urn:microsoft.com/office/officeart/2005/8/layout/cycle5"/>
    <dgm:cxn modelId="{3A0DABC4-6A05-43E4-AE51-19F2F80E9F02}" type="presParOf" srcId="{E4928C6A-8B61-4120-B3CC-5E0D0F6666FE}" destId="{AF7EEE1F-6FF4-4045-875F-38C71554381F}" srcOrd="12" destOrd="0" presId="urn:microsoft.com/office/officeart/2005/8/layout/cycle5"/>
    <dgm:cxn modelId="{E3A129A9-8A65-41BB-9301-56C40CB539FE}" type="presParOf" srcId="{E4928C6A-8B61-4120-B3CC-5E0D0F6666FE}" destId="{0E9491F9-F26D-4FBA-8725-E179F7A3FBD5}" srcOrd="13" destOrd="0" presId="urn:microsoft.com/office/officeart/2005/8/layout/cycle5"/>
    <dgm:cxn modelId="{04870A43-4284-494E-A902-2B71BFB3BD9F}" type="presParOf" srcId="{E4928C6A-8B61-4120-B3CC-5E0D0F6666FE}" destId="{0773C666-50E2-4507-A726-7D70911C49D1}" srcOrd="14" destOrd="0" presId="urn:microsoft.com/office/officeart/2005/8/layout/cycle5"/>
    <dgm:cxn modelId="{A68953A0-DF9D-4206-BA6E-2B102D7E085A}" type="presParOf" srcId="{E4928C6A-8B61-4120-B3CC-5E0D0F6666FE}" destId="{C44251F2-A19C-426F-BE63-6812E8B77659}" srcOrd="15" destOrd="0" presId="urn:microsoft.com/office/officeart/2005/8/layout/cycle5"/>
    <dgm:cxn modelId="{D4550302-7964-43AA-BAF3-E03392B63783}" type="presParOf" srcId="{E4928C6A-8B61-4120-B3CC-5E0D0F6666FE}" destId="{F1BC215D-ECE1-486A-8570-F9A268DC4E71}" srcOrd="16" destOrd="0" presId="urn:microsoft.com/office/officeart/2005/8/layout/cycle5"/>
    <dgm:cxn modelId="{73B7570E-E916-474E-A165-94EEE53F1280}" type="presParOf" srcId="{E4928C6A-8B61-4120-B3CC-5E0D0F6666FE}" destId="{0F73FF82-3DC6-42D7-9DE9-692B3BCCE83C}" srcOrd="17" destOrd="0" presId="urn:microsoft.com/office/officeart/2005/8/layout/cycle5"/>
    <dgm:cxn modelId="{FE29277C-56A8-49D2-AC16-2C1DB0D3E45C}" type="presParOf" srcId="{E4928C6A-8B61-4120-B3CC-5E0D0F6666FE}" destId="{48AAA64A-FF26-4684-A512-18CAE07FB211}" srcOrd="18" destOrd="0" presId="urn:microsoft.com/office/officeart/2005/8/layout/cycle5"/>
    <dgm:cxn modelId="{41C47A18-B2E6-418F-B622-B61D7C65AEF5}" type="presParOf" srcId="{E4928C6A-8B61-4120-B3CC-5E0D0F6666FE}" destId="{2748BACF-F684-490C-856A-3401AB9EA9DC}" srcOrd="19" destOrd="0" presId="urn:microsoft.com/office/officeart/2005/8/layout/cycle5"/>
    <dgm:cxn modelId="{AA88521B-6719-4695-BC99-7E4948A22A4E}" type="presParOf" srcId="{E4928C6A-8B61-4120-B3CC-5E0D0F6666FE}" destId="{88D2BEA2-2C82-4268-9EFE-BCC321ED8D4F}" srcOrd="20" destOrd="0" presId="urn:microsoft.com/office/officeart/2005/8/layout/cycle5"/>
    <dgm:cxn modelId="{02D76B77-39CD-4FB1-831A-AA43CBAFB76B}" type="presParOf" srcId="{E4928C6A-8B61-4120-B3CC-5E0D0F6666FE}" destId="{AB18D5DE-16B3-4BC5-BD6E-CD260292081B}" srcOrd="21" destOrd="0" presId="urn:microsoft.com/office/officeart/2005/8/layout/cycle5"/>
    <dgm:cxn modelId="{1C846941-9EB2-40FB-A638-DF495DEF76D8}" type="presParOf" srcId="{E4928C6A-8B61-4120-B3CC-5E0D0F6666FE}" destId="{3B0C821D-78C0-46AF-90CA-15C8438EC47A}" srcOrd="22" destOrd="0" presId="urn:microsoft.com/office/officeart/2005/8/layout/cycle5"/>
    <dgm:cxn modelId="{A3AC207F-34E6-48FB-AAFD-919E428E9EF6}" type="presParOf" srcId="{E4928C6A-8B61-4120-B3CC-5E0D0F6666FE}" destId="{133619C9-7BBA-45B8-B918-2D14DB8CEE07}" srcOrd="23" destOrd="0" presId="urn:microsoft.com/office/officeart/2005/8/layout/cycle5"/>
    <dgm:cxn modelId="{DDC4D0D3-B889-4B64-A7B9-3B24461BEB36}" type="presParOf" srcId="{E4928C6A-8B61-4120-B3CC-5E0D0F6666FE}" destId="{60B153E1-D73D-4914-B85B-4B98CEB78A7B}" srcOrd="24" destOrd="0" presId="urn:microsoft.com/office/officeart/2005/8/layout/cycle5"/>
    <dgm:cxn modelId="{70908ADA-E912-4356-9ED2-30C39B82BCEA}" type="presParOf" srcId="{E4928C6A-8B61-4120-B3CC-5E0D0F6666FE}" destId="{040A3C3B-456D-4676-B89E-931B71331D68}" srcOrd="25" destOrd="0" presId="urn:microsoft.com/office/officeart/2005/8/layout/cycle5"/>
    <dgm:cxn modelId="{9B26A277-56AA-4267-B853-E3873DFED44E}" type="presParOf" srcId="{E4928C6A-8B61-4120-B3CC-5E0D0F6666FE}" destId="{7D4ECCAA-B6FD-466C-9A56-631737EE3589}" srcOrd="26" destOrd="0" presId="urn:microsoft.com/office/officeart/2005/8/layout/cycle5"/>
    <dgm:cxn modelId="{09F02E1E-5488-4900-894D-B656ADC8EE1A}" type="presParOf" srcId="{E4928C6A-8B61-4120-B3CC-5E0D0F6666FE}" destId="{5F25F86D-E02E-47BA-97B4-65DA5D7ABBAE}" srcOrd="27" destOrd="0" presId="urn:microsoft.com/office/officeart/2005/8/layout/cycle5"/>
    <dgm:cxn modelId="{21E5BB65-985E-4E09-AB78-F35604D69572}" type="presParOf" srcId="{E4928C6A-8B61-4120-B3CC-5E0D0F6666FE}" destId="{DEBBD6D3-9011-4A74-8376-DA2C7CFAA2C8}" srcOrd="28" destOrd="0" presId="urn:microsoft.com/office/officeart/2005/8/layout/cycle5"/>
    <dgm:cxn modelId="{A72DEE40-0FBA-474F-9146-75064279BCB7}" type="presParOf" srcId="{E4928C6A-8B61-4120-B3CC-5E0D0F6666FE}" destId="{A9037F66-6C5A-479B-87F0-620982D8D99C}" srcOrd="29"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4DA698-4EB4-47CA-8940-F2E98B8A3309}">
      <dsp:nvSpPr>
        <dsp:cNvPr id="0" name=""/>
        <dsp:cNvSpPr/>
      </dsp:nvSpPr>
      <dsp:spPr>
        <a:xfrm>
          <a:off x="0" y="518"/>
          <a:ext cx="8748464" cy="0"/>
        </a:xfrm>
        <a:prstGeom prst="line">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3E37AAE-1FB1-4B27-9E03-2FA27FDD3FA7}">
      <dsp:nvSpPr>
        <dsp:cNvPr id="0" name=""/>
        <dsp:cNvSpPr/>
      </dsp:nvSpPr>
      <dsp:spPr>
        <a:xfrm>
          <a:off x="0" y="518"/>
          <a:ext cx="8748464" cy="60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ar-DZ" sz="2000" b="1" kern="1200" dirty="0" smtClean="0">
              <a:latin typeface="Simplified Arabic" pitchFamily="18" charset="-78"/>
              <a:cs typeface="Simplified Arabic" pitchFamily="18" charset="-78"/>
            </a:rPr>
            <a:t>المبحث </a:t>
          </a:r>
          <a:r>
            <a:rPr lang="ar-DZ" sz="2000" b="1" kern="1200" dirty="0" err="1" smtClean="0">
              <a:latin typeface="Simplified Arabic" pitchFamily="18" charset="-78"/>
              <a:cs typeface="Simplified Arabic" pitchFamily="18" charset="-78"/>
            </a:rPr>
            <a:t>الاول </a:t>
          </a:r>
          <a:r>
            <a:rPr lang="ar-DZ" sz="2000" b="1" kern="1200" dirty="0" smtClean="0">
              <a:latin typeface="Simplified Arabic" pitchFamily="18" charset="-78"/>
              <a:cs typeface="Simplified Arabic" pitchFamily="18" charset="-78"/>
            </a:rPr>
            <a:t>:  مفاهيم اساسية عن الخريطة و علم الخرائط </a:t>
          </a:r>
        </a:p>
      </dsp:txBody>
      <dsp:txXfrm>
        <a:off x="0" y="518"/>
        <a:ext cx="8748464" cy="606776"/>
      </dsp:txXfrm>
    </dsp:sp>
    <dsp:sp modelId="{68FE0408-F810-41D3-B7B6-50547F63C1C0}">
      <dsp:nvSpPr>
        <dsp:cNvPr id="0" name=""/>
        <dsp:cNvSpPr/>
      </dsp:nvSpPr>
      <dsp:spPr>
        <a:xfrm>
          <a:off x="0" y="607295"/>
          <a:ext cx="8748464" cy="0"/>
        </a:xfrm>
        <a:prstGeom prst="line">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D1560B3A-100C-4D4D-B016-421940CDEA84}">
      <dsp:nvSpPr>
        <dsp:cNvPr id="0" name=""/>
        <dsp:cNvSpPr/>
      </dsp:nvSpPr>
      <dsp:spPr>
        <a:xfrm>
          <a:off x="0" y="607295"/>
          <a:ext cx="8748464" cy="60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ar-DZ" sz="2000" b="1" kern="1200" dirty="0" smtClean="0">
              <a:latin typeface="Simplified Arabic" pitchFamily="18" charset="-78"/>
              <a:cs typeface="Simplified Arabic" pitchFamily="18" charset="-78"/>
            </a:rPr>
            <a:t>المبحث </a:t>
          </a:r>
          <a:r>
            <a:rPr lang="ar-DZ" sz="2000" b="1" kern="1200" dirty="0" err="1" smtClean="0">
              <a:latin typeface="Simplified Arabic" pitchFamily="18" charset="-78"/>
              <a:cs typeface="Simplified Arabic" pitchFamily="18" charset="-78"/>
            </a:rPr>
            <a:t>الثاني </a:t>
          </a:r>
          <a:r>
            <a:rPr lang="ar-DZ" sz="2000" b="1" kern="1200" dirty="0" smtClean="0">
              <a:latin typeface="Simplified Arabic" pitchFamily="18" charset="-78"/>
              <a:cs typeface="Simplified Arabic" pitchFamily="18" charset="-78"/>
            </a:rPr>
            <a:t>: عرض تطور رسم </a:t>
          </a:r>
          <a:r>
            <a:rPr lang="ar-DZ" sz="2000" b="1" kern="1200" dirty="0" err="1" smtClean="0">
              <a:latin typeface="Simplified Arabic" pitchFamily="18" charset="-78"/>
              <a:cs typeface="Simplified Arabic" pitchFamily="18" charset="-78"/>
            </a:rPr>
            <a:t>الخرائط،</a:t>
          </a:r>
          <a:r>
            <a:rPr lang="ar-DZ" sz="2000" b="1" kern="1200" dirty="0" smtClean="0">
              <a:latin typeface="Simplified Arabic" pitchFamily="18" charset="-78"/>
              <a:cs typeface="Simplified Arabic" pitchFamily="18" charset="-78"/>
            </a:rPr>
            <a:t> </a:t>
          </a:r>
          <a:r>
            <a:rPr lang="ar-SA" sz="2000" b="1" kern="1200" dirty="0" smtClean="0">
              <a:latin typeface="Simplified Arabic" pitchFamily="18" charset="-78"/>
              <a:cs typeface="Simplified Arabic" pitchFamily="18" charset="-78"/>
            </a:rPr>
            <a:t>تصنیف و انواع  </a:t>
          </a:r>
          <a:r>
            <a:rPr lang="ar-SA" sz="2000" b="1" kern="1200" dirty="0" err="1" smtClean="0">
              <a:latin typeface="Simplified Arabic" pitchFamily="18" charset="-78"/>
              <a:cs typeface="Simplified Arabic" pitchFamily="18" charset="-78"/>
            </a:rPr>
            <a:t>الخرا</a:t>
          </a:r>
          <a:r>
            <a:rPr lang="ar-SA" sz="2000" b="1" kern="1200" dirty="0" smtClean="0">
              <a:latin typeface="Simplified Arabic" pitchFamily="18" charset="-78"/>
              <a:cs typeface="Simplified Arabic" pitchFamily="18" charset="-78"/>
            </a:rPr>
            <a:t> </a:t>
          </a:r>
          <a:r>
            <a:rPr lang="ar-SA" sz="2000" b="1" kern="1200" dirty="0" err="1" smtClean="0">
              <a:latin typeface="Simplified Arabic" pitchFamily="18" charset="-78"/>
              <a:cs typeface="Simplified Arabic" pitchFamily="18" charset="-78"/>
            </a:rPr>
            <a:t>ئط</a:t>
          </a:r>
          <a:r>
            <a:rPr lang="fr-FR" sz="2000" b="1" kern="1200" dirty="0" smtClean="0">
              <a:latin typeface="Simplified Arabic" pitchFamily="18" charset="-78"/>
              <a:cs typeface="Simplified Arabic" pitchFamily="18" charset="-78"/>
            </a:rPr>
            <a:t>:</a:t>
          </a:r>
          <a:endParaRPr lang="fr-FR" sz="2000" kern="1200" dirty="0" smtClean="0">
            <a:latin typeface="Simplified Arabic" pitchFamily="18" charset="-78"/>
            <a:cs typeface="Simplified Arabic" pitchFamily="18" charset="-78"/>
          </a:endParaRPr>
        </a:p>
      </dsp:txBody>
      <dsp:txXfrm>
        <a:off x="0" y="607295"/>
        <a:ext cx="8748464" cy="606776"/>
      </dsp:txXfrm>
    </dsp:sp>
    <dsp:sp modelId="{6957676A-DAFD-47BA-BE5B-24585F2398F2}">
      <dsp:nvSpPr>
        <dsp:cNvPr id="0" name=""/>
        <dsp:cNvSpPr/>
      </dsp:nvSpPr>
      <dsp:spPr>
        <a:xfrm>
          <a:off x="0" y="1214071"/>
          <a:ext cx="8748464" cy="0"/>
        </a:xfrm>
        <a:prstGeom prst="line">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F6CD6A3-53B9-4C42-B0BE-BC206A855BA7}">
      <dsp:nvSpPr>
        <dsp:cNvPr id="0" name=""/>
        <dsp:cNvSpPr/>
      </dsp:nvSpPr>
      <dsp:spPr>
        <a:xfrm>
          <a:off x="0" y="1214071"/>
          <a:ext cx="8748464" cy="60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ar-DZ" sz="2000" b="1" kern="1200" dirty="0" smtClean="0">
              <a:latin typeface="Simplified Arabic" pitchFamily="18" charset="-78"/>
              <a:cs typeface="Simplified Arabic" pitchFamily="18" charset="-78"/>
            </a:rPr>
            <a:t>المبحث الثالث: محتويات </a:t>
          </a:r>
          <a:r>
            <a:rPr lang="ar-DZ" sz="2000" b="1" kern="1200" dirty="0" err="1" smtClean="0">
              <a:latin typeface="Simplified Arabic" pitchFamily="18" charset="-78"/>
              <a:cs typeface="Simplified Arabic" pitchFamily="18" charset="-78"/>
            </a:rPr>
            <a:t>الخريطة </a:t>
          </a:r>
          <a:r>
            <a:rPr lang="ar-DZ" sz="2000" b="1" kern="1200" dirty="0" smtClean="0">
              <a:latin typeface="Simplified Arabic" pitchFamily="18" charset="-78"/>
              <a:cs typeface="Simplified Arabic" pitchFamily="18" charset="-78"/>
            </a:rPr>
            <a:t>( العناصر المكونة للخريطة</a:t>
          </a:r>
          <a:r>
            <a:rPr lang="ar-DZ" sz="2000" b="1" kern="1200" dirty="0" err="1" smtClean="0">
              <a:latin typeface="Simplified Arabic" pitchFamily="18" charset="-78"/>
              <a:cs typeface="Simplified Arabic" pitchFamily="18" charset="-78"/>
            </a:rPr>
            <a:t>)</a:t>
          </a:r>
          <a:r>
            <a:rPr lang="ar-DZ" sz="2000" b="1" kern="1200" dirty="0" smtClean="0">
              <a:latin typeface="Simplified Arabic" pitchFamily="18" charset="-78"/>
              <a:cs typeface="Simplified Arabic" pitchFamily="18" charset="-78"/>
            </a:rPr>
            <a:t> </a:t>
          </a:r>
          <a:endParaRPr lang="fr-FR" sz="2000" kern="1200" dirty="0" smtClean="0">
            <a:latin typeface="Simplified Arabic" pitchFamily="18" charset="-78"/>
            <a:cs typeface="Simplified Arabic" pitchFamily="18" charset="-78"/>
          </a:endParaRPr>
        </a:p>
      </dsp:txBody>
      <dsp:txXfrm>
        <a:off x="0" y="1214071"/>
        <a:ext cx="8748464" cy="606776"/>
      </dsp:txXfrm>
    </dsp:sp>
    <dsp:sp modelId="{30290529-2D06-4AAA-8873-212C76D0645E}">
      <dsp:nvSpPr>
        <dsp:cNvPr id="0" name=""/>
        <dsp:cNvSpPr/>
      </dsp:nvSpPr>
      <dsp:spPr>
        <a:xfrm>
          <a:off x="0" y="1820847"/>
          <a:ext cx="8748464" cy="0"/>
        </a:xfrm>
        <a:prstGeom prst="line">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81EF745E-13F3-4996-ADBA-2320B4ECF5C2}">
      <dsp:nvSpPr>
        <dsp:cNvPr id="0" name=""/>
        <dsp:cNvSpPr/>
      </dsp:nvSpPr>
      <dsp:spPr>
        <a:xfrm>
          <a:off x="0" y="1820847"/>
          <a:ext cx="8748464" cy="60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ar-DZ" sz="2000" b="1" kern="1200" dirty="0" smtClean="0"/>
            <a:t>المبحث </a:t>
          </a:r>
          <a:r>
            <a:rPr lang="ar-DZ" sz="2000" b="1" kern="1200" dirty="0" err="1" smtClean="0"/>
            <a:t>الرابع</a:t>
          </a:r>
          <a:r>
            <a:rPr lang="ar-DZ" sz="2000" kern="1200" dirty="0" err="1" smtClean="0"/>
            <a:t> </a:t>
          </a:r>
          <a:r>
            <a:rPr lang="ar-DZ" sz="2000" kern="1200" dirty="0" smtClean="0"/>
            <a:t>: </a:t>
          </a:r>
          <a:r>
            <a:rPr lang="ar-DZ" sz="2000" b="1" kern="1200" dirty="0" smtClean="0"/>
            <a:t>مقياس الخريطة      </a:t>
          </a:r>
          <a:r>
            <a:rPr lang="fr-FR" altLang="ar-BH" sz="2000" b="1" kern="1200" dirty="0" smtClean="0">
              <a:latin typeface="Simplified Arabic" pitchFamily="18" charset="-78"/>
              <a:cs typeface="Simplified Arabic" pitchFamily="18" charset="-78"/>
            </a:rPr>
            <a:t> </a:t>
          </a:r>
          <a:endParaRPr lang="ar-DZ" altLang="ar-BH" sz="2000" b="1" kern="1200" dirty="0" smtClean="0">
            <a:latin typeface="Simplified Arabic" pitchFamily="18" charset="-78"/>
            <a:cs typeface="Simplified Arabic" pitchFamily="18" charset="-78"/>
          </a:endParaRPr>
        </a:p>
        <a:p>
          <a:pPr lvl="0" algn="r" defTabSz="889000" rtl="1">
            <a:lnSpc>
              <a:spcPct val="90000"/>
            </a:lnSpc>
            <a:spcBef>
              <a:spcPct val="0"/>
            </a:spcBef>
            <a:spcAft>
              <a:spcPct val="35000"/>
            </a:spcAft>
          </a:pPr>
          <a:r>
            <a:rPr lang="ar-DZ" sz="2000" b="1" kern="1200" dirty="0" smtClean="0">
              <a:latin typeface="Simplified Arabic" pitchFamily="18" charset="-78"/>
              <a:cs typeface="Simplified Arabic" pitchFamily="18" charset="-78"/>
            </a:rPr>
            <a:t>المبحث </a:t>
          </a:r>
          <a:r>
            <a:rPr lang="ar-DZ" sz="2000" b="1" kern="1200" dirty="0" err="1" smtClean="0">
              <a:latin typeface="Simplified Arabic" pitchFamily="18" charset="-78"/>
              <a:cs typeface="Simplified Arabic" pitchFamily="18" charset="-78"/>
            </a:rPr>
            <a:t>الخامس</a:t>
          </a:r>
          <a:r>
            <a:rPr lang="ar-DZ" sz="2000" kern="1200" dirty="0" err="1" smtClean="0">
              <a:latin typeface="Simplified Arabic" pitchFamily="18" charset="-78"/>
              <a:cs typeface="Simplified Arabic" pitchFamily="18" charset="-78"/>
            </a:rPr>
            <a:t> :</a:t>
          </a:r>
          <a:r>
            <a:rPr lang="ar-DZ" sz="2000" kern="1200" dirty="0" smtClean="0">
              <a:latin typeface="Simplified Arabic" pitchFamily="18" charset="-78"/>
              <a:cs typeface="Simplified Arabic" pitchFamily="18" charset="-78"/>
            </a:rPr>
            <a:t> </a:t>
          </a:r>
          <a:r>
            <a:rPr lang="ar-SA" sz="2000" b="1" kern="1200" dirty="0" smtClean="0">
              <a:latin typeface="Simplified Arabic" pitchFamily="18" charset="-78"/>
              <a:cs typeface="Simplified Arabic" pitchFamily="18" charset="-78"/>
            </a:rPr>
            <a:t>تعميم رسم الخرائط</a:t>
          </a:r>
          <a:r>
            <a:rPr lang="ar-SA" sz="2000" kern="1200" dirty="0" smtClean="0">
              <a:latin typeface="Simplified Arabic" pitchFamily="18" charset="-78"/>
              <a:cs typeface="Simplified Arabic" pitchFamily="18" charset="-78"/>
            </a:rPr>
            <a:t>:</a:t>
          </a:r>
          <a:endParaRPr lang="ar-BH" altLang="ar-BH" sz="2000" b="1" kern="1200" dirty="0">
            <a:latin typeface="Simplified Arabic" pitchFamily="18" charset="-78"/>
            <a:cs typeface="Simplified Arabic" pitchFamily="18" charset="-78"/>
          </a:endParaRPr>
        </a:p>
      </dsp:txBody>
      <dsp:txXfrm>
        <a:off x="0" y="1820847"/>
        <a:ext cx="8748464" cy="606776"/>
      </dsp:txXfrm>
    </dsp:sp>
    <dsp:sp modelId="{6E309ADF-531D-4B80-B1EA-F2F31DCCBA8F}">
      <dsp:nvSpPr>
        <dsp:cNvPr id="0" name=""/>
        <dsp:cNvSpPr/>
      </dsp:nvSpPr>
      <dsp:spPr>
        <a:xfrm>
          <a:off x="0" y="2427624"/>
          <a:ext cx="8748464" cy="0"/>
        </a:xfrm>
        <a:prstGeom prst="line">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3D8C1875-B0AF-4148-BBCF-7BF96792340E}">
      <dsp:nvSpPr>
        <dsp:cNvPr id="0" name=""/>
        <dsp:cNvSpPr/>
      </dsp:nvSpPr>
      <dsp:spPr>
        <a:xfrm>
          <a:off x="0" y="2427624"/>
          <a:ext cx="8748464" cy="60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endParaRPr lang="fr-FR" sz="2400" kern="1200">
            <a:latin typeface="Simplified Arabic" pitchFamily="18" charset="-78"/>
            <a:cs typeface="Simplified Arabic" pitchFamily="18" charset="-78"/>
          </a:endParaRPr>
        </a:p>
      </dsp:txBody>
      <dsp:txXfrm>
        <a:off x="0" y="2427624"/>
        <a:ext cx="8748464" cy="606776"/>
      </dsp:txXfrm>
    </dsp:sp>
    <dsp:sp modelId="{2F48DCFB-676E-4D48-A0CE-32A8B139DDB6}">
      <dsp:nvSpPr>
        <dsp:cNvPr id="0" name=""/>
        <dsp:cNvSpPr/>
      </dsp:nvSpPr>
      <dsp:spPr>
        <a:xfrm>
          <a:off x="0" y="3034400"/>
          <a:ext cx="8748464" cy="0"/>
        </a:xfrm>
        <a:prstGeom prst="line">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3E92F798-6950-40E0-B38E-31F7E4764C9E}">
      <dsp:nvSpPr>
        <dsp:cNvPr id="0" name=""/>
        <dsp:cNvSpPr/>
      </dsp:nvSpPr>
      <dsp:spPr>
        <a:xfrm>
          <a:off x="0" y="3034400"/>
          <a:ext cx="8748464" cy="60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ar-SA" sz="1800" b="1" kern="1200" dirty="0" smtClean="0">
              <a:latin typeface="Simplified Arabic" pitchFamily="18" charset="-78"/>
              <a:cs typeface="Simplified Arabic" pitchFamily="18" charset="-78"/>
            </a:rPr>
            <a:t>المبحث </a:t>
          </a:r>
          <a:r>
            <a:rPr lang="ar-SA" sz="1800" b="1" kern="1200" dirty="0" err="1" smtClean="0">
              <a:latin typeface="Simplified Arabic" pitchFamily="18" charset="-78"/>
              <a:cs typeface="Simplified Arabic" pitchFamily="18" charset="-78"/>
            </a:rPr>
            <a:t>السادس </a:t>
          </a:r>
          <a:r>
            <a:rPr lang="ar-SA" sz="1800" b="1" kern="1200" dirty="0" smtClean="0">
              <a:latin typeface="Simplified Arabic" pitchFamily="18" charset="-78"/>
              <a:cs typeface="Simplified Arabic" pitchFamily="18" charset="-78"/>
            </a:rPr>
            <a:t>:</a:t>
          </a:r>
          <a:r>
            <a:rPr lang="ar-SA" sz="1800" kern="1200" dirty="0" smtClean="0">
              <a:latin typeface="Simplified Arabic" pitchFamily="18" charset="-78"/>
              <a:cs typeface="Simplified Arabic" pitchFamily="18" charset="-78"/>
            </a:rPr>
            <a:t>  </a:t>
          </a:r>
          <a:r>
            <a:rPr lang="ar-SA" sz="1800" b="1" kern="1200" dirty="0" smtClean="0">
              <a:latin typeface="Simplified Arabic" pitchFamily="18" charset="-78"/>
              <a:cs typeface="Simplified Arabic" pitchFamily="18" charset="-78"/>
            </a:rPr>
            <a:t>المتغيرات البصرية </a:t>
          </a:r>
          <a:r>
            <a:rPr lang="ar-SA" sz="1800" b="1" kern="1200" dirty="0" err="1" smtClean="0">
              <a:latin typeface="Simplified Arabic" pitchFamily="18" charset="-78"/>
              <a:cs typeface="Simplified Arabic" pitchFamily="18" charset="-78"/>
            </a:rPr>
            <a:t>والسيميولوجية</a:t>
          </a:r>
          <a:r>
            <a:rPr lang="ar-SA" sz="1800" b="1" kern="1200" dirty="0" smtClean="0">
              <a:latin typeface="Simplified Arabic" pitchFamily="18" charset="-78"/>
              <a:cs typeface="Simplified Arabic" pitchFamily="18" charset="-78"/>
            </a:rPr>
            <a:t> الرسومية للخرائط</a:t>
          </a:r>
          <a:endParaRPr lang="fr-FR" sz="1800" kern="1200" dirty="0">
            <a:latin typeface="Simplified Arabic" pitchFamily="18" charset="-78"/>
            <a:cs typeface="Simplified Arabic" pitchFamily="18" charset="-78"/>
          </a:endParaRPr>
        </a:p>
      </dsp:txBody>
      <dsp:txXfrm>
        <a:off x="0" y="3034400"/>
        <a:ext cx="8748464" cy="606776"/>
      </dsp:txXfrm>
    </dsp:sp>
    <dsp:sp modelId="{68F4225B-AD68-4813-876E-05128E362C69}">
      <dsp:nvSpPr>
        <dsp:cNvPr id="0" name=""/>
        <dsp:cNvSpPr/>
      </dsp:nvSpPr>
      <dsp:spPr>
        <a:xfrm>
          <a:off x="0" y="3641176"/>
          <a:ext cx="8748464" cy="0"/>
        </a:xfrm>
        <a:prstGeom prst="line">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C5C7ACA8-8E7C-4CB9-8642-DBE54DB07F47}">
      <dsp:nvSpPr>
        <dsp:cNvPr id="0" name=""/>
        <dsp:cNvSpPr/>
      </dsp:nvSpPr>
      <dsp:spPr>
        <a:xfrm>
          <a:off x="0" y="3641176"/>
          <a:ext cx="8748464" cy="60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ar-DZ" sz="2000" b="1" kern="1200" dirty="0" smtClean="0">
              <a:latin typeface="Simplified Arabic" pitchFamily="18" charset="-78"/>
              <a:cs typeface="Simplified Arabic" pitchFamily="18" charset="-78"/>
            </a:rPr>
            <a:t>المبحث </a:t>
          </a:r>
          <a:r>
            <a:rPr lang="ar-DZ" sz="2000" b="1" kern="1200" dirty="0" err="1" smtClean="0">
              <a:latin typeface="Simplified Arabic" pitchFamily="18" charset="-78"/>
              <a:cs typeface="Simplified Arabic" pitchFamily="18" charset="-78"/>
            </a:rPr>
            <a:t>السابع :</a:t>
          </a:r>
          <a:r>
            <a:rPr lang="ar-DZ" sz="2000" b="1" kern="1200" dirty="0" smtClean="0">
              <a:latin typeface="Simplified Arabic" pitchFamily="18" charset="-78"/>
              <a:cs typeface="Simplified Arabic" pitchFamily="18" charset="-78"/>
            </a:rPr>
            <a:t>  </a:t>
          </a:r>
          <a:r>
            <a:rPr lang="ar-SA" sz="2000" b="1" kern="1200" dirty="0" smtClean="0">
              <a:latin typeface="Simplified Arabic" pitchFamily="18" charset="-78"/>
              <a:cs typeface="Simplified Arabic" pitchFamily="18" charset="-78"/>
            </a:rPr>
            <a:t>كيفية استخدام المتغيرات البصرية: تمثيل المتغيرات الجغرافية الاسمية والترتيبية</a:t>
          </a:r>
          <a:endParaRPr lang="fr-FR" sz="2000" kern="1200" dirty="0">
            <a:latin typeface="Simplified Arabic" pitchFamily="18" charset="-78"/>
            <a:cs typeface="Simplified Arabic" pitchFamily="18" charset="-78"/>
          </a:endParaRPr>
        </a:p>
      </dsp:txBody>
      <dsp:txXfrm>
        <a:off x="0" y="3641176"/>
        <a:ext cx="8748464" cy="6067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86518C-34AF-4ADB-BC0C-FFF9A1192B73}">
      <dsp:nvSpPr>
        <dsp:cNvPr id="0" name=""/>
        <dsp:cNvSpPr/>
      </dsp:nvSpPr>
      <dsp:spPr>
        <a:xfrm rot="5400000">
          <a:off x="-241590" y="245963"/>
          <a:ext cx="1610604" cy="1127422"/>
        </a:xfrm>
        <a:prstGeom prst="chevron">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DZ" sz="3200" b="1" kern="1200" dirty="0" smtClean="0"/>
            <a:t>1</a:t>
          </a:r>
          <a:endParaRPr lang="fr-FR" sz="3200" b="1" kern="1200" dirty="0"/>
        </a:p>
      </dsp:txBody>
      <dsp:txXfrm rot="5400000">
        <a:off x="-241590" y="245963"/>
        <a:ext cx="1610604" cy="1127422"/>
      </dsp:txXfrm>
    </dsp:sp>
    <dsp:sp modelId="{01109075-13C7-47DE-A71A-9444AD6C7AE6}">
      <dsp:nvSpPr>
        <dsp:cNvPr id="0" name=""/>
        <dsp:cNvSpPr/>
      </dsp:nvSpPr>
      <dsp:spPr>
        <a:xfrm rot="5400000">
          <a:off x="4187604" y="-2902831"/>
          <a:ext cx="1047443" cy="7028666"/>
        </a:xfrm>
        <a:prstGeom prst="round2SameRect">
          <a:avLst/>
        </a:prstGeom>
        <a:solidFill>
          <a:schemeClr val="accent3">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r" defTabSz="533400" rtl="1">
            <a:lnSpc>
              <a:spcPct val="90000"/>
            </a:lnSpc>
            <a:spcBef>
              <a:spcPct val="0"/>
            </a:spcBef>
            <a:spcAft>
              <a:spcPct val="15000"/>
            </a:spcAft>
            <a:buChar char="••"/>
          </a:pPr>
          <a:r>
            <a:rPr lang="ar-SA" sz="1200" b="1" kern="1200" dirty="0" smtClean="0"/>
            <a:t>تساعده في عرض مادته العلمية وبيان ما وصل إليه من نتائج ومعلومات جديدة</a:t>
          </a:r>
          <a:r>
            <a:rPr lang="fr-FR" sz="1200" b="1" kern="1200" dirty="0" smtClean="0"/>
            <a:t>. </a:t>
          </a:r>
          <a:endParaRPr lang="fr-FR" sz="1200" b="1" kern="1200" dirty="0"/>
        </a:p>
        <a:p>
          <a:pPr marL="114300" lvl="1" indent="-114300" algn="r" defTabSz="533400" rtl="1">
            <a:lnSpc>
              <a:spcPct val="90000"/>
            </a:lnSpc>
            <a:spcBef>
              <a:spcPct val="0"/>
            </a:spcBef>
            <a:spcAft>
              <a:spcPct val="15000"/>
            </a:spcAft>
            <a:buChar char="••"/>
          </a:pPr>
          <a:r>
            <a:rPr lang="ar-SA" sz="1200" b="1" kern="1200" dirty="0" smtClean="0"/>
            <a:t>تعينه على القيام بدراسات وأبحاث، إذ تقدم له بيانات جاهزة وصحيحة، كما تقدم الصور المرئية  التي تساعد في تفسير العلاقة المتبادلة بين الإنسان والبيئة.</a:t>
          </a:r>
          <a:endParaRPr lang="fr-FR" sz="1200" b="1" kern="1200" dirty="0"/>
        </a:p>
      </dsp:txBody>
      <dsp:txXfrm rot="5400000">
        <a:off x="4187604" y="-2902831"/>
        <a:ext cx="1047443" cy="7028666"/>
      </dsp:txXfrm>
    </dsp:sp>
    <dsp:sp modelId="{0133EBD1-2CDB-4E91-80CA-EE77526371F7}">
      <dsp:nvSpPr>
        <dsp:cNvPr id="0" name=""/>
        <dsp:cNvSpPr/>
      </dsp:nvSpPr>
      <dsp:spPr>
        <a:xfrm rot="5400000">
          <a:off x="-241590" y="1826870"/>
          <a:ext cx="1610604" cy="1127422"/>
        </a:xfrm>
        <a:prstGeom prst="chevron">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DZ" sz="3200" b="1" kern="1200" dirty="0" smtClean="0"/>
            <a:t>2</a:t>
          </a:r>
          <a:endParaRPr lang="fr-FR" sz="3200" b="1" kern="1200" dirty="0"/>
        </a:p>
      </dsp:txBody>
      <dsp:txXfrm rot="5400000">
        <a:off x="-241590" y="1826870"/>
        <a:ext cx="1610604" cy="1127422"/>
      </dsp:txXfrm>
    </dsp:sp>
    <dsp:sp modelId="{073619BB-5AB4-452A-9CD6-BF6CB875C061}">
      <dsp:nvSpPr>
        <dsp:cNvPr id="0" name=""/>
        <dsp:cNvSpPr/>
      </dsp:nvSpPr>
      <dsp:spPr>
        <a:xfrm rot="5400000">
          <a:off x="4167388" y="-1598503"/>
          <a:ext cx="1360646" cy="7414460"/>
        </a:xfrm>
        <a:prstGeom prst="round2SameRect">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r" defTabSz="533400" rtl="1">
            <a:lnSpc>
              <a:spcPct val="90000"/>
            </a:lnSpc>
            <a:spcBef>
              <a:spcPct val="0"/>
            </a:spcBef>
            <a:spcAft>
              <a:spcPct val="15000"/>
            </a:spcAft>
            <a:buChar char="••"/>
          </a:pPr>
          <a:r>
            <a:rPr lang="ar-SA" sz="1200" b="1" kern="1200" dirty="0" smtClean="0"/>
            <a:t>تساعد الخريطة على إعطاء تصورات عقلية واضحة لأشكال الأقطار والظواهر المختلفة من خلال</a:t>
          </a:r>
          <a:r>
            <a:rPr lang="fr-FR" sz="1200" b="1" kern="1200" dirty="0" smtClean="0"/>
            <a:t> - </a:t>
          </a:r>
          <a:r>
            <a:rPr lang="ar-SA" sz="1200" b="1" kern="1200" dirty="0" smtClean="0"/>
            <a:t>ما تعطيه من حقائق خاصة بالمنطقة، وذلك من حيث الموقع والمساحة حيث ارتباط تلك المعلومات بخريطة للمنطقة المراد توضيحها يساعد المتعلم على فهم البعد المكاني للظاهرة وفهم طبيعتها الجغرافية.</a:t>
          </a:r>
          <a:endParaRPr lang="fr-FR" sz="1200" b="1" kern="1200" dirty="0"/>
        </a:p>
        <a:p>
          <a:pPr marL="114300" lvl="1" indent="-114300" algn="r" defTabSz="533400" rtl="1">
            <a:lnSpc>
              <a:spcPct val="90000"/>
            </a:lnSpc>
            <a:spcBef>
              <a:spcPct val="0"/>
            </a:spcBef>
            <a:spcAft>
              <a:spcPct val="15000"/>
            </a:spcAft>
            <a:buChar char="••"/>
          </a:pPr>
          <a:r>
            <a:rPr lang="ar-SA" sz="1200" b="1" kern="1200" dirty="0" smtClean="0"/>
            <a:t>تعد الخريطة وسيلة هامة لتسجيل ماضي منطقة ما وحاضرها ومستقبلها لاتصالها ببعدي المكان</a:t>
          </a:r>
          <a:r>
            <a:rPr lang="fr-FR" sz="1200" b="1" kern="1200" dirty="0" smtClean="0"/>
            <a:t> - </a:t>
          </a:r>
          <a:r>
            <a:rPr lang="ar-SA" sz="1200" b="1" kern="1200" dirty="0" smtClean="0"/>
            <a:t>والزمان، إذ تبين الخريطة توزيع ظاهرة جغرافية ما في مكان معين وخلال فترات زمنية متعاقبة، وقد تعرض الخريطة توزيع ظاهرة ما في وقتها الحاضر فهي بذلك قد تساعد المخطط الاقتصادي في إقامة المشروعات في المستقبل، وقد يستخدمها المخطط السكاني لتحديد أماكن التوسع في المنطقة وبهذا تعطي الخريطة صورة للحاضر والماضي والمستقبل</a:t>
          </a:r>
          <a:endParaRPr lang="fr-FR" sz="1200" b="1" kern="1200" dirty="0"/>
        </a:p>
      </dsp:txBody>
      <dsp:txXfrm rot="5400000">
        <a:off x="4167388" y="-1598503"/>
        <a:ext cx="1360646" cy="7414460"/>
      </dsp:txXfrm>
    </dsp:sp>
    <dsp:sp modelId="{3140B738-AE59-4D05-854E-FB099C803FB5}">
      <dsp:nvSpPr>
        <dsp:cNvPr id="0" name=""/>
        <dsp:cNvSpPr/>
      </dsp:nvSpPr>
      <dsp:spPr>
        <a:xfrm rot="5400000">
          <a:off x="-241590" y="3250901"/>
          <a:ext cx="1610604" cy="112742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DZ" sz="3200" b="1" kern="1200" dirty="0" smtClean="0"/>
            <a:t>3</a:t>
          </a:r>
          <a:endParaRPr lang="fr-FR" sz="3200" b="1" kern="1200" dirty="0"/>
        </a:p>
      </dsp:txBody>
      <dsp:txXfrm rot="5400000">
        <a:off x="-241590" y="3250901"/>
        <a:ext cx="1610604" cy="1127422"/>
      </dsp:txXfrm>
    </dsp:sp>
    <dsp:sp modelId="{DA9AA12D-2A3C-42C9-AE96-B80EB7F64C2C}">
      <dsp:nvSpPr>
        <dsp:cNvPr id="0" name=""/>
        <dsp:cNvSpPr/>
      </dsp:nvSpPr>
      <dsp:spPr>
        <a:xfrm rot="5400000">
          <a:off x="4324265" y="-187530"/>
          <a:ext cx="1046892" cy="7440577"/>
        </a:xfrm>
        <a:prstGeom prst="round2SameRect">
          <a:avLst/>
        </a:prstGeom>
        <a:solidFill>
          <a:schemeClr val="accent5">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r" defTabSz="533400" rtl="1">
            <a:lnSpc>
              <a:spcPct val="90000"/>
            </a:lnSpc>
            <a:spcBef>
              <a:spcPct val="0"/>
            </a:spcBef>
            <a:spcAft>
              <a:spcPct val="15000"/>
            </a:spcAft>
            <a:buChar char="••"/>
          </a:pPr>
          <a:r>
            <a:rPr lang="ar-SA" sz="1200" b="1" kern="1200" dirty="0" smtClean="0"/>
            <a:t>تعد الخريطة من أفضل وسائل تلخيص المعلومات باعتبارها تقدم للباحث عدد من الظاهرات</a:t>
          </a:r>
          <a:r>
            <a:rPr lang="fr-FR" sz="1200" b="1" kern="1200" dirty="0" smtClean="0"/>
            <a:t> - </a:t>
          </a:r>
          <a:r>
            <a:rPr lang="ar-SA" sz="1200" b="1" kern="1200" dirty="0" smtClean="0"/>
            <a:t>الموجودة على سطح الأرض في حيز مكاني صغير، مما قد يحتاجه الباحث من وقت لدراسة هذه الظاهرات وللكثير من الكتب</a:t>
          </a:r>
          <a:endParaRPr lang="fr-FR" sz="1200" b="1" kern="1200" dirty="0"/>
        </a:p>
        <a:p>
          <a:pPr marL="114300" lvl="1" indent="-114300" algn="r" defTabSz="533400" rtl="1">
            <a:lnSpc>
              <a:spcPct val="90000"/>
            </a:lnSpc>
            <a:spcBef>
              <a:spcPct val="0"/>
            </a:spcBef>
            <a:spcAft>
              <a:spcPct val="15000"/>
            </a:spcAft>
            <a:buChar char="••"/>
          </a:pPr>
          <a:r>
            <a:rPr lang="ar-SA" sz="1200" b="1" kern="1200" dirty="0" smtClean="0"/>
            <a:t>تساعد الخريطة الباحث على الخروج بعدة استنتاجات سواءً فيما يتعلق بالظاهرة فعلاً أو استنتاجات</a:t>
          </a:r>
          <a:r>
            <a:rPr lang="fr-FR" sz="1200" b="1" kern="1200" dirty="0" smtClean="0"/>
            <a:t> - </a:t>
          </a:r>
          <a:r>
            <a:rPr lang="ar-SA" sz="1200" b="1" kern="1200" dirty="0" smtClean="0"/>
            <a:t>لظاهرة يمكن تواجدها</a:t>
          </a:r>
          <a:r>
            <a:rPr lang="ar-DZ" sz="1200" b="1" kern="1200" dirty="0" err="1" smtClean="0"/>
            <a:t>.</a:t>
          </a:r>
          <a:endParaRPr lang="fr-FR" sz="1200" b="1" kern="1200" dirty="0"/>
        </a:p>
      </dsp:txBody>
      <dsp:txXfrm rot="5400000">
        <a:off x="4324265" y="-187530"/>
        <a:ext cx="1046892" cy="744057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189CEF4-00EC-4779-8857-49B61BA45154}" type="datetimeFigureOut">
              <a:rPr lang="fr-FR" smtClean="0"/>
              <a:pPr/>
              <a:t>27/10/2024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FD0DC5A7-3E1C-45C2-A92E-6B10525A84D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189CEF4-00EC-4779-8857-49B61BA45154}" type="datetimeFigureOut">
              <a:rPr lang="fr-FR" smtClean="0"/>
              <a:pPr/>
              <a:t>27/10/2024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0DC5A7-3E1C-45C2-A92E-6B10525A84D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189CEF4-00EC-4779-8857-49B61BA45154}" type="datetimeFigureOut">
              <a:rPr lang="fr-FR" smtClean="0"/>
              <a:pPr/>
              <a:t>27/10/2024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0DC5A7-3E1C-45C2-A92E-6B10525A84D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189CEF4-00EC-4779-8857-49B61BA45154}" type="datetimeFigureOut">
              <a:rPr lang="fr-FR" smtClean="0"/>
              <a:pPr/>
              <a:t>27/10/2024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0DC5A7-3E1C-45C2-A92E-6B10525A84D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189CEF4-00EC-4779-8857-49B61BA45154}" type="datetimeFigureOut">
              <a:rPr lang="fr-FR" smtClean="0"/>
              <a:pPr/>
              <a:t>27/10/2024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0DC5A7-3E1C-45C2-A92E-6B10525A84D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189CEF4-00EC-4779-8857-49B61BA45154}" type="datetimeFigureOut">
              <a:rPr lang="fr-FR" smtClean="0"/>
              <a:pPr/>
              <a:t>27/10/2024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0DC5A7-3E1C-45C2-A92E-6B10525A84D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189CEF4-00EC-4779-8857-49B61BA45154}" type="datetimeFigureOut">
              <a:rPr lang="fr-FR" smtClean="0"/>
              <a:pPr/>
              <a:t>27/10/2024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D0DC5A7-3E1C-45C2-A92E-6B10525A84D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189CEF4-00EC-4779-8857-49B61BA45154}" type="datetimeFigureOut">
              <a:rPr lang="fr-FR" smtClean="0"/>
              <a:pPr/>
              <a:t>27/10/2024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D0DC5A7-3E1C-45C2-A92E-6B10525A84D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89CEF4-00EC-4779-8857-49B61BA45154}" type="datetimeFigureOut">
              <a:rPr lang="fr-FR" smtClean="0"/>
              <a:pPr/>
              <a:t>27/10/2024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D0DC5A7-3E1C-45C2-A92E-6B10525A84D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189CEF4-00EC-4779-8857-49B61BA45154}" type="datetimeFigureOut">
              <a:rPr lang="fr-FR" smtClean="0"/>
              <a:pPr/>
              <a:t>27/10/2024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0DC5A7-3E1C-45C2-A92E-6B10525A84D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189CEF4-00EC-4779-8857-49B61BA45154}" type="datetimeFigureOut">
              <a:rPr lang="fr-FR" smtClean="0"/>
              <a:pPr/>
              <a:t>27/10/2024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FD0DC5A7-3E1C-45C2-A92E-6B10525A84D4}"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89CEF4-00EC-4779-8857-49B61BA45154}" type="datetimeFigureOut">
              <a:rPr lang="fr-FR" smtClean="0"/>
              <a:pPr/>
              <a:t>27/10/2024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D0DC5A7-3E1C-45C2-A92E-6B10525A84D4}"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audio3.wav"/><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2.png"/><Relationship Id="rId9" Type="http://schemas.microsoft.com/office/2007/relationships/diagramDrawing" Target="../diagrams/drawing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hyperlink" Target="https://ar.wikipedia.org/wiki/%D8%A8%D8%B9%D8%AF" TargetMode="External"/><Relationship Id="rId7" Type="http://schemas.openxmlformats.org/officeDocument/2006/relationships/hyperlink" Target="https://ar.wikipedia.org/wiki/%D8%AE%D8%B1%D9%8A%D8%B7%D8%A9"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ar.wikipedia.org/wiki/%D9%85%D9%82%D9%8A%D8%A7%D8%B3_%D8%A7%D9%84%D8%B1%D8%B3%D9%85" TargetMode="External"/><Relationship Id="rId5" Type="http://schemas.openxmlformats.org/officeDocument/2006/relationships/hyperlink" Target="https://ar.wikipedia.org/wiki/%D9%85%D8%B3%D8%A7%D8%AD%D8%A9" TargetMode="External"/><Relationship Id="rId4" Type="http://schemas.openxmlformats.org/officeDocument/2006/relationships/hyperlink" Target="https://ar.wikipedia.org/wiki/%D9%85%D8%B3%D8%A7%D9%81%D8%A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 </a:t>
            </a:r>
            <a:endParaRPr lang="fr-FR" dirty="0"/>
          </a:p>
        </p:txBody>
      </p:sp>
      <p:pic>
        <p:nvPicPr>
          <p:cNvPr id="4" name="Image 3"/>
          <p:cNvPicPr/>
          <p:nvPr/>
        </p:nvPicPr>
        <p:blipFill>
          <a:blip r:embed="rId2" cstate="print">
            <a:lum bright="-42000" contrast="60000"/>
          </a:blip>
          <a:srcRect l="10724" r="17970" b="10640"/>
          <a:stretch>
            <a:fillRect/>
          </a:stretch>
        </p:blipFill>
        <p:spPr bwMode="auto">
          <a:xfrm>
            <a:off x="7452320" y="0"/>
            <a:ext cx="1512168" cy="1152128"/>
          </a:xfrm>
          <a:prstGeom prst="rect">
            <a:avLst/>
          </a:prstGeom>
          <a:noFill/>
          <a:ln w="9525">
            <a:noFill/>
            <a:miter lim="800000"/>
            <a:headEnd/>
            <a:tailEnd/>
          </a:ln>
        </p:spPr>
      </p:pic>
      <p:sp>
        <p:nvSpPr>
          <p:cNvPr id="5" name="مستطيل 3">
            <a:extLst>
              <a:ext uri="{FF2B5EF4-FFF2-40B4-BE49-F238E27FC236}">
                <a16:creationId xmlns:a16="http://schemas.microsoft.com/office/drawing/2014/main" xmlns="" id="{4B3C9DE7-92D6-469E-8AE9-CB0338F9207B}"/>
              </a:ext>
            </a:extLst>
          </p:cNvPr>
          <p:cNvSpPr/>
          <p:nvPr/>
        </p:nvSpPr>
        <p:spPr>
          <a:xfrm>
            <a:off x="349623" y="36761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6"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1331640" y="6360368"/>
            <a:ext cx="723589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itre 5"/>
          <p:cNvSpPr txBox="1">
            <a:spLocks/>
          </p:cNvSpPr>
          <p:nvPr/>
        </p:nvSpPr>
        <p:spPr bwMode="auto">
          <a:xfrm>
            <a:off x="539552" y="1484784"/>
            <a:ext cx="8168952" cy="3905994"/>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0" cap="none" spc="0" normalizeH="0" baseline="0" noProof="0" dirty="0" smtClean="0">
                <a:ln>
                  <a:noFill/>
                </a:ln>
                <a:solidFill>
                  <a:schemeClr val="accent4">
                    <a:lumMod val="10000"/>
                  </a:schemeClr>
                </a:solidFill>
                <a:effectLst/>
                <a:uLnTx/>
                <a:uFillTx/>
                <a:latin typeface="+mj-lt"/>
                <a:ea typeface="+mj-ea"/>
                <a:cs typeface="+mj-cs"/>
              </a:rPr>
              <a:t>السنة </a:t>
            </a:r>
            <a:r>
              <a:rPr kumimoji="0" lang="ar-DZ" sz="3600" b="1" i="0" u="none" strike="noStrike" kern="0" cap="none" spc="0" normalizeH="0" baseline="0" noProof="0" dirty="0" smtClean="0">
                <a:ln>
                  <a:noFill/>
                </a:ln>
                <a:solidFill>
                  <a:schemeClr val="accent4">
                    <a:lumMod val="10000"/>
                  </a:schemeClr>
                </a:solidFill>
                <a:effectLst/>
                <a:uLnTx/>
                <a:uFillTx/>
                <a:latin typeface="+mj-lt"/>
                <a:ea typeface="+mj-ea"/>
                <a:cs typeface="+mj-cs"/>
              </a:rPr>
              <a:t>الثانية </a:t>
            </a:r>
            <a:r>
              <a:rPr kumimoji="0" lang="ar-SA" sz="3600" b="1" i="0" u="none" strike="noStrike" kern="0" cap="none" spc="0" normalizeH="0" baseline="0" noProof="0" dirty="0" smtClean="0">
                <a:ln>
                  <a:noFill/>
                </a:ln>
                <a:solidFill>
                  <a:schemeClr val="accent4">
                    <a:lumMod val="10000"/>
                  </a:schemeClr>
                </a:solidFill>
                <a:effectLst/>
                <a:uLnTx/>
                <a:uFillTx/>
                <a:latin typeface="+mj-lt"/>
                <a:ea typeface="+mj-ea"/>
                <a:cs typeface="+mj-cs"/>
              </a:rPr>
              <a:t> ليسانس </a:t>
            </a:r>
            <a:r>
              <a:rPr kumimoji="0" lang="ar-DZ" sz="3600" b="1" i="0" u="none" strike="noStrike" kern="0" cap="none" spc="0" normalizeH="0" baseline="0" noProof="0" dirty="0" smtClean="0">
                <a:ln>
                  <a:noFill/>
                </a:ln>
                <a:solidFill>
                  <a:schemeClr val="accent4">
                    <a:lumMod val="10000"/>
                  </a:schemeClr>
                </a:solidFill>
                <a:effectLst/>
                <a:uLnTx/>
                <a:uFillTx/>
                <a:latin typeface="+mj-lt"/>
                <a:ea typeface="+mj-ea"/>
                <a:cs typeface="+mj-cs"/>
              </a:rPr>
              <a:t>تسيير المدن </a:t>
            </a:r>
            <a:r>
              <a:rPr kumimoji="0" lang="fr-FR" sz="3600" b="1" i="0" u="none" strike="noStrike" kern="0" cap="none" spc="0" normalizeH="0" baseline="0" noProof="0" dirty="0" smtClean="0">
                <a:ln>
                  <a:noFill/>
                </a:ln>
                <a:solidFill>
                  <a:schemeClr val="accent4">
                    <a:lumMod val="10000"/>
                  </a:schemeClr>
                </a:solidFill>
                <a:effectLst/>
                <a:uLnTx/>
                <a:uFillTx/>
                <a:latin typeface="+mj-lt"/>
                <a:ea typeface="+mj-ea"/>
                <a:cs typeface="+mj-cs"/>
              </a:rPr>
              <a:t/>
            </a:r>
            <a:br>
              <a:rPr kumimoji="0" lang="fr-FR" sz="3600" b="1" i="0" u="none" strike="noStrike" kern="0" cap="none" spc="0" normalizeH="0" baseline="0" noProof="0" dirty="0" smtClean="0">
                <a:ln>
                  <a:noFill/>
                </a:ln>
                <a:solidFill>
                  <a:schemeClr val="accent4">
                    <a:lumMod val="10000"/>
                  </a:schemeClr>
                </a:solidFill>
                <a:effectLst/>
                <a:uLnTx/>
                <a:uFillTx/>
                <a:latin typeface="+mj-lt"/>
                <a:ea typeface="+mj-ea"/>
                <a:cs typeface="+mj-cs"/>
              </a:rPr>
            </a:br>
            <a:r>
              <a:rPr kumimoji="0" lang="ar-SA" sz="3600" b="1" i="0" u="none" strike="noStrike" kern="0" cap="none" spc="0" normalizeH="0" baseline="0" noProof="0" dirty="0" smtClean="0">
                <a:ln>
                  <a:noFill/>
                </a:ln>
                <a:solidFill>
                  <a:schemeClr val="accent4">
                    <a:lumMod val="10000"/>
                  </a:schemeClr>
                </a:solidFill>
                <a:effectLst/>
                <a:uLnTx/>
                <a:uFillTx/>
                <a:latin typeface="+mj-lt"/>
                <a:ea typeface="+mj-ea"/>
                <a:cs typeface="+mj-cs"/>
              </a:rPr>
              <a:t>مسئولة </a:t>
            </a:r>
            <a:r>
              <a:rPr kumimoji="0" lang="ar-SA" sz="3600" b="1" i="0" u="none" strike="noStrike" kern="0" cap="none" spc="0" normalizeH="0" baseline="0" noProof="0" dirty="0" err="1" smtClean="0">
                <a:ln>
                  <a:noFill/>
                </a:ln>
                <a:solidFill>
                  <a:schemeClr val="accent4">
                    <a:lumMod val="10000"/>
                  </a:schemeClr>
                </a:solidFill>
                <a:effectLst/>
                <a:uLnTx/>
                <a:uFillTx/>
                <a:latin typeface="+mj-lt"/>
                <a:ea typeface="+mj-ea"/>
                <a:cs typeface="+mj-cs"/>
              </a:rPr>
              <a:t>المادة :</a:t>
            </a:r>
            <a:r>
              <a:rPr kumimoji="0" lang="ar-SA" sz="3600" b="1" i="0" u="none" strike="noStrike" kern="0" cap="none" spc="0" normalizeH="0" baseline="0" noProof="0" dirty="0" smtClean="0">
                <a:ln>
                  <a:noFill/>
                </a:ln>
                <a:solidFill>
                  <a:schemeClr val="accent4">
                    <a:lumMod val="10000"/>
                  </a:schemeClr>
                </a:solidFill>
                <a:effectLst/>
                <a:uLnTx/>
                <a:uFillTx/>
                <a:latin typeface="+mj-lt"/>
                <a:ea typeface="+mj-ea"/>
                <a:cs typeface="+mj-cs"/>
              </a:rPr>
              <a:t> </a:t>
            </a:r>
            <a:r>
              <a:rPr kumimoji="0" lang="ar-DZ" sz="3600" b="1" i="0" u="none" strike="noStrike" kern="0" cap="none" spc="0" normalizeH="0" baseline="0" noProof="0" dirty="0" smtClean="0">
                <a:ln>
                  <a:noFill/>
                </a:ln>
                <a:solidFill>
                  <a:schemeClr val="accent4">
                    <a:lumMod val="10000"/>
                  </a:schemeClr>
                </a:solidFill>
                <a:effectLst/>
                <a:uLnTx/>
                <a:uFillTx/>
                <a:latin typeface="+mj-lt"/>
                <a:ea typeface="+mj-ea"/>
                <a:cs typeface="+mj-cs"/>
              </a:rPr>
              <a:t>الدكتورة  </a:t>
            </a:r>
            <a:r>
              <a:rPr kumimoji="0" lang="ar-SA" sz="3600" b="1" i="0" u="none" strike="noStrike" kern="0" cap="none" spc="0" normalizeH="0" baseline="0" noProof="0" dirty="0" err="1" smtClean="0">
                <a:ln>
                  <a:noFill/>
                </a:ln>
                <a:solidFill>
                  <a:schemeClr val="accent4">
                    <a:lumMod val="10000"/>
                  </a:schemeClr>
                </a:solidFill>
                <a:effectLst/>
                <a:uLnTx/>
                <a:uFillTx/>
                <a:latin typeface="+mj-lt"/>
                <a:ea typeface="+mj-ea"/>
                <a:cs typeface="+mj-cs"/>
              </a:rPr>
              <a:t>بوستي.</a:t>
            </a:r>
            <a:r>
              <a:rPr kumimoji="0" lang="ar-SA" sz="3600" b="1" i="0" u="none" strike="noStrike" kern="0" cap="none" spc="0" normalizeH="0" baseline="0" noProof="0" dirty="0" smtClean="0">
                <a:ln>
                  <a:noFill/>
                </a:ln>
                <a:solidFill>
                  <a:schemeClr val="accent4">
                    <a:lumMod val="10000"/>
                  </a:schemeClr>
                </a:solidFill>
                <a:effectLst/>
                <a:uLnTx/>
                <a:uFillTx/>
                <a:latin typeface="+mj-lt"/>
                <a:ea typeface="+mj-ea"/>
                <a:cs typeface="+mj-cs"/>
              </a:rPr>
              <a:t> </a:t>
            </a:r>
            <a:r>
              <a:rPr kumimoji="0" lang="ar-SA" sz="3600" b="1" i="0" u="none" strike="noStrike" kern="0" cap="none" spc="0" normalizeH="0" baseline="0" noProof="0" dirty="0" err="1" smtClean="0">
                <a:ln>
                  <a:noFill/>
                </a:ln>
                <a:solidFill>
                  <a:schemeClr val="accent4">
                    <a:lumMod val="10000"/>
                  </a:schemeClr>
                </a:solidFill>
                <a:effectLst/>
                <a:uLnTx/>
                <a:uFillTx/>
                <a:latin typeface="+mj-lt"/>
                <a:ea typeface="+mj-ea"/>
                <a:cs typeface="+mj-cs"/>
              </a:rPr>
              <a:t>صندرة</a:t>
            </a:r>
            <a:r>
              <a:rPr kumimoji="0" lang="ar-SA" sz="3600" b="1" i="0" u="none" strike="noStrike" kern="0" cap="none" spc="0" normalizeH="0" baseline="0" noProof="0" dirty="0" smtClean="0">
                <a:ln>
                  <a:noFill/>
                </a:ln>
                <a:solidFill>
                  <a:schemeClr val="accent4">
                    <a:lumMod val="10000"/>
                  </a:schemeClr>
                </a:solidFill>
                <a:effectLst/>
                <a:uLnTx/>
                <a:uFillTx/>
                <a:latin typeface="+mj-lt"/>
                <a:ea typeface="+mj-ea"/>
                <a:cs typeface="+mj-cs"/>
              </a:rPr>
              <a:t>  </a:t>
            </a:r>
            <a:r>
              <a:rPr kumimoji="0" lang="ar-DZ" sz="3600" b="1" i="0" u="none" strike="noStrike" kern="0" cap="none" spc="0" normalizeH="0" baseline="0" noProof="0" dirty="0" smtClean="0">
                <a:ln>
                  <a:noFill/>
                </a:ln>
                <a:solidFill>
                  <a:schemeClr val="accent4">
                    <a:lumMod val="10000"/>
                  </a:schemeClr>
                </a:solidFill>
                <a:effectLst/>
                <a:uLnTx/>
                <a:uFillTx/>
                <a:latin typeface="+mj-lt"/>
                <a:ea typeface="+mj-ea"/>
                <a:cs typeface="+mj-cs"/>
              </a:rPr>
              <a:t/>
            </a:r>
            <a:br>
              <a:rPr kumimoji="0" lang="ar-DZ" sz="3600" b="1" i="0" u="none" strike="noStrike" kern="0" cap="none" spc="0" normalizeH="0" baseline="0" noProof="0" dirty="0" smtClean="0">
                <a:ln>
                  <a:noFill/>
                </a:ln>
                <a:solidFill>
                  <a:schemeClr val="accent4">
                    <a:lumMod val="10000"/>
                  </a:schemeClr>
                </a:solidFill>
                <a:effectLst/>
                <a:uLnTx/>
                <a:uFillTx/>
                <a:latin typeface="+mj-lt"/>
                <a:ea typeface="+mj-ea"/>
                <a:cs typeface="+mj-cs"/>
              </a:rPr>
            </a:br>
            <a:r>
              <a:rPr kumimoji="0" lang="ar-DZ" sz="3600" b="1" i="0" u="none" strike="noStrike" kern="0" cap="none" spc="0" normalizeH="0" baseline="0" noProof="0" dirty="0" smtClean="0">
                <a:ln>
                  <a:noFill/>
                </a:ln>
                <a:solidFill>
                  <a:schemeClr val="accent4">
                    <a:lumMod val="10000"/>
                  </a:schemeClr>
                </a:solidFill>
                <a:effectLst/>
                <a:uLnTx/>
                <a:uFillTx/>
                <a:latin typeface="+mj-lt"/>
                <a:ea typeface="+mj-ea"/>
                <a:cs typeface="+mj-cs"/>
              </a:rPr>
              <a:t/>
            </a:r>
            <a:br>
              <a:rPr kumimoji="0" lang="ar-DZ" sz="3600" b="1" i="0" u="none" strike="noStrike" kern="0" cap="none" spc="0" normalizeH="0" baseline="0" noProof="0" dirty="0" smtClean="0">
                <a:ln>
                  <a:noFill/>
                </a:ln>
                <a:solidFill>
                  <a:schemeClr val="accent4">
                    <a:lumMod val="10000"/>
                  </a:schemeClr>
                </a:solidFill>
                <a:effectLst/>
                <a:uLnTx/>
                <a:uFillTx/>
                <a:latin typeface="+mj-lt"/>
                <a:ea typeface="+mj-ea"/>
                <a:cs typeface="+mj-cs"/>
              </a:rPr>
            </a:br>
            <a:r>
              <a:rPr kumimoji="0" lang="ar-SA" sz="3600" b="1" i="0" u="none" strike="noStrike" kern="0" cap="none" spc="0" normalizeH="0" baseline="0" noProof="0" dirty="0" smtClean="0">
                <a:ln>
                  <a:noFill/>
                </a:ln>
                <a:solidFill>
                  <a:schemeClr val="accent4">
                    <a:lumMod val="10000"/>
                  </a:schemeClr>
                </a:solidFill>
                <a:effectLst/>
                <a:uLnTx/>
                <a:uFillTx/>
                <a:latin typeface="+mj-lt"/>
                <a:ea typeface="+mj-ea"/>
                <a:cs typeface="+mj-cs"/>
              </a:rPr>
              <a:t>                                 </a:t>
            </a:r>
            <a:r>
              <a:rPr kumimoji="0" lang="fr-FR" sz="3600" b="1" i="0" u="none" strike="noStrike" kern="0" cap="none" spc="0" normalizeH="0" baseline="0" noProof="0" dirty="0" smtClean="0">
                <a:ln>
                  <a:noFill/>
                </a:ln>
                <a:solidFill>
                  <a:schemeClr val="accent4">
                    <a:lumMod val="10000"/>
                  </a:schemeClr>
                </a:solidFill>
                <a:effectLst/>
                <a:uLnTx/>
                <a:uFillTx/>
                <a:latin typeface="+mj-lt"/>
                <a:ea typeface="+mj-ea"/>
                <a:cs typeface="+mj-cs"/>
              </a:rPr>
              <a:t/>
            </a:r>
            <a:br>
              <a:rPr kumimoji="0" lang="fr-FR" sz="3600" b="1" i="0" u="none" strike="noStrike" kern="0" cap="none" spc="0" normalizeH="0" baseline="0" noProof="0" dirty="0" smtClean="0">
                <a:ln>
                  <a:noFill/>
                </a:ln>
                <a:solidFill>
                  <a:schemeClr val="accent4">
                    <a:lumMod val="10000"/>
                  </a:schemeClr>
                </a:solidFill>
                <a:effectLst/>
                <a:uLnTx/>
                <a:uFillTx/>
                <a:latin typeface="+mj-lt"/>
                <a:ea typeface="+mj-ea"/>
                <a:cs typeface="+mj-cs"/>
              </a:rPr>
            </a:br>
            <a:r>
              <a:rPr kumimoji="0" lang="ar-SA" sz="3600" b="1" i="0" u="none" strike="noStrike" kern="0" cap="none" spc="0" normalizeH="0" baseline="0" noProof="0" dirty="0" smtClean="0">
                <a:ln>
                  <a:noFill/>
                </a:ln>
                <a:solidFill>
                  <a:schemeClr val="accent4">
                    <a:lumMod val="10000"/>
                  </a:schemeClr>
                </a:solidFill>
                <a:effectLst/>
                <a:uLnTx/>
                <a:uFillTx/>
                <a:latin typeface="+mj-lt"/>
                <a:ea typeface="+mj-ea"/>
                <a:cs typeface="+mj-cs"/>
              </a:rPr>
              <a:t> </a:t>
            </a:r>
            <a:r>
              <a:rPr kumimoji="0" lang="ar-SA" sz="3600" b="1" i="0" u="none" strike="noStrike" kern="0" cap="none" spc="0" normalizeH="0" baseline="0" noProof="0" dirty="0" smtClean="0">
                <a:ln>
                  <a:noFill/>
                </a:ln>
                <a:solidFill>
                  <a:srgbClr val="FF0000"/>
                </a:solidFill>
                <a:effectLst/>
                <a:uLnTx/>
                <a:uFillTx/>
                <a:latin typeface="+mj-lt"/>
                <a:ea typeface="+mj-ea"/>
                <a:cs typeface="+mj-cs"/>
              </a:rPr>
              <a:t>مقياس </a:t>
            </a:r>
            <a:r>
              <a:rPr kumimoji="0" lang="ar-DZ" sz="3600" b="1" i="0" u="none" strike="noStrike" kern="0" cap="none" spc="0" normalizeH="0" baseline="0" noProof="0" dirty="0" smtClean="0">
                <a:ln>
                  <a:noFill/>
                </a:ln>
                <a:solidFill>
                  <a:srgbClr val="FF0000"/>
                </a:solidFill>
                <a:effectLst/>
                <a:uLnTx/>
                <a:uFillTx/>
                <a:latin typeface="+mj-lt"/>
                <a:ea typeface="+mj-ea"/>
                <a:cs typeface="+mj-cs"/>
              </a:rPr>
              <a:t>: علم كارتوغرافيا </a:t>
            </a:r>
            <a:r>
              <a:rPr kumimoji="0" lang="ar-SA" sz="3600" b="1" i="0" u="none" strike="noStrike" kern="0" cap="none" spc="0" normalizeH="0" baseline="0" noProof="0" dirty="0" smtClean="0">
                <a:ln>
                  <a:noFill/>
                </a:ln>
                <a:solidFill>
                  <a:srgbClr val="FF0000"/>
                </a:solidFill>
                <a:effectLst/>
                <a:uLnTx/>
                <a:uFillTx/>
                <a:latin typeface="+mj-lt"/>
                <a:ea typeface="+mj-ea"/>
                <a:cs typeface="+mj-cs"/>
              </a:rPr>
              <a:t>( السداسي ال</a:t>
            </a:r>
            <a:r>
              <a:rPr kumimoji="0" lang="ar-DZ" sz="3600" b="1" i="0" u="none" strike="noStrike" kern="0" cap="none" spc="0" normalizeH="0" baseline="0" noProof="0" dirty="0" smtClean="0">
                <a:ln>
                  <a:noFill/>
                </a:ln>
                <a:solidFill>
                  <a:srgbClr val="FF0000"/>
                </a:solidFill>
                <a:effectLst/>
                <a:uLnTx/>
                <a:uFillTx/>
                <a:latin typeface="+mj-lt"/>
                <a:ea typeface="+mj-ea"/>
                <a:cs typeface="+mj-cs"/>
              </a:rPr>
              <a:t>اول</a:t>
            </a:r>
            <a:r>
              <a:rPr kumimoji="0" lang="ar-SA" sz="3600" b="1" i="0" u="none" strike="noStrike" kern="0" cap="none" spc="0" normalizeH="0" baseline="0" noProof="0" dirty="0" smtClean="0">
                <a:ln>
                  <a:noFill/>
                </a:ln>
                <a:solidFill>
                  <a:srgbClr val="FF0000"/>
                </a:solidFill>
                <a:effectLst/>
                <a:uLnTx/>
                <a:uFillTx/>
                <a:latin typeface="+mj-lt"/>
                <a:ea typeface="+mj-ea"/>
                <a:cs typeface="+mj-cs"/>
              </a:rPr>
              <a:t> </a:t>
            </a:r>
            <a:r>
              <a:rPr kumimoji="0" lang="en-US" sz="3600" b="1" i="0" u="none" strike="noStrike" kern="0" cap="none" spc="0" normalizeH="0" baseline="0" noProof="0" dirty="0" smtClean="0">
                <a:ln>
                  <a:noFill/>
                </a:ln>
                <a:solidFill>
                  <a:srgbClr val="FF0000"/>
                </a:solidFill>
                <a:effectLst/>
                <a:uLnTx/>
                <a:uFillTx/>
                <a:latin typeface="+mj-lt"/>
                <a:ea typeface="+mj-ea"/>
                <a:cs typeface="+mj-cs"/>
              </a:rPr>
              <a:t>(</a:t>
            </a:r>
            <a:r>
              <a:rPr kumimoji="0" lang="fr-FR" sz="3600" b="1" i="0" u="none" strike="noStrike" kern="0" cap="none" spc="0" normalizeH="0" baseline="0" noProof="0" dirty="0" smtClean="0">
                <a:ln>
                  <a:noFill/>
                </a:ln>
                <a:solidFill>
                  <a:schemeClr val="accent4">
                    <a:lumMod val="10000"/>
                  </a:schemeClr>
                </a:solidFill>
                <a:effectLst/>
                <a:uLnTx/>
                <a:uFillTx/>
                <a:latin typeface="+mj-lt"/>
                <a:ea typeface="+mj-ea"/>
                <a:cs typeface="+mj-cs"/>
              </a:rPr>
              <a:t/>
            </a:r>
            <a:br>
              <a:rPr kumimoji="0" lang="fr-FR" sz="3600" b="1" i="0" u="none" strike="noStrike" kern="0" cap="none" spc="0" normalizeH="0" baseline="0" noProof="0" dirty="0" smtClean="0">
                <a:ln>
                  <a:noFill/>
                </a:ln>
                <a:solidFill>
                  <a:schemeClr val="accent4">
                    <a:lumMod val="10000"/>
                  </a:schemeClr>
                </a:solidFill>
                <a:effectLst/>
                <a:uLnTx/>
                <a:uFillTx/>
                <a:latin typeface="+mj-lt"/>
                <a:ea typeface="+mj-ea"/>
                <a:cs typeface="+mj-cs"/>
              </a:rPr>
            </a:br>
            <a:endParaRPr kumimoji="0" lang="fr-FR" sz="3600" b="1" i="0" u="none" strike="noStrike" kern="0" cap="none" spc="0" normalizeH="0" baseline="0" noProof="0" dirty="0" smtClean="0">
              <a:ln>
                <a:noFill/>
              </a:ln>
              <a:solidFill>
                <a:schemeClr val="accent4">
                  <a:lumMod val="10000"/>
                </a:schemeClr>
              </a:solidFill>
              <a:effectLst/>
              <a:uLnTx/>
              <a:uFillTx/>
              <a:latin typeface="+mj-lt"/>
              <a:ea typeface="+mj-ea"/>
              <a:cs typeface="+mj-cs"/>
            </a:endParaRPr>
          </a:p>
        </p:txBody>
      </p:sp>
    </p:spTree>
  </p:cSld>
  <p:clrMapOvr>
    <a:masterClrMapping/>
  </p:clrMapOvr>
  <p:transition advTm="1229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998241"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الكارتوغرافيا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عنوان 1"/>
          <p:cNvSpPr txBox="1">
            <a:spLocks/>
          </p:cNvSpPr>
          <p:nvPr/>
        </p:nvSpPr>
        <p:spPr>
          <a:xfrm>
            <a:off x="349623" y="1146101"/>
            <a:ext cx="8326833" cy="561700"/>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SA" sz="2400" b="1" dirty="0" err="1" smtClean="0">
                <a:latin typeface="Simplified Arabic" pitchFamily="18" charset="-78"/>
                <a:cs typeface="Simplified Arabic" pitchFamily="18" charset="-78"/>
              </a:rPr>
              <a:t>رابعا  .</a:t>
            </a:r>
            <a:r>
              <a:rPr lang="ar-SA" sz="2400" b="1" dirty="0" smtClean="0">
                <a:latin typeface="Simplified Arabic" pitchFamily="18" charset="-78"/>
                <a:cs typeface="Simplified Arabic" pitchFamily="18" charset="-78"/>
              </a:rPr>
              <a:t> إعداد الخرائط      </a:t>
            </a:r>
            <a:r>
              <a:rPr lang="fr-FR" sz="2400" b="1" dirty="0" smtClean="0">
                <a:latin typeface="Simplified Arabic" pitchFamily="18" charset="-78"/>
                <a:cs typeface="Simplified Arabic" pitchFamily="18" charset="-78"/>
              </a:rPr>
              <a:t>ELABORATION DES CARTES</a:t>
            </a:r>
            <a:endParaRPr lang="ar-BH" sz="2400" b="1" dirty="0">
              <a:solidFill>
                <a:srgbClr val="FF0000"/>
              </a:solidFill>
              <a:latin typeface="Simplified Arabic" pitchFamily="18" charset="-78"/>
              <a:cs typeface="Simplified Arabic" pitchFamily="18" charset="-78"/>
            </a:endParaRPr>
          </a:p>
        </p:txBody>
      </p:sp>
      <p:sp>
        <p:nvSpPr>
          <p:cNvPr id="7" name="Rounded Rectangle 7"/>
          <p:cNvSpPr/>
          <p:nvPr/>
        </p:nvSpPr>
        <p:spPr>
          <a:xfrm>
            <a:off x="5868144" y="2636912"/>
            <a:ext cx="2985048" cy="3300118"/>
          </a:xfrm>
          <a:prstGeom prst="roundRect">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r>
              <a:rPr lang="ar-SA" sz="1600" b="1" dirty="0" smtClean="0">
                <a:latin typeface="Simplified Arabic" pitchFamily="18" charset="-78"/>
                <a:cs typeface="Simplified Arabic" pitchFamily="18" charset="-78"/>
              </a:rPr>
              <a:t>الرفع  </a:t>
            </a:r>
            <a:r>
              <a:rPr lang="ar-SA" sz="1600" b="1" dirty="0" err="1" smtClean="0">
                <a:latin typeface="Simplified Arabic" pitchFamily="18" charset="-78"/>
                <a:cs typeface="Simplified Arabic" pitchFamily="18" charset="-78"/>
              </a:rPr>
              <a:t>الطبوغرافي</a:t>
            </a:r>
            <a:r>
              <a:rPr lang="ar-SA" sz="1600" b="1" dirty="0" smtClean="0">
                <a:latin typeface="Simplified Arabic" pitchFamily="18" charset="-78"/>
                <a:cs typeface="Simplified Arabic" pitchFamily="18" charset="-78"/>
              </a:rPr>
              <a:t>، وتتكون هذه الخطوة من إجراء الجرد لجميع نقاط المشهد التي تظهر على الخريطة حسب تواجدها الموقع الدقيق لكل منها في خطوط الطول والعرض والارتفاع طرق مختلفة ممكنة: المسح الميداني، وتطوير الشبكة </a:t>
            </a:r>
            <a:r>
              <a:rPr lang="ar-SA" sz="1600" b="1" dirty="0" err="1" smtClean="0">
                <a:latin typeface="Simplified Arabic" pitchFamily="18" charset="-78"/>
                <a:cs typeface="Simplified Arabic" pitchFamily="18" charset="-78"/>
              </a:rPr>
              <a:t>الجيوديسية</a:t>
            </a:r>
            <a:r>
              <a:rPr lang="ar-SA" sz="1600" b="1" dirty="0" smtClean="0">
                <a:latin typeface="Simplified Arabic" pitchFamily="18" charset="-78"/>
                <a:cs typeface="Simplified Arabic" pitchFamily="18" charset="-78"/>
              </a:rPr>
              <a:t>، تفسير الصور الجوية أو الصور الأقمار الصناعية.</a:t>
            </a:r>
            <a:endParaRPr lang="fr-FR" sz="1600" b="1" dirty="0">
              <a:latin typeface="Simplified Arabic" pitchFamily="18" charset="-78"/>
              <a:cs typeface="Simplified Arabic" pitchFamily="18" charset="-78"/>
            </a:endParaRPr>
          </a:p>
        </p:txBody>
      </p:sp>
      <p:sp>
        <p:nvSpPr>
          <p:cNvPr id="8" name="TextBox 8"/>
          <p:cNvSpPr txBox="1"/>
          <p:nvPr/>
        </p:nvSpPr>
        <p:spPr>
          <a:xfrm>
            <a:off x="7380312" y="1844824"/>
            <a:ext cx="1763688" cy="523220"/>
          </a:xfrm>
          <a:prstGeom prst="rect">
            <a:avLst/>
          </a:prstGeom>
          <a:solidFill>
            <a:schemeClr val="accent6">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1"/>
            <a:r>
              <a:rPr lang="ar-DZ" sz="2800" b="1" dirty="0" smtClean="0">
                <a:solidFill>
                  <a:srgbClr val="FF0000"/>
                </a:solidFill>
                <a:latin typeface="Sakkal Majalla" panose="02000000000000000000" pitchFamily="2" charset="-78"/>
                <a:cs typeface="Sakkal Majalla" panose="02000000000000000000" pitchFamily="2" charset="-78"/>
              </a:rPr>
              <a:t>الخطوة الاولى </a:t>
            </a:r>
            <a:endParaRPr lang="ar-SA" sz="2800" b="1" dirty="0">
              <a:solidFill>
                <a:srgbClr val="FF0000"/>
              </a:solidFill>
              <a:latin typeface="Sakkal Majalla" panose="02000000000000000000" pitchFamily="2" charset="-78"/>
              <a:cs typeface="Sakkal Majalla" panose="02000000000000000000" pitchFamily="2" charset="-78"/>
            </a:endParaRPr>
          </a:p>
        </p:txBody>
      </p:sp>
      <p:sp>
        <p:nvSpPr>
          <p:cNvPr id="9" name="TextBox 11"/>
          <p:cNvSpPr txBox="1"/>
          <p:nvPr/>
        </p:nvSpPr>
        <p:spPr>
          <a:xfrm>
            <a:off x="3923928" y="1916832"/>
            <a:ext cx="2061386" cy="523220"/>
          </a:xfrm>
          <a:prstGeom prst="rect">
            <a:avLst/>
          </a:prstGeom>
          <a:solidFill>
            <a:schemeClr val="accent6">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1"/>
            <a:r>
              <a:rPr lang="ar-DZ" sz="2800" b="1" dirty="0" smtClean="0">
                <a:solidFill>
                  <a:srgbClr val="FF0000"/>
                </a:solidFill>
                <a:latin typeface="Sakkal Majalla" panose="02000000000000000000" pitchFamily="2" charset="-78"/>
                <a:cs typeface="Sakkal Majalla" panose="02000000000000000000" pitchFamily="2" charset="-78"/>
              </a:rPr>
              <a:t>الخطوة الثانية </a:t>
            </a:r>
            <a:endParaRPr lang="ar-SA" sz="2800" b="1" dirty="0">
              <a:solidFill>
                <a:srgbClr val="FF0000"/>
              </a:solidFill>
              <a:latin typeface="Sakkal Majalla" panose="02000000000000000000" pitchFamily="2" charset="-78"/>
              <a:cs typeface="Sakkal Majalla" panose="02000000000000000000" pitchFamily="2" charset="-78"/>
            </a:endParaRPr>
          </a:p>
        </p:txBody>
      </p:sp>
      <p:sp>
        <p:nvSpPr>
          <p:cNvPr id="10" name="TextBox 12"/>
          <p:cNvSpPr txBox="1"/>
          <p:nvPr/>
        </p:nvSpPr>
        <p:spPr>
          <a:xfrm>
            <a:off x="683568" y="1772816"/>
            <a:ext cx="2088232" cy="523220"/>
          </a:xfrm>
          <a:prstGeom prst="rect">
            <a:avLst/>
          </a:prstGeom>
          <a:solidFill>
            <a:schemeClr val="accent6">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1"/>
            <a:r>
              <a:rPr lang="ar-DZ" sz="2800" b="1" dirty="0" smtClean="0">
                <a:solidFill>
                  <a:srgbClr val="FF0000"/>
                </a:solidFill>
                <a:latin typeface="Sakkal Majalla" panose="02000000000000000000" pitchFamily="2" charset="-78"/>
                <a:cs typeface="Sakkal Majalla" panose="02000000000000000000" pitchFamily="2" charset="-78"/>
              </a:rPr>
              <a:t>الخطوة الثالثة  </a:t>
            </a:r>
            <a:endParaRPr lang="ar-SA" sz="2800" b="1" dirty="0">
              <a:solidFill>
                <a:srgbClr val="FF0000"/>
              </a:solidFill>
              <a:latin typeface="Sakkal Majalla" panose="02000000000000000000" pitchFamily="2" charset="-78"/>
              <a:cs typeface="Sakkal Majalla" panose="02000000000000000000" pitchFamily="2" charset="-78"/>
            </a:endParaRPr>
          </a:p>
        </p:txBody>
      </p:sp>
      <p:sp>
        <p:nvSpPr>
          <p:cNvPr id="11" name="Rounded Rectangle 13"/>
          <p:cNvSpPr/>
          <p:nvPr/>
        </p:nvSpPr>
        <p:spPr>
          <a:xfrm>
            <a:off x="2771800" y="2564904"/>
            <a:ext cx="2880320" cy="3240360"/>
          </a:xfrm>
          <a:prstGeom prst="round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r>
              <a:rPr lang="ar-SA" sz="1400" b="1" dirty="0" smtClean="0"/>
              <a:t>إعادة رسم الخرائط، وجمع البيانات في النموذج يجب تحديد القياسات أو الصور وترتيبها ومعالجتها، معروضة على وسيلة مناسبة للاستخدام الذي ستوضع فيه.</a:t>
            </a:r>
            <a:endParaRPr lang="fr-FR" sz="1400" b="1" dirty="0" smtClean="0"/>
          </a:p>
          <a:p>
            <a:pPr lvl="0" algn="just" rtl="1"/>
            <a:r>
              <a:rPr lang="ar-SA" sz="1400" b="1" dirty="0" smtClean="0"/>
              <a:t>عن طريق  </a:t>
            </a:r>
            <a:r>
              <a:rPr lang="ar-SA" sz="1600" b="1" dirty="0" smtClean="0"/>
              <a:t>الصور</a:t>
            </a:r>
            <a:r>
              <a:rPr lang="ar-SA" sz="1400" b="1" dirty="0" smtClean="0"/>
              <a:t> الجوية: يجب تجميع الصور من أجل الحصول على رؤية </a:t>
            </a:r>
            <a:r>
              <a:rPr lang="ar-SA" sz="1400" b="1" dirty="0" err="1" smtClean="0"/>
              <a:t>مجسمة.</a:t>
            </a:r>
            <a:r>
              <a:rPr lang="ar-SA" sz="1400" b="1" dirty="0" smtClean="0"/>
              <a:t> أجهزة الرد، إلى جانب يستعيد المتآمرون التضاريس ويرسمون الخرائط في النهاية.</a:t>
            </a:r>
            <a:endParaRPr lang="fr-FR" sz="1400" b="1" dirty="0" smtClean="0"/>
          </a:p>
          <a:p>
            <a:pPr lvl="0" algn="just" rtl="1"/>
            <a:r>
              <a:rPr lang="fr-FR" sz="1400" b="1" dirty="0" smtClean="0"/>
              <a:t> </a:t>
            </a:r>
            <a:r>
              <a:rPr lang="ar-SA" sz="1400" b="1" dirty="0" smtClean="0"/>
              <a:t>عن طريق صور الأقمار الصناعية: يتم نقل البيانات مباشرة إلى بنوك البيانات </a:t>
            </a:r>
            <a:r>
              <a:rPr lang="ar-SA" sz="1400" b="1" dirty="0" err="1" smtClean="0"/>
              <a:t>المحوسبة</a:t>
            </a:r>
            <a:r>
              <a:rPr lang="ar-SA" sz="1400" b="1" dirty="0" smtClean="0"/>
              <a:t> واستغلالها فيما بعد صور جوية.</a:t>
            </a:r>
            <a:endParaRPr lang="fr-FR" sz="1400" b="1" dirty="0" smtClean="0"/>
          </a:p>
          <a:p>
            <a:pPr marL="342900" indent="-342900" algn="just" rtl="1"/>
            <a:endParaRPr lang="ar-BH" sz="1400" b="1" dirty="0" smtClean="0">
              <a:solidFill>
                <a:schemeClr val="accent4">
                  <a:lumMod val="10000"/>
                </a:schemeClr>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Rounded Rectangle 14"/>
          <p:cNvSpPr/>
          <p:nvPr/>
        </p:nvSpPr>
        <p:spPr>
          <a:xfrm>
            <a:off x="285080" y="2420474"/>
            <a:ext cx="2126680" cy="3300118"/>
          </a:xfrm>
          <a:prstGeom prst="roundRect">
            <a:avLst/>
          </a:prstGeom>
          <a:solidFill>
            <a:srgbClr val="F5B1B1"/>
          </a:soli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lnSpc>
                <a:spcPct val="150000"/>
              </a:lnSpc>
            </a:pPr>
            <a:r>
              <a:rPr lang="ar-SA" sz="1600" b="1" dirty="0" smtClean="0">
                <a:latin typeface="Simplified Arabic" pitchFamily="18" charset="-78"/>
                <a:cs typeface="Simplified Arabic" pitchFamily="18" charset="-78"/>
              </a:rPr>
              <a:t>الطبعة </a:t>
            </a:r>
            <a:r>
              <a:rPr lang="ar-SA" sz="1600" b="1" dirty="0" err="1" smtClean="0">
                <a:latin typeface="Simplified Arabic" pitchFamily="18" charset="-78"/>
                <a:cs typeface="Simplified Arabic" pitchFamily="18" charset="-78"/>
              </a:rPr>
              <a:t>الخرائطية</a:t>
            </a:r>
            <a:r>
              <a:rPr lang="ar-SA" sz="1600" b="1" dirty="0" smtClean="0">
                <a:latin typeface="Simplified Arabic" pitchFamily="18" charset="-78"/>
                <a:cs typeface="Simplified Arabic" pitchFamily="18" charset="-78"/>
              </a:rPr>
              <a:t>، وتتكون هذه المرحلة من توحيد عرض البطاقات وفقًا لمجموعة من الاتفاقيات الصارمة المتعلقة الاتجاه، الرموز، الألوان، الإطارات، سمك الخطوط، الكتابات</a:t>
            </a:r>
            <a:endParaRPr lang="ar-SA" sz="1600" b="1" dirty="0">
              <a:solidFill>
                <a:schemeClr val="accent4">
                  <a:lumMod val="10000"/>
                </a:schemeClr>
              </a:solidFill>
              <a:latin typeface="Simplified Arabic" pitchFamily="18" charset="-78"/>
              <a:ea typeface="Calibri" panose="020F0502020204030204" pitchFamily="34" charset="0"/>
              <a:cs typeface="Simplified Arabic" pitchFamily="18" charset="-78"/>
            </a:endParaRPr>
          </a:p>
        </p:txBody>
      </p:sp>
    </p:spTree>
    <p:custDataLst>
      <p:tags r:id="rId1"/>
    </p:custDataLst>
  </p:cSld>
  <p:clrMapOvr>
    <a:masterClrMapping/>
  </p:clrMapOvr>
  <p:transition advTm="1698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 calcmode="lin" valueType="num">
                                      <p:cBhvr additive="base">
                                        <p:cTn id="14"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8">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bg/>
                                          </p:spTgt>
                                        </p:tgtEl>
                                        <p:attrNameLst>
                                          <p:attrName>style.visibility</p:attrName>
                                        </p:attrNameLst>
                                      </p:cBhvr>
                                      <p:to>
                                        <p:strVal val="visible"/>
                                      </p:to>
                                    </p:set>
                                    <p:anim calcmode="lin" valueType="num">
                                      <p:cBhvr additive="base">
                                        <p:cTn id="24"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7">
                                            <p:bg/>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bg/>
                                          </p:spTgt>
                                        </p:tgtEl>
                                        <p:attrNameLst>
                                          <p:attrName>style.visibility</p:attrName>
                                        </p:attrNameLst>
                                      </p:cBhvr>
                                      <p:to>
                                        <p:strVal val="visible"/>
                                      </p:to>
                                    </p:set>
                                    <p:anim calcmode="lin" valueType="num">
                                      <p:cBhvr additive="base">
                                        <p:cTn id="34" dur="500" fill="hold"/>
                                        <p:tgtEl>
                                          <p:spTgt spid="9">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9">
                                            <p:bg/>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additive="base">
                                        <p:cTn id="3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bg/>
                                          </p:spTgt>
                                        </p:tgtEl>
                                        <p:attrNameLst>
                                          <p:attrName>style.visibility</p:attrName>
                                        </p:attrNameLst>
                                      </p:cBhvr>
                                      <p:to>
                                        <p:strVal val="visible"/>
                                      </p:to>
                                    </p:set>
                                    <p:anim calcmode="lin" valueType="num">
                                      <p:cBhvr additive="base">
                                        <p:cTn id="44"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bg/>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 calcmode="lin" valueType="num">
                                      <p:cBhvr additive="base">
                                        <p:cTn id="4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 calcmode="lin" valueType="num">
                                      <p:cBhvr additive="base">
                                        <p:cTn id="5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 calcmode="lin" valueType="num">
                                      <p:cBhvr additive="base">
                                        <p:cTn id="56"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0">
                                            <p:bg/>
                                          </p:spTgt>
                                        </p:tgtEl>
                                        <p:attrNameLst>
                                          <p:attrName>style.visibility</p:attrName>
                                        </p:attrNameLst>
                                      </p:cBhvr>
                                      <p:to>
                                        <p:strVal val="visible"/>
                                      </p:to>
                                    </p:set>
                                    <p:anim calcmode="lin" valueType="num">
                                      <p:cBhvr additive="base">
                                        <p:cTn id="62"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63" dur="500" fill="hold"/>
                                        <p:tgtEl>
                                          <p:spTgt spid="10">
                                            <p:bg/>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 calcmode="lin" valueType="num">
                                      <p:cBhvr additive="base">
                                        <p:cTn id="6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2">
                                            <p:bg/>
                                          </p:spTgt>
                                        </p:tgtEl>
                                        <p:attrNameLst>
                                          <p:attrName>style.visibility</p:attrName>
                                        </p:attrNameLst>
                                      </p:cBhvr>
                                      <p:to>
                                        <p:strVal val="visible"/>
                                      </p:to>
                                    </p:set>
                                    <p:anim calcmode="lin" valueType="num">
                                      <p:cBhvr additive="base">
                                        <p:cTn id="72"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73" dur="500" fill="hold"/>
                                        <p:tgtEl>
                                          <p:spTgt spid="12">
                                            <p:bg/>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2">
                                            <p:txEl>
                                              <p:pRg st="0" end="0"/>
                                            </p:txEl>
                                          </p:spTgt>
                                        </p:tgtEl>
                                        <p:attrNameLst>
                                          <p:attrName>style.visibility</p:attrName>
                                        </p:attrNameLst>
                                      </p:cBhvr>
                                      <p:to>
                                        <p:strVal val="visible"/>
                                      </p:to>
                                    </p:set>
                                    <p:anim calcmode="lin" valueType="num">
                                      <p:cBhvr additive="base">
                                        <p:cTn id="7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build="allAtOnce" animBg="1"/>
      <p:bldP spid="9" grpId="0" build="allAtOnce" animBg="1"/>
      <p:bldP spid="10" grpId="0" build="allAtOnce" animBg="1"/>
      <p:bldP spid="11" grpId="0" build="allAtOnce" animBg="1"/>
      <p:bldP spid="12"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cstate="print">
            <a:lum bright="-42000" contrast="60000"/>
          </a:blip>
          <a:srcRect l="10724" r="17970" b="10640"/>
          <a:stretch>
            <a:fillRect/>
          </a:stretch>
        </p:blipFill>
        <p:spPr bwMode="auto">
          <a:xfrm>
            <a:off x="7596336"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عنوان 1"/>
          <p:cNvSpPr txBox="1">
            <a:spLocks/>
          </p:cNvSpPr>
          <p:nvPr/>
        </p:nvSpPr>
        <p:spPr>
          <a:xfrm>
            <a:off x="251520" y="1052736"/>
            <a:ext cx="8326833" cy="534316"/>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endParaRPr lang="ar-DZ" sz="2000" b="1" dirty="0" smtClean="0">
              <a:solidFill>
                <a:srgbClr val="FF0000"/>
              </a:solidFill>
              <a:latin typeface="Simplified Arabic" pitchFamily="18" charset="-78"/>
              <a:cs typeface="Simplified Arabic" pitchFamily="18" charset="-78"/>
            </a:endParaRPr>
          </a:p>
          <a:p>
            <a:pPr algn="ctr" rtl="1"/>
            <a:r>
              <a:rPr lang="ar-SA" sz="2000" b="1" dirty="0" smtClean="0">
                <a:solidFill>
                  <a:srgbClr val="FF0000"/>
                </a:solidFill>
                <a:latin typeface="Simplified Arabic" pitchFamily="18" charset="-78"/>
                <a:cs typeface="Simplified Arabic" pitchFamily="18" charset="-78"/>
              </a:rPr>
              <a:t>الأدوات والأجهزة المستخدمة في الخرائط</a:t>
            </a:r>
            <a:endParaRPr lang="ar-DZ" sz="2000" b="1" dirty="0" smtClean="0">
              <a:solidFill>
                <a:srgbClr val="FF0000"/>
              </a:solidFill>
              <a:latin typeface="Simplified Arabic" pitchFamily="18" charset="-78"/>
              <a:cs typeface="Simplified Arabic" pitchFamily="18" charset="-78"/>
            </a:endParaRPr>
          </a:p>
          <a:p>
            <a:pPr algn="ctr" rtl="1"/>
            <a:r>
              <a:rPr lang="fr-FR" sz="2000" b="1" dirty="0" smtClean="0">
                <a:latin typeface="Simplified Arabic" pitchFamily="18" charset="-78"/>
                <a:cs typeface="Simplified Arabic" pitchFamily="18" charset="-78"/>
              </a:rPr>
              <a:t>Outils et appareils utilisés dans les cartes cartographiques</a:t>
            </a:r>
            <a:endParaRPr lang="fr-FR" sz="2000" dirty="0" smtClean="0">
              <a:latin typeface="Simplified Arabic" pitchFamily="18" charset="-78"/>
              <a:cs typeface="Simplified Arabic" pitchFamily="18" charset="-78"/>
            </a:endParaRPr>
          </a:p>
          <a:p>
            <a:pPr algn="ctr" rtl="1"/>
            <a:endParaRPr lang="fr-FR" sz="2000" dirty="0">
              <a:solidFill>
                <a:srgbClr val="FF0000"/>
              </a:solidFill>
              <a:latin typeface="Simplified Arabic" pitchFamily="18" charset="-78"/>
              <a:cs typeface="Simplified Arabic" pitchFamily="18" charset="-78"/>
            </a:endParaRPr>
          </a:p>
        </p:txBody>
      </p:sp>
      <p:graphicFrame>
        <p:nvGraphicFramePr>
          <p:cNvPr id="9" name="Diagramme 8"/>
          <p:cNvGraphicFramePr/>
          <p:nvPr/>
        </p:nvGraphicFramePr>
        <p:xfrm>
          <a:off x="899592" y="1772816"/>
          <a:ext cx="676875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advTm="389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6"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Texte 9"/>
          <p:cNvSpPr txBox="1"/>
          <p:nvPr/>
        </p:nvSpPr>
        <p:spPr>
          <a:xfrm>
            <a:off x="0" y="980728"/>
            <a:ext cx="8280920" cy="756000"/>
          </a:xfrm>
          <a:prstGeom prst="rect">
            <a:avLst/>
          </a:prstGeom>
          <a:solidFill>
            <a:srgbClr val="FFC000"/>
          </a:solidFill>
        </p:spPr>
        <p:txBody>
          <a:bodyPr wrap="square" rtlCol="0">
            <a:spAutoFit/>
          </a:bodyPr>
          <a:lstStyle/>
          <a:p>
            <a:pPr algn="ctr" rtl="1"/>
            <a:r>
              <a:rPr lang="ar-DZ" b="1" dirty="0" smtClean="0">
                <a:solidFill>
                  <a:srgbClr val="FF0000"/>
                </a:solidFill>
              </a:rPr>
              <a:t>عرض تطور رسم </a:t>
            </a:r>
            <a:r>
              <a:rPr lang="ar-DZ" b="1" dirty="0" err="1" smtClean="0">
                <a:solidFill>
                  <a:srgbClr val="FF0000"/>
                </a:solidFill>
              </a:rPr>
              <a:t>الخرائط،</a:t>
            </a:r>
            <a:r>
              <a:rPr lang="ar-DZ" b="1" dirty="0" smtClean="0">
                <a:solidFill>
                  <a:srgbClr val="FF0000"/>
                </a:solidFill>
              </a:rPr>
              <a:t> </a:t>
            </a:r>
            <a:r>
              <a:rPr lang="ar-SA" b="1" dirty="0" smtClean="0">
                <a:solidFill>
                  <a:srgbClr val="FF0000"/>
                </a:solidFill>
              </a:rPr>
              <a:t>تصنیف و انواع  </a:t>
            </a:r>
            <a:r>
              <a:rPr lang="ar-SA" b="1" dirty="0" err="1" smtClean="0">
                <a:solidFill>
                  <a:srgbClr val="FF0000"/>
                </a:solidFill>
              </a:rPr>
              <a:t>الخرا</a:t>
            </a:r>
            <a:r>
              <a:rPr lang="ar-SA" b="1" dirty="0" smtClean="0">
                <a:solidFill>
                  <a:srgbClr val="FF0000"/>
                </a:solidFill>
              </a:rPr>
              <a:t> </a:t>
            </a:r>
            <a:r>
              <a:rPr lang="ar-SA" b="1" dirty="0" err="1" smtClean="0">
                <a:solidFill>
                  <a:srgbClr val="FF0000"/>
                </a:solidFill>
              </a:rPr>
              <a:t>ئط</a:t>
            </a:r>
            <a:r>
              <a:rPr lang="fr-FR" b="1" dirty="0" smtClean="0">
                <a:solidFill>
                  <a:srgbClr val="FF0000"/>
                </a:solidFill>
              </a:rPr>
              <a:t>:</a:t>
            </a:r>
            <a:endParaRPr lang="fr-FR" dirty="0" smtClean="0">
              <a:solidFill>
                <a:srgbClr val="FF0000"/>
              </a:solidFill>
            </a:endParaRPr>
          </a:p>
          <a:p>
            <a:pPr algn="ctr"/>
            <a:r>
              <a:rPr lang="fr-FR" b="1" dirty="0" smtClean="0">
                <a:solidFill>
                  <a:srgbClr val="FF0000"/>
                </a:solidFill>
              </a:rPr>
              <a:t>Présentation évolution d'une cartographie, classification des cartes,....</a:t>
            </a:r>
            <a:endParaRPr lang="fr-FR" dirty="0" smtClean="0">
              <a:solidFill>
                <a:srgbClr val="FF0000"/>
              </a:solidFill>
            </a:endParaRPr>
          </a:p>
          <a:p>
            <a:pPr rtl="1"/>
            <a:r>
              <a:rPr lang="ar-DZ" dirty="0" smtClean="0">
                <a:solidFill>
                  <a:srgbClr val="FF0000"/>
                </a:solidFill>
              </a:rPr>
              <a:t> </a:t>
            </a:r>
            <a:endParaRPr lang="fr-FR" dirty="0" smtClean="0">
              <a:solidFill>
                <a:srgbClr val="FF0000"/>
              </a:solidFill>
            </a:endParaRPr>
          </a:p>
          <a:p>
            <a:pPr algn="r" rtl="1"/>
            <a:endParaRPr lang="fr-FR" dirty="0">
              <a:solidFill>
                <a:srgbClr val="FF0000"/>
              </a:solidFill>
            </a:endParaRPr>
          </a:p>
        </p:txBody>
      </p:sp>
      <p:sp>
        <p:nvSpPr>
          <p:cNvPr id="12" name="Flèche courbée vers la gauche 11"/>
          <p:cNvSpPr/>
          <p:nvPr/>
        </p:nvSpPr>
        <p:spPr>
          <a:xfrm>
            <a:off x="7308304" y="1772816"/>
            <a:ext cx="864096" cy="6480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ZoneTexte 12"/>
          <p:cNvSpPr txBox="1"/>
          <p:nvPr/>
        </p:nvSpPr>
        <p:spPr>
          <a:xfrm>
            <a:off x="323528" y="1916832"/>
            <a:ext cx="5832648" cy="400110"/>
          </a:xfrm>
          <a:prstGeom prst="rect">
            <a:avLst/>
          </a:prstGeom>
          <a:solidFill>
            <a:srgbClr val="FFFF00"/>
          </a:solidFill>
        </p:spPr>
        <p:txBody>
          <a:bodyPr wrap="square" rtlCol="0">
            <a:spAutoFit/>
          </a:bodyPr>
          <a:lstStyle/>
          <a:p>
            <a:pPr algn="ctr" rtl="1"/>
            <a:r>
              <a:rPr lang="ar-SA" sz="2000" b="1" dirty="0" smtClean="0">
                <a:latin typeface="Simplified Arabic" pitchFamily="18" charset="-78"/>
                <a:cs typeface="Simplified Arabic" pitchFamily="18" charset="-78"/>
              </a:rPr>
              <a:t>تصنیف </a:t>
            </a:r>
            <a:r>
              <a:rPr lang="ar-SA" sz="2000" b="1" dirty="0" err="1" smtClean="0">
                <a:latin typeface="Simplified Arabic" pitchFamily="18" charset="-78"/>
                <a:cs typeface="Simplified Arabic" pitchFamily="18" charset="-78"/>
              </a:rPr>
              <a:t>الخرائط :</a:t>
            </a:r>
            <a:r>
              <a:rPr lang="ar-SA" sz="2000" b="1" dirty="0" smtClean="0">
                <a:latin typeface="Simplified Arabic" pitchFamily="18" charset="-78"/>
                <a:cs typeface="Simplified Arabic" pitchFamily="18" charset="-78"/>
              </a:rPr>
              <a:t> </a:t>
            </a:r>
            <a:r>
              <a:rPr lang="fr-FR" sz="2000" b="1" dirty="0" smtClean="0">
                <a:latin typeface="Simplified Arabic" pitchFamily="18" charset="-78"/>
                <a:cs typeface="Simplified Arabic" pitchFamily="18" charset="-78"/>
              </a:rPr>
              <a:t>La classification des cartes </a:t>
            </a:r>
            <a:endParaRPr lang="fr-FR" sz="2000" dirty="0">
              <a:latin typeface="Simplified Arabic" pitchFamily="18" charset="-78"/>
              <a:cs typeface="Simplified Arabic" pitchFamily="18" charset="-78"/>
            </a:endParaRPr>
          </a:p>
        </p:txBody>
      </p:sp>
      <p:sp>
        <p:nvSpPr>
          <p:cNvPr id="14" name="ZoneTexte 13"/>
          <p:cNvSpPr txBox="1"/>
          <p:nvPr/>
        </p:nvSpPr>
        <p:spPr>
          <a:xfrm>
            <a:off x="1331640" y="2492896"/>
            <a:ext cx="5832648" cy="400110"/>
          </a:xfrm>
          <a:prstGeom prst="rect">
            <a:avLst/>
          </a:prstGeom>
          <a:solidFill>
            <a:srgbClr val="00B0F0"/>
          </a:solidFill>
        </p:spPr>
        <p:txBody>
          <a:bodyPr wrap="square" rtlCol="0">
            <a:spAutoFit/>
          </a:bodyPr>
          <a:lstStyle/>
          <a:p>
            <a:pPr algn="r" rtl="1"/>
            <a:r>
              <a:rPr lang="ar-SA" sz="2000" b="1" dirty="0" smtClean="0"/>
              <a:t>اولا:   على اساس مقياس </a:t>
            </a:r>
            <a:r>
              <a:rPr lang="ar-SA" sz="2000" b="1" dirty="0" err="1" smtClean="0"/>
              <a:t>الرسم :</a:t>
            </a:r>
            <a:r>
              <a:rPr lang="ar-SA" sz="2000" b="1" dirty="0" smtClean="0"/>
              <a:t> </a:t>
            </a:r>
            <a:r>
              <a:rPr lang="fr-FR" sz="2000" b="1" dirty="0" smtClean="0"/>
              <a:t> </a:t>
            </a:r>
            <a:r>
              <a:rPr lang="fr-FR" b="1" dirty="0" smtClean="0"/>
              <a:t>Selon l’échelle </a:t>
            </a:r>
            <a:endParaRPr lang="fr-FR" dirty="0"/>
          </a:p>
        </p:txBody>
      </p:sp>
      <p:sp>
        <p:nvSpPr>
          <p:cNvPr id="15" name="Rounded Rectangle 14"/>
          <p:cNvSpPr/>
          <p:nvPr/>
        </p:nvSpPr>
        <p:spPr>
          <a:xfrm>
            <a:off x="4644008" y="3212976"/>
            <a:ext cx="4214912" cy="2592288"/>
          </a:xfrm>
          <a:prstGeom prst="roundRect">
            <a:avLst/>
          </a:prstGeom>
          <a:solidFill>
            <a:srgbClr val="F5B1B1"/>
          </a:soli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lnSpc>
                <a:spcPct val="150000"/>
              </a:lnSpc>
            </a:pPr>
            <a:r>
              <a:rPr lang="ar-DZ" b="1" dirty="0" smtClean="0">
                <a:solidFill>
                  <a:srgbClr val="FF0000"/>
                </a:solidFill>
                <a:latin typeface="Simplified Arabic" pitchFamily="18" charset="-78"/>
                <a:cs typeface="Simplified Arabic" pitchFamily="18" charset="-78"/>
              </a:rPr>
              <a:t>الخرائط صغيرة </a:t>
            </a:r>
            <a:r>
              <a:rPr lang="ar-DZ" b="1" dirty="0" err="1" smtClean="0">
                <a:solidFill>
                  <a:srgbClr val="FF0000"/>
                </a:solidFill>
                <a:latin typeface="Simplified Arabic" pitchFamily="18" charset="-78"/>
                <a:cs typeface="Simplified Arabic" pitchFamily="18" charset="-78"/>
              </a:rPr>
              <a:t>المقياس </a:t>
            </a:r>
            <a:r>
              <a:rPr lang="ar-DZ" b="1" dirty="0" smtClean="0">
                <a:latin typeface="Simplified Arabic" pitchFamily="18" charset="-78"/>
                <a:cs typeface="Simplified Arabic" pitchFamily="18" charset="-78"/>
              </a:rPr>
              <a:t>: یمكن أن یطلق علیها اسم الخرائط الجغرافیة المليونية  وهي خرائط ذات مقیاس رسم 1/200000  فاصغر أي تأخذ في النقصان كلما اتسعت رقعة المساحة الممثلة حتى تصل إلى  1/1000000، وقد یصغر كما في خریطة العالم </a:t>
            </a:r>
            <a:r>
              <a:rPr lang="ar-DZ" b="1" dirty="0" err="1" smtClean="0">
                <a:latin typeface="Simplified Arabic" pitchFamily="18" charset="-78"/>
                <a:cs typeface="Simplified Arabic" pitchFamily="18" charset="-78"/>
              </a:rPr>
              <a:t>بالاطلس</a:t>
            </a:r>
            <a:r>
              <a:rPr lang="ar-DZ" b="1" dirty="0" smtClean="0">
                <a:latin typeface="Simplified Arabic" pitchFamily="18" charset="-78"/>
                <a:cs typeface="Simplified Arabic" pitchFamily="18" charset="-78"/>
              </a:rPr>
              <a:t> </a:t>
            </a:r>
            <a:r>
              <a:rPr lang="fr-FR" b="1" dirty="0" smtClean="0">
                <a:latin typeface="Simplified Arabic" pitchFamily="18" charset="-78"/>
                <a:cs typeface="Simplified Arabic" pitchFamily="18" charset="-78"/>
              </a:rPr>
              <a:t> :</a:t>
            </a:r>
            <a:r>
              <a:rPr lang="ar-DZ" b="1" dirty="0" smtClean="0">
                <a:latin typeface="Simplified Arabic" pitchFamily="18" charset="-78"/>
                <a:cs typeface="Simplified Arabic" pitchFamily="18" charset="-78"/>
              </a:rPr>
              <a:t>1/ 100000000</a:t>
            </a:r>
            <a:endParaRPr lang="ar-SA" b="1" dirty="0">
              <a:solidFill>
                <a:schemeClr val="accent4">
                  <a:lumMod val="10000"/>
                </a:schemeClr>
              </a:solidFill>
              <a:latin typeface="Simplified Arabic" pitchFamily="18" charset="-78"/>
              <a:ea typeface="Calibri" panose="020F0502020204030204" pitchFamily="34" charset="0"/>
              <a:cs typeface="Simplified Arabic" pitchFamily="18" charset="-78"/>
            </a:endParaRPr>
          </a:p>
        </p:txBody>
      </p:sp>
      <p:sp>
        <p:nvSpPr>
          <p:cNvPr id="16" name="ZoneTexte 15"/>
          <p:cNvSpPr txBox="1"/>
          <p:nvPr/>
        </p:nvSpPr>
        <p:spPr>
          <a:xfrm>
            <a:off x="611560" y="3068960"/>
            <a:ext cx="3816424" cy="2554545"/>
          </a:xfrm>
          <a:prstGeom prst="rect">
            <a:avLst/>
          </a:prstGeom>
          <a:solidFill>
            <a:srgbClr val="92D050"/>
          </a:solidFill>
          <a:ln>
            <a:solidFill>
              <a:srgbClr val="92D050"/>
            </a:solidFill>
          </a:ln>
        </p:spPr>
        <p:txBody>
          <a:bodyPr wrap="square" rtlCol="0">
            <a:spAutoFit/>
          </a:bodyPr>
          <a:lstStyle/>
          <a:p>
            <a:pPr lvl="0" algn="just" rtl="1"/>
            <a:r>
              <a:rPr lang="ar-DZ" sz="2000" dirty="0" smtClean="0">
                <a:latin typeface="Simplified Arabic" pitchFamily="18" charset="-78"/>
                <a:cs typeface="Simplified Arabic" pitchFamily="18" charset="-78"/>
              </a:rPr>
              <a:t>وتبدأ هذه الخرائط بتمثیل إقلیم ما ثم تتدرج ویقل مقیاسها حتى تمثل قارة</a:t>
            </a:r>
            <a:r>
              <a:rPr lang="fr-FR" sz="2000" dirty="0" smtClean="0">
                <a:latin typeface="Simplified Arabic" pitchFamily="18" charset="-78"/>
                <a:cs typeface="Simplified Arabic" pitchFamily="18" charset="-78"/>
              </a:rPr>
              <a:t>.</a:t>
            </a:r>
            <a:r>
              <a:rPr lang="fr-FR" sz="2000" b="1" dirty="0" smtClean="0">
                <a:latin typeface="Simplified Arabic" pitchFamily="18" charset="-78"/>
                <a:cs typeface="Simplified Arabic" pitchFamily="18" charset="-78"/>
              </a:rPr>
              <a:t> </a:t>
            </a:r>
            <a:r>
              <a:rPr lang="ar-DZ" sz="2000" dirty="0" smtClean="0">
                <a:latin typeface="Simplified Arabic" pitchFamily="18" charset="-78"/>
                <a:cs typeface="Simplified Arabic" pitchFamily="18" charset="-78"/>
              </a:rPr>
              <a:t>هذا النوع من الخرائط لا یحتوي على تفاصیل كثیرة لأن الخریطة تغطي مساحات شاسعة من الأرض ویتحتم على هذا رسم الظاهرات الكبیرة والمهمة فقط</a:t>
            </a:r>
            <a:r>
              <a:rPr lang="fr-FR" sz="2000" dirty="0" smtClean="0">
                <a:latin typeface="Simplified Arabic" pitchFamily="18" charset="-78"/>
                <a:cs typeface="Simplified Arabic" pitchFamily="18" charset="-78"/>
              </a:rPr>
              <a:t>.</a:t>
            </a:r>
            <a:r>
              <a:rPr lang="ar-DZ" sz="2000" dirty="0" smtClean="0">
                <a:latin typeface="Simplified Arabic" pitchFamily="18" charset="-78"/>
                <a:cs typeface="Simplified Arabic" pitchFamily="18" charset="-78"/>
              </a:rPr>
              <a:t> مثال لهذا النوع من </a:t>
            </a:r>
            <a:r>
              <a:rPr lang="ar-DZ" sz="2000" dirty="0" err="1" smtClean="0">
                <a:latin typeface="Simplified Arabic" pitchFamily="18" charset="-78"/>
                <a:cs typeface="Simplified Arabic" pitchFamily="18" charset="-78"/>
              </a:rPr>
              <a:t>الخرائط </a:t>
            </a:r>
            <a:r>
              <a:rPr lang="ar-DZ" sz="2000" dirty="0" smtClean="0">
                <a:latin typeface="Simplified Arabic" pitchFamily="18" charset="-78"/>
                <a:cs typeface="Simplified Arabic" pitchFamily="18" charset="-78"/>
              </a:rPr>
              <a:t>: </a:t>
            </a:r>
            <a:r>
              <a:rPr lang="ar-DZ" sz="2000" b="1" dirty="0" smtClean="0">
                <a:latin typeface="Simplified Arabic" pitchFamily="18" charset="-78"/>
                <a:cs typeface="Simplified Arabic" pitchFamily="18" charset="-78"/>
              </a:rPr>
              <a:t>خرائط الأطلس وخرائط القارات أو العالم ككل.</a:t>
            </a:r>
            <a:endParaRPr lang="fr-FR" sz="2000" dirty="0" smtClean="0">
              <a:latin typeface="Simplified Arabic" pitchFamily="18" charset="-78"/>
              <a:cs typeface="Simplified Arabic" pitchFamily="18" charset="-78"/>
            </a:endParaRPr>
          </a:p>
          <a:p>
            <a:pPr algn="just" rtl="1"/>
            <a:endParaRPr lang="fr-FR" sz="2000" dirty="0">
              <a:latin typeface="Simplified Arabic" pitchFamily="18" charset="-78"/>
              <a:cs typeface="Simplified Arabic" pitchFamily="18" charset="-78"/>
            </a:endParaRPr>
          </a:p>
        </p:txBody>
      </p:sp>
    </p:spTree>
    <p:custDataLst>
      <p:tags r:id="rId1"/>
    </p:custDataLst>
  </p:cSld>
  <p:clrMapOvr>
    <a:masterClrMapping/>
  </p:clrMapOvr>
  <p:transition advTm="1489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ounded Rectangle 14"/>
          <p:cNvSpPr/>
          <p:nvPr/>
        </p:nvSpPr>
        <p:spPr>
          <a:xfrm>
            <a:off x="4427984" y="1124744"/>
            <a:ext cx="4214912" cy="5184576"/>
          </a:xfrm>
          <a:prstGeom prst="roundRect">
            <a:avLst/>
          </a:prstGeom>
          <a:gradFill flip="none" rotWithShape="1">
            <a:gsLst>
              <a:gs pos="0">
                <a:srgbClr val="F5B1B1">
                  <a:shade val="30000"/>
                  <a:satMod val="115000"/>
                </a:srgbClr>
              </a:gs>
              <a:gs pos="50000">
                <a:srgbClr val="F5B1B1">
                  <a:shade val="67500"/>
                  <a:satMod val="115000"/>
                </a:srgbClr>
              </a:gs>
              <a:gs pos="100000">
                <a:srgbClr val="F5B1B1">
                  <a:shade val="100000"/>
                  <a:satMod val="115000"/>
                </a:srgbClr>
              </a:gs>
            </a:gsLst>
            <a:lin ang="18900000" scaled="1"/>
            <a:tileRect/>
          </a:gra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r>
              <a:rPr lang="ar-DZ" sz="2000" b="1" dirty="0" smtClean="0">
                <a:solidFill>
                  <a:srgbClr val="FF0000"/>
                </a:solidFill>
              </a:rPr>
              <a:t>الخرائط متوسطة المقياس</a:t>
            </a:r>
            <a:endParaRPr lang="fr-FR" sz="2000" dirty="0" smtClean="0">
              <a:solidFill>
                <a:srgbClr val="FF0000"/>
              </a:solidFill>
            </a:endParaRPr>
          </a:p>
          <a:p>
            <a:pPr algn="just" rtl="1"/>
            <a:r>
              <a:rPr lang="ar-DZ" sz="2000" dirty="0" smtClean="0"/>
              <a:t>یطلق علیها الخرائط </a:t>
            </a:r>
            <a:r>
              <a:rPr lang="ar-DZ" sz="2000" b="1" dirty="0" err="1" smtClean="0"/>
              <a:t>الطوبوغرافیة</a:t>
            </a:r>
            <a:r>
              <a:rPr lang="ar-DZ" sz="2000" dirty="0" smtClean="0"/>
              <a:t> تمثل بدقة الملاحظات المتعلقة </a:t>
            </a:r>
            <a:r>
              <a:rPr lang="ar-DZ" sz="2000" dirty="0" err="1" smtClean="0"/>
              <a:t>بالموضع </a:t>
            </a:r>
            <a:r>
              <a:rPr lang="ar-DZ" sz="2000" dirty="0" smtClean="0"/>
              <a:t>(الإحداثيات الجغرافية) ومقياس الارتفاع والشكل والأبعاد وتحديد العناصر الثابتة والمتينة الموجودة على سطح الأرض( الجانب الوصفي لملامح الأرض) في وقت معين و ذلك باستخدام علامات ورموز لها مدلولها في مفتاح </a:t>
            </a:r>
            <a:r>
              <a:rPr lang="ar-DZ" sz="2000" dirty="0" err="1" smtClean="0"/>
              <a:t>الخریطة.</a:t>
            </a:r>
            <a:r>
              <a:rPr lang="ar-DZ" sz="2000" dirty="0" smtClean="0"/>
              <a:t> وتبدأ من مقياس رسم </a:t>
            </a:r>
            <a:r>
              <a:rPr lang="ar-DZ" sz="2000" b="1" dirty="0" err="1" smtClean="0"/>
              <a:t>1 </a:t>
            </a:r>
            <a:r>
              <a:rPr lang="ar-DZ" sz="2000" b="1" dirty="0" smtClean="0"/>
              <a:t>: 50,000 ويتدرج في الصغر إلى أن يصل إلى اقل من  مقياس رسم الخريطة المليونية</a:t>
            </a:r>
            <a:r>
              <a:rPr lang="fr-FR" sz="2000" dirty="0" smtClean="0"/>
              <a:t>.</a:t>
            </a:r>
            <a:r>
              <a:rPr lang="ar-DZ" sz="2000" dirty="0" smtClean="0"/>
              <a:t>وبذلك فإن مقياس رسمها يسمح ببيان حيز مكاني اصغر منه في الخرائط العامة ويتيح ذلك توزيع عدد اكبر من الظواهر الجغرافية بدقة مناسبة تسمح بيان بعض التفاصيل </a:t>
            </a:r>
            <a:endParaRPr lang="ar-SA" sz="2000" b="1" dirty="0">
              <a:solidFill>
                <a:schemeClr val="accent4">
                  <a:lumMod val="10000"/>
                </a:schemeClr>
              </a:solidFill>
              <a:latin typeface="Simplified Arabic" pitchFamily="18" charset="-78"/>
              <a:ea typeface="Calibri" panose="020F0502020204030204" pitchFamily="34" charset="0"/>
              <a:cs typeface="Simplified Arabic" pitchFamily="18" charset="-78"/>
            </a:endParaRPr>
          </a:p>
        </p:txBody>
      </p:sp>
      <p:sp>
        <p:nvSpPr>
          <p:cNvPr id="9" name="ZoneTexte 8"/>
          <p:cNvSpPr txBox="1"/>
          <p:nvPr/>
        </p:nvSpPr>
        <p:spPr>
          <a:xfrm>
            <a:off x="395536" y="1340768"/>
            <a:ext cx="3816424" cy="4708981"/>
          </a:xfrm>
          <a:prstGeom prst="rect">
            <a:avLst/>
          </a:prstGeom>
          <a:solidFill>
            <a:schemeClr val="accent3">
              <a:lumMod val="60000"/>
              <a:lumOff val="40000"/>
            </a:schemeClr>
          </a:solidFill>
          <a:ln>
            <a:solidFill>
              <a:srgbClr val="92D050"/>
            </a:solidFill>
          </a:ln>
        </p:spPr>
        <p:txBody>
          <a:bodyPr wrap="square" rtlCol="0">
            <a:spAutoFit/>
          </a:bodyPr>
          <a:lstStyle/>
          <a:p>
            <a:pPr lvl="0" algn="just" rtl="1"/>
            <a:r>
              <a:rPr lang="ar-DZ" sz="2000" b="1" dirty="0" smtClean="0">
                <a:solidFill>
                  <a:srgbClr val="FF0000"/>
                </a:solidFill>
                <a:latin typeface="Simplified Arabic" pitchFamily="18" charset="-78"/>
                <a:cs typeface="Simplified Arabic" pitchFamily="18" charset="-78"/>
              </a:rPr>
              <a:t>الخرائط كبيرة </a:t>
            </a:r>
            <a:r>
              <a:rPr lang="ar-DZ" sz="2000" b="1" dirty="0" err="1" smtClean="0">
                <a:solidFill>
                  <a:srgbClr val="FF0000"/>
                </a:solidFill>
                <a:latin typeface="Simplified Arabic" pitchFamily="18" charset="-78"/>
                <a:cs typeface="Simplified Arabic" pitchFamily="18" charset="-78"/>
              </a:rPr>
              <a:t>المقياس </a:t>
            </a:r>
            <a:r>
              <a:rPr lang="ar-DZ" sz="2000" b="1" dirty="0" smtClean="0">
                <a:solidFill>
                  <a:srgbClr val="FF0000"/>
                </a:solidFill>
                <a:latin typeface="Simplified Arabic" pitchFamily="18" charset="-78"/>
                <a:cs typeface="Simplified Arabic" pitchFamily="18" charset="-78"/>
              </a:rPr>
              <a:t>( خرائط تفصيلية</a:t>
            </a:r>
            <a:r>
              <a:rPr lang="ar-DZ" sz="2000" b="1" dirty="0" err="1" smtClean="0">
                <a:latin typeface="Simplified Arabic" pitchFamily="18" charset="-78"/>
                <a:cs typeface="Simplified Arabic" pitchFamily="18" charset="-78"/>
              </a:rPr>
              <a:t>):</a:t>
            </a:r>
            <a:endParaRPr lang="ar-DZ" sz="2000" b="1" dirty="0" smtClean="0">
              <a:latin typeface="Simplified Arabic" pitchFamily="18" charset="-78"/>
              <a:cs typeface="Simplified Arabic" pitchFamily="18" charset="-78"/>
            </a:endParaRPr>
          </a:p>
          <a:p>
            <a:pPr lvl="0" algn="just" rtl="1"/>
            <a:r>
              <a:rPr lang="ar-SA" sz="2000" dirty="0" smtClean="0">
                <a:latin typeface="Simplified Arabic" pitchFamily="18" charset="-78"/>
                <a:cs typeface="Simplified Arabic" pitchFamily="18" charset="-78"/>
              </a:rPr>
              <a:t>ترسم الخرائط التفصيلية لبيان مناطق صغيرة المساحة، تكون جزءاً من مساحة الخ ا </a:t>
            </a:r>
            <a:r>
              <a:rPr lang="ar-SA" sz="2000" dirty="0" err="1" smtClean="0">
                <a:latin typeface="Simplified Arabic" pitchFamily="18" charset="-78"/>
                <a:cs typeface="Simplified Arabic" pitchFamily="18" charset="-78"/>
              </a:rPr>
              <a:t>رئط</a:t>
            </a:r>
            <a:r>
              <a:rPr lang="ar-SA" sz="2000" dirty="0" smtClean="0">
                <a:latin typeface="Simplified Arabic" pitchFamily="18" charset="-78"/>
                <a:cs typeface="Simplified Arabic" pitchFamily="18" charset="-78"/>
              </a:rPr>
              <a:t> </a:t>
            </a:r>
            <a:r>
              <a:rPr lang="ar-SA" sz="2000" dirty="0" err="1" smtClean="0">
                <a:latin typeface="Simplified Arabic" pitchFamily="18" charset="-78"/>
                <a:cs typeface="Simplified Arabic" pitchFamily="18" charset="-78"/>
              </a:rPr>
              <a:t>الطبو</a:t>
            </a:r>
            <a:r>
              <a:rPr lang="ar-SA" sz="2000" dirty="0" smtClean="0">
                <a:latin typeface="Simplified Arabic" pitchFamily="18" charset="-78"/>
                <a:cs typeface="Simplified Arabic" pitchFamily="18" charset="-78"/>
              </a:rPr>
              <a:t> </a:t>
            </a:r>
            <a:r>
              <a:rPr lang="ar-SA" sz="2000" dirty="0" err="1" smtClean="0">
                <a:latin typeface="Simplified Arabic" pitchFamily="18" charset="-78"/>
                <a:cs typeface="Simplified Arabic" pitchFamily="18" charset="-78"/>
              </a:rPr>
              <a:t>غرافية</a:t>
            </a:r>
            <a:r>
              <a:rPr lang="ar-SA" sz="2000" dirty="0" smtClean="0">
                <a:latin typeface="Simplified Arabic" pitchFamily="18" charset="-78"/>
                <a:cs typeface="Simplified Arabic" pitchFamily="18" charset="-78"/>
              </a:rPr>
              <a:t>، وبذلك فإنها تظهر كل التفاصيل الموجودة على سطح الأرض، تشمل كل الظاهرات الطبيعية والبشرية، لذلك ترسم بمقياس رسم أكبر من مقياس رسم الخرائط الطبوغرافية، وعادة ما يكون مقياس رسمها أكبر 1/10000،  وبذلك فان مقياس رسمها يسمح ببيان التفاصيل داخل حيز مكاني محدد وتتسم بالدقة والوضوح وإظهار المعالم الموجودة على سطح </a:t>
            </a:r>
            <a:r>
              <a:rPr lang="ar-SA" sz="2000" dirty="0" err="1" smtClean="0">
                <a:latin typeface="Simplified Arabic" pitchFamily="18" charset="-78"/>
                <a:cs typeface="Simplified Arabic" pitchFamily="18" charset="-78"/>
              </a:rPr>
              <a:t>األرض</a:t>
            </a:r>
            <a:r>
              <a:rPr lang="ar-SA" sz="2000" dirty="0" smtClean="0">
                <a:latin typeface="Simplified Arabic" pitchFamily="18" charset="-78"/>
                <a:cs typeface="Simplified Arabic" pitchFamily="18" charset="-78"/>
              </a:rPr>
              <a:t> وعدم استخدام الرموز أو </a:t>
            </a:r>
            <a:r>
              <a:rPr lang="ar-SA" sz="2000" dirty="0" err="1" smtClean="0">
                <a:latin typeface="Simplified Arabic" pitchFamily="18" charset="-78"/>
                <a:cs typeface="Simplified Arabic" pitchFamily="18" charset="-78"/>
              </a:rPr>
              <a:t>العلمات</a:t>
            </a:r>
            <a:r>
              <a:rPr lang="ar-SA" sz="2000" dirty="0" smtClean="0">
                <a:latin typeface="Simplified Arabic" pitchFamily="18" charset="-78"/>
                <a:cs typeface="Simplified Arabic" pitchFamily="18" charset="-78"/>
              </a:rPr>
              <a:t> </a:t>
            </a:r>
            <a:r>
              <a:rPr lang="ar-SA" sz="2000" dirty="0" err="1" smtClean="0">
                <a:latin typeface="Simplified Arabic" pitchFamily="18" charset="-78"/>
                <a:cs typeface="Simplified Arabic" pitchFamily="18" charset="-78"/>
              </a:rPr>
              <a:t>االصطلحية</a:t>
            </a:r>
            <a:r>
              <a:rPr lang="ar-SA" sz="2000" dirty="0" smtClean="0">
                <a:latin typeface="Simplified Arabic" pitchFamily="18" charset="-78"/>
                <a:cs typeface="Simplified Arabic" pitchFamily="18" charset="-78"/>
              </a:rPr>
              <a:t> ولكن رموزها تقترب من شكلها </a:t>
            </a:r>
            <a:r>
              <a:rPr lang="ar-SA" sz="2000" dirty="0" err="1" smtClean="0">
                <a:latin typeface="Simplified Arabic" pitchFamily="18" charset="-78"/>
                <a:cs typeface="Simplified Arabic" pitchFamily="18" charset="-78"/>
              </a:rPr>
              <a:t>الحقيقي</a:t>
            </a:r>
            <a:r>
              <a:rPr lang="ar-SA" sz="2000" dirty="0" smtClean="0">
                <a:latin typeface="Simplified Arabic" pitchFamily="18" charset="-78"/>
                <a:cs typeface="Simplified Arabic" pitchFamily="18" charset="-78"/>
              </a:rPr>
              <a:t> في الطبيعة وتغطي هذه الخرائط مناطق العمران الريفي والحضري.</a:t>
            </a:r>
            <a:endParaRPr lang="fr-FR" sz="2000" dirty="0">
              <a:latin typeface="Simplified Arabic" pitchFamily="18" charset="-78"/>
              <a:cs typeface="Simplified Arabic" pitchFamily="18" charset="-78"/>
            </a:endParaRPr>
          </a:p>
        </p:txBody>
      </p:sp>
    </p:spTree>
    <p:custDataLst>
      <p:tags r:id="rId1"/>
    </p:custDataLst>
  </p:cSld>
  <p:clrMapOvr>
    <a:masterClrMapping/>
  </p:clrMapOvr>
  <p:transition advTm="2200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عنوان 1"/>
          <p:cNvSpPr txBox="1">
            <a:spLocks/>
          </p:cNvSpPr>
          <p:nvPr/>
        </p:nvSpPr>
        <p:spPr>
          <a:xfrm>
            <a:off x="35496" y="1067100"/>
            <a:ext cx="8326833" cy="561700"/>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DZ" sz="2000" b="1" dirty="0" smtClean="0">
                <a:solidFill>
                  <a:srgbClr val="FF0000"/>
                </a:solidFill>
                <a:latin typeface="Simplified Arabic" pitchFamily="18" charset="-78"/>
                <a:cs typeface="Simplified Arabic" pitchFamily="18" charset="-78"/>
              </a:rPr>
              <a:t>التصنيف حسب المضمون </a:t>
            </a:r>
            <a:r>
              <a:rPr lang="ar-DZ" sz="2000" b="1" dirty="0" err="1" smtClean="0">
                <a:solidFill>
                  <a:srgbClr val="FF0000"/>
                </a:solidFill>
                <a:latin typeface="Simplified Arabic" pitchFamily="18" charset="-78"/>
                <a:cs typeface="Simplified Arabic" pitchFamily="18" charset="-78"/>
              </a:rPr>
              <a:t>الجغرافي </a:t>
            </a:r>
            <a:r>
              <a:rPr lang="ar-DZ" sz="2000" b="1" dirty="0" smtClean="0">
                <a:solidFill>
                  <a:srgbClr val="FF0000"/>
                </a:solidFill>
                <a:latin typeface="Simplified Arabic" pitchFamily="18" charset="-78"/>
                <a:cs typeface="Simplified Arabic" pitchFamily="18" charset="-78"/>
              </a:rPr>
              <a:t>(المحتوى) حسب </a:t>
            </a:r>
            <a:r>
              <a:rPr lang="ar-SA" sz="2000" dirty="0" smtClean="0">
                <a:solidFill>
                  <a:srgbClr val="FF0000"/>
                </a:solidFill>
                <a:latin typeface="Simplified Arabic" pitchFamily="18" charset="-78"/>
                <a:cs typeface="Simplified Arabic" pitchFamily="18" charset="-78"/>
              </a:rPr>
              <a:t>طبيعة المعلومات</a:t>
            </a:r>
            <a:r>
              <a:rPr lang="ar-SA" sz="2000" b="1" dirty="0" smtClean="0">
                <a:solidFill>
                  <a:srgbClr val="FF0000"/>
                </a:solidFill>
                <a:latin typeface="Simplified Arabic" pitchFamily="18" charset="-78"/>
                <a:cs typeface="Simplified Arabic" pitchFamily="18" charset="-78"/>
              </a:rPr>
              <a:t> او الغرض من الخريطة وهي الخرائط العامة والخرائط الخاصة</a:t>
            </a:r>
            <a:r>
              <a:rPr lang="fr-FR" sz="2000" b="1" dirty="0" smtClean="0">
                <a:solidFill>
                  <a:srgbClr val="FF0000"/>
                </a:solidFill>
                <a:latin typeface="Simplified Arabic" pitchFamily="18" charset="-78"/>
                <a:cs typeface="Simplified Arabic" pitchFamily="18" charset="-78"/>
              </a:rPr>
              <a:t>   Selon le contenu </a:t>
            </a:r>
            <a:endParaRPr lang="ar-BH" sz="2000" b="1" dirty="0">
              <a:solidFill>
                <a:srgbClr val="FF0000"/>
              </a:solidFill>
              <a:latin typeface="Simplified Arabic" pitchFamily="18" charset="-78"/>
              <a:cs typeface="Simplified Arabic" pitchFamily="18" charset="-78"/>
            </a:endParaRPr>
          </a:p>
        </p:txBody>
      </p:sp>
      <p:sp>
        <p:nvSpPr>
          <p:cNvPr id="7" name="Rounded Rectangle 7"/>
          <p:cNvSpPr/>
          <p:nvPr/>
        </p:nvSpPr>
        <p:spPr>
          <a:xfrm>
            <a:off x="4860032" y="2348880"/>
            <a:ext cx="3600400" cy="3300118"/>
          </a:xfrm>
          <a:prstGeom prst="roundRect">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lnSpc>
                <a:spcPct val="150000"/>
              </a:lnSpc>
            </a:pPr>
            <a:r>
              <a:rPr lang="ar-SA" sz="2000" dirty="0" smtClean="0">
                <a:solidFill>
                  <a:srgbClr val="FF0000"/>
                </a:solidFill>
                <a:latin typeface="Simplified Arabic" pitchFamily="18" charset="-78"/>
                <a:cs typeface="Simplified Arabic" pitchFamily="18" charset="-78"/>
              </a:rPr>
              <a:t>الخرائط الطبيعية</a:t>
            </a:r>
            <a:r>
              <a:rPr lang="ar-SA" sz="2000" dirty="0" smtClean="0">
                <a:latin typeface="Simplified Arabic" pitchFamily="18" charset="-78"/>
                <a:cs typeface="Simplified Arabic" pitchFamily="18" charset="-78"/>
              </a:rPr>
              <a:t>:</a:t>
            </a:r>
            <a:r>
              <a:rPr lang="ar-DZ" sz="2000"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الخرائط الجيولوجية، خرائط التضاريس،خرائط الطقس و المناخ، خريطة الأقاليم النباتية خرائط التربة خريطة </a:t>
            </a:r>
            <a:r>
              <a:rPr lang="ar-SA" sz="2000" dirty="0" err="1" smtClean="0">
                <a:latin typeface="Simplified Arabic" pitchFamily="18" charset="-78"/>
                <a:cs typeface="Simplified Arabic" pitchFamily="18" charset="-78"/>
              </a:rPr>
              <a:t>المزارد</a:t>
            </a:r>
            <a:r>
              <a:rPr lang="ar-SA" sz="2000" dirty="0" smtClean="0">
                <a:latin typeface="Simplified Arabic" pitchFamily="18" charset="-78"/>
                <a:cs typeface="Simplified Arabic" pitchFamily="18" charset="-78"/>
              </a:rPr>
              <a:t> المائية </a:t>
            </a:r>
            <a:endParaRPr lang="ar-SA" sz="2000" b="1" dirty="0">
              <a:solidFill>
                <a:schemeClr val="accent4">
                  <a:lumMod val="10000"/>
                </a:schemeClr>
              </a:solidFill>
              <a:latin typeface="Simplified Arabic" pitchFamily="18" charset="-78"/>
              <a:ea typeface="Calibri" panose="020F0502020204030204" pitchFamily="34" charset="0"/>
              <a:cs typeface="Simplified Arabic" pitchFamily="18" charset="-78"/>
            </a:endParaRPr>
          </a:p>
        </p:txBody>
      </p:sp>
      <p:sp>
        <p:nvSpPr>
          <p:cNvPr id="8" name="Rounded Rectangle 13"/>
          <p:cNvSpPr/>
          <p:nvPr/>
        </p:nvSpPr>
        <p:spPr>
          <a:xfrm>
            <a:off x="899592" y="2204864"/>
            <a:ext cx="3240360" cy="3300118"/>
          </a:xfrm>
          <a:prstGeom prst="round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r>
              <a:rPr lang="ar-SA" sz="2000" dirty="0" smtClean="0">
                <a:solidFill>
                  <a:srgbClr val="FF0000"/>
                </a:solidFill>
                <a:latin typeface="Simplified Arabic" pitchFamily="18" charset="-78"/>
                <a:cs typeface="Simplified Arabic" pitchFamily="18" charset="-78"/>
              </a:rPr>
              <a:t>الخرائط البشرية</a:t>
            </a:r>
            <a:r>
              <a:rPr lang="ar-SA" sz="2000" dirty="0" smtClean="0">
                <a:latin typeface="Simplified Arabic" pitchFamily="18" charset="-78"/>
                <a:cs typeface="Simplified Arabic" pitchFamily="18" charset="-78"/>
              </a:rPr>
              <a:t>: خرائط السكان، خرائط استخدام الأرض، خرائط التوزيعات الجغرافية البشرية،خرائط المواصلات وتوزیع المدن والنباتات </a:t>
            </a:r>
            <a:r>
              <a:rPr lang="ar-SA" sz="2000" dirty="0" err="1" smtClean="0">
                <a:latin typeface="Simplified Arabic" pitchFamily="18" charset="-78"/>
                <a:cs typeface="Simplified Arabic" pitchFamily="18" charset="-78"/>
              </a:rPr>
              <a:t>المزروعة.</a:t>
            </a:r>
            <a:r>
              <a:rPr lang="ar-SA" sz="2000" dirty="0" smtClean="0">
                <a:latin typeface="Simplified Arabic" pitchFamily="18" charset="-78"/>
                <a:cs typeface="Simplified Arabic" pitchFamily="18" charset="-78"/>
              </a:rPr>
              <a:t> خرائط التقسیمات السیاسیة و الادارية، كخرائط التوزیعات المختلفة سواء كانت توزیعات اقتصادیة أو </a:t>
            </a:r>
            <a:r>
              <a:rPr lang="ar-SA" sz="2000" dirty="0" err="1" smtClean="0">
                <a:latin typeface="Simplified Arabic" pitchFamily="18" charset="-78"/>
                <a:cs typeface="Simplified Arabic" pitchFamily="18" charset="-78"/>
              </a:rPr>
              <a:t>اجتماعیة.</a:t>
            </a:r>
            <a:r>
              <a:rPr lang="ar-SA" sz="2000" dirty="0" smtClean="0">
                <a:latin typeface="Simplified Arabic" pitchFamily="18" charset="-78"/>
                <a:cs typeface="Simplified Arabic" pitchFamily="18" charset="-78"/>
              </a:rPr>
              <a:t> </a:t>
            </a:r>
            <a:endParaRPr lang="fr-FR" sz="2000" dirty="0">
              <a:latin typeface="Simplified Arabic" pitchFamily="18" charset="-78"/>
              <a:cs typeface="Simplified Arabic" pitchFamily="18" charset="-78"/>
            </a:endParaRPr>
          </a:p>
        </p:txBody>
      </p:sp>
      <p:cxnSp>
        <p:nvCxnSpPr>
          <p:cNvPr id="13" name="Connecteur droit avec flèche 12"/>
          <p:cNvCxnSpPr/>
          <p:nvPr/>
        </p:nvCxnSpPr>
        <p:spPr>
          <a:xfrm>
            <a:off x="1907704" y="1700808"/>
            <a:ext cx="13047" cy="4464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7092280" y="1628800"/>
            <a:ext cx="288032" cy="50405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additive="base">
                                        <p:cTn id="14"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7">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 calcmode="lin" valueType="num">
                                      <p:cBhvr additive="base">
                                        <p:cTn id="24"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8">
                                            <p:bg/>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عنوان 1"/>
          <p:cNvSpPr txBox="1">
            <a:spLocks/>
          </p:cNvSpPr>
          <p:nvPr/>
        </p:nvSpPr>
        <p:spPr>
          <a:xfrm>
            <a:off x="251520" y="908720"/>
            <a:ext cx="7272808" cy="561700"/>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DZ" sz="2400" b="1" dirty="0" smtClean="0">
                <a:solidFill>
                  <a:srgbClr val="FF0000"/>
                </a:solidFill>
                <a:latin typeface="Simplified Arabic" pitchFamily="18" charset="-78"/>
                <a:cs typeface="Simplified Arabic" pitchFamily="18" charset="-78"/>
              </a:rPr>
              <a:t>ثالثا:    حسب  المقياس و </a:t>
            </a:r>
            <a:r>
              <a:rPr lang="ar-DZ" sz="2400" b="1" dirty="0" err="1" smtClean="0">
                <a:solidFill>
                  <a:srgbClr val="FF0000"/>
                </a:solidFill>
                <a:latin typeface="Simplified Arabic" pitchFamily="18" charset="-78"/>
                <a:cs typeface="Simplified Arabic" pitchFamily="18" charset="-78"/>
              </a:rPr>
              <a:t>المحتوى (</a:t>
            </a:r>
            <a:r>
              <a:rPr lang="ar-SA" sz="2400" b="1" dirty="0" smtClean="0">
                <a:solidFill>
                  <a:srgbClr val="FF0000"/>
                </a:solidFill>
                <a:latin typeface="Simplified Arabic" pitchFamily="18" charset="-78"/>
                <a:cs typeface="Simplified Arabic" pitchFamily="18" charset="-78"/>
              </a:rPr>
              <a:t> الوظيفي</a:t>
            </a:r>
            <a:r>
              <a:rPr lang="ar-SA" sz="2400" b="1" dirty="0" err="1" smtClean="0">
                <a:solidFill>
                  <a:srgbClr val="FF0000"/>
                </a:solidFill>
                <a:latin typeface="Simplified Arabic" pitchFamily="18" charset="-78"/>
                <a:cs typeface="Simplified Arabic" pitchFamily="18" charset="-78"/>
              </a:rPr>
              <a:t>)</a:t>
            </a:r>
            <a:r>
              <a:rPr lang="ar-SA" sz="2400" b="1" dirty="0" smtClean="0">
                <a:solidFill>
                  <a:srgbClr val="FF0000"/>
                </a:solidFill>
                <a:latin typeface="Simplified Arabic" pitchFamily="18" charset="-78"/>
                <a:cs typeface="Simplified Arabic" pitchFamily="18" charset="-78"/>
              </a:rPr>
              <a:t> </a:t>
            </a:r>
            <a:endParaRPr lang="ar-BH" sz="2400" b="1" dirty="0">
              <a:solidFill>
                <a:srgbClr val="FF0000"/>
              </a:solidFill>
              <a:latin typeface="Simplified Arabic" pitchFamily="18" charset="-78"/>
              <a:cs typeface="Simplified Arabic" pitchFamily="18" charset="-78"/>
            </a:endParaRPr>
          </a:p>
        </p:txBody>
      </p:sp>
      <p:sp>
        <p:nvSpPr>
          <p:cNvPr id="7" name="Rounded Rectangle 7"/>
          <p:cNvSpPr/>
          <p:nvPr/>
        </p:nvSpPr>
        <p:spPr>
          <a:xfrm>
            <a:off x="4860032" y="2348880"/>
            <a:ext cx="3960440" cy="3672408"/>
          </a:xfrm>
          <a:prstGeom prst="roundRect">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lnSpc>
                <a:spcPct val="150000"/>
              </a:lnSpc>
            </a:pPr>
            <a:r>
              <a:rPr lang="ar-SA" dirty="0" smtClean="0">
                <a:latin typeface="Simplified Arabic" pitchFamily="18" charset="-78"/>
                <a:cs typeface="Simplified Arabic" pitchFamily="18" charset="-78"/>
              </a:rPr>
              <a:t>تمثل الخرائط الطبوغرافية العناصر الرئيسية للمناظر الطبيعية، سواء كانت مادية أو </a:t>
            </a:r>
            <a:r>
              <a:rPr lang="ar-SA" dirty="0" err="1" smtClean="0">
                <a:latin typeface="Simplified Arabic" pitchFamily="18" charset="-78"/>
                <a:cs typeface="Simplified Arabic" pitchFamily="18" charset="-78"/>
              </a:rPr>
              <a:t>بشرية:</a:t>
            </a:r>
            <a:r>
              <a:rPr lang="ar-SA" dirty="0" smtClean="0">
                <a:latin typeface="Simplified Arabic" pitchFamily="18" charset="-78"/>
                <a:cs typeface="Simplified Arabic" pitchFamily="18" charset="-78"/>
              </a:rPr>
              <a:t> </a:t>
            </a:r>
            <a:r>
              <a:rPr lang="ar-DZ" dirty="0" smtClean="0">
                <a:latin typeface="Simplified Arabic" pitchFamily="18" charset="-78"/>
                <a:cs typeface="Simplified Arabic" pitchFamily="18" charset="-78"/>
              </a:rPr>
              <a:t>كالتضاريس</a:t>
            </a:r>
            <a:r>
              <a:rPr lang="ar-DZ" b="1" dirty="0" smtClean="0">
                <a:latin typeface="Simplified Arabic" pitchFamily="18" charset="-78"/>
                <a:cs typeface="Simplified Arabic" pitchFamily="18" charset="-78"/>
              </a:rPr>
              <a:t> </a:t>
            </a:r>
            <a:r>
              <a:rPr lang="ar-DZ" dirty="0" smtClean="0">
                <a:latin typeface="Simplified Arabic" pitchFamily="18" charset="-78"/>
                <a:cs typeface="Simplified Arabic" pitchFamily="18" charset="-78"/>
              </a:rPr>
              <a:t>الشبكة </a:t>
            </a:r>
            <a:r>
              <a:rPr lang="ar-DZ" dirty="0" err="1" smtClean="0">
                <a:latin typeface="Simplified Arabic" pitchFamily="18" charset="-78"/>
                <a:cs typeface="Simplified Arabic" pitchFamily="18" charset="-78"/>
              </a:rPr>
              <a:t>المائية </a:t>
            </a:r>
            <a:r>
              <a:rPr lang="ar-DZ" dirty="0" smtClean="0">
                <a:latin typeface="Simplified Arabic" pitchFamily="18" charset="-78"/>
                <a:cs typeface="Simplified Arabic" pitchFamily="18" charset="-78"/>
              </a:rPr>
              <a:t>، </a:t>
            </a:r>
            <a:r>
              <a:rPr lang="ar-DZ" dirty="0" err="1" smtClean="0">
                <a:latin typeface="Simplified Arabic" pitchFamily="18" charset="-78"/>
                <a:cs typeface="Simplified Arabic" pitchFamily="18" charset="-78"/>
              </a:rPr>
              <a:t>الغابات،</a:t>
            </a:r>
            <a:r>
              <a:rPr lang="ar-DZ" dirty="0" smtClean="0">
                <a:latin typeface="Simplified Arabic" pitchFamily="18" charset="-78"/>
                <a:cs typeface="Simplified Arabic" pitchFamily="18" charset="-78"/>
              </a:rPr>
              <a:t>  </a:t>
            </a:r>
            <a:r>
              <a:rPr lang="ar-SA" dirty="0" err="1" smtClean="0">
                <a:latin typeface="Simplified Arabic" pitchFamily="18" charset="-78"/>
                <a:cs typeface="Simplified Arabic" pitchFamily="18" charset="-78"/>
              </a:rPr>
              <a:t>الهيدروغرافيا</a:t>
            </a:r>
            <a:r>
              <a:rPr lang="ar-SA" dirty="0" smtClean="0">
                <a:latin typeface="Simplified Arabic" pitchFamily="18" charset="-78"/>
                <a:cs typeface="Simplified Arabic" pitchFamily="18" charset="-78"/>
              </a:rPr>
              <a:t> البارزة، والغطاء النباتي، والمساحة المبنية، وطرق الاتصال،</a:t>
            </a:r>
            <a:r>
              <a:rPr lang="ar-DZ" dirty="0" smtClean="0">
                <a:latin typeface="Simplified Arabic" pitchFamily="18" charset="-78"/>
                <a:cs typeface="Simplified Arabic" pitchFamily="18" charset="-78"/>
              </a:rPr>
              <a:t> فهي صورة طبق الأصل لتنظيم و ترتيب المظاهر غلى سطح </a:t>
            </a:r>
            <a:r>
              <a:rPr lang="ar-DZ" dirty="0" err="1" smtClean="0">
                <a:latin typeface="Simplified Arabic" pitchFamily="18" charset="-78"/>
                <a:cs typeface="Simplified Arabic" pitchFamily="18" charset="-78"/>
              </a:rPr>
              <a:t>الأرض،</a:t>
            </a:r>
            <a:r>
              <a:rPr lang="ar-DZ"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أي المحتوى الخاص هو الظاهرة المرسومة</a:t>
            </a:r>
            <a:endParaRPr lang="ar-SA" b="1" dirty="0">
              <a:solidFill>
                <a:schemeClr val="accent4">
                  <a:lumMod val="10000"/>
                </a:schemeClr>
              </a:solidFill>
              <a:latin typeface="Simplified Arabic" pitchFamily="18" charset="-78"/>
              <a:ea typeface="Calibri" panose="020F0502020204030204" pitchFamily="34" charset="0"/>
              <a:cs typeface="Simplified Arabic" pitchFamily="18" charset="-78"/>
            </a:endParaRPr>
          </a:p>
        </p:txBody>
      </p:sp>
      <p:sp>
        <p:nvSpPr>
          <p:cNvPr id="8" name="Rounded Rectangle 13"/>
          <p:cNvSpPr/>
          <p:nvPr/>
        </p:nvSpPr>
        <p:spPr>
          <a:xfrm>
            <a:off x="899592" y="2204864"/>
            <a:ext cx="3240360" cy="3300118"/>
          </a:xfrm>
          <a:prstGeom prst="round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r>
              <a:rPr lang="ar-SA" sz="2000" dirty="0" smtClean="0"/>
              <a:t>خرائط ترسم سطح الأرض بما عليه من مظاهر متنوعة،  تظهر كافة الظواهر الطبيعية والبشرية العامة مثل: خطوط </a:t>
            </a:r>
            <a:r>
              <a:rPr lang="ar-SA" sz="2000" dirty="0" err="1" smtClean="0"/>
              <a:t>الكنتور</a:t>
            </a:r>
            <a:r>
              <a:rPr lang="ar-SA" sz="2000" dirty="0" smtClean="0"/>
              <a:t> </a:t>
            </a:r>
            <a:r>
              <a:rPr lang="ar-SA" sz="2000" dirty="0" err="1" smtClean="0"/>
              <a:t>(تضاريس </a:t>
            </a:r>
            <a:r>
              <a:rPr lang="ar-SA" sz="2000" dirty="0" smtClean="0"/>
              <a:t>- </a:t>
            </a:r>
            <a:r>
              <a:rPr lang="ar-SA" sz="2000" dirty="0" err="1" smtClean="0"/>
              <a:t>مياه </a:t>
            </a:r>
            <a:r>
              <a:rPr lang="ar-SA" sz="2000" dirty="0" smtClean="0"/>
              <a:t>- نبات)، و المستنقعات ومراكز العمرانية  والخدمات طرق مواصلات وغيرها</a:t>
            </a:r>
            <a:endParaRPr lang="fr-FR" sz="2000" dirty="0">
              <a:latin typeface="Simplified Arabic" pitchFamily="18" charset="-78"/>
              <a:cs typeface="Simplified Arabic" pitchFamily="18" charset="-78"/>
            </a:endParaRPr>
          </a:p>
        </p:txBody>
      </p:sp>
      <p:cxnSp>
        <p:nvCxnSpPr>
          <p:cNvPr id="13" name="Connecteur droit avec flèche 12"/>
          <p:cNvCxnSpPr/>
          <p:nvPr/>
        </p:nvCxnSpPr>
        <p:spPr>
          <a:xfrm flipH="1">
            <a:off x="2483768" y="1484784"/>
            <a:ext cx="288032" cy="64807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6372200" y="1556792"/>
            <a:ext cx="288032" cy="50405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876256" y="1556792"/>
            <a:ext cx="1872208" cy="369332"/>
          </a:xfrm>
          <a:prstGeom prst="rect">
            <a:avLst/>
          </a:prstGeom>
        </p:spPr>
        <p:style>
          <a:lnRef idx="2">
            <a:schemeClr val="accent2"/>
          </a:lnRef>
          <a:fillRef idx="1002">
            <a:schemeClr val="lt2"/>
          </a:fillRef>
          <a:effectRef idx="0">
            <a:schemeClr val="accent2"/>
          </a:effectRef>
          <a:fontRef idx="minor">
            <a:schemeClr val="dk1"/>
          </a:fontRef>
        </p:style>
        <p:txBody>
          <a:bodyPr wrap="square" rtlCol="0">
            <a:spAutoFit/>
          </a:bodyPr>
          <a:lstStyle/>
          <a:p>
            <a:r>
              <a:rPr lang="ar-DZ" b="1" dirty="0" smtClean="0"/>
              <a:t>الخريطة الطبوغرافية</a:t>
            </a:r>
            <a:r>
              <a:rPr lang="ar-DZ" dirty="0" smtClean="0"/>
              <a:t> </a:t>
            </a:r>
            <a:endParaRPr lang="fr-FR" dirty="0"/>
          </a:p>
        </p:txBody>
      </p:sp>
      <p:sp>
        <p:nvSpPr>
          <p:cNvPr id="12" name="ZoneTexte 11"/>
          <p:cNvSpPr txBox="1"/>
          <p:nvPr/>
        </p:nvSpPr>
        <p:spPr>
          <a:xfrm>
            <a:off x="323528" y="1628800"/>
            <a:ext cx="1872208" cy="369332"/>
          </a:xfrm>
          <a:prstGeom prst="rect">
            <a:avLst/>
          </a:prstGeom>
        </p:spPr>
        <p:style>
          <a:lnRef idx="2">
            <a:schemeClr val="accent2"/>
          </a:lnRef>
          <a:fillRef idx="1002">
            <a:schemeClr val="lt1"/>
          </a:fillRef>
          <a:effectRef idx="0">
            <a:schemeClr val="accent2"/>
          </a:effectRef>
          <a:fontRef idx="minor">
            <a:schemeClr val="dk1"/>
          </a:fontRef>
        </p:style>
        <p:txBody>
          <a:bodyPr wrap="square" rtlCol="0">
            <a:spAutoFit/>
          </a:bodyPr>
          <a:lstStyle/>
          <a:p>
            <a:pPr algn="ctr" rtl="1"/>
            <a:r>
              <a:rPr lang="ar-DZ" b="1" dirty="0" err="1" smtClean="0"/>
              <a:t>الخريطةالعامة</a:t>
            </a:r>
            <a:r>
              <a:rPr lang="ar-DZ" b="1" dirty="0" smtClean="0"/>
              <a:t> </a:t>
            </a:r>
            <a:endParaRPr lang="fr-FR" dirty="0"/>
          </a:p>
        </p:txBody>
      </p:sp>
    </p:spTree>
    <p:custDataLst>
      <p:tags r:id="rId1"/>
    </p:custDataLst>
  </p:cSld>
  <p:clrMapOvr>
    <a:masterClrMapping/>
  </p:clrMapOvr>
  <p:transition advTm="839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additive="base">
                                        <p:cTn id="14"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7">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 calcmode="lin" valueType="num">
                                      <p:cBhvr additive="base">
                                        <p:cTn id="24"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8">
                                            <p:bg/>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عنوان 1"/>
          <p:cNvSpPr txBox="1">
            <a:spLocks/>
          </p:cNvSpPr>
          <p:nvPr/>
        </p:nvSpPr>
        <p:spPr>
          <a:xfrm>
            <a:off x="251520" y="836712"/>
            <a:ext cx="7272808" cy="561700"/>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DZ" sz="2400" b="1" dirty="0" smtClean="0">
                <a:solidFill>
                  <a:srgbClr val="FF0000"/>
                </a:solidFill>
                <a:latin typeface="Simplified Arabic" pitchFamily="18" charset="-78"/>
                <a:cs typeface="Simplified Arabic" pitchFamily="18" charset="-78"/>
              </a:rPr>
              <a:t>ثالثا:    حسب  المقياس و </a:t>
            </a:r>
            <a:r>
              <a:rPr lang="ar-DZ" sz="2400" b="1" dirty="0" err="1" smtClean="0">
                <a:solidFill>
                  <a:srgbClr val="FF0000"/>
                </a:solidFill>
                <a:latin typeface="Simplified Arabic" pitchFamily="18" charset="-78"/>
                <a:cs typeface="Simplified Arabic" pitchFamily="18" charset="-78"/>
              </a:rPr>
              <a:t>المحتوى (</a:t>
            </a:r>
            <a:r>
              <a:rPr lang="ar-SA" sz="2400" b="1" dirty="0" smtClean="0">
                <a:solidFill>
                  <a:srgbClr val="FF0000"/>
                </a:solidFill>
                <a:latin typeface="Simplified Arabic" pitchFamily="18" charset="-78"/>
                <a:cs typeface="Simplified Arabic" pitchFamily="18" charset="-78"/>
              </a:rPr>
              <a:t> الوظيفي</a:t>
            </a:r>
            <a:r>
              <a:rPr lang="ar-SA" sz="2400" b="1" dirty="0" err="1" smtClean="0">
                <a:solidFill>
                  <a:srgbClr val="FF0000"/>
                </a:solidFill>
                <a:latin typeface="Simplified Arabic" pitchFamily="18" charset="-78"/>
                <a:cs typeface="Simplified Arabic" pitchFamily="18" charset="-78"/>
              </a:rPr>
              <a:t>)</a:t>
            </a:r>
            <a:r>
              <a:rPr lang="ar-SA" sz="2400" b="1" dirty="0" smtClean="0">
                <a:solidFill>
                  <a:srgbClr val="FF0000"/>
                </a:solidFill>
                <a:latin typeface="Simplified Arabic" pitchFamily="18" charset="-78"/>
                <a:cs typeface="Simplified Arabic" pitchFamily="18" charset="-78"/>
              </a:rPr>
              <a:t> </a:t>
            </a:r>
            <a:endParaRPr lang="ar-BH" sz="2400" b="1" dirty="0">
              <a:solidFill>
                <a:srgbClr val="FF0000"/>
              </a:solidFill>
              <a:latin typeface="Simplified Arabic" pitchFamily="18" charset="-78"/>
              <a:cs typeface="Simplified Arabic" pitchFamily="18" charset="-78"/>
            </a:endParaRPr>
          </a:p>
        </p:txBody>
      </p:sp>
      <p:sp>
        <p:nvSpPr>
          <p:cNvPr id="7" name="Rounded Rectangle 7"/>
          <p:cNvSpPr/>
          <p:nvPr/>
        </p:nvSpPr>
        <p:spPr>
          <a:xfrm>
            <a:off x="6012160" y="2348880"/>
            <a:ext cx="2808312" cy="3816424"/>
          </a:xfrm>
          <a:prstGeom prst="roundRect">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lnSpc>
                <a:spcPct val="150000"/>
              </a:lnSpc>
            </a:pPr>
            <a:r>
              <a:rPr lang="ar-SA" sz="1600" b="1" dirty="0" smtClean="0">
                <a:latin typeface="Simplified Arabic" pitchFamily="18" charset="-78"/>
                <a:cs typeface="Simplified Arabic" pitchFamily="18" charset="-78"/>
              </a:rPr>
              <a:t>تمثل الخرائط الطبوغرافية العناصر الرئيسية للمناظر الطبيعية، سواء كانت مادية أو </a:t>
            </a:r>
            <a:r>
              <a:rPr lang="ar-SA" sz="1600" b="1" dirty="0" err="1" smtClean="0">
                <a:latin typeface="Simplified Arabic" pitchFamily="18" charset="-78"/>
                <a:cs typeface="Simplified Arabic" pitchFamily="18" charset="-78"/>
              </a:rPr>
              <a:t>بشرية:</a:t>
            </a:r>
            <a:r>
              <a:rPr lang="ar-SA" sz="1600" b="1" dirty="0" smtClean="0">
                <a:latin typeface="Simplified Arabic" pitchFamily="18" charset="-78"/>
                <a:cs typeface="Simplified Arabic" pitchFamily="18" charset="-78"/>
              </a:rPr>
              <a:t> </a:t>
            </a:r>
            <a:r>
              <a:rPr lang="ar-DZ" sz="1600" b="1" dirty="0" smtClean="0">
                <a:latin typeface="Simplified Arabic" pitchFamily="18" charset="-78"/>
                <a:cs typeface="Simplified Arabic" pitchFamily="18" charset="-78"/>
              </a:rPr>
              <a:t>كالتضاريس الشبكة </a:t>
            </a:r>
            <a:r>
              <a:rPr lang="ar-DZ" sz="1600" b="1" dirty="0" err="1" smtClean="0">
                <a:latin typeface="Simplified Arabic" pitchFamily="18" charset="-78"/>
                <a:cs typeface="Simplified Arabic" pitchFamily="18" charset="-78"/>
              </a:rPr>
              <a:t>المائية </a:t>
            </a:r>
            <a:r>
              <a:rPr lang="ar-DZ" sz="1600" b="1" dirty="0" smtClean="0">
                <a:latin typeface="Simplified Arabic" pitchFamily="18" charset="-78"/>
                <a:cs typeface="Simplified Arabic" pitchFamily="18" charset="-78"/>
              </a:rPr>
              <a:t>، </a:t>
            </a:r>
            <a:r>
              <a:rPr lang="ar-DZ" sz="1600" b="1" dirty="0" err="1" smtClean="0">
                <a:latin typeface="Simplified Arabic" pitchFamily="18" charset="-78"/>
                <a:cs typeface="Simplified Arabic" pitchFamily="18" charset="-78"/>
              </a:rPr>
              <a:t>الغابات،</a:t>
            </a:r>
            <a:r>
              <a:rPr lang="ar-DZ" sz="1600" b="1" dirty="0" smtClean="0">
                <a:latin typeface="Simplified Arabic" pitchFamily="18" charset="-78"/>
                <a:cs typeface="Simplified Arabic" pitchFamily="18" charset="-78"/>
              </a:rPr>
              <a:t>  </a:t>
            </a:r>
            <a:r>
              <a:rPr lang="ar-SA" sz="1600" b="1" dirty="0" err="1" smtClean="0">
                <a:latin typeface="Simplified Arabic" pitchFamily="18" charset="-78"/>
                <a:cs typeface="Simplified Arabic" pitchFamily="18" charset="-78"/>
              </a:rPr>
              <a:t>الهيدروغرافيا</a:t>
            </a:r>
            <a:r>
              <a:rPr lang="ar-SA" sz="1600" b="1" dirty="0" smtClean="0">
                <a:latin typeface="Simplified Arabic" pitchFamily="18" charset="-78"/>
                <a:cs typeface="Simplified Arabic" pitchFamily="18" charset="-78"/>
              </a:rPr>
              <a:t> البارزة، والغطاء النباتي، والمساحة المبنية، وطرق الاتصال،</a:t>
            </a:r>
            <a:r>
              <a:rPr lang="ar-DZ" sz="1600" b="1" dirty="0" smtClean="0">
                <a:latin typeface="Simplified Arabic" pitchFamily="18" charset="-78"/>
                <a:cs typeface="Simplified Arabic" pitchFamily="18" charset="-78"/>
              </a:rPr>
              <a:t> فهي صورة طبق الأصل لتنظيم و ترتيب المظاهر غلى سطح </a:t>
            </a:r>
            <a:r>
              <a:rPr lang="ar-DZ" sz="1600" b="1" dirty="0" err="1" smtClean="0">
                <a:latin typeface="Simplified Arabic" pitchFamily="18" charset="-78"/>
                <a:cs typeface="Simplified Arabic" pitchFamily="18" charset="-78"/>
              </a:rPr>
              <a:t>الأرض،</a:t>
            </a:r>
            <a:r>
              <a:rPr lang="ar-DZ" sz="1600" b="1" dirty="0" smtClean="0">
                <a:latin typeface="Simplified Arabic" pitchFamily="18" charset="-78"/>
                <a:cs typeface="Simplified Arabic" pitchFamily="18" charset="-78"/>
              </a:rPr>
              <a:t>  </a:t>
            </a:r>
            <a:r>
              <a:rPr lang="ar-SA" sz="1600" b="1" dirty="0" smtClean="0">
                <a:latin typeface="Simplified Arabic" pitchFamily="18" charset="-78"/>
                <a:cs typeface="Simplified Arabic" pitchFamily="18" charset="-78"/>
              </a:rPr>
              <a:t>أي المحتوى الخاص هو الظاهرة المرسومة</a:t>
            </a:r>
            <a:endParaRPr lang="ar-SA" sz="1600" b="1" dirty="0">
              <a:solidFill>
                <a:schemeClr val="accent4">
                  <a:lumMod val="10000"/>
                </a:schemeClr>
              </a:solidFill>
              <a:latin typeface="Simplified Arabic" pitchFamily="18" charset="-78"/>
              <a:ea typeface="Calibri" panose="020F0502020204030204" pitchFamily="34" charset="0"/>
              <a:cs typeface="Simplified Arabic" pitchFamily="18" charset="-78"/>
            </a:endParaRPr>
          </a:p>
        </p:txBody>
      </p:sp>
      <p:sp>
        <p:nvSpPr>
          <p:cNvPr id="8" name="Rounded Rectangle 13"/>
          <p:cNvSpPr/>
          <p:nvPr/>
        </p:nvSpPr>
        <p:spPr>
          <a:xfrm>
            <a:off x="4067944" y="2420888"/>
            <a:ext cx="1800200" cy="3600400"/>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r>
              <a:rPr lang="ar-SA" b="1" dirty="0" smtClean="0">
                <a:latin typeface="Simplified Arabic" pitchFamily="18" charset="-78"/>
                <a:cs typeface="Simplified Arabic" pitchFamily="18" charset="-78"/>
              </a:rPr>
              <a:t>خرائط ترسم سطح الأرض بما عليه من مظاهر متنوعة،  تظهر كافة الظواهر الطبيعية والبشرية العامة مثل: خطوط </a:t>
            </a:r>
            <a:r>
              <a:rPr lang="ar-SA" b="1" dirty="0" err="1" smtClean="0">
                <a:latin typeface="Simplified Arabic" pitchFamily="18" charset="-78"/>
                <a:cs typeface="Simplified Arabic" pitchFamily="18" charset="-78"/>
              </a:rPr>
              <a:t>الكنتور</a:t>
            </a:r>
            <a:r>
              <a:rPr lang="ar-SA" b="1" dirty="0" smtClean="0">
                <a:latin typeface="Simplified Arabic" pitchFamily="18" charset="-78"/>
                <a:cs typeface="Simplified Arabic" pitchFamily="18" charset="-78"/>
              </a:rPr>
              <a:t> </a:t>
            </a:r>
            <a:r>
              <a:rPr lang="ar-SA" b="1" dirty="0" err="1" smtClean="0">
                <a:latin typeface="Simplified Arabic" pitchFamily="18" charset="-78"/>
                <a:cs typeface="Simplified Arabic" pitchFamily="18" charset="-78"/>
              </a:rPr>
              <a:t>(تضاريس </a:t>
            </a:r>
            <a:r>
              <a:rPr lang="ar-SA" b="1" dirty="0" smtClean="0">
                <a:latin typeface="Simplified Arabic" pitchFamily="18" charset="-78"/>
                <a:cs typeface="Simplified Arabic" pitchFamily="18" charset="-78"/>
              </a:rPr>
              <a:t>- </a:t>
            </a:r>
            <a:r>
              <a:rPr lang="ar-SA" b="1" dirty="0" err="1" smtClean="0">
                <a:latin typeface="Simplified Arabic" pitchFamily="18" charset="-78"/>
                <a:cs typeface="Simplified Arabic" pitchFamily="18" charset="-78"/>
              </a:rPr>
              <a:t>مياه </a:t>
            </a:r>
            <a:r>
              <a:rPr lang="ar-SA" b="1" dirty="0" smtClean="0">
                <a:latin typeface="Simplified Arabic" pitchFamily="18" charset="-78"/>
                <a:cs typeface="Simplified Arabic" pitchFamily="18" charset="-78"/>
              </a:rPr>
              <a:t>- نبات)، و المستنقعات ومراكز العمرانية  والخدمات طرق مواصلات وغيرها</a:t>
            </a:r>
            <a:endParaRPr lang="fr-FR" b="1" dirty="0">
              <a:latin typeface="Simplified Arabic" pitchFamily="18" charset="-78"/>
              <a:cs typeface="Simplified Arabic" pitchFamily="18" charset="-78"/>
            </a:endParaRPr>
          </a:p>
        </p:txBody>
      </p:sp>
      <p:cxnSp>
        <p:nvCxnSpPr>
          <p:cNvPr id="13" name="Connecteur droit avec flèche 12"/>
          <p:cNvCxnSpPr/>
          <p:nvPr/>
        </p:nvCxnSpPr>
        <p:spPr>
          <a:xfrm flipH="1">
            <a:off x="3059832" y="2276872"/>
            <a:ext cx="144016" cy="43204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7740352" y="1988840"/>
            <a:ext cx="0" cy="28803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876256" y="1556792"/>
            <a:ext cx="1872208" cy="369332"/>
          </a:xfrm>
          <a:prstGeom prst="rect">
            <a:avLst/>
          </a:prstGeom>
        </p:spPr>
        <p:style>
          <a:lnRef idx="2">
            <a:schemeClr val="accent2"/>
          </a:lnRef>
          <a:fillRef idx="1002">
            <a:schemeClr val="lt2"/>
          </a:fillRef>
          <a:effectRef idx="0">
            <a:schemeClr val="accent2"/>
          </a:effectRef>
          <a:fontRef idx="minor">
            <a:schemeClr val="dk1"/>
          </a:fontRef>
        </p:style>
        <p:txBody>
          <a:bodyPr wrap="square" rtlCol="0">
            <a:spAutoFit/>
          </a:bodyPr>
          <a:lstStyle/>
          <a:p>
            <a:r>
              <a:rPr lang="ar-DZ" b="1" dirty="0" smtClean="0"/>
              <a:t>الخريطة الطبوغرافية</a:t>
            </a:r>
            <a:r>
              <a:rPr lang="ar-DZ" dirty="0" smtClean="0"/>
              <a:t> </a:t>
            </a:r>
            <a:endParaRPr lang="fr-FR" dirty="0"/>
          </a:p>
        </p:txBody>
      </p:sp>
      <p:sp>
        <p:nvSpPr>
          <p:cNvPr id="12" name="ZoneTexte 11"/>
          <p:cNvSpPr txBox="1"/>
          <p:nvPr/>
        </p:nvSpPr>
        <p:spPr>
          <a:xfrm>
            <a:off x="4499992" y="1556792"/>
            <a:ext cx="1872208" cy="646331"/>
          </a:xfrm>
          <a:prstGeom prst="rect">
            <a:avLst/>
          </a:prstGeom>
          <a:solidFill>
            <a:srgbClr val="FFFF00"/>
          </a:solidFill>
        </p:spPr>
        <p:style>
          <a:lnRef idx="2">
            <a:schemeClr val="accent2"/>
          </a:lnRef>
          <a:fillRef idx="1002">
            <a:schemeClr val="lt1"/>
          </a:fillRef>
          <a:effectRef idx="0">
            <a:schemeClr val="accent2"/>
          </a:effectRef>
          <a:fontRef idx="minor">
            <a:schemeClr val="dk1"/>
          </a:fontRef>
        </p:style>
        <p:txBody>
          <a:bodyPr wrap="square" rtlCol="0">
            <a:spAutoFit/>
          </a:bodyPr>
          <a:lstStyle/>
          <a:p>
            <a:pPr algn="ctr" rtl="1"/>
            <a:r>
              <a:rPr lang="ar-DZ" b="1" dirty="0" smtClean="0"/>
              <a:t>ا</a:t>
            </a:r>
            <a:r>
              <a:rPr lang="ar-SA" b="1" dirty="0" smtClean="0"/>
              <a:t> لخرائط الطبوغرافية  الإدارية</a:t>
            </a:r>
            <a:r>
              <a:rPr lang="fr-FR" b="1" dirty="0" smtClean="0"/>
              <a:t>:</a:t>
            </a:r>
            <a:r>
              <a:rPr lang="ar-DZ" b="1" dirty="0" smtClean="0"/>
              <a:t> </a:t>
            </a:r>
            <a:endParaRPr lang="fr-FR" dirty="0"/>
          </a:p>
        </p:txBody>
      </p:sp>
      <p:sp>
        <p:nvSpPr>
          <p:cNvPr id="14" name="Rounded Rectangle 13"/>
          <p:cNvSpPr/>
          <p:nvPr/>
        </p:nvSpPr>
        <p:spPr>
          <a:xfrm>
            <a:off x="179512" y="2636912"/>
            <a:ext cx="1800200" cy="3600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2"/>
          </a:lnRef>
          <a:fillRef idx="1">
            <a:schemeClr val="lt1"/>
          </a:fillRef>
          <a:effectRef idx="0">
            <a:schemeClr val="accent2"/>
          </a:effectRef>
          <a:fontRef idx="minor">
            <a:schemeClr val="dk1"/>
          </a:fontRef>
        </p:style>
        <p:txBody>
          <a:bodyPr rtlCol="1" anchor="t"/>
          <a:lstStyle/>
          <a:p>
            <a:pPr algn="just" rtl="1"/>
            <a:r>
              <a:rPr lang="fr-FR" b="1" dirty="0" smtClean="0">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وهي الخرائط التي ترسم لبيان ظاهرة، أو ظاهرات محددة، وتكون الرموز فيها مخصصة، ومحددة بنوع الظاهرة التي تمثلها الخريطة، وتكون الرموز أكثر وضوحاً، وأقل ازدحاماً</a:t>
            </a:r>
            <a:r>
              <a:rPr lang="fr-FR" b="1" dirty="0" smtClean="0">
                <a:latin typeface="Simplified Arabic" pitchFamily="18" charset="-78"/>
                <a:cs typeface="Simplified Arabic" pitchFamily="18" charset="-78"/>
              </a:rPr>
              <a:t>.</a:t>
            </a:r>
          </a:p>
          <a:p>
            <a:pPr lvl="0" algn="just" rtl="1"/>
            <a:endParaRPr lang="fr-FR" b="1" dirty="0">
              <a:latin typeface="Simplified Arabic" pitchFamily="18" charset="-78"/>
              <a:cs typeface="Simplified Arabic" pitchFamily="18" charset="-78"/>
            </a:endParaRPr>
          </a:p>
        </p:txBody>
      </p:sp>
      <p:sp>
        <p:nvSpPr>
          <p:cNvPr id="16" name="ZoneTexte 15"/>
          <p:cNvSpPr txBox="1"/>
          <p:nvPr/>
        </p:nvSpPr>
        <p:spPr>
          <a:xfrm>
            <a:off x="2123728" y="1556792"/>
            <a:ext cx="1872208" cy="646331"/>
          </a:xfrm>
          <a:prstGeom prst="rect">
            <a:avLst/>
          </a:prstGeom>
        </p:spPr>
        <p:style>
          <a:lnRef idx="2">
            <a:schemeClr val="accent2"/>
          </a:lnRef>
          <a:fillRef idx="1002">
            <a:schemeClr val="lt1"/>
          </a:fillRef>
          <a:effectRef idx="0">
            <a:schemeClr val="accent2"/>
          </a:effectRef>
          <a:fontRef idx="minor">
            <a:schemeClr val="dk1"/>
          </a:fontRef>
        </p:style>
        <p:txBody>
          <a:bodyPr wrap="square" rtlCol="0">
            <a:spAutoFit/>
          </a:bodyPr>
          <a:lstStyle/>
          <a:p>
            <a:pPr algn="ctr" rtl="1"/>
            <a:r>
              <a:rPr lang="ar-DZ" b="1" dirty="0" smtClean="0"/>
              <a:t>ا</a:t>
            </a:r>
            <a:r>
              <a:rPr lang="ar-SA" b="1" dirty="0" smtClean="0"/>
              <a:t> لخرائط الطبوغرافية  </a:t>
            </a:r>
            <a:r>
              <a:rPr lang="ar-DZ" b="1" dirty="0" smtClean="0"/>
              <a:t>العسكرية </a:t>
            </a:r>
            <a:r>
              <a:rPr lang="fr-FR" b="1" dirty="0" smtClean="0"/>
              <a:t>:</a:t>
            </a:r>
            <a:r>
              <a:rPr lang="ar-DZ" b="1" dirty="0" smtClean="0"/>
              <a:t> </a:t>
            </a:r>
            <a:endParaRPr lang="fr-FR" dirty="0"/>
          </a:p>
        </p:txBody>
      </p:sp>
      <p:sp>
        <p:nvSpPr>
          <p:cNvPr id="17" name="ZoneTexte 16"/>
          <p:cNvSpPr txBox="1"/>
          <p:nvPr/>
        </p:nvSpPr>
        <p:spPr>
          <a:xfrm>
            <a:off x="0" y="1628800"/>
            <a:ext cx="1872208"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p:spPr>
        <p:style>
          <a:lnRef idx="2">
            <a:schemeClr val="accent2"/>
          </a:lnRef>
          <a:fillRef idx="1002">
            <a:schemeClr val="lt1"/>
          </a:fillRef>
          <a:effectRef idx="0">
            <a:schemeClr val="accent2"/>
          </a:effectRef>
          <a:fontRef idx="minor">
            <a:schemeClr val="dk1"/>
          </a:fontRef>
        </p:style>
        <p:txBody>
          <a:bodyPr wrap="square" rtlCol="0">
            <a:spAutoFit/>
          </a:bodyPr>
          <a:lstStyle/>
          <a:p>
            <a:pPr algn="ctr" rtl="1"/>
            <a:r>
              <a:rPr lang="ar-DZ" b="1" dirty="0" smtClean="0"/>
              <a:t>ا</a:t>
            </a:r>
            <a:r>
              <a:rPr lang="ar-SA" b="1" dirty="0" smtClean="0"/>
              <a:t> لخرائط الطبوغرافية  </a:t>
            </a:r>
            <a:r>
              <a:rPr lang="ar-DZ" b="1" dirty="0" smtClean="0"/>
              <a:t>الخاصة </a:t>
            </a:r>
            <a:endParaRPr lang="fr-FR" dirty="0"/>
          </a:p>
        </p:txBody>
      </p:sp>
      <p:sp>
        <p:nvSpPr>
          <p:cNvPr id="18" name="Rounded Rectangle 13"/>
          <p:cNvSpPr/>
          <p:nvPr/>
        </p:nvSpPr>
        <p:spPr>
          <a:xfrm>
            <a:off x="2123728" y="2636912"/>
            <a:ext cx="1800200" cy="3600400"/>
          </a:xfrm>
          <a:prstGeom prst="roundRect">
            <a:avLst/>
          </a:prstGeom>
          <a:solidFill>
            <a:srgbClr val="00B0F0"/>
          </a:soli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r>
              <a:rPr lang="ar-SA" sz="1600" b="1" dirty="0" smtClean="0">
                <a:latin typeface="Simplified Arabic" pitchFamily="18" charset="-78"/>
                <a:cs typeface="Simplified Arabic" pitchFamily="18" charset="-78"/>
              </a:rPr>
              <a:t>ترسم لخدمة النواحي العسكرية والأمنية، إذ تظهر المواقع الاستراتيجية، والمطارات والقواعد العسكرية، إضافة إلى بيان المنشآت العسكرية والأمنية التي تخدم هذه النواحي، كما توضح الطرق البرية والبحرية والسكك الحديدية التي تخدم النواحي العسكرية</a:t>
            </a:r>
            <a:endParaRPr lang="fr-FR" sz="1600" b="1" dirty="0">
              <a:latin typeface="Simplified Arabic" pitchFamily="18" charset="-78"/>
              <a:cs typeface="Simplified Arabic" pitchFamily="18" charset="-78"/>
            </a:endParaRPr>
          </a:p>
        </p:txBody>
      </p:sp>
      <p:cxnSp>
        <p:nvCxnSpPr>
          <p:cNvPr id="21" name="Connecteur droit avec flèche 20"/>
          <p:cNvCxnSpPr/>
          <p:nvPr/>
        </p:nvCxnSpPr>
        <p:spPr>
          <a:xfrm flipH="1">
            <a:off x="5508104" y="2204864"/>
            <a:ext cx="504056"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755576" y="2276872"/>
            <a:ext cx="504056" cy="21602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589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additive="base">
                                        <p:cTn id="14"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7">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 calcmode="lin" valueType="num">
                                      <p:cBhvr additive="base">
                                        <p:cTn id="24"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8">
                                            <p:bg/>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bg/>
                                          </p:spTgt>
                                        </p:tgtEl>
                                        <p:attrNameLst>
                                          <p:attrName>style.visibility</p:attrName>
                                        </p:attrNameLst>
                                      </p:cBhvr>
                                      <p:to>
                                        <p:strVal val="visible"/>
                                      </p:to>
                                    </p:set>
                                    <p:anim calcmode="lin" valueType="num">
                                      <p:cBhvr additive="base">
                                        <p:cTn id="34"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14">
                                            <p:bg/>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bg/>
                                          </p:spTgt>
                                        </p:tgtEl>
                                        <p:attrNameLst>
                                          <p:attrName>style.visibility</p:attrName>
                                        </p:attrNameLst>
                                      </p:cBhvr>
                                      <p:to>
                                        <p:strVal val="visible"/>
                                      </p:to>
                                    </p:set>
                                    <p:anim calcmode="lin" valueType="num">
                                      <p:cBhvr additive="base">
                                        <p:cTn id="44"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45" dur="500" fill="hold"/>
                                        <p:tgtEl>
                                          <p:spTgt spid="18">
                                            <p:bg/>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 calcmode="lin" valueType="num">
                                      <p:cBhvr additive="base">
                                        <p:cTn id="4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build="allAtOnce" animBg="1"/>
      <p:bldP spid="14" grpId="0" build="allAtOnce" animBg="1"/>
      <p:bldP spid="18"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عنوان 1"/>
          <p:cNvSpPr txBox="1">
            <a:spLocks/>
          </p:cNvSpPr>
          <p:nvPr/>
        </p:nvSpPr>
        <p:spPr>
          <a:xfrm>
            <a:off x="251520" y="908720"/>
            <a:ext cx="7272808" cy="561700"/>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DZ" sz="2400" b="1" dirty="0" smtClean="0">
                <a:solidFill>
                  <a:srgbClr val="FF0000"/>
                </a:solidFill>
                <a:latin typeface="Simplified Arabic" pitchFamily="18" charset="-78"/>
                <a:cs typeface="Simplified Arabic" pitchFamily="18" charset="-78"/>
              </a:rPr>
              <a:t>ثالثا:    حسب  المقياس و </a:t>
            </a:r>
            <a:r>
              <a:rPr lang="ar-DZ" sz="2400" b="1" dirty="0" err="1" smtClean="0">
                <a:solidFill>
                  <a:srgbClr val="FF0000"/>
                </a:solidFill>
                <a:latin typeface="Simplified Arabic" pitchFamily="18" charset="-78"/>
                <a:cs typeface="Simplified Arabic" pitchFamily="18" charset="-78"/>
              </a:rPr>
              <a:t>المحتوى (</a:t>
            </a:r>
            <a:r>
              <a:rPr lang="ar-SA" sz="2400" b="1" dirty="0" smtClean="0">
                <a:solidFill>
                  <a:srgbClr val="FF0000"/>
                </a:solidFill>
                <a:latin typeface="Simplified Arabic" pitchFamily="18" charset="-78"/>
                <a:cs typeface="Simplified Arabic" pitchFamily="18" charset="-78"/>
              </a:rPr>
              <a:t> الوظيفي</a:t>
            </a:r>
            <a:r>
              <a:rPr lang="ar-SA" sz="2400" b="1" dirty="0" err="1" smtClean="0">
                <a:solidFill>
                  <a:srgbClr val="FF0000"/>
                </a:solidFill>
                <a:latin typeface="Simplified Arabic" pitchFamily="18" charset="-78"/>
                <a:cs typeface="Simplified Arabic" pitchFamily="18" charset="-78"/>
              </a:rPr>
              <a:t>)</a:t>
            </a:r>
            <a:r>
              <a:rPr lang="ar-SA" sz="2400" b="1" dirty="0" smtClean="0">
                <a:solidFill>
                  <a:srgbClr val="FF0000"/>
                </a:solidFill>
                <a:latin typeface="Simplified Arabic" pitchFamily="18" charset="-78"/>
                <a:cs typeface="Simplified Arabic" pitchFamily="18" charset="-78"/>
              </a:rPr>
              <a:t> </a:t>
            </a:r>
            <a:endParaRPr lang="ar-BH" sz="2400" b="1" dirty="0">
              <a:solidFill>
                <a:srgbClr val="FF0000"/>
              </a:solidFill>
              <a:latin typeface="Simplified Arabic" pitchFamily="18" charset="-78"/>
              <a:cs typeface="Simplified Arabic" pitchFamily="18" charset="-78"/>
            </a:endParaRPr>
          </a:p>
        </p:txBody>
      </p:sp>
      <p:sp>
        <p:nvSpPr>
          <p:cNvPr id="7" name="Rounded Rectangle 7"/>
          <p:cNvSpPr/>
          <p:nvPr/>
        </p:nvSpPr>
        <p:spPr>
          <a:xfrm>
            <a:off x="4860032" y="2420888"/>
            <a:ext cx="3960440" cy="3672408"/>
          </a:xfrm>
          <a:prstGeom prst="roundRect">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rtlCol="1" anchor="t"/>
          <a:lstStyle/>
          <a:p>
            <a:pPr algn="just" rtl="1">
              <a:lnSpc>
                <a:spcPct val="150000"/>
              </a:lnSpc>
            </a:pPr>
            <a:r>
              <a:rPr lang="ar-SA" b="1" dirty="0" smtClean="0"/>
              <a:t>خرائط متعددة الأغراض تشمل كل فروع الجغرافیا</a:t>
            </a:r>
            <a:r>
              <a:rPr lang="fr-FR" b="1" dirty="0" smtClean="0"/>
              <a:t>. </a:t>
            </a:r>
            <a:r>
              <a:rPr lang="ar-SA" b="1" dirty="0" smtClean="0"/>
              <a:t>أو خرائط لأغراض خاصة هي خرائط تتناول موضوعاً واحداً أو اثنين على الأقل بدقة وشمول أكبر.</a:t>
            </a:r>
            <a:r>
              <a:rPr lang="ar-DZ" b="1" dirty="0" smtClean="0"/>
              <a:t> </a:t>
            </a:r>
            <a:r>
              <a:rPr lang="ar-SA" b="1" dirty="0" smtClean="0"/>
              <a:t>على سبيل المثال خرائط بشرية، كخرائط السكان، وخرائط </a:t>
            </a:r>
            <a:r>
              <a:rPr lang="ar-SA" b="1" dirty="0" err="1" smtClean="0"/>
              <a:t>الهجرة.</a:t>
            </a:r>
            <a:r>
              <a:rPr lang="ar-SA" b="1" dirty="0" smtClean="0"/>
              <a:t> أو خرائط طبيعية كخرائط المناخ والنبات، أو خرائط تاريخية، أو خرائط ثقافية أو تعليمية وغيرها.</a:t>
            </a:r>
            <a:endParaRPr lang="fr-FR" b="1" dirty="0" smtClean="0"/>
          </a:p>
          <a:p>
            <a:pPr lvl="0" algn="just" rtl="1">
              <a:lnSpc>
                <a:spcPct val="150000"/>
              </a:lnSpc>
            </a:pPr>
            <a:endParaRPr lang="ar-SA" b="1" dirty="0">
              <a:solidFill>
                <a:schemeClr val="accent4">
                  <a:lumMod val="10000"/>
                </a:schemeClr>
              </a:solidFill>
              <a:latin typeface="Simplified Arabic" pitchFamily="18" charset="-78"/>
              <a:ea typeface="Calibri" panose="020F0502020204030204" pitchFamily="34" charset="0"/>
              <a:cs typeface="Simplified Arabic" pitchFamily="18" charset="-78"/>
            </a:endParaRPr>
          </a:p>
        </p:txBody>
      </p:sp>
      <p:sp>
        <p:nvSpPr>
          <p:cNvPr id="8" name="Rounded Rectangle 13"/>
          <p:cNvSpPr/>
          <p:nvPr/>
        </p:nvSpPr>
        <p:spPr>
          <a:xfrm>
            <a:off x="251520" y="2564904"/>
            <a:ext cx="4464496" cy="3528392"/>
          </a:xfrm>
          <a:prstGeom prst="round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rtlCol="1" anchor="t"/>
          <a:lstStyle/>
          <a:p>
            <a:pPr lvl="0" algn="just" rtl="1"/>
            <a:r>
              <a:rPr lang="ar-SA" sz="2000" dirty="0" smtClean="0"/>
              <a:t>وهي تتعلق بشكل أساسي بالمحتوى الكمي للخريطة من حيث فئات البيانات </a:t>
            </a:r>
            <a:r>
              <a:rPr lang="ar-DZ" sz="2000" dirty="0" smtClean="0"/>
              <a:t>هي خرائط </a:t>
            </a:r>
            <a:r>
              <a:rPr lang="ar-DZ" sz="2000" dirty="0" err="1" smtClean="0"/>
              <a:t>تعتمدعلى</a:t>
            </a:r>
            <a:r>
              <a:rPr lang="ar-DZ" sz="2000" dirty="0" smtClean="0"/>
              <a:t> معطيات عددية، و نجد فيها التفاصيل </a:t>
            </a:r>
            <a:r>
              <a:rPr lang="ar-SA" sz="2000" dirty="0" smtClean="0"/>
              <a:t>، وبالتالي فإن الخريطة التحليلية من حيث المبدأ لا تتضمن سوى سلسلة واحدة من البيانات التي تنتمي إلى نفس فئة المعلومات: على سبيل المثال الكثافة السكانية، وتوزيع درجات الحرارة لمنطقة ما، وما إلى </a:t>
            </a:r>
            <a:r>
              <a:rPr lang="ar-SA" sz="2000" dirty="0" err="1" smtClean="0"/>
              <a:t>ذلك.</a:t>
            </a:r>
            <a:r>
              <a:rPr lang="ar-SA" sz="2000" dirty="0" smtClean="0"/>
              <a:t> </a:t>
            </a:r>
            <a:r>
              <a:rPr lang="ar-DZ" sz="2000" dirty="0" smtClean="0"/>
              <a:t>فيما يخص السكان ممكن أن نجد معطيات كثيرة و متعددة  بحيث يمكن تمثيل الفئات العمرية و النوعية، و يمكن تمثيل كل ما يتعلق بتطور السكان و كل ما هو خاص بالنشاط</a:t>
            </a:r>
            <a:endParaRPr lang="fr-FR" sz="2000" dirty="0">
              <a:latin typeface="Simplified Arabic" pitchFamily="18" charset="-78"/>
              <a:cs typeface="Simplified Arabic" pitchFamily="18" charset="-78"/>
            </a:endParaRPr>
          </a:p>
        </p:txBody>
      </p:sp>
      <p:cxnSp>
        <p:nvCxnSpPr>
          <p:cNvPr id="13" name="Connecteur droit avec flèche 12"/>
          <p:cNvCxnSpPr/>
          <p:nvPr/>
        </p:nvCxnSpPr>
        <p:spPr>
          <a:xfrm flipH="1">
            <a:off x="2987824" y="2204864"/>
            <a:ext cx="216024"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6804248" y="1916832"/>
            <a:ext cx="288032" cy="50405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724128" y="1700808"/>
            <a:ext cx="2520280" cy="369332"/>
          </a:xfrm>
          <a:prstGeom prst="rect">
            <a:avLst/>
          </a:prstGeom>
        </p:spPr>
        <p:style>
          <a:lnRef idx="2">
            <a:schemeClr val="accent2"/>
          </a:lnRef>
          <a:fillRef idx="1002">
            <a:schemeClr val="lt2"/>
          </a:fillRef>
          <a:effectRef idx="0">
            <a:schemeClr val="accent2"/>
          </a:effectRef>
          <a:fontRef idx="minor">
            <a:schemeClr val="dk1"/>
          </a:fontRef>
        </p:style>
        <p:txBody>
          <a:bodyPr wrap="square" rtlCol="0">
            <a:spAutoFit/>
          </a:bodyPr>
          <a:lstStyle/>
          <a:p>
            <a:pPr algn="just" rtl="1"/>
            <a:r>
              <a:rPr lang="ar-SA" b="1" dirty="0" smtClean="0">
                <a:latin typeface="Simplified Arabic" pitchFamily="18" charset="-78"/>
                <a:cs typeface="Simplified Arabic" pitchFamily="18" charset="-78"/>
              </a:rPr>
              <a:t>الخرائط الموضوعية( </a:t>
            </a:r>
            <a:r>
              <a:rPr lang="ar-SA" b="1" dirty="0" err="1" smtClean="0">
                <a:latin typeface="Simplified Arabic" pitchFamily="18" charset="-78"/>
                <a:cs typeface="Simplified Arabic" pitchFamily="18" charset="-78"/>
              </a:rPr>
              <a:t>الغرضية):</a:t>
            </a:r>
            <a:r>
              <a:rPr lang="ar-DZ" b="1" dirty="0" smtClean="0">
                <a:latin typeface="Simplified Arabic" pitchFamily="18" charset="-78"/>
                <a:cs typeface="Simplified Arabic" pitchFamily="18" charset="-78"/>
              </a:rPr>
              <a:t> </a:t>
            </a:r>
            <a:endParaRPr lang="fr-FR" b="1" dirty="0">
              <a:latin typeface="Simplified Arabic" pitchFamily="18" charset="-78"/>
              <a:cs typeface="Simplified Arabic" pitchFamily="18" charset="-78"/>
            </a:endParaRPr>
          </a:p>
        </p:txBody>
      </p:sp>
      <p:sp>
        <p:nvSpPr>
          <p:cNvPr id="12" name="ZoneTexte 11"/>
          <p:cNvSpPr txBox="1"/>
          <p:nvPr/>
        </p:nvSpPr>
        <p:spPr>
          <a:xfrm>
            <a:off x="323528" y="1628800"/>
            <a:ext cx="3888432" cy="584775"/>
          </a:xfrm>
          <a:prstGeom prst="rect">
            <a:avLst/>
          </a:prstGeom>
        </p:spPr>
        <p:style>
          <a:lnRef idx="2">
            <a:schemeClr val="accent2"/>
          </a:lnRef>
          <a:fillRef idx="1002">
            <a:schemeClr val="lt1"/>
          </a:fillRef>
          <a:effectRef idx="0">
            <a:schemeClr val="accent2"/>
          </a:effectRef>
          <a:fontRef idx="minor">
            <a:schemeClr val="dk1"/>
          </a:fontRef>
        </p:style>
        <p:txBody>
          <a:bodyPr wrap="square" rtlCol="0">
            <a:spAutoFit/>
          </a:bodyPr>
          <a:lstStyle/>
          <a:p>
            <a:pPr algn="ctr" rtl="1"/>
            <a:r>
              <a:rPr lang="ar-SA" sz="1600" b="1" dirty="0" smtClean="0">
                <a:latin typeface="Simplified Arabic" pitchFamily="18" charset="-78"/>
                <a:cs typeface="Simplified Arabic" pitchFamily="18" charset="-78"/>
              </a:rPr>
              <a:t>الخرائط التحليلية و </a:t>
            </a:r>
            <a:r>
              <a:rPr lang="ar-SA" sz="1600" b="1" dirty="0" err="1" smtClean="0">
                <a:latin typeface="Simplified Arabic" pitchFamily="18" charset="-78"/>
                <a:cs typeface="Simplified Arabic" pitchFamily="18" charset="-78"/>
              </a:rPr>
              <a:t>التركيبية :</a:t>
            </a:r>
            <a:r>
              <a:rPr lang="ar-SA" sz="1600" b="1" dirty="0" smtClean="0">
                <a:latin typeface="Simplified Arabic" pitchFamily="18" charset="-78"/>
                <a:cs typeface="Simplified Arabic" pitchFamily="18" charset="-78"/>
              </a:rPr>
              <a:t> </a:t>
            </a:r>
            <a:r>
              <a:rPr lang="fr-FR" sz="1600" b="1" dirty="0" smtClean="0">
                <a:latin typeface="Simplified Arabic" pitchFamily="18" charset="-78"/>
                <a:cs typeface="Simplified Arabic" pitchFamily="18" charset="-78"/>
              </a:rPr>
              <a:t>Les cartes analytiques et synthétiques</a:t>
            </a:r>
            <a:r>
              <a:rPr lang="ar-DZ" sz="1600" b="1" dirty="0" smtClean="0">
                <a:latin typeface="Simplified Arabic" pitchFamily="18" charset="-78"/>
                <a:cs typeface="Simplified Arabic" pitchFamily="18" charset="-78"/>
              </a:rPr>
              <a:t> </a:t>
            </a:r>
            <a:endParaRPr lang="fr-FR" sz="1600" b="1" dirty="0">
              <a:latin typeface="Simplified Arabic" pitchFamily="18" charset="-78"/>
              <a:cs typeface="Simplified Arabic" pitchFamily="18" charset="-78"/>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additive="base">
                                        <p:cTn id="14"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7">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 calcmode="lin" valueType="num">
                                      <p:cBhvr additive="base">
                                        <p:cTn id="24"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8">
                                            <p:bg/>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260648"/>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ZoneTexte 7"/>
          <p:cNvSpPr txBox="1"/>
          <p:nvPr/>
        </p:nvSpPr>
        <p:spPr>
          <a:xfrm>
            <a:off x="323528" y="848906"/>
            <a:ext cx="7560840" cy="707886"/>
          </a:xfrm>
          <a:prstGeom prst="rect">
            <a:avLst/>
          </a:prstGeom>
          <a:solidFill>
            <a:schemeClr val="accent6">
              <a:lumMod val="40000"/>
              <a:lumOff val="60000"/>
            </a:schemeClr>
          </a:solidFill>
        </p:spPr>
        <p:txBody>
          <a:bodyPr wrap="square" rtlCol="0">
            <a:spAutoFit/>
          </a:bodyPr>
          <a:lstStyle/>
          <a:p>
            <a:pPr algn="ctr" rtl="1"/>
            <a:r>
              <a:rPr lang="ar-SA" sz="2000" b="1" dirty="0" smtClean="0">
                <a:latin typeface="Simplified Arabic" pitchFamily="18" charset="-78"/>
                <a:cs typeface="Simplified Arabic" pitchFamily="18" charset="-78"/>
              </a:rPr>
              <a:t>رابعا:   التصنيف المنهجي </a:t>
            </a:r>
            <a:r>
              <a:rPr lang="ar-SA" sz="2000" b="1" dirty="0" err="1" smtClean="0">
                <a:latin typeface="Simplified Arabic" pitchFamily="18" charset="-78"/>
                <a:cs typeface="Simplified Arabic" pitchFamily="18" charset="-78"/>
              </a:rPr>
              <a:t>للخرائط </a:t>
            </a:r>
            <a:r>
              <a:rPr lang="ar-SA" sz="2000" b="1" dirty="0" smtClean="0">
                <a:latin typeface="Simplified Arabic" pitchFamily="18" charset="-78"/>
                <a:cs typeface="Simplified Arabic" pitchFamily="18" charset="-78"/>
              </a:rPr>
              <a:t>( نوع البيانات المستخدمة</a:t>
            </a:r>
            <a:r>
              <a:rPr lang="ar-SA" sz="2000" b="1" dirty="0" err="1" smtClean="0">
                <a:latin typeface="Simplified Arabic" pitchFamily="18" charset="-78"/>
                <a:cs typeface="Simplified Arabic" pitchFamily="18" charset="-78"/>
              </a:rPr>
              <a:t>)</a:t>
            </a:r>
            <a:r>
              <a:rPr lang="ar-DZ" sz="2000" b="1" dirty="0" smtClean="0">
                <a:latin typeface="Simplified Arabic" pitchFamily="18" charset="-78"/>
                <a:cs typeface="Simplified Arabic" pitchFamily="18" charset="-78"/>
              </a:rPr>
              <a:t> </a:t>
            </a:r>
            <a:r>
              <a:rPr lang="fr-FR" sz="2000" b="1" dirty="0" smtClean="0"/>
              <a:t>Une classification systématique </a:t>
            </a:r>
            <a:endParaRPr lang="fr-FR" sz="2000" b="1" dirty="0">
              <a:solidFill>
                <a:srgbClr val="FA2906"/>
              </a:solidFill>
              <a:latin typeface="Simplified Arabic" pitchFamily="18" charset="-78"/>
              <a:cs typeface="Simplified Arabic" pitchFamily="18" charset="-78"/>
            </a:endParaRPr>
          </a:p>
        </p:txBody>
      </p:sp>
      <p:sp>
        <p:nvSpPr>
          <p:cNvPr id="9" name="ZoneTexte 8"/>
          <p:cNvSpPr txBox="1"/>
          <p:nvPr/>
        </p:nvSpPr>
        <p:spPr>
          <a:xfrm>
            <a:off x="5796136" y="2165955"/>
            <a:ext cx="3203848" cy="830997"/>
          </a:xfrm>
          <a:prstGeom prst="rect">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path path="circle">
              <a:fillToRect l="50000" t="50000" r="50000" b="50000"/>
            </a:path>
            <a:tileRect/>
          </a:gradFill>
          <a:ln>
            <a:solidFill>
              <a:srgbClr val="FF66CC"/>
            </a:solidFill>
          </a:ln>
        </p:spPr>
        <p:txBody>
          <a:bodyPr wrap="square" rtlCol="0">
            <a:spAutoFit/>
          </a:bodyPr>
          <a:lstStyle/>
          <a:p>
            <a:pPr algn="ctr" rtl="1"/>
            <a:r>
              <a:rPr lang="ar-SA" sz="1600" b="1" dirty="0" smtClean="0">
                <a:latin typeface="Simplified Arabic" pitchFamily="18" charset="-78"/>
                <a:cs typeface="Simplified Arabic" pitchFamily="18" charset="-78"/>
              </a:rPr>
              <a:t>خرائط </a:t>
            </a:r>
            <a:r>
              <a:rPr lang="ar-SA" sz="1600" b="1" dirty="0" err="1" smtClean="0">
                <a:latin typeface="Simplified Arabic" pitchFamily="18" charset="-78"/>
                <a:cs typeface="Simplified Arabic" pitchFamily="18" charset="-78"/>
              </a:rPr>
              <a:t>المو</a:t>
            </a:r>
            <a:r>
              <a:rPr lang="ar-DZ" sz="1600" b="1" dirty="0" smtClean="0">
                <a:latin typeface="Simplified Arabic" pitchFamily="18" charset="-78"/>
                <a:cs typeface="Simplified Arabic" pitchFamily="18" charset="-78"/>
              </a:rPr>
              <a:t>ض</a:t>
            </a:r>
            <a:r>
              <a:rPr lang="ar-SA" sz="1600" b="1" dirty="0" smtClean="0">
                <a:latin typeface="Simplified Arabic" pitchFamily="18" charset="-78"/>
                <a:cs typeface="Simplified Arabic" pitchFamily="18" charset="-78"/>
              </a:rPr>
              <a:t>ع </a:t>
            </a:r>
            <a:r>
              <a:rPr lang="ar-SA" sz="1600" b="1" dirty="0" err="1" smtClean="0">
                <a:latin typeface="Simplified Arabic" pitchFamily="18" charset="-78"/>
                <a:cs typeface="Simplified Arabic" pitchFamily="18" charset="-78"/>
              </a:rPr>
              <a:t>والموقع:</a:t>
            </a:r>
            <a:r>
              <a:rPr lang="ar-SA" sz="1600" b="1" dirty="0" smtClean="0">
                <a:latin typeface="Simplified Arabic" pitchFamily="18" charset="-78"/>
                <a:cs typeface="Simplified Arabic" pitchFamily="18" charset="-78"/>
              </a:rPr>
              <a:t> </a:t>
            </a:r>
            <a:endParaRPr lang="ar-DZ" sz="1600" b="1" dirty="0" smtClean="0">
              <a:latin typeface="Simplified Arabic" pitchFamily="18" charset="-78"/>
              <a:cs typeface="Simplified Arabic" pitchFamily="18" charset="-78"/>
            </a:endParaRPr>
          </a:p>
          <a:p>
            <a:pPr algn="ctr" rtl="1"/>
            <a:r>
              <a:rPr lang="fr-FR" sz="1600" b="1" dirty="0" smtClean="0">
                <a:latin typeface="Simplified Arabic" pitchFamily="18" charset="-78"/>
                <a:cs typeface="Simplified Arabic" pitchFamily="18" charset="-78"/>
              </a:rPr>
              <a:t>Les cartes de situation et de localisation</a:t>
            </a:r>
            <a:endParaRPr lang="fr-FR" sz="1600" dirty="0">
              <a:latin typeface="Simplified Arabic" pitchFamily="18" charset="-78"/>
              <a:cs typeface="Simplified Arabic" pitchFamily="18" charset="-78"/>
            </a:endParaRPr>
          </a:p>
        </p:txBody>
      </p:sp>
      <p:sp>
        <p:nvSpPr>
          <p:cNvPr id="11" name="Ellipse 10"/>
          <p:cNvSpPr/>
          <p:nvPr/>
        </p:nvSpPr>
        <p:spPr>
          <a:xfrm>
            <a:off x="5471592" y="3284984"/>
            <a:ext cx="3672408" cy="2808312"/>
          </a:xfrm>
          <a:prstGeom prst="ellipse">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تقديم أكبر عدد ممكن من العناصر على أرض الواقع لتوفير الميزات الأساسية للمنطقة المعينة: رسم الخرائط، والارتفاع، والمجاري المائية، والطرق، والغابات، والسكك الحديدية، والمناطق المبنية، حول موضوع أو ظاهرة محددة.</a:t>
            </a:r>
            <a:endParaRPr lang="fr-FR" b="1" dirty="0">
              <a:solidFill>
                <a:schemeClr val="tx1"/>
              </a:solidFill>
              <a:latin typeface="Simplified Arabic" pitchFamily="18" charset="-78"/>
              <a:cs typeface="Simplified Arabic" pitchFamily="18" charset="-78"/>
            </a:endParaRPr>
          </a:p>
        </p:txBody>
      </p:sp>
      <p:sp>
        <p:nvSpPr>
          <p:cNvPr id="12" name="ZoneTexte 11"/>
          <p:cNvSpPr txBox="1"/>
          <p:nvPr/>
        </p:nvSpPr>
        <p:spPr>
          <a:xfrm>
            <a:off x="2483768" y="1628800"/>
            <a:ext cx="3203848" cy="584775"/>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rgbClr val="FF66CC"/>
            </a:solidFill>
          </a:ln>
        </p:spPr>
        <p:txBody>
          <a:bodyPr wrap="square" rtlCol="0">
            <a:spAutoFit/>
          </a:bodyPr>
          <a:lstStyle/>
          <a:p>
            <a:pPr algn="ctr" rtl="1"/>
            <a:r>
              <a:rPr lang="ar-SA" sz="1600" b="1" dirty="0" smtClean="0">
                <a:latin typeface="Simplified Arabic" pitchFamily="18" charset="-78"/>
                <a:cs typeface="Simplified Arabic" pitchFamily="18" charset="-78"/>
              </a:rPr>
              <a:t>الخرائط الكمية</a:t>
            </a:r>
            <a:r>
              <a:rPr lang="ar-DZ" sz="1600" b="1" dirty="0" smtClean="0">
                <a:latin typeface="Simplified Arabic" pitchFamily="18" charset="-78"/>
                <a:cs typeface="Simplified Arabic" pitchFamily="18" charset="-78"/>
              </a:rPr>
              <a:t> </a:t>
            </a:r>
          </a:p>
          <a:p>
            <a:pPr algn="ctr"/>
            <a:r>
              <a:rPr lang="fr-FR" sz="1600" b="1" dirty="0" smtClean="0">
                <a:latin typeface="Simplified Arabic" pitchFamily="18" charset="-78"/>
                <a:cs typeface="Simplified Arabic" pitchFamily="18" charset="-78"/>
              </a:rPr>
              <a:t> Les cartes</a:t>
            </a:r>
            <a:r>
              <a:rPr lang="ar-DZ" sz="1600" b="1" dirty="0" smtClean="0">
                <a:latin typeface="Simplified Arabic" pitchFamily="18" charset="-78"/>
                <a:cs typeface="Simplified Arabic" pitchFamily="18" charset="-78"/>
              </a:rPr>
              <a:t> </a:t>
            </a:r>
            <a:r>
              <a:rPr lang="fr-FR" sz="1600" b="1" dirty="0" smtClean="0">
                <a:latin typeface="Simplified Arabic" pitchFamily="18" charset="-78"/>
                <a:cs typeface="Simplified Arabic" pitchFamily="18" charset="-78"/>
              </a:rPr>
              <a:t>quantitatives</a:t>
            </a:r>
            <a:r>
              <a:rPr lang="fr-FR" sz="1600" dirty="0" smtClean="0">
                <a:latin typeface="Simplified Arabic" pitchFamily="18" charset="-78"/>
                <a:cs typeface="Simplified Arabic" pitchFamily="18" charset="-78"/>
              </a:rPr>
              <a:t> </a:t>
            </a:r>
            <a:endParaRPr lang="fr-FR" sz="1600" dirty="0">
              <a:latin typeface="Simplified Arabic" pitchFamily="18" charset="-78"/>
              <a:cs typeface="Simplified Arabic" pitchFamily="18" charset="-78"/>
            </a:endParaRPr>
          </a:p>
        </p:txBody>
      </p:sp>
      <p:sp>
        <p:nvSpPr>
          <p:cNvPr id="184323" name="Rectangle 3"/>
          <p:cNvSpPr>
            <a:spLocks noChangeArrowheads="1"/>
          </p:cNvSpPr>
          <p:nvPr/>
        </p:nvSpPr>
        <p:spPr bwMode="auto">
          <a:xfrm>
            <a:off x="2627784" y="2852936"/>
            <a:ext cx="2664296" cy="3416320"/>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b="1"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هذا نوع يوضح نوع الطاهرة  الجغرافية و </a:t>
            </a:r>
            <a:r>
              <a:rPr kumimoji="0" lang="ar-SA" b="1" i="0" u="none" strike="noStrike" cap="none" normalizeH="0" baseline="0" dirty="0" err="1" smtClean="0">
                <a:ln>
                  <a:noFill/>
                </a:ln>
                <a:solidFill>
                  <a:srgbClr val="000000"/>
                </a:solidFill>
                <a:effectLst/>
                <a:latin typeface="Simplified Arabic" pitchFamily="18" charset="-78"/>
                <a:ea typeface="Times New Roman" pitchFamily="18" charset="0"/>
                <a:cs typeface="Simplified Arabic" pitchFamily="18" charset="-78"/>
              </a:rPr>
              <a:t>خصوصياتها  .</a:t>
            </a:r>
            <a:r>
              <a:rPr kumimoji="0" lang="ar-SA" b="1"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و تستخدم </a:t>
            </a:r>
            <a:r>
              <a:rPr kumimoji="0" lang="ar-SA"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الخرائط المستندة إلى البيانات الرقمية ذات القيمة النسبية: النسب المئوية والمعدلات والمؤشرات والإشارة إلى جزء من البيانات بالنسبة إلى جزء آخر، على سبيل المثال الكثافة السكانية، والرموز المستخدمة هي عناصر منطقية أو سطحية تختلف كثافتها وفقًا لأهمية الجودة </a:t>
            </a:r>
            <a:r>
              <a:rPr kumimoji="0" lang="ar-SA"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المقابلة .</a:t>
            </a:r>
            <a:endParaRPr kumimoji="0" lang="ar-SA" sz="2400" b="1"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19" name="ZoneTexte 18"/>
          <p:cNvSpPr txBox="1"/>
          <p:nvPr/>
        </p:nvSpPr>
        <p:spPr>
          <a:xfrm>
            <a:off x="179512" y="1700808"/>
            <a:ext cx="2088232" cy="830997"/>
          </a:xfrm>
          <a:prstGeom prst="rect">
            <a:avLst/>
          </a:prstGeom>
          <a:gradFill flip="none" rotWithShape="1">
            <a:gsLst>
              <a:gs pos="0">
                <a:srgbClr val="FFFF00"/>
              </a:gs>
              <a:gs pos="50000">
                <a:srgbClr val="FF0000">
                  <a:tint val="44500"/>
                  <a:satMod val="160000"/>
                </a:srgbClr>
              </a:gs>
              <a:gs pos="100000">
                <a:srgbClr val="FF0000">
                  <a:tint val="23500"/>
                  <a:satMod val="160000"/>
                </a:srgbClr>
              </a:gs>
            </a:gsLst>
            <a:lin ang="2700000" scaled="1"/>
            <a:tileRect/>
          </a:gradFill>
          <a:ln>
            <a:solidFill>
              <a:srgbClr val="FF66CC"/>
            </a:solidFill>
          </a:ln>
        </p:spPr>
        <p:txBody>
          <a:bodyPr wrap="square" rtlCol="0">
            <a:spAutoFit/>
          </a:bodyPr>
          <a:lstStyle/>
          <a:p>
            <a:pPr algn="ctr" rtl="1"/>
            <a:r>
              <a:rPr lang="ar-SA" sz="1600" b="1" dirty="0" smtClean="0">
                <a:latin typeface="Simplified Arabic" pitchFamily="18" charset="-78"/>
                <a:cs typeface="Simplified Arabic" pitchFamily="18" charset="-78"/>
              </a:rPr>
              <a:t>الخرائط الكمية</a:t>
            </a:r>
            <a:r>
              <a:rPr lang="ar-DZ" sz="1600" b="1" dirty="0" smtClean="0">
                <a:latin typeface="Simplified Arabic" pitchFamily="18" charset="-78"/>
                <a:cs typeface="Simplified Arabic" pitchFamily="18" charset="-78"/>
              </a:rPr>
              <a:t> </a:t>
            </a:r>
          </a:p>
          <a:p>
            <a:pPr algn="ctr"/>
            <a:r>
              <a:rPr lang="fr-FR" sz="1600" b="1" dirty="0" smtClean="0">
                <a:latin typeface="Simplified Arabic" pitchFamily="18" charset="-78"/>
                <a:cs typeface="Simplified Arabic" pitchFamily="18" charset="-78"/>
              </a:rPr>
              <a:t> Les cartes</a:t>
            </a:r>
            <a:r>
              <a:rPr lang="ar-DZ" sz="1600" b="1" dirty="0" smtClean="0">
                <a:latin typeface="Simplified Arabic" pitchFamily="18" charset="-78"/>
                <a:cs typeface="Simplified Arabic" pitchFamily="18" charset="-78"/>
              </a:rPr>
              <a:t> </a:t>
            </a:r>
            <a:r>
              <a:rPr lang="fr-FR" sz="1600" b="1" dirty="0" smtClean="0">
                <a:latin typeface="Simplified Arabic" pitchFamily="18" charset="-78"/>
                <a:cs typeface="Simplified Arabic" pitchFamily="18" charset="-78"/>
              </a:rPr>
              <a:t>quantitatives</a:t>
            </a:r>
            <a:r>
              <a:rPr lang="fr-FR" sz="1600" dirty="0" smtClean="0">
                <a:latin typeface="Simplified Arabic" pitchFamily="18" charset="-78"/>
                <a:cs typeface="Simplified Arabic" pitchFamily="18" charset="-78"/>
              </a:rPr>
              <a:t> </a:t>
            </a:r>
            <a:endParaRPr lang="fr-FR" sz="1600" dirty="0">
              <a:latin typeface="Simplified Arabic" pitchFamily="18" charset="-78"/>
              <a:cs typeface="Simplified Arabic" pitchFamily="18" charset="-78"/>
            </a:endParaRPr>
          </a:p>
        </p:txBody>
      </p:sp>
      <p:sp>
        <p:nvSpPr>
          <p:cNvPr id="20" name="Rectangle 3"/>
          <p:cNvSpPr>
            <a:spLocks noChangeArrowheads="1"/>
          </p:cNvSpPr>
          <p:nvPr/>
        </p:nvSpPr>
        <p:spPr bwMode="auto">
          <a:xfrm>
            <a:off x="179512" y="3785264"/>
            <a:ext cx="2016224" cy="1015663"/>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buFontTx/>
              <a:buChar char="•"/>
            </a:pPr>
            <a:r>
              <a:rPr lang="ar-SA" sz="2000" b="1" dirty="0" smtClean="0">
                <a:latin typeface="Simplified Arabic" pitchFamily="18" charset="-78"/>
                <a:cs typeface="Simplified Arabic" pitchFamily="18" charset="-78"/>
              </a:rPr>
              <a:t>هي الخرائط التي توضح نوع الظاهرة </a:t>
            </a:r>
            <a:r>
              <a:rPr lang="ar-SA" sz="2000" b="1" dirty="0" err="1" smtClean="0">
                <a:latin typeface="Simplified Arabic" pitchFamily="18" charset="-78"/>
                <a:cs typeface="Simplified Arabic" pitchFamily="18" charset="-78"/>
              </a:rPr>
              <a:t>فقط</a:t>
            </a:r>
            <a:r>
              <a:rPr kumimoji="0" lang="ar-SA" sz="20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ar-SA" sz="2800" b="1" i="0" u="none" strike="noStrike" cap="none" normalizeH="0" baseline="0" dirty="0" smtClean="0">
              <a:ln>
                <a:noFill/>
              </a:ln>
              <a:solidFill>
                <a:schemeClr val="tx1"/>
              </a:solidFill>
              <a:effectLst/>
              <a:latin typeface="Simplified Arabic" pitchFamily="18" charset="-78"/>
              <a:cs typeface="Simplified Arabic" pitchFamily="18" charset="-78"/>
            </a:endParaRPr>
          </a:p>
        </p:txBody>
      </p:sp>
      <p:cxnSp>
        <p:nvCxnSpPr>
          <p:cNvPr id="22" name="Connecteur droit avec flèche 21"/>
          <p:cNvCxnSpPr/>
          <p:nvPr/>
        </p:nvCxnSpPr>
        <p:spPr>
          <a:xfrm flipH="1">
            <a:off x="1187624" y="2780928"/>
            <a:ext cx="144016"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3491880" y="2276872"/>
            <a:ext cx="7200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8244408" y="2852936"/>
            <a:ext cx="72008"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5728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 6"/>
          <p:cNvPicPr/>
          <p:nvPr/>
        </p:nvPicPr>
        <p:blipFill>
          <a:blip r:embed="rId3" cstate="print"/>
          <a:srcRect r="25701" b="40428"/>
          <a:stretch>
            <a:fillRect/>
          </a:stretch>
        </p:blipFill>
        <p:spPr bwMode="auto">
          <a:xfrm>
            <a:off x="395536" y="980728"/>
            <a:ext cx="8280920" cy="5112568"/>
          </a:xfrm>
          <a:prstGeom prst="roundRect">
            <a:avLst/>
          </a:prstGeom>
          <a:noFill/>
          <a:ln w="28575">
            <a:solidFill>
              <a:srgbClr val="FF0000"/>
            </a:solidFill>
            <a:miter lim="800000"/>
            <a:headEnd/>
            <a:tailEnd/>
          </a:ln>
        </p:spPr>
      </p:pic>
    </p:spTree>
  </p:cSld>
  <p:clrMapOvr>
    <a:masterClrMapping/>
  </p:clrMapOvr>
  <p:transition advTm="9511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5"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DZ" sz="2000" b="1" dirty="0" err="1" smtClean="0">
                <a:latin typeface="Sakkal Majalla" panose="02000000000000000000" pitchFamily="2" charset="-78"/>
                <a:cs typeface="Sakkal Majalla" panose="02000000000000000000" pitchFamily="2" charset="-78"/>
              </a:rPr>
              <a:t>كارتوغرافيا</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6"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611560" y="836712"/>
            <a:ext cx="7416824" cy="715962"/>
          </a:xfrm>
          <a:solidFill>
            <a:schemeClr val="accent2">
              <a:lumMod val="40000"/>
              <a:lumOff val="60000"/>
            </a:schemeClr>
          </a:solidFill>
        </p:spPr>
        <p:txBody>
          <a:bodyPr>
            <a:normAutofit fontScale="90000"/>
          </a:bodyPr>
          <a:lstStyle/>
          <a:p>
            <a:pPr algn="ctr"/>
            <a:r>
              <a:rPr lang="ar-DZ" dirty="0" smtClean="0">
                <a:solidFill>
                  <a:schemeClr val="accent4">
                    <a:lumMod val="10000"/>
                  </a:schemeClr>
                </a:solidFill>
              </a:rPr>
              <a:t>المقدمة العامة </a:t>
            </a:r>
            <a:endParaRPr lang="fr-FR" dirty="0">
              <a:solidFill>
                <a:schemeClr val="accent4">
                  <a:lumMod val="10000"/>
                </a:schemeClr>
              </a:solidFill>
            </a:endParaRPr>
          </a:p>
        </p:txBody>
      </p:sp>
      <p:sp>
        <p:nvSpPr>
          <p:cNvPr id="11" name="Rectangle 5"/>
          <p:cNvSpPr txBox="1">
            <a:spLocks noChangeArrowheads="1"/>
          </p:cNvSpPr>
          <p:nvPr/>
        </p:nvSpPr>
        <p:spPr>
          <a:xfrm>
            <a:off x="323528" y="1772816"/>
            <a:ext cx="8640960" cy="403244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algn="just" rtl="1"/>
            <a:r>
              <a:rPr lang="ar-SA" sz="2000" b="1" dirty="0" smtClean="0">
                <a:latin typeface="Simplified Arabic" pitchFamily="18" charset="-78"/>
                <a:cs typeface="Simplified Arabic" pitchFamily="18" charset="-78"/>
              </a:rPr>
              <a:t>المقدمة  العامة </a:t>
            </a:r>
            <a:endParaRPr lang="fr-FR" sz="2000" b="1" dirty="0" smtClean="0">
              <a:latin typeface="Simplified Arabic" pitchFamily="18" charset="-78"/>
              <a:cs typeface="Simplified Arabic" pitchFamily="18" charset="-78"/>
            </a:endParaRPr>
          </a:p>
          <a:p>
            <a:pPr algn="just" rtl="1"/>
            <a:r>
              <a:rPr lang="ar-SA" sz="2000" b="1" dirty="0" smtClean="0">
                <a:latin typeface="Simplified Arabic" pitchFamily="18" charset="-78"/>
                <a:cs typeface="Simplified Arabic" pitchFamily="18" charset="-78"/>
              </a:rPr>
              <a:t>تعد الخريطة أداة الجغرافي ووسيلته المثلى في توزيع وتحليل الظاهرات الجغرافية؛ لذا لا تكاد تخلو أية دراسة جغرافية من خريطة توضح توزيع ظاهرة ما، أو تحلل أسباب ونمط انتشارها وقد شهد استخدام الخريطة في الدراسات الجغرافية انتشارا واسعا بين </a:t>
            </a:r>
            <a:r>
              <a:rPr lang="ar-SA" sz="2000" b="1" dirty="0" err="1" smtClean="0">
                <a:latin typeface="Simplified Arabic" pitchFamily="18" charset="-78"/>
                <a:cs typeface="Simplified Arabic" pitchFamily="18" charset="-78"/>
              </a:rPr>
              <a:t>الابحاث </a:t>
            </a:r>
            <a:r>
              <a:rPr lang="ar-SA" sz="2000" b="1" dirty="0" smtClean="0">
                <a:latin typeface="Simplified Arabic" pitchFamily="18" charset="-78"/>
                <a:cs typeface="Simplified Arabic" pitchFamily="18" charset="-78"/>
              </a:rPr>
              <a:t>.اذ تعتبر الخرائط شكلا من أشكال الاتصال المرئي او البصري، التي تستخدم في تصمیمها لغة خاصة لتشفیر المعلومات المرسومة علیها، یفهمها كل من مصمم الخریطة وقارئها.</a:t>
            </a:r>
            <a:endParaRPr lang="fr-FR" sz="2000" b="1" dirty="0" smtClean="0">
              <a:latin typeface="Simplified Arabic" pitchFamily="18" charset="-78"/>
              <a:cs typeface="Simplified Arabic" pitchFamily="18" charset="-78"/>
            </a:endParaRPr>
          </a:p>
          <a:p>
            <a:pPr algn="just" rtl="1"/>
            <a:r>
              <a:rPr lang="ar-SA" sz="2000" b="1" dirty="0" smtClean="0">
                <a:latin typeface="Simplified Arabic" pitchFamily="18" charset="-78"/>
                <a:cs typeface="Simplified Arabic" pitchFamily="18" charset="-78"/>
              </a:rPr>
              <a:t>یعد عنصر الإدراك البصري الهدف الأساسي من تصمیم الخریطة، إذ یشكل معیارا مهماً في نجاحها ومدى انسجام محتویاتها  باستعمال المتغیرات البصریة أو </a:t>
            </a:r>
            <a:r>
              <a:rPr lang="ar-SA" sz="2000" b="1" dirty="0" err="1" smtClean="0">
                <a:latin typeface="Simplified Arabic" pitchFamily="18" charset="-78"/>
                <a:cs typeface="Simplified Arabic" pitchFamily="18" charset="-78"/>
              </a:rPr>
              <a:t>الرسومیة</a:t>
            </a:r>
            <a:r>
              <a:rPr lang="ar-SA" sz="2000" b="1" dirty="0" smtClean="0">
                <a:latin typeface="Simplified Arabic" pitchFamily="18" charset="-78"/>
                <a:cs typeface="Simplified Arabic" pitchFamily="18" charset="-78"/>
              </a:rPr>
              <a:t> التي تشیر إلى الاختلافات في عناصر الخریطة لتوضیح الرموز و الاشكال </a:t>
            </a:r>
            <a:r>
              <a:rPr lang="ar-SA" sz="2000" b="1" dirty="0" err="1" smtClean="0">
                <a:latin typeface="Simplified Arabic" pitchFamily="18" charset="-78"/>
                <a:cs typeface="Simplified Arabic" pitchFamily="18" charset="-78"/>
              </a:rPr>
              <a:t>عليها </a:t>
            </a:r>
            <a:r>
              <a:rPr lang="ar-SA" sz="2000" b="1" dirty="0" smtClean="0">
                <a:latin typeface="Simplified Arabic" pitchFamily="18" charset="-78"/>
                <a:cs typeface="Simplified Arabic" pitchFamily="18" charset="-78"/>
              </a:rPr>
              <a:t>،وعلیه فإن من بین أهداف المعالجة البصریة إبراز أفكار جدیدة حتى تصبح المعلومات سهلة </a:t>
            </a:r>
            <a:r>
              <a:rPr lang="ar-SA" sz="2000" b="1" dirty="0" err="1" smtClean="0">
                <a:latin typeface="Simplified Arabic" pitchFamily="18" charset="-78"/>
                <a:cs typeface="Simplified Arabic" pitchFamily="18" charset="-78"/>
              </a:rPr>
              <a:t>الإدراك </a:t>
            </a:r>
            <a:r>
              <a:rPr lang="ar-SA" sz="2000" b="1" dirty="0" smtClean="0">
                <a:latin typeface="Simplified Arabic" pitchFamily="18" charset="-78"/>
                <a:cs typeface="Simplified Arabic" pitchFamily="18" charset="-78"/>
              </a:rPr>
              <a:t>،كما أن نجاح أي خریطة یتوقف على مهارة  الخرائطي في التصمیم الأنسب لمحتویاتها و اختیار المتغيرات البصریة، وكیفیة توظیفها بشكل فعال ومؤثر في تصمیم المحتوى النقطي للخریطة وتصمیمها بشكل عام،</a:t>
            </a:r>
            <a:r>
              <a:rPr lang="ar-SA" sz="2000" b="1" dirty="0" err="1" smtClean="0">
                <a:latin typeface="Simplified Arabic" pitchFamily="18" charset="-78"/>
                <a:cs typeface="Simplified Arabic" pitchFamily="18" charset="-78"/>
              </a:rPr>
              <a:t>لانها</a:t>
            </a:r>
            <a:r>
              <a:rPr lang="ar-SA" sz="2000" b="1" dirty="0" smtClean="0">
                <a:latin typeface="Simplified Arabic" pitchFamily="18" charset="-78"/>
                <a:cs typeface="Simplified Arabic" pitchFamily="18" charset="-78"/>
              </a:rPr>
              <a:t> تعتبر بمثابة المفاتیح التي یستخدمها مصممي الخرائط من أجل تمثیل خصائص وممیزات المعالم على سطح </a:t>
            </a:r>
            <a:r>
              <a:rPr lang="ar-SA" sz="2000" b="1" dirty="0" err="1" smtClean="0">
                <a:latin typeface="Simplified Arabic" pitchFamily="18" charset="-78"/>
                <a:cs typeface="Simplified Arabic" pitchFamily="18" charset="-78"/>
              </a:rPr>
              <a:t>الارض.</a:t>
            </a:r>
            <a:r>
              <a:rPr lang="ar-SA" sz="2000" b="1" dirty="0" smtClean="0">
                <a:latin typeface="Simplified Arabic" pitchFamily="18" charset="-78"/>
                <a:cs typeface="Simplified Arabic" pitchFamily="18" charset="-78"/>
              </a:rPr>
              <a:t> </a:t>
            </a:r>
            <a:endParaRPr lang="fr-FR" sz="2000" b="1" dirty="0" smtClean="0">
              <a:latin typeface="Simplified Arabic" pitchFamily="18" charset="-78"/>
              <a:cs typeface="Simplified Arabic" pitchFamily="18" charset="-78"/>
            </a:endParaRPr>
          </a:p>
        </p:txBody>
      </p:sp>
      <p:grpSp>
        <p:nvGrpSpPr>
          <p:cNvPr id="2" name="Groupe 8"/>
          <p:cNvGrpSpPr/>
          <p:nvPr/>
        </p:nvGrpSpPr>
        <p:grpSpPr>
          <a:xfrm>
            <a:off x="251520" y="6360368"/>
            <a:ext cx="8892480" cy="381000"/>
            <a:chOff x="251520" y="6360368"/>
            <a:chExt cx="8892480" cy="381000"/>
          </a:xfrm>
        </p:grpSpPr>
        <p:sp>
          <p:nvSpPr>
            <p:cNvPr id="10" name="Rectangle 9"/>
            <p:cNvSpPr>
              <a:spLocks/>
            </p:cNvSpPr>
            <p:nvPr/>
          </p:nvSpPr>
          <p:spPr>
            <a:xfrm>
              <a:off x="251520" y="6360368"/>
              <a:ext cx="889248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DZ" sz="1400" dirty="0" smtClean="0">
                  <a:solidFill>
                    <a:srgbClr val="000000"/>
                  </a:solidFill>
                  <a:effectLst/>
                  <a:latin typeface="Simplified Arabic" pitchFamily="18" charset="-78"/>
                  <a:ea typeface="Calibri" panose="020F0502020204030204" pitchFamily="34" charset="0"/>
                  <a:cs typeface="Simplified Arabic" pitchFamily="18" charset="-78"/>
                </a:rPr>
                <a:t>جامعة العربي بن مهيدي  ام البواقي         معهد تسيير التقنيات الحضري</a:t>
              </a:r>
              <a:r>
                <a:rPr lang="ar-DZ" sz="1400" dirty="0" smtClean="0">
                  <a:solidFill>
                    <a:srgbClr val="000000"/>
                  </a:solidFill>
                  <a:latin typeface="Simplified Arabic" pitchFamily="18" charset="-78"/>
                  <a:ea typeface="Calibri" panose="020F0502020204030204" pitchFamily="34" charset="0"/>
                  <a:cs typeface="Simplified Arabic" pitchFamily="18" charset="-78"/>
                </a:rPr>
                <a:t>ة      الدكتورة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بوستي</a:t>
              </a:r>
              <a:r>
                <a:rPr lang="ar-DZ" sz="1400" dirty="0" smtClean="0">
                  <a:solidFill>
                    <a:srgbClr val="000000"/>
                  </a:solidFill>
                  <a:latin typeface="Simplified Arabic" pitchFamily="18" charset="-78"/>
                  <a:ea typeface="Calibri" panose="020F0502020204030204" pitchFamily="34" charset="0"/>
                  <a:cs typeface="Simplified Arabic" pitchFamily="18" charset="-78"/>
                </a:rPr>
                <a:t>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صندرة</a:t>
              </a:r>
              <a:r>
                <a:rPr lang="ar-DZ" sz="1400" dirty="0" smtClean="0">
                  <a:solidFill>
                    <a:srgbClr val="000000"/>
                  </a:solidFill>
                  <a:latin typeface="Simplified Arabic" pitchFamily="18" charset="-78"/>
                  <a:ea typeface="Calibri" panose="020F0502020204030204" pitchFamily="34" charset="0"/>
                  <a:cs typeface="Simplified Arabic" pitchFamily="18" charset="-78"/>
                </a:rPr>
                <a:t>          تسيير المدن   </a:t>
              </a:r>
              <a:endParaRPr lang="en-US" sz="1100" dirty="0">
                <a:effectLst/>
                <a:latin typeface="Simplified Arabic" pitchFamily="18" charset="-78"/>
                <a:ea typeface="Calibri" panose="020F0502020204030204" pitchFamily="34" charset="0"/>
                <a:cs typeface="Simplified Arabic" pitchFamily="18" charset="-78"/>
              </a:endParaRPr>
            </a:p>
          </p:txBody>
        </p:sp>
        <p:sp>
          <p:nvSpPr>
            <p:cNvPr id="12" name="ZoneTexte 11"/>
            <p:cNvSpPr txBox="1"/>
            <p:nvPr/>
          </p:nvSpPr>
          <p:spPr>
            <a:xfrm>
              <a:off x="971600" y="6381328"/>
              <a:ext cx="1440160" cy="338554"/>
            </a:xfrm>
            <a:prstGeom prst="rect">
              <a:avLst/>
            </a:prstGeom>
            <a:noFill/>
          </p:spPr>
          <p:txBody>
            <a:bodyPr wrap="square" rtlCol="0">
              <a:spAutoFit/>
            </a:bodyPr>
            <a:lstStyle/>
            <a:p>
              <a:r>
                <a:rPr lang="fr-FR" sz="1600" dirty="0" smtClean="0">
                  <a:latin typeface="Simplified Arabic" pitchFamily="18" charset="-78"/>
                  <a:cs typeface="Simplified Arabic" pitchFamily="18" charset="-78"/>
                </a:rPr>
                <a:t>GTU L2 </a:t>
              </a:r>
              <a:endParaRPr lang="fr-FR" sz="1600" dirty="0">
                <a:latin typeface="Simplified Arabic" pitchFamily="18" charset="-78"/>
                <a:cs typeface="Simplified Arabic" pitchFamily="18" charset="-78"/>
              </a:endParaRPr>
            </a:p>
          </p:txBody>
        </p:sp>
      </p:grpSp>
    </p:spTree>
  </p:cSld>
  <p:clrMapOvr>
    <a:masterClrMapping/>
  </p:clrMapOvr>
  <p:transition advTm="17469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85422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a:t>
            </a:r>
            <a:r>
              <a:rPr lang="ar-DZ" sz="2000" b="1" dirty="0" smtClean="0">
                <a:latin typeface="Sakkal Majalla" panose="02000000000000000000" pitchFamily="2" charset="-78"/>
                <a:cs typeface="Sakkal Majalla" panose="02000000000000000000" pitchFamily="2" charset="-78"/>
              </a:rPr>
              <a:t>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0" y="776898"/>
            <a:ext cx="7848872" cy="707886"/>
          </a:xfrm>
          <a:prstGeom prst="rect">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5400000" scaled="1"/>
            <a:tileRect/>
          </a:gradFill>
        </p:spPr>
        <p:txBody>
          <a:bodyPr wrap="square" rtlCol="0">
            <a:spAutoFit/>
          </a:bodyPr>
          <a:lstStyle/>
          <a:p>
            <a:pPr algn="ctr" rtl="1"/>
            <a:r>
              <a:rPr lang="ar-DZ" sz="2000" b="1" dirty="0" smtClean="0">
                <a:solidFill>
                  <a:srgbClr val="FF0000"/>
                </a:solidFill>
              </a:rPr>
              <a:t>محتويات </a:t>
            </a:r>
            <a:r>
              <a:rPr lang="ar-DZ" sz="2000" b="1" dirty="0" err="1" smtClean="0">
                <a:solidFill>
                  <a:srgbClr val="FF0000"/>
                </a:solidFill>
              </a:rPr>
              <a:t>الخريطة </a:t>
            </a:r>
            <a:r>
              <a:rPr lang="ar-DZ" sz="2000" b="1" dirty="0" smtClean="0">
                <a:solidFill>
                  <a:srgbClr val="FF0000"/>
                </a:solidFill>
              </a:rPr>
              <a:t>( العناصر المكونة للخريطة</a:t>
            </a:r>
            <a:r>
              <a:rPr lang="ar-DZ" sz="2000" b="1" dirty="0" err="1" smtClean="0">
                <a:solidFill>
                  <a:srgbClr val="FF0000"/>
                </a:solidFill>
              </a:rPr>
              <a:t>)</a:t>
            </a:r>
            <a:r>
              <a:rPr lang="ar-DZ" sz="2000" b="1" dirty="0" smtClean="0">
                <a:solidFill>
                  <a:srgbClr val="FF0000"/>
                </a:solidFill>
              </a:rPr>
              <a:t> </a:t>
            </a:r>
            <a:endParaRPr lang="fr-FR" sz="2000" dirty="0" smtClean="0">
              <a:solidFill>
                <a:srgbClr val="FF0000"/>
              </a:solidFill>
            </a:endParaRPr>
          </a:p>
          <a:p>
            <a:pPr algn="ctr" rtl="1"/>
            <a:r>
              <a:rPr lang="fr-FR" sz="2000" b="1" dirty="0" smtClean="0">
                <a:solidFill>
                  <a:srgbClr val="FF0000"/>
                </a:solidFill>
              </a:rPr>
              <a:t>Contenu de la carte : les éléments qui composent la carte</a:t>
            </a:r>
            <a:endParaRPr lang="fr-FR" sz="2000" dirty="0">
              <a:solidFill>
                <a:srgbClr val="FF0000"/>
              </a:solidFill>
            </a:endParaRPr>
          </a:p>
        </p:txBody>
      </p:sp>
      <p:sp>
        <p:nvSpPr>
          <p:cNvPr id="9" name="ZoneTexte 8"/>
          <p:cNvSpPr txBox="1"/>
          <p:nvPr/>
        </p:nvSpPr>
        <p:spPr>
          <a:xfrm>
            <a:off x="6372200" y="1628800"/>
            <a:ext cx="2088232"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rtl="1"/>
            <a:r>
              <a:rPr lang="ar-DZ" b="1" dirty="0" err="1" smtClean="0">
                <a:solidFill>
                  <a:srgbClr val="FF0000"/>
                </a:solidFill>
                <a:latin typeface="Simplified Arabic" pitchFamily="18" charset="-78"/>
                <a:cs typeface="Simplified Arabic" pitchFamily="18" charset="-78"/>
              </a:rPr>
              <a:t>1.</a:t>
            </a:r>
            <a:r>
              <a:rPr lang="ar-DZ" b="1" dirty="0" smtClean="0">
                <a:solidFill>
                  <a:srgbClr val="FF0000"/>
                </a:solidFill>
                <a:latin typeface="Simplified Arabic" pitchFamily="18" charset="-78"/>
                <a:cs typeface="Simplified Arabic" pitchFamily="18" charset="-78"/>
              </a:rPr>
              <a:t> عنوان الخريطة </a:t>
            </a:r>
            <a:endParaRPr lang="fr-FR" b="1" dirty="0">
              <a:solidFill>
                <a:srgbClr val="FF0000"/>
              </a:solidFill>
              <a:latin typeface="Simplified Arabic" pitchFamily="18" charset="-78"/>
              <a:cs typeface="Simplified Arabic" pitchFamily="18" charset="-78"/>
            </a:endParaRPr>
          </a:p>
        </p:txBody>
      </p:sp>
      <p:sp>
        <p:nvSpPr>
          <p:cNvPr id="10" name="Rectangle 9"/>
          <p:cNvSpPr/>
          <p:nvPr/>
        </p:nvSpPr>
        <p:spPr>
          <a:xfrm>
            <a:off x="5580112" y="2420888"/>
            <a:ext cx="3096343" cy="2031325"/>
          </a:xfrm>
          <a:prstGeom prst="rect">
            <a:avLst/>
          </a:prstGeom>
          <a:solidFill>
            <a:schemeClr val="accent5">
              <a:lumMod val="20000"/>
              <a:lumOff val="80000"/>
            </a:schemeClr>
          </a:solidFill>
          <a:ln>
            <a:solidFill>
              <a:srgbClr val="00B050"/>
            </a:solidFill>
          </a:ln>
        </p:spPr>
        <p:txBody>
          <a:bodyPr wrap="square">
            <a:spAutoFit/>
          </a:bodyPr>
          <a:lstStyle/>
          <a:p>
            <a:pPr algn="just" rtl="1"/>
            <a:r>
              <a:rPr lang="ar-DZ" b="1" dirty="0" smtClean="0">
                <a:latin typeface="Simplified Arabic" pitchFamily="18" charset="-78"/>
                <a:cs typeface="Simplified Arabic" pitchFamily="18" charset="-78"/>
              </a:rPr>
              <a:t>هو بطاقة تعريف الخريطة</a:t>
            </a:r>
            <a:r>
              <a:rPr lang="ar-SA" b="1" dirty="0" smtClean="0">
                <a:latin typeface="Simplified Arabic" pitchFamily="18" charset="-78"/>
                <a:cs typeface="Simplified Arabic" pitchFamily="18" charset="-78"/>
              </a:rPr>
              <a:t>, و الغرض او الموضوع المعالج  الذي من اجله رسمت الخريطة على مجال الدراسة،</a:t>
            </a:r>
            <a:r>
              <a:rPr lang="ar-DZ" b="1" dirty="0" smtClean="0">
                <a:latin typeface="Simplified Arabic" pitchFamily="18" charset="-78"/>
                <a:cs typeface="Simplified Arabic" pitchFamily="18" charset="-78"/>
              </a:rPr>
              <a:t>  بحيث تعرفنا على محتوى الخريطة و يبين لنا موضوعها و خاصة المعلومات الأساسية الممثلة، ويكون العنوان مختصرا و محددا</a:t>
            </a:r>
            <a:endParaRPr lang="fr-FR" b="1" dirty="0">
              <a:latin typeface="Simplified Arabic" pitchFamily="18" charset="-78"/>
              <a:cs typeface="Simplified Arabic" pitchFamily="18" charset="-78"/>
            </a:endParaRPr>
          </a:p>
        </p:txBody>
      </p:sp>
      <p:sp>
        <p:nvSpPr>
          <p:cNvPr id="11" name="ZoneTexte 10"/>
          <p:cNvSpPr txBox="1"/>
          <p:nvPr/>
        </p:nvSpPr>
        <p:spPr>
          <a:xfrm>
            <a:off x="1403648" y="2420888"/>
            <a:ext cx="3528392" cy="1477328"/>
          </a:xfrm>
          <a:prstGeom prst="rect">
            <a:avLst/>
          </a:prstGeom>
          <a:solidFill>
            <a:schemeClr val="tx2">
              <a:lumMod val="20000"/>
              <a:lumOff val="80000"/>
            </a:schemeClr>
          </a:solidFill>
          <a:ln>
            <a:solidFill>
              <a:srgbClr val="00B050"/>
            </a:solidFill>
          </a:ln>
        </p:spPr>
        <p:txBody>
          <a:bodyPr wrap="square" rtlCol="0">
            <a:spAutoFit/>
          </a:bodyPr>
          <a:lstStyle/>
          <a:p>
            <a:pPr algn="just" rtl="1"/>
            <a:r>
              <a:rPr lang="ar-SA" b="1" dirty="0" smtClean="0">
                <a:latin typeface="Simplified Arabic" pitchFamily="18" charset="-78"/>
                <a:cs typeface="Simplified Arabic" pitchFamily="18" charset="-78"/>
              </a:rPr>
              <a:t>ممكن ان يحتوى العنوان الرئيسي على عنوان فرعى يمثل </a:t>
            </a:r>
            <a:r>
              <a:rPr lang="ar-SA" b="1" dirty="0" err="1" smtClean="0">
                <a:latin typeface="Simplified Arabic" pitchFamily="18" charset="-78"/>
                <a:cs typeface="Simplified Arabic" pitchFamily="18" charset="-78"/>
              </a:rPr>
              <a:t>العام.</a:t>
            </a:r>
            <a:r>
              <a:rPr lang="ar-SA" b="1" dirty="0" smtClean="0">
                <a:latin typeface="Simplified Arabic" pitchFamily="18" charset="-78"/>
                <a:cs typeface="Simplified Arabic" pitchFamily="18" charset="-78"/>
              </a:rPr>
              <a:t> ينبغى كتابة العنوان بحجم أكبر من أحجام بقية الخطوط المستخدمة بالخريطة و تحقيق التوازن البصرى باختيار موقع مناسب للعنوان</a:t>
            </a:r>
            <a:endParaRPr lang="fr-FR" b="1" dirty="0">
              <a:latin typeface="Simplified Arabic" pitchFamily="18" charset="-78"/>
              <a:cs typeface="Simplified Arabic" pitchFamily="18" charset="-78"/>
            </a:endParaRPr>
          </a:p>
        </p:txBody>
      </p:sp>
      <p:sp>
        <p:nvSpPr>
          <p:cNvPr id="15" name="Demi-tour 14"/>
          <p:cNvSpPr/>
          <p:nvPr/>
        </p:nvSpPr>
        <p:spPr>
          <a:xfrm>
            <a:off x="4139952" y="1700808"/>
            <a:ext cx="1296144" cy="57606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2993" name="Rectangle 1"/>
          <p:cNvSpPr>
            <a:spLocks noChangeArrowheads="1"/>
          </p:cNvSpPr>
          <p:nvPr/>
        </p:nvSpPr>
        <p:spPr bwMode="auto">
          <a:xfrm>
            <a:off x="1835696" y="5054407"/>
            <a:ext cx="6408712"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1600" b="1" i="0" u="none" strike="noStrike" cap="none" normalizeH="0" baseline="0" dirty="0" smtClean="0">
                <a:ln>
                  <a:noFill/>
                </a:ln>
                <a:solidFill>
                  <a:srgbClr val="252525"/>
                </a:solidFill>
                <a:effectLst/>
                <a:latin typeface="Simplified Arabic" pitchFamily="18" charset="-78"/>
                <a:ea typeface="Calibri" pitchFamily="34" charset="0"/>
                <a:cs typeface="Simplified Arabic" pitchFamily="18" charset="-78"/>
              </a:rPr>
              <a:t>الشرق الجزائري</a:t>
            </a:r>
            <a:r>
              <a:rPr kumimoji="0" lang="fr-FR" sz="1600" b="1" i="0" u="none" strike="noStrike" cap="none" normalizeH="0" baseline="0" dirty="0" smtClean="0">
                <a:ln>
                  <a:noFill/>
                </a:ln>
                <a:solidFill>
                  <a:srgbClr val="252525"/>
                </a:solidFill>
                <a:effectLst/>
                <a:latin typeface="Simplified Arabic" pitchFamily="18" charset="-78"/>
                <a:ea typeface="Calibri" pitchFamily="34" charset="0"/>
                <a:cs typeface="Simplified Arabic" pitchFamily="18" charset="-78"/>
              </a:rPr>
              <a:t>              </a:t>
            </a:r>
            <a:r>
              <a:rPr kumimoji="0" lang="ar-DZ" sz="1600" b="1" i="0" u="none" strike="noStrike" cap="none" normalizeH="0" baseline="0" dirty="0" smtClean="0">
                <a:ln>
                  <a:noFill/>
                </a:ln>
                <a:solidFill>
                  <a:srgbClr val="252525"/>
                </a:solidFill>
                <a:effectLst/>
                <a:latin typeface="Simplified Arabic" pitchFamily="18" charset="-78"/>
                <a:ea typeface="Calibri" pitchFamily="34" charset="0"/>
                <a:cs typeface="Simplified Arabic" pitchFamily="18" charset="-78"/>
              </a:rPr>
              <a:t>توزيع السكان</a:t>
            </a:r>
            <a:r>
              <a:rPr kumimoji="0" lang="fr-FR" sz="1600" b="1" i="0" u="none" strike="noStrike" cap="none" normalizeH="0" baseline="0" dirty="0" smtClean="0">
                <a:ln>
                  <a:noFill/>
                </a:ln>
                <a:solidFill>
                  <a:srgbClr val="252525"/>
                </a:solidFill>
                <a:effectLst/>
                <a:latin typeface="Simplified Arabic" pitchFamily="18" charset="-78"/>
                <a:ea typeface="Calibri" pitchFamily="34" charset="0"/>
                <a:cs typeface="Simplified Arabic" pitchFamily="18" charset="-78"/>
              </a:rPr>
              <a:t>            </a:t>
            </a:r>
            <a:r>
              <a:rPr kumimoji="0" lang="ar-DZ" sz="1600" b="1" i="0" u="none" strike="noStrike" cap="none" normalizeH="0" baseline="0" dirty="0" smtClean="0">
                <a:ln>
                  <a:noFill/>
                </a:ln>
                <a:solidFill>
                  <a:srgbClr val="252525"/>
                </a:solidFill>
                <a:effectLst/>
                <a:latin typeface="Simplified Arabic" pitchFamily="18" charset="-78"/>
                <a:ea typeface="Calibri" pitchFamily="34" charset="0"/>
                <a:cs typeface="Simplified Arabic" pitchFamily="18" charset="-78"/>
              </a:rPr>
              <a:t>عبر البلديات</a:t>
            </a:r>
            <a:r>
              <a:rPr kumimoji="0" lang="fr-FR" sz="1600" b="1" i="0" u="none" strike="noStrike" cap="none" normalizeH="0" baseline="0" dirty="0" smtClean="0">
                <a:ln>
                  <a:noFill/>
                </a:ln>
                <a:solidFill>
                  <a:srgbClr val="252525"/>
                </a:solidFill>
                <a:effectLst/>
                <a:latin typeface="Simplified Arabic" pitchFamily="18" charset="-78"/>
                <a:ea typeface="Calibri" pitchFamily="34" charset="0"/>
                <a:cs typeface="Simplified Arabic" pitchFamily="18" charset="-78"/>
              </a:rPr>
              <a:t> </a:t>
            </a:r>
            <a:endParaRPr kumimoji="0" lang="en-US" sz="1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r>
              <a:rPr kumimoji="0" lang="ar-DZ" sz="1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مجال الدراسة</a:t>
            </a:r>
            <a:r>
              <a:rPr kumimoji="0" lang="fr-FR" sz="1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r>
              <a:rPr kumimoji="0" lang="ar-DZ" sz="1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الموضوع</a:t>
            </a:r>
            <a:r>
              <a:rPr kumimoji="0" lang="fr-FR" sz="1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r>
              <a:rPr kumimoji="0" lang="ar-DZ" sz="1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وحدة الدراسة</a:t>
            </a:r>
            <a:r>
              <a:rPr kumimoji="0" lang="fr-FR" sz="1600" b="1" i="0" u="none" strike="noStrike" cap="none" normalizeH="0" baseline="0" dirty="0" smtClean="0">
                <a:ln>
                  <a:noFill/>
                </a:ln>
                <a:solidFill>
                  <a:schemeClr val="tx1"/>
                </a:solidFill>
                <a:effectLst/>
                <a:latin typeface="Simplified Arabic" pitchFamily="18" charset="-78"/>
                <a:cs typeface="Simplified Arabic" pitchFamily="18" charset="-78"/>
              </a:rPr>
              <a:t> </a:t>
            </a:r>
          </a:p>
        </p:txBody>
      </p:sp>
      <p:sp>
        <p:nvSpPr>
          <p:cNvPr id="17" name="Flèche courbée vers la droite 16"/>
          <p:cNvSpPr/>
          <p:nvPr/>
        </p:nvSpPr>
        <p:spPr>
          <a:xfrm>
            <a:off x="467544" y="3933056"/>
            <a:ext cx="720080" cy="15121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ransition advTm="15737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85422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a:t>
            </a:r>
            <a:r>
              <a:rPr lang="ar-DZ" sz="2000" b="1" dirty="0" smtClean="0">
                <a:latin typeface="Sakkal Majalla" panose="02000000000000000000" pitchFamily="2" charset="-78"/>
                <a:cs typeface="Sakkal Majalla" panose="02000000000000000000" pitchFamily="2" charset="-78"/>
              </a:rPr>
              <a:t>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0" y="776898"/>
            <a:ext cx="7848872" cy="707886"/>
          </a:xfrm>
          <a:prstGeom prst="rect">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5400000" scaled="1"/>
            <a:tileRect/>
          </a:gradFill>
        </p:spPr>
        <p:txBody>
          <a:bodyPr wrap="square" rtlCol="0">
            <a:spAutoFit/>
          </a:bodyPr>
          <a:lstStyle/>
          <a:p>
            <a:pPr algn="ctr" rtl="1"/>
            <a:r>
              <a:rPr lang="ar-DZ" sz="2000" b="1" dirty="0" smtClean="0">
                <a:solidFill>
                  <a:srgbClr val="FF0000"/>
                </a:solidFill>
              </a:rPr>
              <a:t>محتويات </a:t>
            </a:r>
            <a:r>
              <a:rPr lang="ar-DZ" sz="2000" b="1" dirty="0" err="1" smtClean="0">
                <a:solidFill>
                  <a:srgbClr val="FF0000"/>
                </a:solidFill>
              </a:rPr>
              <a:t>الخريطة </a:t>
            </a:r>
            <a:r>
              <a:rPr lang="ar-DZ" sz="2000" b="1" dirty="0" smtClean="0">
                <a:solidFill>
                  <a:srgbClr val="FF0000"/>
                </a:solidFill>
              </a:rPr>
              <a:t>( العناصر المكونة للخريطة</a:t>
            </a:r>
            <a:r>
              <a:rPr lang="ar-DZ" sz="2000" b="1" dirty="0" err="1" smtClean="0">
                <a:solidFill>
                  <a:srgbClr val="FF0000"/>
                </a:solidFill>
              </a:rPr>
              <a:t>)</a:t>
            </a:r>
            <a:r>
              <a:rPr lang="ar-DZ" sz="2000" b="1" dirty="0" smtClean="0">
                <a:solidFill>
                  <a:srgbClr val="FF0000"/>
                </a:solidFill>
              </a:rPr>
              <a:t> </a:t>
            </a:r>
            <a:endParaRPr lang="fr-FR" sz="2000" dirty="0" smtClean="0">
              <a:solidFill>
                <a:srgbClr val="FF0000"/>
              </a:solidFill>
            </a:endParaRPr>
          </a:p>
          <a:p>
            <a:pPr algn="ctr" rtl="1"/>
            <a:r>
              <a:rPr lang="fr-FR" sz="2000" b="1" dirty="0" smtClean="0">
                <a:solidFill>
                  <a:srgbClr val="FF0000"/>
                </a:solidFill>
              </a:rPr>
              <a:t>Contenu de la carte : les éléments qui composent la carte</a:t>
            </a:r>
            <a:endParaRPr lang="fr-FR" sz="2000" dirty="0">
              <a:solidFill>
                <a:srgbClr val="FF0000"/>
              </a:solidFill>
            </a:endParaRPr>
          </a:p>
        </p:txBody>
      </p:sp>
      <p:sp>
        <p:nvSpPr>
          <p:cNvPr id="9" name="ZoneTexte 8"/>
          <p:cNvSpPr txBox="1"/>
          <p:nvPr/>
        </p:nvSpPr>
        <p:spPr>
          <a:xfrm>
            <a:off x="6372200" y="1628800"/>
            <a:ext cx="2088232"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rtl="1"/>
            <a:r>
              <a:rPr lang="ar-DZ" b="1" dirty="0" err="1" smtClean="0">
                <a:solidFill>
                  <a:srgbClr val="FF0000"/>
                </a:solidFill>
                <a:latin typeface="Simplified Arabic" pitchFamily="18" charset="-78"/>
                <a:cs typeface="Simplified Arabic" pitchFamily="18" charset="-78"/>
              </a:rPr>
              <a:t>2.</a:t>
            </a:r>
            <a:r>
              <a:rPr lang="ar-DZ" b="1" dirty="0" smtClean="0">
                <a:solidFill>
                  <a:srgbClr val="FF0000"/>
                </a:solidFill>
                <a:latin typeface="Simplified Arabic" pitchFamily="18" charset="-78"/>
                <a:cs typeface="Simplified Arabic" pitchFamily="18" charset="-78"/>
              </a:rPr>
              <a:t> مفتاح الخريطة </a:t>
            </a:r>
            <a:endParaRPr lang="fr-FR" b="1" dirty="0">
              <a:solidFill>
                <a:srgbClr val="FF0000"/>
              </a:solidFill>
              <a:latin typeface="Simplified Arabic" pitchFamily="18" charset="-78"/>
              <a:cs typeface="Simplified Arabic" pitchFamily="18" charset="-78"/>
            </a:endParaRPr>
          </a:p>
        </p:txBody>
      </p:sp>
      <p:sp>
        <p:nvSpPr>
          <p:cNvPr id="10" name="Rectangle 9"/>
          <p:cNvSpPr/>
          <p:nvPr/>
        </p:nvSpPr>
        <p:spPr>
          <a:xfrm>
            <a:off x="5580112" y="2420888"/>
            <a:ext cx="3096343" cy="400110"/>
          </a:xfrm>
          <a:prstGeom prst="rect">
            <a:avLst/>
          </a:prstGeom>
          <a:solidFill>
            <a:schemeClr val="accent5">
              <a:lumMod val="20000"/>
              <a:lumOff val="80000"/>
            </a:schemeClr>
          </a:solidFill>
          <a:ln>
            <a:solidFill>
              <a:srgbClr val="00B050"/>
            </a:solidFill>
          </a:ln>
        </p:spPr>
        <p:txBody>
          <a:bodyPr wrap="square">
            <a:spAutoFit/>
          </a:bodyPr>
          <a:lstStyle/>
          <a:p>
            <a:pPr algn="just" rtl="1"/>
            <a:r>
              <a:rPr lang="ar-DZ" sz="2000" b="1" dirty="0" smtClean="0">
                <a:latin typeface="Simplified Arabic" pitchFamily="18" charset="-78"/>
                <a:cs typeface="Simplified Arabic" pitchFamily="18" charset="-78"/>
              </a:rPr>
              <a:t>هو شرح و تفسير ملحق للخريطة</a:t>
            </a:r>
            <a:endParaRPr lang="fr-FR" sz="2000" b="1" dirty="0">
              <a:latin typeface="Simplified Arabic" pitchFamily="18" charset="-78"/>
              <a:cs typeface="Simplified Arabic" pitchFamily="18" charset="-78"/>
            </a:endParaRPr>
          </a:p>
        </p:txBody>
      </p:sp>
      <p:sp>
        <p:nvSpPr>
          <p:cNvPr id="11" name="ZoneTexte 10"/>
          <p:cNvSpPr txBox="1"/>
          <p:nvPr/>
        </p:nvSpPr>
        <p:spPr>
          <a:xfrm>
            <a:off x="323528" y="1988840"/>
            <a:ext cx="4680520" cy="1754326"/>
          </a:xfrm>
          <a:prstGeom prst="rect">
            <a:avLst/>
          </a:prstGeom>
          <a:solidFill>
            <a:schemeClr val="tx2">
              <a:lumMod val="20000"/>
              <a:lumOff val="80000"/>
            </a:schemeClr>
          </a:solidFill>
          <a:ln>
            <a:solidFill>
              <a:srgbClr val="00B050"/>
            </a:solidFill>
          </a:ln>
        </p:spPr>
        <p:txBody>
          <a:bodyPr wrap="square" rtlCol="0">
            <a:spAutoFit/>
          </a:bodyPr>
          <a:lstStyle/>
          <a:p>
            <a:pPr lvl="0" algn="just" rtl="1"/>
            <a:r>
              <a:rPr lang="ar-SA" b="1" dirty="0" smtClean="0">
                <a:latin typeface="Simplified Arabic" pitchFamily="18" charset="-78"/>
                <a:cs typeface="Simplified Arabic" pitchFamily="18" charset="-78"/>
              </a:rPr>
              <a:t>يُستخدم فيها ما يسمى بالرموز الاصطلاحية</a:t>
            </a:r>
            <a:r>
              <a:rPr lang="ar-DZ" b="1" dirty="0" smtClean="0">
                <a:latin typeface="Simplified Arabic" pitchFamily="18" charset="-78"/>
                <a:cs typeface="Simplified Arabic" pitchFamily="18" charset="-78"/>
              </a:rPr>
              <a:t> و يساعد على قراءتها و لا يهمل أي عنصر من الخريطة</a:t>
            </a:r>
            <a:r>
              <a:rPr lang="ar-SA" b="1" dirty="0" smtClean="0">
                <a:latin typeface="Simplified Arabic" pitchFamily="18" charset="-78"/>
                <a:cs typeface="Simplified Arabic" pitchFamily="18" charset="-78"/>
              </a:rPr>
              <a:t> هذه الرموز قد تكون </a:t>
            </a:r>
            <a:r>
              <a:rPr lang="ar-SA" b="1" dirty="0" err="1" smtClean="0">
                <a:latin typeface="Simplified Arabic" pitchFamily="18" charset="-78"/>
                <a:cs typeface="Simplified Arabic" pitchFamily="18" charset="-78"/>
              </a:rPr>
              <a:t>هندسية </a:t>
            </a:r>
            <a:r>
              <a:rPr lang="ar-SA" b="1" dirty="0" smtClean="0">
                <a:latin typeface="Simplified Arabic" pitchFamily="18" charset="-78"/>
                <a:cs typeface="Simplified Arabic" pitchFamily="18" charset="-78"/>
              </a:rPr>
              <a:t>(دائرة، مربع، مثلث، معين شبه منحرف وغير ذلك) أو تكون </a:t>
            </a:r>
            <a:r>
              <a:rPr lang="ar-SA" b="1" dirty="0" err="1" smtClean="0">
                <a:latin typeface="Simplified Arabic" pitchFamily="18" charset="-78"/>
                <a:cs typeface="Simplified Arabic" pitchFamily="18" charset="-78"/>
              </a:rPr>
              <a:t>تصويرية </a:t>
            </a:r>
            <a:r>
              <a:rPr lang="ar-SA" b="1" dirty="0" smtClean="0">
                <a:latin typeface="Simplified Arabic" pitchFamily="18" charset="-78"/>
                <a:cs typeface="Simplified Arabic" pitchFamily="18" charset="-78"/>
              </a:rPr>
              <a:t>(فوتوغرافية)، أي صور مصغرة للظاهرة، أو رموز </a:t>
            </a:r>
            <a:r>
              <a:rPr lang="ar-SA" b="1" dirty="0" err="1" smtClean="0">
                <a:latin typeface="Simplified Arabic" pitchFamily="18" charset="-78"/>
                <a:cs typeface="Simplified Arabic" pitchFamily="18" charset="-78"/>
              </a:rPr>
              <a:t>تعبيرية </a:t>
            </a:r>
            <a:r>
              <a:rPr lang="ar-SA" b="1" dirty="0" smtClean="0">
                <a:latin typeface="Simplified Arabic" pitchFamily="18" charset="-78"/>
                <a:cs typeface="Simplified Arabic" pitchFamily="18" charset="-78"/>
              </a:rPr>
              <a:t>(تعبر عن الظاهرة المرسومة بوضوح</a:t>
            </a:r>
            <a:r>
              <a:rPr lang="ar-SA" b="1" dirty="0" err="1" smtClean="0">
                <a:latin typeface="Simplified Arabic" pitchFamily="18" charset="-78"/>
                <a:cs typeface="Simplified Arabic" pitchFamily="18" charset="-78"/>
              </a:rPr>
              <a:t>).</a:t>
            </a:r>
            <a:endParaRPr lang="fr-FR" b="1" dirty="0">
              <a:latin typeface="Simplified Arabic" pitchFamily="18" charset="-78"/>
              <a:cs typeface="Simplified Arabic" pitchFamily="18" charset="-78"/>
            </a:endParaRPr>
          </a:p>
        </p:txBody>
      </p:sp>
      <p:sp>
        <p:nvSpPr>
          <p:cNvPr id="13" name="Rectangle 12"/>
          <p:cNvSpPr/>
          <p:nvPr/>
        </p:nvSpPr>
        <p:spPr>
          <a:xfrm>
            <a:off x="1115616" y="4293096"/>
            <a:ext cx="7380312" cy="369332"/>
          </a:xfrm>
          <a:prstGeom prst="rect">
            <a:avLst/>
          </a:prstGeom>
          <a:blipFill>
            <a:blip r:embed="rId3" cstate="print"/>
            <a:tile tx="0" ty="0" sx="100000" sy="100000" flip="none" algn="tl"/>
          </a:blipFill>
          <a:ln>
            <a:solidFill>
              <a:srgbClr val="FF66CC"/>
            </a:solidFill>
          </a:ln>
        </p:spPr>
        <p:txBody>
          <a:bodyPr wrap="square">
            <a:spAutoFit/>
          </a:bodyPr>
          <a:lstStyle/>
          <a:p>
            <a:pPr algn="ctr" rtl="1"/>
            <a:r>
              <a:rPr lang="ar-DZ" b="1" dirty="0" smtClean="0">
                <a:latin typeface="Simplified Arabic" pitchFamily="18" charset="-78"/>
                <a:cs typeface="Simplified Arabic" pitchFamily="18" charset="-78"/>
              </a:rPr>
              <a:t>يجب أن تكون معطيات الخريطة من مصادر </a:t>
            </a:r>
            <a:r>
              <a:rPr lang="ar-DZ" b="1" dirty="0" err="1" smtClean="0">
                <a:latin typeface="Simplified Arabic" pitchFamily="18" charset="-78"/>
                <a:cs typeface="Simplified Arabic" pitchFamily="18" charset="-78"/>
              </a:rPr>
              <a:t>موثوقة</a:t>
            </a:r>
            <a:endParaRPr lang="fr-FR" b="1" dirty="0">
              <a:latin typeface="Simplified Arabic" pitchFamily="18" charset="-78"/>
              <a:cs typeface="Simplified Arabic" pitchFamily="18" charset="-78"/>
            </a:endParaRPr>
          </a:p>
        </p:txBody>
      </p:sp>
      <p:sp>
        <p:nvSpPr>
          <p:cNvPr id="14" name="ZoneTexte 13"/>
          <p:cNvSpPr txBox="1"/>
          <p:nvPr/>
        </p:nvSpPr>
        <p:spPr>
          <a:xfrm>
            <a:off x="6516216" y="3573016"/>
            <a:ext cx="2088232"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rtl="1"/>
            <a:r>
              <a:rPr lang="ar-DZ" b="1" dirty="0" err="1" smtClean="0">
                <a:solidFill>
                  <a:srgbClr val="FF0000"/>
                </a:solidFill>
                <a:latin typeface="Simplified Arabic" pitchFamily="18" charset="-78"/>
                <a:cs typeface="Simplified Arabic" pitchFamily="18" charset="-78"/>
              </a:rPr>
              <a:t>3.</a:t>
            </a:r>
            <a:r>
              <a:rPr lang="ar-DZ" b="1" dirty="0" smtClean="0">
                <a:solidFill>
                  <a:srgbClr val="FF0000"/>
                </a:solidFill>
                <a:latin typeface="Simplified Arabic" pitchFamily="18" charset="-78"/>
                <a:cs typeface="Simplified Arabic" pitchFamily="18" charset="-78"/>
              </a:rPr>
              <a:t>  مصدر الخريطة </a:t>
            </a:r>
            <a:endParaRPr lang="fr-FR" b="1" dirty="0">
              <a:solidFill>
                <a:srgbClr val="FF0000"/>
              </a:solidFill>
              <a:latin typeface="Simplified Arabic" pitchFamily="18" charset="-78"/>
              <a:cs typeface="Simplified Arabic" pitchFamily="18" charset="-78"/>
            </a:endParaRPr>
          </a:p>
        </p:txBody>
      </p:sp>
      <p:sp>
        <p:nvSpPr>
          <p:cNvPr id="19" name="ZoneTexte 18"/>
          <p:cNvSpPr txBox="1"/>
          <p:nvPr/>
        </p:nvSpPr>
        <p:spPr>
          <a:xfrm>
            <a:off x="7200464" y="5219908"/>
            <a:ext cx="1548000"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rtl="1"/>
            <a:r>
              <a:rPr lang="ar-DZ" b="1" dirty="0" err="1" smtClean="0">
                <a:solidFill>
                  <a:srgbClr val="FF0000"/>
                </a:solidFill>
                <a:latin typeface="Simplified Arabic" pitchFamily="18" charset="-78"/>
                <a:cs typeface="Simplified Arabic" pitchFamily="18" charset="-78"/>
              </a:rPr>
              <a:t>4.</a:t>
            </a:r>
            <a:r>
              <a:rPr lang="ar-DZ" b="1" dirty="0" smtClean="0">
                <a:solidFill>
                  <a:srgbClr val="FF0000"/>
                </a:solidFill>
                <a:latin typeface="Simplified Arabic" pitchFamily="18" charset="-78"/>
                <a:cs typeface="Simplified Arabic" pitchFamily="18" charset="-78"/>
              </a:rPr>
              <a:t> أيطار الخريطة </a:t>
            </a:r>
            <a:endParaRPr lang="fr-FR" b="1" dirty="0">
              <a:solidFill>
                <a:srgbClr val="FF0000"/>
              </a:solidFill>
              <a:latin typeface="Simplified Arabic" pitchFamily="18" charset="-78"/>
              <a:cs typeface="Simplified Arabic" pitchFamily="18" charset="-78"/>
            </a:endParaRPr>
          </a:p>
        </p:txBody>
      </p:sp>
      <p:sp>
        <p:nvSpPr>
          <p:cNvPr id="20" name="Rectangle 19"/>
          <p:cNvSpPr/>
          <p:nvPr/>
        </p:nvSpPr>
        <p:spPr>
          <a:xfrm>
            <a:off x="323528" y="5157192"/>
            <a:ext cx="5544616"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rgbClr val="FF66CC"/>
            </a:solidFill>
          </a:ln>
        </p:spPr>
        <p:txBody>
          <a:bodyPr wrap="square">
            <a:spAutoFit/>
          </a:bodyPr>
          <a:lstStyle/>
          <a:p>
            <a:pPr lvl="0" algn="just" rtl="1"/>
            <a:r>
              <a:rPr lang="ar-DZ" b="1" dirty="0" smtClean="0">
                <a:latin typeface="Simplified Arabic" pitchFamily="18" charset="-78"/>
                <a:cs typeface="Simplified Arabic" pitchFamily="18" charset="-78"/>
              </a:rPr>
              <a:t>تسهيل وضع شبكة خطوط الطول و دوائر العرض على الخريطة.</a:t>
            </a:r>
            <a:endParaRPr lang="fr-FR" b="1" dirty="0" smtClean="0">
              <a:latin typeface="Simplified Arabic" pitchFamily="18" charset="-78"/>
              <a:cs typeface="Simplified Arabic" pitchFamily="18" charset="-78"/>
            </a:endParaRPr>
          </a:p>
          <a:p>
            <a:pPr algn="just" rtl="1"/>
            <a:r>
              <a:rPr lang="ar-DZ" b="1" dirty="0" smtClean="0">
                <a:latin typeface="Simplified Arabic" pitchFamily="18" charset="-78"/>
                <a:cs typeface="Simplified Arabic" pitchFamily="18" charset="-78"/>
              </a:rPr>
              <a:t>تحديد الأماكن التي تخصص لكل من عنوان الخريطة و </a:t>
            </a:r>
            <a:r>
              <a:rPr lang="ar-DZ" b="1" dirty="0" err="1" smtClean="0">
                <a:latin typeface="Simplified Arabic" pitchFamily="18" charset="-78"/>
                <a:cs typeface="Simplified Arabic" pitchFamily="18" charset="-78"/>
              </a:rPr>
              <a:t>مصطلحاتها</a:t>
            </a:r>
            <a:endParaRPr lang="fr-FR" b="1" dirty="0">
              <a:latin typeface="Simplified Arabic" pitchFamily="18" charset="-78"/>
              <a:cs typeface="Simplified Arabic" pitchFamily="18" charset="-78"/>
            </a:endParaRPr>
          </a:p>
        </p:txBody>
      </p:sp>
      <p:sp>
        <p:nvSpPr>
          <p:cNvPr id="21" name="Flèche courbée vers la gauche 20"/>
          <p:cNvSpPr/>
          <p:nvPr/>
        </p:nvSpPr>
        <p:spPr>
          <a:xfrm>
            <a:off x="5148064" y="1772816"/>
            <a:ext cx="360040" cy="8640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en arc 21"/>
          <p:cNvSpPr/>
          <p:nvPr/>
        </p:nvSpPr>
        <p:spPr>
          <a:xfrm>
            <a:off x="5580112" y="3573016"/>
            <a:ext cx="720080" cy="79208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droite à entaille 22"/>
          <p:cNvSpPr/>
          <p:nvPr/>
        </p:nvSpPr>
        <p:spPr>
          <a:xfrm rot="12318003">
            <a:off x="6078472" y="5338175"/>
            <a:ext cx="731473" cy="4745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advTm="16288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85422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a:t>
            </a:r>
            <a:r>
              <a:rPr lang="ar-DZ" sz="2000" b="1" dirty="0" smtClean="0">
                <a:latin typeface="Sakkal Majalla" panose="02000000000000000000" pitchFamily="2" charset="-78"/>
                <a:cs typeface="Sakkal Majalla" panose="02000000000000000000" pitchFamily="2" charset="-78"/>
              </a:rPr>
              <a:t>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0" y="776898"/>
            <a:ext cx="7848872" cy="707886"/>
          </a:xfrm>
          <a:prstGeom prst="rect">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5400000" scaled="1"/>
            <a:tileRect/>
          </a:gradFill>
        </p:spPr>
        <p:txBody>
          <a:bodyPr wrap="square" rtlCol="0">
            <a:spAutoFit/>
          </a:bodyPr>
          <a:lstStyle/>
          <a:p>
            <a:pPr algn="ctr" rtl="1"/>
            <a:r>
              <a:rPr lang="ar-DZ" sz="2000" b="1" dirty="0" smtClean="0">
                <a:solidFill>
                  <a:srgbClr val="FF0000"/>
                </a:solidFill>
              </a:rPr>
              <a:t>محتويات </a:t>
            </a:r>
            <a:r>
              <a:rPr lang="ar-DZ" sz="2000" b="1" dirty="0" err="1" smtClean="0">
                <a:solidFill>
                  <a:srgbClr val="FF0000"/>
                </a:solidFill>
              </a:rPr>
              <a:t>الخريطة </a:t>
            </a:r>
            <a:r>
              <a:rPr lang="ar-DZ" sz="2000" b="1" dirty="0" smtClean="0">
                <a:solidFill>
                  <a:srgbClr val="FF0000"/>
                </a:solidFill>
              </a:rPr>
              <a:t>( العناصر المكونة للخريطة</a:t>
            </a:r>
            <a:r>
              <a:rPr lang="ar-DZ" sz="2000" b="1" dirty="0" err="1" smtClean="0">
                <a:solidFill>
                  <a:srgbClr val="FF0000"/>
                </a:solidFill>
              </a:rPr>
              <a:t>)</a:t>
            </a:r>
            <a:r>
              <a:rPr lang="ar-DZ" sz="2000" b="1" dirty="0" smtClean="0">
                <a:solidFill>
                  <a:srgbClr val="FF0000"/>
                </a:solidFill>
              </a:rPr>
              <a:t> </a:t>
            </a:r>
            <a:endParaRPr lang="fr-FR" sz="2000" dirty="0" smtClean="0">
              <a:solidFill>
                <a:srgbClr val="FF0000"/>
              </a:solidFill>
            </a:endParaRPr>
          </a:p>
          <a:p>
            <a:pPr algn="ctr" rtl="1"/>
            <a:r>
              <a:rPr lang="fr-FR" sz="2000" b="1" dirty="0" smtClean="0">
                <a:solidFill>
                  <a:srgbClr val="FF0000"/>
                </a:solidFill>
              </a:rPr>
              <a:t>Contenu de la carte : les éléments qui composent la carte</a:t>
            </a:r>
            <a:endParaRPr lang="fr-FR" sz="2000" dirty="0">
              <a:solidFill>
                <a:srgbClr val="FF0000"/>
              </a:solidFill>
            </a:endParaRPr>
          </a:p>
        </p:txBody>
      </p:sp>
      <p:sp>
        <p:nvSpPr>
          <p:cNvPr id="9" name="ZoneTexte 8"/>
          <p:cNvSpPr txBox="1"/>
          <p:nvPr/>
        </p:nvSpPr>
        <p:spPr>
          <a:xfrm>
            <a:off x="6372200" y="1628800"/>
            <a:ext cx="2088232"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rtl="1"/>
            <a:r>
              <a:rPr lang="ar-DZ" b="1" dirty="0" err="1" smtClean="0">
                <a:solidFill>
                  <a:srgbClr val="FF0000"/>
                </a:solidFill>
                <a:latin typeface="Simplified Arabic" pitchFamily="18" charset="-78"/>
                <a:cs typeface="Simplified Arabic" pitchFamily="18" charset="-78"/>
              </a:rPr>
              <a:t>4.</a:t>
            </a:r>
            <a:r>
              <a:rPr lang="ar-DZ" b="1" dirty="0" smtClean="0">
                <a:solidFill>
                  <a:srgbClr val="FF0000"/>
                </a:solidFill>
                <a:latin typeface="Simplified Arabic" pitchFamily="18" charset="-78"/>
                <a:cs typeface="Simplified Arabic" pitchFamily="18" charset="-78"/>
              </a:rPr>
              <a:t> المقياس </a:t>
            </a:r>
            <a:endParaRPr lang="fr-FR" b="1" dirty="0">
              <a:solidFill>
                <a:srgbClr val="FF0000"/>
              </a:solidFill>
              <a:latin typeface="Simplified Arabic" pitchFamily="18" charset="-78"/>
              <a:cs typeface="Simplified Arabic" pitchFamily="18" charset="-78"/>
            </a:endParaRPr>
          </a:p>
        </p:txBody>
      </p:sp>
      <p:sp>
        <p:nvSpPr>
          <p:cNvPr id="10" name="Rectangle 9"/>
          <p:cNvSpPr/>
          <p:nvPr/>
        </p:nvSpPr>
        <p:spPr>
          <a:xfrm>
            <a:off x="5580112" y="2420888"/>
            <a:ext cx="3096343" cy="1015663"/>
          </a:xfrm>
          <a:prstGeom prst="rect">
            <a:avLst/>
          </a:prstGeom>
          <a:solidFill>
            <a:schemeClr val="accent5">
              <a:lumMod val="20000"/>
              <a:lumOff val="80000"/>
            </a:schemeClr>
          </a:solidFill>
          <a:ln>
            <a:solidFill>
              <a:srgbClr val="00B050"/>
            </a:solidFill>
          </a:ln>
        </p:spPr>
        <p:txBody>
          <a:bodyPr wrap="square">
            <a:spAutoFit/>
          </a:bodyPr>
          <a:lstStyle/>
          <a:p>
            <a:pPr algn="just" rtl="1"/>
            <a:r>
              <a:rPr lang="ar-DZ" sz="2000" b="1" dirty="0" smtClean="0">
                <a:latin typeface="Simplified Arabic" pitchFamily="18" charset="-78"/>
                <a:cs typeface="Simplified Arabic" pitchFamily="18" charset="-78"/>
              </a:rPr>
              <a:t>هو النسبة التي تمثل الأبعاد على الطبيعة من على </a:t>
            </a:r>
            <a:r>
              <a:rPr lang="ar-DZ" sz="2000" b="1" dirty="0" err="1" smtClean="0">
                <a:latin typeface="Simplified Arabic" pitchFamily="18" charset="-78"/>
                <a:cs typeface="Simplified Arabic" pitchFamily="18" charset="-78"/>
              </a:rPr>
              <a:t>الخريطة.</a:t>
            </a:r>
            <a:r>
              <a:rPr lang="ar-DZ" sz="2000" b="1" dirty="0" smtClean="0">
                <a:latin typeface="Simplified Arabic" pitchFamily="18" charset="-78"/>
                <a:cs typeface="Simplified Arabic" pitchFamily="18" charset="-78"/>
              </a:rPr>
              <a:t> و منه مقياس عددي و خطي</a:t>
            </a:r>
            <a:endParaRPr lang="fr-FR" sz="2000" b="1" dirty="0">
              <a:latin typeface="Simplified Arabic" pitchFamily="18" charset="-78"/>
              <a:cs typeface="Simplified Arabic" pitchFamily="18" charset="-78"/>
            </a:endParaRPr>
          </a:p>
        </p:txBody>
      </p:sp>
      <p:sp>
        <p:nvSpPr>
          <p:cNvPr id="15" name="Demi-tour 14"/>
          <p:cNvSpPr/>
          <p:nvPr/>
        </p:nvSpPr>
        <p:spPr>
          <a:xfrm>
            <a:off x="4139952" y="1700808"/>
            <a:ext cx="1296144" cy="57606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2993" name="Rectangle 1"/>
          <p:cNvSpPr>
            <a:spLocks noChangeArrowheads="1"/>
          </p:cNvSpPr>
          <p:nvPr/>
        </p:nvSpPr>
        <p:spPr bwMode="auto">
          <a:xfrm>
            <a:off x="5076056" y="4490535"/>
            <a:ext cx="3528392" cy="1477328"/>
          </a:xfrm>
          <a:prstGeom prst="rect">
            <a:avLst/>
          </a:prstGeom>
          <a:solidFill>
            <a:schemeClr val="accent1">
              <a:lumMod val="20000"/>
              <a:lumOff val="80000"/>
            </a:schemeClr>
          </a:solidFill>
          <a:ln w="2857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DZ" b="1" dirty="0" smtClean="0">
                <a:latin typeface="Simplified Arabic" pitchFamily="18" charset="-78"/>
                <a:cs typeface="Simplified Arabic" pitchFamily="18" charset="-78"/>
              </a:rPr>
              <a:t>يعد تحديد </a:t>
            </a:r>
            <a:r>
              <a:rPr lang="ar-DZ" b="1" dirty="0" err="1" smtClean="0">
                <a:latin typeface="Simplified Arabic" pitchFamily="18" charset="-78"/>
                <a:cs typeface="Simplified Arabic" pitchFamily="18" charset="-78"/>
              </a:rPr>
              <a:t>الإتجاه</a:t>
            </a:r>
            <a:r>
              <a:rPr lang="ar-DZ" b="1" dirty="0" smtClean="0">
                <a:latin typeface="Simplified Arabic" pitchFamily="18" charset="-78"/>
                <a:cs typeface="Simplified Arabic" pitchFamily="18" charset="-78"/>
              </a:rPr>
              <a:t> على الخريطة أمرا مهما و غالبا ما يرسم على الخريطة سهم يشير إلى جهة الشمال و منه يتعرف قارئ الخريطة على باقي </a:t>
            </a:r>
            <a:r>
              <a:rPr lang="ar-DZ" b="1" dirty="0" err="1" smtClean="0">
                <a:latin typeface="Simplified Arabic" pitchFamily="18" charset="-78"/>
                <a:cs typeface="Simplified Arabic" pitchFamily="18" charset="-78"/>
              </a:rPr>
              <a:t>الإتجاهات.</a:t>
            </a:r>
            <a:endParaRPr lang="fr-FR" b="1" dirty="0" smtClean="0">
              <a:latin typeface="Simplified Arabic" pitchFamily="18" charset="-78"/>
              <a:cs typeface="Simplified Arabic" pitchFamily="18"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Simplified Arabic" pitchFamily="18" charset="-78"/>
              <a:cs typeface="Simplified Arabic" pitchFamily="18" charset="-78"/>
            </a:endParaRPr>
          </a:p>
        </p:txBody>
      </p:sp>
      <p:pic>
        <p:nvPicPr>
          <p:cNvPr id="13" name="Image 12"/>
          <p:cNvPicPr/>
          <p:nvPr/>
        </p:nvPicPr>
        <p:blipFill>
          <a:blip r:embed="rId3" cstate="print"/>
          <a:srcRect/>
          <a:stretch>
            <a:fillRect/>
          </a:stretch>
        </p:blipFill>
        <p:spPr bwMode="auto">
          <a:xfrm>
            <a:off x="251520" y="1844824"/>
            <a:ext cx="3533775" cy="561975"/>
          </a:xfrm>
          <a:prstGeom prst="rect">
            <a:avLst/>
          </a:prstGeom>
          <a:noFill/>
          <a:ln w="9525">
            <a:noFill/>
            <a:miter lim="800000"/>
            <a:headEnd/>
            <a:tailEnd/>
          </a:ln>
        </p:spPr>
      </p:pic>
      <p:pic>
        <p:nvPicPr>
          <p:cNvPr id="14" name="Image 13"/>
          <p:cNvPicPr/>
          <p:nvPr/>
        </p:nvPicPr>
        <p:blipFill>
          <a:blip r:embed="rId4" cstate="print"/>
          <a:srcRect/>
          <a:stretch>
            <a:fillRect/>
          </a:stretch>
        </p:blipFill>
        <p:spPr bwMode="auto">
          <a:xfrm>
            <a:off x="467544" y="2636912"/>
            <a:ext cx="3800475" cy="1019175"/>
          </a:xfrm>
          <a:prstGeom prst="rect">
            <a:avLst/>
          </a:prstGeom>
          <a:noFill/>
          <a:ln w="9525">
            <a:noFill/>
            <a:miter lim="800000"/>
            <a:headEnd/>
            <a:tailEnd/>
          </a:ln>
        </p:spPr>
      </p:pic>
      <p:sp>
        <p:nvSpPr>
          <p:cNvPr id="18" name="ZoneTexte 17"/>
          <p:cNvSpPr txBox="1"/>
          <p:nvPr/>
        </p:nvSpPr>
        <p:spPr>
          <a:xfrm>
            <a:off x="6516216" y="3717032"/>
            <a:ext cx="2088232"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rtl="1"/>
            <a:r>
              <a:rPr lang="ar-DZ" b="1" dirty="0" smtClean="0">
                <a:solidFill>
                  <a:srgbClr val="FF0000"/>
                </a:solidFill>
                <a:latin typeface="Simplified Arabic" pitchFamily="18" charset="-78"/>
                <a:cs typeface="Simplified Arabic" pitchFamily="18" charset="-78"/>
              </a:rPr>
              <a:t>5.اتجاه الخريطة </a:t>
            </a:r>
            <a:endParaRPr lang="fr-FR" b="1" dirty="0">
              <a:solidFill>
                <a:srgbClr val="FF0000"/>
              </a:solidFill>
              <a:latin typeface="Simplified Arabic" pitchFamily="18" charset="-78"/>
              <a:cs typeface="Simplified Arabic" pitchFamily="18" charset="-78"/>
            </a:endParaRPr>
          </a:p>
        </p:txBody>
      </p:sp>
      <p:pic>
        <p:nvPicPr>
          <p:cNvPr id="19" name="Image 18"/>
          <p:cNvPicPr/>
          <p:nvPr/>
        </p:nvPicPr>
        <p:blipFill>
          <a:blip r:embed="rId5" cstate="print"/>
          <a:srcRect/>
          <a:stretch>
            <a:fillRect/>
          </a:stretch>
        </p:blipFill>
        <p:spPr bwMode="auto">
          <a:xfrm>
            <a:off x="467544" y="3933056"/>
            <a:ext cx="3924300" cy="2285231"/>
          </a:xfrm>
          <a:prstGeom prst="rect">
            <a:avLst/>
          </a:prstGeom>
          <a:noFill/>
          <a:ln w="9525">
            <a:solidFill>
              <a:schemeClr val="tx1"/>
            </a:solidFill>
            <a:miter lim="800000"/>
            <a:headEnd/>
            <a:tailEnd/>
          </a:ln>
        </p:spPr>
      </p:pic>
    </p:spTree>
  </p:cSld>
  <p:clrMapOvr>
    <a:masterClrMapping/>
  </p:clrMapOvr>
  <p:transition advTm="10868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85422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a:t>
            </a:r>
            <a:r>
              <a:rPr lang="ar-DZ" sz="2000" b="1" dirty="0" smtClean="0">
                <a:latin typeface="Sakkal Majalla" panose="02000000000000000000" pitchFamily="2" charset="-78"/>
                <a:cs typeface="Sakkal Majalla" panose="02000000000000000000" pitchFamily="2" charset="-78"/>
              </a:rPr>
              <a:t>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0" y="776898"/>
            <a:ext cx="7848872" cy="707886"/>
          </a:xfrm>
          <a:prstGeom prst="rect">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5400000" scaled="1"/>
            <a:tileRect/>
          </a:gradFill>
        </p:spPr>
        <p:txBody>
          <a:bodyPr wrap="square" rtlCol="0">
            <a:spAutoFit/>
          </a:bodyPr>
          <a:lstStyle/>
          <a:p>
            <a:pPr algn="ctr" rtl="1"/>
            <a:r>
              <a:rPr lang="ar-DZ" sz="2000" b="1" dirty="0" smtClean="0">
                <a:solidFill>
                  <a:srgbClr val="FF0000"/>
                </a:solidFill>
              </a:rPr>
              <a:t>محتويات </a:t>
            </a:r>
            <a:r>
              <a:rPr lang="ar-DZ" sz="2000" b="1" dirty="0" err="1" smtClean="0">
                <a:solidFill>
                  <a:srgbClr val="FF0000"/>
                </a:solidFill>
              </a:rPr>
              <a:t>الخريطة </a:t>
            </a:r>
            <a:r>
              <a:rPr lang="ar-DZ" sz="2000" b="1" dirty="0" smtClean="0">
                <a:solidFill>
                  <a:srgbClr val="FF0000"/>
                </a:solidFill>
              </a:rPr>
              <a:t>( العناصر المكونة للخريطة</a:t>
            </a:r>
            <a:r>
              <a:rPr lang="ar-DZ" sz="2000" b="1" dirty="0" err="1" smtClean="0">
                <a:solidFill>
                  <a:srgbClr val="FF0000"/>
                </a:solidFill>
              </a:rPr>
              <a:t>)</a:t>
            </a:r>
            <a:r>
              <a:rPr lang="ar-DZ" sz="2000" b="1" dirty="0" smtClean="0">
                <a:solidFill>
                  <a:srgbClr val="FF0000"/>
                </a:solidFill>
              </a:rPr>
              <a:t> </a:t>
            </a:r>
            <a:endParaRPr lang="fr-FR" sz="2000" dirty="0" smtClean="0">
              <a:solidFill>
                <a:srgbClr val="FF0000"/>
              </a:solidFill>
            </a:endParaRPr>
          </a:p>
          <a:p>
            <a:pPr algn="ctr" rtl="1"/>
            <a:r>
              <a:rPr lang="fr-FR" sz="2000" b="1" dirty="0" smtClean="0">
                <a:solidFill>
                  <a:srgbClr val="FF0000"/>
                </a:solidFill>
              </a:rPr>
              <a:t>Contenu de la carte : les éléments qui composent la carte</a:t>
            </a:r>
            <a:endParaRPr lang="fr-FR" sz="2000" dirty="0">
              <a:solidFill>
                <a:srgbClr val="FF0000"/>
              </a:solidFill>
            </a:endParaRPr>
          </a:p>
        </p:txBody>
      </p:sp>
      <p:sp>
        <p:nvSpPr>
          <p:cNvPr id="15" name="Demi-tour 14"/>
          <p:cNvSpPr/>
          <p:nvPr/>
        </p:nvSpPr>
        <p:spPr>
          <a:xfrm>
            <a:off x="4139952" y="1700808"/>
            <a:ext cx="1296144" cy="57606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3" name="Image 12"/>
          <p:cNvPicPr/>
          <p:nvPr/>
        </p:nvPicPr>
        <p:blipFill>
          <a:blip r:embed="rId3" cstate="print"/>
          <a:srcRect/>
          <a:stretch>
            <a:fillRect/>
          </a:stretch>
        </p:blipFill>
        <p:spPr bwMode="auto">
          <a:xfrm>
            <a:off x="251520" y="1844824"/>
            <a:ext cx="3533775" cy="561975"/>
          </a:xfrm>
          <a:prstGeom prst="rect">
            <a:avLst/>
          </a:prstGeom>
          <a:noFill/>
          <a:ln w="9525">
            <a:noFill/>
            <a:miter lim="800000"/>
            <a:headEnd/>
            <a:tailEnd/>
          </a:ln>
        </p:spPr>
      </p:pic>
      <p:pic>
        <p:nvPicPr>
          <p:cNvPr id="14" name="Image 13"/>
          <p:cNvPicPr/>
          <p:nvPr/>
        </p:nvPicPr>
        <p:blipFill>
          <a:blip r:embed="rId4" cstate="print"/>
          <a:srcRect/>
          <a:stretch>
            <a:fillRect/>
          </a:stretch>
        </p:blipFill>
        <p:spPr bwMode="auto">
          <a:xfrm>
            <a:off x="467544" y="2636912"/>
            <a:ext cx="3800475" cy="1019175"/>
          </a:xfrm>
          <a:prstGeom prst="rect">
            <a:avLst/>
          </a:prstGeom>
          <a:noFill/>
          <a:ln w="9525">
            <a:noFill/>
            <a:miter lim="800000"/>
            <a:headEnd/>
            <a:tailEnd/>
          </a:ln>
        </p:spPr>
      </p:pic>
      <p:sp>
        <p:nvSpPr>
          <p:cNvPr id="16" name="ZoneTexte 15"/>
          <p:cNvSpPr txBox="1"/>
          <p:nvPr/>
        </p:nvSpPr>
        <p:spPr>
          <a:xfrm>
            <a:off x="6551712" y="1844824"/>
            <a:ext cx="2196752" cy="369332"/>
          </a:xfrm>
          <a:prstGeom prst="rect">
            <a:avLst/>
          </a:prstGeom>
          <a:solidFill>
            <a:schemeClr val="accent2">
              <a:lumMod val="60000"/>
              <a:lumOff val="40000"/>
            </a:schemeClr>
          </a:solidFill>
          <a:ln>
            <a:solidFill>
              <a:srgbClr val="FF66CC"/>
            </a:solidFill>
          </a:ln>
        </p:spPr>
        <p:txBody>
          <a:bodyPr wrap="square" rtlCol="0">
            <a:spAutoFit/>
          </a:bodyPr>
          <a:lstStyle/>
          <a:p>
            <a:pPr algn="ctr"/>
            <a:r>
              <a:rPr lang="ar-SA" b="1" dirty="0" smtClean="0"/>
              <a:t>انواع مقياس الخريطة</a:t>
            </a:r>
            <a:endParaRPr lang="fr-FR" dirty="0"/>
          </a:p>
        </p:txBody>
      </p:sp>
      <p:sp>
        <p:nvSpPr>
          <p:cNvPr id="17" name="ZoneTexte 16"/>
          <p:cNvSpPr txBox="1"/>
          <p:nvPr/>
        </p:nvSpPr>
        <p:spPr>
          <a:xfrm>
            <a:off x="4427984" y="2420888"/>
            <a:ext cx="4248472" cy="1200329"/>
          </a:xfrm>
          <a:prstGeom prst="rect">
            <a:avLst/>
          </a:prstGeom>
          <a:solidFill>
            <a:schemeClr val="accent2">
              <a:lumMod val="20000"/>
              <a:lumOff val="80000"/>
            </a:schemeClr>
          </a:solidFill>
          <a:ln>
            <a:solidFill>
              <a:schemeClr val="accent3"/>
            </a:solidFill>
          </a:ln>
        </p:spPr>
        <p:txBody>
          <a:bodyPr wrap="square" rtlCol="0">
            <a:spAutoFit/>
          </a:bodyPr>
          <a:lstStyle/>
          <a:p>
            <a:pPr lvl="0" algn="just" rtl="1"/>
            <a:r>
              <a:rPr lang="ar-DZ" b="1" dirty="0" err="1" smtClean="0"/>
              <a:t>1.</a:t>
            </a:r>
            <a:r>
              <a:rPr lang="ar-DZ" b="1" dirty="0" smtClean="0"/>
              <a:t> مقياس رسم </a:t>
            </a:r>
            <a:r>
              <a:rPr lang="ar-DZ" b="1" dirty="0" err="1" smtClean="0"/>
              <a:t>خطي:</a:t>
            </a:r>
            <a:r>
              <a:rPr lang="ar-DZ" b="1" dirty="0" smtClean="0"/>
              <a:t>    </a:t>
            </a:r>
            <a:r>
              <a:rPr lang="fr-FR" b="1" dirty="0" smtClean="0"/>
              <a:t>L échelle graphique</a:t>
            </a:r>
            <a:endParaRPr lang="fr-FR" dirty="0" smtClean="0"/>
          </a:p>
          <a:p>
            <a:pPr algn="just" rtl="1"/>
            <a:r>
              <a:rPr lang="ar-DZ" dirty="0" smtClean="0"/>
              <a:t>و يرسم على شكل خط مقسم إلى أجزاء مدون عليها عدد الكيلومترات أو الأميال التي تمثلها على الأرض.</a:t>
            </a:r>
            <a:endParaRPr lang="fr-FR" dirty="0" smtClean="0"/>
          </a:p>
          <a:p>
            <a:pPr algn="just"/>
            <a:endParaRPr lang="fr-FR" dirty="0"/>
          </a:p>
        </p:txBody>
      </p:sp>
      <p:sp>
        <p:nvSpPr>
          <p:cNvPr id="20" name="ZoneTexte 19"/>
          <p:cNvSpPr txBox="1"/>
          <p:nvPr/>
        </p:nvSpPr>
        <p:spPr>
          <a:xfrm>
            <a:off x="395536" y="4149080"/>
            <a:ext cx="8280920" cy="923330"/>
          </a:xfrm>
          <a:prstGeom prst="rect">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path path="circle">
              <a:fillToRect l="100000" b="100000"/>
            </a:path>
            <a:tileRect t="-100000" r="-100000"/>
          </a:gradFill>
          <a:ln>
            <a:solidFill>
              <a:srgbClr val="7030A0"/>
            </a:solidFill>
          </a:ln>
        </p:spPr>
        <p:txBody>
          <a:bodyPr wrap="square" rtlCol="0">
            <a:spAutoFit/>
          </a:bodyPr>
          <a:lstStyle/>
          <a:p>
            <a:pPr lvl="0" algn="just" rtl="1"/>
            <a:r>
              <a:rPr lang="ar-DZ" b="1" dirty="0" err="1" smtClean="0"/>
              <a:t>2.</a:t>
            </a:r>
            <a:r>
              <a:rPr lang="ar-DZ" b="1" dirty="0" smtClean="0"/>
              <a:t> مقياس رسم </a:t>
            </a:r>
            <a:r>
              <a:rPr lang="ar-DZ" b="1" dirty="0" err="1" smtClean="0"/>
              <a:t>رقمي </a:t>
            </a:r>
            <a:r>
              <a:rPr lang="ar-DZ" b="1" dirty="0" smtClean="0"/>
              <a:t>( عددي</a:t>
            </a:r>
            <a:r>
              <a:rPr lang="ar-DZ" b="1" dirty="0" err="1" smtClean="0"/>
              <a:t>):</a:t>
            </a:r>
            <a:r>
              <a:rPr lang="ar-DZ" b="1" dirty="0" smtClean="0"/>
              <a:t> </a:t>
            </a:r>
            <a:r>
              <a:rPr lang="fr-FR" b="1" dirty="0" smtClean="0"/>
              <a:t>L échelle numérique</a:t>
            </a:r>
            <a:endParaRPr lang="fr-FR" dirty="0" smtClean="0"/>
          </a:p>
          <a:p>
            <a:pPr algn="just" rtl="1"/>
            <a:r>
              <a:rPr lang="ar-DZ" dirty="0" smtClean="0"/>
              <a:t>يكون على شكل كسر يمثل بسطه المسافة على الخريطة و يمثل مقامه المسافة على الطبيعة و </a:t>
            </a:r>
            <a:r>
              <a:rPr lang="ar-DZ" dirty="0" err="1" smtClean="0"/>
              <a:t>تكتبى</a:t>
            </a:r>
            <a:r>
              <a:rPr lang="ar-DZ" dirty="0" smtClean="0"/>
              <a:t> بشكل تناسب كالآتي:</a:t>
            </a:r>
            <a:r>
              <a:rPr lang="ar-DZ" b="1" dirty="0" smtClean="0"/>
              <a:t>1/ </a:t>
            </a:r>
            <a:r>
              <a:rPr lang="ar-DZ" b="1" dirty="0" err="1" smtClean="0"/>
              <a:t>100000أو</a:t>
            </a:r>
            <a:r>
              <a:rPr lang="ar-DZ" b="1" dirty="0" smtClean="0"/>
              <a:t> 1</a:t>
            </a:r>
            <a:r>
              <a:rPr lang="ar-DZ" dirty="0" smtClean="0"/>
              <a:t> و يشترط في هذا النوع أن يكون طرفاه أي البسط و المقام من وحدة واحدة.</a:t>
            </a:r>
            <a:r>
              <a:rPr lang="ar-DZ" b="1" dirty="0" smtClean="0"/>
              <a:t>100000</a:t>
            </a:r>
            <a:endParaRPr lang="fr-FR" dirty="0"/>
          </a:p>
        </p:txBody>
      </p:sp>
    </p:spTree>
  </p:cSld>
  <p:clrMapOvr>
    <a:masterClrMapping/>
  </p:clrMapOvr>
  <p:transition advTm="4672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107504" y="724634"/>
            <a:ext cx="7704856" cy="461665"/>
          </a:xfrm>
          <a:prstGeom prst="rect">
            <a:avLst/>
          </a:prstGeom>
          <a:solidFill>
            <a:srgbClr val="FF66CC"/>
          </a:solidFill>
        </p:spPr>
        <p:txBody>
          <a:bodyPr wrap="square" rtlCol="0">
            <a:spAutoFit/>
          </a:bodyPr>
          <a:lstStyle/>
          <a:p>
            <a:pPr algn="ctr" rtl="1"/>
            <a:r>
              <a:rPr lang="ar-SA" sz="2000" b="1" dirty="0" smtClean="0">
                <a:latin typeface="Simplified Arabic" pitchFamily="18" charset="-78"/>
                <a:cs typeface="Simplified Arabic" pitchFamily="18" charset="-78"/>
              </a:rPr>
              <a:t>تعميم رسم الخرائط</a:t>
            </a:r>
            <a:r>
              <a:rPr lang="ar-DZ" sz="2000" b="1" dirty="0" smtClean="0">
                <a:latin typeface="Simplified Arabic" pitchFamily="18" charset="-78"/>
                <a:cs typeface="Simplified Arabic" pitchFamily="18" charset="-78"/>
              </a:rPr>
              <a:t>        </a:t>
            </a:r>
            <a:r>
              <a:rPr lang="ar-SA" sz="2000" b="1" dirty="0" smtClean="0">
                <a:latin typeface="Simplified Arabic" pitchFamily="18" charset="-78"/>
                <a:cs typeface="Simplified Arabic" pitchFamily="18" charset="-78"/>
              </a:rPr>
              <a:t> </a:t>
            </a:r>
            <a:r>
              <a:rPr lang="fr-FR" sz="2000" b="1" dirty="0" smtClean="0">
                <a:latin typeface="Simplified Arabic" pitchFamily="18" charset="-78"/>
                <a:cs typeface="Simplified Arabic" pitchFamily="18" charset="-78"/>
              </a:rPr>
              <a:t>LA GENERALISATION </a:t>
            </a:r>
            <a:r>
              <a:rPr lang="fr-FR" sz="2400" b="1" dirty="0" smtClean="0">
                <a:latin typeface="Simplified Arabic" pitchFamily="18" charset="-78"/>
                <a:cs typeface="Simplified Arabic" pitchFamily="18" charset="-78"/>
              </a:rPr>
              <a:t>CARTOGRAPHIQUE</a:t>
            </a:r>
            <a:r>
              <a:rPr lang="ar-DZ" sz="2000" b="1" dirty="0" smtClean="0">
                <a:latin typeface="Simplified Arabic" pitchFamily="18" charset="-78"/>
                <a:cs typeface="Simplified Arabic" pitchFamily="18" charset="-78"/>
              </a:rPr>
              <a:t>   </a:t>
            </a:r>
            <a:endParaRPr lang="fr-FR" sz="2000" dirty="0" smtClean="0">
              <a:latin typeface="Simplified Arabic" pitchFamily="18" charset="-78"/>
              <a:cs typeface="Simplified Arabic" pitchFamily="18" charset="-78"/>
            </a:endParaRPr>
          </a:p>
        </p:txBody>
      </p:sp>
      <p:sp>
        <p:nvSpPr>
          <p:cNvPr id="7" name="Rounded Rectangle 7"/>
          <p:cNvSpPr/>
          <p:nvPr/>
        </p:nvSpPr>
        <p:spPr>
          <a:xfrm>
            <a:off x="323528" y="1484784"/>
            <a:ext cx="8352928" cy="1368152"/>
          </a:xfrm>
          <a:prstGeom prst="roundRect">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rtlCol="1" anchor="t"/>
          <a:lstStyle/>
          <a:p>
            <a:pPr algn="just" rtl="1">
              <a:lnSpc>
                <a:spcPct val="150000"/>
              </a:lnSpc>
            </a:pPr>
            <a:r>
              <a:rPr lang="ar-SA" b="1" dirty="0" smtClean="0">
                <a:latin typeface="Simplified Arabic" pitchFamily="18" charset="-78"/>
                <a:cs typeface="Simplified Arabic" pitchFamily="18" charset="-78"/>
              </a:rPr>
              <a:t>التعميم هو العملية التي، من خلال الاختيار والتخطيط والتنسيق، تعيد تشكيل حقيقة السطح على الخريطة ممثلة في معالم أساسية وفقا لغرض الخريطة من حيث الموضوع والمقياس وخصوصيات المنطقة المرسومة.</a:t>
            </a:r>
            <a:endParaRPr lang="fr-FR" b="1" dirty="0" smtClean="0">
              <a:latin typeface="Simplified Arabic" pitchFamily="18" charset="-78"/>
              <a:cs typeface="Simplified Arabic" pitchFamily="18" charset="-78"/>
            </a:endParaRPr>
          </a:p>
          <a:p>
            <a:pPr lvl="0" algn="just" rtl="1">
              <a:lnSpc>
                <a:spcPct val="150000"/>
              </a:lnSpc>
            </a:pPr>
            <a:endParaRPr lang="ar-SA" sz="1800" b="1" dirty="0">
              <a:solidFill>
                <a:schemeClr val="accent4">
                  <a:lumMod val="10000"/>
                </a:schemeClr>
              </a:solidFill>
              <a:latin typeface="Simplified Arabic" pitchFamily="18" charset="-78"/>
              <a:ea typeface="Calibri" panose="020F0502020204030204" pitchFamily="34" charset="0"/>
              <a:cs typeface="Simplified Arabic" pitchFamily="18" charset="-78"/>
            </a:endParaRPr>
          </a:p>
        </p:txBody>
      </p:sp>
      <p:sp>
        <p:nvSpPr>
          <p:cNvPr id="8" name="Rounded Rectangle 13"/>
          <p:cNvSpPr/>
          <p:nvPr/>
        </p:nvSpPr>
        <p:spPr>
          <a:xfrm>
            <a:off x="5148064" y="3356992"/>
            <a:ext cx="3744416" cy="2808312"/>
          </a:xfrm>
          <a:prstGeom prst="round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rtlCol="1" anchor="t"/>
          <a:lstStyle/>
          <a:p>
            <a:pPr algn="just" rtl="1"/>
            <a:r>
              <a:rPr lang="ar-SA" b="1" dirty="0" smtClean="0">
                <a:latin typeface="Simplified Arabic" pitchFamily="18" charset="-78"/>
                <a:cs typeface="Simplified Arabic" pitchFamily="18" charset="-78"/>
              </a:rPr>
              <a:t>هو عملية تجميع المعلومات من اجل تعميم البيانات الجغرافية بشكل صحيح و التي تحتاج </a:t>
            </a:r>
            <a:r>
              <a:rPr lang="ar-SA" b="1" dirty="0" err="1" smtClean="0">
                <a:latin typeface="Simplified Arabic" pitchFamily="18" charset="-78"/>
                <a:cs typeface="Simplified Arabic" pitchFamily="18" charset="-78"/>
              </a:rPr>
              <a:t>الى:</a:t>
            </a:r>
            <a:r>
              <a:rPr lang="ar-SA" b="1" dirty="0" smtClean="0">
                <a:latin typeface="Simplified Arabic" pitchFamily="18" charset="-78"/>
                <a:cs typeface="Simplified Arabic" pitchFamily="18" charset="-78"/>
              </a:rPr>
              <a:t> </a:t>
            </a:r>
            <a:endParaRPr lang="fr-FR" b="1" dirty="0" smtClean="0">
              <a:latin typeface="Simplified Arabic" pitchFamily="18" charset="-78"/>
              <a:cs typeface="Simplified Arabic" pitchFamily="18" charset="-78"/>
            </a:endParaRPr>
          </a:p>
          <a:p>
            <a:pPr lvl="0" algn="just" rtl="1">
              <a:buFont typeface="Arial" pitchFamily="34" charset="0"/>
              <a:buChar char="•"/>
            </a:pPr>
            <a:r>
              <a:rPr lang="ar-SA" b="1" dirty="0" smtClean="0">
                <a:latin typeface="Simplified Arabic" pitchFamily="18" charset="-78"/>
                <a:cs typeface="Simplified Arabic" pitchFamily="18" charset="-78"/>
              </a:rPr>
              <a:t>تقليل كمية المعلومات،</a:t>
            </a:r>
            <a:endParaRPr lang="fr-FR" b="1" dirty="0" smtClean="0">
              <a:latin typeface="Simplified Arabic" pitchFamily="18" charset="-78"/>
              <a:cs typeface="Simplified Arabic" pitchFamily="18" charset="-78"/>
            </a:endParaRPr>
          </a:p>
          <a:p>
            <a:pPr lvl="0" algn="just" rtl="1">
              <a:buFont typeface="Arial" pitchFamily="34" charset="0"/>
              <a:buChar char="•"/>
            </a:pPr>
            <a:r>
              <a:rPr lang="ar-SA" b="1" dirty="0" smtClean="0">
                <a:latin typeface="Simplified Arabic" pitchFamily="18" charset="-78"/>
                <a:cs typeface="Simplified Arabic" pitchFamily="18" charset="-78"/>
              </a:rPr>
              <a:t>تسليط الضوء على أهم المعلومات،</a:t>
            </a:r>
            <a:endParaRPr lang="fr-FR" b="1" dirty="0" smtClean="0">
              <a:latin typeface="Simplified Arabic" pitchFamily="18" charset="-78"/>
              <a:cs typeface="Simplified Arabic" pitchFamily="18" charset="-78"/>
            </a:endParaRPr>
          </a:p>
          <a:p>
            <a:pPr lvl="0" algn="just" rtl="1">
              <a:buFont typeface="Arial" pitchFamily="34" charset="0"/>
              <a:buChar char="•"/>
            </a:pPr>
            <a:r>
              <a:rPr lang="ar-SA" b="1" dirty="0" smtClean="0">
                <a:latin typeface="Simplified Arabic" pitchFamily="18" charset="-78"/>
                <a:cs typeface="Simplified Arabic" pitchFamily="18" charset="-78"/>
              </a:rPr>
              <a:t>الالتزام بالمعلومات الأولية،</a:t>
            </a:r>
            <a:endParaRPr lang="fr-FR" b="1" dirty="0" smtClean="0">
              <a:latin typeface="Simplified Arabic" pitchFamily="18" charset="-78"/>
              <a:cs typeface="Simplified Arabic" pitchFamily="18" charset="-78"/>
            </a:endParaRPr>
          </a:p>
          <a:p>
            <a:pPr lvl="0" algn="just" rtl="1">
              <a:buFont typeface="Arial" pitchFamily="34" charset="0"/>
              <a:buChar char="•"/>
            </a:pPr>
            <a:r>
              <a:rPr lang="ar-SA" b="1" dirty="0" smtClean="0">
                <a:latin typeface="Simplified Arabic" pitchFamily="18" charset="-78"/>
                <a:cs typeface="Simplified Arabic" pitchFamily="18" charset="-78"/>
              </a:rPr>
              <a:t>احترام قواعد السيميولوجيا التي تسمح بقراءة جيدة للمعلومات </a:t>
            </a:r>
            <a:r>
              <a:rPr lang="ar-SA" b="1" dirty="0" err="1" smtClean="0">
                <a:latin typeface="Simplified Arabic" pitchFamily="18" charset="-78"/>
                <a:cs typeface="Simplified Arabic" pitchFamily="18" charset="-78"/>
              </a:rPr>
              <a:t>بالخريطة، (</a:t>
            </a:r>
            <a:r>
              <a:rPr lang="fr-FR" b="1" dirty="0" smtClean="0">
                <a:latin typeface="Simplified Arabic" pitchFamily="18" charset="-78"/>
                <a:cs typeface="Simplified Arabic" pitchFamily="18" charset="-78"/>
              </a:rPr>
              <a:t>Ruas</a:t>
            </a:r>
            <a:r>
              <a:rPr lang="ar-SA" b="1" dirty="0" smtClean="0">
                <a:latin typeface="Simplified Arabic" pitchFamily="18" charset="-78"/>
                <a:cs typeface="Simplified Arabic" pitchFamily="18" charset="-78"/>
              </a:rPr>
              <a:t>, 2004</a:t>
            </a:r>
            <a:r>
              <a:rPr lang="ar-SA" b="1" dirty="0" err="1" smtClean="0">
                <a:latin typeface="Simplified Arabic" pitchFamily="18" charset="-78"/>
                <a:cs typeface="Simplified Arabic" pitchFamily="18" charset="-78"/>
              </a:rPr>
              <a:t>).</a:t>
            </a:r>
            <a:endParaRPr lang="fr-FR" b="1" dirty="0" smtClean="0">
              <a:latin typeface="Simplified Arabic" pitchFamily="18" charset="-78"/>
              <a:cs typeface="Simplified Arabic" pitchFamily="18" charset="-78"/>
            </a:endParaRPr>
          </a:p>
          <a:p>
            <a:pPr marL="342900" indent="-342900" algn="just" rtl="1"/>
            <a:endParaRPr lang="ar-BH" sz="1800" b="1" dirty="0" smtClean="0">
              <a:solidFill>
                <a:schemeClr val="accent4">
                  <a:lumMod val="10000"/>
                </a:schemeClr>
              </a:solidFill>
              <a:latin typeface="Simplified Arabic" pitchFamily="18" charset="-78"/>
              <a:ea typeface="Calibri" panose="020F0502020204030204" pitchFamily="34" charset="0"/>
              <a:cs typeface="Simplified Arabic" pitchFamily="18" charset="-78"/>
            </a:endParaRPr>
          </a:p>
        </p:txBody>
      </p:sp>
      <p:sp>
        <p:nvSpPr>
          <p:cNvPr id="13" name="Rounded Rectangle 13"/>
          <p:cNvSpPr/>
          <p:nvPr/>
        </p:nvSpPr>
        <p:spPr>
          <a:xfrm>
            <a:off x="251520" y="4005064"/>
            <a:ext cx="3744416" cy="936104"/>
          </a:xfrm>
          <a:prstGeom prst="round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rtlCol="1" anchor="t"/>
          <a:lstStyle/>
          <a:p>
            <a:pPr algn="just" rtl="1"/>
            <a:r>
              <a:rPr lang="ar-SA" b="1" dirty="0" smtClean="0">
                <a:latin typeface="Simplified Arabic" pitchFamily="18" charset="-78"/>
                <a:cs typeface="Simplified Arabic" pitchFamily="18" charset="-78"/>
              </a:rPr>
              <a:t>ينطبق التعميم على جميع عناصر الخريطة: المقياس، وأشكال التضاريس، </a:t>
            </a:r>
            <a:r>
              <a:rPr lang="ar-SA" b="1" dirty="0" err="1" smtClean="0">
                <a:latin typeface="Simplified Arabic" pitchFamily="18" charset="-78"/>
                <a:cs typeface="Simplified Arabic" pitchFamily="18" charset="-78"/>
              </a:rPr>
              <a:t>والتمثيلات</a:t>
            </a:r>
            <a:r>
              <a:rPr lang="ar-SA" b="1" dirty="0" smtClean="0">
                <a:latin typeface="Simplified Arabic" pitchFamily="18" charset="-78"/>
                <a:cs typeface="Simplified Arabic" pitchFamily="18" charset="-78"/>
              </a:rPr>
              <a:t> الموضوعية، والكتابات.</a:t>
            </a:r>
            <a:endParaRPr lang="ar-BH" sz="1800" b="1" dirty="0" smtClean="0">
              <a:solidFill>
                <a:schemeClr val="accent4">
                  <a:lumMod val="10000"/>
                </a:schemeClr>
              </a:solidFill>
              <a:latin typeface="Simplified Arabic" pitchFamily="18" charset="-78"/>
              <a:ea typeface="Calibri" panose="020F0502020204030204" pitchFamily="34" charset="0"/>
              <a:cs typeface="Simplified Arabic" pitchFamily="18" charset="-78"/>
            </a:endParaRPr>
          </a:p>
        </p:txBody>
      </p:sp>
      <p:sp>
        <p:nvSpPr>
          <p:cNvPr id="14" name="Flèche courbée vers la gauche 13"/>
          <p:cNvSpPr/>
          <p:nvPr/>
        </p:nvSpPr>
        <p:spPr>
          <a:xfrm>
            <a:off x="4067944" y="3068960"/>
            <a:ext cx="936104" cy="12241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 calcmode="lin" valueType="num">
                                      <p:cBhvr additive="base">
                                        <p:cTn id="1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8">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 calcmode="lin" valueType="num">
                                      <p:cBhvr additive="base">
                                        <p:cTn id="3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bg/>
                                          </p:spTgt>
                                        </p:tgtEl>
                                        <p:attrNameLst>
                                          <p:attrName>style.visibility</p:attrName>
                                        </p:attrNameLst>
                                      </p:cBhvr>
                                      <p:to>
                                        <p:strVal val="visible"/>
                                      </p:to>
                                    </p:set>
                                    <p:anim calcmode="lin" valueType="num">
                                      <p:cBhvr additive="base">
                                        <p:cTn id="43"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additive="base">
                                        <p:cTn id="4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P spid="13"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251520" y="836712"/>
            <a:ext cx="7704856" cy="400110"/>
          </a:xfrm>
          <a:prstGeom prst="rect">
            <a:avLst/>
          </a:prstGeom>
          <a:solidFill>
            <a:srgbClr val="FF66CC"/>
          </a:solidFill>
        </p:spPr>
        <p:txBody>
          <a:bodyPr wrap="square" rtlCol="0">
            <a:spAutoFit/>
          </a:bodyPr>
          <a:lstStyle/>
          <a:p>
            <a:pPr algn="r" rtl="1"/>
            <a:r>
              <a:rPr lang="ar-SA" sz="2000" b="1" dirty="0" smtClean="0"/>
              <a:t>عناصر  التعميم الخرائطي </a:t>
            </a:r>
            <a:r>
              <a:rPr lang="fr-FR" sz="2000" b="1" dirty="0" smtClean="0"/>
              <a:t> Éléments de généralisation cartographique</a:t>
            </a:r>
            <a:r>
              <a:rPr lang="ar-DZ" sz="2000" b="1" dirty="0" smtClean="0">
                <a:latin typeface="Simplified Arabic" pitchFamily="18" charset="-78"/>
                <a:cs typeface="Simplified Arabic" pitchFamily="18" charset="-78"/>
              </a:rPr>
              <a:t>   </a:t>
            </a:r>
            <a:endParaRPr lang="fr-FR" sz="2000" dirty="0" smtClean="0">
              <a:latin typeface="Simplified Arabic" pitchFamily="18" charset="-78"/>
              <a:cs typeface="Simplified Arabic" pitchFamily="18" charset="-78"/>
            </a:endParaRPr>
          </a:p>
        </p:txBody>
      </p:sp>
      <p:pic>
        <p:nvPicPr>
          <p:cNvPr id="11" name="Image 10"/>
          <p:cNvPicPr/>
          <p:nvPr/>
        </p:nvPicPr>
        <p:blipFill>
          <a:blip r:embed="rId3" cstate="print">
            <a:lum contrast="10000"/>
          </a:blip>
          <a:srcRect/>
          <a:stretch>
            <a:fillRect/>
          </a:stretch>
        </p:blipFill>
        <p:spPr bwMode="auto">
          <a:xfrm>
            <a:off x="611560" y="1412777"/>
            <a:ext cx="8280920" cy="4680520"/>
          </a:xfrm>
          <a:prstGeom prst="rect">
            <a:avLst/>
          </a:prstGeom>
          <a:noFill/>
          <a:ln w="9525">
            <a:noFill/>
            <a:miter lim="800000"/>
            <a:headEnd/>
            <a:tailEnd/>
          </a:ln>
        </p:spPr>
      </p:pic>
    </p:spTree>
  </p:cSld>
  <p:clrMapOvr>
    <a:masterClrMapping/>
  </p:clrMapOvr>
  <p:transition advTm="77641"/>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6516216" y="1196752"/>
            <a:ext cx="2016224" cy="400110"/>
          </a:xfrm>
          <a:prstGeom prst="rect">
            <a:avLst/>
          </a:prstGeom>
          <a:solidFill>
            <a:srgbClr val="FFFF00"/>
          </a:solidFill>
          <a:ln>
            <a:solidFill>
              <a:srgbClr val="FA2906"/>
            </a:solidFill>
          </a:ln>
        </p:spPr>
        <p:txBody>
          <a:bodyPr wrap="square" rtlCol="0">
            <a:spAutoFit/>
          </a:bodyPr>
          <a:lstStyle/>
          <a:p>
            <a:pPr algn="r" rtl="1"/>
            <a:r>
              <a:rPr lang="fr-FR" sz="2000" b="1" dirty="0" smtClean="0">
                <a:latin typeface="Simplified Arabic" pitchFamily="18" charset="-78"/>
                <a:cs typeface="Simplified Arabic" pitchFamily="18" charset="-78"/>
              </a:rPr>
              <a:t>1. </a:t>
            </a:r>
            <a:r>
              <a:rPr lang="ar-SA" sz="2000" b="1" dirty="0" smtClean="0">
                <a:latin typeface="Simplified Arabic" pitchFamily="18" charset="-78"/>
                <a:cs typeface="Simplified Arabic" pitchFamily="18" charset="-78"/>
              </a:rPr>
              <a:t>الحذف والانتقاء</a:t>
            </a:r>
            <a:endParaRPr lang="fr-FR" sz="2000" dirty="0">
              <a:solidFill>
                <a:srgbClr val="FF0000"/>
              </a:solidFill>
              <a:latin typeface="Simplified Arabic" pitchFamily="18" charset="-78"/>
              <a:cs typeface="Simplified Arabic" pitchFamily="18" charset="-78"/>
            </a:endParaRPr>
          </a:p>
        </p:txBody>
      </p:sp>
      <p:sp>
        <p:nvSpPr>
          <p:cNvPr id="16" name="Organigramme : Alternative 15"/>
          <p:cNvSpPr/>
          <p:nvPr/>
        </p:nvSpPr>
        <p:spPr>
          <a:xfrm>
            <a:off x="5868144" y="1772816"/>
            <a:ext cx="3024336" cy="4104456"/>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dirty="0" smtClean="0">
                <a:solidFill>
                  <a:schemeClr val="tx1"/>
                </a:solidFill>
                <a:latin typeface="Simplified Arabic" pitchFamily="18" charset="-78"/>
                <a:cs typeface="Simplified Arabic" pitchFamily="18" charset="-78"/>
              </a:rPr>
              <a:t>ويعني الاقتصار على إظهار المعالم الضرورية علي الخريطة، من وجهة نظر الغرض من الخريطة، مقياس الخريطة، موضوع الخريطة</a:t>
            </a:r>
            <a:r>
              <a:rPr lang="fr-FR" sz="2000" dirty="0" smtClean="0">
                <a:solidFill>
                  <a:schemeClr val="tx1"/>
                </a:solidFill>
                <a:latin typeface="Simplified Arabic" pitchFamily="18" charset="-78"/>
                <a:cs typeface="Simplified Arabic" pitchFamily="18" charset="-78"/>
              </a:rPr>
              <a:t>. </a:t>
            </a:r>
            <a:r>
              <a:rPr lang="ar-SA" sz="2000" dirty="0" smtClean="0">
                <a:solidFill>
                  <a:schemeClr val="tx1"/>
                </a:solidFill>
                <a:latin typeface="Simplified Arabic" pitchFamily="18" charset="-78"/>
                <a:cs typeface="Simplified Arabic" pitchFamily="18" charset="-78"/>
              </a:rPr>
              <a:t>وإزالة المعالم الأخرى الأقل </a:t>
            </a:r>
            <a:r>
              <a:rPr lang="ar-SA" sz="2000" dirty="0" err="1" smtClean="0">
                <a:solidFill>
                  <a:schemeClr val="tx1"/>
                </a:solidFill>
                <a:latin typeface="Simplified Arabic" pitchFamily="18" charset="-78"/>
                <a:cs typeface="Simplified Arabic" pitchFamily="18" charset="-78"/>
              </a:rPr>
              <a:t>أهمية.</a:t>
            </a:r>
            <a:r>
              <a:rPr lang="ar-SA" sz="2000" dirty="0" smtClean="0">
                <a:solidFill>
                  <a:schemeClr val="tx1"/>
                </a:solidFill>
                <a:latin typeface="Simplified Arabic" pitchFamily="18" charset="-78"/>
                <a:cs typeface="Simplified Arabic" pitchFamily="18" charset="-78"/>
              </a:rPr>
              <a:t> مثال</a:t>
            </a:r>
            <a:r>
              <a:rPr lang="fr-FR" sz="2000" dirty="0" smtClean="0">
                <a:solidFill>
                  <a:schemeClr val="tx1"/>
                </a:solidFill>
                <a:latin typeface="Simplified Arabic" pitchFamily="18" charset="-78"/>
                <a:cs typeface="Simplified Arabic" pitchFamily="18" charset="-78"/>
              </a:rPr>
              <a:t>. </a:t>
            </a:r>
            <a:r>
              <a:rPr lang="ar-SA" sz="2000" dirty="0" smtClean="0">
                <a:solidFill>
                  <a:schemeClr val="tx1"/>
                </a:solidFill>
                <a:latin typeface="Simplified Arabic" pitchFamily="18" charset="-78"/>
                <a:cs typeface="Simplified Arabic" pitchFamily="18" charset="-78"/>
              </a:rPr>
              <a:t>يتم حذف كل الأنهار التي يقل طولها </a:t>
            </a:r>
            <a:r>
              <a:rPr lang="ar-SA" sz="2000" dirty="0" err="1" smtClean="0">
                <a:solidFill>
                  <a:schemeClr val="tx1"/>
                </a:solidFill>
                <a:latin typeface="Simplified Arabic" pitchFamily="18" charset="-78"/>
                <a:cs typeface="Simplified Arabic" pitchFamily="18" charset="-78"/>
              </a:rPr>
              <a:t>عن1</a:t>
            </a:r>
            <a:r>
              <a:rPr lang="ar-SA" sz="2000" dirty="0" smtClean="0">
                <a:solidFill>
                  <a:schemeClr val="tx1"/>
                </a:solidFill>
                <a:latin typeface="Simplified Arabic" pitchFamily="18" charset="-78"/>
                <a:cs typeface="Simplified Arabic" pitchFamily="18" charset="-78"/>
              </a:rPr>
              <a:t>  سم على الخريطة مقياس 1/1000000.</a:t>
            </a:r>
            <a:endParaRPr lang="fr-FR" sz="2000" b="1" dirty="0">
              <a:solidFill>
                <a:schemeClr val="tx1"/>
              </a:solidFill>
              <a:latin typeface="Simplified Arabic" pitchFamily="18" charset="-78"/>
              <a:cs typeface="Simplified Arabic" pitchFamily="18" charset="-78"/>
            </a:endParaRPr>
          </a:p>
        </p:txBody>
      </p:sp>
      <p:sp>
        <p:nvSpPr>
          <p:cNvPr id="13" name="Flèche à trois pointes 12"/>
          <p:cNvSpPr/>
          <p:nvPr/>
        </p:nvSpPr>
        <p:spPr>
          <a:xfrm rot="5400000">
            <a:off x="2519772" y="2816932"/>
            <a:ext cx="1152128" cy="122413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p:nvPr/>
        </p:nvPicPr>
        <p:blipFill>
          <a:blip r:embed="rId3" cstate="print"/>
          <a:srcRect l="6893" t="27253" r="12901" b="54554"/>
          <a:stretch>
            <a:fillRect/>
          </a:stretch>
        </p:blipFill>
        <p:spPr bwMode="auto">
          <a:xfrm>
            <a:off x="0" y="836712"/>
            <a:ext cx="5757477" cy="1872208"/>
          </a:xfrm>
          <a:prstGeom prst="rect">
            <a:avLst/>
          </a:prstGeom>
          <a:noFill/>
          <a:ln w="9525">
            <a:solidFill>
              <a:schemeClr val="tx1"/>
            </a:solidFill>
            <a:miter lim="800000"/>
            <a:headEnd/>
            <a:tailEnd/>
          </a:ln>
        </p:spPr>
      </p:pic>
      <p:pic>
        <p:nvPicPr>
          <p:cNvPr id="15" name="Image 14"/>
          <p:cNvPicPr/>
          <p:nvPr/>
        </p:nvPicPr>
        <p:blipFill>
          <a:blip r:embed="rId3" cstate="print"/>
          <a:srcRect l="6893" t="45597" r="12901" b="33182"/>
          <a:stretch>
            <a:fillRect/>
          </a:stretch>
        </p:blipFill>
        <p:spPr bwMode="auto">
          <a:xfrm>
            <a:off x="0" y="4221088"/>
            <a:ext cx="5757477" cy="1866131"/>
          </a:xfrm>
          <a:prstGeom prst="rect">
            <a:avLst/>
          </a:prstGeom>
          <a:noFill/>
          <a:ln w="9525">
            <a:solidFill>
              <a:schemeClr val="tx1"/>
            </a:solidFill>
            <a:miter lim="800000"/>
            <a:headEnd/>
            <a:tailEnd/>
          </a:ln>
        </p:spPr>
      </p:pic>
    </p:spTree>
  </p:cSld>
  <p:clrMapOvr>
    <a:masterClrMapping/>
  </p:clrMapOvr>
  <p:transition advTm="1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6372200" y="1196752"/>
            <a:ext cx="1800200" cy="400110"/>
          </a:xfrm>
          <a:prstGeom prst="rect">
            <a:avLst/>
          </a:prstGeom>
          <a:solidFill>
            <a:srgbClr val="FFFF00"/>
          </a:solidFill>
          <a:ln>
            <a:solidFill>
              <a:srgbClr val="FA2906"/>
            </a:solidFill>
          </a:ln>
        </p:spPr>
        <p:txBody>
          <a:bodyPr wrap="square" rtlCol="0">
            <a:spAutoFit/>
          </a:bodyPr>
          <a:lstStyle/>
          <a:p>
            <a:pPr algn="r" rtl="1"/>
            <a:r>
              <a:rPr lang="fr-FR" sz="2000" b="1" dirty="0" smtClean="0">
                <a:latin typeface="Simplified Arabic" pitchFamily="18" charset="-78"/>
                <a:cs typeface="Simplified Arabic" pitchFamily="18" charset="-78"/>
              </a:rPr>
              <a:t>. 2. </a:t>
            </a:r>
            <a:r>
              <a:rPr lang="ar-SA" sz="2000" b="1" dirty="0" smtClean="0">
                <a:latin typeface="Simplified Arabic" pitchFamily="18" charset="-78"/>
                <a:cs typeface="Simplified Arabic" pitchFamily="18" charset="-78"/>
              </a:rPr>
              <a:t>التصنيف</a:t>
            </a:r>
            <a:endParaRPr lang="fr-FR" sz="2000" dirty="0">
              <a:latin typeface="Simplified Arabic" pitchFamily="18" charset="-78"/>
              <a:cs typeface="Simplified Arabic" pitchFamily="18" charset="-78"/>
            </a:endParaRPr>
          </a:p>
        </p:txBody>
      </p:sp>
      <p:sp>
        <p:nvSpPr>
          <p:cNvPr id="10" name="ZoneTexte 9"/>
          <p:cNvSpPr txBox="1"/>
          <p:nvPr/>
        </p:nvSpPr>
        <p:spPr>
          <a:xfrm>
            <a:off x="179512" y="1124744"/>
            <a:ext cx="547260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SA" sz="2000" dirty="0" smtClean="0">
                <a:solidFill>
                  <a:schemeClr val="tx1"/>
                </a:solidFill>
                <a:latin typeface="Simplified Arabic" pitchFamily="18" charset="-78"/>
                <a:cs typeface="Simplified Arabic" pitchFamily="18" charset="-78"/>
              </a:rPr>
              <a:t>الأول</a:t>
            </a:r>
            <a:r>
              <a:rPr lang="fr-FR" sz="2000" dirty="0" smtClean="0">
                <a:solidFill>
                  <a:schemeClr val="tx1"/>
                </a:solidFill>
                <a:latin typeface="Simplified Arabic" pitchFamily="18" charset="-78"/>
                <a:cs typeface="Simplified Arabic" pitchFamily="18" charset="-78"/>
              </a:rPr>
              <a:t>: </a:t>
            </a:r>
            <a:r>
              <a:rPr lang="ar-SA" sz="2000" dirty="0" smtClean="0">
                <a:solidFill>
                  <a:schemeClr val="tx1"/>
                </a:solidFill>
                <a:latin typeface="Simplified Arabic" pitchFamily="18" charset="-78"/>
                <a:cs typeface="Simplified Arabic" pitchFamily="18" charset="-78"/>
              </a:rPr>
              <a:t>تصنيف البيانات والمعلومات المجمعة من أجل تأليف خريطة جديدة</a:t>
            </a:r>
            <a:r>
              <a:rPr lang="fr-FR" sz="2000" dirty="0" smtClean="0">
                <a:solidFill>
                  <a:schemeClr val="tx1"/>
                </a:solidFill>
                <a:latin typeface="Simplified Arabic" pitchFamily="18" charset="-78"/>
                <a:cs typeface="Simplified Arabic" pitchFamily="18" charset="-78"/>
              </a:rPr>
              <a:t>.</a:t>
            </a:r>
            <a:endParaRPr lang="fr-FR" sz="2000" dirty="0">
              <a:solidFill>
                <a:schemeClr val="tx1"/>
              </a:solidFill>
              <a:latin typeface="Simplified Arabic" pitchFamily="18" charset="-78"/>
              <a:cs typeface="Simplified Arabic" pitchFamily="18" charset="-78"/>
            </a:endParaRPr>
          </a:p>
        </p:txBody>
      </p:sp>
      <p:sp>
        <p:nvSpPr>
          <p:cNvPr id="16" name="Organigramme : Alternative 15"/>
          <p:cNvSpPr/>
          <p:nvPr/>
        </p:nvSpPr>
        <p:spPr>
          <a:xfrm>
            <a:off x="6228184" y="1988840"/>
            <a:ext cx="2664296" cy="324036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dirty="0" smtClean="0">
                <a:solidFill>
                  <a:schemeClr val="tx1"/>
                </a:solidFill>
                <a:latin typeface="Simplified Arabic" pitchFamily="18" charset="-78"/>
                <a:cs typeface="Simplified Arabic" pitchFamily="18" charset="-78"/>
              </a:rPr>
              <a:t>يعرف التصنيف على أنه تقسيم الأشياء إلى أصناف أو مجموعات أو رتب محددة وفقآ لمعايير أو أسس مشتركة بهذه </a:t>
            </a:r>
            <a:r>
              <a:rPr lang="ar-SA" sz="2000" dirty="0" err="1" smtClean="0">
                <a:solidFill>
                  <a:schemeClr val="tx1"/>
                </a:solidFill>
                <a:latin typeface="Simplified Arabic" pitchFamily="18" charset="-78"/>
                <a:cs typeface="Simplified Arabic" pitchFamily="18" charset="-78"/>
              </a:rPr>
              <a:t>الأشياء.</a:t>
            </a:r>
            <a:r>
              <a:rPr lang="ar-SA" sz="2000" dirty="0" smtClean="0">
                <a:solidFill>
                  <a:schemeClr val="tx1"/>
                </a:solidFill>
                <a:latin typeface="Simplified Arabic" pitchFamily="18" charset="-78"/>
                <a:cs typeface="Simplified Arabic" pitchFamily="18" charset="-78"/>
              </a:rPr>
              <a:t> والتصنيف في علم </a:t>
            </a:r>
            <a:r>
              <a:rPr lang="ar-SA" sz="2000" dirty="0" err="1" smtClean="0">
                <a:solidFill>
                  <a:schemeClr val="tx1"/>
                </a:solidFill>
                <a:latin typeface="Simplified Arabic" pitchFamily="18" charset="-78"/>
                <a:cs typeface="Simplified Arabic" pitchFamily="18" charset="-78"/>
              </a:rPr>
              <a:t>الخرانط</a:t>
            </a:r>
            <a:r>
              <a:rPr lang="ar-SA" sz="2000" dirty="0" smtClean="0">
                <a:solidFill>
                  <a:schemeClr val="tx1"/>
                </a:solidFill>
                <a:latin typeface="Simplified Arabic" pitchFamily="18" charset="-78"/>
                <a:cs typeface="Simplified Arabic" pitchFamily="18" charset="-78"/>
              </a:rPr>
              <a:t> يستخدم لتحقيق ثلاثة أمور</a:t>
            </a:r>
            <a:endParaRPr lang="fr-FR" sz="2000" b="1" dirty="0">
              <a:solidFill>
                <a:schemeClr val="tx1"/>
              </a:solidFill>
              <a:latin typeface="Simplified Arabic" pitchFamily="18" charset="-78"/>
              <a:cs typeface="Simplified Arabic" pitchFamily="18" charset="-78"/>
            </a:endParaRPr>
          </a:p>
        </p:txBody>
      </p:sp>
      <p:sp>
        <p:nvSpPr>
          <p:cNvPr id="12" name="ZoneTexte 11"/>
          <p:cNvSpPr txBox="1"/>
          <p:nvPr/>
        </p:nvSpPr>
        <p:spPr>
          <a:xfrm>
            <a:off x="251520" y="2492896"/>
            <a:ext cx="4248472"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SA" sz="2000" dirty="0" smtClean="0">
                <a:solidFill>
                  <a:schemeClr val="tx1"/>
                </a:solidFill>
                <a:latin typeface="Simplified Arabic" pitchFamily="18" charset="-78"/>
                <a:cs typeface="Simplified Arabic" pitchFamily="18" charset="-78"/>
              </a:rPr>
              <a:t>الثاني</a:t>
            </a:r>
            <a:r>
              <a:rPr lang="fr-FR" sz="2000" dirty="0" smtClean="0">
                <a:solidFill>
                  <a:schemeClr val="tx1"/>
                </a:solidFill>
                <a:latin typeface="Simplified Arabic" pitchFamily="18" charset="-78"/>
                <a:cs typeface="Simplified Arabic" pitchFamily="18" charset="-78"/>
              </a:rPr>
              <a:t>: </a:t>
            </a:r>
            <a:r>
              <a:rPr lang="ar-SA" sz="2000" dirty="0" smtClean="0">
                <a:solidFill>
                  <a:schemeClr val="tx1"/>
                </a:solidFill>
                <a:latin typeface="Simplified Arabic" pitchFamily="18" charset="-78"/>
                <a:cs typeface="Simplified Arabic" pitchFamily="18" charset="-78"/>
              </a:rPr>
              <a:t>من أجل تصنيف الظاهرات الجغرافية المراد تمثيلها على الخريطة</a:t>
            </a:r>
            <a:r>
              <a:rPr lang="fr-FR" sz="2000" dirty="0" smtClean="0">
                <a:solidFill>
                  <a:schemeClr val="tx1"/>
                </a:solidFill>
                <a:latin typeface="Simplified Arabic" pitchFamily="18" charset="-78"/>
                <a:cs typeface="Simplified Arabic" pitchFamily="18" charset="-78"/>
              </a:rPr>
              <a:t>.</a:t>
            </a:r>
          </a:p>
          <a:p>
            <a:pPr algn="just" rtl="1"/>
            <a:endParaRPr lang="fr-FR" sz="2000" b="1" dirty="0">
              <a:solidFill>
                <a:schemeClr val="tx1"/>
              </a:solidFill>
              <a:latin typeface="Simplified Arabic" pitchFamily="18" charset="-78"/>
              <a:cs typeface="Simplified Arabic" pitchFamily="18" charset="-78"/>
            </a:endParaRPr>
          </a:p>
        </p:txBody>
      </p:sp>
      <p:sp>
        <p:nvSpPr>
          <p:cNvPr id="13" name="Flèche à trois pointes 12"/>
          <p:cNvSpPr/>
          <p:nvPr/>
        </p:nvSpPr>
        <p:spPr>
          <a:xfrm rot="5400000">
            <a:off x="4644008" y="2780928"/>
            <a:ext cx="1512168" cy="122413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95536" y="4581128"/>
            <a:ext cx="5472608"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SA" sz="2000" dirty="0" smtClean="0">
                <a:solidFill>
                  <a:schemeClr val="tx1"/>
                </a:solidFill>
                <a:latin typeface="Simplified Arabic" pitchFamily="18" charset="-78"/>
                <a:cs typeface="Simplified Arabic" pitchFamily="18" charset="-78"/>
              </a:rPr>
              <a:t>الثالث</a:t>
            </a:r>
            <a:r>
              <a:rPr lang="fr-FR" sz="2000" dirty="0" smtClean="0">
                <a:solidFill>
                  <a:schemeClr val="tx1"/>
                </a:solidFill>
                <a:latin typeface="Simplified Arabic" pitchFamily="18" charset="-78"/>
                <a:cs typeface="Simplified Arabic" pitchFamily="18" charset="-78"/>
              </a:rPr>
              <a:t>: </a:t>
            </a:r>
            <a:r>
              <a:rPr lang="ar-SA" sz="2000" dirty="0" smtClean="0">
                <a:solidFill>
                  <a:schemeClr val="tx1"/>
                </a:solidFill>
                <a:latin typeface="Simplified Arabic" pitchFamily="18" charset="-78"/>
                <a:cs typeface="Simplified Arabic" pitchFamily="18" charset="-78"/>
              </a:rPr>
              <a:t>من أجل إجراء عملية التعميم الخرائطي</a:t>
            </a:r>
            <a:r>
              <a:rPr lang="fr-FR" sz="2000" dirty="0" smtClean="0">
                <a:solidFill>
                  <a:schemeClr val="tx1"/>
                </a:solidFill>
                <a:latin typeface="Simplified Arabic" pitchFamily="18" charset="-78"/>
                <a:cs typeface="Simplified Arabic" pitchFamily="18" charset="-78"/>
              </a:rPr>
              <a:t>. </a:t>
            </a:r>
            <a:r>
              <a:rPr lang="ar-SA" sz="2000" dirty="0" smtClean="0">
                <a:solidFill>
                  <a:schemeClr val="tx1"/>
                </a:solidFill>
                <a:latin typeface="Simplified Arabic" pitchFamily="18" charset="-78"/>
                <a:cs typeface="Simplified Arabic" pitchFamily="18" charset="-78"/>
              </a:rPr>
              <a:t>حيث تصنف المعالم المرسومة على الخريطة إلى عدة فئات</a:t>
            </a:r>
            <a:r>
              <a:rPr lang="fr-FR" sz="2000" dirty="0" smtClean="0">
                <a:solidFill>
                  <a:schemeClr val="tx1"/>
                </a:solidFill>
                <a:latin typeface="Simplified Arabic" pitchFamily="18" charset="-78"/>
                <a:cs typeface="Simplified Arabic" pitchFamily="18" charset="-78"/>
              </a:rPr>
              <a:t>.</a:t>
            </a:r>
          </a:p>
          <a:p>
            <a:pPr algn="just" rtl="1"/>
            <a:endParaRPr lang="fr-FR" sz="2000" b="1" dirty="0">
              <a:solidFill>
                <a:schemeClr val="tx1"/>
              </a:solidFill>
              <a:latin typeface="Simplified Arabic" pitchFamily="18" charset="-78"/>
              <a:cs typeface="Simplified Arabic" pitchFamily="18" charset="-78"/>
            </a:endParaRPr>
          </a:p>
        </p:txBody>
      </p:sp>
    </p:spTree>
  </p:cSld>
  <p:clrMapOvr>
    <a:masterClrMapping/>
  </p:clrMapOvr>
  <p:transition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6372200" y="1196752"/>
            <a:ext cx="1800200" cy="400110"/>
          </a:xfrm>
          <a:prstGeom prst="rect">
            <a:avLst/>
          </a:prstGeom>
          <a:solidFill>
            <a:srgbClr val="FFFF00"/>
          </a:solidFill>
          <a:ln>
            <a:solidFill>
              <a:srgbClr val="FA2906"/>
            </a:solidFill>
          </a:ln>
        </p:spPr>
        <p:txBody>
          <a:bodyPr wrap="square" rtlCol="0">
            <a:spAutoFit/>
          </a:bodyPr>
          <a:lstStyle/>
          <a:p>
            <a:pPr algn="r" rtl="1"/>
            <a:r>
              <a:rPr lang="fr-FR" sz="2000" b="1" dirty="0" smtClean="0">
                <a:latin typeface="Simplified Arabic" pitchFamily="18" charset="-78"/>
                <a:cs typeface="Simplified Arabic" pitchFamily="18" charset="-78"/>
              </a:rPr>
              <a:t>3.</a:t>
            </a:r>
            <a:r>
              <a:rPr lang="ar-SA" sz="2000" b="1" dirty="0" smtClean="0">
                <a:latin typeface="Simplified Arabic" pitchFamily="18" charset="-78"/>
                <a:cs typeface="Simplified Arabic" pitchFamily="18" charset="-78"/>
              </a:rPr>
              <a:t> التبسيط</a:t>
            </a:r>
            <a:endParaRPr lang="fr-FR" sz="2000" dirty="0">
              <a:latin typeface="Simplified Arabic" pitchFamily="18" charset="-78"/>
              <a:cs typeface="Simplified Arabic" pitchFamily="18" charset="-78"/>
            </a:endParaRPr>
          </a:p>
        </p:txBody>
      </p:sp>
      <p:sp>
        <p:nvSpPr>
          <p:cNvPr id="10" name="ZoneTexte 9"/>
          <p:cNvSpPr txBox="1"/>
          <p:nvPr/>
        </p:nvSpPr>
        <p:spPr>
          <a:xfrm>
            <a:off x="179512" y="1124744"/>
            <a:ext cx="5472608"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SA" sz="2000" dirty="0" smtClean="0">
                <a:solidFill>
                  <a:schemeClr val="tx1"/>
                </a:solidFill>
                <a:latin typeface="Simplified Arabic" pitchFamily="18" charset="-78"/>
                <a:cs typeface="Simplified Arabic" pitchFamily="18" charset="-78"/>
              </a:rPr>
              <a:t>تنفذ عملية التبسيط على الخرائط بإزالة التعرجات الصغيرة من أشكال المعالم الخطية والمساحية، </a:t>
            </a:r>
            <a:r>
              <a:rPr lang="ar-SA" sz="2000" dirty="0" err="1" smtClean="0">
                <a:solidFill>
                  <a:schemeClr val="tx1"/>
                </a:solidFill>
                <a:latin typeface="Simplified Arabic" pitchFamily="18" charset="-78"/>
                <a:cs typeface="Simplified Arabic" pitchFamily="18" charset="-78"/>
              </a:rPr>
              <a:t>والابقاء</a:t>
            </a:r>
            <a:r>
              <a:rPr lang="ar-SA" sz="2000" dirty="0" smtClean="0">
                <a:solidFill>
                  <a:schemeClr val="tx1"/>
                </a:solidFill>
                <a:latin typeface="Simplified Arabic" pitchFamily="18" charset="-78"/>
                <a:cs typeface="Simplified Arabic" pitchFamily="18" charset="-78"/>
              </a:rPr>
              <a:t> على التعرجات الكبيرة، التي تحافظ على الخصائص الشكلية العامة للظاهرة، والاتجاه العام لمسارها أو موقعها</a:t>
            </a:r>
            <a:r>
              <a:rPr lang="fr-FR" sz="2000" dirty="0" smtClean="0">
                <a:solidFill>
                  <a:schemeClr val="tx1"/>
                </a:solidFill>
                <a:latin typeface="Simplified Arabic" pitchFamily="18" charset="-78"/>
                <a:cs typeface="Simplified Arabic" pitchFamily="18" charset="-78"/>
              </a:rPr>
              <a:t>.</a:t>
            </a:r>
            <a:endParaRPr lang="fr-FR" sz="2000" dirty="0">
              <a:solidFill>
                <a:schemeClr val="tx1"/>
              </a:solidFill>
              <a:latin typeface="Simplified Arabic" pitchFamily="18" charset="-78"/>
              <a:cs typeface="Simplified Arabic" pitchFamily="18" charset="-78"/>
            </a:endParaRPr>
          </a:p>
        </p:txBody>
      </p:sp>
      <p:sp>
        <p:nvSpPr>
          <p:cNvPr id="16" name="Organigramme : Alternative 15"/>
          <p:cNvSpPr/>
          <p:nvPr/>
        </p:nvSpPr>
        <p:spPr>
          <a:xfrm>
            <a:off x="6228184" y="1988840"/>
            <a:ext cx="2664296" cy="324036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dirty="0" smtClean="0">
                <a:solidFill>
                  <a:schemeClr val="tx1"/>
                </a:solidFill>
                <a:latin typeface="Simplified Arabic" pitchFamily="18" charset="-78"/>
                <a:cs typeface="Simplified Arabic" pitchFamily="18" charset="-78"/>
              </a:rPr>
              <a:t>التبسيط هو تخفيف حواف وتعرجات الملامح الشكلية للمعالم الخطية والمساحية، مع المحافظة على الخصائص الرئيسية العامة لها وصفاتها المميزة</a:t>
            </a:r>
            <a:endParaRPr lang="fr-FR" sz="2000" b="1" dirty="0">
              <a:solidFill>
                <a:schemeClr val="tx1"/>
              </a:solidFill>
              <a:latin typeface="Simplified Arabic" pitchFamily="18" charset="-78"/>
              <a:cs typeface="Simplified Arabic" pitchFamily="18" charset="-78"/>
            </a:endParaRPr>
          </a:p>
        </p:txBody>
      </p:sp>
      <p:sp>
        <p:nvSpPr>
          <p:cNvPr id="13" name="Flèche à trois pointes 12"/>
          <p:cNvSpPr/>
          <p:nvPr/>
        </p:nvSpPr>
        <p:spPr>
          <a:xfrm rot="5400000">
            <a:off x="4644008" y="2780928"/>
            <a:ext cx="1512168" cy="122413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95536" y="4581128"/>
            <a:ext cx="5472608"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SA" sz="2000" dirty="0" smtClean="0">
                <a:solidFill>
                  <a:schemeClr val="tx1"/>
                </a:solidFill>
                <a:latin typeface="Simplified Arabic" pitchFamily="18" charset="-78"/>
                <a:cs typeface="Simplified Arabic" pitchFamily="18" charset="-78"/>
              </a:rPr>
              <a:t>تنفذ عملية التبسيط لجعل شكل الرسم أكثر وضوحا</a:t>
            </a:r>
            <a:endParaRPr lang="fr-FR" sz="2000" b="1" dirty="0">
              <a:solidFill>
                <a:schemeClr val="tx1"/>
              </a:solidFill>
              <a:latin typeface="Simplified Arabic" pitchFamily="18" charset="-78"/>
              <a:cs typeface="Simplified Arabic" pitchFamily="18" charset="-78"/>
            </a:endParaRPr>
          </a:p>
        </p:txBody>
      </p:sp>
    </p:spTree>
  </p:cSld>
  <p:clrMapOvr>
    <a:masterClrMapping/>
  </p:clrMapOvr>
  <p:transition advTm="3574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6372200" y="1196752"/>
            <a:ext cx="1800200" cy="400110"/>
          </a:xfrm>
          <a:prstGeom prst="rect">
            <a:avLst/>
          </a:prstGeom>
          <a:solidFill>
            <a:srgbClr val="FFFF00"/>
          </a:solidFill>
          <a:ln>
            <a:solidFill>
              <a:srgbClr val="FA2906"/>
            </a:solidFill>
          </a:ln>
        </p:spPr>
        <p:txBody>
          <a:bodyPr wrap="square" rtlCol="0">
            <a:spAutoFit/>
          </a:bodyPr>
          <a:lstStyle/>
          <a:p>
            <a:pPr algn="r" rtl="1"/>
            <a:r>
              <a:rPr lang="fr-FR" sz="2000" b="1" dirty="0" smtClean="0">
                <a:latin typeface="Simplified Arabic" pitchFamily="18" charset="-78"/>
                <a:cs typeface="Simplified Arabic" pitchFamily="18" charset="-78"/>
              </a:rPr>
              <a:t>4. </a:t>
            </a:r>
            <a:r>
              <a:rPr lang="ar-SA" sz="2000" b="1" dirty="0" smtClean="0"/>
              <a:t>الدمج</a:t>
            </a:r>
            <a:endParaRPr lang="fr-FR" sz="2000" dirty="0">
              <a:latin typeface="Simplified Arabic" pitchFamily="18" charset="-78"/>
              <a:cs typeface="Simplified Arabic" pitchFamily="18" charset="-78"/>
            </a:endParaRPr>
          </a:p>
        </p:txBody>
      </p:sp>
      <p:sp>
        <p:nvSpPr>
          <p:cNvPr id="10" name="ZoneTexte 9"/>
          <p:cNvSpPr txBox="1"/>
          <p:nvPr/>
        </p:nvSpPr>
        <p:spPr>
          <a:xfrm>
            <a:off x="323528" y="2420888"/>
            <a:ext cx="4211960"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SA" sz="2000" dirty="0" smtClean="0"/>
              <a:t>وبالانتقال إلى الخريطة الثانية، الأصغر منها، يظهر من المدينة فقط حدود الكتل السكنية والشوارع الرئيسية</a:t>
            </a:r>
            <a:endParaRPr lang="fr-FR" sz="2000" dirty="0">
              <a:solidFill>
                <a:schemeClr val="tx1"/>
              </a:solidFill>
              <a:latin typeface="Simplified Arabic" pitchFamily="18" charset="-78"/>
              <a:cs typeface="Simplified Arabic" pitchFamily="18" charset="-78"/>
            </a:endParaRPr>
          </a:p>
        </p:txBody>
      </p:sp>
      <p:sp>
        <p:nvSpPr>
          <p:cNvPr id="16" name="Organigramme : Alternative 15"/>
          <p:cNvSpPr/>
          <p:nvPr/>
        </p:nvSpPr>
        <p:spPr>
          <a:xfrm>
            <a:off x="6228184" y="1988840"/>
            <a:ext cx="2664296" cy="396044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dirty="0" smtClean="0">
                <a:solidFill>
                  <a:schemeClr val="tx1"/>
                </a:solidFill>
              </a:rPr>
              <a:t>الدمج ضم أو توحيد عدة ظاهرات جغرافية صغيرة، تنتشر بجوار بعضها البعض، مع إظهار المنحنى العام لانتشار هذه الظاهرات، وعدم المحافظة على خصائص كل ظاهرة على </a:t>
            </a:r>
            <a:r>
              <a:rPr lang="ar-SA" sz="2000" dirty="0" err="1" smtClean="0">
                <a:solidFill>
                  <a:schemeClr val="tx1"/>
                </a:solidFill>
              </a:rPr>
              <a:t>حدة</a:t>
            </a:r>
            <a:r>
              <a:rPr lang="fr-FR" sz="2000" dirty="0" smtClean="0">
                <a:solidFill>
                  <a:schemeClr val="tx1"/>
                </a:solidFill>
              </a:rPr>
              <a:t>. </a:t>
            </a:r>
            <a:r>
              <a:rPr lang="ar-SA" sz="2000" dirty="0" smtClean="0">
                <a:solidFill>
                  <a:schemeClr val="tx1"/>
                </a:solidFill>
              </a:rPr>
              <a:t>مثال</a:t>
            </a:r>
            <a:r>
              <a:rPr lang="fr-FR" sz="2000" dirty="0" smtClean="0">
                <a:solidFill>
                  <a:schemeClr val="tx1"/>
                </a:solidFill>
              </a:rPr>
              <a:t> :</a:t>
            </a:r>
            <a:endParaRPr lang="fr-FR" sz="2000" b="1" dirty="0">
              <a:solidFill>
                <a:schemeClr val="tx1"/>
              </a:solidFill>
              <a:latin typeface="Simplified Arabic" pitchFamily="18" charset="-78"/>
              <a:cs typeface="Simplified Arabic" pitchFamily="18" charset="-78"/>
            </a:endParaRPr>
          </a:p>
        </p:txBody>
      </p:sp>
      <p:sp>
        <p:nvSpPr>
          <p:cNvPr id="13" name="Flèche à trois pointes 12"/>
          <p:cNvSpPr/>
          <p:nvPr/>
        </p:nvSpPr>
        <p:spPr>
          <a:xfrm rot="5400000">
            <a:off x="4788024" y="3068960"/>
            <a:ext cx="1512168" cy="122413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95536" y="3645024"/>
            <a:ext cx="446449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fr-FR" sz="2000" dirty="0" smtClean="0"/>
              <a:t>•</a:t>
            </a:r>
            <a:r>
              <a:rPr lang="ar-SA" sz="2000" dirty="0" smtClean="0"/>
              <a:t>وعند الانتقال إلى الخريطة الثالثة ذات المقياس الأصغر من الثانية، يظهر من المدينة فقط حدود الأحياء السكنية</a:t>
            </a:r>
            <a:endParaRPr lang="fr-FR" sz="2000" b="1" dirty="0">
              <a:solidFill>
                <a:schemeClr val="tx1"/>
              </a:solidFill>
              <a:latin typeface="Simplified Arabic" pitchFamily="18" charset="-78"/>
              <a:cs typeface="Simplified Arabic" pitchFamily="18" charset="-78"/>
            </a:endParaRPr>
          </a:p>
        </p:txBody>
      </p:sp>
      <p:sp>
        <p:nvSpPr>
          <p:cNvPr id="11" name="ZoneTexte 10"/>
          <p:cNvSpPr txBox="1"/>
          <p:nvPr/>
        </p:nvSpPr>
        <p:spPr>
          <a:xfrm>
            <a:off x="0" y="1412776"/>
            <a:ext cx="547260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SA" sz="2000" dirty="0" smtClean="0">
                <a:solidFill>
                  <a:schemeClr val="tx1"/>
                </a:solidFill>
              </a:rPr>
              <a:t>عند تمثيل مدينة ما على الخريطة الأولى ذات المقياس الأكبر فإنه تظهر كافة تفاصيل المدينة من أبنية وشوارع فرعية ورئيسية</a:t>
            </a:r>
            <a:endParaRPr lang="fr-FR" sz="2000" dirty="0">
              <a:solidFill>
                <a:schemeClr val="tx1"/>
              </a:solidFill>
              <a:latin typeface="Simplified Arabic" pitchFamily="18" charset="-78"/>
              <a:cs typeface="Simplified Arabic" pitchFamily="18" charset="-78"/>
            </a:endParaRPr>
          </a:p>
        </p:txBody>
      </p:sp>
      <p:sp>
        <p:nvSpPr>
          <p:cNvPr id="12" name="ZoneTexte 11"/>
          <p:cNvSpPr txBox="1"/>
          <p:nvPr/>
        </p:nvSpPr>
        <p:spPr>
          <a:xfrm>
            <a:off x="179512" y="4869160"/>
            <a:ext cx="5472608" cy="100800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fr-FR" sz="2000" dirty="0" smtClean="0"/>
              <a:t>•• </a:t>
            </a:r>
            <a:r>
              <a:rPr lang="ar-SA" sz="2000" dirty="0" smtClean="0"/>
              <a:t>وبالانتقال إلى خريطة رابعة مقياسها أصغر من الثالثة تظهر المدينة بشكل رمز صغير خارج عن مقياس الخريطة</a:t>
            </a:r>
            <a:r>
              <a:rPr lang="fr-FR" sz="2000" dirty="0" smtClean="0"/>
              <a:t> )</a:t>
            </a:r>
            <a:r>
              <a:rPr lang="ar-SA" sz="2000" dirty="0" smtClean="0"/>
              <a:t>دائرة أو مربع أو نجمة</a:t>
            </a:r>
            <a:r>
              <a:rPr lang="fr-FR" sz="2000" dirty="0" smtClean="0"/>
              <a:t>(</a:t>
            </a:r>
            <a:r>
              <a:rPr lang="ar-SA" sz="2000" dirty="0" err="1" smtClean="0"/>
              <a:t>.</a:t>
            </a:r>
            <a:endParaRPr lang="fr-FR" sz="2000" dirty="0" smtClean="0"/>
          </a:p>
          <a:p>
            <a:pPr algn="just" rtl="1"/>
            <a:endParaRPr lang="fr-FR" sz="2000" b="1" dirty="0">
              <a:solidFill>
                <a:schemeClr val="tx1"/>
              </a:solidFill>
              <a:latin typeface="Simplified Arabic" pitchFamily="18" charset="-78"/>
              <a:cs typeface="Simplified Arabic" pitchFamily="18" charset="-78"/>
            </a:endParaRPr>
          </a:p>
        </p:txBody>
      </p:sp>
    </p:spTree>
  </p:cSld>
  <p:clrMapOvr>
    <a:masterClrMapping/>
  </p:clrMapOvr>
  <p:transition advTm="8430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163849" y="908720"/>
            <a:ext cx="8782363" cy="79479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smtClean="0">
                <a:solidFill>
                  <a:srgbClr val="FF0000"/>
                </a:solidFill>
                <a:latin typeface="Sakkal Majalla" panose="02000000000000000000" pitchFamily="2" charset="-78"/>
                <a:cs typeface="Sakkal Majalla" panose="02000000000000000000" pitchFamily="2" charset="-78"/>
              </a:rPr>
              <a:t>أهداف ال</a:t>
            </a:r>
            <a:r>
              <a:rPr lang="ar-DZ" b="1" dirty="0" smtClean="0">
                <a:solidFill>
                  <a:srgbClr val="FF0000"/>
                </a:solidFill>
                <a:latin typeface="Sakkal Majalla" panose="02000000000000000000" pitchFamily="2" charset="-78"/>
                <a:cs typeface="Sakkal Majalla" panose="02000000000000000000" pitchFamily="2" charset="-78"/>
              </a:rPr>
              <a:t>مقياس </a:t>
            </a:r>
            <a:endParaRPr lang="ar-BH" b="1" dirty="0">
              <a:solidFill>
                <a:srgbClr val="FF0000"/>
              </a:solidFill>
              <a:latin typeface="Sakkal Majalla" panose="02000000000000000000" pitchFamily="2" charset="-78"/>
              <a:cs typeface="Sakkal Majalla" panose="02000000000000000000" pitchFamily="2" charset="-78"/>
            </a:endParaRPr>
          </a:p>
        </p:txBody>
      </p:sp>
      <p:pic>
        <p:nvPicPr>
          <p:cNvPr id="6" name="Image 5"/>
          <p:cNvPicPr/>
          <p:nvPr/>
        </p:nvPicPr>
        <p:blipFill>
          <a:blip r:embed="rId4" cstate="print">
            <a:lum bright="-42000" contrast="60000"/>
          </a:blip>
          <a:srcRect l="10724" r="17970" b="10640"/>
          <a:stretch>
            <a:fillRect/>
          </a:stretch>
        </p:blipFill>
        <p:spPr bwMode="auto">
          <a:xfrm>
            <a:off x="7452320" y="0"/>
            <a:ext cx="1512168" cy="1152128"/>
          </a:xfrm>
          <a:prstGeom prst="rect">
            <a:avLst/>
          </a:prstGeom>
          <a:noFill/>
          <a:ln w="9525">
            <a:noFill/>
            <a:miter lim="800000"/>
            <a:headEnd/>
            <a:tailEnd/>
          </a:ln>
        </p:spPr>
      </p:pic>
      <p:sp>
        <p:nvSpPr>
          <p:cNvPr id="7" name="مستطيل 3">
            <a:extLst>
              <a:ext uri="{FF2B5EF4-FFF2-40B4-BE49-F238E27FC236}">
                <a16:creationId xmlns:a16="http://schemas.microsoft.com/office/drawing/2014/main" xmlns="" id="{4B3C9DE7-92D6-469E-8AE9-CB0338F9207B}"/>
              </a:ext>
            </a:extLst>
          </p:cNvPr>
          <p:cNvSpPr/>
          <p:nvPr/>
        </p:nvSpPr>
        <p:spPr>
          <a:xfrm>
            <a:off x="349623" y="116632"/>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8" name="Straight Connector 6"/>
          <p:cNvCxnSpPr/>
          <p:nvPr/>
        </p:nvCxnSpPr>
        <p:spPr>
          <a:xfrm flipV="1">
            <a:off x="252000"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23528" y="2314615"/>
            <a:ext cx="8568952"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SA" sz="2400" dirty="0" smtClean="0">
                <a:latin typeface="Simplified Arabic" pitchFamily="18" charset="-78"/>
                <a:cs typeface="Simplified Arabic" pitchFamily="18" charset="-78"/>
              </a:rPr>
              <a:t>الهدف الرئيسي من الدراسة العلمية و النظرية في مجال </a:t>
            </a:r>
            <a:r>
              <a:rPr lang="ar-SA" sz="2400" dirty="0" err="1" smtClean="0">
                <a:latin typeface="Simplified Arabic" pitchFamily="18" charset="-78"/>
                <a:cs typeface="Simplified Arabic" pitchFamily="18" charset="-78"/>
              </a:rPr>
              <a:t>الكارتوغرافيا</a:t>
            </a:r>
            <a:r>
              <a:rPr lang="ar-SA" sz="2400" dirty="0" smtClean="0">
                <a:latin typeface="Simplified Arabic" pitchFamily="18" charset="-78"/>
                <a:cs typeface="Simplified Arabic" pitchFamily="18" charset="-78"/>
              </a:rPr>
              <a:t> او رسم الخرائط الموضوعية، هو  معرفة</a:t>
            </a:r>
            <a:r>
              <a:rPr lang="fr-FR" sz="2400"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الطلاب بمدى  أهمية الالتزام باستخدام أساسيات الخريطة مع تبين أهمية التقنيات المكانية في الدراسات </a:t>
            </a:r>
            <a:r>
              <a:rPr lang="ar-SA" sz="2400" dirty="0" err="1" smtClean="0">
                <a:latin typeface="Simplified Arabic" pitchFamily="18" charset="-78"/>
                <a:cs typeface="Simplified Arabic" pitchFamily="18" charset="-78"/>
              </a:rPr>
              <a:t>الجغرافية.</a:t>
            </a:r>
            <a:r>
              <a:rPr lang="ar-SA" sz="2400" dirty="0" smtClean="0">
                <a:latin typeface="Simplified Arabic" pitchFamily="18" charset="-78"/>
                <a:cs typeface="Simplified Arabic" pitchFamily="18" charset="-78"/>
              </a:rPr>
              <a:t> حتى یستطیع  الطالب تركیب عناصر الخریطة بشكل جید</a:t>
            </a:r>
            <a:r>
              <a:rPr lang="fr-FR" sz="2400"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ومنسجم مع بعضها البعض یجب أن تتوفر لدیه بالإضافة إلى المعرفة والخبرة بأسس ومبادئ الرسم الفني للخریطة، المعرفة والإلمام الكافیان بالجوانب الأخرى المساعدة على التصمیم الجید للخریطة مثل</a:t>
            </a:r>
            <a:r>
              <a:rPr lang="fr-FR" sz="2400" dirty="0" smtClean="0">
                <a:latin typeface="Simplified Arabic" pitchFamily="18" charset="-78"/>
                <a:cs typeface="Simplified Arabic" pitchFamily="18" charset="-78"/>
              </a:rPr>
              <a:t>: </a:t>
            </a:r>
          </a:p>
          <a:p>
            <a:pPr algn="just" rtl="1"/>
            <a:r>
              <a:rPr lang="ar-SA" sz="2400" dirty="0" smtClean="0">
                <a:latin typeface="Simplified Arabic" pitchFamily="18" charset="-78"/>
                <a:cs typeface="Simplified Arabic" pitchFamily="18" charset="-78"/>
              </a:rPr>
              <a:t>مبادئ الرسم، مبادئ التصمیم، الموهبة الفنیة، علم الرموز والترمیز، الإدراك البصري والمتغیرات البصریة، الاتصال المرئي</a:t>
            </a:r>
            <a:r>
              <a:rPr lang="fr-FR" sz="2400"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والتي تساعد جمیعها على تصمیم </a:t>
            </a:r>
            <a:r>
              <a:rPr lang="ar-SA" sz="2400" dirty="0" err="1" smtClean="0">
                <a:latin typeface="Simplified Arabic" pitchFamily="18" charset="-78"/>
                <a:cs typeface="Simplified Arabic" pitchFamily="18" charset="-78"/>
              </a:rPr>
              <a:t>واخراج</a:t>
            </a:r>
            <a:r>
              <a:rPr lang="fr-FR" sz="2400"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 الخریطة بشكل علمي دقیق، وصورة فنیة جمیلة، تحقق الغرض المطلوب من الخریطة، وتؤمن اتصال خرائطي فعال بین مصمم الخریطة ومستخدمیها</a:t>
            </a:r>
            <a:r>
              <a:rPr lang="fr-FR" sz="2400" dirty="0" smtClean="0">
                <a:latin typeface="Simplified Arabic" pitchFamily="18" charset="-78"/>
                <a:cs typeface="Simplified Arabic" pitchFamily="18" charset="-78"/>
              </a:rPr>
              <a:t>:</a:t>
            </a:r>
            <a:endParaRPr lang="fr-FR" sz="2400" dirty="0">
              <a:latin typeface="Simplified Arabic" pitchFamily="18" charset="-78"/>
              <a:cs typeface="Simplified Arabic" pitchFamily="18" charset="-78"/>
            </a:endParaRPr>
          </a:p>
        </p:txBody>
      </p:sp>
      <p:grpSp>
        <p:nvGrpSpPr>
          <p:cNvPr id="12" name="Groupe 11"/>
          <p:cNvGrpSpPr/>
          <p:nvPr/>
        </p:nvGrpSpPr>
        <p:grpSpPr>
          <a:xfrm>
            <a:off x="251520" y="6360368"/>
            <a:ext cx="8892480" cy="381000"/>
            <a:chOff x="251520" y="6360368"/>
            <a:chExt cx="8892480" cy="381000"/>
          </a:xfrm>
        </p:grpSpPr>
        <p:sp>
          <p:nvSpPr>
            <p:cNvPr id="9" name="Rectangle 8"/>
            <p:cNvSpPr>
              <a:spLocks/>
            </p:cNvSpPr>
            <p:nvPr/>
          </p:nvSpPr>
          <p:spPr>
            <a:xfrm>
              <a:off x="251520" y="6360368"/>
              <a:ext cx="889248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DZ" sz="1400" dirty="0" smtClean="0">
                  <a:solidFill>
                    <a:srgbClr val="000000"/>
                  </a:solidFill>
                  <a:effectLst/>
                  <a:latin typeface="Simplified Arabic" pitchFamily="18" charset="-78"/>
                  <a:ea typeface="Calibri" panose="020F0502020204030204" pitchFamily="34" charset="0"/>
                  <a:cs typeface="Simplified Arabic" pitchFamily="18" charset="-78"/>
                </a:rPr>
                <a:t>جامعة العربي بن مهيدي  ام البواقي         معهد تسيير التقنيات الحضري</a:t>
              </a:r>
              <a:r>
                <a:rPr lang="ar-DZ" sz="1400" dirty="0" smtClean="0">
                  <a:solidFill>
                    <a:srgbClr val="000000"/>
                  </a:solidFill>
                  <a:latin typeface="Simplified Arabic" pitchFamily="18" charset="-78"/>
                  <a:ea typeface="Calibri" panose="020F0502020204030204" pitchFamily="34" charset="0"/>
                  <a:cs typeface="Simplified Arabic" pitchFamily="18" charset="-78"/>
                </a:rPr>
                <a:t>ة      الدكتورة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بوستي</a:t>
              </a:r>
              <a:r>
                <a:rPr lang="ar-DZ" sz="1400" dirty="0" smtClean="0">
                  <a:solidFill>
                    <a:srgbClr val="000000"/>
                  </a:solidFill>
                  <a:latin typeface="Simplified Arabic" pitchFamily="18" charset="-78"/>
                  <a:ea typeface="Calibri" panose="020F0502020204030204" pitchFamily="34" charset="0"/>
                  <a:cs typeface="Simplified Arabic" pitchFamily="18" charset="-78"/>
                </a:rPr>
                <a:t>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صندرة</a:t>
              </a:r>
              <a:r>
                <a:rPr lang="ar-DZ" sz="1400" dirty="0" smtClean="0">
                  <a:solidFill>
                    <a:srgbClr val="000000"/>
                  </a:solidFill>
                  <a:latin typeface="Simplified Arabic" pitchFamily="18" charset="-78"/>
                  <a:ea typeface="Calibri" panose="020F0502020204030204" pitchFamily="34" charset="0"/>
                  <a:cs typeface="Simplified Arabic" pitchFamily="18" charset="-78"/>
                </a:rPr>
                <a:t>          تسيير المدن   </a:t>
              </a:r>
              <a:endParaRPr lang="en-US" sz="1100" dirty="0">
                <a:effectLst/>
                <a:latin typeface="Simplified Arabic" pitchFamily="18" charset="-78"/>
                <a:ea typeface="Calibri" panose="020F0502020204030204" pitchFamily="34" charset="0"/>
                <a:cs typeface="Simplified Arabic" pitchFamily="18" charset="-78"/>
              </a:endParaRPr>
            </a:p>
          </p:txBody>
        </p:sp>
        <p:sp>
          <p:nvSpPr>
            <p:cNvPr id="11" name="ZoneTexte 10"/>
            <p:cNvSpPr txBox="1"/>
            <p:nvPr/>
          </p:nvSpPr>
          <p:spPr>
            <a:xfrm>
              <a:off x="971600" y="6381328"/>
              <a:ext cx="1440160" cy="338554"/>
            </a:xfrm>
            <a:prstGeom prst="rect">
              <a:avLst/>
            </a:prstGeom>
            <a:noFill/>
          </p:spPr>
          <p:txBody>
            <a:bodyPr wrap="square" rtlCol="0">
              <a:spAutoFit/>
            </a:bodyPr>
            <a:lstStyle/>
            <a:p>
              <a:r>
                <a:rPr lang="fr-FR" sz="1600" dirty="0" smtClean="0">
                  <a:latin typeface="Simplified Arabic" pitchFamily="18" charset="-78"/>
                  <a:cs typeface="Simplified Arabic" pitchFamily="18" charset="-78"/>
                </a:rPr>
                <a:t>GTU L2 </a:t>
              </a:r>
              <a:endParaRPr lang="fr-FR" sz="1600" dirty="0">
                <a:latin typeface="Simplified Arabic" pitchFamily="18" charset="-78"/>
                <a:cs typeface="Simplified Arabic" pitchFamily="18" charset="-78"/>
              </a:endParaRPr>
            </a:p>
          </p:txBody>
        </p:sp>
      </p:grpSp>
      <p:pic>
        <p:nvPicPr>
          <p:cNvPr id="14" name="~PP1586.WAV">
            <a:hlinkClick r:id="" action="ppaction://media"/>
          </p:cNvPr>
          <p:cNvPicPr>
            <a:picLocks noRot="1" noChangeAspect="1"/>
          </p:cNvPicPr>
          <p:nvPr>
            <a:wavAudioFile r:embed="rId2" name="~PP1586.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9102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6444208" y="1196752"/>
            <a:ext cx="1800200" cy="400110"/>
          </a:xfrm>
          <a:prstGeom prst="rect">
            <a:avLst/>
          </a:prstGeom>
          <a:solidFill>
            <a:srgbClr val="FFFF00"/>
          </a:solidFill>
          <a:ln>
            <a:solidFill>
              <a:srgbClr val="FA2906"/>
            </a:solidFill>
          </a:ln>
        </p:spPr>
        <p:txBody>
          <a:bodyPr wrap="square" rtlCol="0">
            <a:spAutoFit/>
          </a:bodyPr>
          <a:lstStyle/>
          <a:p>
            <a:pPr algn="r" rtl="1"/>
            <a:r>
              <a:rPr lang="fr-FR" sz="2000" b="1" dirty="0" smtClean="0">
                <a:latin typeface="Simplified Arabic" pitchFamily="18" charset="-78"/>
                <a:cs typeface="Simplified Arabic" pitchFamily="18" charset="-78"/>
              </a:rPr>
              <a:t>5. </a:t>
            </a:r>
            <a:r>
              <a:rPr lang="ar-SA" sz="2000" b="1" dirty="0" smtClean="0"/>
              <a:t>الإزاحة</a:t>
            </a:r>
            <a:r>
              <a:rPr lang="fr-FR" sz="2000" b="1" dirty="0" smtClean="0"/>
              <a:t>.</a:t>
            </a:r>
            <a:endParaRPr lang="fr-FR" sz="2000" dirty="0">
              <a:latin typeface="Simplified Arabic" pitchFamily="18" charset="-78"/>
              <a:cs typeface="Simplified Arabic" pitchFamily="18" charset="-78"/>
            </a:endParaRPr>
          </a:p>
        </p:txBody>
      </p:sp>
      <p:sp>
        <p:nvSpPr>
          <p:cNvPr id="16" name="Organigramme : Alternative 15"/>
          <p:cNvSpPr/>
          <p:nvPr/>
        </p:nvSpPr>
        <p:spPr>
          <a:xfrm>
            <a:off x="6156176" y="1988840"/>
            <a:ext cx="2736304" cy="396044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dirty="0" smtClean="0">
                <a:solidFill>
                  <a:schemeClr val="tx1"/>
                </a:solidFill>
              </a:rPr>
              <a:t>تعني الإزاحة التحريك البسيط الذي يصيب رموز بعض الظاهرات الجغرافية على الخرائط، من مواقعها </a:t>
            </a:r>
            <a:r>
              <a:rPr lang="ar-SA" sz="2000" dirty="0" err="1" smtClean="0">
                <a:solidFill>
                  <a:schemeClr val="tx1"/>
                </a:solidFill>
              </a:rPr>
              <a:t>الحقيقية</a:t>
            </a:r>
            <a:r>
              <a:rPr lang="ar-SA" sz="2000" dirty="0" smtClean="0">
                <a:solidFill>
                  <a:schemeClr val="tx1"/>
                </a:solidFill>
              </a:rPr>
              <a:t> إلى مكان آخر مجاور، وذلك بهدف إظهار وتوضيح عدة رموز متجاورة، سواء كانت نقطية أو خطية أو مساحية</a:t>
            </a:r>
            <a:r>
              <a:rPr lang="fr-FR" sz="2000" dirty="0" smtClean="0">
                <a:solidFill>
                  <a:schemeClr val="tx1"/>
                </a:solidFill>
              </a:rPr>
              <a:t>. </a:t>
            </a:r>
            <a:r>
              <a:rPr lang="ar-SA" sz="2000" dirty="0" smtClean="0">
                <a:solidFill>
                  <a:schemeClr val="tx1"/>
                </a:solidFill>
              </a:rPr>
              <a:t>مثال</a:t>
            </a:r>
            <a:r>
              <a:rPr lang="fr-FR" sz="2000" dirty="0" smtClean="0">
                <a:solidFill>
                  <a:schemeClr val="tx1"/>
                </a:solidFill>
              </a:rPr>
              <a:t>: </a:t>
            </a:r>
            <a:r>
              <a:rPr lang="ar-SA" sz="2000" dirty="0" smtClean="0">
                <a:solidFill>
                  <a:schemeClr val="tx1"/>
                </a:solidFill>
              </a:rPr>
              <a:t>تحريك الطريق وسكة الحديد قليلا عن خط الساحل، وتحريك الطريق قليلا عن مجرى النهر</a:t>
            </a:r>
            <a:endParaRPr lang="fr-FR" sz="2000" b="1" dirty="0">
              <a:solidFill>
                <a:schemeClr val="tx1"/>
              </a:solidFill>
              <a:latin typeface="Simplified Arabic" pitchFamily="18" charset="-78"/>
              <a:cs typeface="Simplified Arabic" pitchFamily="18" charset="-78"/>
            </a:endParaRPr>
          </a:p>
        </p:txBody>
      </p:sp>
      <p:sp>
        <p:nvSpPr>
          <p:cNvPr id="15" name="ZoneTexte 14"/>
          <p:cNvSpPr txBox="1"/>
          <p:nvPr/>
        </p:nvSpPr>
        <p:spPr>
          <a:xfrm>
            <a:off x="3563888" y="1268760"/>
            <a:ext cx="1800200" cy="400110"/>
          </a:xfrm>
          <a:prstGeom prst="rect">
            <a:avLst/>
          </a:prstGeom>
          <a:solidFill>
            <a:srgbClr val="FFFF00"/>
          </a:solidFill>
          <a:ln>
            <a:solidFill>
              <a:srgbClr val="FA2906"/>
            </a:solidFill>
          </a:ln>
        </p:spPr>
        <p:txBody>
          <a:bodyPr wrap="square" rtlCol="0">
            <a:spAutoFit/>
          </a:bodyPr>
          <a:lstStyle/>
          <a:p>
            <a:pPr algn="r" rtl="1"/>
            <a:r>
              <a:rPr lang="fr-FR" sz="2000" b="1" dirty="0" smtClean="0">
                <a:latin typeface="Simplified Arabic" pitchFamily="18" charset="-78"/>
                <a:cs typeface="Simplified Arabic" pitchFamily="18" charset="-78"/>
              </a:rPr>
              <a:t>. 6. </a:t>
            </a:r>
            <a:r>
              <a:rPr lang="ar-SA" sz="2000" b="1" dirty="0" smtClean="0"/>
              <a:t>المبالغة</a:t>
            </a:r>
            <a:endParaRPr lang="fr-FR" sz="2000" dirty="0">
              <a:latin typeface="Simplified Arabic" pitchFamily="18" charset="-78"/>
              <a:cs typeface="Simplified Arabic" pitchFamily="18" charset="-78"/>
            </a:endParaRPr>
          </a:p>
        </p:txBody>
      </p:sp>
      <p:sp>
        <p:nvSpPr>
          <p:cNvPr id="17" name="Organigramme : Alternative 16"/>
          <p:cNvSpPr/>
          <p:nvPr/>
        </p:nvSpPr>
        <p:spPr>
          <a:xfrm>
            <a:off x="3059832" y="1988840"/>
            <a:ext cx="2808312" cy="396044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dirty="0" smtClean="0">
                <a:solidFill>
                  <a:schemeClr val="tx1"/>
                </a:solidFill>
              </a:rPr>
              <a:t>تعني الإزاحة التحريك البسيط الذي يصيب رموز بعض الظاهرات الجغرافية على الخرائط، من مواقعها </a:t>
            </a:r>
            <a:r>
              <a:rPr lang="ar-SA" sz="2000" dirty="0" err="1" smtClean="0">
                <a:solidFill>
                  <a:schemeClr val="tx1"/>
                </a:solidFill>
              </a:rPr>
              <a:t>الحقيقية</a:t>
            </a:r>
            <a:r>
              <a:rPr lang="ar-SA" sz="2000" dirty="0" smtClean="0">
                <a:solidFill>
                  <a:schemeClr val="tx1"/>
                </a:solidFill>
              </a:rPr>
              <a:t> إلى مكان آخر مجاور، وذلك بهدف إظهار وتوضيح عدة رموز متجاورة، سواء كانت نقطية أو خطية أو مساحية</a:t>
            </a:r>
            <a:r>
              <a:rPr lang="fr-FR" sz="2000" dirty="0" smtClean="0">
                <a:solidFill>
                  <a:schemeClr val="tx1"/>
                </a:solidFill>
              </a:rPr>
              <a:t>. </a:t>
            </a:r>
            <a:r>
              <a:rPr lang="ar-SA" sz="2000" dirty="0" smtClean="0">
                <a:solidFill>
                  <a:schemeClr val="tx1"/>
                </a:solidFill>
              </a:rPr>
              <a:t>مثال</a:t>
            </a:r>
            <a:r>
              <a:rPr lang="fr-FR" sz="2000" dirty="0" smtClean="0">
                <a:solidFill>
                  <a:schemeClr val="tx1"/>
                </a:solidFill>
              </a:rPr>
              <a:t>: </a:t>
            </a:r>
            <a:r>
              <a:rPr lang="ar-SA" sz="2000" dirty="0" smtClean="0">
                <a:solidFill>
                  <a:schemeClr val="tx1"/>
                </a:solidFill>
              </a:rPr>
              <a:t>تحريك الطريق وسكة الحديد قليلا عن خط الساحل، وتحريك الطريق قليلا عن مجرى النهر</a:t>
            </a:r>
            <a:endParaRPr lang="fr-FR" sz="2000" b="1" dirty="0">
              <a:solidFill>
                <a:schemeClr val="tx1"/>
              </a:solidFill>
              <a:latin typeface="Simplified Arabic" pitchFamily="18" charset="-78"/>
              <a:cs typeface="Simplified Arabic" pitchFamily="18" charset="-78"/>
            </a:endParaRPr>
          </a:p>
        </p:txBody>
      </p:sp>
      <p:sp>
        <p:nvSpPr>
          <p:cNvPr id="18" name="ZoneTexte 17"/>
          <p:cNvSpPr txBox="1"/>
          <p:nvPr/>
        </p:nvSpPr>
        <p:spPr>
          <a:xfrm>
            <a:off x="395536" y="1196752"/>
            <a:ext cx="1800200" cy="400110"/>
          </a:xfrm>
          <a:prstGeom prst="rect">
            <a:avLst/>
          </a:prstGeom>
          <a:solidFill>
            <a:srgbClr val="FFFF00"/>
          </a:solidFill>
          <a:ln>
            <a:solidFill>
              <a:srgbClr val="FA2906"/>
            </a:solidFill>
          </a:ln>
        </p:spPr>
        <p:txBody>
          <a:bodyPr wrap="square" rtlCol="0">
            <a:spAutoFit/>
          </a:bodyPr>
          <a:lstStyle/>
          <a:p>
            <a:pPr algn="r" rtl="1"/>
            <a:r>
              <a:rPr lang="ar-DZ" sz="2000" b="1" dirty="0" smtClean="0">
                <a:latin typeface="Simplified Arabic" pitchFamily="18" charset="-78"/>
                <a:cs typeface="Simplified Arabic" pitchFamily="18" charset="-78"/>
              </a:rPr>
              <a:t>7.ا</a:t>
            </a:r>
            <a:r>
              <a:rPr lang="ar-SA" sz="2000" b="1" dirty="0" smtClean="0"/>
              <a:t>لترميز</a:t>
            </a:r>
            <a:endParaRPr lang="fr-FR" sz="2000" dirty="0">
              <a:latin typeface="Simplified Arabic" pitchFamily="18" charset="-78"/>
              <a:cs typeface="Simplified Arabic" pitchFamily="18" charset="-78"/>
            </a:endParaRPr>
          </a:p>
        </p:txBody>
      </p:sp>
      <p:sp>
        <p:nvSpPr>
          <p:cNvPr id="19" name="Organigramme : Alternative 18"/>
          <p:cNvSpPr/>
          <p:nvPr/>
        </p:nvSpPr>
        <p:spPr>
          <a:xfrm>
            <a:off x="179512" y="1916832"/>
            <a:ext cx="2664296" cy="396044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fr-FR" sz="2000" dirty="0" smtClean="0">
              <a:solidFill>
                <a:schemeClr val="tx1"/>
              </a:solidFill>
            </a:endParaRPr>
          </a:p>
          <a:p>
            <a:pPr algn="just" rtl="1"/>
            <a:r>
              <a:rPr lang="ar-SA" sz="2000" dirty="0" smtClean="0">
                <a:solidFill>
                  <a:schemeClr val="tx1"/>
                </a:solidFill>
              </a:rPr>
              <a:t>يقوم على استبدال جميع محتوى الخريطة برموز نقطية وخطية ومساحية تمثل المعالم والظاهرات المنتشرة في المنطقة الجغرافية الممثلة على الخريطة، وعند إجراء عملية الترميز على الخريطة يجري بعناية انتقاء الرموز لتمثيل الظاهرات الجغرافية على خريطة ما وفق مقياسها</a:t>
            </a:r>
            <a:r>
              <a:rPr lang="fr-FR" sz="2000" dirty="0" smtClean="0">
                <a:solidFill>
                  <a:schemeClr val="tx1"/>
                </a:solidFill>
              </a:rPr>
              <a:t>.</a:t>
            </a:r>
            <a:endParaRPr lang="fr-FR" sz="2000" b="1" dirty="0">
              <a:solidFill>
                <a:schemeClr val="tx1"/>
              </a:solidFill>
              <a:latin typeface="Simplified Arabic" pitchFamily="18" charset="-78"/>
              <a:cs typeface="Simplified Arabic" pitchFamily="18" charset="-78"/>
            </a:endParaRPr>
          </a:p>
        </p:txBody>
      </p:sp>
    </p:spTree>
  </p:cSld>
  <p:clrMapOvr>
    <a:masterClrMapping/>
  </p:clrMapOvr>
  <p:transition advTm="12993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4788024" y="1772816"/>
            <a:ext cx="3456384" cy="400110"/>
          </a:xfrm>
          <a:prstGeom prst="rect">
            <a:avLst/>
          </a:prstGeom>
          <a:solidFill>
            <a:srgbClr val="FFFF00"/>
          </a:solidFill>
          <a:ln>
            <a:solidFill>
              <a:srgbClr val="FA2906"/>
            </a:solidFill>
          </a:ln>
        </p:spPr>
        <p:txBody>
          <a:bodyPr wrap="square" rtlCol="0">
            <a:spAutoFit/>
          </a:bodyPr>
          <a:lstStyle/>
          <a:p>
            <a:pPr algn="r" rtl="1"/>
            <a:r>
              <a:rPr lang="ar-DZ" sz="2000" b="1" dirty="0" smtClean="0">
                <a:solidFill>
                  <a:srgbClr val="FF0000"/>
                </a:solidFill>
                <a:latin typeface="Simplified Arabic" pitchFamily="18" charset="-78"/>
                <a:cs typeface="Simplified Arabic" pitchFamily="18" charset="-78"/>
              </a:rPr>
              <a:t>1.</a:t>
            </a:r>
            <a:r>
              <a:rPr lang="ar-SA" sz="2000" dirty="0" smtClean="0">
                <a:solidFill>
                  <a:srgbClr val="FF0000"/>
                </a:solidFill>
              </a:rPr>
              <a:t> 1 الاختيار  </a:t>
            </a:r>
            <a:r>
              <a:rPr lang="fr-FR" sz="2000" b="1" dirty="0" smtClean="0">
                <a:solidFill>
                  <a:srgbClr val="FF0000"/>
                </a:solidFill>
              </a:rPr>
              <a:t>La sélection</a:t>
            </a:r>
            <a:endParaRPr lang="fr-FR" sz="2000" dirty="0">
              <a:solidFill>
                <a:srgbClr val="FF0000"/>
              </a:solidFill>
              <a:latin typeface="Simplified Arabic" pitchFamily="18" charset="-78"/>
              <a:cs typeface="Simplified Arabic" pitchFamily="18" charset="-78"/>
            </a:endParaRPr>
          </a:p>
        </p:txBody>
      </p:sp>
      <p:sp>
        <p:nvSpPr>
          <p:cNvPr id="10" name="ZoneTexte 9"/>
          <p:cNvSpPr txBox="1"/>
          <p:nvPr/>
        </p:nvSpPr>
        <p:spPr>
          <a:xfrm>
            <a:off x="395536" y="1772816"/>
            <a:ext cx="2952328"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SA" sz="2000" b="1" dirty="0" smtClean="0">
                <a:latin typeface="Simplified Arabic" pitchFamily="18" charset="-78"/>
                <a:cs typeface="Simplified Arabic" pitchFamily="18" charset="-78"/>
              </a:rPr>
              <a:t>نوعي</a:t>
            </a:r>
            <a:r>
              <a:rPr lang="ar-DZ" sz="2000" b="1" dirty="0" err="1" smtClean="0">
                <a:latin typeface="Simplified Arabic" pitchFamily="18" charset="-78"/>
                <a:cs typeface="Simplified Arabic" pitchFamily="18" charset="-78"/>
              </a:rPr>
              <a:t>:</a:t>
            </a:r>
            <a:r>
              <a:rPr lang="ar-DZ" sz="2000" b="1"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 يجب أن يرتبط بالعناصر التي ستكون بمثابة معايير تسمح بموقع الأشياء </a:t>
            </a:r>
            <a:r>
              <a:rPr lang="ar-SA" sz="2000" dirty="0" err="1" smtClean="0">
                <a:latin typeface="Simplified Arabic" pitchFamily="18" charset="-78"/>
                <a:cs typeface="Simplified Arabic" pitchFamily="18" charset="-78"/>
              </a:rPr>
              <a:t>الرئيسية </a:t>
            </a:r>
            <a:r>
              <a:rPr lang="ar-SA" sz="2000" dirty="0" smtClean="0">
                <a:latin typeface="Simplified Arabic" pitchFamily="18" charset="-78"/>
                <a:cs typeface="Simplified Arabic" pitchFamily="18" charset="-78"/>
              </a:rPr>
              <a:t>(على سبيل المثال: احتفظ بالشبكة </a:t>
            </a:r>
            <a:r>
              <a:rPr lang="ar-SA" sz="2000" dirty="0" err="1" smtClean="0">
                <a:latin typeface="Simplified Arabic" pitchFamily="18" charset="-78"/>
                <a:cs typeface="Simplified Arabic" pitchFamily="18" charset="-78"/>
              </a:rPr>
              <a:t>الهيدروغرافية</a:t>
            </a:r>
            <a:r>
              <a:rPr lang="ar-SA" sz="2000" dirty="0" smtClean="0">
                <a:latin typeface="Simplified Arabic" pitchFamily="18" charset="-78"/>
                <a:cs typeface="Simplified Arabic" pitchFamily="18" charset="-78"/>
              </a:rPr>
              <a:t> على خريطة تمثل سكان المدن لأنها عامل موقع مهم.</a:t>
            </a:r>
            <a:endParaRPr lang="fr-FR" sz="2000" b="1" dirty="0">
              <a:latin typeface="Simplified Arabic" pitchFamily="18" charset="-78"/>
              <a:cs typeface="Simplified Arabic" pitchFamily="18" charset="-78"/>
            </a:endParaRPr>
          </a:p>
        </p:txBody>
      </p:sp>
      <p:sp>
        <p:nvSpPr>
          <p:cNvPr id="16" name="Organigramme : Alternative 15"/>
          <p:cNvSpPr/>
          <p:nvPr/>
        </p:nvSpPr>
        <p:spPr>
          <a:xfrm>
            <a:off x="5004048" y="2492896"/>
            <a:ext cx="3888432" cy="1728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dirty="0" smtClean="0">
                <a:solidFill>
                  <a:schemeClr val="tx1"/>
                </a:solidFill>
              </a:rPr>
              <a:t>هو الاختيار بين التفاصيل التي يجب أو لا يجب الحفاظ عليها لجعل الخريطة قابلة للقراءة،  ولا يمكن أن يتم ذلك بشكل </a:t>
            </a:r>
            <a:r>
              <a:rPr lang="ar-SA" sz="2000" dirty="0" err="1" smtClean="0">
                <a:solidFill>
                  <a:schemeClr val="tx1"/>
                </a:solidFill>
              </a:rPr>
              <a:t>عشوائي </a:t>
            </a:r>
            <a:r>
              <a:rPr lang="ar-SA" sz="2000" dirty="0" smtClean="0">
                <a:solidFill>
                  <a:schemeClr val="tx1"/>
                </a:solidFill>
              </a:rPr>
              <a:t>، ولكن يجب أن يتم تكييفه مع موضوع وحجم الخريطة.</a:t>
            </a:r>
            <a:endParaRPr lang="fr-FR" sz="2000" b="1" dirty="0">
              <a:solidFill>
                <a:schemeClr val="tx1"/>
              </a:solidFill>
            </a:endParaRPr>
          </a:p>
        </p:txBody>
      </p:sp>
      <p:sp>
        <p:nvSpPr>
          <p:cNvPr id="11" name="ZoneTexte 10"/>
          <p:cNvSpPr txBox="1"/>
          <p:nvPr/>
        </p:nvSpPr>
        <p:spPr>
          <a:xfrm>
            <a:off x="179512" y="692696"/>
            <a:ext cx="8280920" cy="468000"/>
          </a:xfrm>
          <a:prstGeom prst="rect">
            <a:avLst/>
          </a:prstGeom>
          <a:solidFill>
            <a:schemeClr val="accent6">
              <a:lumMod val="40000"/>
              <a:lumOff val="60000"/>
            </a:schemeClr>
          </a:solidFill>
          <a:ln>
            <a:solidFill>
              <a:srgbClr val="FA2906"/>
            </a:solidFill>
          </a:ln>
        </p:spPr>
        <p:txBody>
          <a:bodyPr wrap="square" rtlCol="0">
            <a:spAutoFit/>
          </a:bodyPr>
          <a:lstStyle/>
          <a:p>
            <a:pPr lvl="0" algn="ctr" rtl="1"/>
            <a:r>
              <a:rPr lang="ar-SA" sz="2000" b="1" dirty="0" smtClean="0"/>
              <a:t>مرحلة الرسم وتصميم الظاهرات  </a:t>
            </a:r>
            <a:r>
              <a:rPr lang="fr-FR" sz="2000" b="1" dirty="0" smtClean="0"/>
              <a:t>Étape de dessin et de conception</a:t>
            </a:r>
            <a:r>
              <a:rPr lang="fr-FR" sz="2000" b="1" dirty="0" smtClean="0">
                <a:solidFill>
                  <a:srgbClr val="FF0000"/>
                </a:solidFill>
              </a:rPr>
              <a:t> </a:t>
            </a:r>
            <a:endParaRPr lang="fr-FR" sz="2000" dirty="0" smtClean="0">
              <a:solidFill>
                <a:srgbClr val="FF0000"/>
              </a:solidFill>
            </a:endParaRPr>
          </a:p>
          <a:p>
            <a:pPr algn="ctr" rtl="1"/>
            <a:r>
              <a:rPr lang="ar-SA" sz="2000" dirty="0" smtClean="0">
                <a:solidFill>
                  <a:srgbClr val="FF0000"/>
                </a:solidFill>
              </a:rPr>
              <a:t> </a:t>
            </a:r>
            <a:endParaRPr lang="fr-FR" sz="2000" dirty="0" smtClean="0">
              <a:solidFill>
                <a:srgbClr val="FF0000"/>
              </a:solidFill>
            </a:endParaRPr>
          </a:p>
          <a:p>
            <a:pPr algn="ctr" rtl="1"/>
            <a:endParaRPr lang="fr-FR" sz="2000" dirty="0">
              <a:solidFill>
                <a:srgbClr val="FF0000"/>
              </a:solidFill>
              <a:latin typeface="Simplified Arabic" pitchFamily="18" charset="-78"/>
              <a:cs typeface="Simplified Arabic" pitchFamily="18" charset="-78"/>
            </a:endParaRPr>
          </a:p>
        </p:txBody>
      </p:sp>
      <p:sp>
        <p:nvSpPr>
          <p:cNvPr id="12" name="ZoneTexte 11"/>
          <p:cNvSpPr txBox="1"/>
          <p:nvPr/>
        </p:nvSpPr>
        <p:spPr>
          <a:xfrm>
            <a:off x="467544" y="5013176"/>
            <a:ext cx="3312368"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fr-FR" sz="2000" dirty="0" smtClean="0">
                <a:latin typeface="Simplified Arabic" pitchFamily="18" charset="-78"/>
                <a:cs typeface="Simplified Arabic" pitchFamily="18" charset="-78"/>
              </a:rPr>
              <a:t> </a:t>
            </a:r>
            <a:r>
              <a:rPr lang="ar-SA" sz="2000" b="1" dirty="0" smtClean="0">
                <a:latin typeface="Simplified Arabic" pitchFamily="18" charset="-78"/>
                <a:cs typeface="Simplified Arabic" pitchFamily="18" charset="-78"/>
              </a:rPr>
              <a:t>كمي</a:t>
            </a:r>
            <a:r>
              <a:rPr lang="ar-SA" sz="2000" dirty="0" smtClean="0">
                <a:latin typeface="Simplified Arabic" pitchFamily="18" charset="-78"/>
                <a:cs typeface="Simplified Arabic" pitchFamily="18" charset="-78"/>
              </a:rPr>
              <a:t> إذا قررنا الاحتفاظ فقط بالمجاري المائية الرئيسية للشبكة </a:t>
            </a:r>
            <a:r>
              <a:rPr lang="ar-SA" sz="2000" dirty="0" err="1" smtClean="0">
                <a:latin typeface="Simplified Arabic" pitchFamily="18" charset="-78"/>
                <a:cs typeface="Simplified Arabic" pitchFamily="18" charset="-78"/>
              </a:rPr>
              <a:t>الهيدروغرافية</a:t>
            </a:r>
            <a:r>
              <a:rPr lang="ar-SA" sz="2000" dirty="0" smtClean="0">
                <a:latin typeface="Simplified Arabic" pitchFamily="18" charset="-78"/>
                <a:cs typeface="Simplified Arabic" pitchFamily="18" charset="-78"/>
              </a:rPr>
              <a:t> بأكملها</a:t>
            </a:r>
            <a:r>
              <a:rPr lang="ar-DZ" sz="2000" dirty="0" err="1" smtClean="0">
                <a:latin typeface="Simplified Arabic" pitchFamily="18" charset="-78"/>
                <a:cs typeface="Simplified Arabic" pitchFamily="18" charset="-78"/>
              </a:rPr>
              <a:t>.</a:t>
            </a:r>
            <a:endParaRPr lang="fr-FR" sz="2000" b="1" dirty="0">
              <a:latin typeface="Simplified Arabic" pitchFamily="18" charset="-78"/>
              <a:cs typeface="Simplified Arabic" pitchFamily="18" charset="-78"/>
            </a:endParaRPr>
          </a:p>
        </p:txBody>
      </p:sp>
      <p:sp>
        <p:nvSpPr>
          <p:cNvPr id="13" name="Flèche à trois pointes 12"/>
          <p:cNvSpPr/>
          <p:nvPr/>
        </p:nvSpPr>
        <p:spPr>
          <a:xfrm rot="5400000">
            <a:off x="3491880" y="3356992"/>
            <a:ext cx="1512168" cy="122413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advTm="82478"/>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1691680" y="836712"/>
            <a:ext cx="5112568" cy="461665"/>
          </a:xfrm>
          <a:prstGeom prst="rect">
            <a:avLst/>
          </a:prstGeom>
          <a:solidFill>
            <a:srgbClr val="FFFF00"/>
          </a:solidFill>
          <a:ln>
            <a:solidFill>
              <a:srgbClr val="FA2906"/>
            </a:solidFill>
          </a:ln>
        </p:spPr>
        <p:txBody>
          <a:bodyPr wrap="square" rtlCol="0">
            <a:spAutoFit/>
          </a:bodyPr>
          <a:lstStyle/>
          <a:p>
            <a:pPr algn="ctr" rtl="1"/>
            <a:r>
              <a:rPr lang="ar-DZ" sz="2400" b="1" dirty="0" err="1" smtClean="0">
                <a:solidFill>
                  <a:srgbClr val="FF0000"/>
                </a:solidFill>
                <a:latin typeface="Simplified Arabic" pitchFamily="18" charset="-78"/>
                <a:cs typeface="Simplified Arabic" pitchFamily="18" charset="-78"/>
              </a:rPr>
              <a:t>2.</a:t>
            </a:r>
            <a:r>
              <a:rPr lang="ar-DZ" sz="2400" b="1" dirty="0" smtClean="0">
                <a:solidFill>
                  <a:srgbClr val="FF0000"/>
                </a:solidFill>
                <a:latin typeface="Simplified Arabic" pitchFamily="18" charset="-78"/>
                <a:cs typeface="Simplified Arabic" pitchFamily="18" charset="-78"/>
              </a:rPr>
              <a:t> </a:t>
            </a:r>
            <a:r>
              <a:rPr lang="ar-SA" sz="2400" dirty="0" smtClean="0"/>
              <a:t>التخطيط </a:t>
            </a:r>
            <a:r>
              <a:rPr lang="fr-FR" sz="2400" b="1" dirty="0" smtClean="0"/>
              <a:t>La schématisation </a:t>
            </a:r>
            <a:endParaRPr lang="fr-FR" sz="2400" dirty="0">
              <a:solidFill>
                <a:srgbClr val="FF0000"/>
              </a:solidFill>
              <a:latin typeface="Simplified Arabic" pitchFamily="18" charset="-78"/>
              <a:cs typeface="Simplified Arabic" pitchFamily="18" charset="-78"/>
            </a:endParaRPr>
          </a:p>
        </p:txBody>
      </p:sp>
      <p:sp>
        <p:nvSpPr>
          <p:cNvPr id="10" name="ZoneTexte 9"/>
          <p:cNvSpPr txBox="1"/>
          <p:nvPr/>
        </p:nvSpPr>
        <p:spPr>
          <a:xfrm>
            <a:off x="395536" y="1772816"/>
            <a:ext cx="4176464" cy="200054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r" rtl="1"/>
            <a:r>
              <a:rPr lang="ar-SA" sz="2000" dirty="0" smtClean="0">
                <a:solidFill>
                  <a:srgbClr val="FF0000"/>
                </a:solidFill>
                <a:latin typeface="Simplified Arabic" pitchFamily="18" charset="-78"/>
                <a:cs typeface="Simplified Arabic" pitchFamily="18" charset="-78"/>
              </a:rPr>
              <a:t>التخطيط المفاهيمي </a:t>
            </a:r>
            <a:r>
              <a:rPr lang="fr-FR" sz="2000" b="1" dirty="0" smtClean="0">
                <a:solidFill>
                  <a:srgbClr val="FF0000"/>
                </a:solidFill>
                <a:latin typeface="Simplified Arabic" pitchFamily="18" charset="-78"/>
                <a:cs typeface="Simplified Arabic" pitchFamily="18" charset="-78"/>
              </a:rPr>
              <a:t>La </a:t>
            </a:r>
            <a:r>
              <a:rPr lang="fr-FR" sz="2400" b="1" dirty="0" smtClean="0">
                <a:solidFill>
                  <a:srgbClr val="FF0000"/>
                </a:solidFill>
                <a:latin typeface="Simplified Arabic" pitchFamily="18" charset="-78"/>
                <a:cs typeface="Simplified Arabic" pitchFamily="18" charset="-78"/>
              </a:rPr>
              <a:t>schématisation</a:t>
            </a:r>
            <a:r>
              <a:rPr lang="fr-FR" sz="2000" b="1" dirty="0" smtClean="0">
                <a:solidFill>
                  <a:srgbClr val="FF0000"/>
                </a:solidFill>
                <a:latin typeface="Simplified Arabic" pitchFamily="18" charset="-78"/>
                <a:cs typeface="Simplified Arabic" pitchFamily="18" charset="-78"/>
              </a:rPr>
              <a:t> conceptuelle </a:t>
            </a:r>
            <a:r>
              <a:rPr lang="fr-FR" sz="2000" b="1" dirty="0" smtClean="0">
                <a:latin typeface="Simplified Arabic" pitchFamily="18" charset="-78"/>
                <a:cs typeface="Simplified Arabic" pitchFamily="18" charset="-78"/>
              </a:rPr>
              <a:t> </a:t>
            </a:r>
            <a:r>
              <a:rPr lang="ar-SA" sz="2000" dirty="0" err="1" smtClean="0">
                <a:latin typeface="Simplified Arabic" pitchFamily="18" charset="-78"/>
                <a:cs typeface="Simplified Arabic" pitchFamily="18" charset="-78"/>
              </a:rPr>
              <a:t>:</a:t>
            </a:r>
            <a:endParaRPr lang="ar-DZ" sz="2000" dirty="0" smtClean="0">
              <a:latin typeface="Simplified Arabic" pitchFamily="18" charset="-78"/>
              <a:cs typeface="Simplified Arabic" pitchFamily="18" charset="-78"/>
            </a:endParaRPr>
          </a:p>
          <a:p>
            <a:pPr lvl="0" algn="r" rtl="1"/>
            <a:r>
              <a:rPr lang="ar-SA" sz="2000" dirty="0" smtClean="0">
                <a:latin typeface="Simplified Arabic" pitchFamily="18" charset="-78"/>
                <a:cs typeface="Simplified Arabic" pitchFamily="18" charset="-78"/>
              </a:rPr>
              <a:t> هو تبسيط مع تغيير في </a:t>
            </a:r>
            <a:r>
              <a:rPr lang="ar-SA" sz="2000" dirty="0" err="1" smtClean="0">
                <a:latin typeface="Simplified Arabic" pitchFamily="18" charset="-78"/>
                <a:cs typeface="Simplified Arabic" pitchFamily="18" charset="-78"/>
              </a:rPr>
              <a:t>التنفيذ.</a:t>
            </a:r>
            <a:r>
              <a:rPr lang="ar-SA" sz="2000" dirty="0" smtClean="0">
                <a:latin typeface="Simplified Arabic" pitchFamily="18" charset="-78"/>
                <a:cs typeface="Simplified Arabic" pitchFamily="18" charset="-78"/>
              </a:rPr>
              <a:t> عندما يتناقص المقياس كثيرًا، فمن الضروري الانتقال إلى التخطيط المفاهيمي، مما يؤدي إلى تغيير في طريقة التمثيل الرسومي.</a:t>
            </a:r>
            <a:endParaRPr lang="fr-FR" sz="2000" dirty="0">
              <a:latin typeface="Simplified Arabic" pitchFamily="18" charset="-78"/>
              <a:cs typeface="Simplified Arabic" pitchFamily="18" charset="-78"/>
            </a:endParaRPr>
          </a:p>
        </p:txBody>
      </p:sp>
      <p:sp>
        <p:nvSpPr>
          <p:cNvPr id="16" name="Organigramme : Alternative 15"/>
          <p:cNvSpPr/>
          <p:nvPr/>
        </p:nvSpPr>
        <p:spPr>
          <a:xfrm>
            <a:off x="5076056" y="1916832"/>
            <a:ext cx="3888432" cy="2664296"/>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dirty="0" smtClean="0">
                <a:solidFill>
                  <a:srgbClr val="FF0000"/>
                </a:solidFill>
                <a:latin typeface="Simplified Arabic" pitchFamily="18" charset="-78"/>
                <a:cs typeface="Simplified Arabic" pitchFamily="18" charset="-78"/>
              </a:rPr>
              <a:t>التخطيط الهيكلي </a:t>
            </a:r>
            <a:r>
              <a:rPr lang="fr-FR" sz="2000" b="1" dirty="0" smtClean="0">
                <a:solidFill>
                  <a:srgbClr val="FF0000"/>
                </a:solidFill>
                <a:latin typeface="Simplified Arabic" pitchFamily="18" charset="-78"/>
                <a:cs typeface="Simplified Arabic" pitchFamily="18" charset="-78"/>
              </a:rPr>
              <a:t>La schématisation structurale   </a:t>
            </a:r>
            <a:r>
              <a:rPr lang="ar-SA" sz="2000" dirty="0" smtClean="0">
                <a:solidFill>
                  <a:srgbClr val="FF0000"/>
                </a:solidFill>
                <a:latin typeface="Simplified Arabic" pitchFamily="18" charset="-78"/>
                <a:cs typeface="Simplified Arabic" pitchFamily="18" charset="-78"/>
              </a:rPr>
              <a:t>: </a:t>
            </a:r>
            <a:r>
              <a:rPr lang="ar-SA" sz="2000" dirty="0" smtClean="0">
                <a:solidFill>
                  <a:schemeClr val="tx1"/>
                </a:solidFill>
                <a:latin typeface="Simplified Arabic" pitchFamily="18" charset="-78"/>
                <a:cs typeface="Simplified Arabic" pitchFamily="18" charset="-78"/>
              </a:rPr>
              <a:t>هو تبسيط مع الحفاظ على التصميم، وهو يتألف من إزالة التفاصيل الغير مفيدة، وجمع الأشياء المتشابهة الصغيرة جدًا بحيث لا يمكن تمثيلها بشكل منفصل في نفس المكان، وإبراز التفاصيل المفيدة ا مع احترام الهيكل العام</a:t>
            </a:r>
            <a:endParaRPr lang="fr-FR" sz="2000" b="1" dirty="0">
              <a:solidFill>
                <a:schemeClr val="tx1"/>
              </a:solidFill>
              <a:latin typeface="Simplified Arabic" pitchFamily="18" charset="-78"/>
              <a:cs typeface="Simplified Arabic" pitchFamily="18" charset="-78"/>
            </a:endParaRPr>
          </a:p>
        </p:txBody>
      </p:sp>
      <p:sp>
        <p:nvSpPr>
          <p:cNvPr id="17" name="Flèche courbée vers la gauche 16"/>
          <p:cNvSpPr/>
          <p:nvPr/>
        </p:nvSpPr>
        <p:spPr>
          <a:xfrm>
            <a:off x="6948264" y="908720"/>
            <a:ext cx="720080" cy="8640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Flèche courbée vers la droite 17"/>
          <p:cNvSpPr/>
          <p:nvPr/>
        </p:nvSpPr>
        <p:spPr>
          <a:xfrm>
            <a:off x="755576" y="908720"/>
            <a:ext cx="720080" cy="8640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p:cNvSpPr txBox="1"/>
          <p:nvPr/>
        </p:nvSpPr>
        <p:spPr>
          <a:xfrm>
            <a:off x="6084168" y="5013176"/>
            <a:ext cx="2736304" cy="830997"/>
          </a:xfrm>
          <a:prstGeom prst="rect">
            <a:avLst/>
          </a:prstGeom>
          <a:solidFill>
            <a:srgbClr val="FFFF00"/>
          </a:solidFill>
          <a:ln>
            <a:solidFill>
              <a:srgbClr val="FA2906"/>
            </a:solidFill>
          </a:ln>
        </p:spPr>
        <p:txBody>
          <a:bodyPr wrap="square" rtlCol="0">
            <a:spAutoFit/>
          </a:bodyPr>
          <a:lstStyle/>
          <a:p>
            <a:pPr algn="ctr" rtl="1"/>
            <a:r>
              <a:rPr lang="ar-DZ" sz="2400" b="1" dirty="0" err="1" smtClean="0">
                <a:solidFill>
                  <a:srgbClr val="FF0000"/>
                </a:solidFill>
                <a:latin typeface="Simplified Arabic" pitchFamily="18" charset="-78"/>
                <a:cs typeface="Simplified Arabic" pitchFamily="18" charset="-78"/>
              </a:rPr>
              <a:t>3.</a:t>
            </a:r>
            <a:r>
              <a:rPr lang="ar-DZ" sz="2400" b="1" dirty="0" smtClean="0">
                <a:solidFill>
                  <a:srgbClr val="FF0000"/>
                </a:solidFill>
                <a:latin typeface="Simplified Arabic" pitchFamily="18" charset="-78"/>
                <a:cs typeface="Simplified Arabic" pitchFamily="18" charset="-78"/>
              </a:rPr>
              <a:t> </a:t>
            </a:r>
            <a:r>
              <a:rPr lang="ar-SA" sz="2400" b="1" dirty="0" smtClean="0"/>
              <a:t>الملائمة </a:t>
            </a:r>
            <a:r>
              <a:rPr lang="ar-SA" sz="2400" dirty="0" smtClean="0"/>
              <a:t>  </a:t>
            </a:r>
            <a:endParaRPr lang="ar-DZ" sz="2400" dirty="0" smtClean="0"/>
          </a:p>
          <a:p>
            <a:pPr algn="ctr" rtl="1"/>
            <a:r>
              <a:rPr lang="ar-SA" sz="2400" dirty="0" smtClean="0"/>
              <a:t> </a:t>
            </a:r>
            <a:r>
              <a:rPr lang="fr-FR" sz="2400" b="1" dirty="0" smtClean="0"/>
              <a:t>L’ harmonisation</a:t>
            </a:r>
            <a:endParaRPr lang="fr-FR" sz="2400" dirty="0">
              <a:solidFill>
                <a:srgbClr val="FF0000"/>
              </a:solidFill>
              <a:latin typeface="Simplified Arabic" pitchFamily="18" charset="-78"/>
              <a:cs typeface="Simplified Arabic" pitchFamily="18" charset="-78"/>
            </a:endParaRPr>
          </a:p>
        </p:txBody>
      </p:sp>
      <p:sp>
        <p:nvSpPr>
          <p:cNvPr id="20" name="ZoneTexte 19"/>
          <p:cNvSpPr txBox="1"/>
          <p:nvPr/>
        </p:nvSpPr>
        <p:spPr>
          <a:xfrm>
            <a:off x="467544" y="3933056"/>
            <a:ext cx="4176464"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r" rtl="1">
              <a:buFont typeface="Wingdings" pitchFamily="2" charset="2"/>
              <a:buChar char="Ø"/>
            </a:pPr>
            <a:r>
              <a:rPr lang="ar-SA" sz="2000" dirty="0" smtClean="0"/>
              <a:t>ضمان التوازن بين احتياجات التبسيط واختيار طريقة </a:t>
            </a:r>
            <a:r>
              <a:rPr lang="ar-SA" sz="2000" dirty="0" err="1" smtClean="0"/>
              <a:t>التنفيذ </a:t>
            </a:r>
            <a:r>
              <a:rPr lang="ar-SA" sz="2000" dirty="0" smtClean="0"/>
              <a:t>(الترميز) مع الحفاظ على العلاقات الخاصة الموجودة بين عناصر الخريطة</a:t>
            </a:r>
            <a:r>
              <a:rPr lang="ar-DZ" sz="2000" dirty="0" err="1" smtClean="0"/>
              <a:t>.</a:t>
            </a:r>
            <a:endParaRPr lang="ar-DZ" sz="2000" dirty="0" smtClean="0"/>
          </a:p>
          <a:p>
            <a:pPr algn="r" rtl="1">
              <a:buFont typeface="Wingdings" pitchFamily="2" charset="2"/>
              <a:buChar char="Ø"/>
            </a:pPr>
            <a:r>
              <a:rPr lang="ar-SA" sz="2000" dirty="0" smtClean="0"/>
              <a:t>نحافظ على مواضع وعلاقات ونسب المسافة والمساحات والزوايا والظلال والأشكال ونحاول محو الأخطاء.</a:t>
            </a:r>
            <a:endParaRPr lang="fr-FR" sz="2000" dirty="0" smtClean="0"/>
          </a:p>
          <a:p>
            <a:pPr lvl="0" algn="r" rtl="1"/>
            <a:endParaRPr lang="fr-FR" sz="2000" dirty="0">
              <a:latin typeface="Simplified Arabic" pitchFamily="18" charset="-78"/>
              <a:cs typeface="Simplified Arabic" pitchFamily="18" charset="-78"/>
            </a:endParaRPr>
          </a:p>
        </p:txBody>
      </p:sp>
      <p:sp>
        <p:nvSpPr>
          <p:cNvPr id="21" name="Flèche gauche 20"/>
          <p:cNvSpPr/>
          <p:nvPr/>
        </p:nvSpPr>
        <p:spPr>
          <a:xfrm>
            <a:off x="4932040" y="5157192"/>
            <a:ext cx="1008112" cy="43204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advTm="16"/>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323528" y="1484784"/>
            <a:ext cx="8136904" cy="432048"/>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t"/>
          <a:lstStyle/>
          <a:p>
            <a:pPr lvl="0" algn="ctr" rtl="1"/>
            <a:r>
              <a:rPr lang="ar-DZ" b="1" dirty="0" err="1" smtClean="0"/>
              <a:t>1.</a:t>
            </a:r>
            <a:r>
              <a:rPr lang="ar-DZ" b="1" dirty="0" smtClean="0"/>
              <a:t> الخصائص </a:t>
            </a:r>
            <a:r>
              <a:rPr lang="ar-DZ" b="1" dirty="0" err="1" smtClean="0"/>
              <a:t>البيانية </a:t>
            </a:r>
            <a:r>
              <a:rPr lang="ar-DZ" b="1" dirty="0" smtClean="0"/>
              <a:t>( جودة الرسومات</a:t>
            </a:r>
            <a:r>
              <a:rPr lang="ar-DZ" b="1" dirty="0" err="1" smtClean="0"/>
              <a:t>)</a:t>
            </a:r>
            <a:r>
              <a:rPr lang="ar-DZ" b="1" dirty="0" smtClean="0"/>
              <a:t>  </a:t>
            </a:r>
            <a:r>
              <a:rPr lang="fr-FR" b="1" dirty="0" smtClean="0"/>
              <a:t>Qualité graphique</a:t>
            </a:r>
            <a:r>
              <a:rPr lang="ar-BH" b="1" dirty="0" err="1" smtClean="0"/>
              <a:t>.</a:t>
            </a:r>
            <a:r>
              <a:rPr lang="ar-BH" b="1" dirty="0" smtClean="0"/>
              <a:t> </a:t>
            </a:r>
            <a:endParaRPr lang="fr-FR" b="1" dirty="0"/>
          </a:p>
        </p:txBody>
      </p:sp>
      <p:sp>
        <p:nvSpPr>
          <p:cNvPr id="10" name="ZoneTexte 9"/>
          <p:cNvSpPr txBox="1"/>
          <p:nvPr/>
        </p:nvSpPr>
        <p:spPr>
          <a:xfrm>
            <a:off x="107504" y="548680"/>
            <a:ext cx="7704856" cy="684000"/>
          </a:xfrm>
          <a:prstGeom prst="rect">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path path="circle">
              <a:fillToRect l="50000" t="50000" r="50000" b="50000"/>
            </a:path>
            <a:tileRect/>
          </a:gradFill>
        </p:spPr>
        <p:txBody>
          <a:bodyPr wrap="square" rtlCol="0">
            <a:spAutoFit/>
          </a:bodyPr>
          <a:lstStyle/>
          <a:p>
            <a:pPr algn="ctr" rtl="1"/>
            <a:r>
              <a:rPr lang="ar-SA" sz="2000" b="1" dirty="0" smtClean="0"/>
              <a:t>الصفات الأساسي</a:t>
            </a:r>
            <a:r>
              <a:rPr lang="ar-DZ" sz="2000" b="1" dirty="0" smtClean="0"/>
              <a:t>ة للخريطة </a:t>
            </a:r>
            <a:r>
              <a:rPr lang="ar-SA" sz="2000" b="1" dirty="0" smtClean="0"/>
              <a:t> لنقل المعلومات  </a:t>
            </a:r>
            <a:r>
              <a:rPr lang="fr-FR" sz="2000" b="1" dirty="0" smtClean="0"/>
              <a:t>Les qualités indispensables d’une carte pour transmettre l’information </a:t>
            </a:r>
            <a:endParaRPr lang="fr-FR" sz="2000" dirty="0" smtClean="0"/>
          </a:p>
          <a:p>
            <a:pPr algn="ctr" rtl="1"/>
            <a:r>
              <a:rPr lang="ar-DZ" sz="2000" b="1" dirty="0" smtClean="0">
                <a:latin typeface="Simplified Arabic" pitchFamily="18" charset="-78"/>
                <a:cs typeface="Simplified Arabic" pitchFamily="18" charset="-78"/>
              </a:rPr>
              <a:t>   </a:t>
            </a:r>
            <a:endParaRPr lang="fr-FR" sz="2000" dirty="0" smtClean="0">
              <a:latin typeface="Simplified Arabic" pitchFamily="18" charset="-78"/>
              <a:cs typeface="Simplified Arabic" pitchFamily="18" charset="-78"/>
            </a:endParaRPr>
          </a:p>
        </p:txBody>
      </p:sp>
      <p:sp>
        <p:nvSpPr>
          <p:cNvPr id="11" name="Rectangle 10"/>
          <p:cNvSpPr/>
          <p:nvPr/>
        </p:nvSpPr>
        <p:spPr>
          <a:xfrm>
            <a:off x="5796136" y="3068960"/>
            <a:ext cx="3096344" cy="2952328"/>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342900" indent="-342900" algn="r" rtl="1"/>
            <a:r>
              <a:rPr lang="ar-DZ" sz="1600" b="1" dirty="0" smtClean="0"/>
              <a:t>الخريطة الغير واضحة يصعب قراءتها و بالتالي لا دور لها، فالخريطة الواضحة هي سهلة القراءة و مفهومة عندما أجد بسهولة كل المعلومات التي أبحث </a:t>
            </a:r>
            <a:r>
              <a:rPr lang="ar-DZ" sz="1600" b="1" dirty="0" err="1" smtClean="0"/>
              <a:t>عنها </a:t>
            </a:r>
            <a:r>
              <a:rPr lang="ar-DZ" sz="1600" b="1" dirty="0" smtClean="0"/>
              <a:t>، وهو التصور الجيد للمحتوى، والذي يعتمد على:</a:t>
            </a:r>
            <a:endParaRPr lang="fr-FR" sz="1600" b="1" dirty="0" smtClean="0"/>
          </a:p>
          <a:p>
            <a:pPr algn="r" rtl="1"/>
            <a:r>
              <a:rPr lang="ar-DZ" sz="1600" b="1" dirty="0" smtClean="0"/>
              <a:t>- الاستخدام المناسب لأدوات </a:t>
            </a:r>
            <a:r>
              <a:rPr lang="ar-DZ" sz="1600" b="1" dirty="0" err="1" smtClean="0"/>
              <a:t>السيميولوجيا</a:t>
            </a:r>
            <a:r>
              <a:rPr lang="ar-DZ" sz="1600" b="1" dirty="0" smtClean="0"/>
              <a:t> </a:t>
            </a:r>
            <a:r>
              <a:rPr lang="ar-DZ" sz="1600" b="1" dirty="0" err="1" smtClean="0"/>
              <a:t>الرسومية</a:t>
            </a:r>
            <a:r>
              <a:rPr lang="ar-DZ" sz="1600" b="1" dirty="0" smtClean="0"/>
              <a:t> مع تطبيق قواعد القراءة.</a:t>
            </a:r>
            <a:endParaRPr lang="fr-FR" sz="1600" b="1" dirty="0" smtClean="0"/>
          </a:p>
          <a:p>
            <a:pPr algn="r" rtl="1"/>
            <a:r>
              <a:rPr lang="ar-DZ" sz="1600" b="1" dirty="0" smtClean="0"/>
              <a:t>- جودة الرسومات، </a:t>
            </a:r>
            <a:r>
              <a:rPr lang="ar-DZ" sz="1600" b="1" dirty="0" err="1" smtClean="0"/>
              <a:t>الحدة</a:t>
            </a:r>
            <a:r>
              <a:rPr lang="ar-DZ" sz="1600" b="1" dirty="0" smtClean="0"/>
              <a:t>، اختيار الألوان، جودة الطباعة.</a:t>
            </a:r>
            <a:endParaRPr lang="fr-FR" sz="1600" b="1" dirty="0" smtClean="0"/>
          </a:p>
          <a:p>
            <a:pPr marL="342900" indent="-342900" algn="r" rtl="1"/>
            <a:endParaRPr lang="ar-BH" sz="1600" b="1" dirty="0" smtClean="0">
              <a:latin typeface="Simplified Arabic" pitchFamily="18" charset="-78"/>
              <a:ea typeface="Calibri" panose="020F0502020204030204" pitchFamily="34" charset="0"/>
              <a:cs typeface="Simplified Arabic" pitchFamily="18" charset="-78"/>
            </a:endParaRPr>
          </a:p>
        </p:txBody>
      </p:sp>
      <p:sp>
        <p:nvSpPr>
          <p:cNvPr id="12" name="Rectangle 11"/>
          <p:cNvSpPr/>
          <p:nvPr/>
        </p:nvSpPr>
        <p:spPr>
          <a:xfrm>
            <a:off x="3131840" y="2924944"/>
            <a:ext cx="2376264" cy="317943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lvl="0" algn="just" rtl="1"/>
            <a:r>
              <a:rPr lang="ar-DZ" sz="1600" b="1" dirty="0" smtClean="0"/>
              <a:t>حسن </a:t>
            </a:r>
            <a:r>
              <a:rPr lang="ar-DZ" sz="1600" b="1" dirty="0" err="1" smtClean="0"/>
              <a:t>إستعمال</a:t>
            </a:r>
            <a:r>
              <a:rPr lang="ar-DZ" sz="1600" b="1" dirty="0" smtClean="0"/>
              <a:t> المتغيرة البصرية وان لا يكون حشو للمعطيات و أيضا لا يجب </a:t>
            </a:r>
            <a:r>
              <a:rPr lang="ar-DZ" sz="1600" b="1" dirty="0" err="1" smtClean="0"/>
              <a:t>إستعمال</a:t>
            </a:r>
            <a:r>
              <a:rPr lang="ar-DZ" sz="1600" b="1" dirty="0" smtClean="0"/>
              <a:t> مكثف، يجب </a:t>
            </a:r>
            <a:r>
              <a:rPr lang="ar-DZ" sz="1600" b="1" dirty="0" err="1" smtClean="0"/>
              <a:t>إختيار</a:t>
            </a:r>
            <a:r>
              <a:rPr lang="ar-DZ" sz="1600" b="1" dirty="0" smtClean="0"/>
              <a:t> الألوان و حسن </a:t>
            </a:r>
            <a:r>
              <a:rPr lang="ar-DZ" sz="1600" b="1" dirty="0" err="1" smtClean="0"/>
              <a:t>إستعمالهم</a:t>
            </a:r>
            <a:r>
              <a:rPr lang="ar-DZ" sz="1600" b="1" dirty="0" smtClean="0"/>
              <a:t> و اهم شيء هو تلائم و تطابق القواعد البيانية مع المعطيات أو الأشياء الممثلة ومستويات القراءة المختارة وعدد الألوان واستخدامها السليم </a:t>
            </a:r>
            <a:r>
              <a:rPr lang="ar-DZ" sz="1600" b="1" dirty="0" err="1" smtClean="0"/>
              <a:t>وملاءمة</a:t>
            </a:r>
            <a:r>
              <a:rPr lang="ar-DZ" sz="1600" b="1" dirty="0" smtClean="0"/>
              <a:t> جيدة </a:t>
            </a:r>
            <a:r>
              <a:rPr lang="ar-DZ" sz="1600" b="1" dirty="0" err="1" smtClean="0"/>
              <a:t>للأشياء.</a:t>
            </a:r>
            <a:r>
              <a:rPr lang="ar-DZ" sz="1600" b="1" dirty="0" smtClean="0"/>
              <a:t> القواعد </a:t>
            </a:r>
            <a:r>
              <a:rPr lang="ar-DZ" sz="1600" b="1" dirty="0" err="1" smtClean="0"/>
              <a:t>الرسومية</a:t>
            </a:r>
            <a:r>
              <a:rPr lang="ar-DZ" sz="1600" b="1" dirty="0" smtClean="0"/>
              <a:t> والأشياء التي يجب الإشارة إليها.</a:t>
            </a:r>
            <a:r>
              <a:rPr lang="fr-FR" sz="1600" b="1" dirty="0" smtClean="0"/>
              <a:t>  </a:t>
            </a:r>
          </a:p>
          <a:p>
            <a:pPr marL="342900" indent="-342900" algn="just" rtl="1"/>
            <a:endParaRPr lang="ar-BH" sz="1600" b="1" dirty="0" smtClean="0">
              <a:latin typeface="Simplified Arabic" pitchFamily="18" charset="-78"/>
              <a:ea typeface="Calibri" panose="020F0502020204030204" pitchFamily="34" charset="0"/>
              <a:cs typeface="Simplified Arabic" pitchFamily="18" charset="-78"/>
            </a:endParaRPr>
          </a:p>
        </p:txBody>
      </p:sp>
      <p:sp>
        <p:nvSpPr>
          <p:cNvPr id="13" name="Rectangle 12"/>
          <p:cNvSpPr/>
          <p:nvPr/>
        </p:nvSpPr>
        <p:spPr>
          <a:xfrm>
            <a:off x="323528" y="2924943"/>
            <a:ext cx="2376264" cy="2043919"/>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lvl="0" algn="just" rtl="1"/>
            <a:r>
              <a:rPr lang="fr-FR" sz="1600" b="1" dirty="0" smtClean="0"/>
              <a:t> </a:t>
            </a:r>
          </a:p>
          <a:p>
            <a:pPr algn="just" rtl="1"/>
            <a:r>
              <a:rPr lang="ar-DZ" sz="1600" b="1" dirty="0" smtClean="0"/>
              <a:t>الجمال يرجع إلى تحكم في إتقان المصمم لتقنيات رسم الخرائط كما أن الجانب الجمالي يرجع إلى الذوق و الإحساس الفني</a:t>
            </a:r>
            <a:endParaRPr lang="ar-BH" sz="1600" b="1" dirty="0" smtClean="0">
              <a:latin typeface="Simplified Arabic" pitchFamily="18" charset="-78"/>
              <a:ea typeface="Calibri" panose="020F0502020204030204" pitchFamily="34" charset="0"/>
              <a:cs typeface="Simplified Arabic" pitchFamily="18" charset="-78"/>
            </a:endParaRPr>
          </a:p>
        </p:txBody>
      </p:sp>
      <p:sp>
        <p:nvSpPr>
          <p:cNvPr id="14" name="ZoneTexte 13"/>
          <p:cNvSpPr txBox="1"/>
          <p:nvPr/>
        </p:nvSpPr>
        <p:spPr>
          <a:xfrm>
            <a:off x="6516216" y="2204864"/>
            <a:ext cx="2376264"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FF0000"/>
            </a:solidFill>
          </a:ln>
        </p:spPr>
        <p:txBody>
          <a:bodyPr wrap="square" rtlCol="0">
            <a:spAutoFit/>
          </a:bodyPr>
          <a:lstStyle/>
          <a:p>
            <a:pPr marL="342900" indent="-342900" algn="r" rtl="1"/>
            <a:r>
              <a:rPr lang="ar-DZ" b="1" dirty="0" err="1" smtClean="0">
                <a:solidFill>
                  <a:srgbClr val="FF0000"/>
                </a:solidFill>
              </a:rPr>
              <a:t>1.</a:t>
            </a:r>
            <a:r>
              <a:rPr lang="ar-DZ" b="1" dirty="0" smtClean="0">
                <a:solidFill>
                  <a:srgbClr val="FF0000"/>
                </a:solidFill>
              </a:rPr>
              <a:t> </a:t>
            </a:r>
            <a:r>
              <a:rPr lang="ar-SA" b="1" dirty="0" smtClean="0">
                <a:solidFill>
                  <a:srgbClr val="FF0000"/>
                </a:solidFill>
              </a:rPr>
              <a:t>الوضوح  مع امكانية القراءة</a:t>
            </a:r>
            <a:r>
              <a:rPr lang="ar-SA" dirty="0" smtClean="0">
                <a:solidFill>
                  <a:srgbClr val="FF0000"/>
                </a:solidFill>
              </a:rPr>
              <a:t> </a:t>
            </a:r>
            <a:r>
              <a:rPr lang="fr-FR" b="1" dirty="0" smtClean="0">
                <a:solidFill>
                  <a:srgbClr val="FF0000"/>
                </a:solidFill>
              </a:rPr>
              <a:t>La Lisibilité</a:t>
            </a:r>
            <a:r>
              <a:rPr lang="fr-FR" dirty="0" smtClean="0">
                <a:solidFill>
                  <a:srgbClr val="FF0000"/>
                </a:solidFill>
              </a:rPr>
              <a:t> </a:t>
            </a:r>
            <a:endParaRPr lang="ar-DZ" dirty="0" smtClean="0">
              <a:solidFill>
                <a:srgbClr val="FF0000"/>
              </a:solidFill>
            </a:endParaRPr>
          </a:p>
        </p:txBody>
      </p:sp>
      <p:sp>
        <p:nvSpPr>
          <p:cNvPr id="15" name="ZoneTexte 14"/>
          <p:cNvSpPr txBox="1"/>
          <p:nvPr/>
        </p:nvSpPr>
        <p:spPr>
          <a:xfrm>
            <a:off x="3203848" y="2267580"/>
            <a:ext cx="252028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FF0000"/>
            </a:solidFill>
          </a:ln>
        </p:spPr>
        <p:txBody>
          <a:bodyPr wrap="square" rtlCol="0">
            <a:spAutoFit/>
          </a:bodyPr>
          <a:lstStyle/>
          <a:p>
            <a:pPr marL="342900" indent="-342900" algn="r" rtl="1"/>
            <a:r>
              <a:rPr lang="ar-DZ" b="1" dirty="0" err="1" smtClean="0">
                <a:solidFill>
                  <a:srgbClr val="FF0000"/>
                </a:solidFill>
              </a:rPr>
              <a:t>2.</a:t>
            </a:r>
            <a:r>
              <a:rPr lang="ar-DZ" b="1" dirty="0" smtClean="0">
                <a:solidFill>
                  <a:srgbClr val="FF0000"/>
                </a:solidFill>
              </a:rPr>
              <a:t> </a:t>
            </a:r>
            <a:r>
              <a:rPr lang="ar-DZ" b="1" dirty="0" err="1" smtClean="0">
                <a:solidFill>
                  <a:srgbClr val="FF0000"/>
                </a:solidFill>
              </a:rPr>
              <a:t>الإنتقائية:</a:t>
            </a:r>
            <a:r>
              <a:rPr lang="ar-DZ" b="1" dirty="0" smtClean="0">
                <a:solidFill>
                  <a:srgbClr val="FF0000"/>
                </a:solidFill>
              </a:rPr>
              <a:t>  </a:t>
            </a:r>
            <a:r>
              <a:rPr lang="fr-FR" b="1" dirty="0" smtClean="0">
                <a:solidFill>
                  <a:srgbClr val="FF0000"/>
                </a:solidFill>
              </a:rPr>
              <a:t>La Sélectivité</a:t>
            </a:r>
            <a:r>
              <a:rPr lang="fr-FR" dirty="0" smtClean="0">
                <a:solidFill>
                  <a:srgbClr val="FF0000"/>
                </a:solidFill>
              </a:rPr>
              <a:t> </a:t>
            </a:r>
            <a:endParaRPr lang="ar-DZ" dirty="0" smtClean="0">
              <a:solidFill>
                <a:srgbClr val="FF0000"/>
              </a:solidFill>
            </a:endParaRPr>
          </a:p>
        </p:txBody>
      </p:sp>
      <p:sp>
        <p:nvSpPr>
          <p:cNvPr id="16" name="Rectangle 15"/>
          <p:cNvSpPr/>
          <p:nvPr/>
        </p:nvSpPr>
        <p:spPr>
          <a:xfrm>
            <a:off x="0" y="2204864"/>
            <a:ext cx="298573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FF0000"/>
            </a:solidFill>
          </a:ln>
        </p:spPr>
        <p:txBody>
          <a:bodyPr wrap="square">
            <a:spAutoFit/>
          </a:bodyPr>
          <a:lstStyle/>
          <a:p>
            <a:pPr lvl="0" algn="just" rtl="1"/>
            <a:r>
              <a:rPr lang="ar-DZ" b="1" dirty="0" err="1" smtClean="0">
                <a:solidFill>
                  <a:srgbClr val="FF0000"/>
                </a:solidFill>
              </a:rPr>
              <a:t>3.</a:t>
            </a:r>
            <a:r>
              <a:rPr lang="ar-DZ" b="1" dirty="0" smtClean="0">
                <a:solidFill>
                  <a:srgbClr val="FF0000"/>
                </a:solidFill>
              </a:rPr>
              <a:t> جمال </a:t>
            </a:r>
            <a:r>
              <a:rPr lang="ar-DZ" b="1" dirty="0" err="1" smtClean="0">
                <a:solidFill>
                  <a:srgbClr val="FF0000"/>
                </a:solidFill>
              </a:rPr>
              <a:t>الخريطة :</a:t>
            </a:r>
            <a:r>
              <a:rPr lang="fr-FR" b="1" dirty="0" smtClean="0">
                <a:solidFill>
                  <a:srgbClr val="FF0000"/>
                </a:solidFill>
              </a:rPr>
              <a:t> L’Esthétique </a:t>
            </a:r>
            <a:endParaRPr lang="fr-FR" dirty="0" smtClean="0">
              <a:solidFill>
                <a:srgbClr val="FF0000"/>
              </a:solidFill>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252000" y="6237312"/>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51520" y="1052736"/>
            <a:ext cx="8136904" cy="432048"/>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t"/>
          <a:lstStyle/>
          <a:p>
            <a:pPr lvl="0" algn="ctr" rtl="1"/>
            <a:r>
              <a:rPr lang="ar-DZ" b="1" dirty="0" err="1" smtClean="0"/>
              <a:t>2.</a:t>
            </a:r>
            <a:r>
              <a:rPr lang="ar-DZ" b="1" dirty="0" smtClean="0"/>
              <a:t> الخصائص الأساسية </a:t>
            </a:r>
            <a:r>
              <a:rPr lang="ar-BH" b="1" dirty="0" smtClean="0"/>
              <a:t> </a:t>
            </a:r>
            <a:endParaRPr lang="fr-FR" b="1" dirty="0"/>
          </a:p>
        </p:txBody>
      </p:sp>
      <p:sp>
        <p:nvSpPr>
          <p:cNvPr id="11" name="Rectangle 10"/>
          <p:cNvSpPr/>
          <p:nvPr/>
        </p:nvSpPr>
        <p:spPr>
          <a:xfrm>
            <a:off x="6300192" y="2636912"/>
            <a:ext cx="2736304" cy="252028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342900" indent="-342900" algn="just" rtl="1"/>
            <a:r>
              <a:rPr lang="ar-SA" sz="1600" b="1" dirty="0" smtClean="0">
                <a:latin typeface="Simplified Arabic" pitchFamily="18" charset="-78"/>
                <a:cs typeface="Simplified Arabic" pitchFamily="18" charset="-78"/>
              </a:rPr>
              <a:t>وينتج عن ذلك اختيار عدد معين من عناصر </a:t>
            </a:r>
            <a:r>
              <a:rPr lang="ar-SA" sz="1600" b="1" dirty="0" err="1" smtClean="0">
                <a:latin typeface="Simplified Arabic" pitchFamily="18" charset="-78"/>
                <a:cs typeface="Simplified Arabic" pitchFamily="18" charset="-78"/>
              </a:rPr>
              <a:t>الموقع </a:t>
            </a:r>
            <a:r>
              <a:rPr lang="ar-SA" sz="1600" b="1" dirty="0" smtClean="0">
                <a:latin typeface="Simplified Arabic" pitchFamily="18" charset="-78"/>
                <a:cs typeface="Simplified Arabic" pitchFamily="18" charset="-78"/>
              </a:rPr>
              <a:t>(مأخوذة من خريطة طبوغرافية) مثل الشبكة </a:t>
            </a:r>
            <a:r>
              <a:rPr lang="ar-SA" sz="1600" b="1" dirty="0" err="1" smtClean="0">
                <a:latin typeface="Simplified Arabic" pitchFamily="18" charset="-78"/>
                <a:cs typeface="Simplified Arabic" pitchFamily="18" charset="-78"/>
              </a:rPr>
              <a:t>الهيدروغرافية.</a:t>
            </a:r>
            <a:r>
              <a:rPr lang="ar-SA" sz="1600" b="1" dirty="0" smtClean="0">
                <a:latin typeface="Simplified Arabic" pitchFamily="18" charset="-78"/>
                <a:cs typeface="Simplified Arabic" pitchFamily="18" charset="-78"/>
              </a:rPr>
              <a:t> الحدود الإدارية، طرق </a:t>
            </a:r>
            <a:r>
              <a:rPr lang="ar-SA" sz="1600" b="1" dirty="0" err="1" smtClean="0">
                <a:latin typeface="Simplified Arabic" pitchFamily="18" charset="-78"/>
                <a:cs typeface="Simplified Arabic" pitchFamily="18" charset="-78"/>
              </a:rPr>
              <a:t>الاتصال.</a:t>
            </a:r>
            <a:r>
              <a:rPr lang="ar-SA" sz="1600" b="1" dirty="0" smtClean="0">
                <a:latin typeface="Simplified Arabic" pitchFamily="18" charset="-78"/>
                <a:cs typeface="Simplified Arabic" pitchFamily="18" charset="-78"/>
              </a:rPr>
              <a:t> ولكن يجب أن تتكيف هذه العناصر بشكل مثالي مع حجم وموضوع التمثيل الخرائطي للخريطة</a:t>
            </a:r>
            <a:endParaRPr lang="ar-BH" sz="1600" b="1" dirty="0" smtClean="0">
              <a:latin typeface="Simplified Arabic" pitchFamily="18" charset="-78"/>
              <a:ea typeface="Calibri" panose="020F0502020204030204" pitchFamily="34" charset="0"/>
              <a:cs typeface="Simplified Arabic" pitchFamily="18" charset="-78"/>
            </a:endParaRPr>
          </a:p>
        </p:txBody>
      </p:sp>
      <p:sp>
        <p:nvSpPr>
          <p:cNvPr id="12" name="Rectangle 11"/>
          <p:cNvSpPr/>
          <p:nvPr/>
        </p:nvSpPr>
        <p:spPr>
          <a:xfrm>
            <a:off x="3419872" y="2348880"/>
            <a:ext cx="2376264" cy="1512168"/>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lvl="0" algn="just" rtl="1"/>
            <a:r>
              <a:rPr lang="ar-DZ" sz="1600" b="1" dirty="0" smtClean="0">
                <a:latin typeface="Simplified Arabic" pitchFamily="18" charset="-78"/>
                <a:cs typeface="Simplified Arabic" pitchFamily="18" charset="-78"/>
              </a:rPr>
              <a:t>دقة البيانات مهمة بقدر أهمية البيانات الإحصائية.</a:t>
            </a:r>
          </a:p>
          <a:p>
            <a:pPr lvl="0" algn="just" rtl="1"/>
            <a:r>
              <a:rPr lang="ar-DZ" sz="1600" b="1" dirty="0" smtClean="0">
                <a:latin typeface="Simplified Arabic" pitchFamily="18" charset="-78"/>
                <a:cs typeface="Simplified Arabic" pitchFamily="18" charset="-78"/>
              </a:rPr>
              <a:t>تعتمد الدقة الجغرافية على الحد الأدنى من الخطأ الرسومي، وثبات الدعم، ودقة الرسم: دقة عمل النسخ.</a:t>
            </a:r>
            <a:r>
              <a:rPr lang="fr-FR" sz="1600" b="1" dirty="0" smtClean="0">
                <a:latin typeface="Simplified Arabic" pitchFamily="18" charset="-78"/>
                <a:cs typeface="Simplified Arabic" pitchFamily="18" charset="-78"/>
              </a:rPr>
              <a:t> </a:t>
            </a:r>
          </a:p>
          <a:p>
            <a:pPr marL="342900" indent="-342900" algn="just" rtl="1"/>
            <a:endParaRPr lang="ar-BH" sz="1600" b="1" dirty="0" smtClean="0">
              <a:latin typeface="Simplified Arabic" pitchFamily="18" charset="-78"/>
              <a:ea typeface="Calibri" panose="020F0502020204030204" pitchFamily="34" charset="0"/>
              <a:cs typeface="Simplified Arabic" pitchFamily="18" charset="-78"/>
            </a:endParaRPr>
          </a:p>
        </p:txBody>
      </p:sp>
      <p:sp>
        <p:nvSpPr>
          <p:cNvPr id="13" name="Rectangle 12"/>
          <p:cNvSpPr/>
          <p:nvPr/>
        </p:nvSpPr>
        <p:spPr>
          <a:xfrm>
            <a:off x="179512" y="2924943"/>
            <a:ext cx="2664296" cy="3312369"/>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lvl="0" algn="just" rtl="1"/>
            <a:r>
              <a:rPr lang="fr-FR" sz="1600" b="1" dirty="0" smtClean="0">
                <a:latin typeface="Simplified Arabic" pitchFamily="18" charset="-78"/>
                <a:cs typeface="Simplified Arabic" pitchFamily="18" charset="-78"/>
              </a:rPr>
              <a:t> </a:t>
            </a:r>
          </a:p>
          <a:p>
            <a:pPr algn="just" rtl="1"/>
            <a:r>
              <a:rPr lang="ar-DZ" sz="1600" b="1" dirty="0" smtClean="0">
                <a:latin typeface="Simplified Arabic" pitchFamily="18" charset="-78"/>
                <a:cs typeface="Simplified Arabic" pitchFamily="18" charset="-78"/>
              </a:rPr>
              <a:t>تطابق المعطيات مع الواقع و هي خاصة بالمعلومات الإدارية أو الميدانية.</a:t>
            </a:r>
          </a:p>
          <a:p>
            <a:pPr lvl="0" algn="just" rtl="1"/>
            <a:r>
              <a:rPr lang="ar-DZ" sz="1600" b="1" dirty="0" smtClean="0">
                <a:latin typeface="Simplified Arabic" pitchFamily="18" charset="-78"/>
                <a:cs typeface="Simplified Arabic" pitchFamily="18" charset="-78"/>
              </a:rPr>
              <a:t>يجب على مدخل البيانات أو الفني احترام طرق المسح وتحديد الهوية بينما يجب على الجغرافي جمع بيانات متجانسة ومهمة، الخ.</a:t>
            </a:r>
            <a:endParaRPr lang="fr-FR" sz="1600" b="1" dirty="0" smtClean="0">
              <a:latin typeface="Simplified Arabic" pitchFamily="18" charset="-78"/>
              <a:cs typeface="Simplified Arabic" pitchFamily="18" charset="-78"/>
            </a:endParaRPr>
          </a:p>
          <a:p>
            <a:pPr lvl="0" algn="just" rtl="1"/>
            <a:r>
              <a:rPr lang="ar-DZ" sz="1600" b="1" dirty="0" smtClean="0">
                <a:latin typeface="Simplified Arabic" pitchFamily="18" charset="-78"/>
                <a:cs typeface="Simplified Arabic" pitchFamily="18" charset="-78"/>
              </a:rPr>
              <a:t> عند تفسير الخرائط يجب مراعاة المعالجة الصارمة للبيانات، مع احترام قواعد علم </a:t>
            </a:r>
            <a:r>
              <a:rPr lang="ar-DZ" sz="1600" b="1" dirty="0" err="1" smtClean="0">
                <a:latin typeface="Simplified Arabic" pitchFamily="18" charset="-78"/>
                <a:cs typeface="Simplified Arabic" pitchFamily="18" charset="-78"/>
              </a:rPr>
              <a:t>السيميولوجيا</a:t>
            </a:r>
            <a:r>
              <a:rPr lang="ar-DZ" sz="1600" b="1" dirty="0" smtClean="0">
                <a:latin typeface="Simplified Arabic" pitchFamily="18" charset="-78"/>
                <a:cs typeface="Simplified Arabic" pitchFamily="18" charset="-78"/>
              </a:rPr>
              <a:t> والكتابة ومواصفات كتابة الاستنساخ.</a:t>
            </a:r>
            <a:endParaRPr lang="fr-FR" sz="1600" b="1" dirty="0" smtClean="0">
              <a:latin typeface="Simplified Arabic" pitchFamily="18" charset="-78"/>
              <a:cs typeface="Simplified Arabic" pitchFamily="18" charset="-78"/>
            </a:endParaRPr>
          </a:p>
          <a:p>
            <a:pPr algn="just" rtl="1"/>
            <a:endParaRPr lang="ar-BH" sz="1600" b="1" dirty="0" smtClean="0">
              <a:latin typeface="Simplified Arabic" pitchFamily="18" charset="-78"/>
              <a:ea typeface="Calibri" panose="020F0502020204030204" pitchFamily="34" charset="0"/>
              <a:cs typeface="Simplified Arabic" pitchFamily="18" charset="-78"/>
            </a:endParaRPr>
          </a:p>
        </p:txBody>
      </p:sp>
      <p:sp>
        <p:nvSpPr>
          <p:cNvPr id="14" name="ZoneTexte 13"/>
          <p:cNvSpPr txBox="1"/>
          <p:nvPr/>
        </p:nvSpPr>
        <p:spPr>
          <a:xfrm>
            <a:off x="6300192" y="1628800"/>
            <a:ext cx="2592288"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FF0000"/>
            </a:solidFill>
          </a:ln>
        </p:spPr>
        <p:txBody>
          <a:bodyPr wrap="square" rtlCol="0">
            <a:spAutoFit/>
          </a:bodyPr>
          <a:lstStyle/>
          <a:p>
            <a:pPr marL="342900" indent="-342900" algn="just" rtl="1"/>
            <a:r>
              <a:rPr lang="ar-DZ" b="1" dirty="0" err="1" smtClean="0">
                <a:solidFill>
                  <a:srgbClr val="FF0000"/>
                </a:solidFill>
                <a:latin typeface="Simplified Arabic" pitchFamily="18" charset="-78"/>
                <a:cs typeface="Simplified Arabic" pitchFamily="18" charset="-78"/>
              </a:rPr>
              <a:t>1.</a:t>
            </a:r>
            <a:r>
              <a:rPr lang="ar-DZ" b="1" dirty="0" smtClean="0">
                <a:solidFill>
                  <a:srgbClr val="FF0000"/>
                </a:solidFill>
                <a:latin typeface="Simplified Arabic" pitchFamily="18" charset="-78"/>
                <a:cs typeface="Simplified Arabic" pitchFamily="18" charset="-78"/>
              </a:rPr>
              <a:t> </a:t>
            </a:r>
            <a:r>
              <a:rPr lang="ar-SA" b="1" dirty="0" smtClean="0">
                <a:solidFill>
                  <a:srgbClr val="FF0000"/>
                </a:solidFill>
                <a:latin typeface="Simplified Arabic" pitchFamily="18" charset="-78"/>
                <a:cs typeface="Simplified Arabic" pitchFamily="18" charset="-78"/>
              </a:rPr>
              <a:t>اختيار الخريطة الأساسية</a:t>
            </a:r>
            <a:r>
              <a:rPr lang="fr-FR" b="1" dirty="0" smtClean="0">
                <a:solidFill>
                  <a:srgbClr val="FF0000"/>
                </a:solidFill>
                <a:latin typeface="Simplified Arabic" pitchFamily="18" charset="-78"/>
                <a:cs typeface="Simplified Arabic" pitchFamily="18" charset="-78"/>
              </a:rPr>
              <a:t> </a:t>
            </a:r>
            <a:r>
              <a:rPr lang="fr-FR" b="1" dirty="0" err="1" smtClean="0">
                <a:solidFill>
                  <a:srgbClr val="FF0000"/>
                </a:solidFill>
                <a:latin typeface="Simplified Arabic" pitchFamily="18" charset="-78"/>
                <a:cs typeface="Simplified Arabic" pitchFamily="18" charset="-78"/>
              </a:rPr>
              <a:t>Selection</a:t>
            </a:r>
            <a:r>
              <a:rPr lang="fr-FR" b="1" dirty="0" smtClean="0">
                <a:solidFill>
                  <a:srgbClr val="FF0000"/>
                </a:solidFill>
                <a:latin typeface="Simplified Arabic" pitchFamily="18" charset="-78"/>
                <a:cs typeface="Simplified Arabic" pitchFamily="18" charset="-78"/>
              </a:rPr>
              <a:t> d’un fond de carte</a:t>
            </a:r>
            <a:endParaRPr lang="ar-DZ" b="1" dirty="0" smtClean="0">
              <a:solidFill>
                <a:srgbClr val="FF0000"/>
              </a:solidFill>
              <a:latin typeface="Simplified Arabic" pitchFamily="18" charset="-78"/>
              <a:cs typeface="Simplified Arabic" pitchFamily="18" charset="-78"/>
            </a:endParaRPr>
          </a:p>
        </p:txBody>
      </p:sp>
      <p:sp>
        <p:nvSpPr>
          <p:cNvPr id="15" name="ZoneTexte 14"/>
          <p:cNvSpPr txBox="1"/>
          <p:nvPr/>
        </p:nvSpPr>
        <p:spPr>
          <a:xfrm>
            <a:off x="3347864" y="1700808"/>
            <a:ext cx="252028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FF0000"/>
            </a:solidFill>
          </a:ln>
        </p:spPr>
        <p:txBody>
          <a:bodyPr wrap="square" rtlCol="0">
            <a:spAutoFit/>
          </a:bodyPr>
          <a:lstStyle/>
          <a:p>
            <a:pPr marL="342900" indent="-342900" algn="ctr" rtl="1"/>
            <a:r>
              <a:rPr lang="ar-DZ" b="1" dirty="0" err="1" smtClean="0">
                <a:solidFill>
                  <a:srgbClr val="FF0000"/>
                </a:solidFill>
                <a:latin typeface="Simplified Arabic" pitchFamily="18" charset="-78"/>
                <a:cs typeface="Simplified Arabic" pitchFamily="18" charset="-78"/>
              </a:rPr>
              <a:t>2.</a:t>
            </a:r>
            <a:r>
              <a:rPr lang="ar-DZ" b="1" dirty="0" smtClean="0">
                <a:solidFill>
                  <a:srgbClr val="FF0000"/>
                </a:solidFill>
                <a:latin typeface="Simplified Arabic" pitchFamily="18" charset="-78"/>
                <a:cs typeface="Simplified Arabic" pitchFamily="18" charset="-78"/>
              </a:rPr>
              <a:t> الدقة:</a:t>
            </a:r>
            <a:r>
              <a:rPr lang="fr-FR" b="1" dirty="0" smtClean="0">
                <a:solidFill>
                  <a:srgbClr val="FF0000"/>
                </a:solidFill>
                <a:latin typeface="Simplified Arabic" pitchFamily="18" charset="-78"/>
                <a:cs typeface="Simplified Arabic" pitchFamily="18" charset="-78"/>
              </a:rPr>
              <a:t>La Précision</a:t>
            </a:r>
            <a:endParaRPr lang="ar-DZ" b="1" dirty="0" smtClean="0">
              <a:solidFill>
                <a:srgbClr val="FF0000"/>
              </a:solidFill>
              <a:latin typeface="Simplified Arabic" pitchFamily="18" charset="-78"/>
              <a:cs typeface="Simplified Arabic" pitchFamily="18" charset="-78"/>
            </a:endParaRPr>
          </a:p>
        </p:txBody>
      </p:sp>
      <p:sp>
        <p:nvSpPr>
          <p:cNvPr id="16" name="Rectangle 15"/>
          <p:cNvSpPr/>
          <p:nvPr/>
        </p:nvSpPr>
        <p:spPr>
          <a:xfrm>
            <a:off x="1" y="1772816"/>
            <a:ext cx="2771800"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FF0000"/>
            </a:solidFill>
          </a:ln>
        </p:spPr>
        <p:txBody>
          <a:bodyPr wrap="square">
            <a:spAutoFit/>
          </a:bodyPr>
          <a:lstStyle/>
          <a:p>
            <a:pPr lvl="0" algn="ctr" rtl="1"/>
            <a:r>
              <a:rPr lang="ar-DZ" b="1" dirty="0" err="1" smtClean="0">
                <a:solidFill>
                  <a:srgbClr val="FF0000"/>
                </a:solidFill>
                <a:latin typeface="Simplified Arabic" pitchFamily="18" charset="-78"/>
                <a:cs typeface="Simplified Arabic" pitchFamily="18" charset="-78"/>
              </a:rPr>
              <a:t>3.</a:t>
            </a:r>
            <a:r>
              <a:rPr lang="ar-DZ" b="1" dirty="0" smtClean="0">
                <a:solidFill>
                  <a:srgbClr val="FF0000"/>
                </a:solidFill>
                <a:latin typeface="Simplified Arabic" pitchFamily="18" charset="-78"/>
                <a:cs typeface="Simplified Arabic" pitchFamily="18" charset="-78"/>
              </a:rPr>
              <a:t> </a:t>
            </a:r>
            <a:r>
              <a:rPr lang="ar-DZ" b="1" dirty="0" err="1" smtClean="0">
                <a:solidFill>
                  <a:srgbClr val="FF0000"/>
                </a:solidFill>
                <a:latin typeface="Simplified Arabic" pitchFamily="18" charset="-78"/>
                <a:cs typeface="Simplified Arabic" pitchFamily="18" charset="-78"/>
              </a:rPr>
              <a:t>المطابقة </a:t>
            </a:r>
            <a:r>
              <a:rPr lang="ar-DZ" b="1" dirty="0" smtClean="0">
                <a:solidFill>
                  <a:srgbClr val="FF0000"/>
                </a:solidFill>
                <a:latin typeface="Simplified Arabic" pitchFamily="18" charset="-78"/>
                <a:cs typeface="Simplified Arabic" pitchFamily="18" charset="-78"/>
              </a:rPr>
              <a:t>(المشابهة</a:t>
            </a:r>
            <a:r>
              <a:rPr lang="ar-DZ" b="1" dirty="0" err="1" smtClean="0">
                <a:solidFill>
                  <a:srgbClr val="FF0000"/>
                </a:solidFill>
                <a:latin typeface="Simplified Arabic" pitchFamily="18" charset="-78"/>
                <a:cs typeface="Simplified Arabic" pitchFamily="18" charset="-78"/>
              </a:rPr>
              <a:t>) :</a:t>
            </a:r>
            <a:r>
              <a:rPr lang="fr-FR" b="1" dirty="0" smtClean="0">
                <a:solidFill>
                  <a:srgbClr val="FF0000"/>
                </a:solidFill>
                <a:latin typeface="Simplified Arabic" pitchFamily="18" charset="-78"/>
                <a:cs typeface="Simplified Arabic" pitchFamily="18" charset="-78"/>
              </a:rPr>
              <a:t>La Conformité – L’Exactitude</a:t>
            </a:r>
            <a:endParaRPr lang="fr-FR" b="1" dirty="0">
              <a:solidFill>
                <a:srgbClr val="FF0000"/>
              </a:solidFill>
              <a:latin typeface="Simplified Arabic" pitchFamily="18" charset="-78"/>
              <a:cs typeface="Simplified Arabic" pitchFamily="18" charset="-78"/>
            </a:endParaRPr>
          </a:p>
        </p:txBody>
      </p:sp>
      <p:sp>
        <p:nvSpPr>
          <p:cNvPr id="17" name="Rectangle 16"/>
          <p:cNvSpPr/>
          <p:nvPr/>
        </p:nvSpPr>
        <p:spPr>
          <a:xfrm>
            <a:off x="2915816" y="4077072"/>
            <a:ext cx="3240360" cy="2088232"/>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lvl="0" algn="just" rtl="1"/>
            <a:r>
              <a:rPr lang="ar-DZ" sz="1600" b="1" dirty="0" smtClean="0">
                <a:latin typeface="Simplified Arabic" pitchFamily="18" charset="-78"/>
                <a:cs typeface="Simplified Arabic" pitchFamily="18" charset="-78"/>
              </a:rPr>
              <a:t>عمر البيانات والذي يشير إلى تاريخ الإدخال، ولكن يجب أن تعلم أن هذه </a:t>
            </a:r>
            <a:r>
              <a:rPr lang="ar-DZ" sz="1600" b="1" dirty="0" err="1" smtClean="0">
                <a:latin typeface="Simplified Arabic" pitchFamily="18" charset="-78"/>
                <a:cs typeface="Simplified Arabic" pitchFamily="18" charset="-78"/>
              </a:rPr>
              <a:t>الموثوقية</a:t>
            </a:r>
            <a:r>
              <a:rPr lang="ar-DZ" sz="1600" b="1" dirty="0" smtClean="0">
                <a:latin typeface="Simplified Arabic" pitchFamily="18" charset="-78"/>
                <a:cs typeface="Simplified Arabic" pitchFamily="18" charset="-78"/>
              </a:rPr>
              <a:t> تقل  مصداقيتها مع مرور الوقت لأن المعلومات تصبح قديمة، علاوة على ذلك، غير متجانسة حسب </a:t>
            </a:r>
            <a:r>
              <a:rPr lang="ar-DZ" sz="1600" b="1" dirty="0" err="1" smtClean="0">
                <a:latin typeface="Simplified Arabic" pitchFamily="18" charset="-78"/>
                <a:cs typeface="Simplified Arabic" pitchFamily="18" charset="-78"/>
              </a:rPr>
              <a:t>المواضيع .</a:t>
            </a:r>
            <a:endParaRPr lang="fr-FR" sz="1600" b="1" dirty="0" smtClean="0">
              <a:latin typeface="Simplified Arabic" pitchFamily="18" charset="-78"/>
              <a:cs typeface="Simplified Arabic" pitchFamily="18" charset="-78"/>
            </a:endParaRPr>
          </a:p>
          <a:p>
            <a:pPr algn="just"/>
            <a:r>
              <a:rPr lang="ar-DZ" sz="1600" b="1" dirty="0" smtClean="0">
                <a:latin typeface="Simplified Arabic" pitchFamily="18" charset="-78"/>
                <a:cs typeface="Simplified Arabic" pitchFamily="18" charset="-78"/>
              </a:rPr>
              <a:t>قيمة البيانات الموضحة بالمصادر التي تأتي منها مع  طبيعة التقنيات المستخدمة لإدخال البيانات وتفسيرها ومعالجتها</a:t>
            </a:r>
            <a:endParaRPr lang="ar-BH" sz="1600" b="1" dirty="0" smtClean="0">
              <a:latin typeface="Simplified Arabic" pitchFamily="18" charset="-78"/>
              <a:ea typeface="Calibri" panose="020F0502020204030204" pitchFamily="34" charset="0"/>
              <a:cs typeface="Simplified Arabic" pitchFamily="18" charset="-78"/>
            </a:endParaRPr>
          </a:p>
        </p:txBody>
      </p:sp>
      <p:sp>
        <p:nvSpPr>
          <p:cNvPr id="18" name="ZoneTexte 17"/>
          <p:cNvSpPr txBox="1"/>
          <p:nvPr/>
        </p:nvSpPr>
        <p:spPr>
          <a:xfrm>
            <a:off x="6300192" y="5373216"/>
            <a:ext cx="252028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FF0000"/>
            </a:solidFill>
          </a:ln>
        </p:spPr>
        <p:txBody>
          <a:bodyPr wrap="square" rtlCol="0">
            <a:spAutoFit/>
          </a:bodyPr>
          <a:lstStyle/>
          <a:p>
            <a:pPr marL="342900" indent="-342900" algn="ctr" rtl="1"/>
            <a:r>
              <a:rPr lang="ar-DZ" b="1" dirty="0" err="1" smtClean="0">
                <a:solidFill>
                  <a:srgbClr val="FF0000"/>
                </a:solidFill>
                <a:latin typeface="Simplified Arabic" pitchFamily="18" charset="-78"/>
                <a:cs typeface="Simplified Arabic" pitchFamily="18" charset="-78"/>
              </a:rPr>
              <a:t>4.</a:t>
            </a:r>
            <a:r>
              <a:rPr lang="ar-DZ" b="1" dirty="0" smtClean="0">
                <a:solidFill>
                  <a:srgbClr val="FF0000"/>
                </a:solidFill>
                <a:latin typeface="Simplified Arabic" pitchFamily="18" charset="-78"/>
                <a:cs typeface="Simplified Arabic" pitchFamily="18" charset="-78"/>
              </a:rPr>
              <a:t> </a:t>
            </a:r>
            <a:r>
              <a:rPr lang="ar-DZ" b="1" dirty="0" err="1" smtClean="0">
                <a:solidFill>
                  <a:srgbClr val="FF0000"/>
                </a:solidFill>
                <a:latin typeface="Simplified Arabic" pitchFamily="18" charset="-78"/>
                <a:cs typeface="Simplified Arabic" pitchFamily="18" charset="-78"/>
              </a:rPr>
              <a:t>المصداقية:</a:t>
            </a:r>
            <a:r>
              <a:rPr lang="ar-DZ" b="1" dirty="0" smtClean="0">
                <a:solidFill>
                  <a:srgbClr val="FF0000"/>
                </a:solidFill>
                <a:latin typeface="Simplified Arabic" pitchFamily="18" charset="-78"/>
                <a:cs typeface="Simplified Arabic" pitchFamily="18" charset="-78"/>
              </a:rPr>
              <a:t> </a:t>
            </a:r>
            <a:r>
              <a:rPr lang="fr-FR" b="1" dirty="0" smtClean="0">
                <a:solidFill>
                  <a:srgbClr val="FF0000"/>
                </a:solidFill>
                <a:latin typeface="Simplified Arabic" pitchFamily="18" charset="-78"/>
                <a:cs typeface="Simplified Arabic" pitchFamily="18" charset="-78"/>
              </a:rPr>
              <a:t>La Fiabilité</a:t>
            </a:r>
            <a:endParaRPr lang="ar-DZ" b="1" dirty="0" smtClean="0">
              <a:solidFill>
                <a:srgbClr val="FF0000"/>
              </a:solidFill>
              <a:latin typeface="Simplified Arabic" pitchFamily="18" charset="-78"/>
              <a:cs typeface="Simplified Arabic" pitchFamily="18" charset="-78"/>
            </a:endParaRPr>
          </a:p>
        </p:txBody>
      </p:sp>
    </p:spTree>
    <p:custDataLst>
      <p:tags r:id="rId1"/>
    </p:custDataLst>
  </p:cSld>
  <p:clrMapOvr>
    <a:masterClrMapping/>
  </p:clrMapOvr>
  <p:transition advTm="1487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DZ" sz="2000" b="1" dirty="0" err="1" smtClean="0">
                <a:latin typeface="Sakkal Majalla" panose="02000000000000000000" pitchFamily="2" charset="-78"/>
                <a:cs typeface="Sakkal Majalla" panose="02000000000000000000" pitchFamily="2" charset="-78"/>
              </a:rPr>
              <a:t>كارتوغرافيا</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26" name="Rectangle 2"/>
          <p:cNvSpPr>
            <a:spLocks noChangeArrowheads="1"/>
          </p:cNvSpPr>
          <p:nvPr/>
        </p:nvSpPr>
        <p:spPr bwMode="auto">
          <a:xfrm>
            <a:off x="5292080" y="1268760"/>
            <a:ext cx="3384376"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buFontTx/>
              <a:buChar char="•"/>
            </a:pPr>
            <a:r>
              <a:rPr kumimoji="0" lang="en-US" sz="2000" b="1" i="0" u="none" strike="noStrike" cap="none" normalizeH="0" baseline="0" dirty="0" smtClean="0">
                <a:ln>
                  <a:noFill/>
                </a:ln>
                <a:solidFill>
                  <a:srgbClr val="FF0000"/>
                </a:solidFill>
                <a:effectLst/>
                <a:latin typeface="Simplified Arabic" pitchFamily="18" charset="-78"/>
                <a:ea typeface="+mn-ea" charset="0"/>
                <a:cs typeface="Simplified Arabic" pitchFamily="18" charset="-78"/>
              </a:rPr>
              <a:t> </a:t>
            </a:r>
            <a:r>
              <a:rPr kumimoji="0" lang="ar-DZ" sz="2000" b="1" i="0" u="none" strike="noStrike" cap="none" normalizeH="0" baseline="0" dirty="0" err="1" smtClean="0">
                <a:ln>
                  <a:noFill/>
                </a:ln>
                <a:solidFill>
                  <a:srgbClr val="FF0000"/>
                </a:solidFill>
                <a:effectLst/>
                <a:latin typeface="Simplified Arabic" pitchFamily="18" charset="-78"/>
                <a:ea typeface="+mn-ea" charset="0"/>
                <a:cs typeface="Simplified Arabic" pitchFamily="18" charset="-78"/>
              </a:rPr>
              <a:t>6.</a:t>
            </a:r>
            <a:r>
              <a:rPr kumimoji="0" lang="ar-DZ" sz="2000" b="1" i="0" u="none" strike="noStrike" cap="none" normalizeH="0" baseline="0" dirty="0" smtClean="0">
                <a:ln>
                  <a:noFill/>
                </a:ln>
                <a:solidFill>
                  <a:srgbClr val="FF0000"/>
                </a:solidFill>
                <a:effectLst/>
                <a:latin typeface="Simplified Arabic" pitchFamily="18" charset="-78"/>
                <a:ea typeface="+mn-ea" charset="0"/>
                <a:cs typeface="Simplified Arabic" pitchFamily="18" charset="-78"/>
              </a:rPr>
              <a:t> </a:t>
            </a:r>
            <a:r>
              <a:rPr lang="ar-SA" sz="2000" b="1" dirty="0" smtClean="0">
                <a:solidFill>
                  <a:srgbClr val="FF0000"/>
                </a:solidFill>
                <a:latin typeface="Simplified Arabic" pitchFamily="18" charset="-78"/>
                <a:cs typeface="Simplified Arabic" pitchFamily="18" charset="-78"/>
              </a:rPr>
              <a:t>الإخراج والطباعة </a:t>
            </a:r>
            <a:endParaRPr kumimoji="0" lang="ar-IQ" sz="2000" b="1" i="0" u="none" strike="noStrike" cap="none" normalizeH="0" baseline="0" dirty="0" smtClean="0">
              <a:ln>
                <a:noFill/>
              </a:ln>
              <a:solidFill>
                <a:srgbClr val="FF0000"/>
              </a:solidFill>
              <a:effectLst/>
              <a:latin typeface="Simplified Arabic" pitchFamily="18" charset="-78"/>
              <a:cs typeface="Simplified Arabic" pitchFamily="18" charset="-78"/>
            </a:endParaRPr>
          </a:p>
        </p:txBody>
      </p:sp>
      <p:sp>
        <p:nvSpPr>
          <p:cNvPr id="13" name="ZoneTexte 12"/>
          <p:cNvSpPr txBox="1"/>
          <p:nvPr/>
        </p:nvSpPr>
        <p:spPr>
          <a:xfrm>
            <a:off x="251520" y="1124744"/>
            <a:ext cx="4536504"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rtl="1"/>
            <a:r>
              <a:rPr lang="fr-FR" sz="2000" dirty="0" smtClean="0">
                <a:latin typeface="Simplified Arabic" pitchFamily="18" charset="-78"/>
                <a:cs typeface="Simplified Arabic" pitchFamily="18" charset="-78"/>
              </a:rPr>
              <a:t>•</a:t>
            </a:r>
            <a:r>
              <a:rPr lang="ar-SA" sz="2000" dirty="0" smtClean="0">
                <a:latin typeface="Simplified Arabic" pitchFamily="18" charset="-78"/>
                <a:cs typeface="Simplified Arabic" pitchFamily="18" charset="-78"/>
              </a:rPr>
              <a:t>تعد المرحلة الأخيرة في إنتاج الخريطة ويتم فيها وضع الشكل النهائي للخريطة قبل طباعتها، ويتم الإخراج بالطريقة التقليدية في الخرائط الورقية كالتالي</a:t>
            </a:r>
            <a:r>
              <a:rPr lang="ar-DZ" sz="2000" dirty="0" err="1" smtClean="0">
                <a:latin typeface="Simplified Arabic" pitchFamily="18" charset="-78"/>
                <a:cs typeface="Simplified Arabic" pitchFamily="18" charset="-78"/>
              </a:rPr>
              <a:t>:</a:t>
            </a:r>
            <a:r>
              <a:rPr lang="ar-DZ" sz="2000" dirty="0" smtClean="0">
                <a:latin typeface="Simplified Arabic" pitchFamily="18" charset="-78"/>
                <a:cs typeface="Simplified Arabic" pitchFamily="18" charset="-78"/>
              </a:rPr>
              <a:t> </a:t>
            </a:r>
            <a:endParaRPr lang="fr-FR" sz="2000" dirty="0">
              <a:latin typeface="Simplified Arabic" pitchFamily="18" charset="-78"/>
              <a:cs typeface="Simplified Arabic" pitchFamily="18" charset="-78"/>
            </a:endParaRPr>
          </a:p>
        </p:txBody>
      </p:sp>
      <p:sp>
        <p:nvSpPr>
          <p:cNvPr id="14" name="ZoneTexte 13"/>
          <p:cNvSpPr txBox="1"/>
          <p:nvPr/>
        </p:nvSpPr>
        <p:spPr>
          <a:xfrm>
            <a:off x="395536" y="2996952"/>
            <a:ext cx="8424936"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rtl="1">
              <a:buFont typeface="Wingdings" pitchFamily="2" charset="2"/>
              <a:buChar char="ü"/>
            </a:pPr>
            <a:r>
              <a:rPr lang="ar-SA" sz="2400" dirty="0" smtClean="0">
                <a:latin typeface="Simplified Arabic" pitchFamily="18" charset="-78"/>
                <a:cs typeface="Simplified Arabic" pitchFamily="18" charset="-78"/>
              </a:rPr>
              <a:t>يتم اختيار افضل مكان لوضع الرموز و مكان مناسب لوضع اتجاه الشمال.</a:t>
            </a:r>
            <a:endParaRPr lang="fr-FR" sz="2400" dirty="0" smtClean="0">
              <a:latin typeface="Simplified Arabic" pitchFamily="18" charset="-78"/>
              <a:cs typeface="Simplified Arabic" pitchFamily="18" charset="-78"/>
            </a:endParaRPr>
          </a:p>
          <a:p>
            <a:pPr lvl="0" algn="just" rtl="1">
              <a:buFont typeface="Wingdings" pitchFamily="2" charset="2"/>
              <a:buChar char="ü"/>
            </a:pPr>
            <a:r>
              <a:rPr lang="ar-SA" sz="2400" dirty="0" smtClean="0">
                <a:latin typeface="Simplified Arabic" pitchFamily="18" charset="-78"/>
                <a:cs typeface="Simplified Arabic" pitchFamily="18" charset="-78"/>
              </a:rPr>
              <a:t>تحديد المكان المناسب لوضع مفتاح الخريطة.</a:t>
            </a:r>
            <a:endParaRPr lang="fr-FR" sz="2400" dirty="0" smtClean="0">
              <a:latin typeface="Simplified Arabic" pitchFamily="18" charset="-78"/>
              <a:cs typeface="Simplified Arabic" pitchFamily="18" charset="-78"/>
            </a:endParaRPr>
          </a:p>
          <a:p>
            <a:pPr lvl="0" algn="just" rtl="1">
              <a:buFont typeface="Wingdings" pitchFamily="2" charset="2"/>
              <a:buChar char="ü"/>
            </a:pPr>
            <a:r>
              <a:rPr lang="ar-SA" sz="2400" dirty="0" smtClean="0">
                <a:latin typeface="Simplified Arabic" pitchFamily="18" charset="-78"/>
                <a:cs typeface="Simplified Arabic" pitchFamily="18" charset="-78"/>
              </a:rPr>
              <a:t>لإخراج النهائي لشبكة إحداثيات الخريطة</a:t>
            </a:r>
            <a:r>
              <a:rPr lang="fr-FR" sz="2400"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خطوط الطول ودوائر العرض</a:t>
            </a:r>
            <a:r>
              <a:rPr lang="fr-FR" sz="2400" dirty="0" smtClean="0">
                <a:latin typeface="Simplified Arabic" pitchFamily="18" charset="-78"/>
                <a:cs typeface="Simplified Arabic" pitchFamily="18" charset="-78"/>
              </a:rPr>
              <a:t>(</a:t>
            </a:r>
            <a:r>
              <a:rPr lang="ar-SA" sz="2400" dirty="0" smtClean="0">
                <a:latin typeface="Simplified Arabic" pitchFamily="18" charset="-78"/>
                <a:cs typeface="Simplified Arabic" pitchFamily="18" charset="-78"/>
              </a:rPr>
              <a:t>وفقا للمسقط المختار.</a:t>
            </a:r>
            <a:endParaRPr lang="fr-FR" sz="2400" dirty="0" smtClean="0">
              <a:latin typeface="Simplified Arabic" pitchFamily="18" charset="-78"/>
              <a:cs typeface="Simplified Arabic" pitchFamily="18" charset="-78"/>
            </a:endParaRPr>
          </a:p>
          <a:p>
            <a:pPr lvl="0" algn="just" rtl="1">
              <a:buFont typeface="Wingdings" pitchFamily="2" charset="2"/>
              <a:buChar char="ü"/>
            </a:pPr>
            <a:r>
              <a:rPr lang="ar-SA" sz="2400" dirty="0" smtClean="0">
                <a:latin typeface="Simplified Arabic" pitchFamily="18" charset="-78"/>
                <a:cs typeface="Simplified Arabic" pitchFamily="18" charset="-78"/>
              </a:rPr>
              <a:t>تصميم مقياس الرسم  و رسم إطار الخريطة.</a:t>
            </a:r>
            <a:endParaRPr lang="fr-FR" sz="2400" dirty="0" smtClean="0">
              <a:latin typeface="Simplified Arabic" pitchFamily="18" charset="-78"/>
              <a:cs typeface="Simplified Arabic" pitchFamily="18" charset="-78"/>
            </a:endParaRPr>
          </a:p>
          <a:p>
            <a:pPr lvl="0" algn="just" rtl="1">
              <a:buFont typeface="Wingdings" pitchFamily="2" charset="2"/>
              <a:buChar char="ü"/>
            </a:pPr>
            <a:r>
              <a:rPr lang="ar-SA" sz="2400" dirty="0" smtClean="0">
                <a:latin typeface="Simplified Arabic" pitchFamily="18" charset="-78"/>
                <a:cs typeface="Simplified Arabic" pitchFamily="18" charset="-78"/>
              </a:rPr>
              <a:t>كتابة عنوان الخريطة و كتابة مصدر الخريطة.</a:t>
            </a:r>
            <a:endParaRPr lang="fr-FR" sz="2400" dirty="0" smtClean="0">
              <a:latin typeface="Simplified Arabic" pitchFamily="18" charset="-78"/>
              <a:cs typeface="Simplified Arabic" pitchFamily="18" charset="-78"/>
            </a:endParaRPr>
          </a:p>
          <a:p>
            <a:pPr algn="ctr" rtl="1"/>
            <a:r>
              <a:rPr lang="ar-SA" sz="2400" b="1" dirty="0" smtClean="0">
                <a:latin typeface="Simplified Arabic" pitchFamily="18" charset="-78"/>
                <a:cs typeface="Simplified Arabic" pitchFamily="18" charset="-78"/>
              </a:rPr>
              <a:t>بعدها تًصبح اًلخريطة جًاهزة لًلطباعة</a:t>
            </a:r>
            <a:endParaRPr lang="fr-FR" sz="2400" dirty="0">
              <a:latin typeface="Simplified Arabic" pitchFamily="18" charset="-78"/>
              <a:cs typeface="Simplified Arabic" pitchFamily="18" charset="-78"/>
            </a:endParaRPr>
          </a:p>
        </p:txBody>
      </p:sp>
      <p:sp>
        <p:nvSpPr>
          <p:cNvPr id="15" name="Flèche à trois pointes 14"/>
          <p:cNvSpPr/>
          <p:nvPr/>
        </p:nvSpPr>
        <p:spPr>
          <a:xfrm rot="10800000">
            <a:off x="4932041" y="2204864"/>
            <a:ext cx="2016223" cy="720079"/>
          </a:xfrm>
          <a:prstGeom prst="leftRigh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cSld>
  <p:clrMapOvr>
    <a:masterClrMapping/>
  </p:clrMapOvr>
  <p:transition advTm="58937"/>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4"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5"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p:cNvSpPr txBox="1"/>
          <p:nvPr/>
        </p:nvSpPr>
        <p:spPr>
          <a:xfrm>
            <a:off x="395536" y="980728"/>
            <a:ext cx="7488832" cy="720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fr-FR" sz="2000" b="1" dirty="0" smtClean="0"/>
              <a:t> </a:t>
            </a:r>
            <a:r>
              <a:rPr lang="ar-SA" sz="2000" b="1" dirty="0" smtClean="0"/>
              <a:t>المتغيرات البصرية </a:t>
            </a:r>
            <a:r>
              <a:rPr lang="ar-SA" sz="2000" b="1" dirty="0" err="1" smtClean="0"/>
              <a:t>والسيميولوجية</a:t>
            </a:r>
            <a:r>
              <a:rPr lang="ar-SA" sz="2000" b="1" dirty="0" smtClean="0"/>
              <a:t> الرسومية للخرائط </a:t>
            </a:r>
            <a:endParaRPr lang="fr-FR" sz="2000" b="1" dirty="0" smtClean="0"/>
          </a:p>
          <a:p>
            <a:pPr algn="ctr" rtl="1"/>
            <a:r>
              <a:rPr lang="fr-FR" sz="2000" b="1" dirty="0" smtClean="0"/>
              <a:t>LES VARIABLES VISUELLES ET LA SEMIOLOGIE GRAPHIQUE</a:t>
            </a:r>
          </a:p>
          <a:p>
            <a:pPr algn="r" rtl="1"/>
            <a:endParaRPr lang="fr-FR" sz="2000" b="1" dirty="0"/>
          </a:p>
        </p:txBody>
      </p:sp>
      <p:sp>
        <p:nvSpPr>
          <p:cNvPr id="8" name="ZoneTexte 7"/>
          <p:cNvSpPr txBox="1"/>
          <p:nvPr/>
        </p:nvSpPr>
        <p:spPr>
          <a:xfrm>
            <a:off x="4788024" y="2708920"/>
            <a:ext cx="4067944" cy="2862322"/>
          </a:xfrm>
          <a:prstGeom prst="rect">
            <a:avLst/>
          </a:prstGeom>
          <a:solidFill>
            <a:schemeClr val="accent3">
              <a:lumMod val="60000"/>
              <a:lumOff val="40000"/>
            </a:schemeClr>
          </a:solidFill>
        </p:spPr>
        <p:txBody>
          <a:bodyPr wrap="square" rtlCol="0">
            <a:spAutoFit/>
          </a:bodyPr>
          <a:lstStyle/>
          <a:p>
            <a:pPr algn="just" rtl="1"/>
            <a:r>
              <a:rPr lang="ar-SA" sz="2000" dirty="0" smtClean="0">
                <a:latin typeface="Simplified Arabic" pitchFamily="18" charset="-78"/>
                <a:cs typeface="Simplified Arabic" pitchFamily="18" charset="-78"/>
              </a:rPr>
              <a:t>عرفها</a:t>
            </a:r>
            <a:r>
              <a:rPr lang="ar-SA" sz="2000" b="1" dirty="0" smtClean="0">
                <a:latin typeface="Simplified Arabic" pitchFamily="18" charset="-78"/>
                <a:cs typeface="Simplified Arabic" pitchFamily="18" charset="-78"/>
              </a:rPr>
              <a:t> جاك </a:t>
            </a:r>
            <a:r>
              <a:rPr lang="ar-SA" sz="2000" b="1" dirty="0" err="1" smtClean="0">
                <a:latin typeface="Simplified Arabic" pitchFamily="18" charset="-78"/>
                <a:cs typeface="Simplified Arabic" pitchFamily="18" charset="-78"/>
              </a:rPr>
              <a:t>بيرتن</a:t>
            </a:r>
            <a:r>
              <a:rPr lang="ar-SA" sz="2000" b="1" dirty="0" smtClean="0">
                <a:latin typeface="Simplified Arabic" pitchFamily="18" charset="-78"/>
                <a:cs typeface="Simplified Arabic" pitchFamily="18" charset="-78"/>
              </a:rPr>
              <a:t> (1967)</a:t>
            </a:r>
            <a:r>
              <a:rPr lang="ar-SA" sz="2000" dirty="0" smtClean="0">
                <a:latin typeface="Simplified Arabic" pitchFamily="18" charset="-78"/>
                <a:cs typeface="Simplified Arabic" pitchFamily="18" charset="-78"/>
              </a:rPr>
              <a:t> </a:t>
            </a:r>
            <a:r>
              <a:rPr lang="ar-SA" sz="2000" dirty="0" err="1" smtClean="0">
                <a:latin typeface="Simplified Arabic" pitchFamily="18" charset="-78"/>
                <a:cs typeface="Simplified Arabic" pitchFamily="18" charset="-78"/>
              </a:rPr>
              <a:t>بأنها </a:t>
            </a:r>
            <a:r>
              <a:rPr lang="ar-SA" sz="2000" dirty="0" smtClean="0">
                <a:latin typeface="Simplified Arabic" pitchFamily="18" charset="-78"/>
                <a:cs typeface="Simplified Arabic" pitchFamily="18" charset="-78"/>
              </a:rPr>
              <a:t>“</a:t>
            </a:r>
            <a:r>
              <a:rPr lang="ar-SA" sz="2000" b="1" dirty="0" smtClean="0">
                <a:latin typeface="Simplified Arabic" pitchFamily="18" charset="-78"/>
                <a:cs typeface="Simplified Arabic" pitchFamily="18" charset="-78"/>
              </a:rPr>
              <a:t>السيميولوجيا الرسومية هي مجموعة من القواعد التي تسمح باستخدام نظام رسومي من الإشارات لنقل </a:t>
            </a:r>
            <a:r>
              <a:rPr lang="ar-SA" sz="2000" b="1" dirty="0" err="1" smtClean="0">
                <a:latin typeface="Simplified Arabic" pitchFamily="18" charset="-78"/>
                <a:cs typeface="Simplified Arabic" pitchFamily="18" charset="-78"/>
              </a:rPr>
              <a:t>المعلومات</a:t>
            </a:r>
            <a:r>
              <a:rPr lang="ar-SA" sz="2000" dirty="0" err="1" smtClean="0">
                <a:latin typeface="Simplified Arabic" pitchFamily="18" charset="-78"/>
                <a:cs typeface="Simplified Arabic" pitchFamily="18" charset="-78"/>
              </a:rPr>
              <a:t>”.</a:t>
            </a:r>
            <a:r>
              <a:rPr lang="ar-SA" sz="2000" dirty="0" smtClean="0">
                <a:latin typeface="Simplified Arabic" pitchFamily="18" charset="-78"/>
                <a:cs typeface="Simplified Arabic" pitchFamily="18" charset="-78"/>
              </a:rPr>
              <a:t> نحن نتحدث عن اللغة الرسومية أو رسم </a:t>
            </a:r>
            <a:r>
              <a:rPr lang="ar-SA" sz="2000" dirty="0" err="1" smtClean="0">
                <a:latin typeface="Simplified Arabic" pitchFamily="18" charset="-78"/>
                <a:cs typeface="Simplified Arabic" pitchFamily="18" charset="-78"/>
              </a:rPr>
              <a:t>الخرائط.</a:t>
            </a:r>
            <a:r>
              <a:rPr lang="ar-SA" sz="2000" dirty="0" smtClean="0">
                <a:latin typeface="Simplified Arabic" pitchFamily="18" charset="-78"/>
                <a:cs typeface="Simplified Arabic" pitchFamily="18" charset="-78"/>
              </a:rPr>
              <a:t> تتكون لغة رسم الخرائط هذه من مجموعة من العلامات الأولية لتكوين أشكال بناءً على  ستة متغيرات </a:t>
            </a:r>
            <a:r>
              <a:rPr lang="ar-SA" sz="2000" dirty="0" err="1" smtClean="0">
                <a:latin typeface="Simplified Arabic" pitchFamily="18" charset="-78"/>
                <a:cs typeface="Simplified Arabic" pitchFamily="18" charset="-78"/>
              </a:rPr>
              <a:t>بصرية.</a:t>
            </a:r>
            <a:r>
              <a:rPr lang="ar-SA" sz="2000" dirty="0" smtClean="0">
                <a:latin typeface="Simplified Arabic" pitchFamily="18" charset="-78"/>
                <a:cs typeface="Simplified Arabic" pitchFamily="18" charset="-78"/>
              </a:rPr>
              <a:t> العلامات الرسومية الأساسية هي النقطة والخط والمساحة.</a:t>
            </a:r>
            <a:endParaRPr lang="fr-FR" sz="2000" dirty="0" smtClean="0">
              <a:latin typeface="Simplified Arabic" pitchFamily="18" charset="-78"/>
              <a:cs typeface="Simplified Arabic" pitchFamily="18" charset="-78"/>
            </a:endParaRPr>
          </a:p>
          <a:p>
            <a:pPr algn="just" rtl="1"/>
            <a:r>
              <a:rPr lang="en-US" sz="2000" dirty="0" smtClean="0">
                <a:latin typeface="Simplified Arabic" pitchFamily="18" charset="-78"/>
                <a:cs typeface="Simplified Arabic" pitchFamily="18" charset="-78"/>
              </a:rPr>
              <a:t>.</a:t>
            </a:r>
            <a:endParaRPr lang="fr-FR" sz="2000" dirty="0">
              <a:latin typeface="Simplified Arabic" pitchFamily="18" charset="-78"/>
              <a:cs typeface="Simplified Arabic" pitchFamily="18" charset="-78"/>
            </a:endParaRPr>
          </a:p>
        </p:txBody>
      </p:sp>
      <p:sp>
        <p:nvSpPr>
          <p:cNvPr id="9" name="ZoneTexte 8"/>
          <p:cNvSpPr txBox="1"/>
          <p:nvPr/>
        </p:nvSpPr>
        <p:spPr>
          <a:xfrm>
            <a:off x="5868144" y="1916832"/>
            <a:ext cx="2592288" cy="400110"/>
          </a:xfrm>
          <a:prstGeom prst="rect">
            <a:avLst/>
          </a:prstGeom>
          <a:solidFill>
            <a:schemeClr val="accent1">
              <a:lumMod val="20000"/>
              <a:lumOff val="80000"/>
            </a:schemeClr>
          </a:solidFill>
          <a:ln>
            <a:solidFill>
              <a:srgbClr val="FF0000"/>
            </a:solidFill>
          </a:ln>
        </p:spPr>
        <p:txBody>
          <a:bodyPr wrap="square" rtlCol="0">
            <a:spAutoFit/>
          </a:bodyPr>
          <a:lstStyle/>
          <a:p>
            <a:pPr algn="r"/>
            <a:r>
              <a:rPr lang="ar-SA" sz="2000" b="1" dirty="0" smtClean="0">
                <a:solidFill>
                  <a:srgbClr val="FF0000"/>
                </a:solidFill>
                <a:latin typeface="Simplified Arabic" pitchFamily="18" charset="-78"/>
                <a:cs typeface="Simplified Arabic" pitchFamily="18" charset="-78"/>
              </a:rPr>
              <a:t>السيميولوجيا </a:t>
            </a:r>
            <a:r>
              <a:rPr lang="ar-SA" sz="2000" b="1" dirty="0" err="1" smtClean="0">
                <a:solidFill>
                  <a:srgbClr val="FF0000"/>
                </a:solidFill>
                <a:latin typeface="Simplified Arabic" pitchFamily="18" charset="-78"/>
                <a:cs typeface="Simplified Arabic" pitchFamily="18" charset="-78"/>
              </a:rPr>
              <a:t>الرسومية:</a:t>
            </a:r>
            <a:r>
              <a:rPr lang="ar-SA" sz="2000" b="1" dirty="0" smtClean="0">
                <a:solidFill>
                  <a:srgbClr val="FF0000"/>
                </a:solidFill>
                <a:latin typeface="Simplified Arabic" pitchFamily="18" charset="-78"/>
                <a:cs typeface="Simplified Arabic" pitchFamily="18" charset="-78"/>
              </a:rPr>
              <a:t> </a:t>
            </a:r>
            <a:r>
              <a:rPr lang="ar-DZ" sz="2000" b="1" dirty="0" err="1" smtClean="0">
                <a:solidFill>
                  <a:srgbClr val="FF0000"/>
                </a:solidFill>
                <a:latin typeface="Simplified Arabic" pitchFamily="18" charset="-78"/>
                <a:cs typeface="Simplified Arabic" pitchFamily="18" charset="-78"/>
              </a:rPr>
              <a:t>1.</a:t>
            </a:r>
            <a:r>
              <a:rPr lang="ar-DZ" sz="2000" b="1" dirty="0" smtClean="0">
                <a:solidFill>
                  <a:srgbClr val="FF0000"/>
                </a:solidFill>
                <a:latin typeface="Simplified Arabic" pitchFamily="18" charset="-78"/>
                <a:cs typeface="Simplified Arabic" pitchFamily="18" charset="-78"/>
              </a:rPr>
              <a:t> </a:t>
            </a:r>
            <a:endParaRPr lang="fr-FR" sz="2000" b="1" dirty="0">
              <a:solidFill>
                <a:srgbClr val="FF0000"/>
              </a:solidFill>
              <a:latin typeface="Simplified Arabic" pitchFamily="18" charset="-78"/>
              <a:cs typeface="Simplified Arabic" pitchFamily="18" charset="-78"/>
            </a:endParaRPr>
          </a:p>
        </p:txBody>
      </p:sp>
      <p:sp>
        <p:nvSpPr>
          <p:cNvPr id="10" name="ZoneTexte 9"/>
          <p:cNvSpPr txBox="1"/>
          <p:nvPr/>
        </p:nvSpPr>
        <p:spPr>
          <a:xfrm>
            <a:off x="323528" y="2852936"/>
            <a:ext cx="4067944" cy="2246769"/>
          </a:xfrm>
          <a:prstGeom prst="rect">
            <a:avLst/>
          </a:prstGeom>
          <a:solidFill>
            <a:schemeClr val="accent3">
              <a:lumMod val="60000"/>
              <a:lumOff val="40000"/>
            </a:schemeClr>
          </a:solidFill>
        </p:spPr>
        <p:txBody>
          <a:bodyPr wrap="square" rtlCol="0">
            <a:spAutoFit/>
          </a:bodyPr>
          <a:lstStyle/>
          <a:p>
            <a:pPr algn="just" rtl="1"/>
            <a:r>
              <a:rPr lang="ar-SA" sz="2000" dirty="0" smtClean="0">
                <a:latin typeface="Simplified Arabic" pitchFamily="18" charset="-78"/>
                <a:cs typeface="Simplified Arabic" pitchFamily="18" charset="-78"/>
              </a:rPr>
              <a:t>يمكن تعريف</a:t>
            </a:r>
            <a:r>
              <a:rPr lang="ar-DZ" sz="2000" dirty="0" smtClean="0">
                <a:latin typeface="Simplified Arabic" pitchFamily="18" charset="-78"/>
                <a:cs typeface="Simplified Arabic" pitchFamily="18" charset="-78"/>
              </a:rPr>
              <a:t>ها</a:t>
            </a:r>
            <a:r>
              <a:rPr lang="ar-SA" sz="2000" dirty="0" smtClean="0">
                <a:latin typeface="Simplified Arabic" pitchFamily="18" charset="-78"/>
                <a:cs typeface="Simplified Arabic" pitchFamily="18" charset="-78"/>
              </a:rPr>
              <a:t> أيضًا على </a:t>
            </a:r>
            <a:r>
              <a:rPr lang="ar-SA" sz="2000" b="1" dirty="0" smtClean="0">
                <a:latin typeface="Simplified Arabic" pitchFamily="18" charset="-78"/>
                <a:cs typeface="Simplified Arabic" pitchFamily="18" charset="-78"/>
              </a:rPr>
              <a:t>أنها دراسة العلامات ومعانيها، وهي لغة تهدف إلى نقل المعلومات الصحيحة والحصول على صورة </a:t>
            </a:r>
            <a:r>
              <a:rPr lang="ar-SA" sz="2000" b="1" dirty="0" err="1" smtClean="0">
                <a:latin typeface="Simplified Arabic" pitchFamily="18" charset="-78"/>
                <a:cs typeface="Simplified Arabic" pitchFamily="18" charset="-78"/>
              </a:rPr>
              <a:t>خرائطية</a:t>
            </a:r>
            <a:r>
              <a:rPr lang="ar-SA" sz="2000" b="1" dirty="0" smtClean="0">
                <a:latin typeface="Simplified Arabic" pitchFamily="18" charset="-78"/>
                <a:cs typeface="Simplified Arabic" pitchFamily="18" charset="-78"/>
              </a:rPr>
              <a:t> يسهل على القارئ الوصول </a:t>
            </a:r>
            <a:r>
              <a:rPr lang="ar-SA" sz="2000" b="1" dirty="0" err="1" smtClean="0">
                <a:latin typeface="Simplified Arabic" pitchFamily="18" charset="-78"/>
                <a:cs typeface="Simplified Arabic" pitchFamily="18" charset="-78"/>
              </a:rPr>
              <a:t>إليها </a:t>
            </a:r>
            <a:r>
              <a:rPr lang="ar-SA" sz="2000" b="1" dirty="0" smtClean="0">
                <a:latin typeface="Simplified Arabic" pitchFamily="18" charset="-78"/>
                <a:cs typeface="Simplified Arabic" pitchFamily="18" charset="-78"/>
              </a:rPr>
              <a:t>(تسهل التواصل) باستخدام أدوات </a:t>
            </a:r>
            <a:r>
              <a:rPr lang="ar-SA" sz="2000" b="1" dirty="0" err="1" smtClean="0">
                <a:latin typeface="Simplified Arabic" pitchFamily="18" charset="-78"/>
                <a:cs typeface="Simplified Arabic" pitchFamily="18" charset="-78"/>
              </a:rPr>
              <a:t>رسومية</a:t>
            </a:r>
            <a:r>
              <a:rPr lang="ar-SA" sz="2000" b="1" dirty="0" smtClean="0">
                <a:latin typeface="Simplified Arabic" pitchFamily="18" charset="-78"/>
                <a:cs typeface="Simplified Arabic" pitchFamily="18" charset="-78"/>
              </a:rPr>
              <a:t> تسمى المتغيرات البصرية.</a:t>
            </a:r>
            <a:endParaRPr lang="fr-FR" sz="2000" dirty="0" smtClean="0">
              <a:latin typeface="Simplified Arabic" pitchFamily="18" charset="-78"/>
              <a:cs typeface="Simplified Arabic" pitchFamily="18" charset="-78"/>
            </a:endParaRPr>
          </a:p>
          <a:p>
            <a:pPr algn="just" rtl="1"/>
            <a:r>
              <a:rPr lang="en-US" sz="2000" dirty="0" smtClean="0">
                <a:latin typeface="Simplified Arabic" pitchFamily="18" charset="-78"/>
                <a:cs typeface="Simplified Arabic" pitchFamily="18" charset="-78"/>
              </a:rPr>
              <a:t>.</a:t>
            </a:r>
            <a:endParaRPr lang="fr-FR" sz="2000" dirty="0">
              <a:latin typeface="Simplified Arabic" pitchFamily="18" charset="-78"/>
              <a:cs typeface="Simplified Arabic" pitchFamily="18" charset="-78"/>
            </a:endParaRPr>
          </a:p>
        </p:txBody>
      </p:sp>
      <p:sp>
        <p:nvSpPr>
          <p:cNvPr id="13" name="Double flèche horizontale 12"/>
          <p:cNvSpPr/>
          <p:nvPr/>
        </p:nvSpPr>
        <p:spPr>
          <a:xfrm>
            <a:off x="3347864" y="2204864"/>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advTm="7362"/>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err="1" smtClean="0">
                <a:latin typeface="Sakkal Majalla" panose="02000000000000000000" pitchFamily="2" charset="-78"/>
                <a:cs typeface="Sakkal Majalla" panose="02000000000000000000" pitchFamily="2" charset="-78"/>
              </a:rPr>
              <a:t>علمكارتوغرافيا</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0" y="692696"/>
            <a:ext cx="856895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IQ" sz="2000" dirty="0">
                <a:solidFill>
                  <a:schemeClr val="tx1"/>
                </a:solidFill>
              </a:rPr>
              <a:t> </a:t>
            </a:r>
            <a:r>
              <a:rPr lang="ar-SA" sz="2000" b="1" dirty="0" smtClean="0">
                <a:solidFill>
                  <a:schemeClr val="tx1"/>
                </a:solidFill>
              </a:rPr>
              <a:t> </a:t>
            </a:r>
            <a:r>
              <a:rPr lang="ar-DZ" sz="2000" b="1" dirty="0" smtClean="0">
                <a:solidFill>
                  <a:schemeClr val="tx1"/>
                </a:solidFill>
              </a:rPr>
              <a:t>2.</a:t>
            </a:r>
            <a:r>
              <a:rPr lang="ar-SA" sz="2000" b="1" dirty="0" smtClean="0">
                <a:solidFill>
                  <a:schemeClr val="tx1"/>
                </a:solidFill>
              </a:rPr>
              <a:t>انواع توطين المتغيرات </a:t>
            </a:r>
            <a:r>
              <a:rPr lang="ar-SA" sz="2000" b="1" dirty="0" err="1" smtClean="0">
                <a:solidFill>
                  <a:schemeClr val="tx1"/>
                </a:solidFill>
              </a:rPr>
              <a:t>البصرية</a:t>
            </a:r>
            <a:r>
              <a:rPr lang="ar-SA" sz="2000" dirty="0" err="1" smtClean="0">
                <a:solidFill>
                  <a:schemeClr val="tx1"/>
                </a:solidFill>
              </a:rPr>
              <a:t>:</a:t>
            </a:r>
            <a:r>
              <a:rPr lang="ar-SA" sz="2000" dirty="0" smtClean="0">
                <a:solidFill>
                  <a:schemeClr val="tx1"/>
                </a:solidFill>
              </a:rPr>
              <a:t>  </a:t>
            </a:r>
            <a:r>
              <a:rPr lang="fr-FR" sz="2000" b="1" dirty="0" smtClean="0">
                <a:solidFill>
                  <a:schemeClr val="tx1"/>
                </a:solidFill>
              </a:rPr>
              <a:t>Types de localisation des variables visuelles</a:t>
            </a:r>
            <a:endParaRPr lang="fr-FR" sz="2000" dirty="0">
              <a:solidFill>
                <a:schemeClr val="tx1"/>
              </a:solidFill>
            </a:endParaRPr>
          </a:p>
        </p:txBody>
      </p:sp>
      <p:sp>
        <p:nvSpPr>
          <p:cNvPr id="9" name="Organigramme : Alternative 8"/>
          <p:cNvSpPr/>
          <p:nvPr/>
        </p:nvSpPr>
        <p:spPr>
          <a:xfrm>
            <a:off x="5292080" y="2060848"/>
            <a:ext cx="3528392" cy="4104456"/>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dirty="0" smtClean="0">
                <a:solidFill>
                  <a:schemeClr val="tx1"/>
                </a:solidFill>
                <a:latin typeface="Simplified Arabic" pitchFamily="18" charset="-78"/>
                <a:cs typeface="Simplified Arabic" pitchFamily="18" charset="-78"/>
              </a:rPr>
              <a:t>تمثيل هذه الظاهرة بواسطة التمثيل النقطي </a:t>
            </a:r>
            <a:r>
              <a:rPr lang="ar-SA" sz="2000" dirty="0" err="1" smtClean="0">
                <a:solidFill>
                  <a:schemeClr val="tx1"/>
                </a:solidFill>
                <a:latin typeface="Simplified Arabic" pitchFamily="18" charset="-78"/>
                <a:cs typeface="Simplified Arabic" pitchFamily="18" charset="-78"/>
              </a:rPr>
              <a:t>المتوضع</a:t>
            </a:r>
            <a:r>
              <a:rPr lang="ar-SA" sz="2000" dirty="0" smtClean="0">
                <a:solidFill>
                  <a:schemeClr val="tx1"/>
                </a:solidFill>
                <a:latin typeface="Simplified Arabic" pitchFamily="18" charset="-78"/>
                <a:cs typeface="Simplified Arabic" pitchFamily="18" charset="-78"/>
              </a:rPr>
              <a:t> على الخريطة من اجل تعيين مكان معين او تمثيل ظاهرة معينة، ممركزة و مستقلة دون الاعتماد على </a:t>
            </a:r>
            <a:r>
              <a:rPr lang="ar-SA" sz="2000" dirty="0" err="1" smtClean="0">
                <a:solidFill>
                  <a:schemeClr val="tx1"/>
                </a:solidFill>
                <a:latin typeface="Simplified Arabic" pitchFamily="18" charset="-78"/>
                <a:cs typeface="Simplified Arabic" pitchFamily="18" charset="-78"/>
              </a:rPr>
              <a:t>المساحة.</a:t>
            </a:r>
            <a:r>
              <a:rPr lang="ar-SA" sz="2000" dirty="0" smtClean="0">
                <a:solidFill>
                  <a:schemeClr val="tx1"/>
                </a:solidFill>
                <a:latin typeface="Simplified Arabic" pitchFamily="18" charset="-78"/>
                <a:cs typeface="Simplified Arabic" pitchFamily="18" charset="-78"/>
              </a:rPr>
              <a:t> يمكن تمثيل البيانات بسطح صغير قدر الإمكان، يُسمى نقطة</a:t>
            </a:r>
            <a:r>
              <a:rPr lang="ar-DZ" sz="2000" dirty="0" err="1" smtClean="0">
                <a:solidFill>
                  <a:schemeClr val="tx1"/>
                </a:solidFill>
                <a:latin typeface="Simplified Arabic" pitchFamily="18" charset="-78"/>
                <a:cs typeface="Simplified Arabic" pitchFamily="18" charset="-78"/>
              </a:rPr>
              <a:t>،</a:t>
            </a:r>
            <a:r>
              <a:rPr lang="ar-DZ" sz="2000" dirty="0" smtClean="0">
                <a:solidFill>
                  <a:schemeClr val="tx1"/>
                </a:solidFill>
                <a:latin typeface="Simplified Arabic" pitchFamily="18" charset="-78"/>
                <a:cs typeface="Simplified Arabic" pitchFamily="18" charset="-78"/>
              </a:rPr>
              <a:t> </a:t>
            </a:r>
            <a:r>
              <a:rPr lang="ar-SA" sz="2000" dirty="0" smtClean="0">
                <a:solidFill>
                  <a:schemeClr val="tx1"/>
                </a:solidFill>
                <a:latin typeface="Simplified Arabic" pitchFamily="18" charset="-78"/>
                <a:cs typeface="Simplified Arabic" pitchFamily="18" charset="-78"/>
              </a:rPr>
              <a:t>ويتم وضعه على موضع محدد جيدًا </a:t>
            </a:r>
            <a:r>
              <a:rPr lang="ar-SA" sz="2000" dirty="0" err="1" smtClean="0">
                <a:solidFill>
                  <a:schemeClr val="tx1"/>
                </a:solidFill>
                <a:latin typeface="Simplified Arabic" pitchFamily="18" charset="-78"/>
                <a:cs typeface="Simplified Arabic" pitchFamily="18" charset="-78"/>
              </a:rPr>
              <a:t>مثل </a:t>
            </a:r>
            <a:r>
              <a:rPr lang="ar-SA" sz="2000" dirty="0" smtClean="0">
                <a:solidFill>
                  <a:schemeClr val="tx1"/>
                </a:solidFill>
                <a:latin typeface="Simplified Arabic" pitchFamily="18" charset="-78"/>
                <a:cs typeface="Simplified Arabic" pitchFamily="18" charset="-78"/>
              </a:rPr>
              <a:t>( المدن، </a:t>
            </a:r>
            <a:r>
              <a:rPr lang="ar-SA" sz="2000" dirty="0" err="1" smtClean="0">
                <a:solidFill>
                  <a:schemeClr val="tx1"/>
                </a:solidFill>
                <a:latin typeface="Simplified Arabic" pitchFamily="18" charset="-78"/>
                <a:cs typeface="Simplified Arabic" pitchFamily="18" charset="-78"/>
              </a:rPr>
              <a:t>المصانع </a:t>
            </a:r>
            <a:r>
              <a:rPr lang="ar-SA" sz="2000" dirty="0" smtClean="0">
                <a:solidFill>
                  <a:schemeClr val="tx1"/>
                </a:solidFill>
                <a:latin typeface="Simplified Arabic" pitchFamily="18" charset="-78"/>
                <a:cs typeface="Simplified Arabic" pitchFamily="18" charset="-78"/>
              </a:rPr>
              <a:t>، مطارات،فنادق ابار،القرى.....الخ</a:t>
            </a:r>
            <a:r>
              <a:rPr lang="ar-SA" sz="2000" dirty="0" err="1" smtClean="0">
                <a:solidFill>
                  <a:schemeClr val="tx1"/>
                </a:solidFill>
                <a:latin typeface="Simplified Arabic" pitchFamily="18" charset="-78"/>
                <a:cs typeface="Simplified Arabic" pitchFamily="18" charset="-78"/>
              </a:rPr>
              <a:t>)</a:t>
            </a:r>
            <a:endParaRPr lang="fr-FR" sz="2000" b="1" dirty="0">
              <a:solidFill>
                <a:schemeClr val="tx1"/>
              </a:solidFill>
              <a:latin typeface="Simplified Arabic" pitchFamily="18" charset="-78"/>
              <a:cs typeface="Simplified Arabic" pitchFamily="18" charset="-78"/>
            </a:endParaRPr>
          </a:p>
        </p:txBody>
      </p:sp>
      <p:sp>
        <p:nvSpPr>
          <p:cNvPr id="10" name="ZoneTexte 9"/>
          <p:cNvSpPr txBox="1"/>
          <p:nvPr/>
        </p:nvSpPr>
        <p:spPr>
          <a:xfrm>
            <a:off x="971600" y="1484784"/>
            <a:ext cx="4752528" cy="396000"/>
          </a:xfrm>
          <a:prstGeom prst="rect">
            <a:avLst/>
          </a:prstGeom>
          <a:solidFill>
            <a:srgbClr val="FFFF00"/>
          </a:solidFill>
          <a:ln>
            <a:solidFill>
              <a:srgbClr val="FA2906"/>
            </a:solidFill>
          </a:ln>
        </p:spPr>
        <p:txBody>
          <a:bodyPr wrap="square" rtlCol="0">
            <a:spAutoFit/>
          </a:bodyPr>
          <a:lstStyle/>
          <a:p>
            <a:pPr marL="342900" indent="-342900" algn="r" rtl="1"/>
            <a:r>
              <a:rPr lang="ar-SA" b="1" dirty="0" smtClean="0"/>
              <a:t>التوطين </a:t>
            </a:r>
            <a:r>
              <a:rPr lang="ar-SA" b="1" dirty="0" err="1" smtClean="0"/>
              <a:t>النقطي</a:t>
            </a:r>
            <a:r>
              <a:rPr lang="ar-SA" dirty="0" err="1" smtClean="0"/>
              <a:t> :</a:t>
            </a:r>
            <a:r>
              <a:rPr lang="ar-SA" dirty="0" smtClean="0"/>
              <a:t> </a:t>
            </a:r>
            <a:r>
              <a:rPr lang="fr-FR" b="1" dirty="0" smtClean="0"/>
              <a:t>ponctuelle L implantation</a:t>
            </a:r>
            <a:endParaRPr lang="fr-FR" dirty="0" smtClean="0">
              <a:solidFill>
                <a:srgbClr val="FF0000"/>
              </a:solidFill>
              <a:latin typeface="Simplified Arabic" pitchFamily="18" charset="-78"/>
              <a:cs typeface="Simplified Arabic" pitchFamily="18" charset="-78"/>
            </a:endParaRPr>
          </a:p>
          <a:p>
            <a:pPr marL="342900" indent="-342900" algn="r" rtl="1"/>
            <a:endParaRPr lang="ar-DZ" b="1" dirty="0" smtClean="0"/>
          </a:p>
        </p:txBody>
      </p:sp>
      <p:sp>
        <p:nvSpPr>
          <p:cNvPr id="32770" name="Rectangle 2"/>
          <p:cNvSpPr>
            <a:spLocks noChangeArrowheads="1"/>
          </p:cNvSpPr>
          <p:nvPr/>
        </p:nvSpPr>
        <p:spPr bwMode="auto">
          <a:xfrm>
            <a:off x="755576" y="2492896"/>
            <a:ext cx="4176464" cy="1446550"/>
          </a:xfrm>
          <a:prstGeom prst="rect">
            <a:avLst/>
          </a:prstGeom>
          <a:solidFill>
            <a:schemeClr val="accent3">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lang="ar-SA" sz="2000" dirty="0" smtClean="0"/>
              <a:t>النقطة هي موقع على المستوى هندسيًا بدون </a:t>
            </a:r>
            <a:r>
              <a:rPr lang="ar-SA" sz="2000" dirty="0" err="1" smtClean="0"/>
              <a:t>سطح.</a:t>
            </a:r>
            <a:r>
              <a:rPr lang="ar-SA" sz="2000" dirty="0" smtClean="0"/>
              <a:t> مركزها له موقف محددة تمامًا والتي ليس لها أي معنى </a:t>
            </a:r>
            <a:r>
              <a:rPr lang="ar-SA" sz="2000" dirty="0" err="1" smtClean="0"/>
              <a:t>سطحي.</a:t>
            </a:r>
            <a:r>
              <a:rPr lang="ar-SA" sz="2000" dirty="0" smtClean="0"/>
              <a:t> </a:t>
            </a:r>
            <a:endParaRPr lang="ar-DZ" sz="2000" dirty="0" smtClean="0"/>
          </a:p>
          <a:p>
            <a:pPr lvl="0" algn="justLow" rtl="1" fontAlgn="base">
              <a:spcBef>
                <a:spcPct val="0"/>
              </a:spcBef>
              <a:spcAft>
                <a:spcPct val="0"/>
              </a:spcAft>
            </a:pP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
          <p:cNvSpPr>
            <a:spLocks noChangeArrowheads="1"/>
          </p:cNvSpPr>
          <p:nvPr/>
        </p:nvSpPr>
        <p:spPr bwMode="auto">
          <a:xfrm>
            <a:off x="683568" y="4076492"/>
            <a:ext cx="4392488" cy="1015663"/>
          </a:xfrm>
          <a:prstGeom prst="rect">
            <a:avLst/>
          </a:prstGeom>
          <a:solidFill>
            <a:schemeClr val="accent3">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lang="ar-SA" sz="2000" dirty="0" smtClean="0"/>
              <a:t>و يستعمل في التوطين النقطي </a:t>
            </a:r>
            <a:r>
              <a:rPr lang="ar-SA" sz="2000" b="1" dirty="0" smtClean="0"/>
              <a:t>اشكال </a:t>
            </a:r>
            <a:r>
              <a:rPr lang="ar-SA" sz="2000" b="1" dirty="0" err="1" smtClean="0"/>
              <a:t>هندسية</a:t>
            </a:r>
            <a:r>
              <a:rPr lang="ar-SA" sz="2000" dirty="0" err="1" smtClean="0"/>
              <a:t> </a:t>
            </a:r>
            <a:r>
              <a:rPr lang="ar-SA" sz="2000" dirty="0" smtClean="0"/>
              <a:t>( مربع، مثلث، دائرة) او </a:t>
            </a:r>
            <a:r>
              <a:rPr lang="ar-SA" sz="2000" b="1" dirty="0" smtClean="0"/>
              <a:t>رموز تصويرية</a:t>
            </a:r>
            <a:r>
              <a:rPr lang="ar-SA" sz="2000" dirty="0" err="1" smtClean="0"/>
              <a:t>(طائرة </a:t>
            </a:r>
            <a:r>
              <a:rPr lang="ar-SA" sz="2000" dirty="0" smtClean="0"/>
              <a:t>، </a:t>
            </a:r>
            <a:r>
              <a:rPr lang="ar-SA" sz="2000" dirty="0" err="1" smtClean="0"/>
              <a:t>حيوان‘سفينة...</a:t>
            </a:r>
            <a:r>
              <a:rPr lang="ar-SA" sz="2000" dirty="0" smtClean="0"/>
              <a:t>)، او </a:t>
            </a:r>
            <a:r>
              <a:rPr lang="ar-SA" sz="2000" b="1" dirty="0" smtClean="0"/>
              <a:t>رموز حرفية.</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5055"/>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6660232" y="1196752"/>
            <a:ext cx="1944216" cy="400110"/>
          </a:xfrm>
          <a:prstGeom prst="rect">
            <a:avLst/>
          </a:prstGeom>
          <a:solidFill>
            <a:srgbClr val="FFFF00"/>
          </a:solidFill>
          <a:ln>
            <a:solidFill>
              <a:srgbClr val="FA2906"/>
            </a:solidFill>
          </a:ln>
        </p:spPr>
        <p:txBody>
          <a:bodyPr wrap="square" rtlCol="0">
            <a:spAutoFit/>
          </a:bodyPr>
          <a:lstStyle/>
          <a:p>
            <a:pPr algn="ctr" rtl="1"/>
            <a:r>
              <a:rPr lang="ar-SA" sz="2000" b="1" dirty="0" smtClean="0">
                <a:solidFill>
                  <a:srgbClr val="FF0000"/>
                </a:solidFill>
                <a:latin typeface="Simplified Arabic" pitchFamily="18" charset="-78"/>
                <a:cs typeface="Simplified Arabic" pitchFamily="18" charset="-78"/>
              </a:rPr>
              <a:t>الاشكال الهندسية </a:t>
            </a:r>
            <a:endParaRPr lang="fr-FR" sz="2000" b="1" dirty="0">
              <a:solidFill>
                <a:srgbClr val="FF0000"/>
              </a:solidFill>
              <a:latin typeface="Simplified Arabic" pitchFamily="18" charset="-78"/>
              <a:cs typeface="Simplified Arabic" pitchFamily="18" charset="-78"/>
            </a:endParaRPr>
          </a:p>
        </p:txBody>
      </p:sp>
      <p:sp>
        <p:nvSpPr>
          <p:cNvPr id="16" name="Organigramme : Alternative 15"/>
          <p:cNvSpPr/>
          <p:nvPr/>
        </p:nvSpPr>
        <p:spPr>
          <a:xfrm>
            <a:off x="6588224" y="1772816"/>
            <a:ext cx="2339752" cy="194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2000" dirty="0" smtClean="0">
                <a:solidFill>
                  <a:schemeClr val="tx1"/>
                </a:solidFill>
                <a:latin typeface="Simplified Arabic" pitchFamily="18" charset="-78"/>
                <a:cs typeface="Simplified Arabic" pitchFamily="18" charset="-78"/>
              </a:rPr>
              <a:t>تعتبر رموز اصطلاحية اي مجردة  و هي الاكثر استعمالا في التعبير البياني  لتمثيل المعطيات  مع اللجوء الى المفتاح لفهم دلالتها.</a:t>
            </a:r>
            <a:endParaRPr lang="fr-FR" sz="2000" dirty="0" smtClean="0">
              <a:solidFill>
                <a:schemeClr val="tx1"/>
              </a:solidFill>
              <a:latin typeface="Simplified Arabic" pitchFamily="18" charset="-78"/>
              <a:cs typeface="Simplified Arabic" pitchFamily="18" charset="-78"/>
            </a:endParaRPr>
          </a:p>
          <a:p>
            <a:pPr algn="just" rtl="1"/>
            <a:endParaRPr lang="fr-FR" sz="2000" b="1" dirty="0">
              <a:solidFill>
                <a:schemeClr val="tx1"/>
              </a:solidFill>
              <a:latin typeface="Simplified Arabic" pitchFamily="18" charset="-78"/>
              <a:cs typeface="Simplified Arabic" pitchFamily="18" charset="-78"/>
            </a:endParaRPr>
          </a:p>
        </p:txBody>
      </p:sp>
      <p:sp>
        <p:nvSpPr>
          <p:cNvPr id="11" name="ZoneTexte 10"/>
          <p:cNvSpPr txBox="1"/>
          <p:nvPr/>
        </p:nvSpPr>
        <p:spPr>
          <a:xfrm>
            <a:off x="3635896" y="1052736"/>
            <a:ext cx="1944216" cy="400110"/>
          </a:xfrm>
          <a:prstGeom prst="rect">
            <a:avLst/>
          </a:prstGeom>
          <a:solidFill>
            <a:srgbClr val="FFFF00"/>
          </a:solidFill>
          <a:ln>
            <a:solidFill>
              <a:srgbClr val="FA2906"/>
            </a:solidFill>
          </a:ln>
        </p:spPr>
        <p:txBody>
          <a:bodyPr wrap="square" rtlCol="0">
            <a:spAutoFit/>
          </a:bodyPr>
          <a:lstStyle/>
          <a:p>
            <a:pPr algn="ctr" rtl="1"/>
            <a:r>
              <a:rPr lang="ar-SA" sz="2000" b="1" dirty="0" smtClean="0">
                <a:solidFill>
                  <a:srgbClr val="FF0000"/>
                </a:solidFill>
                <a:latin typeface="Simplified Arabic" pitchFamily="18" charset="-78"/>
                <a:cs typeface="Simplified Arabic" pitchFamily="18" charset="-78"/>
              </a:rPr>
              <a:t>الرموز التصويرية:</a:t>
            </a:r>
            <a:endParaRPr lang="fr-FR" sz="2000" b="1" dirty="0">
              <a:solidFill>
                <a:srgbClr val="FF0000"/>
              </a:solidFill>
              <a:latin typeface="Simplified Arabic" pitchFamily="18" charset="-78"/>
              <a:cs typeface="Simplified Arabic" pitchFamily="18" charset="-78"/>
            </a:endParaRPr>
          </a:p>
        </p:txBody>
      </p:sp>
      <p:sp>
        <p:nvSpPr>
          <p:cNvPr id="12" name="Organigramme : Alternative 11"/>
          <p:cNvSpPr/>
          <p:nvPr/>
        </p:nvSpPr>
        <p:spPr>
          <a:xfrm>
            <a:off x="2915816" y="1556792"/>
            <a:ext cx="3024336" cy="1800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2000" dirty="0" smtClean="0">
                <a:solidFill>
                  <a:schemeClr val="tx1"/>
                </a:solidFill>
                <a:latin typeface="Simplified Arabic" pitchFamily="18" charset="-78"/>
                <a:cs typeface="Simplified Arabic" pitchFamily="18" charset="-78"/>
              </a:rPr>
              <a:t>تمثيل بعض الظواهر الموجودة على السطح حيث يتم تمثيلها </a:t>
            </a:r>
            <a:r>
              <a:rPr lang="ar-SA" sz="2000" dirty="0" err="1" smtClean="0">
                <a:solidFill>
                  <a:schemeClr val="tx1"/>
                </a:solidFill>
                <a:latin typeface="Simplified Arabic" pitchFamily="18" charset="-78"/>
                <a:cs typeface="Simplified Arabic" pitchFamily="18" charset="-78"/>
              </a:rPr>
              <a:t>ياشكال</a:t>
            </a:r>
            <a:r>
              <a:rPr lang="ar-SA" sz="2000" dirty="0" smtClean="0">
                <a:solidFill>
                  <a:schemeClr val="tx1"/>
                </a:solidFill>
                <a:latin typeface="Simplified Arabic" pitchFamily="18" charset="-78"/>
                <a:cs typeface="Simplified Arabic" pitchFamily="18" charset="-78"/>
              </a:rPr>
              <a:t> تقريبية و رسومات </a:t>
            </a:r>
            <a:r>
              <a:rPr lang="ar-SA" sz="2000" dirty="0" err="1" smtClean="0">
                <a:solidFill>
                  <a:schemeClr val="tx1"/>
                </a:solidFill>
                <a:latin typeface="Simplified Arabic" pitchFamily="18" charset="-78"/>
                <a:cs typeface="Simplified Arabic" pitchFamily="18" charset="-78"/>
              </a:rPr>
              <a:t>مصغرة </a:t>
            </a:r>
            <a:r>
              <a:rPr lang="ar-SA" sz="2000" dirty="0" smtClean="0">
                <a:solidFill>
                  <a:schemeClr val="tx1"/>
                </a:solidFill>
                <a:latin typeface="Simplified Arabic" pitchFamily="18" charset="-78"/>
                <a:cs typeface="Simplified Arabic" pitchFamily="18" charset="-78"/>
              </a:rPr>
              <a:t>( مثل سيارة تمثيل معمل </a:t>
            </a:r>
            <a:r>
              <a:rPr lang="ar-SA" sz="2000" dirty="0" err="1" smtClean="0">
                <a:solidFill>
                  <a:schemeClr val="tx1"/>
                </a:solidFill>
                <a:latin typeface="Simplified Arabic" pitchFamily="18" charset="-78"/>
                <a:cs typeface="Simplified Arabic" pitchFamily="18" charset="-78"/>
              </a:rPr>
              <a:t>السيارات </a:t>
            </a:r>
            <a:r>
              <a:rPr lang="ar-SA" sz="2000" dirty="0" smtClean="0">
                <a:solidFill>
                  <a:schemeClr val="tx1"/>
                </a:solidFill>
                <a:latin typeface="Simplified Arabic" pitchFamily="18" charset="-78"/>
                <a:cs typeface="Simplified Arabic" pitchFamily="18" charset="-78"/>
              </a:rPr>
              <a:t>، طائرة </a:t>
            </a:r>
            <a:r>
              <a:rPr lang="ar-SA" sz="2000" dirty="0" err="1" smtClean="0">
                <a:solidFill>
                  <a:schemeClr val="tx1"/>
                </a:solidFill>
                <a:latin typeface="Simplified Arabic" pitchFamily="18" charset="-78"/>
                <a:cs typeface="Simplified Arabic" pitchFamily="18" charset="-78"/>
              </a:rPr>
              <a:t>للمطارات....).</a:t>
            </a:r>
            <a:endParaRPr lang="fr-FR" sz="2000" b="1" dirty="0">
              <a:solidFill>
                <a:schemeClr val="tx1"/>
              </a:solidFill>
              <a:latin typeface="Simplified Arabic" pitchFamily="18" charset="-78"/>
              <a:cs typeface="Simplified Arabic" pitchFamily="18" charset="-78"/>
            </a:endParaRPr>
          </a:p>
        </p:txBody>
      </p:sp>
      <p:sp>
        <p:nvSpPr>
          <p:cNvPr id="17" name="ZoneTexte 16"/>
          <p:cNvSpPr txBox="1"/>
          <p:nvPr/>
        </p:nvSpPr>
        <p:spPr>
          <a:xfrm>
            <a:off x="323528" y="980728"/>
            <a:ext cx="1944216" cy="400110"/>
          </a:xfrm>
          <a:prstGeom prst="rect">
            <a:avLst/>
          </a:prstGeom>
          <a:solidFill>
            <a:srgbClr val="FFFF00"/>
          </a:solidFill>
          <a:ln>
            <a:solidFill>
              <a:srgbClr val="FA2906"/>
            </a:solidFill>
          </a:ln>
        </p:spPr>
        <p:txBody>
          <a:bodyPr wrap="square" rtlCol="0">
            <a:spAutoFit/>
          </a:bodyPr>
          <a:lstStyle/>
          <a:p>
            <a:pPr algn="ctr" rtl="1"/>
            <a:r>
              <a:rPr lang="ar-SA" sz="2000" b="1" dirty="0" smtClean="0">
                <a:solidFill>
                  <a:srgbClr val="FF0000"/>
                </a:solidFill>
                <a:latin typeface="Simplified Arabic" pitchFamily="18" charset="-78"/>
                <a:cs typeface="Simplified Arabic" pitchFamily="18" charset="-78"/>
              </a:rPr>
              <a:t>الرموز الحرفية</a:t>
            </a:r>
            <a:endParaRPr lang="fr-FR" sz="2000" b="1" dirty="0">
              <a:solidFill>
                <a:srgbClr val="FF0000"/>
              </a:solidFill>
              <a:latin typeface="Simplified Arabic" pitchFamily="18" charset="-78"/>
              <a:cs typeface="Simplified Arabic" pitchFamily="18" charset="-78"/>
            </a:endParaRPr>
          </a:p>
        </p:txBody>
      </p:sp>
      <p:sp>
        <p:nvSpPr>
          <p:cNvPr id="18" name="Organigramme : Alternative 17"/>
          <p:cNvSpPr/>
          <p:nvPr/>
        </p:nvSpPr>
        <p:spPr>
          <a:xfrm>
            <a:off x="179512" y="1700808"/>
            <a:ext cx="2592288" cy="3096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b="1" dirty="0" smtClean="0">
                <a:solidFill>
                  <a:schemeClr val="tx1"/>
                </a:solidFill>
                <a:latin typeface="Simplified Arabic" pitchFamily="18" charset="-78"/>
                <a:cs typeface="Simplified Arabic" pitchFamily="18" charset="-78"/>
              </a:rPr>
              <a:t>: هي رموز تعبر عن مواقع و </a:t>
            </a:r>
            <a:r>
              <a:rPr lang="ar-SA" b="1" dirty="0" err="1" smtClean="0">
                <a:solidFill>
                  <a:schemeClr val="tx1"/>
                </a:solidFill>
                <a:latin typeface="Simplified Arabic" pitchFamily="18" charset="-78"/>
                <a:cs typeface="Simplified Arabic" pitchFamily="18" charset="-78"/>
              </a:rPr>
              <a:t>احتياطات</a:t>
            </a:r>
            <a:r>
              <a:rPr lang="ar-SA" b="1" dirty="0" smtClean="0">
                <a:solidFill>
                  <a:schemeClr val="tx1"/>
                </a:solidFill>
                <a:latin typeface="Simplified Arabic" pitchFamily="18" charset="-78"/>
                <a:cs typeface="Simplified Arabic" pitchFamily="18" charset="-78"/>
              </a:rPr>
              <a:t> المناجم او المعادن  و مواقع بعض الخدمات الاجتماعية و </a:t>
            </a:r>
            <a:r>
              <a:rPr lang="ar-SA" b="1" dirty="0" err="1" smtClean="0">
                <a:solidFill>
                  <a:schemeClr val="tx1"/>
                </a:solidFill>
                <a:latin typeface="Simplified Arabic" pitchFamily="18" charset="-78"/>
                <a:cs typeface="Simplified Arabic" pitchFamily="18" charset="-78"/>
              </a:rPr>
              <a:t>غيرها.</a:t>
            </a:r>
            <a:r>
              <a:rPr lang="ar-SA" b="1" dirty="0" smtClean="0">
                <a:solidFill>
                  <a:schemeClr val="tx1"/>
                </a:solidFill>
                <a:latin typeface="Simplified Arabic" pitchFamily="18" charset="-78"/>
                <a:cs typeface="Simplified Arabic" pitchFamily="18" charset="-78"/>
              </a:rPr>
              <a:t> هذا النوع من الرموز غير مستحب فيه في التمثيل </a:t>
            </a:r>
            <a:r>
              <a:rPr lang="ar-SA" b="1" dirty="0" err="1" smtClean="0">
                <a:solidFill>
                  <a:schemeClr val="tx1"/>
                </a:solidFill>
                <a:latin typeface="Simplified Arabic" pitchFamily="18" charset="-78"/>
                <a:cs typeface="Simplified Arabic" pitchFamily="18" charset="-78"/>
              </a:rPr>
              <a:t>الكارتوغرافي</a:t>
            </a:r>
            <a:r>
              <a:rPr lang="ar-SA" b="1" dirty="0" smtClean="0">
                <a:solidFill>
                  <a:schemeClr val="tx1"/>
                </a:solidFill>
                <a:latin typeface="Simplified Arabic" pitchFamily="18" charset="-78"/>
                <a:cs typeface="Simplified Arabic" pitchFamily="18" charset="-78"/>
              </a:rPr>
              <a:t>  </a:t>
            </a:r>
            <a:r>
              <a:rPr lang="ar-SA" b="1" dirty="0" err="1" smtClean="0">
                <a:solidFill>
                  <a:schemeClr val="tx1"/>
                </a:solidFill>
                <a:latin typeface="Simplified Arabic" pitchFamily="18" charset="-78"/>
                <a:cs typeface="Simplified Arabic" pitchFamily="18" charset="-78"/>
              </a:rPr>
              <a:t>لانه</a:t>
            </a:r>
            <a:r>
              <a:rPr lang="ar-SA" b="1" dirty="0" smtClean="0">
                <a:solidFill>
                  <a:schemeClr val="tx1"/>
                </a:solidFill>
                <a:latin typeface="Simplified Arabic" pitchFamily="18" charset="-78"/>
                <a:cs typeface="Simplified Arabic" pitchFamily="18" charset="-78"/>
              </a:rPr>
              <a:t> استعمالها داخل الخريطة يجعلها تختلط بالكتابات الاخرى </a:t>
            </a:r>
            <a:r>
              <a:rPr lang="ar-SA" b="1" dirty="0" err="1" smtClean="0">
                <a:solidFill>
                  <a:schemeClr val="tx1"/>
                </a:solidFill>
                <a:latin typeface="Simplified Arabic" pitchFamily="18" charset="-78"/>
                <a:cs typeface="Simplified Arabic" pitchFamily="18" charset="-78"/>
              </a:rPr>
              <a:t>كاسماء</a:t>
            </a:r>
            <a:r>
              <a:rPr lang="ar-SA" b="1" dirty="0" smtClean="0">
                <a:solidFill>
                  <a:schemeClr val="tx1"/>
                </a:solidFill>
                <a:latin typeface="Simplified Arabic" pitchFamily="18" charset="-78"/>
                <a:cs typeface="Simplified Arabic" pitchFamily="18" charset="-78"/>
              </a:rPr>
              <a:t> المدن و </a:t>
            </a:r>
            <a:r>
              <a:rPr lang="ar-SA" b="1" dirty="0" err="1" smtClean="0">
                <a:solidFill>
                  <a:schemeClr val="tx1"/>
                </a:solidFill>
                <a:latin typeface="Simplified Arabic" pitchFamily="18" charset="-78"/>
                <a:cs typeface="Simplified Arabic" pitchFamily="18" charset="-78"/>
              </a:rPr>
              <a:t>الاودية ......الخ..</a:t>
            </a:r>
            <a:endParaRPr lang="fr-FR" b="1" dirty="0" smtClean="0">
              <a:solidFill>
                <a:schemeClr val="tx1"/>
              </a:solidFill>
              <a:latin typeface="Simplified Arabic" pitchFamily="18" charset="-78"/>
              <a:cs typeface="Simplified Arabic" pitchFamily="18" charset="-78"/>
            </a:endParaRPr>
          </a:p>
          <a:p>
            <a:pPr algn="just" rtl="1"/>
            <a:endParaRPr lang="fr-FR" b="1" dirty="0">
              <a:solidFill>
                <a:schemeClr val="tx1"/>
              </a:solidFill>
              <a:latin typeface="Simplified Arabic" pitchFamily="18" charset="-78"/>
              <a:cs typeface="Simplified Arabic" pitchFamily="18" charset="-78"/>
            </a:endParaRPr>
          </a:p>
        </p:txBody>
      </p:sp>
      <p:pic>
        <p:nvPicPr>
          <p:cNvPr id="24" name="image12.png"/>
          <p:cNvPicPr/>
          <p:nvPr/>
        </p:nvPicPr>
        <p:blipFill>
          <a:blip r:embed="rId3" cstate="print"/>
          <a:stretch>
            <a:fillRect/>
          </a:stretch>
        </p:blipFill>
        <p:spPr>
          <a:xfrm>
            <a:off x="3923928" y="3861048"/>
            <a:ext cx="4343400" cy="864096"/>
          </a:xfrm>
          <a:prstGeom prst="rect">
            <a:avLst/>
          </a:prstGeom>
          <a:ln>
            <a:solidFill>
              <a:schemeClr val="tx1"/>
            </a:solidFill>
          </a:ln>
        </p:spPr>
      </p:pic>
      <p:pic>
        <p:nvPicPr>
          <p:cNvPr id="25" name="image14.jpeg"/>
          <p:cNvPicPr/>
          <p:nvPr/>
        </p:nvPicPr>
        <p:blipFill>
          <a:blip r:embed="rId4" cstate="print"/>
          <a:stretch>
            <a:fillRect/>
          </a:stretch>
        </p:blipFill>
        <p:spPr>
          <a:xfrm>
            <a:off x="971600" y="4877544"/>
            <a:ext cx="7704856" cy="128775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err="1" smtClean="0">
                <a:latin typeface="Sakkal Majalla" panose="02000000000000000000" pitchFamily="2" charset="-78"/>
                <a:cs typeface="Sakkal Majalla" panose="02000000000000000000" pitchFamily="2" charset="-78"/>
              </a:rPr>
              <a:t>علمكارتوغرافيا</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Organigramme : Alternative 8"/>
          <p:cNvSpPr/>
          <p:nvPr/>
        </p:nvSpPr>
        <p:spPr>
          <a:xfrm>
            <a:off x="5724128" y="1700808"/>
            <a:ext cx="3168352" cy="338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dirty="0" smtClean="0">
                <a:solidFill>
                  <a:schemeClr val="tx1"/>
                </a:solidFill>
                <a:latin typeface="Simplified Arabic" pitchFamily="18" charset="-78"/>
                <a:cs typeface="Simplified Arabic" pitchFamily="18" charset="-78"/>
              </a:rPr>
              <a:t>تعبر عن الظواهر الجغرافية ذات </a:t>
            </a:r>
            <a:r>
              <a:rPr lang="ar-SA" sz="2000" dirty="0" err="1" smtClean="0">
                <a:solidFill>
                  <a:schemeClr val="tx1"/>
                </a:solidFill>
                <a:latin typeface="Simplified Arabic" pitchFamily="18" charset="-78"/>
                <a:cs typeface="Simplified Arabic" pitchFamily="18" charset="-78"/>
              </a:rPr>
              <a:t>الإمتداد</a:t>
            </a:r>
            <a:r>
              <a:rPr lang="ar-SA" sz="2000" dirty="0" smtClean="0">
                <a:solidFill>
                  <a:schemeClr val="tx1"/>
                </a:solidFill>
                <a:latin typeface="Simplified Arabic" pitchFamily="18" charset="-78"/>
                <a:cs typeface="Simplified Arabic" pitchFamily="18" charset="-78"/>
              </a:rPr>
              <a:t> الطولي، ويعتمد هذا النوع من التوطين عن مجموعة من الرموز منها ما يمثل ظواهر واقعية ومرئية بالمجال </a:t>
            </a:r>
            <a:r>
              <a:rPr lang="ar-DZ" sz="2000" dirty="0" err="1" smtClean="0">
                <a:solidFill>
                  <a:schemeClr val="tx1"/>
                </a:solidFill>
                <a:latin typeface="Simplified Arabic" pitchFamily="18" charset="-78"/>
                <a:cs typeface="Simplified Arabic" pitchFamily="18" charset="-78"/>
              </a:rPr>
              <a:t>.</a:t>
            </a:r>
            <a:r>
              <a:rPr lang="ar-DZ" sz="2000" dirty="0" smtClean="0">
                <a:solidFill>
                  <a:schemeClr val="tx1"/>
                </a:solidFill>
                <a:latin typeface="Simplified Arabic" pitchFamily="18" charset="-78"/>
                <a:cs typeface="Simplified Arabic" pitchFamily="18" charset="-78"/>
              </a:rPr>
              <a:t> </a:t>
            </a:r>
            <a:r>
              <a:rPr lang="ar-SA" sz="2000" dirty="0" smtClean="0">
                <a:solidFill>
                  <a:schemeClr val="tx1"/>
                </a:solidFill>
                <a:latin typeface="Simplified Arabic" pitchFamily="18" charset="-78"/>
                <a:cs typeface="Simplified Arabic" pitchFamily="18" charset="-78"/>
              </a:rPr>
              <a:t>يكون تمثيل الظاهرة بواسطة </a:t>
            </a:r>
            <a:r>
              <a:rPr lang="ar-SA" sz="2000" b="1" dirty="0" smtClean="0">
                <a:solidFill>
                  <a:schemeClr val="tx1"/>
                </a:solidFill>
                <a:latin typeface="Simplified Arabic" pitchFamily="18" charset="-78"/>
                <a:cs typeface="Simplified Arabic" pitchFamily="18" charset="-78"/>
              </a:rPr>
              <a:t>خط</a:t>
            </a:r>
            <a:r>
              <a:rPr lang="ar-SA" sz="2000" dirty="0" smtClean="0">
                <a:solidFill>
                  <a:schemeClr val="tx1"/>
                </a:solidFill>
                <a:latin typeface="Simplified Arabic" pitchFamily="18" charset="-78"/>
                <a:cs typeface="Simplified Arabic" pitchFamily="18" charset="-78"/>
              </a:rPr>
              <a:t>  بدون الاخذ بعين الاعتبار</a:t>
            </a:r>
            <a:r>
              <a:rPr lang="ar-SA" sz="2000" b="1" dirty="0" smtClean="0">
                <a:solidFill>
                  <a:schemeClr val="tx1"/>
                </a:solidFill>
                <a:latin typeface="Simplified Arabic" pitchFamily="18" charset="-78"/>
                <a:cs typeface="Simplified Arabic" pitchFamily="18" charset="-78"/>
              </a:rPr>
              <a:t> </a:t>
            </a:r>
            <a:r>
              <a:rPr lang="ar-SA" sz="2000" b="1" dirty="0" err="1" smtClean="0">
                <a:solidFill>
                  <a:schemeClr val="tx1"/>
                </a:solidFill>
                <a:latin typeface="Simplified Arabic" pitchFamily="18" charset="-78"/>
                <a:cs typeface="Simplified Arabic" pitchFamily="18" charset="-78"/>
              </a:rPr>
              <a:t>المساحة</a:t>
            </a:r>
            <a:r>
              <a:rPr lang="ar-SA" sz="2000" dirty="0" err="1" smtClean="0">
                <a:solidFill>
                  <a:schemeClr val="tx1"/>
                </a:solidFill>
                <a:latin typeface="Simplified Arabic" pitchFamily="18" charset="-78"/>
                <a:cs typeface="Simplified Arabic" pitchFamily="18" charset="-78"/>
              </a:rPr>
              <a:t> .</a:t>
            </a:r>
            <a:r>
              <a:rPr lang="ar-SA" sz="2000" dirty="0" smtClean="0">
                <a:solidFill>
                  <a:schemeClr val="tx1"/>
                </a:solidFill>
                <a:latin typeface="Simplified Arabic" pitchFamily="18" charset="-78"/>
                <a:cs typeface="Simplified Arabic" pitchFamily="18" charset="-78"/>
              </a:rPr>
              <a:t> </a:t>
            </a:r>
            <a:r>
              <a:rPr lang="ar-SA" sz="2000" b="1" dirty="0" smtClean="0">
                <a:solidFill>
                  <a:schemeClr val="tx1"/>
                </a:solidFill>
                <a:latin typeface="Simplified Arabic" pitchFamily="18" charset="-78"/>
                <a:cs typeface="Simplified Arabic" pitchFamily="18" charset="-78"/>
              </a:rPr>
              <a:t>لها نقطة بداية و </a:t>
            </a:r>
            <a:r>
              <a:rPr lang="ar-SA" sz="2000" b="1" dirty="0" err="1" smtClean="0">
                <a:solidFill>
                  <a:schemeClr val="tx1"/>
                </a:solidFill>
                <a:latin typeface="Simplified Arabic" pitchFamily="18" charset="-78"/>
                <a:cs typeface="Simplified Arabic" pitchFamily="18" charset="-78"/>
              </a:rPr>
              <a:t>نهاية،</a:t>
            </a:r>
            <a:r>
              <a:rPr lang="ar-SA" sz="2000" b="1" dirty="0" smtClean="0">
                <a:solidFill>
                  <a:schemeClr val="tx1"/>
                </a:solidFill>
                <a:latin typeface="Simplified Arabic" pitchFamily="18" charset="-78"/>
                <a:cs typeface="Simplified Arabic" pitchFamily="18" charset="-78"/>
              </a:rPr>
              <a:t> </a:t>
            </a:r>
            <a:r>
              <a:rPr lang="ar-DZ" sz="2000" b="1" dirty="0" smtClean="0">
                <a:solidFill>
                  <a:schemeClr val="tx1"/>
                </a:solidFill>
                <a:latin typeface="Simplified Arabic" pitchFamily="18" charset="-78"/>
                <a:cs typeface="Simplified Arabic" pitchFamily="18" charset="-78"/>
              </a:rPr>
              <a:t>لها امتدادية و استمرارية في الزمن و المجال</a:t>
            </a:r>
            <a:endParaRPr lang="fr-FR" sz="2000" b="1" dirty="0">
              <a:solidFill>
                <a:schemeClr val="tx1"/>
              </a:solidFill>
              <a:latin typeface="Simplified Arabic" pitchFamily="18" charset="-78"/>
              <a:cs typeface="Simplified Arabic" pitchFamily="18" charset="-78"/>
            </a:endParaRPr>
          </a:p>
        </p:txBody>
      </p:sp>
      <p:sp>
        <p:nvSpPr>
          <p:cNvPr id="10" name="ZoneTexte 9"/>
          <p:cNvSpPr txBox="1"/>
          <p:nvPr/>
        </p:nvSpPr>
        <p:spPr>
          <a:xfrm>
            <a:off x="2339752" y="692696"/>
            <a:ext cx="4752528" cy="369332"/>
          </a:xfrm>
          <a:prstGeom prst="rect">
            <a:avLst/>
          </a:prstGeom>
          <a:solidFill>
            <a:srgbClr val="FFFF00"/>
          </a:solidFill>
          <a:ln>
            <a:solidFill>
              <a:srgbClr val="FA2906"/>
            </a:solidFill>
          </a:ln>
        </p:spPr>
        <p:txBody>
          <a:bodyPr wrap="square" rtlCol="0">
            <a:spAutoFit/>
          </a:bodyPr>
          <a:lstStyle/>
          <a:p>
            <a:pPr algn="just" rtl="1"/>
            <a:r>
              <a:rPr lang="ar-SA" b="1" dirty="0" smtClean="0"/>
              <a:t>التوطين </a:t>
            </a:r>
            <a:r>
              <a:rPr lang="ar-SA" b="1" dirty="0" err="1" smtClean="0"/>
              <a:t>الخطي</a:t>
            </a:r>
            <a:r>
              <a:rPr lang="ar-SA" dirty="0" err="1" smtClean="0"/>
              <a:t>:</a:t>
            </a:r>
            <a:r>
              <a:rPr lang="ar-SA" dirty="0" smtClean="0"/>
              <a:t> </a:t>
            </a:r>
            <a:r>
              <a:rPr lang="fr-FR" b="1" dirty="0" smtClean="0"/>
              <a:t>L’ implantation linéaire</a:t>
            </a:r>
            <a:endParaRPr lang="fr-FR" dirty="0" smtClean="0"/>
          </a:p>
        </p:txBody>
      </p:sp>
      <p:sp>
        <p:nvSpPr>
          <p:cNvPr id="32770" name="Rectangle 2"/>
          <p:cNvSpPr>
            <a:spLocks noChangeArrowheads="1"/>
          </p:cNvSpPr>
          <p:nvPr/>
        </p:nvSpPr>
        <p:spPr bwMode="auto">
          <a:xfrm>
            <a:off x="179512" y="1228691"/>
            <a:ext cx="5328592" cy="2862322"/>
          </a:xfrm>
          <a:prstGeom prst="rect">
            <a:avLst/>
          </a:prstGeom>
          <a:solidFill>
            <a:schemeClr val="accent3">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r" rtl="1"/>
            <a:r>
              <a:rPr lang="ar-SA" sz="2000" dirty="0" smtClean="0">
                <a:solidFill>
                  <a:schemeClr val="tx1"/>
                </a:solidFill>
                <a:latin typeface="Simplified Arabic" pitchFamily="18" charset="-78"/>
                <a:cs typeface="Simplified Arabic" pitchFamily="18" charset="-78"/>
              </a:rPr>
              <a:t> (أمثلة: الأودية، القنوات، السكك الحديدية </a:t>
            </a:r>
            <a:r>
              <a:rPr lang="ar-SA" sz="2000" dirty="0" err="1" smtClean="0">
                <a:solidFill>
                  <a:schemeClr val="tx1"/>
                </a:solidFill>
                <a:latin typeface="Simplified Arabic" pitchFamily="18" charset="-78"/>
                <a:cs typeface="Simplified Arabic" pitchFamily="18" charset="-78"/>
              </a:rPr>
              <a:t>الطرقات ....</a:t>
            </a:r>
            <a:r>
              <a:rPr lang="ar-SA" sz="2000" dirty="0" smtClean="0">
                <a:solidFill>
                  <a:schemeClr val="tx1"/>
                </a:solidFill>
                <a:latin typeface="Simplified Arabic" pitchFamily="18" charset="-78"/>
                <a:cs typeface="Simplified Arabic" pitchFamily="18" charset="-78"/>
              </a:rPr>
              <a:t>) تمثيلها على الخريطة يكون </a:t>
            </a:r>
            <a:r>
              <a:rPr lang="ar-SA" sz="2000" dirty="0" err="1" smtClean="0">
                <a:solidFill>
                  <a:schemeClr val="tx1"/>
                </a:solidFill>
                <a:latin typeface="Simplified Arabic" pitchFamily="18" charset="-78"/>
                <a:cs typeface="Simplified Arabic" pitchFamily="18" charset="-78"/>
              </a:rPr>
              <a:t>خطي </a:t>
            </a:r>
            <a:r>
              <a:rPr lang="ar-SA" sz="2000" dirty="0" smtClean="0">
                <a:solidFill>
                  <a:schemeClr val="tx1"/>
                </a:solidFill>
                <a:latin typeface="Simplified Arabic" pitchFamily="18" charset="-78"/>
                <a:cs typeface="Simplified Arabic" pitchFamily="18" charset="-78"/>
              </a:rPr>
              <a:t>، ستتغير سُمك هذه المقاطع و/أو لونها اعتمادًا على المعلومات التي ترغب في عرضها</a:t>
            </a:r>
            <a:r>
              <a:rPr lang="fr-FR" sz="2000" dirty="0" smtClean="0">
                <a:solidFill>
                  <a:schemeClr val="tx1"/>
                </a:solidFill>
                <a:latin typeface="Simplified Arabic" pitchFamily="18" charset="-78"/>
                <a:cs typeface="Simplified Arabic" pitchFamily="18" charset="-78"/>
              </a:rPr>
              <a:t>.</a:t>
            </a:r>
            <a:r>
              <a:rPr lang="ar-DZ" sz="2000" dirty="0" smtClean="0">
                <a:solidFill>
                  <a:schemeClr val="tx1"/>
                </a:solidFill>
                <a:latin typeface="Simplified Arabic" pitchFamily="18" charset="-78"/>
                <a:cs typeface="Simplified Arabic" pitchFamily="18" charset="-78"/>
              </a:rPr>
              <a:t>يمكن ايضا تعبر على خطوط وهمية و التي تحدد ابعاد سطح </a:t>
            </a:r>
            <a:r>
              <a:rPr lang="ar-DZ" sz="2000" dirty="0" err="1" smtClean="0">
                <a:solidFill>
                  <a:schemeClr val="tx1"/>
                </a:solidFill>
                <a:latin typeface="Simplified Arabic" pitchFamily="18" charset="-78"/>
                <a:cs typeface="Simplified Arabic" pitchFamily="18" charset="-78"/>
              </a:rPr>
              <a:t>الارض </a:t>
            </a:r>
            <a:r>
              <a:rPr lang="ar-DZ" sz="2000" dirty="0" smtClean="0">
                <a:solidFill>
                  <a:schemeClr val="tx1"/>
                </a:solidFill>
                <a:latin typeface="Simplified Arabic" pitchFamily="18" charset="-78"/>
                <a:cs typeface="Simplified Arabic" pitchFamily="18" charset="-78"/>
              </a:rPr>
              <a:t>( الاحداثيات العرض و الطول)، او تمثل بواسطة رموز عن مظاهر كمية غير مرئية </a:t>
            </a:r>
            <a:r>
              <a:rPr lang="ar-DZ" sz="2000" dirty="0" err="1" smtClean="0">
                <a:solidFill>
                  <a:schemeClr val="tx1"/>
                </a:solidFill>
                <a:latin typeface="Simplified Arabic" pitchFamily="18" charset="-78"/>
                <a:cs typeface="Simplified Arabic" pitchFamily="18" charset="-78"/>
              </a:rPr>
              <a:t>مث</a:t>
            </a:r>
            <a:r>
              <a:rPr lang="ar-DZ" sz="2000" dirty="0" smtClean="0">
                <a:solidFill>
                  <a:schemeClr val="tx1"/>
                </a:solidFill>
                <a:latin typeface="Simplified Arabic" pitchFamily="18" charset="-78"/>
                <a:cs typeface="Simplified Arabic" pitchFamily="18" charset="-78"/>
              </a:rPr>
              <a:t> الظواهر </a:t>
            </a:r>
            <a:r>
              <a:rPr lang="ar-DZ" sz="2000" dirty="0" err="1" smtClean="0">
                <a:solidFill>
                  <a:schemeClr val="tx1"/>
                </a:solidFill>
                <a:latin typeface="Simplified Arabic" pitchFamily="18" charset="-78"/>
                <a:cs typeface="Simplified Arabic" pitchFamily="18" charset="-78"/>
              </a:rPr>
              <a:t>المناخية </a:t>
            </a:r>
            <a:r>
              <a:rPr lang="ar-DZ" sz="2000" dirty="0" smtClean="0">
                <a:solidFill>
                  <a:schemeClr val="tx1"/>
                </a:solidFill>
                <a:latin typeface="Simplified Arabic" pitchFamily="18" charset="-78"/>
                <a:cs typeface="Simplified Arabic" pitchFamily="18" charset="-78"/>
              </a:rPr>
              <a:t>( الحرارة و الضغط الجوي</a:t>
            </a:r>
            <a:r>
              <a:rPr lang="ar-DZ" sz="2000" dirty="0" err="1" smtClean="0">
                <a:solidFill>
                  <a:schemeClr val="tx1"/>
                </a:solidFill>
                <a:latin typeface="Simplified Arabic" pitchFamily="18" charset="-78"/>
                <a:cs typeface="Simplified Arabic" pitchFamily="18" charset="-78"/>
              </a:rPr>
              <a:t>).</a:t>
            </a:r>
            <a:r>
              <a:rPr lang="ar-DZ" sz="2000" dirty="0" smtClean="0">
                <a:solidFill>
                  <a:schemeClr val="tx1"/>
                </a:solidFill>
                <a:latin typeface="Simplified Arabic" pitchFamily="18" charset="-78"/>
                <a:cs typeface="Simplified Arabic" pitchFamily="18" charset="-78"/>
              </a:rPr>
              <a:t> التمثيل الخطي له علاقة مع التغيير في العرض و القيمة و </a:t>
            </a:r>
            <a:r>
              <a:rPr lang="ar-DZ" sz="2000" dirty="0" err="1" smtClean="0">
                <a:solidFill>
                  <a:schemeClr val="tx1"/>
                </a:solidFill>
                <a:latin typeface="Simplified Arabic" pitchFamily="18" charset="-78"/>
                <a:cs typeface="Simplified Arabic" pitchFamily="18" charset="-78"/>
              </a:rPr>
              <a:t>اللون.</a:t>
            </a:r>
            <a:r>
              <a:rPr lang="ar-DZ" sz="2000" dirty="0" smtClean="0">
                <a:solidFill>
                  <a:schemeClr val="tx1"/>
                </a:solidFill>
                <a:latin typeface="Simplified Arabic" pitchFamily="18" charset="-78"/>
                <a:cs typeface="Simplified Arabic" pitchFamily="18" charset="-78"/>
              </a:rPr>
              <a:t> </a:t>
            </a:r>
            <a:endParaRPr lang="fr-FR" sz="2000" dirty="0" smtClean="0">
              <a:solidFill>
                <a:schemeClr val="tx1"/>
              </a:solidFill>
              <a:latin typeface="Simplified Arabic" pitchFamily="18" charset="-78"/>
              <a:cs typeface="Simplified Arabic" pitchFamily="18" charset="-78"/>
            </a:endParaRPr>
          </a:p>
          <a:p>
            <a:pPr lvl="0" algn="r" rtl="1" fontAlgn="base">
              <a:spcBef>
                <a:spcPct val="0"/>
              </a:spcBef>
              <a:spcAft>
                <a:spcPct val="0"/>
              </a:spcAft>
            </a:pPr>
            <a:endParaRPr kumimoji="0" lang="ar-SA" sz="20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pic>
        <p:nvPicPr>
          <p:cNvPr id="11" name="Image 10"/>
          <p:cNvPicPr/>
          <p:nvPr/>
        </p:nvPicPr>
        <p:blipFill>
          <a:blip r:embed="rId3" cstate="print">
            <a:lum contrast="10000"/>
          </a:blip>
          <a:srcRect l="1821" t="11353" r="6623"/>
          <a:stretch>
            <a:fillRect/>
          </a:stretch>
        </p:blipFill>
        <p:spPr bwMode="auto">
          <a:xfrm>
            <a:off x="179512" y="4005064"/>
            <a:ext cx="5267325" cy="2293615"/>
          </a:xfrm>
          <a:prstGeom prst="rect">
            <a:avLst/>
          </a:prstGeom>
          <a:noFill/>
          <a:ln w="9525">
            <a:solidFill>
              <a:srgbClr val="002060"/>
            </a:solidFill>
            <a:miter lim="800000"/>
            <a:headEnd/>
            <a:tailEnd/>
          </a:ln>
        </p:spPr>
      </p:pic>
      <p:sp>
        <p:nvSpPr>
          <p:cNvPr id="13" name="Flèche angle droit à deux pointes 12"/>
          <p:cNvSpPr/>
          <p:nvPr/>
        </p:nvSpPr>
        <p:spPr>
          <a:xfrm>
            <a:off x="5724128" y="5373216"/>
            <a:ext cx="1656184" cy="43204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179512" y="1988840"/>
            <a:ext cx="8892480" cy="417646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algn="r" rtl="1"/>
            <a:r>
              <a:rPr lang="ar-SA" sz="2400" b="1" dirty="0" smtClean="0"/>
              <a:t>ان الأهداف الاساسية  من الدراسة </a:t>
            </a:r>
            <a:r>
              <a:rPr lang="ar-SA" sz="2400" b="1" dirty="0" err="1" smtClean="0"/>
              <a:t>الكارتوغرافية</a:t>
            </a:r>
            <a:r>
              <a:rPr lang="ar-SA" sz="2400" b="1" dirty="0" smtClean="0"/>
              <a:t>  بشكل عام هو توضيح للطلاب ما يلي:</a:t>
            </a:r>
            <a:endParaRPr lang="ar-DZ" sz="2400" b="1" dirty="0" smtClean="0"/>
          </a:p>
          <a:p>
            <a:pPr algn="r" rtl="1"/>
            <a:endParaRPr lang="fr-FR" sz="2400" dirty="0" smtClean="0"/>
          </a:p>
          <a:p>
            <a:pPr lvl="0" algn="r" rtl="1">
              <a:buFont typeface="Wingdings" pitchFamily="2" charset="2"/>
              <a:buChar char="ü"/>
            </a:pPr>
            <a:r>
              <a:rPr lang="ar-SA" sz="2400" dirty="0" smtClean="0"/>
              <a:t> تبيين فائدة استخدام رسم الخرائط في الجغرافيا</a:t>
            </a:r>
            <a:r>
              <a:rPr lang="fr-FR" sz="2400" dirty="0" smtClean="0"/>
              <a:t>.</a:t>
            </a:r>
          </a:p>
          <a:p>
            <a:pPr lvl="0" algn="r" rtl="1">
              <a:buFont typeface="Wingdings" pitchFamily="2" charset="2"/>
              <a:buChar char="ü"/>
            </a:pPr>
            <a:r>
              <a:rPr lang="ar-SA" sz="2400" dirty="0" smtClean="0"/>
              <a:t>إظهار الاهتمام بالخرائط الطبوغرافية وكذلك استخداماتها المختلفة</a:t>
            </a:r>
            <a:r>
              <a:rPr lang="fr-FR" sz="2400" dirty="0" smtClean="0"/>
              <a:t>.</a:t>
            </a:r>
          </a:p>
          <a:p>
            <a:pPr lvl="0" algn="r" rtl="1">
              <a:buFont typeface="Wingdings" pitchFamily="2" charset="2"/>
              <a:buChar char="ü"/>
            </a:pPr>
            <a:r>
              <a:rPr lang="ar-SA" sz="2400" dirty="0" smtClean="0"/>
              <a:t>إتقان لغة رسم الخرائط</a:t>
            </a:r>
            <a:r>
              <a:rPr lang="fr-FR" sz="2400" dirty="0" smtClean="0"/>
              <a:t>.</a:t>
            </a:r>
          </a:p>
          <a:p>
            <a:pPr lvl="0" algn="r" rtl="1">
              <a:buFont typeface="Wingdings" pitchFamily="2" charset="2"/>
              <a:buChar char="ü"/>
            </a:pPr>
            <a:r>
              <a:rPr lang="ar-SA" sz="2400" dirty="0" smtClean="0"/>
              <a:t>لانتقاء والتعميم لاختيار ما يجب تمثيله وتبسيط شكل الرسم</a:t>
            </a:r>
            <a:r>
              <a:rPr lang="fr-FR" sz="2400" dirty="0" smtClean="0"/>
              <a:t>.</a:t>
            </a:r>
          </a:p>
          <a:p>
            <a:pPr lvl="0" algn="r" rtl="1">
              <a:buFont typeface="Wingdings" pitchFamily="2" charset="2"/>
              <a:buChar char="ü"/>
            </a:pPr>
            <a:r>
              <a:rPr lang="ar-SA" sz="2400" dirty="0" smtClean="0"/>
              <a:t>إتقان القواعد الصارمة لعلم السيميولوجيا الرسومية وتعلم تمثيل المتغيرات الكمية المطلقة والنسبية</a:t>
            </a:r>
            <a:r>
              <a:rPr lang="fr-FR" sz="2400" dirty="0" smtClean="0"/>
              <a:t>.</a:t>
            </a:r>
          </a:p>
          <a:p>
            <a:pPr lvl="0" algn="r" rtl="1">
              <a:buFont typeface="Wingdings" pitchFamily="2" charset="2"/>
              <a:buChar char="ü"/>
            </a:pPr>
            <a:r>
              <a:rPr lang="ar-SA" sz="2400" dirty="0" smtClean="0"/>
              <a:t>تمثيل الواقع بشكل يراعي العلاقات القائمة بين الظواهر الممثلة وأهمية كل منها</a:t>
            </a:r>
            <a:r>
              <a:rPr lang="ar-DZ" sz="2400" dirty="0" smtClean="0"/>
              <a:t> </a:t>
            </a:r>
            <a:r>
              <a:rPr lang="ar-SA" sz="2400" dirty="0" smtClean="0"/>
              <a:t>بالنسبة للآخر ومدى خدمتها لموضوع الخريطة ولوظيفتها</a:t>
            </a:r>
            <a:r>
              <a:rPr lang="fr-FR" sz="2400" dirty="0" smtClean="0"/>
              <a:t>.</a:t>
            </a:r>
          </a:p>
          <a:p>
            <a:pPr marL="342900" marR="0" lvl="0" indent="-342900" algn="r" defTabSz="914400" rtl="1" eaLnBrk="1" fontAlgn="auto" latinLnBrk="0" hangingPunct="1">
              <a:lnSpc>
                <a:spcPct val="80000"/>
              </a:lnSpc>
              <a:spcBef>
                <a:spcPct val="20000"/>
              </a:spcBef>
              <a:spcAft>
                <a:spcPts val="0"/>
              </a:spcAft>
              <a:buClrTx/>
              <a:buSzTx/>
              <a:buFont typeface="Arial" pitchFamily="34" charset="0"/>
              <a:buChar char="•"/>
              <a:tabLst/>
              <a:defRPr/>
            </a:pPr>
            <a:endParaRPr kumimoji="0" lang="ru-RU" sz="2400" b="0" i="0" u="none" strike="noStrike" kern="1200" cap="none" spc="0" normalizeH="0" baseline="0" noProof="0" dirty="0">
              <a:ln>
                <a:noFill/>
              </a:ln>
              <a:solidFill>
                <a:schemeClr val="accent4">
                  <a:lumMod val="10000"/>
                </a:schemeClr>
              </a:solidFill>
              <a:effectLst/>
              <a:uLnTx/>
              <a:uFillTx/>
              <a:cs typeface="Simplified Arabic" pitchFamily="18" charset="-78"/>
            </a:endParaRPr>
          </a:p>
        </p:txBody>
      </p:sp>
      <p:sp>
        <p:nvSpPr>
          <p:cNvPr id="5" name="عنوان 1"/>
          <p:cNvSpPr txBox="1">
            <a:spLocks/>
          </p:cNvSpPr>
          <p:nvPr/>
        </p:nvSpPr>
        <p:spPr>
          <a:xfrm>
            <a:off x="163849" y="908720"/>
            <a:ext cx="8782363" cy="794798"/>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smtClean="0">
                <a:solidFill>
                  <a:srgbClr val="FF0000"/>
                </a:solidFill>
                <a:latin typeface="Sakkal Majalla" panose="02000000000000000000" pitchFamily="2" charset="-78"/>
                <a:cs typeface="Sakkal Majalla" panose="02000000000000000000" pitchFamily="2" charset="-78"/>
              </a:rPr>
              <a:t>أهداف ال</a:t>
            </a:r>
            <a:r>
              <a:rPr lang="ar-DZ" b="1" dirty="0" smtClean="0">
                <a:solidFill>
                  <a:srgbClr val="FF0000"/>
                </a:solidFill>
                <a:latin typeface="Sakkal Majalla" panose="02000000000000000000" pitchFamily="2" charset="-78"/>
                <a:cs typeface="Sakkal Majalla" panose="02000000000000000000" pitchFamily="2" charset="-78"/>
              </a:rPr>
              <a:t>مقياس </a:t>
            </a:r>
            <a:endParaRPr lang="ar-BH" b="1" dirty="0">
              <a:solidFill>
                <a:srgbClr val="FF0000"/>
              </a:solidFill>
              <a:latin typeface="Sakkal Majalla" panose="02000000000000000000" pitchFamily="2" charset="-78"/>
              <a:cs typeface="Sakkal Majalla" panose="02000000000000000000" pitchFamily="2" charset="-78"/>
            </a:endParaRPr>
          </a:p>
        </p:txBody>
      </p:sp>
      <p:pic>
        <p:nvPicPr>
          <p:cNvPr id="6" name="Image 5"/>
          <p:cNvPicPr/>
          <p:nvPr/>
        </p:nvPicPr>
        <p:blipFill>
          <a:blip r:embed="rId4" cstate="print">
            <a:lum bright="-42000" contrast="60000"/>
          </a:blip>
          <a:srcRect l="10724" r="17970" b="10640"/>
          <a:stretch>
            <a:fillRect/>
          </a:stretch>
        </p:blipFill>
        <p:spPr bwMode="auto">
          <a:xfrm>
            <a:off x="7452320" y="0"/>
            <a:ext cx="1512168" cy="1152128"/>
          </a:xfrm>
          <a:prstGeom prst="rect">
            <a:avLst/>
          </a:prstGeom>
          <a:noFill/>
          <a:ln w="9525">
            <a:noFill/>
            <a:miter lim="800000"/>
            <a:headEnd/>
            <a:tailEnd/>
          </a:ln>
        </p:spPr>
      </p:pic>
      <p:sp>
        <p:nvSpPr>
          <p:cNvPr id="7" name="مستطيل 3">
            <a:extLst>
              <a:ext uri="{FF2B5EF4-FFF2-40B4-BE49-F238E27FC236}">
                <a16:creationId xmlns:a16="http://schemas.microsoft.com/office/drawing/2014/main" xmlns="" id="{4B3C9DE7-92D6-469E-8AE9-CB0338F9207B}"/>
              </a:ext>
            </a:extLst>
          </p:cNvPr>
          <p:cNvSpPr/>
          <p:nvPr/>
        </p:nvSpPr>
        <p:spPr>
          <a:xfrm>
            <a:off x="349623" y="116632"/>
            <a:ext cx="2998241"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الكارتوغرافيا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8"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35496" y="6360368"/>
            <a:ext cx="8892480" cy="381000"/>
            <a:chOff x="251520" y="6360368"/>
            <a:chExt cx="8892480" cy="381000"/>
          </a:xfrm>
        </p:grpSpPr>
        <p:sp>
          <p:nvSpPr>
            <p:cNvPr id="11" name="Rectangle 10"/>
            <p:cNvSpPr>
              <a:spLocks/>
            </p:cNvSpPr>
            <p:nvPr/>
          </p:nvSpPr>
          <p:spPr>
            <a:xfrm>
              <a:off x="251520" y="6360368"/>
              <a:ext cx="889248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DZ" sz="1400" dirty="0" smtClean="0">
                  <a:solidFill>
                    <a:srgbClr val="000000"/>
                  </a:solidFill>
                  <a:effectLst/>
                  <a:latin typeface="Simplified Arabic" pitchFamily="18" charset="-78"/>
                  <a:ea typeface="Calibri" panose="020F0502020204030204" pitchFamily="34" charset="0"/>
                  <a:cs typeface="Simplified Arabic" pitchFamily="18" charset="-78"/>
                </a:rPr>
                <a:t>جامعة العربي بن مهيدي  ام البواقي         معهد تسيير التقنيات الحضري</a:t>
              </a:r>
              <a:r>
                <a:rPr lang="ar-DZ" sz="1400" dirty="0" smtClean="0">
                  <a:solidFill>
                    <a:srgbClr val="000000"/>
                  </a:solidFill>
                  <a:latin typeface="Simplified Arabic" pitchFamily="18" charset="-78"/>
                  <a:ea typeface="Calibri" panose="020F0502020204030204" pitchFamily="34" charset="0"/>
                  <a:cs typeface="Simplified Arabic" pitchFamily="18" charset="-78"/>
                </a:rPr>
                <a:t>ة      الدكتورة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بوستي</a:t>
              </a:r>
              <a:r>
                <a:rPr lang="ar-DZ" sz="1400" dirty="0" smtClean="0">
                  <a:solidFill>
                    <a:srgbClr val="000000"/>
                  </a:solidFill>
                  <a:latin typeface="Simplified Arabic" pitchFamily="18" charset="-78"/>
                  <a:ea typeface="Calibri" panose="020F0502020204030204" pitchFamily="34" charset="0"/>
                  <a:cs typeface="Simplified Arabic" pitchFamily="18" charset="-78"/>
                </a:rPr>
                <a:t>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صندرة</a:t>
              </a:r>
              <a:r>
                <a:rPr lang="ar-DZ" sz="1400" dirty="0" smtClean="0">
                  <a:solidFill>
                    <a:srgbClr val="000000"/>
                  </a:solidFill>
                  <a:latin typeface="Simplified Arabic" pitchFamily="18" charset="-78"/>
                  <a:ea typeface="Calibri" panose="020F0502020204030204" pitchFamily="34" charset="0"/>
                  <a:cs typeface="Simplified Arabic" pitchFamily="18" charset="-78"/>
                </a:rPr>
                <a:t>          تسيير المدن   </a:t>
              </a:r>
              <a:endParaRPr lang="en-US" sz="1100" dirty="0">
                <a:effectLst/>
                <a:latin typeface="Simplified Arabic" pitchFamily="18" charset="-78"/>
                <a:ea typeface="Calibri" panose="020F0502020204030204" pitchFamily="34" charset="0"/>
                <a:cs typeface="Simplified Arabic" pitchFamily="18" charset="-78"/>
              </a:endParaRPr>
            </a:p>
          </p:txBody>
        </p:sp>
        <p:sp>
          <p:nvSpPr>
            <p:cNvPr id="12" name="ZoneTexte 11"/>
            <p:cNvSpPr txBox="1"/>
            <p:nvPr/>
          </p:nvSpPr>
          <p:spPr>
            <a:xfrm>
              <a:off x="971600" y="6381328"/>
              <a:ext cx="1440160" cy="338554"/>
            </a:xfrm>
            <a:prstGeom prst="rect">
              <a:avLst/>
            </a:prstGeom>
            <a:noFill/>
          </p:spPr>
          <p:txBody>
            <a:bodyPr wrap="square" rtlCol="0">
              <a:spAutoFit/>
            </a:bodyPr>
            <a:lstStyle/>
            <a:p>
              <a:r>
                <a:rPr lang="fr-FR" sz="1600" dirty="0" smtClean="0">
                  <a:latin typeface="Simplified Arabic" pitchFamily="18" charset="-78"/>
                  <a:cs typeface="Simplified Arabic" pitchFamily="18" charset="-78"/>
                </a:rPr>
                <a:t>GTU L2 </a:t>
              </a:r>
              <a:endParaRPr lang="fr-FR" sz="1600" dirty="0">
                <a:latin typeface="Simplified Arabic" pitchFamily="18" charset="-78"/>
                <a:cs typeface="Simplified Arabic" pitchFamily="18" charset="-78"/>
              </a:endParaRPr>
            </a:p>
          </p:txBody>
        </p:sp>
      </p:grpSp>
      <p:pic>
        <p:nvPicPr>
          <p:cNvPr id="13" name="~PP1995.WAV">
            <a:hlinkClick r:id="" action="ppaction://media"/>
          </p:cNvPr>
          <p:cNvPicPr>
            <a:picLocks noRot="1" noChangeAspect="1"/>
          </p:cNvPicPr>
          <p:nvPr>
            <a:wavAudioFile r:embed="rId2" name="~PP1995.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77064">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4"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err="1" smtClean="0">
                <a:latin typeface="Sakkal Majalla" panose="02000000000000000000" pitchFamily="2" charset="-78"/>
                <a:cs typeface="Sakkal Majalla" panose="02000000000000000000" pitchFamily="2" charset="-78"/>
              </a:rPr>
              <a:t>علمكارتوغرافيا</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Organigramme : Alternative 8"/>
          <p:cNvSpPr/>
          <p:nvPr/>
        </p:nvSpPr>
        <p:spPr>
          <a:xfrm>
            <a:off x="5652120" y="1484784"/>
            <a:ext cx="3168352" cy="1512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dirty="0" smtClean="0"/>
              <a:t>تمثيل  او انتشار و توزيع الظواهر فوق </a:t>
            </a:r>
            <a:r>
              <a:rPr lang="ar-SA" sz="2000" b="1" dirty="0" smtClean="0"/>
              <a:t>امتداد مجالي</a:t>
            </a:r>
            <a:r>
              <a:rPr lang="ar-SA" sz="2000" dirty="0" smtClean="0"/>
              <a:t> مثلا </a:t>
            </a:r>
            <a:r>
              <a:rPr lang="ar-SA" sz="2000" dirty="0" err="1" smtClean="0"/>
              <a:t>كابراز</a:t>
            </a:r>
            <a:r>
              <a:rPr lang="ar-SA" sz="2000" dirty="0" smtClean="0"/>
              <a:t> مجال انتشار غطاء غابي</a:t>
            </a:r>
            <a:endParaRPr lang="fr-FR" sz="2000" b="1" dirty="0">
              <a:solidFill>
                <a:schemeClr val="tx1"/>
              </a:solidFill>
              <a:latin typeface="Simplified Arabic" pitchFamily="18" charset="-78"/>
              <a:cs typeface="Simplified Arabic" pitchFamily="18" charset="-78"/>
            </a:endParaRPr>
          </a:p>
        </p:txBody>
      </p:sp>
      <p:sp>
        <p:nvSpPr>
          <p:cNvPr id="10" name="ZoneTexte 9"/>
          <p:cNvSpPr txBox="1"/>
          <p:nvPr/>
        </p:nvSpPr>
        <p:spPr>
          <a:xfrm>
            <a:off x="2339752" y="692696"/>
            <a:ext cx="4752528" cy="369332"/>
          </a:xfrm>
          <a:prstGeom prst="rect">
            <a:avLst/>
          </a:prstGeom>
          <a:solidFill>
            <a:srgbClr val="FFFF00"/>
          </a:solidFill>
          <a:ln>
            <a:solidFill>
              <a:srgbClr val="FA2906"/>
            </a:solidFill>
          </a:ln>
        </p:spPr>
        <p:txBody>
          <a:bodyPr wrap="square" rtlCol="0">
            <a:spAutoFit/>
          </a:bodyPr>
          <a:lstStyle/>
          <a:p>
            <a:pPr algn="just" rtl="1"/>
            <a:r>
              <a:rPr lang="ar-SA" b="1" dirty="0" smtClean="0"/>
              <a:t>التوطين المساحي</a:t>
            </a:r>
            <a:r>
              <a:rPr lang="ar-SA" dirty="0" smtClean="0"/>
              <a:t>     </a:t>
            </a:r>
            <a:r>
              <a:rPr lang="fr-FR" b="1" dirty="0" smtClean="0"/>
              <a:t>L’ implantation zonale</a:t>
            </a:r>
            <a:endParaRPr lang="fr-FR" dirty="0" smtClean="0"/>
          </a:p>
        </p:txBody>
      </p:sp>
      <p:sp>
        <p:nvSpPr>
          <p:cNvPr id="32770" name="Rectangle 2"/>
          <p:cNvSpPr>
            <a:spLocks noChangeArrowheads="1"/>
          </p:cNvSpPr>
          <p:nvPr/>
        </p:nvSpPr>
        <p:spPr bwMode="auto">
          <a:xfrm>
            <a:off x="179512" y="1412776"/>
            <a:ext cx="5328592" cy="1631216"/>
          </a:xfrm>
          <a:prstGeom prst="rect">
            <a:avLst/>
          </a:prstGeom>
          <a:solidFill>
            <a:schemeClr val="accent3">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r" rtl="1"/>
            <a:r>
              <a:rPr lang="ar-SA" sz="2000" dirty="0" smtClean="0"/>
              <a:t>وغيرها نجد ظواهر جغرافية تتميز بكونها تغطي مساحة معينة كالتربة والغابات والفرشاة والحقول </a:t>
            </a:r>
            <a:r>
              <a:rPr lang="ar-SA" sz="2000" dirty="0" err="1" smtClean="0"/>
              <a:t>الزراعية </a:t>
            </a:r>
            <a:r>
              <a:rPr lang="ar-SA" sz="2000" dirty="0" smtClean="0"/>
              <a:t>،للتعبير عن هذه الظواهر نستعمل الرموز المساحية</a:t>
            </a:r>
            <a:r>
              <a:rPr lang="fr-FR" sz="2000" dirty="0" smtClean="0"/>
              <a:t>. </a:t>
            </a:r>
            <a:r>
              <a:rPr lang="ar-SA" sz="2000" dirty="0" smtClean="0"/>
              <a:t>الرموز المساحية هي الرموز التي تشغل مساحة معينة في الخريطة وتختلف أيضا بين رموز مساحية نوعية أو كمية</a:t>
            </a:r>
            <a:endParaRPr kumimoji="0" lang="ar-SA" sz="20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13" name="Flèche angle droit à deux pointes 12"/>
          <p:cNvSpPr/>
          <p:nvPr/>
        </p:nvSpPr>
        <p:spPr>
          <a:xfrm>
            <a:off x="3995936" y="5085184"/>
            <a:ext cx="792088" cy="43204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p:nvPr/>
        </p:nvPicPr>
        <p:blipFill>
          <a:blip r:embed="rId3" cstate="print"/>
          <a:srcRect/>
          <a:stretch>
            <a:fillRect/>
          </a:stretch>
        </p:blipFill>
        <p:spPr bwMode="auto">
          <a:xfrm rot="16200000">
            <a:off x="1087011" y="2161461"/>
            <a:ext cx="1554569" cy="3657599"/>
          </a:xfrm>
          <a:prstGeom prst="rect">
            <a:avLst/>
          </a:prstGeom>
          <a:noFill/>
          <a:ln w="9525">
            <a:noFill/>
            <a:miter lim="800000"/>
            <a:headEnd/>
            <a:tailEnd/>
          </a:ln>
        </p:spPr>
      </p:pic>
      <p:pic>
        <p:nvPicPr>
          <p:cNvPr id="15" name="Image 14"/>
          <p:cNvPicPr/>
          <p:nvPr/>
        </p:nvPicPr>
        <p:blipFill>
          <a:blip r:embed="rId4" cstate="print"/>
          <a:srcRect/>
          <a:stretch>
            <a:fillRect/>
          </a:stretch>
        </p:blipFill>
        <p:spPr bwMode="auto">
          <a:xfrm rot="5400000">
            <a:off x="4516595" y="2188261"/>
            <a:ext cx="1628361" cy="3533775"/>
          </a:xfrm>
          <a:prstGeom prst="rect">
            <a:avLst/>
          </a:prstGeom>
          <a:noFill/>
          <a:ln w="9525">
            <a:noFill/>
            <a:miter lim="800000"/>
            <a:headEnd/>
            <a:tailEnd/>
          </a:ln>
        </p:spPr>
      </p:pic>
      <p:pic>
        <p:nvPicPr>
          <p:cNvPr id="16" name="Image 15"/>
          <p:cNvPicPr/>
          <p:nvPr/>
        </p:nvPicPr>
        <p:blipFill>
          <a:blip r:embed="rId5" cstate="print"/>
          <a:srcRect/>
          <a:stretch>
            <a:fillRect/>
          </a:stretch>
        </p:blipFill>
        <p:spPr bwMode="auto">
          <a:xfrm rot="16200000">
            <a:off x="977908" y="3638716"/>
            <a:ext cx="1628761" cy="3657600"/>
          </a:xfrm>
          <a:prstGeom prst="rect">
            <a:avLst/>
          </a:prstGeom>
          <a:noFill/>
          <a:ln w="9525">
            <a:noFill/>
            <a:miter lim="800000"/>
            <a:headEnd/>
            <a:tailEnd/>
          </a:ln>
        </p:spPr>
      </p:pic>
      <p:pic>
        <p:nvPicPr>
          <p:cNvPr id="17" name="Image 16"/>
          <p:cNvPicPr/>
          <p:nvPr/>
        </p:nvPicPr>
        <p:blipFill>
          <a:blip r:embed="rId6" cstate="print"/>
          <a:srcRect/>
          <a:stretch>
            <a:fillRect/>
          </a:stretch>
        </p:blipFill>
        <p:spPr bwMode="auto">
          <a:xfrm>
            <a:off x="5292080" y="4797152"/>
            <a:ext cx="3528392"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1043608"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p:cNvSpPr txBox="1"/>
          <p:nvPr/>
        </p:nvSpPr>
        <p:spPr>
          <a:xfrm>
            <a:off x="0" y="548680"/>
            <a:ext cx="8280920" cy="923330"/>
          </a:xfrm>
          <a:prstGeom prst="rect">
            <a:avLst/>
          </a:prstGeom>
          <a:solidFill>
            <a:schemeClr val="bg1">
              <a:lumMod val="85000"/>
            </a:schemeClr>
          </a:solidFill>
        </p:spPr>
        <p:txBody>
          <a:bodyPr wrap="square" rtlCol="0">
            <a:spAutoFit/>
          </a:bodyPr>
          <a:lstStyle/>
          <a:p>
            <a:pPr algn="ctr" rtl="1"/>
            <a:r>
              <a:rPr lang="ar-SA" b="1" dirty="0" err="1" smtClean="0">
                <a:solidFill>
                  <a:srgbClr val="FF0000"/>
                </a:solidFill>
              </a:rPr>
              <a:t>.</a:t>
            </a:r>
            <a:r>
              <a:rPr lang="ar-SA" b="1" dirty="0" smtClean="0">
                <a:solidFill>
                  <a:srgbClr val="FF0000"/>
                </a:solidFill>
              </a:rPr>
              <a:t> خصائص المتغيرات البصرية أو مستويات الإدراك للمتغيرات </a:t>
            </a:r>
            <a:r>
              <a:rPr lang="ar-SA" b="1" dirty="0" err="1" smtClean="0">
                <a:solidFill>
                  <a:srgbClr val="FF0000"/>
                </a:solidFill>
              </a:rPr>
              <a:t>البصرية :</a:t>
            </a:r>
            <a:endParaRPr lang="fr-FR" dirty="0" smtClean="0">
              <a:solidFill>
                <a:srgbClr val="FF0000"/>
              </a:solidFill>
            </a:endParaRPr>
          </a:p>
          <a:p>
            <a:pPr algn="ctr"/>
            <a:r>
              <a:rPr lang="fr-FR" b="1" dirty="0" smtClean="0">
                <a:solidFill>
                  <a:srgbClr val="FF0000"/>
                </a:solidFill>
              </a:rPr>
              <a:t>. Propriétés des variables visuelles ou les niveaux de perception des variables visuelles</a:t>
            </a:r>
            <a:endParaRPr lang="fr-FR" dirty="0">
              <a:solidFill>
                <a:srgbClr val="FF0000"/>
              </a:solidFill>
            </a:endParaRPr>
          </a:p>
        </p:txBody>
      </p:sp>
      <p:sp>
        <p:nvSpPr>
          <p:cNvPr id="8" name="ZoneTexte 7"/>
          <p:cNvSpPr txBox="1"/>
          <p:nvPr/>
        </p:nvSpPr>
        <p:spPr>
          <a:xfrm>
            <a:off x="6012160" y="1628800"/>
            <a:ext cx="2736304" cy="646331"/>
          </a:xfrm>
          <a:prstGeom prst="rect">
            <a:avLst/>
          </a:prstGeom>
          <a:solidFill>
            <a:schemeClr val="accent2">
              <a:lumMod val="20000"/>
              <a:lumOff val="80000"/>
            </a:schemeClr>
          </a:solidFill>
        </p:spPr>
        <p:txBody>
          <a:bodyPr wrap="square" rtlCol="0">
            <a:spAutoFit/>
          </a:bodyPr>
          <a:lstStyle/>
          <a:p>
            <a:pPr algn="just" rtl="1"/>
            <a:r>
              <a:rPr lang="ar-DZ" b="1" dirty="0" smtClean="0">
                <a:solidFill>
                  <a:srgbClr val="FF0000"/>
                </a:solidFill>
              </a:rPr>
              <a:t>1.</a:t>
            </a:r>
            <a:r>
              <a:rPr lang="ar-SA" b="1" dirty="0" smtClean="0">
                <a:solidFill>
                  <a:srgbClr val="FF0000"/>
                </a:solidFill>
              </a:rPr>
              <a:t>المتغيرة التجميعية</a:t>
            </a:r>
            <a:r>
              <a:rPr lang="ar-MA" b="1" dirty="0" smtClean="0">
                <a:solidFill>
                  <a:srgbClr val="FF0000"/>
                </a:solidFill>
              </a:rPr>
              <a:t> </a:t>
            </a:r>
            <a:r>
              <a:rPr lang="ar-MA" b="1" dirty="0" err="1" smtClean="0">
                <a:solidFill>
                  <a:srgbClr val="FF0000"/>
                </a:solidFill>
              </a:rPr>
              <a:t>(</a:t>
            </a:r>
            <a:r>
              <a:rPr lang="fr-FR" b="1" dirty="0" smtClean="0">
                <a:solidFill>
                  <a:srgbClr val="FF0000"/>
                </a:solidFill>
              </a:rPr>
              <a:t>≡</a:t>
            </a:r>
            <a:r>
              <a:rPr lang="ar-MA" b="1" dirty="0" err="1" smtClean="0">
                <a:solidFill>
                  <a:srgbClr val="FF0000"/>
                </a:solidFill>
              </a:rPr>
              <a:t>):</a:t>
            </a:r>
            <a:r>
              <a:rPr lang="ar-MA" dirty="0" smtClean="0">
                <a:solidFill>
                  <a:srgbClr val="FF0000"/>
                </a:solidFill>
              </a:rPr>
              <a:t> </a:t>
            </a:r>
            <a:r>
              <a:rPr lang="ar-MA" b="1" dirty="0" smtClean="0">
                <a:solidFill>
                  <a:srgbClr val="FF0000"/>
                </a:solidFill>
              </a:rPr>
              <a:t> </a:t>
            </a:r>
            <a:r>
              <a:rPr lang="fr-FR" b="1" dirty="0" smtClean="0">
                <a:solidFill>
                  <a:srgbClr val="FF0000"/>
                </a:solidFill>
              </a:rPr>
              <a:t>La perception associative</a:t>
            </a:r>
            <a:endParaRPr lang="fr-FR" dirty="0">
              <a:solidFill>
                <a:srgbClr val="FF0000"/>
              </a:solidFill>
            </a:endParaRPr>
          </a:p>
        </p:txBody>
      </p:sp>
      <p:sp>
        <p:nvSpPr>
          <p:cNvPr id="10" name="ZoneTexte 9"/>
          <p:cNvSpPr txBox="1"/>
          <p:nvPr/>
        </p:nvSpPr>
        <p:spPr>
          <a:xfrm>
            <a:off x="6660232" y="2377911"/>
            <a:ext cx="2160240" cy="3416320"/>
          </a:xfrm>
          <a:prstGeom prst="rect">
            <a:avLst/>
          </a:prstGeom>
          <a:solidFill>
            <a:schemeClr val="accent5">
              <a:lumMod val="40000"/>
              <a:lumOff val="60000"/>
            </a:schemeClr>
          </a:solidFill>
        </p:spPr>
        <p:txBody>
          <a:bodyPr wrap="square" rtlCol="0">
            <a:spAutoFit/>
          </a:bodyPr>
          <a:lstStyle/>
          <a:p>
            <a:pPr algn="just" rtl="1"/>
            <a:r>
              <a:rPr lang="ar-SA" b="1" dirty="0" smtClean="0">
                <a:latin typeface="Simplified Arabic" pitchFamily="18" charset="-78"/>
                <a:cs typeface="Simplified Arabic" pitchFamily="18" charset="-78"/>
              </a:rPr>
              <a:t>تكون في حالة تشابه الرموز  </a:t>
            </a:r>
            <a:r>
              <a:rPr lang="ar-SA" b="1" dirty="0" err="1" smtClean="0">
                <a:latin typeface="Simplified Arabic" pitchFamily="18" charset="-78"/>
                <a:cs typeface="Simplified Arabic" pitchFamily="18" charset="-78"/>
              </a:rPr>
              <a:t>قيصعب</a:t>
            </a:r>
            <a:r>
              <a:rPr lang="ar-SA" b="1" dirty="0" smtClean="0">
                <a:latin typeface="Simplified Arabic" pitchFamily="18" charset="-78"/>
                <a:cs typeface="Simplified Arabic" pitchFamily="18" charset="-78"/>
              </a:rPr>
              <a:t> على العين التمييز  فتراها </a:t>
            </a:r>
            <a:r>
              <a:rPr lang="ar-SA" b="1" dirty="0" err="1" smtClean="0">
                <a:latin typeface="Simplified Arabic" pitchFamily="18" charset="-78"/>
                <a:cs typeface="Simplified Arabic" pitchFamily="18" charset="-78"/>
              </a:rPr>
              <a:t>بنقس</a:t>
            </a:r>
            <a:r>
              <a:rPr lang="ar-SA" b="1" dirty="0" smtClean="0">
                <a:latin typeface="Simplified Arabic" pitchFamily="18" charset="-78"/>
                <a:cs typeface="Simplified Arabic" pitchFamily="18" charset="-78"/>
              </a:rPr>
              <a:t> القوة بين البعد و </a:t>
            </a:r>
            <a:r>
              <a:rPr lang="ar-SA" b="1" dirty="0" err="1" smtClean="0">
                <a:latin typeface="Simplified Arabic" pitchFamily="18" charset="-78"/>
                <a:cs typeface="Simplified Arabic" pitchFamily="18" charset="-78"/>
              </a:rPr>
              <a:t>القرب  </a:t>
            </a:r>
            <a:r>
              <a:rPr lang="ar-SA" b="1" dirty="0" smtClean="0">
                <a:latin typeface="Simplified Arabic" pitchFamily="18" charset="-78"/>
                <a:cs typeface="Simplified Arabic" pitchFamily="18" charset="-78"/>
              </a:rPr>
              <a:t>( تعدد الاوان و تشابه الاشكال</a:t>
            </a:r>
            <a:r>
              <a:rPr lang="ar-SA" b="1" dirty="0" err="1" smtClean="0">
                <a:latin typeface="Simplified Arabic" pitchFamily="18" charset="-78"/>
                <a:cs typeface="Simplified Arabic" pitchFamily="18" charset="-78"/>
              </a:rPr>
              <a:t>).</a:t>
            </a:r>
            <a:r>
              <a:rPr lang="ar-DZ" b="1" dirty="0" smtClean="0">
                <a:latin typeface="Simplified Arabic" pitchFamily="18" charset="-78"/>
                <a:cs typeface="Simplified Arabic" pitchFamily="18" charset="-78"/>
              </a:rPr>
              <a:t> </a:t>
            </a:r>
            <a:r>
              <a:rPr lang="ar-MA" b="1" dirty="0" smtClean="0">
                <a:latin typeface="Simplified Arabic" pitchFamily="18" charset="-78"/>
                <a:cs typeface="Simplified Arabic" pitchFamily="18" charset="-78"/>
              </a:rPr>
              <a:t>تبرز الرموز متشابهة لا فرق فيها بين دوائر ومربعات ومثلثات؛ كما أن العين ترى الرموز بنفس القوة أو الضعف في حالة الابتعاد أو الاقتراب من الخريطة</a:t>
            </a:r>
            <a:endParaRPr lang="fr-FR" b="1" dirty="0">
              <a:latin typeface="Simplified Arabic" pitchFamily="18" charset="-78"/>
              <a:cs typeface="Simplified Arabic" pitchFamily="18" charset="-78"/>
            </a:endParaRPr>
          </a:p>
        </p:txBody>
      </p:sp>
      <p:sp>
        <p:nvSpPr>
          <p:cNvPr id="11" name="ZoneTexte 10"/>
          <p:cNvSpPr txBox="1"/>
          <p:nvPr/>
        </p:nvSpPr>
        <p:spPr>
          <a:xfrm>
            <a:off x="3203848" y="1700808"/>
            <a:ext cx="2736304" cy="923330"/>
          </a:xfrm>
          <a:prstGeom prst="rect">
            <a:avLst/>
          </a:prstGeom>
          <a:solidFill>
            <a:schemeClr val="accent2">
              <a:lumMod val="20000"/>
              <a:lumOff val="80000"/>
            </a:schemeClr>
          </a:solidFill>
        </p:spPr>
        <p:txBody>
          <a:bodyPr wrap="square" rtlCol="0">
            <a:spAutoFit/>
          </a:bodyPr>
          <a:lstStyle/>
          <a:p>
            <a:pPr algn="just" rtl="1"/>
            <a:r>
              <a:rPr lang="ar-DZ" b="1" dirty="0" smtClean="0">
                <a:solidFill>
                  <a:srgbClr val="FF0000"/>
                </a:solidFill>
              </a:rPr>
              <a:t>2.</a:t>
            </a:r>
            <a:r>
              <a:rPr lang="ar-MA" b="1" dirty="0" smtClean="0">
                <a:solidFill>
                  <a:srgbClr val="FF0000"/>
                </a:solidFill>
              </a:rPr>
              <a:t>الرؤية </a:t>
            </a:r>
            <a:r>
              <a:rPr lang="ar-MA" b="1" dirty="0" err="1" smtClean="0">
                <a:solidFill>
                  <a:srgbClr val="FF0000"/>
                </a:solidFill>
              </a:rPr>
              <a:t>الانتقائية (</a:t>
            </a:r>
            <a:r>
              <a:rPr lang="fr-FR" b="1" dirty="0" smtClean="0">
                <a:solidFill>
                  <a:srgbClr val="FF0000"/>
                </a:solidFill>
              </a:rPr>
              <a:t>≠</a:t>
            </a:r>
            <a:r>
              <a:rPr lang="ar-MA" b="1" dirty="0" err="1" smtClean="0">
                <a:solidFill>
                  <a:srgbClr val="FF0000"/>
                </a:solidFill>
              </a:rPr>
              <a:t>):</a:t>
            </a:r>
            <a:r>
              <a:rPr lang="ar-MA" dirty="0" smtClean="0">
                <a:solidFill>
                  <a:srgbClr val="FF0000"/>
                </a:solidFill>
              </a:rPr>
              <a:t> </a:t>
            </a:r>
            <a:r>
              <a:rPr lang="fr-FR" b="1" dirty="0" smtClean="0">
                <a:solidFill>
                  <a:srgbClr val="FF0000"/>
                </a:solidFill>
              </a:rPr>
              <a:t>La perception sélective ou la différenciation</a:t>
            </a:r>
            <a:endParaRPr lang="fr-FR" dirty="0">
              <a:solidFill>
                <a:srgbClr val="FF0000"/>
              </a:solidFill>
            </a:endParaRPr>
          </a:p>
        </p:txBody>
      </p:sp>
      <p:sp>
        <p:nvSpPr>
          <p:cNvPr id="12" name="ZoneTexte 11"/>
          <p:cNvSpPr txBox="1"/>
          <p:nvPr/>
        </p:nvSpPr>
        <p:spPr>
          <a:xfrm>
            <a:off x="2987824" y="2708921"/>
            <a:ext cx="2808312" cy="2308324"/>
          </a:xfrm>
          <a:prstGeom prst="rect">
            <a:avLst/>
          </a:prstGeom>
          <a:solidFill>
            <a:schemeClr val="accent5">
              <a:lumMod val="40000"/>
              <a:lumOff val="60000"/>
            </a:schemeClr>
          </a:solidFill>
        </p:spPr>
        <p:txBody>
          <a:bodyPr wrap="square" rtlCol="0">
            <a:spAutoFit/>
          </a:bodyPr>
          <a:lstStyle/>
          <a:p>
            <a:pPr algn="just" rtl="1"/>
            <a:r>
              <a:rPr lang="ar-MA" b="1" dirty="0" smtClean="0">
                <a:latin typeface="Simplified Arabic" pitchFamily="18" charset="-78"/>
                <a:cs typeface="Simplified Arabic" pitchFamily="18" charset="-78"/>
              </a:rPr>
              <a:t>تستطيع العين أن تعزل تلقائيا مجموعة من الرموز دون أن تتكلف عناء </a:t>
            </a:r>
            <a:r>
              <a:rPr lang="ar-MA" b="1" dirty="0" err="1" smtClean="0">
                <a:latin typeface="Simplified Arabic" pitchFamily="18" charset="-78"/>
                <a:cs typeface="Simplified Arabic" pitchFamily="18" charset="-78"/>
              </a:rPr>
              <a:t>كبيرا،</a:t>
            </a:r>
            <a:r>
              <a:rPr lang="ar-MA" b="1" dirty="0" smtClean="0">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تكون الرؤيا انتقائية عندما نستطيع العين التمييز بين العناصر و الظواهر الجغرافية </a:t>
            </a:r>
            <a:r>
              <a:rPr lang="ar-SA" b="1" dirty="0" err="1" smtClean="0">
                <a:latin typeface="Simplified Arabic" pitchFamily="18" charset="-78"/>
                <a:cs typeface="Simplified Arabic" pitchFamily="18" charset="-78"/>
              </a:rPr>
              <a:t>بسهولة </a:t>
            </a:r>
            <a:r>
              <a:rPr lang="ar-SA" b="1" dirty="0" smtClean="0">
                <a:latin typeface="Simplified Arabic" pitchFamily="18" charset="-78"/>
                <a:cs typeface="Simplified Arabic" pitchFamily="18" charset="-78"/>
              </a:rPr>
              <a:t>،  و في اقل وقت </a:t>
            </a:r>
            <a:r>
              <a:rPr lang="ar-SA" b="1" dirty="0" err="1" smtClean="0">
                <a:latin typeface="Simplified Arabic" pitchFamily="18" charset="-78"/>
                <a:cs typeface="Simplified Arabic" pitchFamily="18" charset="-78"/>
              </a:rPr>
              <a:t>ممكن </a:t>
            </a:r>
            <a:r>
              <a:rPr lang="ar-SA" b="1" dirty="0" smtClean="0">
                <a:latin typeface="Simplified Arabic" pitchFamily="18" charset="-78"/>
                <a:cs typeface="Simplified Arabic" pitchFamily="18" charset="-78"/>
              </a:rPr>
              <a:t>، تعتمد هذه المتغيرة على الشكل و اللون </a:t>
            </a:r>
            <a:r>
              <a:rPr lang="ar-DZ" b="1" dirty="0" err="1" smtClean="0">
                <a:latin typeface="Simplified Arabic" pitchFamily="18" charset="-78"/>
                <a:cs typeface="Simplified Arabic" pitchFamily="18" charset="-78"/>
              </a:rPr>
              <a:t>.</a:t>
            </a:r>
            <a:endParaRPr lang="fr-FR" b="1" dirty="0">
              <a:latin typeface="Simplified Arabic" pitchFamily="18" charset="-78"/>
              <a:cs typeface="Simplified Arabic" pitchFamily="18" charset="-78"/>
            </a:endParaRPr>
          </a:p>
        </p:txBody>
      </p:sp>
      <p:sp>
        <p:nvSpPr>
          <p:cNvPr id="13" name="ZoneTexte 12"/>
          <p:cNvSpPr txBox="1"/>
          <p:nvPr/>
        </p:nvSpPr>
        <p:spPr>
          <a:xfrm>
            <a:off x="179512" y="1628800"/>
            <a:ext cx="2736304" cy="646331"/>
          </a:xfrm>
          <a:prstGeom prst="rect">
            <a:avLst/>
          </a:prstGeom>
          <a:solidFill>
            <a:schemeClr val="accent2">
              <a:lumMod val="20000"/>
              <a:lumOff val="80000"/>
            </a:schemeClr>
          </a:solidFill>
        </p:spPr>
        <p:txBody>
          <a:bodyPr wrap="square" rtlCol="0">
            <a:spAutoFit/>
          </a:bodyPr>
          <a:lstStyle/>
          <a:p>
            <a:pPr algn="just" rtl="1"/>
            <a:r>
              <a:rPr lang="ar-DZ" b="1" i="1" dirty="0" smtClean="0">
                <a:solidFill>
                  <a:srgbClr val="FF0000"/>
                </a:solidFill>
              </a:rPr>
              <a:t>3.</a:t>
            </a:r>
            <a:r>
              <a:rPr lang="ar-MA" b="1" i="1" dirty="0" smtClean="0">
                <a:solidFill>
                  <a:srgbClr val="FF0000"/>
                </a:solidFill>
              </a:rPr>
              <a:t>الرؤية </a:t>
            </a:r>
            <a:r>
              <a:rPr lang="ar-MA" b="1" i="1" dirty="0" err="1" smtClean="0">
                <a:solidFill>
                  <a:srgbClr val="FF0000"/>
                </a:solidFill>
              </a:rPr>
              <a:t>التنظيمية</a:t>
            </a:r>
            <a:r>
              <a:rPr lang="ar-MA" b="1" dirty="0" err="1" smtClean="0">
                <a:solidFill>
                  <a:srgbClr val="FF0000"/>
                </a:solidFill>
              </a:rPr>
              <a:t> (</a:t>
            </a:r>
            <a:r>
              <a:rPr lang="fr-FR" b="1" dirty="0" smtClean="0">
                <a:solidFill>
                  <a:srgbClr val="FF0000"/>
                </a:solidFill>
              </a:rPr>
              <a:t>O</a:t>
            </a:r>
            <a:r>
              <a:rPr lang="ar-MA" b="1" dirty="0" err="1" smtClean="0">
                <a:solidFill>
                  <a:srgbClr val="FF0000"/>
                </a:solidFill>
              </a:rPr>
              <a:t>):</a:t>
            </a:r>
            <a:r>
              <a:rPr lang="ar-MA" b="1" dirty="0" smtClean="0">
                <a:solidFill>
                  <a:srgbClr val="FF0000"/>
                </a:solidFill>
              </a:rPr>
              <a:t> </a:t>
            </a:r>
            <a:r>
              <a:rPr lang="fr-FR" b="1" dirty="0" smtClean="0">
                <a:solidFill>
                  <a:srgbClr val="FF0000"/>
                </a:solidFill>
              </a:rPr>
              <a:t>La perception ordonnée </a:t>
            </a:r>
            <a:endParaRPr lang="fr-FR" b="1" dirty="0">
              <a:solidFill>
                <a:srgbClr val="FF0000"/>
              </a:solidFill>
            </a:endParaRPr>
          </a:p>
        </p:txBody>
      </p:sp>
      <p:sp>
        <p:nvSpPr>
          <p:cNvPr id="14" name="ZoneTexte 13"/>
          <p:cNvSpPr txBox="1"/>
          <p:nvPr/>
        </p:nvSpPr>
        <p:spPr>
          <a:xfrm>
            <a:off x="251520" y="2348880"/>
            <a:ext cx="2448272" cy="2031325"/>
          </a:xfrm>
          <a:prstGeom prst="rect">
            <a:avLst/>
          </a:prstGeom>
          <a:solidFill>
            <a:schemeClr val="accent5">
              <a:lumMod val="40000"/>
              <a:lumOff val="60000"/>
            </a:schemeClr>
          </a:solidFill>
        </p:spPr>
        <p:txBody>
          <a:bodyPr wrap="square" rtlCol="0">
            <a:spAutoFit/>
          </a:bodyPr>
          <a:lstStyle/>
          <a:p>
            <a:pPr algn="just" rtl="1"/>
            <a:r>
              <a:rPr lang="ar-MA" b="1" dirty="0" smtClean="0">
                <a:latin typeface="Simplified Arabic" pitchFamily="18" charset="-78"/>
                <a:cs typeface="Simplified Arabic" pitchFamily="18" charset="-78"/>
              </a:rPr>
              <a:t>حيث تنتظم الرموز بطريقة تلقائية </a:t>
            </a:r>
            <a:r>
              <a:rPr lang="ar-MA" b="1" dirty="0" err="1" smtClean="0">
                <a:latin typeface="Simplified Arabic" pitchFamily="18" charset="-78"/>
                <a:cs typeface="Simplified Arabic" pitchFamily="18" charset="-78"/>
              </a:rPr>
              <a:t>وعالمية.</a:t>
            </a:r>
            <a:r>
              <a:rPr lang="ar-MA" b="1" dirty="0" smtClean="0">
                <a:latin typeface="Simplified Arabic" pitchFamily="18" charset="-78"/>
                <a:cs typeface="Simplified Arabic" pitchFamily="18" charset="-78"/>
              </a:rPr>
              <a:t> تلقائية لأنها لا تحتاج إلى التدقيق في الرموز واحدا واحدا لتنظيمها، وعالمية لأن العين تعرف أن هذا الرمز يرتب قبل هذا وبعد الآخر</a:t>
            </a:r>
            <a:endParaRPr lang="fr-FR" b="1" dirty="0">
              <a:latin typeface="Simplified Arabic" pitchFamily="18" charset="-78"/>
              <a:cs typeface="Simplified Arabic" pitchFamily="18" charset="-78"/>
            </a:endParaRPr>
          </a:p>
        </p:txBody>
      </p:sp>
      <p:sp>
        <p:nvSpPr>
          <p:cNvPr id="15" name="Rectangle 14"/>
          <p:cNvSpPr/>
          <p:nvPr/>
        </p:nvSpPr>
        <p:spPr>
          <a:xfrm>
            <a:off x="0" y="4437112"/>
            <a:ext cx="2843808" cy="646331"/>
          </a:xfrm>
          <a:prstGeom prst="rect">
            <a:avLst/>
          </a:prstGeom>
          <a:solidFill>
            <a:schemeClr val="accent2">
              <a:lumMod val="20000"/>
              <a:lumOff val="80000"/>
            </a:schemeClr>
          </a:solidFill>
        </p:spPr>
        <p:txBody>
          <a:bodyPr wrap="square">
            <a:spAutoFit/>
          </a:bodyPr>
          <a:lstStyle/>
          <a:p>
            <a:pPr algn="r" rtl="1"/>
            <a:r>
              <a:rPr lang="ar-DZ" b="1" i="1" dirty="0" err="1" smtClean="0">
                <a:solidFill>
                  <a:srgbClr val="FF0000"/>
                </a:solidFill>
              </a:rPr>
              <a:t>4.</a:t>
            </a:r>
            <a:r>
              <a:rPr lang="ar-DZ" b="1" i="1" dirty="0" smtClean="0">
                <a:solidFill>
                  <a:srgbClr val="FF0000"/>
                </a:solidFill>
              </a:rPr>
              <a:t> </a:t>
            </a:r>
            <a:r>
              <a:rPr lang="fr-FR" b="1" i="1" dirty="0" smtClean="0">
                <a:solidFill>
                  <a:srgbClr val="FF0000"/>
                </a:solidFill>
              </a:rPr>
              <a:t> </a:t>
            </a:r>
            <a:r>
              <a:rPr lang="ar-MA" b="1" i="1" dirty="0" smtClean="0">
                <a:solidFill>
                  <a:srgbClr val="FF0000"/>
                </a:solidFill>
              </a:rPr>
              <a:t>الرؤية </a:t>
            </a:r>
            <a:r>
              <a:rPr lang="ar-MA" b="1" i="1" dirty="0" err="1" smtClean="0">
                <a:solidFill>
                  <a:srgbClr val="FF0000"/>
                </a:solidFill>
              </a:rPr>
              <a:t>الكمية</a:t>
            </a:r>
            <a:r>
              <a:rPr lang="ar-MA" b="1" dirty="0" err="1" smtClean="0">
                <a:solidFill>
                  <a:srgbClr val="FF0000"/>
                </a:solidFill>
              </a:rPr>
              <a:t> (</a:t>
            </a:r>
            <a:r>
              <a:rPr lang="fr-FR" b="1" dirty="0" smtClean="0">
                <a:solidFill>
                  <a:srgbClr val="FF0000"/>
                </a:solidFill>
              </a:rPr>
              <a:t>Q</a:t>
            </a:r>
            <a:r>
              <a:rPr lang="ar-MA" b="1" dirty="0" err="1" smtClean="0">
                <a:solidFill>
                  <a:srgbClr val="FF0000"/>
                </a:solidFill>
              </a:rPr>
              <a:t>)</a:t>
            </a:r>
            <a:r>
              <a:rPr lang="ar-MA" dirty="0" err="1" smtClean="0">
                <a:solidFill>
                  <a:srgbClr val="FF0000"/>
                </a:solidFill>
              </a:rPr>
              <a:t>:</a:t>
            </a:r>
            <a:r>
              <a:rPr lang="ar-MA" dirty="0" smtClean="0">
                <a:solidFill>
                  <a:srgbClr val="FF0000"/>
                </a:solidFill>
              </a:rPr>
              <a:t> </a:t>
            </a:r>
            <a:r>
              <a:rPr lang="fr-FR" b="1" dirty="0" smtClean="0">
                <a:solidFill>
                  <a:srgbClr val="FF0000"/>
                </a:solidFill>
              </a:rPr>
              <a:t>La perception quantitative</a:t>
            </a:r>
            <a:endParaRPr lang="fr-FR" dirty="0">
              <a:solidFill>
                <a:srgbClr val="FF0000"/>
              </a:solidFill>
            </a:endParaRPr>
          </a:p>
        </p:txBody>
      </p:sp>
      <p:sp>
        <p:nvSpPr>
          <p:cNvPr id="16" name="Rectangle 15"/>
          <p:cNvSpPr/>
          <p:nvPr/>
        </p:nvSpPr>
        <p:spPr>
          <a:xfrm>
            <a:off x="179512" y="5229200"/>
            <a:ext cx="6120680" cy="923330"/>
          </a:xfrm>
          <a:prstGeom prst="rect">
            <a:avLst/>
          </a:prstGeom>
          <a:solidFill>
            <a:schemeClr val="accent5">
              <a:lumMod val="40000"/>
              <a:lumOff val="60000"/>
            </a:schemeClr>
          </a:solidFill>
        </p:spPr>
        <p:txBody>
          <a:bodyPr wrap="square">
            <a:spAutoFit/>
          </a:bodyPr>
          <a:lstStyle/>
          <a:p>
            <a:pPr algn="just" rtl="1"/>
            <a:r>
              <a:rPr lang="fr-FR" b="1" i="1" dirty="0" smtClean="0"/>
              <a:t> </a:t>
            </a:r>
            <a:r>
              <a:rPr lang="ar-SA" b="1" dirty="0" smtClean="0"/>
              <a:t>تكون الرؤيا كمية عندما تستطيع العين بشكل سهل تحديد الظواهر الجغرافية التمييز بينها أي  كمية كل  عنصر  بالنسبة للعناصر الاخرى حسب مقياس </a:t>
            </a:r>
            <a:r>
              <a:rPr lang="ar-SA" b="1" dirty="0" err="1" smtClean="0"/>
              <a:t>مرجعي </a:t>
            </a:r>
            <a:r>
              <a:rPr lang="ar-SA" b="1" dirty="0" smtClean="0"/>
              <a:t>، يستخدم غالباً على شكل دوائر تتناسب أحجامها مع الكميات</a:t>
            </a:r>
            <a:r>
              <a:rPr lang="ar-SA" b="1" dirty="0" err="1" smtClean="0"/>
              <a:t>).</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721" name="Rectangle 1"/>
          <p:cNvSpPr>
            <a:spLocks noChangeArrowheads="1"/>
          </p:cNvSpPr>
          <p:nvPr/>
        </p:nvSpPr>
        <p:spPr bwMode="auto">
          <a:xfrm>
            <a:off x="35496" y="857618"/>
            <a:ext cx="7848872" cy="1323439"/>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كيفية استخدام المتغيرات البصرية: تمثيل المتغيرات الجغرافية الاسمية والترتيبية</a:t>
            </a: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COMMENT UTILISER LES VARIABLES VISUELLES : REPRESENTATION DES VARIABLES GEOGRAPHIQUES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NOMINALES ET ORDINALES</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p>
        </p:txBody>
      </p:sp>
      <p:sp>
        <p:nvSpPr>
          <p:cNvPr id="11" name="ZoneTexte 10"/>
          <p:cNvSpPr txBox="1"/>
          <p:nvPr/>
        </p:nvSpPr>
        <p:spPr>
          <a:xfrm>
            <a:off x="539552" y="2636912"/>
            <a:ext cx="7920880" cy="2246769"/>
          </a:xfrm>
          <a:prstGeom prst="rect">
            <a:avLst/>
          </a:prstGeom>
          <a:noFill/>
        </p:spPr>
        <p:txBody>
          <a:bodyPr wrap="square" rtlCol="0">
            <a:spAutoFit/>
          </a:bodyPr>
          <a:lstStyle/>
          <a:p>
            <a:pPr algn="just" rtl="1"/>
            <a:r>
              <a:rPr lang="ar-SA" sz="2000" dirty="0" smtClean="0">
                <a:latin typeface="Simplified Arabic" pitchFamily="18" charset="-78"/>
                <a:cs typeface="Simplified Arabic" pitchFamily="18" charset="-78"/>
              </a:rPr>
              <a:t>ان جوهر التعبير الخرائطي هو كيفية التحكم في التمثيل بالمتغيرات المرئية او البصرية  لتشكيل الخريطة،  وهي اللغة اللازمة لتطبيق القواعد الأساسية لهذا التخصص</a:t>
            </a:r>
            <a:r>
              <a:rPr lang="fr-FR" sz="2000" dirty="0" smtClean="0">
                <a:latin typeface="Simplified Arabic" pitchFamily="18" charset="-78"/>
                <a:cs typeface="Simplified Arabic" pitchFamily="18" charset="-78"/>
              </a:rPr>
              <a:t>.</a:t>
            </a:r>
          </a:p>
          <a:p>
            <a:pPr algn="just" rtl="1"/>
            <a:r>
              <a:rPr lang="ar-SA" sz="2000" dirty="0" smtClean="0">
                <a:latin typeface="Simplified Arabic" pitchFamily="18" charset="-78"/>
                <a:cs typeface="Simplified Arabic" pitchFamily="18" charset="-78"/>
              </a:rPr>
              <a:t>هناك </a:t>
            </a:r>
            <a:r>
              <a:rPr lang="ar-SA" sz="2000" b="1" dirty="0" smtClean="0">
                <a:latin typeface="Simplified Arabic" pitchFamily="18" charset="-78"/>
                <a:cs typeface="Simplified Arabic" pitchFamily="18" charset="-78"/>
              </a:rPr>
              <a:t>ستة</a:t>
            </a:r>
            <a:r>
              <a:rPr lang="ar-SA" sz="2000" dirty="0" smtClean="0">
                <a:latin typeface="Simplified Arabic" pitchFamily="18" charset="-78"/>
                <a:cs typeface="Simplified Arabic" pitchFamily="18" charset="-78"/>
              </a:rPr>
              <a:t> متغيرات بصرية لرسم خريطة موضوعية:</a:t>
            </a:r>
            <a:endParaRPr lang="ar-DZ" sz="2000" dirty="0" smtClean="0">
              <a:latin typeface="Simplified Arabic" pitchFamily="18" charset="-78"/>
              <a:cs typeface="Simplified Arabic" pitchFamily="18" charset="-78"/>
            </a:endParaRPr>
          </a:p>
          <a:p>
            <a:pPr algn="ctr" rtl="1"/>
            <a:r>
              <a:rPr lang="ar-SA" sz="2000" dirty="0" smtClean="0">
                <a:latin typeface="Simplified Arabic" pitchFamily="18" charset="-78"/>
                <a:cs typeface="Simplified Arabic" pitchFamily="18" charset="-78"/>
              </a:rPr>
              <a:t> </a:t>
            </a:r>
            <a:r>
              <a:rPr lang="ar-SA" sz="2000" b="1" dirty="0" smtClean="0">
                <a:latin typeface="Simplified Arabic" pitchFamily="18" charset="-78"/>
                <a:cs typeface="Simplified Arabic" pitchFamily="18" charset="-78"/>
              </a:rPr>
              <a:t>الحجم والشكل والقيمة والبنية اللون </a:t>
            </a:r>
            <a:r>
              <a:rPr lang="ar-SA" sz="2000" b="1" dirty="0" err="1" smtClean="0">
                <a:latin typeface="Simplified Arabic" pitchFamily="18" charset="-78"/>
                <a:cs typeface="Simplified Arabic" pitchFamily="18" charset="-78"/>
              </a:rPr>
              <a:t>والاتجاه</a:t>
            </a:r>
            <a:r>
              <a:rPr lang="ar-SA" sz="2000" dirty="0" err="1" smtClean="0">
                <a:latin typeface="Simplified Arabic" pitchFamily="18" charset="-78"/>
                <a:cs typeface="Simplified Arabic" pitchFamily="18" charset="-78"/>
              </a:rPr>
              <a:t>.</a:t>
            </a:r>
            <a:r>
              <a:rPr lang="ar-SA" sz="2000" dirty="0" smtClean="0">
                <a:latin typeface="Simplified Arabic" pitchFamily="18" charset="-78"/>
                <a:cs typeface="Simplified Arabic" pitchFamily="18" charset="-78"/>
              </a:rPr>
              <a:t> </a:t>
            </a:r>
            <a:endParaRPr lang="ar-DZ" sz="2000" dirty="0" smtClean="0">
              <a:latin typeface="Simplified Arabic" pitchFamily="18" charset="-78"/>
              <a:cs typeface="Simplified Arabic" pitchFamily="18" charset="-78"/>
            </a:endParaRPr>
          </a:p>
          <a:p>
            <a:pPr algn="just" rtl="1"/>
            <a:r>
              <a:rPr lang="ar-SA" sz="2000" dirty="0" smtClean="0">
                <a:latin typeface="Simplified Arabic" pitchFamily="18" charset="-78"/>
                <a:cs typeface="Simplified Arabic" pitchFamily="18" charset="-78"/>
              </a:rPr>
              <a:t>أربعة منها فقط مناسبة لتمثيل البيانات النوعية الاسمية و/أو الترتيبية: </a:t>
            </a:r>
            <a:r>
              <a:rPr lang="ar-SA" sz="2000" b="1" dirty="0" smtClean="0">
                <a:latin typeface="Simplified Arabic" pitchFamily="18" charset="-78"/>
                <a:cs typeface="Simplified Arabic" pitchFamily="18" charset="-78"/>
              </a:rPr>
              <a:t>الشكل، اللون،الاتجاه </a:t>
            </a:r>
            <a:r>
              <a:rPr lang="ar-SA" sz="2000" b="1" dirty="0" err="1" smtClean="0">
                <a:latin typeface="Simplified Arabic" pitchFamily="18" charset="-78"/>
                <a:cs typeface="Simplified Arabic" pitchFamily="18" charset="-78"/>
              </a:rPr>
              <a:t>والبنية</a:t>
            </a:r>
            <a:r>
              <a:rPr lang="ar-SA" sz="2000" dirty="0" err="1" smtClean="0">
                <a:latin typeface="Simplified Arabic" pitchFamily="18" charset="-78"/>
                <a:cs typeface="Simplified Arabic" pitchFamily="18" charset="-78"/>
              </a:rPr>
              <a:t>.</a:t>
            </a:r>
            <a:r>
              <a:rPr lang="ar-SA" sz="2000" dirty="0" smtClean="0">
                <a:latin typeface="Simplified Arabic" pitchFamily="18" charset="-78"/>
                <a:cs typeface="Simplified Arabic" pitchFamily="18" charset="-78"/>
              </a:rPr>
              <a:t> </a:t>
            </a:r>
            <a:endParaRPr lang="fr-FR" sz="2000" dirty="0" smtClean="0">
              <a:latin typeface="Simplified Arabic" pitchFamily="18" charset="-78"/>
              <a:cs typeface="Simplified Arabic" pitchFamily="18" charset="-78"/>
            </a:endParaRPr>
          </a:p>
          <a:p>
            <a:pPr algn="just"/>
            <a:endParaRPr lang="fr-FR" sz="20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p:cNvSpPr txBox="1"/>
          <p:nvPr/>
        </p:nvSpPr>
        <p:spPr>
          <a:xfrm>
            <a:off x="179512" y="836712"/>
            <a:ext cx="7416824" cy="646331"/>
          </a:xfrm>
          <a:prstGeom prst="rect">
            <a:avLst/>
          </a:prstGeom>
          <a:solidFill>
            <a:schemeClr val="bg1">
              <a:lumMod val="85000"/>
            </a:schemeClr>
          </a:solidFill>
        </p:spPr>
        <p:txBody>
          <a:bodyPr wrap="square" rtlCol="0">
            <a:spAutoFit/>
          </a:bodyPr>
          <a:lstStyle/>
          <a:p>
            <a:pPr algn="ctr" rtl="1"/>
            <a:r>
              <a:rPr lang="ar-DZ" b="1" dirty="0" err="1" smtClean="0">
                <a:solidFill>
                  <a:srgbClr val="FF0000"/>
                </a:solidFill>
                <a:latin typeface="Simplified Arabic" pitchFamily="18" charset="-78"/>
                <a:cs typeface="Simplified Arabic" pitchFamily="18" charset="-78"/>
              </a:rPr>
              <a:t>1.</a:t>
            </a:r>
            <a:r>
              <a:rPr lang="ar-DZ" b="1" dirty="0" smtClean="0">
                <a:solidFill>
                  <a:srgbClr val="FF0000"/>
                </a:solidFill>
                <a:latin typeface="Simplified Arabic" pitchFamily="18" charset="-78"/>
                <a:cs typeface="Simplified Arabic" pitchFamily="18" charset="-78"/>
              </a:rPr>
              <a:t> </a:t>
            </a:r>
            <a:r>
              <a:rPr lang="ar-SA" b="1" dirty="0" smtClean="0">
                <a:solidFill>
                  <a:srgbClr val="FF0000"/>
                </a:solidFill>
                <a:latin typeface="Simplified Arabic" pitchFamily="18" charset="-78"/>
                <a:cs typeface="Simplified Arabic" pitchFamily="18" charset="-78"/>
              </a:rPr>
              <a:t>اختيار المتغيرات البصرية لتمثيل البيانات </a:t>
            </a:r>
            <a:r>
              <a:rPr lang="ar-SA" b="1" dirty="0" err="1" smtClean="0">
                <a:solidFill>
                  <a:srgbClr val="FF0000"/>
                </a:solidFill>
                <a:latin typeface="Simplified Arabic" pitchFamily="18" charset="-78"/>
                <a:cs typeface="Simplified Arabic" pitchFamily="18" charset="-78"/>
              </a:rPr>
              <a:t>النوعية:</a:t>
            </a:r>
            <a:r>
              <a:rPr lang="ar-SA" dirty="0" smtClean="0">
                <a:solidFill>
                  <a:srgbClr val="FF0000"/>
                </a:solidFill>
                <a:latin typeface="Simplified Arabic" pitchFamily="18" charset="-78"/>
                <a:cs typeface="Simplified Arabic" pitchFamily="18" charset="-78"/>
              </a:rPr>
              <a:t> </a:t>
            </a:r>
            <a:endParaRPr lang="fr-FR" dirty="0" smtClean="0">
              <a:solidFill>
                <a:srgbClr val="FF0000"/>
              </a:solidFill>
              <a:latin typeface="Simplified Arabic" pitchFamily="18" charset="-78"/>
              <a:cs typeface="Simplified Arabic" pitchFamily="18" charset="-78"/>
            </a:endParaRPr>
          </a:p>
          <a:p>
            <a:pPr algn="ctr"/>
            <a:r>
              <a:rPr lang="ar-SA" dirty="0" smtClean="0">
                <a:solidFill>
                  <a:srgbClr val="FF0000"/>
                </a:solidFill>
                <a:latin typeface="Simplified Arabic" pitchFamily="18" charset="-78"/>
                <a:cs typeface="Simplified Arabic" pitchFamily="18" charset="-78"/>
              </a:rPr>
              <a:t> </a:t>
            </a:r>
            <a:r>
              <a:rPr lang="fr-FR" b="1" dirty="0" smtClean="0">
                <a:solidFill>
                  <a:srgbClr val="FF0000"/>
                </a:solidFill>
                <a:latin typeface="Simplified Arabic" pitchFamily="18" charset="-78"/>
                <a:cs typeface="Simplified Arabic" pitchFamily="18" charset="-78"/>
              </a:rPr>
              <a:t>Choix des variables visuelles pour représenter les données qualitatives</a:t>
            </a:r>
            <a:endParaRPr lang="fr-FR" b="1" dirty="0">
              <a:solidFill>
                <a:srgbClr val="FF0000"/>
              </a:solidFill>
              <a:latin typeface="Simplified Arabic" pitchFamily="18" charset="-78"/>
              <a:cs typeface="Simplified Arabic" pitchFamily="18" charset="-78"/>
            </a:endParaRPr>
          </a:p>
        </p:txBody>
      </p:sp>
      <p:sp>
        <p:nvSpPr>
          <p:cNvPr id="8" name="Rectangle 7"/>
          <p:cNvSpPr/>
          <p:nvPr/>
        </p:nvSpPr>
        <p:spPr>
          <a:xfrm>
            <a:off x="179512" y="1484784"/>
            <a:ext cx="8712968" cy="936104"/>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t"/>
          <a:lstStyle/>
          <a:p>
            <a:pPr lvl="0" algn="r" rtl="1"/>
            <a:r>
              <a:rPr lang="ar-SA" sz="2000" dirty="0" err="1" smtClean="0">
                <a:latin typeface="Simplified Arabic" pitchFamily="18" charset="-78"/>
                <a:cs typeface="Simplified Arabic" pitchFamily="18" charset="-78"/>
              </a:rPr>
              <a:t>.</a:t>
            </a:r>
            <a:r>
              <a:rPr lang="ar-DZ" sz="2000" dirty="0" smtClean="0">
                <a:latin typeface="Simplified Arabic" pitchFamily="18" charset="-78"/>
                <a:cs typeface="Simplified Arabic" pitchFamily="18" charset="-78"/>
              </a:rPr>
              <a:t>1.1 </a:t>
            </a:r>
            <a:r>
              <a:rPr lang="ar-SA" sz="2000" b="1" dirty="0" smtClean="0">
                <a:latin typeface="Simplified Arabic" pitchFamily="18" charset="-78"/>
                <a:cs typeface="Simplified Arabic" pitchFamily="18" charset="-78"/>
              </a:rPr>
              <a:t> متغيرة  الشكل:</a:t>
            </a:r>
            <a:r>
              <a:rPr lang="fr-FR" sz="2000" b="1" dirty="0" smtClean="0">
                <a:latin typeface="Simplified Arabic" pitchFamily="18" charset="-78"/>
                <a:cs typeface="Simplified Arabic" pitchFamily="18" charset="-78"/>
              </a:rPr>
              <a:t>Variable de Forme </a:t>
            </a:r>
            <a:endParaRPr lang="ar-DZ" sz="2000" b="1" dirty="0" smtClean="0">
              <a:latin typeface="Simplified Arabic" pitchFamily="18" charset="-78"/>
              <a:cs typeface="Simplified Arabic" pitchFamily="18" charset="-78"/>
            </a:endParaRPr>
          </a:p>
          <a:p>
            <a:pPr lvl="0" algn="r" rtl="1"/>
            <a:r>
              <a:rPr lang="ar-DZ" sz="2000" b="1"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هو الهيأة التي تظهر عليها الرمز النقطي و الخطي المرسوم التي یرغب بترمیزها على </a:t>
            </a:r>
            <a:r>
              <a:rPr lang="ar-SA" sz="2000" dirty="0" err="1" smtClean="0">
                <a:latin typeface="Simplified Arabic" pitchFamily="18" charset="-78"/>
                <a:cs typeface="Simplified Arabic" pitchFamily="18" charset="-78"/>
              </a:rPr>
              <a:t>الخریطة.</a:t>
            </a:r>
            <a:r>
              <a:rPr lang="ar-SA" sz="2000" dirty="0" smtClean="0">
                <a:latin typeface="Simplified Arabic" pitchFamily="18" charset="-78"/>
                <a:cs typeface="Simplified Arabic" pitchFamily="18" charset="-78"/>
              </a:rPr>
              <a:t> تتميز متغيرة الشكل بتنوع هيئتها </a:t>
            </a:r>
            <a:endParaRPr lang="fr-FR" sz="2000" b="1" dirty="0">
              <a:latin typeface="Simplified Arabic" pitchFamily="18" charset="-78"/>
              <a:cs typeface="Simplified Arabic" pitchFamily="18" charset="-78"/>
            </a:endParaRPr>
          </a:p>
        </p:txBody>
      </p:sp>
      <p:sp>
        <p:nvSpPr>
          <p:cNvPr id="9" name="Rectangle 8"/>
          <p:cNvSpPr/>
          <p:nvPr/>
        </p:nvSpPr>
        <p:spPr>
          <a:xfrm>
            <a:off x="6876256" y="3068960"/>
            <a:ext cx="2016224" cy="1008112"/>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342900" indent="-342900" algn="just" rtl="1"/>
            <a:r>
              <a:rPr lang="ar-SA" dirty="0" smtClean="0">
                <a:latin typeface="Simplified Arabic" pitchFamily="18" charset="-78"/>
                <a:cs typeface="Simplified Arabic" pitchFamily="18" charset="-78"/>
              </a:rPr>
              <a:t>الدوائر، المربعات، </a:t>
            </a:r>
            <a:r>
              <a:rPr lang="ar-SA" dirty="0" err="1" smtClean="0">
                <a:latin typeface="Simplified Arabic" pitchFamily="18" charset="-78"/>
                <a:cs typeface="Simplified Arabic" pitchFamily="18" charset="-78"/>
              </a:rPr>
              <a:t>المثلثات،النجمة ،المستطيلات،</a:t>
            </a:r>
            <a:r>
              <a:rPr lang="ar-SA" dirty="0" smtClean="0">
                <a:latin typeface="Simplified Arabic" pitchFamily="18" charset="-78"/>
                <a:cs typeface="Simplified Arabic" pitchFamily="18" charset="-78"/>
              </a:rPr>
              <a:t> </a:t>
            </a:r>
            <a:endParaRPr lang="ar-BH" b="1" dirty="0" smtClean="0">
              <a:latin typeface="Simplified Arabic" pitchFamily="18" charset="-78"/>
              <a:ea typeface="Calibri" panose="020F0502020204030204" pitchFamily="34" charset="0"/>
              <a:cs typeface="Simplified Arabic" pitchFamily="18" charset="-78"/>
            </a:endParaRPr>
          </a:p>
        </p:txBody>
      </p:sp>
      <p:sp>
        <p:nvSpPr>
          <p:cNvPr id="10" name="Rectangle 9"/>
          <p:cNvSpPr/>
          <p:nvPr/>
        </p:nvSpPr>
        <p:spPr>
          <a:xfrm>
            <a:off x="4355976" y="3140968"/>
            <a:ext cx="2088232" cy="2376264"/>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342900" indent="-342900" algn="just" rtl="1"/>
            <a:r>
              <a:rPr lang="ar-SA" dirty="0" smtClean="0">
                <a:latin typeface="Simplified Arabic" pitchFamily="18" charset="-78"/>
                <a:cs typeface="Simplified Arabic" pitchFamily="18" charset="-78"/>
              </a:rPr>
              <a:t>يمكن أن تكون الأشكال الرمزية وحده يكفي لتوضيح الظاهرة </a:t>
            </a:r>
            <a:r>
              <a:rPr lang="ar-SA" dirty="0" err="1" smtClean="0">
                <a:latin typeface="Simplified Arabic" pitchFamily="18" charset="-78"/>
                <a:cs typeface="Simplified Arabic" pitchFamily="18" charset="-78"/>
              </a:rPr>
              <a:t>الممثلة </a:t>
            </a:r>
            <a:r>
              <a:rPr lang="ar-SA" dirty="0" smtClean="0">
                <a:latin typeface="Simplified Arabic" pitchFamily="18" charset="-78"/>
                <a:cs typeface="Simplified Arabic" pitchFamily="18" charset="-78"/>
              </a:rPr>
              <a:t>(على سبيل المثال، طائرة لمطار، الطائرة، الكرة، العربة، السنبلة، الخیمة، الشجرة</a:t>
            </a:r>
            <a:r>
              <a:rPr lang="fr-FR" dirty="0" smtClean="0">
                <a:latin typeface="Simplified Arabic" pitchFamily="18" charset="-78"/>
                <a:cs typeface="Simplified Arabic" pitchFamily="18" charset="-78"/>
              </a:rPr>
              <a:t>. </a:t>
            </a:r>
            <a:r>
              <a:rPr lang="ar-SA" dirty="0" err="1" smtClean="0">
                <a:latin typeface="Simplified Arabic" pitchFamily="18" charset="-78"/>
                <a:cs typeface="Simplified Arabic" pitchFamily="18" charset="-78"/>
              </a:rPr>
              <a:t>)</a:t>
            </a:r>
            <a:endParaRPr lang="ar-BH" b="1" dirty="0" smtClean="0">
              <a:latin typeface="Simplified Arabic" pitchFamily="18" charset="-78"/>
              <a:ea typeface="Calibri" panose="020F0502020204030204" pitchFamily="34" charset="0"/>
              <a:cs typeface="Simplified Arabic" pitchFamily="18" charset="-78"/>
            </a:endParaRPr>
          </a:p>
        </p:txBody>
      </p:sp>
      <p:sp>
        <p:nvSpPr>
          <p:cNvPr id="11" name="Rectangle 10"/>
          <p:cNvSpPr/>
          <p:nvPr/>
        </p:nvSpPr>
        <p:spPr>
          <a:xfrm>
            <a:off x="2339752" y="3356992"/>
            <a:ext cx="1872208" cy="2376264"/>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lvl="0" algn="just" rtl="1"/>
            <a:r>
              <a:rPr lang="fr-FR" b="1" dirty="0" smtClean="0">
                <a:latin typeface="Simplified Arabic" pitchFamily="18" charset="-78"/>
                <a:cs typeface="Simplified Arabic" pitchFamily="18" charset="-78"/>
              </a:rPr>
              <a:t> </a:t>
            </a:r>
          </a:p>
          <a:p>
            <a:pPr algn="just" rtl="1"/>
            <a:r>
              <a:rPr lang="ar-SA" dirty="0" smtClean="0">
                <a:latin typeface="Simplified Arabic" pitchFamily="18" charset="-78"/>
                <a:cs typeface="Simplified Arabic" pitchFamily="18" charset="-78"/>
              </a:rPr>
              <a:t>من</a:t>
            </a:r>
            <a:r>
              <a:rPr lang="ar-SA" b="1"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الأرقام العربیة والهندیة والرومانیة</a:t>
            </a:r>
            <a:r>
              <a:rPr lang="fr-FR"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ومن أشكال رموز الأحرف</a:t>
            </a:r>
            <a:r>
              <a:rPr lang="fr-FR"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الأحرف العربیة والإنكلیزیة والفرنسیة والإیطالیة والروسیة</a:t>
            </a:r>
            <a:r>
              <a:rPr lang="fr-FR" dirty="0" smtClean="0">
                <a:latin typeface="Simplified Arabic" pitchFamily="18" charset="-78"/>
                <a:cs typeface="Simplified Arabic" pitchFamily="18" charset="-78"/>
              </a:rPr>
              <a:t>. </a:t>
            </a:r>
            <a:endParaRPr lang="ar-BH" b="1" dirty="0" smtClean="0">
              <a:latin typeface="Simplified Arabic" pitchFamily="18" charset="-78"/>
              <a:ea typeface="Calibri" panose="020F0502020204030204" pitchFamily="34" charset="0"/>
              <a:cs typeface="Simplified Arabic" pitchFamily="18" charset="-78"/>
            </a:endParaRPr>
          </a:p>
        </p:txBody>
      </p:sp>
      <p:sp>
        <p:nvSpPr>
          <p:cNvPr id="12" name="ZoneTexte 11"/>
          <p:cNvSpPr txBox="1"/>
          <p:nvPr/>
        </p:nvSpPr>
        <p:spPr>
          <a:xfrm>
            <a:off x="6516216" y="2492896"/>
            <a:ext cx="2376264"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FF0000"/>
            </a:solidFill>
          </a:ln>
        </p:spPr>
        <p:txBody>
          <a:bodyPr wrap="square" rtlCol="0">
            <a:spAutoFit/>
          </a:bodyPr>
          <a:lstStyle/>
          <a:p>
            <a:pPr marL="342900" indent="-342900" algn="r" rtl="1"/>
            <a:r>
              <a:rPr lang="ar-DZ" b="1" dirty="0" smtClean="0">
                <a:solidFill>
                  <a:srgbClr val="FF0000"/>
                </a:solidFill>
              </a:rPr>
              <a:t>1</a:t>
            </a:r>
            <a:r>
              <a:rPr lang="ar-SA" b="1" dirty="0" smtClean="0">
                <a:solidFill>
                  <a:srgbClr val="FF0000"/>
                </a:solidFill>
              </a:rPr>
              <a:t>الأشكال الهندسية</a:t>
            </a:r>
            <a:r>
              <a:rPr lang="ar-SA" dirty="0" smtClean="0">
                <a:solidFill>
                  <a:srgbClr val="FF0000"/>
                </a:solidFill>
              </a:rPr>
              <a:t> </a:t>
            </a:r>
            <a:r>
              <a:rPr lang="ar-SA" b="1" dirty="0" err="1" smtClean="0">
                <a:solidFill>
                  <a:srgbClr val="FF0000"/>
                </a:solidFill>
              </a:rPr>
              <a:t>المجردة</a:t>
            </a:r>
            <a:r>
              <a:rPr lang="ar-SA" dirty="0" err="1" smtClean="0">
                <a:solidFill>
                  <a:srgbClr val="FF0000"/>
                </a:solidFill>
              </a:rPr>
              <a:t>:</a:t>
            </a:r>
            <a:r>
              <a:rPr lang="ar-SA" dirty="0" smtClean="0">
                <a:solidFill>
                  <a:srgbClr val="FF0000"/>
                </a:solidFill>
              </a:rPr>
              <a:t> </a:t>
            </a:r>
            <a:endParaRPr lang="ar-DZ" dirty="0" smtClean="0">
              <a:solidFill>
                <a:srgbClr val="FF0000"/>
              </a:solidFill>
            </a:endParaRPr>
          </a:p>
        </p:txBody>
      </p:sp>
      <p:sp>
        <p:nvSpPr>
          <p:cNvPr id="13" name="ZoneTexte 12"/>
          <p:cNvSpPr txBox="1"/>
          <p:nvPr/>
        </p:nvSpPr>
        <p:spPr>
          <a:xfrm>
            <a:off x="4499992" y="2564904"/>
            <a:ext cx="1584176"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FF0000"/>
            </a:solidFill>
          </a:ln>
        </p:spPr>
        <p:txBody>
          <a:bodyPr wrap="square" rtlCol="0">
            <a:spAutoFit/>
          </a:bodyPr>
          <a:lstStyle/>
          <a:p>
            <a:pPr marL="342900" indent="-342900" algn="r" rtl="1"/>
            <a:r>
              <a:rPr lang="ar-DZ" b="1" dirty="0" smtClean="0">
                <a:solidFill>
                  <a:srgbClr val="FF0000"/>
                </a:solidFill>
              </a:rPr>
              <a:t>2</a:t>
            </a:r>
            <a:r>
              <a:rPr lang="ar-SA" b="1" dirty="0" smtClean="0">
                <a:solidFill>
                  <a:srgbClr val="FF0000"/>
                </a:solidFill>
              </a:rPr>
              <a:t>الأشكال الرمزية</a:t>
            </a:r>
            <a:endParaRPr lang="ar-DZ" dirty="0" smtClean="0">
              <a:solidFill>
                <a:srgbClr val="FF0000"/>
              </a:solidFill>
            </a:endParaRPr>
          </a:p>
        </p:txBody>
      </p:sp>
      <p:sp>
        <p:nvSpPr>
          <p:cNvPr id="14" name="Rectangle 13"/>
          <p:cNvSpPr/>
          <p:nvPr/>
        </p:nvSpPr>
        <p:spPr>
          <a:xfrm>
            <a:off x="2267744" y="2636912"/>
            <a:ext cx="180020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FF0000"/>
            </a:solidFill>
          </a:ln>
        </p:spPr>
        <p:txBody>
          <a:bodyPr wrap="square">
            <a:spAutoFit/>
          </a:bodyPr>
          <a:lstStyle/>
          <a:p>
            <a:pPr lvl="0" algn="just" rtl="1"/>
            <a:r>
              <a:rPr lang="ar-DZ" b="1" dirty="0" err="1" smtClean="0">
                <a:solidFill>
                  <a:srgbClr val="FF0000"/>
                </a:solidFill>
              </a:rPr>
              <a:t>3.</a:t>
            </a:r>
            <a:r>
              <a:rPr lang="ar-DZ" b="1" dirty="0" smtClean="0">
                <a:solidFill>
                  <a:srgbClr val="FF0000"/>
                </a:solidFill>
              </a:rPr>
              <a:t> </a:t>
            </a:r>
            <a:r>
              <a:rPr lang="ar-SA" b="1" dirty="0" smtClean="0">
                <a:solidFill>
                  <a:srgbClr val="FF0000"/>
                </a:solidFill>
              </a:rPr>
              <a:t>أشكال الرموز العددیة</a:t>
            </a:r>
            <a:r>
              <a:rPr lang="fr-FR" b="1" dirty="0" smtClean="0">
                <a:solidFill>
                  <a:srgbClr val="FF0000"/>
                </a:solidFill>
              </a:rPr>
              <a:t>: </a:t>
            </a:r>
            <a:endParaRPr lang="fr-FR" dirty="0" smtClean="0">
              <a:solidFill>
                <a:srgbClr val="FF0000"/>
              </a:solidFill>
            </a:endParaRPr>
          </a:p>
        </p:txBody>
      </p:sp>
      <p:sp>
        <p:nvSpPr>
          <p:cNvPr id="15" name="Rectangle 14"/>
          <p:cNvSpPr/>
          <p:nvPr/>
        </p:nvSpPr>
        <p:spPr>
          <a:xfrm>
            <a:off x="179512" y="4005064"/>
            <a:ext cx="1872208" cy="2043919"/>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lvl="0" algn="just" rtl="1"/>
            <a:r>
              <a:rPr lang="fr-FR" b="1" dirty="0" smtClean="0">
                <a:latin typeface="Simplified Arabic" pitchFamily="18" charset="-78"/>
                <a:cs typeface="Simplified Arabic" pitchFamily="18" charset="-78"/>
              </a:rPr>
              <a:t> </a:t>
            </a:r>
          </a:p>
          <a:p>
            <a:pPr lvl="0" algn="just" rtl="1"/>
            <a:r>
              <a:rPr lang="ar-SA" dirty="0" smtClean="0">
                <a:latin typeface="Simplified Arabic" pitchFamily="18" charset="-78"/>
                <a:cs typeface="Simplified Arabic" pitchFamily="18" charset="-78"/>
              </a:rPr>
              <a:t>الأشكال التقليدية تتكون من رسم تخطيطي مبسط للغاية للكائن المراد </a:t>
            </a:r>
            <a:r>
              <a:rPr lang="ar-SA" dirty="0" err="1" smtClean="0">
                <a:latin typeface="Simplified Arabic" pitchFamily="18" charset="-78"/>
                <a:cs typeface="Simplified Arabic" pitchFamily="18" charset="-78"/>
              </a:rPr>
              <a:t>تمثيله </a:t>
            </a:r>
            <a:r>
              <a:rPr lang="ar-SA" dirty="0" smtClean="0">
                <a:latin typeface="Simplified Arabic" pitchFamily="18" charset="-78"/>
                <a:cs typeface="Simplified Arabic" pitchFamily="18" charset="-78"/>
              </a:rPr>
              <a:t>(مثال: دائرة يعلوها هلال  الاهلال الاحمر</a:t>
            </a:r>
            <a:r>
              <a:rPr lang="ar-SA" dirty="0" err="1" smtClean="0">
                <a:latin typeface="Simplified Arabic" pitchFamily="18" charset="-78"/>
                <a:cs typeface="Simplified Arabic" pitchFamily="18" charset="-78"/>
              </a:rPr>
              <a:t>) .</a:t>
            </a:r>
            <a:endParaRPr lang="fr-FR" dirty="0" smtClean="0">
              <a:latin typeface="Simplified Arabic" pitchFamily="18" charset="-78"/>
              <a:cs typeface="Simplified Arabic" pitchFamily="18" charset="-78"/>
            </a:endParaRPr>
          </a:p>
          <a:p>
            <a:pPr algn="just" rtl="1"/>
            <a:r>
              <a:rPr lang="fr-FR" dirty="0" smtClean="0">
                <a:latin typeface="Simplified Arabic" pitchFamily="18" charset="-78"/>
                <a:cs typeface="Simplified Arabic" pitchFamily="18" charset="-78"/>
              </a:rPr>
              <a:t> </a:t>
            </a:r>
            <a:endParaRPr lang="fr-FR" dirty="0">
              <a:latin typeface="Simplified Arabic" pitchFamily="18" charset="-78"/>
              <a:cs typeface="Simplified Arabic" pitchFamily="18" charset="-78"/>
            </a:endParaRPr>
          </a:p>
        </p:txBody>
      </p:sp>
      <p:sp>
        <p:nvSpPr>
          <p:cNvPr id="16" name="Rectangle 15"/>
          <p:cNvSpPr/>
          <p:nvPr/>
        </p:nvSpPr>
        <p:spPr>
          <a:xfrm>
            <a:off x="179512" y="3429000"/>
            <a:ext cx="1800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FF0000"/>
            </a:solidFill>
          </a:ln>
        </p:spPr>
        <p:txBody>
          <a:bodyPr wrap="square">
            <a:spAutoFit/>
          </a:bodyPr>
          <a:lstStyle/>
          <a:p>
            <a:pPr lvl="0" algn="just" rtl="1"/>
            <a:r>
              <a:rPr lang="ar-DZ" b="1" dirty="0" err="1" smtClean="0">
                <a:solidFill>
                  <a:srgbClr val="FF0000"/>
                </a:solidFill>
              </a:rPr>
              <a:t>4.</a:t>
            </a:r>
            <a:r>
              <a:rPr lang="ar-DZ" b="1" dirty="0" smtClean="0">
                <a:solidFill>
                  <a:srgbClr val="FF0000"/>
                </a:solidFill>
              </a:rPr>
              <a:t> </a:t>
            </a:r>
            <a:r>
              <a:rPr lang="ar-SA" b="1" dirty="0" smtClean="0">
                <a:solidFill>
                  <a:srgbClr val="FF0000"/>
                </a:solidFill>
              </a:rPr>
              <a:t>الاشكال التقليدية</a:t>
            </a:r>
            <a:r>
              <a:rPr lang="ar-SA" dirty="0" smtClean="0">
                <a:solidFill>
                  <a:srgbClr val="FF0000"/>
                </a:solidFill>
              </a:rPr>
              <a:t> </a:t>
            </a:r>
            <a:r>
              <a:rPr lang="fr-FR" b="1" dirty="0" smtClean="0">
                <a:solidFill>
                  <a:srgbClr val="FF0000"/>
                </a:solidFill>
              </a:rPr>
              <a:t>: </a:t>
            </a:r>
            <a:endParaRPr lang="fr-FR"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4"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5"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Image 7"/>
          <p:cNvPicPr/>
          <p:nvPr/>
        </p:nvPicPr>
        <p:blipFill>
          <a:blip r:embed="rId3" cstate="print"/>
          <a:srcRect/>
          <a:stretch>
            <a:fillRect/>
          </a:stretch>
        </p:blipFill>
        <p:spPr bwMode="auto">
          <a:xfrm>
            <a:off x="179512" y="1052736"/>
            <a:ext cx="4608513" cy="4608512"/>
          </a:xfrm>
          <a:prstGeom prst="rect">
            <a:avLst/>
          </a:prstGeom>
          <a:noFill/>
          <a:ln w="9525">
            <a:noFill/>
            <a:miter lim="800000"/>
            <a:headEnd/>
            <a:tailEnd/>
          </a:ln>
        </p:spPr>
      </p:pic>
      <p:sp>
        <p:nvSpPr>
          <p:cNvPr id="9" name="ZoneTexte 8"/>
          <p:cNvSpPr txBox="1"/>
          <p:nvPr/>
        </p:nvSpPr>
        <p:spPr>
          <a:xfrm>
            <a:off x="5076056" y="1340768"/>
            <a:ext cx="3897004" cy="1323439"/>
          </a:xfrm>
          <a:prstGeom prst="rect">
            <a:avLst/>
          </a:prstGeom>
          <a:solidFill>
            <a:schemeClr val="accent5">
              <a:lumMod val="40000"/>
              <a:lumOff val="60000"/>
            </a:schemeClr>
          </a:solidFill>
        </p:spPr>
        <p:txBody>
          <a:bodyPr wrap="square" rtlCol="0">
            <a:spAutoFit/>
          </a:bodyPr>
          <a:lstStyle/>
          <a:p>
            <a:pPr algn="just" rtl="1"/>
            <a:r>
              <a:rPr lang="ar-SA" sz="2000" dirty="0" smtClean="0">
                <a:latin typeface="Simplified Arabic" pitchFamily="18" charset="-78"/>
                <a:cs typeface="Simplified Arabic" pitchFamily="18" charset="-78"/>
              </a:rPr>
              <a:t>عدم استعمال اكثر </a:t>
            </a:r>
            <a:r>
              <a:rPr lang="ar-SA" sz="2000" dirty="0" err="1" smtClean="0">
                <a:latin typeface="Simplified Arabic" pitchFamily="18" charset="-78"/>
                <a:cs typeface="Simplified Arabic" pitchFamily="18" charset="-78"/>
              </a:rPr>
              <a:t>من  </a:t>
            </a:r>
            <a:r>
              <a:rPr lang="ar-SA" sz="2000" dirty="0" smtClean="0">
                <a:latin typeface="Simplified Arabic" pitchFamily="18" charset="-78"/>
                <a:cs typeface="Simplified Arabic" pitchFamily="18" charset="-78"/>
              </a:rPr>
              <a:t>(10 رموز) في خريطة، </a:t>
            </a:r>
            <a:r>
              <a:rPr lang="ar-SA" sz="2000" dirty="0" err="1" smtClean="0">
                <a:latin typeface="Simplified Arabic" pitchFamily="18" charset="-78"/>
                <a:cs typeface="Simplified Arabic" pitchFamily="18" charset="-78"/>
              </a:rPr>
              <a:t>فاذا</a:t>
            </a:r>
            <a:r>
              <a:rPr lang="ar-SA" sz="2000" dirty="0" smtClean="0">
                <a:latin typeface="Simplified Arabic" pitchFamily="18" charset="-78"/>
                <a:cs typeface="Simplified Arabic" pitchFamily="18" charset="-78"/>
              </a:rPr>
              <a:t> كثرت الرموز داخل الخريطة اصبحت  اكثر </a:t>
            </a:r>
            <a:r>
              <a:rPr lang="ar-SA" sz="2000" dirty="0" err="1" smtClean="0">
                <a:latin typeface="Simplified Arabic" pitchFamily="18" charset="-78"/>
                <a:cs typeface="Simplified Arabic" pitchFamily="18" charset="-78"/>
              </a:rPr>
              <a:t>تعقيد  </a:t>
            </a:r>
            <a:r>
              <a:rPr lang="ar-SA" sz="2000" dirty="0" smtClean="0">
                <a:latin typeface="Simplified Arabic" pitchFamily="18" charset="-78"/>
                <a:cs typeface="Simplified Arabic" pitchFamily="18" charset="-78"/>
              </a:rPr>
              <a:t>، تصبح العين غير قادرة على </a:t>
            </a:r>
            <a:r>
              <a:rPr lang="ar-SA" sz="2000" dirty="0" err="1" smtClean="0">
                <a:latin typeface="Simplified Arabic" pitchFamily="18" charset="-78"/>
                <a:cs typeface="Simplified Arabic" pitchFamily="18" charset="-78"/>
              </a:rPr>
              <a:t>رؤوية</a:t>
            </a:r>
            <a:r>
              <a:rPr lang="ar-SA" sz="2000" dirty="0" smtClean="0">
                <a:latin typeface="Simplified Arabic" pitchFamily="18" charset="-78"/>
                <a:cs typeface="Simplified Arabic" pitchFamily="18" charset="-78"/>
              </a:rPr>
              <a:t> اكثر من رمز في وقت واحد</a:t>
            </a:r>
            <a:endParaRPr lang="fr-FR" sz="2000" dirty="0">
              <a:latin typeface="Simplified Arabic" pitchFamily="18" charset="-78"/>
              <a:cs typeface="Simplified Arabic" pitchFamily="18" charset="-78"/>
            </a:endParaRPr>
          </a:p>
        </p:txBody>
      </p:sp>
      <p:sp>
        <p:nvSpPr>
          <p:cNvPr id="10" name="ZoneTexte 9"/>
          <p:cNvSpPr txBox="1"/>
          <p:nvPr/>
        </p:nvSpPr>
        <p:spPr>
          <a:xfrm>
            <a:off x="5004048" y="3401705"/>
            <a:ext cx="3816424" cy="1323439"/>
          </a:xfrm>
          <a:prstGeom prst="rect">
            <a:avLst/>
          </a:prstGeom>
          <a:solidFill>
            <a:schemeClr val="accent5">
              <a:lumMod val="40000"/>
              <a:lumOff val="60000"/>
            </a:schemeClr>
          </a:solidFill>
        </p:spPr>
        <p:txBody>
          <a:bodyPr wrap="square" rtlCol="0">
            <a:spAutoFit/>
          </a:bodyPr>
          <a:lstStyle/>
          <a:p>
            <a:pPr algn="just" rtl="1"/>
            <a:r>
              <a:rPr lang="ar-SA" sz="2000" dirty="0" smtClean="0">
                <a:latin typeface="Simplified Arabic" pitchFamily="18" charset="-78"/>
                <a:cs typeface="Simplified Arabic" pitchFamily="18" charset="-78"/>
              </a:rPr>
              <a:t>- استعمال الاشكال الهندسية البسيطة و الصور  الغير </a:t>
            </a:r>
            <a:r>
              <a:rPr lang="ar-SA" sz="2000" dirty="0" err="1" smtClean="0">
                <a:latin typeface="Simplified Arabic" pitchFamily="18" charset="-78"/>
                <a:cs typeface="Simplified Arabic" pitchFamily="18" charset="-78"/>
              </a:rPr>
              <a:t>معقدة </a:t>
            </a:r>
            <a:r>
              <a:rPr lang="ar-SA" sz="2000" dirty="0" smtClean="0">
                <a:latin typeface="Simplified Arabic" pitchFamily="18" charset="-78"/>
                <a:cs typeface="Simplified Arabic" pitchFamily="18" charset="-78"/>
              </a:rPr>
              <a:t>، لسهولة و فهم قراءة الخريطة و تجنب العودة مرارا للمفتاح.</a:t>
            </a:r>
            <a:endParaRPr lang="fr-FR" sz="2000" dirty="0" smtClean="0">
              <a:latin typeface="Simplified Arabic" pitchFamily="18" charset="-78"/>
              <a:cs typeface="Simplified Arabic" pitchFamily="18" charset="-78"/>
            </a:endParaRPr>
          </a:p>
          <a:p>
            <a:pPr algn="just" rtl="1"/>
            <a:endParaRPr lang="fr-FR" sz="2000" dirty="0">
              <a:latin typeface="Simplified Arabic" pitchFamily="18" charset="-78"/>
              <a:cs typeface="Simplified Arabic" pitchFamily="18" charset="-78"/>
            </a:endParaRPr>
          </a:p>
        </p:txBody>
      </p:sp>
      <p:sp>
        <p:nvSpPr>
          <p:cNvPr id="11" name="ZoneTexte 10"/>
          <p:cNvSpPr txBox="1"/>
          <p:nvPr/>
        </p:nvSpPr>
        <p:spPr>
          <a:xfrm>
            <a:off x="4932040" y="5301208"/>
            <a:ext cx="3888432" cy="792000"/>
          </a:xfrm>
          <a:prstGeom prst="rect">
            <a:avLst/>
          </a:prstGeom>
          <a:solidFill>
            <a:schemeClr val="accent5">
              <a:lumMod val="40000"/>
              <a:lumOff val="60000"/>
            </a:schemeClr>
          </a:solidFill>
        </p:spPr>
        <p:txBody>
          <a:bodyPr wrap="square" rtlCol="0">
            <a:spAutoFit/>
          </a:bodyPr>
          <a:lstStyle/>
          <a:p>
            <a:pPr algn="just" rtl="1"/>
            <a:r>
              <a:rPr lang="ar-SA" sz="2000" dirty="0" smtClean="0">
                <a:latin typeface="Simplified Arabic" pitchFamily="18" charset="-78"/>
                <a:cs typeface="Simplified Arabic" pitchFamily="18" charset="-78"/>
              </a:rPr>
              <a:t>عدم تمثيل لعدة ظواهر بنفس الرموز </a:t>
            </a:r>
            <a:r>
              <a:rPr lang="ar-SA" sz="2000" dirty="0" err="1" smtClean="0">
                <a:latin typeface="Simplified Arabic" pitchFamily="18" charset="-78"/>
                <a:cs typeface="Simplified Arabic" pitchFamily="18" charset="-78"/>
              </a:rPr>
              <a:t>حتي</a:t>
            </a:r>
            <a:r>
              <a:rPr lang="ar-SA" sz="2000" dirty="0" smtClean="0">
                <a:latin typeface="Simplified Arabic" pitchFamily="18" charset="-78"/>
                <a:cs typeface="Simplified Arabic" pitchFamily="18" charset="-78"/>
              </a:rPr>
              <a:t> يسهل فهمها و </a:t>
            </a:r>
            <a:r>
              <a:rPr lang="ar-SA" sz="2000" dirty="0" err="1" smtClean="0">
                <a:latin typeface="Simplified Arabic" pitchFamily="18" charset="-78"/>
                <a:cs typeface="Simplified Arabic" pitchFamily="18" charset="-78"/>
              </a:rPr>
              <a:t>قراءتها .</a:t>
            </a:r>
            <a:endParaRPr lang="fr-FR" sz="2000" dirty="0" smtClean="0">
              <a:latin typeface="Simplified Arabic" pitchFamily="18" charset="-78"/>
              <a:cs typeface="Simplified Arabic" pitchFamily="18" charset="-78"/>
            </a:endParaRPr>
          </a:p>
          <a:p>
            <a:pPr algn="just" rtl="1"/>
            <a:endParaRPr lang="fr-FR" sz="2000" dirty="0">
              <a:latin typeface="Simplified Arabic" pitchFamily="18" charset="-78"/>
              <a:cs typeface="Simplified Arabic" pitchFamily="18" charset="-78"/>
            </a:endParaRPr>
          </a:p>
        </p:txBody>
      </p:sp>
      <p:sp>
        <p:nvSpPr>
          <p:cNvPr id="13" name="Flèche angle droit à deux pointes 12"/>
          <p:cNvSpPr/>
          <p:nvPr/>
        </p:nvSpPr>
        <p:spPr>
          <a:xfrm>
            <a:off x="4572000" y="4797152"/>
            <a:ext cx="720080" cy="26174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angle droit à deux pointes 13"/>
          <p:cNvSpPr/>
          <p:nvPr/>
        </p:nvSpPr>
        <p:spPr>
          <a:xfrm>
            <a:off x="4860032" y="2996952"/>
            <a:ext cx="720080" cy="26174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179512" y="836713"/>
            <a:ext cx="777686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sz="2400" dirty="0" smtClean="0"/>
              <a:t>في </a:t>
            </a:r>
            <a:r>
              <a:rPr lang="ar-SA" sz="2000" dirty="0" smtClean="0">
                <a:solidFill>
                  <a:srgbClr val="FF0000"/>
                </a:solidFill>
                <a:latin typeface="Simplified Arabic" pitchFamily="18" charset="-78"/>
                <a:cs typeface="Simplified Arabic" pitchFamily="18" charset="-78"/>
              </a:rPr>
              <a:t>التوطن المساحي </a:t>
            </a:r>
            <a:r>
              <a:rPr lang="ar-SA" sz="2400" dirty="0" smtClean="0"/>
              <a:t>يتمثل متغيرة الشكل نسيج مكون من عنصر بياني نقطي او خطي يتكرر بشكل منتظم او عشوائي ليملا كل مجال هذا التوطن</a:t>
            </a:r>
            <a:endParaRPr lang="fr-FR" sz="2400" dirty="0">
              <a:solidFill>
                <a:srgbClr val="FF0000"/>
              </a:solidFill>
            </a:endParaRPr>
          </a:p>
        </p:txBody>
      </p:sp>
      <p:sp>
        <p:nvSpPr>
          <p:cNvPr id="7" name="ZoneTexte 6"/>
          <p:cNvSpPr txBox="1"/>
          <p:nvPr/>
        </p:nvSpPr>
        <p:spPr>
          <a:xfrm>
            <a:off x="251520" y="4509120"/>
            <a:ext cx="8496944" cy="1332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rtl="1">
              <a:buFont typeface="Wingdings" pitchFamily="2" charset="2"/>
              <a:buChar char="Ø"/>
            </a:pPr>
            <a:r>
              <a:rPr lang="ar-SA" sz="2000" dirty="0" smtClean="0"/>
              <a:t>يتميز الشكل بالخاصية التفاضلية</a:t>
            </a:r>
            <a:r>
              <a:rPr lang="fr-FR" sz="2000" dirty="0" smtClean="0"/>
              <a:t> ) différenciation ( </a:t>
            </a:r>
            <a:r>
              <a:rPr lang="ar-SA" sz="2000" dirty="0" smtClean="0"/>
              <a:t>و يمثل المعلومة النوعية واستعماله في التمثيل الخرائطي يجب ان يقتصر على عدد قليل من الاشكال حتى تسهل معه عملية الادراك البصري</a:t>
            </a:r>
            <a:r>
              <a:rPr lang="fr-FR" sz="2000" dirty="0" smtClean="0"/>
              <a:t>.</a:t>
            </a:r>
          </a:p>
          <a:p>
            <a:pPr lvl="0" algn="just" rtl="1">
              <a:buFont typeface="Wingdings" pitchFamily="2" charset="2"/>
              <a:buChar char="Ø"/>
            </a:pPr>
            <a:r>
              <a:rPr lang="fr-FR" sz="2000" dirty="0" smtClean="0"/>
              <a:t> </a:t>
            </a:r>
            <a:r>
              <a:rPr lang="ar-SA" sz="2000" dirty="0" smtClean="0"/>
              <a:t>و يتميز أيضا بالخاصية التجميعية</a:t>
            </a:r>
            <a:r>
              <a:rPr lang="fr-FR" sz="2000" dirty="0" smtClean="0"/>
              <a:t> ) la perception associative ( </a:t>
            </a:r>
            <a:r>
              <a:rPr lang="ar-SA" sz="2000" dirty="0" smtClean="0"/>
              <a:t>حين تكاد الرموز الهندسية وغير الهندسية تتشابه بعضها ببعض</a:t>
            </a:r>
            <a:r>
              <a:rPr lang="fr-FR" sz="2000" dirty="0" smtClean="0"/>
              <a:t>.</a:t>
            </a:r>
          </a:p>
          <a:p>
            <a:pPr algn="just" rtl="1"/>
            <a:r>
              <a:rPr lang="ar-SA" sz="2000" dirty="0" smtClean="0"/>
              <a:t> </a:t>
            </a:r>
            <a:endParaRPr lang="fr-FR" sz="2000" dirty="0" smtClean="0"/>
          </a:p>
          <a:p>
            <a:pPr algn="just" rtl="1"/>
            <a:endParaRPr lang="fr-FR" sz="2000" dirty="0">
              <a:latin typeface="Simplified Arabic" pitchFamily="18" charset="-78"/>
              <a:cs typeface="Simplified Arabic" pitchFamily="18" charset="-78"/>
            </a:endParaRPr>
          </a:p>
        </p:txBody>
      </p:sp>
      <p:pic>
        <p:nvPicPr>
          <p:cNvPr id="8" name="Image 7"/>
          <p:cNvPicPr/>
          <p:nvPr/>
        </p:nvPicPr>
        <p:blipFill>
          <a:blip r:embed="rId3" cstate="print"/>
          <a:srcRect/>
          <a:stretch>
            <a:fillRect/>
          </a:stretch>
        </p:blipFill>
        <p:spPr bwMode="auto">
          <a:xfrm>
            <a:off x="395536" y="2060848"/>
            <a:ext cx="8208912" cy="1080120"/>
          </a:xfrm>
          <a:prstGeom prst="rect">
            <a:avLst/>
          </a:prstGeom>
          <a:noFill/>
          <a:ln w="9525">
            <a:noFill/>
            <a:miter lim="800000"/>
            <a:headEnd/>
            <a:tailEnd/>
          </a:ln>
        </p:spPr>
      </p:pic>
      <p:grpSp>
        <p:nvGrpSpPr>
          <p:cNvPr id="27649" name="Group 1"/>
          <p:cNvGrpSpPr>
            <a:grpSpLocks/>
          </p:cNvGrpSpPr>
          <p:nvPr/>
        </p:nvGrpSpPr>
        <p:grpSpPr bwMode="auto">
          <a:xfrm>
            <a:off x="611560" y="3356992"/>
            <a:ext cx="7992888" cy="720080"/>
            <a:chOff x="1650" y="6540"/>
            <a:chExt cx="5820" cy="435"/>
          </a:xfrm>
        </p:grpSpPr>
        <p:sp>
          <p:nvSpPr>
            <p:cNvPr id="27650" name="Rectangle 2" descr="noir)"/>
            <p:cNvSpPr>
              <a:spLocks noChangeArrowheads="1"/>
            </p:cNvSpPr>
            <p:nvPr/>
          </p:nvSpPr>
          <p:spPr bwMode="auto">
            <a:xfrm>
              <a:off x="1650" y="6540"/>
              <a:ext cx="1170" cy="435"/>
            </a:xfrm>
            <a:prstGeom prst="rect">
              <a:avLst/>
            </a:prstGeom>
            <a:pattFill prst="ltVert">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7651" name="Rectangle 3" descr="noir)"/>
            <p:cNvSpPr>
              <a:spLocks noChangeArrowheads="1"/>
            </p:cNvSpPr>
            <p:nvPr/>
          </p:nvSpPr>
          <p:spPr bwMode="auto">
            <a:xfrm>
              <a:off x="2790" y="6540"/>
              <a:ext cx="1170" cy="435"/>
            </a:xfrm>
            <a:prstGeom prst="rect">
              <a:avLst/>
            </a:prstGeom>
            <a:pattFill prst="lt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7652" name="Rectangle 4" descr="Briques horizontales"/>
            <p:cNvSpPr>
              <a:spLocks noChangeArrowheads="1"/>
            </p:cNvSpPr>
            <p:nvPr/>
          </p:nvSpPr>
          <p:spPr bwMode="auto">
            <a:xfrm>
              <a:off x="3960" y="6540"/>
              <a:ext cx="1170" cy="435"/>
            </a:xfrm>
            <a:prstGeom prst="rect">
              <a:avLst/>
            </a:prstGeom>
            <a:pattFill prst="horzBri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7653" name="Rectangle 5" descr="Tuiles"/>
            <p:cNvSpPr>
              <a:spLocks noChangeArrowheads="1"/>
            </p:cNvSpPr>
            <p:nvPr/>
          </p:nvSpPr>
          <p:spPr bwMode="auto">
            <a:xfrm>
              <a:off x="5130" y="6540"/>
              <a:ext cx="1170" cy="435"/>
            </a:xfrm>
            <a:prstGeom prst="rect">
              <a:avLst/>
            </a:prstGeom>
            <a:pattFill prst="shingle">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7654" name="Rectangle 6" descr="Sphères"/>
            <p:cNvSpPr>
              <a:spLocks noChangeArrowheads="1"/>
            </p:cNvSpPr>
            <p:nvPr/>
          </p:nvSpPr>
          <p:spPr bwMode="auto">
            <a:xfrm>
              <a:off x="6300" y="6540"/>
              <a:ext cx="1170" cy="435"/>
            </a:xfrm>
            <a:prstGeom prst="rect">
              <a:avLst/>
            </a:prstGeom>
            <a:pattFill prst="sphere">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ZoneTexte 10"/>
          <p:cNvSpPr txBox="1"/>
          <p:nvPr/>
        </p:nvSpPr>
        <p:spPr>
          <a:xfrm>
            <a:off x="323528" y="1653768"/>
            <a:ext cx="8496944"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fr-FR" sz="2000" dirty="0" smtClean="0"/>
              <a:t>.</a:t>
            </a:r>
          </a:p>
          <a:p>
            <a:pPr algn="just" rtl="1"/>
            <a:r>
              <a:rPr lang="fr-FR" sz="2000" b="1" dirty="0" smtClean="0"/>
              <a:t> </a:t>
            </a:r>
            <a:r>
              <a:rPr lang="ar-DZ" sz="2000" b="1" dirty="0" smtClean="0"/>
              <a:t>عبارة  تمثيل اساسي  للمعلومات الكمية اي العددية  الكمية</a:t>
            </a:r>
            <a:r>
              <a:rPr lang="ar-SA" sz="2000" dirty="0" smtClean="0"/>
              <a:t> تعبر عن  </a:t>
            </a:r>
            <a:r>
              <a:rPr lang="ar-SA" sz="2000" b="1" dirty="0" smtClean="0"/>
              <a:t>حجم المعطيات</a:t>
            </a:r>
            <a:r>
              <a:rPr lang="ar-SA" sz="2000" dirty="0" smtClean="0"/>
              <a:t>  من خلال </a:t>
            </a:r>
            <a:r>
              <a:rPr lang="ar-SA" sz="2000" b="1" dirty="0" smtClean="0"/>
              <a:t>السمك، طول و </a:t>
            </a:r>
            <a:r>
              <a:rPr lang="ar-SA" sz="2000" b="1" dirty="0" err="1" smtClean="0"/>
              <a:t>الارتفاع </a:t>
            </a:r>
            <a:r>
              <a:rPr lang="ar-SA" sz="2000" b="1" dirty="0" smtClean="0"/>
              <a:t>،</a:t>
            </a:r>
            <a:r>
              <a:rPr lang="ar-SA" sz="2000" dirty="0" smtClean="0"/>
              <a:t>مساحة الرموز المستعملة،  يمكنها من استعمال المعطيات من حيث الكم و الحجم من خلال الرموز و المعطيات الكمية الممثلة </a:t>
            </a:r>
            <a:r>
              <a:rPr lang="ar-SA" sz="2000" dirty="0" err="1" smtClean="0"/>
              <a:t>لها.</a:t>
            </a:r>
            <a:r>
              <a:rPr lang="ar-SA" sz="2000" dirty="0" smtClean="0"/>
              <a:t> مع </a:t>
            </a:r>
            <a:r>
              <a:rPr lang="ar-SA" sz="2000" b="1" dirty="0" smtClean="0"/>
              <a:t>ترتيب الظواهر الممثلة بشرط ان تتناسب مع القيمة و احجام  الرموز الممثل لها.</a:t>
            </a:r>
            <a:endParaRPr lang="fr-FR" sz="2000" dirty="0">
              <a:solidFill>
                <a:srgbClr val="FF0000"/>
              </a:solidFill>
              <a:latin typeface="Simplified Arabic" pitchFamily="18" charset="-78"/>
              <a:cs typeface="Simplified Arabic" pitchFamily="18" charset="-78"/>
            </a:endParaRPr>
          </a:p>
        </p:txBody>
      </p:sp>
      <p:sp>
        <p:nvSpPr>
          <p:cNvPr id="13" name="ZoneTexte 12"/>
          <p:cNvSpPr txBox="1"/>
          <p:nvPr/>
        </p:nvSpPr>
        <p:spPr>
          <a:xfrm>
            <a:off x="323528" y="1124744"/>
            <a:ext cx="770485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fr-FR" b="1" dirty="0" smtClean="0">
                <a:solidFill>
                  <a:srgbClr val="FF0000"/>
                </a:solidFill>
                <a:latin typeface="Simplified Arabic" pitchFamily="18" charset="-78"/>
                <a:cs typeface="Simplified Arabic" pitchFamily="18" charset="-78"/>
              </a:rPr>
              <a:t>. 2. </a:t>
            </a:r>
            <a:r>
              <a:rPr lang="ar-SA" b="1" dirty="0" smtClean="0">
                <a:solidFill>
                  <a:srgbClr val="FF0000"/>
                </a:solidFill>
                <a:latin typeface="Simplified Arabic" pitchFamily="18" charset="-78"/>
                <a:cs typeface="Simplified Arabic" pitchFamily="18" charset="-78"/>
              </a:rPr>
              <a:t>متغيرة الحجم </a:t>
            </a:r>
            <a:r>
              <a:rPr lang="ar-SA" b="1" dirty="0" err="1" smtClean="0">
                <a:solidFill>
                  <a:srgbClr val="FF0000"/>
                </a:solidFill>
                <a:latin typeface="Simplified Arabic" pitchFamily="18" charset="-78"/>
                <a:cs typeface="Simplified Arabic" pitchFamily="18" charset="-78"/>
              </a:rPr>
              <a:t>البصري:</a:t>
            </a:r>
            <a:r>
              <a:rPr lang="ar-SA" b="1" dirty="0" smtClean="0">
                <a:solidFill>
                  <a:srgbClr val="FF0000"/>
                </a:solidFill>
                <a:latin typeface="Simplified Arabic" pitchFamily="18" charset="-78"/>
                <a:cs typeface="Simplified Arabic" pitchFamily="18" charset="-78"/>
              </a:rPr>
              <a:t>  </a:t>
            </a:r>
            <a:r>
              <a:rPr lang="fr-FR" b="1" dirty="0" smtClean="0">
                <a:solidFill>
                  <a:srgbClr val="FF0000"/>
                </a:solidFill>
                <a:latin typeface="Simplified Arabic" pitchFamily="18" charset="-78"/>
                <a:cs typeface="Simplified Arabic" pitchFamily="18" charset="-78"/>
              </a:rPr>
              <a:t>de valeur</a:t>
            </a:r>
            <a:r>
              <a:rPr lang="ar-SA" b="1" dirty="0" smtClean="0">
                <a:solidFill>
                  <a:srgbClr val="FF0000"/>
                </a:solidFill>
                <a:latin typeface="Simplified Arabic" pitchFamily="18" charset="-78"/>
                <a:cs typeface="Simplified Arabic" pitchFamily="18" charset="-78"/>
              </a:rPr>
              <a:t>   </a:t>
            </a:r>
            <a:r>
              <a:rPr lang="fr-FR" b="1" dirty="0" smtClean="0">
                <a:solidFill>
                  <a:srgbClr val="FF0000"/>
                </a:solidFill>
                <a:latin typeface="Simplified Arabic" pitchFamily="18" charset="-78"/>
                <a:cs typeface="Simplified Arabic" pitchFamily="18" charset="-78"/>
              </a:rPr>
              <a:t>Variable visuelle</a:t>
            </a:r>
            <a:endParaRPr lang="fr-FR" dirty="0">
              <a:solidFill>
                <a:srgbClr val="FF0000"/>
              </a:solidFill>
              <a:latin typeface="Simplified Arabic" pitchFamily="18" charset="-78"/>
              <a:cs typeface="Simplified Arabic" pitchFamily="18" charset="-78"/>
            </a:endParaRPr>
          </a:p>
        </p:txBody>
      </p:sp>
      <p:pic>
        <p:nvPicPr>
          <p:cNvPr id="10" name="image16.png"/>
          <p:cNvPicPr/>
          <p:nvPr/>
        </p:nvPicPr>
        <p:blipFill>
          <a:blip r:embed="rId3" cstate="print"/>
          <a:stretch>
            <a:fillRect/>
          </a:stretch>
        </p:blipFill>
        <p:spPr>
          <a:xfrm>
            <a:off x="611560" y="3645024"/>
            <a:ext cx="7704856" cy="136815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ZoneTexte 7"/>
          <p:cNvSpPr txBox="1"/>
          <p:nvPr/>
        </p:nvSpPr>
        <p:spPr>
          <a:xfrm>
            <a:off x="6300192" y="1268760"/>
            <a:ext cx="201622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t>في التوطن النقطي</a:t>
            </a:r>
            <a:endParaRPr lang="fr-FR" dirty="0">
              <a:solidFill>
                <a:srgbClr val="FF0000"/>
              </a:solidFill>
              <a:latin typeface="Simplified Arabic" pitchFamily="18" charset="-78"/>
              <a:cs typeface="Simplified Arabic" pitchFamily="18" charset="-78"/>
            </a:endParaRPr>
          </a:p>
        </p:txBody>
      </p:sp>
      <p:sp>
        <p:nvSpPr>
          <p:cNvPr id="9" name="ZoneTexte 8"/>
          <p:cNvSpPr txBox="1"/>
          <p:nvPr/>
        </p:nvSpPr>
        <p:spPr>
          <a:xfrm>
            <a:off x="6660232" y="1844824"/>
            <a:ext cx="1800200"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rtl="1"/>
            <a:r>
              <a:rPr lang="ar-SA" sz="2000" dirty="0" smtClean="0"/>
              <a:t>عادة ما يكون الرمز هندسيا او </a:t>
            </a:r>
            <a:r>
              <a:rPr lang="ar-SA" sz="2000" dirty="0" err="1" smtClean="0"/>
              <a:t>ايحائيا </a:t>
            </a:r>
            <a:r>
              <a:rPr lang="ar-SA" sz="2000" dirty="0" smtClean="0"/>
              <a:t>، يتناسب مع حجمه مع مقدار الظاهرة التي يمثلها.</a:t>
            </a:r>
            <a:endParaRPr lang="fr-FR" sz="2000" dirty="0" smtClean="0"/>
          </a:p>
          <a:p>
            <a:endParaRPr lang="fr-FR" sz="2000" dirty="0"/>
          </a:p>
        </p:txBody>
      </p:sp>
      <p:sp>
        <p:nvSpPr>
          <p:cNvPr id="10" name="ZoneTexte 9"/>
          <p:cNvSpPr txBox="1"/>
          <p:nvPr/>
        </p:nvSpPr>
        <p:spPr>
          <a:xfrm>
            <a:off x="3779912" y="1340768"/>
            <a:ext cx="201622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t>في التوطين الخطي</a:t>
            </a:r>
            <a:endParaRPr lang="fr-FR" dirty="0">
              <a:solidFill>
                <a:srgbClr val="FF0000"/>
              </a:solidFill>
              <a:latin typeface="Simplified Arabic" pitchFamily="18" charset="-78"/>
              <a:cs typeface="Simplified Arabic" pitchFamily="18" charset="-78"/>
            </a:endParaRPr>
          </a:p>
        </p:txBody>
      </p:sp>
      <p:sp>
        <p:nvSpPr>
          <p:cNvPr id="11" name="ZoneTexte 10"/>
          <p:cNvSpPr txBox="1"/>
          <p:nvPr/>
        </p:nvSpPr>
        <p:spPr>
          <a:xfrm>
            <a:off x="3851920" y="1880960"/>
            <a:ext cx="1944216" cy="163121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rtl="1"/>
            <a:r>
              <a:rPr lang="ar-SA" sz="2000" dirty="0" smtClean="0"/>
              <a:t>يتغير سمك الخط</a:t>
            </a:r>
            <a:r>
              <a:rPr lang="fr-FR" sz="2000" dirty="0" smtClean="0"/>
              <a:t>           </a:t>
            </a:r>
            <a:r>
              <a:rPr lang="ar-SA" sz="2000" dirty="0" smtClean="0"/>
              <a:t>( مستقيم </a:t>
            </a:r>
            <a:r>
              <a:rPr lang="ar-SA" sz="2000" dirty="0" err="1" smtClean="0"/>
              <a:t>دائري </a:t>
            </a:r>
            <a:r>
              <a:rPr lang="ar-SA" sz="2000" dirty="0" smtClean="0"/>
              <a:t>) او الاسهم في تناسب مع القيم الممثلة.</a:t>
            </a:r>
            <a:endParaRPr lang="fr-FR" sz="2000" dirty="0" smtClean="0"/>
          </a:p>
          <a:p>
            <a:pPr algn="just" rtl="1"/>
            <a:endParaRPr lang="fr-FR" sz="2000" dirty="0"/>
          </a:p>
        </p:txBody>
      </p:sp>
      <p:cxnSp>
        <p:nvCxnSpPr>
          <p:cNvPr id="14" name="Connecteur droit avec flèche 13"/>
          <p:cNvCxnSpPr/>
          <p:nvPr/>
        </p:nvCxnSpPr>
        <p:spPr>
          <a:xfrm>
            <a:off x="4067944" y="378904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lèche droite 14"/>
          <p:cNvSpPr/>
          <p:nvPr/>
        </p:nvSpPr>
        <p:spPr>
          <a:xfrm>
            <a:off x="4139952" y="3933056"/>
            <a:ext cx="100811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p:cNvCxnSpPr/>
          <p:nvPr/>
        </p:nvCxnSpPr>
        <p:spPr>
          <a:xfrm>
            <a:off x="5076056" y="3789040"/>
            <a:ext cx="648072" cy="0"/>
          </a:xfrm>
          <a:prstGeom prst="straightConnector1">
            <a:avLst/>
          </a:prstGeom>
          <a:ln w="38100" cmpd="sng">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83568" y="1052736"/>
            <a:ext cx="201622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t> في التوطين المساحي </a:t>
            </a:r>
            <a:endParaRPr lang="fr-FR" dirty="0">
              <a:solidFill>
                <a:srgbClr val="FF0000"/>
              </a:solidFill>
              <a:latin typeface="Simplified Arabic" pitchFamily="18" charset="-78"/>
              <a:cs typeface="Simplified Arabic" pitchFamily="18" charset="-78"/>
            </a:endParaRPr>
          </a:p>
        </p:txBody>
      </p:sp>
      <p:sp>
        <p:nvSpPr>
          <p:cNvPr id="19" name="ZoneTexte 18"/>
          <p:cNvSpPr txBox="1"/>
          <p:nvPr/>
        </p:nvSpPr>
        <p:spPr>
          <a:xfrm>
            <a:off x="323528" y="1556792"/>
            <a:ext cx="2664296"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rtl="1"/>
            <a:r>
              <a:rPr lang="ar-SA" sz="2000" b="1" dirty="0" smtClean="0"/>
              <a:t>طريقة الرموز المتناسبة الحجم: </a:t>
            </a:r>
            <a:r>
              <a:rPr lang="ar-SA" sz="2000" dirty="0" smtClean="0"/>
              <a:t>نضع في كل واحدة من المضلعات رمزا نقطيا يتغير حجمه او طوله ليتناسب مع القيمة العددية الممثلة في ذلك المضلع</a:t>
            </a:r>
            <a:endParaRPr lang="fr-FR" sz="2000" dirty="0"/>
          </a:p>
        </p:txBody>
      </p:sp>
      <p:grpSp>
        <p:nvGrpSpPr>
          <p:cNvPr id="25601" name="Group 1"/>
          <p:cNvGrpSpPr>
            <a:grpSpLocks/>
          </p:cNvGrpSpPr>
          <p:nvPr/>
        </p:nvGrpSpPr>
        <p:grpSpPr bwMode="auto">
          <a:xfrm>
            <a:off x="1115616" y="3789040"/>
            <a:ext cx="2304256" cy="939800"/>
            <a:chOff x="2871" y="2310"/>
            <a:chExt cx="1194" cy="1200"/>
          </a:xfrm>
        </p:grpSpPr>
        <p:sp>
          <p:nvSpPr>
            <p:cNvPr id="25602" name="Freeform 2"/>
            <p:cNvSpPr>
              <a:spLocks/>
            </p:cNvSpPr>
            <p:nvPr/>
          </p:nvSpPr>
          <p:spPr bwMode="auto">
            <a:xfrm>
              <a:off x="3351" y="2310"/>
              <a:ext cx="714" cy="645"/>
            </a:xfrm>
            <a:custGeom>
              <a:avLst/>
              <a:gdLst/>
              <a:ahLst/>
              <a:cxnLst>
                <a:cxn ang="0">
                  <a:pos x="441" y="210"/>
                </a:cxn>
                <a:cxn ang="0">
                  <a:pos x="276" y="75"/>
                </a:cxn>
                <a:cxn ang="0">
                  <a:pos x="186" y="45"/>
                </a:cxn>
                <a:cxn ang="0">
                  <a:pos x="36" y="255"/>
                </a:cxn>
                <a:cxn ang="0">
                  <a:pos x="36" y="600"/>
                </a:cxn>
                <a:cxn ang="0">
                  <a:pos x="126" y="705"/>
                </a:cxn>
                <a:cxn ang="0">
                  <a:pos x="216" y="825"/>
                </a:cxn>
                <a:cxn ang="0">
                  <a:pos x="366" y="810"/>
                </a:cxn>
                <a:cxn ang="0">
                  <a:pos x="576" y="735"/>
                </a:cxn>
                <a:cxn ang="0">
                  <a:pos x="711" y="690"/>
                </a:cxn>
                <a:cxn ang="0">
                  <a:pos x="651" y="240"/>
                </a:cxn>
                <a:cxn ang="0">
                  <a:pos x="576" y="45"/>
                </a:cxn>
                <a:cxn ang="0">
                  <a:pos x="411" y="0"/>
                </a:cxn>
                <a:cxn ang="0">
                  <a:pos x="366" y="195"/>
                </a:cxn>
                <a:cxn ang="0">
                  <a:pos x="441" y="210"/>
                </a:cxn>
              </a:cxnLst>
              <a:rect l="0" t="0" r="r" b="b"/>
              <a:pathLst>
                <a:path w="714" h="825">
                  <a:moveTo>
                    <a:pt x="441" y="210"/>
                  </a:moveTo>
                  <a:cubicBezTo>
                    <a:pt x="382" y="171"/>
                    <a:pt x="340" y="107"/>
                    <a:pt x="276" y="75"/>
                  </a:cubicBezTo>
                  <a:cubicBezTo>
                    <a:pt x="248" y="61"/>
                    <a:pt x="186" y="45"/>
                    <a:pt x="186" y="45"/>
                  </a:cubicBezTo>
                  <a:cubicBezTo>
                    <a:pt x="109" y="96"/>
                    <a:pt x="86" y="180"/>
                    <a:pt x="36" y="255"/>
                  </a:cubicBezTo>
                  <a:cubicBezTo>
                    <a:pt x="9" y="391"/>
                    <a:pt x="0" y="402"/>
                    <a:pt x="36" y="600"/>
                  </a:cubicBezTo>
                  <a:cubicBezTo>
                    <a:pt x="42" y="634"/>
                    <a:pt x="107" y="678"/>
                    <a:pt x="126" y="705"/>
                  </a:cubicBezTo>
                  <a:cubicBezTo>
                    <a:pt x="175" y="773"/>
                    <a:pt x="134" y="798"/>
                    <a:pt x="216" y="825"/>
                  </a:cubicBezTo>
                  <a:cubicBezTo>
                    <a:pt x="266" y="820"/>
                    <a:pt x="317" y="820"/>
                    <a:pt x="366" y="810"/>
                  </a:cubicBezTo>
                  <a:cubicBezTo>
                    <a:pt x="440" y="795"/>
                    <a:pt x="496" y="751"/>
                    <a:pt x="576" y="735"/>
                  </a:cubicBezTo>
                  <a:cubicBezTo>
                    <a:pt x="657" y="751"/>
                    <a:pt x="683" y="774"/>
                    <a:pt x="711" y="690"/>
                  </a:cubicBezTo>
                  <a:cubicBezTo>
                    <a:pt x="699" y="448"/>
                    <a:pt x="714" y="415"/>
                    <a:pt x="651" y="240"/>
                  </a:cubicBezTo>
                  <a:cubicBezTo>
                    <a:pt x="651" y="239"/>
                    <a:pt x="598" y="61"/>
                    <a:pt x="576" y="45"/>
                  </a:cubicBezTo>
                  <a:cubicBezTo>
                    <a:pt x="548" y="24"/>
                    <a:pt x="447" y="7"/>
                    <a:pt x="411" y="0"/>
                  </a:cubicBezTo>
                  <a:cubicBezTo>
                    <a:pt x="316" y="24"/>
                    <a:pt x="281" y="11"/>
                    <a:pt x="366" y="195"/>
                  </a:cubicBezTo>
                  <a:cubicBezTo>
                    <a:pt x="377" y="218"/>
                    <a:pt x="416" y="205"/>
                    <a:pt x="441" y="210"/>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03" name="Freeform 3"/>
            <p:cNvSpPr>
              <a:spLocks/>
            </p:cNvSpPr>
            <p:nvPr/>
          </p:nvSpPr>
          <p:spPr bwMode="auto">
            <a:xfrm>
              <a:off x="3261" y="2880"/>
              <a:ext cx="714" cy="630"/>
            </a:xfrm>
            <a:custGeom>
              <a:avLst/>
              <a:gdLst/>
              <a:ahLst/>
              <a:cxnLst>
                <a:cxn ang="0">
                  <a:pos x="441" y="210"/>
                </a:cxn>
                <a:cxn ang="0">
                  <a:pos x="276" y="75"/>
                </a:cxn>
                <a:cxn ang="0">
                  <a:pos x="186" y="45"/>
                </a:cxn>
                <a:cxn ang="0">
                  <a:pos x="36" y="255"/>
                </a:cxn>
                <a:cxn ang="0">
                  <a:pos x="36" y="600"/>
                </a:cxn>
                <a:cxn ang="0">
                  <a:pos x="126" y="705"/>
                </a:cxn>
                <a:cxn ang="0">
                  <a:pos x="216" y="825"/>
                </a:cxn>
                <a:cxn ang="0">
                  <a:pos x="366" y="810"/>
                </a:cxn>
                <a:cxn ang="0">
                  <a:pos x="576" y="735"/>
                </a:cxn>
                <a:cxn ang="0">
                  <a:pos x="711" y="690"/>
                </a:cxn>
                <a:cxn ang="0">
                  <a:pos x="651" y="240"/>
                </a:cxn>
                <a:cxn ang="0">
                  <a:pos x="576" y="45"/>
                </a:cxn>
                <a:cxn ang="0">
                  <a:pos x="411" y="0"/>
                </a:cxn>
                <a:cxn ang="0">
                  <a:pos x="366" y="195"/>
                </a:cxn>
                <a:cxn ang="0">
                  <a:pos x="441" y="210"/>
                </a:cxn>
              </a:cxnLst>
              <a:rect l="0" t="0" r="r" b="b"/>
              <a:pathLst>
                <a:path w="714" h="825">
                  <a:moveTo>
                    <a:pt x="441" y="210"/>
                  </a:moveTo>
                  <a:cubicBezTo>
                    <a:pt x="382" y="171"/>
                    <a:pt x="340" y="107"/>
                    <a:pt x="276" y="75"/>
                  </a:cubicBezTo>
                  <a:cubicBezTo>
                    <a:pt x="248" y="61"/>
                    <a:pt x="186" y="45"/>
                    <a:pt x="186" y="45"/>
                  </a:cubicBezTo>
                  <a:cubicBezTo>
                    <a:pt x="109" y="96"/>
                    <a:pt x="86" y="180"/>
                    <a:pt x="36" y="255"/>
                  </a:cubicBezTo>
                  <a:cubicBezTo>
                    <a:pt x="9" y="391"/>
                    <a:pt x="0" y="402"/>
                    <a:pt x="36" y="600"/>
                  </a:cubicBezTo>
                  <a:cubicBezTo>
                    <a:pt x="42" y="634"/>
                    <a:pt x="107" y="678"/>
                    <a:pt x="126" y="705"/>
                  </a:cubicBezTo>
                  <a:cubicBezTo>
                    <a:pt x="175" y="773"/>
                    <a:pt x="134" y="798"/>
                    <a:pt x="216" y="825"/>
                  </a:cubicBezTo>
                  <a:cubicBezTo>
                    <a:pt x="266" y="820"/>
                    <a:pt x="317" y="820"/>
                    <a:pt x="366" y="810"/>
                  </a:cubicBezTo>
                  <a:cubicBezTo>
                    <a:pt x="440" y="795"/>
                    <a:pt x="496" y="751"/>
                    <a:pt x="576" y="735"/>
                  </a:cubicBezTo>
                  <a:cubicBezTo>
                    <a:pt x="657" y="751"/>
                    <a:pt x="683" y="774"/>
                    <a:pt x="711" y="690"/>
                  </a:cubicBezTo>
                  <a:cubicBezTo>
                    <a:pt x="699" y="448"/>
                    <a:pt x="714" y="415"/>
                    <a:pt x="651" y="240"/>
                  </a:cubicBezTo>
                  <a:cubicBezTo>
                    <a:pt x="651" y="239"/>
                    <a:pt x="598" y="61"/>
                    <a:pt x="576" y="45"/>
                  </a:cubicBezTo>
                  <a:cubicBezTo>
                    <a:pt x="548" y="24"/>
                    <a:pt x="447" y="7"/>
                    <a:pt x="411" y="0"/>
                  </a:cubicBezTo>
                  <a:cubicBezTo>
                    <a:pt x="316" y="24"/>
                    <a:pt x="281" y="11"/>
                    <a:pt x="366" y="195"/>
                  </a:cubicBezTo>
                  <a:cubicBezTo>
                    <a:pt x="377" y="218"/>
                    <a:pt x="416" y="205"/>
                    <a:pt x="441" y="210"/>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04" name="Freeform 4"/>
            <p:cNvSpPr>
              <a:spLocks/>
            </p:cNvSpPr>
            <p:nvPr/>
          </p:nvSpPr>
          <p:spPr bwMode="auto">
            <a:xfrm>
              <a:off x="2871" y="2445"/>
              <a:ext cx="558" cy="690"/>
            </a:xfrm>
            <a:custGeom>
              <a:avLst/>
              <a:gdLst/>
              <a:ahLst/>
              <a:cxnLst>
                <a:cxn ang="0">
                  <a:pos x="441" y="210"/>
                </a:cxn>
                <a:cxn ang="0">
                  <a:pos x="276" y="75"/>
                </a:cxn>
                <a:cxn ang="0">
                  <a:pos x="186" y="45"/>
                </a:cxn>
                <a:cxn ang="0">
                  <a:pos x="36" y="255"/>
                </a:cxn>
                <a:cxn ang="0">
                  <a:pos x="36" y="600"/>
                </a:cxn>
                <a:cxn ang="0">
                  <a:pos x="126" y="705"/>
                </a:cxn>
                <a:cxn ang="0">
                  <a:pos x="216" y="825"/>
                </a:cxn>
                <a:cxn ang="0">
                  <a:pos x="366" y="810"/>
                </a:cxn>
                <a:cxn ang="0">
                  <a:pos x="576" y="735"/>
                </a:cxn>
                <a:cxn ang="0">
                  <a:pos x="711" y="690"/>
                </a:cxn>
                <a:cxn ang="0">
                  <a:pos x="651" y="240"/>
                </a:cxn>
                <a:cxn ang="0">
                  <a:pos x="576" y="45"/>
                </a:cxn>
                <a:cxn ang="0">
                  <a:pos x="411" y="0"/>
                </a:cxn>
                <a:cxn ang="0">
                  <a:pos x="366" y="195"/>
                </a:cxn>
                <a:cxn ang="0">
                  <a:pos x="441" y="210"/>
                </a:cxn>
              </a:cxnLst>
              <a:rect l="0" t="0" r="r" b="b"/>
              <a:pathLst>
                <a:path w="714" h="825">
                  <a:moveTo>
                    <a:pt x="441" y="210"/>
                  </a:moveTo>
                  <a:cubicBezTo>
                    <a:pt x="382" y="171"/>
                    <a:pt x="340" y="107"/>
                    <a:pt x="276" y="75"/>
                  </a:cubicBezTo>
                  <a:cubicBezTo>
                    <a:pt x="248" y="61"/>
                    <a:pt x="186" y="45"/>
                    <a:pt x="186" y="45"/>
                  </a:cubicBezTo>
                  <a:cubicBezTo>
                    <a:pt x="109" y="96"/>
                    <a:pt x="86" y="180"/>
                    <a:pt x="36" y="255"/>
                  </a:cubicBezTo>
                  <a:cubicBezTo>
                    <a:pt x="9" y="391"/>
                    <a:pt x="0" y="402"/>
                    <a:pt x="36" y="600"/>
                  </a:cubicBezTo>
                  <a:cubicBezTo>
                    <a:pt x="42" y="634"/>
                    <a:pt x="107" y="678"/>
                    <a:pt x="126" y="705"/>
                  </a:cubicBezTo>
                  <a:cubicBezTo>
                    <a:pt x="175" y="773"/>
                    <a:pt x="134" y="798"/>
                    <a:pt x="216" y="825"/>
                  </a:cubicBezTo>
                  <a:cubicBezTo>
                    <a:pt x="266" y="820"/>
                    <a:pt x="317" y="820"/>
                    <a:pt x="366" y="810"/>
                  </a:cubicBezTo>
                  <a:cubicBezTo>
                    <a:pt x="440" y="795"/>
                    <a:pt x="496" y="751"/>
                    <a:pt x="576" y="735"/>
                  </a:cubicBezTo>
                  <a:cubicBezTo>
                    <a:pt x="657" y="751"/>
                    <a:pt x="683" y="774"/>
                    <a:pt x="711" y="690"/>
                  </a:cubicBezTo>
                  <a:cubicBezTo>
                    <a:pt x="699" y="448"/>
                    <a:pt x="714" y="415"/>
                    <a:pt x="651" y="240"/>
                  </a:cubicBezTo>
                  <a:cubicBezTo>
                    <a:pt x="651" y="239"/>
                    <a:pt x="598" y="61"/>
                    <a:pt x="576" y="45"/>
                  </a:cubicBezTo>
                  <a:cubicBezTo>
                    <a:pt x="548" y="24"/>
                    <a:pt x="447" y="7"/>
                    <a:pt x="411" y="0"/>
                  </a:cubicBezTo>
                  <a:cubicBezTo>
                    <a:pt x="316" y="24"/>
                    <a:pt x="281" y="11"/>
                    <a:pt x="366" y="195"/>
                  </a:cubicBezTo>
                  <a:cubicBezTo>
                    <a:pt x="377" y="218"/>
                    <a:pt x="416" y="205"/>
                    <a:pt x="441" y="210"/>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05" name="Rectangle 5"/>
            <p:cNvSpPr>
              <a:spLocks noChangeArrowheads="1"/>
            </p:cNvSpPr>
            <p:nvPr/>
          </p:nvSpPr>
          <p:spPr bwMode="auto">
            <a:xfrm>
              <a:off x="3576" y="2520"/>
              <a:ext cx="287" cy="31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06" name="Rectangle 6"/>
            <p:cNvSpPr>
              <a:spLocks noChangeArrowheads="1"/>
            </p:cNvSpPr>
            <p:nvPr/>
          </p:nvSpPr>
          <p:spPr bwMode="auto">
            <a:xfrm>
              <a:off x="3028" y="2640"/>
              <a:ext cx="197" cy="31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07" name="Rectangle 7"/>
            <p:cNvSpPr>
              <a:spLocks noChangeArrowheads="1"/>
            </p:cNvSpPr>
            <p:nvPr/>
          </p:nvSpPr>
          <p:spPr bwMode="auto">
            <a:xfrm>
              <a:off x="3576" y="3135"/>
              <a:ext cx="159" cy="24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26" name="ZoneTexte 25"/>
          <p:cNvSpPr txBox="1"/>
          <p:nvPr/>
        </p:nvSpPr>
        <p:spPr>
          <a:xfrm>
            <a:off x="971600" y="5013176"/>
            <a:ext cx="5688632"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r>
              <a:rPr lang="ar-SA" b="1" dirty="0" smtClean="0"/>
              <a:t>طريقة النقط المتساوية الحجم و المقدار: </a:t>
            </a:r>
            <a:r>
              <a:rPr lang="ar-SA" dirty="0" smtClean="0"/>
              <a:t>نوزع في كل واحدة من المضلعات مجموعة من النقط المتساوية القياس و </a:t>
            </a:r>
            <a:r>
              <a:rPr lang="ar-SA" dirty="0" err="1" smtClean="0"/>
              <a:t>المقدار </a:t>
            </a:r>
            <a:r>
              <a:rPr lang="ar-SA" dirty="0" smtClean="0"/>
              <a:t>، يتناسب عددها مع القيمة </a:t>
            </a:r>
            <a:r>
              <a:rPr lang="ar-SA" dirty="0" err="1" smtClean="0"/>
              <a:t>العددجية</a:t>
            </a:r>
            <a:r>
              <a:rPr lang="ar-SA" dirty="0" smtClean="0"/>
              <a:t> المسجلة في ذلك </a:t>
            </a:r>
            <a:r>
              <a:rPr lang="ar-SA" dirty="0" err="1" smtClean="0"/>
              <a:t>المضلع .</a:t>
            </a:r>
            <a:r>
              <a:rPr lang="ar-SA" dirty="0" smtClean="0"/>
              <a:t>  مثلا كل نقطة هنا تمثل 50 </a:t>
            </a:r>
            <a:r>
              <a:rPr lang="ar-SA" dirty="0" err="1" smtClean="0"/>
              <a:t>شخصا .</a:t>
            </a:r>
            <a:endParaRPr lang="fr-FR" dirty="0" smtClean="0"/>
          </a:p>
          <a:p>
            <a:endParaRPr lang="fr-FR" dirty="0"/>
          </a:p>
        </p:txBody>
      </p:sp>
      <p:sp>
        <p:nvSpPr>
          <p:cNvPr id="28" name="Flèche courbée vers la droite 27"/>
          <p:cNvSpPr/>
          <p:nvPr/>
        </p:nvSpPr>
        <p:spPr>
          <a:xfrm>
            <a:off x="251520" y="3645024"/>
            <a:ext cx="720080" cy="1296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5608" name="Group 8"/>
          <p:cNvGrpSpPr>
            <a:grpSpLocks/>
          </p:cNvGrpSpPr>
          <p:nvPr/>
        </p:nvGrpSpPr>
        <p:grpSpPr bwMode="auto">
          <a:xfrm>
            <a:off x="6948264" y="4850482"/>
            <a:ext cx="1633538" cy="1170806"/>
            <a:chOff x="2454" y="5010"/>
            <a:chExt cx="1512" cy="810"/>
          </a:xfrm>
        </p:grpSpPr>
        <p:sp>
          <p:nvSpPr>
            <p:cNvPr id="25609" name="Oval 9" descr="25 %"/>
            <p:cNvSpPr>
              <a:spLocks noChangeArrowheads="1"/>
            </p:cNvSpPr>
            <p:nvPr/>
          </p:nvSpPr>
          <p:spPr bwMode="auto">
            <a:xfrm>
              <a:off x="2454" y="5100"/>
              <a:ext cx="807" cy="405"/>
            </a:xfrm>
            <a:prstGeom prst="ellipse">
              <a:avLst/>
            </a:prstGeom>
            <a:pattFill prst="pct25">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10" name="Oval 10" descr="5 %"/>
            <p:cNvSpPr>
              <a:spLocks noChangeArrowheads="1"/>
            </p:cNvSpPr>
            <p:nvPr/>
          </p:nvSpPr>
          <p:spPr bwMode="auto">
            <a:xfrm>
              <a:off x="3159" y="5010"/>
              <a:ext cx="807" cy="405"/>
            </a:xfrm>
            <a:prstGeom prst="ellipse">
              <a:avLst/>
            </a:prstGeom>
            <a:pattFill prst="pct5">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11" name="Oval 11" descr="90 %"/>
            <p:cNvSpPr>
              <a:spLocks noChangeArrowheads="1"/>
            </p:cNvSpPr>
            <p:nvPr/>
          </p:nvSpPr>
          <p:spPr bwMode="auto">
            <a:xfrm>
              <a:off x="2934" y="5415"/>
              <a:ext cx="807" cy="405"/>
            </a:xfrm>
            <a:prstGeom prst="ellipse">
              <a:avLst/>
            </a:prstGeom>
            <a:pattFill prst="pct90">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5" name="Demi-tour 34"/>
          <p:cNvSpPr/>
          <p:nvPr/>
        </p:nvSpPr>
        <p:spPr>
          <a:xfrm>
            <a:off x="6588224" y="4437112"/>
            <a:ext cx="1080120" cy="36004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Flèche droite 35"/>
          <p:cNvSpPr/>
          <p:nvPr/>
        </p:nvSpPr>
        <p:spPr>
          <a:xfrm>
            <a:off x="4283968" y="4149080"/>
            <a:ext cx="151216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467544" y="1052736"/>
            <a:ext cx="777686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lvl="2" algn="ctr" rtl="1"/>
            <a:r>
              <a:rPr lang="ar-DZ" b="1" dirty="0" err="1" smtClean="0">
                <a:solidFill>
                  <a:srgbClr val="FF0000"/>
                </a:solidFill>
              </a:rPr>
              <a:t>3.</a:t>
            </a:r>
            <a:r>
              <a:rPr lang="ar-DZ" b="1" dirty="0" smtClean="0">
                <a:solidFill>
                  <a:srgbClr val="FF0000"/>
                </a:solidFill>
              </a:rPr>
              <a:t> </a:t>
            </a:r>
            <a:r>
              <a:rPr lang="ar-SA" b="1" dirty="0" smtClean="0">
                <a:solidFill>
                  <a:srgbClr val="FF0000"/>
                </a:solidFill>
              </a:rPr>
              <a:t>متغيرة الاتجاه </a:t>
            </a:r>
            <a:r>
              <a:rPr lang="ar-SA" b="1" dirty="0" err="1" smtClean="0">
                <a:solidFill>
                  <a:srgbClr val="FF0000"/>
                </a:solidFill>
              </a:rPr>
              <a:t>البصري:</a:t>
            </a:r>
            <a:r>
              <a:rPr lang="ar-SA" b="1" dirty="0" smtClean="0">
                <a:solidFill>
                  <a:srgbClr val="FF0000"/>
                </a:solidFill>
              </a:rPr>
              <a:t>    </a:t>
            </a:r>
            <a:r>
              <a:rPr lang="fr-FR" b="1" dirty="0" smtClean="0">
                <a:solidFill>
                  <a:srgbClr val="FF0000"/>
                </a:solidFill>
              </a:rPr>
              <a:t>orientation  Variable visuelle</a:t>
            </a:r>
            <a:endParaRPr lang="fr-FR" dirty="0">
              <a:solidFill>
                <a:srgbClr val="FF0000"/>
              </a:solidFill>
            </a:endParaRPr>
          </a:p>
        </p:txBody>
      </p:sp>
      <p:sp>
        <p:nvSpPr>
          <p:cNvPr id="7" name="ZoneTexte 6"/>
          <p:cNvSpPr txBox="1"/>
          <p:nvPr/>
        </p:nvSpPr>
        <p:spPr>
          <a:xfrm>
            <a:off x="323528" y="2060848"/>
            <a:ext cx="8568952" cy="378565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rtl="1"/>
            <a:r>
              <a:rPr lang="ar-SA" sz="2000" dirty="0" smtClean="0">
                <a:latin typeface="Simplified Arabic" pitchFamily="18" charset="-78"/>
                <a:cs typeface="Simplified Arabic" pitchFamily="18" charset="-78"/>
              </a:rPr>
              <a:t>-  يتم تحديد الاتجاه من خلال الزاوية التي يشكلها الشكل الخطي مع الوضع الرأسي(0° او 45° او 90° </a:t>
            </a:r>
            <a:r>
              <a:rPr lang="ar-SA" sz="2000" dirty="0" err="1" smtClean="0">
                <a:latin typeface="Simplified Arabic" pitchFamily="18" charset="-78"/>
                <a:cs typeface="Simplified Arabic" pitchFamily="18" charset="-78"/>
              </a:rPr>
              <a:t>اواكثر).</a:t>
            </a:r>
            <a:endParaRPr lang="fr-FR" sz="2000" dirty="0" smtClean="0">
              <a:latin typeface="Simplified Arabic" pitchFamily="18" charset="-78"/>
              <a:cs typeface="Simplified Arabic" pitchFamily="18" charset="-78"/>
            </a:endParaRPr>
          </a:p>
          <a:p>
            <a:pPr algn="just" rtl="1"/>
            <a:r>
              <a:rPr lang="ar-SA" sz="2000" dirty="0" smtClean="0">
                <a:latin typeface="Simplified Arabic" pitchFamily="18" charset="-78"/>
                <a:cs typeface="Simplified Arabic" pitchFamily="18" charset="-78"/>
              </a:rPr>
              <a:t> - يمكن أن تتخذ عدة اتجاهات: عمودي، أفقي، يميل إلى اليمين وإلى </a:t>
            </a:r>
            <a:r>
              <a:rPr lang="ar-SA" sz="2000" dirty="0" err="1" smtClean="0">
                <a:latin typeface="Simplified Arabic" pitchFamily="18" charset="-78"/>
                <a:cs typeface="Simplified Arabic" pitchFamily="18" charset="-78"/>
              </a:rPr>
              <a:t>اليسار .</a:t>
            </a:r>
            <a:r>
              <a:rPr lang="ar-SA" sz="2000" dirty="0" smtClean="0">
                <a:latin typeface="Simplified Arabic" pitchFamily="18" charset="-78"/>
                <a:cs typeface="Simplified Arabic" pitchFamily="18" charset="-78"/>
              </a:rPr>
              <a:t> </a:t>
            </a:r>
            <a:endParaRPr lang="fr-FR" sz="2000" dirty="0" smtClean="0">
              <a:latin typeface="Simplified Arabic" pitchFamily="18" charset="-78"/>
              <a:cs typeface="Simplified Arabic" pitchFamily="18" charset="-78"/>
            </a:endParaRPr>
          </a:p>
          <a:p>
            <a:pPr algn="just" rtl="1"/>
            <a:r>
              <a:rPr lang="ar-SA" sz="2000" dirty="0" smtClean="0">
                <a:latin typeface="Simplified Arabic" pitchFamily="18" charset="-78"/>
                <a:cs typeface="Simplified Arabic" pitchFamily="18" charset="-78"/>
              </a:rPr>
              <a:t>- العين يمكنها منح 4 أو 5 توجهات مختلفة فقط.</a:t>
            </a:r>
            <a:endParaRPr lang="fr-FR" sz="2000" dirty="0" smtClean="0">
              <a:latin typeface="Simplified Arabic" pitchFamily="18" charset="-78"/>
              <a:cs typeface="Simplified Arabic" pitchFamily="18" charset="-78"/>
            </a:endParaRPr>
          </a:p>
          <a:p>
            <a:pPr algn="just" rtl="1"/>
            <a:r>
              <a:rPr lang="ar-SA" sz="2000" dirty="0" smtClean="0">
                <a:latin typeface="Simplified Arabic" pitchFamily="18" charset="-78"/>
                <a:cs typeface="Simplified Arabic" pitchFamily="18" charset="-78"/>
              </a:rPr>
              <a:t>-  حتى نتمكن من التفريق بين الاتجاهات التي تختلف في الاشكال يجب اخذ الاتجاه الشكل بمقدار أقل من 4 أضعاف عرضه أي يكون طولها اكبر من عرضها </a:t>
            </a:r>
            <a:r>
              <a:rPr lang="ar-SA" sz="2000" dirty="0" err="1" smtClean="0">
                <a:latin typeface="Simplified Arabic" pitchFamily="18" charset="-78"/>
                <a:cs typeface="Simplified Arabic" pitchFamily="18" charset="-78"/>
              </a:rPr>
              <a:t>باربع</a:t>
            </a:r>
            <a:r>
              <a:rPr lang="ar-SA" sz="2000" dirty="0" smtClean="0">
                <a:latin typeface="Simplified Arabic" pitchFamily="18" charset="-78"/>
                <a:cs typeface="Simplified Arabic" pitchFamily="18" charset="-78"/>
              </a:rPr>
              <a:t> مرات على الاقل حتى يسهل التمييز بين </a:t>
            </a:r>
            <a:r>
              <a:rPr lang="ar-SA" sz="2000" dirty="0" err="1" smtClean="0">
                <a:latin typeface="Simplified Arabic" pitchFamily="18" charset="-78"/>
                <a:cs typeface="Simplified Arabic" pitchFamily="18" charset="-78"/>
              </a:rPr>
              <a:t>التوجيهات .</a:t>
            </a:r>
            <a:endParaRPr lang="fr-FR" sz="2000" dirty="0" smtClean="0">
              <a:latin typeface="Simplified Arabic" pitchFamily="18" charset="-78"/>
              <a:cs typeface="Simplified Arabic" pitchFamily="18" charset="-78"/>
            </a:endParaRPr>
          </a:p>
          <a:p>
            <a:pPr algn="just" rtl="1"/>
            <a:r>
              <a:rPr lang="ar-SA" sz="2000" dirty="0" err="1" smtClean="0">
                <a:latin typeface="Simplified Arabic" pitchFamily="18" charset="-78"/>
                <a:cs typeface="Simplified Arabic" pitchFamily="18" charset="-78"/>
              </a:rPr>
              <a:t>-</a:t>
            </a:r>
            <a:r>
              <a:rPr lang="ar-SA" sz="2000" dirty="0" smtClean="0">
                <a:latin typeface="Simplified Arabic" pitchFamily="18" charset="-78"/>
                <a:cs typeface="Simplified Arabic" pitchFamily="18" charset="-78"/>
              </a:rPr>
              <a:t> </a:t>
            </a:r>
            <a:r>
              <a:rPr lang="ar-DZ" sz="2000" dirty="0" smtClean="0">
                <a:latin typeface="Simplified Arabic" pitchFamily="18" charset="-78"/>
                <a:cs typeface="Simplified Arabic" pitchFamily="18" charset="-78"/>
              </a:rPr>
              <a:t>بالإضافة إلى ذلك یستخدم </a:t>
            </a:r>
            <a:r>
              <a:rPr lang="ar-DZ" sz="2000" b="1" dirty="0" err="1" smtClean="0">
                <a:latin typeface="Simplified Arabic" pitchFamily="18" charset="-78"/>
                <a:cs typeface="Simplified Arabic" pitchFamily="18" charset="-78"/>
              </a:rPr>
              <a:t>التهشیر</a:t>
            </a:r>
            <a:r>
              <a:rPr lang="ar-DZ" sz="2000" dirty="0" smtClean="0">
                <a:latin typeface="Simplified Arabic" pitchFamily="18" charset="-78"/>
                <a:cs typeface="Simplified Arabic" pitchFamily="18" charset="-78"/>
              </a:rPr>
              <a:t> المتعدد الاتجاهات للرموز النقطیة من أجل تمییزها عن بعضها البعض على الخریطة</a:t>
            </a:r>
            <a:r>
              <a:rPr lang="fr-FR" sz="2000" dirty="0" smtClean="0">
                <a:latin typeface="Simplified Arabic" pitchFamily="18" charset="-78"/>
                <a:cs typeface="Simplified Arabic" pitchFamily="18" charset="-78"/>
              </a:rPr>
              <a:t>. </a:t>
            </a:r>
            <a:r>
              <a:rPr lang="ar-DZ" sz="2000" dirty="0" smtClean="0">
                <a:latin typeface="Simplified Arabic" pitchFamily="18" charset="-78"/>
                <a:cs typeface="Simplified Arabic" pitchFamily="18" charset="-78"/>
              </a:rPr>
              <a:t>من بین الرموز النقطیة </a:t>
            </a:r>
            <a:r>
              <a:rPr lang="ar-DZ" sz="2000" dirty="0" err="1" smtClean="0">
                <a:latin typeface="Simplified Arabic" pitchFamily="18" charset="-78"/>
                <a:cs typeface="Simplified Arabic" pitchFamily="18" charset="-78"/>
              </a:rPr>
              <a:t>الكارتوغرافیة</a:t>
            </a:r>
            <a:r>
              <a:rPr lang="ar-DZ" sz="2000" dirty="0" smtClean="0">
                <a:latin typeface="Simplified Arabic" pitchFamily="18" charset="-78"/>
                <a:cs typeface="Simplified Arabic" pitchFamily="18" charset="-78"/>
              </a:rPr>
              <a:t> فقط الرموز البصرية  هي التي تملك قدرة لا بأس </a:t>
            </a:r>
            <a:r>
              <a:rPr lang="ar-DZ" sz="2000" dirty="0" err="1" smtClean="0">
                <a:latin typeface="Simplified Arabic" pitchFamily="18" charset="-78"/>
                <a:cs typeface="Simplified Arabic" pitchFamily="18" charset="-78"/>
              </a:rPr>
              <a:t>بها</a:t>
            </a:r>
            <a:r>
              <a:rPr lang="ar-DZ" sz="2000" dirty="0" smtClean="0">
                <a:latin typeface="Simplified Arabic" pitchFamily="18" charset="-78"/>
                <a:cs typeface="Simplified Arabic" pitchFamily="18" charset="-78"/>
              </a:rPr>
              <a:t> على التغییر في الاتجاهات الرئیسیة، وتكون واضحة ومقروءة على الخریطة، وذات دلالة ومعنى لتمثیل الوضع </a:t>
            </a:r>
            <a:r>
              <a:rPr lang="ar-DZ" sz="2000" dirty="0" err="1" smtClean="0">
                <a:latin typeface="Simplified Arabic" pitchFamily="18" charset="-78"/>
                <a:cs typeface="Simplified Arabic" pitchFamily="18" charset="-78"/>
              </a:rPr>
              <a:t>الحقیقي</a:t>
            </a:r>
            <a:r>
              <a:rPr lang="ar-DZ" sz="2000" dirty="0" smtClean="0">
                <a:latin typeface="Simplified Arabic" pitchFamily="18" charset="-78"/>
                <a:cs typeface="Simplified Arabic" pitchFamily="18" charset="-78"/>
              </a:rPr>
              <a:t> للمعالم على الطبیعة.</a:t>
            </a:r>
            <a:endParaRPr lang="fr-FR" sz="2000" dirty="0" smtClean="0">
              <a:latin typeface="Simplified Arabic" pitchFamily="18" charset="-78"/>
              <a:cs typeface="Simplified Arabic" pitchFamily="18" charset="-78"/>
            </a:endParaRPr>
          </a:p>
          <a:p>
            <a:pPr algn="just" rtl="1"/>
            <a:endParaRPr lang="fr-FR" sz="20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DZ" sz="2000" b="1" dirty="0" err="1" smtClean="0">
                <a:latin typeface="Sakkal Majalla" panose="02000000000000000000" pitchFamily="2" charset="-78"/>
                <a:cs typeface="Sakkal Majalla" panose="02000000000000000000" pitchFamily="2" charset="-78"/>
              </a:rPr>
              <a:t>كارتوغرافيا</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467544" y="1196752"/>
            <a:ext cx="6164062" cy="396000"/>
          </a:xfrm>
          <a:prstGeom prst="rect">
            <a:avLst/>
          </a:prstGeom>
          <a:solidFill>
            <a:schemeClr val="accent3">
              <a:lumMod val="40000"/>
              <a:lumOff val="60000"/>
            </a:schemeClr>
          </a:solidFill>
        </p:spPr>
        <p:txBody>
          <a:bodyPr wrap="square" rtlCol="0">
            <a:spAutoFit/>
          </a:bodyPr>
          <a:lstStyle/>
          <a:p>
            <a:pPr lvl="0" algn="ctr" rtl="1"/>
            <a:r>
              <a:rPr lang="ar-SA" dirty="0" smtClean="0">
                <a:latin typeface="Simplified Arabic" pitchFamily="18" charset="-78"/>
                <a:cs typeface="Simplified Arabic" pitchFamily="18" charset="-78"/>
              </a:rPr>
              <a:t>ينبغي ان لا نتجاوز </a:t>
            </a:r>
            <a:r>
              <a:rPr lang="ar-SA" dirty="0" err="1" smtClean="0">
                <a:latin typeface="Simplified Arabic" pitchFamily="18" charset="-78"/>
                <a:cs typeface="Simplified Arabic" pitchFamily="18" charset="-78"/>
              </a:rPr>
              <a:t>عددالتوجيهات</a:t>
            </a:r>
            <a:r>
              <a:rPr lang="ar-SA" dirty="0" smtClean="0">
                <a:latin typeface="Simplified Arabic" pitchFamily="18" charset="-78"/>
                <a:cs typeface="Simplified Arabic" pitchFamily="18" charset="-78"/>
              </a:rPr>
              <a:t> 04 ليسهل التمييز فيما بينها </a:t>
            </a:r>
            <a:r>
              <a:rPr lang="ar-SA" b="1" dirty="0" smtClean="0">
                <a:solidFill>
                  <a:srgbClr val="FF0000"/>
                </a:solidFill>
                <a:latin typeface="Simplified Arabic" pitchFamily="18" charset="-78"/>
                <a:cs typeface="Simplified Arabic" pitchFamily="18" charset="-78"/>
              </a:rPr>
              <a:t>  </a:t>
            </a:r>
            <a:endParaRPr lang="fr-FR" b="1" dirty="0">
              <a:solidFill>
                <a:srgbClr val="FF0000"/>
              </a:solidFill>
              <a:latin typeface="Simplified Arabic" pitchFamily="18" charset="-78"/>
              <a:cs typeface="Simplified Arabic" pitchFamily="18" charset="-78"/>
            </a:endParaRPr>
          </a:p>
          <a:p>
            <a:pPr algn="r" rtl="1"/>
            <a:endParaRPr lang="fr-FR" b="1" dirty="0">
              <a:solidFill>
                <a:srgbClr val="FF0000"/>
              </a:solidFill>
              <a:latin typeface="Simplified Arabic" pitchFamily="18" charset="-78"/>
              <a:cs typeface="Simplified Arabic" pitchFamily="18" charset="-78"/>
            </a:endParaRPr>
          </a:p>
        </p:txBody>
      </p:sp>
      <p:sp>
        <p:nvSpPr>
          <p:cNvPr id="17" name="ZoneTexte 16"/>
          <p:cNvSpPr txBox="1"/>
          <p:nvPr/>
        </p:nvSpPr>
        <p:spPr>
          <a:xfrm>
            <a:off x="467544" y="1844824"/>
            <a:ext cx="6264696" cy="646331"/>
          </a:xfrm>
          <a:prstGeom prst="rect">
            <a:avLst/>
          </a:prstGeom>
          <a:solidFill>
            <a:schemeClr val="accent3">
              <a:lumMod val="40000"/>
              <a:lumOff val="60000"/>
            </a:schemeClr>
          </a:solidFill>
        </p:spPr>
        <p:txBody>
          <a:bodyPr wrap="square" rtlCol="0">
            <a:spAutoFit/>
          </a:bodyPr>
          <a:lstStyle/>
          <a:p>
            <a:pPr lvl="0" algn="ctr" rtl="1"/>
            <a:r>
              <a:rPr lang="ar-SA" dirty="0" smtClean="0">
                <a:latin typeface="Simplified Arabic" pitchFamily="18" charset="-78"/>
                <a:cs typeface="Simplified Arabic" pitchFamily="18" charset="-78"/>
              </a:rPr>
              <a:t>يصعب على العين التمييز بين اكثر من 02 الى 03 توجيهات </a:t>
            </a:r>
            <a:r>
              <a:rPr lang="ar-SA" dirty="0" err="1" smtClean="0">
                <a:latin typeface="Simplified Arabic" pitchFamily="18" charset="-78"/>
                <a:cs typeface="Simplified Arabic" pitchFamily="18" charset="-78"/>
              </a:rPr>
              <a:t>مختلفة .</a:t>
            </a:r>
            <a:r>
              <a:rPr lang="ar-SA" dirty="0" smtClean="0">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تزداد صعوبة  التوجيه كلما كان مقياس الخريطة صغير و كان سمك الخطوط </a:t>
            </a:r>
            <a:r>
              <a:rPr lang="ar-SA" b="1" dirty="0" err="1" smtClean="0">
                <a:latin typeface="Simplified Arabic" pitchFamily="18" charset="-78"/>
                <a:cs typeface="Simplified Arabic" pitchFamily="18" charset="-78"/>
              </a:rPr>
              <a:t>ضعيف .</a:t>
            </a:r>
            <a:endParaRPr lang="fr-FR" b="1" dirty="0">
              <a:solidFill>
                <a:srgbClr val="FF0000"/>
              </a:solidFill>
              <a:latin typeface="Simplified Arabic" pitchFamily="18" charset="-78"/>
              <a:cs typeface="Simplified Arabic" pitchFamily="18" charset="-78"/>
            </a:endParaRPr>
          </a:p>
        </p:txBody>
      </p:sp>
      <p:sp>
        <p:nvSpPr>
          <p:cNvPr id="19" name="ZoneTexte 18"/>
          <p:cNvSpPr txBox="1"/>
          <p:nvPr/>
        </p:nvSpPr>
        <p:spPr>
          <a:xfrm>
            <a:off x="6948264" y="1268760"/>
            <a:ext cx="170811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ar-SA" b="1" dirty="0" smtClean="0">
                <a:latin typeface="Simplified Arabic" pitchFamily="18" charset="-78"/>
                <a:cs typeface="Simplified Arabic" pitchFamily="18" charset="-78"/>
              </a:rPr>
              <a:t>في التوطين النقطي</a:t>
            </a:r>
            <a:endParaRPr lang="fr-FR" b="1" dirty="0">
              <a:latin typeface="Simplified Arabic" pitchFamily="18" charset="-78"/>
              <a:cs typeface="Simplified Arabic" pitchFamily="18" charset="-78"/>
            </a:endParaRPr>
          </a:p>
        </p:txBody>
      </p:sp>
      <p:sp>
        <p:nvSpPr>
          <p:cNvPr id="20" name="ZoneTexte 19"/>
          <p:cNvSpPr txBox="1"/>
          <p:nvPr/>
        </p:nvSpPr>
        <p:spPr>
          <a:xfrm>
            <a:off x="7020272" y="2060848"/>
            <a:ext cx="170811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ar-SA" b="1" dirty="0" smtClean="0">
                <a:latin typeface="Simplified Arabic" pitchFamily="18" charset="-78"/>
                <a:cs typeface="Simplified Arabic" pitchFamily="18" charset="-78"/>
              </a:rPr>
              <a:t>في التوطين الخطي </a:t>
            </a:r>
            <a:endParaRPr lang="fr-FR" b="1" dirty="0">
              <a:latin typeface="Simplified Arabic" pitchFamily="18" charset="-78"/>
              <a:cs typeface="Simplified Arabic" pitchFamily="18" charset="-78"/>
            </a:endParaRPr>
          </a:p>
        </p:txBody>
      </p:sp>
      <p:grpSp>
        <p:nvGrpSpPr>
          <p:cNvPr id="23553" name="Group 1"/>
          <p:cNvGrpSpPr>
            <a:grpSpLocks/>
          </p:cNvGrpSpPr>
          <p:nvPr/>
        </p:nvGrpSpPr>
        <p:grpSpPr bwMode="auto">
          <a:xfrm>
            <a:off x="611560" y="2708920"/>
            <a:ext cx="7848872" cy="576064"/>
            <a:chOff x="2741" y="8940"/>
            <a:chExt cx="7410" cy="1451"/>
          </a:xfrm>
        </p:grpSpPr>
        <p:sp>
          <p:nvSpPr>
            <p:cNvPr id="23554" name="Text Box 2"/>
            <p:cNvSpPr txBox="1">
              <a:spLocks noChangeArrowheads="1"/>
            </p:cNvSpPr>
            <p:nvPr/>
          </p:nvSpPr>
          <p:spPr bwMode="auto">
            <a:xfrm>
              <a:off x="2741" y="8940"/>
              <a:ext cx="7410" cy="145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Arial" pitchFamily="34" charset="0"/>
                  <a:ea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23" name="Connecteur droit avec flèche 22"/>
          <p:cNvCxnSpPr/>
          <p:nvPr/>
        </p:nvCxnSpPr>
        <p:spPr>
          <a:xfrm>
            <a:off x="971600" y="2924944"/>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2699792" y="2924944"/>
            <a:ext cx="165618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Flèche droite 25"/>
          <p:cNvSpPr/>
          <p:nvPr/>
        </p:nvSpPr>
        <p:spPr>
          <a:xfrm>
            <a:off x="4644008" y="2924944"/>
            <a:ext cx="158417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a:off x="6372200" y="2780928"/>
            <a:ext cx="1800200" cy="360040"/>
          </a:xfrm>
          <a:prstGeom prst="rightArrow">
            <a:avLst/>
          </a:prstGeom>
          <a:ln w="285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611560" y="3573016"/>
            <a:ext cx="6164062" cy="400110"/>
          </a:xfrm>
          <a:prstGeom prst="rect">
            <a:avLst/>
          </a:prstGeom>
          <a:solidFill>
            <a:schemeClr val="accent3">
              <a:lumMod val="40000"/>
              <a:lumOff val="60000"/>
            </a:schemeClr>
          </a:solidFill>
        </p:spPr>
        <p:txBody>
          <a:bodyPr wrap="square" rtlCol="0">
            <a:spAutoFit/>
          </a:bodyPr>
          <a:lstStyle/>
          <a:p>
            <a:pPr lvl="0" algn="ctr" rtl="1"/>
            <a:r>
              <a:rPr lang="ar-SA" sz="2000" dirty="0" smtClean="0">
                <a:latin typeface="Simplified Arabic" pitchFamily="18" charset="-78"/>
                <a:cs typeface="Simplified Arabic" pitchFamily="18" charset="-78"/>
              </a:rPr>
              <a:t>يصعب على العين تمييز بين متغيرة التوجيه </a:t>
            </a:r>
            <a:r>
              <a:rPr lang="ar-SA" sz="2000" dirty="0" err="1" smtClean="0">
                <a:latin typeface="Simplified Arabic" pitchFamily="18" charset="-78"/>
                <a:cs typeface="Simplified Arabic" pitchFamily="18" charset="-78"/>
              </a:rPr>
              <a:t>الا</a:t>
            </a:r>
            <a:r>
              <a:rPr lang="ar-SA" sz="2000" dirty="0" smtClean="0">
                <a:latin typeface="Simplified Arabic" pitchFamily="18" charset="-78"/>
                <a:cs typeface="Simplified Arabic" pitchFamily="18" charset="-78"/>
              </a:rPr>
              <a:t> اذا رافقه متغيرة بصري اخر</a:t>
            </a:r>
            <a:endParaRPr lang="fr-FR" sz="2000" b="1" dirty="0">
              <a:solidFill>
                <a:srgbClr val="FF0000"/>
              </a:solidFill>
              <a:latin typeface="Simplified Arabic" pitchFamily="18" charset="-78"/>
              <a:cs typeface="Simplified Arabic" pitchFamily="18" charset="-78"/>
            </a:endParaRPr>
          </a:p>
        </p:txBody>
      </p:sp>
      <p:sp>
        <p:nvSpPr>
          <p:cNvPr id="29" name="ZoneTexte 28"/>
          <p:cNvSpPr txBox="1"/>
          <p:nvPr/>
        </p:nvSpPr>
        <p:spPr>
          <a:xfrm>
            <a:off x="7092280" y="3573016"/>
            <a:ext cx="170811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ar-SA" sz="2000" dirty="0" smtClean="0">
                <a:latin typeface="Simplified Arabic" pitchFamily="18" charset="-78"/>
                <a:cs typeface="Simplified Arabic" pitchFamily="18" charset="-78"/>
              </a:rPr>
              <a:t>التوطين المساحي </a:t>
            </a:r>
            <a:endParaRPr lang="fr-FR" sz="2000" b="1" dirty="0">
              <a:latin typeface="Simplified Arabic" pitchFamily="18" charset="-78"/>
              <a:cs typeface="Simplified Arabic" pitchFamily="18" charset="-78"/>
            </a:endParaRPr>
          </a:p>
        </p:txBody>
      </p:sp>
      <p:grpSp>
        <p:nvGrpSpPr>
          <p:cNvPr id="23555" name="Group 3"/>
          <p:cNvGrpSpPr>
            <a:grpSpLocks/>
          </p:cNvGrpSpPr>
          <p:nvPr/>
        </p:nvGrpSpPr>
        <p:grpSpPr bwMode="auto">
          <a:xfrm>
            <a:off x="2051720" y="4221088"/>
            <a:ext cx="5048250" cy="1689100"/>
            <a:chOff x="2070" y="10500"/>
            <a:chExt cx="7950" cy="2098"/>
          </a:xfrm>
        </p:grpSpPr>
        <p:grpSp>
          <p:nvGrpSpPr>
            <p:cNvPr id="23556" name="Group 4"/>
            <p:cNvGrpSpPr>
              <a:grpSpLocks/>
            </p:cNvGrpSpPr>
            <p:nvPr/>
          </p:nvGrpSpPr>
          <p:grpSpPr bwMode="auto">
            <a:xfrm>
              <a:off x="4290" y="10635"/>
              <a:ext cx="3585" cy="1725"/>
              <a:chOff x="3330" y="10635"/>
              <a:chExt cx="2880" cy="1395"/>
            </a:xfrm>
          </p:grpSpPr>
          <p:sp>
            <p:nvSpPr>
              <p:cNvPr id="23557" name="Oval 5" descr="noir)"/>
              <p:cNvSpPr>
                <a:spLocks noChangeArrowheads="1"/>
              </p:cNvSpPr>
              <p:nvPr/>
            </p:nvSpPr>
            <p:spPr bwMode="auto">
              <a:xfrm>
                <a:off x="3540" y="10725"/>
                <a:ext cx="990" cy="465"/>
              </a:xfrm>
              <a:prstGeom prst="ellipse">
                <a:avLst/>
              </a:prstGeom>
              <a:pattFill prst="ltVert">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58" name="Oval 6" descr="noir)"/>
              <p:cNvSpPr>
                <a:spLocks noChangeArrowheads="1"/>
              </p:cNvSpPr>
              <p:nvPr/>
            </p:nvSpPr>
            <p:spPr bwMode="auto">
              <a:xfrm>
                <a:off x="4530" y="10635"/>
                <a:ext cx="990" cy="465"/>
              </a:xfrm>
              <a:prstGeom prst="ellipse">
                <a:avLst/>
              </a:prstGeom>
              <a:pattFill prst="ltHorz">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59" name="Oval 7" descr="10 %"/>
              <p:cNvSpPr>
                <a:spLocks noChangeArrowheads="1"/>
              </p:cNvSpPr>
              <p:nvPr/>
            </p:nvSpPr>
            <p:spPr bwMode="auto">
              <a:xfrm>
                <a:off x="3330" y="11205"/>
                <a:ext cx="990" cy="465"/>
              </a:xfrm>
              <a:prstGeom prst="ellipse">
                <a:avLst/>
              </a:prstGeom>
              <a:pattFill prst="pct10">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60" name="Oval 8" descr="Petits carreaux"/>
              <p:cNvSpPr>
                <a:spLocks noChangeArrowheads="1"/>
              </p:cNvSpPr>
              <p:nvPr/>
            </p:nvSpPr>
            <p:spPr bwMode="auto">
              <a:xfrm>
                <a:off x="4230" y="11100"/>
                <a:ext cx="990" cy="465"/>
              </a:xfrm>
              <a:prstGeom prst="ellipse">
                <a:avLst/>
              </a:prstGeom>
              <a:pattFill prst="smGrid">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61" name="Oval 9" descr="Diagonales larges vers le bas"/>
              <p:cNvSpPr>
                <a:spLocks noChangeArrowheads="1"/>
              </p:cNvSpPr>
              <p:nvPr/>
            </p:nvSpPr>
            <p:spPr bwMode="auto">
              <a:xfrm>
                <a:off x="5220" y="10965"/>
                <a:ext cx="990" cy="465"/>
              </a:xfrm>
              <a:prstGeom prst="ellipse">
                <a:avLst/>
              </a:prstGeom>
              <a:pattFill prst="wdDnDi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62" name="Oval 10" descr="Tressé"/>
              <p:cNvSpPr>
                <a:spLocks noChangeArrowheads="1"/>
              </p:cNvSpPr>
              <p:nvPr/>
            </p:nvSpPr>
            <p:spPr bwMode="auto">
              <a:xfrm>
                <a:off x="3897" y="11565"/>
                <a:ext cx="990" cy="465"/>
              </a:xfrm>
              <a:prstGeom prst="ellipse">
                <a:avLst/>
              </a:prstGeom>
              <a:pattFill prst="weave">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63" name="Oval 11" descr="Sillage"/>
              <p:cNvSpPr>
                <a:spLocks noChangeArrowheads="1"/>
              </p:cNvSpPr>
              <p:nvPr/>
            </p:nvSpPr>
            <p:spPr bwMode="auto">
              <a:xfrm>
                <a:off x="4770" y="11430"/>
                <a:ext cx="990" cy="465"/>
              </a:xfrm>
              <a:prstGeom prst="ellipse">
                <a:avLst/>
              </a:prstGeom>
              <a:pattFill prst="divot">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cxnSp>
          <p:nvCxnSpPr>
            <p:cNvPr id="23564" name="AutoShape 12"/>
            <p:cNvCxnSpPr>
              <a:cxnSpLocks noChangeShapeType="1"/>
            </p:cNvCxnSpPr>
            <p:nvPr/>
          </p:nvCxnSpPr>
          <p:spPr bwMode="auto">
            <a:xfrm>
              <a:off x="3480" y="10905"/>
              <a:ext cx="1071" cy="0"/>
            </a:xfrm>
            <a:prstGeom prst="straightConnector1">
              <a:avLst/>
            </a:prstGeom>
            <a:noFill/>
            <a:ln w="9525">
              <a:solidFill>
                <a:srgbClr val="000000"/>
              </a:solidFill>
              <a:round/>
              <a:headEnd/>
              <a:tailEnd type="triangle" w="med" len="med"/>
            </a:ln>
          </p:spPr>
        </p:cxnSp>
        <p:sp>
          <p:nvSpPr>
            <p:cNvPr id="23565" name="Text Box 13"/>
            <p:cNvSpPr txBox="1">
              <a:spLocks noChangeArrowheads="1"/>
            </p:cNvSpPr>
            <p:nvPr/>
          </p:nvSpPr>
          <p:spPr bwMode="auto">
            <a:xfrm>
              <a:off x="6810" y="12060"/>
              <a:ext cx="1815"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1100" b="0" i="0" u="none" strike="noStrike" cap="none" normalizeH="0" baseline="0" smtClean="0">
                  <a:ln>
                    <a:noFill/>
                  </a:ln>
                  <a:solidFill>
                    <a:schemeClr val="tx1"/>
                  </a:solidFill>
                  <a:effectLst/>
                  <a:latin typeface="Arial" pitchFamily="34" charset="0"/>
                  <a:ea typeface="Arial" pitchFamily="34" charset="0"/>
                  <a:cs typeface="Arial" pitchFamily="34" charset="0"/>
                </a:rPr>
                <a:t>الخضر</a:t>
              </a:r>
              <a:r>
                <a:rPr kumimoji="0" lang="fr-FR" sz="1100" b="0" i="0" u="none" strike="noStrike" cap="none" normalizeH="0" baseline="0" smtClean="0">
                  <a:ln>
                    <a:noFill/>
                  </a:ln>
                  <a:solidFill>
                    <a:schemeClr val="tx1"/>
                  </a:solidFill>
                  <a:effectLst/>
                  <a:latin typeface="Arial" pitchFamily="34" charset="0"/>
                  <a:ea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566" name="Text Box 14"/>
            <p:cNvSpPr txBox="1">
              <a:spLocks noChangeArrowheads="1"/>
            </p:cNvSpPr>
            <p:nvPr/>
          </p:nvSpPr>
          <p:spPr bwMode="auto">
            <a:xfrm>
              <a:off x="2100" y="11510"/>
              <a:ext cx="1815"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1100" b="0" i="0" u="none" strike="noStrike" cap="none" normalizeH="0" baseline="0" smtClean="0">
                  <a:ln>
                    <a:noFill/>
                  </a:ln>
                  <a:solidFill>
                    <a:schemeClr val="tx1"/>
                  </a:solidFill>
                  <a:effectLst/>
                  <a:latin typeface="Arial" pitchFamily="34" charset="0"/>
                  <a:ea typeface="Arial" pitchFamily="34" charset="0"/>
                  <a:cs typeface="Arial" pitchFamily="34" charset="0"/>
                </a:rPr>
                <a:t>القمح</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567" name="Text Box 15"/>
            <p:cNvSpPr txBox="1">
              <a:spLocks noChangeArrowheads="1"/>
            </p:cNvSpPr>
            <p:nvPr/>
          </p:nvSpPr>
          <p:spPr bwMode="auto">
            <a:xfrm>
              <a:off x="7170" y="10500"/>
              <a:ext cx="1815"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1100" b="0" i="0" u="none" strike="noStrike" cap="none" normalizeH="0" baseline="0" smtClean="0">
                  <a:ln>
                    <a:noFill/>
                  </a:ln>
                  <a:solidFill>
                    <a:schemeClr val="tx1"/>
                  </a:solidFill>
                  <a:effectLst/>
                  <a:latin typeface="Arial" pitchFamily="34" charset="0"/>
                  <a:ea typeface="Arial" pitchFamily="34" charset="0"/>
                  <a:cs typeface="Arial" pitchFamily="34" charset="0"/>
                </a:rPr>
                <a:t>القطن</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568" name="Text Box 16"/>
            <p:cNvSpPr txBox="1">
              <a:spLocks noChangeArrowheads="1"/>
            </p:cNvSpPr>
            <p:nvPr/>
          </p:nvSpPr>
          <p:spPr bwMode="auto">
            <a:xfrm>
              <a:off x="3360" y="12193"/>
              <a:ext cx="1815"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1100" b="0" i="0" u="none" strike="noStrike" cap="none" normalizeH="0" baseline="0" smtClean="0">
                  <a:ln>
                    <a:noFill/>
                  </a:ln>
                  <a:solidFill>
                    <a:schemeClr val="tx1"/>
                  </a:solidFill>
                  <a:effectLst/>
                  <a:latin typeface="Arial" pitchFamily="34" charset="0"/>
                  <a:ea typeface="Arial" pitchFamily="34" charset="0"/>
                  <a:cs typeface="Arial" pitchFamily="34" charset="0"/>
                </a:rPr>
                <a:t>الشعير</a:t>
              </a:r>
              <a:r>
                <a:rPr kumimoji="0" lang="fr-FR" sz="1100" b="0" i="0" u="none" strike="noStrike" cap="none" normalizeH="0" baseline="0" smtClean="0">
                  <a:ln>
                    <a:noFill/>
                  </a:ln>
                  <a:solidFill>
                    <a:schemeClr val="tx1"/>
                  </a:solidFill>
                  <a:effectLst/>
                  <a:latin typeface="Arial" pitchFamily="34" charset="0"/>
                  <a:ea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569" name="Text Box 17"/>
            <p:cNvSpPr txBox="1">
              <a:spLocks noChangeArrowheads="1"/>
            </p:cNvSpPr>
            <p:nvPr/>
          </p:nvSpPr>
          <p:spPr bwMode="auto">
            <a:xfrm>
              <a:off x="8205" y="11213"/>
              <a:ext cx="1815"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1100" b="0" i="0" u="none" strike="noStrike" cap="none" normalizeH="0" baseline="0" smtClean="0">
                  <a:ln>
                    <a:noFill/>
                  </a:ln>
                  <a:solidFill>
                    <a:schemeClr val="tx1"/>
                  </a:solidFill>
                  <a:effectLst/>
                  <a:latin typeface="Arial" pitchFamily="34" charset="0"/>
                  <a:ea typeface="Arial" pitchFamily="34" charset="0"/>
                  <a:cs typeface="Arial" pitchFamily="34" charset="0"/>
                </a:rPr>
                <a:t>مختلطة</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570" name="Text Box 18"/>
            <p:cNvSpPr txBox="1">
              <a:spLocks noChangeArrowheads="1"/>
            </p:cNvSpPr>
            <p:nvPr/>
          </p:nvSpPr>
          <p:spPr bwMode="auto">
            <a:xfrm>
              <a:off x="2070" y="10740"/>
              <a:ext cx="1815"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1100" b="0" i="0" u="none" strike="noStrike" cap="none" normalizeH="0" baseline="0" smtClean="0">
                  <a:ln>
                    <a:noFill/>
                  </a:ln>
                  <a:solidFill>
                    <a:schemeClr val="tx1"/>
                  </a:solidFill>
                  <a:effectLst/>
                  <a:latin typeface="Arial" pitchFamily="34" charset="0"/>
                  <a:ea typeface="Arial" pitchFamily="34" charset="0"/>
                  <a:cs typeface="Arial" pitchFamily="34" charset="0"/>
                </a:rPr>
                <a:t>زراعة البذور</a:t>
              </a:r>
              <a:r>
                <a:rPr kumimoji="0" lang="fr-FR" sz="1100" b="0" i="0" u="none" strike="noStrike" cap="none" normalizeH="0" baseline="0" smtClean="0">
                  <a:ln>
                    <a:noFill/>
                  </a:ln>
                  <a:solidFill>
                    <a:schemeClr val="tx1"/>
                  </a:solidFill>
                  <a:effectLst/>
                  <a:latin typeface="Arial" pitchFamily="34" charset="0"/>
                  <a:ea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3571" name="AutoShape 19"/>
            <p:cNvCxnSpPr>
              <a:cxnSpLocks noChangeShapeType="1"/>
            </p:cNvCxnSpPr>
            <p:nvPr/>
          </p:nvCxnSpPr>
          <p:spPr bwMode="auto">
            <a:xfrm flipV="1">
              <a:off x="3360" y="11618"/>
              <a:ext cx="930" cy="108"/>
            </a:xfrm>
            <a:prstGeom prst="straightConnector1">
              <a:avLst/>
            </a:prstGeom>
            <a:noFill/>
            <a:ln w="9525">
              <a:solidFill>
                <a:srgbClr val="000000"/>
              </a:solidFill>
              <a:round/>
              <a:headEnd/>
              <a:tailEnd type="triangle" w="med" len="med"/>
            </a:ln>
          </p:spPr>
        </p:cxnSp>
        <p:cxnSp>
          <p:nvCxnSpPr>
            <p:cNvPr id="23572" name="AutoShape 20"/>
            <p:cNvCxnSpPr>
              <a:cxnSpLocks noChangeShapeType="1"/>
            </p:cNvCxnSpPr>
            <p:nvPr/>
          </p:nvCxnSpPr>
          <p:spPr bwMode="auto">
            <a:xfrm flipH="1" flipV="1">
              <a:off x="6810" y="10740"/>
              <a:ext cx="1065" cy="6"/>
            </a:xfrm>
            <a:prstGeom prst="straightConnector1">
              <a:avLst/>
            </a:prstGeom>
            <a:noFill/>
            <a:ln w="9525">
              <a:solidFill>
                <a:srgbClr val="000000"/>
              </a:solidFill>
              <a:round/>
              <a:headEnd/>
              <a:tailEnd type="triangle" w="med" len="med"/>
            </a:ln>
          </p:spPr>
        </p:cxnSp>
        <p:cxnSp>
          <p:nvCxnSpPr>
            <p:cNvPr id="23573" name="AutoShape 21"/>
            <p:cNvCxnSpPr>
              <a:cxnSpLocks noChangeShapeType="1"/>
            </p:cNvCxnSpPr>
            <p:nvPr/>
          </p:nvCxnSpPr>
          <p:spPr bwMode="auto">
            <a:xfrm flipV="1">
              <a:off x="4050" y="12060"/>
              <a:ext cx="946" cy="379"/>
            </a:xfrm>
            <a:prstGeom prst="straightConnector1">
              <a:avLst/>
            </a:prstGeom>
            <a:noFill/>
            <a:ln w="9525">
              <a:solidFill>
                <a:srgbClr val="000000"/>
              </a:solidFill>
              <a:round/>
              <a:headEnd/>
              <a:tailEnd type="triangle" w="med" len="med"/>
            </a:ln>
          </p:spPr>
        </p:cxnSp>
        <p:cxnSp>
          <p:nvCxnSpPr>
            <p:cNvPr id="23574" name="AutoShape 22"/>
            <p:cNvCxnSpPr>
              <a:cxnSpLocks noChangeShapeType="1"/>
            </p:cNvCxnSpPr>
            <p:nvPr/>
          </p:nvCxnSpPr>
          <p:spPr bwMode="auto">
            <a:xfrm flipH="1" flipV="1">
              <a:off x="7765" y="11213"/>
              <a:ext cx="755" cy="138"/>
            </a:xfrm>
            <a:prstGeom prst="straightConnector1">
              <a:avLst/>
            </a:prstGeom>
            <a:noFill/>
            <a:ln w="9525">
              <a:solidFill>
                <a:srgbClr val="000000"/>
              </a:solidFill>
              <a:round/>
              <a:headEnd/>
              <a:tailEnd type="triangle" w="med" len="med"/>
            </a:ln>
          </p:spPr>
        </p:cxnSp>
        <p:cxnSp>
          <p:nvCxnSpPr>
            <p:cNvPr id="23575" name="AutoShape 23"/>
            <p:cNvCxnSpPr>
              <a:cxnSpLocks noChangeShapeType="1"/>
            </p:cNvCxnSpPr>
            <p:nvPr/>
          </p:nvCxnSpPr>
          <p:spPr bwMode="auto">
            <a:xfrm flipH="1" flipV="1">
              <a:off x="7016" y="12060"/>
              <a:ext cx="649" cy="210"/>
            </a:xfrm>
            <a:prstGeom prst="straightConnector1">
              <a:avLst/>
            </a:prstGeom>
            <a:noFill/>
            <a:ln w="9525">
              <a:solidFill>
                <a:srgbClr val="000000"/>
              </a:solidFill>
              <a:round/>
              <a:headEnd/>
              <a:tailEnd type="triangle" w="med" len="med"/>
            </a:ln>
          </p:spPr>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4"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5" name="مستطيل 3">
            <a:extLst>
              <a:ext uri="{FF2B5EF4-FFF2-40B4-BE49-F238E27FC236}">
                <a16:creationId xmlns:a16="http://schemas.microsoft.com/office/drawing/2014/main" xmlns="" id="{4B3C9DE7-92D6-469E-8AE9-CB0338F9207B}"/>
              </a:ext>
            </a:extLst>
          </p:cNvPr>
          <p:cNvSpPr/>
          <p:nvPr/>
        </p:nvSpPr>
        <p:spPr>
          <a:xfrm>
            <a:off x="349623" y="36761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6"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عنوان 1"/>
          <p:cNvSpPr txBox="1">
            <a:spLocks/>
          </p:cNvSpPr>
          <p:nvPr/>
        </p:nvSpPr>
        <p:spPr>
          <a:xfrm>
            <a:off x="163849" y="1122034"/>
            <a:ext cx="8782363" cy="794798"/>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DZ" b="1" dirty="0" smtClean="0">
                <a:solidFill>
                  <a:srgbClr val="FF0000"/>
                </a:solidFill>
                <a:latin typeface="Sakkal Majalla" panose="02000000000000000000" pitchFamily="2" charset="-78"/>
                <a:cs typeface="Sakkal Majalla" panose="02000000000000000000" pitchFamily="2" charset="-78"/>
              </a:rPr>
              <a:t>محتوى المقرر </a:t>
            </a:r>
            <a:endParaRPr lang="ar-BH" b="1" dirty="0">
              <a:solidFill>
                <a:srgbClr val="FF0000"/>
              </a:solidFill>
              <a:latin typeface="Sakkal Majalla" panose="02000000000000000000" pitchFamily="2" charset="-78"/>
              <a:cs typeface="Sakkal Majalla" panose="02000000000000000000" pitchFamily="2" charset="-78"/>
            </a:endParaRPr>
          </a:p>
        </p:txBody>
      </p:sp>
      <p:graphicFrame>
        <p:nvGraphicFramePr>
          <p:cNvPr id="9" name="Diagram 9"/>
          <p:cNvGraphicFramePr/>
          <p:nvPr>
            <p:extLst>
              <p:ext uri="{D42A27DB-BD31-4B8C-83A1-F6EECF244321}">
                <p14:modId xmlns="" xmlns:p14="http://schemas.microsoft.com/office/powerpoint/2010/main" val="2462633879"/>
              </p:ext>
            </p:extLst>
          </p:nvPr>
        </p:nvGraphicFramePr>
        <p:xfrm>
          <a:off x="0" y="1988840"/>
          <a:ext cx="8748464" cy="4248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0" name="Groupe 9"/>
          <p:cNvGrpSpPr/>
          <p:nvPr/>
        </p:nvGrpSpPr>
        <p:grpSpPr>
          <a:xfrm>
            <a:off x="35496" y="6360368"/>
            <a:ext cx="8892480" cy="381000"/>
            <a:chOff x="251520" y="6360368"/>
            <a:chExt cx="8892480" cy="381000"/>
          </a:xfrm>
        </p:grpSpPr>
        <p:sp>
          <p:nvSpPr>
            <p:cNvPr id="11" name="Rectangle 10"/>
            <p:cNvSpPr>
              <a:spLocks/>
            </p:cNvSpPr>
            <p:nvPr/>
          </p:nvSpPr>
          <p:spPr>
            <a:xfrm>
              <a:off x="251520" y="6360368"/>
              <a:ext cx="889248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DZ" sz="1400" dirty="0" smtClean="0">
                  <a:solidFill>
                    <a:srgbClr val="000000"/>
                  </a:solidFill>
                  <a:effectLst/>
                  <a:latin typeface="Simplified Arabic" pitchFamily="18" charset="-78"/>
                  <a:ea typeface="Calibri" panose="020F0502020204030204" pitchFamily="34" charset="0"/>
                  <a:cs typeface="Simplified Arabic" pitchFamily="18" charset="-78"/>
                </a:rPr>
                <a:t>جامعة العربي بن مهيدي  ام البواقي         معهد تسيير التقنيات الحضري</a:t>
              </a:r>
              <a:r>
                <a:rPr lang="ar-DZ" sz="1400" dirty="0" smtClean="0">
                  <a:solidFill>
                    <a:srgbClr val="000000"/>
                  </a:solidFill>
                  <a:latin typeface="Simplified Arabic" pitchFamily="18" charset="-78"/>
                  <a:ea typeface="Calibri" panose="020F0502020204030204" pitchFamily="34" charset="0"/>
                  <a:cs typeface="Simplified Arabic" pitchFamily="18" charset="-78"/>
                </a:rPr>
                <a:t>ة      الدكتورة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بوستي</a:t>
              </a:r>
              <a:r>
                <a:rPr lang="ar-DZ" sz="1400" dirty="0" smtClean="0">
                  <a:solidFill>
                    <a:srgbClr val="000000"/>
                  </a:solidFill>
                  <a:latin typeface="Simplified Arabic" pitchFamily="18" charset="-78"/>
                  <a:ea typeface="Calibri" panose="020F0502020204030204" pitchFamily="34" charset="0"/>
                  <a:cs typeface="Simplified Arabic" pitchFamily="18" charset="-78"/>
                </a:rPr>
                <a:t>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صندرة</a:t>
              </a:r>
              <a:r>
                <a:rPr lang="ar-DZ" sz="1400" dirty="0" smtClean="0">
                  <a:solidFill>
                    <a:srgbClr val="000000"/>
                  </a:solidFill>
                  <a:latin typeface="Simplified Arabic" pitchFamily="18" charset="-78"/>
                  <a:ea typeface="Calibri" panose="020F0502020204030204" pitchFamily="34" charset="0"/>
                  <a:cs typeface="Simplified Arabic" pitchFamily="18" charset="-78"/>
                </a:rPr>
                <a:t>          تسيير المدن   </a:t>
              </a:r>
              <a:endParaRPr lang="en-US" sz="1100" dirty="0">
                <a:effectLst/>
                <a:latin typeface="Simplified Arabic" pitchFamily="18" charset="-78"/>
                <a:ea typeface="Calibri" panose="020F0502020204030204" pitchFamily="34" charset="0"/>
                <a:cs typeface="Simplified Arabic" pitchFamily="18" charset="-78"/>
              </a:endParaRPr>
            </a:p>
          </p:txBody>
        </p:sp>
        <p:sp>
          <p:nvSpPr>
            <p:cNvPr id="12" name="ZoneTexte 11"/>
            <p:cNvSpPr txBox="1"/>
            <p:nvPr/>
          </p:nvSpPr>
          <p:spPr>
            <a:xfrm>
              <a:off x="971600" y="6381328"/>
              <a:ext cx="1440160" cy="338554"/>
            </a:xfrm>
            <a:prstGeom prst="rect">
              <a:avLst/>
            </a:prstGeom>
            <a:noFill/>
          </p:spPr>
          <p:txBody>
            <a:bodyPr wrap="square" rtlCol="0">
              <a:spAutoFit/>
            </a:bodyPr>
            <a:lstStyle/>
            <a:p>
              <a:r>
                <a:rPr lang="fr-FR" sz="1600" dirty="0" smtClean="0">
                  <a:latin typeface="Simplified Arabic" pitchFamily="18" charset="-78"/>
                  <a:cs typeface="Simplified Arabic" pitchFamily="18" charset="-78"/>
                </a:rPr>
                <a:t>GTU L2 </a:t>
              </a:r>
              <a:endParaRPr lang="fr-FR" sz="1600" dirty="0">
                <a:latin typeface="Simplified Arabic" pitchFamily="18" charset="-78"/>
                <a:cs typeface="Simplified Arabic" pitchFamily="18" charset="-78"/>
              </a:endParaRPr>
            </a:p>
          </p:txBody>
        </p:sp>
      </p:grpSp>
      <p:pic>
        <p:nvPicPr>
          <p:cNvPr id="13" name="~PP3415.WAV">
            <a:hlinkClick r:id="" action="ppaction://media"/>
          </p:cNvPr>
          <p:cNvPicPr>
            <a:picLocks noRot="1" noChangeAspect="1"/>
          </p:cNvPicPr>
          <p:nvPr>
            <a:wavAudioFile r:embed="rId2" name="~PP3415.WAV"/>
          </p:nvPr>
        </p:nvPicPr>
        <p:blipFill>
          <a:blip r:embed="rId10" cstate="print"/>
          <a:stretch>
            <a:fillRect/>
          </a:stretch>
        </p:blipFill>
        <p:spPr>
          <a:xfrm>
            <a:off x="8632825" y="6346825"/>
            <a:ext cx="304800" cy="304800"/>
          </a:xfrm>
          <a:prstGeom prst="rect">
            <a:avLst/>
          </a:prstGeom>
        </p:spPr>
      </p:pic>
    </p:spTree>
    <p:custDataLst>
      <p:tags r:id="rId1"/>
    </p:custDataLst>
  </p:cSld>
  <p:clrMapOvr>
    <a:masterClrMapping/>
  </p:clrMapOvr>
  <p:transition advTm="51762">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2"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8" grpId="0" animBg="1"/>
      <p:bldGraphic spid="9"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ZoneTexte 14"/>
          <p:cNvSpPr txBox="1"/>
          <p:nvPr/>
        </p:nvSpPr>
        <p:spPr>
          <a:xfrm>
            <a:off x="251520" y="1628800"/>
            <a:ext cx="8496944"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sz="2000" dirty="0" smtClean="0">
                <a:latin typeface="Simplified Arabic" pitchFamily="18" charset="-78"/>
                <a:cs typeface="Simplified Arabic" pitchFamily="18" charset="-78"/>
              </a:rPr>
              <a:t>هي النسبة بين كمية البياض و السواد في مساحة </a:t>
            </a:r>
            <a:r>
              <a:rPr lang="ar-SA" sz="2000" dirty="0" err="1" smtClean="0">
                <a:latin typeface="Simplified Arabic" pitchFamily="18" charset="-78"/>
                <a:cs typeface="Simplified Arabic" pitchFamily="18" charset="-78"/>
              </a:rPr>
              <a:t>معينة .</a:t>
            </a:r>
            <a:r>
              <a:rPr lang="ar-SA" sz="2000" dirty="0" smtClean="0">
                <a:latin typeface="Simplified Arabic" pitchFamily="18" charset="-78"/>
                <a:cs typeface="Simplified Arabic" pitchFamily="18" charset="-78"/>
              </a:rPr>
              <a:t> تتنوع متغيرة القيمة بين ثلاث حالات </a:t>
            </a:r>
            <a:endParaRPr lang="fr-FR" sz="2000" b="1" dirty="0">
              <a:solidFill>
                <a:srgbClr val="FF0000"/>
              </a:solidFill>
              <a:latin typeface="Simplified Arabic" pitchFamily="18" charset="-78"/>
              <a:cs typeface="Simplified Arabic" pitchFamily="18" charset="-78"/>
            </a:endParaRPr>
          </a:p>
        </p:txBody>
      </p:sp>
      <p:sp>
        <p:nvSpPr>
          <p:cNvPr id="17" name="Rectangle 16"/>
          <p:cNvSpPr/>
          <p:nvPr/>
        </p:nvSpPr>
        <p:spPr>
          <a:xfrm>
            <a:off x="3635896" y="2528952"/>
            <a:ext cx="5220072" cy="4680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rtl="1"/>
            <a:r>
              <a:rPr lang="ar-SA" sz="2000" b="1" dirty="0" smtClean="0">
                <a:latin typeface="Simplified Arabic" pitchFamily="18" charset="-78"/>
                <a:cs typeface="Simplified Arabic" pitchFamily="18" charset="-78"/>
              </a:rPr>
              <a:t>استعمال لون واحد و متدرج من الفاتح الى الغامق او </a:t>
            </a:r>
            <a:r>
              <a:rPr lang="ar-SA" sz="2000" b="1" dirty="0" err="1" smtClean="0">
                <a:latin typeface="Simplified Arabic" pitchFamily="18" charset="-78"/>
                <a:cs typeface="Simplified Arabic" pitchFamily="18" charset="-78"/>
              </a:rPr>
              <a:t>الداكن .</a:t>
            </a:r>
            <a:endParaRPr lang="fr-FR" sz="2000" b="1" dirty="0" smtClean="0">
              <a:latin typeface="Simplified Arabic" pitchFamily="18" charset="-78"/>
              <a:cs typeface="Simplified Arabic" pitchFamily="18" charset="-78"/>
            </a:endParaRPr>
          </a:p>
          <a:p>
            <a:r>
              <a:rPr lang="fr-FR" sz="2000" b="1" dirty="0" smtClean="0">
                <a:latin typeface="Simplified Arabic" pitchFamily="18" charset="-78"/>
                <a:cs typeface="Simplified Arabic" pitchFamily="18" charset="-78"/>
              </a:rPr>
              <a:t> </a:t>
            </a:r>
          </a:p>
          <a:p>
            <a:r>
              <a:rPr lang="fr-FR" sz="2000" b="1" dirty="0" smtClean="0">
                <a:latin typeface="Simplified Arabic" pitchFamily="18" charset="-78"/>
                <a:cs typeface="Simplified Arabic" pitchFamily="18" charset="-78"/>
              </a:rPr>
              <a:t> </a:t>
            </a:r>
          </a:p>
          <a:p>
            <a:r>
              <a:rPr lang="ar-SA" sz="2000" b="1" dirty="0" smtClean="0">
                <a:latin typeface="Simplified Arabic" pitchFamily="18" charset="-78"/>
                <a:cs typeface="Simplified Arabic" pitchFamily="18" charset="-78"/>
              </a:rPr>
              <a:t> </a:t>
            </a:r>
            <a:r>
              <a:rPr lang="fr-FR" sz="2000" b="1" dirty="0" smtClean="0">
                <a:latin typeface="Simplified Arabic" pitchFamily="18" charset="-78"/>
                <a:cs typeface="Simplified Arabic" pitchFamily="18" charset="-78"/>
              </a:rPr>
              <a:t> </a:t>
            </a:r>
            <a:endParaRPr lang="fr-FR" sz="2000" b="1" dirty="0">
              <a:solidFill>
                <a:srgbClr val="FF0000"/>
              </a:solidFill>
              <a:latin typeface="Simplified Arabic" pitchFamily="18" charset="-78"/>
              <a:cs typeface="Simplified Arabic" pitchFamily="18" charset="-78"/>
            </a:endParaRPr>
          </a:p>
        </p:txBody>
      </p:sp>
      <p:sp>
        <p:nvSpPr>
          <p:cNvPr id="14" name="ZoneTexte 13"/>
          <p:cNvSpPr txBox="1"/>
          <p:nvPr/>
        </p:nvSpPr>
        <p:spPr>
          <a:xfrm>
            <a:off x="611560" y="1052736"/>
            <a:ext cx="777686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lvl="2" algn="ctr" rtl="1"/>
            <a:r>
              <a:rPr lang="ar-SA" b="1" dirty="0" err="1" smtClean="0"/>
              <a:t>.</a:t>
            </a:r>
            <a:r>
              <a:rPr lang="ar-DZ" b="1" dirty="0" err="1" smtClean="0"/>
              <a:t>4.</a:t>
            </a:r>
            <a:r>
              <a:rPr lang="ar-DZ" b="1" dirty="0" smtClean="0"/>
              <a:t> </a:t>
            </a:r>
            <a:r>
              <a:rPr lang="ar-SA" b="1" dirty="0" smtClean="0"/>
              <a:t>متغيرة </a:t>
            </a:r>
            <a:r>
              <a:rPr lang="ar-SA" b="1" dirty="0" err="1" smtClean="0"/>
              <a:t>القيمة:</a:t>
            </a:r>
            <a:r>
              <a:rPr lang="ar-SA" b="1" dirty="0" smtClean="0"/>
              <a:t> </a:t>
            </a:r>
            <a:r>
              <a:rPr lang="fr-FR" b="1" dirty="0" smtClean="0"/>
              <a:t>La variable visuelle de Valeur</a:t>
            </a:r>
            <a:endParaRPr lang="fr-FR" dirty="0">
              <a:solidFill>
                <a:srgbClr val="FF0000"/>
              </a:solidFill>
            </a:endParaRPr>
          </a:p>
        </p:txBody>
      </p:sp>
      <p:grpSp>
        <p:nvGrpSpPr>
          <p:cNvPr id="22529" name="Group 1"/>
          <p:cNvGrpSpPr>
            <a:grpSpLocks/>
          </p:cNvGrpSpPr>
          <p:nvPr/>
        </p:nvGrpSpPr>
        <p:grpSpPr bwMode="auto">
          <a:xfrm>
            <a:off x="323528" y="2492896"/>
            <a:ext cx="3168352" cy="792088"/>
            <a:chOff x="3180" y="14700"/>
            <a:chExt cx="4200" cy="330"/>
          </a:xfrm>
        </p:grpSpPr>
        <p:sp>
          <p:nvSpPr>
            <p:cNvPr id="22530" name="Text Box 2"/>
            <p:cNvSpPr txBox="1">
              <a:spLocks noChangeArrowheads="1"/>
            </p:cNvSpPr>
            <p:nvPr/>
          </p:nvSpPr>
          <p:spPr bwMode="auto">
            <a:xfrm>
              <a:off x="3180" y="14700"/>
              <a:ext cx="1050" cy="330"/>
            </a:xfrm>
            <a:prstGeom prst="rect">
              <a:avLst/>
            </a:prstGeom>
            <a:solidFill>
              <a:srgbClr val="97470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31" name="Text Box 3"/>
            <p:cNvSpPr txBox="1">
              <a:spLocks noChangeArrowheads="1"/>
            </p:cNvSpPr>
            <p:nvPr/>
          </p:nvSpPr>
          <p:spPr bwMode="auto">
            <a:xfrm>
              <a:off x="4230" y="14700"/>
              <a:ext cx="1050" cy="330"/>
            </a:xfrm>
            <a:prstGeom prst="rect">
              <a:avLst/>
            </a:prstGeom>
            <a:solidFill>
              <a:srgbClr val="E36C0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32" name="Text Box 4"/>
            <p:cNvSpPr txBox="1">
              <a:spLocks noChangeArrowheads="1"/>
            </p:cNvSpPr>
            <p:nvPr/>
          </p:nvSpPr>
          <p:spPr bwMode="auto">
            <a:xfrm>
              <a:off x="5280" y="14700"/>
              <a:ext cx="1050" cy="330"/>
            </a:xfrm>
            <a:prstGeom prst="rect">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33" name="Text Box 5"/>
            <p:cNvSpPr txBox="1">
              <a:spLocks noChangeArrowheads="1"/>
            </p:cNvSpPr>
            <p:nvPr/>
          </p:nvSpPr>
          <p:spPr bwMode="auto">
            <a:xfrm>
              <a:off x="6330" y="14700"/>
              <a:ext cx="1050" cy="330"/>
            </a:xfrm>
            <a:prstGeom prst="rect">
              <a:avLst/>
            </a:prstGeom>
            <a:solidFill>
              <a:srgbClr val="FDE9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9" name="ZoneTexte 18"/>
          <p:cNvSpPr txBox="1"/>
          <p:nvPr/>
        </p:nvSpPr>
        <p:spPr>
          <a:xfrm>
            <a:off x="4139952" y="3316922"/>
            <a:ext cx="446449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rtl="1"/>
            <a:r>
              <a:rPr lang="ar-SA" sz="2000" b="1" dirty="0" smtClean="0">
                <a:latin typeface="Simplified Arabic" pitchFamily="18" charset="-78"/>
                <a:cs typeface="Simplified Arabic" pitchFamily="18" charset="-78"/>
              </a:rPr>
              <a:t>التغير في مستوى التباعد بين مكونات النسيج </a:t>
            </a:r>
            <a:endParaRPr lang="fr-FR" sz="2000" b="1" dirty="0">
              <a:latin typeface="Simplified Arabic" pitchFamily="18" charset="-78"/>
              <a:cs typeface="Simplified Arabic" pitchFamily="18" charset="-78"/>
            </a:endParaRPr>
          </a:p>
        </p:txBody>
      </p:sp>
      <p:grpSp>
        <p:nvGrpSpPr>
          <p:cNvPr id="22534" name="Group 6"/>
          <p:cNvGrpSpPr>
            <a:grpSpLocks/>
          </p:cNvGrpSpPr>
          <p:nvPr/>
        </p:nvGrpSpPr>
        <p:grpSpPr bwMode="auto">
          <a:xfrm>
            <a:off x="2555776" y="4083546"/>
            <a:ext cx="2667000" cy="497582"/>
            <a:chOff x="3180" y="14700"/>
            <a:chExt cx="4200" cy="330"/>
          </a:xfrm>
        </p:grpSpPr>
        <p:sp>
          <p:nvSpPr>
            <p:cNvPr id="22535" name="Text Box 7" descr="80 %"/>
            <p:cNvSpPr txBox="1">
              <a:spLocks noChangeArrowheads="1"/>
            </p:cNvSpPr>
            <p:nvPr/>
          </p:nvSpPr>
          <p:spPr bwMode="auto">
            <a:xfrm>
              <a:off x="3180" y="14700"/>
              <a:ext cx="1050" cy="330"/>
            </a:xfrm>
            <a:prstGeom prst="rect">
              <a:avLst/>
            </a:prstGeom>
            <a:pattFill prst="pct80">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36" name="Text Box 8" descr="20 %"/>
            <p:cNvSpPr txBox="1">
              <a:spLocks noChangeArrowheads="1"/>
            </p:cNvSpPr>
            <p:nvPr/>
          </p:nvSpPr>
          <p:spPr bwMode="auto">
            <a:xfrm>
              <a:off x="4230" y="14700"/>
              <a:ext cx="1050" cy="330"/>
            </a:xfrm>
            <a:prstGeom prst="rect">
              <a:avLst/>
            </a:prstGeom>
            <a:pattFill prst="pct20">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37" name="Text Box 9" descr="10 %"/>
            <p:cNvSpPr txBox="1">
              <a:spLocks noChangeArrowheads="1"/>
            </p:cNvSpPr>
            <p:nvPr/>
          </p:nvSpPr>
          <p:spPr bwMode="auto">
            <a:xfrm>
              <a:off x="5280" y="14700"/>
              <a:ext cx="1050" cy="330"/>
            </a:xfrm>
            <a:prstGeom prst="rect">
              <a:avLst/>
            </a:prstGeom>
            <a:pattFill prst="pct10">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38" name="Text Box 10" descr="5 %"/>
            <p:cNvSpPr txBox="1">
              <a:spLocks noChangeArrowheads="1"/>
            </p:cNvSpPr>
            <p:nvPr/>
          </p:nvSpPr>
          <p:spPr bwMode="auto">
            <a:xfrm>
              <a:off x="6330" y="14700"/>
              <a:ext cx="1050" cy="330"/>
            </a:xfrm>
            <a:prstGeom prst="rect">
              <a:avLst/>
            </a:prstGeom>
            <a:pattFill prst="pct5">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2539" name="Group 11"/>
          <p:cNvGrpSpPr>
            <a:grpSpLocks/>
          </p:cNvGrpSpPr>
          <p:nvPr/>
        </p:nvGrpSpPr>
        <p:grpSpPr bwMode="auto">
          <a:xfrm>
            <a:off x="179512" y="4077072"/>
            <a:ext cx="2000250" cy="497582"/>
            <a:chOff x="3615" y="4455"/>
            <a:chExt cx="3150" cy="330"/>
          </a:xfrm>
        </p:grpSpPr>
        <p:sp>
          <p:nvSpPr>
            <p:cNvPr id="22540" name="Text Box 12" descr="Diagonales larges vers le haut"/>
            <p:cNvSpPr txBox="1">
              <a:spLocks noChangeArrowheads="1"/>
            </p:cNvSpPr>
            <p:nvPr/>
          </p:nvSpPr>
          <p:spPr bwMode="auto">
            <a:xfrm>
              <a:off x="3615" y="4455"/>
              <a:ext cx="1050" cy="330"/>
            </a:xfrm>
            <a:prstGeom prst="rect">
              <a:avLst/>
            </a:prstGeom>
            <a:pattFill prst="wd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41" name="Text Box 13"/>
            <p:cNvSpPr txBox="1">
              <a:spLocks noChangeArrowheads="1"/>
            </p:cNvSpPr>
            <p:nvPr/>
          </p:nvSpPr>
          <p:spPr bwMode="auto">
            <a:xfrm>
              <a:off x="5715" y="4455"/>
              <a:ext cx="1050" cy="33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42" name="Text Box 14" descr="noir)"/>
            <p:cNvSpPr txBox="1">
              <a:spLocks noChangeArrowheads="1"/>
            </p:cNvSpPr>
            <p:nvPr/>
          </p:nvSpPr>
          <p:spPr bwMode="auto">
            <a:xfrm>
              <a:off x="4665" y="4455"/>
              <a:ext cx="1050" cy="330"/>
            </a:xfrm>
            <a:prstGeom prst="rect">
              <a:avLst/>
            </a:prstGeom>
            <a:pattFill prst="lt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543" name="AutoShape 15"/>
            <p:cNvCxnSpPr>
              <a:cxnSpLocks noChangeShapeType="1"/>
            </p:cNvCxnSpPr>
            <p:nvPr/>
          </p:nvCxnSpPr>
          <p:spPr bwMode="auto">
            <a:xfrm flipH="1">
              <a:off x="5850" y="4455"/>
              <a:ext cx="90" cy="330"/>
            </a:xfrm>
            <a:prstGeom prst="straightConnector1">
              <a:avLst/>
            </a:prstGeom>
            <a:noFill/>
            <a:ln w="9525">
              <a:solidFill>
                <a:srgbClr val="000000"/>
              </a:solidFill>
              <a:round/>
              <a:headEnd/>
              <a:tailEnd/>
            </a:ln>
          </p:spPr>
        </p:cxnSp>
        <p:cxnSp>
          <p:nvCxnSpPr>
            <p:cNvPr id="22544" name="AutoShape 16"/>
            <p:cNvCxnSpPr>
              <a:cxnSpLocks noChangeShapeType="1"/>
            </p:cNvCxnSpPr>
            <p:nvPr/>
          </p:nvCxnSpPr>
          <p:spPr bwMode="auto">
            <a:xfrm flipH="1">
              <a:off x="6090" y="4455"/>
              <a:ext cx="90" cy="330"/>
            </a:xfrm>
            <a:prstGeom prst="straightConnector1">
              <a:avLst/>
            </a:prstGeom>
            <a:noFill/>
            <a:ln w="9525">
              <a:solidFill>
                <a:srgbClr val="000000"/>
              </a:solidFill>
              <a:round/>
              <a:headEnd/>
              <a:tailEnd/>
            </a:ln>
          </p:spPr>
        </p:cxnSp>
        <p:cxnSp>
          <p:nvCxnSpPr>
            <p:cNvPr id="22545" name="AutoShape 17"/>
            <p:cNvCxnSpPr>
              <a:cxnSpLocks noChangeShapeType="1"/>
            </p:cNvCxnSpPr>
            <p:nvPr/>
          </p:nvCxnSpPr>
          <p:spPr bwMode="auto">
            <a:xfrm flipH="1">
              <a:off x="6298" y="4455"/>
              <a:ext cx="90" cy="330"/>
            </a:xfrm>
            <a:prstGeom prst="straightConnector1">
              <a:avLst/>
            </a:prstGeom>
            <a:noFill/>
            <a:ln w="9525">
              <a:solidFill>
                <a:srgbClr val="000000"/>
              </a:solidFill>
              <a:round/>
              <a:headEnd/>
              <a:tailEnd/>
            </a:ln>
          </p:spPr>
        </p:cxnSp>
        <p:cxnSp>
          <p:nvCxnSpPr>
            <p:cNvPr id="22546" name="AutoShape 18"/>
            <p:cNvCxnSpPr>
              <a:cxnSpLocks noChangeShapeType="1"/>
            </p:cNvCxnSpPr>
            <p:nvPr/>
          </p:nvCxnSpPr>
          <p:spPr bwMode="auto">
            <a:xfrm flipH="1">
              <a:off x="6508" y="4455"/>
              <a:ext cx="90" cy="330"/>
            </a:xfrm>
            <a:prstGeom prst="straightConnector1">
              <a:avLst/>
            </a:prstGeom>
            <a:noFill/>
            <a:ln w="9525">
              <a:solidFill>
                <a:srgbClr val="000000"/>
              </a:solidFill>
              <a:round/>
              <a:headEnd/>
              <a:tailEnd/>
            </a:ln>
          </p:spPr>
        </p:cxnSp>
      </p:grpSp>
      <p:sp>
        <p:nvSpPr>
          <p:cNvPr id="33" name="ZoneTexte 32"/>
          <p:cNvSpPr txBox="1"/>
          <p:nvPr/>
        </p:nvSpPr>
        <p:spPr>
          <a:xfrm>
            <a:off x="4211960" y="4829090"/>
            <a:ext cx="4464496"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rtl="1"/>
            <a:r>
              <a:rPr lang="ar-SA" sz="2000" b="1" dirty="0" smtClean="0">
                <a:latin typeface="Simplified Arabic" pitchFamily="18" charset="-78"/>
                <a:cs typeface="Simplified Arabic" pitchFamily="18" charset="-78"/>
              </a:rPr>
              <a:t>التغير في سمك مكونات النسيج الداخلي للرمز </a:t>
            </a:r>
            <a:endParaRPr lang="fr-FR" sz="2000" b="1" dirty="0">
              <a:latin typeface="Simplified Arabic" pitchFamily="18" charset="-78"/>
              <a:cs typeface="Simplified Arabic" pitchFamily="18" charset="-78"/>
            </a:endParaRPr>
          </a:p>
        </p:txBody>
      </p:sp>
      <p:grpSp>
        <p:nvGrpSpPr>
          <p:cNvPr id="22547" name="Group 19"/>
          <p:cNvGrpSpPr>
            <a:grpSpLocks/>
          </p:cNvGrpSpPr>
          <p:nvPr/>
        </p:nvGrpSpPr>
        <p:grpSpPr bwMode="auto">
          <a:xfrm>
            <a:off x="395536" y="5373216"/>
            <a:ext cx="4032448" cy="648072"/>
            <a:chOff x="4890" y="6300"/>
            <a:chExt cx="3150" cy="330"/>
          </a:xfrm>
        </p:grpSpPr>
        <p:sp>
          <p:nvSpPr>
            <p:cNvPr id="22548" name="Text Box 20" descr="blanc)"/>
            <p:cNvSpPr txBox="1">
              <a:spLocks noChangeArrowheads="1"/>
            </p:cNvSpPr>
            <p:nvPr/>
          </p:nvSpPr>
          <p:spPr bwMode="auto">
            <a:xfrm>
              <a:off x="4890" y="6300"/>
              <a:ext cx="1050" cy="330"/>
            </a:xfrm>
            <a:prstGeom prst="rect">
              <a:avLst/>
            </a:prstGeom>
            <a:pattFill prst="dkHorz">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49" name="Text Box 21" descr="Rayures étroites horizontales"/>
            <p:cNvSpPr txBox="1">
              <a:spLocks noChangeArrowheads="1"/>
            </p:cNvSpPr>
            <p:nvPr/>
          </p:nvSpPr>
          <p:spPr bwMode="auto">
            <a:xfrm>
              <a:off x="5940" y="6300"/>
              <a:ext cx="1050" cy="330"/>
            </a:xfrm>
            <a:prstGeom prst="rect">
              <a:avLst/>
            </a:prstGeom>
            <a:pattFill prst="narHorz">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50" name="Text Box 22" descr="noir)"/>
            <p:cNvSpPr txBox="1">
              <a:spLocks noChangeArrowheads="1"/>
            </p:cNvSpPr>
            <p:nvPr/>
          </p:nvSpPr>
          <p:spPr bwMode="auto">
            <a:xfrm>
              <a:off x="6990" y="6300"/>
              <a:ext cx="1050" cy="330"/>
            </a:xfrm>
            <a:prstGeom prst="rect">
              <a:avLst/>
            </a:prstGeom>
            <a:pattFill prst="ltHorz">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p:cNvSpPr txBox="1"/>
          <p:nvPr/>
        </p:nvSpPr>
        <p:spPr>
          <a:xfrm>
            <a:off x="5220072" y="1412776"/>
            <a:ext cx="3635896" cy="2246769"/>
          </a:xfrm>
          <a:prstGeom prst="rect">
            <a:avLst/>
          </a:prstGeom>
          <a:solidFill>
            <a:schemeClr val="accent6">
              <a:lumMod val="40000"/>
              <a:lumOff val="60000"/>
            </a:schemeClr>
          </a:solidFill>
        </p:spPr>
        <p:txBody>
          <a:bodyPr wrap="square" rtlCol="0">
            <a:spAutoFit/>
          </a:bodyPr>
          <a:lstStyle/>
          <a:p>
            <a:pPr lvl="0" algn="just" rtl="1"/>
            <a:r>
              <a:rPr lang="ar-SA" sz="2000" b="1" dirty="0" smtClean="0">
                <a:latin typeface="Simplified Arabic" pitchFamily="18" charset="-78"/>
                <a:cs typeface="Simplified Arabic" pitchFamily="18" charset="-78"/>
              </a:rPr>
              <a:t>في التوطن النقطي و </a:t>
            </a:r>
            <a:r>
              <a:rPr lang="ar-SA" sz="2000" b="1" dirty="0" err="1" smtClean="0">
                <a:latin typeface="Simplified Arabic" pitchFamily="18" charset="-78"/>
                <a:cs typeface="Simplified Arabic" pitchFamily="18" charset="-78"/>
              </a:rPr>
              <a:t>الخطي </a:t>
            </a:r>
            <a:r>
              <a:rPr lang="ar-SA" sz="2000" dirty="0" smtClean="0">
                <a:latin typeface="Simplified Arabic" pitchFamily="18" charset="-78"/>
                <a:cs typeface="Simplified Arabic" pitchFamily="18" charset="-78"/>
              </a:rPr>
              <a:t>: يصعب على العين ادراك اكثر من 03 الى 04 </a:t>
            </a:r>
            <a:r>
              <a:rPr lang="ar-SA" sz="2000" dirty="0" err="1" smtClean="0">
                <a:latin typeface="Simplified Arabic" pitchFamily="18" charset="-78"/>
                <a:cs typeface="Simplified Arabic" pitchFamily="18" charset="-78"/>
              </a:rPr>
              <a:t>تدرجات</a:t>
            </a:r>
            <a:r>
              <a:rPr lang="ar-SA" sz="2000" dirty="0" smtClean="0">
                <a:latin typeface="Simplified Arabic" pitchFamily="18" charset="-78"/>
                <a:cs typeface="Simplified Arabic" pitchFamily="18" charset="-78"/>
              </a:rPr>
              <a:t> </a:t>
            </a:r>
            <a:r>
              <a:rPr lang="ar-SA" sz="2000" dirty="0" err="1" smtClean="0">
                <a:latin typeface="Simplified Arabic" pitchFamily="18" charset="-78"/>
                <a:cs typeface="Simplified Arabic" pitchFamily="18" charset="-78"/>
              </a:rPr>
              <a:t>للقيمة </a:t>
            </a:r>
            <a:r>
              <a:rPr lang="ar-SA" sz="2000" dirty="0" smtClean="0">
                <a:latin typeface="Simplified Arabic" pitchFamily="18" charset="-78"/>
                <a:cs typeface="Simplified Arabic" pitchFamily="18" charset="-78"/>
              </a:rPr>
              <a:t>، و ادراك المزيد من </a:t>
            </a:r>
            <a:r>
              <a:rPr lang="ar-SA" sz="2000" dirty="0" err="1" smtClean="0">
                <a:latin typeface="Simplified Arabic" pitchFamily="18" charset="-78"/>
                <a:cs typeface="Simplified Arabic" pitchFamily="18" charset="-78"/>
              </a:rPr>
              <a:t>التدرجات</a:t>
            </a:r>
            <a:r>
              <a:rPr lang="ar-SA" sz="2000" dirty="0" smtClean="0">
                <a:latin typeface="Simplified Arabic" pitchFamily="18" charset="-78"/>
                <a:cs typeface="Simplified Arabic" pitchFamily="18" charset="-78"/>
              </a:rPr>
              <a:t> يتطلب الزيادة في حجم التوطن النقطي و سمك التوطن الخطي  </a:t>
            </a:r>
            <a:r>
              <a:rPr lang="ar-SA" sz="2000" b="1" dirty="0" smtClean="0">
                <a:latin typeface="Simplified Arabic" pitchFamily="18" charset="-78"/>
                <a:cs typeface="Simplified Arabic" pitchFamily="18" charset="-78"/>
              </a:rPr>
              <a:t>لكن هذا غير ممكن </a:t>
            </a:r>
            <a:r>
              <a:rPr lang="ar-SA" sz="2000" b="1" dirty="0" err="1" smtClean="0">
                <a:latin typeface="Simplified Arabic" pitchFamily="18" charset="-78"/>
                <a:cs typeface="Simplified Arabic" pitchFamily="18" charset="-78"/>
              </a:rPr>
              <a:t>لانه</a:t>
            </a:r>
            <a:r>
              <a:rPr lang="ar-SA" sz="2000" b="1" dirty="0" smtClean="0">
                <a:latin typeface="Simplified Arabic" pitchFamily="18" charset="-78"/>
                <a:cs typeface="Simplified Arabic" pitchFamily="18" charset="-78"/>
              </a:rPr>
              <a:t> يتطلب في زيادة في مقياس </a:t>
            </a:r>
            <a:r>
              <a:rPr lang="ar-SA" sz="2000" b="1" dirty="0" err="1" smtClean="0">
                <a:latin typeface="Simplified Arabic" pitchFamily="18" charset="-78"/>
                <a:cs typeface="Simplified Arabic" pitchFamily="18" charset="-78"/>
              </a:rPr>
              <a:t>الخريطة .</a:t>
            </a:r>
            <a:endParaRPr lang="fr-FR" sz="2000" dirty="0">
              <a:latin typeface="Simplified Arabic" pitchFamily="18" charset="-78"/>
              <a:cs typeface="Simplified Arabic" pitchFamily="18" charset="-78"/>
            </a:endParaRPr>
          </a:p>
        </p:txBody>
      </p:sp>
      <p:sp>
        <p:nvSpPr>
          <p:cNvPr id="8" name="ZoneTexte 7"/>
          <p:cNvSpPr txBox="1"/>
          <p:nvPr/>
        </p:nvSpPr>
        <p:spPr>
          <a:xfrm>
            <a:off x="5292080" y="3717032"/>
            <a:ext cx="3528392" cy="1938992"/>
          </a:xfrm>
          <a:prstGeom prst="rect">
            <a:avLst/>
          </a:prstGeom>
          <a:solidFill>
            <a:schemeClr val="accent3">
              <a:lumMod val="40000"/>
              <a:lumOff val="60000"/>
            </a:schemeClr>
          </a:solidFill>
        </p:spPr>
        <p:txBody>
          <a:bodyPr wrap="square" rtlCol="0">
            <a:spAutoFit/>
          </a:bodyPr>
          <a:lstStyle/>
          <a:p>
            <a:pPr lvl="0" algn="r" rtl="1"/>
            <a:r>
              <a:rPr lang="ar-SA" sz="2000" b="1" dirty="0" smtClean="0">
                <a:latin typeface="Simplified Arabic" pitchFamily="18" charset="-78"/>
                <a:cs typeface="Simplified Arabic" pitchFamily="18" charset="-78"/>
              </a:rPr>
              <a:t>التوطين المساحي</a:t>
            </a:r>
            <a:r>
              <a:rPr lang="ar-SA" sz="2000" dirty="0" smtClean="0">
                <a:latin typeface="Simplified Arabic" pitchFamily="18" charset="-78"/>
                <a:cs typeface="Simplified Arabic" pitchFamily="18" charset="-78"/>
              </a:rPr>
              <a:t>: يوفر متغيرة القيمة مستوى قراءة ترتيب </a:t>
            </a:r>
            <a:r>
              <a:rPr lang="ar-SA" sz="2000" dirty="0" err="1" smtClean="0">
                <a:latin typeface="Simplified Arabic" pitchFamily="18" charset="-78"/>
                <a:cs typeface="Simplified Arabic" pitchFamily="18" charset="-78"/>
              </a:rPr>
              <a:t>انتقائي </a:t>
            </a:r>
            <a:r>
              <a:rPr lang="ar-SA" sz="2000" dirty="0" smtClean="0">
                <a:latin typeface="Simplified Arabic" pitchFamily="18" charset="-78"/>
                <a:cs typeface="Simplified Arabic" pitchFamily="18" charset="-78"/>
              </a:rPr>
              <a:t>، أي ترتيب البقع الرمادية من الفاتح الى </a:t>
            </a:r>
            <a:r>
              <a:rPr lang="ar-SA" sz="2000" dirty="0" err="1" smtClean="0">
                <a:latin typeface="Simplified Arabic" pitchFamily="18" charset="-78"/>
                <a:cs typeface="Simplified Arabic" pitchFamily="18" charset="-78"/>
              </a:rPr>
              <a:t>الداكن </a:t>
            </a:r>
            <a:r>
              <a:rPr lang="ar-SA" sz="2000" dirty="0" smtClean="0">
                <a:latin typeface="Simplified Arabic" pitchFamily="18" charset="-78"/>
                <a:cs typeface="Simplified Arabic" pitchFamily="18" charset="-78"/>
              </a:rPr>
              <a:t>، تعبر البقع الفاتحة عن القيم الضعيفة و البقع الداكنة تعبر عن القيم </a:t>
            </a:r>
            <a:r>
              <a:rPr lang="ar-SA" sz="2000" dirty="0" err="1" smtClean="0">
                <a:latin typeface="Simplified Arabic" pitchFamily="18" charset="-78"/>
                <a:cs typeface="Simplified Arabic" pitchFamily="18" charset="-78"/>
              </a:rPr>
              <a:t>الكبيرة .</a:t>
            </a:r>
            <a:endParaRPr lang="fr-FR" sz="2000" dirty="0" smtClean="0">
              <a:latin typeface="Simplified Arabic" pitchFamily="18" charset="-78"/>
              <a:cs typeface="Simplified Arabic" pitchFamily="18" charset="-78"/>
            </a:endParaRPr>
          </a:p>
          <a:p>
            <a:pPr algn="r" rtl="1"/>
            <a:r>
              <a:rPr lang="ar-SA" sz="2000" dirty="0" err="1" smtClean="0">
                <a:latin typeface="Simplified Arabic" pitchFamily="18" charset="-78"/>
                <a:cs typeface="Simplified Arabic" pitchFamily="18" charset="-78"/>
              </a:rPr>
              <a:t>.</a:t>
            </a:r>
            <a:r>
              <a:rPr lang="ar-SA" sz="2000" dirty="0" smtClean="0">
                <a:latin typeface="Simplified Arabic" pitchFamily="18" charset="-78"/>
                <a:cs typeface="Simplified Arabic" pitchFamily="18" charset="-78"/>
              </a:rPr>
              <a:t> </a:t>
            </a:r>
            <a:r>
              <a:rPr lang="ar-SA" sz="2000" dirty="0">
                <a:latin typeface="Simplified Arabic" pitchFamily="18" charset="-78"/>
                <a:cs typeface="Simplified Arabic" pitchFamily="18" charset="-78"/>
              </a:rPr>
              <a:t> </a:t>
            </a:r>
            <a:endParaRPr lang="fr-FR" sz="2000" dirty="0">
              <a:latin typeface="Simplified Arabic" pitchFamily="18" charset="-78"/>
              <a:cs typeface="Simplified Arabic" pitchFamily="18" charset="-78"/>
            </a:endParaRPr>
          </a:p>
        </p:txBody>
      </p:sp>
      <p:grpSp>
        <p:nvGrpSpPr>
          <p:cNvPr id="21505" name="Group 1"/>
          <p:cNvGrpSpPr>
            <a:grpSpLocks/>
          </p:cNvGrpSpPr>
          <p:nvPr/>
        </p:nvGrpSpPr>
        <p:grpSpPr bwMode="auto">
          <a:xfrm>
            <a:off x="611560" y="1340768"/>
            <a:ext cx="1872208" cy="1728192"/>
            <a:chOff x="1366" y="6742"/>
            <a:chExt cx="2324" cy="1568"/>
          </a:xfrm>
        </p:grpSpPr>
        <p:sp>
          <p:nvSpPr>
            <p:cNvPr id="21506" name="Text Box 2"/>
            <p:cNvSpPr txBox="1">
              <a:spLocks noChangeArrowheads="1"/>
            </p:cNvSpPr>
            <p:nvPr/>
          </p:nvSpPr>
          <p:spPr bwMode="auto">
            <a:xfrm>
              <a:off x="1425" y="6795"/>
              <a:ext cx="2265" cy="15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1507" name="Group 3"/>
            <p:cNvGrpSpPr>
              <a:grpSpLocks/>
            </p:cNvGrpSpPr>
            <p:nvPr/>
          </p:nvGrpSpPr>
          <p:grpSpPr bwMode="auto">
            <a:xfrm>
              <a:off x="1425" y="7485"/>
              <a:ext cx="2027" cy="825"/>
              <a:chOff x="1425" y="7170"/>
              <a:chExt cx="2265" cy="1065"/>
            </a:xfrm>
          </p:grpSpPr>
          <p:cxnSp>
            <p:nvCxnSpPr>
              <p:cNvPr id="21508" name="AutoShape 4"/>
              <p:cNvCxnSpPr>
                <a:cxnSpLocks noChangeShapeType="1"/>
              </p:cNvCxnSpPr>
              <p:nvPr/>
            </p:nvCxnSpPr>
            <p:spPr bwMode="auto">
              <a:xfrm>
                <a:off x="1425" y="7365"/>
                <a:ext cx="645" cy="375"/>
              </a:xfrm>
              <a:prstGeom prst="straightConnector1">
                <a:avLst/>
              </a:prstGeom>
              <a:noFill/>
              <a:ln w="25400">
                <a:solidFill>
                  <a:srgbClr val="000000"/>
                </a:solidFill>
                <a:round/>
                <a:headEnd/>
                <a:tailEnd/>
              </a:ln>
            </p:spPr>
          </p:cxnSp>
          <p:cxnSp>
            <p:nvCxnSpPr>
              <p:cNvPr id="21509" name="AutoShape 5"/>
              <p:cNvCxnSpPr>
                <a:cxnSpLocks noChangeShapeType="1"/>
              </p:cNvCxnSpPr>
              <p:nvPr/>
            </p:nvCxnSpPr>
            <p:spPr bwMode="auto">
              <a:xfrm flipV="1">
                <a:off x="2070" y="7170"/>
                <a:ext cx="510" cy="570"/>
              </a:xfrm>
              <a:prstGeom prst="straightConnector1">
                <a:avLst/>
              </a:prstGeom>
              <a:noFill/>
              <a:ln w="25400">
                <a:solidFill>
                  <a:srgbClr val="000000"/>
                </a:solidFill>
                <a:round/>
                <a:headEnd/>
                <a:tailEnd/>
              </a:ln>
            </p:spPr>
          </p:cxnSp>
          <p:cxnSp>
            <p:nvCxnSpPr>
              <p:cNvPr id="21510" name="AutoShape 6"/>
              <p:cNvCxnSpPr>
                <a:cxnSpLocks noChangeShapeType="1"/>
              </p:cNvCxnSpPr>
              <p:nvPr/>
            </p:nvCxnSpPr>
            <p:spPr bwMode="auto">
              <a:xfrm>
                <a:off x="2580" y="7170"/>
                <a:ext cx="1110" cy="1065"/>
              </a:xfrm>
              <a:prstGeom prst="straightConnector1">
                <a:avLst/>
              </a:prstGeom>
              <a:noFill/>
              <a:ln w="25400">
                <a:solidFill>
                  <a:srgbClr val="000000"/>
                </a:solidFill>
                <a:round/>
                <a:headEnd/>
                <a:tailEnd/>
              </a:ln>
            </p:spPr>
          </p:cxnSp>
        </p:grpSp>
        <p:grpSp>
          <p:nvGrpSpPr>
            <p:cNvPr id="21511" name="Group 7"/>
            <p:cNvGrpSpPr>
              <a:grpSpLocks/>
            </p:cNvGrpSpPr>
            <p:nvPr/>
          </p:nvGrpSpPr>
          <p:grpSpPr bwMode="auto">
            <a:xfrm rot="11013898">
              <a:off x="1380" y="6885"/>
              <a:ext cx="2265" cy="1065"/>
              <a:chOff x="1425" y="7170"/>
              <a:chExt cx="2265" cy="1065"/>
            </a:xfrm>
          </p:grpSpPr>
          <p:cxnSp>
            <p:nvCxnSpPr>
              <p:cNvPr id="21512" name="AutoShape 8"/>
              <p:cNvCxnSpPr>
                <a:cxnSpLocks noChangeShapeType="1"/>
              </p:cNvCxnSpPr>
              <p:nvPr/>
            </p:nvCxnSpPr>
            <p:spPr bwMode="auto">
              <a:xfrm>
                <a:off x="1425" y="7365"/>
                <a:ext cx="645" cy="375"/>
              </a:xfrm>
              <a:prstGeom prst="straightConnector1">
                <a:avLst/>
              </a:prstGeom>
              <a:noFill/>
              <a:ln w="15875">
                <a:solidFill>
                  <a:srgbClr val="000000"/>
                </a:solidFill>
                <a:round/>
                <a:headEnd/>
                <a:tailEnd/>
              </a:ln>
            </p:spPr>
          </p:cxnSp>
          <p:cxnSp>
            <p:nvCxnSpPr>
              <p:cNvPr id="21513" name="AutoShape 9"/>
              <p:cNvCxnSpPr>
                <a:cxnSpLocks noChangeShapeType="1"/>
              </p:cNvCxnSpPr>
              <p:nvPr/>
            </p:nvCxnSpPr>
            <p:spPr bwMode="auto">
              <a:xfrm flipV="1">
                <a:off x="2070" y="7170"/>
                <a:ext cx="510" cy="570"/>
              </a:xfrm>
              <a:prstGeom prst="straightConnector1">
                <a:avLst/>
              </a:prstGeom>
              <a:noFill/>
              <a:ln w="15875">
                <a:solidFill>
                  <a:srgbClr val="000000"/>
                </a:solidFill>
                <a:round/>
                <a:headEnd/>
                <a:tailEnd/>
              </a:ln>
            </p:spPr>
          </p:cxnSp>
          <p:cxnSp>
            <p:nvCxnSpPr>
              <p:cNvPr id="21514" name="AutoShape 10"/>
              <p:cNvCxnSpPr>
                <a:cxnSpLocks noChangeShapeType="1"/>
              </p:cNvCxnSpPr>
              <p:nvPr/>
            </p:nvCxnSpPr>
            <p:spPr bwMode="auto">
              <a:xfrm>
                <a:off x="2580" y="7170"/>
                <a:ext cx="1110" cy="1065"/>
              </a:xfrm>
              <a:prstGeom prst="straightConnector1">
                <a:avLst/>
              </a:prstGeom>
              <a:noFill/>
              <a:ln w="15875">
                <a:solidFill>
                  <a:srgbClr val="000000"/>
                </a:solidFill>
                <a:round/>
                <a:headEnd/>
                <a:tailEnd/>
              </a:ln>
            </p:spPr>
          </p:cxnSp>
        </p:grpSp>
        <p:grpSp>
          <p:nvGrpSpPr>
            <p:cNvPr id="21515" name="Group 11"/>
            <p:cNvGrpSpPr>
              <a:grpSpLocks/>
            </p:cNvGrpSpPr>
            <p:nvPr/>
          </p:nvGrpSpPr>
          <p:grpSpPr bwMode="auto">
            <a:xfrm rot="-2374467">
              <a:off x="1366" y="6742"/>
              <a:ext cx="2265" cy="1065"/>
              <a:chOff x="1425" y="7170"/>
              <a:chExt cx="2265" cy="1065"/>
            </a:xfrm>
          </p:grpSpPr>
          <p:cxnSp>
            <p:nvCxnSpPr>
              <p:cNvPr id="21516" name="AutoShape 12"/>
              <p:cNvCxnSpPr>
                <a:cxnSpLocks noChangeShapeType="1"/>
              </p:cNvCxnSpPr>
              <p:nvPr/>
            </p:nvCxnSpPr>
            <p:spPr bwMode="auto">
              <a:xfrm>
                <a:off x="1425" y="7365"/>
                <a:ext cx="645" cy="375"/>
              </a:xfrm>
              <a:prstGeom prst="straightConnector1">
                <a:avLst/>
              </a:prstGeom>
              <a:noFill/>
              <a:ln w="38100">
                <a:solidFill>
                  <a:srgbClr val="000000"/>
                </a:solidFill>
                <a:round/>
                <a:headEnd/>
                <a:tailEnd/>
              </a:ln>
            </p:spPr>
          </p:cxnSp>
          <p:cxnSp>
            <p:nvCxnSpPr>
              <p:cNvPr id="21517" name="AutoShape 13"/>
              <p:cNvCxnSpPr>
                <a:cxnSpLocks noChangeShapeType="1"/>
              </p:cNvCxnSpPr>
              <p:nvPr/>
            </p:nvCxnSpPr>
            <p:spPr bwMode="auto">
              <a:xfrm flipV="1">
                <a:off x="2070" y="7170"/>
                <a:ext cx="510" cy="570"/>
              </a:xfrm>
              <a:prstGeom prst="straightConnector1">
                <a:avLst/>
              </a:prstGeom>
              <a:noFill/>
              <a:ln w="38100">
                <a:solidFill>
                  <a:srgbClr val="000000"/>
                </a:solidFill>
                <a:round/>
                <a:headEnd/>
                <a:tailEnd/>
              </a:ln>
            </p:spPr>
          </p:cxnSp>
          <p:cxnSp>
            <p:nvCxnSpPr>
              <p:cNvPr id="21518" name="AutoShape 14"/>
              <p:cNvCxnSpPr>
                <a:cxnSpLocks noChangeShapeType="1"/>
              </p:cNvCxnSpPr>
              <p:nvPr/>
            </p:nvCxnSpPr>
            <p:spPr bwMode="auto">
              <a:xfrm>
                <a:off x="2580" y="7170"/>
                <a:ext cx="1110" cy="1065"/>
              </a:xfrm>
              <a:prstGeom prst="straightConnector1">
                <a:avLst/>
              </a:prstGeom>
              <a:noFill/>
              <a:ln w="38100">
                <a:solidFill>
                  <a:srgbClr val="000000"/>
                </a:solidFill>
                <a:round/>
                <a:headEnd/>
                <a:tailEnd/>
              </a:ln>
            </p:spPr>
          </p:cxnSp>
        </p:grpSp>
      </p:grpSp>
      <p:grpSp>
        <p:nvGrpSpPr>
          <p:cNvPr id="21519" name="Group 15"/>
          <p:cNvGrpSpPr>
            <a:grpSpLocks/>
          </p:cNvGrpSpPr>
          <p:nvPr/>
        </p:nvGrpSpPr>
        <p:grpSpPr bwMode="auto">
          <a:xfrm>
            <a:off x="2699792" y="1340768"/>
            <a:ext cx="2125985" cy="1659930"/>
            <a:chOff x="4695" y="6849"/>
            <a:chExt cx="2324" cy="1568"/>
          </a:xfrm>
        </p:grpSpPr>
        <p:sp>
          <p:nvSpPr>
            <p:cNvPr id="21520" name="Text Box 16"/>
            <p:cNvSpPr txBox="1">
              <a:spLocks noChangeArrowheads="1"/>
            </p:cNvSpPr>
            <p:nvPr/>
          </p:nvSpPr>
          <p:spPr bwMode="auto">
            <a:xfrm>
              <a:off x="4754" y="6902"/>
              <a:ext cx="2265" cy="15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1521" name="Group 17"/>
            <p:cNvGrpSpPr>
              <a:grpSpLocks/>
            </p:cNvGrpSpPr>
            <p:nvPr/>
          </p:nvGrpSpPr>
          <p:grpSpPr bwMode="auto">
            <a:xfrm>
              <a:off x="4751" y="7592"/>
              <a:ext cx="2027" cy="825"/>
              <a:chOff x="1425" y="7170"/>
              <a:chExt cx="2265" cy="1065"/>
            </a:xfrm>
          </p:grpSpPr>
          <p:cxnSp>
            <p:nvCxnSpPr>
              <p:cNvPr id="21522" name="AutoShape 18"/>
              <p:cNvCxnSpPr>
                <a:cxnSpLocks noChangeShapeType="1"/>
              </p:cNvCxnSpPr>
              <p:nvPr/>
            </p:nvCxnSpPr>
            <p:spPr bwMode="auto">
              <a:xfrm>
                <a:off x="1425" y="7365"/>
                <a:ext cx="645" cy="375"/>
              </a:xfrm>
              <a:prstGeom prst="straightConnector1">
                <a:avLst/>
              </a:prstGeom>
              <a:noFill/>
              <a:ln w="15875" cap="rnd">
                <a:solidFill>
                  <a:srgbClr val="000000"/>
                </a:solidFill>
                <a:prstDash val="sysDot"/>
                <a:round/>
                <a:headEnd/>
                <a:tailEnd/>
              </a:ln>
            </p:spPr>
          </p:cxnSp>
          <p:cxnSp>
            <p:nvCxnSpPr>
              <p:cNvPr id="21523" name="AutoShape 19"/>
              <p:cNvCxnSpPr>
                <a:cxnSpLocks noChangeShapeType="1"/>
              </p:cNvCxnSpPr>
              <p:nvPr/>
            </p:nvCxnSpPr>
            <p:spPr bwMode="auto">
              <a:xfrm flipV="1">
                <a:off x="2070" y="7170"/>
                <a:ext cx="510" cy="570"/>
              </a:xfrm>
              <a:prstGeom prst="straightConnector1">
                <a:avLst/>
              </a:prstGeom>
              <a:noFill/>
              <a:ln w="15875" cap="rnd">
                <a:solidFill>
                  <a:srgbClr val="000000"/>
                </a:solidFill>
                <a:prstDash val="sysDot"/>
                <a:round/>
                <a:headEnd/>
                <a:tailEnd/>
              </a:ln>
            </p:spPr>
          </p:cxnSp>
          <p:cxnSp>
            <p:nvCxnSpPr>
              <p:cNvPr id="21524" name="AutoShape 20"/>
              <p:cNvCxnSpPr>
                <a:cxnSpLocks noChangeShapeType="1"/>
              </p:cNvCxnSpPr>
              <p:nvPr/>
            </p:nvCxnSpPr>
            <p:spPr bwMode="auto">
              <a:xfrm>
                <a:off x="2580" y="7170"/>
                <a:ext cx="1110" cy="1065"/>
              </a:xfrm>
              <a:prstGeom prst="straightConnector1">
                <a:avLst/>
              </a:prstGeom>
              <a:noFill/>
              <a:ln w="15875" cap="rnd">
                <a:solidFill>
                  <a:srgbClr val="000000"/>
                </a:solidFill>
                <a:prstDash val="sysDot"/>
                <a:round/>
                <a:headEnd/>
                <a:tailEnd/>
              </a:ln>
            </p:spPr>
          </p:cxnSp>
        </p:grpSp>
        <p:grpSp>
          <p:nvGrpSpPr>
            <p:cNvPr id="21525" name="Group 21"/>
            <p:cNvGrpSpPr>
              <a:grpSpLocks/>
            </p:cNvGrpSpPr>
            <p:nvPr/>
          </p:nvGrpSpPr>
          <p:grpSpPr bwMode="auto">
            <a:xfrm rot="11013898">
              <a:off x="4712" y="6989"/>
              <a:ext cx="2265" cy="1065"/>
              <a:chOff x="1425" y="7170"/>
              <a:chExt cx="2265" cy="1065"/>
            </a:xfrm>
          </p:grpSpPr>
          <p:cxnSp>
            <p:nvCxnSpPr>
              <p:cNvPr id="21526" name="AutoShape 22"/>
              <p:cNvCxnSpPr>
                <a:cxnSpLocks noChangeShapeType="1"/>
              </p:cNvCxnSpPr>
              <p:nvPr/>
            </p:nvCxnSpPr>
            <p:spPr bwMode="auto">
              <a:xfrm>
                <a:off x="1425" y="7365"/>
                <a:ext cx="645" cy="375"/>
              </a:xfrm>
              <a:prstGeom prst="straightConnector1">
                <a:avLst/>
              </a:prstGeom>
              <a:noFill/>
              <a:ln w="15875">
                <a:solidFill>
                  <a:srgbClr val="000000"/>
                </a:solidFill>
                <a:round/>
                <a:headEnd/>
                <a:tailEnd/>
              </a:ln>
            </p:spPr>
          </p:cxnSp>
          <p:cxnSp>
            <p:nvCxnSpPr>
              <p:cNvPr id="21527" name="AutoShape 23"/>
              <p:cNvCxnSpPr>
                <a:cxnSpLocks noChangeShapeType="1"/>
              </p:cNvCxnSpPr>
              <p:nvPr/>
            </p:nvCxnSpPr>
            <p:spPr bwMode="auto">
              <a:xfrm flipV="1">
                <a:off x="2070" y="7170"/>
                <a:ext cx="510" cy="570"/>
              </a:xfrm>
              <a:prstGeom prst="straightConnector1">
                <a:avLst/>
              </a:prstGeom>
              <a:noFill/>
              <a:ln w="15875">
                <a:solidFill>
                  <a:srgbClr val="000000"/>
                </a:solidFill>
                <a:prstDash val="lgDashDot"/>
                <a:round/>
                <a:headEnd/>
                <a:tailEnd/>
              </a:ln>
            </p:spPr>
          </p:cxnSp>
          <p:cxnSp>
            <p:nvCxnSpPr>
              <p:cNvPr id="21528" name="AutoShape 24"/>
              <p:cNvCxnSpPr>
                <a:cxnSpLocks noChangeShapeType="1"/>
              </p:cNvCxnSpPr>
              <p:nvPr/>
            </p:nvCxnSpPr>
            <p:spPr bwMode="auto">
              <a:xfrm>
                <a:off x="2580" y="7170"/>
                <a:ext cx="1110" cy="1065"/>
              </a:xfrm>
              <a:prstGeom prst="straightConnector1">
                <a:avLst/>
              </a:prstGeom>
              <a:noFill/>
              <a:ln w="15875">
                <a:solidFill>
                  <a:srgbClr val="000000"/>
                </a:solidFill>
                <a:prstDash val="lgDashDotDot"/>
                <a:round/>
                <a:headEnd/>
                <a:tailEnd/>
              </a:ln>
            </p:spPr>
          </p:cxnSp>
        </p:grpSp>
        <p:grpSp>
          <p:nvGrpSpPr>
            <p:cNvPr id="21529" name="Group 25"/>
            <p:cNvGrpSpPr>
              <a:grpSpLocks/>
            </p:cNvGrpSpPr>
            <p:nvPr/>
          </p:nvGrpSpPr>
          <p:grpSpPr bwMode="auto">
            <a:xfrm rot="-2374467">
              <a:off x="4695" y="6849"/>
              <a:ext cx="2265" cy="1065"/>
              <a:chOff x="1425" y="7170"/>
              <a:chExt cx="2265" cy="1065"/>
            </a:xfrm>
          </p:grpSpPr>
          <p:cxnSp>
            <p:nvCxnSpPr>
              <p:cNvPr id="21530" name="AutoShape 26"/>
              <p:cNvCxnSpPr>
                <a:cxnSpLocks noChangeShapeType="1"/>
              </p:cNvCxnSpPr>
              <p:nvPr/>
            </p:nvCxnSpPr>
            <p:spPr bwMode="auto">
              <a:xfrm>
                <a:off x="1425" y="7365"/>
                <a:ext cx="645" cy="375"/>
              </a:xfrm>
              <a:prstGeom prst="straightConnector1">
                <a:avLst/>
              </a:prstGeom>
              <a:noFill/>
              <a:ln w="38100">
                <a:solidFill>
                  <a:srgbClr val="000000"/>
                </a:solidFill>
                <a:prstDash val="dash"/>
                <a:round/>
                <a:headEnd/>
                <a:tailEnd/>
              </a:ln>
            </p:spPr>
          </p:cxnSp>
          <p:cxnSp>
            <p:nvCxnSpPr>
              <p:cNvPr id="21531" name="AutoShape 27"/>
              <p:cNvCxnSpPr>
                <a:cxnSpLocks noChangeShapeType="1"/>
              </p:cNvCxnSpPr>
              <p:nvPr/>
            </p:nvCxnSpPr>
            <p:spPr bwMode="auto">
              <a:xfrm flipV="1">
                <a:off x="2070" y="7170"/>
                <a:ext cx="510" cy="570"/>
              </a:xfrm>
              <a:prstGeom prst="straightConnector1">
                <a:avLst/>
              </a:prstGeom>
              <a:noFill/>
              <a:ln w="38100">
                <a:solidFill>
                  <a:srgbClr val="000000"/>
                </a:solidFill>
                <a:prstDash val="dash"/>
                <a:round/>
                <a:headEnd/>
                <a:tailEnd/>
              </a:ln>
            </p:spPr>
          </p:cxnSp>
          <p:cxnSp>
            <p:nvCxnSpPr>
              <p:cNvPr id="21532" name="AutoShape 28"/>
              <p:cNvCxnSpPr>
                <a:cxnSpLocks noChangeShapeType="1"/>
              </p:cNvCxnSpPr>
              <p:nvPr/>
            </p:nvCxnSpPr>
            <p:spPr bwMode="auto">
              <a:xfrm>
                <a:off x="2580" y="7170"/>
                <a:ext cx="1110" cy="1065"/>
              </a:xfrm>
              <a:prstGeom prst="straightConnector1">
                <a:avLst/>
              </a:prstGeom>
              <a:noFill/>
              <a:ln w="38100">
                <a:solidFill>
                  <a:srgbClr val="000000"/>
                </a:solidFill>
                <a:prstDash val="dash"/>
                <a:round/>
                <a:headEnd/>
                <a:tailEnd/>
              </a:ln>
            </p:spPr>
          </p:cxnSp>
        </p:grpSp>
      </p:grpSp>
      <p:pic>
        <p:nvPicPr>
          <p:cNvPr id="37" name="image20.jpeg"/>
          <p:cNvPicPr/>
          <p:nvPr/>
        </p:nvPicPr>
        <p:blipFill>
          <a:blip r:embed="rId3" cstate="print"/>
          <a:stretch>
            <a:fillRect/>
          </a:stretch>
        </p:blipFill>
        <p:spPr>
          <a:xfrm>
            <a:off x="251520" y="3356992"/>
            <a:ext cx="4680520" cy="281595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DZ" sz="2000" b="1" dirty="0" err="1" smtClean="0">
                <a:latin typeface="Sakkal Majalla" panose="02000000000000000000" pitchFamily="2" charset="-78"/>
                <a:cs typeface="Sakkal Majalla" panose="02000000000000000000" pitchFamily="2" charset="-78"/>
              </a:rPr>
              <a:t>كارتوغرافيا</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p:cNvSpPr txBox="1"/>
          <p:nvPr/>
        </p:nvSpPr>
        <p:spPr>
          <a:xfrm>
            <a:off x="827584" y="1052736"/>
            <a:ext cx="6984776"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rtl="1"/>
            <a:r>
              <a:rPr lang="ar-DZ" sz="2000" b="1" dirty="0" err="1" smtClean="0">
                <a:latin typeface="Simplified Arabic" pitchFamily="18" charset="-78"/>
                <a:cs typeface="Simplified Arabic" pitchFamily="18" charset="-78"/>
              </a:rPr>
              <a:t>5.</a:t>
            </a:r>
            <a:r>
              <a:rPr lang="ar-DZ" sz="2000" b="1" dirty="0" smtClean="0">
                <a:latin typeface="Simplified Arabic" pitchFamily="18" charset="-78"/>
                <a:cs typeface="Simplified Arabic" pitchFamily="18" charset="-78"/>
              </a:rPr>
              <a:t> </a:t>
            </a:r>
            <a:r>
              <a:rPr lang="ar-SA" sz="2000" b="1" dirty="0" smtClean="0">
                <a:latin typeface="Simplified Arabic" pitchFamily="18" charset="-78"/>
                <a:cs typeface="Simplified Arabic" pitchFamily="18" charset="-78"/>
              </a:rPr>
              <a:t>متغير اللون البصرية  </a:t>
            </a:r>
            <a:r>
              <a:rPr lang="fr-FR" sz="2000" b="1" dirty="0" smtClean="0">
                <a:latin typeface="Simplified Arabic" pitchFamily="18" charset="-78"/>
                <a:cs typeface="Simplified Arabic" pitchFamily="18" charset="-78"/>
              </a:rPr>
              <a:t>. La variable visuelle de  couleur</a:t>
            </a:r>
            <a:endParaRPr lang="fr-FR" sz="2000" b="1" dirty="0">
              <a:solidFill>
                <a:srgbClr val="FF0000"/>
              </a:solidFill>
              <a:latin typeface="Simplified Arabic" pitchFamily="18" charset="-78"/>
              <a:cs typeface="Simplified Arabic" pitchFamily="18" charset="-78"/>
            </a:endParaRPr>
          </a:p>
        </p:txBody>
      </p:sp>
      <p:pic>
        <p:nvPicPr>
          <p:cNvPr id="10" name="image17.png"/>
          <p:cNvPicPr/>
          <p:nvPr/>
        </p:nvPicPr>
        <p:blipFill>
          <a:blip r:embed="rId3" cstate="print"/>
          <a:stretch>
            <a:fillRect/>
          </a:stretch>
        </p:blipFill>
        <p:spPr>
          <a:xfrm>
            <a:off x="1115616" y="1772816"/>
            <a:ext cx="6768752" cy="1998340"/>
          </a:xfrm>
          <a:prstGeom prst="rect">
            <a:avLst/>
          </a:prstGeom>
        </p:spPr>
      </p:pic>
      <p:sp>
        <p:nvSpPr>
          <p:cNvPr id="11" name="ZoneTexte 10"/>
          <p:cNvSpPr txBox="1"/>
          <p:nvPr/>
        </p:nvSpPr>
        <p:spPr>
          <a:xfrm>
            <a:off x="683568" y="4149080"/>
            <a:ext cx="7848872" cy="646331"/>
          </a:xfrm>
          <a:prstGeom prst="rect">
            <a:avLst/>
          </a:prstGeom>
          <a:noFill/>
        </p:spPr>
        <p:txBody>
          <a:bodyPr wrap="square" rtlCol="0">
            <a:spAutoFit/>
          </a:bodyPr>
          <a:lstStyle/>
          <a:p>
            <a:pPr algn="just" rtl="1"/>
            <a:r>
              <a:rPr lang="ar-SA" dirty="0" smtClean="0"/>
              <a:t>الألوان الأساسية هي الألوان الثلاثة الأحادية اللون وهي </a:t>
            </a:r>
            <a:r>
              <a:rPr lang="ar-SA" dirty="0" err="1" smtClean="0"/>
              <a:t>الأزرق </a:t>
            </a:r>
            <a:r>
              <a:rPr lang="ar-SA" dirty="0" smtClean="0"/>
              <a:t>– البنفسجي والأخضر والأحمر، وتسمى أيضًا الألوان الأساسية المضافة</a:t>
            </a:r>
            <a:r>
              <a:rPr lang="ar-DZ" dirty="0" err="1" smtClean="0"/>
              <a:t>.</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4788024" y="1978962"/>
            <a:ext cx="4104456"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SA" sz="2000" dirty="0" smtClean="0">
                <a:latin typeface="Simplified Arabic" pitchFamily="18" charset="-78"/>
                <a:cs typeface="Simplified Arabic" pitchFamily="18" charset="-78"/>
              </a:rPr>
              <a:t>يتم تعرف عليها عن طريق </a:t>
            </a:r>
            <a:r>
              <a:rPr lang="ar-SA" sz="2000" b="1" dirty="0" smtClean="0">
                <a:latin typeface="Simplified Arabic" pitchFamily="18" charset="-78"/>
                <a:cs typeface="Simplified Arabic" pitchFamily="18" charset="-78"/>
              </a:rPr>
              <a:t>تكبير أو تقليل حجم العنصر</a:t>
            </a:r>
            <a:r>
              <a:rPr lang="ar-SA" sz="2000" dirty="0" smtClean="0">
                <a:latin typeface="Simplified Arabic" pitchFamily="18" charset="-78"/>
                <a:cs typeface="Simplified Arabic" pitchFamily="18" charset="-78"/>
              </a:rPr>
              <a:t> الذي يشكل </a:t>
            </a:r>
            <a:r>
              <a:rPr lang="ar-SA" sz="2000" dirty="0" err="1" smtClean="0">
                <a:latin typeface="Simplified Arabic" pitchFamily="18" charset="-78"/>
                <a:cs typeface="Simplified Arabic" pitchFamily="18" charset="-78"/>
              </a:rPr>
              <a:t>الإطار.</a:t>
            </a:r>
            <a:r>
              <a:rPr lang="ar-SA" sz="2000" dirty="0" smtClean="0">
                <a:latin typeface="Simplified Arabic" pitchFamily="18" charset="-78"/>
                <a:cs typeface="Simplified Arabic" pitchFamily="18" charset="-78"/>
              </a:rPr>
              <a:t> على عكس الاختلاف حسب القيمة، والذي يتضمن تطور الأبيض والأسود، في تباين الحبيبات، تظل النسبة بين الأسود والأبيض </a:t>
            </a:r>
            <a:r>
              <a:rPr lang="ar-SA" sz="2000" dirty="0" err="1" smtClean="0">
                <a:latin typeface="Simplified Arabic" pitchFamily="18" charset="-78"/>
                <a:cs typeface="Simplified Arabic" pitchFamily="18" charset="-78"/>
              </a:rPr>
              <a:t>ثابتة.</a:t>
            </a:r>
            <a:r>
              <a:rPr lang="ar-SA" sz="2000" dirty="0" smtClean="0">
                <a:latin typeface="Simplified Arabic" pitchFamily="18" charset="-78"/>
                <a:cs typeface="Simplified Arabic" pitchFamily="18" charset="-78"/>
              </a:rPr>
              <a:t> ويهدف الاختلاف حسب البنية إلى الحفاظ على هذا التوازن </a:t>
            </a:r>
            <a:r>
              <a:rPr lang="ar-DZ" sz="2000"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(50% أسود </a:t>
            </a:r>
            <a:r>
              <a:rPr lang="ar-SA" sz="2000" dirty="0" err="1" smtClean="0">
                <a:latin typeface="Simplified Arabic" pitchFamily="18" charset="-78"/>
                <a:cs typeface="Simplified Arabic" pitchFamily="18" charset="-78"/>
              </a:rPr>
              <a:t>و50</a:t>
            </a:r>
            <a:r>
              <a:rPr lang="ar-SA" sz="2000" dirty="0" smtClean="0">
                <a:latin typeface="Simplified Arabic" pitchFamily="18" charset="-78"/>
                <a:cs typeface="Simplified Arabic" pitchFamily="18" charset="-78"/>
              </a:rPr>
              <a:t>% أبيض</a:t>
            </a:r>
            <a:r>
              <a:rPr lang="ar-SA" sz="2000" dirty="0" err="1" smtClean="0">
                <a:latin typeface="Simplified Arabic" pitchFamily="18" charset="-78"/>
                <a:cs typeface="Simplified Arabic" pitchFamily="18" charset="-78"/>
              </a:rPr>
              <a:t>).</a:t>
            </a:r>
            <a:r>
              <a:rPr lang="ar-SA" sz="2000" dirty="0" smtClean="0">
                <a:latin typeface="Simplified Arabic" pitchFamily="18" charset="-78"/>
                <a:cs typeface="Simplified Arabic" pitchFamily="18" charset="-78"/>
              </a:rPr>
              <a:t> هنا، عدد العناصر في الإطار هو الذي يختلف، وليس القيمة.</a:t>
            </a:r>
            <a:endParaRPr lang="fr-FR" sz="2000" dirty="0" smtClean="0">
              <a:latin typeface="Simplified Arabic" pitchFamily="18" charset="-78"/>
              <a:cs typeface="Simplified Arabic" pitchFamily="18" charset="-78"/>
            </a:endParaRPr>
          </a:p>
          <a:p>
            <a:pPr algn="just" rtl="1"/>
            <a:r>
              <a:rPr lang="ar-SA" sz="2000" dirty="0" smtClean="0">
                <a:latin typeface="Simplified Arabic" pitchFamily="18" charset="-78"/>
                <a:cs typeface="Simplified Arabic" pitchFamily="18" charset="-78"/>
              </a:rPr>
              <a:t>تعتبر متغيرة التركيب البنيوي بمثابة تكبير أو تصغير لحجم الخط أو النقطة داخل الرمز</a:t>
            </a:r>
            <a:r>
              <a:rPr lang="fr-FR" sz="2000" dirty="0" smtClean="0">
                <a:latin typeface="Simplified Arabic" pitchFamily="18" charset="-78"/>
                <a:cs typeface="Simplified Arabic" pitchFamily="18" charset="-78"/>
              </a:rPr>
              <a:t>.</a:t>
            </a:r>
            <a:r>
              <a:rPr lang="ar-SA" sz="2000" dirty="0" smtClean="0">
                <a:latin typeface="Simplified Arabic" pitchFamily="18" charset="-78"/>
                <a:cs typeface="Simplified Arabic" pitchFamily="18" charset="-78"/>
              </a:rPr>
              <a:t>و هي متغيرة مهمة جدا في تمثيل الظواهر التي تتطلب الانتقاء و التنظيم</a:t>
            </a:r>
            <a:endParaRPr lang="fr-FR" sz="2000" b="1" dirty="0">
              <a:latin typeface="Simplified Arabic" pitchFamily="18" charset="-78"/>
              <a:cs typeface="Simplified Arabic" pitchFamily="18" charset="-78"/>
            </a:endParaRPr>
          </a:p>
        </p:txBody>
      </p:sp>
      <p:sp>
        <p:nvSpPr>
          <p:cNvPr id="7" name="ZoneTexte 6"/>
          <p:cNvSpPr txBox="1"/>
          <p:nvPr/>
        </p:nvSpPr>
        <p:spPr>
          <a:xfrm>
            <a:off x="251520" y="1052736"/>
            <a:ext cx="8208912" cy="40011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buFontTx/>
              <a:buChar char="-"/>
            </a:pPr>
            <a:r>
              <a:rPr lang="ar-DZ" sz="2000" dirty="0" err="1" smtClean="0">
                <a:latin typeface="Simplified Arabic" pitchFamily="18" charset="-78"/>
                <a:cs typeface="Simplified Arabic" pitchFamily="18" charset="-78"/>
              </a:rPr>
              <a:t>6.</a:t>
            </a:r>
            <a:r>
              <a:rPr lang="ar-DZ" sz="2000"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متغير البنية البصرية   </a:t>
            </a:r>
            <a:r>
              <a:rPr lang="fr-FR" sz="2000" b="1" dirty="0" smtClean="0">
                <a:latin typeface="Simplified Arabic" pitchFamily="18" charset="-78"/>
                <a:cs typeface="Simplified Arabic" pitchFamily="18" charset="-78"/>
              </a:rPr>
              <a:t> Texture</a:t>
            </a:r>
            <a:r>
              <a:rPr lang="ar-SA" sz="2000" dirty="0" err="1" smtClean="0">
                <a:latin typeface="Simplified Arabic" pitchFamily="18" charset="-78"/>
                <a:cs typeface="Simplified Arabic" pitchFamily="18" charset="-78"/>
              </a:rPr>
              <a:t>:</a:t>
            </a:r>
            <a:r>
              <a:rPr lang="ar-SA" sz="2000" dirty="0" smtClean="0">
                <a:latin typeface="Simplified Arabic" pitchFamily="18" charset="-78"/>
                <a:cs typeface="Simplified Arabic" pitchFamily="18" charset="-78"/>
              </a:rPr>
              <a:t> </a:t>
            </a:r>
            <a:r>
              <a:rPr lang="fr-FR" sz="2000" b="1" dirty="0" smtClean="0">
                <a:latin typeface="Simplified Arabic" pitchFamily="18" charset="-78"/>
                <a:cs typeface="Simplified Arabic" pitchFamily="18" charset="-78"/>
              </a:rPr>
              <a:t>La variable visuelle de </a:t>
            </a:r>
            <a:r>
              <a:rPr lang="ar-SA" sz="2000" dirty="0" err="1" smtClean="0">
                <a:latin typeface="Simplified Arabic" pitchFamily="18" charset="-78"/>
                <a:cs typeface="Simplified Arabic" pitchFamily="18" charset="-78"/>
              </a:rPr>
              <a:t>:</a:t>
            </a:r>
            <a:endParaRPr lang="fr-FR" sz="2000" dirty="0">
              <a:latin typeface="Simplified Arabic" pitchFamily="18" charset="-78"/>
              <a:cs typeface="Simplified Arabic" pitchFamily="18" charset="-78"/>
            </a:endParaRPr>
          </a:p>
        </p:txBody>
      </p:sp>
      <p:pic>
        <p:nvPicPr>
          <p:cNvPr id="10" name="image19.jpeg"/>
          <p:cNvPicPr/>
          <p:nvPr/>
        </p:nvPicPr>
        <p:blipFill>
          <a:blip r:embed="rId3" cstate="print"/>
          <a:stretch>
            <a:fillRect/>
          </a:stretch>
        </p:blipFill>
        <p:spPr>
          <a:xfrm>
            <a:off x="179512" y="1772816"/>
            <a:ext cx="4392488" cy="4248472"/>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DZ" sz="2000" b="1" dirty="0" err="1" smtClean="0">
                <a:latin typeface="Sakkal Majalla" panose="02000000000000000000" pitchFamily="2" charset="-78"/>
                <a:cs typeface="Sakkal Majalla" panose="02000000000000000000" pitchFamily="2" charset="-78"/>
              </a:rPr>
              <a:t>كارتوغرافيا</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Image 9"/>
          <p:cNvPicPr/>
          <p:nvPr/>
        </p:nvPicPr>
        <p:blipFill>
          <a:blip r:embed="rId3" cstate="print"/>
          <a:srcRect/>
          <a:stretch>
            <a:fillRect/>
          </a:stretch>
        </p:blipFill>
        <p:spPr bwMode="auto">
          <a:xfrm>
            <a:off x="107504" y="814387"/>
            <a:ext cx="8208912" cy="52292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DZ" sz="2000" b="1" dirty="0" err="1" smtClean="0">
                <a:latin typeface="Sakkal Majalla" panose="02000000000000000000" pitchFamily="2" charset="-78"/>
                <a:cs typeface="Sakkal Majalla" panose="02000000000000000000" pitchFamily="2" charset="-78"/>
              </a:rPr>
              <a:t>كارتوغرافيا</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1259632" y="1772816"/>
            <a:ext cx="7056784"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DZ" sz="4400" dirty="0" smtClean="0">
                <a:solidFill>
                  <a:srgbClr val="FF0000"/>
                </a:solidFill>
              </a:rPr>
              <a:t>أنتهى الدرس </a:t>
            </a:r>
            <a:endParaRPr lang="fr-FR" sz="44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DZ" sz="2000" b="1" dirty="0" err="1" smtClean="0">
                <a:latin typeface="Sakkal Majalla" panose="02000000000000000000" pitchFamily="2" charset="-78"/>
                <a:cs typeface="Sakkal Majalla" panose="02000000000000000000" pitchFamily="2" charset="-78"/>
              </a:rPr>
              <a:t>كارتوغرافيا</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a:off x="72008" y="6309320"/>
            <a:ext cx="90364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a:xfrm>
            <a:off x="971600" y="1196752"/>
            <a:ext cx="7200800" cy="792088"/>
          </a:xfrm>
          <a:prstGeom prst="rect">
            <a:avLst/>
          </a:prstGeom>
          <a:solidFill>
            <a:schemeClr val="accent2">
              <a:lumMod val="20000"/>
              <a:lumOff val="80000"/>
            </a:schemeClr>
          </a:solidFill>
        </p:spPr>
        <p:txBody>
          <a:bodyPr/>
          <a:lstStyle/>
          <a:p>
            <a:pPr algn="ctr" rtl="1">
              <a:spcBef>
                <a:spcPct val="0"/>
              </a:spcBef>
              <a:defRPr/>
            </a:pPr>
            <a:r>
              <a:rPr kumimoji="0" lang="en-US" sz="2400" b="1" i="0" u="none" strike="noStrike" kern="1200" cap="none" spc="0" normalizeH="0" baseline="0" noProof="0" dirty="0" smtClean="0">
                <a:ln>
                  <a:noFill/>
                </a:ln>
                <a:solidFill>
                  <a:schemeClr val="accent4">
                    <a:lumMod val="10000"/>
                  </a:schemeClr>
                </a:solidFill>
                <a:effectLst/>
                <a:uLnTx/>
                <a:uFillTx/>
                <a:latin typeface="+mj-lt"/>
                <a:ea typeface="+mj-ea"/>
                <a:cs typeface="+mj-cs"/>
              </a:rPr>
              <a:t> </a:t>
            </a:r>
            <a:r>
              <a:rPr lang="ar-DZ" sz="2400" b="1" dirty="0" smtClean="0"/>
              <a:t>المبحث </a:t>
            </a:r>
            <a:r>
              <a:rPr lang="ar-DZ" sz="2400" b="1" dirty="0" err="1" smtClean="0"/>
              <a:t>الاول </a:t>
            </a:r>
            <a:r>
              <a:rPr kumimoji="0" lang="ar-DZ" sz="2400" b="0" i="0" u="none" strike="noStrike" kern="1200" cap="none" spc="0" normalizeH="0" baseline="0" noProof="0" dirty="0" err="1" smtClean="0">
                <a:ln>
                  <a:noFill/>
                </a:ln>
                <a:solidFill>
                  <a:schemeClr val="accent4">
                    <a:lumMod val="10000"/>
                  </a:schemeClr>
                </a:solidFill>
                <a:effectLst/>
                <a:uLnTx/>
                <a:uFillTx/>
                <a:latin typeface="+mj-lt"/>
                <a:ea typeface="+mj-ea"/>
                <a:cs typeface="+mj-cs"/>
              </a:rPr>
              <a:t>:</a:t>
            </a:r>
            <a:r>
              <a:rPr kumimoji="0" lang="ar-DZ" sz="2400" b="0" i="0" u="none" strike="noStrike" kern="1200" cap="none" spc="0" normalizeH="0" baseline="0" noProof="0" dirty="0" smtClean="0">
                <a:ln>
                  <a:noFill/>
                </a:ln>
                <a:solidFill>
                  <a:schemeClr val="accent4">
                    <a:lumMod val="10000"/>
                  </a:schemeClr>
                </a:solidFill>
                <a:effectLst/>
                <a:uLnTx/>
                <a:uFillTx/>
                <a:latin typeface="+mj-lt"/>
                <a:ea typeface="+mj-ea"/>
                <a:cs typeface="+mj-cs"/>
              </a:rPr>
              <a:t> </a:t>
            </a:r>
            <a:r>
              <a:rPr kumimoji="0" lang="ar-SA" sz="2400" b="1" i="0" u="none" strike="noStrike" kern="1200" cap="none" spc="0" normalizeH="0" baseline="0" noProof="0" dirty="0" smtClean="0">
                <a:ln>
                  <a:noFill/>
                </a:ln>
                <a:solidFill>
                  <a:schemeClr val="accent4">
                    <a:lumMod val="10000"/>
                  </a:schemeClr>
                </a:solidFill>
                <a:effectLst/>
                <a:uLnTx/>
                <a:uFillTx/>
                <a:latin typeface="+mj-lt"/>
                <a:ea typeface="+mj-ea"/>
                <a:cs typeface="+mj-cs"/>
              </a:rPr>
              <a:t> </a:t>
            </a:r>
            <a:r>
              <a:rPr lang="ar-DZ" sz="2400" b="1" dirty="0" smtClean="0"/>
              <a:t>مفاهيم اساسية عن الخريطة و علم الخرائط </a:t>
            </a:r>
            <a:r>
              <a:rPr lang="fr-FR" sz="2400" b="1" dirty="0" smtClean="0"/>
              <a:t>Introduction générale: notions de base</a:t>
            </a:r>
            <a:endParaRPr lang="fr-FR" sz="2400" dirty="0" smtClean="0"/>
          </a:p>
          <a:p>
            <a:pPr lvl="0" algn="ctr" rtl="1">
              <a:spcBef>
                <a:spcPct val="0"/>
              </a:spcBef>
              <a:defRPr/>
            </a:pPr>
            <a:endParaRPr lang="ar-DZ" sz="2400" b="1" dirty="0" smtClean="0"/>
          </a:p>
          <a:p>
            <a:pPr lvl="0" algn="ctr" rtl="1">
              <a:spcBef>
                <a:spcPct val="0"/>
              </a:spcBef>
              <a:defRPr/>
            </a:pPr>
            <a:endParaRPr lang="ar-DZ" sz="2400" b="1" dirty="0" smtClean="0"/>
          </a:p>
          <a:p>
            <a:pPr lvl="0" algn="ctr" rtl="1">
              <a:spcBef>
                <a:spcPct val="0"/>
              </a:spcBef>
              <a:defRPr/>
            </a:pPr>
            <a:r>
              <a:rPr lang="ar-DZ" sz="2400" b="1" dirty="0" smtClean="0"/>
              <a:t> </a:t>
            </a:r>
            <a:r>
              <a:rPr kumimoji="0" lang="fr-FR" sz="2400" b="0" i="0" u="none" strike="noStrike" kern="1200" cap="none" spc="0" normalizeH="0" baseline="0" noProof="0" dirty="0" smtClean="0">
                <a:ln>
                  <a:noFill/>
                </a:ln>
                <a:solidFill>
                  <a:schemeClr val="accent4">
                    <a:lumMod val="10000"/>
                  </a:schemeClr>
                </a:solidFill>
                <a:effectLst/>
                <a:uLnTx/>
                <a:uFillTx/>
                <a:latin typeface="+mj-lt"/>
                <a:ea typeface="+mj-ea"/>
                <a:cs typeface="+mj-cs"/>
              </a:rPr>
              <a:t/>
            </a:r>
            <a:br>
              <a:rPr kumimoji="0" lang="fr-FR" sz="2400" b="0" i="0" u="none" strike="noStrike" kern="1200" cap="none" spc="0" normalizeH="0" baseline="0" noProof="0" dirty="0" smtClean="0">
                <a:ln>
                  <a:noFill/>
                </a:ln>
                <a:solidFill>
                  <a:schemeClr val="accent4">
                    <a:lumMod val="10000"/>
                  </a:schemeClr>
                </a:solidFill>
                <a:effectLst/>
                <a:uLnTx/>
                <a:uFillTx/>
                <a:latin typeface="+mj-lt"/>
                <a:ea typeface="+mj-ea"/>
                <a:cs typeface="+mj-cs"/>
              </a:rPr>
            </a:br>
            <a:endParaRPr kumimoji="0" lang="en-US" sz="2400" b="0" i="0" u="none" strike="noStrike" kern="1200" cap="none" spc="0" normalizeH="0" baseline="0" noProof="0" dirty="0">
              <a:ln>
                <a:noFill/>
              </a:ln>
              <a:solidFill>
                <a:schemeClr val="accent4">
                  <a:lumMod val="10000"/>
                </a:schemeClr>
              </a:solidFill>
              <a:effectLst/>
              <a:uLnTx/>
              <a:uFillTx/>
              <a:latin typeface="+mj-lt"/>
              <a:ea typeface="+mj-ea"/>
              <a:cs typeface="+mj-cs"/>
            </a:endParaRPr>
          </a:p>
        </p:txBody>
      </p:sp>
      <p:sp>
        <p:nvSpPr>
          <p:cNvPr id="11" name="Oval 11"/>
          <p:cNvSpPr/>
          <p:nvPr/>
        </p:nvSpPr>
        <p:spPr>
          <a:xfrm>
            <a:off x="2915816" y="2060848"/>
            <a:ext cx="1758336" cy="1152128"/>
          </a:xfrm>
          <a:prstGeom prst="ellipse">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b="1" dirty="0" smtClean="0"/>
              <a:t>مفهوم علم </a:t>
            </a:r>
            <a:r>
              <a:rPr lang="ar-SA" b="1" dirty="0" err="1" smtClean="0"/>
              <a:t>الكارتوغرافيا</a:t>
            </a:r>
            <a:endParaRPr lang="ar-SA" b="1" dirty="0">
              <a:ln w="0"/>
              <a:solidFill>
                <a:srgbClr val="FF0000"/>
              </a:solidFill>
              <a:latin typeface="Sakkal Majalla" panose="02000000000000000000" pitchFamily="2" charset="-78"/>
              <a:cs typeface="Sakkal Majalla" panose="02000000000000000000" pitchFamily="2" charset="-78"/>
            </a:endParaRPr>
          </a:p>
        </p:txBody>
      </p:sp>
      <p:sp>
        <p:nvSpPr>
          <p:cNvPr id="13" name="ZoneTexte 12"/>
          <p:cNvSpPr txBox="1"/>
          <p:nvPr/>
        </p:nvSpPr>
        <p:spPr>
          <a:xfrm>
            <a:off x="179512" y="3356992"/>
            <a:ext cx="8748464" cy="2554545"/>
          </a:xfrm>
          <a:prstGeom prst="rect">
            <a:avLst/>
          </a:prstGeom>
          <a:solidFill>
            <a:schemeClr val="accent3">
              <a:lumMod val="40000"/>
              <a:lumOff val="60000"/>
            </a:schemeClr>
          </a:solidFill>
          <a:ln>
            <a:solidFill>
              <a:srgbClr val="92D050"/>
            </a:solidFill>
          </a:ln>
        </p:spPr>
        <p:txBody>
          <a:bodyPr wrap="square" rtlCol="0">
            <a:spAutoFit/>
          </a:bodyPr>
          <a:lstStyle/>
          <a:p>
            <a:pPr algn="r" rtl="1"/>
            <a:r>
              <a:rPr lang="ar-SA" sz="2000" dirty="0" err="1" smtClean="0">
                <a:latin typeface="Simplified Arabic" pitchFamily="18" charset="-78"/>
                <a:cs typeface="Simplified Arabic" pitchFamily="18" charset="-78"/>
              </a:rPr>
              <a:t>تتالف</a:t>
            </a:r>
            <a:r>
              <a:rPr lang="ar-SA" sz="2000" dirty="0" smtClean="0">
                <a:latin typeface="Simplified Arabic" pitchFamily="18" charset="-78"/>
                <a:cs typeface="Simplified Arabic" pitchFamily="18" charset="-78"/>
              </a:rPr>
              <a:t> كلمة </a:t>
            </a:r>
            <a:r>
              <a:rPr lang="ar-SA" sz="2000" dirty="0" err="1" smtClean="0">
                <a:latin typeface="Simplified Arabic" pitchFamily="18" charset="-78"/>
                <a:cs typeface="Simplified Arabic" pitchFamily="18" charset="-78"/>
              </a:rPr>
              <a:t>كارتوغرافيا</a:t>
            </a:r>
            <a:r>
              <a:rPr lang="ar-SA" sz="2000" dirty="0" smtClean="0">
                <a:latin typeface="Simplified Arabic" pitchFamily="18" charset="-78"/>
                <a:cs typeface="Simplified Arabic" pitchFamily="18" charset="-78"/>
              </a:rPr>
              <a:t> من مقطعين هما</a:t>
            </a:r>
            <a:r>
              <a:rPr lang="fr-FR" sz="2000" dirty="0" smtClean="0">
                <a:latin typeface="Simplified Arabic" pitchFamily="18" charset="-78"/>
                <a:cs typeface="Simplified Arabic" pitchFamily="18" charset="-78"/>
              </a:rPr>
              <a:t> carte </a:t>
            </a:r>
            <a:r>
              <a:rPr lang="ar-SA" sz="2000" dirty="0" smtClean="0">
                <a:latin typeface="Simplified Arabic" pitchFamily="18" charset="-78"/>
                <a:cs typeface="Simplified Arabic" pitchFamily="18" charset="-78"/>
              </a:rPr>
              <a:t>وتعني الخريطة و</a:t>
            </a:r>
            <a:r>
              <a:rPr lang="fr-FR" sz="2000" dirty="0" smtClean="0">
                <a:latin typeface="Simplified Arabic" pitchFamily="18" charset="-78"/>
                <a:cs typeface="Simplified Arabic" pitchFamily="18" charset="-78"/>
              </a:rPr>
              <a:t> </a:t>
            </a:r>
            <a:r>
              <a:rPr lang="fr-FR" sz="2000" dirty="0" err="1" smtClean="0">
                <a:latin typeface="Simplified Arabic" pitchFamily="18" charset="-78"/>
                <a:cs typeface="Simplified Arabic" pitchFamily="18" charset="-78"/>
              </a:rPr>
              <a:t>craphie</a:t>
            </a:r>
            <a:r>
              <a:rPr lang="fr-FR" sz="2000"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تعني </a:t>
            </a:r>
            <a:r>
              <a:rPr lang="ar-SA" sz="2000" dirty="0" err="1" smtClean="0">
                <a:latin typeface="Simplified Arabic" pitchFamily="18" charset="-78"/>
                <a:cs typeface="Simplified Arabic" pitchFamily="18" charset="-78"/>
              </a:rPr>
              <a:t>الرسم </a:t>
            </a:r>
            <a:r>
              <a:rPr lang="ar-SA" sz="2000" dirty="0" smtClean="0">
                <a:latin typeface="Simplified Arabic" pitchFamily="18" charset="-78"/>
                <a:cs typeface="Simplified Arabic" pitchFamily="18" charset="-78"/>
              </a:rPr>
              <a:t>، وبقيت مهمة </a:t>
            </a:r>
            <a:r>
              <a:rPr lang="ar-SA" sz="2000" dirty="0" err="1" smtClean="0">
                <a:latin typeface="Simplified Arabic" pitchFamily="18" charset="-78"/>
                <a:cs typeface="Simplified Arabic" pitchFamily="18" charset="-78"/>
              </a:rPr>
              <a:t>الكارتوغرافيا</a:t>
            </a:r>
            <a:r>
              <a:rPr lang="ar-SA" sz="2000" dirty="0" smtClean="0">
                <a:latin typeface="Simplified Arabic" pitchFamily="18" charset="-78"/>
                <a:cs typeface="Simplified Arabic" pitchFamily="18" charset="-78"/>
              </a:rPr>
              <a:t> تنحصر في وضع الخريطة</a:t>
            </a:r>
            <a:r>
              <a:rPr lang="ar-DZ" sz="2000" dirty="0" err="1" smtClean="0">
                <a:latin typeface="Simplified Arabic" pitchFamily="18" charset="-78"/>
                <a:cs typeface="Simplified Arabic" pitchFamily="18" charset="-78"/>
              </a:rPr>
              <a:t>.</a:t>
            </a:r>
            <a:endParaRPr lang="ar-DZ" sz="2000" dirty="0" smtClean="0">
              <a:latin typeface="Simplified Arabic" pitchFamily="18" charset="-78"/>
              <a:cs typeface="Simplified Arabic" pitchFamily="18" charset="-78"/>
            </a:endParaRPr>
          </a:p>
          <a:p>
            <a:pPr algn="r" rtl="1"/>
            <a:endParaRPr lang="ar-DZ" sz="2000" dirty="0" smtClean="0">
              <a:latin typeface="Simplified Arabic" pitchFamily="18" charset="-78"/>
              <a:cs typeface="Simplified Arabic" pitchFamily="18" charset="-78"/>
            </a:endParaRPr>
          </a:p>
          <a:p>
            <a:pPr algn="r" rtl="1"/>
            <a:r>
              <a:rPr lang="ar-SA" sz="2000" dirty="0" smtClean="0">
                <a:latin typeface="Simplified Arabic" pitchFamily="18" charset="-78"/>
                <a:cs typeface="Simplified Arabic" pitchFamily="18" charset="-78"/>
              </a:rPr>
              <a:t>يشير علم رسم </a:t>
            </a:r>
            <a:r>
              <a:rPr lang="ar-SA" sz="2000" dirty="0" err="1" smtClean="0">
                <a:latin typeface="Simplified Arabic" pitchFamily="18" charset="-78"/>
                <a:cs typeface="Simplified Arabic" pitchFamily="18" charset="-78"/>
              </a:rPr>
              <a:t>الخرائط  </a:t>
            </a:r>
            <a:r>
              <a:rPr lang="ar-SA" sz="2000" dirty="0" smtClean="0">
                <a:latin typeface="Simplified Arabic" pitchFamily="18" charset="-78"/>
                <a:cs typeface="Simplified Arabic" pitchFamily="18" charset="-78"/>
              </a:rPr>
              <a:t>( </a:t>
            </a:r>
            <a:r>
              <a:rPr lang="ar-SA" sz="2000" dirty="0" err="1" smtClean="0">
                <a:latin typeface="Simplified Arabic" pitchFamily="18" charset="-78"/>
                <a:cs typeface="Simplified Arabic" pitchFamily="18" charset="-78"/>
              </a:rPr>
              <a:t>الكارتوغرافيا</a:t>
            </a:r>
            <a:r>
              <a:rPr lang="ar-SA" sz="2000" dirty="0" smtClean="0">
                <a:latin typeface="Simplified Arabic" pitchFamily="18" charset="-78"/>
                <a:cs typeface="Simplified Arabic" pitchFamily="18" charset="-78"/>
              </a:rPr>
              <a:t>) إلى إنشاء الخرائط ودراستها، وهو يستخدم مجموعة من التقنيات المستخدمة لإنتاج </a:t>
            </a:r>
            <a:r>
              <a:rPr lang="ar-SA" sz="2000" dirty="0" err="1" smtClean="0">
                <a:latin typeface="Simplified Arabic" pitchFamily="18" charset="-78"/>
                <a:cs typeface="Simplified Arabic" pitchFamily="18" charset="-78"/>
              </a:rPr>
              <a:t>الخرائط.</a:t>
            </a:r>
            <a:r>
              <a:rPr lang="ar-SA" sz="2000" dirty="0" smtClean="0">
                <a:latin typeface="Simplified Arabic" pitchFamily="18" charset="-78"/>
                <a:cs typeface="Simplified Arabic" pitchFamily="18" charset="-78"/>
              </a:rPr>
              <a:t> وهو يشكل إحدى الوسائل المميزة للتحليل والتواصل في الجغرافيا، فهو يعمل على فهم أفضل للفضاء والأقاليم والمناظر الطبيعية، كما أنه يستخدم في علوم </a:t>
            </a:r>
            <a:r>
              <a:rPr lang="ar-SA" sz="2000" dirty="0" err="1" smtClean="0">
                <a:latin typeface="Simplified Arabic" pitchFamily="18" charset="-78"/>
                <a:cs typeface="Simplified Arabic" pitchFamily="18" charset="-78"/>
              </a:rPr>
              <a:t>الديموغرافيا</a:t>
            </a:r>
            <a:r>
              <a:rPr lang="ar-SA" sz="2000" dirty="0" smtClean="0">
                <a:latin typeface="Simplified Arabic" pitchFamily="18" charset="-78"/>
                <a:cs typeface="Simplified Arabic" pitchFamily="18" charset="-78"/>
              </a:rPr>
              <a:t> والاقتصاد بهدف تقديم قراءة مكانية للظواهر.</a:t>
            </a:r>
            <a:endParaRPr lang="fr-FR" sz="2000" dirty="0" smtClean="0">
              <a:latin typeface="Simplified Arabic" pitchFamily="18" charset="-78"/>
              <a:cs typeface="Simplified Arabic" pitchFamily="18" charset="-78"/>
            </a:endParaRPr>
          </a:p>
          <a:p>
            <a:pPr algn="r" rtl="1"/>
            <a:endParaRPr lang="fr-FR" sz="2000" dirty="0">
              <a:latin typeface="Simplified Arabic" pitchFamily="18" charset="-78"/>
              <a:cs typeface="Simplified Arabic" pitchFamily="18" charset="-78"/>
            </a:endParaRPr>
          </a:p>
        </p:txBody>
      </p:sp>
      <p:sp>
        <p:nvSpPr>
          <p:cNvPr id="16" name="Flèche en arc 15"/>
          <p:cNvSpPr/>
          <p:nvPr/>
        </p:nvSpPr>
        <p:spPr>
          <a:xfrm rot="4612356">
            <a:off x="4594064" y="2298936"/>
            <a:ext cx="936104" cy="9361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2" name="Groupe 11"/>
          <p:cNvGrpSpPr/>
          <p:nvPr/>
        </p:nvGrpSpPr>
        <p:grpSpPr>
          <a:xfrm>
            <a:off x="251520" y="6360368"/>
            <a:ext cx="8892480" cy="381000"/>
            <a:chOff x="251520" y="6360368"/>
            <a:chExt cx="8892480" cy="381000"/>
          </a:xfrm>
        </p:grpSpPr>
        <p:sp>
          <p:nvSpPr>
            <p:cNvPr id="14" name="Rectangle 13"/>
            <p:cNvSpPr>
              <a:spLocks/>
            </p:cNvSpPr>
            <p:nvPr/>
          </p:nvSpPr>
          <p:spPr>
            <a:xfrm>
              <a:off x="251520" y="6360368"/>
              <a:ext cx="889248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DZ" sz="1400" dirty="0" smtClean="0">
                  <a:solidFill>
                    <a:srgbClr val="000000"/>
                  </a:solidFill>
                  <a:effectLst/>
                  <a:latin typeface="Simplified Arabic" pitchFamily="18" charset="-78"/>
                  <a:ea typeface="Calibri" panose="020F0502020204030204" pitchFamily="34" charset="0"/>
                  <a:cs typeface="Simplified Arabic" pitchFamily="18" charset="-78"/>
                </a:rPr>
                <a:t>جامعة العربي بن مهيدي  ام البواقي         معهد تسيير التقنيات الحضري</a:t>
              </a:r>
              <a:r>
                <a:rPr lang="ar-DZ" sz="1400" dirty="0" smtClean="0">
                  <a:solidFill>
                    <a:srgbClr val="000000"/>
                  </a:solidFill>
                  <a:latin typeface="Simplified Arabic" pitchFamily="18" charset="-78"/>
                  <a:ea typeface="Calibri" panose="020F0502020204030204" pitchFamily="34" charset="0"/>
                  <a:cs typeface="Simplified Arabic" pitchFamily="18" charset="-78"/>
                </a:rPr>
                <a:t>ة      الدكتورة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بوستي</a:t>
              </a:r>
              <a:r>
                <a:rPr lang="ar-DZ" sz="1400" dirty="0" smtClean="0">
                  <a:solidFill>
                    <a:srgbClr val="000000"/>
                  </a:solidFill>
                  <a:latin typeface="Simplified Arabic" pitchFamily="18" charset="-78"/>
                  <a:ea typeface="Calibri" panose="020F0502020204030204" pitchFamily="34" charset="0"/>
                  <a:cs typeface="Simplified Arabic" pitchFamily="18" charset="-78"/>
                </a:rPr>
                <a:t>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صندرة</a:t>
              </a:r>
              <a:r>
                <a:rPr lang="ar-DZ" sz="1400" dirty="0" smtClean="0">
                  <a:solidFill>
                    <a:srgbClr val="000000"/>
                  </a:solidFill>
                  <a:latin typeface="Simplified Arabic" pitchFamily="18" charset="-78"/>
                  <a:ea typeface="Calibri" panose="020F0502020204030204" pitchFamily="34" charset="0"/>
                  <a:cs typeface="Simplified Arabic" pitchFamily="18" charset="-78"/>
                </a:rPr>
                <a:t>          تسيير المدن   </a:t>
              </a:r>
              <a:endParaRPr lang="en-US" sz="1100" dirty="0">
                <a:effectLst/>
                <a:latin typeface="Simplified Arabic" pitchFamily="18" charset="-78"/>
                <a:ea typeface="Calibri" panose="020F0502020204030204" pitchFamily="34" charset="0"/>
                <a:cs typeface="Simplified Arabic" pitchFamily="18" charset="-78"/>
              </a:endParaRPr>
            </a:p>
          </p:txBody>
        </p:sp>
        <p:sp>
          <p:nvSpPr>
            <p:cNvPr id="15" name="ZoneTexte 14"/>
            <p:cNvSpPr txBox="1"/>
            <p:nvPr/>
          </p:nvSpPr>
          <p:spPr>
            <a:xfrm>
              <a:off x="971600" y="6381328"/>
              <a:ext cx="1440160" cy="338554"/>
            </a:xfrm>
            <a:prstGeom prst="rect">
              <a:avLst/>
            </a:prstGeom>
            <a:noFill/>
          </p:spPr>
          <p:txBody>
            <a:bodyPr wrap="square" rtlCol="0">
              <a:spAutoFit/>
            </a:bodyPr>
            <a:lstStyle/>
            <a:p>
              <a:r>
                <a:rPr lang="fr-FR" sz="1600" dirty="0" smtClean="0">
                  <a:latin typeface="Simplified Arabic" pitchFamily="18" charset="-78"/>
                  <a:cs typeface="Simplified Arabic" pitchFamily="18" charset="-78"/>
                </a:rPr>
                <a:t>GTU L2 </a:t>
              </a:r>
              <a:endParaRPr lang="fr-FR" sz="1600" dirty="0">
                <a:latin typeface="Simplified Arabic" pitchFamily="18" charset="-78"/>
                <a:cs typeface="Simplified Arabic" pitchFamily="18" charset="-78"/>
              </a:endParaRPr>
            </a:p>
          </p:txBody>
        </p:sp>
      </p:grpSp>
    </p:spTree>
    <p:custDataLst>
      <p:tags r:id="rId1"/>
    </p:custDataLst>
  </p:cSld>
  <p:clrMapOvr>
    <a:masterClrMapping/>
  </p:clrMapOvr>
  <p:transition advTm="76628">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DZ" sz="2000" b="1" dirty="0" err="1" smtClean="0">
                <a:latin typeface="Sakkal Majalla" panose="02000000000000000000" pitchFamily="2" charset="-78"/>
                <a:cs typeface="Sakkal Majalla" panose="02000000000000000000" pitchFamily="2" charset="-78"/>
              </a:rPr>
              <a:t>كارتوغرافيا</a:t>
            </a:r>
            <a:r>
              <a:rPr lang="ar-DZ" sz="2000" b="1"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a:off x="251520" y="6309320"/>
            <a:ext cx="878497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15616" y="908720"/>
            <a:ext cx="6408712" cy="461665"/>
          </a:xfrm>
          <a:prstGeom prst="rect">
            <a:avLst/>
          </a:prstGeom>
          <a:solidFill>
            <a:schemeClr val="accent6">
              <a:lumMod val="75000"/>
            </a:schemeClr>
          </a:solidFill>
          <a:ln>
            <a:solidFill>
              <a:srgbClr val="002060"/>
            </a:solidFill>
          </a:ln>
        </p:spPr>
        <p:txBody>
          <a:bodyPr wrap="square">
            <a:spAutoFit/>
          </a:bodyPr>
          <a:lstStyle/>
          <a:p>
            <a:pPr algn="ctr" rtl="1"/>
            <a:r>
              <a:rPr lang="ar-DZ" sz="2400" b="1" dirty="0" smtClean="0">
                <a:solidFill>
                  <a:schemeClr val="accent4">
                    <a:lumMod val="10000"/>
                  </a:schemeClr>
                </a:solidFill>
                <a:latin typeface="Simplified Arabic" pitchFamily="18" charset="-78"/>
                <a:cs typeface="Simplified Arabic" pitchFamily="18" charset="-78"/>
              </a:rPr>
              <a:t>تعريف الخريطة </a:t>
            </a:r>
            <a:r>
              <a:rPr lang="fr-FR" sz="2400" b="1" dirty="0" smtClean="0"/>
              <a:t>Définition de la carte</a:t>
            </a:r>
            <a:r>
              <a:rPr lang="ar-DZ" sz="2400" b="1" dirty="0" smtClean="0"/>
              <a:t> </a:t>
            </a:r>
            <a:endParaRPr lang="fr-FR" sz="2400" dirty="0">
              <a:solidFill>
                <a:schemeClr val="accent4">
                  <a:lumMod val="10000"/>
                </a:schemeClr>
              </a:solidFill>
              <a:latin typeface="Simplified Arabic" pitchFamily="18" charset="-78"/>
              <a:cs typeface="Simplified Arabic" pitchFamily="18" charset="-78"/>
            </a:endParaRPr>
          </a:p>
        </p:txBody>
      </p:sp>
      <p:sp>
        <p:nvSpPr>
          <p:cNvPr id="8" name="Rectangle à coins arrondis 7"/>
          <p:cNvSpPr/>
          <p:nvPr/>
        </p:nvSpPr>
        <p:spPr>
          <a:xfrm>
            <a:off x="5220072" y="1700808"/>
            <a:ext cx="3240360" cy="41764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fontAlgn="base">
              <a:spcBef>
                <a:spcPct val="0"/>
              </a:spcBef>
              <a:spcAft>
                <a:spcPct val="0"/>
              </a:spcAft>
              <a:buFontTx/>
              <a:buChar char="•"/>
            </a:pPr>
            <a:r>
              <a:rPr lang="ar-SA" sz="1600" b="1" dirty="0" smtClean="0">
                <a:solidFill>
                  <a:srgbClr val="000000"/>
                </a:solidFill>
                <a:latin typeface="Simplified Arabic" pitchFamily="18" charset="-78"/>
                <a:ea typeface="Times New Roman" pitchFamily="18" charset="0"/>
                <a:cs typeface="Simplified Arabic" pitchFamily="18" charset="-78"/>
              </a:rPr>
              <a:t>هي اسقاط أفق لمنطقة ما سواء كانت صغيرٌة أم كبيرٌة المساحة بنسبة معينٌة بمقياٌس رسم معينٌ</a:t>
            </a:r>
            <a:r>
              <a:rPr lang="fr-FR" sz="1600" b="1" dirty="0" smtClean="0">
                <a:solidFill>
                  <a:srgbClr val="000000"/>
                </a:solidFill>
                <a:latin typeface="Simplified Arabic" pitchFamily="18" charset="-78"/>
                <a:ea typeface="Times New Roman" pitchFamily="18" charset="0"/>
                <a:cs typeface="Simplified Arabic" pitchFamily="18" charset="-78"/>
              </a:rPr>
              <a:t>.</a:t>
            </a:r>
            <a:endParaRPr lang="fr-FR" sz="1400" b="1" dirty="0" smtClean="0">
              <a:solidFill>
                <a:schemeClr val="tx1"/>
              </a:solidFill>
              <a:latin typeface="Simplified Arabic" pitchFamily="18" charset="-78"/>
              <a:ea typeface="Times New Roman" pitchFamily="18" charset="0"/>
              <a:cs typeface="Simplified Arabic" pitchFamily="18" charset="-78"/>
            </a:endParaRPr>
          </a:p>
          <a:p>
            <a:pPr lvl="0" algn="justLow" rtl="1" eaLnBrk="0" fontAlgn="base" hangingPunct="0">
              <a:spcBef>
                <a:spcPct val="0"/>
              </a:spcBef>
              <a:spcAft>
                <a:spcPct val="0"/>
              </a:spcAft>
              <a:buFontTx/>
              <a:buChar char="•"/>
            </a:pPr>
            <a:r>
              <a:rPr lang="ar-DZ" sz="1600" b="1" dirty="0" smtClean="0">
                <a:solidFill>
                  <a:srgbClr val="000000"/>
                </a:solidFill>
                <a:latin typeface="Simplified Arabic" pitchFamily="18" charset="-78"/>
                <a:ea typeface="Times New Roman" pitchFamily="18" charset="0"/>
                <a:cs typeface="Simplified Arabic" pitchFamily="18" charset="-78"/>
              </a:rPr>
              <a:t>لجنة رسم الخرائط </a:t>
            </a:r>
            <a:r>
              <a:rPr lang="ar-DZ" sz="1600" b="1" dirty="0" err="1" smtClean="0">
                <a:solidFill>
                  <a:srgbClr val="000000"/>
                </a:solidFill>
                <a:latin typeface="Simplified Arabic" pitchFamily="18" charset="-78"/>
                <a:ea typeface="Times New Roman" pitchFamily="18" charset="0"/>
                <a:cs typeface="Simplified Arabic" pitchFamily="18" charset="-78"/>
              </a:rPr>
              <a:t>الفرنسية </a:t>
            </a:r>
            <a:r>
              <a:rPr lang="ar-DZ" sz="1600" b="1" dirty="0" smtClean="0">
                <a:solidFill>
                  <a:srgbClr val="000000"/>
                </a:solidFill>
                <a:latin typeface="Simplified Arabic" pitchFamily="18" charset="-78"/>
                <a:ea typeface="Times New Roman" pitchFamily="18" charset="0"/>
                <a:cs typeface="Simplified Arabic" pitchFamily="18" charset="-78"/>
              </a:rPr>
              <a:t>(1966): الخريطة </a:t>
            </a:r>
            <a:r>
              <a:rPr lang="ar-DZ" sz="1600" b="1" dirty="0" err="1" smtClean="0">
                <a:solidFill>
                  <a:srgbClr val="000000"/>
                </a:solidFill>
                <a:latin typeface="Simplified Arabic" pitchFamily="18" charset="-78"/>
                <a:ea typeface="Times New Roman" pitchFamily="18" charset="0"/>
                <a:cs typeface="Simplified Arabic" pitchFamily="18" charset="-78"/>
              </a:rPr>
              <a:t>هي </a:t>
            </a:r>
            <a:r>
              <a:rPr lang="ar-DZ" sz="1600" b="1" dirty="0" smtClean="0">
                <a:solidFill>
                  <a:srgbClr val="000000"/>
                </a:solidFill>
                <a:latin typeface="Simplified Arabic" pitchFamily="18" charset="-78"/>
                <a:ea typeface="Times New Roman" pitchFamily="18" charset="0"/>
                <a:cs typeface="Simplified Arabic" pitchFamily="18" charset="-78"/>
              </a:rPr>
              <a:t>"تمثيل الهندسة التقليدية، في المواضع النسبية، للظواهر الملموسة أو مجردة، قابلة للترجمة في الفضاء.</a:t>
            </a:r>
          </a:p>
          <a:p>
            <a:pPr algn="justLow" rtl="1" eaLnBrk="0" fontAlgn="base" hangingPunct="0">
              <a:spcBef>
                <a:spcPct val="0"/>
              </a:spcBef>
              <a:spcAft>
                <a:spcPct val="0"/>
              </a:spcAft>
              <a:buFontTx/>
              <a:buChar char="•"/>
            </a:pPr>
            <a:r>
              <a:rPr lang="ar-DZ" sz="1400" b="1" dirty="0" smtClean="0">
                <a:solidFill>
                  <a:schemeClr val="tx1"/>
                </a:solidFill>
                <a:latin typeface="Simplified Arabic" pitchFamily="18" charset="-78"/>
                <a:cs typeface="Simplified Arabic" pitchFamily="18" charset="-78"/>
              </a:rPr>
              <a:t>حسب </a:t>
            </a:r>
            <a:r>
              <a:rPr lang="ar-MA" sz="1400" b="1" dirty="0" smtClean="0">
                <a:solidFill>
                  <a:schemeClr val="tx1"/>
                </a:solidFill>
                <a:latin typeface="Simplified Arabic" pitchFamily="18" charset="-78"/>
                <a:cs typeface="Simplified Arabic" pitchFamily="18" charset="-78"/>
              </a:rPr>
              <a:t> </a:t>
            </a:r>
            <a:r>
              <a:rPr lang="fr-FR" sz="1400" b="1" dirty="0" err="1" smtClean="0">
                <a:solidFill>
                  <a:schemeClr val="tx1"/>
                </a:solidFill>
                <a:latin typeface="Simplified Arabic" pitchFamily="18" charset="-78"/>
                <a:cs typeface="Simplified Arabic" pitchFamily="18" charset="-78"/>
              </a:rPr>
              <a:t>Cotirobère</a:t>
            </a:r>
            <a:r>
              <a:rPr lang="ar-MA" sz="1400" b="1" dirty="0" smtClean="0">
                <a:solidFill>
                  <a:schemeClr val="tx1"/>
                </a:solidFill>
                <a:latin typeface="Simplified Arabic" pitchFamily="18" charset="-78"/>
                <a:cs typeface="Simplified Arabic" pitchFamily="18" charset="-78"/>
              </a:rPr>
              <a:t> : فالخريطة هي التمثيل بمقياس مصغر لمجموع أو جزء من سطح الأرض، أما التصاميم فهي تمثيل بناية أو مجموع من البنايات و مجال و حديقة بإسقاط أفقي، لهذا فإن التعريفان يميزان بين الخريطة و التصميم حسب المقياس و نسبة المجال </a:t>
            </a:r>
            <a:r>
              <a:rPr lang="ar-MA" sz="1400" b="1" dirty="0" err="1" smtClean="0">
                <a:solidFill>
                  <a:schemeClr val="tx1"/>
                </a:solidFill>
                <a:latin typeface="Simplified Arabic" pitchFamily="18" charset="-78"/>
                <a:cs typeface="Simplified Arabic" pitchFamily="18" charset="-78"/>
              </a:rPr>
              <a:t>المدروسة .</a:t>
            </a:r>
            <a:endParaRPr lang="fr-FR" sz="1400" b="1" dirty="0" smtClean="0">
              <a:solidFill>
                <a:schemeClr val="tx1"/>
              </a:solidFill>
              <a:latin typeface="Simplified Arabic" pitchFamily="18" charset="-78"/>
              <a:cs typeface="Simplified Arabic" pitchFamily="18" charset="-78"/>
            </a:endParaRPr>
          </a:p>
          <a:p>
            <a:pPr lvl="0" algn="justLow" rtl="1" eaLnBrk="0" fontAlgn="base" hangingPunct="0">
              <a:spcBef>
                <a:spcPct val="0"/>
              </a:spcBef>
              <a:spcAft>
                <a:spcPct val="0"/>
              </a:spcAft>
              <a:buFontTx/>
              <a:buChar char="•"/>
            </a:pPr>
            <a:endParaRPr lang="ar-DZ" sz="2000" b="1" dirty="0" smtClean="0">
              <a:solidFill>
                <a:schemeClr val="tx1"/>
              </a:solidFill>
              <a:latin typeface="Simplified Arabic" pitchFamily="18" charset="-78"/>
              <a:cs typeface="Simplified Arabic" pitchFamily="18" charset="-78"/>
            </a:endParaRPr>
          </a:p>
          <a:p>
            <a:pPr algn="ctr"/>
            <a:endParaRPr lang="fr-FR" sz="1600" b="1" dirty="0">
              <a:latin typeface="Simplified Arabic" pitchFamily="18" charset="-78"/>
              <a:cs typeface="Simplified Arabic" pitchFamily="18" charset="-78"/>
            </a:endParaRPr>
          </a:p>
        </p:txBody>
      </p:sp>
      <p:sp>
        <p:nvSpPr>
          <p:cNvPr id="10" name="Rectangle à coins arrondis 9"/>
          <p:cNvSpPr/>
          <p:nvPr/>
        </p:nvSpPr>
        <p:spPr>
          <a:xfrm>
            <a:off x="395536" y="1628800"/>
            <a:ext cx="4680520" cy="424847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DZ" b="1" dirty="0" smtClean="0">
                <a:solidFill>
                  <a:schemeClr val="tx1"/>
                </a:solidFill>
              </a:rPr>
              <a:t>ال</a:t>
            </a:r>
            <a:r>
              <a:rPr lang="ar-SA" b="1" dirty="0" smtClean="0">
                <a:solidFill>
                  <a:schemeClr val="tx1"/>
                </a:solidFill>
              </a:rPr>
              <a:t>خريطة هي تمثيل مصغر لسطح الأرض أو لجزء منه على شكل مستو أي عبارة</a:t>
            </a:r>
            <a:r>
              <a:rPr lang="ar-DZ" b="1" dirty="0" smtClean="0">
                <a:solidFill>
                  <a:schemeClr val="tx1"/>
                </a:solidFill>
              </a:rPr>
              <a:t>   عن </a:t>
            </a:r>
            <a:r>
              <a:rPr lang="ar-SA" b="1" dirty="0" smtClean="0">
                <a:solidFill>
                  <a:schemeClr val="tx1"/>
                </a:solidFill>
              </a:rPr>
              <a:t>تمثيل</a:t>
            </a:r>
            <a:r>
              <a:rPr lang="fr-FR" b="1" dirty="0" smtClean="0">
                <a:solidFill>
                  <a:schemeClr val="tx1"/>
                </a:solidFill>
              </a:rPr>
              <a:t> </a:t>
            </a:r>
            <a:r>
              <a:rPr lang="ar-DZ" b="1" dirty="0" smtClean="0">
                <a:solidFill>
                  <a:schemeClr val="tx1"/>
                </a:solidFill>
              </a:rPr>
              <a:t>  </a:t>
            </a:r>
            <a:r>
              <a:rPr lang="ar-SA" b="1" u="sng" dirty="0" smtClean="0">
                <a:solidFill>
                  <a:schemeClr val="tx1"/>
                </a:solidFill>
                <a:hlinkClick r:id="rId3" tooltip="بعد"/>
              </a:rPr>
              <a:t>الأبعاد</a:t>
            </a:r>
            <a:r>
              <a:rPr lang="fr-FR" b="1" dirty="0" smtClean="0">
                <a:solidFill>
                  <a:schemeClr val="tx1"/>
                </a:solidFill>
              </a:rPr>
              <a:t> </a:t>
            </a:r>
            <a:r>
              <a:rPr lang="ar-SA" b="1" u="sng" dirty="0" smtClean="0">
                <a:solidFill>
                  <a:schemeClr val="tx1"/>
                </a:solidFill>
                <a:hlinkClick r:id="rId4" tooltip="مسافة"/>
              </a:rPr>
              <a:t>والمسافات</a:t>
            </a:r>
            <a:r>
              <a:rPr lang="fr-FR" b="1" dirty="0" smtClean="0">
                <a:solidFill>
                  <a:schemeClr val="tx1"/>
                </a:solidFill>
              </a:rPr>
              <a:t> </a:t>
            </a:r>
            <a:r>
              <a:rPr lang="ar-SA" b="1" u="sng" dirty="0" smtClean="0">
                <a:solidFill>
                  <a:schemeClr val="tx1"/>
                </a:solidFill>
                <a:latin typeface="Simplified Arabic" pitchFamily="18" charset="-78"/>
                <a:cs typeface="Simplified Arabic" pitchFamily="18" charset="-78"/>
                <a:hlinkClick r:id="rId5" tooltip="مساحة"/>
              </a:rPr>
              <a:t>والمساحات</a:t>
            </a:r>
            <a:r>
              <a:rPr lang="fr-FR" b="1" dirty="0" smtClean="0">
                <a:solidFill>
                  <a:schemeClr val="tx1"/>
                </a:solidFill>
              </a:rPr>
              <a:t> </a:t>
            </a:r>
            <a:r>
              <a:rPr lang="ar-SA" b="1" dirty="0" smtClean="0">
                <a:solidFill>
                  <a:schemeClr val="tx1"/>
                </a:solidFill>
              </a:rPr>
              <a:t>المأخوذة في الطبيعة على الورق</a:t>
            </a:r>
            <a:r>
              <a:rPr lang="fr-FR" b="1" dirty="0" smtClean="0">
                <a:solidFill>
                  <a:schemeClr val="tx1"/>
                </a:solidFill>
              </a:rPr>
              <a:t> </a:t>
            </a:r>
            <a:r>
              <a:rPr lang="ar-SA" b="1" u="sng" dirty="0" smtClean="0">
                <a:solidFill>
                  <a:schemeClr val="tx1"/>
                </a:solidFill>
                <a:hlinkClick r:id="rId6" tooltip="مقياس الرسم"/>
              </a:rPr>
              <a:t>بمقياس رسم</a:t>
            </a:r>
            <a:r>
              <a:rPr lang="fr-FR" b="1" dirty="0" smtClean="0">
                <a:solidFill>
                  <a:schemeClr val="tx1"/>
                </a:solidFill>
              </a:rPr>
              <a:t> </a:t>
            </a:r>
            <a:r>
              <a:rPr lang="ar-SA" b="1" dirty="0" smtClean="0">
                <a:solidFill>
                  <a:schemeClr val="tx1"/>
                </a:solidFill>
              </a:rPr>
              <a:t>مناسب بحسب الغرض من</a:t>
            </a:r>
            <a:r>
              <a:rPr lang="fr-FR" b="1" dirty="0" smtClean="0">
                <a:solidFill>
                  <a:schemeClr val="tx1"/>
                </a:solidFill>
              </a:rPr>
              <a:t> </a:t>
            </a:r>
            <a:r>
              <a:rPr lang="ar-SA" b="1" u="sng" dirty="0" err="1" smtClean="0">
                <a:solidFill>
                  <a:schemeClr val="tx1"/>
                </a:solidFill>
                <a:hlinkClick r:id="rId7" tooltip="خريطة"/>
              </a:rPr>
              <a:t>الخريطة</a:t>
            </a:r>
            <a:r>
              <a:rPr lang="ar-SA" b="1" dirty="0" err="1" smtClean="0">
                <a:solidFill>
                  <a:schemeClr val="tx1"/>
                </a:solidFill>
              </a:rPr>
              <a:t> </a:t>
            </a:r>
            <a:r>
              <a:rPr lang="ar-SA" b="1" dirty="0" smtClean="0">
                <a:solidFill>
                  <a:schemeClr val="tx1"/>
                </a:solidFill>
              </a:rPr>
              <a:t>, عن طريق  </a:t>
            </a:r>
            <a:r>
              <a:rPr lang="ar-SA" b="1" dirty="0" smtClean="0">
                <a:solidFill>
                  <a:schemeClr val="tx1"/>
                </a:solidFill>
                <a:latin typeface="Simplified Arabic" pitchFamily="18" charset="-78"/>
                <a:cs typeface="Simplified Arabic" pitchFamily="18" charset="-78"/>
              </a:rPr>
              <a:t>استخدام</a:t>
            </a:r>
            <a:r>
              <a:rPr lang="ar-SA" b="1" dirty="0" smtClean="0">
                <a:solidFill>
                  <a:schemeClr val="tx1"/>
                </a:solidFill>
              </a:rPr>
              <a:t> رموز وعلامات اصطلاحية، ذات بعدين، ومسقط افقي(والمسقط الافقى يعنى ان الخريطة تصور سطح الأرض كما يرى من أعلى</a:t>
            </a:r>
            <a:r>
              <a:rPr lang="ar-SA" b="1" dirty="0" err="1" smtClean="0">
                <a:solidFill>
                  <a:schemeClr val="tx1"/>
                </a:solidFill>
              </a:rPr>
              <a:t>).</a:t>
            </a:r>
            <a:r>
              <a:rPr lang="ar-SA" b="1" dirty="0" smtClean="0">
                <a:solidFill>
                  <a:schemeClr val="tx1"/>
                </a:solidFill>
              </a:rPr>
              <a:t> ويعتبر الاشتغال على الخرائط إحدى الوسائل المساعدة على فهم الظواهر </a:t>
            </a:r>
            <a:r>
              <a:rPr lang="ar-SA" b="1" dirty="0" err="1" smtClean="0">
                <a:solidFill>
                  <a:schemeClr val="tx1"/>
                </a:solidFill>
              </a:rPr>
              <a:t>المجالية</a:t>
            </a:r>
            <a:r>
              <a:rPr lang="ar-DZ" b="1" dirty="0" err="1" smtClean="0">
                <a:solidFill>
                  <a:schemeClr val="tx1"/>
                </a:solidFill>
              </a:rPr>
              <a:t>.</a:t>
            </a:r>
            <a:r>
              <a:rPr lang="fr-FR" b="1" dirty="0" smtClean="0">
                <a:solidFill>
                  <a:schemeClr val="tx1"/>
                </a:solidFill>
              </a:rPr>
              <a:t> </a:t>
            </a:r>
            <a:r>
              <a:rPr lang="ar-SA" b="1" dirty="0" smtClean="0">
                <a:solidFill>
                  <a:schemeClr val="tx1"/>
                </a:solidFill>
              </a:rPr>
              <a:t>فالخريطة وسيلة و ليست غاية أي وسيلة اتصال و اعلام</a:t>
            </a:r>
            <a:r>
              <a:rPr lang="ar-DZ" b="1" dirty="0" smtClean="0">
                <a:solidFill>
                  <a:schemeClr val="tx1"/>
                </a:solidFill>
              </a:rPr>
              <a:t> , وسيلة للتعبير و التفاهم.</a:t>
            </a:r>
            <a:endParaRPr lang="fr-FR" b="1" dirty="0" smtClean="0">
              <a:solidFill>
                <a:schemeClr val="tx1"/>
              </a:solidFill>
            </a:endParaRPr>
          </a:p>
          <a:p>
            <a:pPr algn="just" rtl="1"/>
            <a:endParaRPr lang="fr-FR" b="1" dirty="0">
              <a:solidFill>
                <a:schemeClr val="tx1"/>
              </a:solidFill>
            </a:endParaRPr>
          </a:p>
        </p:txBody>
      </p:sp>
      <p:grpSp>
        <p:nvGrpSpPr>
          <p:cNvPr id="9" name="Groupe 8"/>
          <p:cNvGrpSpPr/>
          <p:nvPr/>
        </p:nvGrpSpPr>
        <p:grpSpPr>
          <a:xfrm>
            <a:off x="251520" y="6360368"/>
            <a:ext cx="8892480" cy="381000"/>
            <a:chOff x="251520" y="6360368"/>
            <a:chExt cx="8892480" cy="381000"/>
          </a:xfrm>
        </p:grpSpPr>
        <p:sp>
          <p:nvSpPr>
            <p:cNvPr id="11" name="Rectangle 10"/>
            <p:cNvSpPr>
              <a:spLocks/>
            </p:cNvSpPr>
            <p:nvPr/>
          </p:nvSpPr>
          <p:spPr>
            <a:xfrm>
              <a:off x="251520" y="6360368"/>
              <a:ext cx="889248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DZ" sz="1400" dirty="0" smtClean="0">
                  <a:solidFill>
                    <a:srgbClr val="000000"/>
                  </a:solidFill>
                  <a:effectLst/>
                  <a:latin typeface="Simplified Arabic" pitchFamily="18" charset="-78"/>
                  <a:ea typeface="Calibri" panose="020F0502020204030204" pitchFamily="34" charset="0"/>
                  <a:cs typeface="Simplified Arabic" pitchFamily="18" charset="-78"/>
                </a:rPr>
                <a:t>جامعة العربي بن مهيدي  ام البواقي         معهد تسيير التقنيات الحضري</a:t>
              </a:r>
              <a:r>
                <a:rPr lang="ar-DZ" sz="1400" dirty="0" smtClean="0">
                  <a:solidFill>
                    <a:srgbClr val="000000"/>
                  </a:solidFill>
                  <a:latin typeface="Simplified Arabic" pitchFamily="18" charset="-78"/>
                  <a:ea typeface="Calibri" panose="020F0502020204030204" pitchFamily="34" charset="0"/>
                  <a:cs typeface="Simplified Arabic" pitchFamily="18" charset="-78"/>
                </a:rPr>
                <a:t>ة      الدكتورة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بوستي</a:t>
              </a:r>
              <a:r>
                <a:rPr lang="ar-DZ" sz="1400" dirty="0" smtClean="0">
                  <a:solidFill>
                    <a:srgbClr val="000000"/>
                  </a:solidFill>
                  <a:latin typeface="Simplified Arabic" pitchFamily="18" charset="-78"/>
                  <a:ea typeface="Calibri" panose="020F0502020204030204" pitchFamily="34" charset="0"/>
                  <a:cs typeface="Simplified Arabic" pitchFamily="18" charset="-78"/>
                </a:rPr>
                <a:t> </a:t>
              </a:r>
              <a:r>
                <a:rPr lang="ar-DZ" sz="1400" dirty="0" err="1" smtClean="0">
                  <a:solidFill>
                    <a:srgbClr val="000000"/>
                  </a:solidFill>
                  <a:latin typeface="Simplified Arabic" pitchFamily="18" charset="-78"/>
                  <a:ea typeface="Calibri" panose="020F0502020204030204" pitchFamily="34" charset="0"/>
                  <a:cs typeface="Simplified Arabic" pitchFamily="18" charset="-78"/>
                </a:rPr>
                <a:t>صندرة</a:t>
              </a:r>
              <a:r>
                <a:rPr lang="ar-DZ" sz="1400" dirty="0" smtClean="0">
                  <a:solidFill>
                    <a:srgbClr val="000000"/>
                  </a:solidFill>
                  <a:latin typeface="Simplified Arabic" pitchFamily="18" charset="-78"/>
                  <a:ea typeface="Calibri" panose="020F0502020204030204" pitchFamily="34" charset="0"/>
                  <a:cs typeface="Simplified Arabic" pitchFamily="18" charset="-78"/>
                </a:rPr>
                <a:t>          تسيير المدن   </a:t>
              </a:r>
              <a:endParaRPr lang="en-US" sz="1100" dirty="0">
                <a:effectLst/>
                <a:latin typeface="Simplified Arabic" pitchFamily="18" charset="-78"/>
                <a:ea typeface="Calibri" panose="020F0502020204030204" pitchFamily="34" charset="0"/>
                <a:cs typeface="Simplified Arabic" pitchFamily="18" charset="-78"/>
              </a:endParaRPr>
            </a:p>
          </p:txBody>
        </p:sp>
        <p:sp>
          <p:nvSpPr>
            <p:cNvPr id="12" name="ZoneTexte 11"/>
            <p:cNvSpPr txBox="1"/>
            <p:nvPr/>
          </p:nvSpPr>
          <p:spPr>
            <a:xfrm>
              <a:off x="971600" y="6381328"/>
              <a:ext cx="1440160" cy="338554"/>
            </a:xfrm>
            <a:prstGeom prst="rect">
              <a:avLst/>
            </a:prstGeom>
            <a:noFill/>
          </p:spPr>
          <p:txBody>
            <a:bodyPr wrap="square" rtlCol="0">
              <a:spAutoFit/>
            </a:bodyPr>
            <a:lstStyle/>
            <a:p>
              <a:r>
                <a:rPr lang="fr-FR" sz="1600" dirty="0" smtClean="0">
                  <a:latin typeface="Simplified Arabic" pitchFamily="18" charset="-78"/>
                  <a:cs typeface="Simplified Arabic" pitchFamily="18" charset="-78"/>
                </a:rPr>
                <a:t>GTU L2 </a:t>
              </a:r>
              <a:endParaRPr lang="fr-FR" sz="1600" dirty="0">
                <a:latin typeface="Simplified Arabic" pitchFamily="18" charset="-78"/>
                <a:cs typeface="Simplified Arabic" pitchFamily="18" charset="-78"/>
              </a:endParaRPr>
            </a:p>
          </p:txBody>
        </p:sp>
      </p:grpSp>
    </p:spTree>
  </p:cSld>
  <p:clrMapOvr>
    <a:masterClrMapping/>
  </p:clrMapOvr>
  <p:transition advTm="14232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كارتوغرافيا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le 1"/>
          <p:cNvSpPr txBox="1">
            <a:spLocks/>
          </p:cNvSpPr>
          <p:nvPr/>
        </p:nvSpPr>
        <p:spPr>
          <a:xfrm>
            <a:off x="971600" y="908720"/>
            <a:ext cx="6552728" cy="720080"/>
          </a:xfrm>
          <a:prstGeom prst="rect">
            <a:avLst/>
          </a:prstGeom>
          <a:solidFill>
            <a:schemeClr val="accent6">
              <a:lumMod val="40000"/>
              <a:lumOff val="60000"/>
            </a:schemeClr>
          </a:solidFill>
        </p:spPr>
        <p:txBody>
          <a:bodyPr/>
          <a:lstStyle/>
          <a:p>
            <a:pPr rtl="1"/>
            <a:r>
              <a:rPr lang="ar-SA" sz="2000" b="1" dirty="0" err="1" smtClean="0"/>
              <a:t>ثانيا </a:t>
            </a:r>
            <a:r>
              <a:rPr lang="ar-SA" sz="2000" b="1" dirty="0" smtClean="0"/>
              <a:t>: التطور التاريخي للخرائط</a:t>
            </a:r>
            <a:r>
              <a:rPr lang="fr-FR" sz="2000" b="1" dirty="0" smtClean="0"/>
              <a:t>:  Historique de la cartographie</a:t>
            </a:r>
            <a:endParaRPr lang="fr-FR" sz="2000" dirty="0"/>
          </a:p>
        </p:txBody>
      </p:sp>
      <p:sp>
        <p:nvSpPr>
          <p:cNvPr id="9" name="Rectangle à coins arrondis 8"/>
          <p:cNvSpPr/>
          <p:nvPr/>
        </p:nvSpPr>
        <p:spPr>
          <a:xfrm>
            <a:off x="6588224" y="1700808"/>
            <a:ext cx="2411760" cy="252028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rtl="1"/>
            <a:endParaRPr lang="ar-DZ" b="1" dirty="0" smtClean="0">
              <a:solidFill>
                <a:schemeClr val="tx1"/>
              </a:solidFill>
              <a:latin typeface="Simplified Arabic" pitchFamily="18" charset="-78"/>
              <a:cs typeface="Simplified Arabic" pitchFamily="18" charset="-78"/>
            </a:endParaRPr>
          </a:p>
          <a:p>
            <a:pPr lvl="1" algn="r" rtl="1"/>
            <a:r>
              <a:rPr lang="ar-SA" b="1" dirty="0" smtClean="0">
                <a:solidFill>
                  <a:schemeClr val="tx1"/>
                </a:solidFill>
                <a:latin typeface="Simplified Arabic" pitchFamily="18" charset="-78"/>
                <a:cs typeface="Simplified Arabic" pitchFamily="18" charset="-78"/>
              </a:rPr>
              <a:t>الخريطة البابلية</a:t>
            </a:r>
            <a:r>
              <a:rPr lang="fr-FR" b="1" dirty="0" smtClean="0">
                <a:solidFill>
                  <a:schemeClr val="tx1"/>
                </a:solidFill>
                <a:latin typeface="Simplified Arabic" pitchFamily="18" charset="-78"/>
                <a:cs typeface="Simplified Arabic" pitchFamily="18" charset="-78"/>
              </a:rPr>
              <a:t>: </a:t>
            </a:r>
            <a:endParaRPr lang="fr-FR" sz="1400" dirty="0" smtClean="0">
              <a:solidFill>
                <a:schemeClr val="tx1"/>
              </a:solidFill>
              <a:latin typeface="Simplified Arabic" pitchFamily="18" charset="-78"/>
              <a:cs typeface="Simplified Arabic" pitchFamily="18" charset="-78"/>
            </a:endParaRPr>
          </a:p>
          <a:p>
            <a:pPr algn="r" rtl="1"/>
            <a:r>
              <a:rPr lang="ar-SA" dirty="0" smtClean="0">
                <a:solidFill>
                  <a:schemeClr val="tx1"/>
                </a:solidFill>
                <a:latin typeface="Simplified Arabic" pitchFamily="18" charset="-78"/>
                <a:cs typeface="Simplified Arabic" pitchFamily="18" charset="-78"/>
              </a:rPr>
              <a:t>يرجع تاريخها إلى سنة</a:t>
            </a:r>
            <a:r>
              <a:rPr lang="fr-FR" dirty="0" smtClean="0">
                <a:solidFill>
                  <a:schemeClr val="tx1"/>
                </a:solidFill>
                <a:latin typeface="Simplified Arabic" pitchFamily="18" charset="-78"/>
                <a:cs typeface="Simplified Arabic" pitchFamily="18" charset="-78"/>
              </a:rPr>
              <a:t> 2500 </a:t>
            </a:r>
            <a:r>
              <a:rPr lang="ar-SA" dirty="0" smtClean="0">
                <a:solidFill>
                  <a:schemeClr val="tx1"/>
                </a:solidFill>
                <a:latin typeface="Simplified Arabic" pitchFamily="18" charset="-78"/>
                <a:cs typeface="Simplified Arabic" pitchFamily="18" charset="-78"/>
              </a:rPr>
              <a:t>ق</a:t>
            </a:r>
            <a:r>
              <a:rPr lang="fr-FR" dirty="0" smtClean="0">
                <a:solidFill>
                  <a:schemeClr val="tx1"/>
                </a:solidFill>
                <a:latin typeface="Simplified Arabic" pitchFamily="18" charset="-78"/>
                <a:cs typeface="Simplified Arabic" pitchFamily="18" charset="-78"/>
              </a:rPr>
              <a:t>.</a:t>
            </a:r>
            <a:r>
              <a:rPr lang="ar-SA" dirty="0" smtClean="0">
                <a:solidFill>
                  <a:schemeClr val="tx1"/>
                </a:solidFill>
                <a:latin typeface="Simplified Arabic" pitchFamily="18" charset="-78"/>
                <a:cs typeface="Simplified Arabic" pitchFamily="18" charset="-78"/>
              </a:rPr>
              <a:t>م، ممثلة في الخريطة المنقوشة على الصلصال المعروفة بلوحة </a:t>
            </a:r>
            <a:r>
              <a:rPr lang="ar-SA" dirty="0" err="1" smtClean="0">
                <a:solidFill>
                  <a:schemeClr val="tx1"/>
                </a:solidFill>
                <a:latin typeface="Simplified Arabic" pitchFamily="18" charset="-78"/>
                <a:cs typeface="Simplified Arabic" pitchFamily="18" charset="-78"/>
              </a:rPr>
              <a:t>جاسور</a:t>
            </a:r>
            <a:r>
              <a:rPr lang="ar-SA" dirty="0" smtClean="0">
                <a:solidFill>
                  <a:schemeClr val="tx1"/>
                </a:solidFill>
                <a:latin typeface="Simplified Arabic" pitchFamily="18" charset="-78"/>
                <a:cs typeface="Simplified Arabic" pitchFamily="18" charset="-78"/>
              </a:rPr>
              <a:t> التي تم اكتشافها في مدينة </a:t>
            </a:r>
            <a:r>
              <a:rPr lang="ar-SA" dirty="0" err="1" smtClean="0">
                <a:solidFill>
                  <a:schemeClr val="tx1"/>
                </a:solidFill>
                <a:latin typeface="Simplified Arabic" pitchFamily="18" charset="-78"/>
                <a:cs typeface="Simplified Arabic" pitchFamily="18" charset="-78"/>
              </a:rPr>
              <a:t>جاسور</a:t>
            </a:r>
            <a:r>
              <a:rPr lang="ar-SA" dirty="0" smtClean="0">
                <a:solidFill>
                  <a:schemeClr val="tx1"/>
                </a:solidFill>
                <a:latin typeface="Simplified Arabic" pitchFamily="18" charset="-78"/>
                <a:cs typeface="Simplified Arabic" pitchFamily="18" charset="-78"/>
              </a:rPr>
              <a:t> شمال بابل </a:t>
            </a:r>
            <a:r>
              <a:rPr lang="ar-SA" dirty="0" err="1" smtClean="0">
                <a:solidFill>
                  <a:schemeClr val="tx1"/>
                </a:solidFill>
                <a:latin typeface="Simplified Arabic" pitchFamily="18" charset="-78"/>
                <a:cs typeface="Simplified Arabic" pitchFamily="18" charset="-78"/>
              </a:rPr>
              <a:t>سنة .</a:t>
            </a:r>
            <a:r>
              <a:rPr lang="fr-FR" dirty="0" smtClean="0">
                <a:solidFill>
                  <a:schemeClr val="tx1"/>
                </a:solidFill>
                <a:latin typeface="Simplified Arabic" pitchFamily="18" charset="-78"/>
                <a:cs typeface="Simplified Arabic" pitchFamily="18" charset="-78"/>
              </a:rPr>
              <a:t> 1930</a:t>
            </a:r>
            <a:r>
              <a:rPr lang="ar-SA" dirty="0" err="1" smtClean="0">
                <a:solidFill>
                  <a:schemeClr val="tx1"/>
                </a:solidFill>
                <a:latin typeface="Simplified Arabic" pitchFamily="18" charset="-78"/>
                <a:cs typeface="Simplified Arabic" pitchFamily="18" charset="-78"/>
              </a:rPr>
              <a:t>.</a:t>
            </a:r>
            <a:r>
              <a:rPr lang="ar-SA" dirty="0" smtClean="0">
                <a:solidFill>
                  <a:schemeClr val="tx1"/>
                </a:solidFill>
                <a:latin typeface="Simplified Arabic" pitchFamily="18" charset="-78"/>
                <a:cs typeface="Simplified Arabic" pitchFamily="18" charset="-78"/>
              </a:rPr>
              <a:t> </a:t>
            </a:r>
            <a:endParaRPr lang="fr-FR" sz="1400" dirty="0" smtClean="0">
              <a:solidFill>
                <a:schemeClr val="tx1"/>
              </a:solidFill>
              <a:latin typeface="Simplified Arabic" pitchFamily="18" charset="-78"/>
              <a:cs typeface="Simplified Arabic" pitchFamily="18" charset="-78"/>
            </a:endParaRPr>
          </a:p>
          <a:p>
            <a:pPr lvl="0" algn="r" rtl="1" eaLnBrk="0" fontAlgn="base" hangingPunct="0">
              <a:spcBef>
                <a:spcPct val="0"/>
              </a:spcBef>
              <a:spcAft>
                <a:spcPct val="0"/>
              </a:spcAft>
              <a:buFontTx/>
              <a:buChar char="•"/>
            </a:pPr>
            <a:endParaRPr lang="ar-DZ" sz="2000" b="1" dirty="0" smtClean="0">
              <a:solidFill>
                <a:schemeClr val="tx1"/>
              </a:solidFill>
              <a:latin typeface="Simplified Arabic" pitchFamily="18" charset="-78"/>
              <a:cs typeface="Simplified Arabic" pitchFamily="18" charset="-78"/>
            </a:endParaRPr>
          </a:p>
          <a:p>
            <a:pPr algn="r"/>
            <a:endParaRPr lang="fr-FR" sz="1600" b="1" dirty="0">
              <a:solidFill>
                <a:schemeClr val="tx1"/>
              </a:solidFill>
              <a:latin typeface="Simplified Arabic" pitchFamily="18" charset="-78"/>
              <a:cs typeface="Simplified Arabic" pitchFamily="18" charset="-78"/>
            </a:endParaRPr>
          </a:p>
        </p:txBody>
      </p:sp>
      <p:sp>
        <p:nvSpPr>
          <p:cNvPr id="12" name="Rectangle à coins arrondis 11"/>
          <p:cNvSpPr/>
          <p:nvPr/>
        </p:nvSpPr>
        <p:spPr>
          <a:xfrm>
            <a:off x="3347864" y="1916832"/>
            <a:ext cx="2411760" cy="18722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b="1" dirty="0" smtClean="0">
                <a:solidFill>
                  <a:schemeClr val="tx1"/>
                </a:solidFill>
              </a:rPr>
              <a:t>الخرائط المصرية</a:t>
            </a:r>
            <a:r>
              <a:rPr lang="fr-FR" b="1" dirty="0" smtClean="0">
                <a:solidFill>
                  <a:schemeClr val="tx1"/>
                </a:solidFill>
              </a:rPr>
              <a:t>:</a:t>
            </a:r>
            <a:r>
              <a:rPr lang="fr-FR" dirty="0" smtClean="0">
                <a:solidFill>
                  <a:schemeClr val="tx1"/>
                </a:solidFill>
              </a:rPr>
              <a:t>  </a:t>
            </a:r>
            <a:r>
              <a:rPr lang="ar-SA" dirty="0" smtClean="0">
                <a:solidFill>
                  <a:schemeClr val="tx1"/>
                </a:solidFill>
              </a:rPr>
              <a:t>	</a:t>
            </a:r>
            <a:endParaRPr lang="fr-FR" sz="1400" dirty="0" smtClean="0">
              <a:solidFill>
                <a:schemeClr val="tx1"/>
              </a:solidFill>
            </a:endParaRPr>
          </a:p>
          <a:p>
            <a:pPr algn="just" rtl="1"/>
            <a:r>
              <a:rPr lang="ar-SA" dirty="0" smtClean="0">
                <a:solidFill>
                  <a:schemeClr val="tx1"/>
                </a:solidFill>
              </a:rPr>
              <a:t>شهدت تطورا تمثل في رسم الخريطة على </a:t>
            </a:r>
            <a:r>
              <a:rPr lang="ar-SA" dirty="0" err="1" smtClean="0">
                <a:solidFill>
                  <a:schemeClr val="tx1"/>
                </a:solidFill>
              </a:rPr>
              <a:t>ورر</a:t>
            </a:r>
            <a:r>
              <a:rPr lang="ar-SA" dirty="0" smtClean="0">
                <a:solidFill>
                  <a:schemeClr val="tx1"/>
                </a:solidFill>
              </a:rPr>
              <a:t> البردي بدلا عن الطين، وتعد بذلك أول الخرائط الورقية</a:t>
            </a:r>
            <a:endParaRPr lang="ar-DZ" sz="2800" b="1" dirty="0" smtClean="0">
              <a:solidFill>
                <a:schemeClr val="tx1"/>
              </a:solidFill>
              <a:latin typeface="Simplified Arabic" pitchFamily="18" charset="-78"/>
              <a:cs typeface="Simplified Arabic" pitchFamily="18" charset="-78"/>
            </a:endParaRPr>
          </a:p>
          <a:p>
            <a:pPr algn="just" rtl="1"/>
            <a:endParaRPr lang="fr-FR" sz="1600" b="1" dirty="0">
              <a:solidFill>
                <a:schemeClr val="tx1"/>
              </a:solidFill>
              <a:latin typeface="Simplified Arabic" pitchFamily="18" charset="-78"/>
              <a:cs typeface="Simplified Arabic" pitchFamily="18" charset="-78"/>
            </a:endParaRPr>
          </a:p>
        </p:txBody>
      </p:sp>
      <p:sp>
        <p:nvSpPr>
          <p:cNvPr id="13" name="Rectangle à coins arrondis 12"/>
          <p:cNvSpPr/>
          <p:nvPr/>
        </p:nvSpPr>
        <p:spPr>
          <a:xfrm>
            <a:off x="467544" y="1844824"/>
            <a:ext cx="2411760" cy="237626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DZ" dirty="0" smtClean="0">
              <a:solidFill>
                <a:schemeClr val="tx1"/>
              </a:solidFill>
            </a:endParaRPr>
          </a:p>
          <a:p>
            <a:pPr algn="just" rtl="1"/>
            <a:r>
              <a:rPr lang="ar-SA" b="1" dirty="0" smtClean="0">
                <a:solidFill>
                  <a:schemeClr val="tx1"/>
                </a:solidFill>
              </a:rPr>
              <a:t>الخرائط الصينية </a:t>
            </a:r>
            <a:r>
              <a:rPr lang="ar-SA" b="1" dirty="0" err="1" smtClean="0">
                <a:solidFill>
                  <a:schemeClr val="tx1"/>
                </a:solidFill>
              </a:rPr>
              <a:t>والاغريقية</a:t>
            </a:r>
            <a:r>
              <a:rPr lang="fr-FR" b="1" dirty="0" smtClean="0">
                <a:solidFill>
                  <a:schemeClr val="tx1"/>
                </a:solidFill>
              </a:rPr>
              <a:t>:</a:t>
            </a:r>
            <a:r>
              <a:rPr lang="fr-FR" dirty="0" smtClean="0">
                <a:solidFill>
                  <a:schemeClr val="tx1"/>
                </a:solidFill>
              </a:rPr>
              <a:t> </a:t>
            </a:r>
            <a:r>
              <a:rPr lang="ar-SA" dirty="0" smtClean="0">
                <a:solidFill>
                  <a:schemeClr val="tx1"/>
                </a:solidFill>
              </a:rPr>
              <a:t>يرجع الفضل للصينيين في تصميم أول شبكة للإحداثيات الأفقية  والرأسية، في حين يعد الإغريق أو من قسم الأرض إلى خطوط الطول والعرض</a:t>
            </a:r>
            <a:r>
              <a:rPr lang="fr-FR" dirty="0" smtClean="0">
                <a:solidFill>
                  <a:schemeClr val="tx1"/>
                </a:solidFill>
              </a:rPr>
              <a:t>.</a:t>
            </a:r>
          </a:p>
          <a:p>
            <a:pPr algn="just" rtl="1"/>
            <a:endParaRPr lang="fr-FR" sz="1600" b="1" dirty="0">
              <a:solidFill>
                <a:schemeClr val="tx1"/>
              </a:solidFill>
              <a:latin typeface="Simplified Arabic" pitchFamily="18" charset="-78"/>
              <a:cs typeface="Simplified Arabic" pitchFamily="18" charset="-78"/>
            </a:endParaRPr>
          </a:p>
        </p:txBody>
      </p:sp>
      <p:sp>
        <p:nvSpPr>
          <p:cNvPr id="14" name="Rectangle à coins arrondis 13"/>
          <p:cNvSpPr/>
          <p:nvPr/>
        </p:nvSpPr>
        <p:spPr>
          <a:xfrm>
            <a:off x="6300192" y="4293096"/>
            <a:ext cx="2411760" cy="1872208"/>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1400" b="1" dirty="0" smtClean="0">
                <a:solidFill>
                  <a:schemeClr val="tx1"/>
                </a:solidFill>
              </a:rPr>
              <a:t>خرائط الحضارة الإسلامية</a:t>
            </a:r>
            <a:r>
              <a:rPr lang="fr-FR" sz="1400" b="1" dirty="0" smtClean="0">
                <a:solidFill>
                  <a:schemeClr val="tx1"/>
                </a:solidFill>
              </a:rPr>
              <a:t>:</a:t>
            </a:r>
            <a:r>
              <a:rPr lang="fr-FR" sz="1400" dirty="0" smtClean="0">
                <a:solidFill>
                  <a:schemeClr val="tx1"/>
                </a:solidFill>
              </a:rPr>
              <a:t> </a:t>
            </a:r>
          </a:p>
          <a:p>
            <a:pPr algn="just" rtl="1"/>
            <a:r>
              <a:rPr lang="ar-SA" sz="1400" dirty="0" smtClean="0">
                <a:solidFill>
                  <a:schemeClr val="tx1"/>
                </a:solidFill>
              </a:rPr>
              <a:t>كان العلماء المسلمون روادا في علم الخرائط، حيث أعادوا وصقلوا</a:t>
            </a:r>
            <a:r>
              <a:rPr lang="fr-FR" sz="1400" dirty="0" smtClean="0">
                <a:solidFill>
                  <a:schemeClr val="tx1"/>
                </a:solidFill>
              </a:rPr>
              <a:t> -</a:t>
            </a:r>
            <a:r>
              <a:rPr lang="ar-SA" sz="1400" dirty="0" smtClean="0">
                <a:solidFill>
                  <a:schemeClr val="tx1"/>
                </a:solidFill>
              </a:rPr>
              <a:t>صياغة الخرائط الإغريقية بقالب علمي عربي خاص وصححوا العديد من المفاهيم، وأضافوا أفكار جديدة لم يسبقهم إليها أحد من قبل.</a:t>
            </a:r>
            <a:endParaRPr lang="fr-FR" sz="1400" dirty="0" smtClean="0">
              <a:solidFill>
                <a:schemeClr val="tx1"/>
              </a:solidFill>
            </a:endParaRPr>
          </a:p>
          <a:p>
            <a:pPr algn="just" rtl="1"/>
            <a:endParaRPr lang="fr-FR" sz="1200" b="1" dirty="0">
              <a:solidFill>
                <a:schemeClr val="tx1"/>
              </a:solidFill>
              <a:latin typeface="Simplified Arabic" pitchFamily="18" charset="-78"/>
              <a:cs typeface="Simplified Arabic" pitchFamily="18" charset="-78"/>
            </a:endParaRPr>
          </a:p>
        </p:txBody>
      </p:sp>
      <p:sp>
        <p:nvSpPr>
          <p:cNvPr id="15" name="Rectangle à coins arrondis 14"/>
          <p:cNvSpPr/>
          <p:nvPr/>
        </p:nvSpPr>
        <p:spPr>
          <a:xfrm>
            <a:off x="3491880" y="4077072"/>
            <a:ext cx="2411760" cy="18722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DZ" sz="1400" b="1" dirty="0" smtClean="0">
              <a:solidFill>
                <a:schemeClr val="tx1"/>
              </a:solidFill>
            </a:endParaRPr>
          </a:p>
          <a:p>
            <a:pPr algn="just" rtl="1"/>
            <a:r>
              <a:rPr lang="ar-SA" sz="1400" b="1" dirty="0" smtClean="0">
                <a:solidFill>
                  <a:schemeClr val="tx1"/>
                </a:solidFill>
              </a:rPr>
              <a:t>خرائط عصر النهضة</a:t>
            </a:r>
            <a:r>
              <a:rPr lang="fr-FR" sz="1400" b="1" dirty="0" smtClean="0">
                <a:solidFill>
                  <a:schemeClr val="tx1"/>
                </a:solidFill>
              </a:rPr>
              <a:t>: </a:t>
            </a:r>
            <a:endParaRPr lang="fr-FR" sz="1400" dirty="0" smtClean="0">
              <a:solidFill>
                <a:schemeClr val="tx1"/>
              </a:solidFill>
            </a:endParaRPr>
          </a:p>
          <a:p>
            <a:pPr algn="just" rtl="1"/>
            <a:r>
              <a:rPr lang="ar-SA" sz="1400" dirty="0" smtClean="0">
                <a:solidFill>
                  <a:schemeClr val="tx1"/>
                </a:solidFill>
              </a:rPr>
              <a:t>ساعد اكتشاف العالم الجديد وتطور الملاحة وانتشار استخدام البوصلة</a:t>
            </a:r>
            <a:r>
              <a:rPr lang="fr-FR" sz="1400" dirty="0" smtClean="0">
                <a:solidFill>
                  <a:schemeClr val="tx1"/>
                </a:solidFill>
              </a:rPr>
              <a:t> - </a:t>
            </a:r>
            <a:r>
              <a:rPr lang="ar-SA" sz="1400" dirty="0" smtClean="0">
                <a:solidFill>
                  <a:schemeClr val="tx1"/>
                </a:solidFill>
              </a:rPr>
              <a:t>بالإضافة إلى الرحلات الاستكشافية على تطور علم الجغرافيا مما انسحب على علم الخرائط الذي وصل إلى قمة تطوره في عصر النهضة.</a:t>
            </a:r>
            <a:endParaRPr lang="fr-FR" sz="1400" dirty="0" smtClean="0">
              <a:solidFill>
                <a:schemeClr val="tx1"/>
              </a:solidFill>
            </a:endParaRPr>
          </a:p>
          <a:p>
            <a:pPr algn="just" rtl="1"/>
            <a:r>
              <a:rPr lang="ar-SA" sz="1400" dirty="0" err="1" smtClean="0">
                <a:solidFill>
                  <a:schemeClr val="tx1"/>
                </a:solidFill>
              </a:rPr>
              <a:t>.</a:t>
            </a:r>
            <a:endParaRPr lang="fr-FR" sz="1400" dirty="0" smtClean="0">
              <a:solidFill>
                <a:schemeClr val="tx1"/>
              </a:solidFill>
            </a:endParaRPr>
          </a:p>
          <a:p>
            <a:pPr algn="just" rtl="1"/>
            <a:endParaRPr lang="fr-FR" sz="1200" b="1" dirty="0">
              <a:solidFill>
                <a:schemeClr val="tx1"/>
              </a:solidFill>
              <a:latin typeface="Simplified Arabic" pitchFamily="18" charset="-78"/>
              <a:cs typeface="Simplified Arabic" pitchFamily="18" charset="-78"/>
            </a:endParaRPr>
          </a:p>
        </p:txBody>
      </p:sp>
      <p:sp>
        <p:nvSpPr>
          <p:cNvPr id="16" name="Rectangle à coins arrondis 15"/>
          <p:cNvSpPr/>
          <p:nvPr/>
        </p:nvSpPr>
        <p:spPr>
          <a:xfrm>
            <a:off x="251520" y="4365104"/>
            <a:ext cx="2411760" cy="187220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1400" b="1" dirty="0" smtClean="0">
                <a:solidFill>
                  <a:schemeClr val="tx1"/>
                </a:solidFill>
              </a:rPr>
              <a:t>خرائط العصر الحديث</a:t>
            </a:r>
            <a:r>
              <a:rPr lang="fr-FR" sz="1400" dirty="0" smtClean="0">
                <a:solidFill>
                  <a:schemeClr val="tx1"/>
                </a:solidFill>
              </a:rPr>
              <a:t>: </a:t>
            </a:r>
          </a:p>
          <a:p>
            <a:pPr algn="just" rtl="1"/>
            <a:r>
              <a:rPr lang="ar-SA" sz="1400" dirty="0" smtClean="0">
                <a:solidFill>
                  <a:schemeClr val="tx1"/>
                </a:solidFill>
              </a:rPr>
              <a:t>يؤرخ لتطورت صناعة الخرائط في صورتها الورقية بالفترة الزمنية الممتدة</a:t>
            </a:r>
            <a:r>
              <a:rPr lang="fr-FR" sz="1400" dirty="0" smtClean="0">
                <a:solidFill>
                  <a:schemeClr val="tx1"/>
                </a:solidFill>
              </a:rPr>
              <a:t> - </a:t>
            </a:r>
            <a:r>
              <a:rPr lang="ar-SA" sz="1400" dirty="0" smtClean="0">
                <a:solidFill>
                  <a:schemeClr val="tx1"/>
                </a:solidFill>
              </a:rPr>
              <a:t>من نهاية عصر النهضة حتى الحرب العالمية الثانية، التي كانت تغطي الجزء المعمور فقط من الأرض</a:t>
            </a:r>
            <a:r>
              <a:rPr lang="fr-FR" sz="1400" dirty="0" smtClean="0">
                <a:solidFill>
                  <a:schemeClr val="tx1"/>
                </a:solidFill>
              </a:rPr>
              <a:t>.</a:t>
            </a:r>
          </a:p>
          <a:p>
            <a:pPr algn="just" rtl="1"/>
            <a:endParaRPr lang="fr-FR" sz="1400" b="1" dirty="0">
              <a:solidFill>
                <a:schemeClr val="tx1"/>
              </a:solidFill>
              <a:latin typeface="Simplified Arabic" pitchFamily="18" charset="-78"/>
              <a:cs typeface="Simplified Arabic" pitchFamily="18" charset="-78"/>
            </a:endParaRPr>
          </a:p>
        </p:txBody>
      </p:sp>
      <p:sp>
        <p:nvSpPr>
          <p:cNvPr id="18" name="Flèche courbée vers la droite 17"/>
          <p:cNvSpPr/>
          <p:nvPr/>
        </p:nvSpPr>
        <p:spPr>
          <a:xfrm>
            <a:off x="395536" y="1052736"/>
            <a:ext cx="432048" cy="72008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Flèche courbée vers la gauche 18"/>
          <p:cNvSpPr/>
          <p:nvPr/>
        </p:nvSpPr>
        <p:spPr>
          <a:xfrm>
            <a:off x="7668344" y="1124744"/>
            <a:ext cx="576064" cy="504056"/>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ransition advTm="14746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bright="-42000" contrast="60000"/>
          </a:blip>
          <a:srcRect l="10724" r="17970" b="10640"/>
          <a:stretch>
            <a:fillRect/>
          </a:stretch>
        </p:blipFill>
        <p:spPr bwMode="auto">
          <a:xfrm>
            <a:off x="7631832" y="0"/>
            <a:ext cx="1512168" cy="1152128"/>
          </a:xfrm>
          <a:prstGeom prst="rect">
            <a:avLst/>
          </a:prstGeom>
          <a:noFill/>
          <a:ln w="9525">
            <a:noFill/>
            <a:miter lim="800000"/>
            <a:headEnd/>
            <a:tailEnd/>
          </a:ln>
        </p:spPr>
      </p:pic>
      <p:sp>
        <p:nvSpPr>
          <p:cNvPr id="3" name="مستطيل 3">
            <a:extLst>
              <a:ext uri="{FF2B5EF4-FFF2-40B4-BE49-F238E27FC236}">
                <a16:creationId xmlns:a16="http://schemas.microsoft.com/office/drawing/2014/main" xmlns="" id="{4B3C9DE7-92D6-469E-8AE9-CB0338F9207B}"/>
              </a:ext>
            </a:extLst>
          </p:cNvPr>
          <p:cNvSpPr/>
          <p:nvPr/>
        </p:nvSpPr>
        <p:spPr>
          <a:xfrm>
            <a:off x="349623" y="188640"/>
            <a:ext cx="2494185" cy="42646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علم </a:t>
            </a:r>
            <a:r>
              <a:rPr lang="ar-BH" sz="2000" b="1" dirty="0" smtClean="0">
                <a:latin typeface="Sakkal Majalla" panose="02000000000000000000" pitchFamily="2" charset="-78"/>
                <a:cs typeface="Sakkal Majalla" panose="02000000000000000000" pitchFamily="2" charset="-78"/>
              </a:rPr>
              <a:t>المناخ</a:t>
            </a:r>
            <a:r>
              <a:rPr lang="ar-DZ" sz="2000" b="1" dirty="0" smtClean="0">
                <a:latin typeface="Sakkal Majalla" panose="02000000000000000000" pitchFamily="2" charset="-78"/>
                <a:cs typeface="Sakkal Majalla" panose="02000000000000000000" pitchFamily="2" charset="-78"/>
              </a:rPr>
              <a:t>   2023</a:t>
            </a:r>
            <a:r>
              <a:rPr lang="ar-BH" sz="2000" b="1" dirty="0" err="1" smtClean="0">
                <a:latin typeface="Sakkal Majalla" panose="02000000000000000000" pitchFamily="2" charset="-78"/>
                <a:cs typeface="Sakkal Majalla" panose="02000000000000000000" pitchFamily="2" charset="-78"/>
              </a:rPr>
              <a:t>-</a:t>
            </a:r>
            <a:r>
              <a:rPr lang="ar-DZ" sz="2000" b="1" dirty="0" smtClean="0">
                <a:latin typeface="Sakkal Majalla" panose="02000000000000000000" pitchFamily="2" charset="-78"/>
                <a:cs typeface="Sakkal Majalla" panose="02000000000000000000" pitchFamily="2" charset="-78"/>
              </a:rPr>
              <a:t>2024   </a:t>
            </a:r>
            <a:endParaRPr lang="ar-BH" sz="2000" b="1" dirty="0">
              <a:latin typeface="Sakkal Majalla" panose="02000000000000000000" pitchFamily="2" charset="-78"/>
              <a:cs typeface="Sakkal Majalla" panose="02000000000000000000" pitchFamily="2" charset="-78"/>
            </a:endParaRPr>
          </a:p>
        </p:txBody>
      </p:sp>
      <p:cxnSp>
        <p:nvCxnSpPr>
          <p:cNvPr id="4" name="Straight Connector 6"/>
          <p:cNvCxnSpPr/>
          <p:nvPr/>
        </p:nvCxnSpPr>
        <p:spPr>
          <a:xfrm flipV="1">
            <a:off x="144496" y="6309320"/>
            <a:ext cx="889200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971600" y="6360368"/>
            <a:ext cx="75959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 </a:t>
            </a:r>
            <a:r>
              <a:rPr lang="ar-DZ"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معة</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العربي بن مهيدي  ام البواقي           معهد تسيير التقنيات الحضري</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ة           </a:t>
            </a:r>
            <a:r>
              <a:rPr lang="ar-DZ"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DZ"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a:t>
            </a:r>
            <a:r>
              <a:rPr lang="ar-BH" sz="1400" b="1" dirty="0" err="1"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DZ"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2024</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p:cNvSpPr txBox="1"/>
          <p:nvPr/>
        </p:nvSpPr>
        <p:spPr>
          <a:xfrm>
            <a:off x="971600" y="836712"/>
            <a:ext cx="6192000" cy="432000"/>
          </a:xfrm>
          <a:prstGeom prst="rect">
            <a:avLst/>
          </a:prstGeom>
          <a:solidFill>
            <a:srgbClr val="FF0000"/>
          </a:solidFill>
        </p:spPr>
        <p:txBody>
          <a:bodyPr wrap="square" rtlCol="0">
            <a:spAutoFit/>
          </a:bodyPr>
          <a:lstStyle/>
          <a:p>
            <a:pPr algn="ctr" rtl="1"/>
            <a:r>
              <a:rPr lang="ar-SA" sz="2000" b="1" dirty="0" smtClean="0">
                <a:solidFill>
                  <a:schemeClr val="accent4">
                    <a:lumMod val="10000"/>
                  </a:schemeClr>
                </a:solidFill>
                <a:latin typeface="Simplified Arabic" pitchFamily="18" charset="-78"/>
                <a:cs typeface="Simplified Arabic" pitchFamily="18" charset="-78"/>
              </a:rPr>
              <a:t>أهمية </a:t>
            </a:r>
            <a:r>
              <a:rPr lang="ar-SA" sz="2000" b="1" dirty="0" smtClean="0">
                <a:latin typeface="Simplified Arabic" pitchFamily="18" charset="-78"/>
                <a:cs typeface="Simplified Arabic" pitchFamily="18" charset="-78"/>
              </a:rPr>
              <a:t>اهمية الخريطة الجغرافية:</a:t>
            </a:r>
            <a:endParaRPr lang="fr-FR" sz="2000" b="1" dirty="0" smtClean="0">
              <a:solidFill>
                <a:schemeClr val="accent4">
                  <a:lumMod val="10000"/>
                </a:schemeClr>
              </a:solidFill>
              <a:latin typeface="Simplified Arabic" pitchFamily="18" charset="-78"/>
              <a:cs typeface="Simplified Arabic" pitchFamily="18" charset="-78"/>
            </a:endParaRPr>
          </a:p>
          <a:p>
            <a:pPr algn="ctr" rtl="1"/>
            <a:endParaRPr lang="fr-FR" sz="2000" b="1" dirty="0">
              <a:solidFill>
                <a:schemeClr val="accent4">
                  <a:lumMod val="10000"/>
                </a:schemeClr>
              </a:solidFill>
              <a:latin typeface="Simplified Arabic" pitchFamily="18" charset="-78"/>
              <a:cs typeface="Simplified Arabic" pitchFamily="18" charset="-78"/>
            </a:endParaRPr>
          </a:p>
        </p:txBody>
      </p:sp>
      <p:graphicFrame>
        <p:nvGraphicFramePr>
          <p:cNvPr id="8" name="Diagramme 7"/>
          <p:cNvGraphicFramePr/>
          <p:nvPr/>
        </p:nvGraphicFramePr>
        <p:xfrm>
          <a:off x="179512" y="1397000"/>
          <a:ext cx="8568000"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174643"/>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10.xml><?xml version="1.0" encoding="utf-8"?>
<p:tagLst xmlns:a="http://schemas.openxmlformats.org/drawingml/2006/main" xmlns:r="http://schemas.openxmlformats.org/officeDocument/2006/relationships" xmlns:p="http://schemas.openxmlformats.org/presentationml/2006/main">
  <p:tag name="TIMING" val="|1.4|2.1|11.9|7.7|8.2"/>
</p:tagLst>
</file>

<file path=ppt/tags/tag11.xml><?xml version="1.0" encoding="utf-8"?>
<p:tagLst xmlns:a="http://schemas.openxmlformats.org/drawingml/2006/main" xmlns:r="http://schemas.openxmlformats.org/officeDocument/2006/relationships" xmlns:p="http://schemas.openxmlformats.org/presentationml/2006/main">
  <p:tag name="TIMING" val="|0.8|5.7|20.7|28.5|34.1"/>
</p:tagLst>
</file>

<file path=ppt/tags/tag2.xml><?xml version="1.0" encoding="utf-8"?>
<p:tagLst xmlns:a="http://schemas.openxmlformats.org/drawingml/2006/main" xmlns:r="http://schemas.openxmlformats.org/officeDocument/2006/relationships" xmlns:p="http://schemas.openxmlformats.org/presentationml/2006/main">
  <p:tag name="TIMING" val="|74.7"/>
</p:tagLst>
</file>

<file path=ppt/tags/tag3.xml><?xml version="1.0" encoding="utf-8"?>
<p:tagLst xmlns:a="http://schemas.openxmlformats.org/drawingml/2006/main" xmlns:r="http://schemas.openxmlformats.org/officeDocument/2006/relationships" xmlns:p="http://schemas.openxmlformats.org/presentationml/2006/main">
  <p:tag name="TIMING" val="|2.7|3.7"/>
</p:tagLst>
</file>

<file path=ppt/tags/tag4.xml><?xml version="1.0" encoding="utf-8"?>
<p:tagLst xmlns:a="http://schemas.openxmlformats.org/drawingml/2006/main" xmlns:r="http://schemas.openxmlformats.org/officeDocument/2006/relationships" xmlns:p="http://schemas.openxmlformats.org/presentationml/2006/main">
  <p:tag name="TIMING" val="|74|0.9"/>
</p:tagLst>
</file>

<file path=ppt/tags/tag5.xml><?xml version="1.0" encoding="utf-8"?>
<p:tagLst xmlns:a="http://schemas.openxmlformats.org/drawingml/2006/main" xmlns:r="http://schemas.openxmlformats.org/officeDocument/2006/relationships" xmlns:p="http://schemas.openxmlformats.org/presentationml/2006/main">
  <p:tag name="TIMING" val="|0.4|1.5|3.4|0.6|0.5|0.5|1.1"/>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111.4"/>
</p:tagLst>
</file>

<file path=ppt/tags/tag8.xml><?xml version="1.0" encoding="utf-8"?>
<p:tagLst xmlns:a="http://schemas.openxmlformats.org/drawingml/2006/main" xmlns:r="http://schemas.openxmlformats.org/officeDocument/2006/relationships" xmlns:p="http://schemas.openxmlformats.org/presentationml/2006/main">
  <p:tag name="TIMING" val="|1.5"/>
</p:tagLst>
</file>

<file path=ppt/tags/tag9.xml><?xml version="1.0" encoding="utf-8"?>
<p:tagLst xmlns:a="http://schemas.openxmlformats.org/drawingml/2006/main" xmlns:r="http://schemas.openxmlformats.org/officeDocument/2006/relationships" xmlns:p="http://schemas.openxmlformats.org/presentationml/2006/main">
  <p:tag name="TIMING" val="|0.9|5.4|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1076</TotalTime>
  <Words>6859</Words>
  <Application>Microsoft Office PowerPoint</Application>
  <PresentationFormat>Affichage à l'écran (4:3)</PresentationFormat>
  <Paragraphs>466</Paragraphs>
  <Slides>55</Slides>
  <Notes>0</Notes>
  <HiddenSlides>0</HiddenSlides>
  <MMClips>3</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Débit</vt:lpstr>
      <vt:lpstr> </vt:lpstr>
      <vt:lpstr>المقدمة العامة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pc</dc:creator>
  <cp:lastModifiedBy>pc</cp:lastModifiedBy>
  <cp:revision>114</cp:revision>
  <dcterms:created xsi:type="dcterms:W3CDTF">2024-04-14T09:18:53Z</dcterms:created>
  <dcterms:modified xsi:type="dcterms:W3CDTF">2024-10-27T14:52:53Z</dcterms:modified>
</cp:coreProperties>
</file>