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57" r:id="rId3"/>
    <p:sldId id="258" r:id="rId4"/>
    <p:sldId id="259" r:id="rId5"/>
    <p:sldId id="307" r:id="rId6"/>
    <p:sldId id="308" r:id="rId7"/>
    <p:sldId id="309" r:id="rId8"/>
    <p:sldId id="310" r:id="rId9"/>
    <p:sldId id="311" r:id="rId10"/>
    <p:sldId id="312" r:id="rId11"/>
    <p:sldId id="313" r:id="rId12"/>
    <p:sldId id="314" r:id="rId13"/>
    <p:sldId id="315" r:id="rId14"/>
    <p:sldId id="316" r:id="rId15"/>
    <p:sldId id="319" r:id="rId16"/>
    <p:sldId id="317" r:id="rId17"/>
    <p:sldId id="320" r:id="rId18"/>
    <p:sldId id="322" r:id="rId19"/>
    <p:sldId id="321" r:id="rId20"/>
    <p:sldId id="318" r:id="rId21"/>
    <p:sldId id="324" r:id="rId22"/>
    <p:sldId id="323" r:id="rId23"/>
    <p:sldId id="325" r:id="rId24"/>
    <p:sldId id="326" r:id="rId25"/>
    <p:sldId id="327" r:id="rId26"/>
    <p:sldId id="328" r:id="rId27"/>
    <p:sldId id="329" r:id="rId28"/>
    <p:sldId id="330" r:id="rId29"/>
    <p:sldId id="331" r:id="rId30"/>
    <p:sldId id="306"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4" autoAdjust="0"/>
    <p:restoredTop sz="86380" autoAdjust="0"/>
  </p:normalViewPr>
  <p:slideViewPr>
    <p:cSldViewPr>
      <p:cViewPr varScale="1">
        <p:scale>
          <a:sx n="46" d="100"/>
          <a:sy n="46" d="100"/>
        </p:scale>
        <p:origin x="-114" y="-396"/>
      </p:cViewPr>
      <p:guideLst>
        <p:guide orient="horz" pos="2160"/>
        <p:guide pos="2880"/>
      </p:guideLst>
    </p:cSldViewPr>
  </p:slideViewPr>
  <p:outlineViewPr>
    <p:cViewPr>
      <p:scale>
        <a:sx n="33" d="100"/>
        <a:sy n="33" d="100"/>
      </p:scale>
      <p:origin x="54" y="63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33A938-B22E-4D1F-9BD9-8E59F5DFF007}" type="doc">
      <dgm:prSet loTypeId="urn:microsoft.com/office/officeart/2005/8/layout/cycle4" loCatId="relationship" qsTypeId="urn:microsoft.com/office/officeart/2005/8/quickstyle/simple1" qsCatId="simple" csTypeId="urn:microsoft.com/office/officeart/2005/8/colors/accent1_4" csCatId="accent1" phldr="1"/>
      <dgm:spPr/>
      <dgm:t>
        <a:bodyPr/>
        <a:lstStyle/>
        <a:p>
          <a:endParaRPr lang="fr-FR"/>
        </a:p>
      </dgm:t>
    </dgm:pt>
    <dgm:pt modelId="{81AE4CDC-E0EB-4199-9432-A1E9905D231C}">
      <dgm:prSet phldrT="[Texte]" custT="1"/>
      <dgm:spPr/>
      <dgm:t>
        <a:bodyPr/>
        <a:lstStyle/>
        <a:p>
          <a:r>
            <a:rPr lang="fr-FR" sz="1100">
              <a:latin typeface="Times New Roman" pitchFamily="18" charset="0"/>
              <a:cs typeface="Times New Roman" pitchFamily="18" charset="0"/>
            </a:rPr>
            <a:t>Esprit</a:t>
          </a:r>
        </a:p>
      </dgm:t>
    </dgm:pt>
    <dgm:pt modelId="{D53DFEB4-E8F1-4471-8219-D76A3E187868}" type="parTrans" cxnId="{B5D1EDCA-E47E-4B00-B9EE-4E37157729F1}">
      <dgm:prSet/>
      <dgm:spPr/>
      <dgm:t>
        <a:bodyPr/>
        <a:lstStyle/>
        <a:p>
          <a:endParaRPr lang="fr-FR"/>
        </a:p>
      </dgm:t>
    </dgm:pt>
    <dgm:pt modelId="{C730E346-5B12-4772-AD1D-560E112A1753}" type="sibTrans" cxnId="{B5D1EDCA-E47E-4B00-B9EE-4E37157729F1}">
      <dgm:prSet/>
      <dgm:spPr/>
      <dgm:t>
        <a:bodyPr/>
        <a:lstStyle/>
        <a:p>
          <a:endParaRPr lang="fr-FR"/>
        </a:p>
      </dgm:t>
    </dgm:pt>
    <dgm:pt modelId="{FC1C608A-8A13-4B46-8AAB-3F79B31BB6CC}">
      <dgm:prSet phldrT="[Texte]" custT="1"/>
      <dgm:spPr/>
      <dgm:t>
        <a:bodyPr/>
        <a:lstStyle/>
        <a:p>
          <a:r>
            <a:rPr lang="fr-FR" sz="1000">
              <a:latin typeface="Times New Roman" pitchFamily="18" charset="0"/>
              <a:cs typeface="Times New Roman" pitchFamily="18" charset="0"/>
            </a:rPr>
            <a:t>Individuel/Interne</a:t>
          </a:r>
          <a:endParaRPr lang="fr-FR" sz="500">
            <a:latin typeface="Times New Roman" pitchFamily="18" charset="0"/>
            <a:cs typeface="Times New Roman" pitchFamily="18" charset="0"/>
          </a:endParaRPr>
        </a:p>
      </dgm:t>
    </dgm:pt>
    <dgm:pt modelId="{9F1F3CFD-BB0F-459B-B4E9-669534F9E20D}" type="parTrans" cxnId="{911D92B0-2EFC-4F48-8284-027668042ED1}">
      <dgm:prSet/>
      <dgm:spPr/>
      <dgm:t>
        <a:bodyPr/>
        <a:lstStyle/>
        <a:p>
          <a:endParaRPr lang="fr-FR"/>
        </a:p>
      </dgm:t>
    </dgm:pt>
    <dgm:pt modelId="{053A781C-5B0D-48FD-8B2A-DC2DFBA31FF2}" type="sibTrans" cxnId="{911D92B0-2EFC-4F48-8284-027668042ED1}">
      <dgm:prSet/>
      <dgm:spPr/>
      <dgm:t>
        <a:bodyPr/>
        <a:lstStyle/>
        <a:p>
          <a:endParaRPr lang="fr-FR"/>
        </a:p>
      </dgm:t>
    </dgm:pt>
    <dgm:pt modelId="{66140F64-C9FA-4C99-AF6F-59CDBF5DFA8D}">
      <dgm:prSet phldrT="[Texte]" custT="1"/>
      <dgm:spPr/>
      <dgm:t>
        <a:bodyPr/>
        <a:lstStyle/>
        <a:p>
          <a:r>
            <a:rPr lang="fr-FR" sz="1100">
              <a:latin typeface="Times New Roman" pitchFamily="18" charset="0"/>
              <a:cs typeface="Times New Roman" pitchFamily="18" charset="0"/>
            </a:rPr>
            <a:t>Objet (corps)</a:t>
          </a:r>
        </a:p>
      </dgm:t>
    </dgm:pt>
    <dgm:pt modelId="{44C48D72-D23F-4E84-8456-998F0FB22A3D}" type="parTrans" cxnId="{0730C60B-DB7C-4412-8E3C-D8566943898C}">
      <dgm:prSet/>
      <dgm:spPr/>
      <dgm:t>
        <a:bodyPr/>
        <a:lstStyle/>
        <a:p>
          <a:endParaRPr lang="fr-FR"/>
        </a:p>
      </dgm:t>
    </dgm:pt>
    <dgm:pt modelId="{813C783D-33AB-4F01-8F45-64CBC2D1EA6A}" type="sibTrans" cxnId="{0730C60B-DB7C-4412-8E3C-D8566943898C}">
      <dgm:prSet/>
      <dgm:spPr/>
      <dgm:t>
        <a:bodyPr/>
        <a:lstStyle/>
        <a:p>
          <a:endParaRPr lang="fr-FR"/>
        </a:p>
      </dgm:t>
    </dgm:pt>
    <dgm:pt modelId="{46C687CA-7CA3-4142-A7AD-21D6B90D2216}">
      <dgm:prSet phldrT="[Texte]" custT="1"/>
      <dgm:spPr/>
      <dgm:t>
        <a:bodyPr/>
        <a:lstStyle/>
        <a:p>
          <a:r>
            <a:rPr lang="fr-FR" sz="1000">
              <a:latin typeface="Times New Roman" pitchFamily="18" charset="0"/>
              <a:cs typeface="Times New Roman" pitchFamily="18" charset="0"/>
            </a:rPr>
            <a:t>Individuel/Externe</a:t>
          </a:r>
          <a:endParaRPr lang="fr-FR" sz="500">
            <a:latin typeface="Times New Roman" pitchFamily="18" charset="0"/>
            <a:cs typeface="Times New Roman" pitchFamily="18" charset="0"/>
          </a:endParaRPr>
        </a:p>
      </dgm:t>
    </dgm:pt>
    <dgm:pt modelId="{8BD37A3A-C300-4027-BF6F-73C37876A0FA}" type="parTrans" cxnId="{B752992A-37AA-4D02-AD70-8A1188FDA525}">
      <dgm:prSet/>
      <dgm:spPr/>
      <dgm:t>
        <a:bodyPr/>
        <a:lstStyle/>
        <a:p>
          <a:endParaRPr lang="fr-FR"/>
        </a:p>
      </dgm:t>
    </dgm:pt>
    <dgm:pt modelId="{10212796-C9BA-4BF5-921C-DFE2CB1C7F20}" type="sibTrans" cxnId="{B752992A-37AA-4D02-AD70-8A1188FDA525}">
      <dgm:prSet/>
      <dgm:spPr/>
      <dgm:t>
        <a:bodyPr/>
        <a:lstStyle/>
        <a:p>
          <a:endParaRPr lang="fr-FR"/>
        </a:p>
      </dgm:t>
    </dgm:pt>
    <dgm:pt modelId="{4C53E1B2-CD95-409D-AE03-D54C30971DE3}">
      <dgm:prSet phldrT="[Texte]" custT="1"/>
      <dgm:spPr/>
      <dgm:t>
        <a:bodyPr/>
        <a:lstStyle/>
        <a:p>
          <a:r>
            <a:rPr lang="fr-FR" sz="1100">
              <a:latin typeface="Times New Roman" pitchFamily="18" charset="0"/>
              <a:cs typeface="Times New Roman" pitchFamily="18" charset="0"/>
            </a:rPr>
            <a:t>Espace brut</a:t>
          </a:r>
        </a:p>
      </dgm:t>
    </dgm:pt>
    <dgm:pt modelId="{5E8D2DF6-CC88-4C8C-A301-23CB21EEF6FA}" type="parTrans" cxnId="{9F9BF84C-2993-40DF-A1B6-AD682E449517}">
      <dgm:prSet/>
      <dgm:spPr/>
      <dgm:t>
        <a:bodyPr/>
        <a:lstStyle/>
        <a:p>
          <a:endParaRPr lang="fr-FR"/>
        </a:p>
      </dgm:t>
    </dgm:pt>
    <dgm:pt modelId="{9C9B2B0D-7C89-4B21-A36D-242D594A9E42}" type="sibTrans" cxnId="{9F9BF84C-2993-40DF-A1B6-AD682E449517}">
      <dgm:prSet/>
      <dgm:spPr/>
      <dgm:t>
        <a:bodyPr/>
        <a:lstStyle/>
        <a:p>
          <a:endParaRPr lang="fr-FR"/>
        </a:p>
      </dgm:t>
    </dgm:pt>
    <dgm:pt modelId="{27064336-3AF7-4133-B699-9F523B7DDF2A}">
      <dgm:prSet phldrT="[Texte]" custT="1"/>
      <dgm:spPr/>
      <dgm:t>
        <a:bodyPr/>
        <a:lstStyle/>
        <a:p>
          <a:r>
            <a:rPr lang="fr-FR" sz="1000">
              <a:latin typeface="Times New Roman" pitchFamily="18" charset="0"/>
              <a:cs typeface="Times New Roman" pitchFamily="18" charset="0"/>
            </a:rPr>
            <a:t>Collectif/Externe</a:t>
          </a:r>
          <a:endParaRPr lang="fr-FR" sz="500">
            <a:latin typeface="Times New Roman" pitchFamily="18" charset="0"/>
            <a:cs typeface="Times New Roman" pitchFamily="18" charset="0"/>
          </a:endParaRPr>
        </a:p>
      </dgm:t>
    </dgm:pt>
    <dgm:pt modelId="{8470B12B-64CC-4321-994B-6435CCB89BF1}" type="parTrans" cxnId="{CF316631-86BD-48AD-B6F4-A55AB78BC18D}">
      <dgm:prSet/>
      <dgm:spPr/>
      <dgm:t>
        <a:bodyPr/>
        <a:lstStyle/>
        <a:p>
          <a:endParaRPr lang="fr-FR"/>
        </a:p>
      </dgm:t>
    </dgm:pt>
    <dgm:pt modelId="{DD2CCBB1-5A97-4D84-AC9C-9272A14AB77F}" type="sibTrans" cxnId="{CF316631-86BD-48AD-B6F4-A55AB78BC18D}">
      <dgm:prSet/>
      <dgm:spPr/>
      <dgm:t>
        <a:bodyPr/>
        <a:lstStyle/>
        <a:p>
          <a:endParaRPr lang="fr-FR"/>
        </a:p>
      </dgm:t>
    </dgm:pt>
    <dgm:pt modelId="{45CC09AA-BF0E-42B8-A9C1-77255FCDD294}">
      <dgm:prSet phldrT="[Texte]" custT="1"/>
      <dgm:spPr/>
      <dgm:t>
        <a:bodyPr/>
        <a:lstStyle/>
        <a:p>
          <a:r>
            <a:rPr lang="fr-FR" sz="1100">
              <a:latin typeface="Times New Roman" pitchFamily="18" charset="0"/>
              <a:cs typeface="Times New Roman" pitchFamily="18" charset="0"/>
            </a:rPr>
            <a:t>Culture</a:t>
          </a:r>
        </a:p>
      </dgm:t>
    </dgm:pt>
    <dgm:pt modelId="{E5831216-AC19-4006-AF86-E3EAA8583255}" type="parTrans" cxnId="{630AF7FA-73A3-47D1-8BFB-237128C3929E}">
      <dgm:prSet/>
      <dgm:spPr/>
      <dgm:t>
        <a:bodyPr/>
        <a:lstStyle/>
        <a:p>
          <a:endParaRPr lang="fr-FR"/>
        </a:p>
      </dgm:t>
    </dgm:pt>
    <dgm:pt modelId="{8ECD7074-C41B-4257-A087-8C20E4AB9C7B}" type="sibTrans" cxnId="{630AF7FA-73A3-47D1-8BFB-237128C3929E}">
      <dgm:prSet/>
      <dgm:spPr/>
      <dgm:t>
        <a:bodyPr/>
        <a:lstStyle/>
        <a:p>
          <a:endParaRPr lang="fr-FR"/>
        </a:p>
      </dgm:t>
    </dgm:pt>
    <dgm:pt modelId="{9304B991-8D68-49F1-BD4E-55D896459C87}">
      <dgm:prSet phldrT="[Texte]" custT="1"/>
      <dgm:spPr/>
      <dgm:t>
        <a:bodyPr/>
        <a:lstStyle/>
        <a:p>
          <a:r>
            <a:rPr lang="fr-FR" sz="1000">
              <a:latin typeface="Times New Roman" pitchFamily="18" charset="0"/>
              <a:cs typeface="Times New Roman" pitchFamily="18" charset="0"/>
            </a:rPr>
            <a:t>Collectif/Interne</a:t>
          </a:r>
          <a:endParaRPr lang="fr-FR" sz="600">
            <a:latin typeface="Times New Roman" pitchFamily="18" charset="0"/>
            <a:cs typeface="Times New Roman" pitchFamily="18" charset="0"/>
          </a:endParaRPr>
        </a:p>
      </dgm:t>
    </dgm:pt>
    <dgm:pt modelId="{2FEA90AD-9528-4A4C-9994-56F6CF5746A8}" type="parTrans" cxnId="{904532AD-FE36-4EB7-B46B-A4F16CE91896}">
      <dgm:prSet/>
      <dgm:spPr/>
      <dgm:t>
        <a:bodyPr/>
        <a:lstStyle/>
        <a:p>
          <a:endParaRPr lang="fr-FR"/>
        </a:p>
      </dgm:t>
    </dgm:pt>
    <dgm:pt modelId="{F10FEE7D-D6E2-4974-8F84-D6D567E71CFF}" type="sibTrans" cxnId="{904532AD-FE36-4EB7-B46B-A4F16CE91896}">
      <dgm:prSet/>
      <dgm:spPr/>
      <dgm:t>
        <a:bodyPr/>
        <a:lstStyle/>
        <a:p>
          <a:endParaRPr lang="fr-FR"/>
        </a:p>
      </dgm:t>
    </dgm:pt>
    <dgm:pt modelId="{5B127EBF-C5DF-454C-ABE2-C43876CF9F19}">
      <dgm:prSet phldrT="[Texte]" custT="1"/>
      <dgm:spPr/>
      <dgm:t>
        <a:bodyPr/>
        <a:lstStyle/>
        <a:p>
          <a:endParaRPr lang="fr-FR" sz="600">
            <a:latin typeface="Times New Roman" pitchFamily="18" charset="0"/>
            <a:cs typeface="Times New Roman" pitchFamily="18" charset="0"/>
          </a:endParaRPr>
        </a:p>
      </dgm:t>
    </dgm:pt>
    <dgm:pt modelId="{3DB746CA-8509-40F1-AE38-399FB6A52BEC}" type="parTrans" cxnId="{8E71772A-7A73-4196-AF5F-85CEE83DB15E}">
      <dgm:prSet/>
      <dgm:spPr/>
      <dgm:t>
        <a:bodyPr/>
        <a:lstStyle/>
        <a:p>
          <a:endParaRPr lang="fr-FR"/>
        </a:p>
      </dgm:t>
    </dgm:pt>
    <dgm:pt modelId="{4CBCEE8A-4876-4726-B248-08DDAE4CBD21}" type="sibTrans" cxnId="{8E71772A-7A73-4196-AF5F-85CEE83DB15E}">
      <dgm:prSet/>
      <dgm:spPr/>
      <dgm:t>
        <a:bodyPr/>
        <a:lstStyle/>
        <a:p>
          <a:endParaRPr lang="fr-FR"/>
        </a:p>
      </dgm:t>
    </dgm:pt>
    <dgm:pt modelId="{4531DD04-52F4-4586-9A98-5B351E294BD5}">
      <dgm:prSet phldrT="[Texte]" custT="1"/>
      <dgm:spPr/>
      <dgm:t>
        <a:bodyPr/>
        <a:lstStyle/>
        <a:p>
          <a:endParaRPr lang="fr-FR" sz="600">
            <a:latin typeface="Times New Roman" pitchFamily="18" charset="0"/>
            <a:cs typeface="Times New Roman" pitchFamily="18" charset="0"/>
          </a:endParaRPr>
        </a:p>
      </dgm:t>
    </dgm:pt>
    <dgm:pt modelId="{285BF5D4-218E-4821-A457-F970B38C1768}" type="parTrans" cxnId="{8EE9DFF2-BE95-4C32-9116-4E345DFF1B56}">
      <dgm:prSet/>
      <dgm:spPr/>
      <dgm:t>
        <a:bodyPr/>
        <a:lstStyle/>
        <a:p>
          <a:endParaRPr lang="fr-FR"/>
        </a:p>
      </dgm:t>
    </dgm:pt>
    <dgm:pt modelId="{CD8AAF83-F00A-4919-9201-A4F9A66801EC}" type="sibTrans" cxnId="{8EE9DFF2-BE95-4C32-9116-4E345DFF1B56}">
      <dgm:prSet/>
      <dgm:spPr/>
      <dgm:t>
        <a:bodyPr/>
        <a:lstStyle/>
        <a:p>
          <a:endParaRPr lang="fr-FR"/>
        </a:p>
      </dgm:t>
    </dgm:pt>
    <dgm:pt modelId="{D8A20562-DD1F-4621-AA37-AC6B2F986058}">
      <dgm:prSet phldrT="[Texte]" custT="1"/>
      <dgm:spPr/>
      <dgm:t>
        <a:bodyPr/>
        <a:lstStyle/>
        <a:p>
          <a:endParaRPr lang="fr-FR" sz="500">
            <a:latin typeface="Times New Roman" pitchFamily="18" charset="0"/>
            <a:cs typeface="Times New Roman" pitchFamily="18" charset="0"/>
          </a:endParaRPr>
        </a:p>
      </dgm:t>
    </dgm:pt>
    <dgm:pt modelId="{08D2FCD8-EAB2-4363-88C4-E4A96651DB64}" type="parTrans" cxnId="{ED1AC316-48E3-496E-BF01-66178E73F253}">
      <dgm:prSet/>
      <dgm:spPr/>
      <dgm:t>
        <a:bodyPr/>
        <a:lstStyle/>
        <a:p>
          <a:endParaRPr lang="fr-FR"/>
        </a:p>
      </dgm:t>
    </dgm:pt>
    <dgm:pt modelId="{EE874597-F602-40E5-83CF-FC7625FE4E83}" type="sibTrans" cxnId="{ED1AC316-48E3-496E-BF01-66178E73F253}">
      <dgm:prSet/>
      <dgm:spPr/>
      <dgm:t>
        <a:bodyPr/>
        <a:lstStyle/>
        <a:p>
          <a:endParaRPr lang="fr-FR"/>
        </a:p>
      </dgm:t>
    </dgm:pt>
    <dgm:pt modelId="{5C15EA87-8858-4CAC-B598-326A66AEEA14}">
      <dgm:prSet phldrT="[Texte]" custT="1"/>
      <dgm:spPr/>
      <dgm:t>
        <a:bodyPr/>
        <a:lstStyle/>
        <a:p>
          <a:endParaRPr lang="fr-FR" sz="500">
            <a:latin typeface="Times New Roman" pitchFamily="18" charset="0"/>
            <a:cs typeface="Times New Roman" pitchFamily="18" charset="0"/>
          </a:endParaRPr>
        </a:p>
      </dgm:t>
    </dgm:pt>
    <dgm:pt modelId="{BC77CFD2-F4D2-4FCC-8067-DE7DDD7736B6}" type="parTrans" cxnId="{C7CAD622-E770-46AE-9787-51DC37434958}">
      <dgm:prSet/>
      <dgm:spPr/>
      <dgm:t>
        <a:bodyPr/>
        <a:lstStyle/>
        <a:p>
          <a:endParaRPr lang="fr-FR"/>
        </a:p>
      </dgm:t>
    </dgm:pt>
    <dgm:pt modelId="{F41C55E1-FCB1-49AA-9585-2408526FDD7B}" type="sibTrans" cxnId="{C7CAD622-E770-46AE-9787-51DC37434958}">
      <dgm:prSet/>
      <dgm:spPr/>
      <dgm:t>
        <a:bodyPr/>
        <a:lstStyle/>
        <a:p>
          <a:endParaRPr lang="fr-FR"/>
        </a:p>
      </dgm:t>
    </dgm:pt>
    <dgm:pt modelId="{C2A25075-5CD2-44E3-A0EA-1CDB4812059D}">
      <dgm:prSet phldrT="[Texte]" custT="1"/>
      <dgm:spPr/>
      <dgm:t>
        <a:bodyPr/>
        <a:lstStyle/>
        <a:p>
          <a:endParaRPr lang="fr-FR" sz="500">
            <a:latin typeface="Times New Roman" pitchFamily="18" charset="0"/>
            <a:cs typeface="Times New Roman" pitchFamily="18" charset="0"/>
          </a:endParaRPr>
        </a:p>
      </dgm:t>
    </dgm:pt>
    <dgm:pt modelId="{97A4934F-2F56-4042-94E2-69E124884827}" type="parTrans" cxnId="{280347D6-35DA-42D0-8AB7-27060C36D511}">
      <dgm:prSet/>
      <dgm:spPr/>
      <dgm:t>
        <a:bodyPr/>
        <a:lstStyle/>
        <a:p>
          <a:endParaRPr lang="fr-FR"/>
        </a:p>
      </dgm:t>
    </dgm:pt>
    <dgm:pt modelId="{D781080F-D451-4116-93C6-808C09A9131A}" type="sibTrans" cxnId="{280347D6-35DA-42D0-8AB7-27060C36D511}">
      <dgm:prSet/>
      <dgm:spPr/>
      <dgm:t>
        <a:bodyPr/>
        <a:lstStyle/>
        <a:p>
          <a:endParaRPr lang="fr-FR"/>
        </a:p>
      </dgm:t>
    </dgm:pt>
    <dgm:pt modelId="{F18976AE-D810-447B-8ABA-1D147D488C82}">
      <dgm:prSet phldrT="[Texte]" custT="1"/>
      <dgm:spPr/>
      <dgm:t>
        <a:bodyPr/>
        <a:lstStyle/>
        <a:p>
          <a:endParaRPr lang="fr-FR" sz="500">
            <a:latin typeface="Times New Roman" pitchFamily="18" charset="0"/>
            <a:cs typeface="Times New Roman" pitchFamily="18" charset="0"/>
          </a:endParaRPr>
        </a:p>
      </dgm:t>
    </dgm:pt>
    <dgm:pt modelId="{361B42F6-9176-4B03-9ED0-445CD790C0CF}" type="parTrans" cxnId="{47BF232D-9211-47AC-BC8B-000375EB1547}">
      <dgm:prSet/>
      <dgm:spPr/>
      <dgm:t>
        <a:bodyPr/>
        <a:lstStyle/>
        <a:p>
          <a:endParaRPr lang="fr-FR"/>
        </a:p>
      </dgm:t>
    </dgm:pt>
    <dgm:pt modelId="{5FC3D70C-871A-4F74-B76E-461E83B43330}" type="sibTrans" cxnId="{47BF232D-9211-47AC-BC8B-000375EB1547}">
      <dgm:prSet/>
      <dgm:spPr/>
      <dgm:t>
        <a:bodyPr/>
        <a:lstStyle/>
        <a:p>
          <a:endParaRPr lang="fr-FR"/>
        </a:p>
      </dgm:t>
    </dgm:pt>
    <dgm:pt modelId="{F606F130-0231-48F0-A320-5771F4A202CB}">
      <dgm:prSet phldrT="[Texte]" custT="1"/>
      <dgm:spPr/>
      <dgm:t>
        <a:bodyPr/>
        <a:lstStyle/>
        <a:p>
          <a:endParaRPr lang="fr-FR" sz="500">
            <a:latin typeface="Times New Roman" pitchFamily="18" charset="0"/>
            <a:cs typeface="Times New Roman" pitchFamily="18" charset="0"/>
          </a:endParaRPr>
        </a:p>
      </dgm:t>
    </dgm:pt>
    <dgm:pt modelId="{4B7F767E-7D27-4C45-B6DB-B3574D3DCCCC}" type="parTrans" cxnId="{48A13F44-860D-4B93-9DFD-06A221314E54}">
      <dgm:prSet/>
      <dgm:spPr/>
      <dgm:t>
        <a:bodyPr/>
        <a:lstStyle/>
        <a:p>
          <a:endParaRPr lang="fr-FR"/>
        </a:p>
      </dgm:t>
    </dgm:pt>
    <dgm:pt modelId="{52A8386F-11CF-4D3F-9589-BF390901C671}" type="sibTrans" cxnId="{48A13F44-860D-4B93-9DFD-06A221314E54}">
      <dgm:prSet/>
      <dgm:spPr/>
      <dgm:t>
        <a:bodyPr/>
        <a:lstStyle/>
        <a:p>
          <a:endParaRPr lang="fr-FR"/>
        </a:p>
      </dgm:t>
    </dgm:pt>
    <dgm:pt modelId="{C5A1A9CC-F9BA-4C77-BE6B-744AE44664DD}">
      <dgm:prSet phldrT="[Texte]" custT="1"/>
      <dgm:spPr/>
      <dgm:t>
        <a:bodyPr/>
        <a:lstStyle/>
        <a:p>
          <a:endParaRPr lang="fr-FR" sz="500">
            <a:latin typeface="Times New Roman" pitchFamily="18" charset="0"/>
            <a:cs typeface="Times New Roman" pitchFamily="18" charset="0"/>
          </a:endParaRPr>
        </a:p>
      </dgm:t>
    </dgm:pt>
    <dgm:pt modelId="{58BD3907-C256-428A-B313-030AD1E8C709}" type="parTrans" cxnId="{9C5CD52E-89DA-4104-BBEA-12AEA5917B10}">
      <dgm:prSet/>
      <dgm:spPr/>
      <dgm:t>
        <a:bodyPr/>
        <a:lstStyle/>
        <a:p>
          <a:endParaRPr lang="fr-FR"/>
        </a:p>
      </dgm:t>
    </dgm:pt>
    <dgm:pt modelId="{4FE7EA8A-CCBA-4624-A558-CEAAF75EBEB2}" type="sibTrans" cxnId="{9C5CD52E-89DA-4104-BBEA-12AEA5917B10}">
      <dgm:prSet/>
      <dgm:spPr/>
      <dgm:t>
        <a:bodyPr/>
        <a:lstStyle/>
        <a:p>
          <a:endParaRPr lang="fr-FR"/>
        </a:p>
      </dgm:t>
    </dgm:pt>
    <dgm:pt modelId="{9E6539F2-1E58-4CEF-B280-626AFF2756FC}">
      <dgm:prSet phldrT="[Texte]" custT="1"/>
      <dgm:spPr/>
      <dgm:t>
        <a:bodyPr/>
        <a:lstStyle/>
        <a:p>
          <a:endParaRPr lang="fr-FR" sz="500">
            <a:latin typeface="Times New Roman" pitchFamily="18" charset="0"/>
            <a:cs typeface="Times New Roman" pitchFamily="18" charset="0"/>
          </a:endParaRPr>
        </a:p>
      </dgm:t>
    </dgm:pt>
    <dgm:pt modelId="{3407047A-53BC-4B6D-A310-96EDB267ECA9}" type="parTrans" cxnId="{3875839C-534B-4DF4-B945-5B052B6E0028}">
      <dgm:prSet/>
      <dgm:spPr/>
      <dgm:t>
        <a:bodyPr/>
        <a:lstStyle/>
        <a:p>
          <a:endParaRPr lang="fr-FR"/>
        </a:p>
      </dgm:t>
    </dgm:pt>
    <dgm:pt modelId="{BF4B02E7-D9CC-44C0-BA2F-B169D5951BAD}" type="sibTrans" cxnId="{3875839C-534B-4DF4-B945-5B052B6E0028}">
      <dgm:prSet/>
      <dgm:spPr/>
      <dgm:t>
        <a:bodyPr/>
        <a:lstStyle/>
        <a:p>
          <a:endParaRPr lang="fr-FR"/>
        </a:p>
      </dgm:t>
    </dgm:pt>
    <dgm:pt modelId="{121DC2F0-528C-4530-ABBF-4B1CFB0D724D}">
      <dgm:prSet phldrT="[Texte]" custT="1"/>
      <dgm:spPr/>
      <dgm:t>
        <a:bodyPr/>
        <a:lstStyle/>
        <a:p>
          <a:endParaRPr lang="fr-FR" sz="500">
            <a:latin typeface="Times New Roman" pitchFamily="18" charset="0"/>
            <a:cs typeface="Times New Roman" pitchFamily="18" charset="0"/>
          </a:endParaRPr>
        </a:p>
      </dgm:t>
    </dgm:pt>
    <dgm:pt modelId="{AB59D877-3498-4310-B32E-35790F5B577D}" type="parTrans" cxnId="{87D3FDED-5225-4C3D-846B-2CC3A70CDE38}">
      <dgm:prSet/>
      <dgm:spPr/>
      <dgm:t>
        <a:bodyPr/>
        <a:lstStyle/>
        <a:p>
          <a:endParaRPr lang="fr-FR"/>
        </a:p>
      </dgm:t>
    </dgm:pt>
    <dgm:pt modelId="{7CB06C17-60DE-456B-9202-D0AF961FAFC6}" type="sibTrans" cxnId="{87D3FDED-5225-4C3D-846B-2CC3A70CDE38}">
      <dgm:prSet/>
      <dgm:spPr/>
      <dgm:t>
        <a:bodyPr/>
        <a:lstStyle/>
        <a:p>
          <a:endParaRPr lang="fr-FR"/>
        </a:p>
      </dgm:t>
    </dgm:pt>
    <dgm:pt modelId="{F63C8989-11A9-48B0-B5C6-D471ACE3A4AE}">
      <dgm:prSet phldrT="[Texte]" custT="1"/>
      <dgm:spPr/>
      <dgm:t>
        <a:bodyPr/>
        <a:lstStyle/>
        <a:p>
          <a:endParaRPr lang="fr-FR" sz="500">
            <a:latin typeface="Times New Roman" pitchFamily="18" charset="0"/>
            <a:cs typeface="Times New Roman" pitchFamily="18" charset="0"/>
          </a:endParaRPr>
        </a:p>
      </dgm:t>
    </dgm:pt>
    <dgm:pt modelId="{B619EC3D-0266-4724-B9E8-F533E6A6F011}" type="parTrans" cxnId="{0A613D9B-F46C-43EA-99B8-238D466C2405}">
      <dgm:prSet/>
      <dgm:spPr/>
      <dgm:t>
        <a:bodyPr/>
        <a:lstStyle/>
        <a:p>
          <a:endParaRPr lang="fr-FR"/>
        </a:p>
      </dgm:t>
    </dgm:pt>
    <dgm:pt modelId="{6FCDB192-208D-4889-9215-E1A39B323D9C}" type="sibTrans" cxnId="{0A613D9B-F46C-43EA-99B8-238D466C2405}">
      <dgm:prSet/>
      <dgm:spPr/>
      <dgm:t>
        <a:bodyPr/>
        <a:lstStyle/>
        <a:p>
          <a:endParaRPr lang="fr-FR"/>
        </a:p>
      </dgm:t>
    </dgm:pt>
    <dgm:pt modelId="{19B4ADFA-97E9-4385-8999-D1CB32D0E1A9}" type="pres">
      <dgm:prSet presAssocID="{A833A938-B22E-4D1F-9BD9-8E59F5DFF007}" presName="cycleMatrixDiagram" presStyleCnt="0">
        <dgm:presLayoutVars>
          <dgm:chMax val="1"/>
          <dgm:dir/>
          <dgm:animLvl val="lvl"/>
          <dgm:resizeHandles val="exact"/>
        </dgm:presLayoutVars>
      </dgm:prSet>
      <dgm:spPr/>
      <dgm:t>
        <a:bodyPr/>
        <a:lstStyle/>
        <a:p>
          <a:endParaRPr lang="fr-FR"/>
        </a:p>
      </dgm:t>
    </dgm:pt>
    <dgm:pt modelId="{9589B3B5-97EF-4815-A14F-D1A8066EC259}" type="pres">
      <dgm:prSet presAssocID="{A833A938-B22E-4D1F-9BD9-8E59F5DFF007}" presName="children" presStyleCnt="0"/>
      <dgm:spPr/>
    </dgm:pt>
    <dgm:pt modelId="{8ACD1610-721C-49BD-910A-E1E29D5A180E}" type="pres">
      <dgm:prSet presAssocID="{A833A938-B22E-4D1F-9BD9-8E59F5DFF007}" presName="child1group" presStyleCnt="0"/>
      <dgm:spPr/>
    </dgm:pt>
    <dgm:pt modelId="{1C5E48C9-66BF-40AF-9E42-936A0B4F8734}" type="pres">
      <dgm:prSet presAssocID="{A833A938-B22E-4D1F-9BD9-8E59F5DFF007}" presName="child1" presStyleLbl="bgAcc1" presStyleIdx="0" presStyleCnt="4" custScaleX="138504"/>
      <dgm:spPr/>
      <dgm:t>
        <a:bodyPr/>
        <a:lstStyle/>
        <a:p>
          <a:endParaRPr lang="fr-FR"/>
        </a:p>
      </dgm:t>
    </dgm:pt>
    <dgm:pt modelId="{AFA81893-A3F3-4841-BD10-C0AE15B208E7}" type="pres">
      <dgm:prSet presAssocID="{A833A938-B22E-4D1F-9BD9-8E59F5DFF007}" presName="child1Text" presStyleLbl="bgAcc1" presStyleIdx="0" presStyleCnt="4">
        <dgm:presLayoutVars>
          <dgm:bulletEnabled val="1"/>
        </dgm:presLayoutVars>
      </dgm:prSet>
      <dgm:spPr/>
      <dgm:t>
        <a:bodyPr/>
        <a:lstStyle/>
        <a:p>
          <a:endParaRPr lang="fr-FR"/>
        </a:p>
      </dgm:t>
    </dgm:pt>
    <dgm:pt modelId="{E61C24A5-DC42-4DDE-BDA0-1B809B47B989}" type="pres">
      <dgm:prSet presAssocID="{A833A938-B22E-4D1F-9BD9-8E59F5DFF007}" presName="child2group" presStyleCnt="0"/>
      <dgm:spPr/>
    </dgm:pt>
    <dgm:pt modelId="{3EB9932C-0F9F-4192-9BD8-654ACCFC7B45}" type="pres">
      <dgm:prSet presAssocID="{A833A938-B22E-4D1F-9BD9-8E59F5DFF007}" presName="child2" presStyleLbl="bgAcc1" presStyleIdx="1" presStyleCnt="4" custScaleX="109733"/>
      <dgm:spPr/>
      <dgm:t>
        <a:bodyPr/>
        <a:lstStyle/>
        <a:p>
          <a:endParaRPr lang="fr-FR"/>
        </a:p>
      </dgm:t>
    </dgm:pt>
    <dgm:pt modelId="{D58B1EEA-0565-46F1-860A-D8665144E87E}" type="pres">
      <dgm:prSet presAssocID="{A833A938-B22E-4D1F-9BD9-8E59F5DFF007}" presName="child2Text" presStyleLbl="bgAcc1" presStyleIdx="1" presStyleCnt="4">
        <dgm:presLayoutVars>
          <dgm:bulletEnabled val="1"/>
        </dgm:presLayoutVars>
      </dgm:prSet>
      <dgm:spPr/>
      <dgm:t>
        <a:bodyPr/>
        <a:lstStyle/>
        <a:p>
          <a:endParaRPr lang="fr-FR"/>
        </a:p>
      </dgm:t>
    </dgm:pt>
    <dgm:pt modelId="{90D62549-35F9-412B-A114-6A1DC5BB3C47}" type="pres">
      <dgm:prSet presAssocID="{A833A938-B22E-4D1F-9BD9-8E59F5DFF007}" presName="child3group" presStyleCnt="0"/>
      <dgm:spPr/>
    </dgm:pt>
    <dgm:pt modelId="{02AFD45A-7F58-4530-B716-E00E0529C0E3}" type="pres">
      <dgm:prSet presAssocID="{A833A938-B22E-4D1F-9BD9-8E59F5DFF007}" presName="child3" presStyleLbl="bgAcc1" presStyleIdx="2" presStyleCnt="4" custScaleX="109733"/>
      <dgm:spPr/>
      <dgm:t>
        <a:bodyPr/>
        <a:lstStyle/>
        <a:p>
          <a:endParaRPr lang="fr-FR"/>
        </a:p>
      </dgm:t>
    </dgm:pt>
    <dgm:pt modelId="{F42ECD83-0D9B-4A47-803A-11273F330DFD}" type="pres">
      <dgm:prSet presAssocID="{A833A938-B22E-4D1F-9BD9-8E59F5DFF007}" presName="child3Text" presStyleLbl="bgAcc1" presStyleIdx="2" presStyleCnt="4">
        <dgm:presLayoutVars>
          <dgm:bulletEnabled val="1"/>
        </dgm:presLayoutVars>
      </dgm:prSet>
      <dgm:spPr/>
      <dgm:t>
        <a:bodyPr/>
        <a:lstStyle/>
        <a:p>
          <a:endParaRPr lang="fr-FR"/>
        </a:p>
      </dgm:t>
    </dgm:pt>
    <dgm:pt modelId="{A0050C6E-7133-4B4F-AC11-E00C6ADF90AE}" type="pres">
      <dgm:prSet presAssocID="{A833A938-B22E-4D1F-9BD9-8E59F5DFF007}" presName="child4group" presStyleCnt="0"/>
      <dgm:spPr/>
    </dgm:pt>
    <dgm:pt modelId="{5D024C6F-F37E-41A9-9983-EB9C01F11AE8}" type="pres">
      <dgm:prSet presAssocID="{A833A938-B22E-4D1F-9BD9-8E59F5DFF007}" presName="child4" presStyleLbl="bgAcc1" presStyleIdx="3" presStyleCnt="4" custScaleX="109733"/>
      <dgm:spPr/>
      <dgm:t>
        <a:bodyPr/>
        <a:lstStyle/>
        <a:p>
          <a:endParaRPr lang="fr-FR"/>
        </a:p>
      </dgm:t>
    </dgm:pt>
    <dgm:pt modelId="{3DC218D2-C197-4C49-AFB8-6FBEF14EBA97}" type="pres">
      <dgm:prSet presAssocID="{A833A938-B22E-4D1F-9BD9-8E59F5DFF007}" presName="child4Text" presStyleLbl="bgAcc1" presStyleIdx="3" presStyleCnt="4">
        <dgm:presLayoutVars>
          <dgm:bulletEnabled val="1"/>
        </dgm:presLayoutVars>
      </dgm:prSet>
      <dgm:spPr/>
      <dgm:t>
        <a:bodyPr/>
        <a:lstStyle/>
        <a:p>
          <a:endParaRPr lang="fr-FR"/>
        </a:p>
      </dgm:t>
    </dgm:pt>
    <dgm:pt modelId="{C1BD7820-5402-49A0-ACA0-BEDF1753F318}" type="pres">
      <dgm:prSet presAssocID="{A833A938-B22E-4D1F-9BD9-8E59F5DFF007}" presName="childPlaceholder" presStyleCnt="0"/>
      <dgm:spPr/>
    </dgm:pt>
    <dgm:pt modelId="{56BACED1-D005-46EF-A2CF-375140DE4291}" type="pres">
      <dgm:prSet presAssocID="{A833A938-B22E-4D1F-9BD9-8E59F5DFF007}" presName="circle" presStyleCnt="0"/>
      <dgm:spPr/>
    </dgm:pt>
    <dgm:pt modelId="{600036C2-D742-4358-A731-3F50CCD3EFB3}" type="pres">
      <dgm:prSet presAssocID="{A833A938-B22E-4D1F-9BD9-8E59F5DFF007}" presName="quadrant1" presStyleLbl="node1" presStyleIdx="0" presStyleCnt="4" custScaleX="109733">
        <dgm:presLayoutVars>
          <dgm:chMax val="1"/>
          <dgm:bulletEnabled val="1"/>
        </dgm:presLayoutVars>
      </dgm:prSet>
      <dgm:spPr/>
      <dgm:t>
        <a:bodyPr/>
        <a:lstStyle/>
        <a:p>
          <a:endParaRPr lang="fr-FR"/>
        </a:p>
      </dgm:t>
    </dgm:pt>
    <dgm:pt modelId="{CADE7376-9C17-47D4-B04D-CCC8D897C61C}" type="pres">
      <dgm:prSet presAssocID="{A833A938-B22E-4D1F-9BD9-8E59F5DFF007}" presName="quadrant2" presStyleLbl="node1" presStyleIdx="1" presStyleCnt="4" custScaleX="109733">
        <dgm:presLayoutVars>
          <dgm:chMax val="1"/>
          <dgm:bulletEnabled val="1"/>
        </dgm:presLayoutVars>
      </dgm:prSet>
      <dgm:spPr/>
      <dgm:t>
        <a:bodyPr/>
        <a:lstStyle/>
        <a:p>
          <a:endParaRPr lang="fr-FR"/>
        </a:p>
      </dgm:t>
    </dgm:pt>
    <dgm:pt modelId="{26A6AE11-B188-4857-BF3C-F0C0AF05DBEC}" type="pres">
      <dgm:prSet presAssocID="{A833A938-B22E-4D1F-9BD9-8E59F5DFF007}" presName="quadrant3" presStyleLbl="node1" presStyleIdx="2" presStyleCnt="4" custScaleX="109733">
        <dgm:presLayoutVars>
          <dgm:chMax val="1"/>
          <dgm:bulletEnabled val="1"/>
        </dgm:presLayoutVars>
      </dgm:prSet>
      <dgm:spPr/>
      <dgm:t>
        <a:bodyPr/>
        <a:lstStyle/>
        <a:p>
          <a:endParaRPr lang="fr-FR"/>
        </a:p>
      </dgm:t>
    </dgm:pt>
    <dgm:pt modelId="{4F7E669B-EEE7-405A-AF68-005F600EC9A5}" type="pres">
      <dgm:prSet presAssocID="{A833A938-B22E-4D1F-9BD9-8E59F5DFF007}" presName="quadrant4" presStyleLbl="node1" presStyleIdx="3" presStyleCnt="4" custScaleX="109733">
        <dgm:presLayoutVars>
          <dgm:chMax val="1"/>
          <dgm:bulletEnabled val="1"/>
        </dgm:presLayoutVars>
      </dgm:prSet>
      <dgm:spPr/>
      <dgm:t>
        <a:bodyPr/>
        <a:lstStyle/>
        <a:p>
          <a:endParaRPr lang="fr-FR"/>
        </a:p>
      </dgm:t>
    </dgm:pt>
    <dgm:pt modelId="{AC11A74A-83BE-4B00-B1E9-B11A539D145C}" type="pres">
      <dgm:prSet presAssocID="{A833A938-B22E-4D1F-9BD9-8E59F5DFF007}" presName="quadrantPlaceholder" presStyleCnt="0"/>
      <dgm:spPr/>
    </dgm:pt>
    <dgm:pt modelId="{720B74D5-764D-4406-A4F3-754563633BCD}" type="pres">
      <dgm:prSet presAssocID="{A833A938-B22E-4D1F-9BD9-8E59F5DFF007}" presName="center1" presStyleLbl="fgShp" presStyleIdx="0" presStyleCnt="2"/>
      <dgm:spPr/>
    </dgm:pt>
    <dgm:pt modelId="{B37AE8D9-D17C-450B-BED1-C60B3690102B}" type="pres">
      <dgm:prSet presAssocID="{A833A938-B22E-4D1F-9BD9-8E59F5DFF007}" presName="center2" presStyleLbl="fgShp" presStyleIdx="1" presStyleCnt="2"/>
      <dgm:spPr/>
    </dgm:pt>
  </dgm:ptLst>
  <dgm:cxnLst>
    <dgm:cxn modelId="{98FBC3F2-ED0B-44E1-B307-B034D7EA8FCE}" type="presOf" srcId="{121DC2F0-528C-4530-ABBF-4B1CFB0D724D}" destId="{3EB9932C-0F9F-4192-9BD8-654ACCFC7B45}" srcOrd="0" destOrd="1" presId="urn:microsoft.com/office/officeart/2005/8/layout/cycle4"/>
    <dgm:cxn modelId="{904532AD-FE36-4EB7-B46B-A4F16CE91896}" srcId="{45CC09AA-BF0E-42B8-A9C1-77255FCDD294}" destId="{9304B991-8D68-49F1-BD4E-55D896459C87}" srcOrd="2" destOrd="0" parTransId="{2FEA90AD-9528-4A4C-9994-56F6CF5746A8}" sibTransId="{F10FEE7D-D6E2-4974-8F84-D6D567E71CFF}"/>
    <dgm:cxn modelId="{6F3E545E-D8A0-4D10-B0AC-CB32D0A89E7A}" type="presOf" srcId="{5C15EA87-8858-4CAC-B598-326A66AEEA14}" destId="{02AFD45A-7F58-4530-B716-E00E0529C0E3}" srcOrd="0" destOrd="1" presId="urn:microsoft.com/office/officeart/2005/8/layout/cycle4"/>
    <dgm:cxn modelId="{7E6FBE73-835C-461E-B3F5-946A0633C792}" type="presOf" srcId="{C2A25075-5CD2-44E3-A0EA-1CDB4812059D}" destId="{F42ECD83-0D9B-4A47-803A-11273F330DFD}" srcOrd="1" destOrd="2" presId="urn:microsoft.com/office/officeart/2005/8/layout/cycle4"/>
    <dgm:cxn modelId="{8EDAC047-BE4F-4BD4-9390-5684F364EE5A}" type="presOf" srcId="{C2A25075-5CD2-44E3-A0EA-1CDB4812059D}" destId="{02AFD45A-7F58-4530-B716-E00E0529C0E3}" srcOrd="0" destOrd="2" presId="urn:microsoft.com/office/officeart/2005/8/layout/cycle4"/>
    <dgm:cxn modelId="{87D3FDED-5225-4C3D-846B-2CC3A70CDE38}" srcId="{66140F64-C9FA-4C99-AF6F-59CDBF5DFA8D}" destId="{121DC2F0-528C-4530-ABBF-4B1CFB0D724D}" srcOrd="1" destOrd="0" parTransId="{AB59D877-3498-4310-B32E-35790F5B577D}" sibTransId="{7CB06C17-60DE-456B-9202-D0AF961FAFC6}"/>
    <dgm:cxn modelId="{DAEAB146-D1FA-47DC-8393-C7693CE9EF47}" type="presOf" srcId="{F18976AE-D810-447B-8ABA-1D147D488C82}" destId="{AFA81893-A3F3-4841-BD10-C0AE15B208E7}" srcOrd="1" destOrd="0" presId="urn:microsoft.com/office/officeart/2005/8/layout/cycle4"/>
    <dgm:cxn modelId="{0A613D9B-F46C-43EA-99B8-238D466C2405}" srcId="{66140F64-C9FA-4C99-AF6F-59CDBF5DFA8D}" destId="{F63C8989-11A9-48B0-B5C6-D471ACE3A4AE}" srcOrd="2" destOrd="0" parTransId="{B619EC3D-0266-4724-B9E8-F533E6A6F011}" sibTransId="{6FCDB192-208D-4889-9215-E1A39B323D9C}"/>
    <dgm:cxn modelId="{75E5BED7-AC87-402C-A14C-E4985499BFF2}" type="presOf" srcId="{9E6539F2-1E58-4CEF-B280-626AFF2756FC}" destId="{D58B1EEA-0565-46F1-860A-D8665144E87E}" srcOrd="1" destOrd="0" presId="urn:microsoft.com/office/officeart/2005/8/layout/cycle4"/>
    <dgm:cxn modelId="{911D92B0-2EFC-4F48-8284-027668042ED1}" srcId="{81AE4CDC-E0EB-4199-9432-A1E9905D231C}" destId="{FC1C608A-8A13-4B46-8AAB-3F79B31BB6CC}" srcOrd="3" destOrd="0" parTransId="{9F1F3CFD-BB0F-459B-B4E9-669534F9E20D}" sibTransId="{053A781C-5B0D-48FD-8B2A-DC2DFBA31FF2}"/>
    <dgm:cxn modelId="{BED5C695-6D20-4BF1-A96B-4DEC806B033B}" type="presOf" srcId="{5C15EA87-8858-4CAC-B598-326A66AEEA14}" destId="{F42ECD83-0D9B-4A47-803A-11273F330DFD}" srcOrd="1" destOrd="1" presId="urn:microsoft.com/office/officeart/2005/8/layout/cycle4"/>
    <dgm:cxn modelId="{76F80DD4-ED62-4F65-8211-4CBB4341B6E3}" type="presOf" srcId="{81AE4CDC-E0EB-4199-9432-A1E9905D231C}" destId="{600036C2-D742-4358-A731-3F50CCD3EFB3}" srcOrd="0" destOrd="0" presId="urn:microsoft.com/office/officeart/2005/8/layout/cycle4"/>
    <dgm:cxn modelId="{3875839C-534B-4DF4-B945-5B052B6E0028}" srcId="{66140F64-C9FA-4C99-AF6F-59CDBF5DFA8D}" destId="{9E6539F2-1E58-4CEF-B280-626AFF2756FC}" srcOrd="0" destOrd="0" parTransId="{3407047A-53BC-4B6D-A310-96EDB267ECA9}" sibTransId="{BF4B02E7-D9CC-44C0-BA2F-B169D5951BAD}"/>
    <dgm:cxn modelId="{47BF232D-9211-47AC-BC8B-000375EB1547}" srcId="{81AE4CDC-E0EB-4199-9432-A1E9905D231C}" destId="{F18976AE-D810-447B-8ABA-1D147D488C82}" srcOrd="0" destOrd="0" parTransId="{361B42F6-9176-4B03-9ED0-445CD790C0CF}" sibTransId="{5FC3D70C-871A-4F74-B76E-461E83B43330}"/>
    <dgm:cxn modelId="{8AF12F07-9C75-4B37-AA10-6DD17B8FA4A3}" type="presOf" srcId="{9304B991-8D68-49F1-BD4E-55D896459C87}" destId="{5D024C6F-F37E-41A9-9983-EB9C01F11AE8}" srcOrd="0" destOrd="2" presId="urn:microsoft.com/office/officeart/2005/8/layout/cycle4"/>
    <dgm:cxn modelId="{98BB088A-73AC-4F43-AB5F-2C1D5BF85774}" type="presOf" srcId="{27064336-3AF7-4133-B699-9F523B7DDF2A}" destId="{02AFD45A-7F58-4530-B716-E00E0529C0E3}" srcOrd="0" destOrd="3" presId="urn:microsoft.com/office/officeart/2005/8/layout/cycle4"/>
    <dgm:cxn modelId="{8EE9DFF2-BE95-4C32-9116-4E345DFF1B56}" srcId="{45CC09AA-BF0E-42B8-A9C1-77255FCDD294}" destId="{4531DD04-52F4-4586-9A98-5B351E294BD5}" srcOrd="1" destOrd="0" parTransId="{285BF5D4-218E-4821-A457-F970B38C1768}" sibTransId="{CD8AAF83-F00A-4919-9201-A4F9A66801EC}"/>
    <dgm:cxn modelId="{BBD4020D-6A86-4801-8E8C-2015783A440D}" type="presOf" srcId="{5B127EBF-C5DF-454C-ABE2-C43876CF9F19}" destId="{3DC218D2-C197-4C49-AFB8-6FBEF14EBA97}" srcOrd="1" destOrd="0" presId="urn:microsoft.com/office/officeart/2005/8/layout/cycle4"/>
    <dgm:cxn modelId="{8E71772A-7A73-4196-AF5F-85CEE83DB15E}" srcId="{45CC09AA-BF0E-42B8-A9C1-77255FCDD294}" destId="{5B127EBF-C5DF-454C-ABE2-C43876CF9F19}" srcOrd="0" destOrd="0" parTransId="{3DB746CA-8509-40F1-AE38-399FB6A52BEC}" sibTransId="{4CBCEE8A-4876-4726-B248-08DDAE4CBD21}"/>
    <dgm:cxn modelId="{3DEB7A9C-8126-480C-A32C-7F35E2BEDA16}" type="presOf" srcId="{F63C8989-11A9-48B0-B5C6-D471ACE3A4AE}" destId="{3EB9932C-0F9F-4192-9BD8-654ACCFC7B45}" srcOrd="0" destOrd="2" presId="urn:microsoft.com/office/officeart/2005/8/layout/cycle4"/>
    <dgm:cxn modelId="{AE3EC578-B8F6-4294-A9D9-A218F4EB375E}" type="presOf" srcId="{9304B991-8D68-49F1-BD4E-55D896459C87}" destId="{3DC218D2-C197-4C49-AFB8-6FBEF14EBA97}" srcOrd="1" destOrd="2" presId="urn:microsoft.com/office/officeart/2005/8/layout/cycle4"/>
    <dgm:cxn modelId="{CF316631-86BD-48AD-B6F4-A55AB78BC18D}" srcId="{4C53E1B2-CD95-409D-AE03-D54C30971DE3}" destId="{27064336-3AF7-4133-B699-9F523B7DDF2A}" srcOrd="3" destOrd="0" parTransId="{8470B12B-64CC-4321-994B-6435CCB89BF1}" sibTransId="{DD2CCBB1-5A97-4D84-AC9C-9272A14AB77F}"/>
    <dgm:cxn modelId="{E020D4E4-9EF5-455F-B717-0DA6B2C95D6D}" type="presOf" srcId="{27064336-3AF7-4133-B699-9F523B7DDF2A}" destId="{F42ECD83-0D9B-4A47-803A-11273F330DFD}" srcOrd="1" destOrd="3" presId="urn:microsoft.com/office/officeart/2005/8/layout/cycle4"/>
    <dgm:cxn modelId="{280347D6-35DA-42D0-8AB7-27060C36D511}" srcId="{4C53E1B2-CD95-409D-AE03-D54C30971DE3}" destId="{C2A25075-5CD2-44E3-A0EA-1CDB4812059D}" srcOrd="2" destOrd="0" parTransId="{97A4934F-2F56-4042-94E2-69E124884827}" sibTransId="{D781080F-D451-4116-93C6-808C09A9131A}"/>
    <dgm:cxn modelId="{C8C4558B-7AF3-4469-83C0-7AFC0CE306E6}" type="presOf" srcId="{4531DD04-52F4-4586-9A98-5B351E294BD5}" destId="{3DC218D2-C197-4C49-AFB8-6FBEF14EBA97}" srcOrd="1" destOrd="1" presId="urn:microsoft.com/office/officeart/2005/8/layout/cycle4"/>
    <dgm:cxn modelId="{B5D1EDCA-E47E-4B00-B9EE-4E37157729F1}" srcId="{A833A938-B22E-4D1F-9BD9-8E59F5DFF007}" destId="{81AE4CDC-E0EB-4199-9432-A1E9905D231C}" srcOrd="0" destOrd="0" parTransId="{D53DFEB4-E8F1-4471-8219-D76A3E187868}" sibTransId="{C730E346-5B12-4772-AD1D-560E112A1753}"/>
    <dgm:cxn modelId="{D1A1075D-9488-48A2-8AFD-1F4B777551DB}" type="presOf" srcId="{C5A1A9CC-F9BA-4C77-BE6B-744AE44664DD}" destId="{1C5E48C9-66BF-40AF-9E42-936A0B4F8734}" srcOrd="0" destOrd="2" presId="urn:microsoft.com/office/officeart/2005/8/layout/cycle4"/>
    <dgm:cxn modelId="{A4046AE0-3CFC-4178-8388-946DDA162AE2}" type="presOf" srcId="{FC1C608A-8A13-4B46-8AAB-3F79B31BB6CC}" destId="{AFA81893-A3F3-4841-BD10-C0AE15B208E7}" srcOrd="1" destOrd="3" presId="urn:microsoft.com/office/officeart/2005/8/layout/cycle4"/>
    <dgm:cxn modelId="{9C5CD52E-89DA-4104-BBEA-12AEA5917B10}" srcId="{81AE4CDC-E0EB-4199-9432-A1E9905D231C}" destId="{C5A1A9CC-F9BA-4C77-BE6B-744AE44664DD}" srcOrd="2" destOrd="0" parTransId="{58BD3907-C256-428A-B313-030AD1E8C709}" sibTransId="{4FE7EA8A-CCBA-4624-A558-CEAAF75EBEB2}"/>
    <dgm:cxn modelId="{DAC65B7A-A03D-444E-B3B4-7FFCF503D9F6}" type="presOf" srcId="{45CC09AA-BF0E-42B8-A9C1-77255FCDD294}" destId="{4F7E669B-EEE7-405A-AF68-005F600EC9A5}" srcOrd="0" destOrd="0" presId="urn:microsoft.com/office/officeart/2005/8/layout/cycle4"/>
    <dgm:cxn modelId="{A6512FCA-FFE1-4873-82E0-6FC6CE71BFAA}" type="presOf" srcId="{46C687CA-7CA3-4142-A7AD-21D6B90D2216}" destId="{3EB9932C-0F9F-4192-9BD8-654ACCFC7B45}" srcOrd="0" destOrd="3" presId="urn:microsoft.com/office/officeart/2005/8/layout/cycle4"/>
    <dgm:cxn modelId="{338664B2-6B3F-42D9-B66D-5C6472833DE3}" type="presOf" srcId="{F63C8989-11A9-48B0-B5C6-D471ACE3A4AE}" destId="{D58B1EEA-0565-46F1-860A-D8665144E87E}" srcOrd="1" destOrd="2" presId="urn:microsoft.com/office/officeart/2005/8/layout/cycle4"/>
    <dgm:cxn modelId="{B752992A-37AA-4D02-AD70-8A1188FDA525}" srcId="{66140F64-C9FA-4C99-AF6F-59CDBF5DFA8D}" destId="{46C687CA-7CA3-4142-A7AD-21D6B90D2216}" srcOrd="3" destOrd="0" parTransId="{8BD37A3A-C300-4027-BF6F-73C37876A0FA}" sibTransId="{10212796-C9BA-4BF5-921C-DFE2CB1C7F20}"/>
    <dgm:cxn modelId="{DFDFDDEB-FD64-45F9-A773-4583D4FE3D1F}" type="presOf" srcId="{5B127EBF-C5DF-454C-ABE2-C43876CF9F19}" destId="{5D024C6F-F37E-41A9-9983-EB9C01F11AE8}" srcOrd="0" destOrd="0" presId="urn:microsoft.com/office/officeart/2005/8/layout/cycle4"/>
    <dgm:cxn modelId="{0AF8754F-93FB-4CAA-8D56-63A2B13F39E1}" type="presOf" srcId="{4531DD04-52F4-4586-9A98-5B351E294BD5}" destId="{5D024C6F-F37E-41A9-9983-EB9C01F11AE8}" srcOrd="0" destOrd="1" presId="urn:microsoft.com/office/officeart/2005/8/layout/cycle4"/>
    <dgm:cxn modelId="{982B201F-09AD-44E2-8439-4B2814E805DF}" type="presOf" srcId="{D8A20562-DD1F-4621-AA37-AC6B2F986058}" destId="{F42ECD83-0D9B-4A47-803A-11273F330DFD}" srcOrd="1" destOrd="0" presId="urn:microsoft.com/office/officeart/2005/8/layout/cycle4"/>
    <dgm:cxn modelId="{DEFC5ADD-AC01-4DE2-A006-931313035586}" type="presOf" srcId="{121DC2F0-528C-4530-ABBF-4B1CFB0D724D}" destId="{D58B1EEA-0565-46F1-860A-D8665144E87E}" srcOrd="1" destOrd="1" presId="urn:microsoft.com/office/officeart/2005/8/layout/cycle4"/>
    <dgm:cxn modelId="{B5BDD0F1-E880-49AC-9C39-D142CDB0F21B}" type="presOf" srcId="{66140F64-C9FA-4C99-AF6F-59CDBF5DFA8D}" destId="{CADE7376-9C17-47D4-B04D-CCC8D897C61C}" srcOrd="0" destOrd="0" presId="urn:microsoft.com/office/officeart/2005/8/layout/cycle4"/>
    <dgm:cxn modelId="{2E7F61FA-AF2C-4F3B-A9D0-1329B5F0A363}" type="presOf" srcId="{C5A1A9CC-F9BA-4C77-BE6B-744AE44664DD}" destId="{AFA81893-A3F3-4841-BD10-C0AE15B208E7}" srcOrd="1" destOrd="2" presId="urn:microsoft.com/office/officeart/2005/8/layout/cycle4"/>
    <dgm:cxn modelId="{C7CAD622-E770-46AE-9787-51DC37434958}" srcId="{4C53E1B2-CD95-409D-AE03-D54C30971DE3}" destId="{5C15EA87-8858-4CAC-B598-326A66AEEA14}" srcOrd="1" destOrd="0" parTransId="{BC77CFD2-F4D2-4FCC-8067-DE7DDD7736B6}" sibTransId="{F41C55E1-FCB1-49AA-9585-2408526FDD7B}"/>
    <dgm:cxn modelId="{630AF7FA-73A3-47D1-8BFB-237128C3929E}" srcId="{A833A938-B22E-4D1F-9BD9-8E59F5DFF007}" destId="{45CC09AA-BF0E-42B8-A9C1-77255FCDD294}" srcOrd="3" destOrd="0" parTransId="{E5831216-AC19-4006-AF86-E3EAA8583255}" sibTransId="{8ECD7074-C41B-4257-A087-8C20E4AB9C7B}"/>
    <dgm:cxn modelId="{9F9BF84C-2993-40DF-A1B6-AD682E449517}" srcId="{A833A938-B22E-4D1F-9BD9-8E59F5DFF007}" destId="{4C53E1B2-CD95-409D-AE03-D54C30971DE3}" srcOrd="2" destOrd="0" parTransId="{5E8D2DF6-CC88-4C8C-A301-23CB21EEF6FA}" sibTransId="{9C9B2B0D-7C89-4B21-A36D-242D594A9E42}"/>
    <dgm:cxn modelId="{CB86C818-916D-46CF-B626-10F53D91847C}" type="presOf" srcId="{9E6539F2-1E58-4CEF-B280-626AFF2756FC}" destId="{3EB9932C-0F9F-4192-9BD8-654ACCFC7B45}" srcOrd="0" destOrd="0" presId="urn:microsoft.com/office/officeart/2005/8/layout/cycle4"/>
    <dgm:cxn modelId="{89D49FF4-9F99-48E4-AE41-C4EF37FC8867}" type="presOf" srcId="{4C53E1B2-CD95-409D-AE03-D54C30971DE3}" destId="{26A6AE11-B188-4857-BF3C-F0C0AF05DBEC}" srcOrd="0" destOrd="0" presId="urn:microsoft.com/office/officeart/2005/8/layout/cycle4"/>
    <dgm:cxn modelId="{0B2B9B00-A445-4074-8C20-97E80528C50B}" type="presOf" srcId="{D8A20562-DD1F-4621-AA37-AC6B2F986058}" destId="{02AFD45A-7F58-4530-B716-E00E0529C0E3}" srcOrd="0" destOrd="0" presId="urn:microsoft.com/office/officeart/2005/8/layout/cycle4"/>
    <dgm:cxn modelId="{60A88A4D-1743-48F3-AE49-335C5BABD2F6}" type="presOf" srcId="{F606F130-0231-48F0-A320-5771F4A202CB}" destId="{AFA81893-A3F3-4841-BD10-C0AE15B208E7}" srcOrd="1" destOrd="1" presId="urn:microsoft.com/office/officeart/2005/8/layout/cycle4"/>
    <dgm:cxn modelId="{DD5B2429-B6D9-4005-BE0D-8A0274A3DC37}" type="presOf" srcId="{F18976AE-D810-447B-8ABA-1D147D488C82}" destId="{1C5E48C9-66BF-40AF-9E42-936A0B4F8734}" srcOrd="0" destOrd="0" presId="urn:microsoft.com/office/officeart/2005/8/layout/cycle4"/>
    <dgm:cxn modelId="{0730C60B-DB7C-4412-8E3C-D8566943898C}" srcId="{A833A938-B22E-4D1F-9BD9-8E59F5DFF007}" destId="{66140F64-C9FA-4C99-AF6F-59CDBF5DFA8D}" srcOrd="1" destOrd="0" parTransId="{44C48D72-D23F-4E84-8456-998F0FB22A3D}" sibTransId="{813C783D-33AB-4F01-8F45-64CBC2D1EA6A}"/>
    <dgm:cxn modelId="{52E42B12-52BC-4A5D-B982-87C638730D33}" type="presOf" srcId="{F606F130-0231-48F0-A320-5771F4A202CB}" destId="{1C5E48C9-66BF-40AF-9E42-936A0B4F8734}" srcOrd="0" destOrd="1" presId="urn:microsoft.com/office/officeart/2005/8/layout/cycle4"/>
    <dgm:cxn modelId="{2ECD63C7-AF25-4AD8-86C4-FB59037F8B55}" type="presOf" srcId="{46C687CA-7CA3-4142-A7AD-21D6B90D2216}" destId="{D58B1EEA-0565-46F1-860A-D8665144E87E}" srcOrd="1" destOrd="3" presId="urn:microsoft.com/office/officeart/2005/8/layout/cycle4"/>
    <dgm:cxn modelId="{48A13F44-860D-4B93-9DFD-06A221314E54}" srcId="{81AE4CDC-E0EB-4199-9432-A1E9905D231C}" destId="{F606F130-0231-48F0-A320-5771F4A202CB}" srcOrd="1" destOrd="0" parTransId="{4B7F767E-7D27-4C45-B6DB-B3574D3DCCCC}" sibTransId="{52A8386F-11CF-4D3F-9589-BF390901C671}"/>
    <dgm:cxn modelId="{194DFE73-E631-4203-BF01-B42943A5902F}" type="presOf" srcId="{FC1C608A-8A13-4B46-8AAB-3F79B31BB6CC}" destId="{1C5E48C9-66BF-40AF-9E42-936A0B4F8734}" srcOrd="0" destOrd="3" presId="urn:microsoft.com/office/officeart/2005/8/layout/cycle4"/>
    <dgm:cxn modelId="{A5CF8C33-98F2-4396-B5F0-1B1EEC987BB6}" type="presOf" srcId="{A833A938-B22E-4D1F-9BD9-8E59F5DFF007}" destId="{19B4ADFA-97E9-4385-8999-D1CB32D0E1A9}" srcOrd="0" destOrd="0" presId="urn:microsoft.com/office/officeart/2005/8/layout/cycle4"/>
    <dgm:cxn modelId="{ED1AC316-48E3-496E-BF01-66178E73F253}" srcId="{4C53E1B2-CD95-409D-AE03-D54C30971DE3}" destId="{D8A20562-DD1F-4621-AA37-AC6B2F986058}" srcOrd="0" destOrd="0" parTransId="{08D2FCD8-EAB2-4363-88C4-E4A96651DB64}" sibTransId="{EE874597-F602-40E5-83CF-FC7625FE4E83}"/>
    <dgm:cxn modelId="{EAFA79BD-B20E-4DA4-B8BE-A989B858D3D7}" type="presParOf" srcId="{19B4ADFA-97E9-4385-8999-D1CB32D0E1A9}" destId="{9589B3B5-97EF-4815-A14F-D1A8066EC259}" srcOrd="0" destOrd="0" presId="urn:microsoft.com/office/officeart/2005/8/layout/cycle4"/>
    <dgm:cxn modelId="{2251ECB9-44DE-424D-BC73-02F59C81B40A}" type="presParOf" srcId="{9589B3B5-97EF-4815-A14F-D1A8066EC259}" destId="{8ACD1610-721C-49BD-910A-E1E29D5A180E}" srcOrd="0" destOrd="0" presId="urn:microsoft.com/office/officeart/2005/8/layout/cycle4"/>
    <dgm:cxn modelId="{544C0854-6429-48EC-B93A-91802C42FFCA}" type="presParOf" srcId="{8ACD1610-721C-49BD-910A-E1E29D5A180E}" destId="{1C5E48C9-66BF-40AF-9E42-936A0B4F8734}" srcOrd="0" destOrd="0" presId="urn:microsoft.com/office/officeart/2005/8/layout/cycle4"/>
    <dgm:cxn modelId="{4A9A6DFA-4B1F-4247-8B3D-C137E25A11CF}" type="presParOf" srcId="{8ACD1610-721C-49BD-910A-E1E29D5A180E}" destId="{AFA81893-A3F3-4841-BD10-C0AE15B208E7}" srcOrd="1" destOrd="0" presId="urn:microsoft.com/office/officeart/2005/8/layout/cycle4"/>
    <dgm:cxn modelId="{4A415565-84E3-4E56-99CC-3885F96091C2}" type="presParOf" srcId="{9589B3B5-97EF-4815-A14F-D1A8066EC259}" destId="{E61C24A5-DC42-4DDE-BDA0-1B809B47B989}" srcOrd="1" destOrd="0" presId="urn:microsoft.com/office/officeart/2005/8/layout/cycle4"/>
    <dgm:cxn modelId="{2298700C-5026-480B-85AC-D2225AC3A576}" type="presParOf" srcId="{E61C24A5-DC42-4DDE-BDA0-1B809B47B989}" destId="{3EB9932C-0F9F-4192-9BD8-654ACCFC7B45}" srcOrd="0" destOrd="0" presId="urn:microsoft.com/office/officeart/2005/8/layout/cycle4"/>
    <dgm:cxn modelId="{8D3BAC87-18FB-4EA6-B5F9-1537ABBD243A}" type="presParOf" srcId="{E61C24A5-DC42-4DDE-BDA0-1B809B47B989}" destId="{D58B1EEA-0565-46F1-860A-D8665144E87E}" srcOrd="1" destOrd="0" presId="urn:microsoft.com/office/officeart/2005/8/layout/cycle4"/>
    <dgm:cxn modelId="{C57EE444-6E66-413F-86A2-CAA7C98314C7}" type="presParOf" srcId="{9589B3B5-97EF-4815-A14F-D1A8066EC259}" destId="{90D62549-35F9-412B-A114-6A1DC5BB3C47}" srcOrd="2" destOrd="0" presId="urn:microsoft.com/office/officeart/2005/8/layout/cycle4"/>
    <dgm:cxn modelId="{AFF5B552-3916-450A-9FB5-6F9C1F9F1011}" type="presParOf" srcId="{90D62549-35F9-412B-A114-6A1DC5BB3C47}" destId="{02AFD45A-7F58-4530-B716-E00E0529C0E3}" srcOrd="0" destOrd="0" presId="urn:microsoft.com/office/officeart/2005/8/layout/cycle4"/>
    <dgm:cxn modelId="{B1D5C286-0F6D-4E2A-9651-504AD0CFA868}" type="presParOf" srcId="{90D62549-35F9-412B-A114-6A1DC5BB3C47}" destId="{F42ECD83-0D9B-4A47-803A-11273F330DFD}" srcOrd="1" destOrd="0" presId="urn:microsoft.com/office/officeart/2005/8/layout/cycle4"/>
    <dgm:cxn modelId="{3C424EC4-84E3-426A-93AC-537DDD7F27DA}" type="presParOf" srcId="{9589B3B5-97EF-4815-A14F-D1A8066EC259}" destId="{A0050C6E-7133-4B4F-AC11-E00C6ADF90AE}" srcOrd="3" destOrd="0" presId="urn:microsoft.com/office/officeart/2005/8/layout/cycle4"/>
    <dgm:cxn modelId="{92B6D34B-EDB9-4DE0-A5C4-DA17AC7A57F2}" type="presParOf" srcId="{A0050C6E-7133-4B4F-AC11-E00C6ADF90AE}" destId="{5D024C6F-F37E-41A9-9983-EB9C01F11AE8}" srcOrd="0" destOrd="0" presId="urn:microsoft.com/office/officeart/2005/8/layout/cycle4"/>
    <dgm:cxn modelId="{FC8DBC61-0FF1-44DC-A868-3A506376BED6}" type="presParOf" srcId="{A0050C6E-7133-4B4F-AC11-E00C6ADF90AE}" destId="{3DC218D2-C197-4C49-AFB8-6FBEF14EBA97}" srcOrd="1" destOrd="0" presId="urn:microsoft.com/office/officeart/2005/8/layout/cycle4"/>
    <dgm:cxn modelId="{64CF18CA-7F7A-4BF6-8647-C377AD339AB8}" type="presParOf" srcId="{9589B3B5-97EF-4815-A14F-D1A8066EC259}" destId="{C1BD7820-5402-49A0-ACA0-BEDF1753F318}" srcOrd="4" destOrd="0" presId="urn:microsoft.com/office/officeart/2005/8/layout/cycle4"/>
    <dgm:cxn modelId="{845BF0A7-CF62-44C0-912C-76AA24060F3C}" type="presParOf" srcId="{19B4ADFA-97E9-4385-8999-D1CB32D0E1A9}" destId="{56BACED1-D005-46EF-A2CF-375140DE4291}" srcOrd="1" destOrd="0" presId="urn:microsoft.com/office/officeart/2005/8/layout/cycle4"/>
    <dgm:cxn modelId="{0F585B6A-DA10-4D3F-A94F-A92DE37B9621}" type="presParOf" srcId="{56BACED1-D005-46EF-A2CF-375140DE4291}" destId="{600036C2-D742-4358-A731-3F50CCD3EFB3}" srcOrd="0" destOrd="0" presId="urn:microsoft.com/office/officeart/2005/8/layout/cycle4"/>
    <dgm:cxn modelId="{1AE6070C-391B-46AF-8505-486EF26FEDCD}" type="presParOf" srcId="{56BACED1-D005-46EF-A2CF-375140DE4291}" destId="{CADE7376-9C17-47D4-B04D-CCC8D897C61C}" srcOrd="1" destOrd="0" presId="urn:microsoft.com/office/officeart/2005/8/layout/cycle4"/>
    <dgm:cxn modelId="{885D9C07-3E2E-4C2A-9C69-2180381311B8}" type="presParOf" srcId="{56BACED1-D005-46EF-A2CF-375140DE4291}" destId="{26A6AE11-B188-4857-BF3C-F0C0AF05DBEC}" srcOrd="2" destOrd="0" presId="urn:microsoft.com/office/officeart/2005/8/layout/cycle4"/>
    <dgm:cxn modelId="{ACE4E76C-E163-4C51-8FF7-0A53D4FF8162}" type="presParOf" srcId="{56BACED1-D005-46EF-A2CF-375140DE4291}" destId="{4F7E669B-EEE7-405A-AF68-005F600EC9A5}" srcOrd="3" destOrd="0" presId="urn:microsoft.com/office/officeart/2005/8/layout/cycle4"/>
    <dgm:cxn modelId="{3E541894-DA7E-4CC6-996C-662FF2C2E301}" type="presParOf" srcId="{56BACED1-D005-46EF-A2CF-375140DE4291}" destId="{AC11A74A-83BE-4B00-B1E9-B11A539D145C}" srcOrd="4" destOrd="0" presId="urn:microsoft.com/office/officeart/2005/8/layout/cycle4"/>
    <dgm:cxn modelId="{4580AB28-D41B-4222-BC4C-7504053C425E}" type="presParOf" srcId="{19B4ADFA-97E9-4385-8999-D1CB32D0E1A9}" destId="{720B74D5-764D-4406-A4F3-754563633BCD}" srcOrd="2" destOrd="0" presId="urn:microsoft.com/office/officeart/2005/8/layout/cycle4"/>
    <dgm:cxn modelId="{34CEF589-0C97-4F31-9C52-F78174649A91}" type="presParOf" srcId="{19B4ADFA-97E9-4385-8999-D1CB32D0E1A9}" destId="{B37AE8D9-D17C-450B-BED1-C60B3690102B}" srcOrd="3" destOrd="0" presId="urn:microsoft.com/office/officeart/2005/8/layout/cycle4"/>
  </dgm:cxnLst>
  <dgm:bg/>
  <dgm:whole/>
</dgm:dataModel>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B3D19-D883-4B0B-A084-EC767B457BFB}" type="datetimeFigureOut">
              <a:rPr lang="fr-FR" smtClean="0"/>
              <a:pPr/>
              <a:t>07/11/2015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396F0-9F3A-4DC1-85EE-FBDF1880A6E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27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28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29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BCE7BDB-1E7D-4C9A-902A-7267A3D3958F}" type="datetime1">
              <a:rPr lang="fr-FR" smtClean="0"/>
              <a:pPr/>
              <a:t>07/11/2015</a:t>
            </a:fld>
            <a:endParaRPr lang="fr-FR"/>
          </a:p>
        </p:txBody>
      </p:sp>
      <p:sp>
        <p:nvSpPr>
          <p:cNvPr id="17" name="Espace réservé du pied de page 16"/>
          <p:cNvSpPr>
            <a:spLocks noGrp="1"/>
          </p:cNvSpPr>
          <p:nvPr>
            <p:ph type="ftr" sz="quarter" idx="11"/>
          </p:nvPr>
        </p:nvSpPr>
        <p:spPr/>
        <p:txBody>
          <a:bodyPr/>
          <a:lstStyle/>
          <a:p>
            <a:r>
              <a:rPr lang="fr-FR" smtClean="0"/>
              <a:t>Dr. MARIR Toufik</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C6FC3D1-8E37-4A8C-B46A-0BE3313C7A71}"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EA3957E-74DB-48CC-A938-D0C90B9916E0}" type="datetime1">
              <a:rPr lang="fr-FR" smtClean="0"/>
              <a:pPr/>
              <a:t>07/11/2015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A9667BA-332F-477C-93FB-6C822F31D8A8}" type="datetime1">
              <a:rPr lang="fr-FR" smtClean="0"/>
              <a:pPr/>
              <a:t>07/11/2015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10D0757-B555-414B-AA29-9C4EF97F43AF}" type="datetime1">
              <a:rPr lang="fr-FR" smtClean="0"/>
              <a:pPr/>
              <a:t>07/11/2015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5A5110A-84EB-488C-8B1D-A617ADF5E2AB}" type="datetime1">
              <a:rPr lang="fr-FR" smtClean="0"/>
              <a:pPr/>
              <a:t>07/11/2015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Dr. MARIR Toufik</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D7BA121-1533-45AF-A0C4-83FAE1F91B03}" type="datetime1">
              <a:rPr lang="fr-FR" smtClean="0"/>
              <a:pPr/>
              <a:t>07/11/2015</a:t>
            </a:fld>
            <a:endParaRPr lang="fr-FR"/>
          </a:p>
        </p:txBody>
      </p:sp>
      <p:sp>
        <p:nvSpPr>
          <p:cNvPr id="6" name="Espace réservé du pied de page 5"/>
          <p:cNvSpPr>
            <a:spLocks noGrp="1"/>
          </p:cNvSpPr>
          <p:nvPr>
            <p:ph type="ftr" sz="quarter" idx="11"/>
          </p:nvPr>
        </p:nvSpPr>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A579B176-4F3C-4A9A-B0E3-43449126275F}" type="datetime1">
              <a:rPr lang="fr-FR" smtClean="0"/>
              <a:pPr/>
              <a:t>07/11/2015</a:t>
            </a:fld>
            <a:endParaRPr lang="fr-FR"/>
          </a:p>
        </p:txBody>
      </p:sp>
      <p:sp>
        <p:nvSpPr>
          <p:cNvPr id="8" name="Espace réservé du pied de page 7"/>
          <p:cNvSpPr>
            <a:spLocks noGrp="1"/>
          </p:cNvSpPr>
          <p:nvPr>
            <p:ph type="ftr" sz="quarter" idx="11"/>
          </p:nvPr>
        </p:nvSpPr>
        <p:spPr/>
        <p:txBody>
          <a:bodyPr/>
          <a:lstStyle/>
          <a:p>
            <a:r>
              <a:rPr lang="fr-FR" smtClean="0"/>
              <a:t>Dr. MARIR Toufik</a:t>
            </a:r>
            <a:endParaRPr lang="fr-FR"/>
          </a:p>
        </p:txBody>
      </p:sp>
      <p:sp>
        <p:nvSpPr>
          <p:cNvPr id="9" name="Espace réservé du numéro de diapositive 8"/>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0122E57-25A7-49A6-B357-0E974330FACC}" type="datetime1">
              <a:rPr lang="fr-FR" smtClean="0"/>
              <a:pPr/>
              <a:t>07/11/2015</a:t>
            </a:fld>
            <a:endParaRPr lang="fr-FR"/>
          </a:p>
        </p:txBody>
      </p:sp>
      <p:sp>
        <p:nvSpPr>
          <p:cNvPr id="4" name="Espace réservé du pied de page 3"/>
          <p:cNvSpPr>
            <a:spLocks noGrp="1"/>
          </p:cNvSpPr>
          <p:nvPr>
            <p:ph type="ftr" sz="quarter" idx="11"/>
          </p:nvPr>
        </p:nvSpPr>
        <p:spPr/>
        <p:txBody>
          <a:bodyPr/>
          <a:lstStyle/>
          <a:p>
            <a:r>
              <a:rPr lang="fr-FR" smtClean="0"/>
              <a:t>Dr. MARIR Toufik</a:t>
            </a:r>
            <a:endParaRPr lang="fr-FR"/>
          </a:p>
        </p:txBody>
      </p:sp>
      <p:sp>
        <p:nvSpPr>
          <p:cNvPr id="5" name="Espace réservé du numéro de diapositive 4"/>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C09E81-1D03-41B4-BA7D-EFC3363AA75F}" type="datetime1">
              <a:rPr lang="fr-FR" smtClean="0"/>
              <a:pPr/>
              <a:t>07/11/2015</a:t>
            </a:fld>
            <a:endParaRPr lang="fr-F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444D563-8A5F-4472-8B18-9BA1D08E716F}" type="datetime1">
              <a:rPr lang="fr-FR" smtClean="0"/>
              <a:pPr/>
              <a:t>07/11/2015</a:t>
            </a:fld>
            <a:endParaRPr lang="fr-FR"/>
          </a:p>
        </p:txBody>
      </p:sp>
      <p:sp>
        <p:nvSpPr>
          <p:cNvPr id="6" name="Espace réservé du pied de page 5"/>
          <p:cNvSpPr>
            <a:spLocks noGrp="1"/>
          </p:cNvSpPr>
          <p:nvPr>
            <p:ph type="ftr" sz="quarter" idx="11"/>
          </p:nvPr>
        </p:nvSpPr>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E437EB6-A06C-4E26-83C1-B0C75E508966}" type="datetime1">
              <a:rPr lang="fr-FR" smtClean="0"/>
              <a:pPr/>
              <a:t>07/11/2015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CA2FEB2-221D-4612-9546-255613C16C7F}" type="datetime1">
              <a:rPr lang="fr-FR" smtClean="0"/>
              <a:pPr/>
              <a:t>07/11/2015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Dr. MARIR Toufik</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6FC3D1-8E37-4A8C-B46A-0BE3313C7A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505930"/>
            <a:ext cx="8858312" cy="1470025"/>
          </a:xfrm>
        </p:spPr>
        <p:txBody>
          <a:bodyPr>
            <a:normAutofit/>
          </a:bodyPr>
          <a:lstStyle/>
          <a:p>
            <a:r>
              <a:rPr lang="fr-FR" b="1" dirty="0" smtClean="0">
                <a:solidFill>
                  <a:schemeClr val="tx1"/>
                </a:solidFill>
              </a:rPr>
              <a:t>Chapitre 03</a:t>
            </a:r>
            <a:br>
              <a:rPr lang="fr-FR" b="1" dirty="0" smtClean="0">
                <a:solidFill>
                  <a:schemeClr val="tx1"/>
                </a:solidFill>
              </a:rPr>
            </a:br>
            <a:r>
              <a:rPr lang="fr-FR" b="1" dirty="0" smtClean="0">
                <a:solidFill>
                  <a:schemeClr val="tx1"/>
                </a:solidFill>
              </a:rPr>
              <a:t>Modèles et Architectures d’Agents</a:t>
            </a:r>
            <a:endParaRPr lang="fr-FR" b="1" dirty="0">
              <a:solidFill>
                <a:schemeClr val="tx1"/>
              </a:solidFill>
            </a:endParaRPr>
          </a:p>
        </p:txBody>
      </p:sp>
      <p:sp>
        <p:nvSpPr>
          <p:cNvPr id="4" name="Sous-titre 2"/>
          <p:cNvSpPr txBox="1">
            <a:spLocks/>
          </p:cNvSpPr>
          <p:nvPr/>
        </p:nvSpPr>
        <p:spPr>
          <a:xfrm>
            <a:off x="1428728" y="3214686"/>
            <a:ext cx="6560234" cy="1071570"/>
          </a:xfrm>
          <a:prstGeom prst="rect">
            <a:avLst/>
          </a:prstGeom>
        </p:spPr>
        <p:txBody>
          <a:bodyPr>
            <a:normAutofit/>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smtClean="0">
                <a:ln>
                  <a:noFill/>
                </a:ln>
                <a:solidFill>
                  <a:schemeClr val="tx1"/>
                </a:solidFill>
                <a:effectLst/>
                <a:uLnTx/>
                <a:uFillTx/>
                <a:latin typeface="+mn-lt"/>
                <a:ea typeface="+mn-ea"/>
                <a:cs typeface="+mn-cs"/>
              </a:rPr>
              <a:t>Dr. MARIR Toufik</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smtClean="0">
                <a:ln>
                  <a:noFill/>
                </a:ln>
                <a:solidFill>
                  <a:schemeClr val="tx1"/>
                </a:solidFill>
                <a:effectLst/>
                <a:uLnTx/>
                <a:uFillTx/>
                <a:latin typeface="+mn-lt"/>
                <a:ea typeface="+mn-ea"/>
                <a:cs typeface="+mn-cs"/>
              </a:rPr>
              <a:t>Maître de Conférences – B –</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fr-FR" sz="26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Sous-titre 2"/>
          <p:cNvSpPr txBox="1">
            <a:spLocks/>
          </p:cNvSpPr>
          <p:nvPr/>
        </p:nvSpPr>
        <p:spPr>
          <a:xfrm>
            <a:off x="1428728"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smtClean="0">
                <a:ln>
                  <a:noFill/>
                </a:ln>
                <a:effectLst/>
                <a:uLnTx/>
                <a:uFillTx/>
                <a:latin typeface="+mn-lt"/>
                <a:ea typeface="+mn-ea"/>
                <a:cs typeface="+mn-cs"/>
              </a:rPr>
              <a:t>marir.toufik@yahoo.fr</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1</a:t>
            </a:fld>
            <a:endParaRPr lang="fr-FR" dirty="0"/>
          </a:p>
        </p:txBody>
      </p:sp>
      <p:sp>
        <p:nvSpPr>
          <p:cNvPr id="7" name="Espace réservé du pied de page 6"/>
          <p:cNvSpPr>
            <a:spLocks noGrp="1"/>
          </p:cNvSpPr>
          <p:nvPr>
            <p:ph type="ftr" sz="quarter" idx="11"/>
          </p:nvPr>
        </p:nvSpPr>
        <p:spPr/>
        <p:txBody>
          <a:bodyPr/>
          <a:lstStyle/>
          <a:p>
            <a:r>
              <a:rPr lang="fr-FR" dirty="0" smtClean="0"/>
              <a:t>Dr. MARIR Toufik</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smtClean="0">
                <a:solidFill>
                  <a:schemeClr val="tx1"/>
                </a:solidFill>
              </a:rPr>
              <a:t>Une architecture </a:t>
            </a:r>
            <a:r>
              <a:rPr lang="fr-FR" sz="3600" b="1" dirty="0" smtClean="0">
                <a:solidFill>
                  <a:schemeClr val="tx1"/>
                </a:solidFill>
              </a:rPr>
              <a:t>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10</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a:bodyPr>
          <a:lstStyle/>
          <a:p>
            <a:pPr algn="just">
              <a:buNone/>
            </a:pPr>
            <a:r>
              <a:rPr lang="fr-FR" b="1" dirty="0" smtClean="0"/>
              <a:t>Perception</a:t>
            </a:r>
          </a:p>
          <a:p>
            <a:pPr algn="just"/>
            <a:r>
              <a:rPr lang="fr-FR" dirty="0" smtClean="0"/>
              <a:t>Décomposer la fonction de décision en deux fonctions: </a:t>
            </a:r>
            <a:r>
              <a:rPr lang="fr-FR" b="1" dirty="0" smtClean="0"/>
              <a:t>perception</a:t>
            </a:r>
            <a:r>
              <a:rPr lang="fr-FR" dirty="0" smtClean="0"/>
              <a:t> et </a:t>
            </a:r>
            <a:r>
              <a:rPr lang="fr-FR" b="1" dirty="0" smtClean="0"/>
              <a:t>action</a:t>
            </a:r>
            <a:r>
              <a:rPr lang="fr-FR" b="1" i="1" dirty="0" smtClean="0"/>
              <a:t> </a:t>
            </a:r>
          </a:p>
          <a:p>
            <a:pPr marL="898525" indent="0" algn="just">
              <a:buNone/>
            </a:pPr>
            <a:r>
              <a:rPr lang="fr-FR" i="1" dirty="0" err="1" smtClean="0"/>
              <a:t>See</a:t>
            </a:r>
            <a:r>
              <a:rPr lang="fr-FR" i="1" dirty="0" smtClean="0"/>
              <a:t>  : E </a:t>
            </a:r>
            <a:r>
              <a:rPr lang="fr-FR" i="1" dirty="0" smtClean="0">
                <a:sym typeface="Wingdings" pitchFamily="2" charset="2"/>
              </a:rPr>
              <a:t> Per</a:t>
            </a:r>
          </a:p>
          <a:p>
            <a:pPr marL="898525" indent="0" algn="just">
              <a:buNone/>
            </a:pPr>
            <a:r>
              <a:rPr lang="fr-FR" i="1" dirty="0" smtClean="0">
                <a:sym typeface="Wingdings" pitchFamily="2" charset="2"/>
              </a:rPr>
              <a:t>Action : Per*  </a:t>
            </a:r>
            <a:r>
              <a:rPr lang="fr-FR" i="1" dirty="0" err="1" smtClean="0">
                <a:sym typeface="Wingdings" pitchFamily="2" charset="2"/>
              </a:rPr>
              <a:t>Ac</a:t>
            </a:r>
            <a:endParaRPr lang="fr-FR" i="1" dirty="0" smtClean="0">
              <a:sym typeface="Wingdings" pitchFamily="2" charset="2"/>
            </a:endParaRPr>
          </a:p>
          <a:p>
            <a:pPr marL="898525" indent="0" algn="just">
              <a:buNone/>
            </a:pPr>
            <a:r>
              <a:rPr lang="fr-FR" i="1" dirty="0" smtClean="0">
                <a:sym typeface="Wingdings" pitchFamily="2" charset="2"/>
              </a:rPr>
              <a:t>Ag = (</a:t>
            </a:r>
            <a:r>
              <a:rPr lang="fr-FR" i="1" dirty="0" err="1" smtClean="0">
                <a:sym typeface="Wingdings" pitchFamily="2" charset="2"/>
              </a:rPr>
              <a:t>See</a:t>
            </a:r>
            <a:r>
              <a:rPr lang="fr-FR" i="1" dirty="0" smtClean="0">
                <a:sym typeface="Wingdings" pitchFamily="2" charset="2"/>
              </a:rPr>
              <a:t>, Action)</a:t>
            </a:r>
          </a:p>
          <a:p>
            <a:pPr marL="274638" indent="-274638" algn="just"/>
            <a:r>
              <a:rPr lang="fr-FR" dirty="0" smtClean="0">
                <a:sym typeface="Wingdings" pitchFamily="2" charset="2"/>
              </a:rPr>
              <a:t>Si e1 et e2 deux états distincts de l’environnement (</a:t>
            </a:r>
            <a:r>
              <a:rPr lang="fr-FR" b="1" dirty="0" smtClean="0">
                <a:sym typeface="Wingdings" pitchFamily="2" charset="2"/>
              </a:rPr>
              <a:t>e1 </a:t>
            </a:r>
            <a:r>
              <a:rPr lang="fr-FR" b="1" dirty="0" smtClean="0">
                <a:sym typeface="Symbol"/>
              </a:rPr>
              <a:t> e2</a:t>
            </a:r>
            <a:r>
              <a:rPr lang="fr-FR" dirty="0" smtClean="0">
                <a:sym typeface="Symbol"/>
              </a:rPr>
              <a:t>), mais </a:t>
            </a:r>
            <a:r>
              <a:rPr lang="fr-FR" b="1" dirty="0" err="1" smtClean="0">
                <a:sym typeface="Symbol"/>
              </a:rPr>
              <a:t>See</a:t>
            </a:r>
            <a:r>
              <a:rPr lang="fr-FR" b="1" dirty="0" smtClean="0">
                <a:sym typeface="Symbol"/>
              </a:rPr>
              <a:t>(e1) = </a:t>
            </a:r>
            <a:r>
              <a:rPr lang="fr-FR" b="1" dirty="0" err="1" smtClean="0">
                <a:sym typeface="Symbol"/>
              </a:rPr>
              <a:t>See</a:t>
            </a:r>
            <a:r>
              <a:rPr lang="fr-FR" b="1" dirty="0" smtClean="0">
                <a:sym typeface="Symbol"/>
              </a:rPr>
              <a:t>(e2)</a:t>
            </a:r>
            <a:r>
              <a:rPr lang="fr-FR" dirty="0" smtClean="0">
                <a:sym typeface="Symbol"/>
              </a:rPr>
              <a:t>, Alors e1 et e2 sont </a:t>
            </a:r>
            <a:r>
              <a:rPr lang="fr-FR" b="1" u="sng" dirty="0" smtClean="0">
                <a:sym typeface="Symbol"/>
              </a:rPr>
              <a:t>indiscernables</a:t>
            </a:r>
            <a:r>
              <a:rPr lang="fr-FR" b="1" i="1" u="sng" dirty="0" smtClean="0">
                <a:sym typeface="Symbol"/>
              </a:rPr>
              <a:t> </a:t>
            </a:r>
          </a:p>
          <a:p>
            <a:pPr marL="274638" indent="-274638" algn="just"/>
            <a:r>
              <a:rPr lang="fr-FR" dirty="0" smtClean="0">
                <a:sym typeface="Symbol"/>
              </a:rPr>
              <a:t>Soit  une relation d’équivalence (e1  e2 si </a:t>
            </a:r>
            <a:r>
              <a:rPr lang="fr-FR" dirty="0" err="1" smtClean="0">
                <a:sym typeface="Symbol"/>
              </a:rPr>
              <a:t>See</a:t>
            </a:r>
            <a:r>
              <a:rPr lang="fr-FR" dirty="0" smtClean="0">
                <a:sym typeface="Symbol"/>
              </a:rPr>
              <a:t>(e1) = </a:t>
            </a:r>
            <a:r>
              <a:rPr lang="fr-FR" dirty="0" err="1" smtClean="0">
                <a:sym typeface="Symbol"/>
              </a:rPr>
              <a:t>See</a:t>
            </a:r>
            <a:r>
              <a:rPr lang="fr-FR" dirty="0" smtClean="0">
                <a:sym typeface="Symbol"/>
              </a:rPr>
              <a:t>(e2)), </a:t>
            </a:r>
          </a:p>
          <a:p>
            <a:pPr marL="625475" indent="0" algn="just">
              <a:buFont typeface="+mj-lt"/>
              <a:buAutoNum type="arabicPeriod"/>
            </a:pPr>
            <a:r>
              <a:rPr lang="fr-FR" dirty="0" smtClean="0">
                <a:sym typeface="Symbol"/>
              </a:rPr>
              <a:t> si |  | = |E|, Alors l’agent est omniscient</a:t>
            </a:r>
          </a:p>
          <a:p>
            <a:pPr marL="625475" indent="0" algn="just">
              <a:buFont typeface="+mj-lt"/>
              <a:buAutoNum type="arabicPeriod"/>
            </a:pPr>
            <a:r>
              <a:rPr lang="fr-FR" dirty="0" smtClean="0">
                <a:sym typeface="Symbol"/>
              </a:rPr>
              <a:t>Si |  | = 1, Alors l’agent n’a pas une capacité de perception</a:t>
            </a:r>
            <a:endParaRPr lang="fr-FR" dirty="0"/>
          </a:p>
        </p:txBody>
      </p:sp>
      <p:pic>
        <p:nvPicPr>
          <p:cNvPr id="6" name="Image 5" descr="Perception.bmp"/>
          <p:cNvPicPr>
            <a:picLocks noChangeAspect="1"/>
          </p:cNvPicPr>
          <p:nvPr/>
        </p:nvPicPr>
        <p:blipFill>
          <a:blip r:embed="rId2" cstate="print"/>
          <a:stretch>
            <a:fillRect/>
          </a:stretch>
        </p:blipFill>
        <p:spPr>
          <a:xfrm>
            <a:off x="1571604" y="2571744"/>
            <a:ext cx="6286544" cy="29813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strVal val="#ppt_w*0.70"/>
                                          </p:val>
                                        </p:tav>
                                        <p:tav tm="100000">
                                          <p:val>
                                            <p:strVal val="#ppt_w"/>
                                          </p:val>
                                        </p:tav>
                                      </p:tavLst>
                                    </p:anim>
                                    <p:anim calcmode="lin" valueType="num">
                                      <p:cBhvr>
                                        <p:cTn id="16" dur="1000" fill="hold"/>
                                        <p:tgtEl>
                                          <p:spTgt spid="6"/>
                                        </p:tgtEl>
                                        <p:attrNameLst>
                                          <p:attrName>ppt_h</p:attrName>
                                        </p:attrNameLst>
                                      </p:cBhvr>
                                      <p:tavLst>
                                        <p:tav tm="0">
                                          <p:val>
                                            <p:strVal val="#ppt_h"/>
                                          </p:val>
                                        </p:tav>
                                        <p:tav tm="100000">
                                          <p:val>
                                            <p:strVal val="#ppt_h"/>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nodeType="clickEffect">
                                  <p:stCondLst>
                                    <p:cond delay="0"/>
                                  </p:stCondLst>
                                  <p:childTnLst>
                                    <p:animEffect transition="out" filter="checkerboard(across)">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11</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buNone/>
            </a:pPr>
            <a:r>
              <a:rPr lang="fr-FR" b="1" dirty="0" smtClean="0"/>
              <a:t>Agent avec états</a:t>
            </a:r>
          </a:p>
          <a:p>
            <a:pPr algn="just"/>
            <a:r>
              <a:rPr lang="fr-FR" dirty="0" smtClean="0"/>
              <a:t>Comment un agent peut prendre son historique en compte durant  son exécution?</a:t>
            </a:r>
          </a:p>
          <a:p>
            <a:pPr marL="715963" indent="0" algn="just">
              <a:buNone/>
            </a:pPr>
            <a:r>
              <a:rPr lang="fr-FR" i="1" dirty="0" smtClean="0"/>
              <a:t>Utilisation des structures de données internes pour sauvegarder l’historique des états de l’environnement</a:t>
            </a:r>
          </a:p>
          <a:p>
            <a:pPr marL="715963" indent="0" algn="just">
              <a:buNone/>
            </a:pPr>
            <a:r>
              <a:rPr lang="fr-FR" i="1" dirty="0" smtClean="0"/>
              <a:t>Etat interne</a:t>
            </a:r>
          </a:p>
          <a:p>
            <a:pPr marL="274638" indent="-274638" algn="just">
              <a:tabLst>
                <a:tab pos="274638" algn="l"/>
              </a:tabLst>
            </a:pPr>
            <a:r>
              <a:rPr lang="fr-FR" dirty="0" smtClean="0"/>
              <a:t>La fonction de perception ne se change pas : </a:t>
            </a:r>
            <a:r>
              <a:rPr lang="fr-FR" i="1" dirty="0" err="1" smtClean="0"/>
              <a:t>See</a:t>
            </a:r>
            <a:r>
              <a:rPr lang="fr-FR" i="1" dirty="0" smtClean="0"/>
              <a:t> : E </a:t>
            </a:r>
            <a:r>
              <a:rPr lang="fr-FR" i="1" dirty="0" smtClean="0">
                <a:sym typeface="Wingdings" pitchFamily="2" charset="2"/>
              </a:rPr>
              <a:t> Per</a:t>
            </a:r>
          </a:p>
          <a:p>
            <a:pPr marL="274638" indent="-274638" algn="just">
              <a:tabLst>
                <a:tab pos="274638" algn="l"/>
              </a:tabLst>
            </a:pPr>
            <a:r>
              <a:rPr lang="fr-FR" dirty="0" smtClean="0">
                <a:sym typeface="Wingdings" pitchFamily="2" charset="2"/>
              </a:rPr>
              <a:t>La fonction de décision est (au moins) basé sur l’état interne,</a:t>
            </a:r>
            <a:r>
              <a:rPr lang="fr-FR" i="1" dirty="0" smtClean="0">
                <a:sym typeface="Wingdings" pitchFamily="2" charset="2"/>
              </a:rPr>
              <a:t>  Action : I  </a:t>
            </a:r>
            <a:r>
              <a:rPr lang="fr-FR" i="1" dirty="0" err="1" smtClean="0">
                <a:sym typeface="Wingdings" pitchFamily="2" charset="2"/>
              </a:rPr>
              <a:t>Ac</a:t>
            </a:r>
            <a:endParaRPr lang="fr-FR" i="1" dirty="0" smtClean="0">
              <a:sym typeface="Wingdings" pitchFamily="2" charset="2"/>
            </a:endParaRPr>
          </a:p>
          <a:p>
            <a:pPr marL="274638" indent="-274638" algn="just">
              <a:tabLst>
                <a:tab pos="274638" algn="l"/>
              </a:tabLst>
            </a:pPr>
            <a:r>
              <a:rPr lang="fr-FR" dirty="0" smtClean="0">
                <a:sym typeface="Wingdings" pitchFamily="2" charset="2"/>
              </a:rPr>
              <a:t>L’état interne doit être changé en fonction de perception et l’état interne actuel,</a:t>
            </a:r>
            <a:r>
              <a:rPr lang="fr-FR" i="1" dirty="0" smtClean="0">
                <a:sym typeface="Wingdings" pitchFamily="2" charset="2"/>
              </a:rPr>
              <a:t> </a:t>
            </a:r>
            <a:r>
              <a:rPr lang="fr-FR" i="1" dirty="0" err="1" smtClean="0">
                <a:sym typeface="Wingdings" pitchFamily="2" charset="2"/>
              </a:rPr>
              <a:t>Next</a:t>
            </a:r>
            <a:r>
              <a:rPr lang="fr-FR" i="1" dirty="0" smtClean="0">
                <a:sym typeface="Wingdings" pitchFamily="2" charset="2"/>
              </a:rPr>
              <a:t> : I x Per  I</a:t>
            </a:r>
            <a:endParaRPr lang="fr-FR" i="1" dirty="0"/>
          </a:p>
        </p:txBody>
      </p:sp>
      <p:pic>
        <p:nvPicPr>
          <p:cNvPr id="7" name="Image 6" descr="Agent avec états.bmp"/>
          <p:cNvPicPr>
            <a:picLocks noChangeAspect="1"/>
          </p:cNvPicPr>
          <p:nvPr/>
        </p:nvPicPr>
        <p:blipFill>
          <a:blip r:embed="rId2" cstate="print"/>
          <a:stretch>
            <a:fillRect/>
          </a:stretch>
        </p:blipFill>
        <p:spPr>
          <a:xfrm>
            <a:off x="1571604" y="1714488"/>
            <a:ext cx="6429420" cy="35719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1000"/>
                                        <p:tgtEl>
                                          <p:spTgt spid="5">
                                            <p:txEl>
                                              <p:pRg st="2" end="2"/>
                                            </p:txEl>
                                          </p:spTgt>
                                        </p:tgtEl>
                                      </p:cBhvr>
                                    </p:animEffect>
                                    <p:anim calcmode="lin" valueType="num">
                                      <p:cBhvr>
                                        <p:cTn id="1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1000"/>
                                        <p:tgtEl>
                                          <p:spTgt spid="5">
                                            <p:txEl>
                                              <p:pRg st="3" end="3"/>
                                            </p:txEl>
                                          </p:spTgt>
                                        </p:tgtEl>
                                      </p:cBhvr>
                                    </p:animEffect>
                                    <p:anim calcmode="lin" valueType="num">
                                      <p:cBhvr>
                                        <p:cTn id="2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fade">
                                      <p:cBhvr>
                                        <p:cTn id="43" dur="1000"/>
                                        <p:tgtEl>
                                          <p:spTgt spid="5">
                                            <p:txEl>
                                              <p:pRg st="6" end="6"/>
                                            </p:txEl>
                                          </p:spTgt>
                                        </p:tgtEl>
                                      </p:cBhvr>
                                    </p:animEffect>
                                    <p:anim calcmode="lin" valueType="num">
                                      <p:cBhvr>
                                        <p:cTn id="4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par>
                                <p:cTn id="47" presetID="1" presetClass="entr" presetSubtype="0" fill="hold" nodeType="with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1000" fill="hold"/>
                                        <p:tgtEl>
                                          <p:spTgt spid="7"/>
                                        </p:tgtEl>
                                        <p:attrNameLst>
                                          <p:attrName>ppt_w</p:attrName>
                                        </p:attrNameLst>
                                      </p:cBhvr>
                                      <p:tavLst>
                                        <p:tav tm="0">
                                          <p:val>
                                            <p:strVal val="#ppt_w*0.70"/>
                                          </p:val>
                                        </p:tav>
                                        <p:tav tm="100000">
                                          <p:val>
                                            <p:strVal val="#ppt_w"/>
                                          </p:val>
                                        </p:tav>
                                      </p:tavLst>
                                    </p:anim>
                                    <p:anim calcmode="lin" valueType="num">
                                      <p:cBhvr>
                                        <p:cTn id="54" dur="1000" fill="hold"/>
                                        <p:tgtEl>
                                          <p:spTgt spid="7"/>
                                        </p:tgtEl>
                                        <p:attrNameLst>
                                          <p:attrName>ppt_h</p:attrName>
                                        </p:attrNameLst>
                                      </p:cBhvr>
                                      <p:tavLst>
                                        <p:tav tm="0">
                                          <p:val>
                                            <p:strVal val="#ppt_h"/>
                                          </p:val>
                                        </p:tav>
                                        <p:tav tm="100000">
                                          <p:val>
                                            <p:strVal val="#ppt_h"/>
                                          </p:val>
                                        </p:tav>
                                      </p:tavLst>
                                    </p:anim>
                                    <p:animEffect transition="in" filter="fade">
                                      <p:cBhvr>
                                        <p:cTn id="5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12</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buNone/>
            </a:pPr>
            <a:r>
              <a:rPr lang="fr-FR" b="1" dirty="0" smtClean="0"/>
              <a:t>Agent avec états</a:t>
            </a:r>
          </a:p>
          <a:p>
            <a:pPr marL="514350" indent="-514350" algn="just"/>
            <a:r>
              <a:rPr lang="fr-FR" dirty="0" smtClean="0"/>
              <a:t>Cycle d’exécution </a:t>
            </a:r>
          </a:p>
          <a:p>
            <a:pPr marL="808038" lvl="0" indent="0">
              <a:buFont typeface="+mj-lt"/>
              <a:buAutoNum type="arabicPeriod"/>
            </a:pPr>
            <a:r>
              <a:rPr lang="fr-FR" dirty="0" smtClean="0"/>
              <a:t>L’agent commence dans état interne i, </a:t>
            </a:r>
          </a:p>
          <a:p>
            <a:pPr marL="990600" lvl="0" indent="-182563">
              <a:buFont typeface="+mj-lt"/>
              <a:buAutoNum type="arabicPeriod"/>
            </a:pPr>
            <a:r>
              <a:rPr lang="fr-FR" dirty="0" smtClean="0"/>
              <a:t>Il observe un état (e) de l’environnement,</a:t>
            </a:r>
          </a:p>
          <a:p>
            <a:pPr marL="1082675" lvl="0" indent="-274638" algn="just">
              <a:buFont typeface="+mj-lt"/>
              <a:buAutoNum type="arabicPeriod"/>
            </a:pPr>
            <a:r>
              <a:rPr lang="fr-FR" dirty="0" smtClean="0"/>
              <a:t>Il génère une perception (Per</a:t>
            </a:r>
            <a:r>
              <a:rPr lang="fr-FR" sz="1900" dirty="0" smtClean="0"/>
              <a:t>1</a:t>
            </a:r>
            <a:r>
              <a:rPr lang="fr-FR" dirty="0" smtClean="0"/>
              <a:t> = </a:t>
            </a:r>
            <a:r>
              <a:rPr lang="fr-FR" dirty="0" err="1" smtClean="0"/>
              <a:t>See</a:t>
            </a:r>
            <a:r>
              <a:rPr lang="fr-FR" dirty="0" smtClean="0"/>
              <a:t>(e))</a:t>
            </a:r>
          </a:p>
          <a:p>
            <a:pPr marL="1082675" lvl="0" indent="-274638" algn="just">
              <a:buFont typeface="+mj-lt"/>
              <a:buAutoNum type="arabicPeriod"/>
            </a:pPr>
            <a:r>
              <a:rPr lang="fr-FR" dirty="0" smtClean="0"/>
              <a:t>Il exécute la fonction </a:t>
            </a:r>
            <a:r>
              <a:rPr lang="fr-FR" i="1" dirty="0" err="1" smtClean="0"/>
              <a:t>Next</a:t>
            </a:r>
            <a:r>
              <a:rPr lang="fr-FR" dirty="0" smtClean="0"/>
              <a:t> pour mettre à jour son état interne i’= </a:t>
            </a:r>
            <a:r>
              <a:rPr lang="fr-FR" dirty="0" err="1" smtClean="0"/>
              <a:t>Next</a:t>
            </a:r>
            <a:r>
              <a:rPr lang="fr-FR" dirty="0" smtClean="0"/>
              <a:t>(i, Per</a:t>
            </a:r>
            <a:r>
              <a:rPr lang="fr-FR" sz="1700" dirty="0" smtClean="0"/>
              <a:t>1</a:t>
            </a:r>
            <a:r>
              <a:rPr lang="fr-FR" dirty="0" smtClean="0"/>
              <a:t>) = </a:t>
            </a:r>
            <a:r>
              <a:rPr lang="fr-FR" dirty="0" err="1" smtClean="0"/>
              <a:t>Next</a:t>
            </a:r>
            <a:r>
              <a:rPr lang="fr-FR" dirty="0" smtClean="0"/>
              <a:t>(i, </a:t>
            </a:r>
            <a:r>
              <a:rPr lang="fr-FR" dirty="0" err="1" smtClean="0"/>
              <a:t>See</a:t>
            </a:r>
            <a:r>
              <a:rPr lang="fr-FR" dirty="0" smtClean="0"/>
              <a:t>(e))</a:t>
            </a:r>
          </a:p>
          <a:p>
            <a:pPr marL="1082675" lvl="0" indent="-274638" algn="just">
              <a:buFont typeface="+mj-lt"/>
              <a:buAutoNum type="arabicPeriod"/>
            </a:pPr>
            <a:r>
              <a:rPr lang="fr-FR" dirty="0" smtClean="0"/>
              <a:t>Il sélectionne une action a = Action(i’) = Action(</a:t>
            </a:r>
            <a:r>
              <a:rPr lang="fr-FR" dirty="0" err="1" smtClean="0"/>
              <a:t>Next</a:t>
            </a:r>
            <a:r>
              <a:rPr lang="fr-FR" dirty="0" smtClean="0"/>
              <a:t>(i, Per</a:t>
            </a:r>
            <a:r>
              <a:rPr lang="fr-FR" sz="1700" dirty="0" smtClean="0"/>
              <a:t>1</a:t>
            </a:r>
            <a:r>
              <a:rPr lang="fr-FR" dirty="0" smtClean="0"/>
              <a:t>)) =Action (</a:t>
            </a:r>
            <a:r>
              <a:rPr lang="fr-FR" dirty="0" err="1" smtClean="0"/>
              <a:t>Next</a:t>
            </a:r>
            <a:r>
              <a:rPr lang="fr-FR" dirty="0" smtClean="0"/>
              <a:t>(i, </a:t>
            </a:r>
            <a:r>
              <a:rPr lang="fr-FR" dirty="0" err="1" smtClean="0"/>
              <a:t>See</a:t>
            </a:r>
            <a:r>
              <a:rPr lang="fr-FR" dirty="0" smtClean="0"/>
              <a:t>(e))), </a:t>
            </a:r>
          </a:p>
          <a:p>
            <a:pPr marL="1082675" lvl="0" indent="-274638" algn="just">
              <a:buFont typeface="+mj-lt"/>
              <a:buAutoNum type="arabicPeriod"/>
            </a:pPr>
            <a:r>
              <a:rPr lang="en-US" dirty="0" err="1" smtClean="0"/>
              <a:t>L’action</a:t>
            </a:r>
            <a:r>
              <a:rPr lang="en-US" dirty="0" smtClean="0"/>
              <a:t> </a:t>
            </a:r>
            <a:r>
              <a:rPr lang="en-US" dirty="0" err="1" smtClean="0"/>
              <a:t>est</a:t>
            </a:r>
            <a:r>
              <a:rPr lang="en-US" dirty="0" smtClean="0"/>
              <a:t> </a:t>
            </a:r>
            <a:r>
              <a:rPr lang="en-US" dirty="0" err="1" smtClean="0"/>
              <a:t>exécutée</a:t>
            </a:r>
            <a:r>
              <a:rPr lang="en-US" dirty="0" smtClean="0"/>
              <a:t> et </a:t>
            </a:r>
            <a:r>
              <a:rPr lang="en-US" dirty="0" err="1" smtClean="0"/>
              <a:t>l’agent</a:t>
            </a:r>
            <a:r>
              <a:rPr lang="en-US" dirty="0" smtClean="0"/>
              <a:t> entre </a:t>
            </a:r>
            <a:r>
              <a:rPr lang="en-US" dirty="0" err="1" smtClean="0"/>
              <a:t>dans</a:t>
            </a:r>
            <a:r>
              <a:rPr lang="en-US" dirty="0" smtClean="0"/>
              <a:t> un </a:t>
            </a:r>
            <a:r>
              <a:rPr lang="en-US" dirty="0" err="1" smtClean="0"/>
              <a:t>autre</a:t>
            </a:r>
            <a:r>
              <a:rPr lang="en-US" dirty="0" smtClean="0"/>
              <a:t> cycle.</a:t>
            </a:r>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p:cTn id="28"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p:cTn id="35"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 calcmode="lin" valueType="num">
                                      <p:cBhvr>
                                        <p:cTn id="4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13</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lgn="just"/>
            <a:r>
              <a:rPr lang="fr-FR" dirty="0" smtClean="0"/>
              <a:t>Plusieurs architectures d’agents ont été proposés</a:t>
            </a:r>
          </a:p>
          <a:p>
            <a:pPr marL="1585913" indent="-514350" algn="just">
              <a:buNone/>
            </a:pPr>
            <a:endParaRPr lang="fr-FR" dirty="0" smtClean="0"/>
          </a:p>
        </p:txBody>
      </p:sp>
      <p:grpSp>
        <p:nvGrpSpPr>
          <p:cNvPr id="16" name="Groupe 15"/>
          <p:cNvGrpSpPr/>
          <p:nvPr/>
        </p:nvGrpSpPr>
        <p:grpSpPr>
          <a:xfrm>
            <a:off x="714348" y="2000240"/>
            <a:ext cx="7929618" cy="4000528"/>
            <a:chOff x="714348" y="2000240"/>
            <a:chExt cx="7929618" cy="4000528"/>
          </a:xfrm>
        </p:grpSpPr>
        <p:cxnSp>
          <p:nvCxnSpPr>
            <p:cNvPr id="9" name="Connecteur droit avec flèche 8"/>
            <p:cNvCxnSpPr/>
            <p:nvPr/>
          </p:nvCxnSpPr>
          <p:spPr>
            <a:xfrm rot="16200000" flipV="1">
              <a:off x="1214414" y="3786190"/>
              <a:ext cx="3143272"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a:xfrm flipV="1">
              <a:off x="2786050" y="5357826"/>
              <a:ext cx="4786346"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4" name="Rectangle 13"/>
            <p:cNvSpPr/>
            <p:nvPr/>
          </p:nvSpPr>
          <p:spPr>
            <a:xfrm>
              <a:off x="714348" y="2000240"/>
              <a:ext cx="2000264" cy="4286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solidFill>
                    <a:schemeClr val="tx1"/>
                  </a:solidFill>
                </a:rPr>
                <a:t>Coordination</a:t>
              </a:r>
              <a:endParaRPr lang="fr-FR" dirty="0">
                <a:solidFill>
                  <a:schemeClr val="tx1"/>
                </a:solidFill>
              </a:endParaRPr>
            </a:p>
          </p:txBody>
        </p:sp>
        <p:sp>
          <p:nvSpPr>
            <p:cNvPr id="15" name="Rectangle 14"/>
            <p:cNvSpPr/>
            <p:nvPr/>
          </p:nvSpPr>
          <p:spPr>
            <a:xfrm>
              <a:off x="6643702" y="5572140"/>
              <a:ext cx="2000264" cy="4286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solidFill>
                    <a:schemeClr val="tx1"/>
                  </a:solidFill>
                </a:rPr>
                <a:t>Raisonnement</a:t>
              </a:r>
              <a:endParaRPr lang="fr-FR" dirty="0">
                <a:solidFill>
                  <a:schemeClr val="tx1"/>
                </a:solidFill>
              </a:endParaRPr>
            </a:p>
          </p:txBody>
        </p:sp>
      </p:grpSp>
      <p:sp>
        <p:nvSpPr>
          <p:cNvPr id="18" name="Flèche droite 17"/>
          <p:cNvSpPr/>
          <p:nvPr/>
        </p:nvSpPr>
        <p:spPr>
          <a:xfrm>
            <a:off x="1214414" y="4143380"/>
            <a:ext cx="1857388"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Autonome</a:t>
            </a:r>
            <a:endParaRPr lang="fr-FR" sz="2400" b="1" dirty="0">
              <a:solidFill>
                <a:schemeClr val="tx1"/>
              </a:solidFill>
            </a:endParaRPr>
          </a:p>
        </p:txBody>
      </p:sp>
      <p:sp>
        <p:nvSpPr>
          <p:cNvPr id="20" name="Flèche droite 19"/>
          <p:cNvSpPr/>
          <p:nvPr/>
        </p:nvSpPr>
        <p:spPr>
          <a:xfrm>
            <a:off x="1214414" y="3286124"/>
            <a:ext cx="1857388"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Interagissant</a:t>
            </a:r>
            <a:endParaRPr lang="fr-FR" sz="2400" b="1" dirty="0">
              <a:solidFill>
                <a:schemeClr val="tx1"/>
              </a:solidFill>
            </a:endParaRPr>
          </a:p>
        </p:txBody>
      </p:sp>
      <p:sp>
        <p:nvSpPr>
          <p:cNvPr id="21" name="Flèche droite 20"/>
          <p:cNvSpPr/>
          <p:nvPr/>
        </p:nvSpPr>
        <p:spPr>
          <a:xfrm>
            <a:off x="1214414" y="2428868"/>
            <a:ext cx="1857388" cy="8572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Sociale</a:t>
            </a:r>
            <a:endParaRPr lang="fr-FR" sz="2400" b="1" dirty="0">
              <a:solidFill>
                <a:schemeClr val="tx1"/>
              </a:solidFill>
            </a:endParaRPr>
          </a:p>
        </p:txBody>
      </p:sp>
      <p:sp>
        <p:nvSpPr>
          <p:cNvPr id="22" name="Flèche vers le haut 21"/>
          <p:cNvSpPr/>
          <p:nvPr/>
        </p:nvSpPr>
        <p:spPr>
          <a:xfrm>
            <a:off x="3000364" y="4643446"/>
            <a:ext cx="900000" cy="1512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2400" b="1" dirty="0" smtClean="0">
                <a:solidFill>
                  <a:schemeClr val="tx1"/>
                </a:solidFill>
              </a:rPr>
              <a:t>Réactif</a:t>
            </a:r>
          </a:p>
        </p:txBody>
      </p:sp>
      <p:sp>
        <p:nvSpPr>
          <p:cNvPr id="23" name="Flèche vers le haut 22"/>
          <p:cNvSpPr/>
          <p:nvPr/>
        </p:nvSpPr>
        <p:spPr>
          <a:xfrm>
            <a:off x="4286248" y="4643446"/>
            <a:ext cx="900000" cy="1512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2400" b="1" dirty="0" smtClean="0">
                <a:solidFill>
                  <a:schemeClr val="tx1"/>
                </a:solidFill>
              </a:rPr>
              <a:t>Hybride</a:t>
            </a:r>
          </a:p>
        </p:txBody>
      </p:sp>
      <p:sp>
        <p:nvSpPr>
          <p:cNvPr id="24" name="Flèche vers le haut 23"/>
          <p:cNvSpPr/>
          <p:nvPr/>
        </p:nvSpPr>
        <p:spPr>
          <a:xfrm>
            <a:off x="5500694" y="4714884"/>
            <a:ext cx="900000" cy="1512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2400" b="1" dirty="0" smtClean="0">
                <a:solidFill>
                  <a:schemeClr val="tx1"/>
                </a:solidFill>
              </a:rPr>
              <a:t>Cognitif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1000" fill="hold"/>
                                        <p:tgtEl>
                                          <p:spTgt spid="16"/>
                                        </p:tgtEl>
                                        <p:attrNameLst>
                                          <p:attrName>ppt_w</p:attrName>
                                        </p:attrNameLst>
                                      </p:cBhvr>
                                      <p:tavLst>
                                        <p:tav tm="0">
                                          <p:val>
                                            <p:strVal val="#ppt_w*0.70"/>
                                          </p:val>
                                        </p:tav>
                                        <p:tav tm="100000">
                                          <p:val>
                                            <p:strVal val="#ppt_w"/>
                                          </p:val>
                                        </p:tav>
                                      </p:tavLst>
                                    </p:anim>
                                    <p:anim calcmode="lin" valueType="num">
                                      <p:cBhvr>
                                        <p:cTn id="15" dur="1000" fill="hold"/>
                                        <p:tgtEl>
                                          <p:spTgt spid="16"/>
                                        </p:tgtEl>
                                        <p:attrNameLst>
                                          <p:attrName>ppt_h</p:attrName>
                                        </p:attrNameLst>
                                      </p:cBhvr>
                                      <p:tavLst>
                                        <p:tav tm="0">
                                          <p:val>
                                            <p:strVal val="#ppt_h"/>
                                          </p:val>
                                        </p:tav>
                                        <p:tav tm="100000">
                                          <p:val>
                                            <p:strVal val="#ppt_h"/>
                                          </p:val>
                                        </p:tav>
                                      </p:tavLst>
                                    </p:anim>
                                    <p:animEffect transition="in" filter="fade">
                                      <p:cBhvr>
                                        <p:cTn id="16" dur="10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1000"/>
                                        <p:tgtEl>
                                          <p:spTgt spid="21"/>
                                        </p:tgtEl>
                                      </p:cBhvr>
                                    </p:animEffect>
                                    <p:anim calcmode="lin" valueType="num">
                                      <p:cBhvr>
                                        <p:cTn id="22" dur="1000" fill="hold"/>
                                        <p:tgtEl>
                                          <p:spTgt spid="21"/>
                                        </p:tgtEl>
                                        <p:attrNameLst>
                                          <p:attrName>ppt_x</p:attrName>
                                        </p:attrNameLst>
                                      </p:cBhvr>
                                      <p:tavLst>
                                        <p:tav tm="0">
                                          <p:val>
                                            <p:strVal val="#ppt_x"/>
                                          </p:val>
                                        </p:tav>
                                        <p:tav tm="100000">
                                          <p:val>
                                            <p:strVal val="#ppt_x"/>
                                          </p:val>
                                        </p:tav>
                                      </p:tavLst>
                                    </p:anim>
                                    <p:anim calcmode="lin" valueType="num">
                                      <p:cBhvr>
                                        <p:cTn id="23" dur="900" decel="100000" fill="hold"/>
                                        <p:tgtEl>
                                          <p:spTgt spid="21"/>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900" decel="100000" fill="hold"/>
                                        <p:tgtEl>
                                          <p:spTgt spid="20"/>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anim calcmode="lin" valueType="num">
                                      <p:cBhvr>
                                        <p:cTn id="34" dur="1000" fill="hold"/>
                                        <p:tgtEl>
                                          <p:spTgt spid="18"/>
                                        </p:tgtEl>
                                        <p:attrNameLst>
                                          <p:attrName>ppt_x</p:attrName>
                                        </p:attrNameLst>
                                      </p:cBhvr>
                                      <p:tavLst>
                                        <p:tav tm="0">
                                          <p:val>
                                            <p:strVal val="#ppt_x"/>
                                          </p:val>
                                        </p:tav>
                                        <p:tav tm="100000">
                                          <p:val>
                                            <p:strVal val="#ppt_x"/>
                                          </p:val>
                                        </p:tav>
                                      </p:tavLst>
                                    </p:anim>
                                    <p:anim calcmode="lin" valueType="num">
                                      <p:cBhvr>
                                        <p:cTn id="35" dur="900" decel="100000" fill="hold"/>
                                        <p:tgtEl>
                                          <p:spTgt spid="18"/>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8"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par>
                                <p:cTn id="43" presetID="7"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500" fill="hold"/>
                                        <p:tgtEl>
                                          <p:spTgt spid="23"/>
                                        </p:tgtEl>
                                        <p:attrNameLst>
                                          <p:attrName>ppt_x</p:attrName>
                                        </p:attrNameLst>
                                      </p:cBhvr>
                                      <p:tavLst>
                                        <p:tav tm="0">
                                          <p:val>
                                            <p:strVal val="0-#ppt_w/2"/>
                                          </p:val>
                                        </p:tav>
                                        <p:tav tm="100000">
                                          <p:val>
                                            <p:strVal val="#ppt_x"/>
                                          </p:val>
                                        </p:tav>
                                      </p:tavLst>
                                    </p:anim>
                                    <p:anim calcmode="lin" valueType="num">
                                      <p:cBhvr additive="base">
                                        <p:cTn id="46" dur="500" fill="hold"/>
                                        <p:tgtEl>
                                          <p:spTgt spid="23"/>
                                        </p:tgtEl>
                                        <p:attrNameLst>
                                          <p:attrName>ppt_y</p:attrName>
                                        </p:attrNameLst>
                                      </p:cBhvr>
                                      <p:tavLst>
                                        <p:tav tm="0">
                                          <p:val>
                                            <p:strVal val="#ppt_y"/>
                                          </p:val>
                                        </p:tav>
                                        <p:tav tm="100000">
                                          <p:val>
                                            <p:strVal val="#ppt_y"/>
                                          </p:val>
                                        </p:tav>
                                      </p:tavLst>
                                    </p:anim>
                                  </p:childTnLst>
                                </p:cTn>
                              </p:par>
                              <p:par>
                                <p:cTn id="47" presetID="7" presetClass="entr" presetSubtype="8"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0-#ppt_w/2"/>
                                          </p:val>
                                        </p:tav>
                                        <p:tav tm="100000">
                                          <p:val>
                                            <p:strVal val="#ppt_x"/>
                                          </p:val>
                                        </p:tav>
                                      </p:tavLst>
                                    </p:anim>
                                    <p:anim calcmode="lin" valueType="num">
                                      <p:cBhvr additive="base">
                                        <p:cTn id="50"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1" grpId="0" animBg="1"/>
      <p:bldP spid="22" grpId="0" animBg="1"/>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14</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d’agents réactifs</a:t>
            </a:r>
          </a:p>
          <a:p>
            <a:pPr marL="539750" indent="-352425" algn="just"/>
            <a:r>
              <a:rPr lang="fr-FR" dirty="0" smtClean="0"/>
              <a:t>Couplage directe entre perception et action</a:t>
            </a:r>
          </a:p>
          <a:p>
            <a:pPr marL="539750" indent="-352425" algn="just"/>
            <a:r>
              <a:rPr lang="fr-FR" dirty="0" smtClean="0"/>
              <a:t>Il n’y a pas une représentation symbolique de l’environnement</a:t>
            </a:r>
          </a:p>
          <a:p>
            <a:pPr marL="539750" indent="-352425" algn="just"/>
            <a:r>
              <a:rPr lang="fr-FR" dirty="0" smtClean="0"/>
              <a:t>Mécanisme de décision simple</a:t>
            </a:r>
          </a:p>
          <a:p>
            <a:pPr marL="539750" indent="-352425" algn="just"/>
            <a:r>
              <a:rPr lang="fr-FR" dirty="0" smtClean="0"/>
              <a:t>Performance / exactitude d’exécution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15</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a:bodyPr>
          <a:lstStyle/>
          <a:p>
            <a:pPr marL="539750" indent="-352425" algn="just">
              <a:buNone/>
            </a:pPr>
            <a:r>
              <a:rPr lang="fr-FR" b="1" dirty="0" smtClean="0"/>
              <a:t>L’architecture subsumption (Brooks, 1991)</a:t>
            </a:r>
          </a:p>
          <a:p>
            <a:pPr marL="539750" indent="-352425" algn="just"/>
            <a:r>
              <a:rPr lang="fr-FR" dirty="0" smtClean="0"/>
              <a:t>Intercale entre la perception et l’action des comportement de complexité croissante</a:t>
            </a:r>
          </a:p>
          <a:p>
            <a:pPr marL="539750" indent="-352425" algn="just"/>
            <a:r>
              <a:rPr lang="fr-FR" dirty="0" smtClean="0"/>
              <a:t>Les couches fonctionnent en parallèle</a:t>
            </a:r>
          </a:p>
          <a:p>
            <a:pPr marL="539750" indent="-352425" algn="just"/>
            <a:r>
              <a:rPr lang="fr-FR" dirty="0" smtClean="0"/>
              <a:t>L’accès au système d’action est contrôlé via une hiérarchie de contrôle</a:t>
            </a:r>
          </a:p>
          <a:p>
            <a:pPr marL="1408113" indent="-514350" algn="just">
              <a:buFont typeface="+mj-lt"/>
              <a:buAutoNum type="arabicPeriod"/>
            </a:pPr>
            <a:r>
              <a:rPr lang="fr-FR" dirty="0" smtClean="0"/>
              <a:t>Remplacer les entrées d’une couche inferieur</a:t>
            </a:r>
          </a:p>
          <a:p>
            <a:pPr marL="1408113" indent="-514350" algn="just">
              <a:buFont typeface="+mj-lt"/>
              <a:buAutoNum type="arabicPeriod"/>
            </a:pPr>
            <a:r>
              <a:rPr lang="fr-FR" dirty="0" smtClean="0"/>
              <a:t>Inhiber les actions de ces couches pendant une période de temps</a:t>
            </a:r>
          </a:p>
          <a:p>
            <a:pPr marL="539750" indent="-352425" algn="just"/>
            <a:r>
              <a:rPr lang="fr-FR" dirty="0" smtClean="0"/>
              <a:t>Il n’existe pas d’autre type de communication entre les couches</a:t>
            </a:r>
          </a:p>
          <a:p>
            <a:pPr marL="539750" indent="-352425" algn="just"/>
            <a:r>
              <a:rPr lang="fr-FR" dirty="0" smtClean="0"/>
              <a:t>Difficulté de conception</a:t>
            </a:r>
          </a:p>
        </p:txBody>
      </p:sp>
      <p:pic>
        <p:nvPicPr>
          <p:cNvPr id="6" name="Image 5" descr="architecture subsumption.bmp"/>
          <p:cNvPicPr>
            <a:picLocks noChangeAspect="1"/>
          </p:cNvPicPr>
          <p:nvPr/>
        </p:nvPicPr>
        <p:blipFill>
          <a:blip r:embed="rId2" cstate="print"/>
          <a:stretch>
            <a:fillRect/>
          </a:stretch>
        </p:blipFill>
        <p:spPr>
          <a:xfrm>
            <a:off x="1142976" y="1381125"/>
            <a:ext cx="7072362" cy="40957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16</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d’agents cognitifs</a:t>
            </a:r>
          </a:p>
          <a:p>
            <a:pPr marL="539750" indent="-352425" algn="just"/>
            <a:r>
              <a:rPr lang="fr-FR" dirty="0" smtClean="0"/>
              <a:t>Mécanisme de délibération complexe</a:t>
            </a:r>
          </a:p>
          <a:p>
            <a:pPr marL="539750" indent="-352425" algn="just"/>
            <a:r>
              <a:rPr lang="fr-FR" dirty="0" smtClean="0"/>
              <a:t>Il existe une représentation symbolique de l’environnement</a:t>
            </a:r>
          </a:p>
          <a:p>
            <a:pPr marL="539750" indent="-352425" algn="just"/>
            <a:r>
              <a:rPr lang="fr-FR" dirty="0" smtClean="0"/>
              <a:t>Performance / exactitude d’exécution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17</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BDI </a:t>
            </a:r>
          </a:p>
          <a:p>
            <a:pPr marL="539750" indent="-352425" algn="just"/>
            <a:r>
              <a:rPr lang="fr-FR" dirty="0" smtClean="0"/>
              <a:t>BDI = </a:t>
            </a:r>
            <a:r>
              <a:rPr lang="fr-FR" dirty="0" err="1" smtClean="0"/>
              <a:t>Belief</a:t>
            </a:r>
            <a:r>
              <a:rPr lang="fr-FR" dirty="0" smtClean="0"/>
              <a:t>  - </a:t>
            </a:r>
            <a:r>
              <a:rPr lang="fr-FR" dirty="0" err="1" smtClean="0"/>
              <a:t>Desire</a:t>
            </a:r>
            <a:r>
              <a:rPr lang="fr-FR" dirty="0" smtClean="0"/>
              <a:t> – Intention (Croyance, Désire, Intention)</a:t>
            </a:r>
          </a:p>
          <a:p>
            <a:pPr marL="539750" indent="-352425" algn="just"/>
            <a:r>
              <a:rPr lang="fr-FR" dirty="0" smtClean="0"/>
              <a:t>Croyance : Les informations de l’agent sur son environnement ou sur d’autres agents</a:t>
            </a:r>
          </a:p>
          <a:p>
            <a:pPr marL="539750" indent="-352425" algn="just"/>
            <a:r>
              <a:rPr lang="fr-FR" dirty="0" smtClean="0"/>
              <a:t>Désire: Les états de l’environnement (ou de lui-même) que l’agent aimerait voir réaliser</a:t>
            </a:r>
          </a:p>
          <a:p>
            <a:pPr marL="539750" indent="-539750" algn="just"/>
            <a:r>
              <a:rPr lang="fr-FR" dirty="0" smtClean="0"/>
              <a:t>Intention: sont les désires que l’agent à décidés d’accomplir ou les actions qu'il a décidé de faire pour accomplir ses désirs</a:t>
            </a:r>
          </a:p>
        </p:txBody>
      </p:sp>
      <p:pic>
        <p:nvPicPr>
          <p:cNvPr id="6" name="Image 5" descr="architecture BDI.bmp"/>
          <p:cNvPicPr>
            <a:picLocks noChangeAspect="1"/>
          </p:cNvPicPr>
          <p:nvPr/>
        </p:nvPicPr>
        <p:blipFill>
          <a:blip r:embed="rId2" cstate="print"/>
          <a:stretch>
            <a:fillRect/>
          </a:stretch>
        </p:blipFill>
        <p:spPr>
          <a:xfrm>
            <a:off x="1000100" y="1357298"/>
            <a:ext cx="7215238" cy="42386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18</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70000" lnSpcReduction="20000"/>
          </a:bodyPr>
          <a:lstStyle/>
          <a:p>
            <a:pPr marL="539750" indent="-352425" algn="just">
              <a:buNone/>
            </a:pPr>
            <a:r>
              <a:rPr lang="fr-FR" b="1" dirty="0" smtClean="0"/>
              <a:t>Architecture BDI </a:t>
            </a:r>
          </a:p>
          <a:p>
            <a:pPr>
              <a:buNone/>
            </a:pPr>
            <a:r>
              <a:rPr lang="fr-FR" sz="2900" b="1" dirty="0" smtClean="0"/>
              <a:t>Algorithme de contrôle d'agent BDI</a:t>
            </a:r>
          </a:p>
          <a:p>
            <a:pPr marL="623888" indent="0">
              <a:buNone/>
            </a:pPr>
            <a:r>
              <a:rPr lang="fr-FR" sz="2900" b="1" dirty="0" smtClean="0"/>
              <a:t>B ← B0</a:t>
            </a:r>
          </a:p>
          <a:p>
            <a:pPr marL="623888" indent="0">
              <a:buNone/>
            </a:pPr>
            <a:r>
              <a:rPr lang="fr-FR" sz="2900" b="1" dirty="0" smtClean="0"/>
              <a:t>D ← D0</a:t>
            </a:r>
          </a:p>
          <a:p>
            <a:pPr marL="539750" indent="0">
              <a:buNone/>
            </a:pPr>
            <a:r>
              <a:rPr lang="fr-FR" sz="2900" dirty="0" smtClean="0"/>
              <a:t> </a:t>
            </a:r>
            <a:r>
              <a:rPr lang="fr-FR" sz="2900" b="1" dirty="0" smtClean="0"/>
              <a:t>I ← I0</a:t>
            </a:r>
          </a:p>
          <a:p>
            <a:pPr marL="273050" indent="266700">
              <a:buNone/>
            </a:pPr>
            <a:r>
              <a:rPr lang="fr-FR" sz="2900" b="1" dirty="0" smtClean="0"/>
              <a:t>Répéter</a:t>
            </a:r>
          </a:p>
          <a:p>
            <a:pPr marL="273050" indent="350838">
              <a:buNone/>
            </a:pPr>
            <a:r>
              <a:rPr lang="fr-FR" sz="2900" dirty="0" smtClean="0"/>
              <a:t>Obtenir nouvelles perceptions </a:t>
            </a:r>
            <a:r>
              <a:rPr lang="fr-FR" sz="2900" b="1" dirty="0" smtClean="0"/>
              <a:t>p</a:t>
            </a:r>
          </a:p>
          <a:p>
            <a:pPr marL="273050" indent="808038">
              <a:buNone/>
            </a:pPr>
            <a:r>
              <a:rPr lang="fr-FR" sz="2900" b="1" dirty="0" smtClean="0"/>
              <a:t>B ← </a:t>
            </a:r>
            <a:r>
              <a:rPr lang="fr-FR" sz="2900" b="1" i="1" dirty="0" err="1" smtClean="0"/>
              <a:t>revc</a:t>
            </a:r>
            <a:r>
              <a:rPr lang="fr-FR" sz="2900" b="1" i="1" dirty="0" smtClean="0"/>
              <a:t>(B, p)</a:t>
            </a:r>
          </a:p>
          <a:p>
            <a:pPr marL="273050" indent="808038">
              <a:buNone/>
            </a:pPr>
            <a:r>
              <a:rPr lang="fr-FR" sz="2900" b="1" dirty="0" smtClean="0"/>
              <a:t>I ← </a:t>
            </a:r>
            <a:r>
              <a:rPr lang="fr-FR" sz="2900" b="1" i="1" dirty="0" smtClean="0"/>
              <a:t>options(D, I)</a:t>
            </a:r>
          </a:p>
          <a:p>
            <a:pPr marL="273050" indent="808038">
              <a:buNone/>
            </a:pPr>
            <a:r>
              <a:rPr lang="fr-FR" sz="2900" b="1" dirty="0" smtClean="0"/>
              <a:t>D ← </a:t>
            </a:r>
            <a:r>
              <a:rPr lang="fr-FR" sz="2900" b="1" i="1" dirty="0" smtClean="0"/>
              <a:t>des(B, D ,I)</a:t>
            </a:r>
          </a:p>
          <a:p>
            <a:pPr marL="273050" indent="808038">
              <a:buNone/>
            </a:pPr>
            <a:r>
              <a:rPr lang="nn-NO" sz="2900" b="1" dirty="0" smtClean="0"/>
              <a:t>I ← </a:t>
            </a:r>
            <a:r>
              <a:rPr lang="nn-NO" sz="2900" b="1" i="1" dirty="0" smtClean="0"/>
              <a:t>filtre(B, D, I)</a:t>
            </a:r>
          </a:p>
          <a:p>
            <a:pPr marL="273050" indent="808038">
              <a:buNone/>
            </a:pPr>
            <a:r>
              <a:rPr lang="fr-FR" sz="2900" b="1" dirty="0" smtClean="0"/>
              <a:t>PE ← </a:t>
            </a:r>
            <a:r>
              <a:rPr lang="fr-FR" sz="2900" b="1" i="1" dirty="0" smtClean="0"/>
              <a:t>plan(B, I)</a:t>
            </a:r>
          </a:p>
          <a:p>
            <a:pPr marL="273050" indent="808038">
              <a:buNone/>
            </a:pPr>
            <a:r>
              <a:rPr lang="fr-FR" sz="2900" dirty="0" smtClean="0"/>
              <a:t>Exécuter(</a:t>
            </a:r>
            <a:r>
              <a:rPr lang="fr-FR" sz="2900" b="1" dirty="0" smtClean="0"/>
              <a:t>PE)</a:t>
            </a:r>
          </a:p>
          <a:p>
            <a:pPr marL="273050" indent="266700">
              <a:buNone/>
            </a:pPr>
            <a:r>
              <a:rPr lang="fr-FR" sz="2900" b="1" dirty="0" smtClean="0"/>
              <a:t>jusqu'à ce que l'agent soit arrêté</a:t>
            </a:r>
          </a:p>
          <a:p>
            <a:pPr>
              <a:buNone/>
            </a:pPr>
            <a:r>
              <a:rPr lang="fr-FR" sz="2900" b="1" dirty="0" smtClean="0"/>
              <a:t>fin</a:t>
            </a:r>
            <a:endParaRPr lang="fr-FR" sz="29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19</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BDI </a:t>
            </a:r>
          </a:p>
          <a:p>
            <a:pPr marL="539750" indent="-352425" algn="just"/>
            <a:r>
              <a:rPr lang="fr-FR" dirty="0" smtClean="0"/>
              <a:t>Combien de temps l'agent reste-t-il obligé par une intention ?</a:t>
            </a:r>
          </a:p>
          <a:p>
            <a:pPr marL="898525" indent="0" algn="just">
              <a:buNone/>
              <a:tabLst>
                <a:tab pos="898525" algn="l"/>
              </a:tabLst>
            </a:pPr>
            <a:r>
              <a:rPr lang="fr-FR" i="1" dirty="0" smtClean="0"/>
              <a:t>Stratégies d’Obligation</a:t>
            </a:r>
          </a:p>
          <a:p>
            <a:pPr marL="1412875" indent="-514350" algn="just">
              <a:buFont typeface="+mj-lt"/>
              <a:buAutoNum type="arabicPeriod"/>
              <a:tabLst>
                <a:tab pos="898525" algn="l"/>
              </a:tabLst>
            </a:pPr>
            <a:r>
              <a:rPr lang="fr-FR" i="1" dirty="0" smtClean="0"/>
              <a:t>Obligation aveugle</a:t>
            </a:r>
          </a:p>
          <a:p>
            <a:pPr marL="1412875" indent="-514350" algn="just">
              <a:buFont typeface="+mj-lt"/>
              <a:buAutoNum type="arabicPeriod"/>
              <a:tabLst>
                <a:tab pos="898525" algn="l"/>
              </a:tabLst>
            </a:pPr>
            <a:r>
              <a:rPr lang="fr-FR" i="1" dirty="0" smtClean="0"/>
              <a:t>Obligation limité</a:t>
            </a:r>
          </a:p>
          <a:p>
            <a:pPr marL="1412875" indent="-514350" algn="just">
              <a:buFont typeface="+mj-lt"/>
              <a:buAutoNum type="arabicPeriod"/>
              <a:tabLst>
                <a:tab pos="898525" algn="l"/>
              </a:tabLst>
            </a:pPr>
            <a:r>
              <a:rPr lang="fr-FR" i="1" smtClean="0"/>
              <a:t>Obligation ouverte</a:t>
            </a:r>
            <a:endParaRPr lang="fr-FR"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p:cTn id="15"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6"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7" dur="1000"/>
                                        <p:tgtEl>
                                          <p:spTgt spid="5">
                                            <p:txEl>
                                              <p:pRg st="3" end="3"/>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p:cTn id="20"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1"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2" dur="1000"/>
                                        <p:tgtEl>
                                          <p:spTgt spid="5">
                                            <p:txEl>
                                              <p:pRg st="4" end="4"/>
                                            </p:txEl>
                                          </p:spTgt>
                                        </p:tgtEl>
                                      </p:cBhvr>
                                    </p:animEffect>
                                  </p:childTnLst>
                                </p:cTn>
                              </p:par>
                              <p:par>
                                <p:cTn id="23" presetID="55"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p:cTn id="25"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6"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7"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200" b="1" dirty="0" smtClean="0">
                <a:solidFill>
                  <a:schemeClr val="tx1"/>
                </a:solidFill>
              </a:rPr>
              <a:t>Modèles et Architectures d’Agents</a:t>
            </a:r>
            <a:endParaRPr lang="fr-FR" sz="3000" dirty="0"/>
          </a:p>
        </p:txBody>
      </p:sp>
      <p:sp>
        <p:nvSpPr>
          <p:cNvPr id="3" name="Espace réservé du contenu 2"/>
          <p:cNvSpPr>
            <a:spLocks noGrp="1"/>
          </p:cNvSpPr>
          <p:nvPr>
            <p:ph sz="quarter" idx="1"/>
          </p:nvPr>
        </p:nvSpPr>
        <p:spPr/>
        <p:txBody>
          <a:bodyPr/>
          <a:lstStyle/>
          <a:p>
            <a:r>
              <a:rPr lang="fr-FR" b="1" dirty="0" smtClean="0"/>
              <a:t>Plan</a:t>
            </a:r>
          </a:p>
          <a:p>
            <a:pPr marL="900113" indent="0">
              <a:buFont typeface="+mj-lt"/>
              <a:buAutoNum type="arabicPeriod"/>
            </a:pPr>
            <a:r>
              <a:rPr lang="fr-FR" dirty="0" smtClean="0"/>
              <a:t> Introduction</a:t>
            </a:r>
          </a:p>
          <a:p>
            <a:pPr marL="900113" indent="0">
              <a:buFont typeface="+mj-lt"/>
              <a:buAutoNum type="arabicPeriod"/>
            </a:pPr>
            <a:r>
              <a:rPr lang="fr-FR" dirty="0" smtClean="0"/>
              <a:t>Une architecture abstraite</a:t>
            </a:r>
          </a:p>
          <a:p>
            <a:pPr marL="900113" indent="0">
              <a:buFont typeface="+mj-lt"/>
              <a:buAutoNum type="arabicPeriod"/>
            </a:pPr>
            <a:r>
              <a:rPr lang="fr-FR" dirty="0" smtClean="0"/>
              <a:t>Des architectures concrètes</a:t>
            </a:r>
          </a:p>
          <a:p>
            <a:pPr marL="900113" indent="0">
              <a:buFont typeface="+mj-lt"/>
              <a:buAutoNum type="arabicPeriod"/>
            </a:pPr>
            <a:r>
              <a:rPr lang="fr-FR" dirty="0" smtClean="0"/>
              <a:t>Des architectures spécifiques</a:t>
            </a:r>
          </a:p>
          <a:p>
            <a:pPr marL="1166813" indent="-268288">
              <a:buFont typeface="+mj-lt"/>
              <a:buAutoNum type="arabicPeriod" startAt="5"/>
            </a:pPr>
            <a:r>
              <a:rPr lang="fr-FR" dirty="0" smtClean="0"/>
              <a:t>Meta-modèles</a:t>
            </a: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a:t>
            </a:fld>
            <a:endParaRPr lang="fr-FR" dirty="0"/>
          </a:p>
        </p:txBody>
      </p:sp>
      <p:sp>
        <p:nvSpPr>
          <p:cNvPr id="5" name="Espace réservé du pied de page 4"/>
          <p:cNvSpPr>
            <a:spLocks noGrp="1"/>
          </p:cNvSpPr>
          <p:nvPr>
            <p:ph type="ftr" sz="quarter" idx="11"/>
          </p:nvPr>
        </p:nvSpPr>
        <p:spPr/>
        <p:txBody>
          <a:bodyPr/>
          <a:lstStyle/>
          <a:p>
            <a:r>
              <a:rPr lang="fr-FR" dirty="0" smtClean="0"/>
              <a:t>Dr. MARIR Toufik</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20</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d’agents hybrides</a:t>
            </a:r>
          </a:p>
          <a:p>
            <a:pPr marL="539750" indent="-352425" algn="just"/>
            <a:r>
              <a:rPr lang="fr-FR" dirty="0" smtClean="0"/>
              <a:t>Combinaison d’architectures d’agents réactifs et délibératifs</a:t>
            </a:r>
          </a:p>
          <a:p>
            <a:pPr marL="539750" indent="-352425" algn="just"/>
            <a:r>
              <a:rPr lang="fr-FR" dirty="0" smtClean="0"/>
              <a:t>Des comportements cohérents avec les buts de l’agent et qui répondent aux stimulus de l’environnement</a:t>
            </a:r>
          </a:p>
          <a:p>
            <a:pPr marL="539750" indent="-352425" algn="just"/>
            <a:r>
              <a:rPr lang="fr-FR" dirty="0" smtClean="0"/>
              <a:t>Des architectures en couches:</a:t>
            </a:r>
          </a:p>
          <a:p>
            <a:pPr marL="1081088" indent="0" algn="just">
              <a:buFont typeface="+mj-lt"/>
              <a:buAutoNum type="arabicPeriod"/>
            </a:pPr>
            <a:r>
              <a:rPr lang="fr-FR" dirty="0" smtClean="0"/>
              <a:t>Couches horizontales </a:t>
            </a:r>
          </a:p>
          <a:p>
            <a:pPr marL="1081088" indent="0" algn="just">
              <a:buFont typeface="+mj-lt"/>
              <a:buAutoNum type="arabicPeriod"/>
            </a:pPr>
            <a:r>
              <a:rPr lang="fr-FR" dirty="0" smtClean="0"/>
              <a:t>Couches verticales</a:t>
            </a:r>
          </a:p>
        </p:txBody>
      </p:sp>
      <p:pic>
        <p:nvPicPr>
          <p:cNvPr id="6" name="Image 5" descr="Agent hybride horizentale.bmp"/>
          <p:cNvPicPr>
            <a:picLocks noChangeAspect="1"/>
          </p:cNvPicPr>
          <p:nvPr/>
        </p:nvPicPr>
        <p:blipFill>
          <a:blip r:embed="rId2" cstate="print"/>
          <a:stretch>
            <a:fillRect/>
          </a:stretch>
        </p:blipFill>
        <p:spPr>
          <a:xfrm>
            <a:off x="1428728" y="1500174"/>
            <a:ext cx="6286543" cy="2333625"/>
          </a:xfrm>
          <a:prstGeom prst="rect">
            <a:avLst/>
          </a:prstGeom>
        </p:spPr>
      </p:pic>
      <p:pic>
        <p:nvPicPr>
          <p:cNvPr id="7" name="Image 6" descr="Agent hybride verticales one passes.bmp"/>
          <p:cNvPicPr>
            <a:picLocks noChangeAspect="1"/>
          </p:cNvPicPr>
          <p:nvPr/>
        </p:nvPicPr>
        <p:blipFill>
          <a:blip r:embed="rId3" cstate="print"/>
          <a:stretch>
            <a:fillRect/>
          </a:stretch>
        </p:blipFill>
        <p:spPr>
          <a:xfrm>
            <a:off x="6786578" y="1571612"/>
            <a:ext cx="1990725" cy="3695700"/>
          </a:xfrm>
          <a:prstGeom prst="rect">
            <a:avLst/>
          </a:prstGeom>
        </p:spPr>
      </p:pic>
      <p:pic>
        <p:nvPicPr>
          <p:cNvPr id="8" name="Image 7" descr="Agent hybride verticales deux passes.bmp"/>
          <p:cNvPicPr>
            <a:picLocks noChangeAspect="1"/>
          </p:cNvPicPr>
          <p:nvPr/>
        </p:nvPicPr>
        <p:blipFill>
          <a:blip r:embed="rId4" cstate="print"/>
          <a:stretch>
            <a:fillRect/>
          </a:stretch>
        </p:blipFill>
        <p:spPr>
          <a:xfrm>
            <a:off x="4643438" y="2285992"/>
            <a:ext cx="1771650" cy="29432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p:cTn id="7"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4" end="4"/>
                                            </p:txEl>
                                          </p:spTgt>
                                        </p:tgtEl>
                                      </p:cBhvr>
                                    </p:animEffect>
                                  </p:childTnLst>
                                </p:cTn>
                              </p:par>
                              <p:par>
                                <p:cTn id="10" presetID="37"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900" decel="100000" fill="hold"/>
                                        <p:tgtEl>
                                          <p:spTgt spid="6"/>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 presetClass="exit" presetSubtype="10" fill="hold" nodeType="clickEffect">
                                  <p:stCondLst>
                                    <p:cond delay="0"/>
                                  </p:stCondLst>
                                  <p:childTnLst>
                                    <p:animEffect transition="out" filter="checkerboard(across)">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par>
                                <p:cTn id="21" presetID="55"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p:cTn id="23"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4"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5" dur="1000"/>
                                        <p:tgtEl>
                                          <p:spTgt spid="5">
                                            <p:txEl>
                                              <p:pRg st="5" end="5"/>
                                            </p:txEl>
                                          </p:spTgt>
                                        </p:tgtEl>
                                      </p:cBhvr>
                                    </p:animEffect>
                                  </p:childTnLst>
                                </p:cTn>
                              </p:par>
                              <p:par>
                                <p:cTn id="26" presetID="55"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ppt_w</p:attrName>
                                        </p:attrNameLst>
                                      </p:cBhvr>
                                      <p:tavLst>
                                        <p:tav tm="0">
                                          <p:val>
                                            <p:strVal val="#ppt_w*0.70"/>
                                          </p:val>
                                        </p:tav>
                                        <p:tav tm="100000">
                                          <p:val>
                                            <p:strVal val="#ppt_w"/>
                                          </p:val>
                                        </p:tav>
                                      </p:tavLst>
                                    </p:anim>
                                    <p:anim calcmode="lin" valueType="num">
                                      <p:cBhvr>
                                        <p:cTn id="29" dur="1000" fill="hold"/>
                                        <p:tgtEl>
                                          <p:spTgt spid="8"/>
                                        </p:tgtEl>
                                        <p:attrNameLst>
                                          <p:attrName>ppt_h</p:attrName>
                                        </p:attrNameLst>
                                      </p:cBhvr>
                                      <p:tavLst>
                                        <p:tav tm="0">
                                          <p:val>
                                            <p:strVal val="#ppt_h"/>
                                          </p:val>
                                        </p:tav>
                                        <p:tav tm="100000">
                                          <p:val>
                                            <p:strVal val="#ppt_h"/>
                                          </p:val>
                                        </p:tav>
                                      </p:tavLst>
                                    </p:anim>
                                    <p:animEffect transition="in" filter="fade">
                                      <p:cBhvr>
                                        <p:cTn id="30" dur="1000"/>
                                        <p:tgtEl>
                                          <p:spTgt spid="8"/>
                                        </p:tgtEl>
                                      </p:cBhvr>
                                    </p:animEffect>
                                  </p:childTnLst>
                                </p:cTn>
                              </p:par>
                              <p:par>
                                <p:cTn id="31" presetID="55"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ppt_w</p:attrName>
                                        </p:attrNameLst>
                                      </p:cBhvr>
                                      <p:tavLst>
                                        <p:tav tm="0">
                                          <p:val>
                                            <p:strVal val="#ppt_w*0.70"/>
                                          </p:val>
                                        </p:tav>
                                        <p:tav tm="100000">
                                          <p:val>
                                            <p:strVal val="#ppt_w"/>
                                          </p:val>
                                        </p:tav>
                                      </p:tavLst>
                                    </p:anim>
                                    <p:anim calcmode="lin" valueType="num">
                                      <p:cBhvr>
                                        <p:cTn id="34" dur="1000" fill="hold"/>
                                        <p:tgtEl>
                                          <p:spTgt spid="7"/>
                                        </p:tgtEl>
                                        <p:attrNameLst>
                                          <p:attrName>ppt_h</p:attrName>
                                        </p:attrNameLst>
                                      </p:cBhvr>
                                      <p:tavLst>
                                        <p:tav tm="0">
                                          <p:val>
                                            <p:strVal val="#ppt_h"/>
                                          </p:val>
                                        </p:tav>
                                        <p:tav tm="100000">
                                          <p:val>
                                            <p:strVal val="#ppt_h"/>
                                          </p:val>
                                        </p:tav>
                                      </p:tavLst>
                                    </p:anim>
                                    <p:animEffect transition="in" filter="fade">
                                      <p:cBhvr>
                                        <p:cTn id="3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21</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a:t>
            </a:r>
            <a:r>
              <a:rPr lang="fr-FR" b="1" dirty="0" err="1" smtClean="0"/>
              <a:t>InteRRaP</a:t>
            </a:r>
            <a:r>
              <a:rPr lang="fr-FR" dirty="0" smtClean="0"/>
              <a:t> </a:t>
            </a:r>
            <a:r>
              <a:rPr lang="fr-FR" b="1" dirty="0" smtClean="0"/>
              <a:t>(Jörg P. Müller, 1993) : </a:t>
            </a:r>
            <a:r>
              <a:rPr lang="en-US" dirty="0" smtClean="0"/>
              <a:t>("Integration of Reactive Behavior and Rational Planning“)</a:t>
            </a:r>
            <a:endParaRPr lang="fr-FR" b="1" dirty="0" smtClean="0"/>
          </a:p>
          <a:p>
            <a:pPr marL="539750" indent="-352425" algn="just"/>
            <a:r>
              <a:rPr lang="fr-FR" dirty="0" smtClean="0"/>
              <a:t>Architecture en couches verticales</a:t>
            </a:r>
          </a:p>
          <a:p>
            <a:pPr marL="539750" indent="-352425" algn="just"/>
            <a:r>
              <a:rPr lang="fr-FR" dirty="0" smtClean="0"/>
              <a:t>Il existe trois types de butes:</a:t>
            </a:r>
          </a:p>
          <a:p>
            <a:pPr marL="1081088" indent="0" algn="just">
              <a:buFont typeface="+mj-lt"/>
              <a:buAutoNum type="arabicPeriod"/>
            </a:pPr>
            <a:r>
              <a:rPr lang="fr-FR" dirty="0" smtClean="0"/>
              <a:t>Buts réactifs</a:t>
            </a:r>
          </a:p>
          <a:p>
            <a:pPr marL="1081088" indent="0" algn="just">
              <a:buFont typeface="+mj-lt"/>
              <a:buAutoNum type="arabicPeriod"/>
            </a:pPr>
            <a:r>
              <a:rPr lang="fr-FR" dirty="0" smtClean="0"/>
              <a:t>Buts locaux </a:t>
            </a:r>
          </a:p>
          <a:p>
            <a:pPr marL="1081088" indent="0" algn="just">
              <a:buFont typeface="+mj-lt"/>
              <a:buAutoNum type="arabicPeriod"/>
            </a:pPr>
            <a:r>
              <a:rPr lang="fr-FR" dirty="0" smtClean="0"/>
              <a:t>Buts coopératifs</a:t>
            </a:r>
          </a:p>
          <a:p>
            <a:pPr marL="539750" indent="-352425" algn="just"/>
            <a:r>
              <a:rPr lang="fr-FR" dirty="0" smtClean="0"/>
              <a:t>Architecture constitué de trois couches de contrôle et trois couches de connaissances</a:t>
            </a:r>
          </a:p>
        </p:txBody>
      </p:sp>
      <p:pic>
        <p:nvPicPr>
          <p:cNvPr id="10" name="Image 9" descr="InteRRaP.bmp"/>
          <p:cNvPicPr>
            <a:picLocks noChangeAspect="1"/>
          </p:cNvPicPr>
          <p:nvPr/>
        </p:nvPicPr>
        <p:blipFill>
          <a:blip r:embed="rId2" cstate="print"/>
          <a:stretch>
            <a:fillRect/>
          </a:stretch>
        </p:blipFill>
        <p:spPr>
          <a:xfrm>
            <a:off x="1714480" y="1714488"/>
            <a:ext cx="6643734" cy="4174779"/>
          </a:xfrm>
          <a:prstGeom prst="rect">
            <a:avLst/>
          </a:prstGeom>
        </p:spPr>
      </p:pic>
      <p:sp>
        <p:nvSpPr>
          <p:cNvPr id="11" name="Légende encadrée 3 10"/>
          <p:cNvSpPr/>
          <p:nvPr/>
        </p:nvSpPr>
        <p:spPr>
          <a:xfrm>
            <a:off x="2071670" y="2571744"/>
            <a:ext cx="3500462" cy="857256"/>
          </a:xfrm>
          <a:prstGeom prst="borderCallout3">
            <a:avLst>
              <a:gd name="adj1" fmla="val 18750"/>
              <a:gd name="adj2" fmla="val -8333"/>
              <a:gd name="adj3" fmla="val 18750"/>
              <a:gd name="adj4" fmla="val -16667"/>
              <a:gd name="adj5" fmla="val 100000"/>
              <a:gd name="adj6" fmla="val -16667"/>
              <a:gd name="adj7" fmla="val 175993"/>
              <a:gd name="adj8" fmla="val 1148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Croyances sur l’environnement</a:t>
            </a:r>
            <a:endParaRPr lang="fr-FR" sz="2000" dirty="0"/>
          </a:p>
        </p:txBody>
      </p:sp>
      <p:sp>
        <p:nvSpPr>
          <p:cNvPr id="12" name="Légende encadrée 3 11"/>
          <p:cNvSpPr/>
          <p:nvPr/>
        </p:nvSpPr>
        <p:spPr>
          <a:xfrm>
            <a:off x="2071670" y="1643050"/>
            <a:ext cx="3500462" cy="857256"/>
          </a:xfrm>
          <a:prstGeom prst="borderCallout3">
            <a:avLst>
              <a:gd name="adj1" fmla="val 18750"/>
              <a:gd name="adj2" fmla="val -8333"/>
              <a:gd name="adj3" fmla="val 18750"/>
              <a:gd name="adj4" fmla="val -16667"/>
              <a:gd name="adj5" fmla="val 100000"/>
              <a:gd name="adj6" fmla="val -16667"/>
              <a:gd name="adj7" fmla="val 175993"/>
              <a:gd name="adj8" fmla="val 1148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Bibliothèques de plans</a:t>
            </a:r>
            <a:endParaRPr lang="fr-FR" sz="2000" dirty="0"/>
          </a:p>
        </p:txBody>
      </p:sp>
      <p:sp>
        <p:nvSpPr>
          <p:cNvPr id="13" name="Légende encadrée 3 12"/>
          <p:cNvSpPr/>
          <p:nvPr/>
        </p:nvSpPr>
        <p:spPr>
          <a:xfrm>
            <a:off x="2143108" y="785794"/>
            <a:ext cx="3500462" cy="857256"/>
          </a:xfrm>
          <a:prstGeom prst="borderCallout3">
            <a:avLst>
              <a:gd name="adj1" fmla="val 18750"/>
              <a:gd name="adj2" fmla="val -8333"/>
              <a:gd name="adj3" fmla="val 18750"/>
              <a:gd name="adj4" fmla="val -16667"/>
              <a:gd name="adj5" fmla="val 100000"/>
              <a:gd name="adj6" fmla="val -16667"/>
              <a:gd name="adj7" fmla="val 175993"/>
              <a:gd name="adj8" fmla="val 1148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Croyances sur les autres agents</a:t>
            </a:r>
            <a:endParaRPr lang="fr-FR" sz="2000" dirty="0"/>
          </a:p>
        </p:txBody>
      </p:sp>
      <p:sp>
        <p:nvSpPr>
          <p:cNvPr id="14" name="Légende encadrée 3 13"/>
          <p:cNvSpPr/>
          <p:nvPr/>
        </p:nvSpPr>
        <p:spPr>
          <a:xfrm>
            <a:off x="1142976" y="2786058"/>
            <a:ext cx="2714644" cy="785818"/>
          </a:xfrm>
          <a:prstGeom prst="borderCallout3">
            <a:avLst>
              <a:gd name="adj1" fmla="val 18750"/>
              <a:gd name="adj2" fmla="val -8333"/>
              <a:gd name="adj3" fmla="val 18750"/>
              <a:gd name="adj4" fmla="val -16667"/>
              <a:gd name="adj5" fmla="val 100000"/>
              <a:gd name="adj6" fmla="val -16667"/>
              <a:gd name="adj7" fmla="val 173789"/>
              <a:gd name="adj8" fmla="val 927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Activation et reconnaissance</a:t>
            </a:r>
            <a:endParaRPr lang="fr-FR" dirty="0"/>
          </a:p>
        </p:txBody>
      </p:sp>
      <p:sp>
        <p:nvSpPr>
          <p:cNvPr id="15" name="Légende encadrée 3 14"/>
          <p:cNvSpPr/>
          <p:nvPr/>
        </p:nvSpPr>
        <p:spPr>
          <a:xfrm>
            <a:off x="2143108" y="2714620"/>
            <a:ext cx="2714644" cy="785818"/>
          </a:xfrm>
          <a:prstGeom prst="borderCallout3">
            <a:avLst>
              <a:gd name="adj1" fmla="val 18750"/>
              <a:gd name="adj2" fmla="val -8333"/>
              <a:gd name="adj3" fmla="val 18750"/>
              <a:gd name="adj4" fmla="val -16667"/>
              <a:gd name="adj5" fmla="val 100000"/>
              <a:gd name="adj6" fmla="val -16667"/>
              <a:gd name="adj7" fmla="val 173789"/>
              <a:gd name="adj8" fmla="val 927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Planification et Exécution</a:t>
            </a:r>
            <a:endParaRPr lang="fr-FR" dirty="0"/>
          </a:p>
        </p:txBody>
      </p:sp>
      <p:sp>
        <p:nvSpPr>
          <p:cNvPr id="16" name="Organigramme : Connecteur 15"/>
          <p:cNvSpPr/>
          <p:nvPr/>
        </p:nvSpPr>
        <p:spPr>
          <a:xfrm>
            <a:off x="3428992" y="5500702"/>
            <a:ext cx="360000" cy="360000"/>
          </a:xfrm>
          <a:prstGeom prst="flowChartConnector">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 calcmode="lin" valueType="num">
                                      <p:cBhvr>
                                        <p:cTn id="12"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3" end="3"/>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p:cTn id="17"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5">
                                            <p:txEl>
                                              <p:pRg st="4" end="4"/>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 calcmode="lin" valueType="num">
                                      <p:cBhvr>
                                        <p:cTn id="2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4" dur="10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 calcmode="lin" valueType="num">
                                      <p:cBhvr>
                                        <p:cTn id="29"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0"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1" dur="1000"/>
                                        <p:tgtEl>
                                          <p:spTgt spid="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1000" fill="hold"/>
                                        <p:tgtEl>
                                          <p:spTgt spid="10"/>
                                        </p:tgtEl>
                                        <p:attrNameLst>
                                          <p:attrName>ppt_w</p:attrName>
                                        </p:attrNameLst>
                                      </p:cBhvr>
                                      <p:tavLst>
                                        <p:tav tm="0">
                                          <p:val>
                                            <p:strVal val="#ppt_w*0.70"/>
                                          </p:val>
                                        </p:tav>
                                        <p:tav tm="100000">
                                          <p:val>
                                            <p:strVal val="#ppt_w"/>
                                          </p:val>
                                        </p:tav>
                                      </p:tavLst>
                                    </p:anim>
                                    <p:anim calcmode="lin" valueType="num">
                                      <p:cBhvr>
                                        <p:cTn id="37" dur="1000" fill="hold"/>
                                        <p:tgtEl>
                                          <p:spTgt spid="10"/>
                                        </p:tgtEl>
                                        <p:attrNameLst>
                                          <p:attrName>ppt_h</p:attrName>
                                        </p:attrNameLst>
                                      </p:cBhvr>
                                      <p:tavLst>
                                        <p:tav tm="0">
                                          <p:val>
                                            <p:strVal val="#ppt_h"/>
                                          </p:val>
                                        </p:tav>
                                        <p:tav tm="100000">
                                          <p:val>
                                            <p:strVal val="#ppt_h"/>
                                          </p:val>
                                        </p:tav>
                                      </p:tavLst>
                                    </p:anim>
                                    <p:animEffect transition="in" filter="fade">
                                      <p:cBhvr>
                                        <p:cTn id="38" dur="1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strVal val="#ppt_w*0.70"/>
                                          </p:val>
                                        </p:tav>
                                        <p:tav tm="100000">
                                          <p:val>
                                            <p:strVal val="#ppt_w"/>
                                          </p:val>
                                        </p:tav>
                                      </p:tavLst>
                                    </p:anim>
                                    <p:anim calcmode="lin" valueType="num">
                                      <p:cBhvr>
                                        <p:cTn id="44" dur="1000" fill="hold"/>
                                        <p:tgtEl>
                                          <p:spTgt spid="11"/>
                                        </p:tgtEl>
                                        <p:attrNameLst>
                                          <p:attrName>ppt_h</p:attrName>
                                        </p:attrNameLst>
                                      </p:cBhvr>
                                      <p:tavLst>
                                        <p:tav tm="0">
                                          <p:val>
                                            <p:strVal val="#ppt_h"/>
                                          </p:val>
                                        </p:tav>
                                        <p:tav tm="100000">
                                          <p:val>
                                            <p:strVal val="#ppt_h"/>
                                          </p:val>
                                        </p:tav>
                                      </p:tavLst>
                                    </p:anim>
                                    <p:animEffect transition="in" filter="fade">
                                      <p:cBhvr>
                                        <p:cTn id="45" dur="10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xit" presetSubtype="10" fill="hold" grpId="1" nodeType="clickEffect">
                                  <p:stCondLst>
                                    <p:cond delay="0"/>
                                  </p:stCondLst>
                                  <p:childTnLst>
                                    <p:animEffect transition="out" filter="checkerboard(across)">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par>
                                <p:cTn id="51" presetID="55"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1000" fill="hold"/>
                                        <p:tgtEl>
                                          <p:spTgt spid="12"/>
                                        </p:tgtEl>
                                        <p:attrNameLst>
                                          <p:attrName>ppt_w</p:attrName>
                                        </p:attrNameLst>
                                      </p:cBhvr>
                                      <p:tavLst>
                                        <p:tav tm="0">
                                          <p:val>
                                            <p:strVal val="#ppt_w*0.70"/>
                                          </p:val>
                                        </p:tav>
                                        <p:tav tm="100000">
                                          <p:val>
                                            <p:strVal val="#ppt_w"/>
                                          </p:val>
                                        </p:tav>
                                      </p:tavLst>
                                    </p:anim>
                                    <p:anim calcmode="lin" valueType="num">
                                      <p:cBhvr>
                                        <p:cTn id="54" dur="1000" fill="hold"/>
                                        <p:tgtEl>
                                          <p:spTgt spid="12"/>
                                        </p:tgtEl>
                                        <p:attrNameLst>
                                          <p:attrName>ppt_h</p:attrName>
                                        </p:attrNameLst>
                                      </p:cBhvr>
                                      <p:tavLst>
                                        <p:tav tm="0">
                                          <p:val>
                                            <p:strVal val="#ppt_h"/>
                                          </p:val>
                                        </p:tav>
                                        <p:tav tm="100000">
                                          <p:val>
                                            <p:strVal val="#ppt_h"/>
                                          </p:val>
                                        </p:tav>
                                      </p:tavLst>
                                    </p:anim>
                                    <p:animEffect transition="in" filter="fade">
                                      <p:cBhvr>
                                        <p:cTn id="55" dur="10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5" presetClass="exit" presetSubtype="10" fill="hold" grpId="1" nodeType="clickEffect">
                                  <p:stCondLst>
                                    <p:cond delay="0"/>
                                  </p:stCondLst>
                                  <p:childTnLst>
                                    <p:animEffect transition="out" filter="checkerboard(across)">
                                      <p:cBhvr>
                                        <p:cTn id="59" dur="500"/>
                                        <p:tgtEl>
                                          <p:spTgt spid="12"/>
                                        </p:tgtEl>
                                      </p:cBhvr>
                                    </p:animEffect>
                                    <p:set>
                                      <p:cBhvr>
                                        <p:cTn id="60" dur="1" fill="hold">
                                          <p:stCondLst>
                                            <p:cond delay="499"/>
                                          </p:stCondLst>
                                        </p:cTn>
                                        <p:tgtEl>
                                          <p:spTgt spid="12"/>
                                        </p:tgtEl>
                                        <p:attrNameLst>
                                          <p:attrName>style.visibility</p:attrName>
                                        </p:attrNameLst>
                                      </p:cBhvr>
                                      <p:to>
                                        <p:strVal val="hidden"/>
                                      </p:to>
                                    </p:set>
                                  </p:childTnLst>
                                </p:cTn>
                              </p:par>
                              <p:par>
                                <p:cTn id="61" presetID="55" presetClass="entr" presetSubtype="0"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strVal val="#ppt_w*0.70"/>
                                          </p:val>
                                        </p:tav>
                                        <p:tav tm="100000">
                                          <p:val>
                                            <p:strVal val="#ppt_w"/>
                                          </p:val>
                                        </p:tav>
                                      </p:tavLst>
                                    </p:anim>
                                    <p:anim calcmode="lin" valueType="num">
                                      <p:cBhvr>
                                        <p:cTn id="64" dur="1000" fill="hold"/>
                                        <p:tgtEl>
                                          <p:spTgt spid="13"/>
                                        </p:tgtEl>
                                        <p:attrNameLst>
                                          <p:attrName>ppt_h</p:attrName>
                                        </p:attrNameLst>
                                      </p:cBhvr>
                                      <p:tavLst>
                                        <p:tav tm="0">
                                          <p:val>
                                            <p:strVal val="#ppt_h"/>
                                          </p:val>
                                        </p:tav>
                                        <p:tav tm="100000">
                                          <p:val>
                                            <p:strVal val="#ppt_h"/>
                                          </p:val>
                                        </p:tav>
                                      </p:tavLst>
                                    </p:anim>
                                    <p:animEffect transition="in" filter="fade">
                                      <p:cBhvr>
                                        <p:cTn id="65" dur="10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xit" presetSubtype="10" fill="hold" grpId="1" nodeType="clickEffect">
                                  <p:stCondLst>
                                    <p:cond delay="0"/>
                                  </p:stCondLst>
                                  <p:childTnLst>
                                    <p:animEffect transition="out" filter="checkerboard(across)">
                                      <p:cBhvr>
                                        <p:cTn id="69" dur="500"/>
                                        <p:tgtEl>
                                          <p:spTgt spid="13"/>
                                        </p:tgtEl>
                                      </p:cBhvr>
                                    </p:animEffect>
                                    <p:set>
                                      <p:cBhvr>
                                        <p:cTn id="70" dur="1" fill="hold">
                                          <p:stCondLst>
                                            <p:cond delay="499"/>
                                          </p:stCondLst>
                                        </p:cTn>
                                        <p:tgtEl>
                                          <p:spTgt spid="13"/>
                                        </p:tgtEl>
                                        <p:attrNameLst>
                                          <p:attrName>style.visibility</p:attrName>
                                        </p:attrNameLst>
                                      </p:cBhvr>
                                      <p:to>
                                        <p:strVal val="hidden"/>
                                      </p:to>
                                    </p:set>
                                  </p:childTnLst>
                                </p:cTn>
                              </p:par>
                              <p:par>
                                <p:cTn id="71" presetID="55" presetClass="entr" presetSubtype="0"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p:cTn id="73" dur="1000" fill="hold"/>
                                        <p:tgtEl>
                                          <p:spTgt spid="14"/>
                                        </p:tgtEl>
                                        <p:attrNameLst>
                                          <p:attrName>ppt_w</p:attrName>
                                        </p:attrNameLst>
                                      </p:cBhvr>
                                      <p:tavLst>
                                        <p:tav tm="0">
                                          <p:val>
                                            <p:strVal val="#ppt_w*0.70"/>
                                          </p:val>
                                        </p:tav>
                                        <p:tav tm="100000">
                                          <p:val>
                                            <p:strVal val="#ppt_w"/>
                                          </p:val>
                                        </p:tav>
                                      </p:tavLst>
                                    </p:anim>
                                    <p:anim calcmode="lin" valueType="num">
                                      <p:cBhvr>
                                        <p:cTn id="74" dur="1000" fill="hold"/>
                                        <p:tgtEl>
                                          <p:spTgt spid="14"/>
                                        </p:tgtEl>
                                        <p:attrNameLst>
                                          <p:attrName>ppt_h</p:attrName>
                                        </p:attrNameLst>
                                      </p:cBhvr>
                                      <p:tavLst>
                                        <p:tav tm="0">
                                          <p:val>
                                            <p:strVal val="#ppt_h"/>
                                          </p:val>
                                        </p:tav>
                                        <p:tav tm="100000">
                                          <p:val>
                                            <p:strVal val="#ppt_h"/>
                                          </p:val>
                                        </p:tav>
                                      </p:tavLst>
                                    </p:anim>
                                    <p:animEffect transition="in" filter="fade">
                                      <p:cBhvr>
                                        <p:cTn id="75" dur="10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5" presetClass="exit" presetSubtype="10" fill="hold" grpId="1" nodeType="clickEffect">
                                  <p:stCondLst>
                                    <p:cond delay="0"/>
                                  </p:stCondLst>
                                  <p:childTnLst>
                                    <p:animEffect transition="out" filter="checkerboard(across)">
                                      <p:cBhvr>
                                        <p:cTn id="79" dur="500"/>
                                        <p:tgtEl>
                                          <p:spTgt spid="14"/>
                                        </p:tgtEl>
                                      </p:cBhvr>
                                    </p:animEffect>
                                    <p:set>
                                      <p:cBhvr>
                                        <p:cTn id="80" dur="1" fill="hold">
                                          <p:stCondLst>
                                            <p:cond delay="499"/>
                                          </p:stCondLst>
                                        </p:cTn>
                                        <p:tgtEl>
                                          <p:spTgt spid="14"/>
                                        </p:tgtEl>
                                        <p:attrNameLst>
                                          <p:attrName>style.visibility</p:attrName>
                                        </p:attrNameLst>
                                      </p:cBhvr>
                                      <p:to>
                                        <p:strVal val="hidden"/>
                                      </p:to>
                                    </p:set>
                                  </p:childTnLst>
                                </p:cTn>
                              </p:par>
                              <p:par>
                                <p:cTn id="81" presetID="55" presetClass="entr" presetSubtype="0" fill="hold" grpId="0" nodeType="with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1000" fill="hold"/>
                                        <p:tgtEl>
                                          <p:spTgt spid="15"/>
                                        </p:tgtEl>
                                        <p:attrNameLst>
                                          <p:attrName>ppt_w</p:attrName>
                                        </p:attrNameLst>
                                      </p:cBhvr>
                                      <p:tavLst>
                                        <p:tav tm="0">
                                          <p:val>
                                            <p:strVal val="#ppt_w*0.70"/>
                                          </p:val>
                                        </p:tav>
                                        <p:tav tm="100000">
                                          <p:val>
                                            <p:strVal val="#ppt_w"/>
                                          </p:val>
                                        </p:tav>
                                      </p:tavLst>
                                    </p:anim>
                                    <p:anim calcmode="lin" valueType="num">
                                      <p:cBhvr>
                                        <p:cTn id="84" dur="1000" fill="hold"/>
                                        <p:tgtEl>
                                          <p:spTgt spid="15"/>
                                        </p:tgtEl>
                                        <p:attrNameLst>
                                          <p:attrName>ppt_h</p:attrName>
                                        </p:attrNameLst>
                                      </p:cBhvr>
                                      <p:tavLst>
                                        <p:tav tm="0">
                                          <p:val>
                                            <p:strVal val="#ppt_h"/>
                                          </p:val>
                                        </p:tav>
                                        <p:tav tm="100000">
                                          <p:val>
                                            <p:strVal val="#ppt_h"/>
                                          </p:val>
                                        </p:tav>
                                      </p:tavLst>
                                    </p:anim>
                                    <p:animEffect transition="in" filter="fade">
                                      <p:cBhvr>
                                        <p:cTn id="85" dur="1000"/>
                                        <p:tgtEl>
                                          <p:spTgt spid="15"/>
                                        </p:tgtEl>
                                      </p:cBhvr>
                                    </p:animEffect>
                                  </p:childTnLst>
                                </p:cTn>
                              </p:par>
                            </p:childTnLst>
                          </p:cTn>
                        </p:par>
                      </p:childTnLst>
                    </p:cTn>
                  </p:par>
                  <p:par>
                    <p:cTn id="86" fill="hold">
                      <p:stCondLst>
                        <p:cond delay="indefinite"/>
                      </p:stCondLst>
                      <p:childTnLst>
                        <p:par>
                          <p:cTn id="87" fill="hold">
                            <p:stCondLst>
                              <p:cond delay="0"/>
                            </p:stCondLst>
                            <p:childTnLst>
                              <p:par>
                                <p:cTn id="88" presetID="5" presetClass="exit" presetSubtype="10" fill="hold" grpId="1" nodeType="clickEffect">
                                  <p:stCondLst>
                                    <p:cond delay="0"/>
                                  </p:stCondLst>
                                  <p:childTnLst>
                                    <p:animEffect transition="out" filter="checkerboard(across)">
                                      <p:cBhvr>
                                        <p:cTn id="89" dur="500"/>
                                        <p:tgtEl>
                                          <p:spTgt spid="15"/>
                                        </p:tgtEl>
                                      </p:cBhvr>
                                    </p:animEffect>
                                    <p:set>
                                      <p:cBhvr>
                                        <p:cTn id="90" dur="1" fill="hold">
                                          <p:stCondLst>
                                            <p:cond delay="499"/>
                                          </p:stCondLst>
                                        </p:cTn>
                                        <p:tgtEl>
                                          <p:spTgt spid="15"/>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0" presetClass="path" presetSubtype="0" accel="50000" decel="50000" fill="hold" grpId="1" nodeType="clickEffect">
                                  <p:stCondLst>
                                    <p:cond delay="0"/>
                                  </p:stCondLst>
                                  <p:childTnLst>
                                    <p:animMotion origin="layout" path="M -4.44444E-6 -7.40741E-7 L 0.00296 -0.07616 " pathEditMode="relative" rAng="0" ptsTypes="AA">
                                      <p:cBhvr>
                                        <p:cTn id="98" dur="2000" fill="hold"/>
                                        <p:tgtEl>
                                          <p:spTgt spid="16"/>
                                        </p:tgtEl>
                                        <p:attrNameLst>
                                          <p:attrName>ppt_x</p:attrName>
                                          <p:attrName>ppt_y</p:attrName>
                                        </p:attrNameLst>
                                      </p:cBhvr>
                                      <p:rCtr x="1" y="-38"/>
                                    </p:animMotion>
                                  </p:childTnLst>
                                </p:cTn>
                              </p:par>
                            </p:childTnLst>
                          </p:cTn>
                        </p:par>
                      </p:childTnLst>
                    </p:cTn>
                  </p:par>
                  <p:par>
                    <p:cTn id="99" fill="hold">
                      <p:stCondLst>
                        <p:cond delay="indefinite"/>
                      </p:stCondLst>
                      <p:childTnLst>
                        <p:par>
                          <p:cTn id="100" fill="hold">
                            <p:stCondLst>
                              <p:cond delay="0"/>
                            </p:stCondLst>
                            <p:childTnLst>
                              <p:par>
                                <p:cTn id="101" presetID="64" presetClass="path" presetSubtype="0" accel="50000" decel="50000" fill="hold" grpId="2" nodeType="clickEffect">
                                  <p:stCondLst>
                                    <p:cond delay="0"/>
                                  </p:stCondLst>
                                  <p:childTnLst>
                                    <p:animMotion origin="layout" path="M 0.00295 -0.07616 L 0.0059 -0.20486 " pathEditMode="relative" rAng="0" ptsTypes="AA">
                                      <p:cBhvr>
                                        <p:cTn id="102" dur="2000" fill="hold"/>
                                        <p:tgtEl>
                                          <p:spTgt spid="16"/>
                                        </p:tgtEl>
                                        <p:attrNameLst>
                                          <p:attrName>ppt_x</p:attrName>
                                          <p:attrName>ppt_y</p:attrName>
                                        </p:attrNameLst>
                                      </p:cBhvr>
                                      <p:rCtr x="1" y="-64"/>
                                    </p:animMotion>
                                  </p:childTnLst>
                                </p:cTn>
                              </p:par>
                            </p:childTnLst>
                          </p:cTn>
                        </p:par>
                      </p:childTnLst>
                    </p:cTn>
                  </p:par>
                  <p:par>
                    <p:cTn id="103" fill="hold">
                      <p:stCondLst>
                        <p:cond delay="indefinite"/>
                      </p:stCondLst>
                      <p:childTnLst>
                        <p:par>
                          <p:cTn id="104" fill="hold">
                            <p:stCondLst>
                              <p:cond delay="0"/>
                            </p:stCondLst>
                            <p:childTnLst>
                              <p:par>
                                <p:cTn id="105" presetID="63" presetClass="path" presetSubtype="0" accel="50000" decel="50000" fill="hold" grpId="3" nodeType="clickEffect">
                                  <p:stCondLst>
                                    <p:cond delay="0"/>
                                  </p:stCondLst>
                                  <p:childTnLst>
                                    <p:animMotion origin="layout" path="M 0.00591 -0.20486 L 0.08768 -0.20764 " pathEditMode="relative" rAng="0" ptsTypes="AA">
                                      <p:cBhvr>
                                        <p:cTn id="106" dur="2000" fill="hold"/>
                                        <p:tgtEl>
                                          <p:spTgt spid="16"/>
                                        </p:tgtEl>
                                        <p:attrNameLst>
                                          <p:attrName>ppt_x</p:attrName>
                                          <p:attrName>ppt_y</p:attrName>
                                        </p:attrNameLst>
                                      </p:cBhvr>
                                      <p:rCtr x="41" y="-1"/>
                                    </p:animMotion>
                                  </p:childTnLst>
                                </p:cTn>
                              </p:par>
                            </p:childTnLst>
                          </p:cTn>
                        </p:par>
                      </p:childTnLst>
                    </p:cTn>
                  </p:par>
                  <p:par>
                    <p:cTn id="107" fill="hold">
                      <p:stCondLst>
                        <p:cond delay="indefinite"/>
                      </p:stCondLst>
                      <p:childTnLst>
                        <p:par>
                          <p:cTn id="108" fill="hold">
                            <p:stCondLst>
                              <p:cond delay="0"/>
                            </p:stCondLst>
                            <p:childTnLst>
                              <p:par>
                                <p:cTn id="109" presetID="42" presetClass="path" presetSubtype="0" accel="50000" decel="50000" fill="hold" grpId="4" nodeType="clickEffect">
                                  <p:stCondLst>
                                    <p:cond delay="0"/>
                                  </p:stCondLst>
                                  <p:childTnLst>
                                    <p:animMotion origin="layout" path="M 0.08767 -0.20764 L 0.08958 0.00787 " pathEditMode="relative" rAng="0" ptsTypes="AA">
                                      <p:cBhvr>
                                        <p:cTn id="110" dur="2000" fill="hold"/>
                                        <p:tgtEl>
                                          <p:spTgt spid="16"/>
                                        </p:tgtEl>
                                        <p:attrNameLst>
                                          <p:attrName>ppt_x</p:attrName>
                                          <p:attrName>ppt_y</p:attrName>
                                        </p:attrNameLst>
                                      </p:cBhvr>
                                      <p:rCtr x="1" y="108"/>
                                    </p:animMotion>
                                  </p:childTnLst>
                                </p:cTn>
                              </p:par>
                            </p:childTnLst>
                          </p:cTn>
                        </p:par>
                      </p:childTnLst>
                    </p:cTn>
                  </p:par>
                  <p:par>
                    <p:cTn id="111" fill="hold">
                      <p:stCondLst>
                        <p:cond delay="indefinite"/>
                      </p:stCondLst>
                      <p:childTnLst>
                        <p:par>
                          <p:cTn id="112" fill="hold">
                            <p:stCondLst>
                              <p:cond delay="0"/>
                            </p:stCondLst>
                            <p:childTnLst>
                              <p:par>
                                <p:cTn id="113" presetID="56" presetClass="path" presetSubtype="0" accel="50000" decel="50000" fill="hold" grpId="5" nodeType="clickEffect">
                                  <p:stCondLst>
                                    <p:cond delay="0"/>
                                  </p:stCondLst>
                                  <p:childTnLst>
                                    <p:animMotion origin="layout" path="M 0.08767 -0.20764 L -0.01268 -0.35972 " pathEditMode="relative" rAng="0" ptsTypes="AA">
                                      <p:cBhvr>
                                        <p:cTn id="114" dur="2000" fill="hold"/>
                                        <p:tgtEl>
                                          <p:spTgt spid="16"/>
                                        </p:tgtEl>
                                        <p:attrNameLst>
                                          <p:attrName>ppt_x</p:attrName>
                                          <p:attrName>ppt_y</p:attrName>
                                        </p:attrNameLst>
                                      </p:cBhvr>
                                      <p:rCtr x="-50" y="-76"/>
                                    </p:animMotion>
                                  </p:childTnLst>
                                </p:cTn>
                              </p:par>
                            </p:childTnLst>
                          </p:cTn>
                        </p:par>
                      </p:childTnLst>
                    </p:cTn>
                  </p:par>
                  <p:par>
                    <p:cTn id="115" fill="hold">
                      <p:stCondLst>
                        <p:cond delay="indefinite"/>
                      </p:stCondLst>
                      <p:childTnLst>
                        <p:par>
                          <p:cTn id="116" fill="hold">
                            <p:stCondLst>
                              <p:cond delay="0"/>
                            </p:stCondLst>
                            <p:childTnLst>
                              <p:par>
                                <p:cTn id="117" presetID="63" presetClass="path" presetSubtype="0" accel="50000" decel="50000" fill="hold" grpId="6" nodeType="clickEffect">
                                  <p:stCondLst>
                                    <p:cond delay="0"/>
                                  </p:stCondLst>
                                  <p:childTnLst>
                                    <p:animMotion origin="layout" path="M -0.01268 -0.35972 L 0.10538 -0.35972 " pathEditMode="relative" rAng="0" ptsTypes="AA">
                                      <p:cBhvr>
                                        <p:cTn id="118" dur="2000" fill="hold"/>
                                        <p:tgtEl>
                                          <p:spTgt spid="16"/>
                                        </p:tgtEl>
                                        <p:attrNameLst>
                                          <p:attrName>ppt_x</p:attrName>
                                          <p:attrName>ppt_y</p:attrName>
                                        </p:attrNameLst>
                                      </p:cBhvr>
                                      <p:rCtr x="59" y="0"/>
                                    </p:animMotion>
                                  </p:childTnLst>
                                </p:cTn>
                              </p:par>
                            </p:childTnLst>
                          </p:cTn>
                        </p:par>
                      </p:childTnLst>
                    </p:cTn>
                  </p:par>
                  <p:par>
                    <p:cTn id="119" fill="hold">
                      <p:stCondLst>
                        <p:cond delay="indefinite"/>
                      </p:stCondLst>
                      <p:childTnLst>
                        <p:par>
                          <p:cTn id="120" fill="hold">
                            <p:stCondLst>
                              <p:cond delay="0"/>
                            </p:stCondLst>
                            <p:childTnLst>
                              <p:par>
                                <p:cTn id="121" presetID="42" presetClass="path" presetSubtype="0" accel="50000" decel="50000" fill="hold" grpId="7" nodeType="clickEffect">
                                  <p:stCondLst>
                                    <p:cond delay="0"/>
                                  </p:stCondLst>
                                  <p:childTnLst>
                                    <p:animMotion origin="layout" path="M 0.10538 -0.35972 L 0.11319 -0.00278 " pathEditMode="relative" rAng="0" ptsTypes="AA">
                                      <p:cBhvr>
                                        <p:cTn id="122" dur="2000" fill="hold"/>
                                        <p:tgtEl>
                                          <p:spTgt spid="16"/>
                                        </p:tgtEl>
                                        <p:attrNameLst>
                                          <p:attrName>ppt_x</p:attrName>
                                          <p:attrName>ppt_y</p:attrName>
                                        </p:attrNameLst>
                                      </p:cBhvr>
                                      <p:rCtr x="4" y="1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6" grpId="2" animBg="1"/>
      <p:bldP spid="16" grpId="3" animBg="1"/>
      <p:bldP spid="16" grpId="4" animBg="1"/>
      <p:bldP spid="16" grpId="5" animBg="1"/>
      <p:bldP spid="16" grpId="6" animBg="1"/>
      <p:bldP spid="16" grpId="7"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concrètes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22</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a:t>
            </a:r>
            <a:r>
              <a:rPr lang="fr-FR" b="1" dirty="0" err="1" smtClean="0"/>
              <a:t>TouringMachines</a:t>
            </a:r>
            <a:r>
              <a:rPr lang="fr-FR" b="1" dirty="0" smtClean="0"/>
              <a:t> (Ferguson, 1992) </a:t>
            </a:r>
          </a:p>
          <a:p>
            <a:pPr marL="539750" indent="-352425" algn="just"/>
            <a:r>
              <a:rPr lang="fr-FR" dirty="0" smtClean="0"/>
              <a:t>Architecture en couches horizontales</a:t>
            </a:r>
          </a:p>
          <a:p>
            <a:pPr marL="539750" indent="-352425" algn="just"/>
            <a:r>
              <a:rPr lang="fr-FR" dirty="0" smtClean="0"/>
              <a:t>Architecture constituée de trois couches</a:t>
            </a:r>
          </a:p>
          <a:p>
            <a:pPr marL="1081088" indent="0" algn="just">
              <a:buFont typeface="+mj-lt"/>
              <a:buAutoNum type="arabicPeriod"/>
            </a:pPr>
            <a:r>
              <a:rPr lang="fr-FR" dirty="0" smtClean="0"/>
              <a:t>Couche réactif</a:t>
            </a:r>
          </a:p>
          <a:p>
            <a:pPr marL="1081088" indent="0" algn="just">
              <a:buNone/>
            </a:pPr>
            <a:r>
              <a:rPr lang="fr-FR" i="1" dirty="0" smtClean="0"/>
              <a:t>Règles de type situation-action,</a:t>
            </a:r>
          </a:p>
          <a:p>
            <a:pPr marL="1350963" indent="-269875" algn="just">
              <a:buFont typeface="+mj-lt"/>
              <a:buAutoNum type="arabicPeriod" startAt="2"/>
            </a:pPr>
            <a:r>
              <a:rPr lang="fr-FR" dirty="0" smtClean="0"/>
              <a:t>Couche Planning</a:t>
            </a:r>
          </a:p>
          <a:p>
            <a:pPr marL="1081088" indent="0" algn="just">
              <a:buNone/>
            </a:pPr>
            <a:r>
              <a:rPr lang="fr-FR" i="1" dirty="0" smtClean="0"/>
              <a:t>Bibliothèque de plans hiérarchiques (schémas) </a:t>
            </a:r>
          </a:p>
          <a:p>
            <a:pPr marL="1350963" indent="-269875" algn="just">
              <a:buFont typeface="+mj-lt"/>
              <a:buAutoNum type="arabicPeriod" startAt="3"/>
            </a:pPr>
            <a:r>
              <a:rPr lang="fr-FR" dirty="0" smtClean="0"/>
              <a:t>Couche </a:t>
            </a:r>
            <a:r>
              <a:rPr lang="fr-FR" dirty="0" err="1" smtClean="0"/>
              <a:t>Modelling</a:t>
            </a:r>
            <a:endParaRPr lang="fr-FR" dirty="0" smtClean="0"/>
          </a:p>
          <a:p>
            <a:pPr marL="1350963" indent="-269875" algn="just">
              <a:buNone/>
            </a:pPr>
            <a:r>
              <a:rPr lang="fr-FR" i="1" dirty="0" smtClean="0"/>
              <a:t>Représentation de différentes entités de monde afin d’éviter les conflits</a:t>
            </a:r>
          </a:p>
        </p:txBody>
      </p:sp>
      <p:pic>
        <p:nvPicPr>
          <p:cNvPr id="17" name="Image 16" descr="Agent hybride turingmachine.bmp"/>
          <p:cNvPicPr>
            <a:picLocks noChangeAspect="1"/>
          </p:cNvPicPr>
          <p:nvPr/>
        </p:nvPicPr>
        <p:blipFill>
          <a:blip r:embed="rId2" cstate="print"/>
          <a:stretch>
            <a:fillRect/>
          </a:stretch>
        </p:blipFill>
        <p:spPr>
          <a:xfrm>
            <a:off x="1357290" y="2571744"/>
            <a:ext cx="6072229" cy="3214710"/>
          </a:xfrm>
          <a:prstGeom prst="rect">
            <a:avLst/>
          </a:prstGeom>
        </p:spPr>
      </p:pic>
      <p:pic>
        <p:nvPicPr>
          <p:cNvPr id="18" name="Image 17" descr="Agent hybride turingmachine 02.bmp"/>
          <p:cNvPicPr>
            <a:picLocks noChangeAspect="1"/>
          </p:cNvPicPr>
          <p:nvPr/>
        </p:nvPicPr>
        <p:blipFill>
          <a:blip r:embed="rId3" cstate="print"/>
          <a:stretch>
            <a:fillRect/>
          </a:stretch>
        </p:blipFill>
        <p:spPr>
          <a:xfrm>
            <a:off x="1285852" y="1976437"/>
            <a:ext cx="6929486" cy="33813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1000" fill="hold"/>
                                        <p:tgtEl>
                                          <p:spTgt spid="17"/>
                                        </p:tgtEl>
                                        <p:attrNameLst>
                                          <p:attrName>ppt_w</p:attrName>
                                        </p:attrNameLst>
                                      </p:cBhvr>
                                      <p:tavLst>
                                        <p:tav tm="0">
                                          <p:val>
                                            <p:strVal val="#ppt_w*0.70"/>
                                          </p:val>
                                        </p:tav>
                                        <p:tav tm="100000">
                                          <p:val>
                                            <p:strVal val="#ppt_w"/>
                                          </p:val>
                                        </p:tav>
                                      </p:tavLst>
                                    </p:anim>
                                    <p:anim calcmode="lin" valueType="num">
                                      <p:cBhvr>
                                        <p:cTn id="13" dur="1000" fill="hold"/>
                                        <p:tgtEl>
                                          <p:spTgt spid="17"/>
                                        </p:tgtEl>
                                        <p:attrNameLst>
                                          <p:attrName>ppt_h</p:attrName>
                                        </p:attrNameLst>
                                      </p:cBhvr>
                                      <p:tavLst>
                                        <p:tav tm="0">
                                          <p:val>
                                            <p:strVal val="#ppt_h"/>
                                          </p:val>
                                        </p:tav>
                                        <p:tav tm="100000">
                                          <p:val>
                                            <p:strVal val="#ppt_h"/>
                                          </p:val>
                                        </p:tav>
                                      </p:tavLst>
                                    </p:anim>
                                    <p:animEffect transition="in" filter="fade">
                                      <p:cBhvr>
                                        <p:cTn id="14" dur="1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nodeType="clickEffect">
                                  <p:stCondLst>
                                    <p:cond delay="0"/>
                                  </p:stCondLst>
                                  <p:childTnLst>
                                    <p:animEffect transition="out" filter="checkerboard(across)">
                                      <p:cBhvr>
                                        <p:cTn id="18" dur="500"/>
                                        <p:tgtEl>
                                          <p:spTgt spid="17"/>
                                        </p:tgtEl>
                                      </p:cBhvr>
                                    </p:animEffect>
                                    <p:set>
                                      <p:cBhvr>
                                        <p:cTn id="19" dur="1" fill="hold">
                                          <p:stCondLst>
                                            <p:cond delay="499"/>
                                          </p:stCondLst>
                                        </p:cTn>
                                        <p:tgtEl>
                                          <p:spTgt spid="17"/>
                                        </p:tgtEl>
                                        <p:attrNameLst>
                                          <p:attrName>style.visibility</p:attrName>
                                        </p:attrNameLst>
                                      </p:cBhvr>
                                      <p:to>
                                        <p:strVal val="hidden"/>
                                      </p:to>
                                    </p:set>
                                  </p:childTnLst>
                                </p:cTn>
                              </p:par>
                              <p:par>
                                <p:cTn id="20" presetID="55"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5">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p:cTn id="27"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8"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9" dur="1000"/>
                                        <p:tgtEl>
                                          <p:spTgt spid="5">
                                            <p:txEl>
                                              <p:pRg st="5" end="5"/>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 calcmode="lin" valueType="num">
                                      <p:cBhvr>
                                        <p:cTn id="3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3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34" dur="10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 calcmode="lin" valueType="num">
                                      <p:cBhvr>
                                        <p:cTn id="39"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40"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41" dur="1000"/>
                                        <p:tgtEl>
                                          <p:spTgt spid="5">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5">
                                            <p:txEl>
                                              <p:pRg st="6" end="6"/>
                                            </p:txEl>
                                          </p:spTgt>
                                        </p:tgtEl>
                                        <p:attrNameLst>
                                          <p:attrName>style.visibility</p:attrName>
                                        </p:attrNameLst>
                                      </p:cBhvr>
                                      <p:to>
                                        <p:strVal val="visible"/>
                                      </p:to>
                                    </p:set>
                                    <p:anim calcmode="lin" valueType="num">
                                      <p:cBhvr>
                                        <p:cTn id="46"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7"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8" dur="1000"/>
                                        <p:tgtEl>
                                          <p:spTgt spid="5">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 calcmode="lin" valueType="num">
                                      <p:cBhvr>
                                        <p:cTn id="53"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54"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55" dur="1000"/>
                                        <p:tgtEl>
                                          <p:spTgt spid="5">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5" presetClass="entr" presetSubtype="0" fill="hold" nodeType="click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p:cTn id="60" dur="1000" fill="hold"/>
                                        <p:tgtEl>
                                          <p:spTgt spid="18"/>
                                        </p:tgtEl>
                                        <p:attrNameLst>
                                          <p:attrName>ppt_w</p:attrName>
                                        </p:attrNameLst>
                                      </p:cBhvr>
                                      <p:tavLst>
                                        <p:tav tm="0">
                                          <p:val>
                                            <p:strVal val="#ppt_w*0.70"/>
                                          </p:val>
                                        </p:tav>
                                        <p:tav tm="100000">
                                          <p:val>
                                            <p:strVal val="#ppt_w"/>
                                          </p:val>
                                        </p:tav>
                                      </p:tavLst>
                                    </p:anim>
                                    <p:anim calcmode="lin" valueType="num">
                                      <p:cBhvr>
                                        <p:cTn id="61" dur="1000" fill="hold"/>
                                        <p:tgtEl>
                                          <p:spTgt spid="18"/>
                                        </p:tgtEl>
                                        <p:attrNameLst>
                                          <p:attrName>ppt_h</p:attrName>
                                        </p:attrNameLst>
                                      </p:cBhvr>
                                      <p:tavLst>
                                        <p:tav tm="0">
                                          <p:val>
                                            <p:strVal val="#ppt_h"/>
                                          </p:val>
                                        </p:tav>
                                        <p:tav tm="100000">
                                          <p:val>
                                            <p:strVal val="#ppt_h"/>
                                          </p:val>
                                        </p:tav>
                                      </p:tavLst>
                                    </p:anim>
                                    <p:animEffect transition="in" filter="fade">
                                      <p:cBhvr>
                                        <p:cTn id="6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spécifiques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23</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d’Agent adaptatif</a:t>
            </a:r>
          </a:p>
          <a:p>
            <a:pPr marL="539750" indent="-352425" algn="just">
              <a:buNone/>
            </a:pPr>
            <a:r>
              <a:rPr lang="fr-FR" b="1" dirty="0" smtClean="0"/>
              <a:t>DIMA (Développement et Implémentation de Systèmes Multi-Agents)</a:t>
            </a:r>
          </a:p>
          <a:p>
            <a:pPr marL="539750" indent="-352425" algn="just"/>
            <a:r>
              <a:rPr lang="fr-FR" dirty="0" smtClean="0"/>
              <a:t>Décomposer l’agent en un ou plusieurs composants plus simples (réactifs ou cognitifs)</a:t>
            </a:r>
          </a:p>
          <a:p>
            <a:pPr marL="539750" indent="-352425" algn="just"/>
            <a:r>
              <a:rPr lang="fr-FR" dirty="0" smtClean="0"/>
              <a:t>On peut enrichir ces composants par les comportements nécessaires</a:t>
            </a:r>
          </a:p>
          <a:p>
            <a:pPr marL="539750" indent="-352425" algn="just"/>
            <a:endParaRPr lang="fr-FR" dirty="0" smtClean="0"/>
          </a:p>
        </p:txBody>
      </p:sp>
      <p:pic>
        <p:nvPicPr>
          <p:cNvPr id="8" name="Image 7" descr="DIMA Proactif-Component.bmp"/>
          <p:cNvPicPr>
            <a:picLocks noChangeAspect="1"/>
          </p:cNvPicPr>
          <p:nvPr/>
        </p:nvPicPr>
        <p:blipFill>
          <a:blip r:embed="rId2" cstate="print"/>
          <a:stretch>
            <a:fillRect/>
          </a:stretch>
        </p:blipFill>
        <p:spPr>
          <a:xfrm>
            <a:off x="2357422" y="3714752"/>
            <a:ext cx="4286280" cy="2300359"/>
          </a:xfrm>
          <a:prstGeom prst="rect">
            <a:avLst/>
          </a:prstGeom>
        </p:spPr>
      </p:pic>
      <p:pic>
        <p:nvPicPr>
          <p:cNvPr id="9" name="Image 8" descr="diMA Architecture.bmp"/>
          <p:cNvPicPr>
            <a:picLocks noChangeAspect="1"/>
          </p:cNvPicPr>
          <p:nvPr/>
        </p:nvPicPr>
        <p:blipFill>
          <a:blip r:embed="rId3" cstate="print"/>
          <a:stretch>
            <a:fillRect/>
          </a:stretch>
        </p:blipFill>
        <p:spPr>
          <a:xfrm>
            <a:off x="2357422" y="4286256"/>
            <a:ext cx="4286280" cy="1728787"/>
          </a:xfrm>
          <a:prstGeom prst="rect">
            <a:avLst/>
          </a:prstGeom>
        </p:spPr>
      </p:pic>
      <p:sp>
        <p:nvSpPr>
          <p:cNvPr id="10" name="Rectangle 9"/>
          <p:cNvSpPr/>
          <p:nvPr/>
        </p:nvSpPr>
        <p:spPr>
          <a:xfrm>
            <a:off x="2428860" y="3429000"/>
            <a:ext cx="41434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Meta-Comportement</a:t>
            </a:r>
            <a:endParaRPr lang="fr-FR" sz="2400" b="1" dirty="0">
              <a:solidFill>
                <a:schemeClr val="tx1"/>
              </a:solidFill>
            </a:endParaRPr>
          </a:p>
        </p:txBody>
      </p:sp>
      <p:cxnSp>
        <p:nvCxnSpPr>
          <p:cNvPr id="12" name="Connecteur droit avec flèche 11"/>
          <p:cNvCxnSpPr/>
          <p:nvPr/>
        </p:nvCxnSpPr>
        <p:spPr>
          <a:xfrm rot="5400000">
            <a:off x="3070678" y="4144504"/>
            <a:ext cx="288000" cy="15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eur droit avec flèche 12"/>
          <p:cNvCxnSpPr/>
          <p:nvPr/>
        </p:nvCxnSpPr>
        <p:spPr>
          <a:xfrm rot="5400000">
            <a:off x="5214612" y="4143710"/>
            <a:ext cx="288000" cy="1588"/>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strVal val="#ppt_w*0.7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animEffect transition="in" filter="fade">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xit" presetSubtype="16" fill="hold" nodeType="clickEffect">
                                  <p:stCondLst>
                                    <p:cond delay="0"/>
                                  </p:stCondLst>
                                  <p:childTnLst>
                                    <p:animEffect transition="out" filter="diamond(in)">
                                      <p:cBhvr>
                                        <p:cTn id="27" dur="1000"/>
                                        <p:tgtEl>
                                          <p:spTgt spid="8"/>
                                        </p:tgtEl>
                                      </p:cBhvr>
                                    </p:animEffect>
                                    <p:set>
                                      <p:cBhvr>
                                        <p:cTn id="28" dur="1" fill="hold">
                                          <p:stCondLst>
                                            <p:cond delay="999"/>
                                          </p:stCondLst>
                                        </p:cTn>
                                        <p:tgtEl>
                                          <p:spTgt spid="8"/>
                                        </p:tgtEl>
                                        <p:attrNameLst>
                                          <p:attrName>style.visibility</p:attrName>
                                        </p:attrNameLst>
                                      </p:cBhvr>
                                      <p:to>
                                        <p:strVal val="hidden"/>
                                      </p:to>
                                    </p:set>
                                  </p:childTnLst>
                                </p:cTn>
                              </p:par>
                              <p:par>
                                <p:cTn id="29" presetID="55"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strVal val="#ppt_w*0.70"/>
                                          </p:val>
                                        </p:tav>
                                        <p:tav tm="100000">
                                          <p:val>
                                            <p:strVal val="#ppt_w"/>
                                          </p:val>
                                        </p:tav>
                                      </p:tavLst>
                                    </p:anim>
                                    <p:anim calcmode="lin" valueType="num">
                                      <p:cBhvr>
                                        <p:cTn id="32" dur="1000" fill="hold"/>
                                        <p:tgtEl>
                                          <p:spTgt spid="9"/>
                                        </p:tgtEl>
                                        <p:attrNameLst>
                                          <p:attrName>ppt_h</p:attrName>
                                        </p:attrNameLst>
                                      </p:cBhvr>
                                      <p:tavLst>
                                        <p:tav tm="0">
                                          <p:val>
                                            <p:strVal val="#ppt_h"/>
                                          </p:val>
                                        </p:tav>
                                        <p:tav tm="100000">
                                          <p:val>
                                            <p:strVal val="#ppt_h"/>
                                          </p:val>
                                        </p:tav>
                                      </p:tavLst>
                                    </p:anim>
                                    <p:animEffect transition="in" filter="fade">
                                      <p:cBhvr>
                                        <p:cTn id="33" dur="10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1000" fill="hold"/>
                                        <p:tgtEl>
                                          <p:spTgt spid="13"/>
                                        </p:tgtEl>
                                        <p:attrNameLst>
                                          <p:attrName>ppt_w</p:attrName>
                                        </p:attrNameLst>
                                      </p:cBhvr>
                                      <p:tavLst>
                                        <p:tav tm="0">
                                          <p:val>
                                            <p:strVal val="#ppt_w*0.70"/>
                                          </p:val>
                                        </p:tav>
                                        <p:tav tm="100000">
                                          <p:val>
                                            <p:strVal val="#ppt_w"/>
                                          </p:val>
                                        </p:tav>
                                      </p:tavLst>
                                    </p:anim>
                                    <p:anim calcmode="lin" valueType="num">
                                      <p:cBhvr>
                                        <p:cTn id="39" dur="1000" fill="hold"/>
                                        <p:tgtEl>
                                          <p:spTgt spid="13"/>
                                        </p:tgtEl>
                                        <p:attrNameLst>
                                          <p:attrName>ppt_h</p:attrName>
                                        </p:attrNameLst>
                                      </p:cBhvr>
                                      <p:tavLst>
                                        <p:tav tm="0">
                                          <p:val>
                                            <p:strVal val="#ppt_h"/>
                                          </p:val>
                                        </p:tav>
                                        <p:tav tm="100000">
                                          <p:val>
                                            <p:strVal val="#ppt_h"/>
                                          </p:val>
                                        </p:tav>
                                      </p:tavLst>
                                    </p:anim>
                                    <p:animEffect transition="in" filter="fade">
                                      <p:cBhvr>
                                        <p:cTn id="40" dur="1000"/>
                                        <p:tgtEl>
                                          <p:spTgt spid="13"/>
                                        </p:tgtEl>
                                      </p:cBhvr>
                                    </p:animEffect>
                                  </p:childTnLst>
                                </p:cTn>
                              </p:par>
                              <p:par>
                                <p:cTn id="41" presetID="55"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strVal val="#ppt_w*0.70"/>
                                          </p:val>
                                        </p:tav>
                                        <p:tav tm="100000">
                                          <p:val>
                                            <p:strVal val="#ppt_w"/>
                                          </p:val>
                                        </p:tav>
                                      </p:tavLst>
                                    </p:anim>
                                    <p:anim calcmode="lin" valueType="num">
                                      <p:cBhvr>
                                        <p:cTn id="44" dur="1000" fill="hold"/>
                                        <p:tgtEl>
                                          <p:spTgt spid="12"/>
                                        </p:tgtEl>
                                        <p:attrNameLst>
                                          <p:attrName>ppt_h</p:attrName>
                                        </p:attrNameLst>
                                      </p:cBhvr>
                                      <p:tavLst>
                                        <p:tav tm="0">
                                          <p:val>
                                            <p:strVal val="#ppt_h"/>
                                          </p:val>
                                        </p:tav>
                                        <p:tav tm="100000">
                                          <p:val>
                                            <p:strVal val="#ppt_h"/>
                                          </p:val>
                                        </p:tav>
                                      </p:tavLst>
                                    </p:anim>
                                    <p:animEffect transition="in" filter="fade">
                                      <p:cBhvr>
                                        <p:cTn id="45" dur="1000"/>
                                        <p:tgtEl>
                                          <p:spTgt spid="12"/>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1000" fill="hold"/>
                                        <p:tgtEl>
                                          <p:spTgt spid="10"/>
                                        </p:tgtEl>
                                        <p:attrNameLst>
                                          <p:attrName>ppt_w</p:attrName>
                                        </p:attrNameLst>
                                      </p:cBhvr>
                                      <p:tavLst>
                                        <p:tav tm="0">
                                          <p:val>
                                            <p:strVal val="#ppt_w*0.70"/>
                                          </p:val>
                                        </p:tav>
                                        <p:tav tm="100000">
                                          <p:val>
                                            <p:strVal val="#ppt_w"/>
                                          </p:val>
                                        </p:tav>
                                      </p:tavLst>
                                    </p:anim>
                                    <p:anim calcmode="lin" valueType="num">
                                      <p:cBhvr>
                                        <p:cTn id="49" dur="1000" fill="hold"/>
                                        <p:tgtEl>
                                          <p:spTgt spid="10"/>
                                        </p:tgtEl>
                                        <p:attrNameLst>
                                          <p:attrName>ppt_h</p:attrName>
                                        </p:attrNameLst>
                                      </p:cBhvr>
                                      <p:tavLst>
                                        <p:tav tm="0">
                                          <p:val>
                                            <p:strVal val="#ppt_h"/>
                                          </p:val>
                                        </p:tav>
                                        <p:tav tm="100000">
                                          <p:val>
                                            <p:strVal val="#ppt_h"/>
                                          </p:val>
                                        </p:tav>
                                      </p:tavLst>
                                    </p:anim>
                                    <p:animEffect transition="in" filter="fade">
                                      <p:cBhvr>
                                        <p:cTn id="5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spécifiques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24</a:t>
            </a:fld>
            <a:endParaRPr lang="fr-FR"/>
          </a:p>
        </p:txBody>
      </p:sp>
      <p:sp>
        <p:nvSpPr>
          <p:cNvPr id="5" name="Espace réservé du contenu 4"/>
          <p:cNvSpPr>
            <a:spLocks noGrp="1"/>
          </p:cNvSpPr>
          <p:nvPr>
            <p:ph sz="quarter" idx="1"/>
          </p:nvPr>
        </p:nvSpPr>
        <p:spPr>
          <a:xfrm>
            <a:off x="914400" y="1214422"/>
            <a:ext cx="7772400" cy="4805378"/>
          </a:xfrm>
        </p:spPr>
        <p:txBody>
          <a:bodyPr>
            <a:normAutofit fontScale="92500" lnSpcReduction="20000"/>
          </a:bodyPr>
          <a:lstStyle/>
          <a:p>
            <a:pPr marL="539750" indent="-352425" algn="just">
              <a:buNone/>
            </a:pPr>
            <a:r>
              <a:rPr lang="fr-FR" b="1" dirty="0" smtClean="0"/>
              <a:t>Architecture d’Agent adaptatif</a:t>
            </a:r>
          </a:p>
          <a:p>
            <a:pPr marL="539750" indent="-352425" algn="just">
              <a:buNone/>
            </a:pPr>
            <a:r>
              <a:rPr lang="fr-FR" b="1" dirty="0" smtClean="0"/>
              <a:t>DIMA (Développement et Implémentation de Systèmes Multi-Agents)</a:t>
            </a:r>
          </a:p>
          <a:p>
            <a:pPr marL="539750" indent="-352425" algn="just"/>
            <a:r>
              <a:rPr lang="fr-FR" dirty="0" smtClean="0"/>
              <a:t>Séparer le contrôle ou bien l’aspect réflexif des architectures méta-comportement</a:t>
            </a:r>
          </a:p>
          <a:p>
            <a:pPr marL="539750" indent="-352425" algn="just"/>
            <a:r>
              <a:rPr lang="fr-FR" dirty="0" smtClean="0"/>
              <a:t>Le méta niveau est une classe </a:t>
            </a:r>
            <a:r>
              <a:rPr lang="fr-FR" dirty="0" err="1" smtClean="0"/>
              <a:t>ProactiveComponent</a:t>
            </a:r>
            <a:r>
              <a:rPr lang="fr-FR" dirty="0" smtClean="0"/>
              <a:t> avec des conditions et d’actions</a:t>
            </a:r>
          </a:p>
          <a:p>
            <a:pPr marL="539750" indent="-352425" algn="just"/>
            <a:r>
              <a:rPr lang="fr-FR" dirty="0" smtClean="0"/>
              <a:t>Le méta comportement a deux rôles:</a:t>
            </a:r>
          </a:p>
          <a:p>
            <a:pPr marL="701675" indent="25400" algn="just">
              <a:buFont typeface="+mj-lt"/>
              <a:buAutoNum type="arabicPeriod"/>
            </a:pPr>
            <a:r>
              <a:rPr lang="fr-FR" dirty="0" smtClean="0"/>
              <a:t> Adaptation structurelle</a:t>
            </a:r>
          </a:p>
          <a:p>
            <a:pPr marL="701675" indent="25400" algn="just">
              <a:buFont typeface="+mj-lt"/>
              <a:buAutoNum type="arabicPeriod"/>
            </a:pPr>
            <a:r>
              <a:rPr lang="fr-FR" dirty="0" smtClean="0"/>
              <a:t>Adaptation comportementale</a:t>
            </a:r>
          </a:p>
          <a:p>
            <a:pPr marL="539750" indent="-352425" algn="just"/>
            <a:r>
              <a:rPr lang="fr-FR" dirty="0" smtClean="0"/>
              <a:t>L’adaptation peut être :</a:t>
            </a:r>
          </a:p>
          <a:p>
            <a:pPr marL="701675" indent="25400" algn="just">
              <a:buFont typeface="+mj-lt"/>
              <a:buAutoNum type="arabicPeriod"/>
            </a:pPr>
            <a:r>
              <a:rPr lang="fr-FR" dirty="0" smtClean="0"/>
              <a:t>Statique</a:t>
            </a:r>
          </a:p>
          <a:p>
            <a:pPr marL="701675" indent="25400" algn="just">
              <a:buFont typeface="+mj-lt"/>
              <a:buAutoNum type="arabicPeriod"/>
            </a:pPr>
            <a:r>
              <a:rPr lang="fr-FR" dirty="0" smtClean="0"/>
              <a:t>Dynamique</a:t>
            </a:r>
          </a:p>
          <a:p>
            <a:pPr marL="539750" indent="-352425" algn="just"/>
            <a:endParaRPr lang="fr-F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4" end="4"/>
                                            </p:txEl>
                                          </p:spTgt>
                                        </p:tgtEl>
                                      </p:cBhvr>
                                    </p:animEffect>
                                  </p:childTnLst>
                                </p:cTn>
                              </p:par>
                              <p:par>
                                <p:cTn id="24" presetID="55"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 calcmode="lin" valueType="num">
                                      <p:cBhvr>
                                        <p:cTn id="26"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7"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8" dur="1000"/>
                                        <p:tgtEl>
                                          <p:spTgt spid="5">
                                            <p:txEl>
                                              <p:pRg st="5" end="5"/>
                                            </p:txEl>
                                          </p:spTgt>
                                        </p:tgtEl>
                                      </p:cBhvr>
                                    </p:animEffect>
                                  </p:childTnLst>
                                </p:cTn>
                              </p:par>
                              <p:par>
                                <p:cTn id="29" presetID="55"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p:cTn id="31"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 calcmode="lin" valueType="num">
                                      <p:cBhvr>
                                        <p:cTn id="38"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39"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40" dur="1000"/>
                                        <p:tgtEl>
                                          <p:spTgt spid="5">
                                            <p:txEl>
                                              <p:pRg st="7" end="7"/>
                                            </p:txEl>
                                          </p:spTgt>
                                        </p:tgtEl>
                                      </p:cBhvr>
                                    </p:animEffect>
                                  </p:childTnLst>
                                </p:cTn>
                              </p:par>
                              <p:par>
                                <p:cTn id="41" presetID="55" presetClass="entr" presetSubtype="0" fill="hold"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p:cTn id="43"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44"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45" dur="1000"/>
                                        <p:tgtEl>
                                          <p:spTgt spid="5">
                                            <p:txEl>
                                              <p:pRg st="8" end="8"/>
                                            </p:txEl>
                                          </p:spTgt>
                                        </p:tgtEl>
                                      </p:cBhvr>
                                    </p:animEffect>
                                  </p:childTnLst>
                                </p:cTn>
                              </p:par>
                              <p:par>
                                <p:cTn id="46" presetID="55" presetClass="entr" presetSubtype="0" fill="hold" nodeType="with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 calcmode="lin" valueType="num">
                                      <p:cBhvr>
                                        <p:cTn id="48" dur="1000" fill="hold"/>
                                        <p:tgtEl>
                                          <p:spTgt spid="5">
                                            <p:txEl>
                                              <p:pRg st="9" end="9"/>
                                            </p:txEl>
                                          </p:spTgt>
                                        </p:tgtEl>
                                        <p:attrNameLst>
                                          <p:attrName>ppt_w</p:attrName>
                                        </p:attrNameLst>
                                      </p:cBhvr>
                                      <p:tavLst>
                                        <p:tav tm="0">
                                          <p:val>
                                            <p:strVal val="#ppt_w*0.70"/>
                                          </p:val>
                                        </p:tav>
                                        <p:tav tm="100000">
                                          <p:val>
                                            <p:strVal val="#ppt_w"/>
                                          </p:val>
                                        </p:tav>
                                      </p:tavLst>
                                    </p:anim>
                                    <p:anim calcmode="lin" valueType="num">
                                      <p:cBhvr>
                                        <p:cTn id="49" dur="1000" fill="hold"/>
                                        <p:tgtEl>
                                          <p:spTgt spid="5">
                                            <p:txEl>
                                              <p:pRg st="9" end="9"/>
                                            </p:txEl>
                                          </p:spTgt>
                                        </p:tgtEl>
                                        <p:attrNameLst>
                                          <p:attrName>ppt_h</p:attrName>
                                        </p:attrNameLst>
                                      </p:cBhvr>
                                      <p:tavLst>
                                        <p:tav tm="0">
                                          <p:val>
                                            <p:strVal val="#ppt_h"/>
                                          </p:val>
                                        </p:tav>
                                        <p:tav tm="100000">
                                          <p:val>
                                            <p:strVal val="#ppt_h"/>
                                          </p:val>
                                        </p:tav>
                                      </p:tavLst>
                                    </p:anim>
                                    <p:animEffect transition="in" filter="fade">
                                      <p:cBhvr>
                                        <p:cTn id="50" dur="1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fontScale="90000"/>
          </a:bodyPr>
          <a:lstStyle/>
          <a:p>
            <a:r>
              <a:rPr lang="fr-FR" sz="3600" b="1" dirty="0" smtClean="0">
                <a:solidFill>
                  <a:schemeClr val="tx1"/>
                </a:solidFill>
              </a:rPr>
              <a:t>Des architectures </a:t>
            </a:r>
            <a:r>
              <a:rPr lang="fr-FR" sz="3600" b="1" dirty="0" smtClean="0">
                <a:solidFill>
                  <a:schemeClr val="tx1"/>
                </a:solidFill>
              </a:rPr>
              <a:t>spécifiques</a:t>
            </a:r>
            <a:br>
              <a:rPr lang="fr-FR" sz="3600" b="1" dirty="0" smtClean="0">
                <a:solidFill>
                  <a:schemeClr val="tx1"/>
                </a:solidFill>
              </a:rPr>
            </a:br>
            <a:r>
              <a:rPr lang="fr-FR" sz="2200" b="1" dirty="0" smtClean="0">
                <a:solidFill>
                  <a:schemeClr val="tx1"/>
                </a:solidFill>
              </a:rPr>
              <a:t>Architecture d’agent temps réel</a:t>
            </a:r>
            <a:endParaRPr lang="fr-FR" sz="3600" dirty="0"/>
          </a:p>
        </p:txBody>
      </p:sp>
      <p:sp>
        <p:nvSpPr>
          <p:cNvPr id="3" name="Espace réservé du contenu 2"/>
          <p:cNvSpPr>
            <a:spLocks noGrp="1"/>
          </p:cNvSpPr>
          <p:nvPr>
            <p:ph sz="quarter" idx="1"/>
          </p:nvPr>
        </p:nvSpPr>
        <p:spPr/>
        <p:txBody>
          <a:bodyPr/>
          <a:lstStyle/>
          <a:p>
            <a:pPr>
              <a:buNone/>
            </a:pPr>
            <a:r>
              <a:rPr lang="fr-FR" dirty="0" smtClean="0"/>
              <a:t> </a:t>
            </a:r>
            <a:endParaRPr lang="fr-FR" dirty="0"/>
          </a:p>
        </p:txBody>
      </p:sp>
      <p:sp>
        <p:nvSpPr>
          <p:cNvPr id="6" name="Rectangle 5"/>
          <p:cNvSpPr/>
          <p:nvPr/>
        </p:nvSpPr>
        <p:spPr>
          <a:xfrm>
            <a:off x="4071934" y="1857364"/>
            <a:ext cx="4143404" cy="26432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7" name="Flèche droite 6"/>
          <p:cNvSpPr/>
          <p:nvPr/>
        </p:nvSpPr>
        <p:spPr>
          <a:xfrm>
            <a:off x="3500430" y="2500306"/>
            <a:ext cx="1643074" cy="121444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Perception</a:t>
            </a:r>
            <a:endParaRPr lang="fr-FR" dirty="0"/>
          </a:p>
        </p:txBody>
      </p:sp>
      <p:sp>
        <p:nvSpPr>
          <p:cNvPr id="8" name="Rectangle à coins arrondis 7"/>
          <p:cNvSpPr/>
          <p:nvPr/>
        </p:nvSpPr>
        <p:spPr>
          <a:xfrm>
            <a:off x="5000628" y="2071678"/>
            <a:ext cx="2428892" cy="28575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Tableau noir</a:t>
            </a:r>
            <a:endParaRPr lang="fr-FR" dirty="0"/>
          </a:p>
        </p:txBody>
      </p:sp>
      <p:sp>
        <p:nvSpPr>
          <p:cNvPr id="9" name="Flèche droite 8"/>
          <p:cNvSpPr/>
          <p:nvPr/>
        </p:nvSpPr>
        <p:spPr>
          <a:xfrm>
            <a:off x="7786710" y="2500306"/>
            <a:ext cx="1143008" cy="121444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Action</a:t>
            </a:r>
            <a:endParaRPr lang="fr-FR" dirty="0"/>
          </a:p>
        </p:txBody>
      </p:sp>
      <p:sp>
        <p:nvSpPr>
          <p:cNvPr id="10" name="Rectangle à coins arrondis 9"/>
          <p:cNvSpPr/>
          <p:nvPr/>
        </p:nvSpPr>
        <p:spPr>
          <a:xfrm>
            <a:off x="5000628" y="4000504"/>
            <a:ext cx="2428892" cy="28575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smtClean="0"/>
              <a:t>Module de contrôle</a:t>
            </a:r>
            <a:endParaRPr lang="fr-FR" dirty="0"/>
          </a:p>
        </p:txBody>
      </p:sp>
      <p:sp>
        <p:nvSpPr>
          <p:cNvPr id="11" name="Rectangle à coins arrondis 10"/>
          <p:cNvSpPr/>
          <p:nvPr/>
        </p:nvSpPr>
        <p:spPr>
          <a:xfrm>
            <a:off x="5143504" y="2571744"/>
            <a:ext cx="2214578" cy="92869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2" name="Rectangle à coins arrondis 11"/>
          <p:cNvSpPr/>
          <p:nvPr/>
        </p:nvSpPr>
        <p:spPr>
          <a:xfrm>
            <a:off x="5295904" y="2724144"/>
            <a:ext cx="2214578" cy="92869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3" name="Rectangle à coins arrondis 12"/>
          <p:cNvSpPr/>
          <p:nvPr/>
        </p:nvSpPr>
        <p:spPr>
          <a:xfrm>
            <a:off x="5357818" y="2786058"/>
            <a:ext cx="2214578" cy="92869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pic>
        <p:nvPicPr>
          <p:cNvPr id="28" name="Image 27" descr="Nivea re.bmp"/>
          <p:cNvPicPr>
            <a:picLocks noChangeAspect="1"/>
          </p:cNvPicPr>
          <p:nvPr/>
        </p:nvPicPr>
        <p:blipFill>
          <a:blip r:embed="rId2"/>
          <a:stretch>
            <a:fillRect/>
          </a:stretch>
        </p:blipFill>
        <p:spPr>
          <a:xfrm>
            <a:off x="5572132" y="2857496"/>
            <a:ext cx="1928826" cy="785818"/>
          </a:xfrm>
          <a:prstGeom prst="rect">
            <a:avLst/>
          </a:prstGeom>
        </p:spPr>
      </p:pic>
      <p:cxnSp>
        <p:nvCxnSpPr>
          <p:cNvPr id="30" name="Connecteur droit avec flèche 29"/>
          <p:cNvCxnSpPr/>
          <p:nvPr/>
        </p:nvCxnSpPr>
        <p:spPr>
          <a:xfrm rot="16200000" flipH="1">
            <a:off x="6107918" y="2464587"/>
            <a:ext cx="2143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2" name="Connecteur droit avec flèche 31"/>
          <p:cNvCxnSpPr/>
          <p:nvPr/>
        </p:nvCxnSpPr>
        <p:spPr>
          <a:xfrm rot="5400000">
            <a:off x="6214744" y="3859546"/>
            <a:ext cx="2880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0" name="Rectangle à coins arrondis 19"/>
          <p:cNvSpPr/>
          <p:nvPr/>
        </p:nvSpPr>
        <p:spPr>
          <a:xfrm>
            <a:off x="4143372" y="1928802"/>
            <a:ext cx="4143404" cy="2714644"/>
          </a:xfrm>
          <a:prstGeom prst="roundRect">
            <a:avLst>
              <a:gd name="adj" fmla="val 880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1" name="Rectangle 20"/>
          <p:cNvSpPr/>
          <p:nvPr/>
        </p:nvSpPr>
        <p:spPr>
          <a:xfrm>
            <a:off x="4357686" y="2000240"/>
            <a:ext cx="914400" cy="257176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vert" rtlCol="0" anchor="ctr"/>
          <a:lstStyle/>
          <a:p>
            <a:pPr algn="ctr"/>
            <a:r>
              <a:rPr lang="fr-FR" dirty="0" smtClean="0"/>
              <a:t>Perception </a:t>
            </a:r>
            <a:endParaRPr lang="fr-FR" dirty="0"/>
          </a:p>
        </p:txBody>
      </p:sp>
      <p:sp>
        <p:nvSpPr>
          <p:cNvPr id="22" name="Rectangle 21"/>
          <p:cNvSpPr/>
          <p:nvPr/>
        </p:nvSpPr>
        <p:spPr>
          <a:xfrm>
            <a:off x="5786446" y="2000240"/>
            <a:ext cx="914400" cy="257176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vert" rtlCol="0" anchor="ctr"/>
          <a:lstStyle/>
          <a:p>
            <a:pPr algn="ctr"/>
            <a:r>
              <a:rPr lang="fr-FR" dirty="0" smtClean="0"/>
              <a:t>Raisonnement </a:t>
            </a:r>
            <a:endParaRPr lang="fr-FR" dirty="0"/>
          </a:p>
        </p:txBody>
      </p:sp>
      <p:sp>
        <p:nvSpPr>
          <p:cNvPr id="23" name="Rectangle 22"/>
          <p:cNvSpPr/>
          <p:nvPr/>
        </p:nvSpPr>
        <p:spPr>
          <a:xfrm>
            <a:off x="7000892" y="2000240"/>
            <a:ext cx="914400" cy="257176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vert" rtlCol="0" anchor="ctr"/>
          <a:lstStyle/>
          <a:p>
            <a:pPr algn="ctr"/>
            <a:r>
              <a:rPr lang="fr-FR" dirty="0" smtClean="0"/>
              <a:t>Action</a:t>
            </a:r>
            <a:endParaRPr lang="fr-FR" dirty="0"/>
          </a:p>
        </p:txBody>
      </p:sp>
      <p:sp>
        <p:nvSpPr>
          <p:cNvPr id="24" name="Rectangle 23"/>
          <p:cNvSpPr/>
          <p:nvPr/>
        </p:nvSpPr>
        <p:spPr>
          <a:xfrm>
            <a:off x="4429124" y="2071678"/>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5" name="Rectangle 24"/>
          <p:cNvSpPr/>
          <p:nvPr/>
        </p:nvSpPr>
        <p:spPr>
          <a:xfrm>
            <a:off x="4429124" y="2714620"/>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Rectangle 25"/>
          <p:cNvSpPr/>
          <p:nvPr/>
        </p:nvSpPr>
        <p:spPr>
          <a:xfrm>
            <a:off x="4429124" y="3929066"/>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MKS</a:t>
            </a:r>
            <a:endParaRPr lang="fr-FR" dirty="0"/>
          </a:p>
        </p:txBody>
      </p:sp>
      <p:sp>
        <p:nvSpPr>
          <p:cNvPr id="27" name="Rectangle 26"/>
          <p:cNvSpPr/>
          <p:nvPr/>
        </p:nvSpPr>
        <p:spPr>
          <a:xfrm>
            <a:off x="5857884" y="2071678"/>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9" name="Rectangle 28"/>
          <p:cNvSpPr/>
          <p:nvPr/>
        </p:nvSpPr>
        <p:spPr>
          <a:xfrm>
            <a:off x="5857884" y="2714620"/>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1" name="Rectangle 30"/>
          <p:cNvSpPr/>
          <p:nvPr/>
        </p:nvSpPr>
        <p:spPr>
          <a:xfrm>
            <a:off x="5857884" y="3929066"/>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MKS</a:t>
            </a:r>
            <a:endParaRPr lang="fr-FR" dirty="0"/>
          </a:p>
        </p:txBody>
      </p:sp>
      <p:cxnSp>
        <p:nvCxnSpPr>
          <p:cNvPr id="36" name="Connecteur droit 35"/>
          <p:cNvCxnSpPr/>
          <p:nvPr/>
        </p:nvCxnSpPr>
        <p:spPr>
          <a:xfrm rot="5400000">
            <a:off x="4321967" y="2321711"/>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37" name="Connecteur droit 36"/>
          <p:cNvCxnSpPr/>
          <p:nvPr/>
        </p:nvCxnSpPr>
        <p:spPr>
          <a:xfrm rot="5400000">
            <a:off x="4465637"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38" name="Connecteur droit 37"/>
          <p:cNvCxnSpPr/>
          <p:nvPr/>
        </p:nvCxnSpPr>
        <p:spPr>
          <a:xfrm rot="5400000">
            <a:off x="4608513"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39" name="Connecteur droit 38"/>
          <p:cNvCxnSpPr/>
          <p:nvPr/>
        </p:nvCxnSpPr>
        <p:spPr>
          <a:xfrm rot="5400000">
            <a:off x="4751389"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0" name="Connecteur droit 39"/>
          <p:cNvCxnSpPr/>
          <p:nvPr/>
        </p:nvCxnSpPr>
        <p:spPr>
          <a:xfrm rot="5400000">
            <a:off x="4894265"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1" name="Connecteur droit 40"/>
          <p:cNvCxnSpPr/>
          <p:nvPr/>
        </p:nvCxnSpPr>
        <p:spPr>
          <a:xfrm rot="5400000">
            <a:off x="5751521"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2" name="Connecteur droit 41"/>
          <p:cNvCxnSpPr/>
          <p:nvPr/>
        </p:nvCxnSpPr>
        <p:spPr>
          <a:xfrm rot="5400000">
            <a:off x="5894397"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3" name="Connecteur droit 42"/>
          <p:cNvCxnSpPr/>
          <p:nvPr/>
        </p:nvCxnSpPr>
        <p:spPr>
          <a:xfrm rot="5400000">
            <a:off x="6037273"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4" name="Connecteur droit 43"/>
          <p:cNvCxnSpPr/>
          <p:nvPr/>
        </p:nvCxnSpPr>
        <p:spPr>
          <a:xfrm rot="5400000">
            <a:off x="6180149" y="2320917"/>
            <a:ext cx="500066" cy="1588"/>
          </a:xfrm>
          <a:prstGeom prst="line">
            <a:avLst/>
          </a:prstGeom>
        </p:spPr>
        <p:style>
          <a:lnRef idx="1">
            <a:schemeClr val="dk1"/>
          </a:lnRef>
          <a:fillRef idx="0">
            <a:schemeClr val="dk1"/>
          </a:fillRef>
          <a:effectRef idx="0">
            <a:schemeClr val="dk1"/>
          </a:effectRef>
          <a:fontRef idx="minor">
            <a:schemeClr val="tx1"/>
          </a:fontRef>
        </p:style>
      </p:cxnSp>
      <p:cxnSp>
        <p:nvCxnSpPr>
          <p:cNvPr id="45" name="Connecteur droit 44"/>
          <p:cNvCxnSpPr/>
          <p:nvPr/>
        </p:nvCxnSpPr>
        <p:spPr>
          <a:xfrm rot="5400000">
            <a:off x="6323025" y="2320917"/>
            <a:ext cx="500066" cy="1588"/>
          </a:xfrm>
          <a:prstGeom prst="line">
            <a:avLst/>
          </a:prstGeom>
        </p:spPr>
        <p:style>
          <a:lnRef idx="1">
            <a:schemeClr val="dk1"/>
          </a:lnRef>
          <a:fillRef idx="0">
            <a:schemeClr val="dk1"/>
          </a:fillRef>
          <a:effectRef idx="0">
            <a:schemeClr val="dk1"/>
          </a:effectRef>
          <a:fontRef idx="minor">
            <a:schemeClr val="tx1"/>
          </a:fontRef>
        </p:style>
      </p:cxnSp>
      <p:sp>
        <p:nvSpPr>
          <p:cNvPr id="46" name="Rectangle 45"/>
          <p:cNvSpPr/>
          <p:nvPr/>
        </p:nvSpPr>
        <p:spPr>
          <a:xfrm>
            <a:off x="7072330" y="2071678"/>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7" name="Rectangle 46"/>
          <p:cNvSpPr/>
          <p:nvPr/>
        </p:nvSpPr>
        <p:spPr>
          <a:xfrm>
            <a:off x="7072330" y="2714620"/>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48" name="Rectangle 47"/>
          <p:cNvSpPr/>
          <p:nvPr/>
        </p:nvSpPr>
        <p:spPr>
          <a:xfrm>
            <a:off x="7072330" y="3929066"/>
            <a:ext cx="785818" cy="500066"/>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KS</a:t>
            </a:r>
            <a:endParaRPr lang="fr-FR" dirty="0"/>
          </a:p>
        </p:txBody>
      </p:sp>
      <p:sp>
        <p:nvSpPr>
          <p:cNvPr id="53" name="Espace réservé du numéro de diapositive 52"/>
          <p:cNvSpPr>
            <a:spLocks noGrp="1"/>
          </p:cNvSpPr>
          <p:nvPr>
            <p:ph type="sldNum" sz="quarter" idx="12"/>
          </p:nvPr>
        </p:nvSpPr>
        <p:spPr/>
        <p:txBody>
          <a:bodyPr/>
          <a:lstStyle/>
          <a:p>
            <a:fld id="{241EB469-BEBB-40F9-9F1B-5D11FD09CCD2}" type="slidenum">
              <a:rPr lang="fr-FR" smtClean="0"/>
              <a:pPr/>
              <a:t>25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heckerboard(across)">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ox(in)">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heel(4)">
                                      <p:cBhvr>
                                        <p:cTn id="33" dur="2000"/>
                                        <p:tgtEl>
                                          <p:spTgt spid="13"/>
                                        </p:tgtEl>
                                      </p:cBhvr>
                                    </p:animEffect>
                                  </p:childTnLst>
                                </p:cTn>
                              </p:par>
                              <p:par>
                                <p:cTn id="34" presetID="21" presetClass="entr" presetSubtype="4"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4)">
                                      <p:cBhvr>
                                        <p:cTn id="36" dur="2000"/>
                                        <p:tgtEl>
                                          <p:spTgt spid="12"/>
                                        </p:tgtEl>
                                      </p:cBhvr>
                                    </p:animEffect>
                                  </p:childTnLst>
                                </p:cTn>
                              </p:par>
                              <p:par>
                                <p:cTn id="37" presetID="21" presetClass="entr" presetSubtype="4"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heel(4)">
                                      <p:cBhvr>
                                        <p:cTn id="39" dur="2000"/>
                                        <p:tgtEl>
                                          <p:spTgt spid="11"/>
                                        </p:tgtEl>
                                      </p:cBhvr>
                                    </p:animEffect>
                                  </p:childTnLst>
                                </p:cTn>
                              </p:par>
                              <p:par>
                                <p:cTn id="40" presetID="2" presetClass="entr" presetSubtype="4" fill="hold" nodeType="with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additive="base">
                                        <p:cTn id="42" dur="500" fill="hold"/>
                                        <p:tgtEl>
                                          <p:spTgt spid="32"/>
                                        </p:tgtEl>
                                        <p:attrNameLst>
                                          <p:attrName>ppt_x</p:attrName>
                                        </p:attrNameLst>
                                      </p:cBhvr>
                                      <p:tavLst>
                                        <p:tav tm="0">
                                          <p:val>
                                            <p:strVal val="#ppt_x"/>
                                          </p:val>
                                        </p:tav>
                                        <p:tav tm="100000">
                                          <p:val>
                                            <p:strVal val="#ppt_x"/>
                                          </p:val>
                                        </p:tav>
                                      </p:tavLst>
                                    </p:anim>
                                    <p:anim calcmode="lin" valueType="num">
                                      <p:cBhvr additive="base">
                                        <p:cTn id="43" dur="500" fill="hold"/>
                                        <p:tgtEl>
                                          <p:spTgt spid="32"/>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ppt_x"/>
                                          </p:val>
                                        </p:tav>
                                        <p:tav tm="100000">
                                          <p:val>
                                            <p:strVal val="#ppt_x"/>
                                          </p:val>
                                        </p:tav>
                                      </p:tavLst>
                                    </p:anim>
                                    <p:anim calcmode="lin" valueType="num">
                                      <p:cBhvr additive="base">
                                        <p:cTn id="4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linds(horizontal)">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mph" presetSubtype="0" fill="hold" grpId="1" nodeType="clickEffect">
                                  <p:stCondLst>
                                    <p:cond delay="0"/>
                                  </p:stCondLst>
                                  <p:childTnLst>
                                    <p:animScale>
                                      <p:cBhvr>
                                        <p:cTn id="56" dur="2000" fill="hold"/>
                                        <p:tgtEl>
                                          <p:spTgt spid="13"/>
                                        </p:tgtEl>
                                      </p:cBhvr>
                                      <p:by x="150000" y="150000"/>
                                    </p:animScale>
                                  </p:childTnLst>
                                </p:cTn>
                              </p:par>
                              <p:par>
                                <p:cTn id="57" presetID="10" presetClass="exit" presetSubtype="0" fill="hold" grpId="1" nodeType="withEffect">
                                  <p:stCondLst>
                                    <p:cond delay="0"/>
                                  </p:stCondLst>
                                  <p:childTnLst>
                                    <p:animEffect transition="out" filter="fade">
                                      <p:cBhvr>
                                        <p:cTn id="58" dur="2000"/>
                                        <p:tgtEl>
                                          <p:spTgt spid="6"/>
                                        </p:tgtEl>
                                      </p:cBhvr>
                                    </p:animEffect>
                                    <p:set>
                                      <p:cBhvr>
                                        <p:cTn id="59" dur="1" fill="hold">
                                          <p:stCondLst>
                                            <p:cond delay="1999"/>
                                          </p:stCondLst>
                                        </p:cTn>
                                        <p:tgtEl>
                                          <p:spTgt spid="6"/>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2000"/>
                                        <p:tgtEl>
                                          <p:spTgt spid="7"/>
                                        </p:tgtEl>
                                      </p:cBhvr>
                                    </p:animEffect>
                                    <p:set>
                                      <p:cBhvr>
                                        <p:cTn id="62" dur="1" fill="hold">
                                          <p:stCondLst>
                                            <p:cond delay="1999"/>
                                          </p:stCondLst>
                                        </p:cTn>
                                        <p:tgtEl>
                                          <p:spTgt spid="7"/>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2000"/>
                                        <p:tgtEl>
                                          <p:spTgt spid="10"/>
                                        </p:tgtEl>
                                      </p:cBhvr>
                                    </p:animEffect>
                                    <p:set>
                                      <p:cBhvr>
                                        <p:cTn id="65" dur="1" fill="hold">
                                          <p:stCondLst>
                                            <p:cond delay="1999"/>
                                          </p:stCondLst>
                                        </p:cTn>
                                        <p:tgtEl>
                                          <p:spTgt spid="10"/>
                                        </p:tgtEl>
                                        <p:attrNameLst>
                                          <p:attrName>style.visibility</p:attrName>
                                        </p:attrNameLst>
                                      </p:cBhvr>
                                      <p:to>
                                        <p:strVal val="hidden"/>
                                      </p:to>
                                    </p:set>
                                  </p:childTnLst>
                                </p:cTn>
                              </p:par>
                              <p:par>
                                <p:cTn id="66" presetID="10" presetClass="exit" presetSubtype="0" fill="hold" grpId="2" nodeType="withEffect">
                                  <p:stCondLst>
                                    <p:cond delay="0"/>
                                  </p:stCondLst>
                                  <p:childTnLst>
                                    <p:animEffect transition="out" filter="fade">
                                      <p:cBhvr>
                                        <p:cTn id="67" dur="2000"/>
                                        <p:tgtEl>
                                          <p:spTgt spid="13"/>
                                        </p:tgtEl>
                                      </p:cBhvr>
                                    </p:animEffect>
                                    <p:set>
                                      <p:cBhvr>
                                        <p:cTn id="68" dur="1" fill="hold">
                                          <p:stCondLst>
                                            <p:cond delay="1999"/>
                                          </p:stCondLst>
                                        </p:cTn>
                                        <p:tgtEl>
                                          <p:spTgt spid="13"/>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2000"/>
                                        <p:tgtEl>
                                          <p:spTgt spid="12"/>
                                        </p:tgtEl>
                                      </p:cBhvr>
                                    </p:animEffect>
                                    <p:set>
                                      <p:cBhvr>
                                        <p:cTn id="71" dur="1" fill="hold">
                                          <p:stCondLst>
                                            <p:cond delay="1999"/>
                                          </p:stCondLst>
                                        </p:cTn>
                                        <p:tgtEl>
                                          <p:spTgt spid="12"/>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2000"/>
                                        <p:tgtEl>
                                          <p:spTgt spid="11"/>
                                        </p:tgtEl>
                                      </p:cBhvr>
                                    </p:animEffect>
                                    <p:set>
                                      <p:cBhvr>
                                        <p:cTn id="74" dur="1" fill="hold">
                                          <p:stCondLst>
                                            <p:cond delay="1999"/>
                                          </p:stCondLst>
                                        </p:cTn>
                                        <p:tgtEl>
                                          <p:spTgt spid="11"/>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2000"/>
                                        <p:tgtEl>
                                          <p:spTgt spid="8"/>
                                        </p:tgtEl>
                                      </p:cBhvr>
                                    </p:animEffect>
                                    <p:set>
                                      <p:cBhvr>
                                        <p:cTn id="77" dur="1" fill="hold">
                                          <p:stCondLst>
                                            <p:cond delay="1999"/>
                                          </p:stCondLst>
                                        </p:cTn>
                                        <p:tgtEl>
                                          <p:spTgt spid="8"/>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2000"/>
                                        <p:tgtEl>
                                          <p:spTgt spid="28"/>
                                        </p:tgtEl>
                                      </p:cBhvr>
                                    </p:animEffect>
                                    <p:set>
                                      <p:cBhvr>
                                        <p:cTn id="80" dur="1" fill="hold">
                                          <p:stCondLst>
                                            <p:cond delay="1999"/>
                                          </p:stCondLst>
                                        </p:cTn>
                                        <p:tgtEl>
                                          <p:spTgt spid="28"/>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2000"/>
                                        <p:tgtEl>
                                          <p:spTgt spid="9"/>
                                        </p:tgtEl>
                                      </p:cBhvr>
                                    </p:animEffect>
                                    <p:set>
                                      <p:cBhvr>
                                        <p:cTn id="83" dur="1" fill="hold">
                                          <p:stCondLst>
                                            <p:cond delay="1999"/>
                                          </p:stCondLst>
                                        </p:cTn>
                                        <p:tgtEl>
                                          <p:spTgt spid="9"/>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2000"/>
                                        <p:tgtEl>
                                          <p:spTgt spid="32"/>
                                        </p:tgtEl>
                                      </p:cBhvr>
                                    </p:animEffect>
                                    <p:set>
                                      <p:cBhvr>
                                        <p:cTn id="86" dur="1" fill="hold">
                                          <p:stCondLst>
                                            <p:cond delay="1999"/>
                                          </p:stCondLst>
                                        </p:cTn>
                                        <p:tgtEl>
                                          <p:spTgt spid="32"/>
                                        </p:tgtEl>
                                        <p:attrNameLst>
                                          <p:attrName>style.visibility</p:attrName>
                                        </p:attrNameLst>
                                      </p:cBhvr>
                                      <p:to>
                                        <p:strVal val="hidden"/>
                                      </p:to>
                                    </p:set>
                                  </p:childTnLst>
                                </p:cTn>
                              </p:par>
                              <p:par>
                                <p:cTn id="87" presetID="10" presetClass="exit" presetSubtype="0" fill="hold" nodeType="withEffect">
                                  <p:stCondLst>
                                    <p:cond delay="0"/>
                                  </p:stCondLst>
                                  <p:childTnLst>
                                    <p:animEffect transition="out" filter="fade">
                                      <p:cBhvr>
                                        <p:cTn id="88" dur="2000"/>
                                        <p:tgtEl>
                                          <p:spTgt spid="30"/>
                                        </p:tgtEl>
                                      </p:cBhvr>
                                    </p:animEffect>
                                    <p:set>
                                      <p:cBhvr>
                                        <p:cTn id="89" dur="1" fill="hold">
                                          <p:stCondLst>
                                            <p:cond delay="1999"/>
                                          </p:stCondLst>
                                        </p:cTn>
                                        <p:tgtEl>
                                          <p:spTgt spid="30"/>
                                        </p:tgtEl>
                                        <p:attrNameLst>
                                          <p:attrName>style.visibility</p:attrName>
                                        </p:attrNameLst>
                                      </p:cBhvr>
                                      <p:to>
                                        <p:strVal val="hidden"/>
                                      </p:to>
                                    </p:set>
                                  </p:childTnLst>
                                </p:cTn>
                              </p:par>
                              <p:par>
                                <p:cTn id="90" presetID="10" presetClass="entr" presetSubtype="0" fill="hold" grpId="0" nodeType="with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2000"/>
                                        <p:tgtEl>
                                          <p:spTgt spid="20"/>
                                        </p:tgtEl>
                                      </p:cBhvr>
                                    </p:animEffect>
                                  </p:childTnLst>
                                </p:cTn>
                              </p:par>
                            </p:childTnLst>
                          </p:cTn>
                        </p:par>
                      </p:childTnLst>
                    </p:cTn>
                  </p:par>
                  <p:par>
                    <p:cTn id="93" fill="hold">
                      <p:stCondLst>
                        <p:cond delay="indefinite"/>
                      </p:stCondLst>
                      <p:childTnLst>
                        <p:par>
                          <p:cTn id="94" fill="hold">
                            <p:stCondLst>
                              <p:cond delay="0"/>
                            </p:stCondLst>
                            <p:childTnLst>
                              <p:par>
                                <p:cTn id="95" presetID="21" presetClass="entr" presetSubtype="4" fill="hold" grpId="0" nodeType="clickEffect">
                                  <p:stCondLst>
                                    <p:cond delay="0"/>
                                  </p:stCondLst>
                                  <p:childTnLst>
                                    <p:set>
                                      <p:cBhvr>
                                        <p:cTn id="96" dur="1" fill="hold">
                                          <p:stCondLst>
                                            <p:cond delay="0"/>
                                          </p:stCondLst>
                                        </p:cTn>
                                        <p:tgtEl>
                                          <p:spTgt spid="21">
                                            <p:bg/>
                                          </p:spTgt>
                                        </p:tgtEl>
                                        <p:attrNameLst>
                                          <p:attrName>style.visibility</p:attrName>
                                        </p:attrNameLst>
                                      </p:cBhvr>
                                      <p:to>
                                        <p:strVal val="visible"/>
                                      </p:to>
                                    </p:set>
                                    <p:animEffect transition="in" filter="wheel(4)">
                                      <p:cBhvr>
                                        <p:cTn id="97" dur="2000"/>
                                        <p:tgtEl>
                                          <p:spTgt spid="21">
                                            <p:bg/>
                                          </p:spTgt>
                                        </p:tgtEl>
                                      </p:cBhvr>
                                    </p:animEffect>
                                  </p:childTnLst>
                                </p:cTn>
                              </p:par>
                              <p:par>
                                <p:cTn id="98" presetID="21" presetClass="entr" presetSubtype="4" fill="hold" grpId="0" nodeType="withEffect">
                                  <p:stCondLst>
                                    <p:cond delay="0"/>
                                  </p:stCondLst>
                                  <p:childTnLst>
                                    <p:set>
                                      <p:cBhvr>
                                        <p:cTn id="99" dur="1" fill="hold">
                                          <p:stCondLst>
                                            <p:cond delay="0"/>
                                          </p:stCondLst>
                                        </p:cTn>
                                        <p:tgtEl>
                                          <p:spTgt spid="21">
                                            <p:txEl>
                                              <p:pRg st="0" end="0"/>
                                            </p:txEl>
                                          </p:spTgt>
                                        </p:tgtEl>
                                        <p:attrNameLst>
                                          <p:attrName>style.visibility</p:attrName>
                                        </p:attrNameLst>
                                      </p:cBhvr>
                                      <p:to>
                                        <p:strVal val="visible"/>
                                      </p:to>
                                    </p:set>
                                    <p:animEffect transition="in" filter="wheel(4)">
                                      <p:cBhvr>
                                        <p:cTn id="100" dur="2000"/>
                                        <p:tgtEl>
                                          <p:spTgt spid="21">
                                            <p:txEl>
                                              <p:pRg st="0" end="0"/>
                                            </p:txEl>
                                          </p:spTgt>
                                        </p:tgtEl>
                                      </p:cBhvr>
                                    </p:animEffect>
                                  </p:childTnLst>
                                </p:cTn>
                              </p:par>
                              <p:par>
                                <p:cTn id="101" presetID="21" presetClass="entr" presetSubtype="4" fill="hold" grpId="0" nodeType="withEffect">
                                  <p:stCondLst>
                                    <p:cond delay="0"/>
                                  </p:stCondLst>
                                  <p:childTnLst>
                                    <p:set>
                                      <p:cBhvr>
                                        <p:cTn id="102" dur="1" fill="hold">
                                          <p:stCondLst>
                                            <p:cond delay="0"/>
                                          </p:stCondLst>
                                        </p:cTn>
                                        <p:tgtEl>
                                          <p:spTgt spid="22">
                                            <p:bg/>
                                          </p:spTgt>
                                        </p:tgtEl>
                                        <p:attrNameLst>
                                          <p:attrName>style.visibility</p:attrName>
                                        </p:attrNameLst>
                                      </p:cBhvr>
                                      <p:to>
                                        <p:strVal val="visible"/>
                                      </p:to>
                                    </p:set>
                                    <p:animEffect transition="in" filter="wheel(4)">
                                      <p:cBhvr>
                                        <p:cTn id="103" dur="2000"/>
                                        <p:tgtEl>
                                          <p:spTgt spid="22">
                                            <p:bg/>
                                          </p:spTgt>
                                        </p:tgtEl>
                                      </p:cBhvr>
                                    </p:animEffect>
                                  </p:childTnLst>
                                </p:cTn>
                              </p:par>
                              <p:par>
                                <p:cTn id="104" presetID="21" presetClass="entr" presetSubtype="4" fill="hold" grpId="0" nodeType="withEffect">
                                  <p:stCondLst>
                                    <p:cond delay="0"/>
                                  </p:stCondLst>
                                  <p:childTnLst>
                                    <p:set>
                                      <p:cBhvr>
                                        <p:cTn id="105" dur="1" fill="hold">
                                          <p:stCondLst>
                                            <p:cond delay="0"/>
                                          </p:stCondLst>
                                        </p:cTn>
                                        <p:tgtEl>
                                          <p:spTgt spid="22">
                                            <p:txEl>
                                              <p:pRg st="0" end="0"/>
                                            </p:txEl>
                                          </p:spTgt>
                                        </p:tgtEl>
                                        <p:attrNameLst>
                                          <p:attrName>style.visibility</p:attrName>
                                        </p:attrNameLst>
                                      </p:cBhvr>
                                      <p:to>
                                        <p:strVal val="visible"/>
                                      </p:to>
                                    </p:set>
                                    <p:animEffect transition="in" filter="wheel(4)">
                                      <p:cBhvr>
                                        <p:cTn id="106" dur="2000"/>
                                        <p:tgtEl>
                                          <p:spTgt spid="22">
                                            <p:txEl>
                                              <p:pRg st="0" end="0"/>
                                            </p:txEl>
                                          </p:spTgt>
                                        </p:tgtEl>
                                      </p:cBhvr>
                                    </p:animEffect>
                                  </p:childTnLst>
                                </p:cTn>
                              </p:par>
                              <p:par>
                                <p:cTn id="107" presetID="21" presetClass="entr" presetSubtype="4" fill="hold" grpId="0" nodeType="withEffect">
                                  <p:stCondLst>
                                    <p:cond delay="0"/>
                                  </p:stCondLst>
                                  <p:childTnLst>
                                    <p:set>
                                      <p:cBhvr>
                                        <p:cTn id="108" dur="1" fill="hold">
                                          <p:stCondLst>
                                            <p:cond delay="0"/>
                                          </p:stCondLst>
                                        </p:cTn>
                                        <p:tgtEl>
                                          <p:spTgt spid="23">
                                            <p:bg/>
                                          </p:spTgt>
                                        </p:tgtEl>
                                        <p:attrNameLst>
                                          <p:attrName>style.visibility</p:attrName>
                                        </p:attrNameLst>
                                      </p:cBhvr>
                                      <p:to>
                                        <p:strVal val="visible"/>
                                      </p:to>
                                    </p:set>
                                    <p:animEffect transition="in" filter="wheel(4)">
                                      <p:cBhvr>
                                        <p:cTn id="109" dur="2000"/>
                                        <p:tgtEl>
                                          <p:spTgt spid="23">
                                            <p:bg/>
                                          </p:spTgt>
                                        </p:tgtEl>
                                      </p:cBhvr>
                                    </p:animEffect>
                                  </p:childTnLst>
                                </p:cTn>
                              </p:par>
                              <p:par>
                                <p:cTn id="110" presetID="21" presetClass="entr" presetSubtype="4" fill="hold" grpId="0" nodeType="withEffect">
                                  <p:stCondLst>
                                    <p:cond delay="0"/>
                                  </p:stCondLst>
                                  <p:childTnLst>
                                    <p:set>
                                      <p:cBhvr>
                                        <p:cTn id="111" dur="1" fill="hold">
                                          <p:stCondLst>
                                            <p:cond delay="0"/>
                                          </p:stCondLst>
                                        </p:cTn>
                                        <p:tgtEl>
                                          <p:spTgt spid="23">
                                            <p:txEl>
                                              <p:pRg st="0" end="0"/>
                                            </p:txEl>
                                          </p:spTgt>
                                        </p:tgtEl>
                                        <p:attrNameLst>
                                          <p:attrName>style.visibility</p:attrName>
                                        </p:attrNameLst>
                                      </p:cBhvr>
                                      <p:to>
                                        <p:strVal val="visible"/>
                                      </p:to>
                                    </p:set>
                                    <p:animEffect transition="in" filter="wheel(4)">
                                      <p:cBhvr>
                                        <p:cTn id="112" dur="2000"/>
                                        <p:tgtEl>
                                          <p:spTgt spid="23">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xit" presetSubtype="10" fill="hold" nodeType="clickEffect">
                                  <p:stCondLst>
                                    <p:cond delay="0"/>
                                  </p:stCondLst>
                                  <p:childTnLst>
                                    <p:animEffect transition="out" filter="blinds(horizontal)">
                                      <p:cBhvr>
                                        <p:cTn id="116" dur="500"/>
                                        <p:tgtEl>
                                          <p:spTgt spid="21">
                                            <p:txEl>
                                              <p:pRg st="0" end="0"/>
                                            </p:txEl>
                                          </p:spTgt>
                                        </p:tgtEl>
                                      </p:cBhvr>
                                    </p:animEffect>
                                    <p:set>
                                      <p:cBhvr>
                                        <p:cTn id="117" dur="1" fill="hold">
                                          <p:stCondLst>
                                            <p:cond delay="499"/>
                                          </p:stCondLst>
                                        </p:cTn>
                                        <p:tgtEl>
                                          <p:spTgt spid="21">
                                            <p:txEl>
                                              <p:pRg st="0" end="0"/>
                                            </p:txEl>
                                          </p:spTgt>
                                        </p:tgtEl>
                                        <p:attrNameLst>
                                          <p:attrName>style.visibility</p:attrName>
                                        </p:attrNameLst>
                                      </p:cBhvr>
                                      <p:to>
                                        <p:strVal val="hidden"/>
                                      </p:to>
                                    </p:set>
                                  </p:childTnLst>
                                </p:cTn>
                              </p:par>
                              <p:par>
                                <p:cTn id="118" presetID="3" presetClass="exit" presetSubtype="10" fill="hold" nodeType="withEffect">
                                  <p:stCondLst>
                                    <p:cond delay="0"/>
                                  </p:stCondLst>
                                  <p:childTnLst>
                                    <p:animEffect transition="out" filter="blinds(horizontal)">
                                      <p:cBhvr>
                                        <p:cTn id="119" dur="500"/>
                                        <p:tgtEl>
                                          <p:spTgt spid="22">
                                            <p:txEl>
                                              <p:pRg st="0" end="0"/>
                                            </p:txEl>
                                          </p:spTgt>
                                        </p:tgtEl>
                                      </p:cBhvr>
                                    </p:animEffect>
                                    <p:set>
                                      <p:cBhvr>
                                        <p:cTn id="120" dur="1" fill="hold">
                                          <p:stCondLst>
                                            <p:cond delay="499"/>
                                          </p:stCondLst>
                                        </p:cTn>
                                        <p:tgtEl>
                                          <p:spTgt spid="22">
                                            <p:txEl>
                                              <p:pRg st="0" end="0"/>
                                            </p:txEl>
                                          </p:spTgt>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5" presetClass="entr" presetSubtype="10" fill="hold" grpId="0" nodeType="clickEffect">
                                  <p:stCondLst>
                                    <p:cond delay="0"/>
                                  </p:stCondLst>
                                  <p:childTnLst>
                                    <p:set>
                                      <p:cBhvr>
                                        <p:cTn id="124" dur="1" fill="hold">
                                          <p:stCondLst>
                                            <p:cond delay="0"/>
                                          </p:stCondLst>
                                        </p:cTn>
                                        <p:tgtEl>
                                          <p:spTgt spid="25"/>
                                        </p:tgtEl>
                                        <p:attrNameLst>
                                          <p:attrName>style.visibility</p:attrName>
                                        </p:attrNameLst>
                                      </p:cBhvr>
                                      <p:to>
                                        <p:strVal val="visible"/>
                                      </p:to>
                                    </p:set>
                                    <p:animEffect transition="in" filter="checkerboard(across)">
                                      <p:cBhvr>
                                        <p:cTn id="125" dur="500"/>
                                        <p:tgtEl>
                                          <p:spTgt spid="25"/>
                                        </p:tgtEl>
                                      </p:cBhvr>
                                    </p:animEffect>
                                  </p:childTnLst>
                                </p:cTn>
                              </p:par>
                              <p:par>
                                <p:cTn id="126" presetID="5" presetClass="entr" presetSubtype="10" fill="hold" grpId="0" nodeType="withEffect">
                                  <p:stCondLst>
                                    <p:cond delay="0"/>
                                  </p:stCondLst>
                                  <p:childTnLst>
                                    <p:set>
                                      <p:cBhvr>
                                        <p:cTn id="127" dur="1" fill="hold">
                                          <p:stCondLst>
                                            <p:cond delay="0"/>
                                          </p:stCondLst>
                                        </p:cTn>
                                        <p:tgtEl>
                                          <p:spTgt spid="24"/>
                                        </p:tgtEl>
                                        <p:attrNameLst>
                                          <p:attrName>style.visibility</p:attrName>
                                        </p:attrNameLst>
                                      </p:cBhvr>
                                      <p:to>
                                        <p:strVal val="visible"/>
                                      </p:to>
                                    </p:set>
                                    <p:animEffect transition="in" filter="checkerboard(across)">
                                      <p:cBhvr>
                                        <p:cTn id="128" dur="500"/>
                                        <p:tgtEl>
                                          <p:spTgt spid="24"/>
                                        </p:tgtEl>
                                      </p:cBhvr>
                                    </p:animEffect>
                                  </p:childTnLst>
                                </p:cTn>
                              </p:par>
                              <p:par>
                                <p:cTn id="129" presetID="5" presetClass="entr" presetSubtype="10" fill="hold" grpId="0" nodeType="withEffect">
                                  <p:stCondLst>
                                    <p:cond delay="0"/>
                                  </p:stCondLst>
                                  <p:childTnLst>
                                    <p:set>
                                      <p:cBhvr>
                                        <p:cTn id="130" dur="1" fill="hold">
                                          <p:stCondLst>
                                            <p:cond delay="0"/>
                                          </p:stCondLst>
                                        </p:cTn>
                                        <p:tgtEl>
                                          <p:spTgt spid="27"/>
                                        </p:tgtEl>
                                        <p:attrNameLst>
                                          <p:attrName>style.visibility</p:attrName>
                                        </p:attrNameLst>
                                      </p:cBhvr>
                                      <p:to>
                                        <p:strVal val="visible"/>
                                      </p:to>
                                    </p:set>
                                    <p:animEffect transition="in" filter="checkerboard(across)">
                                      <p:cBhvr>
                                        <p:cTn id="131" dur="500"/>
                                        <p:tgtEl>
                                          <p:spTgt spid="27"/>
                                        </p:tgtEl>
                                      </p:cBhvr>
                                    </p:animEffect>
                                  </p:childTnLst>
                                </p:cTn>
                              </p:par>
                              <p:par>
                                <p:cTn id="132" presetID="5" presetClass="entr" presetSubtype="10" fill="hold" grpId="0" nodeType="withEffect">
                                  <p:stCondLst>
                                    <p:cond delay="0"/>
                                  </p:stCondLst>
                                  <p:childTnLst>
                                    <p:set>
                                      <p:cBhvr>
                                        <p:cTn id="133" dur="1" fill="hold">
                                          <p:stCondLst>
                                            <p:cond delay="0"/>
                                          </p:stCondLst>
                                        </p:cTn>
                                        <p:tgtEl>
                                          <p:spTgt spid="29"/>
                                        </p:tgtEl>
                                        <p:attrNameLst>
                                          <p:attrName>style.visibility</p:attrName>
                                        </p:attrNameLst>
                                      </p:cBhvr>
                                      <p:to>
                                        <p:strVal val="visible"/>
                                      </p:to>
                                    </p:set>
                                    <p:animEffect transition="in" filter="checkerboard(across)">
                                      <p:cBhvr>
                                        <p:cTn id="134" dur="500"/>
                                        <p:tgtEl>
                                          <p:spTgt spid="29"/>
                                        </p:tgtEl>
                                      </p:cBhvr>
                                    </p:animEffect>
                                  </p:childTnLst>
                                </p:cTn>
                              </p:par>
                              <p:par>
                                <p:cTn id="135" presetID="5" presetClass="entr" presetSubtype="10" fill="hold" grpId="0" nodeType="withEffect">
                                  <p:stCondLst>
                                    <p:cond delay="0"/>
                                  </p:stCondLst>
                                  <p:childTnLst>
                                    <p:set>
                                      <p:cBhvr>
                                        <p:cTn id="136" dur="1" fill="hold">
                                          <p:stCondLst>
                                            <p:cond delay="0"/>
                                          </p:stCondLst>
                                        </p:cTn>
                                        <p:tgtEl>
                                          <p:spTgt spid="26">
                                            <p:bg/>
                                          </p:spTgt>
                                        </p:tgtEl>
                                        <p:attrNameLst>
                                          <p:attrName>style.visibility</p:attrName>
                                        </p:attrNameLst>
                                      </p:cBhvr>
                                      <p:to>
                                        <p:strVal val="visible"/>
                                      </p:to>
                                    </p:set>
                                    <p:animEffect transition="in" filter="checkerboard(across)">
                                      <p:cBhvr>
                                        <p:cTn id="137" dur="500"/>
                                        <p:tgtEl>
                                          <p:spTgt spid="26">
                                            <p:bg/>
                                          </p:spTgt>
                                        </p:tgtEl>
                                      </p:cBhvr>
                                    </p:animEffect>
                                  </p:childTnLst>
                                </p:cTn>
                              </p:par>
                              <p:par>
                                <p:cTn id="138" presetID="5" presetClass="entr" presetSubtype="10" fill="hold" grpId="0" nodeType="withEffect">
                                  <p:stCondLst>
                                    <p:cond delay="0"/>
                                  </p:stCondLst>
                                  <p:childTnLst>
                                    <p:set>
                                      <p:cBhvr>
                                        <p:cTn id="139" dur="1" fill="hold">
                                          <p:stCondLst>
                                            <p:cond delay="0"/>
                                          </p:stCondLst>
                                        </p:cTn>
                                        <p:tgtEl>
                                          <p:spTgt spid="26">
                                            <p:txEl>
                                              <p:pRg st="0" end="0"/>
                                            </p:txEl>
                                          </p:spTgt>
                                        </p:tgtEl>
                                        <p:attrNameLst>
                                          <p:attrName>style.visibility</p:attrName>
                                        </p:attrNameLst>
                                      </p:cBhvr>
                                      <p:to>
                                        <p:strVal val="visible"/>
                                      </p:to>
                                    </p:set>
                                    <p:animEffect transition="in" filter="checkerboard(across)">
                                      <p:cBhvr>
                                        <p:cTn id="140" dur="500"/>
                                        <p:tgtEl>
                                          <p:spTgt spid="26">
                                            <p:txEl>
                                              <p:pRg st="0" end="0"/>
                                            </p:txEl>
                                          </p:spTgt>
                                        </p:tgtEl>
                                      </p:cBhvr>
                                    </p:animEffect>
                                  </p:childTnLst>
                                </p:cTn>
                              </p:par>
                              <p:par>
                                <p:cTn id="141" presetID="5" presetClass="entr" presetSubtype="10" fill="hold" grpId="0" nodeType="withEffect">
                                  <p:stCondLst>
                                    <p:cond delay="0"/>
                                  </p:stCondLst>
                                  <p:childTnLst>
                                    <p:set>
                                      <p:cBhvr>
                                        <p:cTn id="142" dur="1" fill="hold">
                                          <p:stCondLst>
                                            <p:cond delay="0"/>
                                          </p:stCondLst>
                                        </p:cTn>
                                        <p:tgtEl>
                                          <p:spTgt spid="31">
                                            <p:bg/>
                                          </p:spTgt>
                                        </p:tgtEl>
                                        <p:attrNameLst>
                                          <p:attrName>style.visibility</p:attrName>
                                        </p:attrNameLst>
                                      </p:cBhvr>
                                      <p:to>
                                        <p:strVal val="visible"/>
                                      </p:to>
                                    </p:set>
                                    <p:animEffect transition="in" filter="checkerboard(across)">
                                      <p:cBhvr>
                                        <p:cTn id="143" dur="500"/>
                                        <p:tgtEl>
                                          <p:spTgt spid="31">
                                            <p:bg/>
                                          </p:spTgt>
                                        </p:tgtEl>
                                      </p:cBhvr>
                                    </p:animEffect>
                                  </p:childTnLst>
                                </p:cTn>
                              </p:par>
                              <p:par>
                                <p:cTn id="144" presetID="5" presetClass="entr" presetSubtype="10" fill="hold" grpId="0" nodeType="withEffect">
                                  <p:stCondLst>
                                    <p:cond delay="0"/>
                                  </p:stCondLst>
                                  <p:childTnLst>
                                    <p:set>
                                      <p:cBhvr>
                                        <p:cTn id="145" dur="1" fill="hold">
                                          <p:stCondLst>
                                            <p:cond delay="0"/>
                                          </p:stCondLst>
                                        </p:cTn>
                                        <p:tgtEl>
                                          <p:spTgt spid="31">
                                            <p:txEl>
                                              <p:pRg st="0" end="0"/>
                                            </p:txEl>
                                          </p:spTgt>
                                        </p:tgtEl>
                                        <p:attrNameLst>
                                          <p:attrName>style.visibility</p:attrName>
                                        </p:attrNameLst>
                                      </p:cBhvr>
                                      <p:to>
                                        <p:strVal val="visible"/>
                                      </p:to>
                                    </p:set>
                                    <p:animEffect transition="in" filter="checkerboard(across)">
                                      <p:cBhvr>
                                        <p:cTn id="146" dur="500"/>
                                        <p:tgtEl>
                                          <p:spTgt spid="31">
                                            <p:txEl>
                                              <p:pRg st="0" end="0"/>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16" presetClass="entr" presetSubtype="26" fill="hold" nodeType="click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barn(inHorizontal)">
                                      <p:cBhvr>
                                        <p:cTn id="151" dur="500"/>
                                        <p:tgtEl>
                                          <p:spTgt spid="36"/>
                                        </p:tgtEl>
                                      </p:cBhvr>
                                    </p:animEffect>
                                  </p:childTnLst>
                                </p:cTn>
                              </p:par>
                              <p:par>
                                <p:cTn id="152" presetID="16" presetClass="entr" presetSubtype="26" fill="hold" nodeType="withEffect">
                                  <p:stCondLst>
                                    <p:cond delay="0"/>
                                  </p:stCondLst>
                                  <p:childTnLst>
                                    <p:set>
                                      <p:cBhvr>
                                        <p:cTn id="153" dur="1" fill="hold">
                                          <p:stCondLst>
                                            <p:cond delay="0"/>
                                          </p:stCondLst>
                                        </p:cTn>
                                        <p:tgtEl>
                                          <p:spTgt spid="37"/>
                                        </p:tgtEl>
                                        <p:attrNameLst>
                                          <p:attrName>style.visibility</p:attrName>
                                        </p:attrNameLst>
                                      </p:cBhvr>
                                      <p:to>
                                        <p:strVal val="visible"/>
                                      </p:to>
                                    </p:set>
                                    <p:animEffect transition="in" filter="barn(inHorizontal)">
                                      <p:cBhvr>
                                        <p:cTn id="154" dur="500"/>
                                        <p:tgtEl>
                                          <p:spTgt spid="37"/>
                                        </p:tgtEl>
                                      </p:cBhvr>
                                    </p:animEffect>
                                  </p:childTnLst>
                                </p:cTn>
                              </p:par>
                              <p:par>
                                <p:cTn id="155" presetID="16" presetClass="entr" presetSubtype="26" fill="hold" nodeType="withEffect">
                                  <p:stCondLst>
                                    <p:cond delay="0"/>
                                  </p:stCondLst>
                                  <p:childTnLst>
                                    <p:set>
                                      <p:cBhvr>
                                        <p:cTn id="156" dur="1" fill="hold">
                                          <p:stCondLst>
                                            <p:cond delay="0"/>
                                          </p:stCondLst>
                                        </p:cTn>
                                        <p:tgtEl>
                                          <p:spTgt spid="38"/>
                                        </p:tgtEl>
                                        <p:attrNameLst>
                                          <p:attrName>style.visibility</p:attrName>
                                        </p:attrNameLst>
                                      </p:cBhvr>
                                      <p:to>
                                        <p:strVal val="visible"/>
                                      </p:to>
                                    </p:set>
                                    <p:animEffect transition="in" filter="barn(inHorizontal)">
                                      <p:cBhvr>
                                        <p:cTn id="157" dur="500"/>
                                        <p:tgtEl>
                                          <p:spTgt spid="38"/>
                                        </p:tgtEl>
                                      </p:cBhvr>
                                    </p:animEffect>
                                  </p:childTnLst>
                                </p:cTn>
                              </p:par>
                              <p:par>
                                <p:cTn id="158" presetID="16" presetClass="entr" presetSubtype="26" fill="hold" nodeType="withEffect">
                                  <p:stCondLst>
                                    <p:cond delay="0"/>
                                  </p:stCondLst>
                                  <p:childTnLst>
                                    <p:set>
                                      <p:cBhvr>
                                        <p:cTn id="159" dur="1" fill="hold">
                                          <p:stCondLst>
                                            <p:cond delay="0"/>
                                          </p:stCondLst>
                                        </p:cTn>
                                        <p:tgtEl>
                                          <p:spTgt spid="39"/>
                                        </p:tgtEl>
                                        <p:attrNameLst>
                                          <p:attrName>style.visibility</p:attrName>
                                        </p:attrNameLst>
                                      </p:cBhvr>
                                      <p:to>
                                        <p:strVal val="visible"/>
                                      </p:to>
                                    </p:set>
                                    <p:animEffect transition="in" filter="barn(inHorizontal)">
                                      <p:cBhvr>
                                        <p:cTn id="160" dur="500"/>
                                        <p:tgtEl>
                                          <p:spTgt spid="39"/>
                                        </p:tgtEl>
                                      </p:cBhvr>
                                    </p:animEffect>
                                  </p:childTnLst>
                                </p:cTn>
                              </p:par>
                              <p:par>
                                <p:cTn id="161" presetID="16" presetClass="entr" presetSubtype="26" fill="hold" nodeType="withEffect">
                                  <p:stCondLst>
                                    <p:cond delay="0"/>
                                  </p:stCondLst>
                                  <p:childTnLst>
                                    <p:set>
                                      <p:cBhvr>
                                        <p:cTn id="162" dur="1" fill="hold">
                                          <p:stCondLst>
                                            <p:cond delay="0"/>
                                          </p:stCondLst>
                                        </p:cTn>
                                        <p:tgtEl>
                                          <p:spTgt spid="40"/>
                                        </p:tgtEl>
                                        <p:attrNameLst>
                                          <p:attrName>style.visibility</p:attrName>
                                        </p:attrNameLst>
                                      </p:cBhvr>
                                      <p:to>
                                        <p:strVal val="visible"/>
                                      </p:to>
                                    </p:set>
                                    <p:animEffect transition="in" filter="barn(inHorizontal)">
                                      <p:cBhvr>
                                        <p:cTn id="163" dur="500"/>
                                        <p:tgtEl>
                                          <p:spTgt spid="40"/>
                                        </p:tgtEl>
                                      </p:cBhvr>
                                    </p:animEffect>
                                  </p:childTnLst>
                                </p:cTn>
                              </p:par>
                              <p:par>
                                <p:cTn id="164" presetID="16" presetClass="entr" presetSubtype="26" fill="hold" nodeType="withEffect">
                                  <p:stCondLst>
                                    <p:cond delay="0"/>
                                  </p:stCondLst>
                                  <p:childTnLst>
                                    <p:set>
                                      <p:cBhvr>
                                        <p:cTn id="165" dur="1" fill="hold">
                                          <p:stCondLst>
                                            <p:cond delay="0"/>
                                          </p:stCondLst>
                                        </p:cTn>
                                        <p:tgtEl>
                                          <p:spTgt spid="41"/>
                                        </p:tgtEl>
                                        <p:attrNameLst>
                                          <p:attrName>style.visibility</p:attrName>
                                        </p:attrNameLst>
                                      </p:cBhvr>
                                      <p:to>
                                        <p:strVal val="visible"/>
                                      </p:to>
                                    </p:set>
                                    <p:animEffect transition="in" filter="barn(inHorizontal)">
                                      <p:cBhvr>
                                        <p:cTn id="166" dur="500"/>
                                        <p:tgtEl>
                                          <p:spTgt spid="41"/>
                                        </p:tgtEl>
                                      </p:cBhvr>
                                    </p:animEffect>
                                  </p:childTnLst>
                                </p:cTn>
                              </p:par>
                              <p:par>
                                <p:cTn id="167" presetID="16" presetClass="entr" presetSubtype="26" fill="hold" nodeType="withEffect">
                                  <p:stCondLst>
                                    <p:cond delay="0"/>
                                  </p:stCondLst>
                                  <p:childTnLst>
                                    <p:set>
                                      <p:cBhvr>
                                        <p:cTn id="168" dur="1" fill="hold">
                                          <p:stCondLst>
                                            <p:cond delay="0"/>
                                          </p:stCondLst>
                                        </p:cTn>
                                        <p:tgtEl>
                                          <p:spTgt spid="42"/>
                                        </p:tgtEl>
                                        <p:attrNameLst>
                                          <p:attrName>style.visibility</p:attrName>
                                        </p:attrNameLst>
                                      </p:cBhvr>
                                      <p:to>
                                        <p:strVal val="visible"/>
                                      </p:to>
                                    </p:set>
                                    <p:animEffect transition="in" filter="barn(inHorizontal)">
                                      <p:cBhvr>
                                        <p:cTn id="169" dur="500"/>
                                        <p:tgtEl>
                                          <p:spTgt spid="42"/>
                                        </p:tgtEl>
                                      </p:cBhvr>
                                    </p:animEffect>
                                  </p:childTnLst>
                                </p:cTn>
                              </p:par>
                              <p:par>
                                <p:cTn id="170" presetID="16" presetClass="entr" presetSubtype="26" fill="hold" nodeType="withEffect">
                                  <p:stCondLst>
                                    <p:cond delay="0"/>
                                  </p:stCondLst>
                                  <p:childTnLst>
                                    <p:set>
                                      <p:cBhvr>
                                        <p:cTn id="171" dur="1" fill="hold">
                                          <p:stCondLst>
                                            <p:cond delay="0"/>
                                          </p:stCondLst>
                                        </p:cTn>
                                        <p:tgtEl>
                                          <p:spTgt spid="43"/>
                                        </p:tgtEl>
                                        <p:attrNameLst>
                                          <p:attrName>style.visibility</p:attrName>
                                        </p:attrNameLst>
                                      </p:cBhvr>
                                      <p:to>
                                        <p:strVal val="visible"/>
                                      </p:to>
                                    </p:set>
                                    <p:animEffect transition="in" filter="barn(inHorizontal)">
                                      <p:cBhvr>
                                        <p:cTn id="172" dur="500"/>
                                        <p:tgtEl>
                                          <p:spTgt spid="43"/>
                                        </p:tgtEl>
                                      </p:cBhvr>
                                    </p:animEffect>
                                  </p:childTnLst>
                                </p:cTn>
                              </p:par>
                              <p:par>
                                <p:cTn id="173" presetID="16" presetClass="entr" presetSubtype="26" fill="hold" nodeType="withEffect">
                                  <p:stCondLst>
                                    <p:cond delay="0"/>
                                  </p:stCondLst>
                                  <p:childTnLst>
                                    <p:set>
                                      <p:cBhvr>
                                        <p:cTn id="174" dur="1" fill="hold">
                                          <p:stCondLst>
                                            <p:cond delay="0"/>
                                          </p:stCondLst>
                                        </p:cTn>
                                        <p:tgtEl>
                                          <p:spTgt spid="44"/>
                                        </p:tgtEl>
                                        <p:attrNameLst>
                                          <p:attrName>style.visibility</p:attrName>
                                        </p:attrNameLst>
                                      </p:cBhvr>
                                      <p:to>
                                        <p:strVal val="visible"/>
                                      </p:to>
                                    </p:set>
                                    <p:animEffect transition="in" filter="barn(inHorizontal)">
                                      <p:cBhvr>
                                        <p:cTn id="175" dur="500"/>
                                        <p:tgtEl>
                                          <p:spTgt spid="44"/>
                                        </p:tgtEl>
                                      </p:cBhvr>
                                    </p:animEffect>
                                  </p:childTnLst>
                                </p:cTn>
                              </p:par>
                              <p:par>
                                <p:cTn id="176" presetID="16" presetClass="entr" presetSubtype="26" fill="hold" nodeType="withEffect">
                                  <p:stCondLst>
                                    <p:cond delay="0"/>
                                  </p:stCondLst>
                                  <p:childTnLst>
                                    <p:set>
                                      <p:cBhvr>
                                        <p:cTn id="177" dur="1" fill="hold">
                                          <p:stCondLst>
                                            <p:cond delay="0"/>
                                          </p:stCondLst>
                                        </p:cTn>
                                        <p:tgtEl>
                                          <p:spTgt spid="45"/>
                                        </p:tgtEl>
                                        <p:attrNameLst>
                                          <p:attrName>style.visibility</p:attrName>
                                        </p:attrNameLst>
                                      </p:cBhvr>
                                      <p:to>
                                        <p:strVal val="visible"/>
                                      </p:to>
                                    </p:set>
                                    <p:animEffect transition="in" filter="barn(inHorizontal)">
                                      <p:cBhvr>
                                        <p:cTn id="178" dur="500"/>
                                        <p:tgtEl>
                                          <p:spTgt spid="45"/>
                                        </p:tgtEl>
                                      </p:cBhvr>
                                    </p:animEffect>
                                  </p:childTnLst>
                                </p:cTn>
                              </p:par>
                            </p:childTnLst>
                          </p:cTn>
                        </p:par>
                      </p:childTnLst>
                    </p:cTn>
                  </p:par>
                  <p:par>
                    <p:cTn id="179" fill="hold">
                      <p:stCondLst>
                        <p:cond delay="indefinite"/>
                      </p:stCondLst>
                      <p:childTnLst>
                        <p:par>
                          <p:cTn id="180" fill="hold">
                            <p:stCondLst>
                              <p:cond delay="0"/>
                            </p:stCondLst>
                            <p:childTnLst>
                              <p:par>
                                <p:cTn id="181" presetID="8" presetClass="exit" presetSubtype="16" fill="hold" nodeType="clickEffect">
                                  <p:stCondLst>
                                    <p:cond delay="0"/>
                                  </p:stCondLst>
                                  <p:childTnLst>
                                    <p:animEffect transition="out" filter="diamond(in)">
                                      <p:cBhvr>
                                        <p:cTn id="182" dur="2000"/>
                                        <p:tgtEl>
                                          <p:spTgt spid="23">
                                            <p:txEl>
                                              <p:pRg st="0" end="0"/>
                                            </p:txEl>
                                          </p:spTgt>
                                        </p:tgtEl>
                                      </p:cBhvr>
                                    </p:animEffect>
                                    <p:set>
                                      <p:cBhvr>
                                        <p:cTn id="183" dur="1" fill="hold">
                                          <p:stCondLst>
                                            <p:cond delay="1999"/>
                                          </p:stCondLst>
                                        </p:cTn>
                                        <p:tgtEl>
                                          <p:spTgt spid="23">
                                            <p:txEl>
                                              <p:pRg st="0" end="0"/>
                                            </p:txEl>
                                          </p:spTgt>
                                        </p:tgtEl>
                                        <p:attrNameLst>
                                          <p:attrName>style.visibility</p:attrName>
                                        </p:attrNameLst>
                                      </p:cBhvr>
                                      <p:to>
                                        <p:strVal val="hidden"/>
                                      </p:to>
                                    </p:set>
                                  </p:childTnLst>
                                </p:cTn>
                              </p:par>
                              <p:par>
                                <p:cTn id="184" presetID="4" presetClass="entr" presetSubtype="16" fill="hold" grpId="0" nodeType="withEffect">
                                  <p:stCondLst>
                                    <p:cond delay="0"/>
                                  </p:stCondLst>
                                  <p:childTnLst>
                                    <p:set>
                                      <p:cBhvr>
                                        <p:cTn id="185" dur="1" fill="hold">
                                          <p:stCondLst>
                                            <p:cond delay="0"/>
                                          </p:stCondLst>
                                        </p:cTn>
                                        <p:tgtEl>
                                          <p:spTgt spid="46"/>
                                        </p:tgtEl>
                                        <p:attrNameLst>
                                          <p:attrName>style.visibility</p:attrName>
                                        </p:attrNameLst>
                                      </p:cBhvr>
                                      <p:to>
                                        <p:strVal val="visible"/>
                                      </p:to>
                                    </p:set>
                                    <p:animEffect transition="in" filter="box(in)">
                                      <p:cBhvr>
                                        <p:cTn id="186" dur="500"/>
                                        <p:tgtEl>
                                          <p:spTgt spid="46"/>
                                        </p:tgtEl>
                                      </p:cBhvr>
                                    </p:animEffect>
                                  </p:childTnLst>
                                </p:cTn>
                              </p:par>
                              <p:par>
                                <p:cTn id="187" presetID="4" presetClass="entr" presetSubtype="16"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Effect transition="in" filter="box(in)">
                                      <p:cBhvr>
                                        <p:cTn id="189" dur="500"/>
                                        <p:tgtEl>
                                          <p:spTgt spid="47"/>
                                        </p:tgtEl>
                                      </p:cBhvr>
                                    </p:animEffect>
                                  </p:childTnLst>
                                </p:cTn>
                              </p:par>
                              <p:par>
                                <p:cTn id="190" presetID="4" presetClass="entr" presetSubtype="16" fill="hold" grpId="0" nodeType="withEffect">
                                  <p:stCondLst>
                                    <p:cond delay="0"/>
                                  </p:stCondLst>
                                  <p:childTnLst>
                                    <p:set>
                                      <p:cBhvr>
                                        <p:cTn id="191" dur="1" fill="hold">
                                          <p:stCondLst>
                                            <p:cond delay="0"/>
                                          </p:stCondLst>
                                        </p:cTn>
                                        <p:tgtEl>
                                          <p:spTgt spid="48">
                                            <p:bg/>
                                          </p:spTgt>
                                        </p:tgtEl>
                                        <p:attrNameLst>
                                          <p:attrName>style.visibility</p:attrName>
                                        </p:attrNameLst>
                                      </p:cBhvr>
                                      <p:to>
                                        <p:strVal val="visible"/>
                                      </p:to>
                                    </p:set>
                                    <p:animEffect transition="in" filter="box(in)">
                                      <p:cBhvr>
                                        <p:cTn id="192" dur="500"/>
                                        <p:tgtEl>
                                          <p:spTgt spid="48">
                                            <p:bg/>
                                          </p:spTgt>
                                        </p:tgtEl>
                                      </p:cBhvr>
                                    </p:animEffect>
                                  </p:childTnLst>
                                </p:cTn>
                              </p:par>
                              <p:par>
                                <p:cTn id="193" presetID="4" presetClass="entr" presetSubtype="16" fill="hold" grpId="0" nodeType="withEffect">
                                  <p:stCondLst>
                                    <p:cond delay="0"/>
                                  </p:stCondLst>
                                  <p:childTnLst>
                                    <p:set>
                                      <p:cBhvr>
                                        <p:cTn id="194" dur="1" fill="hold">
                                          <p:stCondLst>
                                            <p:cond delay="0"/>
                                          </p:stCondLst>
                                        </p:cTn>
                                        <p:tgtEl>
                                          <p:spTgt spid="48">
                                            <p:txEl>
                                              <p:pRg st="0" end="0"/>
                                            </p:txEl>
                                          </p:spTgt>
                                        </p:tgtEl>
                                        <p:attrNameLst>
                                          <p:attrName>style.visibility</p:attrName>
                                        </p:attrNameLst>
                                      </p:cBhvr>
                                      <p:to>
                                        <p:strVal val="visible"/>
                                      </p:to>
                                    </p:set>
                                    <p:animEffect transition="in" filter="box(in)">
                                      <p:cBhvr>
                                        <p:cTn id="195" dur="500"/>
                                        <p:tgtEl>
                                          <p:spTgt spid="48">
                                            <p:txEl>
                                              <p:pRg st="0" end="0"/>
                                            </p:txEl>
                                          </p:spTgt>
                                        </p:tgtEl>
                                      </p:cBhvr>
                                    </p:animEffect>
                                  </p:childTnLst>
                                </p:cTn>
                              </p:par>
                            </p:childTnLst>
                          </p:cTn>
                        </p:par>
                      </p:childTnLst>
                    </p:cTn>
                  </p:par>
                  <p:par>
                    <p:cTn id="196" fill="hold">
                      <p:stCondLst>
                        <p:cond delay="indefinite"/>
                      </p:stCondLst>
                      <p:childTnLst>
                        <p:par>
                          <p:cTn id="197" fill="hold">
                            <p:stCondLst>
                              <p:cond delay="0"/>
                            </p:stCondLst>
                            <p:childTnLst>
                              <p:par>
                                <p:cTn id="198" presetID="10" presetClass="exit" presetSubtype="0" fill="hold" nodeType="clickEffect">
                                  <p:stCondLst>
                                    <p:cond delay="0"/>
                                  </p:stCondLst>
                                  <p:childTnLst>
                                    <p:animEffect transition="out" filter="fade">
                                      <p:cBhvr>
                                        <p:cTn id="199" dur="2000"/>
                                        <p:tgtEl>
                                          <p:spTgt spid="26">
                                            <p:txEl>
                                              <p:pRg st="0" end="0"/>
                                            </p:txEl>
                                          </p:spTgt>
                                        </p:tgtEl>
                                      </p:cBhvr>
                                    </p:animEffect>
                                    <p:set>
                                      <p:cBhvr>
                                        <p:cTn id="200" dur="1" fill="hold">
                                          <p:stCondLst>
                                            <p:cond delay="1999"/>
                                          </p:stCondLst>
                                        </p:cTn>
                                        <p:tgtEl>
                                          <p:spTgt spid="26">
                                            <p:txEl>
                                              <p:pRg st="0" end="0"/>
                                            </p:txEl>
                                          </p:spTgt>
                                        </p:tgtEl>
                                        <p:attrNameLst>
                                          <p:attrName>style.visibility</p:attrName>
                                        </p:attrNameLst>
                                      </p:cBhvr>
                                      <p:to>
                                        <p:strVal val="hidden"/>
                                      </p:to>
                                    </p:set>
                                  </p:childTnLst>
                                </p:cTn>
                              </p:par>
                              <p:par>
                                <p:cTn id="201" presetID="10" presetClass="exit" presetSubtype="0" fill="hold" nodeType="withEffect">
                                  <p:stCondLst>
                                    <p:cond delay="0"/>
                                  </p:stCondLst>
                                  <p:childTnLst>
                                    <p:animEffect transition="out" filter="fade">
                                      <p:cBhvr>
                                        <p:cTn id="202" dur="2000"/>
                                        <p:tgtEl>
                                          <p:spTgt spid="31">
                                            <p:txEl>
                                              <p:pRg st="0" end="0"/>
                                            </p:txEl>
                                          </p:spTgt>
                                        </p:tgtEl>
                                      </p:cBhvr>
                                    </p:animEffect>
                                    <p:set>
                                      <p:cBhvr>
                                        <p:cTn id="203" dur="1" fill="hold">
                                          <p:stCondLst>
                                            <p:cond delay="1999"/>
                                          </p:stCondLst>
                                        </p:cTn>
                                        <p:tgtEl>
                                          <p:spTgt spid="31">
                                            <p:txEl>
                                              <p:pRg st="0" end="0"/>
                                            </p:txEl>
                                          </p:spTgt>
                                        </p:tgtEl>
                                        <p:attrNameLst>
                                          <p:attrName>style.visibility</p:attrName>
                                        </p:attrNameLst>
                                      </p:cBhvr>
                                      <p:to>
                                        <p:strVal val="hidden"/>
                                      </p:to>
                                    </p:set>
                                  </p:childTnLst>
                                </p:cTn>
                              </p:par>
                              <p:par>
                                <p:cTn id="204" presetID="10" presetClass="exit" presetSubtype="0" fill="hold" nodeType="withEffect">
                                  <p:stCondLst>
                                    <p:cond delay="0"/>
                                  </p:stCondLst>
                                  <p:childTnLst>
                                    <p:animEffect transition="out" filter="fade">
                                      <p:cBhvr>
                                        <p:cTn id="205" dur="2000"/>
                                        <p:tgtEl>
                                          <p:spTgt spid="48">
                                            <p:txEl>
                                              <p:pRg st="0" end="0"/>
                                            </p:txEl>
                                          </p:spTgt>
                                        </p:tgtEl>
                                      </p:cBhvr>
                                    </p:animEffect>
                                    <p:set>
                                      <p:cBhvr>
                                        <p:cTn id="206" dur="1" fill="hold">
                                          <p:stCondLst>
                                            <p:cond delay="1999"/>
                                          </p:stCondLst>
                                        </p:cTn>
                                        <p:tgtEl>
                                          <p:spTgt spid="48">
                                            <p:txEl>
                                              <p:pRg st="0" end="0"/>
                                            </p:txEl>
                                          </p:spTgt>
                                        </p:tgtEl>
                                        <p:attrNameLst>
                                          <p:attrName>style.visibility</p:attrName>
                                        </p:attrNameLst>
                                      </p:cBhvr>
                                      <p:to>
                                        <p:strVal val="hidden"/>
                                      </p:to>
                                    </p:set>
                                  </p:childTnLst>
                                </p:cTn>
                              </p:par>
                              <p:par>
                                <p:cTn id="207" presetID="10" presetClass="exit" presetSubtype="0" fill="hold" grpId="1" nodeType="withEffect">
                                  <p:stCondLst>
                                    <p:cond delay="0"/>
                                  </p:stCondLst>
                                  <p:childTnLst>
                                    <p:animEffect transition="out" filter="fade">
                                      <p:cBhvr>
                                        <p:cTn id="208" dur="2000"/>
                                        <p:tgtEl>
                                          <p:spTgt spid="31">
                                            <p:txEl>
                                              <p:pRg st="0" end="0"/>
                                            </p:txEl>
                                          </p:spTgt>
                                        </p:tgtEl>
                                      </p:cBhvr>
                                    </p:animEffect>
                                    <p:set>
                                      <p:cBhvr>
                                        <p:cTn id="209" dur="1" fill="hold">
                                          <p:stCondLst>
                                            <p:cond delay="1999"/>
                                          </p:stCondLst>
                                        </p:cTn>
                                        <p:tgtEl>
                                          <p:spTgt spid="31">
                                            <p:txEl>
                                              <p:pRg st="0" end="0"/>
                                            </p:txEl>
                                          </p:spTgt>
                                        </p:tgtEl>
                                        <p:attrNameLst>
                                          <p:attrName>style.visibility</p:attrName>
                                        </p:attrNameLst>
                                      </p:cBhvr>
                                      <p:to>
                                        <p:strVal val="hidden"/>
                                      </p:to>
                                    </p:set>
                                  </p:childTnLst>
                                </p:cTn>
                              </p:par>
                              <p:par>
                                <p:cTn id="210" presetID="10" presetClass="exit" presetSubtype="0" fill="hold" grpId="1" nodeType="withEffect">
                                  <p:stCondLst>
                                    <p:cond delay="0"/>
                                  </p:stCondLst>
                                  <p:childTnLst>
                                    <p:animEffect transition="out" filter="fade">
                                      <p:cBhvr>
                                        <p:cTn id="211" dur="2000"/>
                                        <p:tgtEl>
                                          <p:spTgt spid="31">
                                            <p:bg/>
                                          </p:spTgt>
                                        </p:tgtEl>
                                      </p:cBhvr>
                                    </p:animEffect>
                                    <p:set>
                                      <p:cBhvr>
                                        <p:cTn id="212" dur="1" fill="hold">
                                          <p:stCondLst>
                                            <p:cond delay="1999"/>
                                          </p:stCondLst>
                                        </p:cTn>
                                        <p:tgtEl>
                                          <p:spTgt spid="31">
                                            <p:bg/>
                                          </p:spTgt>
                                        </p:tgtEl>
                                        <p:attrNameLst>
                                          <p:attrName>style.visibility</p:attrName>
                                        </p:attrNameLst>
                                      </p:cBhvr>
                                      <p:to>
                                        <p:strVal val="hidden"/>
                                      </p:to>
                                    </p:set>
                                  </p:childTnLst>
                                </p:cTn>
                              </p:par>
                              <p:par>
                                <p:cTn id="213" presetID="10" presetClass="exit" presetSubtype="0" fill="hold" grpId="1" nodeType="withEffect">
                                  <p:stCondLst>
                                    <p:cond delay="0"/>
                                  </p:stCondLst>
                                  <p:childTnLst>
                                    <p:animEffect transition="out" filter="fade">
                                      <p:cBhvr>
                                        <p:cTn id="214" dur="2000"/>
                                        <p:tgtEl>
                                          <p:spTgt spid="26">
                                            <p:txEl>
                                              <p:pRg st="0" end="0"/>
                                            </p:txEl>
                                          </p:spTgt>
                                        </p:tgtEl>
                                      </p:cBhvr>
                                    </p:animEffect>
                                    <p:set>
                                      <p:cBhvr>
                                        <p:cTn id="215" dur="1" fill="hold">
                                          <p:stCondLst>
                                            <p:cond delay="1999"/>
                                          </p:stCondLst>
                                        </p:cTn>
                                        <p:tgtEl>
                                          <p:spTgt spid="26">
                                            <p:txEl>
                                              <p:pRg st="0" end="0"/>
                                            </p:txEl>
                                          </p:spTgt>
                                        </p:tgtEl>
                                        <p:attrNameLst>
                                          <p:attrName>style.visibility</p:attrName>
                                        </p:attrNameLst>
                                      </p:cBhvr>
                                      <p:to>
                                        <p:strVal val="hidden"/>
                                      </p:to>
                                    </p:set>
                                  </p:childTnLst>
                                </p:cTn>
                              </p:par>
                              <p:par>
                                <p:cTn id="216" presetID="10" presetClass="exit" presetSubtype="0" fill="hold" grpId="1" nodeType="withEffect">
                                  <p:stCondLst>
                                    <p:cond delay="0"/>
                                  </p:stCondLst>
                                  <p:childTnLst>
                                    <p:animEffect transition="out" filter="fade">
                                      <p:cBhvr>
                                        <p:cTn id="217" dur="2000"/>
                                        <p:tgtEl>
                                          <p:spTgt spid="26">
                                            <p:bg/>
                                          </p:spTgt>
                                        </p:tgtEl>
                                      </p:cBhvr>
                                    </p:animEffect>
                                    <p:set>
                                      <p:cBhvr>
                                        <p:cTn id="218" dur="1" fill="hold">
                                          <p:stCondLst>
                                            <p:cond delay="1999"/>
                                          </p:stCondLst>
                                        </p:cTn>
                                        <p:tgtEl>
                                          <p:spTgt spid="26">
                                            <p:bg/>
                                          </p:spTgt>
                                        </p:tgtEl>
                                        <p:attrNameLst>
                                          <p:attrName>style.visibility</p:attrName>
                                        </p:attrNameLst>
                                      </p:cBhvr>
                                      <p:to>
                                        <p:strVal val="hidden"/>
                                      </p:to>
                                    </p:set>
                                  </p:childTnLst>
                                </p:cTn>
                              </p:par>
                              <p:par>
                                <p:cTn id="219" presetID="10" presetClass="exit" presetSubtype="0" fill="hold" grpId="1" nodeType="withEffect">
                                  <p:stCondLst>
                                    <p:cond delay="0"/>
                                  </p:stCondLst>
                                  <p:childTnLst>
                                    <p:animEffect transition="out" filter="fade">
                                      <p:cBhvr>
                                        <p:cTn id="220" dur="2000"/>
                                        <p:tgtEl>
                                          <p:spTgt spid="48">
                                            <p:txEl>
                                              <p:pRg st="0" end="0"/>
                                            </p:txEl>
                                          </p:spTgt>
                                        </p:tgtEl>
                                      </p:cBhvr>
                                    </p:animEffect>
                                    <p:set>
                                      <p:cBhvr>
                                        <p:cTn id="221" dur="1" fill="hold">
                                          <p:stCondLst>
                                            <p:cond delay="1999"/>
                                          </p:stCondLst>
                                        </p:cTn>
                                        <p:tgtEl>
                                          <p:spTgt spid="48">
                                            <p:txEl>
                                              <p:pRg st="0" end="0"/>
                                            </p:txEl>
                                          </p:spTgt>
                                        </p:tgtEl>
                                        <p:attrNameLst>
                                          <p:attrName>style.visibility</p:attrName>
                                        </p:attrNameLst>
                                      </p:cBhvr>
                                      <p:to>
                                        <p:strVal val="hidden"/>
                                      </p:to>
                                    </p:set>
                                  </p:childTnLst>
                                </p:cTn>
                              </p:par>
                              <p:par>
                                <p:cTn id="222" presetID="10" presetClass="exit" presetSubtype="0" fill="hold" grpId="1" nodeType="withEffect">
                                  <p:stCondLst>
                                    <p:cond delay="0"/>
                                  </p:stCondLst>
                                  <p:childTnLst>
                                    <p:animEffect transition="out" filter="fade">
                                      <p:cBhvr>
                                        <p:cTn id="223" dur="2000"/>
                                        <p:tgtEl>
                                          <p:spTgt spid="48">
                                            <p:bg/>
                                          </p:spTgt>
                                        </p:tgtEl>
                                      </p:cBhvr>
                                    </p:animEffect>
                                    <p:set>
                                      <p:cBhvr>
                                        <p:cTn id="224" dur="1" fill="hold">
                                          <p:stCondLst>
                                            <p:cond delay="1999"/>
                                          </p:stCondLst>
                                        </p:cTn>
                                        <p:tgtEl>
                                          <p:spTgt spid="48">
                                            <p:bg/>
                                          </p:spTgt>
                                        </p:tgtEl>
                                        <p:attrNameLst>
                                          <p:attrName>style.visibility</p:attrName>
                                        </p:attrNameLst>
                                      </p:cBhvr>
                                      <p:to>
                                        <p:strVal val="hidden"/>
                                      </p:to>
                                    </p:set>
                                  </p:childTnLst>
                                </p:cTn>
                              </p:par>
                              <p:par>
                                <p:cTn id="225" presetID="10" presetClass="exit" presetSubtype="0" fill="hold" grpId="1" nodeType="withEffect">
                                  <p:stCondLst>
                                    <p:cond delay="0"/>
                                  </p:stCondLst>
                                  <p:childTnLst>
                                    <p:animEffect transition="out" filter="fade">
                                      <p:cBhvr>
                                        <p:cTn id="226" dur="2000"/>
                                        <p:tgtEl>
                                          <p:spTgt spid="47"/>
                                        </p:tgtEl>
                                      </p:cBhvr>
                                    </p:animEffect>
                                    <p:set>
                                      <p:cBhvr>
                                        <p:cTn id="227" dur="1" fill="hold">
                                          <p:stCondLst>
                                            <p:cond delay="1999"/>
                                          </p:stCondLst>
                                        </p:cTn>
                                        <p:tgtEl>
                                          <p:spTgt spid="47"/>
                                        </p:tgtEl>
                                        <p:attrNameLst>
                                          <p:attrName>style.visibility</p:attrName>
                                        </p:attrNameLst>
                                      </p:cBhvr>
                                      <p:to>
                                        <p:strVal val="hidden"/>
                                      </p:to>
                                    </p:set>
                                  </p:childTnLst>
                                </p:cTn>
                              </p:par>
                              <p:par>
                                <p:cTn id="228" presetID="10" presetClass="exit" presetSubtype="0" fill="hold" grpId="1" nodeType="withEffect">
                                  <p:stCondLst>
                                    <p:cond delay="0"/>
                                  </p:stCondLst>
                                  <p:childTnLst>
                                    <p:animEffect transition="out" filter="fade">
                                      <p:cBhvr>
                                        <p:cTn id="229" dur="2000"/>
                                        <p:tgtEl>
                                          <p:spTgt spid="46"/>
                                        </p:tgtEl>
                                      </p:cBhvr>
                                    </p:animEffect>
                                    <p:set>
                                      <p:cBhvr>
                                        <p:cTn id="230" dur="1" fill="hold">
                                          <p:stCondLst>
                                            <p:cond delay="1999"/>
                                          </p:stCondLst>
                                        </p:cTn>
                                        <p:tgtEl>
                                          <p:spTgt spid="46"/>
                                        </p:tgtEl>
                                        <p:attrNameLst>
                                          <p:attrName>style.visibility</p:attrName>
                                        </p:attrNameLst>
                                      </p:cBhvr>
                                      <p:to>
                                        <p:strVal val="hidden"/>
                                      </p:to>
                                    </p:set>
                                  </p:childTnLst>
                                </p:cTn>
                              </p:par>
                              <p:par>
                                <p:cTn id="231" presetID="10" presetClass="exit" presetSubtype="0" fill="hold" grpId="1" nodeType="withEffect">
                                  <p:stCondLst>
                                    <p:cond delay="0"/>
                                  </p:stCondLst>
                                  <p:childTnLst>
                                    <p:animEffect transition="out" filter="fade">
                                      <p:cBhvr>
                                        <p:cTn id="232" dur="2000"/>
                                        <p:tgtEl>
                                          <p:spTgt spid="29"/>
                                        </p:tgtEl>
                                      </p:cBhvr>
                                    </p:animEffect>
                                    <p:set>
                                      <p:cBhvr>
                                        <p:cTn id="233" dur="1" fill="hold">
                                          <p:stCondLst>
                                            <p:cond delay="1999"/>
                                          </p:stCondLst>
                                        </p:cTn>
                                        <p:tgtEl>
                                          <p:spTgt spid="29"/>
                                        </p:tgtEl>
                                        <p:attrNameLst>
                                          <p:attrName>style.visibility</p:attrName>
                                        </p:attrNameLst>
                                      </p:cBhvr>
                                      <p:to>
                                        <p:strVal val="hidden"/>
                                      </p:to>
                                    </p:set>
                                  </p:childTnLst>
                                </p:cTn>
                              </p:par>
                              <p:par>
                                <p:cTn id="234" presetID="10" presetClass="exit" presetSubtype="0" fill="hold" grpId="1" nodeType="withEffect">
                                  <p:stCondLst>
                                    <p:cond delay="0"/>
                                  </p:stCondLst>
                                  <p:childTnLst>
                                    <p:animEffect transition="out" filter="fade">
                                      <p:cBhvr>
                                        <p:cTn id="235" dur="2000"/>
                                        <p:tgtEl>
                                          <p:spTgt spid="25"/>
                                        </p:tgtEl>
                                      </p:cBhvr>
                                    </p:animEffect>
                                    <p:set>
                                      <p:cBhvr>
                                        <p:cTn id="236" dur="1" fill="hold">
                                          <p:stCondLst>
                                            <p:cond delay="1999"/>
                                          </p:stCondLst>
                                        </p:cTn>
                                        <p:tgtEl>
                                          <p:spTgt spid="25"/>
                                        </p:tgtEl>
                                        <p:attrNameLst>
                                          <p:attrName>style.visibility</p:attrName>
                                        </p:attrNameLst>
                                      </p:cBhvr>
                                      <p:to>
                                        <p:strVal val="hidden"/>
                                      </p:to>
                                    </p:set>
                                  </p:childTnLst>
                                </p:cTn>
                              </p:par>
                              <p:par>
                                <p:cTn id="237" presetID="10" presetClass="exit" presetSubtype="0" fill="hold" nodeType="withEffect">
                                  <p:stCondLst>
                                    <p:cond delay="0"/>
                                  </p:stCondLst>
                                  <p:childTnLst>
                                    <p:animEffect transition="out" filter="fade">
                                      <p:cBhvr>
                                        <p:cTn id="238" dur="2000"/>
                                        <p:tgtEl>
                                          <p:spTgt spid="36"/>
                                        </p:tgtEl>
                                      </p:cBhvr>
                                    </p:animEffect>
                                    <p:set>
                                      <p:cBhvr>
                                        <p:cTn id="239" dur="1" fill="hold">
                                          <p:stCondLst>
                                            <p:cond delay="1999"/>
                                          </p:stCondLst>
                                        </p:cTn>
                                        <p:tgtEl>
                                          <p:spTgt spid="36"/>
                                        </p:tgtEl>
                                        <p:attrNameLst>
                                          <p:attrName>style.visibility</p:attrName>
                                        </p:attrNameLst>
                                      </p:cBhvr>
                                      <p:to>
                                        <p:strVal val="hidden"/>
                                      </p:to>
                                    </p:set>
                                  </p:childTnLst>
                                </p:cTn>
                              </p:par>
                              <p:par>
                                <p:cTn id="240" presetID="10" presetClass="exit" presetSubtype="0" fill="hold" grpId="1" nodeType="withEffect">
                                  <p:stCondLst>
                                    <p:cond delay="0"/>
                                  </p:stCondLst>
                                  <p:childTnLst>
                                    <p:animEffect transition="out" filter="fade">
                                      <p:cBhvr>
                                        <p:cTn id="241" dur="2000"/>
                                        <p:tgtEl>
                                          <p:spTgt spid="24"/>
                                        </p:tgtEl>
                                      </p:cBhvr>
                                    </p:animEffect>
                                    <p:set>
                                      <p:cBhvr>
                                        <p:cTn id="242" dur="1" fill="hold">
                                          <p:stCondLst>
                                            <p:cond delay="1999"/>
                                          </p:stCondLst>
                                        </p:cTn>
                                        <p:tgtEl>
                                          <p:spTgt spid="24"/>
                                        </p:tgtEl>
                                        <p:attrNameLst>
                                          <p:attrName>style.visibility</p:attrName>
                                        </p:attrNameLst>
                                      </p:cBhvr>
                                      <p:to>
                                        <p:strVal val="hidden"/>
                                      </p:to>
                                    </p:set>
                                  </p:childTnLst>
                                </p:cTn>
                              </p:par>
                              <p:par>
                                <p:cTn id="243" presetID="10" presetClass="exit" presetSubtype="0" fill="hold" nodeType="withEffect">
                                  <p:stCondLst>
                                    <p:cond delay="0"/>
                                  </p:stCondLst>
                                  <p:childTnLst>
                                    <p:animEffect transition="out" filter="fade">
                                      <p:cBhvr>
                                        <p:cTn id="244" dur="2000"/>
                                        <p:tgtEl>
                                          <p:spTgt spid="39"/>
                                        </p:tgtEl>
                                      </p:cBhvr>
                                    </p:animEffect>
                                    <p:set>
                                      <p:cBhvr>
                                        <p:cTn id="245" dur="1" fill="hold">
                                          <p:stCondLst>
                                            <p:cond delay="1999"/>
                                          </p:stCondLst>
                                        </p:cTn>
                                        <p:tgtEl>
                                          <p:spTgt spid="39"/>
                                        </p:tgtEl>
                                        <p:attrNameLst>
                                          <p:attrName>style.visibility</p:attrName>
                                        </p:attrNameLst>
                                      </p:cBhvr>
                                      <p:to>
                                        <p:strVal val="hidden"/>
                                      </p:to>
                                    </p:set>
                                  </p:childTnLst>
                                </p:cTn>
                              </p:par>
                              <p:par>
                                <p:cTn id="246" presetID="10" presetClass="exit" presetSubtype="0" fill="hold" nodeType="withEffect">
                                  <p:stCondLst>
                                    <p:cond delay="0"/>
                                  </p:stCondLst>
                                  <p:childTnLst>
                                    <p:animEffect transition="out" filter="fade">
                                      <p:cBhvr>
                                        <p:cTn id="247" dur="2000"/>
                                        <p:tgtEl>
                                          <p:spTgt spid="40"/>
                                        </p:tgtEl>
                                      </p:cBhvr>
                                    </p:animEffect>
                                    <p:set>
                                      <p:cBhvr>
                                        <p:cTn id="248" dur="1" fill="hold">
                                          <p:stCondLst>
                                            <p:cond delay="1999"/>
                                          </p:stCondLst>
                                        </p:cTn>
                                        <p:tgtEl>
                                          <p:spTgt spid="40"/>
                                        </p:tgtEl>
                                        <p:attrNameLst>
                                          <p:attrName>style.visibility</p:attrName>
                                        </p:attrNameLst>
                                      </p:cBhvr>
                                      <p:to>
                                        <p:strVal val="hidden"/>
                                      </p:to>
                                    </p:set>
                                  </p:childTnLst>
                                </p:cTn>
                              </p:par>
                              <p:par>
                                <p:cTn id="249" presetID="10" presetClass="exit" presetSubtype="0" fill="hold" grpId="1" nodeType="withEffect">
                                  <p:stCondLst>
                                    <p:cond delay="0"/>
                                  </p:stCondLst>
                                  <p:childTnLst>
                                    <p:animEffect transition="out" filter="fade">
                                      <p:cBhvr>
                                        <p:cTn id="250" dur="2000"/>
                                        <p:tgtEl>
                                          <p:spTgt spid="27"/>
                                        </p:tgtEl>
                                      </p:cBhvr>
                                    </p:animEffect>
                                    <p:set>
                                      <p:cBhvr>
                                        <p:cTn id="251" dur="1" fill="hold">
                                          <p:stCondLst>
                                            <p:cond delay="1999"/>
                                          </p:stCondLst>
                                        </p:cTn>
                                        <p:tgtEl>
                                          <p:spTgt spid="27"/>
                                        </p:tgtEl>
                                        <p:attrNameLst>
                                          <p:attrName>style.visibility</p:attrName>
                                        </p:attrNameLst>
                                      </p:cBhvr>
                                      <p:to>
                                        <p:strVal val="hidden"/>
                                      </p:to>
                                    </p:set>
                                  </p:childTnLst>
                                </p:cTn>
                              </p:par>
                              <p:par>
                                <p:cTn id="252" presetID="10" presetClass="exit" presetSubtype="0" fill="hold" nodeType="withEffect">
                                  <p:stCondLst>
                                    <p:cond delay="0"/>
                                  </p:stCondLst>
                                  <p:childTnLst>
                                    <p:animEffect transition="out" filter="fade">
                                      <p:cBhvr>
                                        <p:cTn id="253" dur="2000"/>
                                        <p:tgtEl>
                                          <p:spTgt spid="41"/>
                                        </p:tgtEl>
                                      </p:cBhvr>
                                    </p:animEffect>
                                    <p:set>
                                      <p:cBhvr>
                                        <p:cTn id="254" dur="1" fill="hold">
                                          <p:stCondLst>
                                            <p:cond delay="1999"/>
                                          </p:stCondLst>
                                        </p:cTn>
                                        <p:tgtEl>
                                          <p:spTgt spid="41"/>
                                        </p:tgtEl>
                                        <p:attrNameLst>
                                          <p:attrName>style.visibility</p:attrName>
                                        </p:attrNameLst>
                                      </p:cBhvr>
                                      <p:to>
                                        <p:strVal val="hidden"/>
                                      </p:to>
                                    </p:set>
                                  </p:childTnLst>
                                </p:cTn>
                              </p:par>
                              <p:par>
                                <p:cTn id="255" presetID="10" presetClass="exit" presetSubtype="0" fill="hold" nodeType="withEffect">
                                  <p:stCondLst>
                                    <p:cond delay="0"/>
                                  </p:stCondLst>
                                  <p:childTnLst>
                                    <p:animEffect transition="out" filter="fade">
                                      <p:cBhvr>
                                        <p:cTn id="256" dur="2000"/>
                                        <p:tgtEl>
                                          <p:spTgt spid="42"/>
                                        </p:tgtEl>
                                      </p:cBhvr>
                                    </p:animEffect>
                                    <p:set>
                                      <p:cBhvr>
                                        <p:cTn id="257" dur="1" fill="hold">
                                          <p:stCondLst>
                                            <p:cond delay="1999"/>
                                          </p:stCondLst>
                                        </p:cTn>
                                        <p:tgtEl>
                                          <p:spTgt spid="42"/>
                                        </p:tgtEl>
                                        <p:attrNameLst>
                                          <p:attrName>style.visibility</p:attrName>
                                        </p:attrNameLst>
                                      </p:cBhvr>
                                      <p:to>
                                        <p:strVal val="hidden"/>
                                      </p:to>
                                    </p:set>
                                  </p:childTnLst>
                                </p:cTn>
                              </p:par>
                              <p:par>
                                <p:cTn id="258" presetID="10" presetClass="exit" presetSubtype="0" fill="hold" nodeType="withEffect">
                                  <p:stCondLst>
                                    <p:cond delay="0"/>
                                  </p:stCondLst>
                                  <p:childTnLst>
                                    <p:animEffect transition="out" filter="fade">
                                      <p:cBhvr>
                                        <p:cTn id="259" dur="2000"/>
                                        <p:tgtEl>
                                          <p:spTgt spid="44"/>
                                        </p:tgtEl>
                                      </p:cBhvr>
                                    </p:animEffect>
                                    <p:set>
                                      <p:cBhvr>
                                        <p:cTn id="260" dur="1" fill="hold">
                                          <p:stCondLst>
                                            <p:cond delay="1999"/>
                                          </p:stCondLst>
                                        </p:cTn>
                                        <p:tgtEl>
                                          <p:spTgt spid="44"/>
                                        </p:tgtEl>
                                        <p:attrNameLst>
                                          <p:attrName>style.visibility</p:attrName>
                                        </p:attrNameLst>
                                      </p:cBhvr>
                                      <p:to>
                                        <p:strVal val="hidden"/>
                                      </p:to>
                                    </p:set>
                                  </p:childTnLst>
                                </p:cTn>
                              </p:par>
                              <p:par>
                                <p:cTn id="261" presetID="10" presetClass="exit" presetSubtype="0" fill="hold" nodeType="withEffect">
                                  <p:stCondLst>
                                    <p:cond delay="0"/>
                                  </p:stCondLst>
                                  <p:childTnLst>
                                    <p:animEffect transition="out" filter="fade">
                                      <p:cBhvr>
                                        <p:cTn id="262" dur="2000"/>
                                        <p:tgtEl>
                                          <p:spTgt spid="45"/>
                                        </p:tgtEl>
                                      </p:cBhvr>
                                    </p:animEffect>
                                    <p:set>
                                      <p:cBhvr>
                                        <p:cTn id="263" dur="1" fill="hold">
                                          <p:stCondLst>
                                            <p:cond delay="1999"/>
                                          </p:stCondLst>
                                        </p:cTn>
                                        <p:tgtEl>
                                          <p:spTgt spid="45"/>
                                        </p:tgtEl>
                                        <p:attrNameLst>
                                          <p:attrName>style.visibility</p:attrName>
                                        </p:attrNameLst>
                                      </p:cBhvr>
                                      <p:to>
                                        <p:strVal val="hidden"/>
                                      </p:to>
                                    </p:set>
                                  </p:childTnLst>
                                </p:cTn>
                              </p:par>
                              <p:par>
                                <p:cTn id="264" presetID="10" presetClass="exit" presetSubtype="0" fill="hold" nodeType="withEffect">
                                  <p:stCondLst>
                                    <p:cond delay="0"/>
                                  </p:stCondLst>
                                  <p:childTnLst>
                                    <p:animEffect transition="out" filter="fade">
                                      <p:cBhvr>
                                        <p:cTn id="265" dur="2000"/>
                                        <p:tgtEl>
                                          <p:spTgt spid="43"/>
                                        </p:tgtEl>
                                      </p:cBhvr>
                                    </p:animEffect>
                                    <p:set>
                                      <p:cBhvr>
                                        <p:cTn id="266" dur="1" fill="hold">
                                          <p:stCondLst>
                                            <p:cond delay="1999"/>
                                          </p:stCondLst>
                                        </p:cTn>
                                        <p:tgtEl>
                                          <p:spTgt spid="43"/>
                                        </p:tgtEl>
                                        <p:attrNameLst>
                                          <p:attrName>style.visibility</p:attrName>
                                        </p:attrNameLst>
                                      </p:cBhvr>
                                      <p:to>
                                        <p:strVal val="hidden"/>
                                      </p:to>
                                    </p:set>
                                  </p:childTnLst>
                                </p:cTn>
                              </p:par>
                              <p:par>
                                <p:cTn id="267" presetID="10" presetClass="exit" presetSubtype="0" fill="hold" nodeType="withEffect">
                                  <p:stCondLst>
                                    <p:cond delay="0"/>
                                  </p:stCondLst>
                                  <p:childTnLst>
                                    <p:animEffect transition="out" filter="fade">
                                      <p:cBhvr>
                                        <p:cTn id="268" dur="2000"/>
                                        <p:tgtEl>
                                          <p:spTgt spid="38"/>
                                        </p:tgtEl>
                                      </p:cBhvr>
                                    </p:animEffect>
                                    <p:set>
                                      <p:cBhvr>
                                        <p:cTn id="269" dur="1" fill="hold">
                                          <p:stCondLst>
                                            <p:cond delay="1999"/>
                                          </p:stCondLst>
                                        </p:cTn>
                                        <p:tgtEl>
                                          <p:spTgt spid="38"/>
                                        </p:tgtEl>
                                        <p:attrNameLst>
                                          <p:attrName>style.visibility</p:attrName>
                                        </p:attrNameLst>
                                      </p:cBhvr>
                                      <p:to>
                                        <p:strVal val="hidden"/>
                                      </p:to>
                                    </p:set>
                                  </p:childTnLst>
                                </p:cTn>
                              </p:par>
                              <p:par>
                                <p:cTn id="270" presetID="10" presetClass="exit" presetSubtype="0" fill="hold" nodeType="withEffect">
                                  <p:stCondLst>
                                    <p:cond delay="0"/>
                                  </p:stCondLst>
                                  <p:childTnLst>
                                    <p:animEffect transition="out" filter="fade">
                                      <p:cBhvr>
                                        <p:cTn id="271" dur="2000"/>
                                        <p:tgtEl>
                                          <p:spTgt spid="37"/>
                                        </p:tgtEl>
                                      </p:cBhvr>
                                    </p:animEffect>
                                    <p:set>
                                      <p:cBhvr>
                                        <p:cTn id="272" dur="1" fill="hold">
                                          <p:stCondLst>
                                            <p:cond delay="1999"/>
                                          </p:stCondLst>
                                        </p:cTn>
                                        <p:tgtEl>
                                          <p:spTgt spid="37"/>
                                        </p:tgtEl>
                                        <p:attrNameLst>
                                          <p:attrName>style.visibility</p:attrName>
                                        </p:attrNameLst>
                                      </p:cBhvr>
                                      <p:to>
                                        <p:strVal val="hidden"/>
                                      </p:to>
                                    </p:set>
                                  </p:childTnLst>
                                </p:cTn>
                              </p:par>
                              <p:par>
                                <p:cTn id="273" presetID="10" presetClass="exit" presetSubtype="0" fill="hold" grpId="1" nodeType="withEffect">
                                  <p:stCondLst>
                                    <p:cond delay="0"/>
                                  </p:stCondLst>
                                  <p:childTnLst>
                                    <p:animEffect transition="out" filter="fade">
                                      <p:cBhvr>
                                        <p:cTn id="274" dur="2000"/>
                                        <p:tgtEl>
                                          <p:spTgt spid="23">
                                            <p:txEl>
                                              <p:pRg st="0" end="0"/>
                                            </p:txEl>
                                          </p:spTgt>
                                        </p:tgtEl>
                                      </p:cBhvr>
                                    </p:animEffect>
                                    <p:set>
                                      <p:cBhvr>
                                        <p:cTn id="275" dur="1" fill="hold">
                                          <p:stCondLst>
                                            <p:cond delay="1999"/>
                                          </p:stCondLst>
                                        </p:cTn>
                                        <p:tgtEl>
                                          <p:spTgt spid="23">
                                            <p:txEl>
                                              <p:pRg st="0" end="0"/>
                                            </p:txEl>
                                          </p:spTgt>
                                        </p:tgtEl>
                                        <p:attrNameLst>
                                          <p:attrName>style.visibility</p:attrName>
                                        </p:attrNameLst>
                                      </p:cBhvr>
                                      <p:to>
                                        <p:strVal val="hidden"/>
                                      </p:to>
                                    </p:set>
                                  </p:childTnLst>
                                </p:cTn>
                              </p:par>
                              <p:par>
                                <p:cTn id="276" presetID="10" presetClass="exit" presetSubtype="0" fill="hold" grpId="1" nodeType="withEffect">
                                  <p:stCondLst>
                                    <p:cond delay="0"/>
                                  </p:stCondLst>
                                  <p:childTnLst>
                                    <p:animEffect transition="out" filter="fade">
                                      <p:cBhvr>
                                        <p:cTn id="277" dur="2000"/>
                                        <p:tgtEl>
                                          <p:spTgt spid="23">
                                            <p:bg/>
                                          </p:spTgt>
                                        </p:tgtEl>
                                      </p:cBhvr>
                                    </p:animEffect>
                                    <p:set>
                                      <p:cBhvr>
                                        <p:cTn id="278" dur="1" fill="hold">
                                          <p:stCondLst>
                                            <p:cond delay="1999"/>
                                          </p:stCondLst>
                                        </p:cTn>
                                        <p:tgtEl>
                                          <p:spTgt spid="23">
                                            <p:bg/>
                                          </p:spTgt>
                                        </p:tgtEl>
                                        <p:attrNameLst>
                                          <p:attrName>style.visibility</p:attrName>
                                        </p:attrNameLst>
                                      </p:cBhvr>
                                      <p:to>
                                        <p:strVal val="hidden"/>
                                      </p:to>
                                    </p:set>
                                  </p:childTnLst>
                                </p:cTn>
                              </p:par>
                              <p:par>
                                <p:cTn id="279" presetID="10" presetClass="exit" presetSubtype="0" fill="hold" grpId="1" nodeType="withEffect">
                                  <p:stCondLst>
                                    <p:cond delay="0"/>
                                  </p:stCondLst>
                                  <p:childTnLst>
                                    <p:animEffect transition="out" filter="fade">
                                      <p:cBhvr>
                                        <p:cTn id="280" dur="2000"/>
                                        <p:tgtEl>
                                          <p:spTgt spid="22">
                                            <p:txEl>
                                              <p:pRg st="0" end="0"/>
                                            </p:txEl>
                                          </p:spTgt>
                                        </p:tgtEl>
                                      </p:cBhvr>
                                    </p:animEffect>
                                    <p:set>
                                      <p:cBhvr>
                                        <p:cTn id="281" dur="1" fill="hold">
                                          <p:stCondLst>
                                            <p:cond delay="1999"/>
                                          </p:stCondLst>
                                        </p:cTn>
                                        <p:tgtEl>
                                          <p:spTgt spid="22">
                                            <p:txEl>
                                              <p:pRg st="0" end="0"/>
                                            </p:txEl>
                                          </p:spTgt>
                                        </p:tgtEl>
                                        <p:attrNameLst>
                                          <p:attrName>style.visibility</p:attrName>
                                        </p:attrNameLst>
                                      </p:cBhvr>
                                      <p:to>
                                        <p:strVal val="hidden"/>
                                      </p:to>
                                    </p:set>
                                  </p:childTnLst>
                                </p:cTn>
                              </p:par>
                              <p:par>
                                <p:cTn id="282" presetID="10" presetClass="exit" presetSubtype="0" fill="hold" grpId="1" nodeType="withEffect">
                                  <p:stCondLst>
                                    <p:cond delay="0"/>
                                  </p:stCondLst>
                                  <p:childTnLst>
                                    <p:animEffect transition="out" filter="fade">
                                      <p:cBhvr>
                                        <p:cTn id="283" dur="2000"/>
                                        <p:tgtEl>
                                          <p:spTgt spid="22">
                                            <p:bg/>
                                          </p:spTgt>
                                        </p:tgtEl>
                                      </p:cBhvr>
                                    </p:animEffect>
                                    <p:set>
                                      <p:cBhvr>
                                        <p:cTn id="284" dur="1" fill="hold">
                                          <p:stCondLst>
                                            <p:cond delay="1999"/>
                                          </p:stCondLst>
                                        </p:cTn>
                                        <p:tgtEl>
                                          <p:spTgt spid="22">
                                            <p:bg/>
                                          </p:spTgt>
                                        </p:tgtEl>
                                        <p:attrNameLst>
                                          <p:attrName>style.visibility</p:attrName>
                                        </p:attrNameLst>
                                      </p:cBhvr>
                                      <p:to>
                                        <p:strVal val="hidden"/>
                                      </p:to>
                                    </p:set>
                                  </p:childTnLst>
                                </p:cTn>
                              </p:par>
                              <p:par>
                                <p:cTn id="285" presetID="10" presetClass="exit" presetSubtype="0" fill="hold" grpId="1" nodeType="withEffect">
                                  <p:stCondLst>
                                    <p:cond delay="0"/>
                                  </p:stCondLst>
                                  <p:childTnLst>
                                    <p:animEffect transition="out" filter="fade">
                                      <p:cBhvr>
                                        <p:cTn id="286" dur="2000"/>
                                        <p:tgtEl>
                                          <p:spTgt spid="21">
                                            <p:txEl>
                                              <p:pRg st="0" end="0"/>
                                            </p:txEl>
                                          </p:spTgt>
                                        </p:tgtEl>
                                      </p:cBhvr>
                                    </p:animEffect>
                                    <p:set>
                                      <p:cBhvr>
                                        <p:cTn id="287" dur="1" fill="hold">
                                          <p:stCondLst>
                                            <p:cond delay="1999"/>
                                          </p:stCondLst>
                                        </p:cTn>
                                        <p:tgtEl>
                                          <p:spTgt spid="21">
                                            <p:txEl>
                                              <p:pRg st="0" end="0"/>
                                            </p:txEl>
                                          </p:spTgt>
                                        </p:tgtEl>
                                        <p:attrNameLst>
                                          <p:attrName>style.visibility</p:attrName>
                                        </p:attrNameLst>
                                      </p:cBhvr>
                                      <p:to>
                                        <p:strVal val="hidden"/>
                                      </p:to>
                                    </p:set>
                                  </p:childTnLst>
                                </p:cTn>
                              </p:par>
                              <p:par>
                                <p:cTn id="288" presetID="10" presetClass="exit" presetSubtype="0" fill="hold" grpId="1" nodeType="withEffect">
                                  <p:stCondLst>
                                    <p:cond delay="0"/>
                                  </p:stCondLst>
                                  <p:childTnLst>
                                    <p:animEffect transition="out" filter="fade">
                                      <p:cBhvr>
                                        <p:cTn id="289" dur="2000"/>
                                        <p:tgtEl>
                                          <p:spTgt spid="21">
                                            <p:bg/>
                                          </p:spTgt>
                                        </p:tgtEl>
                                      </p:cBhvr>
                                    </p:animEffect>
                                    <p:set>
                                      <p:cBhvr>
                                        <p:cTn id="290" dur="1" fill="hold">
                                          <p:stCondLst>
                                            <p:cond delay="1999"/>
                                          </p:stCondLst>
                                        </p:cTn>
                                        <p:tgtEl>
                                          <p:spTgt spid="21">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3" grpId="2" animBg="1"/>
      <p:bldP spid="20" grpId="0" animBg="1"/>
      <p:bldP spid="21" grpId="0" build="allAtOnce" animBg="1"/>
      <p:bldP spid="21" grpId="1" build="allAtOnce" animBg="1"/>
      <p:bldP spid="22" grpId="0" build="allAtOnce" animBg="1"/>
      <p:bldP spid="22" grpId="1" build="allAtOnce" animBg="1"/>
      <p:bldP spid="23" grpId="0" build="allAtOnce" animBg="1"/>
      <p:bldP spid="23" grpId="1" build="allAtOnce" animBg="1"/>
      <p:bldP spid="24" grpId="0" animBg="1"/>
      <p:bldP spid="24" grpId="1" animBg="1"/>
      <p:bldP spid="25" grpId="0" animBg="1"/>
      <p:bldP spid="25" grpId="1" animBg="1"/>
      <p:bldP spid="26" grpId="0" build="allAtOnce" animBg="1"/>
      <p:bldP spid="26" grpId="1" build="allAtOnce" animBg="1"/>
      <p:bldP spid="27" grpId="0" animBg="1"/>
      <p:bldP spid="27" grpId="1" animBg="1"/>
      <p:bldP spid="29" grpId="0" animBg="1"/>
      <p:bldP spid="29" grpId="1" animBg="1"/>
      <p:bldP spid="31" grpId="0" build="allAtOnce" animBg="1"/>
      <p:bldP spid="31" grpId="1" build="allAtOnce" animBg="1"/>
      <p:bldP spid="46" grpId="0" animBg="1"/>
      <p:bldP spid="46" grpId="1" animBg="1"/>
      <p:bldP spid="47" grpId="0" animBg="1"/>
      <p:bldP spid="47" grpId="1" animBg="1"/>
      <p:bldP spid="48" grpId="0" build="allAtOnce" animBg="1"/>
      <p:bldP spid="48" grpId="1" build="allAtOnce"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Des architectures spécifiques</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26</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buNone/>
            </a:pPr>
            <a:r>
              <a:rPr lang="fr-FR" b="1" dirty="0" smtClean="0"/>
              <a:t>Architecture d’Agent </a:t>
            </a:r>
            <a:r>
              <a:rPr lang="fr-FR" b="1" dirty="0" smtClean="0"/>
              <a:t>Temps Réel</a:t>
            </a:r>
            <a:endParaRPr lang="fr-FR" b="1" dirty="0" smtClean="0"/>
          </a:p>
          <a:p>
            <a:pPr marL="539750" indent="-352425" algn="just">
              <a:buNone/>
            </a:pPr>
            <a:r>
              <a:rPr lang="fr-FR" b="1" dirty="0" smtClean="0"/>
              <a:t>ARTIS</a:t>
            </a:r>
            <a:endParaRPr lang="fr-FR" b="1" dirty="0" smtClean="0"/>
          </a:p>
          <a:p>
            <a:pPr marL="539750" indent="-352425" algn="just"/>
            <a:r>
              <a:rPr lang="fr-FR" dirty="0" smtClean="0"/>
              <a:t>AA = (U</a:t>
            </a:r>
            <a:r>
              <a:rPr lang="fr-FR" baseline="-25000" dirty="0" smtClean="0"/>
              <a:t>AIA</a:t>
            </a:r>
            <a:r>
              <a:rPr lang="fr-FR" dirty="0" smtClean="0"/>
              <a:t>, </a:t>
            </a:r>
            <a:r>
              <a:rPr lang="fr-FR" dirty="0" err="1" smtClean="0"/>
              <a:t>f</a:t>
            </a:r>
            <a:r>
              <a:rPr lang="fr-FR" baseline="-25000" dirty="0" err="1" smtClean="0"/>
              <a:t>AIA</a:t>
            </a:r>
            <a:r>
              <a:rPr lang="fr-FR" dirty="0" smtClean="0"/>
              <a:t>, B</a:t>
            </a:r>
            <a:r>
              <a:rPr lang="fr-FR" dirty="0" smtClean="0"/>
              <a:t>)</a:t>
            </a:r>
          </a:p>
          <a:p>
            <a:pPr marL="539750" indent="-352425" algn="just"/>
            <a:r>
              <a:rPr lang="fr-FR" dirty="0" smtClean="0"/>
              <a:t>In-agent = (B</a:t>
            </a:r>
            <a:r>
              <a:rPr lang="fr-FR" baseline="-25000" dirty="0" smtClean="0"/>
              <a:t>AIA</a:t>
            </a:r>
            <a:r>
              <a:rPr lang="fr-FR" dirty="0" smtClean="0"/>
              <a:t>, </a:t>
            </a:r>
            <a:r>
              <a:rPr lang="fr-FR" dirty="0" err="1" smtClean="0"/>
              <a:t>L</a:t>
            </a:r>
            <a:r>
              <a:rPr lang="fr-FR" baseline="-25000" dirty="0" err="1" smtClean="0"/>
              <a:t>r</a:t>
            </a:r>
            <a:r>
              <a:rPr lang="fr-FR" dirty="0" smtClean="0"/>
              <a:t>, </a:t>
            </a:r>
            <a:r>
              <a:rPr lang="fr-FR" dirty="0" err="1" smtClean="0"/>
              <a:t>f</a:t>
            </a:r>
            <a:r>
              <a:rPr lang="fr-FR" baseline="-25000" dirty="0" err="1" smtClean="0"/>
              <a:t>r</a:t>
            </a:r>
            <a:r>
              <a:rPr lang="fr-FR" dirty="0" smtClean="0"/>
              <a:t>, </a:t>
            </a:r>
            <a:r>
              <a:rPr lang="fr-FR" dirty="0" err="1" smtClean="0"/>
              <a:t>L</a:t>
            </a:r>
            <a:r>
              <a:rPr lang="fr-FR" baseline="-25000" dirty="0" err="1" smtClean="0"/>
              <a:t>c</a:t>
            </a:r>
            <a:r>
              <a:rPr lang="fr-FR" dirty="0" err="1" smtClean="0"/>
              <a:t>,f</a:t>
            </a:r>
            <a:r>
              <a:rPr lang="fr-FR" baseline="-25000" dirty="0" err="1" smtClean="0"/>
              <a:t>c</a:t>
            </a:r>
            <a:r>
              <a:rPr lang="fr-FR" dirty="0" smtClean="0"/>
              <a:t>, D, T</a:t>
            </a:r>
            <a:r>
              <a:rPr lang="fr-FR" dirty="0" smtClean="0"/>
              <a:t>)</a:t>
            </a:r>
          </a:p>
          <a:p>
            <a:pPr marL="539750" indent="-352425" algn="just">
              <a:buNone/>
            </a:pPr>
            <a:endParaRPr lang="fr-FR" dirty="0" smtClean="0"/>
          </a:p>
        </p:txBody>
      </p:sp>
      <p:pic>
        <p:nvPicPr>
          <p:cNvPr id="6" name="Image 5" descr="Sans titre3.bmp"/>
          <p:cNvPicPr/>
          <p:nvPr/>
        </p:nvPicPr>
        <p:blipFill>
          <a:blip r:embed="rId2"/>
          <a:srcRect/>
          <a:stretch>
            <a:fillRect/>
          </a:stretch>
        </p:blipFill>
        <p:spPr bwMode="auto">
          <a:xfrm>
            <a:off x="714348" y="3071810"/>
            <a:ext cx="7715303" cy="303372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p:cTn id="7"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 calcmode="lin" valueType="num">
                                      <p:cBhvr>
                                        <p:cTn id="14"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Meta-Modèles</a:t>
            </a:r>
            <a:endParaRPr lang="fr-FR" sz="3600" b="1" dirty="0" smtClean="0">
              <a:solidFill>
                <a:schemeClr val="tx1"/>
              </a:solidFill>
            </a:endParaRP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27</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marL="539750" indent="-352425" algn="just"/>
            <a:r>
              <a:rPr lang="fr-FR" dirty="0" smtClean="0"/>
              <a:t>Méta-modèle </a:t>
            </a:r>
            <a:r>
              <a:rPr lang="fr-FR" dirty="0" smtClean="0">
                <a:sym typeface="Wingdings" pitchFamily="2" charset="2"/>
              </a:rPr>
              <a:t> Un modèle des modèles (identification des concepts nécessaire pour décrire un modèle)</a:t>
            </a:r>
          </a:p>
          <a:p>
            <a:pPr marL="539750" indent="-352425" algn="just"/>
            <a:r>
              <a:rPr lang="fr-FR" dirty="0" smtClean="0">
                <a:sym typeface="Wingdings" pitchFamily="2" charset="2"/>
              </a:rPr>
              <a:t>Le modèle FAML est un modèle générique</a:t>
            </a:r>
          </a:p>
          <a:p>
            <a:pPr marL="539750" indent="-352425" algn="just"/>
            <a:r>
              <a:rPr lang="fr-FR" dirty="0" smtClean="0">
                <a:sym typeface="Wingdings" pitchFamily="2" charset="2"/>
              </a:rPr>
              <a:t>Le modèle FAML a été développé par l’analyse ascendante et descendante</a:t>
            </a:r>
          </a:p>
          <a:p>
            <a:pPr marL="539750" indent="-352425" algn="just"/>
            <a:endParaRPr lang="fr-FR" dirty="0" smtClean="0">
              <a:sym typeface="Wingdings" pitchFamily="2" charset="2"/>
            </a:endParaRPr>
          </a:p>
          <a:p>
            <a:pPr marL="539750" indent="-352425" algn="just"/>
            <a:endParaRPr lang="fr-FR" dirty="0" smtClean="0"/>
          </a:p>
          <a:p>
            <a:pPr marL="539750" indent="-352425" algn="just"/>
            <a:endParaRPr lang="fr-FR" dirty="0" smtClean="0"/>
          </a:p>
        </p:txBody>
      </p:sp>
      <p:graphicFrame>
        <p:nvGraphicFramePr>
          <p:cNvPr id="6" name="Tableau 5"/>
          <p:cNvGraphicFramePr>
            <a:graphicFrameLocks noGrp="1"/>
          </p:cNvGraphicFramePr>
          <p:nvPr/>
        </p:nvGraphicFramePr>
        <p:xfrm>
          <a:off x="1785918" y="3571876"/>
          <a:ext cx="6096000" cy="2428893"/>
        </p:xfrm>
        <a:graphic>
          <a:graphicData uri="http://schemas.openxmlformats.org/drawingml/2006/table">
            <a:tbl>
              <a:tblPr firstRow="1" bandRow="1">
                <a:tableStyleId>{5C22544A-7EE6-4342-B048-85BDC9FD1C3A}</a:tableStyleId>
              </a:tblPr>
              <a:tblGrid>
                <a:gridCol w="2032000"/>
                <a:gridCol w="2032000"/>
                <a:gridCol w="2032000"/>
              </a:tblGrid>
              <a:tr h="809631">
                <a:tc>
                  <a:txBody>
                    <a:bodyPr/>
                    <a:lstStyle/>
                    <a:p>
                      <a:endParaRPr lang="fr-FR" dirty="0"/>
                    </a:p>
                  </a:txBody>
                  <a:tcPr/>
                </a:tc>
                <a:tc>
                  <a:txBody>
                    <a:bodyPr/>
                    <a:lstStyle/>
                    <a:p>
                      <a:pPr algn="ctr"/>
                      <a:r>
                        <a:rPr lang="fr-FR" sz="2800" dirty="0" smtClean="0">
                          <a:solidFill>
                            <a:schemeClr val="tx1"/>
                          </a:solidFill>
                        </a:rPr>
                        <a:t>Agent</a:t>
                      </a:r>
                      <a:endParaRPr lang="fr-FR" sz="2800" dirty="0">
                        <a:solidFill>
                          <a:schemeClr val="tx1"/>
                        </a:solidFill>
                      </a:endParaRPr>
                    </a:p>
                  </a:txBody>
                  <a:tcPr/>
                </a:tc>
                <a:tc>
                  <a:txBody>
                    <a:bodyPr/>
                    <a:lstStyle/>
                    <a:p>
                      <a:pPr marL="0" algn="ctr" rtl="0" eaLnBrk="1" latinLnBrk="0" hangingPunct="1"/>
                      <a:r>
                        <a:rPr kumimoji="0" lang="fr-FR" sz="2800" b="1" kern="1200" dirty="0" smtClean="0">
                          <a:solidFill>
                            <a:schemeClr val="tx1"/>
                          </a:solidFill>
                          <a:latin typeface="+mn-lt"/>
                          <a:ea typeface="+mn-ea"/>
                          <a:cs typeface="+mn-cs"/>
                        </a:rPr>
                        <a:t>Système</a:t>
                      </a:r>
                    </a:p>
                  </a:txBody>
                  <a:tcPr/>
                </a:tc>
              </a:tr>
              <a:tr h="809631">
                <a:tc>
                  <a:txBody>
                    <a:bodyPr/>
                    <a:lstStyle/>
                    <a:p>
                      <a:pPr algn="ctr"/>
                      <a:r>
                        <a:rPr kumimoji="0" lang="fr-FR" sz="2800" b="1" kern="1200" dirty="0" smtClean="0">
                          <a:solidFill>
                            <a:schemeClr val="tx1"/>
                          </a:solidFill>
                          <a:latin typeface="+mn-lt"/>
                          <a:ea typeface="+mn-ea"/>
                          <a:cs typeface="+mn-cs"/>
                        </a:rPr>
                        <a:t>Design time</a:t>
                      </a:r>
                    </a:p>
                  </a:txBody>
                  <a:tcPr/>
                </a:tc>
                <a:tc>
                  <a:txBody>
                    <a:bodyPr/>
                    <a:lstStyle/>
                    <a:p>
                      <a:pPr algn="ctr"/>
                      <a:r>
                        <a:rPr lang="fr-FR" dirty="0" smtClean="0"/>
                        <a:t>Agent durant la conception</a:t>
                      </a:r>
                      <a:endParaRPr lang="fr-FR" dirty="0"/>
                    </a:p>
                  </a:txBody>
                  <a:tcPr/>
                </a:tc>
                <a:tc>
                  <a:txBody>
                    <a:bodyPr/>
                    <a:lstStyle/>
                    <a:p>
                      <a:pPr algn="ctr"/>
                      <a:r>
                        <a:rPr lang="fr-FR" dirty="0" smtClean="0"/>
                        <a:t>SMA durant la conception</a:t>
                      </a:r>
                      <a:endParaRPr lang="fr-FR" dirty="0"/>
                    </a:p>
                  </a:txBody>
                  <a:tcPr/>
                </a:tc>
              </a:tr>
              <a:tr h="809631">
                <a:tc>
                  <a:txBody>
                    <a:bodyPr/>
                    <a:lstStyle/>
                    <a:p>
                      <a:pPr marL="0" algn="ctr" rtl="0" eaLnBrk="1" latinLnBrk="0" hangingPunct="1"/>
                      <a:r>
                        <a:rPr kumimoji="0" lang="fr-FR" sz="2800" b="1" kern="1200" dirty="0" err="1" smtClean="0">
                          <a:solidFill>
                            <a:schemeClr val="tx1"/>
                          </a:solidFill>
                          <a:latin typeface="+mn-lt"/>
                          <a:ea typeface="+mn-ea"/>
                          <a:cs typeface="+mn-cs"/>
                        </a:rPr>
                        <a:t>Run</a:t>
                      </a:r>
                      <a:r>
                        <a:rPr kumimoji="0" lang="fr-FR" sz="2800" b="1" kern="1200" dirty="0" smtClean="0">
                          <a:solidFill>
                            <a:schemeClr val="tx1"/>
                          </a:solidFill>
                          <a:latin typeface="+mn-lt"/>
                          <a:ea typeface="+mn-ea"/>
                          <a:cs typeface="+mn-cs"/>
                        </a:rPr>
                        <a:t> Time</a:t>
                      </a:r>
                    </a:p>
                  </a:txBody>
                  <a:tcPr/>
                </a:tc>
                <a:tc>
                  <a:txBody>
                    <a:bodyPr/>
                    <a:lstStyle/>
                    <a:p>
                      <a:pPr algn="ctr"/>
                      <a:r>
                        <a:rPr lang="fr-FR" dirty="0" smtClean="0"/>
                        <a:t>Agent durant l’exécution</a:t>
                      </a:r>
                      <a:endParaRPr lang="fr-FR" dirty="0"/>
                    </a:p>
                  </a:txBody>
                  <a:tcPr/>
                </a:tc>
                <a:tc>
                  <a:txBody>
                    <a:bodyPr/>
                    <a:lstStyle/>
                    <a:p>
                      <a:pPr algn="ctr"/>
                      <a:r>
                        <a:rPr lang="fr-FR" dirty="0" smtClean="0"/>
                        <a:t>SMA durant l’exécution</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strVal val="#ppt_w*0.70"/>
                                          </p:val>
                                        </p:tav>
                                        <p:tav tm="100000">
                                          <p:val>
                                            <p:strVal val="#ppt_w"/>
                                          </p:val>
                                        </p:tav>
                                      </p:tavLst>
                                    </p:anim>
                                    <p:anim calcmode="lin" valueType="num">
                                      <p:cBhvr>
                                        <p:cTn id="29" dur="1000" fill="hold"/>
                                        <p:tgtEl>
                                          <p:spTgt spid="6"/>
                                        </p:tgtEl>
                                        <p:attrNameLst>
                                          <p:attrName>ppt_h</p:attrName>
                                        </p:attrNameLst>
                                      </p:cBhvr>
                                      <p:tavLst>
                                        <p:tav tm="0">
                                          <p:val>
                                            <p:strVal val="#ppt_h"/>
                                          </p:val>
                                        </p:tav>
                                        <p:tav tm="100000">
                                          <p:val>
                                            <p:strVal val="#ppt_h"/>
                                          </p:val>
                                        </p:tav>
                                      </p:tavLst>
                                    </p:anim>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Meta-Modèles</a:t>
            </a:r>
            <a:endParaRPr lang="fr-FR" sz="3600" b="1" dirty="0" smtClean="0">
              <a:solidFill>
                <a:schemeClr val="tx1"/>
              </a:solidFill>
            </a:endParaRP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28</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r>
              <a:rPr lang="fr-FR" b="1" dirty="0" smtClean="0">
                <a:sym typeface="Wingdings" pitchFamily="2" charset="2"/>
              </a:rPr>
              <a:t>FAML (</a:t>
            </a:r>
            <a:r>
              <a:rPr lang="fr-FR" b="1" dirty="0" smtClean="0"/>
              <a:t>FAME </a:t>
            </a:r>
            <a:r>
              <a:rPr lang="fr-FR" b="1" dirty="0" smtClean="0"/>
              <a:t>Agent-</a:t>
            </a:r>
            <a:r>
              <a:rPr lang="fr-FR" b="1" dirty="0" err="1" smtClean="0"/>
              <a:t>oriented</a:t>
            </a:r>
            <a:r>
              <a:rPr lang="fr-FR" b="1" dirty="0" smtClean="0"/>
              <a:t> </a:t>
            </a:r>
            <a:r>
              <a:rPr lang="fr-FR" b="1" dirty="0" err="1" smtClean="0"/>
              <a:t>modeling</a:t>
            </a:r>
            <a:r>
              <a:rPr lang="fr-FR" b="1" dirty="0" smtClean="0"/>
              <a:t> </a:t>
            </a:r>
            <a:r>
              <a:rPr lang="fr-FR" b="1" dirty="0" err="1" smtClean="0"/>
              <a:t>Language</a:t>
            </a:r>
            <a:r>
              <a:rPr lang="fr-FR" b="1" dirty="0" smtClean="0"/>
              <a:t>) </a:t>
            </a:r>
            <a:endParaRPr lang="fr-FR" b="1" dirty="0" smtClean="0">
              <a:sym typeface="Wingdings" pitchFamily="2" charset="2"/>
            </a:endParaRPr>
          </a:p>
          <a:p>
            <a:pPr marL="539750" indent="-352425" algn="just">
              <a:buNone/>
            </a:pPr>
            <a:endParaRPr lang="fr-FR" dirty="0" smtClean="0"/>
          </a:p>
          <a:p>
            <a:pPr marL="539750" indent="-352425" algn="just"/>
            <a:endParaRPr lang="fr-FR" dirty="0" smtClean="0"/>
          </a:p>
        </p:txBody>
      </p:sp>
      <p:pic>
        <p:nvPicPr>
          <p:cNvPr id="9" name="Image 8" descr="FAML Conception Agent.bmp"/>
          <p:cNvPicPr>
            <a:picLocks noChangeAspect="1"/>
          </p:cNvPicPr>
          <p:nvPr/>
        </p:nvPicPr>
        <p:blipFill>
          <a:blip r:embed="rId3"/>
          <a:stretch>
            <a:fillRect/>
          </a:stretch>
        </p:blipFill>
        <p:spPr>
          <a:xfrm>
            <a:off x="942975" y="1714488"/>
            <a:ext cx="7258050" cy="4500594"/>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Meta-Modèles</a:t>
            </a:r>
            <a:endParaRPr lang="fr-FR" sz="3600" b="1" dirty="0" smtClean="0">
              <a:solidFill>
                <a:schemeClr val="tx1"/>
              </a:solidFill>
            </a:endParaRP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29</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r>
              <a:rPr lang="fr-FR" b="1" dirty="0" smtClean="0"/>
              <a:t>MASQ </a:t>
            </a:r>
            <a:r>
              <a:rPr lang="fr-FR" b="1" dirty="0" smtClean="0"/>
              <a:t>(Multi-Agent </a:t>
            </a:r>
            <a:r>
              <a:rPr lang="fr-FR" b="1" dirty="0" smtClean="0"/>
              <a:t>Systems </a:t>
            </a:r>
            <a:r>
              <a:rPr lang="fr-FR" b="1" dirty="0" err="1" smtClean="0"/>
              <a:t>based</a:t>
            </a:r>
            <a:r>
              <a:rPr lang="fr-FR" b="1" dirty="0" smtClean="0"/>
              <a:t> on Quadrants</a:t>
            </a:r>
            <a:r>
              <a:rPr lang="fr-FR" b="1" dirty="0" smtClean="0"/>
              <a:t>)</a:t>
            </a:r>
          </a:p>
          <a:p>
            <a:r>
              <a:rPr lang="fr-FR" dirty="0" smtClean="0"/>
              <a:t>Un méta-modèle basé sur la théorie de la vision intégrale</a:t>
            </a:r>
          </a:p>
          <a:p>
            <a:endParaRPr lang="fr-FR" dirty="0" smtClean="0"/>
          </a:p>
          <a:p>
            <a:pPr marL="539750" indent="-352425" algn="just"/>
            <a:endParaRPr lang="fr-FR" dirty="0" smtClean="0"/>
          </a:p>
        </p:txBody>
      </p:sp>
      <p:graphicFrame>
        <p:nvGraphicFramePr>
          <p:cNvPr id="7" name="Diagramme 6"/>
          <p:cNvGraphicFramePr/>
          <p:nvPr/>
        </p:nvGraphicFramePr>
        <p:xfrm>
          <a:off x="1142976" y="2071678"/>
          <a:ext cx="7429552" cy="4206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Introduction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Le paradigme agent a introduit plusieurs nouveaux concepts</a:t>
            </a:r>
          </a:p>
          <a:p>
            <a:pPr algn="just">
              <a:buNone/>
            </a:pPr>
            <a:endParaRPr lang="fr-FR" dirty="0"/>
          </a:p>
        </p:txBody>
      </p:sp>
      <p:pic>
        <p:nvPicPr>
          <p:cNvPr id="6" name="Image 5" descr="Bonhomme noir R.png"/>
          <p:cNvPicPr>
            <a:picLocks noChangeAspect="1"/>
          </p:cNvPicPr>
          <p:nvPr/>
        </p:nvPicPr>
        <p:blipFill>
          <a:blip r:embed="rId2" cstate="print"/>
          <a:stretch>
            <a:fillRect/>
          </a:stretch>
        </p:blipFill>
        <p:spPr>
          <a:xfrm>
            <a:off x="6357950" y="2928934"/>
            <a:ext cx="571500" cy="1752600"/>
          </a:xfrm>
          <a:prstGeom prst="rect">
            <a:avLst/>
          </a:prstGeom>
        </p:spPr>
      </p:pic>
      <p:pic>
        <p:nvPicPr>
          <p:cNvPr id="7" name="Image 6" descr="Bonhomme noir concepts.PNG"/>
          <p:cNvPicPr>
            <a:picLocks noChangeAspect="1"/>
          </p:cNvPicPr>
          <p:nvPr/>
        </p:nvPicPr>
        <p:blipFill>
          <a:blip r:embed="rId3" cstate="print"/>
          <a:stretch>
            <a:fillRect/>
          </a:stretch>
        </p:blipFill>
        <p:spPr>
          <a:xfrm>
            <a:off x="1000100" y="2786058"/>
            <a:ext cx="1228725" cy="1790700"/>
          </a:xfrm>
          <a:prstGeom prst="rect">
            <a:avLst/>
          </a:prstGeom>
        </p:spPr>
      </p:pic>
      <p:pic>
        <p:nvPicPr>
          <p:cNvPr id="8" name="Image 7" descr="Bonhomme noir Q.png"/>
          <p:cNvPicPr>
            <a:picLocks noChangeAspect="1"/>
          </p:cNvPicPr>
          <p:nvPr/>
        </p:nvPicPr>
        <p:blipFill>
          <a:blip r:embed="rId4" cstate="print"/>
          <a:stretch>
            <a:fillRect/>
          </a:stretch>
        </p:blipFill>
        <p:spPr>
          <a:xfrm>
            <a:off x="3929058" y="2714620"/>
            <a:ext cx="847725" cy="1828800"/>
          </a:xfrm>
          <a:prstGeom prst="rect">
            <a:avLst/>
          </a:prstGeom>
        </p:spPr>
      </p:pic>
      <p:sp>
        <p:nvSpPr>
          <p:cNvPr id="10" name="Pensées 9"/>
          <p:cNvSpPr/>
          <p:nvPr/>
        </p:nvSpPr>
        <p:spPr>
          <a:xfrm>
            <a:off x="0" y="1928802"/>
            <a:ext cx="1785950" cy="642942"/>
          </a:xfrm>
          <a:prstGeom prst="cloudCallout">
            <a:avLst>
              <a:gd name="adj1" fmla="val 24678"/>
              <a:gd name="adj2" fmla="val 1076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Agent</a:t>
            </a:r>
            <a:endParaRPr lang="fr-FR" dirty="0"/>
          </a:p>
        </p:txBody>
      </p:sp>
      <p:sp>
        <p:nvSpPr>
          <p:cNvPr id="11" name="Pensées 10"/>
          <p:cNvSpPr/>
          <p:nvPr/>
        </p:nvSpPr>
        <p:spPr>
          <a:xfrm>
            <a:off x="1357290" y="1571612"/>
            <a:ext cx="1785950" cy="642942"/>
          </a:xfrm>
          <a:prstGeom prst="cloudCallout">
            <a:avLst>
              <a:gd name="adj1" fmla="val -25709"/>
              <a:gd name="adj2" fmla="val 1279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Autonomie</a:t>
            </a:r>
            <a:endParaRPr lang="fr-FR" dirty="0"/>
          </a:p>
        </p:txBody>
      </p:sp>
      <p:sp>
        <p:nvSpPr>
          <p:cNvPr id="12" name="Pensées 11"/>
          <p:cNvSpPr/>
          <p:nvPr/>
        </p:nvSpPr>
        <p:spPr>
          <a:xfrm>
            <a:off x="2143108" y="2143116"/>
            <a:ext cx="1785950" cy="642942"/>
          </a:xfrm>
          <a:prstGeom prst="cloudCallout">
            <a:avLst>
              <a:gd name="adj1" fmla="val -60655"/>
              <a:gd name="adj2" fmla="val 89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Sociabilité</a:t>
            </a:r>
            <a:endParaRPr lang="fr-FR" dirty="0"/>
          </a:p>
        </p:txBody>
      </p:sp>
      <p:sp>
        <p:nvSpPr>
          <p:cNvPr id="13" name="Pensées 12"/>
          <p:cNvSpPr/>
          <p:nvPr/>
        </p:nvSpPr>
        <p:spPr>
          <a:xfrm>
            <a:off x="2643174" y="2928934"/>
            <a:ext cx="1785950" cy="642942"/>
          </a:xfrm>
          <a:prstGeom prst="cloudCallout">
            <a:avLst>
              <a:gd name="adj1" fmla="val -87474"/>
              <a:gd name="adj2" fmla="val 83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Interaction</a:t>
            </a:r>
            <a:endParaRPr lang="fr-FR" dirty="0"/>
          </a:p>
        </p:txBody>
      </p:sp>
      <p:sp>
        <p:nvSpPr>
          <p:cNvPr id="14" name="Pensées 13"/>
          <p:cNvSpPr/>
          <p:nvPr/>
        </p:nvSpPr>
        <p:spPr>
          <a:xfrm>
            <a:off x="2786050" y="3857628"/>
            <a:ext cx="2071702" cy="642942"/>
          </a:xfrm>
          <a:prstGeom prst="cloudCallout">
            <a:avLst>
              <a:gd name="adj1" fmla="val -100477"/>
              <a:gd name="adj2" fmla="val -1316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Organisation</a:t>
            </a:r>
            <a:endParaRPr lang="fr-FR" dirty="0"/>
          </a:p>
        </p:txBody>
      </p:sp>
      <p:sp>
        <p:nvSpPr>
          <p:cNvPr id="15" name="Pensées 14"/>
          <p:cNvSpPr/>
          <p:nvPr/>
        </p:nvSpPr>
        <p:spPr>
          <a:xfrm>
            <a:off x="1643042" y="4357694"/>
            <a:ext cx="1785950" cy="642942"/>
          </a:xfrm>
          <a:prstGeom prst="cloudCallout">
            <a:avLst>
              <a:gd name="adj1" fmla="val -38712"/>
              <a:gd name="adj2" fmla="val -190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Pro-activité</a:t>
            </a:r>
            <a:endParaRPr lang="fr-FR" dirty="0"/>
          </a:p>
        </p:txBody>
      </p:sp>
      <p:sp>
        <p:nvSpPr>
          <p:cNvPr id="17" name="Bulle ronde 16"/>
          <p:cNvSpPr/>
          <p:nvPr/>
        </p:nvSpPr>
        <p:spPr>
          <a:xfrm>
            <a:off x="4429124" y="1857364"/>
            <a:ext cx="3500462" cy="928694"/>
          </a:xfrm>
          <a:prstGeom prst="wedgeEllipseCallout">
            <a:avLst>
              <a:gd name="adj1" fmla="val -52573"/>
              <a:gd name="adj2" fmla="val 65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Comment peut-on implémenter ces concepts?</a:t>
            </a:r>
            <a:endParaRPr lang="fr-FR" dirty="0"/>
          </a:p>
        </p:txBody>
      </p:sp>
      <p:sp>
        <p:nvSpPr>
          <p:cNvPr id="18" name="Bulle ronde 17"/>
          <p:cNvSpPr/>
          <p:nvPr/>
        </p:nvSpPr>
        <p:spPr>
          <a:xfrm>
            <a:off x="6929454" y="1857364"/>
            <a:ext cx="1857388" cy="1143008"/>
          </a:xfrm>
          <a:prstGeom prst="wedgeEllipseCallout">
            <a:avLst>
              <a:gd name="adj1" fmla="val -57639"/>
              <a:gd name="adj2" fmla="val 651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Modèle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par>
                          <p:cTn id="15" fill="hold">
                            <p:stCondLst>
                              <p:cond delay="1000"/>
                            </p:stCondLst>
                            <p:childTnLst>
                              <p:par>
                                <p:cTn id="16" presetID="55"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strVal val="#ppt_w*0.70"/>
                                          </p:val>
                                        </p:tav>
                                        <p:tav tm="100000">
                                          <p:val>
                                            <p:strVal val="#ppt_w"/>
                                          </p:val>
                                        </p:tav>
                                      </p:tavLst>
                                    </p:anim>
                                    <p:anim calcmode="lin" valueType="num">
                                      <p:cBhvr>
                                        <p:cTn id="19" dur="1000" fill="hold"/>
                                        <p:tgtEl>
                                          <p:spTgt spid="10"/>
                                        </p:tgtEl>
                                        <p:attrNameLst>
                                          <p:attrName>ppt_h</p:attrName>
                                        </p:attrNameLst>
                                      </p:cBhvr>
                                      <p:tavLst>
                                        <p:tav tm="0">
                                          <p:val>
                                            <p:strVal val="#ppt_h"/>
                                          </p:val>
                                        </p:tav>
                                        <p:tav tm="100000">
                                          <p:val>
                                            <p:strVal val="#ppt_h"/>
                                          </p:val>
                                        </p:tav>
                                      </p:tavLst>
                                    </p:anim>
                                    <p:animEffect transition="in" filter="fade">
                                      <p:cBhvr>
                                        <p:cTn id="20" dur="1000"/>
                                        <p:tgtEl>
                                          <p:spTgt spid="10"/>
                                        </p:tgtEl>
                                      </p:cBhvr>
                                    </p:animEffect>
                                  </p:childTnLst>
                                </p:cTn>
                              </p:par>
                            </p:childTnLst>
                          </p:cTn>
                        </p:par>
                        <p:par>
                          <p:cTn id="21" fill="hold">
                            <p:stCondLst>
                              <p:cond delay="2000"/>
                            </p:stCondLst>
                            <p:childTnLst>
                              <p:par>
                                <p:cTn id="22" presetID="55"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childTnLst>
                          </p:cTn>
                        </p:par>
                        <p:par>
                          <p:cTn id="27" fill="hold">
                            <p:stCondLst>
                              <p:cond delay="3000"/>
                            </p:stCondLst>
                            <p:childTnLst>
                              <p:par>
                                <p:cTn id="28" presetID="55"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1000" fill="hold"/>
                                        <p:tgtEl>
                                          <p:spTgt spid="12"/>
                                        </p:tgtEl>
                                        <p:attrNameLst>
                                          <p:attrName>ppt_w</p:attrName>
                                        </p:attrNameLst>
                                      </p:cBhvr>
                                      <p:tavLst>
                                        <p:tav tm="0">
                                          <p:val>
                                            <p:strVal val="#ppt_w*0.70"/>
                                          </p:val>
                                        </p:tav>
                                        <p:tav tm="100000">
                                          <p:val>
                                            <p:strVal val="#ppt_w"/>
                                          </p:val>
                                        </p:tav>
                                      </p:tavLst>
                                    </p:anim>
                                    <p:anim calcmode="lin" valueType="num">
                                      <p:cBhvr>
                                        <p:cTn id="31" dur="1000" fill="hold"/>
                                        <p:tgtEl>
                                          <p:spTgt spid="12"/>
                                        </p:tgtEl>
                                        <p:attrNameLst>
                                          <p:attrName>ppt_h</p:attrName>
                                        </p:attrNameLst>
                                      </p:cBhvr>
                                      <p:tavLst>
                                        <p:tav tm="0">
                                          <p:val>
                                            <p:strVal val="#ppt_h"/>
                                          </p:val>
                                        </p:tav>
                                        <p:tav tm="100000">
                                          <p:val>
                                            <p:strVal val="#ppt_h"/>
                                          </p:val>
                                        </p:tav>
                                      </p:tavLst>
                                    </p:anim>
                                    <p:animEffect transition="in" filter="fade">
                                      <p:cBhvr>
                                        <p:cTn id="32" dur="1000"/>
                                        <p:tgtEl>
                                          <p:spTgt spid="12"/>
                                        </p:tgtEl>
                                      </p:cBhvr>
                                    </p:animEffect>
                                  </p:childTnLst>
                                </p:cTn>
                              </p:par>
                            </p:childTnLst>
                          </p:cTn>
                        </p:par>
                        <p:par>
                          <p:cTn id="33" fill="hold">
                            <p:stCondLst>
                              <p:cond delay="4000"/>
                            </p:stCondLst>
                            <p:childTnLst>
                              <p:par>
                                <p:cTn id="34" presetID="55" presetClass="entr" presetSubtype="0"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1000" fill="hold"/>
                                        <p:tgtEl>
                                          <p:spTgt spid="13"/>
                                        </p:tgtEl>
                                        <p:attrNameLst>
                                          <p:attrName>ppt_w</p:attrName>
                                        </p:attrNameLst>
                                      </p:cBhvr>
                                      <p:tavLst>
                                        <p:tav tm="0">
                                          <p:val>
                                            <p:strVal val="#ppt_w*0.70"/>
                                          </p:val>
                                        </p:tav>
                                        <p:tav tm="100000">
                                          <p:val>
                                            <p:strVal val="#ppt_w"/>
                                          </p:val>
                                        </p:tav>
                                      </p:tavLst>
                                    </p:anim>
                                    <p:anim calcmode="lin" valueType="num">
                                      <p:cBhvr>
                                        <p:cTn id="37" dur="1000" fill="hold"/>
                                        <p:tgtEl>
                                          <p:spTgt spid="13"/>
                                        </p:tgtEl>
                                        <p:attrNameLst>
                                          <p:attrName>ppt_h</p:attrName>
                                        </p:attrNameLst>
                                      </p:cBhvr>
                                      <p:tavLst>
                                        <p:tav tm="0">
                                          <p:val>
                                            <p:strVal val="#ppt_h"/>
                                          </p:val>
                                        </p:tav>
                                        <p:tav tm="100000">
                                          <p:val>
                                            <p:strVal val="#ppt_h"/>
                                          </p:val>
                                        </p:tav>
                                      </p:tavLst>
                                    </p:anim>
                                    <p:animEffect transition="in" filter="fade">
                                      <p:cBhvr>
                                        <p:cTn id="38" dur="1000"/>
                                        <p:tgtEl>
                                          <p:spTgt spid="13"/>
                                        </p:tgtEl>
                                      </p:cBhvr>
                                    </p:animEffect>
                                  </p:childTnLst>
                                </p:cTn>
                              </p:par>
                            </p:childTnLst>
                          </p:cTn>
                        </p:par>
                        <p:par>
                          <p:cTn id="39" fill="hold">
                            <p:stCondLst>
                              <p:cond delay="5000"/>
                            </p:stCondLst>
                            <p:childTnLst>
                              <p:par>
                                <p:cTn id="40" presetID="55" presetClass="entr" presetSubtype="0"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1000" fill="hold"/>
                                        <p:tgtEl>
                                          <p:spTgt spid="14"/>
                                        </p:tgtEl>
                                        <p:attrNameLst>
                                          <p:attrName>ppt_w</p:attrName>
                                        </p:attrNameLst>
                                      </p:cBhvr>
                                      <p:tavLst>
                                        <p:tav tm="0">
                                          <p:val>
                                            <p:strVal val="#ppt_w*0.70"/>
                                          </p:val>
                                        </p:tav>
                                        <p:tav tm="100000">
                                          <p:val>
                                            <p:strVal val="#ppt_w"/>
                                          </p:val>
                                        </p:tav>
                                      </p:tavLst>
                                    </p:anim>
                                    <p:anim calcmode="lin" valueType="num">
                                      <p:cBhvr>
                                        <p:cTn id="43" dur="1000" fill="hold"/>
                                        <p:tgtEl>
                                          <p:spTgt spid="14"/>
                                        </p:tgtEl>
                                        <p:attrNameLst>
                                          <p:attrName>ppt_h</p:attrName>
                                        </p:attrNameLst>
                                      </p:cBhvr>
                                      <p:tavLst>
                                        <p:tav tm="0">
                                          <p:val>
                                            <p:strVal val="#ppt_h"/>
                                          </p:val>
                                        </p:tav>
                                        <p:tav tm="100000">
                                          <p:val>
                                            <p:strVal val="#ppt_h"/>
                                          </p:val>
                                        </p:tav>
                                      </p:tavLst>
                                    </p:anim>
                                    <p:animEffect transition="in" filter="fade">
                                      <p:cBhvr>
                                        <p:cTn id="44" dur="1000"/>
                                        <p:tgtEl>
                                          <p:spTgt spid="14"/>
                                        </p:tgtEl>
                                      </p:cBhvr>
                                    </p:animEffect>
                                  </p:childTnLst>
                                </p:cTn>
                              </p:par>
                            </p:childTnLst>
                          </p:cTn>
                        </p:par>
                        <p:par>
                          <p:cTn id="45" fill="hold">
                            <p:stCondLst>
                              <p:cond delay="6000"/>
                            </p:stCondLst>
                            <p:childTnLst>
                              <p:par>
                                <p:cTn id="46" presetID="55" presetClass="entr" presetSubtype="0"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1000" fill="hold"/>
                                        <p:tgtEl>
                                          <p:spTgt spid="15"/>
                                        </p:tgtEl>
                                        <p:attrNameLst>
                                          <p:attrName>ppt_w</p:attrName>
                                        </p:attrNameLst>
                                      </p:cBhvr>
                                      <p:tavLst>
                                        <p:tav tm="0">
                                          <p:val>
                                            <p:strVal val="#ppt_w*0.70"/>
                                          </p:val>
                                        </p:tav>
                                        <p:tav tm="100000">
                                          <p:val>
                                            <p:strVal val="#ppt_w"/>
                                          </p:val>
                                        </p:tav>
                                      </p:tavLst>
                                    </p:anim>
                                    <p:anim calcmode="lin" valueType="num">
                                      <p:cBhvr>
                                        <p:cTn id="49" dur="1000" fill="hold"/>
                                        <p:tgtEl>
                                          <p:spTgt spid="15"/>
                                        </p:tgtEl>
                                        <p:attrNameLst>
                                          <p:attrName>ppt_h</p:attrName>
                                        </p:attrNameLst>
                                      </p:cBhvr>
                                      <p:tavLst>
                                        <p:tav tm="0">
                                          <p:val>
                                            <p:strVal val="#ppt_h"/>
                                          </p:val>
                                        </p:tav>
                                        <p:tav tm="100000">
                                          <p:val>
                                            <p:strVal val="#ppt_h"/>
                                          </p:val>
                                        </p:tav>
                                      </p:tavLst>
                                    </p:anim>
                                    <p:animEffect transition="in" filter="fade">
                                      <p:cBhvr>
                                        <p:cTn id="50" dur="10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4"/>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2"/>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1"/>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0"/>
                                        </p:tgtEl>
                                        <p:attrNameLst>
                                          <p:attrName>style.visibility</p:attrName>
                                        </p:attrNameLst>
                                      </p:cBhvr>
                                      <p:to>
                                        <p:strVal val="hidden"/>
                                      </p:to>
                                    </p:set>
                                  </p:childTnLst>
                                </p:cTn>
                              </p:par>
                              <p:par>
                                <p:cTn id="65" presetID="1" presetClass="entr" presetSubtype="0" fill="hold"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par>
                                <p:cTn id="67" presetID="55" presetClass="entr" presetSubtype="0"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p:cTn id="69" dur="1000" fill="hold"/>
                                        <p:tgtEl>
                                          <p:spTgt spid="17"/>
                                        </p:tgtEl>
                                        <p:attrNameLst>
                                          <p:attrName>ppt_w</p:attrName>
                                        </p:attrNameLst>
                                      </p:cBhvr>
                                      <p:tavLst>
                                        <p:tav tm="0">
                                          <p:val>
                                            <p:strVal val="#ppt_w*0.70"/>
                                          </p:val>
                                        </p:tav>
                                        <p:tav tm="100000">
                                          <p:val>
                                            <p:strVal val="#ppt_w"/>
                                          </p:val>
                                        </p:tav>
                                      </p:tavLst>
                                    </p:anim>
                                    <p:anim calcmode="lin" valueType="num">
                                      <p:cBhvr>
                                        <p:cTn id="70" dur="1000" fill="hold"/>
                                        <p:tgtEl>
                                          <p:spTgt spid="17"/>
                                        </p:tgtEl>
                                        <p:attrNameLst>
                                          <p:attrName>ppt_h</p:attrName>
                                        </p:attrNameLst>
                                      </p:cBhvr>
                                      <p:tavLst>
                                        <p:tav tm="0">
                                          <p:val>
                                            <p:strVal val="#ppt_h"/>
                                          </p:val>
                                        </p:tav>
                                        <p:tav tm="100000">
                                          <p:val>
                                            <p:strVal val="#ppt_h"/>
                                          </p:val>
                                        </p:tav>
                                      </p:tavLst>
                                    </p:anim>
                                    <p:animEffect transition="in" filter="fade">
                                      <p:cBhvr>
                                        <p:cTn id="71" dur="1000"/>
                                        <p:tgtEl>
                                          <p:spTgt spid="17"/>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xit" presetSubtype="10" fill="hold" grpId="1" nodeType="clickEffect">
                                  <p:stCondLst>
                                    <p:cond delay="0"/>
                                  </p:stCondLst>
                                  <p:childTnLst>
                                    <p:animEffect transition="out" filter="checkerboard(across)">
                                      <p:cBhvr>
                                        <p:cTn id="75" dur="500"/>
                                        <p:tgtEl>
                                          <p:spTgt spid="17"/>
                                        </p:tgtEl>
                                      </p:cBhvr>
                                    </p:animEffect>
                                    <p:set>
                                      <p:cBhvr>
                                        <p:cTn id="76" dur="1" fill="hold">
                                          <p:stCondLst>
                                            <p:cond delay="499"/>
                                          </p:stCondLst>
                                        </p:cTn>
                                        <p:tgtEl>
                                          <p:spTgt spid="17"/>
                                        </p:tgtEl>
                                        <p:attrNameLst>
                                          <p:attrName>style.visibility</p:attrName>
                                        </p:attrNameLst>
                                      </p:cBhvr>
                                      <p:to>
                                        <p:strVal val="hidden"/>
                                      </p:to>
                                    </p:set>
                                  </p:childTnLst>
                                </p:cTn>
                              </p:par>
                              <p:par>
                                <p:cTn id="77" presetID="1" presetClass="entr" presetSubtype="0" fill="hold" nodeType="withEffect">
                                  <p:stCondLst>
                                    <p:cond delay="0"/>
                                  </p:stCondLst>
                                  <p:childTnLst>
                                    <p:set>
                                      <p:cBhvr>
                                        <p:cTn id="78" dur="1" fill="hold">
                                          <p:stCondLst>
                                            <p:cond delay="0"/>
                                          </p:stCondLst>
                                        </p:cTn>
                                        <p:tgtEl>
                                          <p:spTgt spid="6"/>
                                        </p:tgtEl>
                                        <p:attrNameLst>
                                          <p:attrName>style.visibility</p:attrName>
                                        </p:attrNameLst>
                                      </p:cBhvr>
                                      <p:to>
                                        <p:strVal val="visible"/>
                                      </p:to>
                                    </p:set>
                                  </p:childTnLst>
                                </p:cTn>
                              </p:par>
                              <p:par>
                                <p:cTn id="79" presetID="55"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 calcmode="lin" valueType="num">
                                      <p:cBhvr>
                                        <p:cTn id="81" dur="1000" fill="hold"/>
                                        <p:tgtEl>
                                          <p:spTgt spid="18"/>
                                        </p:tgtEl>
                                        <p:attrNameLst>
                                          <p:attrName>ppt_w</p:attrName>
                                        </p:attrNameLst>
                                      </p:cBhvr>
                                      <p:tavLst>
                                        <p:tav tm="0">
                                          <p:val>
                                            <p:strVal val="#ppt_w*0.70"/>
                                          </p:val>
                                        </p:tav>
                                        <p:tav tm="100000">
                                          <p:val>
                                            <p:strVal val="#ppt_w"/>
                                          </p:val>
                                        </p:tav>
                                      </p:tavLst>
                                    </p:anim>
                                    <p:anim calcmode="lin" valueType="num">
                                      <p:cBhvr>
                                        <p:cTn id="82" dur="1000" fill="hold"/>
                                        <p:tgtEl>
                                          <p:spTgt spid="18"/>
                                        </p:tgtEl>
                                        <p:attrNameLst>
                                          <p:attrName>ppt_h</p:attrName>
                                        </p:attrNameLst>
                                      </p:cBhvr>
                                      <p:tavLst>
                                        <p:tav tm="0">
                                          <p:val>
                                            <p:strVal val="#ppt_h"/>
                                          </p:val>
                                        </p:tav>
                                        <p:tav tm="100000">
                                          <p:val>
                                            <p:strVal val="#ppt_h"/>
                                          </p:val>
                                        </p:tav>
                                      </p:tavLst>
                                    </p:anim>
                                    <p:animEffect transition="in" filter="fade">
                                      <p:cBhvr>
                                        <p:cTn id="8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7" grpId="0" animBg="1"/>
      <p:bldP spid="17" grpId="1"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Dr. MARIR Toufik</a:t>
            </a:r>
            <a:endParaRPr lang="fr-FR"/>
          </a:p>
        </p:txBody>
      </p:sp>
      <p:sp>
        <p:nvSpPr>
          <p:cNvPr id="3" name="Espace réservé du numéro de diapositive 2"/>
          <p:cNvSpPr>
            <a:spLocks noGrp="1"/>
          </p:cNvSpPr>
          <p:nvPr>
            <p:ph type="sldNum" sz="quarter" idx="12"/>
          </p:nvPr>
        </p:nvSpPr>
        <p:spPr/>
        <p:txBody>
          <a:bodyPr/>
          <a:lstStyle/>
          <a:p>
            <a:fld id="{DC6FC3D1-8E37-4A8C-B46A-0BE3313C7A71}" type="slidenum">
              <a:rPr lang="fr-FR" smtClean="0"/>
              <a:pPr/>
              <a:t>30</a:t>
            </a:fld>
            <a:endParaRPr lang="fr-FR"/>
          </a:p>
        </p:txBody>
      </p:sp>
      <p:pic>
        <p:nvPicPr>
          <p:cNvPr id="4" name="Image 3" descr="Point d'interrogation.png"/>
          <p:cNvPicPr>
            <a:picLocks noChangeAspect="1"/>
          </p:cNvPicPr>
          <p:nvPr/>
        </p:nvPicPr>
        <p:blipFill>
          <a:blip r:embed="rId2" cstate="print"/>
          <a:stretch>
            <a:fillRect/>
          </a:stretch>
        </p:blipFill>
        <p:spPr>
          <a:xfrm>
            <a:off x="3428992" y="2428868"/>
            <a:ext cx="2124075" cy="21526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Introduction</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Une architecture d’un agent est la structure logicielle (ou matérielle) qui, à partir d’un ensemble d’entrées, produit un ensemble d’action sur l’environnement ou sur les autres agents.</a:t>
            </a:r>
          </a:p>
          <a:p>
            <a:pPr algn="just"/>
            <a:r>
              <a:rPr lang="fr-FR" dirty="0" smtClean="0"/>
              <a:t>Une architecture d'agents est une méthodologie particulière pour la construction d'un agent. Elle spécifie comment les agents peuvent être décomposés à une construction d'un ensemble de modules et comment ces modules interagissent. L'ensemble totale des modules avec leurs interactions détermine comment les données perçues et l'état actuel interne de l'agent détermine ses actions et ses états futurs.</a:t>
            </a:r>
          </a:p>
          <a:p>
            <a:pPr algn="just"/>
            <a:endParaRPr lang="fr-FR" dirty="0" smtClean="0"/>
          </a:p>
          <a:p>
            <a:pPr marL="514350" indent="15875" algn="just">
              <a:buFont typeface="+mj-lt"/>
              <a:buAutoNum type="arabicPeriod"/>
            </a:pPr>
            <a:endParaRPr lang="fr-FR" dirty="0" smtClean="0"/>
          </a:p>
          <a:p>
            <a:pPr marL="514350" indent="15875" algn="just">
              <a:buFont typeface="+mj-lt"/>
              <a:buAutoNum type="arabicPeriod"/>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5</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r>
              <a:rPr lang="fr-FR" dirty="0" smtClean="0"/>
              <a:t>Soit l’environnement E modélisé par l’ensemble discret de ses états E = {e</a:t>
            </a:r>
            <a:r>
              <a:rPr lang="fr-FR" sz="1600" dirty="0" smtClean="0"/>
              <a:t>0</a:t>
            </a:r>
            <a:r>
              <a:rPr lang="fr-FR" dirty="0" smtClean="0"/>
              <a:t>, e</a:t>
            </a:r>
            <a:r>
              <a:rPr lang="fr-FR" sz="1600" dirty="0" smtClean="0"/>
              <a:t>1</a:t>
            </a:r>
            <a:r>
              <a:rPr lang="fr-FR" dirty="0" smtClean="0"/>
              <a:t>,…}</a:t>
            </a:r>
          </a:p>
          <a:p>
            <a:pPr algn="just"/>
            <a:r>
              <a:rPr lang="fr-FR" dirty="0" smtClean="0"/>
              <a:t>Soit </a:t>
            </a:r>
            <a:r>
              <a:rPr lang="fr-FR" dirty="0" err="1" smtClean="0"/>
              <a:t>Ac</a:t>
            </a:r>
            <a:r>
              <a:rPr lang="fr-FR" dirty="0" smtClean="0"/>
              <a:t> représente l’ensemble d’actions possibles de l’agent </a:t>
            </a:r>
            <a:r>
              <a:rPr lang="fr-FR" dirty="0" err="1" smtClean="0"/>
              <a:t>Ac</a:t>
            </a:r>
            <a:r>
              <a:rPr lang="fr-FR" dirty="0" smtClean="0"/>
              <a:t>={a</a:t>
            </a:r>
            <a:r>
              <a:rPr lang="fr-FR" sz="1600" dirty="0" smtClean="0"/>
              <a:t>0</a:t>
            </a:r>
            <a:r>
              <a:rPr lang="fr-FR" dirty="0" smtClean="0"/>
              <a:t>, a</a:t>
            </a:r>
            <a:r>
              <a:rPr lang="fr-FR" sz="1600" dirty="0" smtClean="0"/>
              <a:t>1</a:t>
            </a:r>
            <a:r>
              <a:rPr lang="fr-FR" dirty="0" smtClean="0"/>
              <a:t>,…}</a:t>
            </a:r>
          </a:p>
          <a:p>
            <a:pPr algn="just"/>
            <a:r>
              <a:rPr lang="fr-FR" dirty="0" smtClean="0"/>
              <a:t>L’interaction de base entre un agent et son environnement </a:t>
            </a:r>
            <a:r>
              <a:rPr lang="fr-FR" dirty="0" smtClean="0">
                <a:sym typeface="Wingdings" pitchFamily="2" charset="2"/>
              </a:rPr>
              <a:t> dans un état donné, l’agent choisit une action </a:t>
            </a:r>
            <a:r>
              <a:rPr lang="fr-FR" smtClean="0">
                <a:sym typeface="Wingdings" pitchFamily="2" charset="2"/>
              </a:rPr>
              <a:t>et l’environnement </a:t>
            </a:r>
            <a:r>
              <a:rPr lang="fr-FR" dirty="0" smtClean="0">
                <a:sym typeface="Wingdings" pitchFamily="2" charset="2"/>
              </a:rPr>
              <a:t>changera son état</a:t>
            </a:r>
          </a:p>
          <a:p>
            <a:pPr algn="just"/>
            <a:r>
              <a:rPr lang="fr-FR" dirty="0" smtClean="0">
                <a:sym typeface="Wingdings" pitchFamily="2" charset="2"/>
              </a:rPr>
              <a:t>L’exécution de l’agent dans son environnement: </a:t>
            </a:r>
            <a:r>
              <a:rPr lang="fr-FR" dirty="0" smtClean="0"/>
              <a:t> </a:t>
            </a:r>
          </a:p>
          <a:p>
            <a:pPr marL="514350" indent="15875" algn="just">
              <a:buFont typeface="+mj-lt"/>
              <a:buAutoNum type="arabicPeriod"/>
            </a:pPr>
            <a:endParaRPr lang="fr-FR" dirty="0" smtClean="0"/>
          </a:p>
          <a:p>
            <a:pPr marL="514350" indent="15875" algn="just">
              <a:buFont typeface="+mj-lt"/>
              <a:buAutoNum type="arabicPeriod"/>
            </a:pPr>
            <a:endParaRPr lang="fr-FR" dirty="0" smtClean="0"/>
          </a:p>
          <a:p>
            <a:pPr marL="514350" indent="15875" algn="just">
              <a:buNone/>
            </a:pPr>
            <a:r>
              <a:rPr lang="fr-FR" dirty="0" smtClean="0"/>
              <a:t> </a:t>
            </a:r>
            <a:endParaRPr lang="fr-FR" dirty="0"/>
          </a:p>
        </p:txBody>
      </p:sp>
      <p:pic>
        <p:nvPicPr>
          <p:cNvPr id="6" name="Image 5" descr="Execution d'un agent.bmp"/>
          <p:cNvPicPr>
            <a:picLocks noChangeAspect="1"/>
          </p:cNvPicPr>
          <p:nvPr/>
        </p:nvPicPr>
        <p:blipFill>
          <a:blip r:embed="rId2" cstate="print"/>
          <a:stretch>
            <a:fillRect/>
          </a:stretch>
        </p:blipFill>
        <p:spPr>
          <a:xfrm>
            <a:off x="2357422" y="4429132"/>
            <a:ext cx="4019550" cy="785818"/>
          </a:xfrm>
          <a:prstGeom prst="rect">
            <a:avLst/>
          </a:prstGeom>
        </p:spPr>
      </p:pic>
      <p:pic>
        <p:nvPicPr>
          <p:cNvPr id="7" name="Image 6" descr="L'ensemble des séquence d'exécution.bmp"/>
          <p:cNvPicPr>
            <a:picLocks noChangeAspect="1"/>
          </p:cNvPicPr>
          <p:nvPr/>
        </p:nvPicPr>
        <p:blipFill>
          <a:blip r:embed="rId3" cstate="print"/>
          <a:stretch>
            <a:fillRect/>
          </a:stretch>
        </p:blipFill>
        <p:spPr>
          <a:xfrm>
            <a:off x="3214678" y="5143512"/>
            <a:ext cx="2114550" cy="7143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55"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strVal val="#ppt_w*0.70"/>
                                          </p:val>
                                        </p:tav>
                                        <p:tav tm="100000">
                                          <p:val>
                                            <p:strVal val="#ppt_w"/>
                                          </p:val>
                                        </p:tav>
                                      </p:tavLst>
                                    </p:anim>
                                    <p:anim calcmode="lin" valueType="num">
                                      <p:cBhvr>
                                        <p:cTn id="27" dur="1000" fill="hold"/>
                                        <p:tgtEl>
                                          <p:spTgt spid="7"/>
                                        </p:tgtEl>
                                        <p:attrNameLst>
                                          <p:attrName>ppt_h</p:attrName>
                                        </p:attrNameLst>
                                      </p:cBhvr>
                                      <p:tavLst>
                                        <p:tav tm="0">
                                          <p:val>
                                            <p:strVal val="#ppt_h"/>
                                          </p:val>
                                        </p:tav>
                                        <p:tav tm="100000">
                                          <p:val>
                                            <p:strVal val="#ppt_h"/>
                                          </p:val>
                                        </p:tav>
                                      </p:tavLst>
                                    </p:anim>
                                    <p:animEffect transition="in" filter="fade">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La fonction de transformation d’état</a:t>
            </a:r>
          </a:p>
          <a:p>
            <a:pPr marL="514350" indent="15875" algn="just">
              <a:buFont typeface="+mj-lt"/>
              <a:buAutoNum type="arabicPeriod"/>
            </a:pPr>
            <a:endParaRPr lang="fr-FR" dirty="0" smtClean="0"/>
          </a:p>
          <a:p>
            <a:pPr marL="514350" indent="15875" algn="just">
              <a:buFont typeface="+mj-lt"/>
              <a:buAutoNum type="arabicPeriod"/>
            </a:pPr>
            <a:endParaRPr lang="fr-FR" dirty="0" smtClean="0"/>
          </a:p>
          <a:p>
            <a:pPr marL="514350" indent="15875" algn="just">
              <a:buFont typeface="+mj-lt"/>
              <a:buAutoNum type="arabicPeriod"/>
            </a:pPr>
            <a:r>
              <a:rPr lang="fr-FR" dirty="0" smtClean="0"/>
              <a:t> L’environnement est dépend de l’historique</a:t>
            </a:r>
          </a:p>
          <a:p>
            <a:pPr marL="514350" indent="15875" algn="just">
              <a:buFont typeface="+mj-lt"/>
              <a:buAutoNum type="arabicPeriod"/>
            </a:pPr>
            <a:r>
              <a:rPr lang="fr-FR" dirty="0" smtClean="0"/>
              <a:t> L’environnement est indéterministe</a:t>
            </a:r>
          </a:p>
          <a:p>
            <a:pPr marL="274638" indent="-274638" algn="just"/>
            <a:r>
              <a:rPr lang="fr-FR" dirty="0" smtClean="0"/>
              <a:t>Si r est fini par une action (il n’existe pas, donc, un état successeur), (                         ), on dit que le système </a:t>
            </a:r>
            <a:r>
              <a:rPr lang="fr-FR" b="1" u="sng" dirty="0" smtClean="0"/>
              <a:t>a terminé</a:t>
            </a:r>
            <a:r>
              <a:rPr lang="fr-FR" dirty="0" smtClean="0"/>
              <a:t> son exécution</a:t>
            </a:r>
          </a:p>
          <a:p>
            <a:pPr marL="274638" indent="-274638" algn="just"/>
            <a:r>
              <a:rPr lang="fr-FR" dirty="0" smtClean="0"/>
              <a:t>Formellement un environnement est défini par:</a:t>
            </a:r>
            <a:endParaRPr lang="fr-FR" dirty="0"/>
          </a:p>
        </p:txBody>
      </p:sp>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6</a:t>
            </a:fld>
            <a:endParaRPr lang="fr-FR"/>
          </a:p>
        </p:txBody>
      </p:sp>
      <p:pic>
        <p:nvPicPr>
          <p:cNvPr id="7" name="Image 6" descr="Fonction de transformation d'états.bmp"/>
          <p:cNvPicPr>
            <a:picLocks noChangeAspect="1"/>
          </p:cNvPicPr>
          <p:nvPr/>
        </p:nvPicPr>
        <p:blipFill>
          <a:blip r:embed="rId2" cstate="print"/>
          <a:stretch>
            <a:fillRect/>
          </a:stretch>
        </p:blipFill>
        <p:spPr>
          <a:xfrm>
            <a:off x="3000364" y="1714488"/>
            <a:ext cx="3248025" cy="828675"/>
          </a:xfrm>
          <a:prstGeom prst="rect">
            <a:avLst/>
          </a:prstGeom>
        </p:spPr>
      </p:pic>
      <p:pic>
        <p:nvPicPr>
          <p:cNvPr id="8" name="Image 7" descr="l'exécution fini.bmp"/>
          <p:cNvPicPr>
            <a:picLocks noChangeAspect="1"/>
          </p:cNvPicPr>
          <p:nvPr/>
        </p:nvPicPr>
        <p:blipFill>
          <a:blip r:embed="rId3" cstate="print"/>
          <a:stretch>
            <a:fillRect/>
          </a:stretch>
        </p:blipFill>
        <p:spPr>
          <a:xfrm>
            <a:off x="2786050" y="4000504"/>
            <a:ext cx="1771650" cy="447675"/>
          </a:xfrm>
          <a:prstGeom prst="rect">
            <a:avLst/>
          </a:prstGeom>
        </p:spPr>
      </p:pic>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0"/>
            <a:ext cx="85725" cy="238125"/>
          </a:xfrm>
          <a:prstGeom prst="rect">
            <a:avLst/>
          </a:prstGeom>
          <a:noFill/>
        </p:spPr>
      </p:pic>
      <p:pic>
        <p:nvPicPr>
          <p:cNvPr id="11" name="Image 10" descr="L'environnement formel.bmp"/>
          <p:cNvPicPr>
            <a:picLocks noChangeAspect="1"/>
          </p:cNvPicPr>
          <p:nvPr/>
        </p:nvPicPr>
        <p:blipFill>
          <a:blip r:embed="rId5" cstate="print"/>
          <a:stretch>
            <a:fillRect/>
          </a:stretch>
        </p:blipFill>
        <p:spPr>
          <a:xfrm>
            <a:off x="3214678" y="5214950"/>
            <a:ext cx="2962275" cy="619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1000"/>
                                        <p:tgtEl>
                                          <p:spTgt spid="5">
                                            <p:txEl>
                                              <p:pRg st="4" end="4"/>
                                            </p:txEl>
                                          </p:spTgt>
                                        </p:tgtEl>
                                      </p:cBhvr>
                                    </p:animEffect>
                                    <p:anim calcmode="lin" valueType="num">
                                      <p:cBhvr>
                                        <p:cTn id="1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p:cTn id="23"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24"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25" dur="1000"/>
                                        <p:tgtEl>
                                          <p:spTgt spid="5">
                                            <p:txEl>
                                              <p:pRg st="5" end="5"/>
                                            </p:txEl>
                                          </p:spTgt>
                                        </p:tgtEl>
                                      </p:cBhvr>
                                    </p:animEffect>
                                  </p:childTnLst>
                                </p:cTn>
                              </p:par>
                              <p:par>
                                <p:cTn id="26" presetID="55"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1000" fill="hold"/>
                                        <p:tgtEl>
                                          <p:spTgt spid="8"/>
                                        </p:tgtEl>
                                        <p:attrNameLst>
                                          <p:attrName>ppt_w</p:attrName>
                                        </p:attrNameLst>
                                      </p:cBhvr>
                                      <p:tavLst>
                                        <p:tav tm="0">
                                          <p:val>
                                            <p:strVal val="#ppt_w*0.70"/>
                                          </p:val>
                                        </p:tav>
                                        <p:tav tm="100000">
                                          <p:val>
                                            <p:strVal val="#ppt_w"/>
                                          </p:val>
                                        </p:tav>
                                      </p:tavLst>
                                    </p:anim>
                                    <p:anim calcmode="lin" valueType="num">
                                      <p:cBhvr>
                                        <p:cTn id="29" dur="1000" fill="hold"/>
                                        <p:tgtEl>
                                          <p:spTgt spid="8"/>
                                        </p:tgtEl>
                                        <p:attrNameLst>
                                          <p:attrName>ppt_h</p:attrName>
                                        </p:attrNameLst>
                                      </p:cBhvr>
                                      <p:tavLst>
                                        <p:tav tm="0">
                                          <p:val>
                                            <p:strVal val="#ppt_h"/>
                                          </p:val>
                                        </p:tav>
                                        <p:tav tm="100000">
                                          <p:val>
                                            <p:strVal val="#ppt_h"/>
                                          </p:val>
                                        </p:tav>
                                      </p:tavLst>
                                    </p:anim>
                                    <p:animEffect transition="in" filter="fade">
                                      <p:cBhvr>
                                        <p:cTn id="30" dur="1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p:cTn id="35"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6" end="6"/>
                                            </p:txEl>
                                          </p:spTgt>
                                        </p:tgtEl>
                                      </p:cBhvr>
                                    </p:animEffect>
                                  </p:childTnLst>
                                </p:cTn>
                              </p:par>
                              <p:par>
                                <p:cTn id="38" presetID="55" presetClass="entr" presetSubtype="0"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strVal val="#ppt_w*0.70"/>
                                          </p:val>
                                        </p:tav>
                                        <p:tav tm="100000">
                                          <p:val>
                                            <p:strVal val="#ppt_w"/>
                                          </p:val>
                                        </p:tav>
                                      </p:tavLst>
                                    </p:anim>
                                    <p:anim calcmode="lin" valueType="num">
                                      <p:cBhvr>
                                        <p:cTn id="41" dur="1000" fill="hold"/>
                                        <p:tgtEl>
                                          <p:spTgt spid="11"/>
                                        </p:tgtEl>
                                        <p:attrNameLst>
                                          <p:attrName>ppt_h</p:attrName>
                                        </p:attrNameLst>
                                      </p:cBhvr>
                                      <p:tavLst>
                                        <p:tav tm="0">
                                          <p:val>
                                            <p:strVal val="#ppt_h"/>
                                          </p:val>
                                        </p:tav>
                                        <p:tav tm="100000">
                                          <p:val>
                                            <p:strVal val="#ppt_h"/>
                                          </p:val>
                                        </p:tav>
                                      </p:tavLst>
                                    </p:anim>
                                    <p:animEffect transition="in" filter="fade">
                                      <p:cBhvr>
                                        <p:cTn id="4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7</a:t>
            </a:fld>
            <a:endParaRPr lang="fr-FR"/>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r>
              <a:rPr lang="fr-FR" dirty="0" smtClean="0"/>
              <a:t>Formellement un agent est défini par</a:t>
            </a:r>
          </a:p>
          <a:p>
            <a:pPr algn="just"/>
            <a:r>
              <a:rPr lang="fr-FR" dirty="0" smtClean="0"/>
              <a:t>Un système est l’association de l’agent à l’environnement</a:t>
            </a:r>
          </a:p>
          <a:p>
            <a:pPr marL="1249363" indent="-350838" algn="just">
              <a:buNone/>
            </a:pPr>
            <a:r>
              <a:rPr lang="fr-FR" dirty="0" smtClean="0"/>
              <a:t>   </a:t>
            </a:r>
            <a:r>
              <a:rPr lang="fr-FR" i="1" dirty="0" smtClean="0"/>
              <a:t>R(Ag, </a:t>
            </a:r>
            <a:r>
              <a:rPr lang="fr-FR" i="1" dirty="0" err="1" smtClean="0"/>
              <a:t>Env</a:t>
            </a:r>
            <a:r>
              <a:rPr lang="fr-FR" i="1" dirty="0" smtClean="0"/>
              <a:t>) est l’ensemble d’exécutions possibles de l’agent Ag dans l’environnement </a:t>
            </a:r>
            <a:r>
              <a:rPr lang="fr-FR" i="1" dirty="0" err="1" smtClean="0"/>
              <a:t>Env</a:t>
            </a:r>
            <a:endParaRPr lang="fr-FR" i="1" dirty="0" smtClean="0"/>
          </a:p>
          <a:p>
            <a:pPr marL="274638" indent="-274638" algn="just"/>
            <a:r>
              <a:rPr lang="fr-FR" dirty="0" smtClean="0"/>
              <a:t>Formellement, une séquence (</a:t>
            </a:r>
            <a:r>
              <a:rPr lang="fr-FR" sz="2800" dirty="0" smtClean="0"/>
              <a:t>e</a:t>
            </a:r>
            <a:r>
              <a:rPr lang="fr-FR" sz="1600" dirty="0" smtClean="0"/>
              <a:t>0</a:t>
            </a:r>
            <a:r>
              <a:rPr lang="fr-FR" dirty="0" smtClean="0"/>
              <a:t>, a</a:t>
            </a:r>
            <a:r>
              <a:rPr lang="fr-FR" sz="1600" dirty="0" smtClean="0"/>
              <a:t>0</a:t>
            </a:r>
            <a:r>
              <a:rPr lang="fr-FR" dirty="0" smtClean="0"/>
              <a:t>, e</a:t>
            </a:r>
            <a:r>
              <a:rPr lang="fr-FR" sz="1600" dirty="0" smtClean="0"/>
              <a:t>1</a:t>
            </a:r>
            <a:r>
              <a:rPr lang="fr-FR" dirty="0" smtClean="0"/>
              <a:t>, a</a:t>
            </a:r>
            <a:r>
              <a:rPr lang="fr-FR" sz="1600" dirty="0" smtClean="0"/>
              <a:t>1</a:t>
            </a:r>
            <a:r>
              <a:rPr lang="fr-FR" dirty="0" smtClean="0"/>
              <a:t>, ….) est une séquence d’exécution de l’agent Ag dans l’environnement </a:t>
            </a:r>
          </a:p>
          <a:p>
            <a:pPr marL="514350" indent="15875" algn="just">
              <a:buNone/>
            </a:pPr>
            <a:r>
              <a:rPr lang="fr-FR" dirty="0" smtClean="0"/>
              <a:t>                                si</a:t>
            </a:r>
          </a:p>
          <a:p>
            <a:pPr marL="1431925" indent="0" algn="just">
              <a:buFont typeface="Wingdings" pitchFamily="2" charset="2"/>
              <a:buChar char="Ø"/>
            </a:pPr>
            <a:r>
              <a:rPr lang="fr-FR" dirty="0" smtClean="0"/>
              <a:t>e</a:t>
            </a:r>
            <a:r>
              <a:rPr lang="fr-FR" sz="1600" dirty="0" smtClean="0"/>
              <a:t>0</a:t>
            </a:r>
            <a:r>
              <a:rPr lang="fr-FR" dirty="0" smtClean="0"/>
              <a:t> est l’état initial de l’environnement </a:t>
            </a:r>
            <a:r>
              <a:rPr lang="fr-FR" dirty="0" err="1" smtClean="0"/>
              <a:t>Env</a:t>
            </a:r>
            <a:r>
              <a:rPr lang="fr-FR" dirty="0" smtClean="0"/>
              <a:t>,</a:t>
            </a:r>
          </a:p>
          <a:p>
            <a:pPr marL="1431925" indent="0" algn="just">
              <a:buFont typeface="Wingdings" pitchFamily="2" charset="2"/>
              <a:buChar char="Ø"/>
            </a:pPr>
            <a:r>
              <a:rPr lang="fr-FR" dirty="0" smtClean="0"/>
              <a:t>a</a:t>
            </a:r>
            <a:r>
              <a:rPr lang="fr-FR" sz="1600" dirty="0" smtClean="0"/>
              <a:t>0</a:t>
            </a:r>
            <a:r>
              <a:rPr lang="fr-FR" dirty="0" smtClean="0"/>
              <a:t> = Ag(e0)</a:t>
            </a:r>
          </a:p>
          <a:p>
            <a:pPr marL="1431925" indent="0" algn="just">
              <a:buFont typeface="Wingdings" pitchFamily="2" charset="2"/>
              <a:buChar char="Ø"/>
            </a:pPr>
            <a:r>
              <a:rPr lang="fr-FR" dirty="0" smtClean="0"/>
              <a:t>Pour u &gt; 0, </a:t>
            </a:r>
            <a:r>
              <a:rPr lang="fr-FR" sz="1700" dirty="0" smtClean="0"/>
              <a:t> </a:t>
            </a:r>
            <a:endParaRPr lang="fr-FR" dirty="0" smtClean="0"/>
          </a:p>
          <a:p>
            <a:pPr marL="514350" indent="15875" algn="just">
              <a:buNone/>
            </a:pPr>
            <a:r>
              <a:rPr lang="fr-FR" dirty="0" smtClean="0"/>
              <a:t> </a:t>
            </a:r>
            <a:endParaRPr lang="fr-FR" dirty="0"/>
          </a:p>
        </p:txBody>
      </p:sp>
      <p:pic>
        <p:nvPicPr>
          <p:cNvPr id="8" name="Image 7" descr="Agent formellement.bmp"/>
          <p:cNvPicPr>
            <a:picLocks noChangeAspect="1"/>
          </p:cNvPicPr>
          <p:nvPr/>
        </p:nvPicPr>
        <p:blipFill>
          <a:blip r:embed="rId2" cstate="print"/>
          <a:stretch>
            <a:fillRect/>
          </a:stretch>
        </p:blipFill>
        <p:spPr>
          <a:xfrm>
            <a:off x="6072198" y="1214422"/>
            <a:ext cx="1944669" cy="428628"/>
          </a:xfrm>
          <a:prstGeom prst="rect">
            <a:avLst/>
          </a:prstGeom>
        </p:spPr>
      </p:pic>
      <p:pic>
        <p:nvPicPr>
          <p:cNvPr id="9" name="Image 8" descr="L'environnement formel.bmp"/>
          <p:cNvPicPr>
            <a:picLocks noChangeAspect="1"/>
          </p:cNvPicPr>
          <p:nvPr/>
        </p:nvPicPr>
        <p:blipFill>
          <a:blip r:embed="rId3" cstate="print"/>
          <a:stretch>
            <a:fillRect/>
          </a:stretch>
        </p:blipFill>
        <p:spPr>
          <a:xfrm>
            <a:off x="1571604" y="3643314"/>
            <a:ext cx="2071702" cy="432992"/>
          </a:xfrm>
          <a:prstGeom prst="rect">
            <a:avLst/>
          </a:prstGeom>
        </p:spPr>
      </p:pic>
      <p:pic>
        <p:nvPicPr>
          <p:cNvPr id="10" name="Image 9" descr="Condition 01.bmp"/>
          <p:cNvPicPr>
            <a:picLocks noChangeAspect="1"/>
          </p:cNvPicPr>
          <p:nvPr/>
        </p:nvPicPr>
        <p:blipFill>
          <a:blip r:embed="rId4" cstate="print"/>
          <a:stretch>
            <a:fillRect/>
          </a:stretch>
        </p:blipFill>
        <p:spPr>
          <a:xfrm>
            <a:off x="4122636" y="4929198"/>
            <a:ext cx="3994345" cy="561975"/>
          </a:xfrm>
          <a:prstGeom prst="rect">
            <a:avLst/>
          </a:prstGeom>
        </p:spPr>
      </p:pic>
      <p:pic>
        <p:nvPicPr>
          <p:cNvPr id="11" name="Image 10" descr="Condition 02.bmp"/>
          <p:cNvPicPr>
            <a:picLocks noChangeAspect="1"/>
          </p:cNvPicPr>
          <p:nvPr/>
        </p:nvPicPr>
        <p:blipFill>
          <a:blip r:embed="rId5" cstate="print"/>
          <a:stretch>
            <a:fillRect/>
          </a:stretch>
        </p:blipFill>
        <p:spPr>
          <a:xfrm>
            <a:off x="4143372" y="5500702"/>
            <a:ext cx="4400550" cy="4762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3" end="3"/>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p:cTn id="24"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25"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5">
                                            <p:txEl>
                                              <p:pRg st="4" end="4"/>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strVal val="#ppt_w*0.70"/>
                                          </p:val>
                                        </p:tav>
                                        <p:tav tm="100000">
                                          <p:val>
                                            <p:strVal val="#ppt_w"/>
                                          </p:val>
                                        </p:tav>
                                      </p:tavLst>
                                    </p:anim>
                                    <p:anim calcmode="lin" valueType="num">
                                      <p:cBhvr>
                                        <p:cTn id="30" dur="1000" fill="hold"/>
                                        <p:tgtEl>
                                          <p:spTgt spid="9"/>
                                        </p:tgtEl>
                                        <p:attrNameLst>
                                          <p:attrName>ppt_h</p:attrName>
                                        </p:attrNameLst>
                                      </p:cBhvr>
                                      <p:tavLst>
                                        <p:tav tm="0">
                                          <p:val>
                                            <p:strVal val="#ppt_h"/>
                                          </p:val>
                                        </p:tav>
                                        <p:tav tm="100000">
                                          <p:val>
                                            <p:strVal val="#ppt_h"/>
                                          </p:val>
                                        </p:tav>
                                      </p:tavLst>
                                    </p:anim>
                                    <p:animEffect transition="in" filter="fade">
                                      <p:cBhvr>
                                        <p:cTn id="31" dur="1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p:cTn id="36"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p:cTn id="43"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5">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5">
                                            <p:txEl>
                                              <p:pRg st="7" end="7"/>
                                            </p:txEl>
                                          </p:spTgt>
                                        </p:tgtEl>
                                        <p:attrNameLst>
                                          <p:attrName>style.visibility</p:attrName>
                                        </p:attrNameLst>
                                      </p:cBhvr>
                                      <p:to>
                                        <p:strVal val="visible"/>
                                      </p:to>
                                    </p:set>
                                    <p:anim calcmode="lin" valueType="num">
                                      <p:cBhvr>
                                        <p:cTn id="50"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51"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52" dur="1000"/>
                                        <p:tgtEl>
                                          <p:spTgt spid="5">
                                            <p:txEl>
                                              <p:pRg st="7" end="7"/>
                                            </p:txEl>
                                          </p:spTgt>
                                        </p:tgtEl>
                                      </p:cBhvr>
                                    </p:animEffect>
                                  </p:childTnLst>
                                </p:cTn>
                              </p:par>
                              <p:par>
                                <p:cTn id="53" presetID="55" presetClass="entr" presetSubtype="0" fill="hold" nodeType="with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1000" fill="hold"/>
                                        <p:tgtEl>
                                          <p:spTgt spid="10"/>
                                        </p:tgtEl>
                                        <p:attrNameLst>
                                          <p:attrName>ppt_w</p:attrName>
                                        </p:attrNameLst>
                                      </p:cBhvr>
                                      <p:tavLst>
                                        <p:tav tm="0">
                                          <p:val>
                                            <p:strVal val="#ppt_w*0.70"/>
                                          </p:val>
                                        </p:tav>
                                        <p:tav tm="100000">
                                          <p:val>
                                            <p:strVal val="#ppt_w"/>
                                          </p:val>
                                        </p:tav>
                                      </p:tavLst>
                                    </p:anim>
                                    <p:anim calcmode="lin" valueType="num">
                                      <p:cBhvr>
                                        <p:cTn id="56" dur="1000" fill="hold"/>
                                        <p:tgtEl>
                                          <p:spTgt spid="10"/>
                                        </p:tgtEl>
                                        <p:attrNameLst>
                                          <p:attrName>ppt_h</p:attrName>
                                        </p:attrNameLst>
                                      </p:cBhvr>
                                      <p:tavLst>
                                        <p:tav tm="0">
                                          <p:val>
                                            <p:strVal val="#ppt_h"/>
                                          </p:val>
                                        </p:tav>
                                        <p:tav tm="100000">
                                          <p:val>
                                            <p:strVal val="#ppt_h"/>
                                          </p:val>
                                        </p:tav>
                                      </p:tavLst>
                                    </p:anim>
                                    <p:animEffect transition="in" filter="fade">
                                      <p:cBhvr>
                                        <p:cTn id="57" dur="1000"/>
                                        <p:tgtEl>
                                          <p:spTgt spid="10"/>
                                        </p:tgtEl>
                                      </p:cBhvr>
                                    </p:animEffect>
                                  </p:childTnLst>
                                </p:cTn>
                              </p:par>
                              <p:par>
                                <p:cTn id="58" presetID="55"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1000" fill="hold"/>
                                        <p:tgtEl>
                                          <p:spTgt spid="11"/>
                                        </p:tgtEl>
                                        <p:attrNameLst>
                                          <p:attrName>ppt_w</p:attrName>
                                        </p:attrNameLst>
                                      </p:cBhvr>
                                      <p:tavLst>
                                        <p:tav tm="0">
                                          <p:val>
                                            <p:strVal val="#ppt_w*0.70"/>
                                          </p:val>
                                        </p:tav>
                                        <p:tav tm="100000">
                                          <p:val>
                                            <p:strVal val="#ppt_w"/>
                                          </p:val>
                                        </p:tav>
                                      </p:tavLst>
                                    </p:anim>
                                    <p:anim calcmode="lin" valueType="num">
                                      <p:cBhvr>
                                        <p:cTn id="61" dur="1000" fill="hold"/>
                                        <p:tgtEl>
                                          <p:spTgt spid="11"/>
                                        </p:tgtEl>
                                        <p:attrNameLst>
                                          <p:attrName>ppt_h</p:attrName>
                                        </p:attrNameLst>
                                      </p:cBhvr>
                                      <p:tavLst>
                                        <p:tav tm="0">
                                          <p:val>
                                            <p:strVal val="#ppt_h"/>
                                          </p:val>
                                        </p:tav>
                                        <p:tav tm="100000">
                                          <p:val>
                                            <p:strVal val="#ppt_h"/>
                                          </p:val>
                                        </p:tav>
                                      </p:tavLst>
                                    </p:anim>
                                    <p:animEffect transition="in" filter="fade">
                                      <p:cBhvr>
                                        <p:cTn id="62"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8</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Deux agent </a:t>
            </a:r>
            <a:r>
              <a:rPr lang="fr-FR" b="1" i="1" dirty="0" smtClean="0"/>
              <a:t>Ag1</a:t>
            </a:r>
            <a:r>
              <a:rPr lang="fr-FR" dirty="0" smtClean="0"/>
              <a:t> et </a:t>
            </a:r>
            <a:r>
              <a:rPr lang="fr-FR" b="1" i="1" dirty="0" smtClean="0"/>
              <a:t>Ag2</a:t>
            </a:r>
            <a:r>
              <a:rPr lang="fr-FR" dirty="0" smtClean="0"/>
              <a:t> sont </a:t>
            </a:r>
            <a:r>
              <a:rPr lang="fr-FR" b="1" u="sng" dirty="0" err="1" smtClean="0"/>
              <a:t>comportementalement</a:t>
            </a:r>
            <a:r>
              <a:rPr lang="fr-FR" dirty="0" smtClean="0"/>
              <a:t> </a:t>
            </a:r>
            <a:r>
              <a:rPr lang="fr-FR" b="1" u="sng" dirty="0" smtClean="0"/>
              <a:t>équivalent</a:t>
            </a:r>
            <a:r>
              <a:rPr lang="fr-FR" dirty="0" smtClean="0"/>
              <a:t>  </a:t>
            </a:r>
            <a:r>
              <a:rPr lang="fr-FR" b="1" u="sng" dirty="0" smtClean="0"/>
              <a:t>par rapport </a:t>
            </a:r>
            <a:r>
              <a:rPr lang="fr-FR" dirty="0" smtClean="0"/>
              <a:t>à l’environnement </a:t>
            </a:r>
            <a:r>
              <a:rPr lang="fr-FR" b="1" i="1" dirty="0" err="1" smtClean="0"/>
              <a:t>Env</a:t>
            </a:r>
            <a:r>
              <a:rPr lang="fr-FR" b="1" i="1" dirty="0" smtClean="0"/>
              <a:t>, </a:t>
            </a:r>
            <a:r>
              <a:rPr lang="fr-FR" b="1" dirty="0" err="1" smtClean="0"/>
              <a:t>ssi</a:t>
            </a:r>
            <a:r>
              <a:rPr lang="fr-FR" dirty="0" smtClean="0"/>
              <a:t>        </a:t>
            </a:r>
            <a:r>
              <a:rPr lang="fr-FR" b="1" i="1" dirty="0" smtClean="0"/>
              <a:t>R(Ag1, </a:t>
            </a:r>
            <a:r>
              <a:rPr lang="fr-FR" b="1" i="1" dirty="0" err="1" smtClean="0"/>
              <a:t>env</a:t>
            </a:r>
            <a:r>
              <a:rPr lang="fr-FR" b="1" i="1" dirty="0" smtClean="0"/>
              <a:t>) = R(Ag2, </a:t>
            </a:r>
            <a:r>
              <a:rPr lang="fr-FR" b="1" i="1" dirty="0" err="1" smtClean="0"/>
              <a:t>env</a:t>
            </a:r>
            <a:r>
              <a:rPr lang="fr-FR" b="1" i="1" dirty="0" smtClean="0"/>
              <a:t>)</a:t>
            </a:r>
          </a:p>
          <a:p>
            <a:pPr algn="just"/>
            <a:r>
              <a:rPr lang="fr-FR" dirty="0" smtClean="0"/>
              <a:t>Deux agent sont </a:t>
            </a:r>
            <a:r>
              <a:rPr lang="fr-FR" dirty="0" err="1" smtClean="0"/>
              <a:t>comportementalement</a:t>
            </a:r>
            <a:r>
              <a:rPr lang="fr-FR" dirty="0" smtClean="0"/>
              <a:t> équivalent </a:t>
            </a:r>
            <a:r>
              <a:rPr lang="fr-FR" b="1" dirty="0" err="1" smtClean="0"/>
              <a:t>ssi</a:t>
            </a:r>
            <a:r>
              <a:rPr lang="fr-FR" b="1" dirty="0" smtClean="0"/>
              <a:t> sont </a:t>
            </a:r>
            <a:r>
              <a:rPr lang="fr-FR" dirty="0" err="1" smtClean="0"/>
              <a:t>comportementalemnt</a:t>
            </a:r>
            <a:r>
              <a:rPr lang="fr-FR" dirty="0" smtClean="0"/>
              <a:t> équivalent par rapport </a:t>
            </a:r>
            <a:r>
              <a:rPr lang="fr-FR" b="1" u="sng" dirty="0" smtClean="0"/>
              <a:t>à tous</a:t>
            </a:r>
            <a:r>
              <a:rPr lang="fr-FR" b="1" dirty="0" smtClean="0"/>
              <a:t> </a:t>
            </a:r>
            <a:r>
              <a:rPr lang="fr-FR" dirty="0" smtClean="0"/>
              <a:t>les environnements</a:t>
            </a:r>
          </a:p>
          <a:p>
            <a:pPr marL="514350" indent="15875" algn="just">
              <a:buNone/>
            </a:pPr>
            <a:r>
              <a:rPr lang="fr-FR" dirty="0" smtClean="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96908"/>
          </a:xfrm>
        </p:spPr>
        <p:txBody>
          <a:bodyPr>
            <a:normAutofit/>
          </a:bodyPr>
          <a:lstStyle/>
          <a:p>
            <a:r>
              <a:rPr lang="fr-FR" sz="3600" b="1" dirty="0" smtClean="0">
                <a:solidFill>
                  <a:schemeClr val="tx1"/>
                </a:solidFill>
              </a:rPr>
              <a:t>Une architecture abstraite</a:t>
            </a: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9</a:t>
            </a:fld>
            <a:endParaRPr lang="fr-FR"/>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buNone/>
            </a:pPr>
            <a:r>
              <a:rPr lang="fr-FR" b="1" dirty="0" smtClean="0"/>
              <a:t>Agent purement réactif</a:t>
            </a:r>
          </a:p>
          <a:p>
            <a:pPr algn="just"/>
            <a:r>
              <a:rPr lang="fr-FR" dirty="0" smtClean="0"/>
              <a:t>Un agent purement réactif est un agent avec un comportement indépendant de son historique</a:t>
            </a:r>
          </a:p>
          <a:p>
            <a:pPr marL="1431925" indent="0" algn="just">
              <a:buNone/>
            </a:pPr>
            <a:r>
              <a:rPr lang="fr-FR" i="1" dirty="0" smtClean="0"/>
              <a:t>Ag: E </a:t>
            </a:r>
            <a:r>
              <a:rPr lang="fr-FR" i="1" dirty="0" smtClean="0">
                <a:sym typeface="Wingdings" pitchFamily="2" charset="2"/>
              </a:rPr>
              <a:t> </a:t>
            </a:r>
            <a:r>
              <a:rPr lang="fr-FR" i="1" dirty="0" err="1" smtClean="0">
                <a:sym typeface="Wingdings" pitchFamily="2" charset="2"/>
              </a:rPr>
              <a:t>Ac</a:t>
            </a:r>
            <a:r>
              <a:rPr lang="fr-FR" b="1" i="1" dirty="0" smtClean="0"/>
              <a:t> </a:t>
            </a:r>
          </a:p>
          <a:p>
            <a:pPr marL="274638" indent="-274638" algn="just"/>
            <a:r>
              <a:rPr lang="fr-FR" dirty="0" smtClean="0"/>
              <a:t> pour chaque agent purement réactif, il existe un agent standard équivalent</a:t>
            </a:r>
          </a:p>
          <a:p>
            <a:pPr marL="274638" indent="-274638" algn="just"/>
            <a:r>
              <a:rPr lang="fr-FR" dirty="0" smtClean="0"/>
              <a:t>Ce niveau d’abstraction ne montre pas comment un agent prendre une décision</a:t>
            </a:r>
          </a:p>
          <a:p>
            <a:pPr marL="715963" indent="0" algn="just">
              <a:buNone/>
            </a:pPr>
            <a:r>
              <a:rPr lang="fr-FR" i="1" dirty="0" smtClean="0"/>
              <a:t>Le raffinement</a:t>
            </a:r>
            <a:endParaRPr lang="fr-F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7"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1000"/>
                                        <p:tgtEl>
                                          <p:spTgt spid="5">
                                            <p:txEl>
                                              <p:pRg st="2" end="2"/>
                                            </p:txEl>
                                          </p:spTgt>
                                        </p:tgtEl>
                                      </p:cBhvr>
                                    </p:animEffect>
                                    <p:anim calcmode="lin" valueType="num">
                                      <p:cBhvr>
                                        <p:cTn id="1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1000"/>
                                        <p:tgtEl>
                                          <p:spTgt spid="5">
                                            <p:txEl>
                                              <p:pRg st="5" end="5"/>
                                            </p:txEl>
                                          </p:spTgt>
                                        </p:tgtEl>
                                      </p:cBhvr>
                                    </p:animEffect>
                                    <p:anim calcmode="lin" valueType="num">
                                      <p:cBhvr>
                                        <p:cTn id="2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6991</TotalTime>
  <Words>1539</Words>
  <Application>Microsoft Office PowerPoint</Application>
  <PresentationFormat>Affichage à l'écran (4:3)</PresentationFormat>
  <Paragraphs>301</Paragraphs>
  <Slides>30</Slides>
  <Notes>4</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Capitaux</vt:lpstr>
      <vt:lpstr>Chapitre 03 Modèles et Architectures d’Agents</vt:lpstr>
      <vt:lpstr>Modèles et Architectures d’Agents</vt:lpstr>
      <vt:lpstr>Introduction</vt:lpstr>
      <vt:lpstr>Introduction</vt:lpstr>
      <vt:lpstr>Une architecture abstraite</vt:lpstr>
      <vt:lpstr>Une architecture abstraite</vt:lpstr>
      <vt:lpstr>Une architecture abstraite</vt:lpstr>
      <vt:lpstr>Une architecture abstraite</vt:lpstr>
      <vt:lpstr>Une architecture abstraite</vt:lpstr>
      <vt:lpstr>Une architecture abstraite</vt:lpstr>
      <vt:lpstr>Une architecture abstraite</vt:lpstr>
      <vt:lpstr>Une architecture abstraite</vt:lpstr>
      <vt:lpstr>Des architectures concrètes</vt:lpstr>
      <vt:lpstr>Des architectures concrètes</vt:lpstr>
      <vt:lpstr>Des architectures concrètes</vt:lpstr>
      <vt:lpstr>Des architectures concrètes</vt:lpstr>
      <vt:lpstr>Des architectures concrètes</vt:lpstr>
      <vt:lpstr>Des architectures concrètes</vt:lpstr>
      <vt:lpstr>Des architectures concrètes</vt:lpstr>
      <vt:lpstr>Des architectures concrètes</vt:lpstr>
      <vt:lpstr>Des architectures concrètes</vt:lpstr>
      <vt:lpstr>Des architectures concrètes</vt:lpstr>
      <vt:lpstr>Des architectures spécifiques</vt:lpstr>
      <vt:lpstr>Des architectures spécifiques</vt:lpstr>
      <vt:lpstr>Des architectures spécifiques Architecture d’agent temps réel</vt:lpstr>
      <vt:lpstr>Des architectures spécifiques</vt:lpstr>
      <vt:lpstr>Meta-Modèles</vt:lpstr>
      <vt:lpstr>Meta-Modèles</vt:lpstr>
      <vt:lpstr>Meta-Modèles</vt:lpstr>
      <vt:lpstr>Diapositive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01  Systèmes Multi-Agents : Principes Généraux</dc:title>
  <dc:creator>MyPc</dc:creator>
  <cp:lastModifiedBy>MyPc</cp:lastModifiedBy>
  <cp:revision>416</cp:revision>
  <dcterms:created xsi:type="dcterms:W3CDTF">2015-09-30T11:57:32Z</dcterms:created>
  <dcterms:modified xsi:type="dcterms:W3CDTF">2015-11-07T22:40:13Z</dcterms:modified>
</cp:coreProperties>
</file>