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8" r:id="rId6"/>
    <p:sldId id="261" r:id="rId7"/>
    <p:sldId id="269" r:id="rId8"/>
    <p:sldId id="262" r:id="rId9"/>
    <p:sldId id="270" r:id="rId10"/>
    <p:sldId id="263" r:id="rId11"/>
    <p:sldId id="271" r:id="rId12"/>
    <p:sldId id="272" r:id="rId13"/>
    <p:sldId id="273" r:id="rId14"/>
    <p:sldId id="274" r:id="rId15"/>
    <p:sldId id="275" r:id="rId16"/>
    <p:sldId id="276" r:id="rId17"/>
    <p:sldId id="27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2" d="100"/>
          <a:sy n="62" d="100"/>
        </p:scale>
        <p:origin x="9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10/27/2023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0B45-D67E-9C26-8C47-0BFA209651DE}"/>
              </a:ext>
            </a:extLst>
          </p:cNvPr>
          <p:cNvSpPr>
            <a:spLocks noGrp="1"/>
          </p:cNvSpPr>
          <p:nvPr>
            <p:ph type="ctrTitle"/>
          </p:nvPr>
        </p:nvSpPr>
        <p:spPr>
          <a:xfrm>
            <a:off x="2589213" y="176981"/>
            <a:ext cx="8915399" cy="5619135"/>
          </a:xfrm>
        </p:spPr>
        <p:txBody>
          <a:bodyPr>
            <a:normAutofit/>
          </a:bodyPr>
          <a:lstStyle/>
          <a:p>
            <a:pPr algn="ctr">
              <a:lnSpc>
                <a:spcPct val="107000"/>
              </a:lnSpc>
              <a:spcAft>
                <a:spcPts val="800"/>
              </a:spcAft>
            </a:pPr>
            <a:r>
              <a:rPr lang="en-US" sz="4400" b="1" kern="100" dirty="0">
                <a:effectLst/>
                <a:ea typeface="Calibri" panose="020F0502020204030204" pitchFamily="34" charset="0"/>
                <a:cs typeface="Arial" panose="020B0604020202020204" pitchFamily="34" charset="0"/>
              </a:rPr>
              <a:t>Lecture </a:t>
            </a:r>
            <a:r>
              <a:rPr lang="en-US" sz="4400" b="1" kern="100" dirty="0">
                <a:ea typeface="Calibri" panose="020F0502020204030204" pitchFamily="34" charset="0"/>
                <a:cs typeface="Arial" panose="020B0604020202020204" pitchFamily="34" charset="0"/>
              </a:rPr>
              <a:t>IV</a:t>
            </a:r>
            <a:br>
              <a:rPr lang="en-US" sz="4400" b="1" kern="100" dirty="0">
                <a:effectLst/>
                <a:ea typeface="Calibri" panose="020F0502020204030204" pitchFamily="34" charset="0"/>
                <a:cs typeface="Arial" panose="020B0604020202020204" pitchFamily="34" charset="0"/>
              </a:rPr>
            </a:br>
            <a:br>
              <a:rPr lang="en-US" sz="4000" b="1" kern="100" dirty="0">
                <a:effectLst/>
                <a:ea typeface="Calibri" panose="020F0502020204030204" pitchFamily="34" charset="0"/>
                <a:cs typeface="Arial" panose="020B0604020202020204" pitchFamily="34" charset="0"/>
              </a:rPr>
            </a:br>
            <a:r>
              <a:rPr lang="en-US" sz="4000" b="1" kern="100" dirty="0">
                <a:effectLst/>
                <a:ea typeface="Calibri" panose="020F0502020204030204" pitchFamily="34" charset="0"/>
                <a:cs typeface="Arial" panose="020B0604020202020204" pitchFamily="34" charset="0"/>
              </a:rPr>
              <a:t>The British Bicameral Parliament: Significance and Challenges</a:t>
            </a:r>
            <a:br>
              <a:rPr lang="fr-FR" sz="1800"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endParaRPr lang="fr-FR" sz="4400" dirty="0"/>
          </a:p>
        </p:txBody>
      </p:sp>
    </p:spTree>
    <p:extLst>
      <p:ext uri="{BB962C8B-B14F-4D97-AF65-F5344CB8AC3E}">
        <p14:creationId xmlns:p14="http://schemas.microsoft.com/office/powerpoint/2010/main" val="693368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fontScale="925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200000"/>
              </a:lnSpc>
              <a:spcAft>
                <a:spcPts val="800"/>
              </a:spcAft>
              <a:buNone/>
            </a:pPr>
            <a:r>
              <a:rPr lang="en-US" sz="3000" b="1" kern="0" dirty="0">
                <a:solidFill>
                  <a:srgbClr val="1D2228"/>
                </a:solidFill>
                <a:effectLst/>
                <a:latin typeface="+mj-lt"/>
                <a:ea typeface="Times New Roman" panose="02020603050405020304" pitchFamily="18" charset="0"/>
                <a:cs typeface="Arial" panose="020B0604020202020204" pitchFamily="34" charset="0"/>
              </a:rPr>
              <a:t>1. Members of Parliament (MPs):</a:t>
            </a:r>
            <a:endParaRPr lang="fr-FR" sz="3000" kern="100" dirty="0">
              <a:effectLst/>
              <a:latin typeface="+mj-lt"/>
              <a:ea typeface="Calibri" panose="020F0502020204030204" pitchFamily="34" charset="0"/>
              <a:cs typeface="Arial" panose="020B0604020202020204" pitchFamily="34" charset="0"/>
            </a:endParaRPr>
          </a:p>
          <a:p>
            <a:pPr>
              <a:lnSpc>
                <a:spcPct val="200000"/>
              </a:lnSpc>
              <a:spcAft>
                <a:spcPts val="800"/>
              </a:spcAft>
            </a:pPr>
            <a:r>
              <a:rPr lang="en-US" sz="2800" b="1" kern="0" dirty="0">
                <a:solidFill>
                  <a:srgbClr val="1D2228"/>
                </a:solidFill>
                <a:effectLst/>
                <a:ea typeface="Times New Roman" panose="02020603050405020304" pitchFamily="18" charset="0"/>
                <a:cs typeface="Arial" panose="020B0604020202020204" pitchFamily="34" charset="0"/>
              </a:rPr>
              <a:t>a) Role and Responsibilities:</a:t>
            </a:r>
            <a:r>
              <a:rPr lang="en-US" sz="2800" kern="0" dirty="0">
                <a:solidFill>
                  <a:srgbClr val="1D2228"/>
                </a:solidFill>
                <a:effectLst/>
                <a:ea typeface="Times New Roman" panose="02020603050405020304" pitchFamily="18" charset="0"/>
                <a:cs typeface="Arial" panose="020B0604020202020204" pitchFamily="34" charset="0"/>
              </a:rPr>
              <a:t> </a:t>
            </a:r>
          </a:p>
          <a:p>
            <a:pPr>
              <a:lnSpc>
                <a:spcPct val="200000"/>
              </a:lnSpc>
              <a:spcAft>
                <a:spcPts val="800"/>
              </a:spcAft>
            </a:pPr>
            <a:r>
              <a:rPr lang="en-US" sz="2400" kern="0" dirty="0">
                <a:solidFill>
                  <a:srgbClr val="1D2228"/>
                </a:solidFill>
                <a:effectLst/>
                <a:ea typeface="Times New Roman" panose="02020603050405020304" pitchFamily="18" charset="0"/>
                <a:cs typeface="Arial" panose="020B0604020202020204" pitchFamily="34" charset="0"/>
              </a:rPr>
              <a:t>MPs are elected representatives who serve in the House of Commons, the lower chamber of the British Parliament. They are responsible for representing the interests and concerns of their constituents, debating and voting on legislation, and scrutinizing the government's actions. MPs also engage in </a:t>
            </a:r>
            <a:r>
              <a:rPr lang="en-US" sz="2400" b="1" kern="0" dirty="0">
                <a:solidFill>
                  <a:srgbClr val="1D2228"/>
                </a:solidFill>
                <a:effectLst/>
                <a:ea typeface="Times New Roman" panose="02020603050405020304" pitchFamily="18" charset="0"/>
                <a:cs typeface="Arial" panose="020B0604020202020204" pitchFamily="34" charset="0"/>
              </a:rPr>
              <a:t>committee</a:t>
            </a:r>
            <a:r>
              <a:rPr lang="en-US" sz="2400" kern="0" dirty="0">
                <a:solidFill>
                  <a:srgbClr val="1D2228"/>
                </a:solidFill>
                <a:effectLst/>
                <a:ea typeface="Times New Roman" panose="02020603050405020304" pitchFamily="18" charset="0"/>
                <a:cs typeface="Arial" panose="020B0604020202020204" pitchFamily="34" charset="0"/>
              </a:rPr>
              <a:t> work, where they examine bills, conduct inquiries, and hold the government accountable.</a:t>
            </a:r>
            <a:endParaRPr lang="fr-FR" sz="24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326465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200000"/>
              </a:lnSpc>
              <a:spcAft>
                <a:spcPts val="800"/>
              </a:spcAft>
              <a:buNone/>
            </a:pPr>
            <a:r>
              <a:rPr lang="en-US" sz="2800" b="1" kern="0" dirty="0">
                <a:solidFill>
                  <a:srgbClr val="1D2228"/>
                </a:solidFill>
                <a:effectLst/>
                <a:latin typeface="+mj-lt"/>
                <a:ea typeface="Times New Roman" panose="02020603050405020304" pitchFamily="18" charset="0"/>
                <a:cs typeface="Arial" panose="020B0604020202020204" pitchFamily="34" charset="0"/>
              </a:rPr>
              <a:t>1. Members of Parliament (MPs):</a:t>
            </a:r>
            <a:endParaRPr lang="fr-FR" sz="2800" kern="100" dirty="0">
              <a:effectLst/>
              <a:latin typeface="+mj-lt"/>
              <a:ea typeface="Calibri" panose="020F0502020204030204" pitchFamily="34" charset="0"/>
              <a:cs typeface="Arial" panose="020B0604020202020204" pitchFamily="34" charset="0"/>
            </a:endParaRPr>
          </a:p>
          <a:p>
            <a:pPr>
              <a:lnSpc>
                <a:spcPct val="150000"/>
              </a:lnSpc>
            </a:pPr>
            <a:r>
              <a:rPr lang="en-US" sz="2400" b="1" kern="0" dirty="0">
                <a:solidFill>
                  <a:srgbClr val="1D2228"/>
                </a:solidFill>
                <a:effectLst/>
                <a:ea typeface="Times New Roman" panose="02020603050405020304" pitchFamily="18" charset="0"/>
                <a:cs typeface="Arial" panose="020B0604020202020204" pitchFamily="34" charset="0"/>
              </a:rPr>
              <a:t>b) Election and Constituency:</a:t>
            </a:r>
          </a:p>
          <a:p>
            <a:pPr>
              <a:lnSpc>
                <a:spcPct val="150000"/>
              </a:lnSpc>
            </a:pPr>
            <a:r>
              <a:rPr lang="en-US" sz="2400" kern="0" dirty="0">
                <a:solidFill>
                  <a:srgbClr val="1D2228"/>
                </a:solidFill>
                <a:effectLst/>
                <a:ea typeface="Times New Roman" panose="02020603050405020304" pitchFamily="18" charset="0"/>
                <a:cs typeface="Arial" panose="020B0604020202020204" pitchFamily="34" charset="0"/>
              </a:rPr>
              <a:t> MPs are elected through a general election, which takes place every five years or in the event of a </a:t>
            </a:r>
            <a:r>
              <a:rPr lang="en-US" sz="2400" b="1" kern="0" dirty="0">
                <a:solidFill>
                  <a:srgbClr val="1D2228"/>
                </a:solidFill>
                <a:effectLst/>
                <a:ea typeface="Times New Roman" panose="02020603050405020304" pitchFamily="18" charset="0"/>
                <a:cs typeface="Arial" panose="020B0604020202020204" pitchFamily="34" charset="0"/>
              </a:rPr>
              <a:t>snap election</a:t>
            </a:r>
            <a:r>
              <a:rPr lang="en-US" sz="2400" kern="0" dirty="0">
                <a:solidFill>
                  <a:srgbClr val="1D2228"/>
                </a:solidFill>
                <a:effectLst/>
                <a:ea typeface="Times New Roman" panose="02020603050405020304" pitchFamily="18" charset="0"/>
                <a:cs typeface="Arial" panose="020B0604020202020204" pitchFamily="34" charset="0"/>
              </a:rPr>
              <a:t>. They represent specific geographical constituencies and are </a:t>
            </a:r>
            <a:r>
              <a:rPr lang="en-US" sz="2400" b="1" kern="0" dirty="0">
                <a:solidFill>
                  <a:srgbClr val="1D2228"/>
                </a:solidFill>
                <a:effectLst/>
                <a:ea typeface="Times New Roman" panose="02020603050405020304" pitchFamily="18" charset="0"/>
                <a:cs typeface="Arial" panose="020B0604020202020204" pitchFamily="34" charset="0"/>
              </a:rPr>
              <a:t>accountable to their constituents</a:t>
            </a:r>
            <a:r>
              <a:rPr lang="en-US" sz="2400" kern="0" dirty="0">
                <a:solidFill>
                  <a:srgbClr val="1D2228"/>
                </a:solidFill>
                <a:effectLst/>
                <a:ea typeface="Times New Roman" panose="02020603050405020304" pitchFamily="18" charset="0"/>
                <a:cs typeface="Arial" panose="020B0604020202020204" pitchFamily="34" charset="0"/>
              </a:rPr>
              <a:t>. The first-past-the-post voting system is employed in most constituencies, wherein the candidate with the highest number of votes wins the seat.</a:t>
            </a:r>
            <a:endParaRPr lang="fr-FR" sz="24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343703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514350" indent="-514350" algn="ctr">
              <a:lnSpc>
                <a:spcPct val="200000"/>
              </a:lnSpc>
              <a:spcAft>
                <a:spcPts val="800"/>
              </a:spcAft>
              <a:buAutoNum type="arabicPeriod"/>
            </a:pPr>
            <a:r>
              <a:rPr lang="en-US" sz="2800" b="1" kern="0" dirty="0">
                <a:solidFill>
                  <a:schemeClr val="tx1"/>
                </a:solidFill>
                <a:effectLst/>
                <a:latin typeface="+mj-lt"/>
                <a:ea typeface="Times New Roman" panose="02020603050405020304" pitchFamily="18" charset="0"/>
                <a:cs typeface="Arial" panose="020B0604020202020204" pitchFamily="34" charset="0"/>
              </a:rPr>
              <a:t>Members of Parliament (MPs):</a:t>
            </a:r>
            <a:endParaRPr lang="fr-FR" sz="2800" kern="100" dirty="0">
              <a:solidFill>
                <a:schemeClr val="tx1"/>
              </a:solidFill>
              <a:effectLst/>
              <a:latin typeface="+mj-lt"/>
              <a:ea typeface="Calibri" panose="020F0502020204030204" pitchFamily="34" charset="0"/>
              <a:cs typeface="Arial" panose="020B0604020202020204" pitchFamily="34" charset="0"/>
            </a:endParaRPr>
          </a:p>
          <a:p>
            <a:pPr>
              <a:lnSpc>
                <a:spcPct val="150000"/>
              </a:lnSpc>
            </a:pPr>
            <a:r>
              <a:rPr lang="en-US" sz="2400" b="1" kern="0" dirty="0">
                <a:solidFill>
                  <a:srgbClr val="1D2228"/>
                </a:solidFill>
                <a:effectLst/>
                <a:ea typeface="Times New Roman" panose="02020603050405020304" pitchFamily="18" charset="0"/>
                <a:cs typeface="Arial" panose="020B0604020202020204" pitchFamily="34" charset="0"/>
              </a:rPr>
              <a:t>c) Political Affiliation:</a:t>
            </a:r>
            <a:r>
              <a:rPr lang="en-US" sz="2400" kern="0" dirty="0">
                <a:solidFill>
                  <a:srgbClr val="1D2228"/>
                </a:solidFill>
                <a:effectLst/>
                <a:ea typeface="Times New Roman" panose="02020603050405020304" pitchFamily="18" charset="0"/>
                <a:cs typeface="Arial" panose="020B0604020202020204" pitchFamily="34" charset="0"/>
              </a:rPr>
              <a:t> </a:t>
            </a:r>
          </a:p>
          <a:p>
            <a:pPr>
              <a:lnSpc>
                <a:spcPct val="150000"/>
              </a:lnSpc>
            </a:pPr>
            <a:r>
              <a:rPr lang="en-US" sz="2400" kern="0" dirty="0">
                <a:solidFill>
                  <a:srgbClr val="1D2228"/>
                </a:solidFill>
                <a:effectLst/>
                <a:ea typeface="Times New Roman" panose="02020603050405020304" pitchFamily="18" charset="0"/>
                <a:cs typeface="Arial" panose="020B0604020202020204" pitchFamily="34" charset="0"/>
              </a:rPr>
              <a:t>MPs are typically affiliated with political parties, such as the Conservative Party, </a:t>
            </a:r>
            <a:r>
              <a:rPr lang="en-US" sz="2400" kern="0" dirty="0" err="1">
                <a:solidFill>
                  <a:srgbClr val="1D2228"/>
                </a:solidFill>
                <a:effectLst/>
                <a:ea typeface="Times New Roman" panose="02020603050405020304" pitchFamily="18" charset="0"/>
                <a:cs typeface="Arial" panose="020B0604020202020204" pitchFamily="34" charset="0"/>
              </a:rPr>
              <a:t>Labour</a:t>
            </a:r>
            <a:r>
              <a:rPr lang="en-US" sz="2400" kern="0" dirty="0">
                <a:solidFill>
                  <a:srgbClr val="1D2228"/>
                </a:solidFill>
                <a:effectLst/>
                <a:ea typeface="Times New Roman" panose="02020603050405020304" pitchFamily="18" charset="0"/>
                <a:cs typeface="Arial" panose="020B0604020202020204" pitchFamily="34" charset="0"/>
              </a:rPr>
              <a:t> Party, or Liberal Democrats. Party affiliation shapes their ideologies, policy positions, and voting patterns. MPs often align themselves with party positions and contribute to party debates and decision-making processes.</a:t>
            </a:r>
            <a:endParaRPr lang="fr-FR" sz="24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408448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fontScale="925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200000"/>
              </a:lnSpc>
              <a:spcAft>
                <a:spcPts val="800"/>
              </a:spcAft>
              <a:buNone/>
            </a:pPr>
            <a:r>
              <a:rPr lang="en-US" sz="3200" b="1" kern="0" dirty="0">
                <a:solidFill>
                  <a:srgbClr val="1D2228"/>
                </a:solidFill>
                <a:effectLst/>
                <a:latin typeface="+mj-lt"/>
                <a:ea typeface="Times New Roman" panose="02020603050405020304" pitchFamily="18" charset="0"/>
                <a:cs typeface="Arial" panose="020B0604020202020204" pitchFamily="34" charset="0"/>
              </a:rPr>
              <a:t>2. Peers:</a:t>
            </a:r>
            <a:endParaRPr lang="fr-FR" sz="3200" kern="100" dirty="0">
              <a:effectLst/>
              <a:latin typeface="+mj-lt"/>
              <a:ea typeface="Calibri" panose="020F0502020204030204" pitchFamily="34" charset="0"/>
              <a:cs typeface="Arial" panose="020B0604020202020204" pitchFamily="34" charset="0"/>
            </a:endParaRPr>
          </a:p>
          <a:p>
            <a:pPr>
              <a:lnSpc>
                <a:spcPct val="200000"/>
              </a:lnSpc>
              <a:spcAft>
                <a:spcPts val="800"/>
              </a:spcAft>
            </a:pPr>
            <a:r>
              <a:rPr lang="en-US" sz="2600" b="1" kern="0" dirty="0">
                <a:solidFill>
                  <a:srgbClr val="1D2228"/>
                </a:solidFill>
                <a:effectLst/>
                <a:ea typeface="Times New Roman" panose="02020603050405020304" pitchFamily="18" charset="0"/>
                <a:cs typeface="Arial" panose="020B0604020202020204" pitchFamily="34" charset="0"/>
              </a:rPr>
              <a:t>a) Role and Responsibilities:</a:t>
            </a:r>
            <a:r>
              <a:rPr lang="en-US" sz="2600" kern="0" dirty="0">
                <a:solidFill>
                  <a:srgbClr val="1D2228"/>
                </a:solidFill>
                <a:effectLst/>
                <a:ea typeface="Times New Roman" panose="02020603050405020304" pitchFamily="18" charset="0"/>
                <a:cs typeface="Arial" panose="020B0604020202020204" pitchFamily="34" charset="0"/>
              </a:rPr>
              <a:t> </a:t>
            </a:r>
          </a:p>
          <a:p>
            <a:pPr>
              <a:lnSpc>
                <a:spcPct val="200000"/>
              </a:lnSpc>
              <a:spcAft>
                <a:spcPts val="800"/>
              </a:spcAft>
            </a:pPr>
            <a:r>
              <a:rPr lang="en-US" sz="2400" kern="0" dirty="0">
                <a:solidFill>
                  <a:srgbClr val="1D2228"/>
                </a:solidFill>
                <a:effectLst/>
                <a:ea typeface="Times New Roman" panose="02020603050405020304" pitchFamily="18" charset="0"/>
                <a:cs typeface="Arial" panose="020B0604020202020204" pitchFamily="34" charset="0"/>
              </a:rPr>
              <a:t>also known as Members of the House of Lords, constitute the upper chamber of the British Parliament. They play a distinct role in the legislative process, offering expertise, experience, and independent judgment. Peers review and amend legislation proposed by the House of Commons, contribute to policy debates, and scrutinize government actions. They also serve on committees and engage in lawmaking.</a:t>
            </a:r>
            <a:endParaRPr lang="fr-FR" sz="24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011252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fontScale="400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200000"/>
              </a:lnSpc>
              <a:spcAft>
                <a:spcPts val="800"/>
              </a:spcAft>
              <a:buNone/>
            </a:pPr>
            <a:r>
              <a:rPr lang="en-US" sz="7000" b="1" kern="0" dirty="0">
                <a:solidFill>
                  <a:srgbClr val="1D2228"/>
                </a:solidFill>
                <a:effectLst/>
                <a:latin typeface="+mj-lt"/>
                <a:ea typeface="Times New Roman" panose="02020603050405020304" pitchFamily="18" charset="0"/>
                <a:cs typeface="Arial" panose="020B0604020202020204" pitchFamily="34" charset="0"/>
              </a:rPr>
              <a:t>2. Peers:</a:t>
            </a:r>
            <a:endParaRPr lang="fr-FR" sz="7000" kern="100" dirty="0">
              <a:effectLst/>
              <a:latin typeface="+mj-lt"/>
              <a:ea typeface="Calibri" panose="020F0502020204030204" pitchFamily="34" charset="0"/>
              <a:cs typeface="Arial" panose="020B0604020202020204" pitchFamily="34" charset="0"/>
            </a:endParaRPr>
          </a:p>
          <a:p>
            <a:pPr>
              <a:lnSpc>
                <a:spcPct val="200000"/>
              </a:lnSpc>
              <a:spcAft>
                <a:spcPts val="800"/>
              </a:spcAft>
            </a:pPr>
            <a:r>
              <a:rPr lang="en-US" sz="6000" b="1" kern="0" dirty="0">
                <a:solidFill>
                  <a:srgbClr val="1D2228"/>
                </a:solidFill>
                <a:effectLst/>
                <a:ea typeface="Times New Roman" panose="02020603050405020304" pitchFamily="18" charset="0"/>
                <a:cs typeface="Arial" panose="020B0604020202020204" pitchFamily="34" charset="0"/>
              </a:rPr>
              <a:t>b) Appointment and Composition:</a:t>
            </a:r>
          </a:p>
          <a:p>
            <a:pPr marL="0" indent="0">
              <a:lnSpc>
                <a:spcPct val="200000"/>
              </a:lnSpc>
              <a:spcAft>
                <a:spcPts val="800"/>
              </a:spcAft>
              <a:buNone/>
            </a:pPr>
            <a:r>
              <a:rPr lang="en-US" sz="5000" kern="0" dirty="0">
                <a:solidFill>
                  <a:srgbClr val="1D2228"/>
                </a:solidFill>
                <a:effectLst/>
                <a:ea typeface="Times New Roman" panose="02020603050405020304" pitchFamily="18" charset="0"/>
                <a:cs typeface="Arial" panose="020B0604020202020204" pitchFamily="34" charset="0"/>
              </a:rPr>
              <a:t> Unlike MPs, Peers are not elected by the general public. Instead, they are appointed. There are three main types of Peers:</a:t>
            </a:r>
            <a:endParaRPr lang="fr-FR" sz="5000" kern="100" dirty="0">
              <a:effectLst/>
              <a:ea typeface="Calibri" panose="020F0502020204030204" pitchFamily="34" charset="0"/>
              <a:cs typeface="Arial" panose="020B0604020202020204" pitchFamily="34" charset="0"/>
            </a:endParaRPr>
          </a:p>
          <a:p>
            <a:pPr>
              <a:lnSpc>
                <a:spcPct val="120000"/>
              </a:lnSpc>
              <a:spcAft>
                <a:spcPts val="800"/>
              </a:spcAft>
            </a:pPr>
            <a:r>
              <a:rPr lang="en-US" sz="4000" b="1" kern="0" dirty="0">
                <a:solidFill>
                  <a:srgbClr val="1D2228"/>
                </a:solidFill>
                <a:effectLst/>
                <a:ea typeface="Times New Roman" panose="02020603050405020304" pitchFamily="18" charset="0"/>
                <a:cs typeface="Arial" panose="020B0604020202020204" pitchFamily="34" charset="0"/>
              </a:rPr>
              <a:t>   </a:t>
            </a:r>
            <a:r>
              <a:rPr lang="en-US" sz="4000" b="1" kern="0" dirty="0" err="1">
                <a:solidFill>
                  <a:srgbClr val="1D2228"/>
                </a:solidFill>
                <a:effectLst/>
                <a:ea typeface="Times New Roman" panose="02020603050405020304" pitchFamily="18" charset="0"/>
                <a:cs typeface="Arial" panose="020B0604020202020204" pitchFamily="34" charset="0"/>
              </a:rPr>
              <a:t>i</a:t>
            </a:r>
            <a:r>
              <a:rPr lang="en-US" sz="4000" b="1" kern="0" dirty="0">
                <a:solidFill>
                  <a:srgbClr val="1D2228"/>
                </a:solidFill>
                <a:effectLst/>
                <a:ea typeface="Times New Roman" panose="02020603050405020304" pitchFamily="18" charset="0"/>
                <a:cs typeface="Arial" panose="020B0604020202020204" pitchFamily="34" charset="0"/>
              </a:rPr>
              <a:t>) Life Peers:</a:t>
            </a:r>
            <a:r>
              <a:rPr lang="en-US" sz="4000" kern="0" dirty="0">
                <a:solidFill>
                  <a:srgbClr val="1D2228"/>
                </a:solidFill>
                <a:effectLst/>
                <a:ea typeface="Times New Roman" panose="02020603050405020304" pitchFamily="18" charset="0"/>
                <a:cs typeface="Arial" panose="020B0604020202020204" pitchFamily="34" charset="0"/>
              </a:rPr>
              <a:t> Appointed by the monarch on the advice of the Prime Minister or the House of Lords Appointments Commission. Life Peers are appointed for their expertise, achievements, or contributions to society.</a:t>
            </a:r>
            <a:endParaRPr lang="fr-FR" sz="4000" kern="100" dirty="0">
              <a:effectLst/>
              <a:ea typeface="Calibri" panose="020F0502020204030204" pitchFamily="34" charset="0"/>
              <a:cs typeface="Arial" panose="020B0604020202020204" pitchFamily="34" charset="0"/>
            </a:endParaRPr>
          </a:p>
          <a:p>
            <a:pPr>
              <a:lnSpc>
                <a:spcPct val="120000"/>
              </a:lnSpc>
              <a:spcAft>
                <a:spcPts val="800"/>
              </a:spcAft>
            </a:pPr>
            <a:r>
              <a:rPr lang="en-US" sz="4000" b="1" kern="0" dirty="0">
                <a:solidFill>
                  <a:srgbClr val="1D2228"/>
                </a:solidFill>
                <a:effectLst/>
                <a:ea typeface="Times New Roman" panose="02020603050405020304" pitchFamily="18" charset="0"/>
                <a:cs typeface="Arial" panose="020B0604020202020204" pitchFamily="34" charset="0"/>
              </a:rPr>
              <a:t>   ii) Hereditary Peers:</a:t>
            </a:r>
            <a:r>
              <a:rPr lang="en-US" sz="4000" kern="0" dirty="0">
                <a:solidFill>
                  <a:srgbClr val="1D2228"/>
                </a:solidFill>
                <a:effectLst/>
                <a:ea typeface="Times New Roman" panose="02020603050405020304" pitchFamily="18" charset="0"/>
                <a:cs typeface="Arial" panose="020B0604020202020204" pitchFamily="34" charset="0"/>
              </a:rPr>
              <a:t> they inherit their titles and positions from their ancestors. The number of hereditary Peers has been significantly reduced through legislation, and only a limited number remain.</a:t>
            </a:r>
            <a:endParaRPr lang="fr-FR" sz="4000" kern="100" dirty="0">
              <a:effectLst/>
              <a:ea typeface="Calibri" panose="020F0502020204030204" pitchFamily="34" charset="0"/>
              <a:cs typeface="Arial" panose="020B0604020202020204" pitchFamily="34" charset="0"/>
            </a:endParaRPr>
          </a:p>
          <a:p>
            <a:pPr>
              <a:lnSpc>
                <a:spcPct val="120000"/>
              </a:lnSpc>
              <a:spcAft>
                <a:spcPts val="800"/>
              </a:spcAft>
            </a:pPr>
            <a:r>
              <a:rPr lang="en-US" sz="4000" kern="0" dirty="0">
                <a:solidFill>
                  <a:srgbClr val="1D2228"/>
                </a:solidFill>
                <a:effectLst/>
                <a:ea typeface="Times New Roman" panose="02020603050405020304" pitchFamily="18" charset="0"/>
                <a:cs typeface="Arial" panose="020B0604020202020204" pitchFamily="34" charset="0"/>
              </a:rPr>
              <a:t>   </a:t>
            </a:r>
            <a:r>
              <a:rPr lang="en-US" sz="4000" b="1" kern="0" dirty="0">
                <a:solidFill>
                  <a:srgbClr val="1D2228"/>
                </a:solidFill>
                <a:effectLst/>
                <a:ea typeface="Times New Roman" panose="02020603050405020304" pitchFamily="18" charset="0"/>
                <a:cs typeface="Arial" panose="020B0604020202020204" pitchFamily="34" charset="0"/>
              </a:rPr>
              <a:t>iii) Bishops:</a:t>
            </a:r>
            <a:r>
              <a:rPr lang="en-US" sz="4000" kern="0" dirty="0">
                <a:solidFill>
                  <a:srgbClr val="1D2228"/>
                </a:solidFill>
                <a:effectLst/>
                <a:ea typeface="Times New Roman" panose="02020603050405020304" pitchFamily="18" charset="0"/>
                <a:cs typeface="Arial" panose="020B0604020202020204" pitchFamily="34" charset="0"/>
              </a:rPr>
              <a:t> A small number of senior bishops from the Church of England, known as </a:t>
            </a:r>
            <a:r>
              <a:rPr lang="en-US" sz="4000" b="1" kern="0" dirty="0">
                <a:solidFill>
                  <a:srgbClr val="1D2228"/>
                </a:solidFill>
                <a:effectLst/>
                <a:ea typeface="Times New Roman" panose="02020603050405020304" pitchFamily="18" charset="0"/>
                <a:cs typeface="Arial" panose="020B0604020202020204" pitchFamily="34" charset="0"/>
              </a:rPr>
              <a:t>Lords Spiritual</a:t>
            </a:r>
            <a:r>
              <a:rPr lang="en-US" sz="4000" kern="0" dirty="0">
                <a:solidFill>
                  <a:srgbClr val="1D2228"/>
                </a:solidFill>
                <a:effectLst/>
                <a:ea typeface="Times New Roman" panose="02020603050405020304" pitchFamily="18" charset="0"/>
                <a:cs typeface="Arial" panose="020B0604020202020204" pitchFamily="34" charset="0"/>
              </a:rPr>
              <a:t>, are also members of the House of Lords.</a:t>
            </a:r>
            <a:endParaRPr lang="fr-FR" sz="40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007681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200000"/>
              </a:lnSpc>
              <a:spcAft>
                <a:spcPts val="800"/>
              </a:spcAft>
              <a:buNone/>
            </a:pPr>
            <a:r>
              <a:rPr lang="en-US" sz="3200" b="1" kern="0" dirty="0">
                <a:solidFill>
                  <a:srgbClr val="1D2228"/>
                </a:solidFill>
                <a:effectLst/>
                <a:latin typeface="+mj-lt"/>
                <a:ea typeface="Times New Roman" panose="02020603050405020304" pitchFamily="18" charset="0"/>
                <a:cs typeface="Arial" panose="020B0604020202020204" pitchFamily="34" charset="0"/>
              </a:rPr>
              <a:t>2. Peers:</a:t>
            </a:r>
            <a:endParaRPr lang="fr-FR" sz="3200" kern="100" dirty="0">
              <a:effectLst/>
              <a:latin typeface="+mj-lt"/>
              <a:ea typeface="Calibri" panose="020F0502020204030204" pitchFamily="34" charset="0"/>
              <a:cs typeface="Arial" panose="020B0604020202020204" pitchFamily="34" charset="0"/>
            </a:endParaRPr>
          </a:p>
          <a:p>
            <a:pPr>
              <a:lnSpc>
                <a:spcPct val="150000"/>
              </a:lnSpc>
            </a:pPr>
            <a:r>
              <a:rPr lang="en-US" sz="2800" b="1" kern="0" dirty="0">
                <a:solidFill>
                  <a:srgbClr val="1D2228"/>
                </a:solidFill>
                <a:effectLst/>
                <a:ea typeface="Times New Roman" panose="02020603050405020304" pitchFamily="18" charset="0"/>
                <a:cs typeface="Arial" panose="020B0604020202020204" pitchFamily="34" charset="0"/>
              </a:rPr>
              <a:t>c) Independence and Non-Partisanship:</a:t>
            </a:r>
          </a:p>
          <a:p>
            <a:pPr>
              <a:lnSpc>
                <a:spcPct val="150000"/>
              </a:lnSpc>
            </a:pPr>
            <a:r>
              <a:rPr lang="en-US" sz="2400" kern="0" dirty="0">
                <a:solidFill>
                  <a:srgbClr val="1D2228"/>
                </a:solidFill>
                <a:effectLst/>
                <a:ea typeface="Times New Roman" panose="02020603050405020304" pitchFamily="18" charset="0"/>
                <a:cs typeface="Arial" panose="020B0604020202020204" pitchFamily="34" charset="0"/>
              </a:rPr>
              <a:t> Peers are not bound by political party affiliations and are expected to be independent and non-partisan in their decision-making. They bring diverse perspectives and expertise to the legislative process, contributing to a </a:t>
            </a:r>
            <a:r>
              <a:rPr lang="en-US" sz="2400" kern="100" dirty="0">
                <a:solidFill>
                  <a:srgbClr val="1D2228"/>
                </a:solidFill>
                <a:effectLst/>
                <a:ea typeface="Calibri" panose="020F0502020204030204" pitchFamily="34" charset="0"/>
                <a:cs typeface="Arial" panose="020B0604020202020204" pitchFamily="34" charset="0"/>
              </a:rPr>
              <a:t>more comprehensive and balanced debate.</a:t>
            </a:r>
            <a:endParaRPr lang="fr-FR" sz="24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2811777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200000"/>
              </a:lnSpc>
              <a:spcAft>
                <a:spcPts val="800"/>
              </a:spcAft>
              <a:buNone/>
            </a:pPr>
            <a:r>
              <a:rPr lang="en-US" sz="3200" b="1" kern="0" dirty="0">
                <a:solidFill>
                  <a:srgbClr val="1D2228"/>
                </a:solidFill>
                <a:effectLst/>
                <a:latin typeface="+mj-lt"/>
                <a:ea typeface="Times New Roman" panose="02020603050405020304" pitchFamily="18" charset="0"/>
                <a:cs typeface="Arial" panose="020B0604020202020204" pitchFamily="34" charset="0"/>
              </a:rPr>
              <a:t>2. Peers:</a:t>
            </a:r>
            <a:endParaRPr lang="fr-FR" sz="3200" kern="100" dirty="0">
              <a:effectLst/>
              <a:latin typeface="+mj-lt"/>
              <a:ea typeface="Calibri" panose="020F0502020204030204" pitchFamily="34" charset="0"/>
              <a:cs typeface="Arial" panose="020B0604020202020204" pitchFamily="34" charset="0"/>
            </a:endParaRPr>
          </a:p>
          <a:p>
            <a:pPr>
              <a:lnSpc>
                <a:spcPct val="150000"/>
              </a:lnSpc>
            </a:pPr>
            <a:r>
              <a:rPr lang="en-US" sz="2800" b="1" kern="0" dirty="0">
                <a:solidFill>
                  <a:srgbClr val="1D2228"/>
                </a:solidFill>
                <a:effectLst/>
                <a:ea typeface="Times New Roman" panose="02020603050405020304" pitchFamily="18" charset="0"/>
                <a:cs typeface="Arial" panose="020B0604020202020204" pitchFamily="34" charset="0"/>
              </a:rPr>
              <a:t>c) Independence and Non-Partisanship:</a:t>
            </a:r>
          </a:p>
          <a:p>
            <a:pPr>
              <a:lnSpc>
                <a:spcPct val="150000"/>
              </a:lnSpc>
            </a:pPr>
            <a:r>
              <a:rPr lang="en-US" sz="2400" kern="0" dirty="0">
                <a:solidFill>
                  <a:srgbClr val="1D2228"/>
                </a:solidFill>
                <a:effectLst/>
                <a:ea typeface="Times New Roman" panose="02020603050405020304" pitchFamily="18" charset="0"/>
                <a:cs typeface="Arial" panose="020B0604020202020204" pitchFamily="34" charset="0"/>
              </a:rPr>
              <a:t> Peers are not bound by political party affiliations and are expected to be independent and non-partisan in their decision-making. They bring diverse perspectives and expertise to the legislative process, contributing to a </a:t>
            </a:r>
            <a:r>
              <a:rPr lang="en-US" sz="2400" kern="100" dirty="0">
                <a:solidFill>
                  <a:srgbClr val="1D2228"/>
                </a:solidFill>
                <a:effectLst/>
                <a:ea typeface="Calibri" panose="020F0502020204030204" pitchFamily="34" charset="0"/>
                <a:cs typeface="Arial" panose="020B0604020202020204" pitchFamily="34" charset="0"/>
              </a:rPr>
              <a:t>more comprehensive and balanced debate.</a:t>
            </a:r>
            <a:endParaRPr lang="fr-FR" sz="24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565543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200000"/>
              </a:lnSpc>
              <a:spcAft>
                <a:spcPts val="800"/>
              </a:spcAft>
              <a:buNone/>
            </a:pPr>
            <a:r>
              <a:rPr lang="fr-FR" sz="3200" b="1" kern="0" dirty="0">
                <a:solidFill>
                  <a:srgbClr val="1D2228"/>
                </a:solidFill>
                <a:effectLst/>
                <a:latin typeface="+mj-lt"/>
                <a:ea typeface="Times New Roman" panose="02020603050405020304" pitchFamily="18" charset="0"/>
                <a:cs typeface="Arial" panose="020B0604020202020204" pitchFamily="34" charset="0"/>
              </a:rPr>
              <a:t>Conclusion</a:t>
            </a:r>
            <a:endParaRPr lang="fr-FR" sz="3200" kern="100" dirty="0">
              <a:effectLst/>
              <a:latin typeface="+mj-lt"/>
              <a:ea typeface="Calibri" panose="020F0502020204030204" pitchFamily="34" charset="0"/>
              <a:cs typeface="Arial" panose="020B0604020202020204" pitchFamily="34" charset="0"/>
            </a:endParaRPr>
          </a:p>
          <a:p>
            <a:pPr>
              <a:lnSpc>
                <a:spcPct val="150000"/>
              </a:lnSpc>
            </a:pPr>
            <a:r>
              <a:rPr lang="en-US" sz="2400" kern="100" dirty="0">
                <a:effectLst/>
                <a:ea typeface="Calibri" panose="020F0502020204030204" pitchFamily="34" charset="0"/>
                <a:cs typeface="Arial" panose="020B0604020202020204" pitchFamily="34" charset="0"/>
              </a:rPr>
              <a:t>The British parliament is not just a venue for political theatre or a display of eloquent oratory</a:t>
            </a:r>
            <a:r>
              <a:rPr lang="en-US" sz="2400" kern="100" dirty="0">
                <a:ea typeface="Calibri" panose="020F0502020204030204" pitchFamily="34" charset="0"/>
                <a:cs typeface="Arial" panose="020B0604020202020204" pitchFamily="34" charset="0"/>
              </a:rPr>
              <a:t>. Its is the embodiment of the people’s voice, where the elected representatives strive to wield power with integrity, holding the government accountable, conducting thorough investigations, and crafting laws that shape every aspect of Britain’s economic, political, and social life. </a:t>
            </a:r>
            <a:endParaRPr lang="en-US" sz="24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402164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0"/>
            <a:ext cx="10102646" cy="671076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500" b="1" kern="100" dirty="0">
                <a:solidFill>
                  <a:srgbClr val="1D2228"/>
                </a:solidFill>
                <a:latin typeface="+mj-lt"/>
                <a:ea typeface="Calibri" panose="020F0502020204030204" pitchFamily="34" charset="0"/>
                <a:cs typeface="Arial" panose="020B0604020202020204" pitchFamily="34" charset="0"/>
              </a:rPr>
              <a:t>Introduction</a:t>
            </a:r>
          </a:p>
          <a:p>
            <a:pPr marL="0" indent="0" algn="ctr">
              <a:buNone/>
            </a:pPr>
            <a:endParaRPr lang="en-US" sz="3500" b="1" kern="100" dirty="0">
              <a:solidFill>
                <a:srgbClr val="1D2228"/>
              </a:solidFill>
              <a:latin typeface="+mj-lt"/>
              <a:ea typeface="Calibri" panose="020F0502020204030204" pitchFamily="34" charset="0"/>
              <a:cs typeface="Arial" panose="020B0604020202020204" pitchFamily="34" charset="0"/>
            </a:endParaRPr>
          </a:p>
          <a:p>
            <a:pPr marL="0" indent="0">
              <a:lnSpc>
                <a:spcPct val="150000"/>
              </a:lnSpc>
              <a:buNone/>
            </a:pPr>
            <a:r>
              <a:rPr lang="en-US" sz="3200" kern="100" dirty="0">
                <a:solidFill>
                  <a:srgbClr val="1D2228"/>
                </a:solidFill>
                <a:latin typeface="+mj-lt"/>
                <a:ea typeface="Calibri" panose="020F0502020204030204" pitchFamily="34" charset="0"/>
                <a:cs typeface="Arial" panose="020B0604020202020204" pitchFamily="34" charset="0"/>
              </a:rPr>
              <a:t>With a history dating back over nine centuries, the British parliament stands as a powerful symbol of democracy, resilience, and the pursuit of justice. Its grand halls and lavish chambers have witnessed countless moments of triumph, turmoil, and transformation.</a:t>
            </a:r>
          </a:p>
          <a:p>
            <a:pPr marL="0" indent="0">
              <a:lnSpc>
                <a:spcPct val="150000"/>
              </a:lnSpc>
              <a:buNone/>
            </a:pPr>
            <a:endParaRPr lang="en-US" sz="2800" kern="100" dirty="0">
              <a:solidFill>
                <a:srgbClr val="1D2228"/>
              </a:solidFill>
              <a:latin typeface="+mj-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9471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600" b="1" kern="100" dirty="0">
                <a:latin typeface="+mj-lt"/>
                <a:ea typeface="Calibri" panose="020F0502020204030204" pitchFamily="34" charset="0"/>
                <a:cs typeface="Arial" panose="020B0604020202020204" pitchFamily="34" charset="0"/>
              </a:rPr>
              <a:t>Structure</a:t>
            </a:r>
            <a:endParaRPr lang="fr-FR" sz="3600" b="1" kern="100" dirty="0">
              <a:effectLst/>
              <a:latin typeface="+mj-lt"/>
              <a:ea typeface="Calibri" panose="020F0502020204030204" pitchFamily="34" charset="0"/>
              <a:cs typeface="Arial" panose="020B0604020202020204" pitchFamily="34" charset="0"/>
            </a:endParaRPr>
          </a:p>
          <a:p>
            <a:endParaRPr lang="fr-FR" dirty="0"/>
          </a:p>
          <a:p>
            <a:pPr>
              <a:lnSpc>
                <a:spcPct val="150000"/>
              </a:lnSpc>
            </a:pPr>
            <a:r>
              <a:rPr lang="en-US" sz="2800" kern="0" dirty="0">
                <a:solidFill>
                  <a:srgbClr val="1D2228"/>
                </a:solidFill>
                <a:effectLst/>
                <a:ea typeface="Times New Roman" panose="02020603050405020304" pitchFamily="18" charset="0"/>
                <a:cs typeface="Arial" panose="020B0604020202020204" pitchFamily="34" charset="0"/>
              </a:rPr>
              <a:t>The British bicameral Parliament consists of two houses, </a:t>
            </a:r>
            <a:r>
              <a:rPr lang="en-US" sz="2800" b="1" kern="0" dirty="0">
                <a:solidFill>
                  <a:srgbClr val="1D2228"/>
                </a:solidFill>
                <a:effectLst/>
                <a:ea typeface="Times New Roman" panose="02020603050405020304" pitchFamily="18" charset="0"/>
                <a:cs typeface="Arial" panose="020B0604020202020204" pitchFamily="34" charset="0"/>
              </a:rPr>
              <a:t>the House of Commons </a:t>
            </a:r>
            <a:r>
              <a:rPr lang="en-US" sz="2800" kern="0" dirty="0">
                <a:solidFill>
                  <a:srgbClr val="1D2228"/>
                </a:solidFill>
                <a:effectLst/>
                <a:ea typeface="Times New Roman" panose="02020603050405020304" pitchFamily="18" charset="0"/>
                <a:cs typeface="Arial" panose="020B0604020202020204" pitchFamily="34" charset="0"/>
              </a:rPr>
              <a:t>and the </a:t>
            </a:r>
            <a:r>
              <a:rPr lang="en-US" sz="2800" b="1" kern="0" dirty="0">
                <a:solidFill>
                  <a:srgbClr val="1D2228"/>
                </a:solidFill>
                <a:effectLst/>
                <a:ea typeface="Times New Roman" panose="02020603050405020304" pitchFamily="18" charset="0"/>
                <a:cs typeface="Arial" panose="020B0604020202020204" pitchFamily="34" charset="0"/>
              </a:rPr>
              <a:t>House of Lords. </a:t>
            </a:r>
            <a:r>
              <a:rPr lang="en-US" sz="2800" kern="0" dirty="0">
                <a:solidFill>
                  <a:srgbClr val="1D2228"/>
                </a:solidFill>
                <a:effectLst/>
                <a:ea typeface="Times New Roman" panose="02020603050405020304" pitchFamily="18" charset="0"/>
                <a:cs typeface="Arial" panose="020B0604020202020204" pitchFamily="34" charset="0"/>
              </a:rPr>
              <a:t>The importance of these two houses lies in their roles and functions within the legislative process. </a:t>
            </a:r>
            <a:endParaRPr lang="fr-FR" sz="28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750396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92500"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600" b="1" kern="100" dirty="0">
                <a:effectLst/>
                <a:latin typeface="+mj-lt"/>
                <a:ea typeface="Calibri" panose="020F0502020204030204" pitchFamily="34" charset="0"/>
                <a:cs typeface="Arial" panose="020B0604020202020204" pitchFamily="34" charset="0"/>
              </a:rPr>
              <a:t>The House of Commons</a:t>
            </a:r>
          </a:p>
          <a:p>
            <a:endParaRPr lang="fr-FR" dirty="0"/>
          </a:p>
          <a:p>
            <a:pPr>
              <a:lnSpc>
                <a:spcPct val="150000"/>
              </a:lnSpc>
            </a:pPr>
            <a:r>
              <a:rPr lang="en-US" sz="2800" kern="0" dirty="0">
                <a:solidFill>
                  <a:srgbClr val="1D2228"/>
                </a:solidFill>
                <a:effectLst/>
                <a:ea typeface="Times New Roman" panose="02020603050405020304" pitchFamily="18" charset="0"/>
                <a:cs typeface="Arial" panose="020B0604020202020204" pitchFamily="34" charset="0"/>
              </a:rPr>
              <a:t>It is the lower house and is composed of Members of Parliament (MPs) elected by </a:t>
            </a:r>
            <a:r>
              <a:rPr lang="en-US" sz="2800" b="1" kern="0" dirty="0">
                <a:solidFill>
                  <a:srgbClr val="1D2228"/>
                </a:solidFill>
                <a:effectLst/>
                <a:ea typeface="Times New Roman" panose="02020603050405020304" pitchFamily="18" charset="0"/>
                <a:cs typeface="Arial" panose="020B0604020202020204" pitchFamily="34" charset="0"/>
              </a:rPr>
              <a:t>the public </a:t>
            </a:r>
            <a:r>
              <a:rPr lang="en-US" sz="2800" kern="0" dirty="0">
                <a:solidFill>
                  <a:srgbClr val="1D2228"/>
                </a:solidFill>
                <a:effectLst/>
                <a:ea typeface="Times New Roman" panose="02020603050405020304" pitchFamily="18" charset="0"/>
                <a:cs typeface="Arial" panose="020B0604020202020204" pitchFamily="34" charset="0"/>
              </a:rPr>
              <a:t>through </a:t>
            </a:r>
            <a:r>
              <a:rPr lang="en-US" sz="2800" b="1" kern="0" dirty="0">
                <a:solidFill>
                  <a:srgbClr val="1D2228"/>
                </a:solidFill>
                <a:effectLst/>
                <a:ea typeface="Times New Roman" panose="02020603050405020304" pitchFamily="18" charset="0"/>
                <a:cs typeface="Arial" panose="020B0604020202020204" pitchFamily="34" charset="0"/>
              </a:rPr>
              <a:t>general elections</a:t>
            </a:r>
            <a:r>
              <a:rPr lang="en-US" sz="2800" kern="0" dirty="0">
                <a:solidFill>
                  <a:srgbClr val="1D2228"/>
                </a:solidFill>
                <a:effectLst/>
                <a:ea typeface="Times New Roman" panose="02020603050405020304" pitchFamily="18" charset="0"/>
                <a:cs typeface="Arial" panose="020B0604020202020204" pitchFamily="34" charset="0"/>
              </a:rPr>
              <a:t>. It holds a crucial role in representing the </a:t>
            </a:r>
            <a:r>
              <a:rPr lang="en-US" sz="2800" b="1" kern="0" dirty="0">
                <a:solidFill>
                  <a:srgbClr val="1D2228"/>
                </a:solidFill>
                <a:effectLst/>
                <a:ea typeface="Times New Roman" panose="02020603050405020304" pitchFamily="18" charset="0"/>
                <a:cs typeface="Arial" panose="020B0604020202020204" pitchFamily="34" charset="0"/>
              </a:rPr>
              <a:t>interests</a:t>
            </a:r>
            <a:r>
              <a:rPr lang="en-US" sz="2800" kern="0" dirty="0">
                <a:solidFill>
                  <a:srgbClr val="1D2228"/>
                </a:solidFill>
                <a:effectLst/>
                <a:ea typeface="Times New Roman" panose="02020603050405020304" pitchFamily="18" charset="0"/>
                <a:cs typeface="Arial" panose="020B0604020202020204" pitchFamily="34" charset="0"/>
              </a:rPr>
              <a:t> and </a:t>
            </a:r>
            <a:r>
              <a:rPr lang="en-US" sz="2800" b="1" kern="0" dirty="0">
                <a:solidFill>
                  <a:srgbClr val="1D2228"/>
                </a:solidFill>
                <a:effectLst/>
                <a:ea typeface="Times New Roman" panose="02020603050405020304" pitchFamily="18" charset="0"/>
                <a:cs typeface="Arial" panose="020B0604020202020204" pitchFamily="34" charset="0"/>
              </a:rPr>
              <a:t>concerns</a:t>
            </a:r>
            <a:r>
              <a:rPr lang="en-US" sz="2800" kern="0" dirty="0">
                <a:solidFill>
                  <a:srgbClr val="1D2228"/>
                </a:solidFill>
                <a:effectLst/>
                <a:ea typeface="Times New Roman" panose="02020603050405020304" pitchFamily="18" charset="0"/>
                <a:cs typeface="Arial" panose="020B0604020202020204" pitchFamily="34" charset="0"/>
              </a:rPr>
              <a:t> of the people. It is where government policies are </a:t>
            </a:r>
            <a:r>
              <a:rPr lang="en-US" sz="2800" b="1" kern="0" dirty="0">
                <a:solidFill>
                  <a:srgbClr val="1D2228"/>
                </a:solidFill>
                <a:effectLst/>
                <a:ea typeface="Times New Roman" panose="02020603050405020304" pitchFamily="18" charset="0"/>
                <a:cs typeface="Arial" panose="020B0604020202020204" pitchFamily="34" charset="0"/>
              </a:rPr>
              <a:t>introduced</a:t>
            </a:r>
            <a:r>
              <a:rPr lang="en-US" sz="2800" kern="0" dirty="0">
                <a:solidFill>
                  <a:srgbClr val="1D2228"/>
                </a:solidFill>
                <a:effectLst/>
                <a:ea typeface="Times New Roman" panose="02020603050405020304" pitchFamily="18" charset="0"/>
                <a:cs typeface="Arial" panose="020B0604020202020204" pitchFamily="34" charset="0"/>
              </a:rPr>
              <a:t>, </a:t>
            </a:r>
            <a:r>
              <a:rPr lang="en-US" sz="2800" b="1" kern="0" dirty="0">
                <a:solidFill>
                  <a:srgbClr val="1D2228"/>
                </a:solidFill>
                <a:effectLst/>
                <a:ea typeface="Times New Roman" panose="02020603050405020304" pitchFamily="18" charset="0"/>
                <a:cs typeface="Arial" panose="020B0604020202020204" pitchFamily="34" charset="0"/>
              </a:rPr>
              <a:t>debated</a:t>
            </a:r>
            <a:r>
              <a:rPr lang="en-US" sz="2800" kern="0" dirty="0">
                <a:solidFill>
                  <a:srgbClr val="1D2228"/>
                </a:solidFill>
                <a:effectLst/>
                <a:ea typeface="Times New Roman" panose="02020603050405020304" pitchFamily="18" charset="0"/>
                <a:cs typeface="Arial" panose="020B0604020202020204" pitchFamily="34" charset="0"/>
              </a:rPr>
              <a:t>, and </a:t>
            </a:r>
            <a:r>
              <a:rPr lang="en-US" sz="2800" b="1" kern="0" dirty="0">
                <a:solidFill>
                  <a:srgbClr val="1D2228"/>
                </a:solidFill>
                <a:effectLst/>
                <a:ea typeface="Times New Roman" panose="02020603050405020304" pitchFamily="18" charset="0"/>
                <a:cs typeface="Arial" panose="020B0604020202020204" pitchFamily="34" charset="0"/>
              </a:rPr>
              <a:t>voted upon</a:t>
            </a:r>
            <a:r>
              <a:rPr lang="en-US" sz="2800" kern="0" dirty="0">
                <a:solidFill>
                  <a:srgbClr val="1D2228"/>
                </a:solidFill>
                <a:effectLst/>
                <a:ea typeface="Times New Roman" panose="02020603050405020304" pitchFamily="18" charset="0"/>
                <a:cs typeface="Arial" panose="020B0604020202020204" pitchFamily="34" charset="0"/>
              </a:rPr>
              <a:t>. The House of Commons is responsible for scrutinizing and approving legislation, making it a vital institution for democracy and accountability.</a:t>
            </a:r>
            <a:endParaRPr lang="fr-FR" sz="28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0151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85000"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900" b="1" kern="100" dirty="0">
                <a:effectLst/>
                <a:latin typeface="+mj-lt"/>
                <a:ea typeface="Calibri" panose="020F0502020204030204" pitchFamily="34" charset="0"/>
                <a:cs typeface="Arial" panose="020B0604020202020204" pitchFamily="34" charset="0"/>
              </a:rPr>
              <a:t>The House of </a:t>
            </a:r>
            <a:r>
              <a:rPr lang="fr-FR" sz="3900" b="1" kern="100" dirty="0">
                <a:latin typeface="+mj-lt"/>
                <a:ea typeface="Calibri" panose="020F0502020204030204" pitchFamily="34" charset="0"/>
                <a:cs typeface="Arial" panose="020B0604020202020204" pitchFamily="34" charset="0"/>
              </a:rPr>
              <a:t>Lords</a:t>
            </a:r>
            <a:endParaRPr lang="fr-FR" sz="3900" b="1" kern="100" dirty="0">
              <a:effectLst/>
              <a:latin typeface="+mj-lt"/>
              <a:ea typeface="Calibri" panose="020F0502020204030204" pitchFamily="34" charset="0"/>
              <a:cs typeface="Arial" panose="020B0604020202020204" pitchFamily="34" charset="0"/>
            </a:endParaRPr>
          </a:p>
          <a:p>
            <a:endParaRPr lang="fr-FR" dirty="0"/>
          </a:p>
          <a:p>
            <a:pPr>
              <a:lnSpc>
                <a:spcPct val="170000"/>
              </a:lnSpc>
            </a:pPr>
            <a:r>
              <a:rPr lang="en-US" sz="2800" kern="0" dirty="0">
                <a:solidFill>
                  <a:srgbClr val="1D2228"/>
                </a:solidFill>
                <a:effectLst/>
                <a:ea typeface="Times New Roman" panose="02020603050405020304" pitchFamily="18" charset="0"/>
              </a:rPr>
              <a:t>It is the upper house and is made up of </a:t>
            </a:r>
            <a:r>
              <a:rPr lang="en-US" sz="2800" b="1" kern="0" dirty="0">
                <a:solidFill>
                  <a:srgbClr val="1D2228"/>
                </a:solidFill>
                <a:effectLst/>
                <a:ea typeface="Times New Roman" panose="02020603050405020304" pitchFamily="18" charset="0"/>
              </a:rPr>
              <a:t>appointed</a:t>
            </a:r>
            <a:r>
              <a:rPr lang="en-US" sz="2800" kern="0" dirty="0">
                <a:solidFill>
                  <a:srgbClr val="1D2228"/>
                </a:solidFill>
                <a:effectLst/>
                <a:ea typeface="Times New Roman" panose="02020603050405020304" pitchFamily="18" charset="0"/>
              </a:rPr>
              <a:t> members, including life peers, bishops, and hereditary peers. The House of Lords functions primarily as a </a:t>
            </a:r>
            <a:r>
              <a:rPr lang="en-US" sz="2800" b="1" kern="0" dirty="0">
                <a:solidFill>
                  <a:srgbClr val="1D2228"/>
                </a:solidFill>
                <a:effectLst/>
                <a:ea typeface="Times New Roman" panose="02020603050405020304" pitchFamily="18" charset="0"/>
              </a:rPr>
              <a:t>revising</a:t>
            </a:r>
            <a:r>
              <a:rPr lang="en-US" sz="2800" kern="0" dirty="0">
                <a:solidFill>
                  <a:srgbClr val="1D2228"/>
                </a:solidFill>
                <a:effectLst/>
                <a:ea typeface="Times New Roman" panose="02020603050405020304" pitchFamily="18" charset="0"/>
              </a:rPr>
              <a:t> chamber, </a:t>
            </a:r>
            <a:r>
              <a:rPr lang="en-US" sz="2800" b="1" kern="0" dirty="0">
                <a:solidFill>
                  <a:srgbClr val="1D2228"/>
                </a:solidFill>
                <a:effectLst/>
                <a:ea typeface="Times New Roman" panose="02020603050405020304" pitchFamily="18" charset="0"/>
              </a:rPr>
              <a:t>reviewing</a:t>
            </a:r>
            <a:r>
              <a:rPr lang="en-US" sz="2800" kern="0" dirty="0">
                <a:solidFill>
                  <a:srgbClr val="1D2228"/>
                </a:solidFill>
                <a:effectLst/>
                <a:ea typeface="Times New Roman" panose="02020603050405020304" pitchFamily="18" charset="0"/>
              </a:rPr>
              <a:t> and </a:t>
            </a:r>
            <a:r>
              <a:rPr lang="en-US" sz="2800" b="1" kern="0" dirty="0">
                <a:solidFill>
                  <a:srgbClr val="1D2228"/>
                </a:solidFill>
                <a:effectLst/>
                <a:ea typeface="Times New Roman" panose="02020603050405020304" pitchFamily="18" charset="0"/>
              </a:rPr>
              <a:t>examining</a:t>
            </a:r>
            <a:r>
              <a:rPr lang="en-US" sz="2800" kern="0" dirty="0">
                <a:solidFill>
                  <a:srgbClr val="1D2228"/>
                </a:solidFill>
                <a:effectLst/>
                <a:ea typeface="Times New Roman" panose="02020603050405020304" pitchFamily="18" charset="0"/>
              </a:rPr>
              <a:t> bills passed by the House of Commons. It provides </a:t>
            </a:r>
            <a:r>
              <a:rPr lang="en-US" sz="2800" b="1" kern="0" dirty="0">
                <a:solidFill>
                  <a:srgbClr val="1D2228"/>
                </a:solidFill>
                <a:effectLst/>
                <a:ea typeface="Times New Roman" panose="02020603050405020304" pitchFamily="18" charset="0"/>
              </a:rPr>
              <a:t>expertise</a:t>
            </a:r>
            <a:r>
              <a:rPr lang="en-US" sz="2800" kern="0" dirty="0">
                <a:solidFill>
                  <a:srgbClr val="1D2228"/>
                </a:solidFill>
                <a:effectLst/>
                <a:ea typeface="Times New Roman" panose="02020603050405020304" pitchFamily="18" charset="0"/>
              </a:rPr>
              <a:t> and </a:t>
            </a:r>
            <a:r>
              <a:rPr lang="en-US" sz="2800" b="1" kern="0" dirty="0">
                <a:solidFill>
                  <a:srgbClr val="1D2228"/>
                </a:solidFill>
                <a:effectLst/>
                <a:ea typeface="Times New Roman" panose="02020603050405020304" pitchFamily="18" charset="0"/>
              </a:rPr>
              <a:t>experience</a:t>
            </a:r>
            <a:r>
              <a:rPr lang="en-US" sz="2800" kern="0" dirty="0">
                <a:solidFill>
                  <a:srgbClr val="1D2228"/>
                </a:solidFill>
                <a:effectLst/>
                <a:ea typeface="Times New Roman" panose="02020603050405020304" pitchFamily="18" charset="0"/>
              </a:rPr>
              <a:t> from various fields, ensuring a more thorough evaluation of legislation. The House of Lords also acts as a </a:t>
            </a:r>
            <a:r>
              <a:rPr lang="en-US" sz="2800" b="1" kern="0" dirty="0">
                <a:solidFill>
                  <a:srgbClr val="1D2228"/>
                </a:solidFill>
                <a:effectLst/>
                <a:ea typeface="Times New Roman" panose="02020603050405020304" pitchFamily="18" charset="0"/>
              </a:rPr>
              <a:t>check</a:t>
            </a:r>
            <a:r>
              <a:rPr lang="en-US" sz="2800" kern="0" dirty="0">
                <a:solidFill>
                  <a:srgbClr val="1D2228"/>
                </a:solidFill>
                <a:effectLst/>
                <a:ea typeface="Times New Roman" panose="02020603050405020304" pitchFamily="18" charset="0"/>
              </a:rPr>
              <a:t> on government power, offering an </a:t>
            </a:r>
            <a:r>
              <a:rPr lang="en-US" sz="2800" b="1" kern="0" dirty="0">
                <a:solidFill>
                  <a:srgbClr val="1D2228"/>
                </a:solidFill>
                <a:effectLst/>
                <a:ea typeface="Times New Roman" panose="02020603050405020304" pitchFamily="18" charset="0"/>
              </a:rPr>
              <a:t>independent</a:t>
            </a:r>
            <a:r>
              <a:rPr lang="en-US" sz="2800" kern="0" dirty="0">
                <a:solidFill>
                  <a:srgbClr val="1D2228"/>
                </a:solidFill>
                <a:effectLst/>
                <a:ea typeface="Times New Roman" panose="02020603050405020304" pitchFamily="18" charset="0"/>
              </a:rPr>
              <a:t> perspective on policy decisions.</a:t>
            </a:r>
            <a:endParaRPr lang="fr-FR" sz="2800" dirty="0"/>
          </a:p>
        </p:txBody>
      </p:sp>
    </p:spTree>
    <p:extLst>
      <p:ext uri="{BB962C8B-B14F-4D97-AF65-F5344CB8AC3E}">
        <p14:creationId xmlns:p14="http://schemas.microsoft.com/office/powerpoint/2010/main" val="2739639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565329" y="280219"/>
            <a:ext cx="10307123"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200000"/>
              </a:lnSpc>
              <a:spcAft>
                <a:spcPts val="800"/>
              </a:spcAft>
              <a:buNone/>
            </a:pPr>
            <a:r>
              <a:rPr lang="en-US" sz="3200" b="1" kern="0" dirty="0">
                <a:latin typeface="+mj-lt"/>
                <a:ea typeface="Times New Roman" panose="02020603050405020304" pitchFamily="18" charset="0"/>
                <a:cs typeface="Arial" panose="020B0604020202020204" pitchFamily="34" charset="0"/>
              </a:rPr>
              <a:t>The Significance of Bicameral Parliaments</a:t>
            </a:r>
            <a:endParaRPr lang="fr-FR" sz="3200" kern="100" dirty="0">
              <a:effectLst/>
              <a:latin typeface="+mj-lt"/>
              <a:ea typeface="Calibri" panose="020F0502020204030204" pitchFamily="34" charset="0"/>
              <a:cs typeface="Arial" panose="020B0604020202020204" pitchFamily="34" charset="0"/>
            </a:endParaRPr>
          </a:p>
          <a:p>
            <a:pPr>
              <a:lnSpc>
                <a:spcPct val="160000"/>
              </a:lnSpc>
            </a:pPr>
            <a:r>
              <a:rPr lang="en-US" sz="2800" kern="0" dirty="0">
                <a:solidFill>
                  <a:srgbClr val="1D2228"/>
                </a:solidFill>
                <a:effectLst/>
                <a:ea typeface="Times New Roman" panose="02020603050405020304" pitchFamily="18" charset="0"/>
                <a:cs typeface="Arial" panose="020B0604020202020204" pitchFamily="34" charset="0"/>
              </a:rPr>
              <a:t>The significance of having two separate houses within the British Parliament lies in the principle of checks and balances. The bicameral system ensures that laws and policies are thoroughly analyzed, debated, and refined before being implemented. It is a mechanism to avoid hasty or arbitrary decision-making. </a:t>
            </a: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2741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565329" y="280219"/>
            <a:ext cx="10307123"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200000"/>
              </a:lnSpc>
              <a:spcAft>
                <a:spcPts val="800"/>
              </a:spcAft>
              <a:buNone/>
            </a:pPr>
            <a:r>
              <a:rPr lang="en-US" sz="3200" b="1" kern="0" dirty="0">
                <a:latin typeface="+mj-lt"/>
                <a:ea typeface="Times New Roman" panose="02020603050405020304" pitchFamily="18" charset="0"/>
                <a:cs typeface="Arial" panose="020B0604020202020204" pitchFamily="34" charset="0"/>
              </a:rPr>
              <a:t>The Significance of Bicameral Parliaments</a:t>
            </a:r>
            <a:endParaRPr lang="fr-FR" sz="3200" kern="100" dirty="0">
              <a:effectLst/>
              <a:latin typeface="+mj-lt"/>
              <a:ea typeface="Calibri" panose="020F0502020204030204" pitchFamily="34" charset="0"/>
              <a:cs typeface="Arial" panose="020B0604020202020204" pitchFamily="34" charset="0"/>
            </a:endParaRPr>
          </a:p>
          <a:p>
            <a:pPr>
              <a:lnSpc>
                <a:spcPct val="150000"/>
              </a:lnSpc>
            </a:pPr>
            <a:r>
              <a:rPr lang="en-US" sz="2800" kern="0" dirty="0">
                <a:solidFill>
                  <a:srgbClr val="1D2228"/>
                </a:solidFill>
                <a:effectLst/>
                <a:ea typeface="Times New Roman" panose="02020603050405020304" pitchFamily="18" charset="0"/>
                <a:cs typeface="Arial" panose="020B0604020202020204" pitchFamily="34" charset="0"/>
              </a:rPr>
              <a:t>Overall, the British bicameral Parliament, with its two houses, provides a balanced and inclusive approach to lawmaking, ensuring democratic representation, effective legislation, and robust scrutiny of government actions.</a:t>
            </a:r>
            <a:endParaRPr lang="fr-FR" sz="28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621046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150000"/>
              </a:lnSpc>
              <a:buNone/>
            </a:pPr>
            <a:r>
              <a:rPr lang="en-US" sz="3600" b="1" kern="0" dirty="0">
                <a:solidFill>
                  <a:srgbClr val="1D2228"/>
                </a:solidFill>
                <a:effectLst/>
                <a:latin typeface="+mj-lt"/>
                <a:ea typeface="Times New Roman" panose="02020603050405020304" pitchFamily="18" charset="0"/>
                <a:cs typeface="Arial" panose="020B0604020202020204" pitchFamily="34" charset="0"/>
              </a:rPr>
              <a:t>  MPs Vs. Peers: Remarkable Differences</a:t>
            </a:r>
            <a:endParaRPr lang="fr-FR" sz="3600" kern="100" dirty="0">
              <a:effectLst/>
              <a:latin typeface="+mj-lt"/>
              <a:ea typeface="Calibri" panose="020F0502020204030204" pitchFamily="34" charset="0"/>
              <a:cs typeface="Arial" panose="020B0604020202020204" pitchFamily="34" charset="0"/>
            </a:endParaRPr>
          </a:p>
          <a:p>
            <a:pPr>
              <a:lnSpc>
                <a:spcPct val="150000"/>
              </a:lnSpc>
            </a:pPr>
            <a:r>
              <a:rPr lang="en-US" sz="2800" kern="100" dirty="0">
                <a:solidFill>
                  <a:srgbClr val="1D2228"/>
                </a:solidFill>
                <a:effectLst/>
                <a:ea typeface="Calibri" panose="020F0502020204030204" pitchFamily="34" charset="0"/>
                <a:cs typeface="Arial" panose="020B0604020202020204" pitchFamily="34" charset="0"/>
              </a:rPr>
              <a:t>Both MPs and Peers play critical roles in shaping legislation and governance, but their </a:t>
            </a:r>
            <a:r>
              <a:rPr lang="en-US" sz="2800" b="1" kern="100" dirty="0">
                <a:solidFill>
                  <a:srgbClr val="1D2228"/>
                </a:solidFill>
                <a:effectLst/>
                <a:ea typeface="Calibri" panose="020F0502020204030204" pitchFamily="34" charset="0"/>
                <a:cs typeface="Arial" panose="020B0604020202020204" pitchFamily="34" charset="0"/>
              </a:rPr>
              <a:t>roles</a:t>
            </a:r>
            <a:r>
              <a:rPr lang="en-US" sz="2800" kern="100" dirty="0">
                <a:solidFill>
                  <a:srgbClr val="1D2228"/>
                </a:solidFill>
                <a:effectLst/>
                <a:ea typeface="Calibri" panose="020F0502020204030204" pitchFamily="34" charset="0"/>
                <a:cs typeface="Arial" panose="020B0604020202020204" pitchFamily="34" charset="0"/>
              </a:rPr>
              <a:t>, </a:t>
            </a:r>
            <a:r>
              <a:rPr lang="en-US" sz="2800" b="1" kern="100" dirty="0">
                <a:solidFill>
                  <a:srgbClr val="1D2228"/>
                </a:solidFill>
                <a:effectLst/>
                <a:ea typeface="Calibri" panose="020F0502020204030204" pitchFamily="34" charset="0"/>
                <a:cs typeface="Arial" panose="020B0604020202020204" pitchFamily="34" charset="0"/>
              </a:rPr>
              <a:t>responsibilities</a:t>
            </a:r>
            <a:r>
              <a:rPr lang="en-US" sz="2800" kern="100" dirty="0">
                <a:solidFill>
                  <a:srgbClr val="1D2228"/>
                </a:solidFill>
                <a:effectLst/>
                <a:ea typeface="Calibri" panose="020F0502020204030204" pitchFamily="34" charset="0"/>
                <a:cs typeface="Arial" panose="020B0604020202020204" pitchFamily="34" charset="0"/>
              </a:rPr>
              <a:t>, and </a:t>
            </a:r>
            <a:r>
              <a:rPr lang="en-US" sz="2800" b="1" kern="100" dirty="0">
                <a:solidFill>
                  <a:srgbClr val="1D2228"/>
                </a:solidFill>
                <a:effectLst/>
                <a:ea typeface="Calibri" panose="020F0502020204030204" pitchFamily="34" charset="0"/>
                <a:cs typeface="Arial" panose="020B0604020202020204" pitchFamily="34" charset="0"/>
              </a:rPr>
              <a:t>modes of appointment</a:t>
            </a:r>
            <a:r>
              <a:rPr lang="en-US" sz="2800" kern="100" dirty="0">
                <a:solidFill>
                  <a:srgbClr val="1D2228"/>
                </a:solidFill>
                <a:effectLst/>
                <a:ea typeface="Calibri" panose="020F0502020204030204" pitchFamily="34" charset="0"/>
                <a:cs typeface="Arial" panose="020B0604020202020204" pitchFamily="34" charset="0"/>
              </a:rPr>
              <a:t> differ significantly. Understanding these distinctions is crucial in comprehending the unique dynamics of the UK's political landscape.</a:t>
            </a:r>
          </a:p>
          <a:p>
            <a:endParaRPr lang="fr-FR" dirty="0"/>
          </a:p>
        </p:txBody>
      </p:sp>
    </p:spTree>
    <p:extLst>
      <p:ext uri="{BB962C8B-B14F-4D97-AF65-F5344CB8AC3E}">
        <p14:creationId xmlns:p14="http://schemas.microsoft.com/office/powerpoint/2010/main" val="2080113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150000"/>
              </a:lnSpc>
              <a:buNone/>
            </a:pPr>
            <a:r>
              <a:rPr lang="en-US" sz="3600" b="1" kern="0" dirty="0">
                <a:solidFill>
                  <a:srgbClr val="1D2228"/>
                </a:solidFill>
                <a:effectLst/>
                <a:latin typeface="+mj-lt"/>
                <a:ea typeface="Times New Roman" panose="02020603050405020304" pitchFamily="18" charset="0"/>
                <a:cs typeface="Arial" panose="020B0604020202020204" pitchFamily="34" charset="0"/>
              </a:rPr>
              <a:t>  MPs Vs. Peers: Remarkable Differences</a:t>
            </a:r>
            <a:endParaRPr lang="fr-FR" sz="3600" kern="100" dirty="0">
              <a:effectLst/>
              <a:latin typeface="+mj-lt"/>
              <a:ea typeface="Calibri" panose="020F0502020204030204" pitchFamily="34" charset="0"/>
              <a:cs typeface="Arial" panose="020B0604020202020204" pitchFamily="34" charset="0"/>
            </a:endParaRPr>
          </a:p>
          <a:p>
            <a:pPr>
              <a:lnSpc>
                <a:spcPct val="150000"/>
              </a:lnSpc>
            </a:pPr>
            <a:r>
              <a:rPr lang="en-US" sz="2800" kern="100" dirty="0">
                <a:solidFill>
                  <a:srgbClr val="1D2228"/>
                </a:solidFill>
                <a:effectLst/>
                <a:ea typeface="Calibri" panose="020F0502020204030204" pitchFamily="34" charset="0"/>
                <a:cs typeface="Arial" panose="020B0604020202020204" pitchFamily="34" charset="0"/>
              </a:rPr>
              <a:t> </a:t>
            </a:r>
            <a:r>
              <a:rPr lang="en-US" sz="2800" kern="0" dirty="0">
                <a:solidFill>
                  <a:srgbClr val="1D2228"/>
                </a:solidFill>
                <a:effectLst/>
                <a:ea typeface="Times New Roman" panose="02020603050405020304" pitchFamily="18" charset="0"/>
                <a:cs typeface="Arial" panose="020B0604020202020204" pitchFamily="34" charset="0"/>
              </a:rPr>
              <a:t>The two houses bring diverse perspectives and expertise to the legislative process. The House of Commons reflects the will of the people, giving voice to different constituencies and representing their interests. The House of Lords provides a space for specialized knowledge,</a:t>
            </a:r>
            <a:r>
              <a:rPr lang="en-US" sz="2800" b="1" kern="0" dirty="0">
                <a:solidFill>
                  <a:srgbClr val="1D2228"/>
                </a:solidFill>
                <a:effectLst/>
                <a:ea typeface="Times New Roman" panose="02020603050405020304" pitchFamily="18" charset="0"/>
                <a:cs typeface="Arial" panose="020B0604020202020204" pitchFamily="34" charset="0"/>
              </a:rPr>
              <a:t> impartial </a:t>
            </a:r>
            <a:r>
              <a:rPr lang="en-US" sz="2800" kern="0" dirty="0">
                <a:solidFill>
                  <a:srgbClr val="1D2228"/>
                </a:solidFill>
                <a:effectLst/>
                <a:ea typeface="Times New Roman" panose="02020603050405020304" pitchFamily="18" charset="0"/>
                <a:cs typeface="Arial" panose="020B0604020202020204" pitchFamily="34" charset="0"/>
              </a:rPr>
              <a:t>judgment, and long-term considerations.</a:t>
            </a:r>
            <a:endParaRPr lang="fr-FR" sz="28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28572874"/>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203</TotalTime>
  <Words>1075</Words>
  <Application>Microsoft Office PowerPoint</Application>
  <PresentationFormat>Grand écran</PresentationFormat>
  <Paragraphs>63</Paragraphs>
  <Slides>17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Arial</vt:lpstr>
      <vt:lpstr>Century Gothic</vt:lpstr>
      <vt:lpstr>Times New Roman</vt:lpstr>
      <vt:lpstr>Wingdings 3</vt:lpstr>
      <vt:lpstr>Brin</vt:lpstr>
      <vt:lpstr>Lecture IV  The British Bicameral Parliament: Significance and Challenges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billel filali</cp:lastModifiedBy>
  <cp:revision>22</cp:revision>
  <dcterms:created xsi:type="dcterms:W3CDTF">2023-10-06T13:08:38Z</dcterms:created>
  <dcterms:modified xsi:type="dcterms:W3CDTF">2023-10-27T10:45:23Z</dcterms:modified>
</cp:coreProperties>
</file>