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82"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805C8000-FD7D-4DB5-97FB-D6B2799AD80A}" type="datetimeFigureOut">
              <a:rPr lang="fr-FR" smtClean="0"/>
              <a:t>26/04/2025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83F31C8-0FEB-4DAF-ACC9-FE99B0868B11}" type="slidenum">
              <a:rPr lang="fr-FR" smtClean="0"/>
              <a:t>‹N°›</a:t>
            </a:fld>
            <a:endParaRPr lang="fr-FR"/>
          </a:p>
        </p:txBody>
      </p:sp>
    </p:spTree>
    <p:extLst>
      <p:ext uri="{BB962C8B-B14F-4D97-AF65-F5344CB8AC3E}">
        <p14:creationId xmlns:p14="http://schemas.microsoft.com/office/powerpoint/2010/main" val="8962435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05C8000-FD7D-4DB5-97FB-D6B2799AD80A}" type="datetimeFigureOut">
              <a:rPr lang="fr-FR" smtClean="0"/>
              <a:t>26/04/2025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83F31C8-0FEB-4DAF-ACC9-FE99B0868B11}" type="slidenum">
              <a:rPr lang="fr-FR" smtClean="0"/>
              <a:t>‹N°›</a:t>
            </a:fld>
            <a:endParaRPr lang="fr-FR"/>
          </a:p>
        </p:txBody>
      </p:sp>
    </p:spTree>
    <p:extLst>
      <p:ext uri="{BB962C8B-B14F-4D97-AF65-F5344CB8AC3E}">
        <p14:creationId xmlns:p14="http://schemas.microsoft.com/office/powerpoint/2010/main" val="3576891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05C8000-FD7D-4DB5-97FB-D6B2799AD80A}" type="datetimeFigureOut">
              <a:rPr lang="fr-FR" smtClean="0"/>
              <a:t>26/04/2025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83F31C8-0FEB-4DAF-ACC9-FE99B0868B11}" type="slidenum">
              <a:rPr lang="fr-FR" smtClean="0"/>
              <a:t>‹N°›</a:t>
            </a:fld>
            <a:endParaRPr lang="fr-FR"/>
          </a:p>
        </p:txBody>
      </p:sp>
    </p:spTree>
    <p:extLst>
      <p:ext uri="{BB962C8B-B14F-4D97-AF65-F5344CB8AC3E}">
        <p14:creationId xmlns:p14="http://schemas.microsoft.com/office/powerpoint/2010/main" val="573550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05C8000-FD7D-4DB5-97FB-D6B2799AD80A}" type="datetimeFigureOut">
              <a:rPr lang="fr-FR" smtClean="0"/>
              <a:t>26/04/2025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83F31C8-0FEB-4DAF-ACC9-FE99B0868B11}" type="slidenum">
              <a:rPr lang="fr-FR" smtClean="0"/>
              <a:t>‹N°›</a:t>
            </a:fld>
            <a:endParaRPr lang="fr-FR"/>
          </a:p>
        </p:txBody>
      </p:sp>
    </p:spTree>
    <p:extLst>
      <p:ext uri="{BB962C8B-B14F-4D97-AF65-F5344CB8AC3E}">
        <p14:creationId xmlns:p14="http://schemas.microsoft.com/office/powerpoint/2010/main" val="3786311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805C8000-FD7D-4DB5-97FB-D6B2799AD80A}" type="datetimeFigureOut">
              <a:rPr lang="fr-FR" smtClean="0"/>
              <a:t>26/04/2025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83F31C8-0FEB-4DAF-ACC9-FE99B0868B11}" type="slidenum">
              <a:rPr lang="fr-FR" smtClean="0"/>
              <a:t>‹N°›</a:t>
            </a:fld>
            <a:endParaRPr lang="fr-FR"/>
          </a:p>
        </p:txBody>
      </p:sp>
    </p:spTree>
    <p:extLst>
      <p:ext uri="{BB962C8B-B14F-4D97-AF65-F5344CB8AC3E}">
        <p14:creationId xmlns:p14="http://schemas.microsoft.com/office/powerpoint/2010/main" val="204545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805C8000-FD7D-4DB5-97FB-D6B2799AD80A}" type="datetimeFigureOut">
              <a:rPr lang="fr-FR" smtClean="0"/>
              <a:t>26/04/2025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83F31C8-0FEB-4DAF-ACC9-FE99B0868B11}" type="slidenum">
              <a:rPr lang="fr-FR" smtClean="0"/>
              <a:t>‹N°›</a:t>
            </a:fld>
            <a:endParaRPr lang="fr-FR"/>
          </a:p>
        </p:txBody>
      </p:sp>
    </p:spTree>
    <p:extLst>
      <p:ext uri="{BB962C8B-B14F-4D97-AF65-F5344CB8AC3E}">
        <p14:creationId xmlns:p14="http://schemas.microsoft.com/office/powerpoint/2010/main" val="4307251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805C8000-FD7D-4DB5-97FB-D6B2799AD80A}" type="datetimeFigureOut">
              <a:rPr lang="fr-FR" smtClean="0"/>
              <a:t>26/04/2025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83F31C8-0FEB-4DAF-ACC9-FE99B0868B11}" type="slidenum">
              <a:rPr lang="fr-FR" smtClean="0"/>
              <a:t>‹N°›</a:t>
            </a:fld>
            <a:endParaRPr lang="fr-FR"/>
          </a:p>
        </p:txBody>
      </p:sp>
    </p:spTree>
    <p:extLst>
      <p:ext uri="{BB962C8B-B14F-4D97-AF65-F5344CB8AC3E}">
        <p14:creationId xmlns:p14="http://schemas.microsoft.com/office/powerpoint/2010/main" val="4036691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805C8000-FD7D-4DB5-97FB-D6B2799AD80A}" type="datetimeFigureOut">
              <a:rPr lang="fr-FR" smtClean="0"/>
              <a:t>26/04/2025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83F31C8-0FEB-4DAF-ACC9-FE99B0868B11}" type="slidenum">
              <a:rPr lang="fr-FR" smtClean="0"/>
              <a:t>‹N°›</a:t>
            </a:fld>
            <a:endParaRPr lang="fr-FR"/>
          </a:p>
        </p:txBody>
      </p:sp>
    </p:spTree>
    <p:extLst>
      <p:ext uri="{BB962C8B-B14F-4D97-AF65-F5344CB8AC3E}">
        <p14:creationId xmlns:p14="http://schemas.microsoft.com/office/powerpoint/2010/main" val="3770146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05C8000-FD7D-4DB5-97FB-D6B2799AD80A}" type="datetimeFigureOut">
              <a:rPr lang="fr-FR" smtClean="0"/>
              <a:t>26/04/2025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83F31C8-0FEB-4DAF-ACC9-FE99B0868B11}" type="slidenum">
              <a:rPr lang="fr-FR" smtClean="0"/>
              <a:t>‹N°›</a:t>
            </a:fld>
            <a:endParaRPr lang="fr-FR"/>
          </a:p>
        </p:txBody>
      </p:sp>
    </p:spTree>
    <p:extLst>
      <p:ext uri="{BB962C8B-B14F-4D97-AF65-F5344CB8AC3E}">
        <p14:creationId xmlns:p14="http://schemas.microsoft.com/office/powerpoint/2010/main" val="4092617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805C8000-FD7D-4DB5-97FB-D6B2799AD80A}" type="datetimeFigureOut">
              <a:rPr lang="fr-FR" smtClean="0"/>
              <a:t>26/04/2025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83F31C8-0FEB-4DAF-ACC9-FE99B0868B11}" type="slidenum">
              <a:rPr lang="fr-FR" smtClean="0"/>
              <a:t>‹N°›</a:t>
            </a:fld>
            <a:endParaRPr lang="fr-FR"/>
          </a:p>
        </p:txBody>
      </p:sp>
    </p:spTree>
    <p:extLst>
      <p:ext uri="{BB962C8B-B14F-4D97-AF65-F5344CB8AC3E}">
        <p14:creationId xmlns:p14="http://schemas.microsoft.com/office/powerpoint/2010/main" val="3398953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805C8000-FD7D-4DB5-97FB-D6B2799AD80A}" type="datetimeFigureOut">
              <a:rPr lang="fr-FR" smtClean="0"/>
              <a:t>26/04/2025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83F31C8-0FEB-4DAF-ACC9-FE99B0868B11}" type="slidenum">
              <a:rPr lang="fr-FR" smtClean="0"/>
              <a:t>‹N°›</a:t>
            </a:fld>
            <a:endParaRPr lang="fr-FR"/>
          </a:p>
        </p:txBody>
      </p:sp>
    </p:spTree>
    <p:extLst>
      <p:ext uri="{BB962C8B-B14F-4D97-AF65-F5344CB8AC3E}">
        <p14:creationId xmlns:p14="http://schemas.microsoft.com/office/powerpoint/2010/main" val="2515967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5C8000-FD7D-4DB5-97FB-D6B2799AD80A}" type="datetimeFigureOut">
              <a:rPr lang="fr-FR" smtClean="0"/>
              <a:t>26/04/2025</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3F31C8-0FEB-4DAF-ACC9-FE99B0868B11}" type="slidenum">
              <a:rPr lang="fr-FR" smtClean="0"/>
              <a:t>‹N°›</a:t>
            </a:fld>
            <a:endParaRPr lang="fr-FR"/>
          </a:p>
        </p:txBody>
      </p:sp>
    </p:spTree>
    <p:extLst>
      <p:ext uri="{BB962C8B-B14F-4D97-AF65-F5344CB8AC3E}">
        <p14:creationId xmlns:p14="http://schemas.microsoft.com/office/powerpoint/2010/main" val="35711285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492847" y="90152"/>
            <a:ext cx="4299574" cy="523220"/>
          </a:xfrm>
          <a:prstGeom prst="rect">
            <a:avLst/>
          </a:prstGeom>
          <a:noFill/>
        </p:spPr>
        <p:txBody>
          <a:bodyPr wrap="none" lIns="91440" tIns="45720" rIns="91440" bIns="45720">
            <a:spAutoFit/>
          </a:bodyPr>
          <a:lstStyle/>
          <a:p>
            <a:pPr algn="ctr"/>
            <a:r>
              <a:rPr lang="fr-FR" sz="2800" b="0" cap="none" spc="0" dirty="0" smtClean="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Times New Roman" panose="02020603050405020304" pitchFamily="18" charset="0"/>
                <a:cs typeface="Times New Roman" panose="02020603050405020304" pitchFamily="18" charset="0"/>
              </a:rPr>
              <a:t>Université Larbi Ben M’hidi</a:t>
            </a:r>
            <a:endParaRPr lang="fr-FR" sz="28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Times New Roman" panose="02020603050405020304" pitchFamily="18" charset="0"/>
              <a:cs typeface="Times New Roman" panose="02020603050405020304" pitchFamily="18" charset="0"/>
            </a:endParaRPr>
          </a:p>
        </p:txBody>
      </p:sp>
      <p:sp>
        <p:nvSpPr>
          <p:cNvPr id="8" name="Rectangle 7"/>
          <p:cNvSpPr/>
          <p:nvPr/>
        </p:nvSpPr>
        <p:spPr>
          <a:xfrm>
            <a:off x="2119756" y="626212"/>
            <a:ext cx="7639143" cy="523220"/>
          </a:xfrm>
          <a:prstGeom prst="rect">
            <a:avLst/>
          </a:prstGeom>
          <a:noFill/>
        </p:spPr>
        <p:txBody>
          <a:bodyPr wrap="none" lIns="91440" tIns="45720" rIns="91440" bIns="45720">
            <a:spAutoFit/>
          </a:bodyPr>
          <a:lstStyle/>
          <a:p>
            <a:pPr algn="ctr"/>
            <a:r>
              <a:rPr lang="fr-FR" sz="2800" b="0" cap="none" spc="0" dirty="0" smtClean="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Times New Roman" panose="02020603050405020304" pitchFamily="18" charset="0"/>
                <a:cs typeface="Times New Roman" panose="02020603050405020304" pitchFamily="18" charset="0"/>
              </a:rPr>
              <a:t>Faculté des Sciences de la Terre et de l’Architecture</a:t>
            </a:r>
            <a:endParaRPr lang="fr-FR" sz="28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Times New Roman" panose="02020603050405020304" pitchFamily="18" charset="0"/>
              <a:cs typeface="Times New Roman" panose="02020603050405020304" pitchFamily="18" charset="0"/>
            </a:endParaRPr>
          </a:p>
        </p:txBody>
      </p:sp>
      <p:sp>
        <p:nvSpPr>
          <p:cNvPr id="9" name="Rectangle 8"/>
          <p:cNvSpPr/>
          <p:nvPr/>
        </p:nvSpPr>
        <p:spPr>
          <a:xfrm>
            <a:off x="1665593" y="1215893"/>
            <a:ext cx="3868367" cy="523220"/>
          </a:xfrm>
          <a:prstGeom prst="rect">
            <a:avLst/>
          </a:prstGeom>
          <a:noFill/>
        </p:spPr>
        <p:txBody>
          <a:bodyPr wrap="none" lIns="91440" tIns="45720" rIns="91440" bIns="45720">
            <a:spAutoFit/>
          </a:bodyPr>
          <a:lstStyle/>
          <a:p>
            <a:pPr algn="ctr"/>
            <a:r>
              <a:rPr lang="fr-FR" sz="2800" b="0" cap="none" spc="0" dirty="0" smtClean="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Times New Roman" panose="02020603050405020304" pitchFamily="18" charset="0"/>
                <a:cs typeface="Times New Roman" panose="02020603050405020304" pitchFamily="18" charset="0"/>
              </a:rPr>
              <a:t>Département de Géologie</a:t>
            </a:r>
            <a:endParaRPr lang="fr-FR" sz="28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Times New Roman" panose="02020603050405020304" pitchFamily="18" charset="0"/>
              <a:cs typeface="Times New Roman" panose="02020603050405020304" pitchFamily="18" charset="0"/>
            </a:endParaRPr>
          </a:p>
        </p:txBody>
      </p:sp>
      <p:sp>
        <p:nvSpPr>
          <p:cNvPr id="10" name="Rectangle 9"/>
          <p:cNvSpPr/>
          <p:nvPr/>
        </p:nvSpPr>
        <p:spPr>
          <a:xfrm>
            <a:off x="6256288" y="1215893"/>
            <a:ext cx="3738524" cy="584775"/>
          </a:xfrm>
          <a:prstGeom prst="rect">
            <a:avLst/>
          </a:prstGeom>
          <a:noFill/>
        </p:spPr>
        <p:txBody>
          <a:bodyPr wrap="none" lIns="91440" tIns="45720" rIns="91440" bIns="45720">
            <a:spAutoFit/>
          </a:bodyPr>
          <a:lstStyle/>
          <a:p>
            <a:pPr algn="ctr"/>
            <a:r>
              <a:rPr lang="fr-FR" sz="3200" b="1" cap="none" spc="50" dirty="0" smtClean="0">
                <a:ln w="0"/>
                <a:solidFill>
                  <a:schemeClr val="bg2"/>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3eme année licence </a:t>
            </a:r>
            <a:endParaRPr lang="fr-FR" sz="3200" b="1" cap="none" spc="50" dirty="0">
              <a:ln w="0"/>
              <a:solidFill>
                <a:schemeClr val="bg2"/>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pic>
        <p:nvPicPr>
          <p:cNvPr id="3" name="Imag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29555" y="1893193"/>
            <a:ext cx="8565257" cy="4900411"/>
          </a:xfrm>
          <a:prstGeom prst="rect">
            <a:avLst/>
          </a:prstGeom>
        </p:spPr>
      </p:pic>
    </p:spTree>
    <p:extLst>
      <p:ext uri="{BB962C8B-B14F-4D97-AF65-F5344CB8AC3E}">
        <p14:creationId xmlns:p14="http://schemas.microsoft.com/office/powerpoint/2010/main" val="17905620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8788" y="328299"/>
            <a:ext cx="11874321" cy="6247864"/>
          </a:xfrm>
          <a:prstGeom prst="rect">
            <a:avLst/>
          </a:prstGeom>
        </p:spPr>
        <p:txBody>
          <a:bodyPr wrap="square">
            <a:spAutoFit/>
          </a:bodyPr>
          <a:lstStyle/>
          <a:p>
            <a:pPr algn="just"/>
            <a:r>
              <a:rPr lang="fr-FR" sz="2000" dirty="0"/>
              <a:t>L’enseignant-chercheur est ainsi tenu de dispenser un enseignement aussi efficace </a:t>
            </a:r>
            <a:r>
              <a:rPr lang="fr-FR" sz="2000" dirty="0" smtClean="0"/>
              <a:t>que le </a:t>
            </a:r>
            <a:r>
              <a:rPr lang="fr-FR" sz="2000" dirty="0"/>
              <a:t>permettent les moyens mis à sa disposition par les établissements </a:t>
            </a:r>
            <a:r>
              <a:rPr lang="fr-FR" sz="2000" dirty="0" smtClean="0"/>
              <a:t>d’enseignement supérieur</a:t>
            </a:r>
            <a:r>
              <a:rPr lang="fr-FR" sz="2000" dirty="0"/>
              <a:t>, dans un esprit de justice et d’équité vis-à-vis de tous les étudiants </a:t>
            </a:r>
            <a:r>
              <a:rPr lang="fr-FR" sz="2000" dirty="0" smtClean="0"/>
              <a:t>sans distinction </a:t>
            </a:r>
            <a:r>
              <a:rPr lang="fr-FR" sz="2000" dirty="0"/>
              <a:t>aucune, en encourageant le libre échange des idées, et en se tenant à </a:t>
            </a:r>
            <a:r>
              <a:rPr lang="fr-FR" sz="2000" dirty="0" smtClean="0"/>
              <a:t>leur disposition </a:t>
            </a:r>
            <a:r>
              <a:rPr lang="fr-FR" sz="2000" dirty="0"/>
              <a:t>pour les accompagner.</a:t>
            </a:r>
          </a:p>
          <a:p>
            <a:pPr algn="just"/>
            <a:r>
              <a:rPr lang="fr-FR" sz="2000" dirty="0"/>
              <a:t>- Se garder de toute forme de discrimination en rapport avec le genre, la nationalité</a:t>
            </a:r>
            <a:r>
              <a:rPr lang="fr-FR" sz="2000" dirty="0" smtClean="0"/>
              <a:t>, l’appartenance </a:t>
            </a:r>
            <a:r>
              <a:rPr lang="fr-FR" sz="2000" dirty="0"/>
              <a:t>ethnique, le statut social, la religion, les opinions politiques, </a:t>
            </a:r>
            <a:r>
              <a:rPr lang="fr-FR" sz="2000" dirty="0" smtClean="0"/>
              <a:t>le handicap </a:t>
            </a:r>
            <a:r>
              <a:rPr lang="fr-FR" sz="2000" dirty="0"/>
              <a:t>et la maladie.</a:t>
            </a:r>
          </a:p>
          <a:p>
            <a:pPr algn="just"/>
            <a:r>
              <a:rPr lang="fr-FR" sz="2000" dirty="0"/>
              <a:t>- Exposer clairement les objectifs pédagogiques de ses enseignements, et respecter </a:t>
            </a:r>
            <a:r>
              <a:rPr lang="fr-FR" sz="2000" dirty="0" smtClean="0"/>
              <a:t>les règles </a:t>
            </a:r>
            <a:r>
              <a:rPr lang="fr-FR" sz="2000" dirty="0"/>
              <a:t>pédagogiques de la progression (périodicité, durée, barème de notation</a:t>
            </a:r>
            <a:r>
              <a:rPr lang="fr-FR" sz="2000" dirty="0" smtClean="0"/>
              <a:t>, consultation </a:t>
            </a:r>
            <a:r>
              <a:rPr lang="fr-FR" sz="2000" dirty="0"/>
              <a:t>des copies et réception des étudiants avant validation définitive </a:t>
            </a:r>
            <a:r>
              <a:rPr lang="fr-FR" sz="2000" dirty="0" smtClean="0"/>
              <a:t>des notes</a:t>
            </a:r>
            <a:r>
              <a:rPr lang="fr-FR" sz="2000" dirty="0"/>
              <a:t>.)</a:t>
            </a:r>
          </a:p>
          <a:p>
            <a:pPr algn="just"/>
            <a:r>
              <a:rPr lang="fr-FR" sz="2000" dirty="0"/>
              <a:t>- Avoir une appréciation la plus objective possible des performances des étudiants.</a:t>
            </a:r>
          </a:p>
          <a:p>
            <a:pPr algn="just"/>
            <a:r>
              <a:rPr lang="fr-FR" sz="2000" dirty="0"/>
              <a:t>- Orienter ses activités d’expertise et de conseil vers des travaux susceptibles</a:t>
            </a:r>
          </a:p>
          <a:p>
            <a:pPr algn="just"/>
            <a:r>
              <a:rPr lang="fr-FR" sz="2000" dirty="0"/>
              <a:t>d’enrichir ses enseignements, de contribuer à l’avancement de ses recherches, ou </a:t>
            </a:r>
            <a:r>
              <a:rPr lang="fr-FR" sz="2000" dirty="0" smtClean="0"/>
              <a:t>de participer </a:t>
            </a:r>
            <a:r>
              <a:rPr lang="fr-FR" sz="2000" dirty="0"/>
              <a:t>à son rayonnement en tant qu’universitaire.</a:t>
            </a:r>
          </a:p>
          <a:p>
            <a:pPr algn="just"/>
            <a:r>
              <a:rPr lang="fr-FR" sz="2000" dirty="0"/>
              <a:t>- Fonder ses travaux de recherche sur une quête sincère du savoir, avec tout le </a:t>
            </a:r>
            <a:r>
              <a:rPr lang="fr-FR" sz="2000" dirty="0" smtClean="0"/>
              <a:t>respect dû </a:t>
            </a:r>
            <a:r>
              <a:rPr lang="fr-FR" sz="2000" dirty="0"/>
              <a:t>au principe de la preuve et à l’impartialité du raisonnement.</a:t>
            </a:r>
          </a:p>
          <a:p>
            <a:pPr algn="just"/>
            <a:r>
              <a:rPr lang="fr-FR" sz="2000" dirty="0"/>
              <a:t>- Respecter le travail d’érudition de ses collègues universitaires et les travaux </a:t>
            </a:r>
            <a:r>
              <a:rPr lang="fr-FR" sz="2000" dirty="0" smtClean="0"/>
              <a:t>des étudiants </a:t>
            </a:r>
            <a:r>
              <a:rPr lang="fr-FR" sz="2000" dirty="0"/>
              <a:t>et en créditer les auteurs. Aussi, le plagiat constitue une faute majeure </a:t>
            </a:r>
            <a:r>
              <a:rPr lang="fr-FR" sz="2000" dirty="0" smtClean="0"/>
              <a:t>et inexcusable </a:t>
            </a:r>
            <a:r>
              <a:rPr lang="fr-FR" sz="2000" dirty="0"/>
              <a:t>pouvant conduire à l’exclusion.</a:t>
            </a:r>
          </a:p>
          <a:p>
            <a:pPr algn="just"/>
            <a:r>
              <a:rPr lang="fr-FR" sz="2000" dirty="0"/>
              <a:t>- Contribuer au respect des libertés académiques des autres membres de </a:t>
            </a:r>
            <a:r>
              <a:rPr lang="fr-FR" sz="2000" dirty="0" smtClean="0"/>
              <a:t>la communauté </a:t>
            </a:r>
            <a:r>
              <a:rPr lang="fr-FR" sz="2000" dirty="0"/>
              <a:t>universitaire et accepter la confrontation loyale des points de </a:t>
            </a:r>
            <a:r>
              <a:rPr lang="fr-FR" sz="2000" dirty="0" smtClean="0"/>
              <a:t>vue différents</a:t>
            </a:r>
            <a:r>
              <a:rPr lang="fr-FR" sz="2000" dirty="0"/>
              <a:t>.</a:t>
            </a:r>
          </a:p>
          <a:p>
            <a:pPr algn="just"/>
            <a:r>
              <a:rPr lang="fr-FR" sz="2000" dirty="0"/>
              <a:t>- Faire preuve d’équité et d’impartialité dans l’évaluation professionnelle </a:t>
            </a:r>
            <a:r>
              <a:rPr lang="fr-FR" sz="2000" dirty="0" smtClean="0"/>
              <a:t>ou académique </a:t>
            </a:r>
            <a:r>
              <a:rPr lang="fr-FR" sz="2000" dirty="0"/>
              <a:t>de ses collègues.</a:t>
            </a:r>
            <a:endParaRPr lang="fr-FR" sz="2000" dirty="0"/>
          </a:p>
        </p:txBody>
      </p:sp>
    </p:spTree>
    <p:extLst>
      <p:ext uri="{BB962C8B-B14F-4D97-AF65-F5344CB8AC3E}">
        <p14:creationId xmlns:p14="http://schemas.microsoft.com/office/powerpoint/2010/main" val="7882466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angle 3"/>
          <p:cNvSpPr/>
          <p:nvPr/>
        </p:nvSpPr>
        <p:spPr>
          <a:xfrm>
            <a:off x="244699" y="289680"/>
            <a:ext cx="11797047" cy="1846659"/>
          </a:xfrm>
          <a:prstGeom prst="rect">
            <a:avLst/>
          </a:prstGeom>
        </p:spPr>
        <p:txBody>
          <a:bodyPr wrap="square">
            <a:spAutoFit/>
          </a:bodyPr>
          <a:lstStyle/>
          <a:p>
            <a:pPr algn="ctr"/>
            <a:r>
              <a:rPr lang="fr-FR" sz="2400" b="1" dirty="0">
                <a:solidFill>
                  <a:srgbClr val="FFC000"/>
                </a:solidFill>
              </a:rPr>
              <a:t>LES DROITS ET DEVOIRS DE L’ETUDIANT DE </a:t>
            </a:r>
            <a:r>
              <a:rPr lang="fr-FR" sz="2400" b="1" dirty="0" smtClean="0">
                <a:solidFill>
                  <a:srgbClr val="FFC000"/>
                </a:solidFill>
              </a:rPr>
              <a:t>L’ENSEIGNEMENT SUPERIEUR</a:t>
            </a:r>
          </a:p>
          <a:p>
            <a:pPr algn="ctr"/>
            <a:endParaRPr lang="fr-FR" sz="1600" b="1" dirty="0">
              <a:solidFill>
                <a:srgbClr val="FFC000"/>
              </a:solidFill>
            </a:endParaRPr>
          </a:p>
          <a:p>
            <a:pPr algn="ctr"/>
            <a:r>
              <a:rPr lang="fr-FR" sz="2400" dirty="0"/>
              <a:t>L’étudiant doit disposer de toutes les conditions possibles pour </a:t>
            </a:r>
            <a:r>
              <a:rPr lang="fr-FR" sz="2400" dirty="0" smtClean="0"/>
              <a:t>évoluer harmonieusement </a:t>
            </a:r>
            <a:r>
              <a:rPr lang="fr-FR" sz="2400" dirty="0"/>
              <a:t>au sein des établissements d’enseignement supérieur. Il a de ce </a:t>
            </a:r>
            <a:r>
              <a:rPr lang="fr-FR" sz="2400" dirty="0" smtClean="0"/>
              <a:t>fait des </a:t>
            </a:r>
            <a:r>
              <a:rPr lang="fr-FR" sz="2400" dirty="0"/>
              <a:t>droits qui ne prennent leur sens que s’ils sont accompagnés d’une </a:t>
            </a:r>
            <a:r>
              <a:rPr lang="fr-FR" sz="2400" dirty="0" smtClean="0"/>
              <a:t>responsabilité qui </a:t>
            </a:r>
            <a:r>
              <a:rPr lang="fr-FR" sz="2400" dirty="0"/>
              <a:t>se traduit par des devoirs.</a:t>
            </a:r>
            <a:endParaRPr lang="fr-FR" sz="2400" dirty="0"/>
          </a:p>
        </p:txBody>
      </p:sp>
      <p:sp>
        <p:nvSpPr>
          <p:cNvPr id="5" name="Rectangle 4"/>
          <p:cNvSpPr/>
          <p:nvPr/>
        </p:nvSpPr>
        <p:spPr>
          <a:xfrm>
            <a:off x="244698" y="2392392"/>
            <a:ext cx="11797048" cy="3416320"/>
          </a:xfrm>
          <a:prstGeom prst="rect">
            <a:avLst/>
          </a:prstGeom>
        </p:spPr>
        <p:txBody>
          <a:bodyPr wrap="square">
            <a:spAutoFit/>
          </a:bodyPr>
          <a:lstStyle/>
          <a:p>
            <a:pPr algn="just"/>
            <a:r>
              <a:rPr lang="fr-FR" sz="2400" b="1" dirty="0">
                <a:solidFill>
                  <a:srgbClr val="FF0000"/>
                </a:solidFill>
              </a:rPr>
              <a:t>1. LES DROITS DE L’ETUDIANT</a:t>
            </a:r>
          </a:p>
          <a:p>
            <a:pPr algn="just"/>
            <a:r>
              <a:rPr lang="fr-FR" sz="2400" dirty="0"/>
              <a:t>L’étudiant a droit à un enseignement et à une formation à la recherche de qualité. </a:t>
            </a:r>
            <a:r>
              <a:rPr lang="fr-FR" sz="2400" dirty="0" smtClean="0"/>
              <a:t>Pour ce </a:t>
            </a:r>
            <a:r>
              <a:rPr lang="fr-FR" sz="2400" dirty="0"/>
              <a:t>faire, il a droit à un encadrement de qualité qui utilise des méthodes </a:t>
            </a:r>
            <a:r>
              <a:rPr lang="fr-FR" sz="2400" dirty="0" smtClean="0"/>
              <a:t>pédagogiques modernes </a:t>
            </a:r>
            <a:r>
              <a:rPr lang="fr-FR" sz="2400" dirty="0"/>
              <a:t>et adaptées.</a:t>
            </a:r>
          </a:p>
          <a:p>
            <a:pPr algn="just"/>
            <a:r>
              <a:rPr lang="fr-FR" sz="2400" dirty="0"/>
              <a:t>L’étudiant a droit au respect et à la dignité de la part des membres de la </a:t>
            </a:r>
            <a:r>
              <a:rPr lang="fr-FR" sz="2400" dirty="0" smtClean="0"/>
              <a:t>communauté universitaire</a:t>
            </a:r>
            <a:r>
              <a:rPr lang="fr-FR" sz="2400" dirty="0"/>
              <a:t>.</a:t>
            </a:r>
          </a:p>
          <a:p>
            <a:pPr algn="just"/>
            <a:r>
              <a:rPr lang="fr-FR" sz="2400" dirty="0"/>
              <a:t>L’étudiant ne doit subir aucune discrimination liée au genre ou à toute </a:t>
            </a:r>
            <a:r>
              <a:rPr lang="fr-FR" sz="2400" dirty="0" err="1" smtClean="0"/>
              <a:t>autreparticularité</a:t>
            </a:r>
            <a:r>
              <a:rPr lang="fr-FR" sz="2400" dirty="0"/>
              <a:t>.</a:t>
            </a:r>
          </a:p>
          <a:p>
            <a:pPr algn="just"/>
            <a:r>
              <a:rPr lang="fr-FR" sz="2400" dirty="0"/>
              <a:t>L’étudiant a droit à la liberté d’expression et d’opinion dans le respect des </a:t>
            </a:r>
            <a:r>
              <a:rPr lang="fr-FR" sz="2400" dirty="0" smtClean="0"/>
              <a:t>règles régissant </a:t>
            </a:r>
            <a:r>
              <a:rPr lang="fr-FR" sz="2400" dirty="0"/>
              <a:t>les institutions universitaires</a:t>
            </a:r>
            <a:r>
              <a:rPr lang="fr-FR" sz="2400" dirty="0" smtClean="0"/>
              <a:t>.</a:t>
            </a:r>
            <a:endParaRPr lang="fr-FR" sz="2400" dirty="0"/>
          </a:p>
        </p:txBody>
      </p:sp>
    </p:spTree>
    <p:extLst>
      <p:ext uri="{BB962C8B-B14F-4D97-AF65-F5344CB8AC3E}">
        <p14:creationId xmlns:p14="http://schemas.microsoft.com/office/powerpoint/2010/main" val="1728713872"/>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6315" y="249068"/>
            <a:ext cx="11530884" cy="6370975"/>
          </a:xfrm>
          <a:prstGeom prst="rect">
            <a:avLst/>
          </a:prstGeom>
        </p:spPr>
        <p:txBody>
          <a:bodyPr wrap="square">
            <a:spAutoFit/>
          </a:bodyPr>
          <a:lstStyle/>
          <a:p>
            <a:pPr algn="just"/>
            <a:r>
              <a:rPr lang="fr-FR" sz="2400" dirty="0"/>
              <a:t>Le programme du cours doit lui être remis dès le début de l’année. Les supports de cours (références d’ouvrages et polycopiés …) doivent être mis à sa disposition.</a:t>
            </a:r>
          </a:p>
          <a:p>
            <a:pPr algn="just"/>
            <a:r>
              <a:rPr lang="fr-FR" sz="2400" dirty="0"/>
              <a:t>L’étudiant a droit à une évaluation juste, équitable et impartiale.</a:t>
            </a:r>
          </a:p>
          <a:p>
            <a:pPr algn="just"/>
            <a:r>
              <a:rPr lang="fr-FR" sz="2400" dirty="0"/>
              <a:t>La remise des notes, accompagnée du corrigé et du barème de l’épreuve et, au besoin, la consultation de copie, doivent se faire dans des délais raisonnables n’excédant pas ceux fixés par les comités pédagogiques.</a:t>
            </a:r>
          </a:p>
          <a:p>
            <a:pPr algn="just"/>
            <a:r>
              <a:rPr lang="fr-FR" sz="2400" dirty="0"/>
              <a:t>L’étudiant a le droit de présenter un recours s’il s’estime lésé dans la correction d’une épreuve.</a:t>
            </a:r>
          </a:p>
          <a:p>
            <a:pPr algn="just"/>
            <a:r>
              <a:rPr lang="fr-FR" sz="2400" dirty="0" smtClean="0"/>
              <a:t>L’étudiant </a:t>
            </a:r>
            <a:r>
              <a:rPr lang="fr-FR" sz="2400" dirty="0"/>
              <a:t>a droit à la sécurité, à l’hygiène et à la prévention sanitaire nécessaires aussi bien dans les universités que dans les résidences universitaires.</a:t>
            </a:r>
          </a:p>
          <a:p>
            <a:pPr algn="just"/>
            <a:r>
              <a:rPr lang="fr-FR" sz="2400" dirty="0"/>
              <a:t>L’étudiant a droit aux informations concernant la structure d’enseignement supérieur à laquelle il appartient, notamment son règlement intérieur</a:t>
            </a:r>
            <a:r>
              <a:rPr lang="fr-FR" sz="2400" dirty="0" smtClean="0"/>
              <a:t>. </a:t>
            </a:r>
          </a:p>
          <a:p>
            <a:r>
              <a:rPr lang="fr-FR" sz="2400" dirty="0" smtClean="0"/>
              <a:t>L’étudiant </a:t>
            </a:r>
            <a:r>
              <a:rPr lang="fr-FR" sz="2400" dirty="0"/>
              <a:t>élit ses représentants aux comités pédagogiques sans entrave ni pression.</a:t>
            </a:r>
          </a:p>
          <a:p>
            <a:r>
              <a:rPr lang="fr-FR" sz="2400" dirty="0"/>
              <a:t>L’étudiant peut créer, conformément à la législation en vigueur, des </a:t>
            </a:r>
            <a:r>
              <a:rPr lang="fr-FR" sz="2400" dirty="0" smtClean="0"/>
              <a:t>associations estudiantines </a:t>
            </a:r>
            <a:r>
              <a:rPr lang="fr-FR" sz="2400" dirty="0"/>
              <a:t>à caractère scientifique, artistique, culturel et sportif. Ces associations ne</a:t>
            </a:r>
          </a:p>
          <a:p>
            <a:r>
              <a:rPr lang="fr-FR" sz="2400" dirty="0"/>
              <a:t>doivent pas s’immiscer dans la gestion administrative des institutions universitaires en</a:t>
            </a:r>
          </a:p>
          <a:p>
            <a:r>
              <a:rPr lang="fr-FR" sz="2400" dirty="0"/>
              <a:t>dehors du cadre fixé par la réglementation en vigueur.</a:t>
            </a:r>
          </a:p>
        </p:txBody>
      </p:sp>
    </p:spTree>
    <p:extLst>
      <p:ext uri="{BB962C8B-B14F-4D97-AF65-F5344CB8AC3E}">
        <p14:creationId xmlns:p14="http://schemas.microsoft.com/office/powerpoint/2010/main" val="12670400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1819" y="116501"/>
            <a:ext cx="11822805" cy="6740307"/>
          </a:xfrm>
          <a:prstGeom prst="rect">
            <a:avLst/>
          </a:prstGeom>
        </p:spPr>
        <p:txBody>
          <a:bodyPr wrap="square">
            <a:spAutoFit/>
          </a:bodyPr>
          <a:lstStyle/>
          <a:p>
            <a:pPr algn="just"/>
            <a:r>
              <a:rPr lang="fr-FR" sz="2400" b="1" dirty="0">
                <a:solidFill>
                  <a:srgbClr val="FF0000"/>
                </a:solidFill>
              </a:rPr>
              <a:t>2. LES DEVOIRS DE L’ETUDIANT</a:t>
            </a:r>
          </a:p>
          <a:p>
            <a:pPr algn="just"/>
            <a:r>
              <a:rPr lang="fr-FR" sz="2400" dirty="0"/>
              <a:t>- L’étudiant doit respecter la réglementation en vigueur.</a:t>
            </a:r>
          </a:p>
          <a:p>
            <a:pPr algn="just"/>
            <a:r>
              <a:rPr lang="fr-FR" sz="2400" dirty="0"/>
              <a:t>- L’étudiant doit respecter la dignité et l’intégrité des membres de la </a:t>
            </a:r>
            <a:r>
              <a:rPr lang="fr-FR" sz="2400" dirty="0" smtClean="0"/>
              <a:t>communauté universitaire</a:t>
            </a:r>
            <a:r>
              <a:rPr lang="fr-FR" sz="2400" dirty="0"/>
              <a:t>.</a:t>
            </a:r>
          </a:p>
          <a:p>
            <a:pPr algn="just"/>
            <a:r>
              <a:rPr lang="fr-FR" sz="2400" dirty="0"/>
              <a:t>- L’étudiant doit respecter le droit des membres de la communauté universitaire à </a:t>
            </a:r>
            <a:r>
              <a:rPr lang="fr-FR" sz="2400" dirty="0" smtClean="0"/>
              <a:t>la libre </a:t>
            </a:r>
            <a:r>
              <a:rPr lang="fr-FR" sz="2400" dirty="0"/>
              <a:t>expression.</a:t>
            </a:r>
          </a:p>
          <a:p>
            <a:pPr algn="just"/>
            <a:r>
              <a:rPr lang="fr-FR" sz="2400" dirty="0"/>
              <a:t>- L’étudiant doit respecter les résultats des jurys de délibération.</a:t>
            </a:r>
          </a:p>
          <a:p>
            <a:pPr algn="just"/>
            <a:r>
              <a:rPr lang="fr-FR" sz="2400" dirty="0"/>
              <a:t>- L’étudiant est dans l’obligation de fournir des informations exactes et précises </a:t>
            </a:r>
            <a:r>
              <a:rPr lang="fr-FR" sz="2400" dirty="0" smtClean="0"/>
              <a:t>lors de </a:t>
            </a:r>
            <a:r>
              <a:rPr lang="fr-FR" sz="2400" dirty="0"/>
              <a:t>son inscription, et de s’acquitter de ses obligations administratives </a:t>
            </a:r>
            <a:r>
              <a:rPr lang="fr-FR" sz="2400" dirty="0" smtClean="0"/>
              <a:t>envers l’établissement</a:t>
            </a:r>
            <a:r>
              <a:rPr lang="fr-FR" sz="2400" dirty="0"/>
              <a:t>.</a:t>
            </a:r>
          </a:p>
          <a:p>
            <a:pPr algn="just"/>
            <a:r>
              <a:rPr lang="fr-FR" sz="2400" dirty="0"/>
              <a:t>- L’étudiant doit faire preuve de civisme et de bonnes manières dans l’ensemble </a:t>
            </a:r>
            <a:r>
              <a:rPr lang="fr-FR" sz="2400" dirty="0" smtClean="0"/>
              <a:t>de ses </a:t>
            </a:r>
            <a:r>
              <a:rPr lang="fr-FR" sz="2400" dirty="0"/>
              <a:t>comportements.</a:t>
            </a:r>
          </a:p>
          <a:p>
            <a:pPr algn="just"/>
            <a:r>
              <a:rPr lang="fr-FR" sz="2400" dirty="0"/>
              <a:t>- L’étudiant ne doit jamais frauder ou recourir au plagiat.</a:t>
            </a:r>
          </a:p>
          <a:p>
            <a:pPr algn="just"/>
            <a:r>
              <a:rPr lang="fr-FR" sz="2400" dirty="0"/>
              <a:t>- L’étudiant doit préserver les locaux et les matériels mis à sa disposition et </a:t>
            </a:r>
            <a:r>
              <a:rPr lang="fr-FR" sz="2400" dirty="0" smtClean="0"/>
              <a:t>respecter les </a:t>
            </a:r>
            <a:r>
              <a:rPr lang="fr-FR" sz="2400" dirty="0"/>
              <a:t>règles de sécurité et d’hygiène dans tout l’établissement.</a:t>
            </a:r>
          </a:p>
          <a:p>
            <a:pPr algn="just"/>
            <a:r>
              <a:rPr lang="fr-FR" sz="2400" dirty="0"/>
              <a:t>L’étudiant est dûment informé des fautes qui lui sont reprochées. Les sanctions </a:t>
            </a:r>
            <a:r>
              <a:rPr lang="fr-FR" sz="2400" dirty="0" smtClean="0"/>
              <a:t>qu’il encourt </a:t>
            </a:r>
            <a:r>
              <a:rPr lang="fr-FR" sz="2400" dirty="0"/>
              <a:t>sont prévues par la réglementation en vigueur et le règlement intérieur </a:t>
            </a:r>
            <a:r>
              <a:rPr lang="fr-FR" sz="2400" dirty="0" smtClean="0"/>
              <a:t>de l’établissement </a:t>
            </a:r>
            <a:r>
              <a:rPr lang="fr-FR" sz="2400" dirty="0"/>
              <a:t>d’enseignement supérieur. Elles sont du ressort du conseil </a:t>
            </a:r>
            <a:r>
              <a:rPr lang="fr-FR" sz="2400" dirty="0" smtClean="0"/>
              <a:t>de discipline </a:t>
            </a:r>
            <a:r>
              <a:rPr lang="fr-FR" sz="2400" dirty="0"/>
              <a:t>et peuvent aller jusqu’à l’exclusion définitive de l’établissement.</a:t>
            </a:r>
            <a:endParaRPr lang="fr-FR" sz="2400" dirty="0"/>
          </a:p>
        </p:txBody>
      </p:sp>
    </p:spTree>
    <p:extLst>
      <p:ext uri="{BB962C8B-B14F-4D97-AF65-F5344CB8AC3E}">
        <p14:creationId xmlns:p14="http://schemas.microsoft.com/office/powerpoint/2010/main" val="37292618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4546" y="743357"/>
            <a:ext cx="11912958" cy="6247864"/>
          </a:xfrm>
          <a:prstGeom prst="rect">
            <a:avLst/>
          </a:prstGeom>
        </p:spPr>
        <p:txBody>
          <a:bodyPr wrap="square">
            <a:spAutoFit/>
          </a:bodyPr>
          <a:lstStyle/>
          <a:p>
            <a:pPr algn="just"/>
            <a:r>
              <a:rPr lang="fr-FR" sz="2000" dirty="0" smtClean="0"/>
              <a:t>Certains </a:t>
            </a:r>
            <a:r>
              <a:rPr lang="fr-FR" sz="2000" dirty="0"/>
              <a:t>normes de comportement représentent des principes majeurs que chaque </a:t>
            </a:r>
            <a:r>
              <a:rPr lang="fr-FR" sz="2000" dirty="0" smtClean="0"/>
              <a:t>membre du </a:t>
            </a:r>
            <a:r>
              <a:rPr lang="fr-FR" sz="2000" dirty="0"/>
              <a:t>personnel </a:t>
            </a:r>
            <a:r>
              <a:rPr lang="fr-FR" sz="2000" dirty="0" smtClean="0"/>
              <a:t>(administratif </a:t>
            </a:r>
            <a:r>
              <a:rPr lang="fr-FR" sz="2000" dirty="0"/>
              <a:t>et </a:t>
            </a:r>
            <a:r>
              <a:rPr lang="fr-FR" sz="2000" dirty="0" smtClean="0"/>
              <a:t>technique) </a:t>
            </a:r>
            <a:r>
              <a:rPr lang="fr-FR" sz="2000" dirty="0"/>
              <a:t>doit veiller à respecter et à promouvoir</a:t>
            </a:r>
            <a:r>
              <a:rPr lang="fr-FR" sz="2000" dirty="0" smtClean="0"/>
              <a:t>, notamment :</a:t>
            </a:r>
          </a:p>
          <a:p>
            <a:pPr algn="just"/>
            <a:endParaRPr lang="fr-FR" sz="1100" dirty="0"/>
          </a:p>
          <a:p>
            <a:pPr algn="just"/>
            <a:r>
              <a:rPr lang="fr-FR" sz="2400" dirty="0" smtClean="0">
                <a:solidFill>
                  <a:srgbClr val="FF0000"/>
                </a:solidFill>
              </a:rPr>
              <a:t>- </a:t>
            </a:r>
            <a:r>
              <a:rPr lang="fr-FR" sz="2400" b="1" dirty="0" smtClean="0">
                <a:solidFill>
                  <a:srgbClr val="FF0000"/>
                </a:solidFill>
              </a:rPr>
              <a:t>La </a:t>
            </a:r>
            <a:r>
              <a:rPr lang="fr-FR" sz="2400" b="1" dirty="0">
                <a:solidFill>
                  <a:srgbClr val="FF0000"/>
                </a:solidFill>
              </a:rPr>
              <a:t>compétence </a:t>
            </a:r>
            <a:r>
              <a:rPr lang="fr-FR" sz="2400" dirty="0">
                <a:solidFill>
                  <a:srgbClr val="FF0000"/>
                </a:solidFill>
              </a:rPr>
              <a:t>: </a:t>
            </a:r>
            <a:r>
              <a:rPr lang="fr-FR" sz="2000" dirty="0"/>
              <a:t>Le personnel administratif et technique s’acquitte de ses </a:t>
            </a:r>
            <a:r>
              <a:rPr lang="fr-FR" sz="2000" dirty="0" smtClean="0"/>
              <a:t>tâches avec </a:t>
            </a:r>
            <a:r>
              <a:rPr lang="fr-FR" sz="2000" dirty="0"/>
              <a:t>professionnalisme. Il est responsable de ses décisions et de ses actes ainsi que </a:t>
            </a:r>
            <a:r>
              <a:rPr lang="fr-FR" sz="2000" dirty="0" smtClean="0"/>
              <a:t>de l’utilisation </a:t>
            </a:r>
            <a:r>
              <a:rPr lang="fr-FR" sz="2000" dirty="0"/>
              <a:t>judicieuse des ressources et de l’information mises à sa disposition</a:t>
            </a:r>
            <a:r>
              <a:rPr lang="fr-FR" sz="2000" dirty="0" smtClean="0"/>
              <a:t>.</a:t>
            </a:r>
          </a:p>
          <a:p>
            <a:pPr algn="just"/>
            <a:endParaRPr lang="fr-FR" sz="1100" dirty="0"/>
          </a:p>
          <a:p>
            <a:pPr algn="just"/>
            <a:r>
              <a:rPr lang="fr-FR" sz="2400" b="1" dirty="0" smtClean="0">
                <a:solidFill>
                  <a:srgbClr val="FF0000"/>
                </a:solidFill>
              </a:rPr>
              <a:t>- L’impartialité </a:t>
            </a:r>
            <a:r>
              <a:rPr lang="fr-FR" sz="2000" dirty="0">
                <a:solidFill>
                  <a:srgbClr val="FF0000"/>
                </a:solidFill>
              </a:rPr>
              <a:t>:</a:t>
            </a:r>
            <a:r>
              <a:rPr lang="fr-FR" sz="2000" dirty="0"/>
              <a:t> Le personnel administratif et technique fait preuve de neutralité </a:t>
            </a:r>
            <a:r>
              <a:rPr lang="fr-FR" sz="2000" dirty="0" smtClean="0"/>
              <a:t>et d’objectivité</a:t>
            </a:r>
            <a:r>
              <a:rPr lang="fr-FR" sz="2000" dirty="0"/>
              <a:t>. Il prend ses décisions dans le respect des règles en vigueur, et </a:t>
            </a:r>
            <a:r>
              <a:rPr lang="fr-FR" sz="2000" dirty="0" smtClean="0"/>
              <a:t>en accordant </a:t>
            </a:r>
            <a:r>
              <a:rPr lang="fr-FR" sz="2000" dirty="0"/>
              <a:t>à tous un traitement équitable. Il remplit ses fonctions sans </a:t>
            </a:r>
            <a:r>
              <a:rPr lang="fr-FR" sz="2000" dirty="0" smtClean="0"/>
              <a:t>considérations partisanes </a:t>
            </a:r>
            <a:r>
              <a:rPr lang="fr-FR" sz="2000" dirty="0"/>
              <a:t>et évite toute forme de discrimination</a:t>
            </a:r>
            <a:r>
              <a:rPr lang="fr-FR" sz="2000" dirty="0" smtClean="0"/>
              <a:t>.</a:t>
            </a:r>
          </a:p>
          <a:p>
            <a:pPr algn="just"/>
            <a:endParaRPr lang="fr-FR" sz="1100" dirty="0" smtClean="0"/>
          </a:p>
          <a:p>
            <a:pPr algn="just"/>
            <a:r>
              <a:rPr lang="fr-FR" sz="2400" dirty="0" smtClean="0">
                <a:solidFill>
                  <a:srgbClr val="FF0000"/>
                </a:solidFill>
              </a:rPr>
              <a:t>- </a:t>
            </a:r>
            <a:r>
              <a:rPr lang="fr-FR" sz="2400" b="1" dirty="0" smtClean="0">
                <a:solidFill>
                  <a:srgbClr val="FF0000"/>
                </a:solidFill>
              </a:rPr>
              <a:t>L’intégrité </a:t>
            </a:r>
            <a:r>
              <a:rPr lang="fr-FR" sz="2400" dirty="0">
                <a:solidFill>
                  <a:srgbClr val="FF0000"/>
                </a:solidFill>
              </a:rPr>
              <a:t>: </a:t>
            </a:r>
            <a:r>
              <a:rPr lang="fr-FR" sz="2000" dirty="0"/>
              <a:t>Le personnel administratif et technique se conduit d’une manière </a:t>
            </a:r>
            <a:r>
              <a:rPr lang="fr-FR" sz="2000" dirty="0" smtClean="0"/>
              <a:t>juste et </a:t>
            </a:r>
            <a:r>
              <a:rPr lang="fr-FR" sz="2000" dirty="0"/>
              <a:t>honnête. Il évite de se mettre dans une situation où il se rendrait redevable </a:t>
            </a:r>
            <a:r>
              <a:rPr lang="fr-FR" sz="2000" dirty="0" smtClean="0"/>
              <a:t>à quiconque </a:t>
            </a:r>
            <a:r>
              <a:rPr lang="fr-FR" sz="2000" dirty="0"/>
              <a:t>pourrait l’influencer indûment dans l’exercice de ses fonctions</a:t>
            </a:r>
            <a:r>
              <a:rPr lang="fr-FR" sz="2000" dirty="0" smtClean="0"/>
              <a:t>.</a:t>
            </a:r>
          </a:p>
          <a:p>
            <a:pPr algn="just"/>
            <a:endParaRPr lang="fr-FR" sz="1100" dirty="0"/>
          </a:p>
          <a:p>
            <a:pPr algn="just"/>
            <a:r>
              <a:rPr lang="fr-FR" sz="2400" b="1" dirty="0">
                <a:solidFill>
                  <a:srgbClr val="FF0000"/>
                </a:solidFill>
              </a:rPr>
              <a:t>- Le respect : </a:t>
            </a:r>
            <a:r>
              <a:rPr lang="fr-FR" sz="2000" dirty="0"/>
              <a:t>Le personnel administratif et technique manifeste de la considération </a:t>
            </a:r>
            <a:r>
              <a:rPr lang="fr-FR" sz="2000" dirty="0" smtClean="0"/>
              <a:t>à l’égard </a:t>
            </a:r>
            <a:r>
              <a:rPr lang="fr-FR" sz="2000" dirty="0"/>
              <a:t>de toutes les personnes avec qui il interagit dans l’exercice de ses fonctions. </a:t>
            </a:r>
            <a:r>
              <a:rPr lang="fr-FR" sz="2000" dirty="0" smtClean="0"/>
              <a:t>Il fait </a:t>
            </a:r>
            <a:r>
              <a:rPr lang="fr-FR" sz="2000" dirty="0"/>
              <a:t>preuve de courtoisie, d’écoute et de discrétion. Il fait également preuve </a:t>
            </a:r>
            <a:r>
              <a:rPr lang="fr-FR" sz="2000" dirty="0" smtClean="0"/>
              <a:t>de diligence </a:t>
            </a:r>
            <a:r>
              <a:rPr lang="fr-FR" sz="2000" dirty="0"/>
              <a:t>et de célérité dans l’accomplissement de sa mission.</a:t>
            </a:r>
          </a:p>
          <a:p>
            <a:pPr algn="just"/>
            <a:r>
              <a:rPr lang="fr-FR" sz="2000" dirty="0"/>
              <a:t>Ce respect doit également concerner les domaines de compétence de chacun. Ainsi, </a:t>
            </a:r>
            <a:r>
              <a:rPr lang="fr-FR" sz="2000" dirty="0" smtClean="0"/>
              <a:t>ce personnel </a:t>
            </a:r>
            <a:r>
              <a:rPr lang="fr-FR" sz="2000" dirty="0"/>
              <a:t>doit s’interdire toute ingérence dans les actes pédagogiques et scientifiques</a:t>
            </a:r>
            <a:r>
              <a:rPr lang="fr-FR" sz="2000" dirty="0" smtClean="0"/>
              <a:t>. L’administration </a:t>
            </a:r>
            <a:r>
              <a:rPr lang="fr-FR" sz="2000" dirty="0"/>
              <a:t>des établissements d’enseignement supérieur doit s’interdire </a:t>
            </a:r>
            <a:r>
              <a:rPr lang="fr-FR" sz="2000" dirty="0" smtClean="0"/>
              <a:t>toute interférence </a:t>
            </a:r>
            <a:r>
              <a:rPr lang="fr-FR" sz="2000" dirty="0"/>
              <a:t>dans ces domaines</a:t>
            </a:r>
            <a:r>
              <a:rPr lang="fr-FR" sz="2000" dirty="0" smtClean="0"/>
              <a:t>.</a:t>
            </a:r>
          </a:p>
        </p:txBody>
      </p:sp>
      <p:sp>
        <p:nvSpPr>
          <p:cNvPr id="5" name="Rectangle 4"/>
          <p:cNvSpPr/>
          <p:nvPr/>
        </p:nvSpPr>
        <p:spPr>
          <a:xfrm>
            <a:off x="3309870" y="18073"/>
            <a:ext cx="6001555" cy="830997"/>
          </a:xfrm>
          <a:prstGeom prst="rect">
            <a:avLst/>
          </a:prstGeom>
        </p:spPr>
        <p:txBody>
          <a:bodyPr wrap="square">
            <a:spAutoFit/>
          </a:bodyPr>
          <a:lstStyle/>
          <a:p>
            <a:pPr algn="ctr"/>
            <a:r>
              <a:rPr lang="fr-FR" sz="2400" b="1" dirty="0" smtClean="0">
                <a:solidFill>
                  <a:srgbClr val="FF0000"/>
                </a:solidFill>
              </a:rPr>
              <a:t>Normes </a:t>
            </a:r>
            <a:r>
              <a:rPr lang="fr-FR" sz="2400" b="1" dirty="0">
                <a:solidFill>
                  <a:srgbClr val="FF0000"/>
                </a:solidFill>
              </a:rPr>
              <a:t>de comportement </a:t>
            </a:r>
            <a:r>
              <a:rPr lang="fr-FR" sz="2400" b="1" dirty="0" smtClean="0">
                <a:solidFill>
                  <a:srgbClr val="FF0000"/>
                </a:solidFill>
              </a:rPr>
              <a:t>du personnel administratif </a:t>
            </a:r>
            <a:r>
              <a:rPr lang="fr-FR" sz="2400" b="1" dirty="0">
                <a:solidFill>
                  <a:srgbClr val="FF0000"/>
                </a:solidFill>
              </a:rPr>
              <a:t>et </a:t>
            </a:r>
            <a:r>
              <a:rPr lang="fr-FR" sz="2400" b="1" dirty="0" smtClean="0">
                <a:solidFill>
                  <a:srgbClr val="FF0000"/>
                </a:solidFill>
              </a:rPr>
              <a:t>technique</a:t>
            </a:r>
            <a:endParaRPr lang="fr-FR" sz="2400" b="1" dirty="0">
              <a:solidFill>
                <a:srgbClr val="FF0000"/>
              </a:solidFill>
            </a:endParaRPr>
          </a:p>
        </p:txBody>
      </p:sp>
    </p:spTree>
    <p:extLst>
      <p:ext uri="{BB962C8B-B14F-4D97-AF65-F5344CB8AC3E}">
        <p14:creationId xmlns:p14="http://schemas.microsoft.com/office/powerpoint/2010/main" val="23910262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1820" y="797511"/>
            <a:ext cx="11681138" cy="3785652"/>
          </a:xfrm>
          <a:prstGeom prst="rect">
            <a:avLst/>
          </a:prstGeom>
        </p:spPr>
        <p:txBody>
          <a:bodyPr wrap="square">
            <a:spAutoFit/>
          </a:bodyPr>
          <a:lstStyle/>
          <a:p>
            <a:pPr algn="just"/>
            <a:r>
              <a:rPr lang="fr-FR" sz="2000" b="1" dirty="0" smtClean="0">
                <a:solidFill>
                  <a:srgbClr val="FF0000"/>
                </a:solidFill>
              </a:rPr>
              <a:t>- </a:t>
            </a:r>
            <a:r>
              <a:rPr lang="fr-FR" sz="2000" b="1" dirty="0">
                <a:solidFill>
                  <a:srgbClr val="FF0000"/>
                </a:solidFill>
              </a:rPr>
              <a:t>La confidentialité : </a:t>
            </a:r>
            <a:r>
              <a:rPr lang="fr-FR" sz="2000" dirty="0"/>
              <a:t>Les dossiers administratifs, techniques, pédagogiques et scientifiques doivent être soumis à l’obligation de confidentialité.</a:t>
            </a:r>
          </a:p>
          <a:p>
            <a:pPr algn="just"/>
            <a:endParaRPr lang="fr-FR" sz="2000" dirty="0"/>
          </a:p>
          <a:p>
            <a:pPr algn="just"/>
            <a:r>
              <a:rPr lang="fr-FR" sz="2000" dirty="0">
                <a:solidFill>
                  <a:srgbClr val="FF0000"/>
                </a:solidFill>
              </a:rPr>
              <a:t>- </a:t>
            </a:r>
            <a:r>
              <a:rPr lang="fr-FR" sz="2000" b="1" dirty="0">
                <a:solidFill>
                  <a:srgbClr val="FF0000"/>
                </a:solidFill>
              </a:rPr>
              <a:t>La transparence </a:t>
            </a:r>
            <a:r>
              <a:rPr lang="fr-FR" sz="2000" dirty="0">
                <a:solidFill>
                  <a:srgbClr val="FF0000"/>
                </a:solidFill>
              </a:rPr>
              <a:t>: </a:t>
            </a:r>
            <a:r>
              <a:rPr lang="fr-FR" sz="2000" dirty="0"/>
              <a:t>Le personnel accomplit ses fonctions et les différents actes qui en découlent d’une façon qui permette la bonne circulation de l’information utile aux membres de la communauté universitaire, la vérification des bonnes pratiques professionnelles et leur traçabilité.</a:t>
            </a:r>
          </a:p>
          <a:p>
            <a:pPr algn="just"/>
            <a:endParaRPr lang="fr-FR" sz="2000" dirty="0"/>
          </a:p>
          <a:p>
            <a:pPr algn="just"/>
            <a:r>
              <a:rPr lang="fr-FR" sz="2000" dirty="0">
                <a:solidFill>
                  <a:srgbClr val="FF0000"/>
                </a:solidFill>
              </a:rPr>
              <a:t>- </a:t>
            </a:r>
            <a:r>
              <a:rPr lang="fr-FR" sz="2000" b="1" dirty="0">
                <a:solidFill>
                  <a:srgbClr val="FF0000"/>
                </a:solidFill>
              </a:rPr>
              <a:t>La performance : </a:t>
            </a:r>
            <a:r>
              <a:rPr lang="fr-FR" sz="2000" dirty="0"/>
              <a:t>Le service public rendu, à travers leur personnel administratif et technique, par les établissements d’enseignement supérieur doit également obéir à des critères de qualité qui impliquent l’obligation de traiter leurs acteurs avec égards et diligence. En pratique, l’obligation de traiter l’enseignant et l’étudiant avec égards signifie que le personnel administratif et technique adopte un comportement poli et</a:t>
            </a:r>
          </a:p>
          <a:p>
            <a:pPr algn="just"/>
            <a:r>
              <a:rPr lang="fr-FR" sz="2000" dirty="0"/>
              <a:t>courtois dans ses relations avec eux. </a:t>
            </a:r>
          </a:p>
        </p:txBody>
      </p:sp>
    </p:spTree>
    <p:extLst>
      <p:ext uri="{BB962C8B-B14F-4D97-AF65-F5344CB8AC3E}">
        <p14:creationId xmlns:p14="http://schemas.microsoft.com/office/powerpoint/2010/main" val="16987196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047741" y="143693"/>
            <a:ext cx="8293994" cy="461665"/>
          </a:xfrm>
          <a:prstGeom prst="rect">
            <a:avLst/>
          </a:prstGeom>
        </p:spPr>
        <p:txBody>
          <a:bodyPr wrap="square">
            <a:spAutoFit/>
          </a:bodyPr>
          <a:lstStyle/>
          <a:p>
            <a:pPr algn="ctr"/>
            <a:r>
              <a:rPr lang="fr-FR" sz="2400" b="1" dirty="0">
                <a:solidFill>
                  <a:srgbClr val="FF0000"/>
                </a:solidFill>
              </a:rPr>
              <a:t>CHARTE D’ETHIQUE ET DE </a:t>
            </a:r>
            <a:r>
              <a:rPr lang="fr-FR" sz="2400" b="1" dirty="0">
                <a:solidFill>
                  <a:srgbClr val="FF0000"/>
                </a:solidFill>
              </a:rPr>
              <a:t>DEONTOLOGIE UNIVERSITAIRES</a:t>
            </a:r>
          </a:p>
        </p:txBody>
      </p:sp>
      <p:sp>
        <p:nvSpPr>
          <p:cNvPr id="6" name="Rectangle 5"/>
          <p:cNvSpPr/>
          <p:nvPr/>
        </p:nvSpPr>
        <p:spPr>
          <a:xfrm>
            <a:off x="321971" y="592020"/>
            <a:ext cx="11668260" cy="6247864"/>
          </a:xfrm>
          <a:prstGeom prst="rect">
            <a:avLst/>
          </a:prstGeom>
        </p:spPr>
        <p:txBody>
          <a:bodyPr wrap="square">
            <a:spAutoFit/>
          </a:bodyPr>
          <a:lstStyle/>
          <a:p>
            <a:pPr algn="just"/>
            <a:r>
              <a:rPr lang="fr-FR" sz="2000" dirty="0"/>
              <a:t>En moins de </a:t>
            </a:r>
            <a:r>
              <a:rPr lang="fr-FR" sz="2000" dirty="0" smtClean="0"/>
              <a:t>50 </a:t>
            </a:r>
            <a:r>
              <a:rPr lang="fr-FR" sz="2000" dirty="0"/>
              <a:t>années après l’indépendance de </a:t>
            </a:r>
            <a:r>
              <a:rPr lang="fr-FR" sz="2000" dirty="0" smtClean="0"/>
              <a:t>l’Algérie, l’université Aa </a:t>
            </a:r>
            <a:r>
              <a:rPr lang="fr-FR" sz="2000" dirty="0"/>
              <a:t>connu une très forte croissance de l’ensemble de ses </a:t>
            </a:r>
            <a:r>
              <a:rPr lang="fr-FR" sz="2000" dirty="0" smtClean="0"/>
              <a:t>principaux indicateurs</a:t>
            </a:r>
            <a:r>
              <a:rPr lang="fr-FR" sz="2000" dirty="0"/>
              <a:t>, comme le montrent le nombre d’établissements universitaires et leur</a:t>
            </a:r>
          </a:p>
          <a:p>
            <a:pPr algn="just"/>
            <a:r>
              <a:rPr lang="fr-FR" sz="2000" dirty="0"/>
              <a:t>répartition géographique, les effectifs étudiants et de diplômés, la diversification </a:t>
            </a:r>
            <a:r>
              <a:rPr lang="fr-FR" sz="2000" dirty="0" smtClean="0"/>
              <a:t>des filières </a:t>
            </a:r>
            <a:r>
              <a:rPr lang="fr-FR" sz="2000" dirty="0"/>
              <a:t>de formation et l’activité de recherche scientifique.</a:t>
            </a:r>
          </a:p>
          <a:p>
            <a:pPr algn="just"/>
            <a:endParaRPr lang="fr-FR" sz="2000" dirty="0" smtClean="0"/>
          </a:p>
          <a:p>
            <a:pPr algn="just"/>
            <a:r>
              <a:rPr lang="fr-FR" sz="2000" dirty="0" smtClean="0"/>
              <a:t>Si </a:t>
            </a:r>
            <a:r>
              <a:rPr lang="fr-FR" sz="2000" dirty="0"/>
              <a:t>beaucoup a été réalisé </a:t>
            </a:r>
            <a:r>
              <a:rPr lang="fr-FR" sz="2000" dirty="0" smtClean="0"/>
              <a:t> le </a:t>
            </a:r>
            <a:r>
              <a:rPr lang="fr-FR" sz="2000" dirty="0"/>
              <a:t>rythme accéléré </a:t>
            </a:r>
            <a:r>
              <a:rPr lang="fr-FR" sz="2000" dirty="0" smtClean="0"/>
              <a:t>de la </a:t>
            </a:r>
            <a:r>
              <a:rPr lang="fr-FR" sz="2000" dirty="0"/>
              <a:t>croissance de l’université a également généré de nombreux dysfonctionnements </a:t>
            </a:r>
            <a:r>
              <a:rPr lang="fr-FR" sz="2000" dirty="0" smtClean="0"/>
              <a:t>en termes </a:t>
            </a:r>
            <a:r>
              <a:rPr lang="fr-FR" sz="2000" dirty="0"/>
              <a:t>de qualité et d’efficacité scientifiques, de respect des normes de la vie</a:t>
            </a:r>
          </a:p>
          <a:p>
            <a:pPr algn="just"/>
            <a:r>
              <a:rPr lang="fr-FR" sz="2000" dirty="0"/>
              <a:t>académique et de maîtrise des processus d’amélioration de ses performances.</a:t>
            </a:r>
          </a:p>
          <a:p>
            <a:pPr algn="just"/>
            <a:endParaRPr lang="fr-FR" sz="2000" dirty="0" smtClean="0"/>
          </a:p>
          <a:p>
            <a:pPr algn="just"/>
            <a:r>
              <a:rPr lang="fr-FR" sz="2000" dirty="0" smtClean="0"/>
              <a:t>Ceci </a:t>
            </a:r>
            <a:r>
              <a:rPr lang="fr-FR" sz="2000" dirty="0"/>
              <a:t>est, au moins en partie, dû au fait que l’université s’acquitte de ses missions </a:t>
            </a:r>
            <a:r>
              <a:rPr lang="fr-FR" sz="2000" dirty="0" smtClean="0"/>
              <a:t>de formation </a:t>
            </a:r>
            <a:r>
              <a:rPr lang="fr-FR" sz="2000" dirty="0"/>
              <a:t>et de recherche dans un environnement socio-économique et </a:t>
            </a:r>
            <a:r>
              <a:rPr lang="fr-FR" sz="2000" dirty="0" smtClean="0"/>
              <a:t>institutionnel qui </a:t>
            </a:r>
            <a:r>
              <a:rPr lang="fr-FR" sz="2000" dirty="0"/>
              <a:t>a également connu de profonds changements, ce qui rend nécessaire </a:t>
            </a:r>
            <a:r>
              <a:rPr lang="fr-FR" sz="2000" dirty="0" smtClean="0"/>
              <a:t>la réaffirmation </a:t>
            </a:r>
            <a:r>
              <a:rPr lang="fr-FR" sz="2000" dirty="0"/>
              <a:t>de principes généraux et le renouvellement des règles </a:t>
            </a:r>
            <a:r>
              <a:rPr lang="fr-FR" sz="2000" dirty="0" err="1" smtClean="0"/>
              <a:t>defonctionnement</a:t>
            </a:r>
            <a:r>
              <a:rPr lang="fr-FR" sz="2000" dirty="0" smtClean="0"/>
              <a:t> </a:t>
            </a:r>
            <a:r>
              <a:rPr lang="fr-FR" sz="2000" dirty="0"/>
              <a:t>pouvant garantir à la fois sa crédibilité pédagogique et scientifique </a:t>
            </a:r>
            <a:r>
              <a:rPr lang="fr-FR" sz="2000" dirty="0" smtClean="0"/>
              <a:t>et sa </a:t>
            </a:r>
            <a:r>
              <a:rPr lang="fr-FR" sz="2000" dirty="0"/>
              <a:t>légitimité.</a:t>
            </a:r>
          </a:p>
          <a:p>
            <a:pPr algn="just"/>
            <a:endParaRPr lang="fr-FR" sz="2000" dirty="0" smtClean="0"/>
          </a:p>
          <a:p>
            <a:pPr algn="just"/>
            <a:r>
              <a:rPr lang="fr-FR" sz="2000" dirty="0" smtClean="0"/>
              <a:t>Les </a:t>
            </a:r>
            <a:r>
              <a:rPr lang="fr-FR" sz="2000" dirty="0"/>
              <a:t>membres de la communauté universitaire sont, dans ce contexte, tenus de </a:t>
            </a:r>
            <a:r>
              <a:rPr lang="fr-FR" sz="2000" dirty="0" smtClean="0"/>
              <a:t>partager la </a:t>
            </a:r>
            <a:r>
              <a:rPr lang="fr-FR" sz="2000" dirty="0"/>
              <a:t>démarche morale et méthodologique qui conduit à reconnaître, aux plans éthique </a:t>
            </a:r>
            <a:r>
              <a:rPr lang="fr-FR" sz="2000" dirty="0" smtClean="0"/>
              <a:t>et déontologique</a:t>
            </a:r>
            <a:r>
              <a:rPr lang="fr-FR" sz="2000" dirty="0"/>
              <a:t>, les meilleurs comportements et les meilleures pratiques universitaires</a:t>
            </a:r>
            <a:r>
              <a:rPr lang="fr-FR" sz="2000" dirty="0" smtClean="0"/>
              <a:t>, ainsi </a:t>
            </a:r>
            <a:r>
              <a:rPr lang="fr-FR" sz="2000" dirty="0"/>
              <a:t>que d’en combattre les dérives.</a:t>
            </a:r>
          </a:p>
          <a:p>
            <a:pPr algn="just"/>
            <a:r>
              <a:rPr lang="fr-FR" sz="2000" dirty="0"/>
              <a:t>Emanation d’un large consensus universitaire, la charte d’éthique et de </a:t>
            </a:r>
            <a:r>
              <a:rPr lang="fr-FR" sz="2000" dirty="0" smtClean="0"/>
              <a:t>déontologie réaffirme </a:t>
            </a:r>
            <a:r>
              <a:rPr lang="fr-FR" sz="2000" dirty="0"/>
              <a:t>des principes généraux issus de normes universelles ainsi que de </a:t>
            </a:r>
            <a:r>
              <a:rPr lang="fr-FR" sz="2000" dirty="0" smtClean="0"/>
              <a:t>valeurs propres </a:t>
            </a:r>
            <a:r>
              <a:rPr lang="fr-FR" sz="2000" dirty="0"/>
              <a:t>à notre société, et qui doivent être le moteur de la démarche </a:t>
            </a:r>
            <a:r>
              <a:rPr lang="fr-FR" sz="2000" dirty="0" smtClean="0"/>
              <a:t>d’apprentissage et </a:t>
            </a:r>
            <a:r>
              <a:rPr lang="fr-FR" sz="2000" dirty="0"/>
              <a:t>de mise en </a:t>
            </a:r>
            <a:r>
              <a:rPr lang="fr-FR" sz="2000" dirty="0" smtClean="0"/>
              <a:t>œuvre </a:t>
            </a:r>
            <a:r>
              <a:rPr lang="fr-FR" sz="2000" dirty="0"/>
              <a:t>de l’éthique et de la déontologie universitaires. </a:t>
            </a:r>
            <a:endParaRPr lang="fr-FR" sz="2000" dirty="0"/>
          </a:p>
        </p:txBody>
      </p:sp>
    </p:spTree>
    <p:extLst>
      <p:ext uri="{BB962C8B-B14F-4D97-AF65-F5344CB8AC3E}">
        <p14:creationId xmlns:p14="http://schemas.microsoft.com/office/powerpoint/2010/main" val="37382810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86376" y="10803"/>
            <a:ext cx="8113691" cy="830997"/>
          </a:xfrm>
          <a:prstGeom prst="rect">
            <a:avLst/>
          </a:prstGeom>
        </p:spPr>
        <p:txBody>
          <a:bodyPr wrap="square">
            <a:spAutoFit/>
          </a:bodyPr>
          <a:lstStyle/>
          <a:p>
            <a:pPr algn="ctr"/>
            <a:r>
              <a:rPr lang="fr-FR" sz="2400" b="1" dirty="0">
                <a:solidFill>
                  <a:srgbClr val="FF0000"/>
                </a:solidFill>
              </a:rPr>
              <a:t>PRINCIPES FONDAMENTAUX DE LA CHARTE D’ETHIQUE ET </a:t>
            </a:r>
            <a:r>
              <a:rPr lang="fr-FR" sz="2400" b="1" dirty="0" smtClean="0">
                <a:solidFill>
                  <a:srgbClr val="FF0000"/>
                </a:solidFill>
              </a:rPr>
              <a:t>DE DEONTOLOGIE </a:t>
            </a:r>
            <a:r>
              <a:rPr lang="fr-FR" sz="2400" b="1" dirty="0">
                <a:solidFill>
                  <a:srgbClr val="FF0000"/>
                </a:solidFill>
              </a:rPr>
              <a:t>UNIVERSITAIRES </a:t>
            </a:r>
            <a:endParaRPr lang="fr-FR" sz="2400" b="1" dirty="0">
              <a:solidFill>
                <a:srgbClr val="FF0000"/>
              </a:solidFill>
            </a:endParaRPr>
          </a:p>
        </p:txBody>
      </p:sp>
      <p:sp>
        <p:nvSpPr>
          <p:cNvPr id="3" name="Rectangle 2"/>
          <p:cNvSpPr/>
          <p:nvPr/>
        </p:nvSpPr>
        <p:spPr>
          <a:xfrm>
            <a:off x="180304" y="701758"/>
            <a:ext cx="11861442" cy="6063198"/>
          </a:xfrm>
          <a:prstGeom prst="rect">
            <a:avLst/>
          </a:prstGeom>
        </p:spPr>
        <p:txBody>
          <a:bodyPr wrap="square">
            <a:spAutoFit/>
          </a:bodyPr>
          <a:lstStyle/>
          <a:p>
            <a:pPr algn="just"/>
            <a:r>
              <a:rPr lang="fr-FR" sz="2400" b="1" dirty="0">
                <a:solidFill>
                  <a:srgbClr val="FF0000"/>
                </a:solidFill>
              </a:rPr>
              <a:t>1. L’intégrité et l’honnêteté</a:t>
            </a:r>
            <a:r>
              <a:rPr lang="fr-FR" sz="2400" b="1" dirty="0"/>
              <a:t> </a:t>
            </a:r>
            <a:endParaRPr lang="fr-FR" sz="2400" b="1" dirty="0" smtClean="0"/>
          </a:p>
          <a:p>
            <a:pPr algn="just"/>
            <a:r>
              <a:rPr lang="fr-FR" sz="2400" dirty="0" smtClean="0"/>
              <a:t>La quête de la probité et de l’honnêteté signifie le refus de la corruption sous toutes ses </a:t>
            </a:r>
            <a:r>
              <a:rPr lang="fr-FR" sz="2400" dirty="0"/>
              <a:t>formes. Cette quête doit commencer par soi avant d’être étendue aux autres. </a:t>
            </a:r>
            <a:r>
              <a:rPr lang="fr-FR" sz="2400" dirty="0" smtClean="0"/>
              <a:t>Le développement </a:t>
            </a:r>
            <a:r>
              <a:rPr lang="fr-FR" sz="2400" dirty="0"/>
              <a:t>de l’éthique et de la déontologie doit ainsi refléter des </a:t>
            </a:r>
            <a:r>
              <a:rPr lang="fr-FR" sz="2400" dirty="0" smtClean="0"/>
              <a:t>pratiques exemplaires.</a:t>
            </a:r>
          </a:p>
          <a:p>
            <a:pPr algn="just"/>
            <a:endParaRPr lang="fr-FR" sz="1400" dirty="0"/>
          </a:p>
          <a:p>
            <a:pPr algn="just"/>
            <a:r>
              <a:rPr lang="fr-FR" sz="2400" b="1" dirty="0">
                <a:solidFill>
                  <a:srgbClr val="FF0000"/>
                </a:solidFill>
              </a:rPr>
              <a:t>2. La liberté académique</a:t>
            </a:r>
            <a:r>
              <a:rPr lang="fr-FR" sz="2400" b="1" dirty="0"/>
              <a:t> </a:t>
            </a:r>
          </a:p>
          <a:p>
            <a:pPr algn="just"/>
            <a:r>
              <a:rPr lang="fr-FR" sz="2400" dirty="0"/>
              <a:t>Les activités universitaires d’enseignement et de recherche ne peuvent se </a:t>
            </a:r>
            <a:r>
              <a:rPr lang="fr-FR" sz="2400" dirty="0" smtClean="0"/>
              <a:t>concevoir sans </a:t>
            </a:r>
            <a:r>
              <a:rPr lang="fr-FR" sz="2400" dirty="0"/>
              <a:t>la liberté académique qui en est le fondement. Cette dernière garantit, dans </a:t>
            </a:r>
            <a:r>
              <a:rPr lang="fr-FR" sz="2400" dirty="0" smtClean="0"/>
              <a:t>le respect </a:t>
            </a:r>
            <a:r>
              <a:rPr lang="fr-FR" sz="2400" dirty="0"/>
              <a:t>d’autrui et en toute conscience professionnelle, l’expression </a:t>
            </a:r>
            <a:r>
              <a:rPr lang="fr-FR" sz="2400" dirty="0" smtClean="0"/>
              <a:t>d’opinions critiques </a:t>
            </a:r>
            <a:r>
              <a:rPr lang="fr-FR" sz="2400" dirty="0"/>
              <a:t>sans risque de censure ni contrainte</a:t>
            </a:r>
            <a:r>
              <a:rPr lang="fr-FR" sz="2400" dirty="0" smtClean="0"/>
              <a:t>.</a:t>
            </a:r>
          </a:p>
          <a:p>
            <a:pPr algn="just"/>
            <a:endParaRPr lang="fr-FR" sz="1400" dirty="0"/>
          </a:p>
          <a:p>
            <a:pPr algn="just"/>
            <a:r>
              <a:rPr lang="fr-FR" sz="2400" b="1" dirty="0">
                <a:solidFill>
                  <a:srgbClr val="FF0000"/>
                </a:solidFill>
              </a:rPr>
              <a:t>3. La responsabilité et la compétence</a:t>
            </a:r>
            <a:r>
              <a:rPr lang="fr-FR" sz="2400" b="1" dirty="0"/>
              <a:t> </a:t>
            </a:r>
          </a:p>
          <a:p>
            <a:pPr algn="just"/>
            <a:r>
              <a:rPr lang="fr-FR" sz="2400" dirty="0"/>
              <a:t>Les notions de responsabilité et de compétence sont complémentaires. Elles </a:t>
            </a:r>
            <a:r>
              <a:rPr lang="fr-FR" sz="2400" dirty="0" smtClean="0"/>
              <a:t>se développent </a:t>
            </a:r>
            <a:r>
              <a:rPr lang="fr-FR" sz="2400" dirty="0"/>
              <a:t>grâce à une gestion démocratique et éthique de l’institution universitaire.</a:t>
            </a:r>
          </a:p>
          <a:p>
            <a:pPr algn="just"/>
            <a:r>
              <a:rPr lang="fr-FR" sz="2400" dirty="0"/>
              <a:t>Cette dernière garantit un bon équilibre entre le besoin d’une administration </a:t>
            </a:r>
            <a:r>
              <a:rPr lang="fr-FR" sz="2400" dirty="0" smtClean="0"/>
              <a:t>efficace et </a:t>
            </a:r>
            <a:r>
              <a:rPr lang="fr-FR" sz="2400" dirty="0"/>
              <a:t>celui d’encourager la participation des membres de la communauté universitaire </a:t>
            </a:r>
            <a:r>
              <a:rPr lang="fr-FR" sz="2400" dirty="0" smtClean="0"/>
              <a:t>en associant </a:t>
            </a:r>
            <a:r>
              <a:rPr lang="fr-FR" sz="2400" dirty="0"/>
              <a:t>l’ensemble des acteurs de l’université au processus de prise de décision</a:t>
            </a:r>
            <a:r>
              <a:rPr lang="fr-FR" sz="2400" dirty="0" smtClean="0"/>
              <a:t>.</a:t>
            </a:r>
            <a:endParaRPr lang="fr-FR" sz="2400" dirty="0"/>
          </a:p>
        </p:txBody>
      </p:sp>
    </p:spTree>
    <p:extLst>
      <p:ext uri="{BB962C8B-B14F-4D97-AF65-F5344CB8AC3E}">
        <p14:creationId xmlns:p14="http://schemas.microsoft.com/office/powerpoint/2010/main" val="12959039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5908" y="712908"/>
            <a:ext cx="8500057" cy="6217087"/>
          </a:xfrm>
          <a:prstGeom prst="rect">
            <a:avLst/>
          </a:prstGeom>
        </p:spPr>
        <p:txBody>
          <a:bodyPr wrap="square">
            <a:spAutoFit/>
          </a:bodyPr>
          <a:lstStyle/>
          <a:p>
            <a:pPr algn="just"/>
            <a:r>
              <a:rPr lang="fr-FR" sz="2400" b="1" dirty="0">
                <a:solidFill>
                  <a:srgbClr val="FF0000"/>
                </a:solidFill>
              </a:rPr>
              <a:t>4. Le respect mutuel </a:t>
            </a:r>
            <a:endParaRPr lang="fr-FR" sz="2400" b="1" dirty="0"/>
          </a:p>
          <a:p>
            <a:pPr algn="just"/>
            <a:r>
              <a:rPr lang="fr-FR" sz="2400" dirty="0"/>
              <a:t>Le respect de l’autre se fonde sur le respect de soi. Tous les membres de </a:t>
            </a:r>
            <a:r>
              <a:rPr lang="fr-FR" sz="2400" dirty="0" smtClean="0"/>
              <a:t>la communauté </a:t>
            </a:r>
            <a:r>
              <a:rPr lang="fr-FR" sz="2400" dirty="0"/>
              <a:t>universitaire doivent s’interdire toute forme de violence symbolique</a:t>
            </a:r>
            <a:r>
              <a:rPr lang="fr-FR" sz="2400" dirty="0" smtClean="0"/>
              <a:t>, physique </a:t>
            </a:r>
            <a:r>
              <a:rPr lang="fr-FR" sz="2400" dirty="0"/>
              <a:t>ou verbale. Ils doivent être traités avec respect et équité et s’engager à </a:t>
            </a:r>
            <a:r>
              <a:rPr lang="fr-FR" sz="2400" dirty="0" smtClean="0"/>
              <a:t>se comporter </a:t>
            </a:r>
            <a:r>
              <a:rPr lang="fr-FR" sz="2400" dirty="0"/>
              <a:t>de la même façon, quel que soit le niveau hiérarchique des partenaires</a:t>
            </a:r>
            <a:r>
              <a:rPr lang="fr-FR" sz="2400" dirty="0" smtClean="0"/>
              <a:t>.</a:t>
            </a:r>
          </a:p>
          <a:p>
            <a:pPr algn="just"/>
            <a:endParaRPr lang="fr-FR" sz="1400" dirty="0"/>
          </a:p>
          <a:p>
            <a:pPr algn="just"/>
            <a:r>
              <a:rPr lang="fr-FR" sz="2400" b="1" dirty="0">
                <a:solidFill>
                  <a:srgbClr val="FF0000"/>
                </a:solidFill>
              </a:rPr>
              <a:t>5. L’exigence de vérité scientifique, d’objectivité et d’esprit critique</a:t>
            </a:r>
            <a:r>
              <a:rPr lang="fr-FR" sz="2400" b="1" dirty="0"/>
              <a:t> </a:t>
            </a:r>
          </a:p>
          <a:p>
            <a:r>
              <a:rPr lang="fr-FR" sz="2400" dirty="0"/>
              <a:t>La quête et la possibilité de l’interrogation des savoirs que l’Université transmet </a:t>
            </a:r>
            <a:r>
              <a:rPr lang="fr-FR" sz="2400" dirty="0" smtClean="0"/>
              <a:t>et produit </a:t>
            </a:r>
            <a:r>
              <a:rPr lang="fr-FR" sz="2400" dirty="0"/>
              <a:t>ont pour principes fondamentaux la recherche de la vérité scientifique </a:t>
            </a:r>
            <a:r>
              <a:rPr lang="fr-FR" sz="2400" dirty="0" smtClean="0"/>
              <a:t>et </a:t>
            </a:r>
            <a:r>
              <a:rPr lang="fr-FR" sz="2400" dirty="0"/>
              <a:t>l’esprit critique. L’exigence de vérité scientifique oblige à la compétence, </a:t>
            </a:r>
            <a:r>
              <a:rPr lang="fr-FR" sz="2400" dirty="0" smtClean="0"/>
              <a:t>à l’observation critique.</a:t>
            </a:r>
          </a:p>
          <a:p>
            <a:r>
              <a:rPr lang="fr-FR" sz="2400" dirty="0"/>
              <a:t>des faits, à l’expérimentation, à la confrontation des points de vue, à la pertinence </a:t>
            </a:r>
            <a:r>
              <a:rPr lang="fr-FR" sz="2400" dirty="0" smtClean="0"/>
              <a:t>des sources </a:t>
            </a:r>
            <a:r>
              <a:rPr lang="fr-FR" sz="2400" dirty="0"/>
              <a:t>et à la rigueur intellectuelle. La recherche scientifique doit être fondée sur </a:t>
            </a:r>
            <a:r>
              <a:rPr lang="fr-FR" sz="2400" dirty="0" smtClean="0"/>
              <a:t>la probité </a:t>
            </a:r>
            <a:r>
              <a:rPr lang="fr-FR" sz="2400" dirty="0"/>
              <a:t>académique</a:t>
            </a:r>
            <a:r>
              <a:rPr lang="fr-FR" sz="2400" dirty="0" smtClean="0"/>
              <a:t>.</a:t>
            </a:r>
            <a:endParaRPr lang="fr-FR" sz="1400" dirty="0"/>
          </a:p>
        </p:txBody>
      </p:sp>
      <p:sp>
        <p:nvSpPr>
          <p:cNvPr id="5" name="Rectangle 4"/>
          <p:cNvSpPr/>
          <p:nvPr/>
        </p:nvSpPr>
        <p:spPr>
          <a:xfrm>
            <a:off x="2150772" y="10803"/>
            <a:ext cx="7469746" cy="815608"/>
          </a:xfrm>
          <a:prstGeom prst="rect">
            <a:avLst/>
          </a:prstGeom>
        </p:spPr>
        <p:txBody>
          <a:bodyPr wrap="square">
            <a:spAutoFit/>
          </a:bodyPr>
          <a:lstStyle/>
          <a:p>
            <a:pPr algn="ctr"/>
            <a:r>
              <a:rPr lang="fr-FR" sz="2300" b="1" dirty="0">
                <a:solidFill>
                  <a:srgbClr val="FF0000"/>
                </a:solidFill>
              </a:rPr>
              <a:t>PRINCIPES FONDAMENTAUX DE LA CHARTE </a:t>
            </a:r>
            <a:r>
              <a:rPr lang="fr-FR" sz="2400" b="1" dirty="0">
                <a:solidFill>
                  <a:srgbClr val="FF0000"/>
                </a:solidFill>
              </a:rPr>
              <a:t>D’ETHIQUE</a:t>
            </a:r>
            <a:r>
              <a:rPr lang="fr-FR" sz="2300" b="1" dirty="0">
                <a:solidFill>
                  <a:srgbClr val="FF0000"/>
                </a:solidFill>
              </a:rPr>
              <a:t> ET </a:t>
            </a:r>
            <a:r>
              <a:rPr lang="fr-FR" sz="2300" b="1" dirty="0" smtClean="0">
                <a:solidFill>
                  <a:srgbClr val="FF0000"/>
                </a:solidFill>
              </a:rPr>
              <a:t>DE DEONTOLOGIE </a:t>
            </a:r>
            <a:r>
              <a:rPr lang="fr-FR" sz="2300" b="1" dirty="0">
                <a:solidFill>
                  <a:srgbClr val="FF0000"/>
                </a:solidFill>
              </a:rPr>
              <a:t>UNIVERSITAIRES </a:t>
            </a:r>
            <a:r>
              <a:rPr lang="fr-FR" sz="2300" b="1" dirty="0" smtClean="0">
                <a:solidFill>
                  <a:srgbClr val="FF0000"/>
                </a:solidFill>
              </a:rPr>
              <a:t>(2)</a:t>
            </a:r>
            <a:endParaRPr lang="fr-FR" sz="2300" b="1" dirty="0">
              <a:solidFill>
                <a:srgbClr val="FF0000"/>
              </a:solidFill>
            </a:endParaRPr>
          </a:p>
        </p:txBody>
      </p:sp>
      <p:pic>
        <p:nvPicPr>
          <p:cNvPr id="3" name="Imag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15964" y="1800225"/>
            <a:ext cx="3309335" cy="3257550"/>
          </a:xfrm>
          <a:prstGeom prst="rect">
            <a:avLst/>
          </a:prstGeom>
        </p:spPr>
      </p:pic>
    </p:spTree>
    <p:extLst>
      <p:ext uri="{BB962C8B-B14F-4D97-AF65-F5344CB8AC3E}">
        <p14:creationId xmlns:p14="http://schemas.microsoft.com/office/powerpoint/2010/main" val="33181797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803820" y="879514"/>
            <a:ext cx="7134894" cy="6001643"/>
          </a:xfrm>
          <a:prstGeom prst="rect">
            <a:avLst/>
          </a:prstGeom>
        </p:spPr>
        <p:txBody>
          <a:bodyPr wrap="square">
            <a:spAutoFit/>
          </a:bodyPr>
          <a:lstStyle/>
          <a:p>
            <a:r>
              <a:rPr lang="fr-FR" sz="2400" b="1" dirty="0">
                <a:solidFill>
                  <a:srgbClr val="FF0000"/>
                </a:solidFill>
              </a:rPr>
              <a:t>6. L’équité</a:t>
            </a:r>
            <a:r>
              <a:rPr lang="fr-FR" sz="2400" b="1" dirty="0"/>
              <a:t> </a:t>
            </a:r>
          </a:p>
          <a:p>
            <a:r>
              <a:rPr lang="fr-FR" sz="2400" dirty="0"/>
              <a:t>L’objectivité et l’impartialité sont les exigences essentielles lors des évaluations, des promotions, des recrutements et des nominations.</a:t>
            </a:r>
          </a:p>
          <a:p>
            <a:endParaRPr lang="fr-FR" sz="2400" dirty="0"/>
          </a:p>
          <a:p>
            <a:r>
              <a:rPr lang="fr-FR" sz="2400" b="1" dirty="0">
                <a:solidFill>
                  <a:srgbClr val="FF0000"/>
                </a:solidFill>
              </a:rPr>
              <a:t>7. Le respect des franchises universitaires</a:t>
            </a:r>
            <a:r>
              <a:rPr lang="fr-FR" sz="2400" b="1" dirty="0"/>
              <a:t> </a:t>
            </a:r>
            <a:endParaRPr lang="fr-FR" sz="2400" dirty="0"/>
          </a:p>
          <a:p>
            <a:r>
              <a:rPr lang="fr-FR" sz="2400" dirty="0"/>
              <a:t>Toutes les parties prenantes de la communauté universitaire contribuent, dans tous leurs comportements, au rehaussement des libertés universitaires de telle sorte que soient garanties leur spécificité et leur immunité. Elles s’interdisent de favoriser ou d’encourager les situations et les pratiques qui peuvent porter atteinte aux principes, aux libertés et aux droits de l’université. Par ailleurs Elles doivent s’abstenir de toute activité politique partisane au sein de tous les espaces universitaires.</a:t>
            </a:r>
            <a:endParaRPr lang="fr-FR" sz="2400" dirty="0"/>
          </a:p>
        </p:txBody>
      </p:sp>
      <p:sp>
        <p:nvSpPr>
          <p:cNvPr id="4" name="Rectangle 3"/>
          <p:cNvSpPr/>
          <p:nvPr/>
        </p:nvSpPr>
        <p:spPr>
          <a:xfrm>
            <a:off x="2150772" y="49440"/>
            <a:ext cx="7469746" cy="815608"/>
          </a:xfrm>
          <a:prstGeom prst="rect">
            <a:avLst/>
          </a:prstGeom>
        </p:spPr>
        <p:txBody>
          <a:bodyPr wrap="square">
            <a:spAutoFit/>
          </a:bodyPr>
          <a:lstStyle/>
          <a:p>
            <a:pPr algn="ctr"/>
            <a:r>
              <a:rPr lang="fr-FR" sz="2300" b="1" dirty="0">
                <a:solidFill>
                  <a:srgbClr val="FF0000"/>
                </a:solidFill>
              </a:rPr>
              <a:t>PRINCIPES FONDAMENTAUX DE LA CHARTE </a:t>
            </a:r>
            <a:r>
              <a:rPr lang="fr-FR" sz="2400" b="1" dirty="0">
                <a:solidFill>
                  <a:srgbClr val="FF0000"/>
                </a:solidFill>
              </a:rPr>
              <a:t>D’ETHIQUE</a:t>
            </a:r>
            <a:r>
              <a:rPr lang="fr-FR" sz="2300" b="1" dirty="0">
                <a:solidFill>
                  <a:srgbClr val="FF0000"/>
                </a:solidFill>
              </a:rPr>
              <a:t> ET </a:t>
            </a:r>
            <a:r>
              <a:rPr lang="fr-FR" sz="2300" b="1" dirty="0" smtClean="0">
                <a:solidFill>
                  <a:srgbClr val="FF0000"/>
                </a:solidFill>
              </a:rPr>
              <a:t>DE DEONTOLOGIE </a:t>
            </a:r>
            <a:r>
              <a:rPr lang="fr-FR" sz="2300" b="1" dirty="0">
                <a:solidFill>
                  <a:srgbClr val="FF0000"/>
                </a:solidFill>
              </a:rPr>
              <a:t>UNIVERSITAIRES </a:t>
            </a:r>
            <a:r>
              <a:rPr lang="fr-FR" sz="2300" b="1" dirty="0" smtClean="0">
                <a:solidFill>
                  <a:srgbClr val="FF0000"/>
                </a:solidFill>
              </a:rPr>
              <a:t>(3)</a:t>
            </a:r>
            <a:endParaRPr lang="fr-FR" sz="2300" b="1" dirty="0">
              <a:solidFill>
                <a:srgbClr val="FF0000"/>
              </a:solidFill>
            </a:endParaRPr>
          </a:p>
        </p:txBody>
      </p:sp>
      <p:pic>
        <p:nvPicPr>
          <p:cNvPr id="3" name="Imag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1972" y="1627672"/>
            <a:ext cx="4258614" cy="4505325"/>
          </a:xfrm>
          <a:prstGeom prst="rect">
            <a:avLst/>
          </a:prstGeom>
        </p:spPr>
      </p:pic>
    </p:spTree>
    <p:extLst>
      <p:ext uri="{BB962C8B-B14F-4D97-AF65-F5344CB8AC3E}">
        <p14:creationId xmlns:p14="http://schemas.microsoft.com/office/powerpoint/2010/main" val="3548119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0303" y="554789"/>
            <a:ext cx="11874321" cy="2308324"/>
          </a:xfrm>
          <a:prstGeom prst="rect">
            <a:avLst/>
          </a:prstGeom>
        </p:spPr>
        <p:txBody>
          <a:bodyPr wrap="square">
            <a:spAutoFit/>
          </a:bodyPr>
          <a:lstStyle/>
          <a:p>
            <a:pPr algn="ctr"/>
            <a:r>
              <a:rPr lang="fr-FR" sz="2400" b="1" dirty="0" smtClean="0">
                <a:solidFill>
                  <a:srgbClr val="FFC000"/>
                </a:solidFill>
              </a:rPr>
              <a:t>LES </a:t>
            </a:r>
            <a:r>
              <a:rPr lang="fr-FR" sz="2400" b="1" dirty="0">
                <a:solidFill>
                  <a:srgbClr val="FFC000"/>
                </a:solidFill>
              </a:rPr>
              <a:t>DROITS ET OBLIGATIONS DE L’ENSEIGNANT-CHERCHEUR</a:t>
            </a:r>
          </a:p>
          <a:p>
            <a:pPr algn="ctr"/>
            <a:r>
              <a:rPr lang="fr-FR" sz="2400" dirty="0"/>
              <a:t>L’enseignant-chercheur a un rôle moteur à jouer dans la formation des cadres de </a:t>
            </a:r>
            <a:r>
              <a:rPr lang="fr-FR" sz="2400" dirty="0" smtClean="0"/>
              <a:t>la nation </a:t>
            </a:r>
            <a:r>
              <a:rPr lang="fr-FR" sz="2400" dirty="0"/>
              <a:t>et dans la participation au développement socio-économique du pays par </a:t>
            </a:r>
            <a:r>
              <a:rPr lang="fr-FR" sz="2400" dirty="0" smtClean="0"/>
              <a:t>la recherche</a:t>
            </a:r>
            <a:r>
              <a:rPr lang="fr-FR" sz="2400" dirty="0"/>
              <a:t>. L’Etat, en lui permettant d’assumer ses missions, doit le mettre à l’abri </a:t>
            </a:r>
            <a:r>
              <a:rPr lang="fr-FR" sz="2400" dirty="0" smtClean="0"/>
              <a:t>du besoin</a:t>
            </a:r>
            <a:r>
              <a:rPr lang="fr-FR" sz="2400" dirty="0"/>
              <a:t>. La sécurité de l’emploi pour l’enseignant-chercheur est garantie par l’Etat </a:t>
            </a:r>
            <a:r>
              <a:rPr lang="fr-FR" sz="2400" dirty="0" smtClean="0"/>
              <a:t>à travers </a:t>
            </a:r>
            <a:r>
              <a:rPr lang="fr-FR" sz="2400" dirty="0"/>
              <a:t>les établissements publics d’enseignement supérieur</a:t>
            </a:r>
            <a:r>
              <a:rPr lang="fr-FR" sz="2400" dirty="0" smtClean="0"/>
              <a:t>.</a:t>
            </a:r>
          </a:p>
        </p:txBody>
      </p:sp>
      <p:sp>
        <p:nvSpPr>
          <p:cNvPr id="3" name="Rectangle 2"/>
          <p:cNvSpPr/>
          <p:nvPr/>
        </p:nvSpPr>
        <p:spPr>
          <a:xfrm>
            <a:off x="3825204" y="44448"/>
            <a:ext cx="3844642" cy="523220"/>
          </a:xfrm>
          <a:prstGeom prst="rect">
            <a:avLst/>
          </a:prstGeom>
        </p:spPr>
        <p:txBody>
          <a:bodyPr wrap="none">
            <a:spAutoFit/>
          </a:bodyPr>
          <a:lstStyle/>
          <a:p>
            <a:r>
              <a:rPr lang="fr-FR" sz="2800" b="1" dirty="0">
                <a:solidFill>
                  <a:srgbClr val="FF0000"/>
                </a:solidFill>
              </a:rPr>
              <a:t>DROITS ET OBLIGATIONS</a:t>
            </a:r>
            <a:endParaRPr lang="fr-FR" sz="2800" b="1" dirty="0">
              <a:solidFill>
                <a:srgbClr val="FF0000"/>
              </a:solidFill>
            </a:endParaRPr>
          </a:p>
        </p:txBody>
      </p:sp>
      <p:pic>
        <p:nvPicPr>
          <p:cNvPr id="5" name="Imag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8159" y="3094627"/>
            <a:ext cx="5339366" cy="2966314"/>
          </a:xfrm>
          <a:prstGeom prst="rect">
            <a:avLst/>
          </a:prstGeom>
        </p:spPr>
      </p:pic>
      <p:pic>
        <p:nvPicPr>
          <p:cNvPr id="6" name="Imag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48350" y="3094627"/>
            <a:ext cx="5339366" cy="2966314"/>
          </a:xfrm>
          <a:prstGeom prst="rect">
            <a:avLst/>
          </a:prstGeom>
        </p:spPr>
      </p:pic>
    </p:spTree>
    <p:extLst>
      <p:ext uri="{BB962C8B-B14F-4D97-AF65-F5344CB8AC3E}">
        <p14:creationId xmlns:p14="http://schemas.microsoft.com/office/powerpoint/2010/main" val="17664946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1668" y="316025"/>
            <a:ext cx="11887200" cy="6001643"/>
          </a:xfrm>
          <a:prstGeom prst="rect">
            <a:avLst/>
          </a:prstGeom>
        </p:spPr>
        <p:txBody>
          <a:bodyPr wrap="square">
            <a:spAutoFit/>
          </a:bodyPr>
          <a:lstStyle/>
          <a:p>
            <a:pPr algn="just"/>
            <a:r>
              <a:rPr lang="fr-FR" sz="2400" b="1" dirty="0">
                <a:solidFill>
                  <a:srgbClr val="FF0000"/>
                </a:solidFill>
              </a:rPr>
              <a:t>1. LES DROITS DE L’ENSEIGNANT- CHERCHEUR</a:t>
            </a:r>
          </a:p>
          <a:p>
            <a:pPr algn="just"/>
            <a:r>
              <a:rPr lang="fr-FR" sz="2400" dirty="0"/>
              <a:t>Les établissements d’enseignement supérieur doivent garantir l’accès à la profession d’enseignant-chercheur sur la seule base des qualifications universitaires et de l’expérience requises. Ils doivent prendre toutes les dispositions à même de garantir à l’enseignant-chercheur le droit d’enseigner à l’abri de toute ingérence, dès lors qu’il respecte les principes de l’éthique et de la déontologie. </a:t>
            </a:r>
          </a:p>
          <a:p>
            <a:pPr algn="just"/>
            <a:r>
              <a:rPr lang="fr-FR" sz="2400" dirty="0"/>
              <a:t>Toutes les questions concernant la définition et l’administration des programmes d’enseignement, de recherche, d’activités </a:t>
            </a:r>
            <a:r>
              <a:rPr lang="fr-FR" sz="2400" dirty="0" err="1"/>
              <a:t>péri-universitaires</a:t>
            </a:r>
            <a:r>
              <a:rPr lang="fr-FR" sz="2400" dirty="0"/>
              <a:t>, ainsi que d’allocation de ressources doivent, dans le cadre de la réglementation en vigueur, reposer sur des mécanismes transparents.</a:t>
            </a:r>
          </a:p>
          <a:p>
            <a:pPr algn="just"/>
            <a:r>
              <a:rPr lang="fr-FR" sz="2400" dirty="0" smtClean="0"/>
              <a:t>Lorsque </a:t>
            </a:r>
            <a:r>
              <a:rPr lang="fr-FR" sz="2400" dirty="0"/>
              <a:t>l’enseignant-chercheur est appelé à exercer des fonctions administratives, il doit répondre aux exigences de respect et d’efficacité.</a:t>
            </a:r>
          </a:p>
          <a:p>
            <a:pPr algn="just"/>
            <a:r>
              <a:rPr lang="fr-FR" sz="2400" dirty="0"/>
              <a:t>L’évaluation et l’appréciation du travail de l’enseignant-chercheur font partie intégrante du processus d’enseignement et de recherche. L’évaluation doit porter uniquement sur les critères académiques d’appréciation des activités d’enseignement et de recherche et des autres activités professionnelles en relation avec l’université</a:t>
            </a:r>
            <a:r>
              <a:rPr lang="fr-FR" sz="2400" dirty="0" smtClean="0"/>
              <a:t>.</a:t>
            </a:r>
            <a:endParaRPr lang="fr-FR" sz="2400" dirty="0"/>
          </a:p>
        </p:txBody>
      </p:sp>
    </p:spTree>
    <p:extLst>
      <p:ext uri="{BB962C8B-B14F-4D97-AF65-F5344CB8AC3E}">
        <p14:creationId xmlns:p14="http://schemas.microsoft.com/office/powerpoint/2010/main" val="14581550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9092" y="288116"/>
            <a:ext cx="11513713" cy="6370975"/>
          </a:xfrm>
          <a:prstGeom prst="rect">
            <a:avLst/>
          </a:prstGeom>
        </p:spPr>
        <p:txBody>
          <a:bodyPr wrap="square">
            <a:spAutoFit/>
          </a:bodyPr>
          <a:lstStyle/>
          <a:p>
            <a:pPr algn="just"/>
            <a:r>
              <a:rPr lang="fr-FR" sz="2400" dirty="0"/>
              <a:t>L’Enseignant-chercheur bénéficie de conditions de travail adéquates ainsi que des moyens pédagogiques et scientifiques nécessaires qui lui permettent de se consacrer pleinement à ses tâches, et de disposer du temps nécessaire pour bénéficier d’une formation permanente et d’un recyclage périodique de ses connaissances. Le traitement octroyé doit être à la mesure de l’importance que cette fonction, et par conséquent celui qui l’exerce, revêt dans la société pour la formation de l’élite, tout autant qu’à l’importance des responsabilités de toute nature qui incombent à l’enseignant-chercheur, dès son entrée en fonction.</a:t>
            </a:r>
          </a:p>
          <a:p>
            <a:pPr algn="just"/>
            <a:endParaRPr lang="fr-FR" sz="2400" b="1" dirty="0" smtClean="0">
              <a:solidFill>
                <a:srgbClr val="FF0000"/>
              </a:solidFill>
            </a:endParaRPr>
          </a:p>
          <a:p>
            <a:pPr algn="just"/>
            <a:r>
              <a:rPr lang="fr-FR" sz="2400" b="1" dirty="0" smtClean="0">
                <a:solidFill>
                  <a:srgbClr val="FF0000"/>
                </a:solidFill>
              </a:rPr>
              <a:t>2</a:t>
            </a:r>
            <a:r>
              <a:rPr lang="fr-FR" sz="2400" b="1" dirty="0">
                <a:solidFill>
                  <a:srgbClr val="FF0000"/>
                </a:solidFill>
              </a:rPr>
              <a:t>. LES OBLIGATIONS DE L’ENSEIGNANT- CHERCHEUR</a:t>
            </a:r>
          </a:p>
          <a:p>
            <a:pPr algn="just"/>
            <a:r>
              <a:rPr lang="fr-FR" sz="2400" dirty="0"/>
              <a:t>L’enseignant-chercheur doit être une référence en termes de compétence, de moralité, d’intégrité et de tolérance. Il doit donner une image digne de l’université.</a:t>
            </a:r>
          </a:p>
          <a:p>
            <a:pPr algn="just"/>
            <a:r>
              <a:rPr lang="fr-FR" sz="2400" dirty="0"/>
              <a:t>L’enseignant-chercheur est, au même titre que les autres membres de la communauté universitaire, également responsable du respect des principes d’éthique et de déontologie universitaires énoncés ci-dessus. Il doit, dans l’exercice de ses fonctions, agir avec soin, diligence, compétence, intégrité, indépendance, loyauté et bonne foi au mieux des intérêts de l’institution universitaire.</a:t>
            </a:r>
            <a:endParaRPr lang="fr-FR" sz="2400" dirty="0"/>
          </a:p>
        </p:txBody>
      </p:sp>
    </p:spTree>
    <p:extLst>
      <p:ext uri="{BB962C8B-B14F-4D97-AF65-F5344CB8AC3E}">
        <p14:creationId xmlns:p14="http://schemas.microsoft.com/office/powerpoint/2010/main" val="27773857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7425" y="244666"/>
            <a:ext cx="11809927" cy="6247864"/>
          </a:xfrm>
          <a:prstGeom prst="rect">
            <a:avLst/>
          </a:prstGeom>
        </p:spPr>
        <p:txBody>
          <a:bodyPr wrap="square">
            <a:spAutoFit/>
          </a:bodyPr>
          <a:lstStyle/>
          <a:p>
            <a:pPr algn="just"/>
            <a:r>
              <a:rPr lang="fr-FR" sz="2000" dirty="0"/>
              <a:t>La responsabilité principale de l’enseignant-chercheur est d’assurer pleinement </a:t>
            </a:r>
            <a:r>
              <a:rPr lang="fr-FR" sz="2000" dirty="0" smtClean="0"/>
              <a:t>ses fonctions </a:t>
            </a:r>
            <a:r>
              <a:rPr lang="fr-FR" sz="2000" dirty="0"/>
              <a:t>universitaires d’enseignant-chercheur. A cet effet, il doit :</a:t>
            </a:r>
          </a:p>
          <a:p>
            <a:pPr algn="just"/>
            <a:r>
              <a:rPr lang="fr-FR" sz="2000" dirty="0"/>
              <a:t>- S’efforcer de se conformer à des normes aussi élevées que possible dans son </a:t>
            </a:r>
            <a:r>
              <a:rPr lang="fr-FR" sz="2000" dirty="0" smtClean="0"/>
              <a:t>activité professionnelle</a:t>
            </a:r>
            <a:r>
              <a:rPr lang="fr-FR" sz="2000" dirty="0"/>
              <a:t>.</a:t>
            </a:r>
          </a:p>
          <a:p>
            <a:pPr algn="just"/>
            <a:r>
              <a:rPr lang="fr-FR" sz="2000" dirty="0"/>
              <a:t>- Veiller au respect de la confidentialité du contenu des délibérations et débats </a:t>
            </a:r>
            <a:r>
              <a:rPr lang="fr-FR" sz="2000" dirty="0" smtClean="0"/>
              <a:t>tenus au </a:t>
            </a:r>
            <a:r>
              <a:rPr lang="fr-FR" sz="2000" dirty="0"/>
              <a:t>sein des différentes instances dans lesquelles il siège.</a:t>
            </a:r>
          </a:p>
          <a:p>
            <a:pPr algn="just"/>
            <a:r>
              <a:rPr lang="fr-FR" sz="2000" dirty="0"/>
              <a:t>- Faire preuve de conscience professionnelle dans l’accomplissement de ses taches.</a:t>
            </a:r>
          </a:p>
          <a:p>
            <a:pPr algn="just"/>
            <a:r>
              <a:rPr lang="fr-FR" sz="2000" dirty="0"/>
              <a:t>- Contribuer à la dynamisation de la fonction d’évaluation des activités </a:t>
            </a:r>
            <a:r>
              <a:rPr lang="fr-FR" sz="2000" dirty="0" smtClean="0"/>
              <a:t>pédagogiques et </a:t>
            </a:r>
            <a:r>
              <a:rPr lang="fr-FR" sz="2000" dirty="0"/>
              <a:t>scientifiques à tous les niveaux</a:t>
            </a:r>
          </a:p>
          <a:p>
            <a:pPr algn="just"/>
            <a:r>
              <a:rPr lang="fr-FR" sz="2000" dirty="0" smtClean="0"/>
              <a:t>- </a:t>
            </a:r>
            <a:r>
              <a:rPr lang="fr-FR" sz="2000" dirty="0"/>
              <a:t>Ne pas abuser du pouvoir que lui confère sa profession.</a:t>
            </a:r>
          </a:p>
          <a:p>
            <a:pPr algn="just"/>
            <a:r>
              <a:rPr lang="fr-FR" sz="2000" dirty="0"/>
              <a:t>- S’abstenir d’utiliser son statut d’universitaire et d’engager la responsabilité </a:t>
            </a:r>
            <a:r>
              <a:rPr lang="fr-FR" sz="2000" dirty="0" smtClean="0"/>
              <a:t>de l’université </a:t>
            </a:r>
            <a:r>
              <a:rPr lang="fr-FR" sz="2000" dirty="0"/>
              <a:t>à des fins purement personnelles.</a:t>
            </a:r>
          </a:p>
          <a:p>
            <a:pPr algn="just"/>
            <a:r>
              <a:rPr lang="fr-FR" sz="2000" dirty="0"/>
              <a:t>- Gérer honnêtement tous les fonds qui lui sont confiés dans le cadre de l’université</a:t>
            </a:r>
            <a:r>
              <a:rPr lang="fr-FR" sz="2000" dirty="0" smtClean="0"/>
              <a:t>, d’activités </a:t>
            </a:r>
            <a:r>
              <a:rPr lang="fr-FR" sz="2000" dirty="0"/>
              <a:t>de recherche ou de toute autre activité professionnelle.</a:t>
            </a:r>
          </a:p>
          <a:p>
            <a:pPr algn="just"/>
            <a:r>
              <a:rPr lang="fr-FR" sz="2000" dirty="0" smtClean="0"/>
              <a:t>- </a:t>
            </a:r>
            <a:r>
              <a:rPr lang="fr-FR" sz="2000" dirty="0"/>
              <a:t>Faire preuve de disponibilité pour accomplir les tâches de sa fonction et être </a:t>
            </a:r>
            <a:r>
              <a:rPr lang="fr-FR" sz="2000" dirty="0" smtClean="0"/>
              <a:t>présent au </a:t>
            </a:r>
            <a:r>
              <a:rPr lang="fr-FR" sz="2000" dirty="0"/>
              <a:t>sein des établissements d’enseignement supérieur pour l’exécution de celles-ci.</a:t>
            </a:r>
          </a:p>
          <a:p>
            <a:pPr algn="just"/>
            <a:r>
              <a:rPr lang="fr-FR" sz="2000" dirty="0"/>
              <a:t>- Agir en professionnel de l’éducation en se tenant au courant des innovations, </a:t>
            </a:r>
            <a:r>
              <a:rPr lang="fr-FR" sz="2000" dirty="0" smtClean="0"/>
              <a:t>en veillant </a:t>
            </a:r>
            <a:r>
              <a:rPr lang="fr-FR" sz="2000" dirty="0"/>
              <a:t>à l’actualisation constante de l’état de ses connaissances et de ses </a:t>
            </a:r>
            <a:r>
              <a:rPr lang="fr-FR" sz="2000" dirty="0" smtClean="0"/>
              <a:t>méthodes d’enseignement </a:t>
            </a:r>
            <a:r>
              <a:rPr lang="fr-FR" sz="2000" dirty="0"/>
              <a:t>et de formation, en pratiquant son auto-évaluation, en faisant </a:t>
            </a:r>
            <a:r>
              <a:rPr lang="fr-FR" sz="2000" dirty="0" smtClean="0"/>
              <a:t>preuve de </a:t>
            </a:r>
            <a:r>
              <a:rPr lang="fr-FR" sz="2000" dirty="0"/>
              <a:t>sens critique et d’autonomie, et en sachant prendre ses responsabilités.</a:t>
            </a:r>
          </a:p>
          <a:p>
            <a:pPr algn="just"/>
            <a:r>
              <a:rPr lang="fr-FR" sz="2000" dirty="0"/>
              <a:t>- Mener l’enseignement et la recherche en conformité avec les normes éthiques </a:t>
            </a:r>
            <a:r>
              <a:rPr lang="fr-FR" sz="2000" dirty="0" smtClean="0"/>
              <a:t>et professionnelles </a:t>
            </a:r>
            <a:r>
              <a:rPr lang="fr-FR" sz="2000" dirty="0"/>
              <a:t>universelles, loin de toute forme de propagande et d’endoctrinement.</a:t>
            </a:r>
            <a:endParaRPr lang="fr-FR" sz="2000" dirty="0"/>
          </a:p>
        </p:txBody>
      </p:sp>
    </p:spTree>
    <p:extLst>
      <p:ext uri="{BB962C8B-B14F-4D97-AF65-F5344CB8AC3E}">
        <p14:creationId xmlns:p14="http://schemas.microsoft.com/office/powerpoint/2010/main" val="23328595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625</TotalTime>
  <Words>2657</Words>
  <Application>Microsoft Office PowerPoint</Application>
  <PresentationFormat>Personnalisé</PresentationFormat>
  <Paragraphs>117</Paragraphs>
  <Slides>15</Slides>
  <Notes>0</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HP</dc:creator>
  <cp:lastModifiedBy>Chulus Info</cp:lastModifiedBy>
  <cp:revision>57</cp:revision>
  <dcterms:created xsi:type="dcterms:W3CDTF">2025-02-07T20:36:50Z</dcterms:created>
  <dcterms:modified xsi:type="dcterms:W3CDTF">2025-04-26T09:05:55Z</dcterms:modified>
</cp:coreProperties>
</file>