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91" r:id="rId2"/>
    <p:sldId id="257" r:id="rId3"/>
    <p:sldId id="292" r:id="rId4"/>
    <p:sldId id="293" r:id="rId5"/>
    <p:sldId id="294" r:id="rId6"/>
    <p:sldId id="329" r:id="rId7"/>
    <p:sldId id="295" r:id="rId8"/>
    <p:sldId id="299" r:id="rId9"/>
    <p:sldId id="279" r:id="rId10"/>
    <p:sldId id="300" r:id="rId11"/>
    <p:sldId id="287" r:id="rId12"/>
    <p:sldId id="301" r:id="rId13"/>
    <p:sldId id="302" r:id="rId14"/>
    <p:sldId id="304" r:id="rId15"/>
    <p:sldId id="305" r:id="rId16"/>
    <p:sldId id="306" r:id="rId17"/>
    <p:sldId id="264" r:id="rId18"/>
    <p:sldId id="307" r:id="rId19"/>
    <p:sldId id="308" r:id="rId20"/>
    <p:sldId id="265" r:id="rId21"/>
    <p:sldId id="266" r:id="rId22"/>
    <p:sldId id="267" r:id="rId23"/>
    <p:sldId id="268" r:id="rId24"/>
    <p:sldId id="269" r:id="rId25"/>
    <p:sldId id="331" r:id="rId26"/>
    <p:sldId id="332" r:id="rId27"/>
    <p:sldId id="310" r:id="rId28"/>
    <p:sldId id="288" r:id="rId29"/>
    <p:sldId id="284" r:id="rId30"/>
    <p:sldId id="270" r:id="rId31"/>
    <p:sldId id="271" r:id="rId32"/>
    <p:sldId id="311" r:id="rId33"/>
    <p:sldId id="286" r:id="rId34"/>
    <p:sldId id="280" r:id="rId35"/>
    <p:sldId id="330" r:id="rId36"/>
    <p:sldId id="309" r:id="rId37"/>
    <p:sldId id="318" r:id="rId38"/>
    <p:sldId id="322" r:id="rId39"/>
    <p:sldId id="333" r:id="rId40"/>
    <p:sldId id="312" r:id="rId41"/>
    <p:sldId id="314" r:id="rId42"/>
    <p:sldId id="320" r:id="rId43"/>
    <p:sldId id="323" r:id="rId44"/>
    <p:sldId id="324" r:id="rId45"/>
    <p:sldId id="316" r:id="rId46"/>
    <p:sldId id="319" r:id="rId47"/>
    <p:sldId id="315" r:id="rId48"/>
    <p:sldId id="326" r:id="rId49"/>
    <p:sldId id="281" r:id="rId50"/>
    <p:sldId id="290" r:id="rId51"/>
    <p:sldId id="297" r:id="rId52"/>
    <p:sldId id="334" r:id="rId53"/>
    <p:sldId id="282" r:id="rId54"/>
    <p:sldId id="335" r:id="rId55"/>
    <p:sldId id="303"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1" clrIdx="0">
    <p:extLst>
      <p:ext uri="{19B8F6BF-5375-455C-9EA6-DF929625EA0E}">
        <p15:presenceInfo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162" autoAdjust="0"/>
  </p:normalViewPr>
  <p:slideViewPr>
    <p:cSldViewPr>
      <p:cViewPr varScale="1">
        <p:scale>
          <a:sx n="67" d="100"/>
          <a:sy n="67" d="100"/>
        </p:scale>
        <p:origin x="22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2-04T06:52:04.098"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15E2F-309F-47D1-AAF3-A6C360DFB9EB}" type="datetimeFigureOut">
              <a:rPr lang="fr-FR" smtClean="0"/>
              <a:pPr/>
              <a:t>03/04/2025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009B4-A2F7-4A9B-A7B6-EA3CAB9FC2BD}" type="slidenum">
              <a:rPr lang="fr-FR" smtClean="0"/>
              <a:pPr/>
              <a:t>‹N°›</a:t>
            </a:fld>
            <a:endParaRPr lang="fr-FR"/>
          </a:p>
        </p:txBody>
      </p:sp>
    </p:spTree>
    <p:extLst>
      <p:ext uri="{BB962C8B-B14F-4D97-AF65-F5344CB8AC3E}">
        <p14:creationId xmlns:p14="http://schemas.microsoft.com/office/powerpoint/2010/main" val="263846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3009B4-A2F7-4A9B-A7B6-EA3CAB9FC2BD}" type="slidenum">
              <a:rPr lang="fr-FR" smtClean="0"/>
              <a:pPr/>
              <a:t>2</a:t>
            </a:fld>
            <a:endParaRPr lang="fr-FR"/>
          </a:p>
        </p:txBody>
      </p:sp>
    </p:spTree>
    <p:extLst>
      <p:ext uri="{BB962C8B-B14F-4D97-AF65-F5344CB8AC3E}">
        <p14:creationId xmlns:p14="http://schemas.microsoft.com/office/powerpoint/2010/main" val="46514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ADN polymérases réplicatives ont une </a:t>
            </a:r>
            <a:r>
              <a:rPr lang="fr-FR" dirty="0" err="1" smtClean="0"/>
              <a:t>processivité</a:t>
            </a:r>
            <a:r>
              <a:rPr lang="fr-FR" dirty="0" smtClean="0"/>
              <a:t> intrinsèque faible, qui est considérablement augmentée par la fixation de facteurs spécifiques, appelés facteurs de </a:t>
            </a:r>
            <a:r>
              <a:rPr lang="fr-FR" dirty="0" err="1" smtClean="0"/>
              <a:t>processivité</a:t>
            </a:r>
            <a:r>
              <a:rPr lang="fr-FR" dirty="0" smtClean="0"/>
              <a:t>. Il s'agit de protéines ayant une structure </a:t>
            </a:r>
            <a:r>
              <a:rPr lang="fr-FR" dirty="0" err="1" smtClean="0"/>
              <a:t>oligomérique</a:t>
            </a:r>
            <a:r>
              <a:rPr lang="fr-FR" dirty="0" smtClean="0"/>
              <a:t> en anneau qui s'assemblent autour de la double-hélice d'ADN le long de laquelle ils peuvent coulisser. Ils se lient aux ADN polymérases qu'ils empêchent de se dissocier, rendant leur </a:t>
            </a:r>
            <a:r>
              <a:rPr lang="fr-FR" dirty="0" err="1" smtClean="0"/>
              <a:t>processivité</a:t>
            </a:r>
            <a:r>
              <a:rPr lang="fr-FR" dirty="0" smtClean="0"/>
              <a:t> quasi-infinie1. On trouve deux sortes de facteurs de </a:t>
            </a:r>
            <a:r>
              <a:rPr lang="fr-FR" dirty="0" err="1" smtClean="0"/>
              <a:t>processivité</a:t>
            </a:r>
            <a:r>
              <a:rPr lang="fr-FR" dirty="0" smtClean="0"/>
              <a:t> :</a:t>
            </a:r>
          </a:p>
          <a:p>
            <a:endParaRPr lang="fr-FR" dirty="0" smtClean="0"/>
          </a:p>
          <a:p>
            <a:r>
              <a:rPr lang="fr-FR" dirty="0" smtClean="0"/>
              <a:t>PCNA chez les eucaryotes.</a:t>
            </a:r>
          </a:p>
          <a:p>
            <a:r>
              <a:rPr lang="fr-FR" dirty="0" smtClean="0"/>
              <a:t>La pince β (beta clamp) chez les bactéries</a:t>
            </a:r>
          </a:p>
          <a:p>
            <a:r>
              <a:rPr lang="fr-FR" dirty="0" smtClean="0"/>
              <a:t>Ces facteurs de </a:t>
            </a:r>
            <a:r>
              <a:rPr lang="fr-FR" dirty="0" err="1" smtClean="0"/>
              <a:t>processivité</a:t>
            </a:r>
            <a:r>
              <a:rPr lang="fr-FR" dirty="0" smtClean="0"/>
              <a:t> sont associés aux ADN polymérases au sein du complexe appelé </a:t>
            </a:r>
            <a:r>
              <a:rPr lang="fr-FR" dirty="0" err="1" smtClean="0"/>
              <a:t>réplisome</a:t>
            </a:r>
            <a:r>
              <a:rPr lang="fr-FR" dirty="0" smtClean="0"/>
              <a:t>, au niveau des fourches de réplication.</a:t>
            </a:r>
            <a:endParaRPr lang="fr-FR" dirty="0"/>
          </a:p>
        </p:txBody>
      </p:sp>
      <p:sp>
        <p:nvSpPr>
          <p:cNvPr id="4" name="Espace réservé du numéro de diapositive 3"/>
          <p:cNvSpPr>
            <a:spLocks noGrp="1"/>
          </p:cNvSpPr>
          <p:nvPr>
            <p:ph type="sldNum" sz="quarter" idx="10"/>
          </p:nvPr>
        </p:nvSpPr>
        <p:spPr/>
        <p:txBody>
          <a:bodyPr/>
          <a:lstStyle/>
          <a:p>
            <a:fld id="{A73009B4-A2F7-4A9B-A7B6-EA3CAB9FC2BD}" type="slidenum">
              <a:rPr lang="fr-FR" smtClean="0"/>
              <a:pPr/>
              <a:t>15</a:t>
            </a:fld>
            <a:endParaRPr lang="fr-FR"/>
          </a:p>
        </p:txBody>
      </p:sp>
    </p:spTree>
    <p:extLst>
      <p:ext uri="{BB962C8B-B14F-4D97-AF65-F5344CB8AC3E}">
        <p14:creationId xmlns:p14="http://schemas.microsoft.com/office/powerpoint/2010/main" val="335557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3009B4-A2F7-4A9B-A7B6-EA3CAB9FC2BD}" type="slidenum">
              <a:rPr lang="fr-FR" smtClean="0"/>
              <a:pPr/>
              <a:t>41</a:t>
            </a:fld>
            <a:endParaRPr lang="fr-FR"/>
          </a:p>
        </p:txBody>
      </p:sp>
    </p:spTree>
    <p:extLst>
      <p:ext uri="{BB962C8B-B14F-4D97-AF65-F5344CB8AC3E}">
        <p14:creationId xmlns:p14="http://schemas.microsoft.com/office/powerpoint/2010/main" val="289081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28D702B-127D-40C3-AE2B-80982C87BF94}" type="datetime1">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8C55C59-7678-442C-884D-0FE72F3B5418}" type="datetime1">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648407-27C5-49CD-9E9E-87C1C8E8398A}" type="datetime1">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D7D8E3-877A-4CCB-A8EC-3CEC6CE7B831}" type="datetime1">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4882BBD-4AFC-4A10-A7F7-48456C13501F}" type="datetime1">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77B1F99-487F-4E72-AE7C-8FAC70461B32}" type="datetime1">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63ECC1-2D74-4F3B-B959-17B9D3493632}" type="datetime1">
              <a:rPr lang="fr-FR" smtClean="0"/>
              <a:t>03/04/2025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110F947-B86C-493A-AD00-4968ED6EFDFD}" type="datetime1">
              <a:rPr lang="fr-FR" smtClean="0"/>
              <a:t>03/04/2025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BBD3EB-C781-44E5-947F-B5388D7F3075}" type="datetime1">
              <a:rPr lang="fr-FR" smtClean="0"/>
              <a:t>03/04/2025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BC41931-3AD7-4290-A850-F5425332CA50}" type="datetime1">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F689281-8EFE-4FE2-BDC3-E1EF7887383A}" type="datetime1">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68BDDB-6DB3-4631-A546-A107698E7A2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AA1FE-7F19-46C6-86E7-5DE058C9CF19}" type="datetime1">
              <a:rPr lang="fr-FR" smtClean="0"/>
              <a:t>03/04/2025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8BDDB-6DB3-4631-A546-A107698E7A2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r>
              <a:rPr lang="fr-FR" dirty="0" err="1" smtClean="0"/>
              <a:t>ààçç</a:t>
            </a:r>
            <a:endParaRPr lang="fr-FR" dirty="0"/>
          </a:p>
        </p:txBody>
      </p:sp>
      <p:pic>
        <p:nvPicPr>
          <p:cNvPr id="20482" name="Picture 2" descr="La découverte de l'ADN, cette précieuse molécule"/>
          <p:cNvPicPr>
            <a:picLocks noChangeAspect="1" noChangeArrowheads="1"/>
          </p:cNvPicPr>
          <p:nvPr/>
        </p:nvPicPr>
        <p:blipFill>
          <a:blip r:embed="rId2"/>
          <a:srcRect/>
          <a:stretch>
            <a:fillRect/>
          </a:stretch>
        </p:blipFill>
        <p:spPr bwMode="auto">
          <a:xfrm>
            <a:off x="12644494" y="-1500222"/>
            <a:ext cx="9286940" cy="9029700"/>
          </a:xfrm>
          <a:prstGeom prst="rect">
            <a:avLst/>
          </a:prstGeom>
          <a:noFill/>
        </p:spPr>
      </p:pic>
      <p:pic>
        <p:nvPicPr>
          <p:cNvPr id="20483" name="Picture 3" descr="C:\Users\lok\Desktop\5a88e1b941_shutterstockadn.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6" name="ZoneTexte 5"/>
          <p:cNvSpPr txBox="1"/>
          <p:nvPr/>
        </p:nvSpPr>
        <p:spPr>
          <a:xfrm>
            <a:off x="142844" y="1785926"/>
            <a:ext cx="8643998" cy="4093428"/>
          </a:xfrm>
          <a:prstGeom prst="rect">
            <a:avLst/>
          </a:prstGeom>
          <a:noFill/>
        </p:spPr>
        <p:txBody>
          <a:bodyPr wrap="square" rtlCol="0">
            <a:spAutoFit/>
          </a:bodyPr>
          <a:lstStyle/>
          <a:p>
            <a:r>
              <a:rPr lang="fr-FR" sz="4400" dirty="0" smtClean="0">
                <a:solidFill>
                  <a:schemeClr val="accent3">
                    <a:lumMod val="40000"/>
                    <a:lumOff val="60000"/>
                  </a:schemeClr>
                </a:solidFill>
                <a:latin typeface="Rockwell Extra Bold" pitchFamily="18" charset="0"/>
                <a:cs typeface="Andalus" pitchFamily="18" charset="-78"/>
              </a:rPr>
              <a:t>La réplication de l’ADN</a:t>
            </a:r>
          </a:p>
          <a:p>
            <a:endParaRPr lang="fr-FR" sz="3600" dirty="0" smtClean="0">
              <a:solidFill>
                <a:schemeClr val="accent4">
                  <a:lumMod val="20000"/>
                  <a:lumOff val="80000"/>
                </a:schemeClr>
              </a:solidFill>
              <a:latin typeface="Andalus" pitchFamily="18" charset="-78"/>
              <a:cs typeface="Andalus" pitchFamily="18" charset="-78"/>
            </a:endParaRPr>
          </a:p>
          <a:p>
            <a:endParaRPr lang="fr-FR" sz="3600" dirty="0" smtClean="0">
              <a:solidFill>
                <a:schemeClr val="accent4">
                  <a:lumMod val="20000"/>
                  <a:lumOff val="80000"/>
                </a:schemeClr>
              </a:solidFill>
              <a:latin typeface="Andalus" pitchFamily="18" charset="-78"/>
              <a:cs typeface="Andalus" pitchFamily="18" charset="-78"/>
            </a:endParaRPr>
          </a:p>
          <a:p>
            <a:endParaRPr lang="fr-FR" sz="3600" dirty="0" smtClean="0">
              <a:solidFill>
                <a:schemeClr val="accent4">
                  <a:lumMod val="20000"/>
                  <a:lumOff val="80000"/>
                </a:schemeClr>
              </a:solidFill>
              <a:latin typeface="Andalus" pitchFamily="18" charset="-78"/>
              <a:cs typeface="Andalus" pitchFamily="18" charset="-78"/>
            </a:endParaRPr>
          </a:p>
          <a:p>
            <a:endParaRPr lang="fr-FR" sz="3600" dirty="0" smtClean="0">
              <a:solidFill>
                <a:schemeClr val="accent4">
                  <a:lumMod val="20000"/>
                  <a:lumOff val="80000"/>
                </a:schemeClr>
              </a:solidFill>
              <a:latin typeface="Andalus" pitchFamily="18" charset="-78"/>
              <a:cs typeface="Andalus" pitchFamily="18" charset="-78"/>
            </a:endParaRPr>
          </a:p>
          <a:p>
            <a:endParaRPr lang="fr-FR" sz="3600" dirty="0" smtClean="0">
              <a:solidFill>
                <a:schemeClr val="accent4">
                  <a:lumMod val="20000"/>
                  <a:lumOff val="80000"/>
                </a:schemeClr>
              </a:solidFill>
              <a:latin typeface="Andalus" pitchFamily="18" charset="-78"/>
              <a:cs typeface="Andalus" pitchFamily="18" charset="-78"/>
            </a:endParaRPr>
          </a:p>
          <a:p>
            <a:r>
              <a:rPr lang="fr-FR" sz="3600" dirty="0" smtClean="0">
                <a:solidFill>
                  <a:schemeClr val="accent4">
                    <a:lumMod val="20000"/>
                    <a:lumOff val="80000"/>
                  </a:schemeClr>
                </a:solidFill>
                <a:latin typeface="Andalus" pitchFamily="18" charset="-78"/>
                <a:cs typeface="Andalus" pitchFamily="18" charset="-78"/>
              </a:rPr>
              <a:t>                      </a:t>
            </a:r>
            <a:r>
              <a:rPr lang="fr-FR" sz="3600" dirty="0" smtClean="0">
                <a:solidFill>
                  <a:srgbClr val="FFC000"/>
                </a:solidFill>
                <a:latin typeface="Andalus" pitchFamily="18" charset="-78"/>
                <a:cs typeface="Andalus" pitchFamily="18" charset="-78"/>
              </a:rPr>
              <a:t>Par:  HAMDOUCHE . N</a:t>
            </a:r>
            <a:endParaRPr lang="fr-FR" sz="3600" dirty="0">
              <a:solidFill>
                <a:srgbClr val="FFC000"/>
              </a:solidFill>
              <a:latin typeface="Andalus" pitchFamily="18" charset="-78"/>
              <a:cs typeface="Andalus" pitchFamily="18" charset="-78"/>
            </a:endParaRP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rPr>
              <a:t>L</a:t>
            </a:r>
            <a:r>
              <a:rPr lang="fr-FR" dirty="0" smtClean="0">
                <a:solidFill>
                  <a:srgbClr val="00B0F0"/>
                </a:solidFill>
              </a:rPr>
              <a:t>’ADN </a:t>
            </a:r>
            <a:r>
              <a:rPr lang="fr-FR" dirty="0">
                <a:solidFill>
                  <a:srgbClr val="00B0F0"/>
                </a:solidFill>
              </a:rPr>
              <a:t>Polymérase III </a:t>
            </a:r>
            <a:endParaRPr lang="fr-FR" dirty="0"/>
          </a:p>
        </p:txBody>
      </p:sp>
      <p:sp>
        <p:nvSpPr>
          <p:cNvPr id="3" name="Espace réservé du contenu 2"/>
          <p:cNvSpPr>
            <a:spLocks noGrp="1"/>
          </p:cNvSpPr>
          <p:nvPr>
            <p:ph idx="1"/>
          </p:nvPr>
        </p:nvSpPr>
        <p:spPr>
          <a:xfrm>
            <a:off x="323528" y="1600200"/>
            <a:ext cx="8640960" cy="4525963"/>
          </a:xfrm>
        </p:spPr>
        <p:txBody>
          <a:bodyPr>
            <a:normAutofit fontScale="70000" lnSpcReduction="20000"/>
          </a:bodyPr>
          <a:lstStyle/>
          <a:p>
            <a:pPr marL="0" indent="0">
              <a:buNone/>
            </a:pPr>
            <a:r>
              <a:rPr lang="fr-FR" b="1" dirty="0" smtClean="0"/>
              <a:t>permet</a:t>
            </a:r>
            <a:r>
              <a:rPr lang="fr-FR" dirty="0" smtClean="0">
                <a:solidFill>
                  <a:srgbClr val="00B0F0"/>
                </a:solidFill>
              </a:rPr>
              <a:t>  </a:t>
            </a:r>
            <a:endParaRPr lang="fr-FR" dirty="0">
              <a:solidFill>
                <a:srgbClr val="00B0F0"/>
              </a:solidFill>
            </a:endParaRPr>
          </a:p>
          <a:p>
            <a:pPr marL="0" indent="0">
              <a:buNone/>
            </a:pPr>
            <a:r>
              <a:rPr lang="fr-FR" dirty="0">
                <a:solidFill>
                  <a:srgbClr val="00B0F0"/>
                </a:solidFill>
              </a:rPr>
              <a:t>•	</a:t>
            </a:r>
            <a:r>
              <a:rPr lang="fr-FR" dirty="0">
                <a:solidFill>
                  <a:schemeClr val="tx1">
                    <a:lumMod val="65000"/>
                    <a:lumOff val="35000"/>
                  </a:schemeClr>
                </a:solidFill>
              </a:rPr>
              <a:t>Elle a été découverte en 1971 et s’est avérée être l’enzyme principale de la réplication de l’ADN dans la cellule et donc la plus étudiée.</a:t>
            </a:r>
          </a:p>
          <a:p>
            <a:pPr marL="0" indent="0">
              <a:buNone/>
            </a:pPr>
            <a:r>
              <a:rPr lang="fr-FR" dirty="0">
                <a:solidFill>
                  <a:schemeClr val="tx1">
                    <a:lumMod val="65000"/>
                    <a:lumOff val="35000"/>
                  </a:schemeClr>
                </a:solidFill>
              </a:rPr>
              <a:t>•	Elle est formée de 10 sous-unités codées par plusieurs gènes.</a:t>
            </a:r>
          </a:p>
          <a:p>
            <a:pPr marL="0" indent="0">
              <a:buNone/>
            </a:pPr>
            <a:r>
              <a:rPr lang="fr-FR" dirty="0">
                <a:solidFill>
                  <a:schemeClr val="tx1">
                    <a:lumMod val="65000"/>
                    <a:lumOff val="35000"/>
                  </a:schemeClr>
                </a:solidFill>
              </a:rPr>
              <a:t>•	Une vitesse de réplication de 250-1000 nucléotides par seconde.</a:t>
            </a:r>
          </a:p>
          <a:p>
            <a:pPr marL="0" indent="0">
              <a:buNone/>
            </a:pPr>
            <a:r>
              <a:rPr lang="fr-FR" dirty="0">
                <a:solidFill>
                  <a:schemeClr val="tx1">
                    <a:lumMod val="65000"/>
                    <a:lumOff val="35000"/>
                  </a:schemeClr>
                </a:solidFill>
              </a:rPr>
              <a:t>•	Principale action polymérase bactérienne intervenant dans la réplication de l’ADN. </a:t>
            </a:r>
          </a:p>
          <a:p>
            <a:pPr marL="0" indent="0">
              <a:buNone/>
            </a:pPr>
            <a:r>
              <a:rPr lang="fr-FR" dirty="0">
                <a:solidFill>
                  <a:schemeClr val="tx1">
                    <a:lumMod val="65000"/>
                    <a:lumOff val="35000"/>
                  </a:schemeClr>
                </a:solidFill>
              </a:rPr>
              <a:t>•	Réplication du brin avancé et synthèse des fragments d’Okazaki.</a:t>
            </a:r>
          </a:p>
          <a:p>
            <a:pPr marL="0" indent="0">
              <a:buNone/>
            </a:pPr>
            <a:r>
              <a:rPr lang="fr-FR" dirty="0">
                <a:solidFill>
                  <a:schemeClr val="accent6">
                    <a:lumMod val="75000"/>
                  </a:schemeClr>
                </a:solidFill>
              </a:rPr>
              <a:t>Deux autres polymérases, les polymérases IV et V, ont été découvertes en 1999. Il semble qu’elles sont concernées par une réparation inhabituelle de l’ADN.</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10</a:t>
            </a:fld>
            <a:endParaRPr lang="fr-FR"/>
          </a:p>
        </p:txBody>
      </p:sp>
    </p:spTree>
    <p:extLst>
      <p:ext uri="{BB962C8B-B14F-4D97-AF65-F5344CB8AC3E}">
        <p14:creationId xmlns:p14="http://schemas.microsoft.com/office/powerpoint/2010/main" val="201348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5362" name="Picture 2"/>
          <p:cNvPicPr>
            <a:picLocks noChangeAspect="1" noChangeArrowheads="1"/>
          </p:cNvPicPr>
          <p:nvPr/>
        </p:nvPicPr>
        <p:blipFill>
          <a:blip r:embed="rId2"/>
          <a:srcRect/>
          <a:stretch>
            <a:fillRect/>
          </a:stretch>
        </p:blipFill>
        <p:spPr bwMode="auto">
          <a:xfrm>
            <a:off x="252413" y="38100"/>
            <a:ext cx="8639175" cy="3605214"/>
          </a:xfrm>
          <a:prstGeom prst="rect">
            <a:avLst/>
          </a:prstGeom>
          <a:noFill/>
          <a:ln w="9525">
            <a:noFill/>
            <a:miter lim="800000"/>
            <a:headEnd/>
            <a:tailEnd/>
          </a:ln>
          <a:effectLst/>
        </p:spPr>
      </p:pic>
      <p:pic>
        <p:nvPicPr>
          <p:cNvPr id="15363" name="Picture 3"/>
          <p:cNvPicPr>
            <a:picLocks noGrp="1" noChangeAspect="1" noChangeArrowheads="1"/>
          </p:cNvPicPr>
          <p:nvPr>
            <p:ph idx="1"/>
          </p:nvPr>
        </p:nvPicPr>
        <p:blipFill>
          <a:blip r:embed="rId3"/>
          <a:srcRect/>
          <a:stretch>
            <a:fillRect/>
          </a:stretch>
        </p:blipFill>
        <p:spPr bwMode="auto">
          <a:xfrm>
            <a:off x="3428992" y="3214686"/>
            <a:ext cx="3400425" cy="2581275"/>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742950" y="5786454"/>
            <a:ext cx="8401050" cy="581025"/>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B0F0"/>
                </a:solidFill>
                <a:latin typeface="Arial Narrow" panose="020B0606020202030204" pitchFamily="34" charset="0"/>
              </a:rPr>
              <a:t>Mécanisme de la </a:t>
            </a:r>
            <a:r>
              <a:rPr lang="fr-FR" b="1" dirty="0" smtClean="0">
                <a:solidFill>
                  <a:srgbClr val="00B0F0"/>
                </a:solidFill>
                <a:latin typeface="Arial Narrow" panose="020B0606020202030204" pitchFamily="34" charset="0"/>
              </a:rPr>
              <a:t>réplication chez les procaryotes</a:t>
            </a:r>
            <a:endParaRPr lang="fr-FR" b="1" dirty="0">
              <a:solidFill>
                <a:srgbClr val="00B0F0"/>
              </a:solidFill>
              <a:latin typeface="Arial Narrow" panose="020B0606020202030204" pitchFamily="34" charset="0"/>
            </a:endParaRPr>
          </a:p>
        </p:txBody>
      </p:sp>
      <p:sp>
        <p:nvSpPr>
          <p:cNvPr id="3" name="Espace réservé du contenu 2"/>
          <p:cNvSpPr>
            <a:spLocks noGrp="1"/>
          </p:cNvSpPr>
          <p:nvPr>
            <p:ph idx="1"/>
          </p:nvPr>
        </p:nvSpPr>
        <p:spPr/>
        <p:txBody>
          <a:bodyPr/>
          <a:lstStyle/>
          <a:p>
            <a:r>
              <a:rPr lang="fr-FR" dirty="0" smtClean="0"/>
              <a:t> </a:t>
            </a:r>
            <a:r>
              <a:rPr lang="fr-FR" dirty="0"/>
              <a:t>la réplication se fait toujours dans le sens </a:t>
            </a:r>
            <a:endParaRPr lang="fr-FR" dirty="0" smtClean="0"/>
          </a:p>
          <a:p>
            <a:pPr marL="0" indent="0">
              <a:buNone/>
            </a:pPr>
            <a:r>
              <a:rPr lang="fr-FR" dirty="0" smtClean="0"/>
              <a:t>5</a:t>
            </a:r>
            <a:r>
              <a:rPr lang="fr-FR" dirty="0"/>
              <a:t>'	     3'.</a:t>
            </a:r>
          </a:p>
          <a:p>
            <a:r>
              <a:rPr lang="fr-FR" dirty="0" smtClean="0"/>
              <a:t>de </a:t>
            </a:r>
            <a:r>
              <a:rPr lang="fr-FR" dirty="0"/>
              <a:t>façon complémentaire selon les règles classiques d'appariement A-T, C-G</a:t>
            </a:r>
          </a:p>
          <a:p>
            <a:r>
              <a:rPr lang="fr-FR" dirty="0" smtClean="0"/>
              <a:t>la </a:t>
            </a:r>
            <a:r>
              <a:rPr lang="fr-FR" dirty="0"/>
              <a:t>réplication est bidirectionnelle : la réplication se propage à droite et à gauche du point d'initiation</a:t>
            </a:r>
          </a:p>
          <a:p>
            <a:endParaRPr lang="fr-FR" dirty="0"/>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12</a:t>
            </a:fld>
            <a:endParaRPr lang="fr-FR"/>
          </a:p>
        </p:txBody>
      </p:sp>
      <p:cxnSp>
        <p:nvCxnSpPr>
          <p:cNvPr id="6" name="Connecteur droit avec flèche 5"/>
          <p:cNvCxnSpPr/>
          <p:nvPr/>
        </p:nvCxnSpPr>
        <p:spPr>
          <a:xfrm>
            <a:off x="1043608" y="2492896"/>
            <a:ext cx="648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2086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Narrow" panose="020B0606020202030204" pitchFamily="34" charset="0"/>
              </a:rPr>
              <a:t>l'origine de réplication </a:t>
            </a:r>
          </a:p>
        </p:txBody>
      </p:sp>
      <p:sp>
        <p:nvSpPr>
          <p:cNvPr id="3" name="Espace réservé du contenu 2"/>
          <p:cNvSpPr>
            <a:spLocks noGrp="1"/>
          </p:cNvSpPr>
          <p:nvPr>
            <p:ph idx="1"/>
          </p:nvPr>
        </p:nvSpPr>
        <p:spPr/>
        <p:txBody>
          <a:bodyPr/>
          <a:lstStyle/>
          <a:p>
            <a:pPr marL="0" indent="0" algn="just">
              <a:buNone/>
            </a:pPr>
            <a:r>
              <a:rPr lang="fr-FR" dirty="0">
                <a:latin typeface="Arial Narrow" panose="020B0606020202030204" pitchFamily="34" charset="0"/>
              </a:rPr>
              <a:t>la réplication est initiée en un seul point chez les procaryotes (riche en T et A puisque sont facile à dissocier). La réplication est initiée à un site unique identifié comme </a:t>
            </a:r>
            <a:r>
              <a:rPr lang="fr-FR" dirty="0" err="1">
                <a:latin typeface="Arial Narrow" panose="020B0606020202030204" pitchFamily="34" charset="0"/>
              </a:rPr>
              <a:t>ori</a:t>
            </a:r>
            <a:r>
              <a:rPr lang="fr-FR" dirty="0">
                <a:latin typeface="Arial Narrow" panose="020B0606020202030204" pitchFamily="34" charset="0"/>
              </a:rPr>
              <a:t> C </a:t>
            </a:r>
            <a:r>
              <a:rPr lang="fr-FR" dirty="0" smtClean="0">
                <a:latin typeface="Arial Narrow" panose="020B0606020202030204" pitchFamily="34" charset="0"/>
              </a:rPr>
              <a:t> d’E. </a:t>
            </a:r>
            <a:r>
              <a:rPr lang="fr-FR" i="1" dirty="0" smtClean="0">
                <a:latin typeface="Arial Narrow" panose="020B0606020202030204" pitchFamily="34" charset="0"/>
              </a:rPr>
              <a:t>coli</a:t>
            </a:r>
            <a:r>
              <a:rPr lang="fr-FR" dirty="0" smtClean="0">
                <a:latin typeface="Arial Narrow" panose="020B0606020202030204" pitchFamily="34" charset="0"/>
              </a:rPr>
              <a:t>.</a:t>
            </a:r>
            <a:endParaRPr lang="fr-FR"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13</a:t>
            </a:fld>
            <a:endParaRPr lang="fr-FR"/>
          </a:p>
        </p:txBody>
      </p:sp>
    </p:spTree>
    <p:extLst>
      <p:ext uri="{BB962C8B-B14F-4D97-AF65-F5344CB8AC3E}">
        <p14:creationId xmlns:p14="http://schemas.microsoft.com/office/powerpoint/2010/main" val="294598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F0"/>
                </a:solidFill>
                <a:latin typeface="Arial Narrow" panose="020B0606020202030204" pitchFamily="34" charset="0"/>
              </a:rPr>
              <a:t>Notion de </a:t>
            </a:r>
            <a:r>
              <a:rPr lang="fr-FR" dirty="0" err="1">
                <a:solidFill>
                  <a:srgbClr val="00B0F0"/>
                </a:solidFill>
                <a:latin typeface="Arial Narrow" panose="020B0606020202030204" pitchFamily="34" charset="0"/>
              </a:rPr>
              <a:t>réplisomes</a:t>
            </a:r>
            <a:endParaRPr lang="fr-FR" dirty="0">
              <a:solidFill>
                <a:srgbClr val="00B0F0"/>
              </a:solidFill>
              <a:latin typeface="Arial Narrow" panose="020B0606020202030204" pitchFamily="34" charset="0"/>
            </a:endParaRPr>
          </a:p>
        </p:txBody>
      </p:sp>
      <p:sp>
        <p:nvSpPr>
          <p:cNvPr id="3" name="Espace réservé du contenu 2"/>
          <p:cNvSpPr>
            <a:spLocks noGrp="1"/>
          </p:cNvSpPr>
          <p:nvPr>
            <p:ph idx="1"/>
          </p:nvPr>
        </p:nvSpPr>
        <p:spPr/>
        <p:txBody>
          <a:bodyPr>
            <a:normAutofit/>
          </a:bodyPr>
          <a:lstStyle/>
          <a:p>
            <a:pPr marL="0" indent="0" algn="just">
              <a:buNone/>
            </a:pPr>
            <a:r>
              <a:rPr lang="fr-FR" dirty="0" smtClean="0">
                <a:solidFill>
                  <a:srgbClr val="FF0000"/>
                </a:solidFill>
              </a:rPr>
              <a:t>Le </a:t>
            </a:r>
            <a:r>
              <a:rPr lang="fr-FR" dirty="0" err="1" smtClean="0">
                <a:solidFill>
                  <a:srgbClr val="FF0000"/>
                </a:solidFill>
              </a:rPr>
              <a:t>réplisome</a:t>
            </a:r>
            <a:r>
              <a:rPr lang="fr-FR" dirty="0" smtClean="0">
                <a:solidFill>
                  <a:srgbClr val="FF0000"/>
                </a:solidFill>
              </a:rPr>
              <a:t>: </a:t>
            </a:r>
            <a:r>
              <a:rPr lang="fr-FR" dirty="0" smtClean="0"/>
              <a:t>est </a:t>
            </a:r>
            <a:r>
              <a:rPr lang="fr-FR" dirty="0"/>
              <a:t>un assemblage moléculaire </a:t>
            </a:r>
            <a:r>
              <a:rPr lang="fr-FR" dirty="0" smtClean="0"/>
              <a:t>protéique permettant </a:t>
            </a:r>
            <a:r>
              <a:rPr lang="fr-FR" dirty="0"/>
              <a:t>la synthèse </a:t>
            </a:r>
            <a:r>
              <a:rPr lang="fr-FR" dirty="0" smtClean="0"/>
              <a:t>d’ADN. </a:t>
            </a:r>
            <a:endParaRPr lang="fr-FR" dirty="0"/>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14</a:t>
            </a:fld>
            <a:endParaRPr lang="fr-FR"/>
          </a:p>
        </p:txBody>
      </p:sp>
    </p:spTree>
    <p:extLst>
      <p:ext uri="{BB962C8B-B14F-4D97-AF65-F5344CB8AC3E}">
        <p14:creationId xmlns:p14="http://schemas.microsoft.com/office/powerpoint/2010/main" val="3952130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B0F0"/>
                </a:solidFill>
                <a:latin typeface="Arial Narrow" panose="020B0606020202030204" pitchFamily="34" charset="0"/>
              </a:rPr>
              <a:t>Le </a:t>
            </a:r>
            <a:r>
              <a:rPr lang="fr-FR" dirty="0" err="1">
                <a:solidFill>
                  <a:srgbClr val="00B0F0"/>
                </a:solidFill>
                <a:latin typeface="Arial Narrow" panose="020B0606020202030204" pitchFamily="34" charset="0"/>
              </a:rPr>
              <a:t>réplisome</a:t>
            </a:r>
            <a:r>
              <a:rPr lang="fr-FR" dirty="0">
                <a:solidFill>
                  <a:srgbClr val="00B0F0"/>
                </a:solidFill>
                <a:latin typeface="Arial Narrow" panose="020B0606020202030204" pitchFamily="34" charset="0"/>
              </a:rPr>
              <a:t> du procaryote bactérien Escherichia coli :</a:t>
            </a:r>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a:t>Chez E. coli, </a:t>
            </a:r>
            <a:r>
              <a:rPr lang="fr-FR" dirty="0" smtClean="0"/>
              <a:t>le </a:t>
            </a:r>
            <a:r>
              <a:rPr lang="fr-FR" dirty="0" err="1" smtClean="0"/>
              <a:t>réplisome</a:t>
            </a:r>
            <a:r>
              <a:rPr lang="fr-FR" dirty="0" smtClean="0"/>
              <a:t> contient </a:t>
            </a:r>
          </a:p>
          <a:p>
            <a:pPr>
              <a:buFont typeface="Wingdings" panose="05000000000000000000" pitchFamily="2" charset="2"/>
              <a:buChar char="Ø"/>
            </a:pPr>
            <a:r>
              <a:rPr lang="fr-FR" dirty="0" smtClean="0"/>
              <a:t>Le </a:t>
            </a:r>
            <a:r>
              <a:rPr lang="fr-FR" dirty="0" err="1" smtClean="0"/>
              <a:t>primosome</a:t>
            </a:r>
            <a:r>
              <a:rPr lang="ar-DZ" dirty="0" smtClean="0"/>
              <a:t> </a:t>
            </a:r>
            <a:r>
              <a:rPr lang="fr-FR" dirty="0" smtClean="0"/>
              <a:t>( </a:t>
            </a:r>
            <a:r>
              <a:rPr lang="fr-FR" dirty="0" err="1" smtClean="0"/>
              <a:t>primase</a:t>
            </a:r>
            <a:r>
              <a:rPr lang="fr-FR" dirty="0" smtClean="0"/>
              <a:t> + les </a:t>
            </a:r>
            <a:r>
              <a:rPr lang="fr-FR" dirty="0" err="1" smtClean="0"/>
              <a:t>proteine</a:t>
            </a:r>
            <a:r>
              <a:rPr lang="fr-FR" dirty="0" smtClean="0"/>
              <a:t> de stabilité+ </a:t>
            </a:r>
            <a:r>
              <a:rPr lang="fr-FR" dirty="0" err="1" smtClean="0"/>
              <a:t>Hélicase</a:t>
            </a:r>
            <a:r>
              <a:rPr lang="fr-FR" dirty="0" smtClean="0"/>
              <a:t>) et</a:t>
            </a:r>
          </a:p>
          <a:p>
            <a:pPr>
              <a:buFont typeface="Wingdings" panose="05000000000000000000" pitchFamily="2" charset="2"/>
              <a:buChar char="Ø"/>
            </a:pPr>
            <a:r>
              <a:rPr lang="fr-FR" dirty="0" smtClean="0"/>
              <a:t> la </a:t>
            </a:r>
            <a:r>
              <a:rPr lang="fr-FR" dirty="0"/>
              <a:t>machinerie </a:t>
            </a:r>
            <a:r>
              <a:rPr lang="fr-FR" dirty="0" smtClean="0"/>
              <a:t>réplicative:  </a:t>
            </a:r>
            <a:r>
              <a:rPr lang="fr-FR" dirty="0"/>
              <a:t>se présente sous la forme d’un complexe protéique, </a:t>
            </a:r>
            <a:r>
              <a:rPr lang="fr-FR" dirty="0" smtClean="0"/>
              <a:t>l’holoenzyme ADN </a:t>
            </a:r>
            <a:r>
              <a:rPr lang="fr-FR" dirty="0"/>
              <a:t>polymérase III, comprenant au moins 10 protéines distinctes </a:t>
            </a:r>
            <a:r>
              <a:rPr lang="fr-FR" dirty="0" smtClean="0"/>
              <a:t>. </a:t>
            </a:r>
            <a:r>
              <a:rPr lang="fr-FR" dirty="0"/>
              <a:t>Ce complexe </a:t>
            </a:r>
            <a:r>
              <a:rPr lang="fr-FR" dirty="0" smtClean="0"/>
              <a:t>est organisé </a:t>
            </a:r>
            <a:r>
              <a:rPr lang="fr-FR" dirty="0"/>
              <a:t>en trois modules fonctionnels comprenant </a:t>
            </a:r>
            <a:endParaRPr lang="fr-FR" dirty="0" smtClean="0"/>
          </a:p>
          <a:p>
            <a:pPr marL="571500" indent="-571500">
              <a:buAutoNum type="romanLcParenBoth"/>
            </a:pPr>
            <a:r>
              <a:rPr lang="fr-FR" dirty="0" smtClean="0">
                <a:solidFill>
                  <a:srgbClr val="C00000"/>
                </a:solidFill>
              </a:rPr>
              <a:t>l’ADN </a:t>
            </a:r>
            <a:r>
              <a:rPr lang="fr-FR" dirty="0">
                <a:solidFill>
                  <a:srgbClr val="C00000"/>
                </a:solidFill>
              </a:rPr>
              <a:t>polymérase III </a:t>
            </a:r>
            <a:r>
              <a:rPr lang="fr-FR" dirty="0"/>
              <a:t>possédant les </a:t>
            </a:r>
            <a:r>
              <a:rPr lang="fr-FR" dirty="0" smtClean="0"/>
              <a:t>activités polymérase </a:t>
            </a:r>
            <a:r>
              <a:rPr lang="fr-FR" dirty="0"/>
              <a:t>(sous-unité α) et </a:t>
            </a:r>
            <a:r>
              <a:rPr lang="fr-FR" dirty="0" err="1"/>
              <a:t>exonucléase</a:t>
            </a:r>
            <a:r>
              <a:rPr lang="fr-FR" dirty="0"/>
              <a:t> (sous-unité ε), </a:t>
            </a:r>
            <a:endParaRPr lang="fr-FR" dirty="0" smtClean="0"/>
          </a:p>
          <a:p>
            <a:pPr marL="571500" indent="-571500">
              <a:buAutoNum type="romanLcParenBoth"/>
            </a:pPr>
            <a:r>
              <a:rPr lang="fr-FR" dirty="0" smtClean="0">
                <a:solidFill>
                  <a:srgbClr val="C00000"/>
                </a:solidFill>
              </a:rPr>
              <a:t>le </a:t>
            </a:r>
            <a:r>
              <a:rPr lang="fr-FR" dirty="0">
                <a:solidFill>
                  <a:srgbClr val="C00000"/>
                </a:solidFill>
              </a:rPr>
              <a:t>facteur de </a:t>
            </a:r>
            <a:r>
              <a:rPr lang="fr-FR" dirty="0" err="1">
                <a:solidFill>
                  <a:srgbClr val="C00000"/>
                </a:solidFill>
              </a:rPr>
              <a:t>processivité</a:t>
            </a:r>
            <a:r>
              <a:rPr lang="fr-FR" dirty="0">
                <a:solidFill>
                  <a:srgbClr val="C00000"/>
                </a:solidFill>
              </a:rPr>
              <a:t> </a:t>
            </a:r>
            <a:r>
              <a:rPr lang="fr-FR" dirty="0" smtClean="0"/>
              <a:t>β (</a:t>
            </a:r>
            <a:r>
              <a:rPr lang="fr-FR" dirty="0" err="1" smtClean="0"/>
              <a:t>empeche</a:t>
            </a:r>
            <a:r>
              <a:rPr lang="fr-FR" dirty="0" smtClean="0"/>
              <a:t> l’</a:t>
            </a:r>
            <a:r>
              <a:rPr lang="fr-FR" dirty="0" err="1" smtClean="0"/>
              <a:t>ADNpoly</a:t>
            </a:r>
            <a:r>
              <a:rPr lang="fr-FR" dirty="0" smtClean="0"/>
              <a:t> de se dissocier)</a:t>
            </a:r>
          </a:p>
          <a:p>
            <a:pPr marL="571500" indent="-571500">
              <a:buAutoNum type="romanLcParenBoth"/>
            </a:pPr>
            <a:r>
              <a:rPr lang="fr-FR" dirty="0" smtClean="0">
                <a:solidFill>
                  <a:srgbClr val="C00000"/>
                </a:solidFill>
              </a:rPr>
              <a:t>le complexe </a:t>
            </a:r>
            <a:r>
              <a:rPr lang="fr-FR" dirty="0" err="1" smtClean="0">
                <a:solidFill>
                  <a:srgbClr val="C00000"/>
                </a:solidFill>
              </a:rPr>
              <a:t>DnaX</a:t>
            </a:r>
            <a:r>
              <a:rPr lang="fr-FR" dirty="0" smtClean="0">
                <a:solidFill>
                  <a:srgbClr val="C00000"/>
                </a:solidFill>
              </a:rPr>
              <a:t> </a:t>
            </a:r>
            <a:r>
              <a:rPr lang="fr-FR" dirty="0"/>
              <a:t>(sous-unités τ, γ, δ, δ’, χ et ψ), assurant le chargement du facteur de </a:t>
            </a:r>
            <a:r>
              <a:rPr lang="fr-FR" dirty="0" err="1"/>
              <a:t>processivité</a:t>
            </a:r>
            <a:r>
              <a:rPr lang="fr-FR" dirty="0"/>
              <a:t> de manière </a:t>
            </a:r>
            <a:r>
              <a:rPr lang="fr-FR" dirty="0" smtClean="0"/>
              <a:t>ATP dépendante</a:t>
            </a:r>
            <a:endParaRPr lang="fr-FR" dirty="0"/>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15</a:t>
            </a:fld>
            <a:endParaRPr lang="fr-FR"/>
          </a:p>
        </p:txBody>
      </p:sp>
    </p:spTree>
    <p:extLst>
      <p:ext uri="{BB962C8B-B14F-4D97-AF65-F5344CB8AC3E}">
        <p14:creationId xmlns:p14="http://schemas.microsoft.com/office/powerpoint/2010/main" val="3025971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stretch>
            <a:fillRect/>
          </a:stretch>
        </p:blipFill>
        <p:spPr>
          <a:xfrm>
            <a:off x="630298" y="1600200"/>
            <a:ext cx="7883404" cy="4525963"/>
          </a:xfrm>
          <a:prstGeom prst="rect">
            <a:avLst/>
          </a:prstGeom>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16</a:t>
            </a:fld>
            <a:endParaRPr lang="fr-FR"/>
          </a:p>
        </p:txBody>
      </p:sp>
    </p:spTree>
    <p:extLst>
      <p:ext uri="{BB962C8B-B14F-4D97-AF65-F5344CB8AC3E}">
        <p14:creationId xmlns:p14="http://schemas.microsoft.com/office/powerpoint/2010/main" val="1523357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idx="1"/>
          </p:nvPr>
        </p:nvPicPr>
        <p:blipFill>
          <a:blip r:embed="rId2"/>
          <a:srcRect/>
          <a:stretch>
            <a:fillRect/>
          </a:stretch>
        </p:blipFill>
        <p:spPr bwMode="auto">
          <a:xfrm>
            <a:off x="1368597" y="1600200"/>
            <a:ext cx="6406805"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latin typeface="Arial Narrow" panose="020B0606020202030204" pitchFamily="34" charset="0"/>
              </a:rPr>
              <a:t>Phase d’initiation </a:t>
            </a:r>
            <a:endParaRPr lang="fr-FR" dirty="0">
              <a:solidFill>
                <a:srgbClr val="C00000"/>
              </a:solidFill>
              <a:latin typeface="Arial Narrow" panose="020B0606020202030204" pitchFamily="34" charset="0"/>
            </a:endParaRPr>
          </a:p>
        </p:txBody>
      </p:sp>
      <p:sp>
        <p:nvSpPr>
          <p:cNvPr id="3" name="Espace réservé du contenu 2"/>
          <p:cNvSpPr>
            <a:spLocks noGrp="1"/>
          </p:cNvSpPr>
          <p:nvPr>
            <p:ph idx="1"/>
          </p:nvPr>
        </p:nvSpPr>
        <p:spPr>
          <a:xfrm>
            <a:off x="323528" y="1268760"/>
            <a:ext cx="8712968" cy="4708525"/>
          </a:xfrm>
        </p:spPr>
        <p:txBody>
          <a:bodyPr>
            <a:noAutofit/>
          </a:bodyPr>
          <a:lstStyle/>
          <a:p>
            <a:pPr marL="0" indent="0" algn="just">
              <a:buNone/>
            </a:pPr>
            <a:r>
              <a:rPr lang="fr-FR" sz="2800" dirty="0">
                <a:latin typeface="Arial Narrow" panose="020B0606020202030204" pitchFamily="34" charset="0"/>
              </a:rPr>
              <a:t>La réplication de l’ADN de E. coli est </a:t>
            </a:r>
            <a:r>
              <a:rPr lang="fr-FR" sz="2800" dirty="0">
                <a:solidFill>
                  <a:srgbClr val="C00000"/>
                </a:solidFill>
                <a:latin typeface="Arial Narrow" panose="020B0606020202030204" pitchFamily="34" charset="0"/>
              </a:rPr>
              <a:t>initiée par la fixation </a:t>
            </a:r>
            <a:r>
              <a:rPr lang="fr-FR" sz="2800" dirty="0">
                <a:latin typeface="Arial Narrow" panose="020B0606020202030204" pitchFamily="34" charset="0"/>
              </a:rPr>
              <a:t>du facteur </a:t>
            </a:r>
            <a:r>
              <a:rPr lang="fr-FR" sz="2800" dirty="0" err="1">
                <a:solidFill>
                  <a:srgbClr val="00B0F0"/>
                </a:solidFill>
                <a:latin typeface="Arial Narrow" panose="020B0606020202030204" pitchFamily="34" charset="0"/>
              </a:rPr>
              <a:t>DnaA</a:t>
            </a:r>
            <a:r>
              <a:rPr lang="fr-FR" sz="2800" dirty="0">
                <a:solidFill>
                  <a:srgbClr val="00B0F0"/>
                </a:solidFill>
                <a:latin typeface="Arial Narrow" panose="020B0606020202030204" pitchFamily="34" charset="0"/>
              </a:rPr>
              <a:t> </a:t>
            </a:r>
            <a:r>
              <a:rPr lang="fr-FR" sz="2800" dirty="0">
                <a:latin typeface="Arial Narrow" panose="020B0606020202030204" pitchFamily="34" charset="0"/>
              </a:rPr>
              <a:t>au niveau de </a:t>
            </a:r>
            <a:r>
              <a:rPr lang="fr-FR" sz="2800" dirty="0" smtClean="0">
                <a:latin typeface="Arial Narrow" panose="020B0606020202030204" pitchFamily="34" charset="0"/>
              </a:rPr>
              <a:t>séquences spécifiques </a:t>
            </a:r>
            <a:r>
              <a:rPr lang="fr-FR" sz="2800" dirty="0">
                <a:latin typeface="Arial Narrow" panose="020B0606020202030204" pitchFamily="34" charset="0"/>
              </a:rPr>
              <a:t>(</a:t>
            </a:r>
            <a:r>
              <a:rPr lang="fr-FR" sz="2800" dirty="0" err="1">
                <a:latin typeface="Arial Narrow" panose="020B0606020202030204" pitchFamily="34" charset="0"/>
              </a:rPr>
              <a:t>DnaA</a:t>
            </a:r>
            <a:r>
              <a:rPr lang="fr-FR" sz="2800" dirty="0">
                <a:latin typeface="Arial Narrow" panose="020B0606020202030204" pitchFamily="34" charset="0"/>
              </a:rPr>
              <a:t> boxes) présentent au niveau de </a:t>
            </a:r>
            <a:r>
              <a:rPr lang="fr-FR" sz="2800" dirty="0">
                <a:solidFill>
                  <a:srgbClr val="C00000"/>
                </a:solidFill>
                <a:latin typeface="Arial Narrow" panose="020B0606020202030204" pitchFamily="34" charset="0"/>
              </a:rPr>
              <a:t>l’origine </a:t>
            </a:r>
            <a:r>
              <a:rPr lang="fr-FR" sz="2800" dirty="0" err="1" smtClean="0">
                <a:solidFill>
                  <a:srgbClr val="C00000"/>
                </a:solidFill>
                <a:latin typeface="Arial Narrow" panose="020B0606020202030204" pitchFamily="34" charset="0"/>
              </a:rPr>
              <a:t>oriC</a:t>
            </a:r>
            <a:r>
              <a:rPr lang="fr-FR" sz="2800" dirty="0" smtClean="0">
                <a:solidFill>
                  <a:srgbClr val="C00000"/>
                </a:solidFill>
                <a:latin typeface="Arial Narrow" panose="020B0606020202030204" pitchFamily="34" charset="0"/>
              </a:rPr>
              <a:t> </a:t>
            </a:r>
            <a:r>
              <a:rPr lang="fr-FR" sz="2800" dirty="0" smtClean="0">
                <a:latin typeface="Arial Narrow" panose="020B0606020202030204" pitchFamily="34" charset="0"/>
              </a:rPr>
              <a:t>. </a:t>
            </a:r>
            <a:r>
              <a:rPr lang="fr-FR" sz="2800" dirty="0">
                <a:latin typeface="Arial Narrow" panose="020B0606020202030204" pitchFamily="34" charset="0"/>
              </a:rPr>
              <a:t>Ces séquences </a:t>
            </a:r>
            <a:r>
              <a:rPr lang="fr-FR" sz="2800" dirty="0" smtClean="0">
                <a:solidFill>
                  <a:srgbClr val="C00000"/>
                </a:solidFill>
                <a:latin typeface="Arial Narrow" panose="020B0606020202030204" pitchFamily="34" charset="0"/>
              </a:rPr>
              <a:t>riches en </a:t>
            </a:r>
            <a:r>
              <a:rPr lang="fr-FR" sz="2800" dirty="0">
                <a:solidFill>
                  <a:srgbClr val="C00000"/>
                </a:solidFill>
                <a:latin typeface="Arial Narrow" panose="020B0606020202030204" pitchFamily="34" charset="0"/>
              </a:rPr>
              <a:t>AT</a:t>
            </a:r>
            <a:r>
              <a:rPr lang="fr-FR" sz="2800" dirty="0">
                <a:latin typeface="Arial Narrow" panose="020B0606020202030204" pitchFamily="34" charset="0"/>
              </a:rPr>
              <a:t> sont ouvertes par le facteur </a:t>
            </a:r>
            <a:r>
              <a:rPr lang="fr-FR" sz="2800" dirty="0" err="1">
                <a:solidFill>
                  <a:srgbClr val="00B0F0"/>
                </a:solidFill>
                <a:latin typeface="Arial Narrow" panose="020B0606020202030204" pitchFamily="34" charset="0"/>
              </a:rPr>
              <a:t>DnaA</a:t>
            </a:r>
            <a:r>
              <a:rPr lang="fr-FR" sz="2800" dirty="0">
                <a:latin typeface="Arial Narrow" panose="020B0606020202030204" pitchFamily="34" charset="0"/>
              </a:rPr>
              <a:t>, permettant ainsi la fixation d’un complexe </a:t>
            </a:r>
            <a:r>
              <a:rPr lang="fr-FR" sz="2800" dirty="0" err="1">
                <a:solidFill>
                  <a:srgbClr val="00B0F0"/>
                </a:solidFill>
                <a:latin typeface="Arial Narrow" panose="020B0606020202030204" pitchFamily="34" charset="0"/>
              </a:rPr>
              <a:t>DnaB-DnaC</a:t>
            </a:r>
            <a:r>
              <a:rPr lang="fr-FR" sz="2800" dirty="0">
                <a:latin typeface="Arial Narrow" panose="020B0606020202030204" pitchFamily="34" charset="0"/>
              </a:rPr>
              <a:t> à </a:t>
            </a:r>
            <a:r>
              <a:rPr lang="fr-FR" sz="2800" dirty="0" smtClean="0">
                <a:latin typeface="Arial Narrow" panose="020B0606020202030204" pitchFamily="34" charset="0"/>
              </a:rPr>
              <a:t>chaque fourche </a:t>
            </a:r>
            <a:r>
              <a:rPr lang="fr-FR" sz="2800" dirty="0">
                <a:latin typeface="Arial Narrow" panose="020B0606020202030204" pitchFamily="34" charset="0"/>
              </a:rPr>
              <a:t>de réplication. </a:t>
            </a:r>
            <a:endParaRPr lang="fr-FR" sz="2800" dirty="0" smtClean="0">
              <a:latin typeface="Arial Narrow" panose="020B0606020202030204" pitchFamily="34" charset="0"/>
            </a:endParaRPr>
          </a:p>
          <a:p>
            <a:pPr marL="0" indent="0" algn="just">
              <a:buNone/>
            </a:pPr>
            <a:r>
              <a:rPr lang="fr-FR" sz="2800" dirty="0" smtClean="0">
                <a:latin typeface="Arial Narrow" panose="020B0606020202030204" pitchFamily="34" charset="0"/>
              </a:rPr>
              <a:t>Le </a:t>
            </a:r>
            <a:r>
              <a:rPr lang="fr-FR" sz="2800" dirty="0">
                <a:latin typeface="Arial Narrow" panose="020B0606020202030204" pitchFamily="34" charset="0"/>
              </a:rPr>
              <a:t>facteur </a:t>
            </a:r>
            <a:r>
              <a:rPr lang="fr-FR" sz="2800" dirty="0" err="1">
                <a:solidFill>
                  <a:srgbClr val="00B0F0"/>
                </a:solidFill>
                <a:latin typeface="Arial Narrow" panose="020B0606020202030204" pitchFamily="34" charset="0"/>
              </a:rPr>
              <a:t>DnaC</a:t>
            </a:r>
            <a:r>
              <a:rPr lang="fr-FR" sz="2800" dirty="0">
                <a:latin typeface="Arial Narrow" panose="020B0606020202030204" pitchFamily="34" charset="0"/>
              </a:rPr>
              <a:t> charge </a:t>
            </a:r>
            <a:r>
              <a:rPr lang="fr-FR" sz="2800" dirty="0">
                <a:solidFill>
                  <a:srgbClr val="00B0F0"/>
                </a:solidFill>
                <a:latin typeface="Arial Narrow" panose="020B0606020202030204" pitchFamily="34" charset="0"/>
              </a:rPr>
              <a:t>l’</a:t>
            </a:r>
            <a:r>
              <a:rPr lang="fr-FR" sz="2800" dirty="0" err="1">
                <a:solidFill>
                  <a:srgbClr val="00B0F0"/>
                </a:solidFill>
                <a:latin typeface="Arial Narrow" panose="020B0606020202030204" pitchFamily="34" charset="0"/>
              </a:rPr>
              <a:t>hélicase</a:t>
            </a:r>
            <a:r>
              <a:rPr lang="fr-FR" sz="2800" dirty="0">
                <a:solidFill>
                  <a:srgbClr val="00B0F0"/>
                </a:solidFill>
                <a:latin typeface="Arial Narrow" panose="020B0606020202030204" pitchFamily="34" charset="0"/>
              </a:rPr>
              <a:t> </a:t>
            </a:r>
            <a:r>
              <a:rPr lang="fr-FR" sz="2800" dirty="0" err="1">
                <a:solidFill>
                  <a:srgbClr val="00B0F0"/>
                </a:solidFill>
                <a:latin typeface="Arial Narrow" panose="020B0606020202030204" pitchFamily="34" charset="0"/>
              </a:rPr>
              <a:t>DnaB</a:t>
            </a:r>
            <a:r>
              <a:rPr lang="fr-FR" sz="2800" dirty="0">
                <a:latin typeface="Arial Narrow" panose="020B0606020202030204" pitchFamily="34" charset="0"/>
              </a:rPr>
              <a:t> de manière ATP dépendante sur </a:t>
            </a:r>
            <a:r>
              <a:rPr lang="fr-FR" sz="2800" dirty="0" smtClean="0">
                <a:latin typeface="Arial Narrow" panose="020B0606020202030204" pitchFamily="34" charset="0"/>
              </a:rPr>
              <a:t>l’ADN simple </a:t>
            </a:r>
            <a:r>
              <a:rPr lang="fr-FR" sz="2800" dirty="0">
                <a:latin typeface="Arial Narrow" panose="020B0606020202030204" pitchFamily="34" charset="0"/>
              </a:rPr>
              <a:t>brin stabilisé par le facteur </a:t>
            </a:r>
            <a:r>
              <a:rPr lang="fr-FR" sz="2800" dirty="0">
                <a:solidFill>
                  <a:srgbClr val="00B0F0"/>
                </a:solidFill>
                <a:latin typeface="Arial Narrow" panose="020B0606020202030204" pitchFamily="34" charset="0"/>
              </a:rPr>
              <a:t>SSB</a:t>
            </a:r>
            <a:r>
              <a:rPr lang="fr-FR" sz="2800" dirty="0">
                <a:latin typeface="Arial Narrow" panose="020B0606020202030204" pitchFamily="34" charset="0"/>
              </a:rPr>
              <a:t>, puis se dissocie du complexe, ce qui </a:t>
            </a:r>
            <a:r>
              <a:rPr lang="fr-FR" sz="2800" dirty="0">
                <a:solidFill>
                  <a:srgbClr val="C00000"/>
                </a:solidFill>
                <a:latin typeface="Arial Narrow" panose="020B0606020202030204" pitchFamily="34" charset="0"/>
              </a:rPr>
              <a:t>confère à </a:t>
            </a:r>
            <a:r>
              <a:rPr lang="fr-FR" sz="2800" dirty="0" err="1">
                <a:solidFill>
                  <a:srgbClr val="C00000"/>
                </a:solidFill>
                <a:latin typeface="Arial Narrow" panose="020B0606020202030204" pitchFamily="34" charset="0"/>
              </a:rPr>
              <a:t>DnaB</a:t>
            </a:r>
            <a:r>
              <a:rPr lang="fr-FR" sz="2800" dirty="0">
                <a:solidFill>
                  <a:srgbClr val="C00000"/>
                </a:solidFill>
                <a:latin typeface="Arial Narrow" panose="020B0606020202030204" pitchFamily="34" charset="0"/>
              </a:rPr>
              <a:t> son activité</a:t>
            </a:r>
          </a:p>
          <a:p>
            <a:pPr marL="0" indent="0" algn="just">
              <a:buNone/>
            </a:pPr>
            <a:r>
              <a:rPr lang="fr-FR" sz="2800" dirty="0" err="1">
                <a:solidFill>
                  <a:srgbClr val="C00000"/>
                </a:solidFill>
                <a:latin typeface="Arial Narrow" panose="020B0606020202030204" pitchFamily="34" charset="0"/>
              </a:rPr>
              <a:t>hélicase</a:t>
            </a:r>
            <a:r>
              <a:rPr lang="fr-FR" sz="2800" dirty="0">
                <a:latin typeface="Arial Narrow" panose="020B0606020202030204" pitchFamily="34" charset="0"/>
              </a:rPr>
              <a:t> </a:t>
            </a:r>
            <a:r>
              <a:rPr lang="fr-FR" sz="2800" dirty="0" smtClean="0">
                <a:latin typeface="Arial Narrow" panose="020B0606020202030204" pitchFamily="34" charset="0"/>
              </a:rPr>
              <a:t>. </a:t>
            </a:r>
          </a:p>
          <a:p>
            <a:pPr marL="0" indent="0" algn="just">
              <a:buNone/>
            </a:pPr>
            <a:r>
              <a:rPr lang="fr-FR" sz="2800" dirty="0" smtClean="0">
                <a:latin typeface="Arial Narrow" panose="020B0606020202030204" pitchFamily="34" charset="0"/>
              </a:rPr>
              <a:t>La </a:t>
            </a:r>
            <a:r>
              <a:rPr lang="fr-FR" sz="2800" dirty="0" err="1">
                <a:solidFill>
                  <a:srgbClr val="00B0F0"/>
                </a:solidFill>
                <a:latin typeface="Arial Narrow" panose="020B0606020202030204" pitchFamily="34" charset="0"/>
              </a:rPr>
              <a:t>primase</a:t>
            </a:r>
            <a:r>
              <a:rPr lang="fr-FR" sz="2800" dirty="0">
                <a:latin typeface="Arial Narrow" panose="020B0606020202030204" pitchFamily="34" charset="0"/>
              </a:rPr>
              <a:t> </a:t>
            </a:r>
            <a:r>
              <a:rPr lang="fr-FR" sz="2800" dirty="0" err="1">
                <a:solidFill>
                  <a:srgbClr val="00B0F0"/>
                </a:solidFill>
                <a:latin typeface="Arial Narrow" panose="020B0606020202030204" pitchFamily="34" charset="0"/>
              </a:rPr>
              <a:t>DnaG</a:t>
            </a:r>
            <a:r>
              <a:rPr lang="fr-FR" sz="2800" dirty="0">
                <a:latin typeface="Arial Narrow" panose="020B0606020202030204" pitchFamily="34" charset="0"/>
              </a:rPr>
              <a:t>, interagissant avec l’</a:t>
            </a:r>
            <a:r>
              <a:rPr lang="fr-FR" sz="2800" dirty="0" err="1">
                <a:latin typeface="Arial Narrow" panose="020B0606020202030204" pitchFamily="34" charset="0"/>
              </a:rPr>
              <a:t>hélicase</a:t>
            </a:r>
            <a:r>
              <a:rPr lang="fr-FR" sz="2800" dirty="0">
                <a:latin typeface="Arial Narrow" panose="020B0606020202030204" pitchFamily="34" charset="0"/>
              </a:rPr>
              <a:t>, synthétise </a:t>
            </a:r>
            <a:r>
              <a:rPr lang="fr-FR" sz="2800" dirty="0">
                <a:solidFill>
                  <a:srgbClr val="C00000"/>
                </a:solidFill>
                <a:latin typeface="Arial Narrow" panose="020B0606020202030204" pitchFamily="34" charset="0"/>
              </a:rPr>
              <a:t>une amorce </a:t>
            </a:r>
            <a:r>
              <a:rPr lang="fr-FR" sz="2800" dirty="0" smtClean="0">
                <a:solidFill>
                  <a:srgbClr val="C00000"/>
                </a:solidFill>
                <a:latin typeface="Arial Narrow" panose="020B0606020202030204" pitchFamily="34" charset="0"/>
              </a:rPr>
              <a:t>ARN </a:t>
            </a:r>
            <a:r>
              <a:rPr lang="fr-FR" sz="2800" dirty="0" smtClean="0">
                <a:latin typeface="Arial Narrow" panose="020B0606020202030204" pitchFamily="34" charset="0"/>
              </a:rPr>
              <a:t>sur </a:t>
            </a:r>
            <a:r>
              <a:rPr lang="fr-FR" sz="2800" dirty="0">
                <a:latin typeface="Arial Narrow" panose="020B0606020202030204" pitchFamily="34" charset="0"/>
              </a:rPr>
              <a:t>chaque brin, avant le recrutement de l’holoenzyme III pour la synthèse des brins </a:t>
            </a:r>
            <a:r>
              <a:rPr lang="fr-FR" sz="2800" dirty="0" smtClean="0">
                <a:latin typeface="Arial Narrow" panose="020B0606020202030204" pitchFamily="34" charset="0"/>
              </a:rPr>
              <a:t>complémentaires. </a:t>
            </a: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18</a:t>
            </a:fld>
            <a:endParaRPr lang="fr-FR"/>
          </a:p>
        </p:txBody>
      </p:sp>
    </p:spTree>
    <p:extLst>
      <p:ext uri="{BB962C8B-B14F-4D97-AF65-F5344CB8AC3E}">
        <p14:creationId xmlns:p14="http://schemas.microsoft.com/office/powerpoint/2010/main" val="218724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rotWithShape="1">
          <a:blip r:embed="rId2"/>
          <a:srcRect r="3975" b="36716"/>
          <a:stretch/>
        </p:blipFill>
        <p:spPr>
          <a:xfrm>
            <a:off x="143236" y="2198505"/>
            <a:ext cx="8677236" cy="2742663"/>
          </a:xfrm>
          <a:prstGeom prst="rect">
            <a:avLst/>
          </a:prstGeom>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19</a:t>
            </a:fld>
            <a:endParaRPr lang="fr-FR"/>
          </a:p>
        </p:txBody>
      </p:sp>
    </p:spTree>
    <p:extLst>
      <p:ext uri="{BB962C8B-B14F-4D97-AF65-F5344CB8AC3E}">
        <p14:creationId xmlns:p14="http://schemas.microsoft.com/office/powerpoint/2010/main" val="47337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3"/>
          <a:srcRect/>
          <a:stretch>
            <a:fillRect/>
          </a:stretch>
        </p:blipFill>
        <p:spPr bwMode="auto">
          <a:xfrm>
            <a:off x="1551756" y="1600200"/>
            <a:ext cx="6040488"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z="1600" b="1" smtClean="0">
                <a:solidFill>
                  <a:schemeClr val="tx1"/>
                </a:solidFill>
              </a:rPr>
              <a:pPr/>
              <a:t>2</a:t>
            </a:fld>
            <a:endParaRPr lang="fr-FR" sz="16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p:cNvPicPr>
            <a:picLocks noGrp="1" noChangeAspect="1" noChangeArrowheads="1"/>
          </p:cNvPicPr>
          <p:nvPr>
            <p:ph idx="1"/>
          </p:nvPr>
        </p:nvPicPr>
        <p:blipFill>
          <a:blip r:embed="rId2"/>
          <a:srcRect/>
          <a:stretch>
            <a:fillRect/>
          </a:stretch>
        </p:blipFill>
        <p:spPr bwMode="auto">
          <a:xfrm>
            <a:off x="1368597" y="1600200"/>
            <a:ext cx="6406805"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p:cNvPicPr>
            <a:picLocks noGrp="1" noChangeAspect="1" noChangeArrowheads="1"/>
          </p:cNvPicPr>
          <p:nvPr>
            <p:ph idx="1"/>
          </p:nvPr>
        </p:nvPicPr>
        <p:blipFill>
          <a:blip r:embed="rId2"/>
          <a:srcRect/>
          <a:stretch>
            <a:fillRect/>
          </a:stretch>
        </p:blipFill>
        <p:spPr bwMode="auto">
          <a:xfrm>
            <a:off x="1368597" y="1600200"/>
            <a:ext cx="6406805"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1266" name="Picture 2"/>
          <p:cNvPicPr>
            <a:picLocks noGrp="1" noChangeAspect="1" noChangeArrowheads="1"/>
          </p:cNvPicPr>
          <p:nvPr>
            <p:ph idx="1"/>
          </p:nvPr>
        </p:nvPicPr>
        <p:blipFill>
          <a:blip r:embed="rId2"/>
          <a:srcRect/>
          <a:stretch>
            <a:fillRect/>
          </a:stretch>
        </p:blipFill>
        <p:spPr bwMode="auto">
          <a:xfrm>
            <a:off x="1368597" y="1600200"/>
            <a:ext cx="6406805"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3314" name="Picture 2"/>
          <p:cNvPicPr>
            <a:picLocks noGrp="1" noChangeAspect="1" noChangeArrowheads="1"/>
          </p:cNvPicPr>
          <p:nvPr>
            <p:ph idx="1"/>
          </p:nvPr>
        </p:nvPicPr>
        <p:blipFill>
          <a:blip r:embed="rId2"/>
          <a:srcRect/>
          <a:stretch>
            <a:fillRect/>
          </a:stretch>
        </p:blipFill>
        <p:spPr bwMode="auto">
          <a:xfrm>
            <a:off x="1368597" y="1600200"/>
            <a:ext cx="6406805"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p:cNvPicPr>
            <a:picLocks noGrp="1" noChangeAspect="1" noChangeArrowheads="1"/>
          </p:cNvPicPr>
          <p:nvPr>
            <p:ph idx="1"/>
          </p:nvPr>
        </p:nvPicPr>
        <p:blipFill>
          <a:blip r:embed="rId2"/>
          <a:srcRect/>
          <a:stretch>
            <a:fillRect/>
          </a:stretch>
        </p:blipFill>
        <p:spPr bwMode="auto">
          <a:xfrm>
            <a:off x="1368597" y="1600200"/>
            <a:ext cx="6406805"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a:solidFill>
                  <a:srgbClr val="FF0000"/>
                </a:solidFill>
              </a:rPr>
              <a:t>Au niveau du brin matrice </a:t>
            </a:r>
            <a:r>
              <a:rPr lang="fr-FR" dirty="0" smtClean="0">
                <a:solidFill>
                  <a:srgbClr val="FF0000"/>
                </a:solidFill>
              </a:rPr>
              <a:t>3’vers </a:t>
            </a:r>
            <a:r>
              <a:rPr lang="fr-FR" dirty="0">
                <a:solidFill>
                  <a:srgbClr val="FF0000"/>
                </a:solidFill>
              </a:rPr>
              <a:t>5’ </a:t>
            </a:r>
            <a:r>
              <a:rPr lang="fr-FR" dirty="0"/>
              <a:t>la synthèse du nouveau brin est </a:t>
            </a:r>
            <a:r>
              <a:rPr lang="fr-FR" dirty="0" smtClean="0"/>
              <a:t>continue (</a:t>
            </a:r>
            <a:r>
              <a:rPr lang="fr-FR" dirty="0">
                <a:solidFill>
                  <a:srgbClr val="00B0F0"/>
                </a:solidFill>
              </a:rPr>
              <a:t>sens de la fourche </a:t>
            </a:r>
            <a:r>
              <a:rPr lang="fr-FR" dirty="0" smtClean="0">
                <a:solidFill>
                  <a:srgbClr val="00B0F0"/>
                </a:solidFill>
              </a:rPr>
              <a:t>de réplication</a:t>
            </a:r>
            <a:r>
              <a:rPr lang="fr-FR" dirty="0" smtClean="0"/>
              <a:t>) </a:t>
            </a:r>
            <a:r>
              <a:rPr lang="fr-FR" dirty="0"/>
              <a:t>, il s’agit </a:t>
            </a:r>
            <a:r>
              <a:rPr lang="fr-FR" dirty="0" smtClean="0"/>
              <a:t>du brin </a:t>
            </a:r>
            <a:r>
              <a:rPr lang="fr-FR" dirty="0"/>
              <a:t>avancé ou précoce</a:t>
            </a:r>
          </a:p>
          <a:p>
            <a:r>
              <a:rPr lang="fr-FR" dirty="0">
                <a:solidFill>
                  <a:srgbClr val="FF0000"/>
                </a:solidFill>
              </a:rPr>
              <a:t>Au niveau du brin matrice 5’ vers3’</a:t>
            </a:r>
            <a:r>
              <a:rPr lang="fr-FR" dirty="0"/>
              <a:t>La synthèse du brin retardé s’effectue dans le sens opposé à la fourche de </a:t>
            </a:r>
            <a:r>
              <a:rPr lang="fr-FR" dirty="0" smtClean="0"/>
              <a:t>réplication sous </a:t>
            </a:r>
            <a:r>
              <a:rPr lang="fr-FR" dirty="0"/>
              <a:t>forme de fragment d’OKAZAKI (1000 à 2000 pdb).</a:t>
            </a: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25</a:t>
            </a:fld>
            <a:endParaRPr lang="fr-FR"/>
          </a:p>
        </p:txBody>
      </p:sp>
    </p:spTree>
    <p:extLst>
      <p:ext uri="{BB962C8B-B14F-4D97-AF65-F5344CB8AC3E}">
        <p14:creationId xmlns:p14="http://schemas.microsoft.com/office/powerpoint/2010/main" val="30429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26</a:t>
            </a:fld>
            <a:endParaRPr lang="fr-FR"/>
          </a:p>
        </p:txBody>
      </p:sp>
    </p:spTree>
    <p:extLst>
      <p:ext uri="{BB962C8B-B14F-4D97-AF65-F5344CB8AC3E}">
        <p14:creationId xmlns:p14="http://schemas.microsoft.com/office/powerpoint/2010/main" val="265048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C00000"/>
                </a:solidFill>
                <a:latin typeface="Arial Narrow" panose="020B0606020202030204" pitchFamily="34" charset="0"/>
              </a:rPr>
              <a:t>élongation des nouvelles chaînes d’ADN  </a:t>
            </a:r>
            <a:br>
              <a:rPr lang="fr-FR" dirty="0">
                <a:solidFill>
                  <a:srgbClr val="C00000"/>
                </a:solidFill>
                <a:latin typeface="Arial Narrow" panose="020B0606020202030204" pitchFamily="34" charset="0"/>
              </a:rPr>
            </a:br>
            <a:endParaRPr lang="fr-FR" dirty="0">
              <a:solidFill>
                <a:srgbClr val="C00000"/>
              </a:solidFill>
              <a:latin typeface="Arial Narrow" panose="020B0606020202030204" pitchFamily="34" charset="0"/>
            </a:endParaRPr>
          </a:p>
        </p:txBody>
      </p:sp>
      <p:sp>
        <p:nvSpPr>
          <p:cNvPr id="3" name="Espace réservé du contenu 2"/>
          <p:cNvSpPr>
            <a:spLocks noGrp="1"/>
          </p:cNvSpPr>
          <p:nvPr>
            <p:ph idx="1"/>
          </p:nvPr>
        </p:nvSpPr>
        <p:spPr>
          <a:xfrm>
            <a:off x="457200" y="980728"/>
            <a:ext cx="8229600" cy="4525963"/>
          </a:xfrm>
        </p:spPr>
        <p:txBody>
          <a:bodyPr>
            <a:normAutofit fontScale="70000" lnSpcReduction="20000"/>
          </a:bodyPr>
          <a:lstStyle/>
          <a:p>
            <a:pPr marL="0" indent="0" algn="just">
              <a:buNone/>
            </a:pPr>
            <a:r>
              <a:rPr lang="fr-FR" dirty="0" smtClean="0"/>
              <a:t>La </a:t>
            </a:r>
            <a:r>
              <a:rPr lang="fr-FR" dirty="0"/>
              <a:t>réplication commence au milieu de l’œil de réplication, qui est divisé en deux fourches de réplications. </a:t>
            </a:r>
          </a:p>
          <a:p>
            <a:pPr algn="just">
              <a:buFont typeface="Wingdings" panose="05000000000000000000" pitchFamily="2" charset="2"/>
              <a:buChar char="Ø"/>
            </a:pPr>
            <a:r>
              <a:rPr lang="fr-FR" dirty="0" smtClean="0">
                <a:solidFill>
                  <a:srgbClr val="00B0F0"/>
                </a:solidFill>
              </a:rPr>
              <a:t>L’ARN </a:t>
            </a:r>
            <a:r>
              <a:rPr lang="fr-FR" dirty="0">
                <a:solidFill>
                  <a:srgbClr val="00B0F0"/>
                </a:solidFill>
              </a:rPr>
              <a:t>Polymérase </a:t>
            </a:r>
            <a:r>
              <a:rPr lang="fr-FR" dirty="0"/>
              <a:t>va synthétiser une amorce d’ARN dans le sens </a:t>
            </a:r>
            <a:r>
              <a:rPr lang="fr-FR" dirty="0" smtClean="0"/>
              <a:t>5’-</a:t>
            </a:r>
            <a:r>
              <a:rPr lang="fr-FR" dirty="0"/>
              <a:t>3</a:t>
            </a:r>
            <a:r>
              <a:rPr lang="fr-FR" dirty="0" smtClean="0"/>
              <a:t>’ </a:t>
            </a:r>
            <a:r>
              <a:rPr lang="fr-FR" dirty="0"/>
              <a:t>permettant à l’ADN Polymérase III de se fixer et de répliquer le brin. </a:t>
            </a:r>
            <a:endParaRPr lang="fr-FR" dirty="0" smtClean="0"/>
          </a:p>
          <a:p>
            <a:pPr algn="just">
              <a:buFont typeface="Wingdings" panose="05000000000000000000" pitchFamily="2" charset="2"/>
              <a:buChar char="Ø"/>
            </a:pPr>
            <a:r>
              <a:rPr lang="fr-FR" dirty="0" smtClean="0">
                <a:solidFill>
                  <a:srgbClr val="00B0F0"/>
                </a:solidFill>
              </a:rPr>
              <a:t>L’ADN </a:t>
            </a:r>
            <a:r>
              <a:rPr lang="fr-FR" dirty="0">
                <a:solidFill>
                  <a:srgbClr val="00B0F0"/>
                </a:solidFill>
              </a:rPr>
              <a:t>Polymérase III </a:t>
            </a:r>
            <a:r>
              <a:rPr lang="fr-FR" dirty="0"/>
              <a:t>se fixe après l’amorce d’ARN et réplique le brin par petits fragments : ce sont les fragments d’Okazaki. </a:t>
            </a:r>
            <a:endParaRPr lang="fr-FR" dirty="0" smtClean="0"/>
          </a:p>
          <a:p>
            <a:pPr algn="just">
              <a:buFont typeface="Wingdings" panose="05000000000000000000" pitchFamily="2" charset="2"/>
              <a:buChar char="Ø"/>
            </a:pPr>
            <a:r>
              <a:rPr lang="fr-FR" dirty="0" smtClean="0">
                <a:solidFill>
                  <a:srgbClr val="00B0F0"/>
                </a:solidFill>
              </a:rPr>
              <a:t>L’ADN </a:t>
            </a:r>
            <a:r>
              <a:rPr lang="fr-FR" dirty="0">
                <a:solidFill>
                  <a:srgbClr val="00B0F0"/>
                </a:solidFill>
              </a:rPr>
              <a:t>Polymérase I </a:t>
            </a:r>
            <a:r>
              <a:rPr lang="fr-FR" dirty="0"/>
              <a:t>élimine l’amorce d’ARN et le remplace par de l’ADN. l'ADN poly à une activité </a:t>
            </a:r>
            <a:r>
              <a:rPr lang="fr-FR" dirty="0" err="1" smtClean="0"/>
              <a:t>exonucléasique</a:t>
            </a:r>
            <a:r>
              <a:rPr lang="fr-FR" dirty="0"/>
              <a:t> </a:t>
            </a:r>
            <a:r>
              <a:rPr lang="fr-FR" dirty="0" smtClean="0"/>
              <a:t>5‘-3’ </a:t>
            </a:r>
            <a:r>
              <a:rPr lang="fr-FR" dirty="0"/>
              <a:t>qui sert à hydrolyser les amorces et une activité </a:t>
            </a:r>
            <a:r>
              <a:rPr lang="fr-FR" dirty="0" err="1"/>
              <a:t>polymérasique</a:t>
            </a:r>
            <a:r>
              <a:rPr lang="fr-FR" dirty="0"/>
              <a:t> </a:t>
            </a:r>
            <a:r>
              <a:rPr lang="fr-FR" dirty="0" smtClean="0"/>
              <a:t>5'-</a:t>
            </a:r>
            <a:r>
              <a:rPr lang="fr-FR" dirty="0"/>
              <a:t>3</a:t>
            </a:r>
            <a:r>
              <a:rPr lang="fr-FR" dirty="0" smtClean="0"/>
              <a:t>' </a:t>
            </a:r>
            <a:r>
              <a:rPr lang="fr-FR" dirty="0"/>
              <a:t>ajouté des </a:t>
            </a:r>
            <a:r>
              <a:rPr lang="fr-FR" dirty="0" err="1"/>
              <a:t>dNTP</a:t>
            </a:r>
            <a:r>
              <a:rPr lang="fr-FR" dirty="0"/>
              <a:t> en du fragment d'ADN </a:t>
            </a:r>
            <a:r>
              <a:rPr lang="fr-FR" dirty="0" smtClean="0"/>
              <a:t>précédent.</a:t>
            </a:r>
          </a:p>
          <a:p>
            <a:pPr algn="just">
              <a:buFont typeface="Wingdings" panose="05000000000000000000" pitchFamily="2" charset="2"/>
              <a:buChar char="Ø"/>
            </a:pPr>
            <a:r>
              <a:rPr lang="fr-FR" dirty="0" smtClean="0">
                <a:solidFill>
                  <a:srgbClr val="00B0F0"/>
                </a:solidFill>
              </a:rPr>
              <a:t>L’ADN Ligase </a:t>
            </a:r>
            <a:r>
              <a:rPr lang="fr-FR" dirty="0" smtClean="0"/>
              <a:t>Est </a:t>
            </a:r>
            <a:r>
              <a:rPr lang="fr-FR" dirty="0"/>
              <a:t>de catalyser la formation des liaisons </a:t>
            </a:r>
            <a:r>
              <a:rPr lang="fr-FR" dirty="0" err="1"/>
              <a:t>phosphodiester</a:t>
            </a:r>
            <a:r>
              <a:rPr lang="fr-FR" dirty="0"/>
              <a:t> entre une extrémité </a:t>
            </a:r>
            <a:r>
              <a:rPr lang="fr-FR" dirty="0" smtClean="0"/>
              <a:t>3’OH d’un </a:t>
            </a:r>
            <a:r>
              <a:rPr lang="fr-FR" dirty="0"/>
              <a:t>brin d’ADN et le 5’P de l’autre brin</a:t>
            </a: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27</a:t>
            </a:fld>
            <a:endParaRPr lang="fr-FR"/>
          </a:p>
        </p:txBody>
      </p:sp>
    </p:spTree>
    <p:extLst>
      <p:ext uri="{BB962C8B-B14F-4D97-AF65-F5344CB8AC3E}">
        <p14:creationId xmlns:p14="http://schemas.microsoft.com/office/powerpoint/2010/main" val="2403804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7410" name="Picture 2"/>
          <p:cNvPicPr>
            <a:picLocks noChangeAspect="1" noChangeArrowheads="1"/>
          </p:cNvPicPr>
          <p:nvPr/>
        </p:nvPicPr>
        <p:blipFill>
          <a:blip r:embed="rId2"/>
          <a:srcRect/>
          <a:stretch>
            <a:fillRect/>
          </a:stretch>
        </p:blipFill>
        <p:spPr bwMode="auto">
          <a:xfrm>
            <a:off x="176213" y="1962150"/>
            <a:ext cx="8791575" cy="293370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1568BDDB-6DB3-4631-A546-A107698E7A2B}"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2290" name="Picture 2"/>
          <p:cNvPicPr>
            <a:picLocks noChangeAspect="1" noChangeArrowheads="1"/>
          </p:cNvPicPr>
          <p:nvPr/>
        </p:nvPicPr>
        <p:blipFill>
          <a:blip r:embed="rId2"/>
          <a:srcRect/>
          <a:stretch>
            <a:fillRect/>
          </a:stretch>
        </p:blipFill>
        <p:spPr bwMode="auto">
          <a:xfrm>
            <a:off x="1" y="252413"/>
            <a:ext cx="9144000" cy="6353175"/>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1568BDDB-6DB3-4631-A546-A107698E7A2B}"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buNone/>
            </a:pPr>
            <a:endParaRPr lang="fr-FR" dirty="0"/>
          </a:p>
        </p:txBody>
      </p:sp>
      <p:pic>
        <p:nvPicPr>
          <p:cNvPr id="62466" name="Picture 2" descr="La structure de l'ADN : une double hélic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ZoneTexte 4"/>
          <p:cNvSpPr txBox="1"/>
          <p:nvPr/>
        </p:nvSpPr>
        <p:spPr>
          <a:xfrm>
            <a:off x="500034" y="553123"/>
            <a:ext cx="8358246" cy="544764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Définition</a:t>
            </a:r>
            <a:r>
              <a:rPr lang="fr-FR" sz="3200" dirty="0" smtClean="0">
                <a:solidFill>
                  <a:srgbClr val="FF0000"/>
                </a:solidFill>
                <a:latin typeface="Times New Roman" pitchFamily="18" charset="0"/>
                <a:cs typeface="Times New Roman" pitchFamily="18" charset="0"/>
              </a:rPr>
              <a:t> :</a:t>
            </a:r>
          </a:p>
          <a:p>
            <a:pPr algn="just">
              <a:buFont typeface="Wingdings" pitchFamily="2" charset="2"/>
              <a:buChar char="Ø"/>
            </a:pPr>
            <a:r>
              <a:rPr lang="fr-FR" sz="2800" b="1" dirty="0" smtClean="0">
                <a:solidFill>
                  <a:srgbClr val="FFFF00"/>
                </a:solidFill>
                <a:latin typeface="Times New Roman" pitchFamily="18" charset="0"/>
                <a:cs typeface="Times New Roman" pitchFamily="18" charset="0"/>
              </a:rPr>
              <a:t> la réplication  de l’ADN est le processus par le quel une cellule double sa quantité de l’ADN avant de se diviser</a:t>
            </a:r>
          </a:p>
          <a:p>
            <a:pPr algn="just">
              <a:buFont typeface="Wingdings" pitchFamily="2" charset="2"/>
              <a:buChar char="Ø"/>
            </a:pPr>
            <a:endParaRPr lang="fr-FR" sz="2000" dirty="0" smtClean="0">
              <a:solidFill>
                <a:schemeClr val="bg1"/>
              </a:solidFill>
              <a:latin typeface="Times New Roman" pitchFamily="18" charset="0"/>
              <a:cs typeface="Times New Roman" pitchFamily="18" charset="0"/>
            </a:endParaRPr>
          </a:p>
          <a:p>
            <a:pPr algn="just">
              <a:buFont typeface="Wingdings" pitchFamily="2" charset="2"/>
              <a:buChar char="Ø"/>
            </a:pPr>
            <a:endParaRPr lang="fr-FR" sz="2000" dirty="0" smtClean="0">
              <a:solidFill>
                <a:schemeClr val="bg1"/>
              </a:solidFill>
              <a:latin typeface="Times New Roman" pitchFamily="18" charset="0"/>
              <a:cs typeface="Times New Roman" pitchFamily="18" charset="0"/>
            </a:endParaRPr>
          </a:p>
          <a:p>
            <a:pPr algn="just"/>
            <a:endParaRPr lang="fr-FR" sz="2000" dirty="0" smtClean="0">
              <a:solidFill>
                <a:schemeClr val="bg1"/>
              </a:solidFill>
              <a:latin typeface="Times New Roman" pitchFamily="18" charset="0"/>
              <a:cs typeface="Times New Roman" pitchFamily="18" charset="0"/>
            </a:endParaRPr>
          </a:p>
          <a:p>
            <a:pPr algn="just">
              <a:buFont typeface="Wingdings" pitchFamily="2" charset="2"/>
              <a:buChar char="Ø"/>
            </a:pPr>
            <a:endParaRPr lang="fr-FR" sz="2000" dirty="0" smtClean="0">
              <a:solidFill>
                <a:schemeClr val="bg1"/>
              </a:solidFill>
              <a:latin typeface="Times New Roman" pitchFamily="18" charset="0"/>
              <a:cs typeface="Times New Roman" pitchFamily="18" charset="0"/>
            </a:endParaRPr>
          </a:p>
          <a:p>
            <a:pPr algn="just">
              <a:buFont typeface="Wingdings" pitchFamily="2" charset="2"/>
              <a:buChar char="Ø"/>
            </a:pPr>
            <a:r>
              <a:rPr lang="fr-FR" sz="2800" b="1" dirty="0" smtClean="0">
                <a:solidFill>
                  <a:srgbClr val="FFFF00"/>
                </a:solidFill>
              </a:rPr>
              <a:t>  </a:t>
            </a:r>
            <a:r>
              <a:rPr lang="fr-FR" sz="2800" b="1" dirty="0" smtClean="0">
                <a:solidFill>
                  <a:srgbClr val="FFFF00"/>
                </a:solidFill>
                <a:latin typeface="Times New Roman" pitchFamily="18" charset="0"/>
                <a:cs typeface="Times New Roman" pitchFamily="18" charset="0"/>
              </a:rPr>
              <a:t>Synthèse de plusieurs molécules d’ADN à partir d’une molécule parentale initiale afin de transmettre à la descendance une information génétique conforme.</a:t>
            </a:r>
          </a:p>
          <a:p>
            <a:endParaRPr lang="fr-FR" sz="2000" b="1" dirty="0" smtClean="0"/>
          </a:p>
          <a:p>
            <a:r>
              <a:rPr lang="fr-FR" sz="2000" dirty="0" smtClean="0">
                <a:solidFill>
                  <a:schemeClr val="bg1"/>
                </a:solidFill>
                <a:latin typeface="Times New Roman" pitchFamily="18" charset="0"/>
                <a:cs typeface="Times New Roman" pitchFamily="18" charset="0"/>
              </a:rPr>
              <a:t>  </a:t>
            </a:r>
            <a:endParaRPr lang="fr-FR" sz="2000" dirty="0">
              <a:solidFill>
                <a:schemeClr val="bg1"/>
              </a:solidFill>
              <a:latin typeface="Times New Roman" pitchFamily="18" charset="0"/>
              <a:cs typeface="Times New Roman" pitchFamily="18" charset="0"/>
            </a:endParaRPr>
          </a:p>
        </p:txBody>
      </p:sp>
      <p:sp>
        <p:nvSpPr>
          <p:cNvPr id="6" name="Espace réservé du numéro de diapositive 5"/>
          <p:cNvSpPr>
            <a:spLocks noGrp="1"/>
          </p:cNvSpPr>
          <p:nvPr>
            <p:ph type="sldNum" sz="quarter" idx="12"/>
          </p:nvPr>
        </p:nvSpPr>
        <p:spPr/>
        <p:txBody>
          <a:bodyPr/>
          <a:lstStyle/>
          <a:p>
            <a:fld id="{1568BDDB-6DB3-4631-A546-A107698E7A2B}"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4338" name="Picture 2"/>
          <p:cNvPicPr>
            <a:picLocks noGrp="1" noChangeAspect="1" noChangeArrowheads="1"/>
          </p:cNvPicPr>
          <p:nvPr>
            <p:ph idx="1"/>
          </p:nvPr>
        </p:nvPicPr>
        <p:blipFill>
          <a:blip r:embed="rId2"/>
          <a:srcRect/>
          <a:stretch>
            <a:fillRect/>
          </a:stretch>
        </p:blipFill>
        <p:spPr bwMode="auto">
          <a:xfrm>
            <a:off x="1368597" y="1600200"/>
            <a:ext cx="6406805"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5362" name="Picture 2"/>
          <p:cNvPicPr>
            <a:picLocks noGrp="1" noChangeAspect="1" noChangeArrowheads="1"/>
          </p:cNvPicPr>
          <p:nvPr>
            <p:ph idx="1"/>
          </p:nvPr>
        </p:nvPicPr>
        <p:blipFill>
          <a:blip r:embed="rId2"/>
          <a:srcRect/>
          <a:stretch>
            <a:fillRect/>
          </a:stretch>
        </p:blipFill>
        <p:spPr bwMode="auto">
          <a:xfrm>
            <a:off x="1368597" y="1600200"/>
            <a:ext cx="6406805"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latin typeface="Arial Narrow" panose="020B0606020202030204" pitchFamily="34" charset="0"/>
              </a:rPr>
              <a:t>Terminaison de la réplication</a:t>
            </a:r>
          </a:p>
        </p:txBody>
      </p:sp>
      <p:sp>
        <p:nvSpPr>
          <p:cNvPr id="3" name="Espace réservé du contenu 2"/>
          <p:cNvSpPr>
            <a:spLocks noGrp="1"/>
          </p:cNvSpPr>
          <p:nvPr>
            <p:ph idx="1"/>
          </p:nvPr>
        </p:nvSpPr>
        <p:spPr/>
        <p:txBody>
          <a:bodyPr>
            <a:normAutofit fontScale="92500"/>
          </a:bodyPr>
          <a:lstStyle/>
          <a:p>
            <a:pPr marL="0" indent="0">
              <a:buNone/>
            </a:pPr>
            <a:r>
              <a:rPr lang="fr-FR" dirty="0" smtClean="0"/>
              <a:t> </a:t>
            </a:r>
            <a:endParaRPr lang="fr-FR" dirty="0"/>
          </a:p>
          <a:p>
            <a:pPr marL="0" indent="0" algn="just">
              <a:buNone/>
            </a:pPr>
            <a:r>
              <a:rPr lang="fr-FR" dirty="0">
                <a:latin typeface="Arial Narrow" panose="020B0606020202030204" pitchFamily="34" charset="0"/>
              </a:rPr>
              <a:t>Au niveau d’une </a:t>
            </a:r>
            <a:r>
              <a:rPr lang="fr-FR" dirty="0" smtClean="0">
                <a:latin typeface="Arial Narrow" panose="020B0606020202030204" pitchFamily="34" charset="0"/>
              </a:rPr>
              <a:t>séquence </a:t>
            </a:r>
            <a:r>
              <a:rPr lang="fr-FR" dirty="0">
                <a:solidFill>
                  <a:srgbClr val="00B0F0"/>
                </a:solidFill>
                <a:latin typeface="Arial Narrow" panose="020B0606020202030204" pitchFamily="34" charset="0"/>
              </a:rPr>
              <a:t>TER</a:t>
            </a:r>
            <a:r>
              <a:rPr lang="fr-FR" dirty="0">
                <a:latin typeface="Arial Narrow" panose="020B0606020202030204" pitchFamily="34" charset="0"/>
              </a:rPr>
              <a:t> (</a:t>
            </a:r>
            <a:r>
              <a:rPr lang="fr-FR" dirty="0" err="1">
                <a:latin typeface="Arial Narrow" panose="020B0606020202030204" pitchFamily="34" charset="0"/>
              </a:rPr>
              <a:t>terminator</a:t>
            </a:r>
            <a:r>
              <a:rPr lang="fr-FR" dirty="0">
                <a:latin typeface="Arial Narrow" panose="020B0606020202030204" pitchFamily="34" charset="0"/>
              </a:rPr>
              <a:t>) située à l’opposé de l’origine de réplication reconnu par la </a:t>
            </a:r>
            <a:r>
              <a:rPr lang="fr-FR" dirty="0" err="1">
                <a:latin typeface="Arial Narrow" panose="020B0606020202030204" pitchFamily="34" charset="0"/>
              </a:rPr>
              <a:t>protèine</a:t>
            </a:r>
            <a:r>
              <a:rPr lang="fr-FR" dirty="0">
                <a:latin typeface="Arial Narrow" panose="020B0606020202030204" pitchFamily="34" charset="0"/>
              </a:rPr>
              <a:t> </a:t>
            </a:r>
            <a:r>
              <a:rPr lang="fr-FR" dirty="0">
                <a:solidFill>
                  <a:srgbClr val="00B0F0"/>
                </a:solidFill>
                <a:latin typeface="Arial Narrow" panose="020B0606020202030204" pitchFamily="34" charset="0"/>
              </a:rPr>
              <a:t>Tus</a:t>
            </a:r>
            <a:r>
              <a:rPr lang="fr-FR" dirty="0">
                <a:latin typeface="Arial Narrow" panose="020B0606020202030204" pitchFamily="34" charset="0"/>
              </a:rPr>
              <a:t> (</a:t>
            </a:r>
            <a:r>
              <a:rPr lang="fr-FR" dirty="0" err="1">
                <a:latin typeface="Arial Narrow" panose="020B0606020202030204" pitchFamily="34" charset="0"/>
              </a:rPr>
              <a:t>terminator</a:t>
            </a:r>
            <a:r>
              <a:rPr lang="fr-FR" dirty="0">
                <a:latin typeface="Arial Narrow" panose="020B0606020202030204" pitchFamily="34" charset="0"/>
              </a:rPr>
              <a:t> utilisation substance) qui met fin à la réplication (bloque l’action de l’</a:t>
            </a:r>
            <a:r>
              <a:rPr lang="fr-FR" dirty="0" err="1">
                <a:latin typeface="Arial Narrow" panose="020B0606020202030204" pitchFamily="34" charset="0"/>
              </a:rPr>
              <a:t>hélicase</a:t>
            </a:r>
            <a:r>
              <a:rPr lang="fr-FR" dirty="0">
                <a:latin typeface="Arial Narrow" panose="020B0606020202030204" pitchFamily="34" charset="0"/>
              </a:rPr>
              <a:t>). Lorsque la réplication d’un chromosome circulaire est terminée, les 2 molécules obtenues sont reliées ensemble, comme les maillons d’une chaine. La séparation des 2 chromosomes se fait par l’intervention d’une </a:t>
            </a:r>
            <a:r>
              <a:rPr lang="fr-FR" dirty="0" err="1">
                <a:solidFill>
                  <a:srgbClr val="00B0F0"/>
                </a:solidFill>
                <a:latin typeface="Arial Narrow" panose="020B0606020202030204" pitchFamily="34" charset="0"/>
              </a:rPr>
              <a:t>topoisomérase</a:t>
            </a:r>
            <a:r>
              <a:rPr lang="fr-FR" dirty="0">
                <a:solidFill>
                  <a:srgbClr val="00B0F0"/>
                </a:solidFill>
                <a:latin typeface="Arial Narrow" panose="020B0606020202030204" pitchFamily="34" charset="0"/>
              </a:rPr>
              <a:t>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32</a:t>
            </a:fld>
            <a:endParaRPr lang="fr-FR"/>
          </a:p>
        </p:txBody>
      </p:sp>
    </p:spTree>
    <p:extLst>
      <p:ext uri="{BB962C8B-B14F-4D97-AF65-F5344CB8AC3E}">
        <p14:creationId xmlns:p14="http://schemas.microsoft.com/office/powerpoint/2010/main" val="1034668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4338" name="Picture 2"/>
          <p:cNvPicPr>
            <a:picLocks noChangeAspect="1" noChangeArrowheads="1"/>
          </p:cNvPicPr>
          <p:nvPr/>
        </p:nvPicPr>
        <p:blipFill>
          <a:blip r:embed="rId2"/>
          <a:srcRect/>
          <a:stretch>
            <a:fillRect/>
          </a:stretch>
        </p:blipFill>
        <p:spPr bwMode="auto">
          <a:xfrm>
            <a:off x="185738" y="0"/>
            <a:ext cx="8772525" cy="691515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1568BDDB-6DB3-4631-A546-A107698E7A2B}" type="slidenum">
              <a:rPr lang="fr-FR" smtClean="0"/>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idx="1"/>
          </p:nvPr>
        </p:nvPicPr>
        <p:blipFill>
          <a:blip r:embed="rId2"/>
          <a:srcRect/>
          <a:stretch>
            <a:fillRect/>
          </a:stretch>
        </p:blipFill>
        <p:spPr bwMode="auto">
          <a:xfrm>
            <a:off x="714348" y="1600200"/>
            <a:ext cx="6901189"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solidFill>
                  <a:srgbClr val="FF0000"/>
                </a:solidFill>
              </a:rPr>
              <a:t>Les </a:t>
            </a:r>
            <a:r>
              <a:rPr lang="fr-FR" dirty="0" err="1">
                <a:solidFill>
                  <a:srgbClr val="FF0000"/>
                </a:solidFill>
              </a:rPr>
              <a:t>topoisomérases</a:t>
            </a:r>
            <a:r>
              <a:rPr lang="fr-FR" dirty="0">
                <a:solidFill>
                  <a:srgbClr val="FF0000"/>
                </a:solidFill>
              </a:rPr>
              <a:t> </a:t>
            </a:r>
            <a:r>
              <a:rPr lang="fr-FR" dirty="0"/>
              <a:t>sont des enzymes qui modifient le nombre d’enlacements. </a:t>
            </a:r>
            <a:r>
              <a:rPr lang="fr-FR" dirty="0" smtClean="0"/>
              <a:t>Elles augmentent </a:t>
            </a:r>
            <a:r>
              <a:rPr lang="fr-FR" dirty="0"/>
              <a:t>ou diminuent le nombre de </a:t>
            </a:r>
            <a:r>
              <a:rPr lang="fr-FR" dirty="0" smtClean="0"/>
              <a:t>super-tours </a:t>
            </a:r>
            <a:r>
              <a:rPr lang="fr-FR" dirty="0"/>
              <a:t>dans les molécules d’ADN double brin</a:t>
            </a:r>
            <a:r>
              <a:rPr lang="fr-FR" dirty="0" smtClean="0"/>
              <a:t>.</a:t>
            </a:r>
          </a:p>
          <a:p>
            <a:pPr marL="0" indent="0">
              <a:buNone/>
            </a:pPr>
            <a:r>
              <a:rPr lang="fr-FR" dirty="0" err="1" smtClean="0">
                <a:solidFill>
                  <a:srgbClr val="FF0000"/>
                </a:solidFill>
              </a:rPr>
              <a:t>Topoisomérases</a:t>
            </a:r>
            <a:r>
              <a:rPr lang="fr-FR" dirty="0" smtClean="0">
                <a:solidFill>
                  <a:srgbClr val="FF0000"/>
                </a:solidFill>
              </a:rPr>
              <a:t> I</a:t>
            </a:r>
            <a:r>
              <a:rPr lang="fr-FR" dirty="0" smtClean="0"/>
              <a:t> (coupent l’ADN </a:t>
            </a:r>
            <a:r>
              <a:rPr lang="fr-FR" dirty="0" smtClean="0">
                <a:solidFill>
                  <a:srgbClr val="FF0000"/>
                </a:solidFill>
              </a:rPr>
              <a:t>simple</a:t>
            </a:r>
            <a:r>
              <a:rPr lang="fr-FR" dirty="0" smtClean="0"/>
              <a:t> brin)</a:t>
            </a:r>
          </a:p>
          <a:p>
            <a:pPr marL="0" indent="0">
              <a:buNone/>
            </a:pPr>
            <a:r>
              <a:rPr lang="fr-FR" dirty="0" err="1" smtClean="0">
                <a:solidFill>
                  <a:srgbClr val="FF0000"/>
                </a:solidFill>
              </a:rPr>
              <a:t>Topoisomérase</a:t>
            </a:r>
            <a:r>
              <a:rPr lang="fr-FR" dirty="0" smtClean="0">
                <a:solidFill>
                  <a:srgbClr val="FF0000"/>
                </a:solidFill>
              </a:rPr>
              <a:t> II </a:t>
            </a:r>
            <a:r>
              <a:rPr lang="fr-FR" dirty="0"/>
              <a:t>(coupent l’ADN </a:t>
            </a:r>
            <a:r>
              <a:rPr lang="fr-FR" dirty="0" smtClean="0">
                <a:solidFill>
                  <a:srgbClr val="FF0000"/>
                </a:solidFill>
              </a:rPr>
              <a:t>double</a:t>
            </a:r>
            <a:r>
              <a:rPr lang="fr-FR" dirty="0" smtClean="0"/>
              <a:t> </a:t>
            </a:r>
            <a:r>
              <a:rPr lang="fr-FR" dirty="0"/>
              <a:t>brin)</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35</a:t>
            </a:fld>
            <a:endParaRPr lang="fr-FR"/>
          </a:p>
        </p:txBody>
      </p:sp>
    </p:spTree>
    <p:extLst>
      <p:ext uri="{BB962C8B-B14F-4D97-AF65-F5344CB8AC3E}">
        <p14:creationId xmlns:p14="http://schemas.microsoft.com/office/powerpoint/2010/main" val="3752905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latin typeface="Arial Narrow" panose="020B0606020202030204" pitchFamily="34" charset="0"/>
              </a:rPr>
              <a:t>II. La réplication chez les eucaryotes</a:t>
            </a:r>
            <a:endParaRPr lang="fr-FR" dirty="0">
              <a:solidFill>
                <a:srgbClr val="00B0F0"/>
              </a:solidFill>
              <a:latin typeface="Arial Narrow" panose="020B0606020202030204" pitchFamily="34" charset="0"/>
            </a:endParaRPr>
          </a:p>
        </p:txBody>
      </p:sp>
      <p:sp>
        <p:nvSpPr>
          <p:cNvPr id="3" name="Espace réservé du contenu 2"/>
          <p:cNvSpPr>
            <a:spLocks noGrp="1"/>
          </p:cNvSpPr>
          <p:nvPr>
            <p:ph idx="1"/>
          </p:nvPr>
        </p:nvSpPr>
        <p:spPr>
          <a:xfrm>
            <a:off x="457200" y="1600200"/>
            <a:ext cx="8507288" cy="4525963"/>
          </a:xfrm>
        </p:spPr>
        <p:txBody>
          <a:bodyPr>
            <a:normAutofit/>
          </a:bodyPr>
          <a:lstStyle/>
          <a:p>
            <a:pPr marL="0" indent="0" algn="ctr">
              <a:buNone/>
            </a:pPr>
            <a:r>
              <a:rPr lang="fr-FR" dirty="0">
                <a:solidFill>
                  <a:srgbClr val="C00000"/>
                </a:solidFill>
              </a:rPr>
              <a:t>le mécanisme général est ≈ de celui des procaryotes la réplication a lieu pendant la phase S du cycle cellulaire</a:t>
            </a:r>
          </a:p>
          <a:p>
            <a:pPr marL="0" indent="0">
              <a:buNone/>
            </a:pPr>
            <a:endParaRPr lang="fr-FR" dirty="0" smtClean="0">
              <a:solidFill>
                <a:srgbClr val="C00000"/>
              </a:solidFill>
            </a:endParaRPr>
          </a:p>
          <a:p>
            <a:pPr marL="0" indent="0">
              <a:buNone/>
            </a:pPr>
            <a:r>
              <a:rPr lang="fr-FR" dirty="0" smtClean="0">
                <a:solidFill>
                  <a:srgbClr val="C00000"/>
                </a:solidFill>
              </a:rPr>
              <a:t>Le </a:t>
            </a:r>
            <a:r>
              <a:rPr lang="fr-FR" dirty="0" err="1" smtClean="0">
                <a:solidFill>
                  <a:srgbClr val="C00000"/>
                </a:solidFill>
              </a:rPr>
              <a:t>réplisome</a:t>
            </a:r>
            <a:r>
              <a:rPr lang="fr-FR" dirty="0" smtClean="0">
                <a:solidFill>
                  <a:srgbClr val="C00000"/>
                </a:solidFill>
              </a:rPr>
              <a:t> eucaryote</a:t>
            </a:r>
          </a:p>
          <a:p>
            <a:pPr marL="0" indent="0">
              <a:buNone/>
            </a:pPr>
            <a:r>
              <a:rPr lang="fr-FR" dirty="0"/>
              <a:t>En comparaison avec les procaryotes, un nombre plus important de protéines intervient dans ce </a:t>
            </a:r>
            <a:r>
              <a:rPr lang="fr-FR" dirty="0" smtClean="0"/>
              <a:t>mécanisme</a:t>
            </a: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36</a:t>
            </a:fld>
            <a:endParaRPr lang="fr-FR"/>
          </a:p>
        </p:txBody>
      </p:sp>
    </p:spTree>
    <p:extLst>
      <p:ext uri="{BB962C8B-B14F-4D97-AF65-F5344CB8AC3E}">
        <p14:creationId xmlns:p14="http://schemas.microsoft.com/office/powerpoint/2010/main" val="3726225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just">
              <a:buNone/>
            </a:pPr>
            <a:r>
              <a:rPr lang="fr-FR" dirty="0" smtClean="0"/>
              <a:t>•</a:t>
            </a:r>
            <a:r>
              <a:rPr lang="fr-FR" dirty="0" smtClean="0">
                <a:solidFill>
                  <a:srgbClr val="FF0000"/>
                </a:solidFill>
              </a:rPr>
              <a:t>l’origine de réplication  </a:t>
            </a:r>
            <a:r>
              <a:rPr lang="fr-FR" dirty="0"/>
              <a:t>présence de nombreuses régions (20 à 30 000 chez l ’homme) reconnues par des protéines </a:t>
            </a:r>
            <a:r>
              <a:rPr lang="fr-FR" dirty="0" smtClean="0"/>
              <a:t>spécifique appelées </a:t>
            </a:r>
            <a:r>
              <a:rPr lang="fr-FR" dirty="0">
                <a:solidFill>
                  <a:srgbClr val="FF0000"/>
                </a:solidFill>
              </a:rPr>
              <a:t>ORC</a:t>
            </a:r>
            <a:r>
              <a:rPr lang="fr-FR" dirty="0"/>
              <a:t> « </a:t>
            </a:r>
            <a:r>
              <a:rPr lang="fr-FR" dirty="0">
                <a:solidFill>
                  <a:srgbClr val="00B0F0"/>
                </a:solidFill>
              </a:rPr>
              <a:t>Complexe de Reconnaissance de de l'Origine»</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37</a:t>
            </a:fld>
            <a:endParaRPr lang="fr-FR"/>
          </a:p>
        </p:txBody>
      </p:sp>
    </p:spTree>
    <p:extLst>
      <p:ext uri="{BB962C8B-B14F-4D97-AF65-F5344CB8AC3E}">
        <p14:creationId xmlns:p14="http://schemas.microsoft.com/office/powerpoint/2010/main" val="2347290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stretch>
            <a:fillRect/>
          </a:stretch>
        </p:blipFill>
        <p:spPr>
          <a:xfrm>
            <a:off x="2138362" y="2401094"/>
            <a:ext cx="4867275" cy="2924175"/>
          </a:xfrm>
          <a:prstGeom prst="rect">
            <a:avLst/>
          </a:prstGeom>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38</a:t>
            </a:fld>
            <a:endParaRPr lang="fr-FR"/>
          </a:p>
        </p:txBody>
      </p:sp>
    </p:spTree>
    <p:extLst>
      <p:ext uri="{BB962C8B-B14F-4D97-AF65-F5344CB8AC3E}">
        <p14:creationId xmlns:p14="http://schemas.microsoft.com/office/powerpoint/2010/main" val="39273660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FF0000"/>
                </a:solidFill>
              </a:rPr>
              <a:t>Les DNA </a:t>
            </a:r>
            <a:r>
              <a:rPr lang="fr-FR" dirty="0" smtClean="0">
                <a:solidFill>
                  <a:srgbClr val="FF0000"/>
                </a:solidFill>
              </a:rPr>
              <a:t>polymérases chez les eucaryotes</a:t>
            </a:r>
            <a:endParaRPr lang="fr-FR" dirty="0">
              <a:solidFill>
                <a:srgbClr val="FF0000"/>
              </a:solidFill>
            </a:endParaRPr>
          </a:p>
        </p:txBody>
      </p:sp>
      <p:sp>
        <p:nvSpPr>
          <p:cNvPr id="3" name="Espace réservé du contenu 2"/>
          <p:cNvSpPr>
            <a:spLocks noGrp="1"/>
          </p:cNvSpPr>
          <p:nvPr>
            <p:ph idx="1"/>
          </p:nvPr>
        </p:nvSpPr>
        <p:spPr/>
        <p:txBody>
          <a:bodyPr/>
          <a:lstStyle/>
          <a:p>
            <a:pPr algn="just"/>
            <a:r>
              <a:rPr lang="fr-FR" dirty="0" smtClean="0"/>
              <a:t>La réplication </a:t>
            </a:r>
            <a:r>
              <a:rPr lang="fr-FR" dirty="0"/>
              <a:t>chez les eucaryotes fait intervenir un nombre d’ADN polymérases </a:t>
            </a:r>
            <a:r>
              <a:rPr lang="fr-FR" dirty="0" smtClean="0"/>
              <a:t>plus important </a:t>
            </a:r>
            <a:r>
              <a:rPr lang="fr-FR" dirty="0"/>
              <a:t>que chez les procaryotes. De nombreuses protéines interviennent comme </a:t>
            </a:r>
            <a:r>
              <a:rPr lang="fr-FR" dirty="0" smtClean="0"/>
              <a:t>facteurs de </a:t>
            </a:r>
            <a:r>
              <a:rPr lang="fr-FR" dirty="0"/>
              <a:t>réplication</a:t>
            </a: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39</a:t>
            </a:fld>
            <a:endParaRPr lang="fr-FR"/>
          </a:p>
        </p:txBody>
      </p:sp>
    </p:spTree>
    <p:extLst>
      <p:ext uri="{BB962C8B-B14F-4D97-AF65-F5344CB8AC3E}">
        <p14:creationId xmlns:p14="http://schemas.microsoft.com/office/powerpoint/2010/main" val="147577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63490" name="Picture 2" descr="C:\Users\lok\Desktop\5a88e1b941_shutterstockadn.jpg"/>
          <p:cNvPicPr>
            <a:picLocks noChangeAspect="1" noChangeArrowheads="1"/>
          </p:cNvPicPr>
          <p:nvPr/>
        </p:nvPicPr>
        <p:blipFill>
          <a:blip r:embed="rId2"/>
          <a:srcRect/>
          <a:stretch>
            <a:fillRect/>
          </a:stretch>
        </p:blipFill>
        <p:spPr bwMode="auto">
          <a:xfrm>
            <a:off x="-4095750" y="-1085850"/>
            <a:ext cx="17335500" cy="9029700"/>
          </a:xfrm>
          <a:prstGeom prst="rect">
            <a:avLst/>
          </a:prstGeom>
          <a:noFill/>
        </p:spPr>
      </p:pic>
      <p:sp>
        <p:nvSpPr>
          <p:cNvPr id="5" name="ZoneTexte 4"/>
          <p:cNvSpPr txBox="1"/>
          <p:nvPr/>
        </p:nvSpPr>
        <p:spPr>
          <a:xfrm>
            <a:off x="1142976" y="928670"/>
            <a:ext cx="2714644" cy="369332"/>
          </a:xfrm>
          <a:prstGeom prst="rect">
            <a:avLst/>
          </a:prstGeom>
          <a:noFill/>
        </p:spPr>
        <p:txBody>
          <a:bodyPr wrap="square" rtlCol="0">
            <a:spAutoFit/>
          </a:bodyPr>
          <a:lstStyle/>
          <a:p>
            <a:endParaRPr lang="fr-FR" dirty="0"/>
          </a:p>
        </p:txBody>
      </p:sp>
      <p:pic>
        <p:nvPicPr>
          <p:cNvPr id="6" name="Picture 2"/>
          <p:cNvPicPr>
            <a:picLocks noChangeAspect="1" noChangeArrowheads="1"/>
          </p:cNvPicPr>
          <p:nvPr/>
        </p:nvPicPr>
        <p:blipFill>
          <a:blip r:embed="rId3"/>
          <a:srcRect/>
          <a:stretch>
            <a:fillRect/>
          </a:stretch>
        </p:blipFill>
        <p:spPr bwMode="auto">
          <a:xfrm>
            <a:off x="1285851" y="1285860"/>
            <a:ext cx="6143669" cy="5705490"/>
          </a:xfrm>
          <a:prstGeom prst="rect">
            <a:avLst/>
          </a:prstGeom>
          <a:noFill/>
          <a:ln w="9525">
            <a:noFill/>
            <a:miter lim="800000"/>
            <a:headEnd/>
            <a:tailEnd/>
          </a:ln>
          <a:effectLst/>
        </p:spPr>
      </p:pic>
      <p:sp>
        <p:nvSpPr>
          <p:cNvPr id="7" name="ZoneTexte 6"/>
          <p:cNvSpPr txBox="1"/>
          <p:nvPr/>
        </p:nvSpPr>
        <p:spPr>
          <a:xfrm>
            <a:off x="1071538" y="500042"/>
            <a:ext cx="6786610" cy="830997"/>
          </a:xfrm>
          <a:prstGeom prst="rect">
            <a:avLst/>
          </a:prstGeom>
          <a:noFill/>
        </p:spPr>
        <p:txBody>
          <a:bodyPr wrap="square" rtlCol="0">
            <a:spAutoFit/>
          </a:bodyPr>
          <a:lstStyle/>
          <a:p>
            <a:r>
              <a:rPr lang="fr-FR" sz="2400" b="1" dirty="0" smtClean="0">
                <a:solidFill>
                  <a:srgbClr val="FF0000"/>
                </a:solidFill>
              </a:rPr>
              <a:t>Caractéristiques fondamentales de la réplication</a:t>
            </a:r>
          </a:p>
          <a:p>
            <a:r>
              <a:rPr lang="fr-FR" sz="2400" b="1" dirty="0" smtClean="0">
                <a:solidFill>
                  <a:srgbClr val="FFFF00"/>
                </a:solidFill>
              </a:rPr>
              <a:t>1- La réplication est semi-conservatrice </a:t>
            </a:r>
            <a:endParaRPr lang="fr-FR" sz="2400" b="1" dirty="0">
              <a:solidFill>
                <a:srgbClr val="FFFF00"/>
              </a:solidFill>
            </a:endParaRPr>
          </a:p>
        </p:txBody>
      </p:sp>
      <p:sp>
        <p:nvSpPr>
          <p:cNvPr id="8" name="Espace réservé du numéro de diapositive 7"/>
          <p:cNvSpPr>
            <a:spLocks noGrp="1"/>
          </p:cNvSpPr>
          <p:nvPr>
            <p:ph type="sldNum" sz="quarter" idx="12"/>
          </p:nvPr>
        </p:nvSpPr>
        <p:spPr/>
        <p:txBody>
          <a:bodyPr/>
          <a:lstStyle/>
          <a:p>
            <a:fld id="{1568BDDB-6DB3-4631-A546-A107698E7A2B}" type="slidenum">
              <a:rPr lang="fr-FR" smtClean="0"/>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latin typeface="Arial Narrow" panose="020B0606020202030204" pitchFamily="34" charset="0"/>
              </a:rPr>
              <a:t>L’ADN polymérase </a:t>
            </a:r>
            <a:r>
              <a:rPr lang="fr-FR" dirty="0" err="1">
                <a:solidFill>
                  <a:srgbClr val="C00000"/>
                </a:solidFill>
                <a:latin typeface="Arial Narrow" panose="020B0606020202030204" pitchFamily="34" charset="0"/>
              </a:rPr>
              <a:t>E</a:t>
            </a:r>
            <a:r>
              <a:rPr lang="fr-FR" dirty="0" err="1" smtClean="0">
                <a:solidFill>
                  <a:srgbClr val="C00000"/>
                </a:solidFill>
                <a:latin typeface="Arial Narrow" panose="020B0606020202030204" pitchFamily="34" charset="0"/>
              </a:rPr>
              <a:t>uc</a:t>
            </a:r>
            <a:endParaRPr lang="fr-FR" dirty="0">
              <a:solidFill>
                <a:srgbClr val="C00000"/>
              </a:solidFill>
              <a:latin typeface="Arial Narrow" panose="020B0606020202030204" pitchFamily="34" charset="0"/>
            </a:endParaRPr>
          </a:p>
        </p:txBody>
      </p:sp>
      <p:pic>
        <p:nvPicPr>
          <p:cNvPr id="5" name="Espace réservé du contenu 4"/>
          <p:cNvPicPr>
            <a:picLocks noGrp="1" noChangeAspect="1"/>
          </p:cNvPicPr>
          <p:nvPr>
            <p:ph idx="1"/>
          </p:nvPr>
        </p:nvPicPr>
        <p:blipFill>
          <a:blip r:embed="rId2"/>
          <a:stretch>
            <a:fillRect/>
          </a:stretch>
        </p:blipFill>
        <p:spPr>
          <a:xfrm>
            <a:off x="251520" y="1659285"/>
            <a:ext cx="8496944" cy="5062189"/>
          </a:xfrm>
          <a:prstGeom prst="rect">
            <a:avLst/>
          </a:prstGeom>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40</a:t>
            </a:fld>
            <a:endParaRPr lang="fr-FR"/>
          </a:p>
        </p:txBody>
      </p:sp>
    </p:spTree>
    <p:extLst>
      <p:ext uri="{BB962C8B-B14F-4D97-AF65-F5344CB8AC3E}">
        <p14:creationId xmlns:p14="http://schemas.microsoft.com/office/powerpoint/2010/main" val="1581439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794"/>
            <a:ext cx="8229600" cy="1143000"/>
          </a:xfrm>
        </p:spPr>
        <p:txBody>
          <a:bodyPr>
            <a:normAutofit fontScale="90000"/>
          </a:bodyPr>
          <a:lstStyle/>
          <a:p>
            <a:r>
              <a:rPr lang="fr-FR" b="1" dirty="0">
                <a:solidFill>
                  <a:srgbClr val="C00000"/>
                </a:solidFill>
                <a:latin typeface="Arial Narrow" panose="020B0606020202030204" pitchFamily="34" charset="0"/>
              </a:rPr>
              <a:t>Les cofacteurs</a:t>
            </a:r>
            <a:r>
              <a:rPr lang="fr-FR" dirty="0">
                <a:solidFill>
                  <a:srgbClr val="C00000"/>
                </a:solidFill>
                <a:latin typeface="Arial Narrow" panose="020B0606020202030204" pitchFamily="34" charset="0"/>
              </a:rPr>
              <a:t/>
            </a:r>
            <a:br>
              <a:rPr lang="fr-FR" dirty="0">
                <a:solidFill>
                  <a:srgbClr val="C00000"/>
                </a:solidFill>
                <a:latin typeface="Arial Narrow" panose="020B0606020202030204" pitchFamily="34" charset="0"/>
              </a:rPr>
            </a:br>
            <a:endParaRPr lang="fr-FR" dirty="0">
              <a:solidFill>
                <a:srgbClr val="C00000"/>
              </a:solidFill>
              <a:latin typeface="Arial Narrow" panose="020B0606020202030204" pitchFamily="34" charset="0"/>
            </a:endParaRPr>
          </a:p>
        </p:txBody>
      </p:sp>
      <p:sp>
        <p:nvSpPr>
          <p:cNvPr id="3" name="Espace réservé du contenu 2"/>
          <p:cNvSpPr>
            <a:spLocks noGrp="1"/>
          </p:cNvSpPr>
          <p:nvPr>
            <p:ph idx="1"/>
          </p:nvPr>
        </p:nvSpPr>
        <p:spPr>
          <a:xfrm>
            <a:off x="179512" y="1340768"/>
            <a:ext cx="8964488" cy="4785395"/>
          </a:xfrm>
        </p:spPr>
        <p:txBody>
          <a:bodyPr>
            <a:normAutofit/>
          </a:bodyPr>
          <a:lstStyle/>
          <a:p>
            <a:pPr marL="0" lvl="0" indent="0" algn="just">
              <a:buNone/>
            </a:pPr>
            <a:r>
              <a:rPr lang="fr-FR" dirty="0" smtClean="0">
                <a:latin typeface="Arial Narrow" panose="020B0606020202030204" pitchFamily="34" charset="0"/>
              </a:rPr>
              <a:t>Les </a:t>
            </a:r>
            <a:r>
              <a:rPr lang="fr-FR" dirty="0">
                <a:latin typeface="Arial Narrow" panose="020B0606020202030204" pitchFamily="34" charset="0"/>
              </a:rPr>
              <a:t>DNA polymérase nécessite des cofacteurs protéique pour agir (</a:t>
            </a:r>
            <a:r>
              <a:rPr lang="fr-FR" dirty="0" smtClean="0">
                <a:latin typeface="Arial Narrow" panose="020B0606020202030204" pitchFamily="34" charset="0"/>
              </a:rPr>
              <a:t>RF </a:t>
            </a:r>
            <a:r>
              <a:rPr lang="fr-FR" dirty="0">
                <a:latin typeface="Arial Narrow" panose="020B0606020202030204" pitchFamily="34" charset="0"/>
              </a:rPr>
              <a:t>facteur de </a:t>
            </a:r>
            <a:r>
              <a:rPr lang="fr-FR" dirty="0" smtClean="0">
                <a:latin typeface="Arial Narrow" panose="020B0606020202030204" pitchFamily="34" charset="0"/>
              </a:rPr>
              <a:t>réplication)</a:t>
            </a:r>
          </a:p>
          <a:p>
            <a:pPr marL="0" lvl="0" indent="0" algn="just">
              <a:buNone/>
            </a:pPr>
            <a:endParaRPr lang="fr-FR" dirty="0" smtClean="0">
              <a:latin typeface="Arial Narrow" panose="020B0606020202030204" pitchFamily="34" charset="0"/>
            </a:endParaRPr>
          </a:p>
          <a:p>
            <a:pPr lvl="0" algn="just">
              <a:buFont typeface="Wingdings" panose="05000000000000000000" pitchFamily="2" charset="2"/>
              <a:buChar char="q"/>
            </a:pPr>
            <a:r>
              <a:rPr lang="fr-FR" dirty="0" smtClean="0">
                <a:solidFill>
                  <a:srgbClr val="00B0F0"/>
                </a:solidFill>
                <a:latin typeface="Arial Narrow" panose="020B0606020202030204" pitchFamily="34" charset="0"/>
              </a:rPr>
              <a:t>La RP-A </a:t>
            </a:r>
            <a:r>
              <a:rPr lang="fr-FR" dirty="0">
                <a:solidFill>
                  <a:srgbClr val="00B0F0"/>
                </a:solidFill>
                <a:latin typeface="Arial Narrow" panose="020B0606020202030204" pitchFamily="34" charset="0"/>
              </a:rPr>
              <a:t>protéine </a:t>
            </a:r>
            <a:r>
              <a:rPr lang="fr-FR" dirty="0">
                <a:latin typeface="Arial Narrow" panose="020B0606020202030204" pitchFamily="34" charset="0"/>
              </a:rPr>
              <a:t>analogue de la SSB </a:t>
            </a:r>
            <a:r>
              <a:rPr lang="fr-FR" dirty="0" smtClean="0">
                <a:latin typeface="Arial Narrow" panose="020B0606020202030204" pitchFamily="34" charset="0"/>
              </a:rPr>
              <a:t>d’</a:t>
            </a:r>
            <a:r>
              <a:rPr lang="fr-FR" dirty="0" err="1" smtClean="0">
                <a:latin typeface="Arial Narrow" panose="020B0606020202030204" pitchFamily="34" charset="0"/>
              </a:rPr>
              <a:t>E.Coli</a:t>
            </a:r>
            <a:r>
              <a:rPr lang="fr-FR" dirty="0" smtClean="0">
                <a:latin typeface="Arial Narrow" panose="020B0606020202030204" pitchFamily="34" charset="0"/>
              </a:rPr>
              <a:t>.</a:t>
            </a:r>
          </a:p>
          <a:p>
            <a:pPr lvl="0" algn="just">
              <a:buFont typeface="Wingdings" panose="05000000000000000000" pitchFamily="2" charset="2"/>
              <a:buChar char="q"/>
            </a:pPr>
            <a:r>
              <a:rPr lang="fr-FR" dirty="0" smtClean="0">
                <a:solidFill>
                  <a:srgbClr val="00B0F0"/>
                </a:solidFill>
                <a:latin typeface="Arial Narrow" panose="020B0606020202030204" pitchFamily="34" charset="0"/>
              </a:rPr>
              <a:t>La </a:t>
            </a:r>
            <a:r>
              <a:rPr lang="fr-FR" dirty="0">
                <a:solidFill>
                  <a:srgbClr val="00B0F0"/>
                </a:solidFill>
                <a:latin typeface="Arial Narrow" panose="020B0606020202030204" pitchFamily="34" charset="0"/>
              </a:rPr>
              <a:t>RFC protéine</a:t>
            </a:r>
            <a:r>
              <a:rPr lang="fr-FR" dirty="0">
                <a:latin typeface="Arial Narrow" panose="020B0606020202030204" pitchFamily="34" charset="0"/>
              </a:rPr>
              <a:t> analogue </a:t>
            </a:r>
            <a:r>
              <a:rPr lang="fr-FR" dirty="0" smtClean="0">
                <a:latin typeface="Arial Narrow" panose="020B0606020202030204" pitchFamily="34" charset="0"/>
              </a:rPr>
              <a:t>du facteur de chargement d’</a:t>
            </a:r>
            <a:r>
              <a:rPr lang="fr-FR" dirty="0" err="1" smtClean="0">
                <a:latin typeface="Arial Narrow" panose="020B0606020202030204" pitchFamily="34" charset="0"/>
              </a:rPr>
              <a:t>E.Coli</a:t>
            </a:r>
            <a:r>
              <a:rPr lang="fr-FR" dirty="0" smtClean="0">
                <a:latin typeface="Arial Narrow" panose="020B0606020202030204" pitchFamily="34" charset="0"/>
              </a:rPr>
              <a:t>.</a:t>
            </a:r>
          </a:p>
          <a:p>
            <a:pPr lvl="0" algn="just">
              <a:buFont typeface="Wingdings" panose="05000000000000000000" pitchFamily="2" charset="2"/>
              <a:buChar char="q"/>
            </a:pPr>
            <a:r>
              <a:rPr lang="fr-FR" dirty="0" smtClean="0">
                <a:solidFill>
                  <a:srgbClr val="00B0F0"/>
                </a:solidFill>
                <a:latin typeface="Arial Narrow" panose="020B0606020202030204" pitchFamily="34" charset="0"/>
              </a:rPr>
              <a:t>La </a:t>
            </a:r>
            <a:r>
              <a:rPr lang="fr-FR" dirty="0">
                <a:solidFill>
                  <a:srgbClr val="00B0F0"/>
                </a:solidFill>
                <a:latin typeface="Arial Narrow" panose="020B0606020202030204" pitchFamily="34" charset="0"/>
              </a:rPr>
              <a:t>PCNA protéine </a:t>
            </a:r>
            <a:r>
              <a:rPr lang="fr-FR" dirty="0">
                <a:latin typeface="Arial Narrow" panose="020B0606020202030204" pitchFamily="34" charset="0"/>
              </a:rPr>
              <a:t>analogue de la protéine </a:t>
            </a:r>
            <a:r>
              <a:rPr lang="fr-FR" dirty="0" smtClean="0">
                <a:latin typeface="Arial Narrow" panose="020B0606020202030204" pitchFamily="34" charset="0"/>
              </a:rPr>
              <a:t>β (facteur de </a:t>
            </a:r>
            <a:r>
              <a:rPr lang="fr-FR" dirty="0" err="1" smtClean="0">
                <a:latin typeface="Arial Narrow" panose="020B0606020202030204" pitchFamily="34" charset="0"/>
              </a:rPr>
              <a:t>proseccivité</a:t>
            </a:r>
            <a:r>
              <a:rPr lang="fr-FR" dirty="0" smtClean="0">
                <a:latin typeface="Arial Narrow" panose="020B0606020202030204" pitchFamily="34" charset="0"/>
              </a:rPr>
              <a:t> d’</a:t>
            </a:r>
            <a:r>
              <a:rPr lang="fr-FR" dirty="0" err="1" smtClean="0">
                <a:latin typeface="Arial Narrow" panose="020B0606020202030204" pitchFamily="34" charset="0"/>
              </a:rPr>
              <a:t>E.Coli</a:t>
            </a:r>
            <a:r>
              <a:rPr lang="fr-FR" dirty="0" smtClean="0">
                <a:latin typeface="Arial Narrow" panose="020B0606020202030204" pitchFamily="34" charset="0"/>
              </a:rPr>
              <a:t>.</a:t>
            </a:r>
          </a:p>
          <a:p>
            <a:pPr marL="0" lvl="0" indent="0" algn="just">
              <a:buNone/>
            </a:pPr>
            <a:endParaRPr lang="fr-FR"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41</a:t>
            </a:fld>
            <a:endParaRPr lang="fr-FR"/>
          </a:p>
        </p:txBody>
      </p:sp>
    </p:spTree>
    <p:extLst>
      <p:ext uri="{BB962C8B-B14F-4D97-AF65-F5344CB8AC3E}">
        <p14:creationId xmlns:p14="http://schemas.microsoft.com/office/powerpoint/2010/main" val="35994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 name="Espace réservé du contenu 4"/>
          <p:cNvPicPr>
            <a:picLocks noGrp="1" noChangeAspect="1"/>
          </p:cNvPicPr>
          <p:nvPr>
            <p:ph idx="1"/>
          </p:nvPr>
        </p:nvPicPr>
        <p:blipFill rotWithShape="1">
          <a:blip r:embed="rId2"/>
          <a:srcRect l="14881"/>
          <a:stretch/>
        </p:blipFill>
        <p:spPr>
          <a:xfrm>
            <a:off x="457200" y="764704"/>
            <a:ext cx="8229600" cy="5721499"/>
          </a:xfrm>
          <a:prstGeom prst="rect">
            <a:avLst/>
          </a:prstGeom>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42</a:t>
            </a:fld>
            <a:endParaRPr lang="fr-FR"/>
          </a:p>
        </p:txBody>
      </p:sp>
    </p:spTree>
    <p:extLst>
      <p:ext uri="{BB962C8B-B14F-4D97-AF65-F5344CB8AC3E}">
        <p14:creationId xmlns:p14="http://schemas.microsoft.com/office/powerpoint/2010/main" val="2544118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rPr>
              <a:t>Initiation chez les levures </a:t>
            </a:r>
            <a:endParaRPr lang="fr-FR" dirty="0">
              <a:solidFill>
                <a:srgbClr val="00B0F0"/>
              </a:solidFill>
            </a:endParaRPr>
          </a:p>
        </p:txBody>
      </p:sp>
      <p:sp>
        <p:nvSpPr>
          <p:cNvPr id="3" name="Espace réservé du contenu 2"/>
          <p:cNvSpPr>
            <a:spLocks noGrp="1"/>
          </p:cNvSpPr>
          <p:nvPr>
            <p:ph idx="1"/>
          </p:nvPr>
        </p:nvSpPr>
        <p:spPr>
          <a:xfrm>
            <a:off x="251520" y="1600200"/>
            <a:ext cx="8784976" cy="4525963"/>
          </a:xfrm>
        </p:spPr>
        <p:txBody>
          <a:bodyPr>
            <a:normAutofit fontScale="85000" lnSpcReduction="10000"/>
          </a:bodyPr>
          <a:lstStyle/>
          <a:p>
            <a:pPr marL="0" indent="0">
              <a:buNone/>
            </a:pPr>
            <a:r>
              <a:rPr lang="fr-FR" dirty="0"/>
              <a:t>Chez la levure, les origines de </a:t>
            </a:r>
            <a:r>
              <a:rPr lang="fr-FR" dirty="0" smtClean="0"/>
              <a:t>réplications sont </a:t>
            </a:r>
            <a:r>
              <a:rPr lang="fr-FR" dirty="0"/>
              <a:t>appelées </a:t>
            </a:r>
            <a:r>
              <a:rPr lang="fr-FR" dirty="0" smtClean="0">
                <a:solidFill>
                  <a:srgbClr val="FF0000"/>
                </a:solidFill>
              </a:rPr>
              <a:t>ARS</a:t>
            </a:r>
            <a:r>
              <a:rPr lang="fr-FR" dirty="0" smtClean="0"/>
              <a:t> (</a:t>
            </a:r>
            <a:r>
              <a:rPr lang="fr-FR" dirty="0" err="1" smtClean="0"/>
              <a:t>Autonomously</a:t>
            </a:r>
            <a:r>
              <a:rPr lang="fr-FR" dirty="0" smtClean="0"/>
              <a:t> </a:t>
            </a:r>
            <a:r>
              <a:rPr lang="fr-FR" dirty="0" err="1"/>
              <a:t>Replicating</a:t>
            </a:r>
            <a:r>
              <a:rPr lang="fr-FR" dirty="0"/>
              <a:t> </a:t>
            </a:r>
            <a:r>
              <a:rPr lang="fr-FR" dirty="0" err="1"/>
              <a:t>Sequences</a:t>
            </a:r>
            <a:r>
              <a:rPr lang="fr-FR" dirty="0"/>
              <a:t>). Il s’agit de séquences d’environ 100 à 200 </a:t>
            </a:r>
            <a:r>
              <a:rPr lang="fr-FR" dirty="0" err="1"/>
              <a:t>pb</a:t>
            </a:r>
            <a:r>
              <a:rPr lang="fr-FR" dirty="0"/>
              <a:t> riches </a:t>
            </a:r>
            <a:r>
              <a:rPr lang="fr-FR" dirty="0" smtClean="0"/>
              <a:t>en paires </a:t>
            </a:r>
            <a:r>
              <a:rPr lang="fr-FR" dirty="0"/>
              <a:t>AT.</a:t>
            </a:r>
          </a:p>
          <a:p>
            <a:pPr marL="0" indent="0">
              <a:buNone/>
            </a:pPr>
            <a:r>
              <a:rPr lang="fr-FR" dirty="0"/>
              <a:t>- La séquence </a:t>
            </a:r>
            <a:r>
              <a:rPr lang="fr-FR" dirty="0">
                <a:solidFill>
                  <a:srgbClr val="FF0000"/>
                </a:solidFill>
              </a:rPr>
              <a:t>ARS </a:t>
            </a:r>
            <a:r>
              <a:rPr lang="fr-FR" dirty="0"/>
              <a:t>est reconnue par un complexe </a:t>
            </a:r>
            <a:r>
              <a:rPr lang="fr-FR" dirty="0" smtClean="0"/>
              <a:t>protéique spécifique appelé </a:t>
            </a:r>
            <a:r>
              <a:rPr lang="fr-FR" dirty="0">
                <a:solidFill>
                  <a:srgbClr val="00B0F0"/>
                </a:solidFill>
              </a:rPr>
              <a:t>ORC (</a:t>
            </a:r>
            <a:r>
              <a:rPr lang="fr-FR" dirty="0" err="1">
                <a:solidFill>
                  <a:srgbClr val="00B0F0"/>
                </a:solidFill>
              </a:rPr>
              <a:t>Origin</a:t>
            </a:r>
            <a:r>
              <a:rPr lang="fr-FR" dirty="0">
                <a:solidFill>
                  <a:srgbClr val="00B0F0"/>
                </a:solidFill>
              </a:rPr>
              <a:t>-Recognition </a:t>
            </a:r>
            <a:r>
              <a:rPr lang="fr-FR" dirty="0" err="1">
                <a:solidFill>
                  <a:srgbClr val="00B0F0"/>
                </a:solidFill>
              </a:rPr>
              <a:t>Complex</a:t>
            </a:r>
            <a:r>
              <a:rPr lang="fr-FR" dirty="0" smtClean="0">
                <a:solidFill>
                  <a:srgbClr val="00B0F0"/>
                </a:solidFill>
              </a:rPr>
              <a:t>).</a:t>
            </a:r>
            <a:endParaRPr lang="fr-FR" dirty="0"/>
          </a:p>
          <a:p>
            <a:pPr marL="0" indent="0">
              <a:buNone/>
            </a:pPr>
            <a:r>
              <a:rPr lang="fr-FR" dirty="0"/>
              <a:t>- ORC </a:t>
            </a:r>
            <a:r>
              <a:rPr lang="fr-FR" dirty="0" smtClean="0"/>
              <a:t>recrute </a:t>
            </a:r>
            <a:r>
              <a:rPr lang="fr-FR" dirty="0">
                <a:solidFill>
                  <a:srgbClr val="C00000"/>
                </a:solidFill>
              </a:rPr>
              <a:t>le complexe RLF </a:t>
            </a:r>
            <a:r>
              <a:rPr lang="fr-FR" dirty="0"/>
              <a:t>(</a:t>
            </a:r>
            <a:r>
              <a:rPr lang="fr-FR" dirty="0" err="1"/>
              <a:t>Replication</a:t>
            </a:r>
            <a:r>
              <a:rPr lang="fr-FR" dirty="0"/>
              <a:t> </a:t>
            </a:r>
            <a:r>
              <a:rPr lang="fr-FR" dirty="0" err="1"/>
              <a:t>licensing</a:t>
            </a:r>
            <a:r>
              <a:rPr lang="fr-FR" dirty="0"/>
              <a:t> </a:t>
            </a:r>
            <a:r>
              <a:rPr lang="fr-FR" dirty="0" smtClean="0"/>
              <a:t>Factor)</a:t>
            </a:r>
          </a:p>
          <a:p>
            <a:pPr marL="0" indent="0">
              <a:buNone/>
            </a:pPr>
            <a:r>
              <a:rPr lang="fr-FR" dirty="0" smtClean="0"/>
              <a:t>Qui recrutent a leur tour les protéines </a:t>
            </a:r>
            <a:r>
              <a:rPr lang="fr-FR" dirty="0" err="1" smtClean="0">
                <a:solidFill>
                  <a:srgbClr val="FF0000"/>
                </a:solidFill>
              </a:rPr>
              <a:t>Mcm</a:t>
            </a:r>
            <a:r>
              <a:rPr lang="fr-FR" dirty="0" smtClean="0"/>
              <a:t> (</a:t>
            </a:r>
            <a:r>
              <a:rPr lang="fr-FR" dirty="0" err="1" smtClean="0"/>
              <a:t>Minichromosome</a:t>
            </a:r>
            <a:r>
              <a:rPr lang="fr-FR" dirty="0" smtClean="0"/>
              <a:t> maintenance) pour former </a:t>
            </a:r>
            <a:r>
              <a:rPr lang="fr-FR" dirty="0" smtClean="0">
                <a:solidFill>
                  <a:srgbClr val="00B0F0"/>
                </a:solidFill>
              </a:rPr>
              <a:t>le complexe de </a:t>
            </a:r>
            <a:r>
              <a:rPr lang="fr-FR" dirty="0" err="1" smtClean="0">
                <a:solidFill>
                  <a:srgbClr val="00B0F0"/>
                </a:solidFill>
              </a:rPr>
              <a:t>préréplication</a:t>
            </a: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43</a:t>
            </a:fld>
            <a:endParaRPr lang="fr-FR"/>
          </a:p>
        </p:txBody>
      </p:sp>
    </p:spTree>
    <p:extLst>
      <p:ext uri="{BB962C8B-B14F-4D97-AF65-F5344CB8AC3E}">
        <p14:creationId xmlns:p14="http://schemas.microsoft.com/office/powerpoint/2010/main" val="2037271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lgn="just">
              <a:buFont typeface="Wingdings" panose="05000000000000000000" pitchFamily="2" charset="2"/>
              <a:buChar char="§"/>
            </a:pPr>
            <a:r>
              <a:rPr lang="fr-FR" dirty="0">
                <a:solidFill>
                  <a:srgbClr val="00B0F0"/>
                </a:solidFill>
              </a:rPr>
              <a:t>La S-</a:t>
            </a:r>
            <a:r>
              <a:rPr lang="fr-FR" dirty="0" err="1">
                <a:solidFill>
                  <a:srgbClr val="00B0F0"/>
                </a:solidFill>
              </a:rPr>
              <a:t>Cdk</a:t>
            </a:r>
            <a:r>
              <a:rPr lang="fr-FR" dirty="0">
                <a:solidFill>
                  <a:srgbClr val="00B0F0"/>
                </a:solidFill>
              </a:rPr>
              <a:t> </a:t>
            </a:r>
            <a:r>
              <a:rPr lang="fr-FR" dirty="0"/>
              <a:t>phosphoryle le complexe de pré-réplication ce </a:t>
            </a:r>
            <a:r>
              <a:rPr lang="fr-FR" dirty="0" smtClean="0"/>
              <a:t>qui conduit </a:t>
            </a:r>
            <a:r>
              <a:rPr lang="fr-FR" dirty="0"/>
              <a:t>à la libération des </a:t>
            </a:r>
            <a:r>
              <a:rPr lang="fr-FR" dirty="0" smtClean="0"/>
              <a:t>protéines </a:t>
            </a:r>
            <a:r>
              <a:rPr lang="fr-FR" dirty="0" err="1" smtClean="0"/>
              <a:t>RLF,et</a:t>
            </a:r>
            <a:r>
              <a:rPr lang="fr-FR" dirty="0" smtClean="0"/>
              <a:t> l'assemblage d'autres </a:t>
            </a:r>
            <a:r>
              <a:rPr lang="fr-FR" dirty="0"/>
              <a:t>protéines au niveau de l'origine de réplication </a:t>
            </a:r>
            <a:r>
              <a:rPr lang="fr-FR" dirty="0" smtClean="0"/>
              <a:t>et</a:t>
            </a:r>
            <a:r>
              <a:rPr lang="fr-FR" dirty="0" smtClean="0">
                <a:solidFill>
                  <a:srgbClr val="FF0000"/>
                </a:solidFill>
              </a:rPr>
              <a:t> </a:t>
            </a:r>
            <a:r>
              <a:rPr lang="fr-FR" dirty="0">
                <a:solidFill>
                  <a:srgbClr val="FF0000"/>
                </a:solidFill>
              </a:rPr>
              <a:t>la stimulation de l’activité </a:t>
            </a:r>
            <a:r>
              <a:rPr lang="fr-FR" dirty="0" err="1" smtClean="0">
                <a:solidFill>
                  <a:srgbClr val="FF0000"/>
                </a:solidFill>
              </a:rPr>
              <a:t>Hélicase</a:t>
            </a:r>
            <a:r>
              <a:rPr lang="fr-FR" dirty="0" smtClean="0">
                <a:solidFill>
                  <a:srgbClr val="FF0000"/>
                </a:solidFill>
              </a:rPr>
              <a:t> de </a:t>
            </a:r>
            <a:r>
              <a:rPr lang="fr-FR" dirty="0">
                <a:solidFill>
                  <a:srgbClr val="FF0000"/>
                </a:solidFill>
              </a:rPr>
              <a:t>la </a:t>
            </a:r>
            <a:r>
              <a:rPr lang="fr-FR" dirty="0" err="1" smtClean="0">
                <a:solidFill>
                  <a:srgbClr val="FF0000"/>
                </a:solidFill>
              </a:rPr>
              <a:t>Mcm</a:t>
            </a:r>
            <a:r>
              <a:rPr lang="fr-FR" dirty="0" smtClean="0">
                <a:solidFill>
                  <a:srgbClr val="FF0000"/>
                </a:solidFill>
              </a:rPr>
              <a:t> </a:t>
            </a:r>
          </a:p>
          <a:p>
            <a:pPr algn="just">
              <a:buFont typeface="Wingdings" panose="05000000000000000000" pitchFamily="2" charset="2"/>
              <a:buChar char="§"/>
            </a:pPr>
            <a:r>
              <a:rPr lang="fr-FR" dirty="0"/>
              <a:t>Une fois les brins d’ADN sont séparés par </a:t>
            </a:r>
            <a:r>
              <a:rPr lang="fr-FR" dirty="0" err="1">
                <a:solidFill>
                  <a:srgbClr val="FF0000"/>
                </a:solidFill>
              </a:rPr>
              <a:t>Mcm</a:t>
            </a:r>
            <a:r>
              <a:rPr lang="fr-FR" dirty="0"/>
              <a:t>, Les protéines </a:t>
            </a:r>
            <a:r>
              <a:rPr lang="fr-FR" dirty="0">
                <a:solidFill>
                  <a:srgbClr val="00B0F0"/>
                </a:solidFill>
              </a:rPr>
              <a:t>RPA</a:t>
            </a:r>
            <a:r>
              <a:rPr lang="fr-FR" dirty="0"/>
              <a:t> (</a:t>
            </a:r>
            <a:r>
              <a:rPr lang="fr-FR" dirty="0" err="1"/>
              <a:t>replicating</a:t>
            </a:r>
            <a:r>
              <a:rPr lang="fr-FR" dirty="0"/>
              <a:t> </a:t>
            </a:r>
            <a:r>
              <a:rPr lang="fr-FR" dirty="0" err="1"/>
              <a:t>protein</a:t>
            </a:r>
            <a:r>
              <a:rPr lang="fr-FR" dirty="0"/>
              <a:t> A) se lient à l’ADN </a:t>
            </a:r>
            <a:r>
              <a:rPr lang="fr-FR" dirty="0" smtClean="0"/>
              <a:t>simple brin </a:t>
            </a:r>
            <a:r>
              <a:rPr lang="fr-FR" dirty="0"/>
              <a:t>pour empêcher sa </a:t>
            </a:r>
            <a:r>
              <a:rPr lang="fr-FR" dirty="0" err="1"/>
              <a:t>refermeture</a:t>
            </a:r>
            <a:r>
              <a:rPr lang="fr-FR" dirty="0"/>
              <a:t>. </a:t>
            </a:r>
            <a:endParaRPr lang="fr-FR" dirty="0" smtClean="0"/>
          </a:p>
          <a:p>
            <a:pPr algn="just">
              <a:buFont typeface="Wingdings" panose="05000000000000000000" pitchFamily="2" charset="2"/>
              <a:buChar char="§"/>
            </a:pPr>
            <a:r>
              <a:rPr lang="fr-FR" dirty="0" smtClean="0">
                <a:solidFill>
                  <a:srgbClr val="00B0F0"/>
                </a:solidFill>
              </a:rPr>
              <a:t>L'ADN </a:t>
            </a:r>
            <a:r>
              <a:rPr lang="fr-FR" dirty="0">
                <a:solidFill>
                  <a:srgbClr val="00B0F0"/>
                </a:solidFill>
              </a:rPr>
              <a:t>polymérase α </a:t>
            </a:r>
            <a:r>
              <a:rPr lang="fr-FR" dirty="0"/>
              <a:t>et d'autres protéines de réplication sont recrutées pour synthétise des amorces d’ARN de 2 à 12 nucléotides</a:t>
            </a:r>
            <a:endParaRPr lang="fr-FR" dirty="0" smtClean="0"/>
          </a:p>
          <a:p>
            <a:pPr marL="0" indent="0">
              <a:buNone/>
            </a:pP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44</a:t>
            </a:fld>
            <a:endParaRPr lang="fr-FR"/>
          </a:p>
        </p:txBody>
      </p:sp>
    </p:spTree>
    <p:extLst>
      <p:ext uri="{BB962C8B-B14F-4D97-AF65-F5344CB8AC3E}">
        <p14:creationId xmlns:p14="http://schemas.microsoft.com/office/powerpoint/2010/main" val="1612167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507288" cy="4525963"/>
          </a:xfrm>
        </p:spPr>
        <p:txBody>
          <a:bodyPr>
            <a:normAutofit fontScale="92500" lnSpcReduction="10000"/>
          </a:bodyPr>
          <a:lstStyle/>
          <a:p>
            <a:pPr algn="just">
              <a:buFont typeface="Wingdings" panose="05000000000000000000" pitchFamily="2" charset="2"/>
              <a:buChar char="v"/>
            </a:pPr>
            <a:r>
              <a:rPr lang="fr-FR" dirty="0"/>
              <a:t> Après synthèse d’une amorce ARN-ADN, ce </a:t>
            </a:r>
            <a:r>
              <a:rPr lang="fr-FR" dirty="0" smtClean="0"/>
              <a:t>complexe serait </a:t>
            </a:r>
            <a:r>
              <a:rPr lang="fr-FR" dirty="0"/>
              <a:t>déplacée par le facteur de chargement </a:t>
            </a:r>
            <a:r>
              <a:rPr lang="fr-FR" dirty="0" smtClean="0"/>
              <a:t>RF-C , qui </a:t>
            </a:r>
            <a:r>
              <a:rPr lang="fr-FR" dirty="0"/>
              <a:t>charge le facteur de </a:t>
            </a:r>
            <a:r>
              <a:rPr lang="fr-FR" dirty="0" err="1" smtClean="0"/>
              <a:t>processivité</a:t>
            </a:r>
            <a:r>
              <a:rPr lang="fr-FR" dirty="0" smtClean="0"/>
              <a:t> PCNA </a:t>
            </a:r>
            <a:r>
              <a:rPr lang="fr-FR" dirty="0"/>
              <a:t>sur la jonction amorce-matrice</a:t>
            </a:r>
            <a:r>
              <a:rPr lang="fr-FR" dirty="0" smtClean="0"/>
              <a:t>.</a:t>
            </a:r>
          </a:p>
          <a:p>
            <a:pPr algn="just">
              <a:buFont typeface="Wingdings" panose="05000000000000000000" pitchFamily="2" charset="2"/>
              <a:buChar char="v"/>
            </a:pPr>
            <a:r>
              <a:rPr lang="fr-FR" dirty="0"/>
              <a:t> L’étape suivante est le recrutement d’une ADN </a:t>
            </a:r>
            <a:r>
              <a:rPr lang="fr-FR" dirty="0" smtClean="0"/>
              <a:t>polymérase </a:t>
            </a:r>
            <a:r>
              <a:rPr lang="el-GR" dirty="0"/>
              <a:t> (δ </a:t>
            </a:r>
            <a:r>
              <a:rPr lang="fr-FR" dirty="0"/>
              <a:t>et </a:t>
            </a:r>
            <a:r>
              <a:rPr lang="el-GR" dirty="0"/>
              <a:t>ε</a:t>
            </a:r>
            <a:r>
              <a:rPr lang="el-GR" dirty="0" smtClean="0"/>
              <a:t>)</a:t>
            </a:r>
            <a:r>
              <a:rPr lang="fr-FR" dirty="0"/>
              <a:t> afin d’effectuer l’extension de </a:t>
            </a:r>
            <a:r>
              <a:rPr lang="fr-FR" dirty="0" smtClean="0"/>
              <a:t>l’amorce.</a:t>
            </a:r>
          </a:p>
          <a:p>
            <a:pPr algn="just">
              <a:buFont typeface="Wingdings" panose="05000000000000000000" pitchFamily="2" charset="2"/>
              <a:buChar char="v"/>
            </a:pPr>
            <a:r>
              <a:rPr lang="fr-FR" dirty="0"/>
              <a:t>les modèles récents proposent que chaque ADN polymérase serait spécifique de la synthèse d’un des deux brins</a:t>
            </a: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45</a:t>
            </a:fld>
            <a:endParaRPr lang="fr-FR"/>
          </a:p>
        </p:txBody>
      </p:sp>
    </p:spTree>
    <p:extLst>
      <p:ext uri="{BB962C8B-B14F-4D97-AF65-F5344CB8AC3E}">
        <p14:creationId xmlns:p14="http://schemas.microsoft.com/office/powerpoint/2010/main" val="2551990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stretch>
            <a:fillRect/>
          </a:stretch>
        </p:blipFill>
        <p:spPr>
          <a:xfrm>
            <a:off x="466857" y="1600200"/>
            <a:ext cx="8210285" cy="4525963"/>
          </a:xfrm>
          <a:prstGeom prst="rect">
            <a:avLst/>
          </a:prstGeom>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46</a:t>
            </a:fld>
            <a:endParaRPr lang="fr-FR"/>
          </a:p>
        </p:txBody>
      </p:sp>
    </p:spTree>
    <p:extLst>
      <p:ext uri="{BB962C8B-B14F-4D97-AF65-F5344CB8AC3E}">
        <p14:creationId xmlns:p14="http://schemas.microsoft.com/office/powerpoint/2010/main" val="16690962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La réplication des télomères</a:t>
            </a:r>
          </a:p>
        </p:txBody>
      </p:sp>
      <p:sp>
        <p:nvSpPr>
          <p:cNvPr id="3" name="Espace réservé du contenu 2"/>
          <p:cNvSpPr>
            <a:spLocks noGrp="1"/>
          </p:cNvSpPr>
          <p:nvPr>
            <p:ph idx="1"/>
          </p:nvPr>
        </p:nvSpPr>
        <p:spPr/>
        <p:txBody>
          <a:bodyPr/>
          <a:lstStyle/>
          <a:p>
            <a:pPr marL="0" indent="0">
              <a:buNone/>
            </a:pPr>
            <a:r>
              <a:rPr lang="fr-FR" dirty="0" smtClean="0"/>
              <a:t> </a:t>
            </a:r>
            <a:r>
              <a:rPr lang="fr-FR" dirty="0"/>
              <a:t>les télomères sont constitués de séquences </a:t>
            </a:r>
            <a:r>
              <a:rPr lang="fr-FR" dirty="0" smtClean="0"/>
              <a:t>courtes répétées </a:t>
            </a:r>
            <a:r>
              <a:rPr lang="fr-FR" dirty="0"/>
              <a:t>en tandem</a:t>
            </a: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47</a:t>
            </a:fld>
            <a:endParaRPr lang="fr-FR"/>
          </a:p>
        </p:txBody>
      </p:sp>
    </p:spTree>
    <p:extLst>
      <p:ext uri="{BB962C8B-B14F-4D97-AF65-F5344CB8AC3E}">
        <p14:creationId xmlns:p14="http://schemas.microsoft.com/office/powerpoint/2010/main" val="17136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stretch>
            <a:fillRect/>
          </a:stretch>
        </p:blipFill>
        <p:spPr>
          <a:xfrm>
            <a:off x="1511543" y="1747686"/>
            <a:ext cx="6120914" cy="4230991"/>
          </a:xfrm>
          <a:prstGeom prst="rect">
            <a:avLst/>
          </a:prstGeom>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48</a:t>
            </a:fld>
            <a:endParaRPr lang="fr-FR"/>
          </a:p>
        </p:txBody>
      </p:sp>
    </p:spTree>
    <p:extLst>
      <p:ext uri="{BB962C8B-B14F-4D97-AF65-F5344CB8AC3E}">
        <p14:creationId xmlns:p14="http://schemas.microsoft.com/office/powerpoint/2010/main" val="687728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218" name="Picture 2"/>
          <p:cNvPicPr>
            <a:picLocks noChangeAspect="1" noChangeArrowheads="1"/>
          </p:cNvPicPr>
          <p:nvPr/>
        </p:nvPicPr>
        <p:blipFill>
          <a:blip r:embed="rId2"/>
          <a:srcRect/>
          <a:stretch>
            <a:fillRect/>
          </a:stretch>
        </p:blipFill>
        <p:spPr bwMode="auto">
          <a:xfrm>
            <a:off x="200025" y="138113"/>
            <a:ext cx="8743950" cy="6581775"/>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1568BDDB-6DB3-4631-A546-A107698E7A2B}" type="slidenum">
              <a:rPr lang="fr-FR" smtClean="0"/>
              <a:pPr/>
              <a:t>49</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4514" name="Picture 2" descr="C:\Users\lok\Desktop\5a88e1b941_shutterstockadn.jpg"/>
          <p:cNvPicPr>
            <a:picLocks noChangeAspect="1" noChangeArrowheads="1"/>
          </p:cNvPicPr>
          <p:nvPr/>
        </p:nvPicPr>
        <p:blipFill>
          <a:blip r:embed="rId2"/>
          <a:srcRect/>
          <a:stretch>
            <a:fillRect/>
          </a:stretch>
        </p:blipFill>
        <p:spPr bwMode="auto">
          <a:xfrm>
            <a:off x="-1428792" y="-1085850"/>
            <a:ext cx="12215898" cy="8301064"/>
          </a:xfrm>
          <a:prstGeom prst="rect">
            <a:avLst/>
          </a:prstGeom>
          <a:noFill/>
        </p:spPr>
      </p:pic>
      <p:sp>
        <p:nvSpPr>
          <p:cNvPr id="6" name="ZoneTexte 5"/>
          <p:cNvSpPr txBox="1"/>
          <p:nvPr/>
        </p:nvSpPr>
        <p:spPr>
          <a:xfrm>
            <a:off x="1142976" y="1571612"/>
            <a:ext cx="1857388" cy="369332"/>
          </a:xfrm>
          <a:prstGeom prst="rect">
            <a:avLst/>
          </a:prstGeom>
          <a:noFill/>
        </p:spPr>
        <p:txBody>
          <a:bodyPr wrap="square" rtlCol="0">
            <a:spAutoFit/>
          </a:bodyPr>
          <a:lstStyle/>
          <a:p>
            <a:endParaRPr lang="fr-FR" dirty="0"/>
          </a:p>
        </p:txBody>
      </p:sp>
      <p:pic>
        <p:nvPicPr>
          <p:cNvPr id="7" name="Picture 2"/>
          <p:cNvPicPr>
            <a:picLocks noChangeAspect="1" noChangeArrowheads="1"/>
          </p:cNvPicPr>
          <p:nvPr/>
        </p:nvPicPr>
        <p:blipFill>
          <a:blip r:embed="rId3"/>
          <a:srcRect/>
          <a:stretch>
            <a:fillRect/>
          </a:stretch>
        </p:blipFill>
        <p:spPr bwMode="auto">
          <a:xfrm>
            <a:off x="285720" y="1071546"/>
            <a:ext cx="8429652" cy="4733925"/>
          </a:xfrm>
          <a:prstGeom prst="rect">
            <a:avLst/>
          </a:prstGeom>
          <a:noFill/>
          <a:ln w="9525">
            <a:noFill/>
            <a:miter lim="800000"/>
            <a:headEnd/>
            <a:tailEnd/>
          </a:ln>
          <a:effectLst/>
        </p:spPr>
      </p:pic>
      <p:sp>
        <p:nvSpPr>
          <p:cNvPr id="8" name="ZoneTexte 7"/>
          <p:cNvSpPr txBox="1"/>
          <p:nvPr/>
        </p:nvSpPr>
        <p:spPr>
          <a:xfrm>
            <a:off x="357158" y="642918"/>
            <a:ext cx="8215370" cy="461665"/>
          </a:xfrm>
          <a:prstGeom prst="rect">
            <a:avLst/>
          </a:prstGeom>
          <a:noFill/>
        </p:spPr>
        <p:txBody>
          <a:bodyPr wrap="square" rtlCol="0">
            <a:spAutoFit/>
          </a:bodyPr>
          <a:lstStyle/>
          <a:p>
            <a:r>
              <a:rPr lang="fr-FR" sz="2400" b="1" dirty="0" smtClean="0">
                <a:solidFill>
                  <a:srgbClr val="FFFF00"/>
                </a:solidFill>
              </a:rPr>
              <a:t>2- La réplication est bidirectionnelle</a:t>
            </a:r>
            <a:endParaRPr lang="fr-FR" sz="2400" b="1" dirty="0">
              <a:solidFill>
                <a:srgbClr val="FFFF00"/>
              </a:solidFill>
            </a:endParaRPr>
          </a:p>
        </p:txBody>
      </p:sp>
      <p:sp>
        <p:nvSpPr>
          <p:cNvPr id="5" name="Espace réservé du numéro de diapositive 4"/>
          <p:cNvSpPr>
            <a:spLocks noGrp="1"/>
          </p:cNvSpPr>
          <p:nvPr>
            <p:ph type="sldNum" sz="quarter" idx="12"/>
          </p:nvPr>
        </p:nvSpPr>
        <p:spPr/>
        <p:txBody>
          <a:bodyPr/>
          <a:lstStyle/>
          <a:p>
            <a:fld id="{1568BDDB-6DB3-4631-A546-A107698E7A2B}" type="slidenum">
              <a:rPr lang="fr-FR" smtClean="0"/>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8434" name="Picture 2"/>
          <p:cNvPicPr>
            <a:picLocks noGrp="1" noChangeAspect="1" noChangeArrowheads="1"/>
          </p:cNvPicPr>
          <p:nvPr>
            <p:ph idx="1"/>
          </p:nvPr>
        </p:nvPicPr>
        <p:blipFill>
          <a:blip r:embed="rId2"/>
          <a:srcRect/>
          <a:stretch>
            <a:fillRect/>
          </a:stretch>
        </p:blipFill>
        <p:spPr bwMode="auto">
          <a:xfrm>
            <a:off x="1610906" y="1600200"/>
            <a:ext cx="5922187" cy="4525963"/>
          </a:xfrm>
          <a:prstGeom prst="rect">
            <a:avLst/>
          </a:prstGeom>
          <a:noFill/>
          <a:ln w="9525">
            <a:noFill/>
            <a:miter lim="800000"/>
            <a:headEnd/>
            <a:tailEnd/>
          </a:ln>
          <a:effectLst/>
        </p:spPr>
      </p:pic>
      <p:sp>
        <p:nvSpPr>
          <p:cNvPr id="4" name="Espace réservé du numéro de diapositive 3"/>
          <p:cNvSpPr>
            <a:spLocks noGrp="1"/>
          </p:cNvSpPr>
          <p:nvPr>
            <p:ph type="sldNum" sz="quarter" idx="12"/>
          </p:nvPr>
        </p:nvSpPr>
        <p:spPr/>
        <p:txBody>
          <a:bodyPr/>
          <a:lstStyle/>
          <a:p>
            <a:fld id="{1568BDDB-6DB3-4631-A546-A107698E7A2B}" type="slidenum">
              <a:rPr lang="fr-FR" smtClean="0"/>
              <a:pPr/>
              <a:t>50</a:t>
            </a:fld>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74638"/>
            <a:ext cx="8229600" cy="5851525"/>
          </a:xfrm>
        </p:spPr>
        <p:txBody>
          <a:bodyPr>
            <a:normAutofit/>
          </a:bodyPr>
          <a:lstStyle/>
          <a:p>
            <a:pPr algn="just">
              <a:buFont typeface="Wingdings" panose="05000000000000000000" pitchFamily="2" charset="2"/>
              <a:buChar char="Ø"/>
            </a:pPr>
            <a:r>
              <a:rPr lang="fr-FR" dirty="0" smtClean="0">
                <a:solidFill>
                  <a:srgbClr val="FF0000"/>
                </a:solidFill>
              </a:rPr>
              <a:t>La </a:t>
            </a:r>
            <a:r>
              <a:rPr lang="fr-FR" dirty="0" err="1">
                <a:solidFill>
                  <a:srgbClr val="FF0000"/>
                </a:solidFill>
              </a:rPr>
              <a:t>télomérase</a:t>
            </a:r>
            <a:r>
              <a:rPr lang="fr-FR" dirty="0">
                <a:solidFill>
                  <a:srgbClr val="FF0000"/>
                </a:solidFill>
              </a:rPr>
              <a:t> </a:t>
            </a:r>
            <a:r>
              <a:rPr lang="fr-FR" dirty="0"/>
              <a:t>est une DNA polymérase qui peut continuer la synthèse d’un DNA simple brin. Cette enzyme comprend un RNA de 450 nucléotides dont l’extrémité 5’ terminale est 5’-CUAACCCUAAC... Cette extrémité sert de modèle pour l’enzyme en vue de la synthèse de quelques unités de la répétition TTAGGG. Après cette synthèse l’enzyme glisse le long du brin de DNA et recommence de nouvelles unités.</a:t>
            </a:r>
          </a:p>
          <a:p>
            <a:pPr marL="0" indent="0" algn="just">
              <a:buNone/>
            </a:pPr>
            <a:endParaRPr lang="fr-FR" dirty="0"/>
          </a:p>
        </p:txBody>
      </p:sp>
      <p:sp>
        <p:nvSpPr>
          <p:cNvPr id="5" name="Espace réservé du numéro de diapositive 4"/>
          <p:cNvSpPr>
            <a:spLocks noGrp="1"/>
          </p:cNvSpPr>
          <p:nvPr>
            <p:ph type="sldNum" sz="quarter" idx="12"/>
          </p:nvPr>
        </p:nvSpPr>
        <p:spPr/>
        <p:txBody>
          <a:bodyPr/>
          <a:lstStyle/>
          <a:p>
            <a:fld id="{1568BDDB-6DB3-4631-A546-A107698E7A2B}" type="slidenum">
              <a:rPr lang="fr-FR" smtClean="0"/>
              <a:pPr/>
              <a:t>51</a:t>
            </a:fld>
            <a:endParaRPr lang="fr-FR"/>
          </a:p>
        </p:txBody>
      </p:sp>
    </p:spTree>
    <p:extLst>
      <p:ext uri="{BB962C8B-B14F-4D97-AF65-F5344CB8AC3E}">
        <p14:creationId xmlns:p14="http://schemas.microsoft.com/office/powerpoint/2010/main" val="133549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L’extrémité 3’ du brin modèle ainsi allongée peut servir à la pose d’une amorce nouvelle : l’extrémité 3’-OH de cette amorce sert alors de point de départ pour la DNA polymérase δ pour synthétiser l’autre brin</a:t>
            </a: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52</a:t>
            </a:fld>
            <a:endParaRPr lang="fr-FR"/>
          </a:p>
        </p:txBody>
      </p:sp>
    </p:spTree>
    <p:extLst>
      <p:ext uri="{BB962C8B-B14F-4D97-AF65-F5344CB8AC3E}">
        <p14:creationId xmlns:p14="http://schemas.microsoft.com/office/powerpoint/2010/main" val="2891083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42" name="Picture 2"/>
          <p:cNvPicPr>
            <a:picLocks noChangeAspect="1" noChangeArrowheads="1"/>
          </p:cNvPicPr>
          <p:nvPr/>
        </p:nvPicPr>
        <p:blipFill>
          <a:blip r:embed="rId2"/>
          <a:srcRect/>
          <a:stretch>
            <a:fillRect/>
          </a:stretch>
        </p:blipFill>
        <p:spPr bwMode="auto">
          <a:xfrm>
            <a:off x="0" y="428604"/>
            <a:ext cx="9144000" cy="6072229"/>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1568BDDB-6DB3-4631-A546-A107698E7A2B}" type="slidenum">
              <a:rPr lang="fr-FR" smtClean="0"/>
              <a:pPr/>
              <a:t>53</a:t>
            </a:fld>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54</a:t>
            </a:fld>
            <a:endParaRPr lang="fr-FR"/>
          </a:p>
        </p:txBody>
      </p:sp>
      <p:pic>
        <p:nvPicPr>
          <p:cNvPr id="5" name="Image 4"/>
          <p:cNvPicPr>
            <a:picLocks noChangeAspect="1"/>
          </p:cNvPicPr>
          <p:nvPr/>
        </p:nvPicPr>
        <p:blipFill>
          <a:blip r:embed="rId2"/>
          <a:stretch>
            <a:fillRect/>
          </a:stretch>
        </p:blipFill>
        <p:spPr>
          <a:xfrm>
            <a:off x="832915" y="2071498"/>
            <a:ext cx="7478169" cy="2715004"/>
          </a:xfrm>
          <a:prstGeom prst="rect">
            <a:avLst/>
          </a:prstGeom>
        </p:spPr>
      </p:pic>
    </p:spTree>
    <p:extLst>
      <p:ext uri="{BB962C8B-B14F-4D97-AF65-F5344CB8AC3E}">
        <p14:creationId xmlns:p14="http://schemas.microsoft.com/office/powerpoint/2010/main" val="3908620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68BDDB-6DB3-4631-A546-A107698E7A2B}" type="slidenum">
              <a:rPr lang="fr-FR" smtClean="0"/>
              <a:pPr/>
              <a:t>55</a:t>
            </a:fld>
            <a:endParaRPr lang="fr-FR"/>
          </a:p>
        </p:txBody>
      </p:sp>
      <p:pic>
        <p:nvPicPr>
          <p:cNvPr id="5" name="Image 4"/>
          <p:cNvPicPr>
            <a:picLocks noChangeAspect="1"/>
          </p:cNvPicPr>
          <p:nvPr/>
        </p:nvPicPr>
        <p:blipFill>
          <a:blip r:embed="rId2"/>
          <a:stretch>
            <a:fillRect/>
          </a:stretch>
        </p:blipFill>
        <p:spPr>
          <a:xfrm>
            <a:off x="323528" y="1204912"/>
            <a:ext cx="7906072" cy="5392440"/>
          </a:xfrm>
          <a:prstGeom prst="rect">
            <a:avLst/>
          </a:prstGeom>
        </p:spPr>
      </p:pic>
    </p:spTree>
    <p:extLst>
      <p:ext uri="{BB962C8B-B14F-4D97-AF65-F5344CB8AC3E}">
        <p14:creationId xmlns:p14="http://schemas.microsoft.com/office/powerpoint/2010/main" val="196242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6562" name="Picture 2" descr="C:\Users\lok\Desktop\5a88e1b941_shutterstockadn.jpg"/>
          <p:cNvPicPr>
            <a:picLocks noChangeAspect="1" noChangeArrowheads="1"/>
          </p:cNvPicPr>
          <p:nvPr/>
        </p:nvPicPr>
        <p:blipFill>
          <a:blip r:embed="rId2"/>
          <a:srcRect/>
          <a:stretch>
            <a:fillRect/>
          </a:stretch>
        </p:blipFill>
        <p:spPr bwMode="auto">
          <a:xfrm>
            <a:off x="-4095750" y="-1085850"/>
            <a:ext cx="17335500" cy="9029700"/>
          </a:xfrm>
          <a:prstGeom prst="rect">
            <a:avLst/>
          </a:prstGeom>
          <a:noFill/>
        </p:spPr>
      </p:pic>
      <p:sp>
        <p:nvSpPr>
          <p:cNvPr id="8" name="ZoneTexte 7"/>
          <p:cNvSpPr txBox="1"/>
          <p:nvPr/>
        </p:nvSpPr>
        <p:spPr>
          <a:xfrm>
            <a:off x="285720" y="1714488"/>
            <a:ext cx="4929222" cy="369332"/>
          </a:xfrm>
          <a:prstGeom prst="rect">
            <a:avLst/>
          </a:prstGeom>
          <a:noFill/>
        </p:spPr>
        <p:txBody>
          <a:bodyPr wrap="square" rtlCol="0">
            <a:spAutoFit/>
          </a:bodyPr>
          <a:lstStyle/>
          <a:p>
            <a:endParaRPr lang="fr-FR" dirty="0"/>
          </a:p>
        </p:txBody>
      </p:sp>
      <p:sp>
        <p:nvSpPr>
          <p:cNvPr id="5" name="Espace réservé du numéro de diapositive 4"/>
          <p:cNvSpPr>
            <a:spLocks noGrp="1"/>
          </p:cNvSpPr>
          <p:nvPr>
            <p:ph type="sldNum" sz="quarter" idx="12"/>
          </p:nvPr>
        </p:nvSpPr>
        <p:spPr/>
        <p:txBody>
          <a:bodyPr/>
          <a:lstStyle/>
          <a:p>
            <a:fld id="{1568BDDB-6DB3-4631-A546-A107698E7A2B}" type="slidenum">
              <a:rPr lang="fr-FR" smtClean="0"/>
              <a:pPr/>
              <a:t>6</a:t>
            </a:fld>
            <a:endParaRPr lang="fr-FR"/>
          </a:p>
        </p:txBody>
      </p:sp>
      <p:sp>
        <p:nvSpPr>
          <p:cNvPr id="4" name="Rectangle 3"/>
          <p:cNvSpPr/>
          <p:nvPr/>
        </p:nvSpPr>
        <p:spPr>
          <a:xfrm>
            <a:off x="-3060848" y="1129062"/>
            <a:ext cx="7056784" cy="1569660"/>
          </a:xfrm>
          <a:prstGeom prst="rect">
            <a:avLst/>
          </a:prstGeom>
        </p:spPr>
        <p:txBody>
          <a:bodyPr wrap="square">
            <a:spAutoFit/>
          </a:bodyPr>
          <a:lstStyle/>
          <a:p>
            <a:r>
              <a:rPr lang="fr-FR" sz="3200" b="1" dirty="0" smtClean="0">
                <a:solidFill>
                  <a:srgbClr val="FFFF00"/>
                </a:solidFill>
              </a:rPr>
              <a:t>3– </a:t>
            </a:r>
            <a:r>
              <a:rPr lang="fr-FR" sz="3200" b="1" dirty="0">
                <a:solidFill>
                  <a:srgbClr val="FFFF00"/>
                </a:solidFill>
              </a:rPr>
              <a:t>Complémentaire et dans le sens 5 ’ 3’.</a:t>
            </a:r>
          </a:p>
          <a:p>
            <a:r>
              <a:rPr lang="fr-FR" sz="3200" b="1" dirty="0" smtClean="0">
                <a:solidFill>
                  <a:srgbClr val="FFFF00"/>
                </a:solidFill>
              </a:rPr>
              <a:t>4– </a:t>
            </a:r>
            <a:r>
              <a:rPr lang="fr-FR" sz="3200" b="1" dirty="0">
                <a:solidFill>
                  <a:srgbClr val="FFFF00"/>
                </a:solidFill>
              </a:rPr>
              <a:t>Discontinue</a:t>
            </a:r>
            <a:r>
              <a:rPr lang="fr-FR" sz="3200" b="1" dirty="0" smtClean="0">
                <a:solidFill>
                  <a:srgbClr val="FFFF00"/>
                </a:solidFill>
              </a:rPr>
              <a:t>.</a:t>
            </a:r>
          </a:p>
          <a:p>
            <a:r>
              <a:rPr lang="fr-FR" sz="3200" b="1" dirty="0" smtClean="0">
                <a:solidFill>
                  <a:srgbClr val="FFFF00"/>
                </a:solidFill>
              </a:rPr>
              <a:t>5- Nécessite </a:t>
            </a:r>
            <a:r>
              <a:rPr lang="fr-FR" sz="3200" b="1" dirty="0">
                <a:solidFill>
                  <a:srgbClr val="FFFF00"/>
                </a:solidFill>
              </a:rPr>
              <a:t>la présence d’une amorce</a:t>
            </a:r>
          </a:p>
        </p:txBody>
      </p:sp>
    </p:spTree>
    <p:extLst>
      <p:ext uri="{BB962C8B-B14F-4D97-AF65-F5344CB8AC3E}">
        <p14:creationId xmlns:p14="http://schemas.microsoft.com/office/powerpoint/2010/main" val="876866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65538" name="Picture 2" descr="C:\Users\lok\Desktop\5a88e1b941_shutterstockadn.jpg"/>
          <p:cNvPicPr>
            <a:picLocks noChangeAspect="1" noChangeArrowheads="1"/>
          </p:cNvPicPr>
          <p:nvPr/>
        </p:nvPicPr>
        <p:blipFill>
          <a:blip r:embed="rId2"/>
          <a:srcRect/>
          <a:stretch>
            <a:fillRect/>
          </a:stretch>
        </p:blipFill>
        <p:spPr bwMode="auto">
          <a:xfrm>
            <a:off x="142876" y="116632"/>
            <a:ext cx="9144000" cy="6858000"/>
          </a:xfrm>
          <a:prstGeom prst="rect">
            <a:avLst/>
          </a:prstGeom>
          <a:noFill/>
        </p:spPr>
      </p:pic>
      <p:sp>
        <p:nvSpPr>
          <p:cNvPr id="5" name="ZoneTexte 4"/>
          <p:cNvSpPr txBox="1"/>
          <p:nvPr/>
        </p:nvSpPr>
        <p:spPr>
          <a:xfrm>
            <a:off x="1285852" y="357166"/>
            <a:ext cx="7358114" cy="523220"/>
          </a:xfrm>
          <a:prstGeom prst="rect">
            <a:avLst/>
          </a:prstGeom>
          <a:noFill/>
        </p:spPr>
        <p:txBody>
          <a:bodyPr wrap="square" rtlCol="0">
            <a:spAutoFit/>
          </a:bodyPr>
          <a:lstStyle/>
          <a:p>
            <a:pPr algn="ctr"/>
            <a:r>
              <a:rPr lang="fr-FR" sz="2800" b="1" dirty="0" smtClean="0">
                <a:solidFill>
                  <a:schemeClr val="accent6">
                    <a:lumMod val="90000"/>
                  </a:schemeClr>
                </a:solidFill>
                <a:latin typeface="Arial Narrow" panose="020B0606020202030204" pitchFamily="34" charset="0"/>
                <a:cs typeface="Times New Roman" pitchFamily="18" charset="0"/>
              </a:rPr>
              <a:t>Eléments nécessaire pour la réplication </a:t>
            </a:r>
            <a:endParaRPr lang="fr-FR" sz="2800" b="1" dirty="0">
              <a:solidFill>
                <a:schemeClr val="accent6">
                  <a:lumMod val="90000"/>
                </a:schemeClr>
              </a:solidFill>
              <a:latin typeface="Arial Narrow" panose="020B0606020202030204" pitchFamily="34" charset="0"/>
              <a:cs typeface="Times New Roman" pitchFamily="18" charset="0"/>
            </a:endParaRPr>
          </a:p>
        </p:txBody>
      </p:sp>
      <p:sp>
        <p:nvSpPr>
          <p:cNvPr id="6" name="ZoneTexte 5"/>
          <p:cNvSpPr txBox="1"/>
          <p:nvPr/>
        </p:nvSpPr>
        <p:spPr>
          <a:xfrm>
            <a:off x="395536" y="1098808"/>
            <a:ext cx="8748464" cy="3416320"/>
          </a:xfrm>
          <a:prstGeom prst="rect">
            <a:avLst/>
          </a:prstGeom>
          <a:noFill/>
        </p:spPr>
        <p:txBody>
          <a:bodyPr wrap="square" rtlCol="0">
            <a:spAutoFit/>
          </a:bodyPr>
          <a:lstStyle/>
          <a:p>
            <a:pPr marL="342900" indent="-342900">
              <a:buFont typeface="Wingdings" panose="05000000000000000000" pitchFamily="2" charset="2"/>
              <a:buChar char="§"/>
            </a:pPr>
            <a:r>
              <a:rPr lang="fr-FR" sz="2400" b="1" dirty="0" smtClean="0">
                <a:solidFill>
                  <a:srgbClr val="FFFF00"/>
                </a:solidFill>
                <a:latin typeface="Arial Narrow" panose="020B0606020202030204" pitchFamily="34" charset="0"/>
              </a:rPr>
              <a:t>l'ADN </a:t>
            </a:r>
            <a:r>
              <a:rPr lang="fr-FR" sz="2400" b="1" dirty="0">
                <a:solidFill>
                  <a:srgbClr val="FFFF00"/>
                </a:solidFill>
                <a:latin typeface="Arial Narrow" panose="020B0606020202030204" pitchFamily="34" charset="0"/>
              </a:rPr>
              <a:t>parental </a:t>
            </a:r>
            <a:r>
              <a:rPr lang="fr-FR" sz="2400" b="1" dirty="0">
                <a:solidFill>
                  <a:schemeClr val="bg1"/>
                </a:solidFill>
                <a:latin typeface="Arial Narrow" panose="020B0606020202030204" pitchFamily="34" charset="0"/>
              </a:rPr>
              <a:t>: la réplication se fait toujours à partir d'un modèle d'ADN appelée </a:t>
            </a:r>
            <a:r>
              <a:rPr lang="fr-FR" sz="2400" b="1" u="sng" dirty="0">
                <a:solidFill>
                  <a:srgbClr val="00FFFF"/>
                </a:solidFill>
                <a:latin typeface="Arial Narrow" panose="020B0606020202030204" pitchFamily="34" charset="0"/>
              </a:rPr>
              <a:t>matrice </a:t>
            </a:r>
            <a:r>
              <a:rPr lang="fr-FR" sz="2400" b="1" dirty="0" smtClean="0">
                <a:solidFill>
                  <a:schemeClr val="bg1"/>
                </a:solidFill>
                <a:latin typeface="Arial Narrow" panose="020B0606020202030204" pitchFamily="34" charset="0"/>
              </a:rPr>
              <a:t>d'ADN.</a:t>
            </a:r>
          </a:p>
          <a:p>
            <a:pPr marL="342900" indent="-342900">
              <a:buFont typeface="Wingdings" panose="05000000000000000000" pitchFamily="2" charset="2"/>
              <a:buChar char="§"/>
            </a:pPr>
            <a:r>
              <a:rPr lang="fr-FR" sz="2400" b="1" dirty="0" smtClean="0">
                <a:solidFill>
                  <a:srgbClr val="FFFF00"/>
                </a:solidFill>
                <a:latin typeface="Arial Narrow" panose="020B0606020202030204" pitchFamily="34" charset="0"/>
              </a:rPr>
              <a:t>Les </a:t>
            </a:r>
            <a:r>
              <a:rPr lang="fr-FR" sz="2400" b="1" dirty="0">
                <a:solidFill>
                  <a:srgbClr val="FFFF00"/>
                </a:solidFill>
                <a:latin typeface="Arial Narrow" panose="020B0606020202030204" pitchFamily="34" charset="0"/>
              </a:rPr>
              <a:t>nucléotides </a:t>
            </a:r>
            <a:r>
              <a:rPr lang="fr-FR" sz="2400" b="1" dirty="0">
                <a:solidFill>
                  <a:schemeClr val="bg1"/>
                </a:solidFill>
                <a:latin typeface="Arial Narrow" panose="020B0606020202030204" pitchFamily="34" charset="0"/>
              </a:rPr>
              <a:t>: la synthèse de l'ADN nécessite des </a:t>
            </a:r>
            <a:r>
              <a:rPr lang="fr-FR" sz="2400" b="1" dirty="0" err="1">
                <a:solidFill>
                  <a:schemeClr val="bg1"/>
                </a:solidFill>
                <a:latin typeface="Arial Narrow" panose="020B0606020202030204" pitchFamily="34" charset="0"/>
              </a:rPr>
              <a:t>desoxynucleoside</a:t>
            </a:r>
            <a:r>
              <a:rPr lang="fr-FR" sz="2400" b="1" dirty="0">
                <a:solidFill>
                  <a:schemeClr val="bg1"/>
                </a:solidFill>
                <a:latin typeface="Arial Narrow" panose="020B0606020202030204" pitchFamily="34" charset="0"/>
              </a:rPr>
              <a:t> triphosphate (</a:t>
            </a:r>
            <a:r>
              <a:rPr lang="fr-FR" sz="2400" b="1" dirty="0" err="1">
                <a:solidFill>
                  <a:schemeClr val="bg1"/>
                </a:solidFill>
                <a:latin typeface="Arial Narrow" panose="020B0606020202030204" pitchFamily="34" charset="0"/>
              </a:rPr>
              <a:t>dATP</a:t>
            </a:r>
            <a:r>
              <a:rPr lang="fr-FR" sz="2400" b="1" dirty="0">
                <a:solidFill>
                  <a:schemeClr val="bg1"/>
                </a:solidFill>
                <a:latin typeface="Arial Narrow" panose="020B0606020202030204" pitchFamily="34" charset="0"/>
              </a:rPr>
              <a:t>, </a:t>
            </a:r>
            <a:r>
              <a:rPr lang="fr-FR" sz="2400" b="1" dirty="0" err="1">
                <a:solidFill>
                  <a:schemeClr val="bg1"/>
                </a:solidFill>
                <a:latin typeface="Arial Narrow" panose="020B0606020202030204" pitchFamily="34" charset="0"/>
              </a:rPr>
              <a:t>dGTP</a:t>
            </a:r>
            <a:r>
              <a:rPr lang="fr-FR" sz="2400" b="1" dirty="0">
                <a:solidFill>
                  <a:schemeClr val="bg1"/>
                </a:solidFill>
                <a:latin typeface="Arial Narrow" panose="020B0606020202030204" pitchFamily="34" charset="0"/>
              </a:rPr>
              <a:t>, </a:t>
            </a:r>
            <a:r>
              <a:rPr lang="fr-FR" sz="2400" b="1" dirty="0" err="1">
                <a:solidFill>
                  <a:schemeClr val="bg1"/>
                </a:solidFill>
                <a:latin typeface="Arial Narrow" panose="020B0606020202030204" pitchFamily="34" charset="0"/>
              </a:rPr>
              <a:t>dCTP</a:t>
            </a:r>
            <a:r>
              <a:rPr lang="fr-FR" sz="2400" b="1" dirty="0">
                <a:solidFill>
                  <a:schemeClr val="bg1"/>
                </a:solidFill>
                <a:latin typeface="Arial Narrow" panose="020B0606020202030204" pitchFamily="34" charset="0"/>
              </a:rPr>
              <a:t> </a:t>
            </a:r>
            <a:r>
              <a:rPr lang="fr-FR" sz="2400" b="1" dirty="0" err="1">
                <a:solidFill>
                  <a:schemeClr val="bg1"/>
                </a:solidFill>
                <a:latin typeface="Arial Narrow" panose="020B0606020202030204" pitchFamily="34" charset="0"/>
              </a:rPr>
              <a:t>dTTP</a:t>
            </a:r>
            <a:r>
              <a:rPr lang="fr-FR" sz="2400" b="1" dirty="0" smtClean="0">
                <a:solidFill>
                  <a:schemeClr val="bg1"/>
                </a:solidFill>
                <a:latin typeface="Arial Narrow" panose="020B0606020202030204" pitchFamily="34" charset="0"/>
              </a:rPr>
              <a:t>).</a:t>
            </a:r>
          </a:p>
          <a:p>
            <a:pPr marL="342900" indent="-342900">
              <a:buFont typeface="Wingdings" panose="05000000000000000000" pitchFamily="2" charset="2"/>
              <a:buChar char="§"/>
            </a:pPr>
            <a:r>
              <a:rPr lang="fr-FR" sz="2400" b="1" dirty="0" smtClean="0">
                <a:solidFill>
                  <a:srgbClr val="FFFF00"/>
                </a:solidFill>
                <a:latin typeface="Arial Narrow" panose="020B0606020202030204" pitchFamily="34" charset="0"/>
              </a:rPr>
              <a:t>les </a:t>
            </a:r>
            <a:r>
              <a:rPr lang="fr-FR" sz="2400" b="1" dirty="0">
                <a:solidFill>
                  <a:srgbClr val="FFFF00"/>
                </a:solidFill>
                <a:latin typeface="Arial Narrow" panose="020B0606020202030204" pitchFamily="34" charset="0"/>
              </a:rPr>
              <a:t>enzymes </a:t>
            </a:r>
            <a:r>
              <a:rPr lang="fr-FR" sz="2400" b="1" dirty="0">
                <a:solidFill>
                  <a:schemeClr val="bg1"/>
                </a:solidFill>
                <a:latin typeface="Arial Narrow" panose="020B0606020202030204" pitchFamily="34" charset="0"/>
              </a:rPr>
              <a:t>: lors de la réplication, de nombreux enzymes vont intervenir : ADN polymérase. </a:t>
            </a:r>
            <a:endParaRPr lang="fr-FR" sz="2400" b="1" dirty="0" smtClean="0">
              <a:solidFill>
                <a:schemeClr val="bg1"/>
              </a:solidFill>
              <a:latin typeface="Arial Narrow" panose="020B0606020202030204" pitchFamily="34" charset="0"/>
            </a:endParaRPr>
          </a:p>
          <a:p>
            <a:pPr marL="342900" indent="-342900">
              <a:buFont typeface="Wingdings" panose="05000000000000000000" pitchFamily="2" charset="2"/>
              <a:buChar char="§"/>
            </a:pPr>
            <a:r>
              <a:rPr lang="fr-FR" sz="2400" b="1" dirty="0" smtClean="0">
                <a:solidFill>
                  <a:srgbClr val="FFFF00"/>
                </a:solidFill>
                <a:latin typeface="Arial Narrow" panose="020B0606020202030204" pitchFamily="34" charset="0"/>
              </a:rPr>
              <a:t>cations </a:t>
            </a:r>
            <a:r>
              <a:rPr lang="fr-FR" sz="2400" b="1" dirty="0">
                <a:solidFill>
                  <a:srgbClr val="FFFF00"/>
                </a:solidFill>
                <a:latin typeface="Arial Narrow" panose="020B0606020202030204" pitchFamily="34" charset="0"/>
              </a:rPr>
              <a:t>bivalents </a:t>
            </a:r>
            <a:r>
              <a:rPr lang="fr-FR" sz="2400" b="1" dirty="0">
                <a:solidFill>
                  <a:schemeClr val="bg1"/>
                </a:solidFill>
                <a:latin typeface="Arial Narrow" panose="020B0606020202030204" pitchFamily="34" charset="0"/>
              </a:rPr>
              <a:t>: Mg</a:t>
            </a:r>
            <a:r>
              <a:rPr lang="fr-FR" sz="2400" b="1" baseline="30000" dirty="0">
                <a:solidFill>
                  <a:schemeClr val="bg1"/>
                </a:solidFill>
                <a:latin typeface="Arial Narrow" panose="020B0606020202030204" pitchFamily="34" charset="0"/>
              </a:rPr>
              <a:t>+2 </a:t>
            </a:r>
            <a:r>
              <a:rPr lang="fr-FR" sz="2400" b="1" baseline="30000" dirty="0" smtClean="0">
                <a:solidFill>
                  <a:schemeClr val="bg1"/>
                </a:solidFill>
                <a:latin typeface="Arial Narrow" panose="020B0606020202030204" pitchFamily="34" charset="0"/>
              </a:rPr>
              <a:t>  </a:t>
            </a:r>
            <a:r>
              <a:rPr lang="fr-FR" sz="2400" b="1" dirty="0">
                <a:solidFill>
                  <a:schemeClr val="bg1"/>
                </a:solidFill>
                <a:latin typeface="Arial Narrow" panose="020B0606020202030204" pitchFamily="34" charset="0"/>
              </a:rPr>
              <a:t> Qui est indispensable à la synthèse d’ADN car c’est un catalyseur et il influence la </a:t>
            </a:r>
            <a:r>
              <a:rPr lang="fr-FR" sz="2400" b="1" dirty="0" smtClean="0">
                <a:solidFill>
                  <a:schemeClr val="bg1"/>
                </a:solidFill>
                <a:latin typeface="Arial Narrow" panose="020B0606020202030204" pitchFamily="34" charset="0"/>
              </a:rPr>
              <a:t>productivité.</a:t>
            </a:r>
          </a:p>
          <a:p>
            <a:pPr marL="342900" indent="-342900">
              <a:buFont typeface="Wingdings" panose="05000000000000000000" pitchFamily="2" charset="2"/>
              <a:buChar char="§"/>
            </a:pPr>
            <a:r>
              <a:rPr lang="fr-FR" sz="2400" b="1" dirty="0" smtClean="0">
                <a:solidFill>
                  <a:srgbClr val="FFFF00"/>
                </a:solidFill>
                <a:latin typeface="Arial Narrow" panose="020B0606020202030204" pitchFamily="34" charset="0"/>
              </a:rPr>
              <a:t>les </a:t>
            </a:r>
            <a:r>
              <a:rPr lang="fr-FR" sz="2400" b="1" dirty="0" err="1">
                <a:solidFill>
                  <a:srgbClr val="FFFF00"/>
                </a:solidFill>
                <a:latin typeface="Arial Narrow" panose="020B0606020202030204" pitchFamily="34" charset="0"/>
              </a:rPr>
              <a:t>proteines</a:t>
            </a:r>
            <a:r>
              <a:rPr lang="fr-FR" sz="2400" b="1" dirty="0">
                <a:solidFill>
                  <a:srgbClr val="FFFF00"/>
                </a:solidFill>
                <a:latin typeface="Arial Narrow" panose="020B0606020202030204" pitchFamily="34" charset="0"/>
              </a:rPr>
              <a:t> de la </a:t>
            </a:r>
            <a:r>
              <a:rPr lang="fr-FR" sz="2400" b="1" dirty="0" err="1" smtClean="0">
                <a:solidFill>
                  <a:srgbClr val="FFFF00"/>
                </a:solidFill>
                <a:latin typeface="Arial Narrow" panose="020B0606020202030204" pitchFamily="34" charset="0"/>
              </a:rPr>
              <a:t>replication</a:t>
            </a:r>
            <a:endParaRPr lang="fr-FR" sz="2400" b="1" dirty="0">
              <a:solidFill>
                <a:srgbClr val="FFFF00"/>
              </a:solidFill>
              <a:latin typeface="Arial Narrow" panose="020B0606020202030204" pitchFamily="34" charset="0"/>
            </a:endParaRPr>
          </a:p>
        </p:txBody>
      </p:sp>
      <p:sp>
        <p:nvSpPr>
          <p:cNvPr id="7" name="Espace réservé du numéro de diapositive 6"/>
          <p:cNvSpPr>
            <a:spLocks noGrp="1"/>
          </p:cNvSpPr>
          <p:nvPr>
            <p:ph type="sldNum" sz="quarter" idx="12"/>
          </p:nvPr>
        </p:nvSpPr>
        <p:spPr/>
        <p:txBody>
          <a:bodyPr/>
          <a:lstStyle/>
          <a:p>
            <a:fld id="{1568BDDB-6DB3-4631-A546-A107698E7A2B}" type="slidenum">
              <a:rPr lang="fr-FR" smtClean="0"/>
              <a:pPr/>
              <a:t>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latin typeface="Arial Narrow" panose="020B0606020202030204" pitchFamily="34" charset="0"/>
              </a:rPr>
              <a:t>I. La </a:t>
            </a:r>
            <a:r>
              <a:rPr lang="fr-FR" b="1" dirty="0">
                <a:solidFill>
                  <a:srgbClr val="FF0000"/>
                </a:solidFill>
                <a:latin typeface="Arial Narrow" panose="020B0606020202030204" pitchFamily="34" charset="0"/>
              </a:rPr>
              <a:t>réplication chez les procaryotes</a:t>
            </a:r>
            <a:endParaRPr lang="fr-FR" dirty="0">
              <a:solidFill>
                <a:srgbClr val="FF0000"/>
              </a:solidFill>
              <a:latin typeface="Arial Narrow" panose="020B0606020202030204" pitchFamily="34" charset="0"/>
            </a:endParaRPr>
          </a:p>
        </p:txBody>
      </p:sp>
      <p:sp>
        <p:nvSpPr>
          <p:cNvPr id="3" name="Espace réservé du contenu 2"/>
          <p:cNvSpPr>
            <a:spLocks noGrp="1"/>
          </p:cNvSpPr>
          <p:nvPr>
            <p:ph idx="1"/>
          </p:nvPr>
        </p:nvSpPr>
        <p:spPr/>
        <p:txBody>
          <a:bodyPr>
            <a:normAutofit/>
          </a:bodyPr>
          <a:lstStyle/>
          <a:p>
            <a:r>
              <a:rPr lang="fr-FR" b="1" dirty="0">
                <a:solidFill>
                  <a:srgbClr val="00B0F0"/>
                </a:solidFill>
              </a:rPr>
              <a:t>L’ADN Polymérase </a:t>
            </a:r>
            <a:endParaRPr lang="fr-FR" b="1" dirty="0" smtClean="0">
              <a:solidFill>
                <a:srgbClr val="00B0F0"/>
              </a:solidFill>
            </a:endParaRPr>
          </a:p>
          <a:p>
            <a:pPr marL="0" indent="0">
              <a:buNone/>
            </a:pPr>
            <a:endParaRPr lang="fr-FR" b="1" dirty="0">
              <a:solidFill>
                <a:srgbClr val="00B0F0"/>
              </a:solidFill>
            </a:endParaRPr>
          </a:p>
          <a:p>
            <a:pPr marL="0" indent="0">
              <a:buNone/>
            </a:pPr>
            <a:r>
              <a:rPr lang="fr-FR" dirty="0">
                <a:solidFill>
                  <a:srgbClr val="FF0000"/>
                </a:solidFill>
              </a:rPr>
              <a:t>Chez les procaryotes, il y a de l’ADN Polymérase I, II et III. </a:t>
            </a:r>
          </a:p>
        </p:txBody>
      </p:sp>
      <p:sp>
        <p:nvSpPr>
          <p:cNvPr id="5" name="Espace réservé du numéro de diapositive 4"/>
          <p:cNvSpPr>
            <a:spLocks noGrp="1"/>
          </p:cNvSpPr>
          <p:nvPr>
            <p:ph type="sldNum" sz="quarter" idx="12"/>
          </p:nvPr>
        </p:nvSpPr>
        <p:spPr/>
        <p:txBody>
          <a:bodyPr/>
          <a:lstStyle/>
          <a:p>
            <a:fld id="{1568BDDB-6DB3-4631-A546-A107698E7A2B}" type="slidenum">
              <a:rPr lang="fr-FR" smtClean="0"/>
              <a:pPr/>
              <a:t>8</a:t>
            </a:fld>
            <a:endParaRPr lang="fr-FR"/>
          </a:p>
        </p:txBody>
      </p:sp>
    </p:spTree>
    <p:extLst>
      <p:ext uri="{BB962C8B-B14F-4D97-AF65-F5344CB8AC3E}">
        <p14:creationId xmlns:p14="http://schemas.microsoft.com/office/powerpoint/2010/main" val="4116069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srcRect/>
          <a:stretch>
            <a:fillRect/>
          </a:stretch>
        </p:blipFill>
        <p:spPr bwMode="auto">
          <a:xfrm>
            <a:off x="1" y="1304925"/>
            <a:ext cx="9144000" cy="424815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1568BDDB-6DB3-4631-A546-A107698E7A2B}"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24803</TotalTime>
  <Words>1518</Words>
  <Application>Microsoft Office PowerPoint</Application>
  <PresentationFormat>Affichage à l'écran (4:3)</PresentationFormat>
  <Paragraphs>169</Paragraphs>
  <Slides>55</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55</vt:i4>
      </vt:variant>
    </vt:vector>
  </HeadingPairs>
  <TitlesOfParts>
    <vt:vector size="63" baseType="lpstr">
      <vt:lpstr>Andalus</vt:lpstr>
      <vt:lpstr>Arial</vt:lpstr>
      <vt:lpstr>Arial Narrow</vt:lpstr>
      <vt:lpstr>Calibri</vt:lpstr>
      <vt:lpstr>Rockwell Extra Bold</vt:lpstr>
      <vt:lpstr>Times New Roman</vt:lpstr>
      <vt:lpstr>Wingdings</vt:lpstr>
      <vt:lpstr>Thème Office</vt:lpstr>
      <vt:lpstr>})ààçç</vt:lpstr>
      <vt:lpstr>Présentation PowerPoint</vt:lpstr>
      <vt:lpstr>Présentation PowerPoint</vt:lpstr>
      <vt:lpstr>Présentation PowerPoint</vt:lpstr>
      <vt:lpstr>Présentation PowerPoint</vt:lpstr>
      <vt:lpstr>Présentation PowerPoint</vt:lpstr>
      <vt:lpstr>Présentation PowerPoint</vt:lpstr>
      <vt:lpstr>I. La réplication chez les procaryotes</vt:lpstr>
      <vt:lpstr>Présentation PowerPoint</vt:lpstr>
      <vt:lpstr>L’ADN Polymérase III </vt:lpstr>
      <vt:lpstr>Présentation PowerPoint</vt:lpstr>
      <vt:lpstr>Mécanisme de la réplication chez les procaryotes</vt:lpstr>
      <vt:lpstr>l'origine de réplication </vt:lpstr>
      <vt:lpstr>Notion de réplisomes</vt:lpstr>
      <vt:lpstr>Le réplisome du procaryote bactérien Escherichia coli :</vt:lpstr>
      <vt:lpstr>Présentation PowerPoint</vt:lpstr>
      <vt:lpstr>Présentation PowerPoint</vt:lpstr>
      <vt:lpstr>Phase d’initiation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élongation des nouvelles chaînes d’ADN   </vt:lpstr>
      <vt:lpstr>Présentation PowerPoint</vt:lpstr>
      <vt:lpstr>Présentation PowerPoint</vt:lpstr>
      <vt:lpstr>Présentation PowerPoint</vt:lpstr>
      <vt:lpstr>Présentation PowerPoint</vt:lpstr>
      <vt:lpstr>Terminaison de la réplication</vt:lpstr>
      <vt:lpstr>Présentation PowerPoint</vt:lpstr>
      <vt:lpstr>Présentation PowerPoint</vt:lpstr>
      <vt:lpstr>Présentation PowerPoint</vt:lpstr>
      <vt:lpstr>II. La réplication chez les eucaryotes</vt:lpstr>
      <vt:lpstr>Présentation PowerPoint</vt:lpstr>
      <vt:lpstr>Présentation PowerPoint</vt:lpstr>
      <vt:lpstr>Les DNA polymérases chez les eucaryotes</vt:lpstr>
      <vt:lpstr>L’ADN polymérase Euc</vt:lpstr>
      <vt:lpstr>Les cofacteurs </vt:lpstr>
      <vt:lpstr>Présentation PowerPoint</vt:lpstr>
      <vt:lpstr>Initiation chez les levures </vt:lpstr>
      <vt:lpstr>Présentation PowerPoint</vt:lpstr>
      <vt:lpstr>Présentation PowerPoint</vt:lpstr>
      <vt:lpstr>Présentation PowerPoint</vt:lpstr>
      <vt:lpstr>La réplication des télomères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GAMEPOWER</dc:creator>
  <cp:lastModifiedBy>Utilisateur Windows</cp:lastModifiedBy>
  <cp:revision>125</cp:revision>
  <dcterms:created xsi:type="dcterms:W3CDTF">2014-02-18T18:45:10Z</dcterms:created>
  <dcterms:modified xsi:type="dcterms:W3CDTF">2025-04-03T11:45:51Z</dcterms:modified>
</cp:coreProperties>
</file>