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40"/>
  </p:notesMasterIdLst>
  <p:handoutMasterIdLst>
    <p:handoutMasterId r:id="rId41"/>
  </p:handoutMasterIdLst>
  <p:sldIdLst>
    <p:sldId id="256" r:id="rId2"/>
    <p:sldId id="288" r:id="rId3"/>
    <p:sldId id="393" r:id="rId4"/>
    <p:sldId id="351" r:id="rId5"/>
    <p:sldId id="352" r:id="rId6"/>
    <p:sldId id="361" r:id="rId7"/>
    <p:sldId id="362" r:id="rId8"/>
    <p:sldId id="363" r:id="rId9"/>
    <p:sldId id="354" r:id="rId10"/>
    <p:sldId id="364" r:id="rId11"/>
    <p:sldId id="365" r:id="rId12"/>
    <p:sldId id="355" r:id="rId13"/>
    <p:sldId id="366" r:id="rId14"/>
    <p:sldId id="367" r:id="rId15"/>
    <p:sldId id="368" r:id="rId16"/>
    <p:sldId id="356" r:id="rId17"/>
    <p:sldId id="369" r:id="rId18"/>
    <p:sldId id="370" r:id="rId19"/>
    <p:sldId id="371" r:id="rId20"/>
    <p:sldId id="372" r:id="rId21"/>
    <p:sldId id="375" r:id="rId22"/>
    <p:sldId id="377" r:id="rId23"/>
    <p:sldId id="378" r:id="rId24"/>
    <p:sldId id="379" r:id="rId25"/>
    <p:sldId id="374" r:id="rId26"/>
    <p:sldId id="380" r:id="rId27"/>
    <p:sldId id="381" r:id="rId28"/>
    <p:sldId id="353" r:id="rId29"/>
    <p:sldId id="385" r:id="rId30"/>
    <p:sldId id="386" r:id="rId31"/>
    <p:sldId id="387" r:id="rId32"/>
    <p:sldId id="389" r:id="rId33"/>
    <p:sldId id="388" r:id="rId34"/>
    <p:sldId id="390" r:id="rId35"/>
    <p:sldId id="391" r:id="rId36"/>
    <p:sldId id="392" r:id="rId37"/>
    <p:sldId id="383" r:id="rId38"/>
    <p:sldId id="308" r:id="rId39"/>
  </p:sldIdLst>
  <p:sldSz cx="9144000" cy="6858000" type="screen4x3"/>
  <p:notesSz cx="9869488" cy="6735763"/>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12" autoAdjust="0"/>
    <p:restoredTop sz="94718" autoAdjust="0"/>
  </p:normalViewPr>
  <p:slideViewPr>
    <p:cSldViewPr>
      <p:cViewPr varScale="1">
        <p:scale>
          <a:sx n="65" d="100"/>
          <a:sy n="65" d="100"/>
        </p:scale>
        <p:origin x="1452" y="60"/>
      </p:cViewPr>
      <p:guideLst>
        <p:guide orient="horz" pos="2160"/>
        <p:guide pos="2880"/>
      </p:guideLst>
    </p:cSldViewPr>
  </p:slideViewPr>
  <p:outlineViewPr>
    <p:cViewPr>
      <p:scale>
        <a:sx n="33" d="100"/>
        <a:sy n="33" d="100"/>
      </p:scale>
      <p:origin x="0" y="190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sz="quarter" idx="1"/>
          </p:nvPr>
        </p:nvSpPr>
        <p:spPr>
          <a:xfrm>
            <a:off x="2288" y="0"/>
            <a:ext cx="4276779" cy="336788"/>
          </a:xfrm>
          <a:prstGeom prst="rect">
            <a:avLst/>
          </a:prstGeom>
        </p:spPr>
        <p:txBody>
          <a:bodyPr vert="horz" lIns="91440" tIns="45720" rIns="91440" bIns="45720" rtlCol="1"/>
          <a:lstStyle>
            <a:lvl1pPr algn="l">
              <a:defRPr sz="1200"/>
            </a:lvl1pPr>
          </a:lstStyle>
          <a:p>
            <a:fld id="{ADC99AC0-9EE9-4959-AF0A-919F089D5446}" type="datetime1">
              <a:rPr lang="en-US" smtClean="0"/>
              <a:t>4/12/2025</a:t>
            </a:fld>
            <a:endParaRPr lang="ar-SA"/>
          </a:p>
        </p:txBody>
      </p:sp>
      <p:sp>
        <p:nvSpPr>
          <p:cNvPr id="4" name="Footer Placeholder 3"/>
          <p:cNvSpPr>
            <a:spLocks noGrp="1"/>
          </p:cNvSpPr>
          <p:nvPr>
            <p:ph type="ftr" sz="quarter" idx="2"/>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5" name="Slide Number Placeholder 4"/>
          <p:cNvSpPr>
            <a:spLocks noGrp="1"/>
          </p:cNvSpPr>
          <p:nvPr>
            <p:ph type="sldNum" sz="quarter" idx="3"/>
          </p:nvPr>
        </p:nvSpPr>
        <p:spPr>
          <a:xfrm>
            <a:off x="2288" y="6397806"/>
            <a:ext cx="4276779" cy="336788"/>
          </a:xfrm>
          <a:prstGeom prst="rect">
            <a:avLst/>
          </a:prstGeom>
        </p:spPr>
        <p:txBody>
          <a:bodyPr vert="horz" lIns="91440" tIns="45720" rIns="91440" bIns="45720" rtlCol="1" anchor="b"/>
          <a:lstStyle>
            <a:lvl1pPr algn="l">
              <a:defRPr sz="1200"/>
            </a:lvl1pPr>
          </a:lstStyle>
          <a:p>
            <a:fld id="{C6395E4D-6E97-482B-84FD-30E28AD351DD}" type="slidenum">
              <a:rPr lang="ar-SA" smtClean="0"/>
              <a:pPr/>
              <a:t>‹N°›</a:t>
            </a:fld>
            <a:endParaRPr lang="ar-S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idx="1"/>
          </p:nvPr>
        </p:nvSpPr>
        <p:spPr>
          <a:xfrm>
            <a:off x="2288" y="0"/>
            <a:ext cx="4276779" cy="336788"/>
          </a:xfrm>
          <a:prstGeom prst="rect">
            <a:avLst/>
          </a:prstGeom>
        </p:spPr>
        <p:txBody>
          <a:bodyPr vert="horz" lIns="91440" tIns="45720" rIns="91440" bIns="45720" rtlCol="1"/>
          <a:lstStyle>
            <a:lvl1pPr algn="l">
              <a:defRPr sz="1200"/>
            </a:lvl1pPr>
          </a:lstStyle>
          <a:p>
            <a:fld id="{40051FB0-1DC3-4E1B-A476-E5E07C5D1749}" type="datetime1">
              <a:rPr lang="en-US" smtClean="0"/>
              <a:t>4/12/2025</a:t>
            </a:fld>
            <a:endParaRPr lang="ar-SA"/>
          </a:p>
        </p:txBody>
      </p:sp>
      <p:sp>
        <p:nvSpPr>
          <p:cNvPr id="4" name="Slide Image Placeholder 3"/>
          <p:cNvSpPr>
            <a:spLocks noGrp="1" noRot="1" noChangeAspect="1"/>
          </p:cNvSpPr>
          <p:nvPr>
            <p:ph type="sldImg" idx="2"/>
          </p:nvPr>
        </p:nvSpPr>
        <p:spPr>
          <a:xfrm>
            <a:off x="3249613" y="504825"/>
            <a:ext cx="3370262" cy="25273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986950" y="3199487"/>
            <a:ext cx="7895590" cy="3031094"/>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7" name="Slide Number Placeholder 6"/>
          <p:cNvSpPr>
            <a:spLocks noGrp="1"/>
          </p:cNvSpPr>
          <p:nvPr>
            <p:ph type="sldNum" sz="quarter" idx="5"/>
          </p:nvPr>
        </p:nvSpPr>
        <p:spPr>
          <a:xfrm>
            <a:off x="2288" y="6397806"/>
            <a:ext cx="4276779" cy="336788"/>
          </a:xfrm>
          <a:prstGeom prst="rect">
            <a:avLst/>
          </a:prstGeom>
        </p:spPr>
        <p:txBody>
          <a:bodyPr vert="horz" lIns="91440" tIns="45720" rIns="91440" bIns="45720" rtlCol="1" anchor="b"/>
          <a:lstStyle>
            <a:lvl1pPr algn="l">
              <a:defRPr sz="1200"/>
            </a:lvl1pPr>
          </a:lstStyle>
          <a:p>
            <a:fld id="{2F576C64-1989-487D-A6AB-C06D0AEDBD91}" type="slidenum">
              <a:rPr lang="ar-SA" smtClean="0"/>
              <a:pPr/>
              <a:t>‹N°›</a:t>
            </a:fld>
            <a:endParaRPr lang="ar-SA"/>
          </a:p>
        </p:txBody>
      </p:sp>
    </p:spTree>
  </p:cSld>
  <p:clrMap bg1="lt1" tx1="dk1" bg2="lt2" tx2="dk2" accent1="accent1" accent2="accent2" accent3="accent3" accent4="accent4" accent5="accent5" accent6="accent6" hlink="hlink" folHlink="folHlink"/>
  <p:hf/>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F576C64-1989-487D-A6AB-C06D0AEDBD91}" type="slidenum">
              <a:rPr lang="ar-SA" smtClean="0"/>
              <a:pPr/>
              <a:t>1</a:t>
            </a:fld>
            <a:endParaRPr lang="ar-SA"/>
          </a:p>
        </p:txBody>
      </p:sp>
      <p:sp>
        <p:nvSpPr>
          <p:cNvPr id="5" name="Date Placeholder 4"/>
          <p:cNvSpPr>
            <a:spLocks noGrp="1"/>
          </p:cNvSpPr>
          <p:nvPr>
            <p:ph type="dt" idx="11"/>
          </p:nvPr>
        </p:nvSpPr>
        <p:spPr/>
        <p:txBody>
          <a:bodyPr/>
          <a:lstStyle/>
          <a:p>
            <a:fld id="{807C9F27-1B61-4EC1-8741-301F65FC631A}"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Header Placeholder 6"/>
          <p:cNvSpPr>
            <a:spLocks noGrp="1"/>
          </p:cNvSpPr>
          <p:nvPr>
            <p:ph type="hdr" sz="quarter" idx="13"/>
          </p:nvPr>
        </p:nvSpPr>
        <p:spPr/>
        <p:txBody>
          <a:bodyPr/>
          <a:lstStyle/>
          <a:p>
            <a:r>
              <a:rPr lang="ar-SA"/>
              <a:t>قسم المحاسبة والمالية</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2B6D2202-80FA-42FF-A1C7-603DB88AEDB4}"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10</a:t>
            </a:fld>
            <a:endParaRPr lang="ar-SA"/>
          </a:p>
        </p:txBody>
      </p:sp>
    </p:spTree>
    <p:extLst>
      <p:ext uri="{BB962C8B-B14F-4D97-AF65-F5344CB8AC3E}">
        <p14:creationId xmlns:p14="http://schemas.microsoft.com/office/powerpoint/2010/main" val="15627351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EFAED185-37D8-465C-9AFD-F35C0AE4F723}"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11</a:t>
            </a:fld>
            <a:endParaRPr lang="ar-SA"/>
          </a:p>
        </p:txBody>
      </p:sp>
    </p:spTree>
    <p:extLst>
      <p:ext uri="{BB962C8B-B14F-4D97-AF65-F5344CB8AC3E}">
        <p14:creationId xmlns:p14="http://schemas.microsoft.com/office/powerpoint/2010/main" val="1834859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EB6A08FD-1863-4002-9721-ADF3C38786F8}"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12</a:t>
            </a:fld>
            <a:endParaRPr lang="ar-SA"/>
          </a:p>
        </p:txBody>
      </p:sp>
    </p:spTree>
    <p:extLst>
      <p:ext uri="{BB962C8B-B14F-4D97-AF65-F5344CB8AC3E}">
        <p14:creationId xmlns:p14="http://schemas.microsoft.com/office/powerpoint/2010/main" val="36997917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7600D059-4467-46E9-96AA-73EDF86B3BE8}"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13</a:t>
            </a:fld>
            <a:endParaRPr lang="ar-SA"/>
          </a:p>
        </p:txBody>
      </p:sp>
    </p:spTree>
    <p:extLst>
      <p:ext uri="{BB962C8B-B14F-4D97-AF65-F5344CB8AC3E}">
        <p14:creationId xmlns:p14="http://schemas.microsoft.com/office/powerpoint/2010/main" val="34822323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F2A5E369-F841-4C08-B0CC-2B001EEC4C85}"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14</a:t>
            </a:fld>
            <a:endParaRPr lang="ar-SA"/>
          </a:p>
        </p:txBody>
      </p:sp>
    </p:spTree>
    <p:extLst>
      <p:ext uri="{BB962C8B-B14F-4D97-AF65-F5344CB8AC3E}">
        <p14:creationId xmlns:p14="http://schemas.microsoft.com/office/powerpoint/2010/main" val="34176330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AB165B85-DB0A-49E0-AD19-BE96FB7ACC07}"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15</a:t>
            </a:fld>
            <a:endParaRPr lang="ar-SA"/>
          </a:p>
        </p:txBody>
      </p:sp>
    </p:spTree>
    <p:extLst>
      <p:ext uri="{BB962C8B-B14F-4D97-AF65-F5344CB8AC3E}">
        <p14:creationId xmlns:p14="http://schemas.microsoft.com/office/powerpoint/2010/main" val="39726580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9A797657-E8E2-4F4F-AAF0-A03DFDBC7394}"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16</a:t>
            </a:fld>
            <a:endParaRPr lang="ar-SA"/>
          </a:p>
        </p:txBody>
      </p:sp>
    </p:spTree>
    <p:extLst>
      <p:ext uri="{BB962C8B-B14F-4D97-AF65-F5344CB8AC3E}">
        <p14:creationId xmlns:p14="http://schemas.microsoft.com/office/powerpoint/2010/main" val="30201814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F2BBD460-A596-47B3-96AE-52B7407B3A7C}"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17</a:t>
            </a:fld>
            <a:endParaRPr lang="ar-SA"/>
          </a:p>
        </p:txBody>
      </p:sp>
    </p:spTree>
    <p:extLst>
      <p:ext uri="{BB962C8B-B14F-4D97-AF65-F5344CB8AC3E}">
        <p14:creationId xmlns:p14="http://schemas.microsoft.com/office/powerpoint/2010/main" val="1977212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8301CF3-38B9-48A9-9287-C0358E064EB3}"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18</a:t>
            </a:fld>
            <a:endParaRPr lang="ar-SA"/>
          </a:p>
        </p:txBody>
      </p:sp>
    </p:spTree>
    <p:extLst>
      <p:ext uri="{BB962C8B-B14F-4D97-AF65-F5344CB8AC3E}">
        <p14:creationId xmlns:p14="http://schemas.microsoft.com/office/powerpoint/2010/main" val="19932007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3F89BC16-2C88-417D-A6F5-3F9FF38CCC2A}"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19</a:t>
            </a:fld>
            <a:endParaRPr lang="ar-SA"/>
          </a:p>
        </p:txBody>
      </p:sp>
    </p:spTree>
    <p:extLst>
      <p:ext uri="{BB962C8B-B14F-4D97-AF65-F5344CB8AC3E}">
        <p14:creationId xmlns:p14="http://schemas.microsoft.com/office/powerpoint/2010/main" val="185672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C51ACAEC-55FA-4428-9FEC-1231D42441B9}"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a:t>
            </a:fld>
            <a:endParaRPr lang="ar-S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5C90271B-FC3F-4326-8959-977142E56B41}"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20</a:t>
            </a:fld>
            <a:endParaRPr lang="ar-SA"/>
          </a:p>
        </p:txBody>
      </p:sp>
    </p:spTree>
    <p:extLst>
      <p:ext uri="{BB962C8B-B14F-4D97-AF65-F5344CB8AC3E}">
        <p14:creationId xmlns:p14="http://schemas.microsoft.com/office/powerpoint/2010/main" val="11013443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0B96698-FB6C-4451-8053-27014BC8C6CB}"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21</a:t>
            </a:fld>
            <a:endParaRPr lang="ar-SA"/>
          </a:p>
        </p:txBody>
      </p:sp>
    </p:spTree>
    <p:extLst>
      <p:ext uri="{BB962C8B-B14F-4D97-AF65-F5344CB8AC3E}">
        <p14:creationId xmlns:p14="http://schemas.microsoft.com/office/powerpoint/2010/main" val="20281691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C62BDE74-9D30-4E12-A397-CA3B407380CE}"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22</a:t>
            </a:fld>
            <a:endParaRPr lang="ar-SA"/>
          </a:p>
        </p:txBody>
      </p:sp>
    </p:spTree>
    <p:extLst>
      <p:ext uri="{BB962C8B-B14F-4D97-AF65-F5344CB8AC3E}">
        <p14:creationId xmlns:p14="http://schemas.microsoft.com/office/powerpoint/2010/main" val="13297661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B5064A41-5DE9-4143-91D3-BEDA9ED03762}"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23</a:t>
            </a:fld>
            <a:endParaRPr lang="ar-SA"/>
          </a:p>
        </p:txBody>
      </p:sp>
    </p:spTree>
    <p:extLst>
      <p:ext uri="{BB962C8B-B14F-4D97-AF65-F5344CB8AC3E}">
        <p14:creationId xmlns:p14="http://schemas.microsoft.com/office/powerpoint/2010/main" val="5321774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579D589B-DBC4-42BA-B86B-99D3BE2D3A35}"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24</a:t>
            </a:fld>
            <a:endParaRPr lang="ar-SA"/>
          </a:p>
        </p:txBody>
      </p:sp>
    </p:spTree>
    <p:extLst>
      <p:ext uri="{BB962C8B-B14F-4D97-AF65-F5344CB8AC3E}">
        <p14:creationId xmlns:p14="http://schemas.microsoft.com/office/powerpoint/2010/main" val="24302238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57B1FC7-9967-455A-A072-A8AF86C3A093}"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25</a:t>
            </a:fld>
            <a:endParaRPr lang="ar-SA"/>
          </a:p>
        </p:txBody>
      </p:sp>
    </p:spTree>
    <p:extLst>
      <p:ext uri="{BB962C8B-B14F-4D97-AF65-F5344CB8AC3E}">
        <p14:creationId xmlns:p14="http://schemas.microsoft.com/office/powerpoint/2010/main" val="20524810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A5C9E648-0D90-4986-B0A8-E00524920D93}"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26</a:t>
            </a:fld>
            <a:endParaRPr lang="ar-SA"/>
          </a:p>
        </p:txBody>
      </p:sp>
    </p:spTree>
    <p:extLst>
      <p:ext uri="{BB962C8B-B14F-4D97-AF65-F5344CB8AC3E}">
        <p14:creationId xmlns:p14="http://schemas.microsoft.com/office/powerpoint/2010/main" val="35505714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DEB72EE6-42F3-40E1-9399-AAE81D132FBA}"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27</a:t>
            </a:fld>
            <a:endParaRPr lang="ar-SA"/>
          </a:p>
        </p:txBody>
      </p:sp>
    </p:spTree>
    <p:extLst>
      <p:ext uri="{BB962C8B-B14F-4D97-AF65-F5344CB8AC3E}">
        <p14:creationId xmlns:p14="http://schemas.microsoft.com/office/powerpoint/2010/main" val="18733558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496EDCFC-B2A5-454D-BA69-66780C927199}"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28</a:t>
            </a:fld>
            <a:endParaRPr lang="ar-SA"/>
          </a:p>
        </p:txBody>
      </p:sp>
    </p:spTree>
    <p:extLst>
      <p:ext uri="{BB962C8B-B14F-4D97-AF65-F5344CB8AC3E}">
        <p14:creationId xmlns:p14="http://schemas.microsoft.com/office/powerpoint/2010/main" val="15837331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496EDCFC-B2A5-454D-BA69-66780C927199}"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29</a:t>
            </a:fld>
            <a:endParaRPr lang="ar-SA"/>
          </a:p>
        </p:txBody>
      </p:sp>
    </p:spTree>
    <p:extLst>
      <p:ext uri="{BB962C8B-B14F-4D97-AF65-F5344CB8AC3E}">
        <p14:creationId xmlns:p14="http://schemas.microsoft.com/office/powerpoint/2010/main" val="674782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8230B-61A2-3AF6-948F-F98F7A4435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CF53E1-1E60-461B-FDBB-B7DA0B4F3C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F08D96-1F61-4CE8-63D8-F318499189AA}"/>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6018C3BB-486E-1527-5BEC-997554C6B1B5}"/>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E76C0EA5-81A4-325B-237B-9E5F684546D6}"/>
              </a:ext>
            </a:extLst>
          </p:cNvPr>
          <p:cNvSpPr>
            <a:spLocks noGrp="1"/>
          </p:cNvSpPr>
          <p:nvPr>
            <p:ph type="dt" idx="11"/>
          </p:nvPr>
        </p:nvSpPr>
        <p:spPr/>
        <p:txBody>
          <a:bodyPr/>
          <a:lstStyle/>
          <a:p>
            <a:fld id="{C51ACAEC-55FA-4428-9FEC-1231D42441B9}" type="datetime1">
              <a:rPr lang="en-US" smtClean="0"/>
              <a:t>4/12/2025</a:t>
            </a:fld>
            <a:endParaRPr lang="ar-SA"/>
          </a:p>
        </p:txBody>
      </p:sp>
      <p:sp>
        <p:nvSpPr>
          <p:cNvPr id="6" name="Footer Placeholder 5">
            <a:extLst>
              <a:ext uri="{FF2B5EF4-FFF2-40B4-BE49-F238E27FC236}">
                <a16:creationId xmlns:a16="http://schemas.microsoft.com/office/drawing/2014/main" id="{C003EFAE-47DE-38A7-0B19-FE81D8ED240C}"/>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7BC30CA8-A3FA-0069-2CD4-C526476DABEE}"/>
              </a:ext>
            </a:extLst>
          </p:cNvPr>
          <p:cNvSpPr>
            <a:spLocks noGrp="1"/>
          </p:cNvSpPr>
          <p:nvPr>
            <p:ph type="sldNum" sz="quarter" idx="13"/>
          </p:nvPr>
        </p:nvSpPr>
        <p:spPr/>
        <p:txBody>
          <a:bodyPr/>
          <a:lstStyle/>
          <a:p>
            <a:fld id="{2F576C64-1989-487D-A6AB-C06D0AEDBD91}" type="slidenum">
              <a:rPr lang="ar-SA" smtClean="0"/>
              <a:pPr/>
              <a:t>3</a:t>
            </a:fld>
            <a:endParaRPr lang="ar-SA"/>
          </a:p>
        </p:txBody>
      </p:sp>
    </p:spTree>
    <p:extLst>
      <p:ext uri="{BB962C8B-B14F-4D97-AF65-F5344CB8AC3E}">
        <p14:creationId xmlns:p14="http://schemas.microsoft.com/office/powerpoint/2010/main" val="8893377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496EDCFC-B2A5-454D-BA69-66780C927199}"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30</a:t>
            </a:fld>
            <a:endParaRPr lang="ar-SA"/>
          </a:p>
        </p:txBody>
      </p:sp>
    </p:spTree>
    <p:extLst>
      <p:ext uri="{BB962C8B-B14F-4D97-AF65-F5344CB8AC3E}">
        <p14:creationId xmlns:p14="http://schemas.microsoft.com/office/powerpoint/2010/main" val="27485028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31</a:t>
            </a:fld>
            <a:endParaRPr lang="ar-SA"/>
          </a:p>
        </p:txBody>
      </p:sp>
    </p:spTree>
    <p:extLst>
      <p:ext uri="{BB962C8B-B14F-4D97-AF65-F5344CB8AC3E}">
        <p14:creationId xmlns:p14="http://schemas.microsoft.com/office/powerpoint/2010/main" val="914729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32</a:t>
            </a:fld>
            <a:endParaRPr lang="ar-SA"/>
          </a:p>
        </p:txBody>
      </p:sp>
    </p:spTree>
    <p:extLst>
      <p:ext uri="{BB962C8B-B14F-4D97-AF65-F5344CB8AC3E}">
        <p14:creationId xmlns:p14="http://schemas.microsoft.com/office/powerpoint/2010/main" val="30107389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33</a:t>
            </a:fld>
            <a:endParaRPr lang="ar-SA"/>
          </a:p>
        </p:txBody>
      </p:sp>
    </p:spTree>
    <p:extLst>
      <p:ext uri="{BB962C8B-B14F-4D97-AF65-F5344CB8AC3E}">
        <p14:creationId xmlns:p14="http://schemas.microsoft.com/office/powerpoint/2010/main" val="226183110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34</a:t>
            </a:fld>
            <a:endParaRPr lang="ar-SA"/>
          </a:p>
        </p:txBody>
      </p:sp>
    </p:spTree>
    <p:extLst>
      <p:ext uri="{BB962C8B-B14F-4D97-AF65-F5344CB8AC3E}">
        <p14:creationId xmlns:p14="http://schemas.microsoft.com/office/powerpoint/2010/main" val="14136558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35</a:t>
            </a:fld>
            <a:endParaRPr lang="ar-SA"/>
          </a:p>
        </p:txBody>
      </p:sp>
    </p:spTree>
    <p:extLst>
      <p:ext uri="{BB962C8B-B14F-4D97-AF65-F5344CB8AC3E}">
        <p14:creationId xmlns:p14="http://schemas.microsoft.com/office/powerpoint/2010/main" val="129668420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B74B1CE-EC48-4E92-8FDC-F12D88380369}"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36</a:t>
            </a:fld>
            <a:endParaRPr lang="ar-SA"/>
          </a:p>
        </p:txBody>
      </p:sp>
    </p:spTree>
    <p:extLst>
      <p:ext uri="{BB962C8B-B14F-4D97-AF65-F5344CB8AC3E}">
        <p14:creationId xmlns:p14="http://schemas.microsoft.com/office/powerpoint/2010/main" val="42747560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AC9D92DB-CEF7-4CD2-97D2-F06B49E19BD5}"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37</a:t>
            </a:fld>
            <a:endParaRPr lang="ar-SA"/>
          </a:p>
        </p:txBody>
      </p:sp>
    </p:spTree>
    <p:extLst>
      <p:ext uri="{BB962C8B-B14F-4D97-AF65-F5344CB8AC3E}">
        <p14:creationId xmlns:p14="http://schemas.microsoft.com/office/powerpoint/2010/main" val="6600822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BF27CCD8-1BBB-43F9-8C60-8149FE191CAC}"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38</a:t>
            </a:fld>
            <a:endParaRPr lang="ar-SA"/>
          </a:p>
        </p:txBody>
      </p:sp>
    </p:spTree>
    <p:extLst>
      <p:ext uri="{BB962C8B-B14F-4D97-AF65-F5344CB8AC3E}">
        <p14:creationId xmlns:p14="http://schemas.microsoft.com/office/powerpoint/2010/main" val="2281432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3EC67F4-3A1D-4FFD-951D-F9648E205593}"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4</a:t>
            </a:fld>
            <a:endParaRPr lang="ar-SA"/>
          </a:p>
        </p:txBody>
      </p:sp>
    </p:spTree>
    <p:extLst>
      <p:ext uri="{BB962C8B-B14F-4D97-AF65-F5344CB8AC3E}">
        <p14:creationId xmlns:p14="http://schemas.microsoft.com/office/powerpoint/2010/main" val="1977183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E82488D4-7E12-4AC0-A103-1E08CB60672B}"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5</a:t>
            </a:fld>
            <a:endParaRPr lang="ar-SA"/>
          </a:p>
        </p:txBody>
      </p:sp>
    </p:spTree>
    <p:extLst>
      <p:ext uri="{BB962C8B-B14F-4D97-AF65-F5344CB8AC3E}">
        <p14:creationId xmlns:p14="http://schemas.microsoft.com/office/powerpoint/2010/main" val="2484345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8203869-EDCE-4E54-A8E7-4884B25DEBF2}"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6</a:t>
            </a:fld>
            <a:endParaRPr lang="ar-SA"/>
          </a:p>
        </p:txBody>
      </p:sp>
    </p:spTree>
    <p:extLst>
      <p:ext uri="{BB962C8B-B14F-4D97-AF65-F5344CB8AC3E}">
        <p14:creationId xmlns:p14="http://schemas.microsoft.com/office/powerpoint/2010/main" val="1799107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741CEB94-CB6D-4821-825C-459CAC2B6C01}"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7</a:t>
            </a:fld>
            <a:endParaRPr lang="ar-SA"/>
          </a:p>
        </p:txBody>
      </p:sp>
    </p:spTree>
    <p:extLst>
      <p:ext uri="{BB962C8B-B14F-4D97-AF65-F5344CB8AC3E}">
        <p14:creationId xmlns:p14="http://schemas.microsoft.com/office/powerpoint/2010/main" val="4216675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58817AE9-92E5-408B-87B4-2B2765A43971}"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8</a:t>
            </a:fld>
            <a:endParaRPr lang="ar-SA"/>
          </a:p>
        </p:txBody>
      </p:sp>
    </p:spTree>
    <p:extLst>
      <p:ext uri="{BB962C8B-B14F-4D97-AF65-F5344CB8AC3E}">
        <p14:creationId xmlns:p14="http://schemas.microsoft.com/office/powerpoint/2010/main" val="199580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903BAC10-4F1B-45D2-AE33-6D94924535A8}"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9</a:t>
            </a:fld>
            <a:endParaRPr lang="ar-SA"/>
          </a:p>
        </p:txBody>
      </p:sp>
    </p:spTree>
    <p:extLst>
      <p:ext uri="{BB962C8B-B14F-4D97-AF65-F5344CB8AC3E}">
        <p14:creationId xmlns:p14="http://schemas.microsoft.com/office/powerpoint/2010/main" val="265703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9199382B-71A2-4DFE-A82C-DBE20A86FED3}" type="datetime1">
              <a:rPr lang="en-US" smtClean="0"/>
              <a:t>4/12/2025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08EFB9-C599-4A51-9258-2DB96EF8923A}" type="datetime1">
              <a:rPr lang="en-US" smtClean="0"/>
              <a:t>4/12/2025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8D83D6-366B-491B-885D-DE50C82FC001}" type="datetime1">
              <a:rPr lang="en-US" smtClean="0"/>
              <a:t>4/12/2025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74176825-555F-403F-A95B-5C51346CF8D1}" type="datetime1">
              <a:rPr lang="en-US" smtClean="0"/>
              <a:t>4/12/2025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F7B4BD9-ACB9-456B-860B-A196FDF54DD9}" type="datetime1">
              <a:rPr lang="en-US" smtClean="0"/>
              <a:t>4/12/2025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F24C0E1-9347-4A1F-8C42-A867F37F5AF2}" type="datetime1">
              <a:rPr lang="en-US" smtClean="0"/>
              <a:t>4/12/2025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9A374D56-884C-43B8-B27C-9453D6ED5F97}" type="datetime1">
              <a:rPr lang="en-US" smtClean="0"/>
              <a:t>4/12/2025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25ABAF81-BA59-4FBA-AE23-352F1FB28405}" type="datetime1">
              <a:rPr lang="en-US" smtClean="0"/>
              <a:t>4/12/2025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0BA7E6-C33C-4DD8-916B-CAE4CF186BFA}" type="datetime1">
              <a:rPr lang="en-US" smtClean="0"/>
              <a:t>4/12/2025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42CD5E13-7C82-4419-92E3-28C6AE6780E6}" type="datetime1">
              <a:rPr lang="en-US" smtClean="0"/>
              <a:t>4/12/2025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EDFCAB2-2C9F-42B2-B4E1-A53007436809}" type="datetime1">
              <a:rPr lang="en-US" smtClean="0"/>
              <a:t>4/12/2025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1FE0AA4-5365-4B37-8820-3549867C2CB9}" type="datetime1">
              <a:rPr lang="en-US" smtClean="0"/>
              <a:t>4/12/2025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 التسيير و التجارة – قسم المحاسبة والمالية - السنة الثانية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3728" y="2204864"/>
            <a:ext cx="6172200" cy="1894362"/>
          </a:xfrm>
          <a:solidFill>
            <a:schemeClr val="accent4">
              <a:lumMod val="20000"/>
              <a:lumOff val="80000"/>
            </a:schemeClr>
          </a:solidFill>
        </p:spPr>
        <p:style>
          <a:lnRef idx="2">
            <a:schemeClr val="accent3"/>
          </a:lnRef>
          <a:fillRef idx="1">
            <a:schemeClr val="lt1"/>
          </a:fillRef>
          <a:effectRef idx="0">
            <a:schemeClr val="accent3"/>
          </a:effectRef>
          <a:fontRef idx="minor">
            <a:schemeClr val="dk1"/>
          </a:fontRef>
        </p:style>
        <p:txBody>
          <a:bodyPr anchor="ctr">
            <a:normAutofit/>
          </a:bodyPr>
          <a:lstStyle/>
          <a:p>
            <a:pPr algn="ctr"/>
            <a:r>
              <a:rPr lang="ar-SA" sz="3600" dirty="0">
                <a:latin typeface="Calibri" panose="020F0502020204030204" pitchFamily="34" charset="0"/>
                <a:cs typeface="Calibri" panose="020F0502020204030204" pitchFamily="34" charset="0"/>
              </a:rPr>
              <a:t>مالــــــــــــية المؤسسة</a:t>
            </a:r>
          </a:p>
        </p:txBody>
      </p:sp>
      <p:sp>
        <p:nvSpPr>
          <p:cNvPr id="7" name="Date Placeholder 6"/>
          <p:cNvSpPr>
            <a:spLocks noGrp="1"/>
          </p:cNvSpPr>
          <p:nvPr>
            <p:ph type="dt" sz="half" idx="10"/>
          </p:nvPr>
        </p:nvSpPr>
        <p:spPr>
          <a:xfrm>
            <a:off x="3491880" y="5974804"/>
            <a:ext cx="2592288" cy="381000"/>
          </a:xfrm>
        </p:spPr>
        <p:txBody>
          <a:bodyPr/>
          <a:lstStyle/>
          <a:p>
            <a:pPr algn="ctr" rtl="0"/>
            <a:fld id="{038F1A5A-534D-4505-9BE2-A4506BC0C9B6}" type="datetime1">
              <a:rPr lang="en-US" sz="1400" b="1" smtClean="0">
                <a:solidFill>
                  <a:schemeClr val="tx1"/>
                </a:solidFill>
              </a:rPr>
              <a:t>4/12/2025</a:t>
            </a:fld>
            <a:endParaRPr lang="ar-SA" b="1" dirty="0">
              <a:solidFill>
                <a:schemeClr val="tx1"/>
              </a:solidFill>
            </a:endParaRPr>
          </a:p>
        </p:txBody>
      </p:sp>
      <p:sp>
        <p:nvSpPr>
          <p:cNvPr id="8" name="Slide Number Placeholder 7"/>
          <p:cNvSpPr>
            <a:spLocks noGrp="1"/>
          </p:cNvSpPr>
          <p:nvPr>
            <p:ph type="sldNum" sz="quarter" idx="12"/>
          </p:nvPr>
        </p:nvSpPr>
        <p:spPr/>
        <p:txBody>
          <a:bodyPr/>
          <a:lstStyle/>
          <a:p>
            <a:fld id="{A4231B69-FBD1-4C22-85BF-9904F0109019}" type="slidenum">
              <a:rPr lang="ar-SA" smtClean="0"/>
              <a:pPr/>
              <a:t>1</a:t>
            </a:fld>
            <a:endParaRPr lang="ar-SA"/>
          </a:p>
        </p:txBody>
      </p:sp>
      <p:sp>
        <p:nvSpPr>
          <p:cNvPr id="9" name="Footer Placeholder 8"/>
          <p:cNvSpPr>
            <a:spLocks noGrp="1"/>
          </p:cNvSpPr>
          <p:nvPr>
            <p:ph type="ftr" sz="quarter" idx="11"/>
          </p:nvPr>
        </p:nvSpPr>
        <p:spPr>
          <a:xfrm>
            <a:off x="1935144" y="5398740"/>
            <a:ext cx="6582488" cy="576064"/>
          </a:xfrm>
        </p:spPr>
        <p:txBody>
          <a:bodyPr/>
          <a:lstStyle/>
          <a:p>
            <a:pPr algn="r"/>
            <a:r>
              <a:rPr lang="ar-SA" sz="1600" b="1" dirty="0">
                <a:solidFill>
                  <a:schemeClr val="tx1"/>
                </a:solidFill>
              </a:rPr>
              <a:t>جامعة أم البواقي-  - كلية الاقتصاد و التسيير و التجارة – قسم المحاسبة والمالية - السنة الثانية</a:t>
            </a:r>
          </a:p>
        </p:txBody>
      </p:sp>
      <p:pic>
        <p:nvPicPr>
          <p:cNvPr id="3" name="Picture 2">
            <a:extLst>
              <a:ext uri="{FF2B5EF4-FFF2-40B4-BE49-F238E27FC236}">
                <a16:creationId xmlns:a16="http://schemas.microsoft.com/office/drawing/2014/main" id="{6DE8581E-DC55-4D75-93E2-BD6BDD6729C1}"/>
              </a:ext>
            </a:extLst>
          </p:cNvPr>
          <p:cNvPicPr>
            <a:picLocks noChangeAspect="1"/>
          </p:cNvPicPr>
          <p:nvPr/>
        </p:nvPicPr>
        <p:blipFill>
          <a:blip r:embed="rId3"/>
          <a:stretch>
            <a:fillRect/>
          </a:stretch>
        </p:blipFill>
        <p:spPr>
          <a:xfrm>
            <a:off x="3671540" y="621432"/>
            <a:ext cx="3076575" cy="1485900"/>
          </a:xfrm>
          <a:prstGeom prst="rect">
            <a:avLst/>
          </a:prstGeom>
          <a:solidFill>
            <a:srgbClr val="FFC000"/>
          </a:solidFill>
          <a:ln>
            <a:solidFill>
              <a:schemeClr val="tx2"/>
            </a:solid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422139"/>
            <a:ext cx="7467600" cy="4293052"/>
          </a:xfrm>
        </p:spPr>
        <p:style>
          <a:lnRef idx="2">
            <a:schemeClr val="dk1"/>
          </a:lnRef>
          <a:fillRef idx="1">
            <a:schemeClr val="lt1"/>
          </a:fillRef>
          <a:effectRef idx="0">
            <a:schemeClr val="dk1"/>
          </a:effectRef>
          <a:fontRef idx="minor">
            <a:schemeClr val="dk1"/>
          </a:fontRef>
        </p:style>
        <p:txBody>
          <a:bodyPr>
            <a:noAutofit/>
          </a:bodyPr>
          <a:lstStyle/>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1-2-2 سندات الدين (تابع)</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solidFill>
                  <a:prstClr val="black"/>
                </a:solidFill>
                <a:latin typeface="Calibri" panose="020F0502020204030204" pitchFamily="34" charset="0"/>
                <a:cs typeface="Calibri" panose="020F0502020204030204" pitchFamily="34" charset="0"/>
              </a:rPr>
              <a:t>تصدر السندات بقيمة إسمية وتاريخ استحقاق معين، وعندما يحين تاريخ الاستحقاق تقوم الجهة المصدرة للسند برد قيمة السندات لحامليها. وللسند قيمة سوقية قد تكون أعلى من القيمة الإسمية له، وفي هذه الحالة سيحقق حامل السند مكاسب رأسمالية، والعكس من هذا إذا انخفضت القيمة السوقية للسند عن القيمة الإسمية تكبد في ذلك حامل السند خسائر رأسمالية.</a:t>
            </a:r>
            <a:endPar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1-2-3 بعض أنواع سندات الدين</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أ- السندات القابلة للتحويل إلى أسهم عادية</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ب – السندات القابلة للاستدعاء</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جـــ - السندات القابلة للاستهلاك</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د – السندات المضمونة بأصل</a:t>
            </a:r>
          </a:p>
          <a:p>
            <a:pPr marL="0" lvl="0" indent="0">
              <a:buNone/>
            </a:pPr>
            <a:endParaRPr lang="ar-SA" dirty="0"/>
          </a:p>
        </p:txBody>
      </p:sp>
      <p:sp>
        <p:nvSpPr>
          <p:cNvPr id="4" name="Date Placeholder 3"/>
          <p:cNvSpPr>
            <a:spLocks noGrp="1"/>
          </p:cNvSpPr>
          <p:nvPr>
            <p:ph type="dt" sz="half" idx="14"/>
          </p:nvPr>
        </p:nvSpPr>
        <p:spPr>
          <a:xfrm>
            <a:off x="405384" y="5823210"/>
            <a:ext cx="2016224" cy="432048"/>
          </a:xfrm>
        </p:spPr>
        <p:txBody>
          <a:bodyPr/>
          <a:lstStyle/>
          <a:p>
            <a:pPr algn="l" rtl="0"/>
            <a:fld id="{AD38D2BF-0285-49B4-8B0A-61C48A355088}"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10</a:t>
            </a:fld>
            <a:endParaRPr lang="ar-SA"/>
          </a:p>
        </p:txBody>
      </p:sp>
      <p:sp>
        <p:nvSpPr>
          <p:cNvPr id="6" name="Footer Placeholder 5"/>
          <p:cNvSpPr>
            <a:spLocks noGrp="1"/>
          </p:cNvSpPr>
          <p:nvPr>
            <p:ph type="ftr" sz="quarter" idx="16"/>
          </p:nvPr>
        </p:nvSpPr>
        <p:spPr>
          <a:xfrm>
            <a:off x="2216816" y="582241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127290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350954"/>
            <a:ext cx="7467600" cy="4643699"/>
          </a:xfrm>
        </p:spPr>
        <p:style>
          <a:lnRef idx="2">
            <a:schemeClr val="dk1"/>
          </a:lnRef>
          <a:fillRef idx="1">
            <a:schemeClr val="lt1"/>
          </a:fillRef>
          <a:effectRef idx="0">
            <a:schemeClr val="dk1"/>
          </a:effectRef>
          <a:fontRef idx="minor">
            <a:schemeClr val="dk1"/>
          </a:fontRef>
        </p:style>
        <p:txBody>
          <a:bodyPr>
            <a:noAutofit/>
          </a:bodyPr>
          <a:lstStyle/>
          <a:p>
            <a:pPr marL="0" indent="0" algn="just">
              <a:buClr>
                <a:srgbClr val="FE8637"/>
              </a:buClr>
              <a:buNone/>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1-2-3 بعض أنواع سندات </a:t>
            </a:r>
            <a:r>
              <a:rPr lang="ar-DZ" sz="2000" b="1" dirty="0">
                <a:solidFill>
                  <a:prstClr val="black"/>
                </a:solidFill>
                <a:latin typeface="Calibri" panose="020F0502020204030204" pitchFamily="34" charset="0"/>
                <a:cs typeface="Calibri" panose="020F0502020204030204" pitchFamily="34" charset="0"/>
              </a:rPr>
              <a:t>الدين (تابع)</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b="1" dirty="0">
                <a:latin typeface="Calibri" panose="020F0502020204030204" pitchFamily="34" charset="0"/>
                <a:cs typeface="Calibri" panose="020F0502020204030204" pitchFamily="34" charset="0"/>
              </a:rPr>
              <a:t>أ- السندات القابلة للتحويل إلى أسهم عادية :</a:t>
            </a:r>
            <a:r>
              <a:rPr lang="ar-DZ" sz="2000" dirty="0">
                <a:latin typeface="Calibri" panose="020F0502020204030204" pitchFamily="34" charset="0"/>
                <a:cs typeface="Calibri" panose="020F0502020204030204" pitchFamily="34" charset="0"/>
              </a:rPr>
              <a:t> يوفر هذا النوع لحامله خاصيتين: الأولى وهي الحصول على عائد ثابت، والثانية إمكانية تحويل السندات إلى أسهم عادية. ويتصف هذا النوع بانخفاض معدل الفائدة التي يمنحها.</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b="1" dirty="0">
                <a:latin typeface="Calibri" panose="020F0502020204030204" pitchFamily="34" charset="0"/>
                <a:cs typeface="Calibri" panose="020F0502020204030204" pitchFamily="34" charset="0"/>
              </a:rPr>
              <a:t>ب – السندات القابلة للاستدعاء : </a:t>
            </a:r>
            <a:r>
              <a:rPr lang="ar-DZ" sz="2000" dirty="0">
                <a:latin typeface="Calibri" panose="020F0502020204030204" pitchFamily="34" charset="0"/>
                <a:cs typeface="Calibri" panose="020F0502020204030204" pitchFamily="34" charset="0"/>
              </a:rPr>
              <a:t>تلتزم الشركة المصدرة لهذا النوع من السندات بدفع قيمة أكبر من القيمة الإسمية للسند في حال استدعائها للسند قبل تاريخ الاستحقاق. وتسمى الزيادة عن القيمة الإسمية بتعويض الاستدعاء.</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b="1" dirty="0">
                <a:latin typeface="Calibri" panose="020F0502020204030204" pitchFamily="34" charset="0"/>
                <a:cs typeface="Calibri" panose="020F0502020204030204" pitchFamily="34" charset="0"/>
              </a:rPr>
              <a:t>جـــ - السندات القابلة للاستهلاك : </a:t>
            </a:r>
            <a:r>
              <a:rPr lang="ar-DZ" sz="2000" dirty="0">
                <a:latin typeface="Calibri" panose="020F0502020204030204" pitchFamily="34" charset="0"/>
                <a:cs typeface="Calibri" panose="020F0502020204030204" pitchFamily="34" charset="0"/>
              </a:rPr>
              <a:t>تضع الشركة لهذا النوع من السندات جدولا زمنيا لتسديد قيمتها، مع توفير حماية كافية لأموال المستثمر، ما ينجر عنه معدل فائدة أقل من السندات العادية.</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b="1" dirty="0">
                <a:latin typeface="Calibri" panose="020F0502020204030204" pitchFamily="34" charset="0"/>
                <a:cs typeface="Calibri" panose="020F0502020204030204" pitchFamily="34" charset="0"/>
              </a:rPr>
              <a:t>د – السندات المضمونة بأصل : </a:t>
            </a:r>
            <a:r>
              <a:rPr lang="ar-DZ" sz="2000" dirty="0">
                <a:latin typeface="Calibri" panose="020F0502020204030204" pitchFamily="34" charset="0"/>
                <a:cs typeface="Calibri" panose="020F0502020204030204" pitchFamily="34" charset="0"/>
              </a:rPr>
              <a:t>وقد يكون ذلك برهن ممتلكات كضمان لتحصيل قيمة السند والفوائد المرافقة له. وقد يكون ضمان السندات بسندات أخرى، أو أسهم عائدة لمشروع آخر، تسمى بسندات متعلقة بطرف آخر. وقد يكون الضمان سمعة الشركة وفي هذه الحالة تعرف السندات بسندات الاعتماد. </a:t>
            </a:r>
          </a:p>
          <a:p>
            <a:pPr marL="0" lvl="0" indent="0">
              <a:buNone/>
            </a:pPr>
            <a:endParaRPr lang="ar-SA" dirty="0"/>
          </a:p>
        </p:txBody>
      </p:sp>
      <p:sp>
        <p:nvSpPr>
          <p:cNvPr id="4" name="Date Placeholder 3"/>
          <p:cNvSpPr>
            <a:spLocks noGrp="1"/>
          </p:cNvSpPr>
          <p:nvPr>
            <p:ph type="dt" sz="half" idx="14"/>
          </p:nvPr>
        </p:nvSpPr>
        <p:spPr>
          <a:xfrm>
            <a:off x="434119" y="5981841"/>
            <a:ext cx="2016224" cy="432048"/>
          </a:xfrm>
        </p:spPr>
        <p:txBody>
          <a:bodyPr/>
          <a:lstStyle/>
          <a:p>
            <a:pPr algn="l" rtl="0"/>
            <a:fld id="{C290584B-0C51-4B62-A193-6A47948E7417}"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11</a:t>
            </a:fld>
            <a:endParaRPr lang="ar-SA"/>
          </a:p>
        </p:txBody>
      </p:sp>
      <p:sp>
        <p:nvSpPr>
          <p:cNvPr id="6" name="Footer Placeholder 5"/>
          <p:cNvSpPr>
            <a:spLocks noGrp="1"/>
          </p:cNvSpPr>
          <p:nvPr>
            <p:ph type="ftr" sz="quarter" idx="16"/>
          </p:nvPr>
        </p:nvSpPr>
        <p:spPr>
          <a:xfrm>
            <a:off x="2216816" y="5994654"/>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635139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538651" y="1282367"/>
            <a:ext cx="7467600" cy="4698466"/>
          </a:xfrm>
        </p:spPr>
        <p:style>
          <a:lnRef idx="2">
            <a:schemeClr val="dk1"/>
          </a:lnRef>
          <a:fillRef idx="1">
            <a:schemeClr val="lt1"/>
          </a:fillRef>
          <a:effectRef idx="0">
            <a:schemeClr val="dk1"/>
          </a:effectRef>
          <a:fontRef idx="minor">
            <a:schemeClr val="dk1"/>
          </a:fontRef>
        </p:style>
        <p:txBody>
          <a:bodyPr>
            <a:noAutofit/>
          </a:bodyPr>
          <a:lstStyle/>
          <a:p>
            <a:pPr marL="0" lvl="0" indent="0">
              <a:buNone/>
            </a:pPr>
            <a:r>
              <a:rPr lang="ar-DZ" b="1" dirty="0">
                <a:latin typeface="Calibri" panose="020F0502020204030204" pitchFamily="34" charset="0"/>
                <a:cs typeface="Calibri" panose="020F0502020204030204" pitchFamily="34" charset="0"/>
              </a:rPr>
              <a:t>1-3 الأسهم الممتازة</a:t>
            </a:r>
            <a:endParaRPr lang="fr-FR" b="1" dirty="0">
              <a:latin typeface="Calibri" panose="020F0502020204030204" pitchFamily="34" charset="0"/>
              <a:cs typeface="Calibri" panose="020F0502020204030204" pitchFamily="34" charset="0"/>
            </a:endParaRPr>
          </a:p>
          <a:p>
            <a:pPr marL="0" lvl="0" indent="0" algn="just">
              <a:buNone/>
            </a:pPr>
            <a:r>
              <a:rPr lang="ar-DZ" sz="2000" dirty="0">
                <a:latin typeface="Calibri" panose="020F0502020204030204" pitchFamily="34" charset="0"/>
                <a:cs typeface="Calibri" panose="020F0502020204030204" pitchFamily="34" charset="0"/>
              </a:rPr>
              <a:t>السهم الممتاز عبارة عن وثيقة تحمل قيمة اسمية تصدرها الشركة، ويحق لحامله أن يمتلك جزء من الشركة بما يعادل قيمة أسهمه. بالإضافة إلى القيمة الإسمية للسهم يوجد له قيمة دفترية وقيمة سوقية. ويجمع السهم الممتاز بين خصائص السندات والأسهم العادية. فعند مقارنة السهم العادي بالسهم الممتاز نجد أنه </a:t>
            </a:r>
            <a:r>
              <a:rPr lang="ar-DZ" sz="2200" b="1" dirty="0">
                <a:latin typeface="Calibri" panose="020F0502020204030204" pitchFamily="34" charset="0"/>
                <a:cs typeface="Calibri" panose="020F0502020204030204" pitchFamily="34" charset="0"/>
              </a:rPr>
              <a:t>ليس</a:t>
            </a:r>
            <a:r>
              <a:rPr lang="ar-DZ" sz="2000" dirty="0">
                <a:latin typeface="Calibri" panose="020F0502020204030204" pitchFamily="34" charset="0"/>
                <a:cs typeface="Calibri" panose="020F0502020204030204" pitchFamily="34" charset="0"/>
              </a:rPr>
              <a:t> لكل منهما تاريخ استحقاق، وأن الشركة المصدرة لهما </a:t>
            </a:r>
            <a:r>
              <a:rPr lang="ar-DZ" sz="2200" b="1" dirty="0">
                <a:latin typeface="Calibri" panose="020F0502020204030204" pitchFamily="34" charset="0"/>
                <a:cs typeface="Calibri" panose="020F0502020204030204" pitchFamily="34" charset="0"/>
              </a:rPr>
              <a:t>ليست</a:t>
            </a:r>
            <a:r>
              <a:rPr lang="ar-DZ" sz="2000" dirty="0">
                <a:latin typeface="Calibri" panose="020F0502020204030204" pitchFamily="34" charset="0"/>
                <a:cs typeface="Calibri" panose="020F0502020204030204" pitchFamily="34" charset="0"/>
              </a:rPr>
              <a:t> ملزمة بإعادة شراء هذين السهمين من المساهمين مما يعني أنهما مصدرين دائمين للتمويل بالنسبة للشركة. كما أن تخلف الشركة عن تسديد الأرباح القابلة للتوزيع على حاملي الأسهم الممتازة والعادية لا يؤدي إلى إفلاس الشركة، وأيضا فإن الأرباح الموزعة لا تمثل وفرا ضريبيا حيث أن الأرباح توزع بعد خصم الضريبة. </a:t>
            </a:r>
          </a:p>
          <a:p>
            <a:pPr marL="0" lvl="0" indent="0" algn="just">
              <a:buNone/>
            </a:pPr>
            <a:r>
              <a:rPr lang="ar-DZ" sz="2000" dirty="0">
                <a:latin typeface="Calibri" panose="020F0502020204030204" pitchFamily="34" charset="0"/>
                <a:cs typeface="Calibri" panose="020F0502020204030204" pitchFamily="34" charset="0"/>
              </a:rPr>
              <a:t>أما إذا تمت مقارنة السهم الممتاز بالسند، فيلاحظ أن العائد الذي يحصل عليه حامل كل منهما ثابت ومحدد بقيمة أو نسبة معينة. وأن لكل حامل من السهم الممتاز والسند الأولوية على أصحاب الأسهم العادية في استرداد قيم أصولهم من الاستثمارات في حالة إفلاس الشركة أو تعرضها لإجراءات التصفية.</a:t>
            </a:r>
          </a:p>
          <a:p>
            <a:pPr marL="0" lvl="0" indent="0">
              <a:buNone/>
            </a:pPr>
            <a:endParaRPr lang="ar-DZ" sz="2000" b="1"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CA8A9AE3-CEFD-43EB-9E9A-072E64CA56BA}"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12</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180581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538651" y="1282367"/>
            <a:ext cx="7467600" cy="4698466"/>
          </a:xfrm>
        </p:spPr>
        <p:style>
          <a:lnRef idx="2">
            <a:schemeClr val="dk1"/>
          </a:lnRef>
          <a:fillRef idx="1">
            <a:schemeClr val="lt1"/>
          </a:fillRef>
          <a:effectRef idx="0">
            <a:schemeClr val="dk1"/>
          </a:effectRef>
          <a:fontRef idx="minor">
            <a:schemeClr val="dk1"/>
          </a:fontRef>
        </p:style>
        <p:txBody>
          <a:bodyPr>
            <a:noAutofit/>
          </a:bodyPr>
          <a:lstStyle/>
          <a:p>
            <a:pPr marL="0" lvl="0" indent="0">
              <a:buNone/>
            </a:pPr>
            <a:r>
              <a:rPr lang="ar-DZ" b="1" dirty="0">
                <a:latin typeface="Calibri" panose="020F0502020204030204" pitchFamily="34" charset="0"/>
                <a:cs typeface="Calibri" panose="020F0502020204030204" pitchFamily="34" charset="0"/>
              </a:rPr>
              <a:t>1-3 الأسهم الممتازة (تابع )</a:t>
            </a:r>
            <a:endParaRPr lang="fr-FR" b="1" dirty="0">
              <a:latin typeface="Calibri" panose="020F0502020204030204" pitchFamily="34" charset="0"/>
              <a:cs typeface="Calibri" panose="020F0502020204030204" pitchFamily="34" charset="0"/>
            </a:endParaRPr>
          </a:p>
          <a:p>
            <a:pPr marL="0" lvl="0" indent="0" algn="just">
              <a:buNone/>
            </a:pPr>
            <a:r>
              <a:rPr lang="ar-DZ" sz="2000" dirty="0">
                <a:latin typeface="Calibri" panose="020F0502020204030204" pitchFamily="34" charset="0"/>
                <a:cs typeface="Calibri" panose="020F0502020204030204" pitchFamily="34" charset="0"/>
              </a:rPr>
              <a:t>ومن خصائص السهم الممتاز تلك التي يمكن حصرها عبر الأنواع المتعددة التي يصدر بها ما يلي:</a:t>
            </a:r>
          </a:p>
          <a:p>
            <a:pPr marL="0" lvl="0" indent="0" algn="just">
              <a:buNone/>
            </a:pPr>
            <a:r>
              <a:rPr lang="ar-DZ" sz="2000" dirty="0">
                <a:latin typeface="Calibri" panose="020F0502020204030204" pitchFamily="34" charset="0"/>
                <a:cs typeface="Calibri" panose="020F0502020204030204" pitchFamily="34" charset="0"/>
              </a:rPr>
              <a:t> أ)- إمكانية تحويل بعض الأسهم الممتازة إلى أسهم عادية وذلك بموافقة أصحابها ورغبة المنشأة في ذلك. </a:t>
            </a:r>
          </a:p>
          <a:p>
            <a:pPr marL="0" lvl="0" indent="0" algn="just">
              <a:buNone/>
            </a:pPr>
            <a:r>
              <a:rPr lang="ar-DZ" sz="2000" dirty="0">
                <a:latin typeface="Calibri" panose="020F0502020204030204" pitchFamily="34" charset="0"/>
                <a:cs typeface="Calibri" panose="020F0502020204030204" pitchFamily="34" charset="0"/>
              </a:rPr>
              <a:t>ب)- لحاملي الأسهم الممتازة الحق في تجميع الأرباح، ومشاركة أصحاب الأسهم العادية في الأرباح ، وكذلك القابلية للاستدعاء بسعر أعلى من سعر الإصدار. ويتم هذا وفق شروط الإصدار الأولية.</a:t>
            </a:r>
          </a:p>
          <a:p>
            <a:pPr marL="0" lvl="0" indent="0" algn="just">
              <a:buNone/>
            </a:pPr>
            <a:r>
              <a:rPr lang="ar-DZ" sz="2000" dirty="0">
                <a:latin typeface="Calibri" panose="020F0502020204030204" pitchFamily="34" charset="0"/>
                <a:cs typeface="Calibri" panose="020F0502020204030204" pitchFamily="34" charset="0"/>
              </a:rPr>
              <a:t>ومما سبق يمكن استخلاص مزايا وعيوب الأسهم الممتازة من جانبي الشركة والمستثمرين ، </a:t>
            </a:r>
          </a:p>
          <a:p>
            <a:pPr marL="0" lvl="0" indent="0" algn="just">
              <a:buNone/>
            </a:pPr>
            <a:r>
              <a:rPr lang="ar-DZ" sz="2000" b="1" dirty="0">
                <a:latin typeface="Calibri" panose="020F0502020204030204" pitchFamily="34" charset="0"/>
                <a:cs typeface="Calibri" panose="020F0502020204030204" pitchFamily="34" charset="0"/>
              </a:rPr>
              <a:t>1-3-1 مزايا وعيوب الأسهم الممتازة من وجهة نظر الشركة : </a:t>
            </a:r>
          </a:p>
          <a:p>
            <a:pPr marL="0" lvl="0" indent="0" algn="just">
              <a:buNone/>
            </a:pPr>
            <a:r>
              <a:rPr lang="ar-DZ" sz="2000" dirty="0">
                <a:latin typeface="Calibri" panose="020F0502020204030204" pitchFamily="34" charset="0"/>
                <a:cs typeface="Calibri" panose="020F0502020204030204" pitchFamily="34" charset="0"/>
              </a:rPr>
              <a:t>تتمثل المزايا في مايلي</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تحتفظ بالسيطرة على إدارة الشركة لأنه لا يحق لأصحاب الأسهم الممتازة الاشتراك في الإدارة.</a:t>
            </a:r>
          </a:p>
        </p:txBody>
      </p:sp>
      <p:sp>
        <p:nvSpPr>
          <p:cNvPr id="4" name="Date Placeholder 3"/>
          <p:cNvSpPr>
            <a:spLocks noGrp="1"/>
          </p:cNvSpPr>
          <p:nvPr>
            <p:ph type="dt" sz="half" idx="14"/>
          </p:nvPr>
        </p:nvSpPr>
        <p:spPr>
          <a:xfrm>
            <a:off x="405384" y="5912386"/>
            <a:ext cx="2016224" cy="432048"/>
          </a:xfrm>
        </p:spPr>
        <p:txBody>
          <a:bodyPr/>
          <a:lstStyle/>
          <a:p>
            <a:pPr algn="l" rtl="0"/>
            <a:fld id="{D875FAEF-8902-4860-979A-A1DB14743020}"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13</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369631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538651" y="1282367"/>
            <a:ext cx="7467600" cy="4698466"/>
          </a:xfrm>
        </p:spPr>
        <p:style>
          <a:lnRef idx="2">
            <a:schemeClr val="dk1"/>
          </a:lnRef>
          <a:fillRef idx="1">
            <a:schemeClr val="lt1"/>
          </a:fillRef>
          <a:effectRef idx="0">
            <a:schemeClr val="dk1"/>
          </a:effectRef>
          <a:fontRef idx="minor">
            <a:schemeClr val="dk1"/>
          </a:fontRef>
        </p:style>
        <p:txBody>
          <a:bodyPr>
            <a:noAutofit/>
          </a:bodyPr>
          <a:lstStyle/>
          <a:p>
            <a:pPr marL="0" lvl="0" indent="0">
              <a:buNone/>
            </a:pPr>
            <a:r>
              <a:rPr lang="ar-DZ" b="1" dirty="0">
                <a:latin typeface="Calibri" panose="020F0502020204030204" pitchFamily="34" charset="0"/>
                <a:cs typeface="Calibri" panose="020F0502020204030204" pitchFamily="34" charset="0"/>
              </a:rPr>
              <a:t>1-3 الأسهم الممتازة (تابع )</a:t>
            </a:r>
          </a:p>
          <a:p>
            <a:pPr lvl="0">
              <a:buFont typeface="Wingdings" panose="05000000000000000000" pitchFamily="2" charset="2"/>
              <a:buChar char="v"/>
            </a:pPr>
            <a:r>
              <a:rPr lang="ar-DZ" sz="2000" b="1"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 لا تحتاج الشركة إلى رهن أصولها أو تقديم ضمانات.</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ليس للأسهم الممتازة تاريخ استحقاق  ولذا فهي تمثل مصدرا دائمل للتمويل.</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التخلف عن دفع الأرباح الموزعة لا يؤدي إلى إفلاس الشركة. </a:t>
            </a:r>
          </a:p>
          <a:p>
            <a:pPr marL="0" lvl="0" indent="0" algn="just">
              <a:buNone/>
            </a:pPr>
            <a:r>
              <a:rPr lang="ar-DZ" sz="2000" dirty="0">
                <a:latin typeface="Calibri" panose="020F0502020204030204" pitchFamily="34" charset="0"/>
                <a:cs typeface="Calibri" panose="020F0502020204030204" pitchFamily="34" charset="0"/>
              </a:rPr>
              <a:t>أما من جانب عيوب السهم الممتاز من وجهة نظر الشركة فتلخص في العناصر التالية، </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الأسهم الممتازة مرتفعة التكلفة مقارنة بالديون.</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أرباح الأسهم الممتازة تمثل عبئا ثابتا على الشركة.</a:t>
            </a:r>
          </a:p>
          <a:p>
            <a:pPr lvl="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لا تمثل أرباح الشركة وفرا ضريبيا.</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 </a:t>
            </a: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1-3-2 مزايا وعيوب الأسهم الممتازة من وجهة نظر المستثمرين : </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solidFill>
                  <a:prstClr val="black"/>
                </a:solidFill>
                <a:latin typeface="Calibri" panose="020F0502020204030204" pitchFamily="34" charset="0"/>
                <a:cs typeface="Calibri" panose="020F0502020204030204" pitchFamily="34" charset="0"/>
              </a:rPr>
              <a:t>تتمثل المزايا في العناصر التالية:</a:t>
            </a:r>
          </a:p>
          <a:p>
            <a:pPr marR="0" lvl="0" algn="just" defTabSz="914400" rtl="1" eaLnBrk="1" fontAlgn="auto" latinLnBrk="0" hangingPunct="1">
              <a:lnSpc>
                <a:spcPct val="100000"/>
              </a:lnSpc>
              <a:spcBef>
                <a:spcPts val="600"/>
              </a:spcBef>
              <a:spcAft>
                <a:spcPts val="0"/>
              </a:spcAft>
              <a:buClr>
                <a:srgbClr val="FE8637"/>
              </a:buClr>
              <a:buSzPct val="70000"/>
              <a:buFont typeface="Wingdings" panose="05000000000000000000" pitchFamily="2" charset="2"/>
              <a:buChar char="q"/>
              <a:tabLst/>
              <a:defRPr/>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يناسب السهم الممتاز أذواق المستثمرين الذين يفضلون دخلا ثابتا.</a:t>
            </a:r>
          </a:p>
          <a:p>
            <a:pPr marR="0" lvl="0" algn="just" defTabSz="914400" rtl="1" eaLnBrk="1" fontAlgn="auto" latinLnBrk="0" hangingPunct="1">
              <a:lnSpc>
                <a:spcPct val="100000"/>
              </a:lnSpc>
              <a:spcBef>
                <a:spcPts val="600"/>
              </a:spcBef>
              <a:spcAft>
                <a:spcPts val="0"/>
              </a:spcAft>
              <a:buClr>
                <a:srgbClr val="FE8637"/>
              </a:buClr>
              <a:buSzPct val="70000"/>
              <a:buFont typeface="Wingdings" panose="05000000000000000000" pitchFamily="2" charset="2"/>
              <a:buChar char="q"/>
              <a:tabLst/>
              <a:defRPr/>
            </a:pPr>
            <a:r>
              <a:rPr lang="ar-DZ" sz="2000" dirty="0">
                <a:solidFill>
                  <a:prstClr val="black"/>
                </a:solidFill>
                <a:latin typeface="Calibri" panose="020F0502020204030204" pitchFamily="34" charset="0"/>
                <a:cs typeface="Calibri" panose="020F0502020204030204" pitchFamily="34" charset="0"/>
              </a:rPr>
              <a:t> لهم الأولوية في الحصول على الأرباح الموزعة قبل أصحاب الأسهم العادية</a:t>
            </a:r>
            <a:endPar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lvl="0" indent="0" algn="just">
              <a:buNone/>
            </a:pPr>
            <a:endParaRPr lang="ar-DZ"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8EED9D92-7969-4FFC-938D-A7A295997656}"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14</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593461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515257" y="1556793"/>
            <a:ext cx="7467600" cy="3744416"/>
          </a:xfrm>
        </p:spPr>
        <p:style>
          <a:lnRef idx="2">
            <a:schemeClr val="dk1"/>
          </a:lnRef>
          <a:fillRef idx="1">
            <a:schemeClr val="lt1"/>
          </a:fillRef>
          <a:effectRef idx="0">
            <a:schemeClr val="dk1"/>
          </a:effectRef>
          <a:fontRef idx="minor">
            <a:schemeClr val="dk1"/>
          </a:fontRef>
        </p:style>
        <p:txBody>
          <a:bodyPr>
            <a:noAutofit/>
          </a:bodyPr>
          <a:lstStyle/>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1-3-2 مزايا وعيوب الأسهم الممتازة من وجهة نظر المستثمرين : </a:t>
            </a:r>
            <a:r>
              <a:rPr lang="ar-DZ" sz="2000" b="1" dirty="0">
                <a:latin typeface="Calibri" panose="020F0502020204030204" pitchFamily="34" charset="0"/>
                <a:cs typeface="Calibri" panose="020F0502020204030204" pitchFamily="34" charset="0"/>
              </a:rPr>
              <a:t>(تابع )</a:t>
            </a:r>
          </a:p>
          <a:p>
            <a:pPr lvl="0">
              <a:buFont typeface="Wingdings" panose="05000000000000000000" pitchFamily="2" charset="2"/>
              <a:buChar char="q"/>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لهم الأولوية في الحصول على قيمة أسهمهم قبل حاملي الأسهم العادية.</a:t>
            </a:r>
          </a:p>
          <a:p>
            <a:pPr marL="0" lvl="0" indent="0">
              <a:buNone/>
            </a:pPr>
            <a:r>
              <a:rPr lang="ar-DZ" sz="2000" dirty="0">
                <a:solidFill>
                  <a:prstClr val="black"/>
                </a:solidFill>
                <a:latin typeface="Calibri" panose="020F0502020204030204" pitchFamily="34" charset="0"/>
                <a:cs typeface="Calibri" panose="020F0502020204030204" pitchFamily="34" charset="0"/>
              </a:rPr>
              <a:t>أما من جانب العيوب فتتلخص بدورها في العناصر التالية:</a:t>
            </a:r>
          </a:p>
          <a:p>
            <a:pPr lvl="0">
              <a:buFont typeface="Wingdings" panose="05000000000000000000" pitchFamily="2" charset="2"/>
              <a:buChar char="q"/>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لا يح</a:t>
            </a:r>
            <a:r>
              <a:rPr lang="ar-DZ" sz="2000" dirty="0">
                <a:solidFill>
                  <a:prstClr val="black"/>
                </a:solidFill>
                <a:latin typeface="Calibri" panose="020F0502020204030204" pitchFamily="34" charset="0"/>
                <a:cs typeface="Calibri" panose="020F0502020204030204" pitchFamily="34" charset="0"/>
              </a:rPr>
              <a:t>ق لهم المشاركة في قرارات الشركة.</a:t>
            </a:r>
          </a:p>
          <a:p>
            <a:pPr lvl="0">
              <a:buFont typeface="Wingdings" panose="05000000000000000000" pitchFamily="2" charset="2"/>
              <a:buChar char="q"/>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يتعرضون أحي</a:t>
            </a:r>
            <a:r>
              <a:rPr lang="ar-DZ" sz="2000" dirty="0">
                <a:solidFill>
                  <a:prstClr val="black"/>
                </a:solidFill>
                <a:latin typeface="Calibri" panose="020F0502020204030204" pitchFamily="34" charset="0"/>
                <a:cs typeface="Calibri" panose="020F0502020204030204" pitchFamily="34" charset="0"/>
              </a:rPr>
              <a:t>انا إلى نفس المخاطر التي يتعرض لها أصحاب الأسهم العادية.</a:t>
            </a:r>
          </a:p>
          <a:p>
            <a:pPr lvl="0">
              <a:buFont typeface="Wingdings" panose="05000000000000000000" pitchFamily="2" charset="2"/>
              <a:buChar char="q"/>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سعر السهم قابل للتقلب </a:t>
            </a:r>
          </a:p>
          <a:p>
            <a:pPr marL="0" lvl="0" indent="0" algn="just">
              <a:buNone/>
            </a:pPr>
            <a:endParaRPr lang="ar-DZ"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485410"/>
            <a:ext cx="2016224" cy="432048"/>
          </a:xfrm>
        </p:spPr>
        <p:txBody>
          <a:bodyPr/>
          <a:lstStyle/>
          <a:p>
            <a:pPr algn="l" rtl="0"/>
            <a:fld id="{0F153A65-E594-4AC4-8B7F-7004AAEF3298}"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15</a:t>
            </a:fld>
            <a:endParaRPr lang="ar-SA"/>
          </a:p>
        </p:txBody>
      </p:sp>
      <p:sp>
        <p:nvSpPr>
          <p:cNvPr id="6" name="Footer Placeholder 5"/>
          <p:cNvSpPr>
            <a:spLocks noGrp="1"/>
          </p:cNvSpPr>
          <p:nvPr>
            <p:ph type="ftr" sz="quarter" idx="16"/>
          </p:nvPr>
        </p:nvSpPr>
        <p:spPr>
          <a:xfrm>
            <a:off x="2258105" y="548461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785557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868322"/>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a:t>
            </a:r>
          </a:p>
          <a:p>
            <a:pPr marL="87313" lvl="0" indent="0">
              <a:buNone/>
            </a:pPr>
            <a:r>
              <a:rPr lang="ar-DZ" sz="2000" dirty="0">
                <a:latin typeface="Calibri" panose="020F0502020204030204" pitchFamily="34" charset="0"/>
                <a:cs typeface="Calibri" panose="020F0502020204030204" pitchFamily="34" charset="0"/>
              </a:rPr>
              <a:t>السهم العادي هو سند ملكية وله أكثر من قيمة وهي ، </a:t>
            </a:r>
          </a:p>
          <a:p>
            <a:pPr marL="430213" marR="0" lvl="0" indent="-342900" algn="just" defTabSz="914400" rtl="1" eaLnBrk="1" fontAlgn="auto" latinLnBrk="0" hangingPunct="1">
              <a:lnSpc>
                <a:spcPct val="100000"/>
              </a:lnSpc>
              <a:spcBef>
                <a:spcPts val="600"/>
              </a:spcBef>
              <a:spcAft>
                <a:spcPts val="0"/>
              </a:spcAft>
              <a:buClr>
                <a:srgbClr val="FE8637"/>
              </a:buClr>
              <a:buSzPct val="70000"/>
              <a:buFont typeface="Wingdings" panose="05000000000000000000" pitchFamily="2" charset="2"/>
              <a:buChar char="Ø"/>
              <a:tabLst/>
              <a:defRPr/>
            </a:pPr>
            <a:r>
              <a:rPr lang="ar-DZ" sz="2000" dirty="0">
                <a:latin typeface="Calibri" panose="020F0502020204030204" pitchFamily="34" charset="0"/>
                <a:cs typeface="Calibri" panose="020F0502020204030204" pitchFamily="34" charset="0"/>
              </a:rPr>
              <a:t> </a:t>
            </a:r>
            <a:r>
              <a:rPr lang="ar-DZ" sz="2000" b="1" dirty="0">
                <a:latin typeface="Calibri" panose="020F0502020204030204" pitchFamily="34" charset="0"/>
                <a:cs typeface="Calibri" panose="020F0502020204030204" pitchFamily="34" charset="0"/>
              </a:rPr>
              <a:t>القيمة الاسمية : </a:t>
            </a:r>
            <a:r>
              <a:rPr kumimoji="0" lang="ar-DZ"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وهي القيمة التي يصدر بها السهم، وينص عليه في العقد التأسيسي، ويضع لها حد أدنى. </a:t>
            </a:r>
          </a:p>
          <a:p>
            <a:pPr marL="430213" lvl="0" indent="-342900" algn="just">
              <a:buFont typeface="Wingdings" panose="05000000000000000000" pitchFamily="2" charset="2"/>
              <a:buChar char="Ø"/>
            </a:pPr>
            <a:r>
              <a:rPr lang="ar-DZ" sz="2000" dirty="0">
                <a:latin typeface="Calibri" panose="020F0502020204030204" pitchFamily="34" charset="0"/>
                <a:cs typeface="Calibri" panose="020F0502020204030204" pitchFamily="34" charset="0"/>
              </a:rPr>
              <a:t> </a:t>
            </a:r>
            <a:r>
              <a:rPr lang="ar-DZ" sz="2000" b="1" dirty="0">
                <a:latin typeface="Calibri" panose="020F0502020204030204" pitchFamily="34" charset="0"/>
                <a:cs typeface="Calibri" panose="020F0502020204030204" pitchFamily="34" charset="0"/>
              </a:rPr>
              <a:t>القيمة الدفترية : </a:t>
            </a:r>
            <a:r>
              <a:rPr lang="ar-DZ" sz="2000" dirty="0">
                <a:latin typeface="Calibri" panose="020F0502020204030204" pitchFamily="34" charset="0"/>
                <a:cs typeface="Calibri" panose="020F0502020204030204" pitchFamily="34" charset="0"/>
              </a:rPr>
              <a:t>وتتمثل في قيمة حقوق الملكية مقسومة على عدد الأسهم العادية المصدرة، وفي حالة وجود أسهم ممتازة تستبعد من حقوق الملكية.</a:t>
            </a:r>
          </a:p>
          <a:p>
            <a:pPr marL="430213" lvl="0" indent="-342900" algn="just">
              <a:buFont typeface="Wingdings" panose="05000000000000000000" pitchFamily="2" charset="2"/>
              <a:buChar char="Ø"/>
            </a:pPr>
            <a:r>
              <a:rPr lang="ar-DZ" sz="2000" dirty="0">
                <a:latin typeface="Calibri" panose="020F0502020204030204" pitchFamily="34" charset="0"/>
                <a:cs typeface="Calibri" panose="020F0502020204030204" pitchFamily="34" charset="0"/>
              </a:rPr>
              <a:t> </a:t>
            </a:r>
            <a:r>
              <a:rPr lang="ar-DZ" sz="2000" b="1" dirty="0">
                <a:latin typeface="Calibri" panose="020F0502020204030204" pitchFamily="34" charset="0"/>
                <a:cs typeface="Calibri" panose="020F0502020204030204" pitchFamily="34" charset="0"/>
              </a:rPr>
              <a:t>القيمة السوقية : </a:t>
            </a:r>
            <a:r>
              <a:rPr lang="ar-DZ" sz="2000" dirty="0">
                <a:latin typeface="Calibri" panose="020F0502020204030204" pitchFamily="34" charset="0"/>
                <a:cs typeface="Calibri" panose="020F0502020204030204" pitchFamily="34" charset="0"/>
              </a:rPr>
              <a:t>وهي عبارة عن سعر السهم في سوق الأوراق المالية، وقد تكون هذه القيمة أكبر أو أقل من القيمة الدفترية أو القيمة الاسمية للسهم. وتتأثر القيمة السوقية بعدد من العوامل منها ظروف العرض والطلب، والظروف الاقتصادية مثل التضخم، ومعدل توزيع الأرباح، وتوقعات المحللين الماليين، والمركز المالي للشركة.</a:t>
            </a:r>
          </a:p>
          <a:p>
            <a:pPr marL="430213" lvl="0" indent="-342900" algn="just">
              <a:buFont typeface="Wingdings" panose="05000000000000000000" pitchFamily="2" charset="2"/>
              <a:buChar char="Ø"/>
            </a:pPr>
            <a:r>
              <a:rPr lang="ar-DZ" sz="2000" dirty="0">
                <a:latin typeface="Calibri" panose="020F0502020204030204" pitchFamily="34" charset="0"/>
                <a:cs typeface="Calibri" panose="020F0502020204030204" pitchFamily="34" charset="0"/>
              </a:rPr>
              <a:t> </a:t>
            </a:r>
            <a:r>
              <a:rPr lang="ar-DZ" sz="2000" b="1" dirty="0">
                <a:latin typeface="Calibri" panose="020F0502020204030204" pitchFamily="34" charset="0"/>
                <a:cs typeface="Calibri" panose="020F0502020204030204" pitchFamily="34" charset="0"/>
              </a:rPr>
              <a:t>القيمة التصفوية (القيمة الحقيقية) : </a:t>
            </a:r>
            <a:r>
              <a:rPr lang="ar-DZ" sz="2000" dirty="0">
                <a:latin typeface="Calibri" panose="020F0502020204030204" pitchFamily="34" charset="0"/>
                <a:cs typeface="Calibri" panose="020F0502020204030204" pitchFamily="34" charset="0"/>
              </a:rPr>
              <a:t>وهي القيمة التي يتوقع الحصول عليها في حالة تصفية الشركة، وحصول أصحاب الديون والأسهم الممتازة على حقوقهم. وتحسب هذه القيمة من خصم قيمة الالتزامات والأسهم الممتازة من قيمة الأصول السوقية.</a:t>
            </a:r>
            <a:endParaRPr lang="ar-SA" dirty="0"/>
          </a:p>
        </p:txBody>
      </p:sp>
      <p:sp>
        <p:nvSpPr>
          <p:cNvPr id="4" name="Date Placeholder 3"/>
          <p:cNvSpPr>
            <a:spLocks noGrp="1"/>
          </p:cNvSpPr>
          <p:nvPr>
            <p:ph type="dt" sz="half" idx="14"/>
          </p:nvPr>
        </p:nvSpPr>
        <p:spPr>
          <a:xfrm>
            <a:off x="404258" y="6128410"/>
            <a:ext cx="2016224" cy="432048"/>
          </a:xfrm>
        </p:spPr>
        <p:txBody>
          <a:bodyPr/>
          <a:lstStyle/>
          <a:p>
            <a:pPr algn="l" rtl="0"/>
            <a:fld id="{4DA0D18D-9B7C-4AC4-9B4E-B5C4B9452345}"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16</a:t>
            </a:fld>
            <a:endParaRPr lang="ar-SA"/>
          </a:p>
        </p:txBody>
      </p:sp>
      <p:sp>
        <p:nvSpPr>
          <p:cNvPr id="6" name="Footer Placeholder 5"/>
          <p:cNvSpPr>
            <a:spLocks noGrp="1"/>
          </p:cNvSpPr>
          <p:nvPr>
            <p:ph type="ftr" sz="quarter" idx="16"/>
          </p:nvPr>
        </p:nvSpPr>
        <p:spPr>
          <a:xfrm>
            <a:off x="2298500" y="616451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732334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a:t>
                </a:r>
              </a:p>
              <a:p>
                <a:pPr marL="430213" lvl="0" indent="-342900" algn="just">
                  <a:buFont typeface="Wingdings" panose="05000000000000000000" pitchFamily="2" charset="2"/>
                  <a:buChar char="Ø"/>
                </a:pPr>
                <a:r>
                  <a:rPr lang="ar-DZ" sz="2000" b="1" dirty="0">
                    <a:latin typeface="Calibri" panose="020F0502020204030204" pitchFamily="34" charset="0"/>
                    <a:cs typeface="Calibri" panose="020F0502020204030204" pitchFamily="34" charset="0"/>
                  </a:rPr>
                  <a:t>قيمة السهم حسب العائد المرغوب من طرف المستثمر : </a:t>
                </a:r>
                <a:r>
                  <a:rPr lang="ar-DZ" sz="2000" dirty="0">
                    <a:latin typeface="Calibri" panose="020F0502020204030204" pitchFamily="34" charset="0"/>
                    <a:cs typeface="Calibri" panose="020F0502020204030204" pitchFamily="34" charset="0"/>
                  </a:rPr>
                  <a:t>وهي القيمة التي يكون المستثمر مستعدا لدفعها مقابل حيازته أو اقتنائه للسهم العادي. وتحسب عن طريق المعادلة التالية:</a:t>
                </a:r>
                <a:endParaRPr lang="en-US" sz="2000" dirty="0">
                  <a:latin typeface="Calibri" panose="020F0502020204030204" pitchFamily="34" charset="0"/>
                  <a:cs typeface="Calibri" panose="020F0502020204030204" pitchFamily="34" charset="0"/>
                </a:endParaRPr>
              </a:p>
              <a:p>
                <a:pPr marL="87313" lvl="0" indent="0">
                  <a:buNone/>
                </a:pPr>
                <a14:m>
                  <m:oMathPara xmlns:m="http://schemas.openxmlformats.org/officeDocument/2006/math">
                    <m:oMathParaPr>
                      <m:jc m:val="centerGroup"/>
                    </m:oMathParaPr>
                    <m:oMath xmlns:m="http://schemas.openxmlformats.org/officeDocument/2006/math">
                      <m:sSub>
                        <m:sSubPr>
                          <m:ctrlPr>
                            <a:rPr lang="ar-SA" b="1" i="1" smtClean="0">
                              <a:latin typeface="Cambria Math" panose="02040503050406030204" pitchFamily="18" charset="0"/>
                            </a:rPr>
                          </m:ctrlPr>
                        </m:sSubPr>
                        <m:e>
                          <m:r>
                            <a:rPr lang="en-US" b="1" i="0" smtClean="0">
                              <a:latin typeface="Cambria Math" panose="02040503050406030204" pitchFamily="18" charset="0"/>
                            </a:rPr>
                            <m:t>𝐏</m:t>
                          </m:r>
                        </m:e>
                        <m:sub>
                          <m:r>
                            <a:rPr lang="en-US" b="1" i="0" smtClean="0">
                              <a:latin typeface="Cambria Math" panose="02040503050406030204" pitchFamily="18" charset="0"/>
                            </a:rPr>
                            <m:t>𝐨</m:t>
                          </m:r>
                        </m:sub>
                      </m:sSub>
                      <m:r>
                        <a:rPr lang="en-US" b="1" i="0" smtClean="0">
                          <a:latin typeface="Cambria Math" panose="02040503050406030204" pitchFamily="18" charset="0"/>
                        </a:rPr>
                        <m:t>= </m:t>
                      </m:r>
                      <m:f>
                        <m:fPr>
                          <m:ctrlPr>
                            <a:rPr lang="en-US" b="1" i="1" smtClean="0">
                              <a:latin typeface="Cambria Math" panose="02040503050406030204" pitchFamily="18" charset="0"/>
                            </a:rPr>
                          </m:ctrlPr>
                        </m:fPr>
                        <m:num>
                          <m:r>
                            <a:rPr lang="en-US" b="1" i="0" smtClean="0">
                              <a:latin typeface="Cambria Math" panose="02040503050406030204" pitchFamily="18" charset="0"/>
                            </a:rPr>
                            <m:t>𝐏</m:t>
                          </m:r>
                          <m:r>
                            <a:rPr lang="en-US" b="1" i="0" smtClean="0">
                              <a:latin typeface="Cambria Math" panose="02040503050406030204" pitchFamily="18" charset="0"/>
                              <a:ea typeface="Cambria Math" panose="02040503050406030204" pitchFamily="18" charset="0"/>
                            </a:rPr>
                            <m:t>× % </m:t>
                          </m:r>
                          <m:r>
                            <a:rPr lang="en-US" b="1" i="0" smtClean="0">
                              <a:latin typeface="Cambria Math" panose="02040503050406030204" pitchFamily="18" charset="0"/>
                              <a:ea typeface="Cambria Math" panose="02040503050406030204" pitchFamily="18" charset="0"/>
                            </a:rPr>
                            <m:t>𝐃</m:t>
                          </m:r>
                        </m:num>
                        <m:den>
                          <m:r>
                            <a:rPr lang="en-US" b="1" i="0" smtClean="0">
                              <a:latin typeface="Cambria Math" panose="02040503050406030204" pitchFamily="18" charset="0"/>
                            </a:rPr>
                            <m:t>𝐑</m:t>
                          </m:r>
                        </m:den>
                      </m:f>
                    </m:oMath>
                  </m:oMathPara>
                </a14:m>
                <a:endParaRPr lang="en-US" b="1" dirty="0">
                  <a:latin typeface="Calibri" panose="020F0502020204030204" pitchFamily="34" charset="0"/>
                  <a:cs typeface="Calibri" panose="020F0502020204030204" pitchFamily="34" charset="0"/>
                </a:endParaRPr>
              </a:p>
              <a:p>
                <a:pPr marL="87313" lvl="0" indent="0">
                  <a:buNone/>
                </a:pPr>
                <a:r>
                  <a:rPr lang="ar-DZ" sz="2000" dirty="0">
                    <a:latin typeface="Calibri" panose="020F0502020204030204" pitchFamily="34" charset="0"/>
                    <a:cs typeface="Calibri" panose="020F0502020204030204" pitchFamily="34" charset="0"/>
                  </a:rPr>
                  <a:t>حيث أن </a:t>
                </a:r>
                <a14:m>
                  <m:oMath xmlns:m="http://schemas.openxmlformats.org/officeDocument/2006/math">
                    <m:sSub>
                      <m:sSubPr>
                        <m:ctrlPr>
                          <a:rPr lang="ar-DZ" i="1" smtClean="0">
                            <a:latin typeface="Cambria Math" panose="02040503050406030204" pitchFamily="18" charset="0"/>
                            <a:cs typeface="Calibri" panose="020F0502020204030204" pitchFamily="34" charset="0"/>
                          </a:rPr>
                        </m:ctrlPr>
                      </m:sSubPr>
                      <m:e>
                        <m:r>
                          <a:rPr lang="en-US" b="1" i="0" smtClean="0">
                            <a:latin typeface="Cambria Math" panose="02040503050406030204" pitchFamily="18" charset="0"/>
                            <a:cs typeface="Calibri" panose="020F0502020204030204" pitchFamily="34" charset="0"/>
                          </a:rPr>
                          <m:t>𝐏</m:t>
                        </m:r>
                      </m:e>
                      <m:sub>
                        <m:r>
                          <a:rPr lang="en-US" b="0" i="1" smtClean="0">
                            <a:latin typeface="Cambria Math" panose="02040503050406030204" pitchFamily="18" charset="0"/>
                            <a:cs typeface="Calibri" panose="020F0502020204030204" pitchFamily="34" charset="0"/>
                          </a:rPr>
                          <m:t>𝑜</m:t>
                        </m:r>
                      </m:sub>
                    </m:sSub>
                  </m:oMath>
                </a14:m>
                <a:r>
                  <a:rPr lang="ar-DZ" sz="2000" dirty="0">
                    <a:latin typeface="Calibri" panose="020F0502020204030204" pitchFamily="34" charset="0"/>
                    <a:cs typeface="Calibri" panose="020F0502020204030204" pitchFamily="34" charset="0"/>
                  </a:rPr>
                  <a:t>  = قيمة السهم حسب العائد</a:t>
                </a:r>
              </a:p>
              <a:p>
                <a:pPr marL="900113" lvl="0" indent="0">
                  <a:buNone/>
                </a:pPr>
                <a:r>
                  <a:rPr lang="ar-DZ" b="1" dirty="0">
                    <a:solidFill>
                      <a:prstClr val="black"/>
                    </a:solidFill>
                  </a:rPr>
                  <a:t> </a:t>
                </a:r>
                <a14:m>
                  <m:oMath xmlns:m="http://schemas.openxmlformats.org/officeDocument/2006/math">
                    <m:r>
                      <a:rPr kumimoji="0" lang="en-GB"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𝐏</m:t>
                    </m:r>
                  </m:oMath>
                </a14:m>
                <a:r>
                  <a:rPr lang="ar-DZ" sz="2000" b="1"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a:t>
                </a:r>
                <a:r>
                  <a:rPr lang="ar-DZ" sz="2000" b="1"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القيمة الاسمية للسهم</a:t>
                </a:r>
              </a:p>
              <a:p>
                <a:pPr marL="900113" lvl="0" indent="0">
                  <a:buNone/>
                </a:pPr>
                <a14:m>
                  <m:oMath xmlns:m="http://schemas.openxmlformats.org/officeDocument/2006/math">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 </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𝐃</m:t>
                    </m:r>
                  </m:oMath>
                </a14:m>
                <a:r>
                  <a:rPr lang="ar-DZ" sz="2000" dirty="0">
                    <a:latin typeface="Calibri" panose="020F0502020204030204" pitchFamily="34" charset="0"/>
                    <a:cs typeface="Calibri" panose="020F0502020204030204" pitchFamily="34" charset="0"/>
                  </a:rPr>
                  <a:t> = نسبة التوزيع من القيمة الاسمية </a:t>
                </a:r>
              </a:p>
              <a:p>
                <a:pPr marL="900113" lvl="0" indent="0">
                  <a:buNone/>
                </a:pPr>
                <a:r>
                  <a:rPr kumimoji="0" lang="ar-DZ" sz="2400" b="1" u="none" strike="noStrike" kern="1200" cap="none" spc="0" normalizeH="0" baseline="0" noProof="0" dirty="0">
                    <a:ln>
                      <a:noFill/>
                    </a:ln>
                    <a:solidFill>
                      <a:prstClr val="black"/>
                    </a:solidFill>
                    <a:effectLst/>
                    <a:uLnTx/>
                    <a:uFillTx/>
                    <a:ea typeface="+mn-ea"/>
                    <a:cs typeface="+mn-cs"/>
                  </a:rPr>
                  <a:t> </a:t>
                </a:r>
                <a14:m>
                  <m:oMath xmlns:m="http://schemas.openxmlformats.org/officeDocument/2006/math">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𝐑</m:t>
                    </m:r>
                  </m:oMath>
                </a14:m>
                <a:r>
                  <a:rPr lang="ar-DZ" sz="2000" dirty="0">
                    <a:latin typeface="Calibri" panose="020F0502020204030204" pitchFamily="34" charset="0"/>
                    <a:cs typeface="Calibri" panose="020F0502020204030204" pitchFamily="34" charset="0"/>
                  </a:rPr>
                  <a:t> = معدل العائد الذي يطلبه المستثمر</a:t>
                </a: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87355" y="1296188"/>
                <a:ext cx="7467600" cy="4698466"/>
              </a:xfrm>
              <a:blipFill>
                <a:blip r:embed="rId3"/>
                <a:stretch>
                  <a:fillRect l="-1465" t="-775"/>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05384" y="5912386"/>
            <a:ext cx="2016224" cy="432048"/>
          </a:xfrm>
        </p:spPr>
        <p:txBody>
          <a:bodyPr/>
          <a:lstStyle/>
          <a:p>
            <a:pPr algn="l" rtl="0"/>
            <a:fld id="{EB55443B-7ABB-4B4D-A914-88F3F2DA7E5B}"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17</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24257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87355" y="1296188"/>
                <a:ext cx="7467600" cy="4959070"/>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a:t>
                </a:r>
              </a:p>
              <a:p>
                <a:pPr marL="87313" lvl="0" indent="0">
                  <a:buNone/>
                </a:pPr>
                <a:r>
                  <a:rPr lang="ar-DZ" sz="2000" b="1" dirty="0">
                    <a:latin typeface="Calibri" panose="020F0502020204030204" pitchFamily="34" charset="0"/>
                    <a:cs typeface="Calibri" panose="020F0502020204030204" pitchFamily="34" charset="0"/>
                  </a:rPr>
                  <a:t>مثال 1: </a:t>
                </a:r>
              </a:p>
              <a:p>
                <a:pPr marL="87313" lvl="0" indent="0" algn="just">
                  <a:buNone/>
                </a:pPr>
                <a:r>
                  <a:rPr lang="ar-DZ" sz="2000" dirty="0">
                    <a:latin typeface="Calibri" panose="020F0502020204030204" pitchFamily="34" charset="0"/>
                    <a:cs typeface="Calibri" panose="020F0502020204030204" pitchFamily="34" charset="0"/>
                  </a:rPr>
                  <a:t>إذا كانت القيمة الاسمية للشركة </a:t>
                </a:r>
                <a:r>
                  <a:rPr lang="en-US" b="1" dirty="0">
                    <a:latin typeface="Calibri" panose="020F0502020204030204" pitchFamily="34" charset="0"/>
                    <a:cs typeface="Calibri" panose="020F0502020204030204" pitchFamily="34" charset="0"/>
                  </a:rPr>
                  <a:t>Z</a:t>
                </a:r>
                <a:r>
                  <a:rPr lang="ar-DZ" sz="2000" dirty="0">
                    <a:latin typeface="Calibri" panose="020F0502020204030204" pitchFamily="34" charset="0"/>
                    <a:cs typeface="Calibri" panose="020F0502020204030204" pitchFamily="34" charset="0"/>
                  </a:rPr>
                  <a:t> تساوي 12 دج وتوزع أرباحا بنسبة 15 </a:t>
                </a:r>
                <a:r>
                  <a:rPr lang="en-US"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 من القيمة الاسمية، ورغب أحد المستثمرين في شراء سهم الشركة ، ويتوقع عائدا قدره 10 </a:t>
                </a:r>
                <a:r>
                  <a:rPr lang="en-US" sz="2000" dirty="0">
                    <a:latin typeface="Calibri" panose="020F0502020204030204" pitchFamily="34" charset="0"/>
                    <a:cs typeface="Calibri" panose="020F0502020204030204" pitchFamily="34" charset="0"/>
                  </a:rPr>
                  <a:t>%</a:t>
                </a:r>
                <a:r>
                  <a:rPr lang="ar-DZ" sz="2000" dirty="0">
                    <a:latin typeface="Calibri" panose="020F0502020204030204" pitchFamily="34" charset="0"/>
                    <a:cs typeface="Calibri" panose="020F0502020204030204" pitchFamily="34" charset="0"/>
                  </a:rPr>
                  <a:t> ، فماالقيمة التي يكون المستثمر مستعدا لدفعها للحصول عل سهم الشركة </a:t>
                </a:r>
                <a:r>
                  <a:rPr lang="en-US" b="1" dirty="0">
                    <a:latin typeface="Calibri" panose="020F0502020204030204" pitchFamily="34" charset="0"/>
                    <a:cs typeface="Calibri" panose="020F0502020204030204" pitchFamily="34" charset="0"/>
                  </a:rPr>
                  <a:t>Z</a:t>
                </a:r>
                <a:r>
                  <a:rPr lang="ar-DZ" b="1" dirty="0">
                    <a:latin typeface="Calibri" panose="020F0502020204030204" pitchFamily="34" charset="0"/>
                    <a:cs typeface="Calibri" panose="020F0502020204030204" pitchFamily="34" charset="0"/>
                  </a:rPr>
                  <a:t> ؟</a:t>
                </a:r>
              </a:p>
              <a:p>
                <a:pPr marL="87313" lvl="0" indent="0" algn="just">
                  <a:buNone/>
                </a:pPr>
                <a:r>
                  <a:rPr lang="ar-DZ" sz="2000" b="1" dirty="0">
                    <a:latin typeface="Calibri" panose="020F0502020204030204" pitchFamily="34" charset="0"/>
                    <a:cs typeface="Calibri" panose="020F0502020204030204" pitchFamily="34" charset="0"/>
                  </a:rPr>
                  <a:t>الحل : بتطبيق المعادلة أعلاه نحصل على </a:t>
                </a:r>
                <a:endParaRPr lang="en-US" sz="2000" b="1" dirty="0">
                  <a:latin typeface="Calibri" panose="020F0502020204030204" pitchFamily="34" charset="0"/>
                  <a:cs typeface="Calibri" panose="020F0502020204030204" pitchFamily="34" charset="0"/>
                </a:endParaRPr>
              </a:p>
              <a:p>
                <a:pPr marL="87313" lvl="0" indent="0" algn="just">
                  <a:buNone/>
                </a:pPr>
                <a:endParaRPr lang="ar-DZ" sz="2000" b="1" dirty="0">
                  <a:latin typeface="Calibri" panose="020F0502020204030204" pitchFamily="34" charset="0"/>
                  <a:cs typeface="Calibri" panose="020F0502020204030204" pitchFamily="34" charset="0"/>
                </a:endParaRPr>
              </a:p>
              <a:p>
                <a:pPr marL="87313" lvl="0" indent="0" algn="ctr">
                  <a:buNone/>
                </a:pPr>
                <a14:m>
                  <m:oMathPara xmlns:m="http://schemas.openxmlformats.org/officeDocument/2006/math">
                    <m:oMathParaPr>
                      <m:jc m:val="centerGroup"/>
                    </m:oMathParaPr>
                    <m:oMath xmlns:m="http://schemas.openxmlformats.org/officeDocument/2006/math">
                      <m:sSub>
                        <m:sSubPr>
                          <m:ctrlPr>
                            <a:rPr kumimoji="0" lang="ar-SA" sz="2400" b="1" i="1" u="none" strike="noStrike" kern="1200" cap="none" spc="0" normalizeH="0" baseline="0" noProof="0" smtClean="0">
                              <a:ln>
                                <a:noFill/>
                              </a:ln>
                              <a:solidFill>
                                <a:prstClr val="black"/>
                              </a:solidFill>
                              <a:effectLst/>
                              <a:uLnTx/>
                              <a:uFillTx/>
                              <a:latin typeface="Cambria Math" panose="02040503050406030204" pitchFamily="18" charset="0"/>
                              <a:ea typeface="+mn-ea"/>
                            </a:rPr>
                          </m:ctrlPr>
                        </m:sSubPr>
                        <m:e>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𝐏</m:t>
                          </m:r>
                        </m:e>
                        <m:sub>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𝐨</m:t>
                          </m:r>
                        </m:sub>
                      </m:sSub>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f>
                        <m:fPr>
                          <m:ctrlPr>
                            <a:rPr kumimoji="0" lang="en-US"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fPr>
                        <m:num>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𝟏𝟐</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 % </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𝟏𝟓</m:t>
                          </m:r>
                        </m:num>
                        <m:den>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𝟎</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𝟏𝟎</m:t>
                          </m:r>
                        </m:den>
                      </m:f>
                      <m:r>
                        <a:rPr kumimoji="0" lang="ar-DZ"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a:rPr kumimoji="0" lang="en-US"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𝟏𝟖</m:t>
                      </m:r>
                      <m:r>
                        <a:rPr kumimoji="0" lang="en-US"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r>
                        <a:rPr kumimoji="0" lang="en-US" sz="24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𝐃𝐙𝐃</m:t>
                      </m:r>
                      <m:r>
                        <a:rPr kumimoji="0" lang="ar-DZ" sz="24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oMath>
                  </m:oMathPara>
                </a14:m>
                <a:endParaRPr lang="en-US" sz="2000" dirty="0">
                  <a:latin typeface="Calibri" panose="020F0502020204030204" pitchFamily="34" charset="0"/>
                  <a:cs typeface="Calibri" panose="020F0502020204030204" pitchFamily="34" charset="0"/>
                </a:endParaRPr>
              </a:p>
              <a:p>
                <a:pPr marL="87313" lvl="0" indent="0" algn="just">
                  <a:buNone/>
                </a:pPr>
                <a:r>
                  <a:rPr lang="ar-DZ" sz="2000" dirty="0">
                    <a:latin typeface="Calibri" panose="020F0502020204030204" pitchFamily="34" charset="0"/>
                    <a:cs typeface="Calibri" panose="020F0502020204030204" pitchFamily="34" charset="0"/>
                  </a:rPr>
                  <a:t>تطرح الأسهم من قبل شركات المساهمة من أجل الحصول على التمويل الذي تحدده إدارة الشركة وفق إجراءات نظامية تحددها السلطات الرسمية للدولة. ويعتبر أصحاب الأسهم العادية هم ملاك الشركة ويتمتعون بمزايا من بينها حق التصويت، ووالاشتراك في إدارة المنشأة ، والحصول على نصيبهم من الأرباح الموزعة بعد دفع مستحقات أصحاب الديون والأسهم الممتازة. </a:t>
                </a: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87355" y="1296188"/>
                <a:ext cx="7467600" cy="4959070"/>
              </a:xfrm>
              <a:blipFill>
                <a:blip r:embed="rId3"/>
                <a:stretch>
                  <a:fillRect l="-1465" t="-734" b="-2938"/>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30131" y="6270820"/>
            <a:ext cx="2016224" cy="432048"/>
          </a:xfrm>
        </p:spPr>
        <p:txBody>
          <a:bodyPr/>
          <a:lstStyle/>
          <a:p>
            <a:pPr algn="l" rtl="0"/>
            <a:fld id="{7EA0421C-92EC-49CE-9EEF-080C77611FD4}"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18</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885800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500743" y="1606583"/>
            <a:ext cx="7467600" cy="4365060"/>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dirty="0">
                <a:latin typeface="Calibri" panose="020F0502020204030204" pitchFamily="34" charset="0"/>
                <a:cs typeface="Calibri" panose="020F0502020204030204" pitchFamily="34" charset="0"/>
              </a:rPr>
              <a:t>وقد تأتي هذه الأرباح نقدا أو في شكل أسهم إضافية. ويتمتع أصحاب الأسهم العادية بحق الحصول على نصيبهم من تصفية الشركة بعد سداد التزامات أصحاب الديون والأسهم الممتازة. </a:t>
            </a:r>
          </a:p>
          <a:p>
            <a:pPr marL="87313" lvl="0" indent="0" algn="just">
              <a:buNone/>
            </a:pPr>
            <a:r>
              <a:rPr lang="ar-DZ" sz="2000" dirty="0">
                <a:latin typeface="Calibri" panose="020F0502020204030204" pitchFamily="34" charset="0"/>
                <a:cs typeface="Calibri" panose="020F0502020204030204" pitchFamily="34" charset="0"/>
              </a:rPr>
              <a:t>ومن المزايا التي يتمتع بها أصحاب الأسهم العادية منحهم أولوية شراء الإصدارات الجديدة من أجل الحفاظ على نسبة ملكيتهم، وبالتالي بقاء سيطرتهم على الشركة. وعندما تقدم الشركة على إصدارات جديدة تعطي للمساهمين الحاليين الحق في شراء نسبة معينة من الإصدارات تساوي نسبتهم من الأسهم العادية الحالية. وتقوم الشركة بإصدار شهادات تمنح من خلالها لهؤلاء المساهمين الخيار في شراء عدد محدود من الأسهم الجديدة وبسعر أقل من السعر المعروض في سوق الأوراق المالية، ويكون العرض لفترة محدودة، وقد يكون لهذا الإجراء أثر واضح على قيمة الشركة. </a:t>
            </a:r>
          </a:p>
        </p:txBody>
      </p:sp>
      <p:sp>
        <p:nvSpPr>
          <p:cNvPr id="4" name="Date Placeholder 3"/>
          <p:cNvSpPr>
            <a:spLocks noGrp="1"/>
          </p:cNvSpPr>
          <p:nvPr>
            <p:ph type="dt" sz="half" idx="14"/>
          </p:nvPr>
        </p:nvSpPr>
        <p:spPr>
          <a:xfrm>
            <a:off x="430131" y="6270820"/>
            <a:ext cx="2016224" cy="432048"/>
          </a:xfrm>
        </p:spPr>
        <p:txBody>
          <a:bodyPr/>
          <a:lstStyle/>
          <a:p>
            <a:pPr algn="l" rtl="0"/>
            <a:fld id="{76B37780-9C5C-49FC-AE2C-26C19FD49760}"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19</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840050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الثامن</a:t>
            </a:r>
            <a:br>
              <a:rPr lang="ar-SA" sz="2000" dirty="0">
                <a:solidFill>
                  <a:schemeClr val="tx1"/>
                </a:solidFill>
              </a:rPr>
            </a:br>
            <a:r>
              <a:rPr lang="ar-DZ" sz="24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342900" lvl="0" indent="-342900" algn="just" rtl="1">
              <a:lnSpc>
                <a:spcPct val="115000"/>
              </a:lnSpc>
              <a:buFont typeface="+mj-lt"/>
              <a:buAutoNum type="arabicPeriod"/>
              <a:tabLst>
                <a:tab pos="1503045" algn="l"/>
                <a:tab pos="3216910" algn="ctr"/>
              </a:tabLst>
            </a:pPr>
            <a:endParaRPr lang="ar-DZ" sz="2000" b="1" kern="0" dirty="0">
              <a:effectLst/>
              <a:latin typeface="Calibri" panose="020F0502020204030204" pitchFamily="34" charset="0"/>
              <a:ea typeface="Calibri" panose="020F0502020204030204" pitchFamily="34" charset="0"/>
            </a:endParaRPr>
          </a:p>
          <a:p>
            <a:pPr marL="342900" lvl="0" indent="-342900" algn="just" rtl="1">
              <a:lnSpc>
                <a:spcPct val="115000"/>
              </a:lnSpc>
              <a:buFont typeface="+mj-lt"/>
              <a:buAutoNum type="arabicPeriod"/>
              <a:tabLst>
                <a:tab pos="1503045" algn="l"/>
                <a:tab pos="3216910" algn="ctr"/>
              </a:tabLst>
            </a:pPr>
            <a:endParaRPr lang="ar-DZ" sz="2000" b="1" kern="0" dirty="0">
              <a:latin typeface="Calibri" panose="020F0502020204030204" pitchFamily="34" charset="0"/>
              <a:ea typeface="Calibri" panose="020F0502020204030204" pitchFamily="34" charset="0"/>
            </a:endParaRPr>
          </a:p>
          <a:p>
            <a:pPr marL="342900" lvl="0" indent="-342900" algn="just" rtl="1">
              <a:lnSpc>
                <a:spcPct val="115000"/>
              </a:lnSpc>
              <a:buFont typeface="+mj-lt"/>
              <a:buAutoNum type="arabicPeriod"/>
              <a:tabLst>
                <a:tab pos="1503045" algn="l"/>
                <a:tab pos="3216910" algn="ctr"/>
              </a:tabLst>
            </a:pPr>
            <a:r>
              <a:rPr lang="ar-SA" b="1" kern="0" dirty="0">
                <a:effectLst/>
                <a:latin typeface="Calibri" panose="020F0502020204030204" pitchFamily="34" charset="0"/>
                <a:ea typeface="Calibri" panose="020F0502020204030204" pitchFamily="34" charset="0"/>
                <a:cs typeface="Calibri" panose="020F0502020204030204" pitchFamily="34" charset="0"/>
              </a:rPr>
              <a:t>مصادر تمويل المؤسسة الاقتصادية  </a:t>
            </a:r>
          </a:p>
          <a:p>
            <a:pPr marL="342900" lvl="0" indent="-342900" algn="just" rtl="1">
              <a:lnSpc>
                <a:spcPct val="115000"/>
              </a:lnSpc>
              <a:buFont typeface="+mj-lt"/>
              <a:buAutoNum type="arabicPeriod"/>
              <a:tabLst>
                <a:tab pos="1503045" algn="l"/>
                <a:tab pos="3216910" algn="ctr"/>
              </a:tabLst>
            </a:pPr>
            <a:r>
              <a:rPr lang="ar-SA" b="1" kern="0" dirty="0">
                <a:effectLst/>
                <a:latin typeface="Calibri" panose="020F0502020204030204" pitchFamily="34" charset="0"/>
                <a:ea typeface="Calibri" panose="020F0502020204030204" pitchFamily="34" charset="0"/>
                <a:cs typeface="Calibri" panose="020F0502020204030204" pitchFamily="34" charset="0"/>
              </a:rPr>
              <a:t>	مفهوم سياسة التمويل/ المزيج التمويلي</a:t>
            </a:r>
          </a:p>
          <a:p>
            <a:pPr marL="342900" lvl="0" indent="-342900" algn="just" rtl="1">
              <a:lnSpc>
                <a:spcPct val="115000"/>
              </a:lnSpc>
              <a:buFont typeface="+mj-lt"/>
              <a:buAutoNum type="arabicPeriod"/>
              <a:tabLst>
                <a:tab pos="1503045" algn="l"/>
                <a:tab pos="3216910" algn="ctr"/>
              </a:tabLst>
            </a:pPr>
            <a:r>
              <a:rPr lang="ar-SA" b="1" kern="0" dirty="0">
                <a:effectLst/>
                <a:latin typeface="Calibri" panose="020F0502020204030204" pitchFamily="34" charset="0"/>
                <a:ea typeface="Calibri" panose="020F0502020204030204" pitchFamily="34" charset="0"/>
                <a:cs typeface="Calibri" panose="020F0502020204030204" pitchFamily="34" charset="0"/>
              </a:rPr>
              <a:t>أدوات التمويل الداخلية</a:t>
            </a:r>
          </a:p>
          <a:p>
            <a:pPr marL="342900" lvl="0" indent="-342900" algn="just" rtl="1">
              <a:lnSpc>
                <a:spcPct val="115000"/>
              </a:lnSpc>
              <a:buFont typeface="+mj-lt"/>
              <a:buAutoNum type="arabicPeriod"/>
              <a:tabLst>
                <a:tab pos="1503045" algn="l"/>
                <a:tab pos="3216910" algn="ctr"/>
              </a:tabLst>
            </a:pPr>
            <a:r>
              <a:rPr lang="ar-SA" b="1" kern="0" dirty="0">
                <a:effectLst/>
                <a:latin typeface="Calibri" panose="020F0502020204030204" pitchFamily="34" charset="0"/>
                <a:ea typeface="Calibri" panose="020F0502020204030204" pitchFamily="34" charset="0"/>
                <a:cs typeface="Calibri" panose="020F0502020204030204" pitchFamily="34" charset="0"/>
              </a:rPr>
              <a:t>	مصادر التمويل الخارجية</a:t>
            </a:r>
          </a:p>
          <a:p>
            <a:pPr marL="342900" lvl="0" indent="-342900" algn="just" rtl="1">
              <a:lnSpc>
                <a:spcPct val="115000"/>
              </a:lnSpc>
              <a:buFont typeface="+mj-lt"/>
              <a:buAutoNum type="arabicPeriod"/>
              <a:tabLst>
                <a:tab pos="1503045" algn="l"/>
                <a:tab pos="3216910" algn="ctr"/>
              </a:tabLst>
            </a:pPr>
            <a:r>
              <a:rPr lang="ar-SA" b="1" kern="0" dirty="0">
                <a:effectLst/>
                <a:latin typeface="Calibri" panose="020F0502020204030204" pitchFamily="34" charset="0"/>
                <a:ea typeface="Calibri" panose="020F0502020204030204" pitchFamily="34" charset="0"/>
                <a:cs typeface="Calibri" panose="020F0502020204030204" pitchFamily="34" charset="0"/>
              </a:rPr>
              <a:t>	مصادر التمويل المستحدثة: التصنيف على أساس الاستحقاق، وتصنيفات أخرى.</a:t>
            </a:r>
          </a:p>
          <a:p>
            <a:pPr marL="809625" lvl="0" indent="0">
              <a:buNone/>
            </a:pPr>
            <a:endParaRPr lang="ar-SA" dirty="0"/>
          </a:p>
        </p:txBody>
      </p:sp>
      <p:sp>
        <p:nvSpPr>
          <p:cNvPr id="4" name="Date Placeholder 3"/>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a:t>
            </a:fld>
            <a:endParaRPr lang="ar-SA"/>
          </a:p>
        </p:txBody>
      </p:sp>
      <p:sp>
        <p:nvSpPr>
          <p:cNvPr id="6" name="Footer Placeholder 5"/>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مثال 2 :</a:t>
            </a:r>
          </a:p>
          <a:p>
            <a:pPr marL="87313" lvl="0" indent="0" algn="just">
              <a:buNone/>
            </a:pPr>
            <a:r>
              <a:rPr lang="ar-DZ" sz="2000" dirty="0">
                <a:latin typeface="Calibri" panose="020F0502020204030204" pitchFamily="34" charset="0"/>
                <a:cs typeface="Calibri" panose="020F0502020204030204" pitchFamily="34" charset="0"/>
              </a:rPr>
              <a:t>تحتاج الشركة </a:t>
            </a:r>
            <a:r>
              <a:rPr lang="en-US" sz="2000" b="1" dirty="0">
                <a:latin typeface="Calibri" panose="020F0502020204030204" pitchFamily="34" charset="0"/>
                <a:cs typeface="Calibri" panose="020F0502020204030204" pitchFamily="34" charset="0"/>
              </a:rPr>
              <a:t>Z</a:t>
            </a:r>
            <a:r>
              <a:rPr lang="ar-DZ" sz="2000" dirty="0">
                <a:latin typeface="Calibri" panose="020F0502020204030204" pitchFamily="34" charset="0"/>
                <a:cs typeface="Calibri" panose="020F0502020204030204" pitchFamily="34" charset="0"/>
              </a:rPr>
              <a:t> إلى تمويل قدره 2 مليون دج، فقررت إصدار أسهم عادية جديدة من أجل الحصول على هذا المبلغ عل أن تعطى الأولوية للمساهمين القدامى في شراء الإصدارات الجديدة. وتحدد سعر البيع للسهم بـــ 160 دج علما بأن القيمة السوقية له بلغت 200 دج. ويبلغ عدد الأسهم العادية المصدرة حاليا 100 ألف، كما أن قيمة الشركة سوف ترتفع بنفس قيمة المبلغ الذي تم الحصول عليه من الإصدارات الجديدة. </a:t>
            </a:r>
          </a:p>
          <a:p>
            <a:pPr marL="87313" lvl="0" indent="0" algn="just">
              <a:buNone/>
            </a:pPr>
            <a:r>
              <a:rPr lang="ar-DZ" sz="2000" b="1" dirty="0">
                <a:latin typeface="Calibri" panose="020F0502020204030204" pitchFamily="34" charset="0"/>
                <a:cs typeface="Calibri" panose="020F0502020204030204" pitchFamily="34" charset="0"/>
              </a:rPr>
              <a:t>المطلوب:</a:t>
            </a:r>
          </a:p>
          <a:p>
            <a:pPr marL="87313" lvl="0" indent="0" algn="just">
              <a:buNone/>
            </a:pPr>
            <a:r>
              <a:rPr lang="ar-DZ" sz="2000" dirty="0">
                <a:latin typeface="Calibri" panose="020F0502020204030204" pitchFamily="34" charset="0"/>
                <a:cs typeface="Calibri" panose="020F0502020204030204" pitchFamily="34" charset="0"/>
              </a:rPr>
              <a:t>1- ما عدد الأسهم التي يجب إصدارها للحصول على التمويل المطلوب ؟</a:t>
            </a:r>
          </a:p>
          <a:p>
            <a:pPr marL="87313" lvl="0" indent="0" algn="just">
              <a:buNone/>
            </a:pPr>
            <a:r>
              <a:rPr lang="ar-DZ" sz="2000" dirty="0">
                <a:latin typeface="Calibri" panose="020F0502020204030204" pitchFamily="34" charset="0"/>
                <a:cs typeface="Calibri" panose="020F0502020204030204" pitchFamily="34" charset="0"/>
              </a:rPr>
              <a:t>2- ما عدد الحقوق التي يجب أن يمتلكها المساهم القديم حتى يتمكن من شراء سهم جديد بالسعر المخفض ؟</a:t>
            </a:r>
          </a:p>
          <a:p>
            <a:pPr marL="87313" lvl="0" indent="0" algn="just">
              <a:buNone/>
            </a:pPr>
            <a:r>
              <a:rPr lang="ar-DZ" sz="2000" dirty="0">
                <a:latin typeface="Calibri" panose="020F0502020204030204" pitchFamily="34" charset="0"/>
                <a:cs typeface="Calibri" panose="020F0502020204030204" pitchFamily="34" charset="0"/>
              </a:rPr>
              <a:t>3-  ما تأثير الإصدارات الجديدة على فيمة الشركة (قيمة السهم بعد الإصدار)</a:t>
            </a:r>
          </a:p>
          <a:p>
            <a:pPr marL="87313" lvl="0" indent="0" algn="just">
              <a:buNone/>
            </a:pPr>
            <a:r>
              <a:rPr lang="ar-DZ" sz="2000" dirty="0">
                <a:latin typeface="Calibri" panose="020F0502020204030204" pitchFamily="34" charset="0"/>
                <a:cs typeface="Calibri" panose="020F0502020204030204" pitchFamily="34" charset="0"/>
              </a:rPr>
              <a:t>4- ماقيمة الحق الذي يسمح للمساهم بشراء سهم جديد ؟</a:t>
            </a:r>
          </a:p>
        </p:txBody>
      </p:sp>
      <p:sp>
        <p:nvSpPr>
          <p:cNvPr id="4" name="Date Placeholder 3"/>
          <p:cNvSpPr>
            <a:spLocks noGrp="1"/>
          </p:cNvSpPr>
          <p:nvPr>
            <p:ph type="dt" sz="half" idx="14"/>
          </p:nvPr>
        </p:nvSpPr>
        <p:spPr>
          <a:xfrm>
            <a:off x="430131" y="6270820"/>
            <a:ext cx="2016224" cy="432048"/>
          </a:xfrm>
        </p:spPr>
        <p:txBody>
          <a:bodyPr/>
          <a:lstStyle/>
          <a:p>
            <a:pPr algn="l" rtl="0"/>
            <a:fld id="{819BAB4D-09F1-4665-8E63-2806963F8391}"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20</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848091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ar-DZ" sz="2000" dirty="0">
                    <a:latin typeface="Calibri" panose="020F0502020204030204" pitchFamily="34" charset="0"/>
                    <a:cs typeface="Calibri" panose="020F0502020204030204" pitchFamily="34" charset="0"/>
                  </a:rPr>
                  <a:t>1- عدد الأسهم التي يجب إصدارها للحصول على التمويل المطلوب .</a:t>
                </a:r>
              </a:p>
              <a:p>
                <a:pPr marL="87313" lvl="0" indent="0" algn="just">
                  <a:buNone/>
                </a:pPr>
                <a:r>
                  <a:rPr lang="ar-DZ" sz="2000" dirty="0">
                    <a:latin typeface="Calibri" panose="020F0502020204030204" pitchFamily="34" charset="0"/>
                    <a:cs typeface="Calibri" panose="020F0502020204030204" pitchFamily="34" charset="0"/>
                  </a:rPr>
                  <a:t> </a:t>
                </a:r>
              </a:p>
              <a:p>
                <a:pPr marL="87313" lvl="0" indent="0" algn="just">
                  <a:buNone/>
                </a:pPr>
                <a14:m>
                  <m:oMathPara xmlns:m="http://schemas.openxmlformats.org/officeDocument/2006/math">
                    <m:oMathParaPr>
                      <m:jc m:val="centerGroup"/>
                    </m:oMathParaPr>
                    <m:oMath xmlns:m="http://schemas.openxmlformats.org/officeDocument/2006/math">
                      <m:r>
                        <a:rPr lang="en-US" b="1" i="0" smtClean="0">
                          <a:latin typeface="Cambria Math" panose="02040503050406030204" pitchFamily="18" charset="0"/>
                          <a:cs typeface="Calibri" panose="020F0502020204030204" pitchFamily="34" charset="0"/>
                        </a:rPr>
                        <m:t>𝐍𝐈</m:t>
                      </m:r>
                      <m:r>
                        <a:rPr lang="en-US" b="1" i="0" smtClean="0">
                          <a:latin typeface="Cambria Math" panose="02040503050406030204" pitchFamily="18" charset="0"/>
                          <a:cs typeface="Calibri" panose="020F0502020204030204" pitchFamily="34" charset="0"/>
                        </a:rPr>
                        <m:t>=</m:t>
                      </m:r>
                      <m:f>
                        <m:fPr>
                          <m:ctrlPr>
                            <a:rPr lang="ar-DZ" b="1" i="1" smtClean="0">
                              <a:latin typeface="Cambria Math" panose="02040503050406030204" pitchFamily="18" charset="0"/>
                              <a:cs typeface="Calibri" panose="020F0502020204030204" pitchFamily="34" charset="0"/>
                            </a:rPr>
                          </m:ctrlPr>
                        </m:fPr>
                        <m:num>
                          <m:r>
                            <a:rPr lang="en-US" b="1" i="0" smtClean="0">
                              <a:latin typeface="Cambria Math" panose="02040503050406030204" pitchFamily="18" charset="0"/>
                              <a:cs typeface="Calibri" panose="020F0502020204030204" pitchFamily="34" charset="0"/>
                            </a:rPr>
                            <m:t>𝐂</m:t>
                          </m:r>
                        </m:num>
                        <m:den>
                          <m:sSub>
                            <m:sSubPr>
                              <m:ctrlPr>
                                <a:rPr lang="ar-DZ" b="1" i="1" smtClean="0">
                                  <a:latin typeface="Cambria Math" panose="02040503050406030204" pitchFamily="18" charset="0"/>
                                  <a:cs typeface="Calibri" panose="020F0502020204030204" pitchFamily="34" charset="0"/>
                                </a:rPr>
                              </m:ctrlPr>
                            </m:sSubPr>
                            <m:e>
                              <m:r>
                                <a:rPr lang="en-US" b="1" i="0" smtClean="0">
                                  <a:latin typeface="Cambria Math" panose="02040503050406030204" pitchFamily="18" charset="0"/>
                                  <a:cs typeface="Calibri" panose="020F0502020204030204" pitchFamily="34" charset="0"/>
                                </a:rPr>
                                <m:t>𝐏</m:t>
                              </m:r>
                            </m:e>
                            <m:sub>
                              <m:r>
                                <a:rPr lang="en-US" b="1" i="0" smtClean="0">
                                  <a:latin typeface="Cambria Math" panose="02040503050406030204" pitchFamily="18" charset="0"/>
                                  <a:cs typeface="Calibri" panose="020F0502020204030204" pitchFamily="34" charset="0"/>
                                </a:rPr>
                                <m:t>𝐨</m:t>
                              </m:r>
                            </m:sub>
                          </m:sSub>
                        </m:den>
                      </m:f>
                    </m:oMath>
                  </m:oMathPara>
                </a14:m>
                <a:endParaRPr lang="ar-DZ" sz="2000" b="1" dirty="0">
                  <a:latin typeface="Calibri" panose="020F0502020204030204" pitchFamily="34" charset="0"/>
                  <a:cs typeface="Calibri" panose="020F0502020204030204" pitchFamily="34" charset="0"/>
                </a:endParaRPr>
              </a:p>
              <a:p>
                <a:pPr marL="87313" lvl="0" indent="0" algn="just">
                  <a:buNone/>
                </a:pPr>
                <a:r>
                  <a:rPr lang="ar-DZ" sz="2000" dirty="0">
                    <a:latin typeface="Calibri" panose="020F0502020204030204" pitchFamily="34" charset="0"/>
                    <a:cs typeface="Calibri" panose="020F0502020204030204" pitchFamily="34" charset="0"/>
                  </a:rPr>
                  <a:t>حيث أن </a:t>
                </a:r>
                <a14:m>
                  <m:oMath xmlns:m="http://schemas.openxmlformats.org/officeDocument/2006/math">
                    <m:r>
                      <a:rPr lang="en-US" sz="2000" b="1" i="0" smtClean="0">
                        <a:latin typeface="Cambria Math" panose="02040503050406030204" pitchFamily="18" charset="0"/>
                        <a:cs typeface="Calibri" panose="020F0502020204030204" pitchFamily="34" charset="0"/>
                      </a:rPr>
                      <m:t>𝐍𝐈</m:t>
                    </m:r>
                  </m:oMath>
                </a14:m>
                <a:r>
                  <a:rPr lang="ar-DZ" sz="2000" dirty="0">
                    <a:latin typeface="Calibri" panose="020F0502020204030204" pitchFamily="34" charset="0"/>
                    <a:cs typeface="Calibri" panose="020F0502020204030204" pitchFamily="34" charset="0"/>
                  </a:rPr>
                  <a:t> = عدد الأسهم التي يجب إصدارها</a:t>
                </a:r>
              </a:p>
              <a:p>
                <a:pPr marL="87313" lvl="0" indent="0" algn="just">
                  <a:buNone/>
                </a:pPr>
                <a:r>
                  <a:rPr lang="ar-DZ" sz="2000" dirty="0">
                    <a:latin typeface="Calibri" panose="020F0502020204030204" pitchFamily="34" charset="0"/>
                    <a:cs typeface="Calibri" panose="020F0502020204030204" pitchFamily="34" charset="0"/>
                  </a:rPr>
                  <a:t>	</a:t>
                </a:r>
                <a:r>
                  <a:rPr lang="en-US" sz="2000" b="1" dirty="0">
                    <a:cs typeface="Calibri" panose="020F0502020204030204" pitchFamily="34" charset="0"/>
                  </a:rPr>
                  <a:t> </a:t>
                </a:r>
                <a14:m>
                  <m:oMath xmlns:m="http://schemas.openxmlformats.org/officeDocument/2006/math">
                    <m:r>
                      <a:rPr lang="en-US" sz="2000" b="1" i="0" smtClean="0">
                        <a:latin typeface="Cambria Math" panose="02040503050406030204" pitchFamily="18" charset="0"/>
                        <a:cs typeface="Calibri" panose="020F0502020204030204" pitchFamily="34" charset="0"/>
                      </a:rPr>
                      <m:t>𝐂</m:t>
                    </m:r>
                  </m:oMath>
                </a14:m>
                <a:r>
                  <a:rPr lang="ar-DZ" sz="2000" dirty="0">
                    <a:latin typeface="Calibri" panose="020F0502020204030204" pitchFamily="34" charset="0"/>
                    <a:cs typeface="Calibri" panose="020F0502020204030204" pitchFamily="34" charset="0"/>
                  </a:rPr>
                  <a:t>= الاحتياجات المالية للشركة</a:t>
                </a:r>
              </a:p>
              <a:p>
                <a:pPr marL="87313" lvl="0" indent="0" algn="just">
                  <a:buNone/>
                </a:pPr>
                <a:r>
                  <a:rPr lang="ar-DZ" sz="2000" dirty="0">
                    <a:latin typeface="Calibri" panose="020F0502020204030204" pitchFamily="34" charset="0"/>
                    <a:cs typeface="Calibri" panose="020F0502020204030204" pitchFamily="34" charset="0"/>
                  </a:rPr>
                  <a:t>	</a:t>
                </a:r>
                <a:r>
                  <a:rPr lang="ar-DZ" sz="2000" b="1" dirty="0">
                    <a:cs typeface="Calibri" panose="020F0502020204030204" pitchFamily="34" charset="0"/>
                  </a:rPr>
                  <a:t> </a:t>
                </a:r>
                <a14:m>
                  <m:oMath xmlns:m="http://schemas.openxmlformats.org/officeDocument/2006/math">
                    <m:sSub>
                      <m:sSubPr>
                        <m:ctrlPr>
                          <a:rPr lang="ar-DZ" sz="2000" b="1" i="1" smtClean="0">
                            <a:latin typeface="Cambria Math" panose="02040503050406030204" pitchFamily="18" charset="0"/>
                            <a:cs typeface="Calibri" panose="020F0502020204030204" pitchFamily="34" charset="0"/>
                          </a:rPr>
                        </m:ctrlPr>
                      </m:sSubPr>
                      <m:e>
                        <m:r>
                          <a:rPr lang="en-US" sz="2000" b="1" i="0" smtClean="0">
                            <a:latin typeface="Cambria Math" panose="02040503050406030204" pitchFamily="18" charset="0"/>
                            <a:cs typeface="Calibri" panose="020F0502020204030204" pitchFamily="34" charset="0"/>
                          </a:rPr>
                          <m:t>𝐏</m:t>
                        </m:r>
                      </m:e>
                      <m:sub>
                        <m:r>
                          <a:rPr lang="en-US" sz="2000" b="1" i="0" smtClean="0">
                            <a:latin typeface="Cambria Math" panose="02040503050406030204" pitchFamily="18" charset="0"/>
                            <a:cs typeface="Calibri" panose="020F0502020204030204" pitchFamily="34" charset="0"/>
                          </a:rPr>
                          <m:t>𝐨</m:t>
                        </m:r>
                      </m:sub>
                    </m:sSub>
                  </m:oMath>
                </a14:m>
                <a:r>
                  <a:rPr lang="ar-DZ" sz="2000" dirty="0">
                    <a:latin typeface="Calibri" panose="020F0502020204030204" pitchFamily="34" charset="0"/>
                    <a:cs typeface="Calibri" panose="020F0502020204030204" pitchFamily="34" charset="0"/>
                  </a:rPr>
                  <a:t> = سعر السهم للمساهمين القدامى</a:t>
                </a:r>
              </a:p>
              <a:p>
                <a:pPr marL="87313" lvl="0" indent="0" algn="just">
                  <a:buNone/>
                </a:pPr>
                <a:r>
                  <a:rPr lang="ar-DZ" sz="2000" dirty="0">
                    <a:latin typeface="Calibri" panose="020F0502020204030204" pitchFamily="34" charset="0"/>
                    <a:cs typeface="Calibri" panose="020F0502020204030204" pitchFamily="34" charset="0"/>
                  </a:rPr>
                  <a:t>إذن، عدد الأسهم الواجب إصدارها</a:t>
                </a:r>
                <a:r>
                  <a:rPr lang="en-GB"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 </a:t>
                </a:r>
                <a14:m>
                  <m:oMath xmlns:m="http://schemas.openxmlformats.org/officeDocument/2006/math">
                    <m:r>
                      <a:rPr lang="en-GB" sz="2000" dirty="0">
                        <a:latin typeface="Cambria Math" panose="02040503050406030204" pitchFamily="18" charset="0"/>
                        <a:cs typeface="Calibri" panose="020F0502020204030204" pitchFamily="34" charset="0"/>
                      </a:rPr>
                      <m:t> </m:t>
                    </m:r>
                    <m:r>
                      <a:rPr lang="en-US" sz="2000" b="1">
                        <a:latin typeface="Cambria Math" panose="02040503050406030204" pitchFamily="18" charset="0"/>
                        <a:cs typeface="Calibri" panose="020F0502020204030204" pitchFamily="34" charset="0"/>
                      </a:rPr>
                      <m:t>𝐍𝐈</m:t>
                    </m:r>
                    <m:r>
                      <a:rPr lang="en-US" sz="2000" b="1">
                        <a:latin typeface="Cambria Math" panose="02040503050406030204" pitchFamily="18" charset="0"/>
                        <a:cs typeface="Calibri" panose="020F0502020204030204" pitchFamily="34" charset="0"/>
                      </a:rPr>
                      <m:t>=</m:t>
                    </m:r>
                    <m:f>
                      <m:fPr>
                        <m:ctrlPr>
                          <a:rPr lang="ar-DZ" sz="2000" b="1" i="1">
                            <a:latin typeface="Cambria Math" panose="02040503050406030204" pitchFamily="18" charset="0"/>
                            <a:cs typeface="Calibri" panose="020F0502020204030204" pitchFamily="34" charset="0"/>
                          </a:rPr>
                        </m:ctrlPr>
                      </m:fPr>
                      <m:num>
                        <m:r>
                          <a:rPr lang="en-US" sz="2000" b="1">
                            <a:latin typeface="Cambria Math" panose="02040503050406030204" pitchFamily="18" charset="0"/>
                            <a:cs typeface="Calibri" panose="020F0502020204030204" pitchFamily="34" charset="0"/>
                          </a:rPr>
                          <m:t>𝐂</m:t>
                        </m:r>
                      </m:num>
                      <m:den>
                        <m:sSub>
                          <m:sSubPr>
                            <m:ctrlPr>
                              <a:rPr lang="ar-DZ" sz="2000" b="1" i="1">
                                <a:latin typeface="Cambria Math" panose="02040503050406030204" pitchFamily="18" charset="0"/>
                                <a:cs typeface="Calibri" panose="020F0502020204030204" pitchFamily="34" charset="0"/>
                              </a:rPr>
                            </m:ctrlPr>
                          </m:sSubPr>
                          <m:e>
                            <m:r>
                              <a:rPr lang="en-US" sz="2000" b="1">
                                <a:latin typeface="Cambria Math" panose="02040503050406030204" pitchFamily="18" charset="0"/>
                                <a:cs typeface="Calibri" panose="020F0502020204030204" pitchFamily="34" charset="0"/>
                              </a:rPr>
                              <m:t>𝐏</m:t>
                            </m:r>
                          </m:e>
                          <m:sub>
                            <m:r>
                              <a:rPr lang="en-US" sz="2000" b="1">
                                <a:latin typeface="Cambria Math" panose="02040503050406030204" pitchFamily="18" charset="0"/>
                                <a:cs typeface="Calibri" panose="020F0502020204030204" pitchFamily="34" charset="0"/>
                              </a:rPr>
                              <m:t>𝐨</m:t>
                            </m:r>
                          </m:sub>
                        </m:sSub>
                      </m:den>
                    </m:f>
                    <m:r>
                      <a:rPr lang="en-GB" sz="2000" b="0" i="0" smtClean="0">
                        <a:latin typeface="Cambria Math" panose="02040503050406030204" pitchFamily="18" charset="0"/>
                        <a:cs typeface="Calibri" panose="020F0502020204030204" pitchFamily="34" charset="0"/>
                      </a:rPr>
                      <m:t>=</m:t>
                    </m:r>
                    <m:f>
                      <m:fPr>
                        <m:ctrlPr>
                          <a:rPr lang="ar-DZ" sz="2000" b="1" i="1">
                            <a:latin typeface="Cambria Math" panose="02040503050406030204" pitchFamily="18" charset="0"/>
                            <a:cs typeface="Calibri" panose="020F0502020204030204" pitchFamily="34" charset="0"/>
                          </a:rPr>
                        </m:ctrlPr>
                      </m:fPr>
                      <m:num>
                        <m:r>
                          <a:rPr lang="en-GB" sz="2000" b="1" i="0" smtClean="0">
                            <a:latin typeface="Cambria Math" panose="02040503050406030204" pitchFamily="18" charset="0"/>
                            <a:cs typeface="Calibri" panose="020F0502020204030204" pitchFamily="34" charset="0"/>
                          </a:rPr>
                          <m:t>𝟐𝟎𝟎𝟎𝟎𝟎𝟎</m:t>
                        </m:r>
                      </m:num>
                      <m:den>
                        <m:r>
                          <a:rPr lang="en-GB" sz="2000" b="1" i="1" smtClean="0">
                            <a:latin typeface="Cambria Math" panose="02040503050406030204" pitchFamily="18" charset="0"/>
                            <a:cs typeface="Calibri" panose="020F0502020204030204" pitchFamily="34" charset="0"/>
                          </a:rPr>
                          <m:t>𝟏𝟔𝟎</m:t>
                        </m:r>
                      </m:den>
                    </m:f>
                    <m:r>
                      <a:rPr lang="en-GB" sz="2000" b="1" i="1" smtClean="0">
                        <a:latin typeface="Cambria Math" panose="02040503050406030204" pitchFamily="18" charset="0"/>
                        <a:cs typeface="Calibri" panose="020F0502020204030204" pitchFamily="34" charset="0"/>
                      </a:rPr>
                      <m:t>=</m:t>
                    </m:r>
                    <m:r>
                      <a:rPr lang="en-GB" sz="2000" b="1" i="1" smtClean="0">
                        <a:latin typeface="Cambria Math" panose="02040503050406030204" pitchFamily="18" charset="0"/>
                        <a:cs typeface="Calibri" panose="020F0502020204030204" pitchFamily="34" charset="0"/>
                      </a:rPr>
                      <m:t>𝟏𝟐𝟓𝟎𝟎</m:t>
                    </m:r>
                  </m:oMath>
                </a14:m>
                <a:endParaRPr lang="ar-DZ" sz="2000" dirty="0">
                  <a:latin typeface="Calibri" panose="020F0502020204030204" pitchFamily="34" charset="0"/>
                  <a:cs typeface="Calibri" panose="020F0502020204030204" pitchFamily="34" charset="0"/>
                </a:endParaRP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76785" y="1386704"/>
                <a:ext cx="7467600" cy="4868554"/>
              </a:xfrm>
              <a:blipFill>
                <a:blip r:embed="rId3"/>
                <a:stretch>
                  <a:fillRect t="-747" r="-81"/>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30131" y="6270820"/>
            <a:ext cx="2016224" cy="432048"/>
          </a:xfrm>
        </p:spPr>
        <p:txBody>
          <a:bodyPr/>
          <a:lstStyle/>
          <a:p>
            <a:pPr algn="l" rtl="0"/>
            <a:fld id="{3A4DB9B5-DCC1-4DB0-AC7F-6F287A991893}"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21</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1994540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en-GB" sz="2000" dirty="0">
                    <a:latin typeface="Calibri" panose="020F0502020204030204" pitchFamily="34" charset="0"/>
                    <a:cs typeface="Calibri" panose="020F0502020204030204" pitchFamily="34" charset="0"/>
                  </a:rPr>
                  <a:t>2</a:t>
                </a:r>
                <a:r>
                  <a:rPr lang="ar-DZ" sz="2000" dirty="0">
                    <a:latin typeface="Calibri" panose="020F0502020204030204" pitchFamily="34" charset="0"/>
                    <a:cs typeface="Calibri" panose="020F0502020204030204" pitchFamily="34" charset="0"/>
                  </a:rPr>
                  <a:t>- عددالحقوق التي يجب أن يمتلكها المساهم القديم</a:t>
                </a:r>
                <a:r>
                  <a:rPr lang="en-GB"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a:t>
                </a:r>
              </a:p>
              <a:p>
                <a:pPr marL="87313" lvl="0" indent="0" algn="just">
                  <a:buNone/>
                </a:pPr>
                <a:r>
                  <a:rPr lang="ar-DZ" sz="2000" dirty="0">
                    <a:latin typeface="Calibri" panose="020F0502020204030204" pitchFamily="34" charset="0"/>
                    <a:cs typeface="Calibri" panose="020F0502020204030204" pitchFamily="34" charset="0"/>
                  </a:rPr>
                  <a:t> </a:t>
                </a:r>
              </a:p>
              <a:p>
                <a:pPr marL="87313" lvl="0" indent="0" algn="just">
                  <a:buNone/>
                </a:pPr>
                <a14:m>
                  <m:oMathPara xmlns:m="http://schemas.openxmlformats.org/officeDocument/2006/math">
                    <m:oMathParaPr>
                      <m:jc m:val="centerGroup"/>
                    </m:oMathParaPr>
                    <m:oMath xmlns:m="http://schemas.openxmlformats.org/officeDocument/2006/math">
                      <m:r>
                        <a:rPr lang="en-US" b="1" i="0" smtClean="0">
                          <a:latin typeface="Cambria Math" panose="02040503050406030204" pitchFamily="18" charset="0"/>
                          <a:cs typeface="Calibri" panose="020F0502020204030204" pitchFamily="34" charset="0"/>
                        </a:rPr>
                        <m:t>𝐐</m:t>
                      </m:r>
                      <m:r>
                        <a:rPr lang="en-US" b="1" i="0" smtClean="0">
                          <a:latin typeface="Cambria Math" panose="02040503050406030204" pitchFamily="18" charset="0"/>
                          <a:cs typeface="Calibri" panose="020F0502020204030204" pitchFamily="34" charset="0"/>
                        </a:rPr>
                        <m:t>=</m:t>
                      </m:r>
                      <m:f>
                        <m:fPr>
                          <m:ctrlPr>
                            <a:rPr lang="ar-DZ" b="1" i="1" smtClean="0">
                              <a:latin typeface="Cambria Math" panose="02040503050406030204" pitchFamily="18" charset="0"/>
                              <a:cs typeface="Calibri" panose="020F0502020204030204" pitchFamily="34" charset="0"/>
                            </a:rPr>
                          </m:ctrlPr>
                        </m:fPr>
                        <m:num>
                          <m:r>
                            <a:rPr lang="en-US" b="1" i="0" smtClean="0">
                              <a:latin typeface="Cambria Math" panose="02040503050406030204" pitchFamily="18" charset="0"/>
                              <a:cs typeface="Calibri" panose="020F0502020204030204" pitchFamily="34" charset="0"/>
                            </a:rPr>
                            <m:t>𝐍</m:t>
                          </m:r>
                        </m:num>
                        <m:den>
                          <m:r>
                            <a:rPr lang="en-US" b="1" i="0" smtClean="0">
                              <a:latin typeface="Cambria Math" panose="02040503050406030204" pitchFamily="18" charset="0"/>
                              <a:cs typeface="Calibri" panose="020F0502020204030204" pitchFamily="34" charset="0"/>
                            </a:rPr>
                            <m:t>𝐍𝐈</m:t>
                          </m:r>
                        </m:den>
                      </m:f>
                    </m:oMath>
                  </m:oMathPara>
                </a14:m>
                <a:endParaRPr lang="ar-DZ" sz="2000" b="1" dirty="0">
                  <a:latin typeface="Calibri" panose="020F0502020204030204" pitchFamily="34" charset="0"/>
                  <a:cs typeface="Calibri" panose="020F0502020204030204" pitchFamily="34" charset="0"/>
                </a:endParaRPr>
              </a:p>
              <a:p>
                <a:pPr marL="87313" lvl="0" indent="0" algn="just">
                  <a:buNone/>
                </a:pPr>
                <a:r>
                  <a:rPr lang="ar-DZ" sz="2000" dirty="0">
                    <a:latin typeface="Calibri" panose="020F0502020204030204" pitchFamily="34" charset="0"/>
                    <a:cs typeface="Calibri" panose="020F0502020204030204" pitchFamily="34" charset="0"/>
                  </a:rPr>
                  <a:t>حيث أن </a:t>
                </a:r>
                <a14:m>
                  <m:oMath xmlns:m="http://schemas.openxmlformats.org/officeDocument/2006/math">
                    <m:r>
                      <a:rPr lang="en-US" sz="2000" b="1" i="0" smtClean="0">
                        <a:latin typeface="Cambria Math" panose="02040503050406030204" pitchFamily="18" charset="0"/>
                        <a:cs typeface="Calibri" panose="020F0502020204030204" pitchFamily="34" charset="0"/>
                      </a:rPr>
                      <m:t>𝐍𝐈</m:t>
                    </m:r>
                  </m:oMath>
                </a14:m>
                <a:r>
                  <a:rPr lang="ar-DZ" sz="2000" dirty="0">
                    <a:latin typeface="Calibri" panose="020F0502020204030204" pitchFamily="34" charset="0"/>
                    <a:cs typeface="Calibri" panose="020F0502020204030204" pitchFamily="34" charset="0"/>
                  </a:rPr>
                  <a:t> = عدد الأسهم التي يجب إصدارها</a:t>
                </a:r>
              </a:p>
              <a:p>
                <a:pPr marL="87313" lvl="0" indent="0" algn="just">
                  <a:buNone/>
                </a:pPr>
                <a:r>
                  <a:rPr lang="ar-DZ" sz="2000" dirty="0">
                    <a:latin typeface="Calibri" panose="020F0502020204030204" pitchFamily="34" charset="0"/>
                    <a:cs typeface="Calibri" panose="020F0502020204030204" pitchFamily="34" charset="0"/>
                  </a:rPr>
                  <a:t>	</a:t>
                </a:r>
                <a:r>
                  <a:rPr lang="en-US" sz="2000" b="1" dirty="0">
                    <a:cs typeface="Calibri" panose="020F0502020204030204" pitchFamily="34" charset="0"/>
                  </a:rPr>
                  <a:t> </a:t>
                </a:r>
                <a14:m>
                  <m:oMath xmlns:m="http://schemas.openxmlformats.org/officeDocument/2006/math">
                    <m:r>
                      <a:rPr lang="en-US" sz="2000" b="1" i="0" smtClean="0">
                        <a:latin typeface="Cambria Math" panose="02040503050406030204" pitchFamily="18" charset="0"/>
                        <a:cs typeface="Calibri" panose="020F0502020204030204" pitchFamily="34" charset="0"/>
                      </a:rPr>
                      <m:t>𝐐</m:t>
                    </m:r>
                  </m:oMath>
                </a14:m>
                <a:r>
                  <a:rPr lang="ar-DZ" sz="2000" dirty="0">
                    <a:latin typeface="Calibri" panose="020F0502020204030204" pitchFamily="34" charset="0"/>
                    <a:cs typeface="Calibri" panose="020F0502020204030204" pitchFamily="34" charset="0"/>
                  </a:rPr>
                  <a:t>= عدد الحقوق التي تسمح للمساهم القديم بشراء سهم جديد</a:t>
                </a:r>
              </a:p>
              <a:p>
                <a:pPr marL="87313" lvl="0" indent="0" algn="just">
                  <a:buNone/>
                </a:pPr>
                <a:r>
                  <a:rPr lang="ar-DZ" sz="2000" dirty="0">
                    <a:latin typeface="Calibri" panose="020F0502020204030204" pitchFamily="34" charset="0"/>
                    <a:cs typeface="Calibri" panose="020F0502020204030204" pitchFamily="34" charset="0"/>
                  </a:rPr>
                  <a:t>	</a:t>
                </a:r>
                <a:r>
                  <a:rPr lang="en-US" sz="2000" b="1" dirty="0">
                    <a:cs typeface="Calibri" panose="020F0502020204030204" pitchFamily="34" charset="0"/>
                  </a:rPr>
                  <a:t>N</a:t>
                </a:r>
                <a:r>
                  <a:rPr lang="ar-DZ" sz="2000" dirty="0">
                    <a:latin typeface="Calibri" panose="020F0502020204030204" pitchFamily="34" charset="0"/>
                    <a:cs typeface="Calibri" panose="020F0502020204030204" pitchFamily="34" charset="0"/>
                  </a:rPr>
                  <a:t>= عدد الأسهم العادية المصدرة القديمة</a:t>
                </a:r>
              </a:p>
              <a:p>
                <a:pPr marL="87313" lvl="0" indent="0" algn="just">
                  <a:buNone/>
                </a:pPr>
                <a:r>
                  <a:rPr lang="ar-DZ" sz="2000" dirty="0">
                    <a:latin typeface="Calibri" panose="020F0502020204030204" pitchFamily="34" charset="0"/>
                    <a:cs typeface="Calibri" panose="020F0502020204030204" pitchFamily="34" charset="0"/>
                  </a:rPr>
                  <a:t>إذن، عدد  الحقوق يساوي </a:t>
                </a:r>
                <a:r>
                  <a:rPr lang="en-GB"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 </a:t>
                </a:r>
                <a14:m>
                  <m:oMath xmlns:m="http://schemas.openxmlformats.org/officeDocument/2006/math">
                    <m:r>
                      <a:rPr lang="en-GB" sz="2000" dirty="0">
                        <a:latin typeface="Cambria Math" panose="02040503050406030204" pitchFamily="18" charset="0"/>
                        <a:cs typeface="Calibri" panose="020F0502020204030204" pitchFamily="34" charset="0"/>
                      </a:rPr>
                      <m:t> </m:t>
                    </m:r>
                    <m:r>
                      <a:rPr lang="en-US" sz="2000" b="1" i="0" smtClean="0">
                        <a:latin typeface="Cambria Math" panose="02040503050406030204" pitchFamily="18" charset="0"/>
                        <a:cs typeface="Calibri" panose="020F0502020204030204" pitchFamily="34" charset="0"/>
                      </a:rPr>
                      <m:t>𝐐</m:t>
                    </m:r>
                    <m:r>
                      <a:rPr lang="en-US" sz="2000" b="1">
                        <a:latin typeface="Cambria Math" panose="02040503050406030204" pitchFamily="18" charset="0"/>
                        <a:cs typeface="Calibri" panose="020F0502020204030204" pitchFamily="34" charset="0"/>
                      </a:rPr>
                      <m:t>=</m:t>
                    </m:r>
                    <m:f>
                      <m:fPr>
                        <m:ctrlPr>
                          <a:rPr lang="ar-DZ" sz="2000" b="1" i="1">
                            <a:latin typeface="Cambria Math" panose="02040503050406030204" pitchFamily="18" charset="0"/>
                            <a:cs typeface="Calibri" panose="020F0502020204030204" pitchFamily="34" charset="0"/>
                          </a:rPr>
                        </m:ctrlPr>
                      </m:fPr>
                      <m:num>
                        <m:r>
                          <a:rPr lang="en-US" sz="2000" b="1" i="0" smtClean="0">
                            <a:latin typeface="Cambria Math" panose="02040503050406030204" pitchFamily="18" charset="0"/>
                            <a:cs typeface="Calibri" panose="020F0502020204030204" pitchFamily="34" charset="0"/>
                          </a:rPr>
                          <m:t>𝟏</m:t>
                        </m:r>
                        <m:r>
                          <a:rPr lang="en-GB" sz="2000" b="1" i="0" smtClean="0">
                            <a:latin typeface="Cambria Math" panose="02040503050406030204" pitchFamily="18" charset="0"/>
                            <a:cs typeface="Calibri" panose="020F0502020204030204" pitchFamily="34" charset="0"/>
                          </a:rPr>
                          <m:t>𝟎𝟎𝟎𝟎𝟎</m:t>
                        </m:r>
                      </m:num>
                      <m:den>
                        <m:r>
                          <a:rPr lang="en-US" sz="2000" b="1" i="1" smtClean="0">
                            <a:latin typeface="Cambria Math" panose="02040503050406030204" pitchFamily="18" charset="0"/>
                            <a:cs typeface="Calibri" panose="020F0502020204030204" pitchFamily="34" charset="0"/>
                          </a:rPr>
                          <m:t>𝟏𝟐𝟓𝟎</m:t>
                        </m:r>
                        <m:r>
                          <a:rPr lang="en-GB" sz="2000" b="1" i="1" smtClean="0">
                            <a:latin typeface="Cambria Math" panose="02040503050406030204" pitchFamily="18" charset="0"/>
                            <a:cs typeface="Calibri" panose="020F0502020204030204" pitchFamily="34" charset="0"/>
                          </a:rPr>
                          <m:t>𝟎</m:t>
                        </m:r>
                      </m:den>
                    </m:f>
                    <m:r>
                      <a:rPr lang="en-GB" sz="2000" b="1" i="1" smtClean="0">
                        <a:latin typeface="Cambria Math" panose="02040503050406030204" pitchFamily="18" charset="0"/>
                        <a:cs typeface="Calibri" panose="020F0502020204030204" pitchFamily="34" charset="0"/>
                      </a:rPr>
                      <m:t>=</m:t>
                    </m:r>
                    <m:r>
                      <a:rPr lang="en-US" sz="2000" b="1" i="1" smtClean="0">
                        <a:latin typeface="Cambria Math" panose="02040503050406030204" pitchFamily="18" charset="0"/>
                        <a:cs typeface="Calibri" panose="020F0502020204030204" pitchFamily="34" charset="0"/>
                      </a:rPr>
                      <m:t>𝟖</m:t>
                    </m:r>
                  </m:oMath>
                </a14:m>
                <a:endParaRPr lang="ar-DZ" sz="2000" dirty="0">
                  <a:latin typeface="Calibri" panose="020F0502020204030204" pitchFamily="34" charset="0"/>
                  <a:cs typeface="Calibri" panose="020F0502020204030204" pitchFamily="34" charset="0"/>
                </a:endParaRP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76785" y="1386704"/>
                <a:ext cx="7467600" cy="4868554"/>
              </a:xfrm>
              <a:blipFill>
                <a:blip r:embed="rId3"/>
                <a:stretch>
                  <a:fillRect t="-747" r="-81"/>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30131" y="6270820"/>
            <a:ext cx="2016224" cy="432048"/>
          </a:xfrm>
        </p:spPr>
        <p:txBody>
          <a:bodyPr/>
          <a:lstStyle/>
          <a:p>
            <a:pPr algn="l" rtl="0"/>
            <a:fld id="{63239117-19D3-4AB5-9DC1-8E3FC1346E4E}"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22</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760762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en-GB" sz="2000" dirty="0">
                <a:latin typeface="Calibri" panose="020F0502020204030204" pitchFamily="34" charset="0"/>
                <a:cs typeface="Calibri" panose="020F0502020204030204" pitchFamily="34" charset="0"/>
              </a:rPr>
              <a:t>2</a:t>
            </a:r>
            <a:r>
              <a:rPr lang="ar-DZ" sz="2000" dirty="0">
                <a:latin typeface="Calibri" panose="020F0502020204030204" pitchFamily="34" charset="0"/>
                <a:cs typeface="Calibri" panose="020F0502020204030204" pitchFamily="34" charset="0"/>
              </a:rPr>
              <a:t>- عددالحقوق التي يجب أن يمتلكها المساهم القديم</a:t>
            </a:r>
            <a:r>
              <a:rPr lang="en-GB"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a:t>
            </a:r>
          </a:p>
          <a:p>
            <a:pPr marL="87313" lvl="0" indent="0" algn="just">
              <a:buNone/>
            </a:pPr>
            <a:r>
              <a:rPr lang="ar-DZ" sz="2000" dirty="0">
                <a:latin typeface="Calibri" panose="020F0502020204030204" pitchFamily="34" charset="0"/>
                <a:cs typeface="Calibri" panose="020F0502020204030204" pitchFamily="34" charset="0"/>
              </a:rPr>
              <a:t> تعليق: عدد الحقوق 8 معناه، أن المساهم الحالي له الحق في الحصول على على سهم جديد مقابل 8 أسهم يمتلكها بالإضافة إلى دفع قيمة كل سهم وهي 160 دج. وبعبارة أخرى، فإن سعر السهم بالنسبة للأسهم الجديدة عبارة عن 160 + 8 حقوق. وبما أن سعر السهم للمساهكين الحاليين أقل من سعر السهم في السوق، فإن هنالك قيمة للحقوق التي يمتلكها المساهم، وأن هذه القيمة تعتمد على عاملين عما العلاقة بين سعر السهم في السوق وسعره بالنسبة للمساهمين القدامى. </a:t>
            </a:r>
          </a:p>
          <a:p>
            <a:pPr marL="87313" lvl="0" indent="0" algn="just">
              <a:buNone/>
            </a:pPr>
            <a:r>
              <a:rPr lang="ar-DZ" sz="2000" dirty="0">
                <a:latin typeface="Calibri" panose="020F0502020204030204" pitchFamily="34" charset="0"/>
                <a:cs typeface="Calibri" panose="020F0502020204030204" pitchFamily="34" charset="0"/>
              </a:rPr>
              <a:t>ومن أجل تحديد قيمة الحق من الناحية النظرية لابد من حساب سعر السهم بعد الإصدارات الجديدة وهذا بدوره يتطلب معرفة قيمة الشركة قبل وبعد الإصدار، وهذا ما يقودنا إلى المطلب الثالث من المثال.</a:t>
            </a:r>
          </a:p>
          <a:p>
            <a:pPr marL="87313" lvl="0" indent="0" algn="just">
              <a:buNone/>
            </a:pPr>
            <a:endParaRPr lang="ar-DZ"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30131" y="6270820"/>
            <a:ext cx="2016224" cy="432048"/>
          </a:xfrm>
        </p:spPr>
        <p:txBody>
          <a:bodyPr/>
          <a:lstStyle/>
          <a:p>
            <a:pPr algn="l" rtl="0"/>
            <a:fld id="{5A9DD80F-C3F9-4B2A-87C1-272BC7557E1A}"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23</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7135785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251520" y="260648"/>
            <a:ext cx="7992888"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251520" y="1386704"/>
            <a:ext cx="7992888"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ar-DZ" sz="2000" dirty="0">
                <a:latin typeface="Calibri" panose="020F0502020204030204" pitchFamily="34" charset="0"/>
                <a:cs typeface="Calibri" panose="020F0502020204030204" pitchFamily="34" charset="0"/>
              </a:rPr>
              <a:t>3- تأثير الإصدارات الجديدة على قيمة الشركة (قيمة السهم بعد الإصدار)</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قيمة الشركة قبل الإصدار = 100.000 سهم × 200 دج = 20.000.000 دج </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الزيادة في القيمة السوقية للشركة بعد الإصدارات الجديدة = </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12500 سهم إضافي × 160 دج = 2.000.000 دج ، وعليه فإن </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إجمالي القيمة السوقية للشركة = 20.000.000 + 2.000.000 = 220.000.000 دج</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عدد الأسهم العادية المصدرة = 100.000 + 12.500 = 112.500 سهم</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إذن القيمة السوقية للسهم بعد الإصدار = ( 220.000.000 ÷ 112.500 = 195.56 دج )</a:t>
            </a:r>
          </a:p>
        </p:txBody>
      </p:sp>
      <p:sp>
        <p:nvSpPr>
          <p:cNvPr id="4" name="Date Placeholder 3"/>
          <p:cNvSpPr>
            <a:spLocks noGrp="1"/>
          </p:cNvSpPr>
          <p:nvPr>
            <p:ph type="dt" sz="half" idx="14"/>
          </p:nvPr>
        </p:nvSpPr>
        <p:spPr>
          <a:xfrm>
            <a:off x="430131" y="6270820"/>
            <a:ext cx="2016224" cy="432048"/>
          </a:xfrm>
        </p:spPr>
        <p:txBody>
          <a:bodyPr/>
          <a:lstStyle/>
          <a:p>
            <a:pPr algn="l" rtl="0"/>
            <a:fld id="{21800936-F0C8-4E35-B693-41F06967ECC5}"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24</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282543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ar-DZ" sz="2000" dirty="0">
                    <a:latin typeface="Calibri" panose="020F0502020204030204" pitchFamily="34" charset="0"/>
                    <a:cs typeface="Calibri" panose="020F0502020204030204" pitchFamily="34" charset="0"/>
                  </a:rPr>
                  <a:t>4- قيمة الحق الذي يسمح للمساهم بشراء سهم جديد</a:t>
                </a:r>
              </a:p>
              <a:p>
                <a:pPr marL="87313" lvl="0" indent="0" algn="just">
                  <a:buNone/>
                </a:pPr>
                <a:r>
                  <a:rPr lang="ar-DZ" sz="2000" dirty="0">
                    <a:latin typeface="Calibri" panose="020F0502020204030204" pitchFamily="34" charset="0"/>
                    <a:cs typeface="Calibri" panose="020F0502020204030204" pitchFamily="34" charset="0"/>
                  </a:rPr>
                  <a:t> يمكن حساب قيمة الحق الذي يسمح للمساهم بشراء سهم جديد بإحدى المعادلتين:</a:t>
                </a:r>
                <a:endParaRPr lang="en-US" sz="2000" dirty="0">
                  <a:latin typeface="Calibri" panose="020F0502020204030204" pitchFamily="34" charset="0"/>
                  <a:cs typeface="Calibri" panose="020F0502020204030204" pitchFamily="34" charset="0"/>
                </a:endParaRPr>
              </a:p>
              <a:p>
                <a:pPr marL="87313" lvl="0" indent="0" algn="just">
                  <a:buNone/>
                </a:pPr>
                <a:endParaRPr lang="ar-DZ" sz="2000" dirty="0">
                  <a:latin typeface="Calibri" panose="020F0502020204030204" pitchFamily="34" charset="0"/>
                  <a:cs typeface="Calibri" panose="020F0502020204030204" pitchFamily="34" charset="0"/>
                </a:endParaRPr>
              </a:p>
              <a:p>
                <a:pPr marL="87313" lvl="0" indent="0" algn="ctr">
                  <a:buNone/>
                </a:pPr>
                <a14:m>
                  <m:oMath xmlns:m="http://schemas.openxmlformats.org/officeDocument/2006/math">
                    <m:r>
                      <a:rPr lang="en-US" sz="2000" b="1" i="0" smtClean="0">
                        <a:latin typeface="Cambria Math" panose="02040503050406030204" pitchFamily="18" charset="0"/>
                        <a:cs typeface="Calibri" panose="020F0502020204030204" pitchFamily="34" charset="0"/>
                      </a:rPr>
                      <m:t>𝐏𝐐</m:t>
                    </m:r>
                    <m:r>
                      <a:rPr lang="en-US" sz="2000" b="1" i="0" smtClean="0">
                        <a:latin typeface="Cambria Math" panose="02040503050406030204" pitchFamily="18" charset="0"/>
                        <a:cs typeface="Calibri" panose="020F0502020204030204" pitchFamily="34" charset="0"/>
                      </a:rPr>
                      <m:t>= </m:t>
                    </m:r>
                    <m:f>
                      <m:fPr>
                        <m:ctrlPr>
                          <a:rPr lang="en-US" sz="2000" b="1" i="1" smtClean="0">
                            <a:latin typeface="Cambria Math" panose="02040503050406030204" pitchFamily="18" charset="0"/>
                            <a:cs typeface="Calibri" panose="020F0502020204030204" pitchFamily="34" charset="0"/>
                          </a:rPr>
                        </m:ctrlPr>
                      </m:fPr>
                      <m:num>
                        <m:sSub>
                          <m:sSubPr>
                            <m:ctrlPr>
                              <a:rPr lang="en-US" sz="2000" b="1" i="1" smtClean="0">
                                <a:latin typeface="Cambria Math" panose="02040503050406030204" pitchFamily="18" charset="0"/>
                                <a:cs typeface="Calibri" panose="020F0502020204030204" pitchFamily="34" charset="0"/>
                              </a:rPr>
                            </m:ctrlPr>
                          </m:sSubPr>
                          <m:e>
                            <m:r>
                              <a:rPr lang="en-US" sz="2000" b="1" i="0" smtClean="0">
                                <a:latin typeface="Cambria Math" panose="02040503050406030204" pitchFamily="18" charset="0"/>
                                <a:cs typeface="Calibri" panose="020F0502020204030204" pitchFamily="34" charset="0"/>
                              </a:rPr>
                              <m:t>𝐏</m:t>
                            </m:r>
                          </m:e>
                          <m:sub>
                            <m:r>
                              <a:rPr lang="en-US" sz="2000" b="1" i="0" smtClean="0">
                                <a:latin typeface="Cambria Math" panose="02040503050406030204" pitchFamily="18" charset="0"/>
                                <a:cs typeface="Calibri" panose="020F0502020204030204" pitchFamily="34" charset="0"/>
                              </a:rPr>
                              <m:t>𝟐</m:t>
                            </m:r>
                          </m:sub>
                        </m:sSub>
                        <m:r>
                          <a:rPr lang="en-US" sz="2000" b="1" i="0" smtClean="0">
                            <a:latin typeface="Cambria Math" panose="02040503050406030204" pitchFamily="18" charset="0"/>
                            <a:cs typeface="Calibri" panose="020F0502020204030204" pitchFamily="34" charset="0"/>
                          </a:rPr>
                          <m:t>−</m:t>
                        </m:r>
                        <m:sSub>
                          <m:sSubPr>
                            <m:ctrlPr>
                              <a:rPr lang="en-US" sz="2000" b="1" i="1" smtClean="0">
                                <a:latin typeface="Cambria Math" panose="02040503050406030204" pitchFamily="18" charset="0"/>
                                <a:cs typeface="Calibri" panose="020F0502020204030204" pitchFamily="34" charset="0"/>
                              </a:rPr>
                            </m:ctrlPr>
                          </m:sSubPr>
                          <m:e>
                            <m:r>
                              <a:rPr lang="en-US" sz="2000" b="1" i="0" smtClean="0">
                                <a:latin typeface="Cambria Math" panose="02040503050406030204" pitchFamily="18" charset="0"/>
                                <a:cs typeface="Calibri" panose="020F0502020204030204" pitchFamily="34" charset="0"/>
                              </a:rPr>
                              <m:t>𝐏</m:t>
                            </m:r>
                          </m:e>
                          <m:sub>
                            <m:r>
                              <a:rPr lang="en-US" sz="2000" b="1" i="0" smtClean="0">
                                <a:latin typeface="Cambria Math" panose="02040503050406030204" pitchFamily="18" charset="0"/>
                                <a:cs typeface="Calibri" panose="020F0502020204030204" pitchFamily="34" charset="0"/>
                              </a:rPr>
                              <m:t>𝐨</m:t>
                            </m:r>
                          </m:sub>
                        </m:sSub>
                      </m:num>
                      <m:den>
                        <m:r>
                          <a:rPr lang="en-US" sz="2000" b="1" i="0" smtClean="0">
                            <a:latin typeface="Cambria Math" panose="02040503050406030204" pitchFamily="18" charset="0"/>
                            <a:cs typeface="Calibri" panose="020F0502020204030204" pitchFamily="34" charset="0"/>
                          </a:rPr>
                          <m:t>𝐐</m:t>
                        </m:r>
                      </m:den>
                    </m:f>
                  </m:oMath>
                </a14:m>
                <a:r>
                  <a:rPr lang="en-US" sz="2000" b="1" dirty="0">
                    <a:latin typeface="Calibri" panose="020F0502020204030204" pitchFamily="34" charset="0"/>
                    <a:cs typeface="Calibri" panose="020F0502020204030204" pitchFamily="34" charset="0"/>
                  </a:rPr>
                  <a:t>………1</a:t>
                </a:r>
                <a:endParaRPr lang="ar-DZ" sz="2000" b="1" dirty="0">
                  <a:latin typeface="Calibri" panose="020F0502020204030204" pitchFamily="34" charset="0"/>
                  <a:cs typeface="Calibri" panose="020F0502020204030204" pitchFamily="34" charset="0"/>
                </a:endParaRPr>
              </a:p>
              <a:p>
                <a:pPr marL="87313" lvl="0" indent="0" algn="ctr" rtl="0">
                  <a:buNone/>
                </a:pPr>
                <a14:m>
                  <m:oMath xmlns:m="http://schemas.openxmlformats.org/officeDocument/2006/math">
                    <m:r>
                      <a:rPr lang="en-US" b="1" i="0" smtClean="0">
                        <a:latin typeface="Cambria Math" panose="02040503050406030204" pitchFamily="18" charset="0"/>
                        <a:cs typeface="Calibri" panose="020F0502020204030204" pitchFamily="34" charset="0"/>
                      </a:rPr>
                      <m:t>𝐏𝐐</m:t>
                    </m:r>
                    <m:r>
                      <a:rPr lang="en-US" b="1" i="0" smtClean="0">
                        <a:latin typeface="Cambria Math" panose="02040503050406030204" pitchFamily="18" charset="0"/>
                        <a:cs typeface="Calibri" panose="020F0502020204030204" pitchFamily="34" charset="0"/>
                      </a:rPr>
                      <m:t>= </m:t>
                    </m:r>
                    <m:f>
                      <m:fPr>
                        <m:ctrlPr>
                          <a:rPr lang="en-US" b="1" i="1" smtClean="0">
                            <a:latin typeface="Cambria Math" panose="02040503050406030204" pitchFamily="18" charset="0"/>
                            <a:cs typeface="Calibri" panose="020F0502020204030204" pitchFamily="34" charset="0"/>
                          </a:rPr>
                        </m:ctrlPr>
                      </m:fPr>
                      <m:num>
                        <m:sSub>
                          <m:sSubPr>
                            <m:ctrlPr>
                              <a:rPr lang="en-US" b="1" i="1" smtClean="0">
                                <a:latin typeface="Cambria Math" panose="02040503050406030204" pitchFamily="18" charset="0"/>
                                <a:cs typeface="Calibri" panose="020F0502020204030204" pitchFamily="34" charset="0"/>
                              </a:rPr>
                            </m:ctrlPr>
                          </m:sSubPr>
                          <m:e>
                            <m:r>
                              <a:rPr lang="en-US" b="1" i="0" smtClean="0">
                                <a:latin typeface="Cambria Math" panose="02040503050406030204" pitchFamily="18" charset="0"/>
                                <a:cs typeface="Calibri" panose="020F0502020204030204" pitchFamily="34" charset="0"/>
                              </a:rPr>
                              <m:t>𝐏</m:t>
                            </m:r>
                          </m:e>
                          <m:sub>
                            <m:r>
                              <a:rPr lang="ar-DZ" b="1" i="0" smtClean="0">
                                <a:latin typeface="Cambria Math" panose="02040503050406030204" pitchFamily="18" charset="0"/>
                                <a:cs typeface="Calibri" panose="020F0502020204030204" pitchFamily="34" charset="0"/>
                              </a:rPr>
                              <m:t>𝟏</m:t>
                            </m:r>
                          </m:sub>
                        </m:sSub>
                        <m:r>
                          <a:rPr lang="en-US" b="1" i="0" smtClean="0">
                            <a:latin typeface="Cambria Math" panose="02040503050406030204" pitchFamily="18" charset="0"/>
                            <a:cs typeface="Calibri" panose="020F0502020204030204" pitchFamily="34" charset="0"/>
                          </a:rPr>
                          <m:t>−</m:t>
                        </m:r>
                        <m:sSub>
                          <m:sSubPr>
                            <m:ctrlPr>
                              <a:rPr lang="en-US" b="1" i="1" smtClean="0">
                                <a:latin typeface="Cambria Math" panose="02040503050406030204" pitchFamily="18" charset="0"/>
                                <a:cs typeface="Calibri" panose="020F0502020204030204" pitchFamily="34" charset="0"/>
                              </a:rPr>
                            </m:ctrlPr>
                          </m:sSubPr>
                          <m:e>
                            <m:r>
                              <a:rPr lang="en-US" b="1" i="0" smtClean="0">
                                <a:latin typeface="Cambria Math" panose="02040503050406030204" pitchFamily="18" charset="0"/>
                                <a:cs typeface="Calibri" panose="020F0502020204030204" pitchFamily="34" charset="0"/>
                              </a:rPr>
                              <m:t>𝐏</m:t>
                            </m:r>
                          </m:e>
                          <m:sub>
                            <m:r>
                              <a:rPr lang="en-US" b="1" i="0" smtClean="0">
                                <a:latin typeface="Cambria Math" panose="02040503050406030204" pitchFamily="18" charset="0"/>
                                <a:cs typeface="Calibri" panose="020F0502020204030204" pitchFamily="34" charset="0"/>
                              </a:rPr>
                              <m:t>𝐨</m:t>
                            </m:r>
                          </m:sub>
                        </m:sSub>
                      </m:num>
                      <m:den>
                        <m:r>
                          <a:rPr lang="en-US" b="1" i="0" smtClean="0">
                            <a:latin typeface="Cambria Math" panose="02040503050406030204" pitchFamily="18" charset="0"/>
                            <a:cs typeface="Calibri" panose="020F0502020204030204" pitchFamily="34" charset="0"/>
                          </a:rPr>
                          <m:t>𝐐</m:t>
                        </m:r>
                        <m:r>
                          <a:rPr lang="ar-DZ" b="1" i="0" smtClean="0">
                            <a:latin typeface="Cambria Math" panose="02040503050406030204" pitchFamily="18" charset="0"/>
                            <a:cs typeface="Calibri" panose="020F0502020204030204" pitchFamily="34" charset="0"/>
                          </a:rPr>
                          <m:t>+</m:t>
                        </m:r>
                        <m:r>
                          <a:rPr lang="ar-DZ" b="1" i="0" smtClean="0">
                            <a:latin typeface="Cambria Math" panose="02040503050406030204" pitchFamily="18" charset="0"/>
                            <a:cs typeface="Calibri" panose="020F0502020204030204" pitchFamily="34" charset="0"/>
                          </a:rPr>
                          <m:t>𝟏</m:t>
                        </m:r>
                      </m:den>
                    </m:f>
                  </m:oMath>
                </a14:m>
                <a:r>
                  <a:rPr lang="en-US" sz="2000" b="1" dirty="0">
                    <a:latin typeface="Calibri" panose="020F0502020204030204" pitchFamily="34" charset="0"/>
                    <a:cs typeface="Calibri" panose="020F0502020204030204" pitchFamily="34" charset="0"/>
                  </a:rPr>
                  <a:t>………2</a:t>
                </a:r>
                <a:r>
                  <a:rPr lang="ar-DZ" sz="2000" b="1" dirty="0">
                    <a:latin typeface="Calibri" panose="020F0502020204030204" pitchFamily="34" charset="0"/>
                    <a:cs typeface="Calibri" panose="020F0502020204030204" pitchFamily="34" charset="0"/>
                  </a:rPr>
                  <a:t>        </a:t>
                </a:r>
              </a:p>
              <a:p>
                <a:pPr marL="87313" lvl="0" indent="0">
                  <a:buNone/>
                </a:pPr>
                <a:r>
                  <a:rPr lang="ar-DZ" sz="2000" b="1" dirty="0">
                    <a:latin typeface="Calibri" panose="020F0502020204030204" pitchFamily="34" charset="0"/>
                    <a:cs typeface="Calibri" panose="020F0502020204030204" pitchFamily="34" charset="0"/>
                  </a:rPr>
                  <a:t>حيث أن </a:t>
                </a:r>
                <a14:m>
                  <m:oMath xmlns:m="http://schemas.openxmlformats.org/officeDocument/2006/math">
                    <m:r>
                      <a:rPr lang="en-US" sz="2000" b="1" i="0" smtClean="0">
                        <a:latin typeface="Cambria Math" panose="02040503050406030204" pitchFamily="18" charset="0"/>
                        <a:cs typeface="Calibri" panose="020F0502020204030204" pitchFamily="34" charset="0"/>
                      </a:rPr>
                      <m:t>𝐏𝐐</m:t>
                    </m:r>
                  </m:oMath>
                </a14:m>
                <a:r>
                  <a:rPr lang="ar-DZ" sz="2000" b="1" dirty="0">
                    <a:latin typeface="Calibri" panose="020F0502020204030204" pitchFamily="34" charset="0"/>
                    <a:cs typeface="Calibri" panose="020F0502020204030204" pitchFamily="34" charset="0"/>
                  </a:rPr>
                  <a:t> = قيمة الحق، </a:t>
                </a:r>
                <a14:m>
                  <m:oMath xmlns:m="http://schemas.openxmlformats.org/officeDocument/2006/math">
                    <m:sSub>
                      <m:sSubPr>
                        <m:ctrlPr>
                          <a:rPr lang="en-US" sz="2000" b="1" i="1">
                            <a:latin typeface="Cambria Math" panose="02040503050406030204" pitchFamily="18" charset="0"/>
                            <a:cs typeface="Calibri" panose="020F0502020204030204" pitchFamily="34" charset="0"/>
                          </a:rPr>
                        </m:ctrlPr>
                      </m:sSubPr>
                      <m:e>
                        <m:r>
                          <a:rPr lang="en-US" sz="2000" b="1">
                            <a:latin typeface="Cambria Math" panose="02040503050406030204" pitchFamily="18" charset="0"/>
                            <a:cs typeface="Calibri" panose="020F0502020204030204" pitchFamily="34" charset="0"/>
                          </a:rPr>
                          <m:t>𝐏</m:t>
                        </m:r>
                      </m:e>
                      <m:sub>
                        <m:r>
                          <a:rPr lang="en-US" sz="2000" b="1">
                            <a:latin typeface="Cambria Math" panose="02040503050406030204" pitchFamily="18" charset="0"/>
                            <a:cs typeface="Calibri" panose="020F0502020204030204" pitchFamily="34" charset="0"/>
                          </a:rPr>
                          <m:t>𝟐</m:t>
                        </m:r>
                      </m:sub>
                    </m:sSub>
                  </m:oMath>
                </a14:m>
                <a:r>
                  <a:rPr lang="ar-DZ" sz="2000" b="1" dirty="0">
                    <a:latin typeface="Calibri" panose="020F0502020204030204" pitchFamily="34" charset="0"/>
                    <a:cs typeface="Calibri" panose="020F0502020204030204" pitchFamily="34" charset="0"/>
                  </a:rPr>
                  <a:t> = سعر السهم بعد الإصدارات الجديدة</a:t>
                </a:r>
              </a:p>
              <a:p>
                <a:pPr marL="87313" lvl="0" indent="0">
                  <a:buNone/>
                </a:pPr>
                <a:r>
                  <a:rPr lang="ar-DZ" sz="2000" b="1" dirty="0">
                    <a:latin typeface="Calibri" panose="020F0502020204030204" pitchFamily="34" charset="0"/>
                    <a:cs typeface="Calibri" panose="020F0502020204030204" pitchFamily="34" charset="0"/>
                  </a:rPr>
                  <a:t> </a:t>
                </a:r>
                <a14:m>
                  <m:oMath xmlns:m="http://schemas.openxmlformats.org/officeDocument/2006/math">
                    <m:sSub>
                      <m:sSubPr>
                        <m:ctrlPr>
                          <a:rPr lang="en-US" sz="2000" b="1" i="1" smtClean="0">
                            <a:latin typeface="Cambria Math" panose="02040503050406030204" pitchFamily="18" charset="0"/>
                            <a:cs typeface="Calibri" panose="020F0502020204030204" pitchFamily="34" charset="0"/>
                          </a:rPr>
                        </m:ctrlPr>
                      </m:sSubPr>
                      <m:e>
                        <m:r>
                          <a:rPr lang="en-US" sz="2000" b="1" i="0" smtClean="0">
                            <a:latin typeface="Cambria Math" panose="02040503050406030204" pitchFamily="18" charset="0"/>
                            <a:cs typeface="Calibri" panose="020F0502020204030204" pitchFamily="34" charset="0"/>
                          </a:rPr>
                          <m:t>𝐏</m:t>
                        </m:r>
                      </m:e>
                      <m:sub>
                        <m:r>
                          <a:rPr lang="ar-DZ" sz="2000" b="1" i="0" smtClean="0">
                            <a:latin typeface="Cambria Math" panose="02040503050406030204" pitchFamily="18" charset="0"/>
                            <a:cs typeface="Calibri" panose="020F0502020204030204" pitchFamily="34" charset="0"/>
                          </a:rPr>
                          <m:t>𝟏</m:t>
                        </m:r>
                      </m:sub>
                    </m:sSub>
                  </m:oMath>
                </a14:m>
                <a:r>
                  <a:rPr lang="ar-DZ" sz="2000" b="1" dirty="0">
                    <a:latin typeface="Calibri" panose="020F0502020204030204" pitchFamily="34" charset="0"/>
                    <a:cs typeface="Calibri" panose="020F0502020204030204" pitchFamily="34" charset="0"/>
                  </a:rPr>
                  <a:t>= سعر السهم قبل الإصدارات الجديدة </a:t>
                </a:r>
              </a:p>
              <a:p>
                <a:pPr marL="87313" lvl="0" indent="0">
                  <a:buNone/>
                </a:pPr>
                <a14:m>
                  <m:oMath xmlns:m="http://schemas.openxmlformats.org/officeDocument/2006/math">
                    <m:sSub>
                      <m:sSubPr>
                        <m:ctrlPr>
                          <a:rPr lang="en-US" sz="2000" b="1" i="1" smtClean="0">
                            <a:latin typeface="Cambria Math" panose="02040503050406030204" pitchFamily="18" charset="0"/>
                            <a:cs typeface="Calibri" panose="020F0502020204030204" pitchFamily="34" charset="0"/>
                          </a:rPr>
                        </m:ctrlPr>
                      </m:sSubPr>
                      <m:e>
                        <m:r>
                          <a:rPr lang="en-US" sz="2000" b="1" i="0" smtClean="0">
                            <a:latin typeface="Cambria Math" panose="02040503050406030204" pitchFamily="18" charset="0"/>
                            <a:cs typeface="Calibri" panose="020F0502020204030204" pitchFamily="34" charset="0"/>
                          </a:rPr>
                          <m:t>𝐏</m:t>
                        </m:r>
                      </m:e>
                      <m:sub>
                        <m:r>
                          <a:rPr lang="en-US" sz="2000" b="1" i="0" smtClean="0">
                            <a:latin typeface="Cambria Math" panose="02040503050406030204" pitchFamily="18" charset="0"/>
                            <a:cs typeface="Calibri" panose="020F0502020204030204" pitchFamily="34" charset="0"/>
                          </a:rPr>
                          <m:t>𝐨</m:t>
                        </m:r>
                      </m:sub>
                    </m:sSub>
                  </m:oMath>
                </a14:m>
                <a:r>
                  <a:rPr lang="ar-DZ" sz="2000" b="1" dirty="0">
                    <a:cs typeface="Calibri" panose="020F0502020204030204" pitchFamily="34" charset="0"/>
                  </a:rPr>
                  <a:t> = </a:t>
                </a:r>
                <a:r>
                  <a:rPr lang="ar-DZ" sz="2000" b="1" dirty="0">
                    <a:latin typeface="Calibri" panose="020F0502020204030204" pitchFamily="34" charset="0"/>
                    <a:cs typeface="Calibri" panose="020F0502020204030204" pitchFamily="34" charset="0"/>
                  </a:rPr>
                  <a:t>سعر السهم الممنوح للمساهمين القدامى، </a:t>
                </a:r>
              </a:p>
              <a:p>
                <a:pPr marL="87313" lvl="0" indent="0" rtl="0">
                  <a:buNone/>
                </a:pPr>
                <a:r>
                  <a:rPr lang="ar-DZ" b="1" dirty="0">
                    <a:solidFill>
                      <a:prstClr val="black"/>
                    </a:solidFill>
                    <a:cs typeface="Calibri" panose="020F0502020204030204" pitchFamily="34" charset="0"/>
                  </a:rPr>
                  <a:t>= </a:t>
                </a:r>
                <a:r>
                  <a:rPr lang="ar-DZ" sz="2000" b="1" dirty="0">
                    <a:solidFill>
                      <a:prstClr val="black"/>
                    </a:solidFill>
                    <a:cs typeface="Calibri" panose="020F0502020204030204" pitchFamily="34" charset="0"/>
                  </a:rPr>
                  <a:t>عدد الحقوق اللازم لشراء سهم جديد</a:t>
                </a:r>
                <a14:m>
                  <m:oMath xmlns:m="http://schemas.openxmlformats.org/officeDocument/2006/math">
                    <m:r>
                      <a:rPr kumimoji="0" lang="ar-DZ" sz="20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Calibri" panose="020F0502020204030204" pitchFamily="34" charset="0"/>
                      </a:rPr>
                      <m:t> </m:t>
                    </m:r>
                    <m:r>
                      <a:rPr kumimoji="0" lang="en-US" sz="2000" b="1" i="0" u="none" strike="noStrike" kern="1200" cap="none" spc="0" normalizeH="0" baseline="0" noProof="0" smtClean="0">
                        <a:ln>
                          <a:noFill/>
                        </a:ln>
                        <a:solidFill>
                          <a:prstClr val="black"/>
                        </a:solidFill>
                        <a:effectLst/>
                        <a:uLnTx/>
                        <a:uFillTx/>
                        <a:latin typeface="Cambria Math" panose="02040503050406030204" pitchFamily="18" charset="0"/>
                        <a:ea typeface="+mn-ea"/>
                        <a:cs typeface="Calibri" panose="020F0502020204030204" pitchFamily="34" charset="0"/>
                      </a:rPr>
                      <m:t>𝐐</m:t>
                    </m:r>
                  </m:oMath>
                </a14:m>
                <a:endParaRPr lang="ar-DZ" sz="2000" b="1" dirty="0">
                  <a:latin typeface="Calibri" panose="020F0502020204030204" pitchFamily="34" charset="0"/>
                  <a:cs typeface="Calibri" panose="020F0502020204030204" pitchFamily="34" charset="0"/>
                </a:endParaRP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76785" y="1386704"/>
                <a:ext cx="7467600" cy="4868554"/>
              </a:xfrm>
              <a:blipFill>
                <a:blip r:embed="rId3"/>
                <a:stretch>
                  <a:fillRect t="-747" r="-1546" b="-249"/>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30131" y="6270820"/>
            <a:ext cx="2016224" cy="432048"/>
          </a:xfrm>
        </p:spPr>
        <p:txBody>
          <a:bodyPr/>
          <a:lstStyle/>
          <a:p>
            <a:pPr algn="l" rtl="0"/>
            <a:fld id="{D9222C3F-1EC5-4031-877E-288F5C1AC8F2}"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25</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327819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1-4 الأسهم العادية (تابع) </a:t>
                </a:r>
              </a:p>
              <a:p>
                <a:pPr marL="87313" lvl="0" indent="0" algn="just">
                  <a:buNone/>
                </a:pPr>
                <a:r>
                  <a:rPr lang="ar-DZ" sz="2000" b="1" dirty="0">
                    <a:latin typeface="Calibri" panose="020F0502020204030204" pitchFamily="34" charset="0"/>
                    <a:cs typeface="Calibri" panose="020F0502020204030204" pitchFamily="34" charset="0"/>
                  </a:rPr>
                  <a:t>الحل :</a:t>
                </a:r>
              </a:p>
              <a:p>
                <a:pPr marL="87313" lvl="0" indent="0" algn="just">
                  <a:buNone/>
                </a:pPr>
                <a:r>
                  <a:rPr lang="ar-DZ" sz="2000" dirty="0">
                    <a:latin typeface="Calibri" panose="020F0502020204030204" pitchFamily="34" charset="0"/>
                    <a:cs typeface="Calibri" panose="020F0502020204030204" pitchFamily="34" charset="0"/>
                  </a:rPr>
                  <a:t>4- قيمة الحق الذي يسمح للمساهم بشراء سهم جديد</a:t>
                </a:r>
              </a:p>
              <a:p>
                <a:pPr marL="87313" lvl="0" indent="0" algn="just">
                  <a:buNone/>
                </a:pPr>
                <a:r>
                  <a:rPr lang="ar-DZ" sz="2000" dirty="0">
                    <a:latin typeface="Calibri" panose="020F0502020204030204" pitchFamily="34" charset="0"/>
                    <a:cs typeface="Calibri" panose="020F0502020204030204" pitchFamily="34" charset="0"/>
                  </a:rPr>
                  <a:t> بتطبيق المعادلة 1 و 2 ، يمكن حساب قيمة الحق الذي يسمح للمساهم بشراء سهم جديد :</a:t>
                </a:r>
                <a:endParaRPr lang="en-US" sz="2000" dirty="0">
                  <a:latin typeface="Calibri" panose="020F0502020204030204" pitchFamily="34" charset="0"/>
                  <a:cs typeface="Calibri" panose="020F0502020204030204" pitchFamily="34" charset="0"/>
                </a:endParaRPr>
              </a:p>
              <a:p>
                <a:pPr marL="87313" lvl="0" indent="0" algn="ctr">
                  <a:buNone/>
                </a:pPr>
                <a14:m>
                  <m:oMath xmlns:m="http://schemas.openxmlformats.org/officeDocument/2006/math">
                    <m:r>
                      <a:rPr lang="en-US" sz="2000" b="1" i="0" smtClean="0">
                        <a:latin typeface="Cambria Math" panose="02040503050406030204" pitchFamily="18" charset="0"/>
                        <a:cs typeface="Calibri" panose="020F0502020204030204" pitchFamily="34" charset="0"/>
                      </a:rPr>
                      <m:t>𝐏𝐐</m:t>
                    </m:r>
                    <m:r>
                      <a:rPr lang="en-US" sz="2000" b="1" i="0" smtClean="0">
                        <a:latin typeface="Cambria Math" panose="02040503050406030204" pitchFamily="18" charset="0"/>
                        <a:cs typeface="Calibri" panose="020F0502020204030204" pitchFamily="34" charset="0"/>
                      </a:rPr>
                      <m:t>= </m:t>
                    </m:r>
                    <m:f>
                      <m:fPr>
                        <m:ctrlPr>
                          <a:rPr lang="en-US" sz="2000" b="1" i="1" smtClean="0">
                            <a:latin typeface="Cambria Math" panose="02040503050406030204" pitchFamily="18" charset="0"/>
                            <a:cs typeface="Calibri" panose="020F0502020204030204" pitchFamily="34" charset="0"/>
                          </a:rPr>
                        </m:ctrlPr>
                      </m:fPr>
                      <m:num>
                        <m:r>
                          <a:rPr lang="ar-DZ" sz="2000" b="1" i="1" smtClean="0">
                            <a:latin typeface="Cambria Math" panose="02040503050406030204" pitchFamily="18" charset="0"/>
                            <a:cs typeface="Calibri" panose="020F0502020204030204" pitchFamily="34" charset="0"/>
                          </a:rPr>
                          <m:t>𝟏𝟗𝟓</m:t>
                        </m:r>
                        <m:r>
                          <a:rPr lang="ar-DZ" sz="2000" b="1" i="1" smtClean="0">
                            <a:latin typeface="Cambria Math" panose="02040503050406030204" pitchFamily="18" charset="0"/>
                            <a:cs typeface="Calibri" panose="020F0502020204030204" pitchFamily="34" charset="0"/>
                          </a:rPr>
                          <m:t>.</m:t>
                        </m:r>
                        <m:r>
                          <a:rPr lang="ar-DZ" sz="2000" b="1" i="1" smtClean="0">
                            <a:latin typeface="Cambria Math" panose="02040503050406030204" pitchFamily="18" charset="0"/>
                            <a:cs typeface="Calibri" panose="020F0502020204030204" pitchFamily="34" charset="0"/>
                          </a:rPr>
                          <m:t>𝟓𝟔</m:t>
                        </m:r>
                        <m:r>
                          <a:rPr lang="en-US" sz="2000" b="1" i="0" smtClean="0">
                            <a:latin typeface="Cambria Math" panose="02040503050406030204" pitchFamily="18" charset="0"/>
                            <a:cs typeface="Calibri" panose="020F0502020204030204" pitchFamily="34" charset="0"/>
                          </a:rPr>
                          <m:t>−</m:t>
                        </m:r>
                        <m:r>
                          <a:rPr lang="ar-DZ" sz="2000" b="1" i="1" smtClean="0">
                            <a:latin typeface="Cambria Math" panose="02040503050406030204" pitchFamily="18" charset="0"/>
                            <a:cs typeface="Calibri" panose="020F0502020204030204" pitchFamily="34" charset="0"/>
                          </a:rPr>
                          <m:t>𝟏𝟔𝟎</m:t>
                        </m:r>
                      </m:num>
                      <m:den>
                        <m:r>
                          <a:rPr lang="en-US" sz="2000" b="1" i="0" smtClean="0">
                            <a:latin typeface="Cambria Math" panose="02040503050406030204" pitchFamily="18" charset="0"/>
                            <a:cs typeface="Calibri" panose="020F0502020204030204" pitchFamily="34" charset="0"/>
                          </a:rPr>
                          <m:t>𝟖</m:t>
                        </m:r>
                      </m:den>
                    </m:f>
                  </m:oMath>
                </a14:m>
                <a:r>
                  <a:rPr lang="en-US" sz="2000" b="1" dirty="0">
                    <a:latin typeface="Calibri" panose="020F0502020204030204" pitchFamily="34" charset="0"/>
                    <a:cs typeface="Calibri" panose="020F0502020204030204" pitchFamily="34" charset="0"/>
                  </a:rPr>
                  <a:t>= 4.44 DZD</a:t>
                </a:r>
                <a:endParaRPr lang="ar-DZ" sz="2000" b="1" dirty="0">
                  <a:latin typeface="Calibri" panose="020F0502020204030204" pitchFamily="34" charset="0"/>
                  <a:cs typeface="Calibri" panose="020F0502020204030204" pitchFamily="34" charset="0"/>
                </a:endParaRPr>
              </a:p>
              <a:p>
                <a:pPr marL="87313" lvl="0" indent="0" algn="ctr" rtl="0">
                  <a:buNone/>
                </a:pPr>
                <a14:m>
                  <m:oMath xmlns:m="http://schemas.openxmlformats.org/officeDocument/2006/math">
                    <m:r>
                      <a:rPr lang="en-US" b="1" i="0" smtClean="0">
                        <a:latin typeface="Cambria Math" panose="02040503050406030204" pitchFamily="18" charset="0"/>
                        <a:cs typeface="Calibri" panose="020F0502020204030204" pitchFamily="34" charset="0"/>
                      </a:rPr>
                      <m:t>𝐏𝐐</m:t>
                    </m:r>
                    <m:r>
                      <a:rPr lang="en-US" b="1" i="0" smtClean="0">
                        <a:latin typeface="Cambria Math" panose="02040503050406030204" pitchFamily="18" charset="0"/>
                        <a:cs typeface="Calibri" panose="020F0502020204030204" pitchFamily="34" charset="0"/>
                      </a:rPr>
                      <m:t>= </m:t>
                    </m:r>
                    <m:f>
                      <m:fPr>
                        <m:ctrlPr>
                          <a:rPr lang="en-US" b="1" i="1" smtClean="0">
                            <a:latin typeface="Cambria Math" panose="02040503050406030204" pitchFamily="18" charset="0"/>
                            <a:cs typeface="Calibri" panose="020F0502020204030204" pitchFamily="34" charset="0"/>
                          </a:rPr>
                        </m:ctrlPr>
                      </m:fPr>
                      <m:num>
                        <m:r>
                          <a:rPr lang="en-US" b="1" i="1" smtClean="0">
                            <a:latin typeface="Cambria Math" panose="02040503050406030204" pitchFamily="18" charset="0"/>
                            <a:cs typeface="Calibri" panose="020F0502020204030204" pitchFamily="34" charset="0"/>
                          </a:rPr>
                          <m:t>𝟐𝟎𝟎</m:t>
                        </m:r>
                        <m:r>
                          <a:rPr lang="en-US" b="1" i="0" smtClean="0">
                            <a:latin typeface="Cambria Math" panose="02040503050406030204" pitchFamily="18" charset="0"/>
                            <a:cs typeface="Calibri" panose="020F0502020204030204" pitchFamily="34" charset="0"/>
                          </a:rPr>
                          <m:t>−</m:t>
                        </m:r>
                        <m:r>
                          <a:rPr lang="en-US" b="1" i="1" smtClean="0">
                            <a:latin typeface="Cambria Math" panose="02040503050406030204" pitchFamily="18" charset="0"/>
                            <a:cs typeface="Calibri" panose="020F0502020204030204" pitchFamily="34" charset="0"/>
                          </a:rPr>
                          <m:t>𝟏𝟔𝟎</m:t>
                        </m:r>
                      </m:num>
                      <m:den>
                        <m:r>
                          <a:rPr lang="en-US" b="1" i="0" smtClean="0">
                            <a:latin typeface="Cambria Math" panose="02040503050406030204" pitchFamily="18" charset="0"/>
                            <a:cs typeface="Calibri" panose="020F0502020204030204" pitchFamily="34" charset="0"/>
                          </a:rPr>
                          <m:t>𝟖</m:t>
                        </m:r>
                        <m:r>
                          <a:rPr lang="en-US" b="1" i="0" smtClean="0">
                            <a:latin typeface="Cambria Math" panose="02040503050406030204" pitchFamily="18" charset="0"/>
                            <a:cs typeface="Calibri" panose="020F0502020204030204" pitchFamily="34" charset="0"/>
                          </a:rPr>
                          <m:t>+</m:t>
                        </m:r>
                        <m:r>
                          <a:rPr lang="ar-DZ" b="1" i="0" smtClean="0">
                            <a:latin typeface="Cambria Math" panose="02040503050406030204" pitchFamily="18" charset="0"/>
                            <a:cs typeface="Calibri" panose="020F0502020204030204" pitchFamily="34" charset="0"/>
                          </a:rPr>
                          <m:t>𝟏</m:t>
                        </m:r>
                      </m:den>
                    </m:f>
                  </m:oMath>
                </a14:m>
                <a:r>
                  <a:rPr lang="en-US" sz="2000" b="1" dirty="0">
                    <a:latin typeface="Calibri" panose="020F0502020204030204" pitchFamily="34" charset="0"/>
                    <a:cs typeface="Calibri" panose="020F0502020204030204" pitchFamily="34" charset="0"/>
                  </a:rPr>
                  <a:t>= 4.44 DZD</a:t>
                </a:r>
                <a:r>
                  <a:rPr lang="ar-DZ" sz="2000" b="1" dirty="0">
                    <a:latin typeface="Calibri" panose="020F0502020204030204" pitchFamily="34" charset="0"/>
                    <a:cs typeface="Calibri" panose="020F0502020204030204" pitchFamily="34" charset="0"/>
                  </a:rPr>
                  <a:t>        </a:t>
                </a:r>
              </a:p>
              <a:p>
                <a:pPr marL="87313" lvl="0" indent="0">
                  <a:buNone/>
                </a:pPr>
                <a:r>
                  <a:rPr lang="ar-DZ" sz="2000" dirty="0">
                    <a:latin typeface="Calibri" panose="020F0502020204030204" pitchFamily="34" charset="0"/>
                    <a:cs typeface="Calibri" panose="020F0502020204030204" pitchFamily="34" charset="0"/>
                  </a:rPr>
                  <a:t>يتضح من النتيجة أن المساهم لم يكسب شيئا، فقط كسب بعض القيمة في شكل حقوق، ولكنه خسر نفس القيمة في شكل انخفاض سعر السهم. </a:t>
                </a:r>
              </a:p>
            </p:txBody>
          </p:sp>
        </mc:Choice>
        <mc:Fallback xmlns="">
          <p:sp>
            <p:nvSpPr>
              <p:cNvPr id="16" name="Content Placeholder 15"/>
              <p:cNvSpPr>
                <a:spLocks noGrp="1" noRot="1" noChangeAspect="1" noMove="1" noResize="1" noEditPoints="1" noAdjustHandles="1" noChangeArrowheads="1" noChangeShapeType="1" noTextEdit="1"/>
              </p:cNvSpPr>
              <p:nvPr>
                <p:ph sz="quarter" idx="1"/>
              </p:nvPr>
            </p:nvSpPr>
            <p:spPr>
              <a:xfrm>
                <a:off x="476785" y="1386704"/>
                <a:ext cx="7467600" cy="4868554"/>
              </a:xfrm>
              <a:blipFill>
                <a:blip r:embed="rId3"/>
                <a:stretch>
                  <a:fillRect l="-1383" t="-747" r="-81"/>
                </a:stretch>
              </a:blipFill>
            </p:spPr>
            <p:txBody>
              <a:bodyPr/>
              <a:lstStyle/>
              <a:p>
                <a:r>
                  <a:rPr lang="en-GB">
                    <a:noFill/>
                  </a:rPr>
                  <a:t> </a:t>
                </a:r>
              </a:p>
            </p:txBody>
          </p:sp>
        </mc:Fallback>
      </mc:AlternateContent>
      <p:sp>
        <p:nvSpPr>
          <p:cNvPr id="4" name="Date Placeholder 3"/>
          <p:cNvSpPr>
            <a:spLocks noGrp="1"/>
          </p:cNvSpPr>
          <p:nvPr>
            <p:ph type="dt" sz="half" idx="14"/>
          </p:nvPr>
        </p:nvSpPr>
        <p:spPr>
          <a:xfrm>
            <a:off x="430131" y="6270820"/>
            <a:ext cx="2016224" cy="432048"/>
          </a:xfrm>
        </p:spPr>
        <p:txBody>
          <a:bodyPr/>
          <a:lstStyle/>
          <a:p>
            <a:pPr algn="l" rtl="0"/>
            <a:fld id="{A944E34A-A7AE-467F-92D8-4D86279D4D98}"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26</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0025065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4675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76785" y="1386704"/>
            <a:ext cx="7467600" cy="4868554"/>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1-5 الأرباح المحتجزة  </a:t>
            </a:r>
          </a:p>
          <a:p>
            <a:pPr marL="87313" lvl="0" indent="0" algn="just">
              <a:buNone/>
            </a:pPr>
            <a:r>
              <a:rPr lang="ar-DZ" sz="2000" dirty="0">
                <a:latin typeface="Calibri" panose="020F0502020204030204" pitchFamily="34" charset="0"/>
                <a:cs typeface="Calibri" panose="020F0502020204030204" pitchFamily="34" charset="0"/>
              </a:rPr>
              <a:t>تمثل الأرباح المحتجزة مصدرا تمويليا ذاتيا وهي عبارة عن أرباح تم تحقيقها ولم يتم توزيعها على النساهمين. ويتم استقطاع نسبة معينة من الأرباح بهدف تكوين احتياطيات للتوسع في النشاط ومجابهة الطوارئ. أو توزيعها على المساهمين في حالة عدم كفاية الأرباح الحالية خاصة إذا كانت الشركة تتبع سياسة ثابتة في توزيع الأرباح. وبما أن الأرباح المحتجزة تمثل جزءً من حقوق الملكية فإن علاقتها بالقيمة الدفترية علاقة إيجابية ، حيث أن ارتفاع قيمة الأرباح المحتجزة يؤدي إلى ارتفاع القيمة الدفترية ، وبالتالي لها تأثير إيجابي على القيمة السوقية. </a:t>
            </a:r>
          </a:p>
          <a:p>
            <a:pPr marL="87313" lvl="0" indent="0" algn="just">
              <a:buNone/>
            </a:pPr>
            <a:r>
              <a:rPr lang="ar-DZ" sz="2000" dirty="0">
                <a:latin typeface="Calibri" panose="020F0502020204030204" pitchFamily="34" charset="0"/>
                <a:cs typeface="Calibri" panose="020F0502020204030204" pitchFamily="34" charset="0"/>
              </a:rPr>
              <a:t>ومن أهم مزايا احتجاز الأرباح واستخدامها في التمويل هو </a:t>
            </a:r>
            <a:r>
              <a:rPr lang="ar-DZ" sz="2000" b="1" dirty="0">
                <a:latin typeface="Calibri" panose="020F0502020204030204" pitchFamily="34" charset="0"/>
                <a:cs typeface="Calibri" panose="020F0502020204030204" pitchFamily="34" charset="0"/>
              </a:rPr>
              <a:t>أولا</a:t>
            </a:r>
            <a:r>
              <a:rPr lang="ar-DZ" sz="2000" dirty="0">
                <a:latin typeface="Calibri" panose="020F0502020204030204" pitchFamily="34" charset="0"/>
                <a:cs typeface="Calibri" panose="020F0502020204030204" pitchFamily="34" charset="0"/>
              </a:rPr>
              <a:t>، عدم الحاجة إلى إجراءات مطولة للحصول على التمويل المطلوب، </a:t>
            </a:r>
            <a:r>
              <a:rPr lang="ar-DZ" sz="2000" b="1" dirty="0">
                <a:latin typeface="Calibri" panose="020F0502020204030204" pitchFamily="34" charset="0"/>
                <a:cs typeface="Calibri" panose="020F0502020204030204" pitchFamily="34" charset="0"/>
              </a:rPr>
              <a:t>وثانيا</a:t>
            </a:r>
            <a:r>
              <a:rPr lang="ar-DZ" sz="2000" dirty="0">
                <a:latin typeface="Calibri" panose="020F0502020204030204" pitchFamily="34" charset="0"/>
                <a:cs typeface="Calibri" panose="020F0502020204030204" pitchFamily="34" charset="0"/>
              </a:rPr>
              <a:t> أنها مصدر مرن الاستخدام من حيث التوقيت والقيمة ، </a:t>
            </a:r>
            <a:r>
              <a:rPr lang="ar-DZ" sz="2000" b="1" dirty="0">
                <a:latin typeface="Calibri" panose="020F0502020204030204" pitchFamily="34" charset="0"/>
                <a:cs typeface="Calibri" panose="020F0502020204030204" pitchFamily="34" charset="0"/>
              </a:rPr>
              <a:t>وثالثا</a:t>
            </a:r>
            <a:r>
              <a:rPr lang="ar-DZ" sz="2000" dirty="0">
                <a:latin typeface="Calibri" panose="020F0502020204030204" pitchFamily="34" charset="0"/>
                <a:cs typeface="Calibri" panose="020F0502020204030204" pitchFamily="34" charset="0"/>
              </a:rPr>
              <a:t> أمها لا تمثل التزاما على الشركة ينبغي سداده في وقت محدد، </a:t>
            </a:r>
            <a:r>
              <a:rPr lang="ar-DZ" sz="2000" b="1" dirty="0">
                <a:latin typeface="Calibri" panose="020F0502020204030204" pitchFamily="34" charset="0"/>
                <a:cs typeface="Calibri" panose="020F0502020204030204" pitchFamily="34" charset="0"/>
              </a:rPr>
              <a:t>ورابعا</a:t>
            </a:r>
            <a:r>
              <a:rPr lang="ar-DZ" sz="2000" dirty="0">
                <a:latin typeface="Calibri" panose="020F0502020204030204" pitchFamily="34" charset="0"/>
                <a:cs typeface="Calibri" panose="020F0502020204030204" pitchFamily="34" charset="0"/>
              </a:rPr>
              <a:t> أن استخدامها في التمويل لا يتطلب ضمانات أو رهن لأصول الشركة. </a:t>
            </a:r>
            <a:r>
              <a:rPr lang="ar-DZ" sz="2000" b="1" dirty="0">
                <a:latin typeface="Calibri" panose="020F0502020204030204" pitchFamily="34" charset="0"/>
                <a:cs typeface="Calibri" panose="020F0502020204030204" pitchFamily="34" charset="0"/>
              </a:rPr>
              <a:t>وأخيرا</a:t>
            </a:r>
            <a:r>
              <a:rPr lang="ar-DZ" sz="2000" dirty="0">
                <a:latin typeface="Calibri" panose="020F0502020204030204" pitchFamily="34" charset="0"/>
                <a:cs typeface="Calibri" panose="020F0502020204030204" pitchFamily="34" charset="0"/>
              </a:rPr>
              <a:t>، تعتبر الأرباح المحتجزة أقل كلفة مقارنة بمصاردر التويل الأخرى، ولكن من ناحية علمية قد تكون مرتفعة التكلفة؛ لأن تكلفتها هي عبارة عن تكلفة الفرصة البديلة لاستثمار تلك الأرباح خارج الشركة.</a:t>
            </a:r>
          </a:p>
          <a:p>
            <a:pPr marL="87313" lvl="0" indent="0">
              <a:buNone/>
            </a:pPr>
            <a:r>
              <a:rPr lang="ar-DZ" sz="2000" dirty="0">
                <a:latin typeface="Calibri" panose="020F0502020204030204" pitchFamily="34" charset="0"/>
                <a:cs typeface="Calibri" panose="020F0502020204030204" pitchFamily="34" charset="0"/>
              </a:rPr>
              <a:t> </a:t>
            </a:r>
          </a:p>
        </p:txBody>
      </p:sp>
      <p:sp>
        <p:nvSpPr>
          <p:cNvPr id="4" name="Date Placeholder 3"/>
          <p:cNvSpPr>
            <a:spLocks noGrp="1"/>
          </p:cNvSpPr>
          <p:nvPr>
            <p:ph type="dt" sz="half" idx="14"/>
          </p:nvPr>
        </p:nvSpPr>
        <p:spPr>
          <a:xfrm>
            <a:off x="430131" y="6270820"/>
            <a:ext cx="2016224" cy="432048"/>
          </a:xfrm>
        </p:spPr>
        <p:txBody>
          <a:bodyPr/>
          <a:lstStyle/>
          <a:p>
            <a:pPr algn="l" rtl="0"/>
            <a:fld id="{24FD51D5-BDD2-4757-991B-B9DE07BBA1A6}"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27</a:t>
            </a:fld>
            <a:endParaRPr lang="ar-SA"/>
          </a:p>
        </p:txBody>
      </p:sp>
      <p:sp>
        <p:nvSpPr>
          <p:cNvPr id="6" name="Footer Placeholder 5"/>
          <p:cNvSpPr>
            <a:spLocks noGrp="1"/>
          </p:cNvSpPr>
          <p:nvPr>
            <p:ph type="ftr" sz="quarter" idx="16"/>
          </p:nvPr>
        </p:nvSpPr>
        <p:spPr>
          <a:xfrm>
            <a:off x="2319212" y="6270026"/>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8998044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en-US" sz="2800" b="1" dirty="0">
                <a:latin typeface="Calibri" panose="020F0502020204030204" pitchFamily="34" charset="0"/>
                <a:cs typeface="Calibri" panose="020F0502020204030204" pitchFamily="34" charset="0"/>
              </a:rPr>
              <a:t>2</a:t>
            </a:r>
            <a:r>
              <a:rPr lang="ar-DZ" sz="2800" b="1" dirty="0">
                <a:latin typeface="Calibri" panose="020F0502020204030204" pitchFamily="34" charset="0"/>
                <a:cs typeface="Calibri" panose="020F0502020204030204" pitchFamily="34" charset="0"/>
              </a:rPr>
              <a:t>- مصادر التمويل في الأجل القصير</a:t>
            </a:r>
          </a:p>
          <a:p>
            <a:pPr marL="174625" lvl="0" indent="0">
              <a:buNone/>
            </a:pPr>
            <a:r>
              <a:rPr lang="ar-DZ" b="1" dirty="0">
                <a:latin typeface="Calibri" panose="020F0502020204030204" pitchFamily="34" charset="0"/>
                <a:cs typeface="Calibri" panose="020F0502020204030204" pitchFamily="34" charset="0"/>
              </a:rPr>
              <a:t>2-1 الائتمان التجاري</a:t>
            </a:r>
          </a:p>
          <a:p>
            <a:pPr marL="174625" lvl="0" indent="0" algn="just">
              <a:buNone/>
            </a:pPr>
            <a:r>
              <a:rPr lang="ar-DZ" sz="2000" dirty="0">
                <a:latin typeface="Calibri" panose="020F0502020204030204" pitchFamily="34" charset="0"/>
                <a:cs typeface="Calibri" panose="020F0502020204030204" pitchFamily="34" charset="0"/>
              </a:rPr>
              <a:t>يقصد بالائتمان التجاري التمويل قصير الأجل الذي تحصل عليه الشركة من الموردين والمتمثل في قيمة المشتريات الآجلة للمواد أو البضاعة المتحصل عليها. وتلجأ الشركات في كثير من الأحيان إلى سياسة البيع الآجل بهدف زيادة مبيعاتها وأرباحها، وفي الوقت نفسه فإنها تستفيد من الائتمان التجاري الذي تقدمه الشركات الأخرى التي تسعى أيضا إلى زيادة مبيعاتها. ويظهر الائتمان التجاري في ميزانية الشركة في شكل ذمم دائنة.</a:t>
            </a:r>
          </a:p>
          <a:p>
            <a:pPr marL="174625" lvl="0" indent="0" algn="just">
              <a:buNone/>
            </a:pPr>
            <a:r>
              <a:rPr lang="ar-DZ" sz="2000" dirty="0">
                <a:latin typeface="Calibri" panose="020F0502020204030204" pitchFamily="34" charset="0"/>
                <a:cs typeface="Calibri" panose="020F0502020204030204" pitchFamily="34" charset="0"/>
              </a:rPr>
              <a:t>ويحكم الائتمان التجاري عاملان أساسيان : الخصم النقدي، وفترة الائتمان. فالخصم النقدي يدفع بالشركة إلى تفضيل الشراء نقدا عن الشراء الآجل. فمن خلال الخصم النقدي أو فترة الائتمان يمكن أن يكون الائتمان التجاري مجانيا (بدون تكلفة)، أو مرتفع التكلفة وذلك تبعا لشروط المورد التي نوردها ضمن الحالتين الموضحتين أدناه.</a:t>
            </a:r>
          </a:p>
          <a:p>
            <a:pPr marL="809625" lvl="0" indent="0">
              <a:buNone/>
            </a:pPr>
            <a:endParaRPr lang="ar-SA" dirty="0"/>
          </a:p>
        </p:txBody>
      </p:sp>
      <p:sp>
        <p:nvSpPr>
          <p:cNvPr id="4" name="Date Placeholder 3"/>
          <p:cNvSpPr>
            <a:spLocks noGrp="1"/>
          </p:cNvSpPr>
          <p:nvPr>
            <p:ph type="dt" sz="half" idx="14"/>
          </p:nvPr>
        </p:nvSpPr>
        <p:spPr>
          <a:xfrm>
            <a:off x="405384" y="5912386"/>
            <a:ext cx="2016224" cy="432048"/>
          </a:xfrm>
        </p:spPr>
        <p:txBody>
          <a:bodyPr/>
          <a:lstStyle/>
          <a:p>
            <a:pPr algn="l" rtl="0"/>
            <a:fld id="{F2E0CF00-50EE-41F6-94B1-C106FE044E47}"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28</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226555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en-US" sz="2800" b="1" dirty="0">
                <a:latin typeface="Calibri" panose="020F0502020204030204" pitchFamily="34" charset="0"/>
                <a:cs typeface="Calibri" panose="020F0502020204030204" pitchFamily="34" charset="0"/>
              </a:rPr>
              <a:t>2</a:t>
            </a:r>
            <a:r>
              <a:rPr lang="ar-DZ" sz="2800" b="1" dirty="0">
                <a:latin typeface="Calibri" panose="020F0502020204030204" pitchFamily="34" charset="0"/>
                <a:cs typeface="Calibri" panose="020F0502020204030204" pitchFamily="34" charset="0"/>
              </a:rPr>
              <a:t>- مصادر التمويل في الأجل القصير</a:t>
            </a:r>
          </a:p>
          <a:p>
            <a:pPr marL="174625" lvl="0" indent="0">
              <a:buNone/>
            </a:pPr>
            <a:r>
              <a:rPr lang="ar-DZ" b="1" dirty="0">
                <a:latin typeface="Calibri" panose="020F0502020204030204" pitchFamily="34" charset="0"/>
                <a:cs typeface="Calibri" panose="020F0502020204030204" pitchFamily="34" charset="0"/>
              </a:rPr>
              <a:t>2-1 الائتمان التجاري</a:t>
            </a:r>
          </a:p>
          <a:p>
            <a:pPr marL="174625" lvl="0" indent="0">
              <a:buNone/>
            </a:pPr>
            <a:r>
              <a:rPr lang="ar-DZ" sz="2000" b="1" dirty="0">
                <a:latin typeface="Calibri" panose="020F0502020204030204" pitchFamily="34" charset="0"/>
                <a:cs typeface="Calibri" panose="020F0502020204030204" pitchFamily="34" charset="0"/>
              </a:rPr>
              <a:t>2-1-1 شروط المورد لا تتضمن خصما نقديا</a:t>
            </a:r>
          </a:p>
          <a:p>
            <a:pPr marL="174625" lvl="0" indent="0" algn="just">
              <a:buNone/>
            </a:pPr>
            <a:r>
              <a:rPr lang="ar-DZ" sz="2000" dirty="0">
                <a:latin typeface="Calibri" panose="020F0502020204030204" pitchFamily="34" charset="0"/>
                <a:cs typeface="Calibri" panose="020F0502020204030204" pitchFamily="34" charset="0"/>
              </a:rPr>
              <a:t>في هذه الحالة يعتبر الائتمان التجاري للشركة في حكم التمويل المجاني، ولكن إذا لم تحسن الشركة استخدام هذا النوع من التمويل وفشلت في الوفاء بالتزاماتها في الوقت المحدد اتجاه المورد أو الموردين ، قد يصبح الائتمان التجاري مرتفع التكلفة بسبب تراجع سمعة الشركة في السوق الذي تتنافس فيه ما يفقدها مركزها التنافسي ويتعذر عليها فيما بعد الحصول على احتياجاتها من الأموال إلا بشرط قاسية. </a:t>
            </a:r>
          </a:p>
          <a:p>
            <a:pPr marL="174625" lvl="0" indent="0">
              <a:buNone/>
            </a:pPr>
            <a:r>
              <a:rPr lang="ar-DZ" sz="2000" b="1" dirty="0">
                <a:latin typeface="Calibri" panose="020F0502020204030204" pitchFamily="34" charset="0"/>
                <a:cs typeface="Calibri" panose="020F0502020204030204" pitchFamily="34" charset="0"/>
              </a:rPr>
              <a:t>2-1-2 شروط المورد تتضمن خصما نقديا</a:t>
            </a:r>
          </a:p>
          <a:p>
            <a:pPr marL="174625" lvl="0" indent="0" algn="just">
              <a:buNone/>
            </a:pPr>
            <a:r>
              <a:rPr lang="ar-DZ" sz="2000" dirty="0">
                <a:latin typeface="Calibri" panose="020F0502020204030204" pitchFamily="34" charset="0"/>
                <a:cs typeface="Calibri" panose="020F0502020204030204" pitchFamily="34" charset="0"/>
              </a:rPr>
              <a:t>في هذه الحالة فإن تكلفة الائتمان التجاري تعتمد على مدى استفادة الشركة من الخصم النقدي الممنوح من طرف المورد. فإذا قررت الشركة سداد قيمة الفواتير في فترة الخصم المحدد؛ فإن التمويل خلال هذه الفترة يكون مجانيا (بدون تكلفة). أما إذا قررت خلاف ذلك، أي الاستفادة من الائتمان التجاري الذي يقدمه الموردبالكامل وتسديد قيمته  بعد  </a:t>
            </a:r>
            <a:endParaRPr lang="ar-SA"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F2E0CF00-50EE-41F6-94B1-C106FE044E47}"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29</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109475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34F5E-FF62-A373-A918-88E10BAB660A}"/>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0282AA47-C3F4-08F2-0069-4928BDD9074F}"/>
              </a:ext>
            </a:extLst>
          </p:cNvPr>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الثامن</a:t>
            </a:r>
            <a:br>
              <a:rPr lang="ar-SA" sz="2000" dirty="0">
                <a:solidFill>
                  <a:schemeClr val="tx1"/>
                </a:solidFill>
              </a:rPr>
            </a:br>
            <a:r>
              <a:rPr lang="ar-DZ" sz="24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B42E5A3C-B036-CBFF-45A4-30BB0CE7C1DE}"/>
              </a:ext>
            </a:extLst>
          </p:cNvPr>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809625" lvl="0" indent="0">
              <a:buNone/>
            </a:pPr>
            <a:r>
              <a:rPr lang="fr-FR" sz="2800" b="1" dirty="0">
                <a:latin typeface="Calibri" panose="020F0502020204030204" pitchFamily="34" charset="0"/>
                <a:cs typeface="Calibri" panose="020F0502020204030204" pitchFamily="34" charset="0"/>
              </a:rPr>
              <a:t>1</a:t>
            </a:r>
            <a:r>
              <a:rPr lang="ar-DZ" sz="2800" b="1" dirty="0">
                <a:latin typeface="Calibri" panose="020F0502020204030204" pitchFamily="34" charset="0"/>
                <a:cs typeface="Calibri" panose="020F0502020204030204" pitchFamily="34" charset="0"/>
              </a:rPr>
              <a:t>- مصادر التمويل في الأجل المتوسط والطويل</a:t>
            </a:r>
          </a:p>
          <a:p>
            <a:pPr marL="1436688" lvl="0" indent="0">
              <a:buNone/>
            </a:pPr>
            <a:r>
              <a:rPr lang="ar-DZ" sz="2000" dirty="0">
                <a:latin typeface="Calibri" panose="020F0502020204030204" pitchFamily="34" charset="0"/>
                <a:cs typeface="Calibri" panose="020F0502020204030204" pitchFamily="34" charset="0"/>
              </a:rPr>
              <a:t>1-1 الاستئجار التمويلي والتشغيلي</a:t>
            </a:r>
          </a:p>
          <a:p>
            <a:pPr marL="1436688" lvl="0" indent="0">
              <a:buNone/>
            </a:pPr>
            <a:r>
              <a:rPr lang="ar-DZ" sz="2000" dirty="0">
                <a:latin typeface="Calibri" panose="020F0502020204030204" pitchFamily="34" charset="0"/>
                <a:cs typeface="Calibri" panose="020F0502020204030204" pitchFamily="34" charset="0"/>
              </a:rPr>
              <a:t>1-2 القروض المصرفية متوسطة وطويلة الأجل</a:t>
            </a:r>
          </a:p>
          <a:p>
            <a:pPr marL="1436688" lvl="0" indent="0">
              <a:buNone/>
            </a:pPr>
            <a:r>
              <a:rPr lang="ar-DZ" sz="2000" dirty="0">
                <a:latin typeface="Calibri" panose="020F0502020204030204" pitchFamily="34" charset="0"/>
                <a:cs typeface="Calibri" panose="020F0502020204030204" pitchFamily="34" charset="0"/>
              </a:rPr>
              <a:t>1-3 الأسهم الممتازة</a:t>
            </a:r>
          </a:p>
          <a:p>
            <a:pPr marL="1436688" lvl="0" indent="0">
              <a:buNone/>
            </a:pPr>
            <a:r>
              <a:rPr lang="ar-DZ" sz="2000" dirty="0">
                <a:latin typeface="Calibri" panose="020F0502020204030204" pitchFamily="34" charset="0"/>
                <a:cs typeface="Calibri" panose="020F0502020204030204" pitchFamily="34" charset="0"/>
              </a:rPr>
              <a:t>1-4 الأسهم العادية</a:t>
            </a:r>
          </a:p>
          <a:p>
            <a:pPr marL="1436688" lvl="0" indent="0">
              <a:buNone/>
            </a:pPr>
            <a:r>
              <a:rPr lang="ar-DZ" sz="2000" dirty="0">
                <a:latin typeface="Calibri" panose="020F0502020204030204" pitchFamily="34" charset="0"/>
                <a:cs typeface="Calibri" panose="020F0502020204030204" pitchFamily="34" charset="0"/>
              </a:rPr>
              <a:t>1-5 الأرباح المحتجزة</a:t>
            </a:r>
          </a:p>
          <a:p>
            <a:pPr marL="809625" lvl="0" indent="0">
              <a:buNone/>
            </a:pPr>
            <a:r>
              <a:rPr lang="ar-DZ" sz="2000" b="1" dirty="0">
                <a:latin typeface="Calibri" panose="020F0502020204030204" pitchFamily="34" charset="0"/>
                <a:cs typeface="Calibri" panose="020F0502020204030204" pitchFamily="34" charset="0"/>
              </a:rPr>
              <a:t> </a:t>
            </a:r>
            <a:r>
              <a:rPr lang="en-US" b="1" dirty="0">
                <a:latin typeface="Calibri" panose="020F0502020204030204" pitchFamily="34" charset="0"/>
                <a:cs typeface="Calibri" panose="020F0502020204030204" pitchFamily="34" charset="0"/>
              </a:rPr>
              <a:t>2</a:t>
            </a:r>
            <a:r>
              <a:rPr lang="ar-DZ" b="1" dirty="0">
                <a:latin typeface="Calibri" panose="020F0502020204030204" pitchFamily="34" charset="0"/>
                <a:cs typeface="Calibri" panose="020F0502020204030204" pitchFamily="34" charset="0"/>
              </a:rPr>
              <a:t>- مصادر التمويل في الأجل القصير</a:t>
            </a:r>
          </a:p>
          <a:p>
            <a:pPr marL="1436688" lvl="0" indent="0">
              <a:buNone/>
            </a:pPr>
            <a:r>
              <a:rPr lang="ar-DZ" sz="2000" dirty="0">
                <a:latin typeface="Calibri" panose="020F0502020204030204" pitchFamily="34" charset="0"/>
                <a:cs typeface="Calibri" panose="020F0502020204030204" pitchFamily="34" charset="0"/>
              </a:rPr>
              <a:t>2-1</a:t>
            </a:r>
            <a:r>
              <a:rPr lang="ar-DZ"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الائتمان التجاري</a:t>
            </a:r>
          </a:p>
          <a:p>
            <a:pPr marL="1436688" lvl="0" indent="0">
              <a:buNone/>
            </a:pPr>
            <a:r>
              <a:rPr lang="ar-DZ" sz="2000" dirty="0">
                <a:latin typeface="Calibri" panose="020F0502020204030204" pitchFamily="34" charset="0"/>
                <a:cs typeface="Calibri" panose="020F0502020204030204" pitchFamily="34" charset="0"/>
              </a:rPr>
              <a:t>2-2 الائتمان المصرفي</a:t>
            </a:r>
          </a:p>
          <a:p>
            <a:pPr marL="1436688" lvl="0" indent="0">
              <a:buNone/>
            </a:pPr>
            <a:r>
              <a:rPr lang="ar-DZ" sz="2000" dirty="0">
                <a:latin typeface="Calibri" panose="020F0502020204030204" pitchFamily="34" charset="0"/>
                <a:cs typeface="Calibri" panose="020F0502020204030204" pitchFamily="34" charset="0"/>
              </a:rPr>
              <a:t>2-3 أنواع الائتمان المصرفي</a:t>
            </a:r>
          </a:p>
          <a:p>
            <a:pPr marL="1436688" lvl="0" indent="0">
              <a:buNone/>
            </a:pPr>
            <a:r>
              <a:rPr lang="ar-DZ" sz="2000" dirty="0">
                <a:latin typeface="Calibri" panose="020F0502020204030204" pitchFamily="34" charset="0"/>
                <a:cs typeface="Calibri" panose="020F0502020204030204" pitchFamily="34" charset="0"/>
              </a:rPr>
              <a:t>2-4 مصادر أخرى للتمويل قصير الأجل</a:t>
            </a:r>
          </a:p>
          <a:p>
            <a:pPr marL="809625" lvl="0" indent="0">
              <a:buNone/>
            </a:pPr>
            <a:endParaRPr lang="ar-SA" dirty="0"/>
          </a:p>
        </p:txBody>
      </p:sp>
      <p:sp>
        <p:nvSpPr>
          <p:cNvPr id="4" name="Date Placeholder 3">
            <a:extLst>
              <a:ext uri="{FF2B5EF4-FFF2-40B4-BE49-F238E27FC236}">
                <a16:creationId xmlns:a16="http://schemas.microsoft.com/office/drawing/2014/main" id="{2E3B1223-94CD-F095-7502-3D78DB6F6A5D}"/>
              </a:ext>
            </a:extLst>
          </p:cNvPr>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4/12/2025</a:t>
            </a:fld>
            <a:endParaRPr lang="ar-SA" b="1" dirty="0">
              <a:solidFill>
                <a:schemeClr val="tx1"/>
              </a:solidFill>
            </a:endParaRPr>
          </a:p>
        </p:txBody>
      </p:sp>
      <p:sp>
        <p:nvSpPr>
          <p:cNvPr id="5" name="Slide Number Placeholder 4">
            <a:extLst>
              <a:ext uri="{FF2B5EF4-FFF2-40B4-BE49-F238E27FC236}">
                <a16:creationId xmlns:a16="http://schemas.microsoft.com/office/drawing/2014/main" id="{EFCC9FAB-9BEC-3CC5-A2A3-B7B38C608CAA}"/>
              </a:ext>
            </a:extLst>
          </p:cNvPr>
          <p:cNvSpPr>
            <a:spLocks noGrp="1"/>
          </p:cNvSpPr>
          <p:nvPr>
            <p:ph type="sldNum" sz="quarter" idx="15"/>
          </p:nvPr>
        </p:nvSpPr>
        <p:spPr/>
        <p:txBody>
          <a:bodyPr/>
          <a:lstStyle/>
          <a:p>
            <a:fld id="{A4231B69-FBD1-4C22-85BF-9904F0109019}" type="slidenum">
              <a:rPr lang="ar-SA" smtClean="0"/>
              <a:pPr/>
              <a:t>3</a:t>
            </a:fld>
            <a:endParaRPr lang="ar-SA"/>
          </a:p>
        </p:txBody>
      </p:sp>
      <p:sp>
        <p:nvSpPr>
          <p:cNvPr id="6" name="Footer Placeholder 5">
            <a:extLst>
              <a:ext uri="{FF2B5EF4-FFF2-40B4-BE49-F238E27FC236}">
                <a16:creationId xmlns:a16="http://schemas.microsoft.com/office/drawing/2014/main" id="{A5E2A55F-62B9-D2B7-4ADB-7E97B98DF76E}"/>
              </a:ext>
            </a:extLst>
          </p:cNvPr>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8904286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endParaRPr lang="ar-DZ" sz="2000" b="1" dirty="0">
              <a:latin typeface="Calibri" panose="020F0502020204030204" pitchFamily="34" charset="0"/>
              <a:cs typeface="Calibri" panose="020F0502020204030204" pitchFamily="34" charset="0"/>
            </a:endParaRPr>
          </a:p>
          <a:p>
            <a:pPr marL="174625" lvl="0" indent="0">
              <a:buNone/>
            </a:pPr>
            <a:r>
              <a:rPr lang="ar-DZ" sz="2000" b="1" dirty="0">
                <a:latin typeface="Calibri" panose="020F0502020204030204" pitchFamily="34" charset="0"/>
                <a:cs typeface="Calibri" panose="020F0502020204030204" pitchFamily="34" charset="0"/>
              </a:rPr>
              <a:t>2-1-2 شروط المورد تتضمن خصما نقديا (تابع)</a:t>
            </a:r>
          </a:p>
          <a:p>
            <a:pPr marL="174625" lvl="0" indent="0" algn="just">
              <a:buNone/>
            </a:pPr>
            <a:r>
              <a:rPr lang="ar-DZ" sz="2000" dirty="0">
                <a:latin typeface="Calibri" panose="020F0502020204030204" pitchFamily="34" charset="0"/>
                <a:cs typeface="Calibri" panose="020F0502020204030204" pitchFamily="34" charset="0"/>
              </a:rPr>
              <a:t>بعد انقضاء فترة الخصم (أي التسديد في نهاية فترة الائتمان)؛ فإنها تكون قد استفادت من الائتمان التجاري لفترة أطول، ولكنها تكون قد تحملت تكاليف مرتفعة بسبب عدم الاستفادة من الخصم النقدي.  </a:t>
            </a:r>
          </a:p>
          <a:p>
            <a:pPr marL="174625" marR="0" lvl="0" indent="0" algn="r"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2-2 الائتمان المصرفي</a:t>
            </a:r>
          </a:p>
          <a:p>
            <a:pPr marL="174625"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الائتمان المصرفي عبارة عن عن المبالغ التي تحصل عليها الشركة من القطاع المصرفي وخاصة البنوك التجارية، حيث تصنف في المرتبة الثانية من حيث اعتماد الشركات عليها كتمويل قصير الجل بعد الائتمان التجاري. وعند مقارنة الائتمان المصرفي بالئتمان التجاري نجد أن الأول أقل تكلفة خصوصا في حالة عدم استفادة الشركة من الخصم النقدي المصاحب للائتمان التجاري، كما ايضا أكثر مرونة مقارنة بالائتمان المصرفي. فهذا الأخير قد لا يتجاوب بسرعة كافية مع الزيادة أو النقصان في حجم النشاط. </a:t>
            </a:r>
          </a:p>
          <a:p>
            <a:pPr marL="174625" lvl="0" indent="0" algn="just">
              <a:buNone/>
            </a:pPr>
            <a:r>
              <a:rPr lang="ar-DZ" sz="2000" dirty="0">
                <a:latin typeface="Calibri" panose="020F0502020204030204" pitchFamily="34" charset="0"/>
                <a:cs typeface="Calibri" panose="020F0502020204030204" pitchFamily="34" charset="0"/>
              </a:rPr>
              <a:t> </a:t>
            </a:r>
            <a:endParaRPr lang="ar-SA"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F2E0CF00-50EE-41F6-94B1-C106FE044E47}"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30</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5252265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endParaRPr lang="ar-DZ" sz="2000" b="1" dirty="0">
              <a:latin typeface="Calibri" panose="020F0502020204030204" pitchFamily="34" charset="0"/>
              <a:cs typeface="Calibri" panose="020F0502020204030204" pitchFamily="34" charset="0"/>
            </a:endParaRPr>
          </a:p>
          <a:p>
            <a:pPr marL="174625" lvl="0" indent="0">
              <a:buNone/>
            </a:pPr>
            <a:r>
              <a:rPr lang="ar-DZ" b="1" dirty="0">
                <a:latin typeface="Calibri" panose="020F0502020204030204" pitchFamily="34" charset="0"/>
                <a:cs typeface="Calibri" panose="020F0502020204030204" pitchFamily="34" charset="0"/>
              </a:rPr>
              <a:t>2-3 أنواع الائتمان المصرفي</a:t>
            </a:r>
          </a:p>
          <a:p>
            <a:pPr marL="174625" lvl="0" indent="0">
              <a:buNone/>
            </a:pPr>
            <a:r>
              <a:rPr lang="ar-DZ" sz="2000" b="1" dirty="0">
                <a:latin typeface="Calibri" panose="020F0502020204030204" pitchFamily="34" charset="0"/>
                <a:cs typeface="Calibri" panose="020F0502020204030204" pitchFamily="34" charset="0"/>
              </a:rPr>
              <a:t>2-3-1 الائتمان المصرفي غير المكفول بضمان معين</a:t>
            </a:r>
          </a:p>
          <a:p>
            <a:pPr marL="174625" indent="0" algn="just">
              <a:buNone/>
            </a:pPr>
            <a:r>
              <a:rPr lang="ar-DZ" sz="2000" dirty="0">
                <a:latin typeface="Calibri" panose="020F0502020204030204" pitchFamily="34" charset="0"/>
                <a:cs typeface="Calibri" panose="020F0502020204030204" pitchFamily="34" charset="0"/>
              </a:rPr>
              <a:t>يعتبر الائتمان المصرفي غير المكفول بضمان معين المصدر الأول لشركات الأعمال خاصة تلك التي يتسم نشاطها بالموسمية. كما أن القروض التي تأتي من هذه المصادر ذاتية التسييل  </a:t>
            </a:r>
            <a:r>
              <a:rPr lang="en-US" sz="2000" dirty="0">
                <a:latin typeface="Calibri" panose="020F0502020204030204" pitchFamily="34" charset="0"/>
                <a:cs typeface="Calibri" panose="020F0502020204030204" pitchFamily="34" charset="0"/>
              </a:rPr>
              <a:t>Self-liquidating</a:t>
            </a:r>
            <a:r>
              <a:rPr lang="ar-DZ" sz="2000" dirty="0">
                <a:latin typeface="Calibri" panose="020F0502020204030204" pitchFamily="34" charset="0"/>
                <a:cs typeface="Calibri" panose="020F0502020204030204" pitchFamily="34" charset="0"/>
              </a:rPr>
              <a:t> ، لأن البنك التجاري يقوم بمنح هذه القروض للشركات التي تحتاج إلى تمويل إضافي لمقابلة الزيادة التي تطرأ على حجة الذمم المدينة أو المخزون؛ أي زيادة الاحتيج إلى رأس المال العامل. وعليه يتوقع أن تسدد الشركة هذه القروض عندما يتم تصريف المخزون أة تحصيل الذمم المدينة. </a:t>
            </a:r>
          </a:p>
          <a:p>
            <a:pPr marL="174625" indent="0" algn="just">
              <a:buNone/>
            </a:pPr>
            <a:r>
              <a:rPr lang="ar-DZ" sz="2000" dirty="0">
                <a:latin typeface="Calibri" panose="020F0502020204030204" pitchFamily="34" charset="0"/>
                <a:cs typeface="Calibri" panose="020F0502020204030204" pitchFamily="34" charset="0"/>
              </a:rPr>
              <a:t>ويأخذ الائتمان المصرفي شكل تسهيلات ائتمانية محدودة أو ملزمة. أما المحدودة، فيقصد بها موافقة البنك على منح قروض قصيرة الأجل لا تتجاوز السنة، كما أن هذه القروض غير ملزمة للبنك اتجاه المقترض، ذلك أن البنك غير ملزم بتوفير السيولة في حالة عدم القدرة على ذلك. كما للبنك الحق في تحديد سقف محدد للقروض الممنوحة. </a:t>
            </a:r>
          </a:p>
          <a:p>
            <a:pPr marL="174625" lvl="0" indent="0">
              <a:buNone/>
            </a:pPr>
            <a:endParaRPr lang="ar-DZ" sz="2000" b="1" dirty="0">
              <a:latin typeface="Calibri" panose="020F0502020204030204" pitchFamily="34" charset="0"/>
              <a:cs typeface="Calibri" panose="020F0502020204030204" pitchFamily="34" charset="0"/>
            </a:endParaRPr>
          </a:p>
          <a:p>
            <a:pPr marL="174625" lvl="0" indent="0">
              <a:buNone/>
            </a:pPr>
            <a:endParaRPr lang="ar-DZ" sz="2000" b="1" dirty="0">
              <a:latin typeface="Calibri" panose="020F0502020204030204" pitchFamily="34" charset="0"/>
              <a:cs typeface="Calibri" panose="020F0502020204030204" pitchFamily="34" charset="0"/>
            </a:endParaRPr>
          </a:p>
          <a:p>
            <a:pPr marL="809625" lvl="0" indent="0">
              <a:buNone/>
            </a:pPr>
            <a:endParaRPr lang="ar-DZ" sz="2000" b="1"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D1CCDA7B-B650-4CF0-AEF8-8D7B83A811F9}"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31</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0561697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endParaRPr lang="ar-DZ" sz="2000" b="1" dirty="0">
              <a:latin typeface="Calibri" panose="020F0502020204030204" pitchFamily="34" charset="0"/>
              <a:cs typeface="Calibri" panose="020F0502020204030204" pitchFamily="34" charset="0"/>
            </a:endParaRPr>
          </a:p>
          <a:p>
            <a:pPr marL="174625" lvl="0" indent="0">
              <a:buNone/>
            </a:pPr>
            <a:r>
              <a:rPr lang="ar-DZ" sz="2000" b="1" dirty="0">
                <a:latin typeface="Calibri" panose="020F0502020204030204" pitchFamily="34" charset="0"/>
                <a:cs typeface="Calibri" panose="020F0502020204030204" pitchFamily="34" charset="0"/>
              </a:rPr>
              <a:t>2-3-1 الائتمان المصرفي غير المكفول بضمان معين (تابع)</a:t>
            </a:r>
          </a:p>
          <a:p>
            <a:pPr marL="174625" indent="0" algn="just">
              <a:buNone/>
            </a:pPr>
            <a:r>
              <a:rPr lang="ar-DZ" sz="2000" dirty="0">
                <a:latin typeface="Calibri" panose="020F0502020204030204" pitchFamily="34" charset="0"/>
                <a:cs typeface="Calibri" panose="020F0502020204030204" pitchFamily="34" charset="0"/>
              </a:rPr>
              <a:t>كما أن حجم التسهيلات الممنوحة من طرف البنك لا تكون إلا بتوفر شروط يشترطها البنك على الشركة المقترضة، منها ضرورة وجود مركز مالي جيد، بالإضافة إلى ترتيبها الائتماني ضمن القطاع الذي تنتمي إليه، وأيضا عاملي التدفقات النقدية للشركة والظروف العامة لأوضاع أسواق النقد والمال.</a:t>
            </a:r>
          </a:p>
          <a:p>
            <a:pPr marL="174625" indent="0" algn="just">
              <a:buNone/>
            </a:pPr>
            <a:r>
              <a:rPr lang="ar-DZ" sz="2000" dirty="0">
                <a:latin typeface="Calibri" panose="020F0502020204030204" pitchFamily="34" charset="0"/>
                <a:cs typeface="Calibri" panose="020F0502020204030204" pitchFamily="34" charset="0"/>
              </a:rPr>
              <a:t>بينما يقصد بالتسهيلات الائتمانية الملزمة بأنها خطوط ائتمان تلزم البنك على توفير البنك التمويل المتفق عليه مع الشركة طالبة الائتمان. ويمكن تصور التسهيلات الائتمانية من خلال نوعين أساسيين هما: التسهيلات الائتمانية المتجددة، والتسهيلات الائتمانية غير المتجددة. أما النوع الأول فهو عبارة عن تسهيلات ائتمانية محدودة ولكنها تمتد لفترة زمنية تفوق السنة (3 سنوات)، في حين ، يمثل التسهيل الائتماني غير المتجدد اتفاقا غير رسمي يسمح للمقترض بالحصول على الائتمان حسب المتفق عليه مع البنك سابقا دون الحاجة إلى اتباع الحصول على الائتمان.</a:t>
            </a:r>
          </a:p>
          <a:p>
            <a:pPr marL="174625" lvl="0" indent="0">
              <a:buNone/>
            </a:pPr>
            <a:endParaRPr lang="ar-DZ" sz="2000" b="1" dirty="0">
              <a:latin typeface="Calibri" panose="020F0502020204030204" pitchFamily="34" charset="0"/>
              <a:cs typeface="Calibri" panose="020F0502020204030204" pitchFamily="34" charset="0"/>
            </a:endParaRPr>
          </a:p>
          <a:p>
            <a:pPr marL="174625" lvl="0" indent="0">
              <a:buNone/>
            </a:pPr>
            <a:endParaRPr lang="ar-DZ" sz="2000" b="1" dirty="0">
              <a:latin typeface="Calibri" panose="020F0502020204030204" pitchFamily="34" charset="0"/>
              <a:cs typeface="Calibri" panose="020F0502020204030204" pitchFamily="34" charset="0"/>
            </a:endParaRPr>
          </a:p>
          <a:p>
            <a:pPr marL="809625" lvl="0" indent="0">
              <a:buNone/>
            </a:pPr>
            <a:endParaRPr lang="ar-DZ" sz="2000" b="1"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D1CCDA7B-B650-4CF0-AEF8-8D7B83A811F9}"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32</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4703391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959070"/>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r>
              <a:rPr lang="ar-DZ" sz="2000" b="1" dirty="0">
                <a:latin typeface="Calibri" panose="020F0502020204030204" pitchFamily="34" charset="0"/>
                <a:cs typeface="Calibri" panose="020F0502020204030204" pitchFamily="34" charset="0"/>
              </a:rPr>
              <a:t>2-3-2 </a:t>
            </a: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الائتمان المصرفي المكفول بضمان معين</a:t>
            </a:r>
          </a:p>
          <a:p>
            <a:pPr marL="174625" lvl="0" indent="0" algn="just">
              <a:buNone/>
            </a:pPr>
            <a:r>
              <a:rPr lang="ar-DZ" sz="2000" dirty="0">
                <a:solidFill>
                  <a:prstClr val="black"/>
                </a:solidFill>
                <a:latin typeface="Calibri" panose="020F0502020204030204" pitchFamily="34" charset="0"/>
                <a:cs typeface="Calibri" panose="020F0502020204030204" pitchFamily="34" charset="0"/>
              </a:rPr>
              <a:t>تلجأ الشركة إلى استخدام القروض المكفولة بضمان معين في حالة تعذرها الحصول على ذلك بطريق الائتمان المصرفي غير المكفول بضمان. وتتنوع الضمانات المقدمة للبنك منها، الضمانات الشخصية، وأوراق القبض، والأوراق المالية كالأسهم والسندات، والذمم المدينة، والمخزون، والأصول الثابنة كالأراضي والعقارات وغيرها. وتتضمن اتفاقية القرض بين البك والشركة في هذه الحالة تحديد شروط منح القرض، وطرق حساب الفوائد، ونوعية الضمانات.وتتميز الضمانات المقدمة ببعض الخصائص تتمثل أساسا في: </a:t>
            </a:r>
          </a:p>
          <a:p>
            <a:pPr marL="517525" lvl="0" indent="-342900" algn="just">
              <a:buFont typeface="Wingdings" panose="05000000000000000000" pitchFamily="2" charset="2"/>
              <a:buChar char="q"/>
            </a:pPr>
            <a:r>
              <a:rPr lang="ar-DZ" sz="2000" dirty="0">
                <a:solidFill>
                  <a:prstClr val="black"/>
                </a:solidFill>
                <a:latin typeface="Calibri" panose="020F0502020204030204" pitchFamily="34" charset="0"/>
                <a:cs typeface="Calibri" panose="020F0502020204030204" pitchFamily="34" charset="0"/>
              </a:rPr>
              <a:t>تتمثل ضمانات القروض قصيرة  في الأصول المتداولة والاستثمارات المؤقتة، بينما القروض طويلة تكون في الأصول الثابتة</a:t>
            </a:r>
          </a:p>
          <a:p>
            <a:pPr marL="517525" lvl="0" indent="-342900" algn="just">
              <a:buFont typeface="Wingdings" panose="05000000000000000000" pitchFamily="2" charset="2"/>
              <a:buChar char="q"/>
            </a:pPr>
            <a:r>
              <a:rPr lang="ar-DZ" sz="2000" dirty="0">
                <a:solidFill>
                  <a:prstClr val="black"/>
                </a:solidFill>
                <a:latin typeface="Calibri" panose="020F0502020204030204" pitchFamily="34" charset="0"/>
                <a:cs typeface="Calibri" panose="020F0502020204030204" pitchFamily="34" charset="0"/>
              </a:rPr>
              <a:t>قيمة الائتمان أقل من قيمة الضمان لأن بعض أنواع الضمانات تتأثر بعوامل تؤدي إلى انخفاض قيمتها السوقية.</a:t>
            </a:r>
          </a:p>
          <a:p>
            <a:pPr marL="517525" lvl="0" indent="-342900" algn="just">
              <a:buFont typeface="Wingdings" panose="05000000000000000000" pitchFamily="2" charset="2"/>
              <a:buChar char="q"/>
            </a:pPr>
            <a:r>
              <a:rPr lang="ar-DZ" sz="2000" dirty="0">
                <a:solidFill>
                  <a:prstClr val="black"/>
                </a:solidFill>
                <a:latin typeface="Calibri" panose="020F0502020204030204" pitchFamily="34" charset="0"/>
                <a:cs typeface="Calibri" panose="020F0502020204030204" pitchFamily="34" charset="0"/>
              </a:rPr>
              <a:t>سهولة تحويل الضمان إلى نقدية.</a:t>
            </a:r>
          </a:p>
          <a:p>
            <a:pPr marL="517525" lvl="0" indent="-342900" algn="just">
              <a:buFont typeface="Wingdings" panose="05000000000000000000" pitchFamily="2" charset="2"/>
              <a:buChar char="q"/>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تكون تكلفة القروض المكفولة بضما</a:t>
            </a:r>
            <a:r>
              <a:rPr lang="ar-DZ" sz="2000" dirty="0">
                <a:solidFill>
                  <a:prstClr val="black"/>
                </a:solidFill>
                <a:latin typeface="Calibri" panose="020F0502020204030204" pitchFamily="34" charset="0"/>
                <a:cs typeface="Calibri" panose="020F0502020204030204" pitchFamily="34" charset="0"/>
              </a:rPr>
              <a:t>ن أعلى من تلك غير المكفولة بضمان بسبب مصاريف العقد وزيادة المخاطر مايؤدي إلى ارتفاع في سعر الفائدة.</a:t>
            </a:r>
            <a:endPar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4" name="Date Placeholder 3"/>
          <p:cNvSpPr>
            <a:spLocks noGrp="1"/>
          </p:cNvSpPr>
          <p:nvPr>
            <p:ph type="dt" sz="half" idx="14"/>
          </p:nvPr>
        </p:nvSpPr>
        <p:spPr>
          <a:xfrm>
            <a:off x="457200" y="6389014"/>
            <a:ext cx="2016224" cy="432048"/>
          </a:xfrm>
        </p:spPr>
        <p:txBody>
          <a:bodyPr/>
          <a:lstStyle/>
          <a:p>
            <a:pPr algn="l" rtl="0"/>
            <a:fld id="{D1CCDA7B-B650-4CF0-AEF8-8D7B83A811F9}"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33</a:t>
            </a:fld>
            <a:endParaRPr lang="ar-SA"/>
          </a:p>
        </p:txBody>
      </p:sp>
      <p:sp>
        <p:nvSpPr>
          <p:cNvPr id="6" name="Footer Placeholder 5"/>
          <p:cNvSpPr>
            <a:spLocks noGrp="1"/>
          </p:cNvSpPr>
          <p:nvPr>
            <p:ph type="ftr" sz="quarter" idx="16"/>
          </p:nvPr>
        </p:nvSpPr>
        <p:spPr>
          <a:xfrm>
            <a:off x="2319065" y="6380931"/>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1505571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539552" y="188640"/>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r>
              <a:rPr lang="ar-DZ" sz="2000" b="1" dirty="0">
                <a:solidFill>
                  <a:prstClr val="black"/>
                </a:solidFill>
                <a:latin typeface="Calibri" panose="020F0502020204030204" pitchFamily="34" charset="0"/>
                <a:cs typeface="Calibri" panose="020F0502020204030204" pitchFamily="34" charset="0"/>
              </a:rPr>
              <a:t>2-3-3 التمويل بضمان الذمم المدينة</a:t>
            </a:r>
          </a:p>
          <a:p>
            <a:pPr marL="174625"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latin typeface="Calibri" panose="020F0502020204030204" pitchFamily="34" charset="0"/>
                <a:cs typeface="Calibri" panose="020F0502020204030204" pitchFamily="34" charset="0"/>
              </a:rPr>
              <a:t>تستخدم الذمم المينة كضمان للحصول على القروض المصرفية أو التسهيلات الائتمانية. وتتم العملية بطريقتين ، الأولى وهي رهن الذمم المدينة لدى البنك، والثانية، هي بيع الذمم المدينة. </a:t>
            </a:r>
          </a:p>
          <a:p>
            <a:pPr marL="174625" marR="0" lvl="0" indent="0" algn="just" defTabSz="914400" rtl="1" eaLnBrk="1" fontAlgn="auto" latinLnBrk="0" hangingPunct="1">
              <a:lnSpc>
                <a:spcPct val="100000"/>
              </a:lnSpc>
              <a:spcBef>
                <a:spcPts val="600"/>
              </a:spcBef>
              <a:spcAft>
                <a:spcPts val="0"/>
              </a:spcAft>
              <a:buClr>
                <a:srgbClr val="FE8637"/>
              </a:buClr>
              <a:buSzPct val="70000"/>
              <a:buNone/>
              <a:tabLst/>
              <a:defRPr/>
            </a:pPr>
            <a:r>
              <a:rPr lang="ar-DZ" sz="2000" b="1" dirty="0">
                <a:latin typeface="Calibri" panose="020F0502020204030204" pitchFamily="34" charset="0"/>
                <a:cs typeface="Calibri" panose="020F0502020204030204" pitchFamily="34" charset="0"/>
              </a:rPr>
              <a:t>أ- رهن الذمم المدينة </a:t>
            </a:r>
            <a:r>
              <a:rPr lang="ar-DZ" sz="2000" dirty="0">
                <a:latin typeface="Calibri" panose="020F0502020204030204" pitchFamily="34" charset="0"/>
                <a:cs typeface="Calibri" panose="020F0502020204030204" pitchFamily="34" charset="0"/>
              </a:rPr>
              <a:t>: بموجب هذه الطريقة يقبل البنك الذمم المدينة كضمان، ولكن تحصيل الأرصدة تبقى مسؤولية الشركة في ذلك. ويتم تحديد المبلغ الذي يقرضه البنك من خلال تحليل الذمم المدينة مجتمعة في حالة أن أحجامها صغيرة ، أو يركز على الذمم المدينة كبيرة الأحجام. في الحالة الأولى لايتجاوز القرض الممنوح 50</a:t>
            </a:r>
            <a:r>
              <a:rPr lang="en-US" sz="2000" dirty="0">
                <a:latin typeface="Calibri" panose="020F0502020204030204" pitchFamily="34" charset="0"/>
                <a:cs typeface="Calibri" panose="020F0502020204030204" pitchFamily="34" charset="0"/>
              </a:rPr>
              <a:t>%</a:t>
            </a:r>
            <a:r>
              <a:rPr lang="ar-DZ" sz="2000" dirty="0">
                <a:latin typeface="Calibri" panose="020F0502020204030204" pitchFamily="34" charset="0"/>
                <a:cs typeface="Calibri" panose="020F0502020204030204" pitchFamily="34" charset="0"/>
              </a:rPr>
              <a:t> ، بينما في الحالة الثانية لا يتجاوز القرض حدود 90</a:t>
            </a:r>
            <a:r>
              <a:rPr lang="en-US" sz="2000" dirty="0">
                <a:latin typeface="Calibri" panose="020F0502020204030204" pitchFamily="34" charset="0"/>
                <a:cs typeface="Calibri" panose="020F0502020204030204" pitchFamily="34" charset="0"/>
              </a:rPr>
              <a:t>%</a:t>
            </a:r>
            <a:r>
              <a:rPr lang="ar-DZ" sz="2000" dirty="0">
                <a:latin typeface="Calibri" panose="020F0502020204030204" pitchFamily="34" charset="0"/>
                <a:cs typeface="Calibri" panose="020F0502020204030204" pitchFamily="34" charset="0"/>
              </a:rPr>
              <a:t> .</a:t>
            </a:r>
          </a:p>
          <a:p>
            <a:pPr marL="174625" marR="0" lvl="0" indent="0" algn="just" defTabSz="914400" rtl="1" eaLnBrk="1" fontAlgn="auto" latinLnBrk="0" hangingPunct="1">
              <a:lnSpc>
                <a:spcPct val="100000"/>
              </a:lnSpc>
              <a:spcBef>
                <a:spcPts val="600"/>
              </a:spcBef>
              <a:spcAft>
                <a:spcPts val="0"/>
              </a:spcAft>
              <a:buClr>
                <a:srgbClr val="FE8637"/>
              </a:buClr>
              <a:buSzPct val="70000"/>
              <a:buNone/>
              <a:tabLst/>
              <a:defRPr/>
            </a:pPr>
            <a:r>
              <a:rPr lang="ar-DZ" sz="2000" b="1" dirty="0">
                <a:latin typeface="Calibri" panose="020F0502020204030204" pitchFamily="34" charset="0"/>
                <a:cs typeface="Calibri" panose="020F0502020204030204" pitchFamily="34" charset="0"/>
              </a:rPr>
              <a:t>ب- بيع الذمم المدينة </a:t>
            </a:r>
            <a:r>
              <a:rPr lang="ar-DZ" sz="2000" dirty="0">
                <a:latin typeface="Calibri" panose="020F0502020204030204" pitchFamily="34" charset="0"/>
                <a:cs typeface="Calibri" panose="020F0502020204030204" pitchFamily="34" charset="0"/>
              </a:rPr>
              <a:t>: في هذه الحالة تنتقل مسؤولية تحصيل الذمم المدينة من الشركة إلى البنكفي مقابل حصوله على الحق القانوني للحجز على الذمم المدينة الخاصة بالشركة. </a:t>
            </a:r>
          </a:p>
        </p:txBody>
      </p:sp>
      <p:sp>
        <p:nvSpPr>
          <p:cNvPr id="4" name="Date Placeholder 3"/>
          <p:cNvSpPr>
            <a:spLocks noGrp="1"/>
          </p:cNvSpPr>
          <p:nvPr>
            <p:ph type="dt" sz="half" idx="14"/>
          </p:nvPr>
        </p:nvSpPr>
        <p:spPr>
          <a:xfrm>
            <a:off x="405384" y="5912386"/>
            <a:ext cx="2016224" cy="432048"/>
          </a:xfrm>
        </p:spPr>
        <p:txBody>
          <a:bodyPr/>
          <a:lstStyle/>
          <a:p>
            <a:pPr algn="l" rtl="0"/>
            <a:fld id="{D1CCDA7B-B650-4CF0-AEF8-8D7B83A811F9}"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34</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6422981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marR="0" lvl="0" indent="0" algn="r"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2-4-4 التمويل بضمان المخزون</a:t>
            </a:r>
          </a:p>
          <a:p>
            <a:pPr marL="174625"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solidFill>
                  <a:prstClr val="black"/>
                </a:solidFill>
                <a:latin typeface="Calibri" panose="020F0502020204030204" pitchFamily="34" charset="0"/>
                <a:cs typeface="Calibri" panose="020F0502020204030204" pitchFamily="34" charset="0"/>
              </a:rPr>
              <a:t>يستخدم المخزون كضمان للحصول على التمويل قصير الأجل ويرتب بعد الذمم المدينة، ويتمتع ببعض المزايا ؛ إذ أنه يسجل في دفاتر الشركة بقيمة التكلفة في حين أن القيمة السوقية قد تكون أعلى بكثير من القيمة الدفترية. وفي حالة استخدامه كضمان وعجزت الشركة عن السداد يمكن بيع المخزون بقيمته السوقية وفي ذلك حماية للمقرض.</a:t>
            </a:r>
          </a:p>
          <a:p>
            <a:pPr marL="174625"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والملاحظ أن ليس جميع أنواع المخزون على درجة واحدة من الت</a:t>
            </a:r>
            <a:r>
              <a:rPr lang="ar-DZ" sz="2000" dirty="0">
                <a:solidFill>
                  <a:prstClr val="black"/>
                </a:solidFill>
                <a:latin typeface="Calibri" panose="020F0502020204030204" pitchFamily="34" charset="0"/>
                <a:cs typeface="Calibri" panose="020F0502020204030204" pitchFamily="34" charset="0"/>
              </a:rPr>
              <a:t>فضيل كضمان للحصول على التمويل فصير الأجل، وأن النسبة التي يعتمد عليها البنك في منح القرض تستند إلى عدة عوامل أهمها،</a:t>
            </a:r>
          </a:p>
          <a:p>
            <a:pPr marL="174625" marR="0" lvl="0" indent="0" algn="just" defTabSz="914400" rtl="1" eaLnBrk="1" fontAlgn="auto" latinLnBrk="0" hangingPunct="1">
              <a:lnSpc>
                <a:spcPct val="100000"/>
              </a:lnSpc>
              <a:spcBef>
                <a:spcPts val="600"/>
              </a:spcBef>
              <a:spcAft>
                <a:spcPts val="0"/>
              </a:spcAft>
              <a:buClr>
                <a:srgbClr val="FE8637"/>
              </a:buClr>
              <a:buSzPct val="70000"/>
              <a:buNone/>
              <a:tabLst/>
              <a:defRPr/>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أ-الصفات المادية المخزون : لا يقبل البنك المخزون القابل للتلف، وأن لا يكون على درجة عالية من النمطية، وأن لا يكون له سوق.</a:t>
            </a:r>
          </a:p>
          <a:p>
            <a:pPr marL="174625" marR="0" lvl="0" indent="0" algn="just" defTabSz="914400" rtl="1" eaLnBrk="1" fontAlgn="auto" latinLnBrk="0" hangingPunct="1">
              <a:lnSpc>
                <a:spcPct val="100000"/>
              </a:lnSpc>
              <a:spcBef>
                <a:spcPts val="600"/>
              </a:spcBef>
              <a:spcAft>
                <a:spcPts val="0"/>
              </a:spcAft>
              <a:buClr>
                <a:srgbClr val="FE8637"/>
              </a:buClr>
              <a:buSzPct val="70000"/>
              <a:buNone/>
              <a:tabLst/>
              <a:defRPr/>
            </a:pPr>
            <a:r>
              <a:rPr lang="ar-DZ" sz="2000" dirty="0">
                <a:solidFill>
                  <a:prstClr val="black"/>
                </a:solidFill>
                <a:latin typeface="Calibri" panose="020F0502020204030204" pitchFamily="34" charset="0"/>
                <a:cs typeface="Calibri" panose="020F0502020204030204" pitchFamily="34" charset="0"/>
              </a:rPr>
              <a:t>ب-جاذبية المخزون : مثل السلع المادية من المواد الخام والمنتجات تامة الصنع.</a:t>
            </a:r>
          </a:p>
          <a:p>
            <a:pPr marL="174625" marR="0" lvl="0" indent="0" algn="just" defTabSz="914400" rtl="1" eaLnBrk="1" fontAlgn="auto" latinLnBrk="0" hangingPunct="1">
              <a:lnSpc>
                <a:spcPct val="100000"/>
              </a:lnSpc>
              <a:spcBef>
                <a:spcPts val="600"/>
              </a:spcBef>
              <a:spcAft>
                <a:spcPts val="0"/>
              </a:spcAft>
              <a:buClr>
                <a:srgbClr val="FE8637"/>
              </a:buClr>
              <a:buSzPct val="70000"/>
              <a:buNone/>
              <a:tabLst/>
              <a:defRPr/>
            </a:pPr>
            <a:r>
              <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جــ- القدرة على تسويق المخزون </a:t>
            </a:r>
          </a:p>
          <a:p>
            <a:pPr marL="631825" marR="0" lvl="0" indent="-457200" algn="just" defTabSz="914400" rtl="1" eaLnBrk="1" fontAlgn="auto" latinLnBrk="0" hangingPunct="1">
              <a:lnSpc>
                <a:spcPct val="100000"/>
              </a:lnSpc>
              <a:spcBef>
                <a:spcPts val="600"/>
              </a:spcBef>
              <a:spcAft>
                <a:spcPts val="0"/>
              </a:spcAft>
              <a:buClr>
                <a:srgbClr val="FE8637"/>
              </a:buClr>
              <a:buSzPct val="70000"/>
              <a:buFont typeface="Wingdings"/>
              <a:buAutoNum type="arabic1Minus"/>
              <a:tabLst/>
              <a:defRPr/>
            </a:pPr>
            <a:endPar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D1CCDA7B-B650-4CF0-AEF8-8D7B83A811F9}"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35</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3515251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indent="0">
              <a:buClr>
                <a:srgbClr val="FE8637"/>
              </a:buClr>
              <a:buNone/>
              <a:defRPr/>
            </a:pPr>
            <a:r>
              <a:rPr lang="ar-DZ" sz="2000" b="1" dirty="0">
                <a:solidFill>
                  <a:prstClr val="black"/>
                </a:solidFill>
                <a:latin typeface="Calibri" panose="020F0502020204030204" pitchFamily="34" charset="0"/>
                <a:cs typeface="Calibri" panose="020F0502020204030204" pitchFamily="34" charset="0"/>
              </a:rPr>
              <a:t>2-4-5 الأوراق التجارية</a:t>
            </a:r>
          </a:p>
          <a:p>
            <a:pPr marL="174625" indent="0" algn="just">
              <a:buClr>
                <a:srgbClr val="FE8637"/>
              </a:buClr>
              <a:buNone/>
              <a:defRPr/>
            </a:pPr>
            <a:r>
              <a:rPr lang="ar-DZ" sz="2000" dirty="0">
                <a:latin typeface="Calibri" panose="020F0502020204030204" pitchFamily="34" charset="0"/>
                <a:cs typeface="Calibri" panose="020F0502020204030204" pitchFamily="34" charset="0"/>
              </a:rPr>
              <a:t>تعتبر الأوراق التجارية مصدرا للتمويل قصير الأجل، وهي تمثل أوراق وعد بالدفع غير مضمونة ، تباع عن طريق وكلاء غير متخصصين وفد تصدرها الشركات مباشرة خاصة تلك التي تتمع بملاءة مالية عالية. أما أهم المشترين لهذه الأوراق التجارية فهم البنوك التجارية، وشركات التأمين، وصناديق الاستثمار، والشركات التي تتمع بسيولة عالية. وتحمل الأوراق التجارية تاريخ استحقاق محدد لا يتجاوز 9 أشهر، وقيمة إسمية، ومعدل فائدة إسمي. ومن مزايا هذا النوع مايلي:</a:t>
            </a:r>
          </a:p>
          <a:p>
            <a:pPr marL="174625" indent="0" algn="just">
              <a:buClr>
                <a:srgbClr val="FE8637"/>
              </a:buClr>
              <a:buNone/>
              <a:defRPr/>
            </a:pPr>
            <a:r>
              <a:rPr lang="ar-DZ" sz="2000" dirty="0">
                <a:latin typeface="Calibri" panose="020F0502020204030204" pitchFamily="34" charset="0"/>
                <a:cs typeface="Calibri" panose="020F0502020204030204" pitchFamily="34" charset="0"/>
              </a:rPr>
              <a:t>أ-انخفاض معدل الفائدة لها مقارنة بمعدل الفائدة على القروض المصرفية.</a:t>
            </a:r>
          </a:p>
          <a:p>
            <a:pPr marL="174625" indent="0" algn="just">
              <a:buClr>
                <a:srgbClr val="FE8637"/>
              </a:buClr>
              <a:buNone/>
              <a:defRPr/>
            </a:pPr>
            <a:r>
              <a:rPr lang="ar-DZ" sz="2000" dirty="0">
                <a:latin typeface="Calibri" panose="020F0502020204030204" pitchFamily="34" charset="0"/>
                <a:cs typeface="Calibri" panose="020F0502020204030204" pitchFamily="34" charset="0"/>
              </a:rPr>
              <a:t>ب-باستخدام الوراق التجارية تنتفي حاجة الشركة إلى الاحتفاظ برصيد تعويضي لدى البنك من أجل الحصول على التمويل المطلوب.</a:t>
            </a:r>
          </a:p>
          <a:p>
            <a:pPr marL="174625" indent="0" algn="just">
              <a:buClr>
                <a:srgbClr val="FE8637"/>
              </a:buClr>
              <a:buNone/>
              <a:defRPr/>
            </a:pPr>
            <a:r>
              <a:rPr lang="ar-DZ" sz="2000" dirty="0">
                <a:latin typeface="Calibri" panose="020F0502020204030204" pitchFamily="34" charset="0"/>
                <a:cs typeface="Calibri" panose="020F0502020204030204" pitchFamily="34" charset="0"/>
              </a:rPr>
              <a:t>جــ- تمثل الأوراق التجارية مصدرا موحدا للحصول على التمويل قصير الأجل بدلا من تعدد المصادر في حالة اللجوء إلى البنوك التجارية.</a:t>
            </a:r>
          </a:p>
          <a:p>
            <a:pPr marL="174625" indent="0" algn="just">
              <a:buClr>
                <a:srgbClr val="FE8637"/>
              </a:buClr>
              <a:buNone/>
              <a:defRPr/>
            </a:pPr>
            <a:r>
              <a:rPr lang="ar-DZ" sz="2000" dirty="0">
                <a:latin typeface="Calibri" panose="020F0502020204030204" pitchFamily="34" charset="0"/>
                <a:cs typeface="Calibri" panose="020F0502020204030204" pitchFamily="34" charset="0"/>
              </a:rPr>
              <a:t>د- يسمح التمويل بطريق الأوراق التجارية بتحسين صورة المركز الائتماني للشركة.</a:t>
            </a:r>
          </a:p>
        </p:txBody>
      </p:sp>
      <p:sp>
        <p:nvSpPr>
          <p:cNvPr id="4" name="Date Placeholder 3"/>
          <p:cNvSpPr>
            <a:spLocks noGrp="1"/>
          </p:cNvSpPr>
          <p:nvPr>
            <p:ph type="dt" sz="half" idx="14"/>
          </p:nvPr>
        </p:nvSpPr>
        <p:spPr>
          <a:xfrm>
            <a:off x="405384" y="5912386"/>
            <a:ext cx="2016224" cy="432048"/>
          </a:xfrm>
        </p:spPr>
        <p:txBody>
          <a:bodyPr/>
          <a:lstStyle/>
          <a:p>
            <a:pPr algn="l" rtl="0"/>
            <a:fld id="{D1CCDA7B-B650-4CF0-AEF8-8D7B83A811F9}"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36</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7261307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57200" y="1240132"/>
            <a:ext cx="7467600" cy="4698466"/>
          </a:xfrm>
        </p:spPr>
        <p:style>
          <a:lnRef idx="2">
            <a:schemeClr val="dk1"/>
          </a:lnRef>
          <a:fillRef idx="1">
            <a:schemeClr val="lt1"/>
          </a:fillRef>
          <a:effectRef idx="0">
            <a:schemeClr val="dk1"/>
          </a:effectRef>
          <a:fontRef idx="minor">
            <a:schemeClr val="dk1"/>
          </a:fontRef>
        </p:style>
        <p:txBody>
          <a:bodyPr>
            <a:noAutofit/>
          </a:bodyPr>
          <a:lstStyle/>
          <a:p>
            <a:pPr marL="174625" lvl="0" indent="0">
              <a:buNone/>
            </a:pPr>
            <a:r>
              <a:rPr lang="ar-DZ" b="1" dirty="0">
                <a:latin typeface="Calibri" panose="020F0502020204030204" pitchFamily="34" charset="0"/>
                <a:cs typeface="Calibri" panose="020F0502020204030204" pitchFamily="34" charset="0"/>
              </a:rPr>
              <a:t>2-4 مصادر أخرى للتمويل قصير الأجل</a:t>
            </a:r>
          </a:p>
          <a:p>
            <a:pPr marL="174625" lvl="0" indent="0">
              <a:buNone/>
            </a:pPr>
            <a:r>
              <a:rPr lang="ar-DZ" sz="2000" b="1" dirty="0">
                <a:latin typeface="Calibri" panose="020F0502020204030204" pitchFamily="34" charset="0"/>
                <a:cs typeface="Calibri" panose="020F0502020204030204" pitchFamily="34" charset="0"/>
              </a:rPr>
              <a:t>2-4-1 القروض الخاصة</a:t>
            </a:r>
          </a:p>
          <a:p>
            <a:pPr marL="174625" lvl="0" indent="0" algn="just">
              <a:buNone/>
            </a:pPr>
            <a:r>
              <a:rPr lang="ar-DZ" sz="2000" dirty="0">
                <a:latin typeface="Calibri" panose="020F0502020204030204" pitchFamily="34" charset="0"/>
                <a:cs typeface="Calibri" panose="020F0502020204030204" pitchFamily="34" charset="0"/>
              </a:rPr>
              <a:t>وتتمثل في الترتيبات الائتمانية التي يمكن الحصول عليها من الأفراد كالملاك وغيرهم ممن لهم الرغبة والمصلحة في تمويل الشركة، ومقابلة احتياجاتها قصيرة الأجل ؛ حتى تخرج من أزمتها الطارئة وحتى لا تتأثر مصالح هؤلاء الملاك.</a:t>
            </a:r>
          </a:p>
          <a:p>
            <a:pPr marL="174625" lvl="0" indent="0">
              <a:buNone/>
            </a:pPr>
            <a:r>
              <a:rPr lang="ar-DZ" sz="2000" b="1" dirty="0">
                <a:latin typeface="Calibri" panose="020F0502020204030204" pitchFamily="34" charset="0"/>
                <a:cs typeface="Calibri" panose="020F0502020204030204" pitchFamily="34" charset="0"/>
              </a:rPr>
              <a:t>2-4-2 المدفوعات المقدمة من العملاء</a:t>
            </a:r>
          </a:p>
          <a:p>
            <a:pPr marL="174625" lvl="0" indent="0" algn="just">
              <a:buNone/>
            </a:pPr>
            <a:r>
              <a:rPr lang="ar-DZ" sz="2000" dirty="0">
                <a:latin typeface="Calibri" panose="020F0502020204030204" pitchFamily="34" charset="0"/>
                <a:cs typeface="Calibri" panose="020F0502020204030204" pitchFamily="34" charset="0"/>
              </a:rPr>
              <a:t>وهي عبارة عن الأموال التي تحصل عليها الشركة من عملائها مقابل تسلمهم السلع لاحقا وهذه تساعد الشركة في شراء المواد الخام الضرورية لإنتاج السلع المادية.</a:t>
            </a:r>
          </a:p>
          <a:p>
            <a:pPr marL="174625" lvl="0" indent="0">
              <a:buNone/>
            </a:pPr>
            <a:r>
              <a:rPr lang="ar-DZ" sz="2000" b="1" dirty="0">
                <a:latin typeface="Calibri" panose="020F0502020204030204" pitchFamily="34" charset="0"/>
                <a:cs typeface="Calibri" panose="020F0502020204030204" pitchFamily="34" charset="0"/>
              </a:rPr>
              <a:t>2-4-3 المتأخرات</a:t>
            </a:r>
          </a:p>
          <a:p>
            <a:pPr marL="174625" lvl="0" indent="0" algn="just">
              <a:buNone/>
            </a:pPr>
            <a:r>
              <a:rPr lang="ar-DZ" sz="2000" dirty="0">
                <a:latin typeface="Calibri" panose="020F0502020204030204" pitchFamily="34" charset="0"/>
                <a:cs typeface="Calibri" panose="020F0502020204030204" pitchFamily="34" charset="0"/>
              </a:rPr>
              <a:t>تتمثل المتأخرات في الأجور المتأخرة، والضرائب، واستقطاعات الضمان الاجتماعي. فهذه االبنود عبارة عن تكاليف مستحقة غير مدفوعة؛ وبالتالي يمكن اعتبارها مصدرا من مصادر التمويل قصير الأجل، الذي تتوفر فيه خاصية الآلية أوالتلقائية، فهو يزداد مع الزيادة في حجم نشاط الشركة من حيث المبيعات أو عدد العاملين. </a:t>
            </a:r>
          </a:p>
        </p:txBody>
      </p:sp>
      <p:sp>
        <p:nvSpPr>
          <p:cNvPr id="4" name="Date Placeholder 3"/>
          <p:cNvSpPr>
            <a:spLocks noGrp="1"/>
          </p:cNvSpPr>
          <p:nvPr>
            <p:ph type="dt" sz="half" idx="14"/>
          </p:nvPr>
        </p:nvSpPr>
        <p:spPr>
          <a:xfrm>
            <a:off x="405384" y="5912386"/>
            <a:ext cx="2016224" cy="432048"/>
          </a:xfrm>
        </p:spPr>
        <p:txBody>
          <a:bodyPr/>
          <a:lstStyle/>
          <a:p>
            <a:pPr algn="l" rtl="0"/>
            <a:fld id="{EB459A47-F1B4-4AD1-9503-23F419FE2B72}"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37</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7389423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08112"/>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DZ" sz="2800" b="1" dirty="0">
                <a:solidFill>
                  <a:schemeClr val="tx1"/>
                </a:solidFill>
              </a:rPr>
            </a:br>
            <a:r>
              <a:rPr lang="ar-DZ" sz="2800" b="1" dirty="0">
                <a:solidFill>
                  <a:schemeClr val="tx1"/>
                </a:solidFill>
              </a:rPr>
              <a:t>الفصـــــــل الثامن</a:t>
            </a:r>
            <a:br>
              <a:rPr lang="ar-DZ" sz="2800" b="1" dirty="0">
                <a:solidFill>
                  <a:schemeClr val="tx1"/>
                </a:solidFill>
              </a:rPr>
            </a:br>
            <a:r>
              <a:rPr lang="ar-DZ" sz="2800" b="1" dirty="0">
                <a:solidFill>
                  <a:schemeClr val="tx1"/>
                </a:solidFill>
              </a:rPr>
              <a:t>الدورات الأساسية في المؤسسة : دورة التمويل</a:t>
            </a:r>
            <a:br>
              <a:rPr lang="ar-SA" sz="2000" dirty="0">
                <a:solidFill>
                  <a:schemeClr val="tx1"/>
                </a:solidFill>
              </a:rPr>
            </a:br>
            <a:endParaRPr lang="ar-SA" sz="1800" dirty="0"/>
          </a:p>
        </p:txBody>
      </p:sp>
      <p:sp>
        <p:nvSpPr>
          <p:cNvPr id="16" name="Content Placeholder 15"/>
          <p:cNvSpPr>
            <a:spLocks noGrp="1"/>
          </p:cNvSpPr>
          <p:nvPr>
            <p:ph sz="quarter" idx="1"/>
          </p:nvPr>
        </p:nvSpPr>
        <p:spPr>
          <a:xfrm>
            <a:off x="457200" y="1600200"/>
            <a:ext cx="7467600" cy="3412976"/>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809625" lvl="0" indent="0" algn="ctr">
              <a:buNone/>
            </a:pPr>
            <a:endParaRPr lang="ar-DZ" b="1" dirty="0"/>
          </a:p>
          <a:p>
            <a:pPr marL="809625" lvl="0" indent="0" algn="ctr">
              <a:buNone/>
            </a:pPr>
            <a:endParaRPr lang="ar-DZ" b="1" dirty="0"/>
          </a:p>
          <a:p>
            <a:pPr marL="809625" lvl="0" indent="0" algn="ctr">
              <a:buNone/>
            </a:pPr>
            <a:r>
              <a:rPr lang="ar-DZ" sz="3600" b="1" dirty="0">
                <a:latin typeface="Calibri" panose="020F0502020204030204" pitchFamily="34" charset="0"/>
                <a:cs typeface="Calibri" panose="020F0502020204030204" pitchFamily="34" charset="0"/>
              </a:rPr>
              <a:t>انتهـــــــــــــــــــــــــــــــى</a:t>
            </a:r>
            <a:endParaRPr lang="en-US" dirty="0">
              <a:latin typeface="Calibri" panose="020F0502020204030204" pitchFamily="34" charset="0"/>
              <a:cs typeface="Calibri" panose="020F0502020204030204" pitchFamily="34" charset="0"/>
            </a:endParaRPr>
          </a:p>
          <a:p>
            <a:pPr marL="809625" indent="265113">
              <a:buNone/>
            </a:pPr>
            <a:r>
              <a:rPr lang="ar-SA" dirty="0"/>
              <a:t> </a:t>
            </a:r>
          </a:p>
        </p:txBody>
      </p:sp>
      <p:sp>
        <p:nvSpPr>
          <p:cNvPr id="4" name="Date Placeholder 3"/>
          <p:cNvSpPr>
            <a:spLocks noGrp="1"/>
          </p:cNvSpPr>
          <p:nvPr>
            <p:ph type="dt" sz="half" idx="14"/>
          </p:nvPr>
        </p:nvSpPr>
        <p:spPr>
          <a:xfrm>
            <a:off x="457200" y="4926951"/>
            <a:ext cx="2016224" cy="576858"/>
          </a:xfrm>
        </p:spPr>
        <p:txBody>
          <a:bodyPr/>
          <a:lstStyle/>
          <a:p>
            <a:pPr algn="l" rtl="0"/>
            <a:fld id="{A1C46979-5A37-4803-ACC4-A1B7FAAFCA2D}" type="datetime1">
              <a:rPr lang="en-US" sz="1600" b="1" smtClean="0"/>
              <a:t>4/12/2025</a:t>
            </a:fld>
            <a:endParaRPr lang="ar-SA" sz="1800"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38</a:t>
            </a:fld>
            <a:endParaRPr lang="ar-SA"/>
          </a:p>
        </p:txBody>
      </p:sp>
      <p:sp>
        <p:nvSpPr>
          <p:cNvPr id="6" name="Footer Placeholder 5"/>
          <p:cNvSpPr>
            <a:spLocks noGrp="1"/>
          </p:cNvSpPr>
          <p:nvPr>
            <p:ph type="ftr" sz="quarter" idx="16"/>
          </p:nvPr>
        </p:nvSpPr>
        <p:spPr>
          <a:xfrm>
            <a:off x="1907704" y="4930904"/>
            <a:ext cx="6017096" cy="653792"/>
          </a:xfrm>
        </p:spPr>
        <p:txBody>
          <a:bodyPr/>
          <a:lstStyle/>
          <a:p>
            <a:pPr algn="ctr"/>
            <a:r>
              <a:rPr lang="ar-SA" sz="15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23371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412776"/>
            <a:ext cx="7467600" cy="4727084"/>
          </a:xfrm>
        </p:spPr>
        <p:style>
          <a:lnRef idx="2">
            <a:schemeClr val="dk1"/>
          </a:lnRef>
          <a:fillRef idx="1">
            <a:schemeClr val="lt1"/>
          </a:fillRef>
          <a:effectRef idx="0">
            <a:schemeClr val="dk1"/>
          </a:effectRef>
          <a:fontRef idx="minor">
            <a:schemeClr val="dk1"/>
          </a:fontRef>
        </p:style>
        <p:txBody>
          <a:bodyPr>
            <a:noAutofit/>
          </a:bodyPr>
          <a:lstStyle/>
          <a:p>
            <a:pPr marL="174625" indent="0">
              <a:buNone/>
            </a:pPr>
            <a:r>
              <a:rPr lang="fr-FR" sz="2800" b="1" dirty="0">
                <a:latin typeface="Calibri" panose="020F0502020204030204" pitchFamily="34" charset="0"/>
                <a:cs typeface="Calibri" panose="020F0502020204030204" pitchFamily="34" charset="0"/>
              </a:rPr>
              <a:t>1</a:t>
            </a:r>
            <a:r>
              <a:rPr lang="ar-DZ" sz="2800" b="1" dirty="0">
                <a:latin typeface="Calibri" panose="020F0502020204030204" pitchFamily="34" charset="0"/>
                <a:cs typeface="Calibri" panose="020F0502020204030204" pitchFamily="34" charset="0"/>
              </a:rPr>
              <a:t>- مصادر التمويل في الأجل المتوسط والطويل </a:t>
            </a:r>
          </a:p>
          <a:p>
            <a:pPr marL="174625" indent="0" algn="just">
              <a:buNone/>
            </a:pPr>
            <a:r>
              <a:rPr lang="ar-DZ" sz="2000" dirty="0">
                <a:latin typeface="Calibri" panose="020F0502020204030204" pitchFamily="34" charset="0"/>
                <a:cs typeface="Calibri" panose="020F0502020204030204" pitchFamily="34" charset="0"/>
              </a:rPr>
              <a:t>دراسة مصادر تمويل الشركات أو المؤسسات من الأهمية بمكان. وتقسم مصادر التمويل في حقيقة الأمر إلى مصادر تمويل داخلية ومصادر تمويل خارجية. ما يهمنا في هذا الفصل هو مصادر التمويل الخارجية والتي تقسم بدورها إلى مصادر تمويل طويلة الأجل، ومصادر تمويل قصيرة الأجل. أما مصدر التمويل طويلة الأجل فلها أهميتها البالغة لما يتعلق الأمر بالاستثمارات وزيادة رأس المال. فالاستثمار عادة مايتطلب رؤوس أموال في الأجل الطويل، من إصدار للأسهم، أوتحصيل للقروض، أو القيام بالاستئجار التمويلي. فبخصوص الأسهم فهي</a:t>
            </a:r>
            <a:r>
              <a:rPr lang="en-US" sz="2000" dirty="0">
                <a:latin typeface="Calibri" panose="020F0502020204030204" pitchFamily="34" charset="0"/>
                <a:cs typeface="Calibri" panose="020F0502020204030204" pitchFamily="34" charset="0"/>
              </a:rPr>
              <a:t> </a:t>
            </a:r>
            <a:r>
              <a:rPr lang="ar-DZ" sz="2000" dirty="0">
                <a:latin typeface="Calibri" panose="020F0502020204030204" pitchFamily="34" charset="0"/>
                <a:cs typeface="Calibri" panose="020F0502020204030204" pitchFamily="34" charset="0"/>
              </a:rPr>
              <a:t> أنواع  وأهمها الأسهم العادية يضاف إليها الأسهم الممتازة والتي تشكل بدوها عدة أنواع. أما القروض فمنها ما يمنح في شكل قروض مباشرة من البنوك وغيرها، ومنها ما يمنح في شكل سندات تصدر عن سوق الأوراق المالية. أما الاستئجار التمويلي فيعتبر من المصادر التمويلية البديلة في مجال الاستثمار ولها فوائدها ويؤخذ به عند حالات اتخاذ القرارات التمويلية.</a:t>
            </a:r>
          </a:p>
          <a:p>
            <a:pPr marL="174625" lvl="0" indent="0" algn="just">
              <a:buNone/>
            </a:pPr>
            <a:r>
              <a:rPr lang="ar-DZ" sz="2000" dirty="0">
                <a:latin typeface="Calibri" panose="020F0502020204030204" pitchFamily="34" charset="0"/>
                <a:cs typeface="Calibri" panose="020F0502020204030204" pitchFamily="34" charset="0"/>
              </a:rPr>
              <a:t>أما بخصوص مصادر التمويل قصيرة الأجل فتنقسم إلى عدة أنواع نوجزها في نوعين أساسيين هما : الائتمان التجاري ، والائتمان المصرفي.</a:t>
            </a:r>
          </a:p>
          <a:p>
            <a:pPr marL="174625" lvl="0" indent="0" algn="just">
              <a:buNone/>
            </a:pPr>
            <a:endParaRPr lang="ar-SA" sz="2000" dirty="0"/>
          </a:p>
        </p:txBody>
      </p:sp>
      <p:sp>
        <p:nvSpPr>
          <p:cNvPr id="4" name="Date Placeholder 3"/>
          <p:cNvSpPr>
            <a:spLocks noGrp="1"/>
          </p:cNvSpPr>
          <p:nvPr>
            <p:ph type="dt" sz="half" idx="14"/>
          </p:nvPr>
        </p:nvSpPr>
        <p:spPr>
          <a:xfrm>
            <a:off x="430131" y="6152582"/>
            <a:ext cx="2016224" cy="432048"/>
          </a:xfrm>
        </p:spPr>
        <p:txBody>
          <a:bodyPr/>
          <a:lstStyle/>
          <a:p>
            <a:pPr algn="l" rtl="0"/>
            <a:fld id="{795CD20A-07DC-436B-AFB6-187DDCD855D6}"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4</a:t>
            </a:fld>
            <a:endParaRPr lang="ar-SA"/>
          </a:p>
        </p:txBody>
      </p:sp>
      <p:sp>
        <p:nvSpPr>
          <p:cNvPr id="6" name="Footer Placeholder 5"/>
          <p:cNvSpPr>
            <a:spLocks noGrp="1"/>
          </p:cNvSpPr>
          <p:nvPr>
            <p:ph type="ftr" sz="quarter" idx="16"/>
          </p:nvPr>
        </p:nvSpPr>
        <p:spPr>
          <a:xfrm>
            <a:off x="2216816" y="616451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759809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b="1" dirty="0">
                <a:latin typeface="Calibri" panose="020F0502020204030204" pitchFamily="34" charset="0"/>
                <a:cs typeface="Calibri" panose="020F0502020204030204" pitchFamily="34" charset="0"/>
              </a:rPr>
              <a:t>1-1 الاستئجار التمويلي والتشغيلي</a:t>
            </a:r>
          </a:p>
          <a:p>
            <a:pPr marL="87313" lvl="0" indent="0">
              <a:buNone/>
            </a:pPr>
            <a:r>
              <a:rPr lang="ar-DZ" sz="2000" b="1" dirty="0">
                <a:latin typeface="Calibri" panose="020F0502020204030204" pitchFamily="34" charset="0"/>
                <a:cs typeface="Calibri" panose="020F0502020204030204" pitchFamily="34" charset="0"/>
              </a:rPr>
              <a:t>1-1-1 </a:t>
            </a: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الاستئجار التمويلي </a:t>
            </a:r>
            <a:endParaRPr lang="ar-DZ" sz="2000" b="1" dirty="0">
              <a:latin typeface="Calibri" panose="020F0502020204030204" pitchFamily="34" charset="0"/>
              <a:cs typeface="Calibri" panose="020F0502020204030204" pitchFamily="34" charset="0"/>
            </a:endParaRPr>
          </a:p>
          <a:p>
            <a:pPr marL="87313" lvl="0" indent="0" algn="just">
              <a:buNone/>
            </a:pPr>
            <a:r>
              <a:rPr lang="ar-DZ" sz="2000" dirty="0">
                <a:latin typeface="Calibri" panose="020F0502020204030204" pitchFamily="34" charset="0"/>
                <a:cs typeface="Calibri" panose="020F0502020204030204" pitchFamily="34" charset="0"/>
              </a:rPr>
              <a:t>يمثل هذا النوع من الاستئجار عقدا بين المستأجر والمؤجر، يلتزم المستأجر بموجب هذا العقد بدفع أقساط مالية للمؤجر نظير استخدامه للأصل (يكون الأصل هنا في شكل آلات وعتاد مادي). مجموع هذه الأقساط المالية يغطي قيمة الأصل بالإضافة إلى تحقيق عائد مناسب للمؤجر. فالشركة بدلا من أن تقوم بتمويل الأصل المادي عن طريق القروض، فإنها تلجأ إلى هذه الوسيلة لما فيها من مزايا خاصة ما يتعلق بالاستئجار التشغيلي ، </a:t>
            </a:r>
          </a:p>
          <a:p>
            <a:pPr marL="87313" lvl="0" indent="0" algn="just">
              <a:buNone/>
            </a:pPr>
            <a:r>
              <a:rPr lang="ar-DZ" sz="2000" b="1" dirty="0">
                <a:latin typeface="Calibri" panose="020F0502020204030204" pitchFamily="34" charset="0"/>
                <a:cs typeface="Calibri" panose="020F0502020204030204" pitchFamily="34" charset="0"/>
              </a:rPr>
              <a:t>ومن أهم خصائص الاستئجار التمويلي مايلي</a:t>
            </a:r>
            <a:r>
              <a:rPr lang="ar-DZ" sz="2000" dirty="0">
                <a:latin typeface="Calibri" panose="020F0502020204030204" pitchFamily="34" charset="0"/>
                <a:cs typeface="Calibri" panose="020F0502020204030204" pitchFamily="34" charset="0"/>
              </a:rPr>
              <a:t>: </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لا يمكن إلغاؤه، وإذا أراد المستأجر ذلك، فعليه أن يدفع ما تبقى من قيمة العقد دفعة واحدة.وإذا تخلف المستأجر عن فعل ذلك من شأنه أن يتعرض إلى حالة الإفلاس.</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يتحمل المستأجر صيانة الأصل، وكذلك نفقات التأمين والضرائب.</a:t>
            </a:r>
          </a:p>
          <a:p>
            <a:pPr marL="430213" lvl="0"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قد يمنح المستأجر خيار تجديد العقد لفترة إضافية بإيجار منخفض أو شراء الأصل.</a:t>
            </a:r>
          </a:p>
          <a:p>
            <a:pPr marL="87313" lvl="0" indent="0" algn="just">
              <a:buNone/>
            </a:pPr>
            <a:endParaRPr lang="ar-DZ" sz="2000" dirty="0">
              <a:latin typeface="Calibri" panose="020F0502020204030204" pitchFamily="34" charset="0"/>
              <a:cs typeface="Calibri" panose="020F0502020204030204" pitchFamily="34" charset="0"/>
            </a:endParaRPr>
          </a:p>
          <a:p>
            <a:pPr marL="87313" lvl="0" indent="0" algn="just">
              <a:buNone/>
            </a:pPr>
            <a:endParaRPr lang="ar-SA" dirty="0"/>
          </a:p>
        </p:txBody>
      </p:sp>
      <p:sp>
        <p:nvSpPr>
          <p:cNvPr id="4" name="Date Placeholder 3"/>
          <p:cNvSpPr>
            <a:spLocks noGrp="1"/>
          </p:cNvSpPr>
          <p:nvPr>
            <p:ph type="dt" sz="half" idx="14"/>
          </p:nvPr>
        </p:nvSpPr>
        <p:spPr>
          <a:xfrm>
            <a:off x="405384" y="5912386"/>
            <a:ext cx="2016224" cy="432048"/>
          </a:xfrm>
        </p:spPr>
        <p:txBody>
          <a:bodyPr/>
          <a:lstStyle/>
          <a:p>
            <a:pPr algn="l" rtl="0"/>
            <a:fld id="{646D7EB7-220D-494D-8043-95A0A0F42AB9}"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5</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792040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16198"/>
          </a:xfrm>
        </p:spPr>
        <p:style>
          <a:lnRef idx="2">
            <a:schemeClr val="dk1"/>
          </a:lnRef>
          <a:fillRef idx="1">
            <a:schemeClr val="lt1"/>
          </a:fillRef>
          <a:effectRef idx="0">
            <a:schemeClr val="dk1"/>
          </a:effectRef>
          <a:fontRef idx="minor">
            <a:schemeClr val="dk1"/>
          </a:fontRef>
        </p:style>
        <p:txBody>
          <a:bodyPr>
            <a:noAutofit/>
          </a:bodyPr>
          <a:lstStyle/>
          <a:p>
            <a:pPr marL="87313" lvl="0" indent="0" algn="just">
              <a:buNone/>
            </a:pPr>
            <a:r>
              <a:rPr lang="ar-DZ" sz="2000" b="1" dirty="0">
                <a:latin typeface="Calibri" panose="020F0502020204030204" pitchFamily="34" charset="0"/>
                <a:cs typeface="Calibri" panose="020F0502020204030204" pitchFamily="34" charset="0"/>
              </a:rPr>
              <a:t>1-1-1 الاستئجار التمويلي (تابع ) </a:t>
            </a:r>
          </a:p>
          <a:p>
            <a:pPr marL="87313" lvl="0" indent="0" algn="just">
              <a:buNone/>
            </a:pPr>
            <a:r>
              <a:rPr lang="ar-DZ" sz="2000" dirty="0">
                <a:latin typeface="Calibri" panose="020F0502020204030204" pitchFamily="34" charset="0"/>
                <a:cs typeface="Calibri" panose="020F0502020204030204" pitchFamily="34" charset="0"/>
              </a:rPr>
              <a:t>ويدخل ضمن الاستئجار التمويلي كل من الاستئجار عن طريق البيع وإعادة الاستئجار، وكذلك الاستئجار المباشر.</a:t>
            </a:r>
          </a:p>
          <a:p>
            <a:pPr marL="87313" lvl="0" indent="0" algn="just">
              <a:buNone/>
            </a:pPr>
            <a:r>
              <a:rPr lang="ar-DZ" sz="2000" dirty="0">
                <a:latin typeface="Calibri" panose="020F0502020204030204" pitchFamily="34" charset="0"/>
                <a:cs typeface="Calibri" panose="020F0502020204030204" pitchFamily="34" charset="0"/>
              </a:rPr>
              <a:t> أما حالة البيع وإعادة الاستئجار فمعناه أن تقوم شركة ما ببيع أصلا من أصولها المادية بسعر سوقي عادل لشركة أخرى، ثم تقوم باستئجار ذات الأصل من الشركة المشترية ذاتها، الغرض من العملية هو توفير سيولة كافية للشركة صاحبة العملية لأجل تمويل استماراتها وتسديد ديونها. </a:t>
            </a:r>
          </a:p>
          <a:p>
            <a:pPr marL="87313"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أما الاستئجار المباشر فيسمح للشركة بالحصول على أصل لا تملكه. وطبقا لهذا النوع، تقوم الشركة بتحديد الأصل الذي تود شراءه، وتتفق مع المالك لهذا الأصل على السعر وتاريخ التسليم، ثم تقوم الشركة بالاتفاق مع مؤسسة تمويلية تتولى شراء الأصل من المالك الأصلي له في حين تقوم الشركة بتوقيع عقد استئجار مع </a:t>
            </a:r>
            <a:r>
              <a:rPr kumimoji="0" lang="ar-DZ" sz="2000" b="0" i="0" u="none" strike="noStrike" kern="1200" cap="none" spc="0" normalizeH="0" baseline="0" noProof="0">
                <a:ln>
                  <a:noFill/>
                </a:ln>
                <a:solidFill>
                  <a:prstClr val="black"/>
                </a:solidFill>
                <a:effectLst/>
                <a:uLnTx/>
                <a:uFillTx/>
                <a:latin typeface="Calibri" panose="020F0502020204030204" pitchFamily="34" charset="0"/>
                <a:ea typeface="+mn-ea"/>
                <a:cs typeface="Calibri" panose="020F0502020204030204" pitchFamily="34" charset="0"/>
              </a:rPr>
              <a:t>المؤسسة الممولة</a:t>
            </a:r>
            <a:r>
              <a:rPr kumimoji="0" lang="ar-DZ"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ووفقا لهذا العقد ينبغي على الشركة المستأجرة دفع كامل قيمة الأصل مضافا إليه عائد مناسب للمؤجر (الجهة الممولة)، ويتحمل المستأجر كافة النفقات من تأمينات وصيانة وضرائب. </a:t>
            </a:r>
          </a:p>
          <a:p>
            <a:pPr marL="87313" lvl="0" indent="0">
              <a:buNone/>
            </a:pPr>
            <a:endParaRPr lang="ar-SA" dirty="0"/>
          </a:p>
        </p:txBody>
      </p:sp>
      <p:sp>
        <p:nvSpPr>
          <p:cNvPr id="4" name="Date Placeholder 3"/>
          <p:cNvSpPr>
            <a:spLocks noGrp="1"/>
          </p:cNvSpPr>
          <p:nvPr>
            <p:ph type="dt" sz="half" idx="14"/>
          </p:nvPr>
        </p:nvSpPr>
        <p:spPr>
          <a:xfrm>
            <a:off x="408653" y="5964809"/>
            <a:ext cx="2016224" cy="432048"/>
          </a:xfrm>
        </p:spPr>
        <p:txBody>
          <a:bodyPr/>
          <a:lstStyle/>
          <a:p>
            <a:pPr algn="l" rtl="0"/>
            <a:fld id="{34E1A2D2-D3E6-4A2E-8B3A-0EB40A2948BF}"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6</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282744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sz="2000" b="1" dirty="0">
                <a:latin typeface="Calibri" panose="020F0502020204030204" pitchFamily="34" charset="0"/>
                <a:cs typeface="Calibri" panose="020F0502020204030204" pitchFamily="34" charset="0"/>
              </a:rPr>
              <a:t>1-1-2 الاستئجار التشغيلي</a:t>
            </a:r>
          </a:p>
          <a:p>
            <a:pPr marL="87313" lvl="0" indent="0" algn="just">
              <a:buNone/>
            </a:pPr>
            <a:r>
              <a:rPr lang="ar-DZ" sz="2000" dirty="0">
                <a:latin typeface="Calibri" panose="020F0502020204030204" pitchFamily="34" charset="0"/>
                <a:cs typeface="Calibri" panose="020F0502020204030204" pitchFamily="34" charset="0"/>
              </a:rPr>
              <a:t>يطلق على هذا النوع من الاستئجار أحيانا بعقد استئجار الخدمات، لأنه يرتبط أساسا بلستئجار التجهيزات والخدمات مثل السيارات والآلات الحاسبة الآلية وغيرها. ووفقا لهذا النوع من الاستئجار يقدم المؤجر الخدمة المطلوبة بما في ذلك تكاليف الصيانة الدورية والتأمين والضرائب مقابل دفعات سنوية يدفعها المستأجر للمؤجر نظير الانتفاع بخدمة الأصل. ومن خصائص الاستئجار التشغيلي مايلي:</a:t>
            </a:r>
          </a:p>
          <a:p>
            <a:pPr marL="430213"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أن مدة عقد الاستئجار أقل من العمر الاقتصادي للأصل، وهذا يمنح المؤجر فرصة تأجير الأصل مرة أخرى لمستأجر آخر، أو بيعه ليتمكن من تغطية نفقات الأصل وتحقيق عائد مناسب.</a:t>
            </a:r>
          </a:p>
          <a:p>
            <a:pPr marL="430213" indent="-342900" algn="just">
              <a:buFont typeface="Wingdings" panose="05000000000000000000" pitchFamily="2" charset="2"/>
              <a:buChar char="v"/>
            </a:pPr>
            <a:r>
              <a:rPr lang="ar-DZ" sz="2000" dirty="0">
                <a:latin typeface="Calibri" panose="020F0502020204030204" pitchFamily="34" charset="0"/>
                <a:cs typeface="Calibri" panose="020F0502020204030204" pitchFamily="34" charset="0"/>
              </a:rPr>
              <a:t> قد يتضمن العقد منح المستأجر حق إلغاء العقد قبل المدة المتفق عليه مع تحمل بعض الغرامات يقوم بتسديدها، وأن يتم هذا الأمر في ظل الإنذار المبكر للمؤجر. فهذه الخاصية تساعد المستأجر على استخدام أصل آخر أكثر كفاءة مقارنة بالأصل الأول. </a:t>
            </a:r>
            <a:endParaRPr lang="ar-SA" sz="20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4"/>
          </p:nvPr>
        </p:nvSpPr>
        <p:spPr>
          <a:xfrm>
            <a:off x="405384" y="5912386"/>
            <a:ext cx="2016224" cy="432048"/>
          </a:xfrm>
        </p:spPr>
        <p:txBody>
          <a:bodyPr/>
          <a:lstStyle/>
          <a:p>
            <a:pPr algn="l" rtl="0"/>
            <a:fld id="{AD419E5C-890C-4511-BE5A-9E69B2E2B643}"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7</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365932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7"/>
            <a:ext cx="7467600" cy="4949627"/>
          </a:xfrm>
        </p:spPr>
        <p:style>
          <a:lnRef idx="2">
            <a:schemeClr val="dk1"/>
          </a:lnRef>
          <a:fillRef idx="1">
            <a:schemeClr val="lt1"/>
          </a:fillRef>
          <a:effectRef idx="0">
            <a:schemeClr val="dk1"/>
          </a:effectRef>
          <a:fontRef idx="minor">
            <a:schemeClr val="dk1"/>
          </a:fontRef>
        </p:style>
        <p:txBody>
          <a:bodyPr>
            <a:noAutofit/>
          </a:bodyPr>
          <a:lstStyle/>
          <a:p>
            <a:pPr marL="87313" lvl="0" indent="0">
              <a:buNone/>
            </a:pPr>
            <a:r>
              <a:rPr lang="ar-DZ" sz="2000" b="1" dirty="0">
                <a:latin typeface="Calibri" panose="020F0502020204030204" pitchFamily="34" charset="0"/>
                <a:cs typeface="Calibri" panose="020F0502020204030204" pitchFamily="34" charset="0"/>
              </a:rPr>
              <a:t>1-1-3 مزايا وعيوب الاستئجار</a:t>
            </a:r>
          </a:p>
          <a:p>
            <a:pPr marL="87313" lvl="0" indent="0">
              <a:buNone/>
            </a:pPr>
            <a:r>
              <a:rPr lang="ar-DZ" sz="2000" dirty="0">
                <a:latin typeface="Calibri" panose="020F0502020204030204" pitchFamily="34" charset="0"/>
                <a:cs typeface="Calibri" panose="020F0502020204030204" pitchFamily="34" charset="0"/>
              </a:rPr>
              <a:t>عموما، فإن الاستئجار كمصدر للتمويل له مزايا  كما له عيوب، من هذه المزايا:</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 يتميز التمويل بطريق الاستئجار عموما بقدر من المرونة، بحيث يمكن تبديل الأصل في حالة استئجار الخدمة أو تبديل المكان في حالة العقار.</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 يمنح الاستئجار الشركة وفرا ضريبيا ، حيث أن دفعات الإيجار تخصم من الأرباح قبل الضرائب وبالتالي فهي تخفف العبء الضريبي.</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في حالة إفلاس المستأجر فإن التزام المستأجر يكون أقل مقارنة بالمقترض.</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 يمكن استخدام الأموال المتاحة بطريق الاستئجار في تمويل رأس المال العامل.</a:t>
            </a:r>
          </a:p>
          <a:p>
            <a:pPr marL="87313" lvl="0" indent="0" algn="just">
              <a:buNone/>
            </a:pPr>
            <a:r>
              <a:rPr lang="ar-DZ" sz="2000" dirty="0">
                <a:latin typeface="Calibri" panose="020F0502020204030204" pitchFamily="34" charset="0"/>
                <a:cs typeface="Calibri" panose="020F0502020204030204" pitchFamily="34" charset="0"/>
              </a:rPr>
              <a:t>أما العيوب فتتلخص في مايلي،</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 الاستئجار لا يكون إلا لفترة محدودة، وفي حالة التمكن من التمديد فلا يكون هذا بمعزل عن زيادة قيمة قسط الايجار.</a:t>
            </a:r>
          </a:p>
          <a:p>
            <a:pPr marL="430213" lvl="0" indent="-342900" algn="just">
              <a:buFont typeface="Wingdings" panose="05000000000000000000" pitchFamily="2" charset="2"/>
              <a:buChar char="q"/>
            </a:pPr>
            <a:r>
              <a:rPr lang="ar-DZ" sz="2000" dirty="0">
                <a:latin typeface="Calibri" panose="020F0502020204030204" pitchFamily="34" charset="0"/>
                <a:cs typeface="Calibri" panose="020F0502020204030204" pitchFamily="34" charset="0"/>
              </a:rPr>
              <a:t> تكلفة الفوائد على بعض عقود الاستئجار أكبر من تكلفة الاقتراض المباشر.</a:t>
            </a:r>
          </a:p>
          <a:p>
            <a:pPr marL="87313" lvl="0" indent="0" algn="just">
              <a:buNone/>
            </a:pPr>
            <a:endParaRPr lang="ar-SA" dirty="0"/>
          </a:p>
        </p:txBody>
      </p:sp>
      <p:sp>
        <p:nvSpPr>
          <p:cNvPr id="4" name="Date Placeholder 3"/>
          <p:cNvSpPr>
            <a:spLocks noGrp="1"/>
          </p:cNvSpPr>
          <p:nvPr>
            <p:ph type="dt" sz="half" idx="14"/>
          </p:nvPr>
        </p:nvSpPr>
        <p:spPr>
          <a:xfrm>
            <a:off x="405384" y="6223126"/>
            <a:ext cx="2016224" cy="432048"/>
          </a:xfrm>
        </p:spPr>
        <p:txBody>
          <a:bodyPr/>
          <a:lstStyle/>
          <a:p>
            <a:pPr algn="l" rtl="0"/>
            <a:fld id="{959FC3E6-9F99-48B9-9328-D72EA72DDBB8}"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8</a:t>
            </a:fld>
            <a:endParaRPr lang="ar-SA"/>
          </a:p>
        </p:txBody>
      </p:sp>
      <p:sp>
        <p:nvSpPr>
          <p:cNvPr id="6" name="Footer Placeholder 5"/>
          <p:cNvSpPr>
            <a:spLocks noGrp="1"/>
          </p:cNvSpPr>
          <p:nvPr>
            <p:ph type="ftr" sz="quarter" idx="16"/>
          </p:nvPr>
        </p:nvSpPr>
        <p:spPr>
          <a:xfrm>
            <a:off x="2303007" y="6245815"/>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213867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الثامن</a:t>
            </a:r>
            <a:br>
              <a:rPr lang="ar-SA" sz="2800" b="1" dirty="0">
                <a:solidFill>
                  <a:schemeClr val="tx1"/>
                </a:solidFill>
              </a:rPr>
            </a:br>
            <a:r>
              <a:rPr lang="ar-SA" sz="2800" b="1" dirty="0">
                <a:solidFill>
                  <a:schemeClr val="tx1"/>
                </a:solidFill>
              </a:rPr>
              <a:t>الدورات الأساسية في المؤسسة : دورة التمويل</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296188"/>
            <a:ext cx="7467600" cy="4698466"/>
          </a:xfrm>
        </p:spPr>
        <p:style>
          <a:lnRef idx="2">
            <a:schemeClr val="dk1"/>
          </a:lnRef>
          <a:fillRef idx="1">
            <a:schemeClr val="lt1"/>
          </a:fillRef>
          <a:effectRef idx="0">
            <a:schemeClr val="dk1"/>
          </a:effectRef>
          <a:fontRef idx="minor">
            <a:schemeClr val="dk1"/>
          </a:fontRef>
        </p:style>
        <p:txBody>
          <a:bodyPr>
            <a:noAutofit/>
          </a:bodyPr>
          <a:lstStyle/>
          <a:p>
            <a:pPr marL="0" lvl="0" indent="0">
              <a:buNone/>
            </a:pPr>
            <a:r>
              <a:rPr lang="ar-DZ" b="1" dirty="0">
                <a:latin typeface="Calibri" panose="020F0502020204030204" pitchFamily="34" charset="0"/>
                <a:cs typeface="Calibri" panose="020F0502020204030204" pitchFamily="34" charset="0"/>
              </a:rPr>
              <a:t>1-2 القروض المصرفية متوسطة وطويلة الأجل</a:t>
            </a:r>
          </a:p>
          <a:p>
            <a:pPr marL="0" lvl="0" indent="0" algn="just">
              <a:buNone/>
            </a:pPr>
            <a:r>
              <a:rPr lang="ar-DZ" sz="2000" b="1" dirty="0">
                <a:latin typeface="Calibri" panose="020F0502020204030204" pitchFamily="34" charset="0"/>
                <a:cs typeface="Calibri" panose="020F0502020204030204" pitchFamily="34" charset="0"/>
              </a:rPr>
              <a:t>1-2-1 القروض المباشرة</a:t>
            </a:r>
          </a:p>
          <a:p>
            <a:pPr marL="0" lvl="0" indent="0" algn="just">
              <a:buNone/>
            </a:pPr>
            <a:r>
              <a:rPr lang="ar-DZ" sz="2000" dirty="0">
                <a:latin typeface="Calibri" panose="020F0502020204030204" pitchFamily="34" charset="0"/>
                <a:cs typeface="Calibri" panose="020F0502020204030204" pitchFamily="34" charset="0"/>
              </a:rPr>
              <a:t>تحصل الشركات على هذه القروض من المؤسسات المالية كالبنوك وشركات التأمين وصناديق الاستثمار. وتستحق هذه القروض في مدة قد تصل إلى عشرين عاما. وعادة ما يتم الاتفاق بين حول شروط القرض بين الشركة والمؤسسة المالية المانحة للقرض. وتتضمن الاتفاقية فترة الاستحقاق، ومعدل الفائدة، وكيفية تسديد القرض. وفيما يتعلق بمعدل الفائدة فقد يكونا ثابتا أو متغيرا حسب ظروف العرض والطلب. أما عن كيفية تسديد القرض فقد يسدد دفعة واحدة في نهاية فترة الاستحقاق أو يتم ذلك في فترات وتواريخ محددة في ظل أقساط متساوية مضافا إليها الفوائد.</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kumimoji="0" lang="ar-DZ"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1-2-2 سندات الدين </a:t>
            </a:r>
          </a:p>
          <a:p>
            <a:pPr marL="0" marR="0" lvl="0" indent="0" algn="just" defTabSz="914400" rtl="1" eaLnBrk="1" fontAlgn="auto" latinLnBrk="0" hangingPunct="1">
              <a:lnSpc>
                <a:spcPct val="100000"/>
              </a:lnSpc>
              <a:spcBef>
                <a:spcPts val="600"/>
              </a:spcBef>
              <a:spcAft>
                <a:spcPts val="0"/>
              </a:spcAft>
              <a:buClr>
                <a:srgbClr val="FE8637"/>
              </a:buClr>
              <a:buSzPct val="70000"/>
              <a:buFont typeface="Wingdings"/>
              <a:buNone/>
              <a:tabLst/>
              <a:defRPr/>
            </a:pPr>
            <a:r>
              <a:rPr lang="ar-DZ" sz="2000" dirty="0">
                <a:solidFill>
                  <a:prstClr val="black"/>
                </a:solidFill>
                <a:latin typeface="Calibri" panose="020F0502020204030204" pitchFamily="34" charset="0"/>
                <a:cs typeface="Calibri" panose="020F0502020204030204" pitchFamily="34" charset="0"/>
              </a:rPr>
              <a:t>السند عبارة عن شهادة دين يتعهد بموجبها المصدر لها دفع قيمة القرض كاملة عند الاستحقاق لحامل السند بالإضافة إلى منحه فائدة دورية تدفع سنويا أونصف سنويا. تتراوح فترة السند في الأجل المتوسط بين 5 إلى 10 سنوات، وفي الأجل الطويل أكثر من عشر سنوات.</a:t>
            </a:r>
            <a:endParaRPr kumimoji="0" lang="ar-DZ" sz="20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lvl="0" indent="0" algn="just">
              <a:buNone/>
            </a:pPr>
            <a:endParaRPr lang="ar-DZ" sz="2000" dirty="0">
              <a:latin typeface="Calibri" panose="020F0502020204030204" pitchFamily="34" charset="0"/>
              <a:cs typeface="Calibri" panose="020F0502020204030204" pitchFamily="34" charset="0"/>
            </a:endParaRPr>
          </a:p>
          <a:p>
            <a:pPr marL="0" lvl="0" indent="0">
              <a:buNone/>
            </a:pPr>
            <a:endParaRPr lang="ar-SA" dirty="0"/>
          </a:p>
        </p:txBody>
      </p:sp>
      <p:sp>
        <p:nvSpPr>
          <p:cNvPr id="4" name="Date Placeholder 3"/>
          <p:cNvSpPr>
            <a:spLocks noGrp="1"/>
          </p:cNvSpPr>
          <p:nvPr>
            <p:ph type="dt" sz="half" idx="14"/>
          </p:nvPr>
        </p:nvSpPr>
        <p:spPr>
          <a:xfrm>
            <a:off x="405384" y="5912386"/>
            <a:ext cx="2016224" cy="432048"/>
          </a:xfrm>
        </p:spPr>
        <p:txBody>
          <a:bodyPr/>
          <a:lstStyle/>
          <a:p>
            <a:pPr algn="l" rtl="0"/>
            <a:fld id="{6202FFB3-A132-4D80-BCFF-61FBAE23460C}"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9</a:t>
            </a:fld>
            <a:endParaRPr lang="ar-SA"/>
          </a:p>
        </p:txBody>
      </p:sp>
      <p:sp>
        <p:nvSpPr>
          <p:cNvPr id="6" name="Footer Placeholder 5"/>
          <p:cNvSpPr>
            <a:spLocks noGrp="1"/>
          </p:cNvSpPr>
          <p:nvPr>
            <p:ph type="ftr" sz="quarter" idx="16"/>
          </p:nvPr>
        </p:nvSpPr>
        <p:spPr>
          <a:xfrm>
            <a:off x="2273746" y="5964809"/>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0067122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26651</TotalTime>
  <Words>5880</Words>
  <Application>Microsoft Office PowerPoint</Application>
  <PresentationFormat>Affichage à l'écran (4:3)</PresentationFormat>
  <Paragraphs>542</Paragraphs>
  <Slides>38</Slides>
  <Notes>38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38</vt:i4>
      </vt:variant>
    </vt:vector>
  </HeadingPairs>
  <TitlesOfParts>
    <vt:vector size="44" baseType="lpstr">
      <vt:lpstr>Calibri</vt:lpstr>
      <vt:lpstr>Cambria Math</vt:lpstr>
      <vt:lpstr>Century Schoolbook</vt:lpstr>
      <vt:lpstr>Wingdings</vt:lpstr>
      <vt:lpstr>Wingdings 2</vt:lpstr>
      <vt:lpstr>Oriel</vt:lpstr>
      <vt:lpstr>مالــــــــــــية المؤسسة</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الفصـــــــل الثامن الدورات الأساسية في المؤسسة : دورة التمويل</vt:lpstr>
      <vt:lpstr> الفصـــــــل الثامن الدورات الأساسية في المؤسسة : دورة التمويل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مالــــــــــــية المؤسسة</dc:title>
  <dc:creator>AVAS</dc:creator>
  <cp:lastModifiedBy>Abdeldjelil BOUDAH</cp:lastModifiedBy>
  <cp:revision>306</cp:revision>
  <dcterms:created xsi:type="dcterms:W3CDTF">2015-11-01T07:31:46Z</dcterms:created>
  <dcterms:modified xsi:type="dcterms:W3CDTF">2025-04-13T05:56:23Z</dcterms:modified>
</cp:coreProperties>
</file>