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L="0" marR="0" indent="0" algn="ctr">
              <a:buNone/>
            </a:pPr>
            <a:endParaRPr lang="en-US" sz="4000" b="1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buNone/>
            </a:pPr>
            <a:endParaRPr lang="en-US" sz="4000" b="1" kern="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ctr">
              <a:buNone/>
            </a:pPr>
            <a:r>
              <a:rPr lang="en-US" sz="40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Lecture V</a:t>
            </a:r>
          </a:p>
          <a:p>
            <a:pPr marL="0" marR="0" indent="0" algn="ctr">
              <a:buNone/>
            </a:pPr>
            <a:br>
              <a:rPr lang="en-US" sz="40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American Civil War: Part II</a:t>
            </a:r>
            <a:br>
              <a:rPr lang="en-US" sz="2800" b="1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2800" kern="100" dirty="0"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39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85000" lnSpcReduction="10000"/>
          </a:bodyPr>
          <a:lstStyle/>
          <a:p>
            <a:pPr marR="0" algn="l">
              <a:lnSpc>
                <a:spcPct val="20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Confederacy mounted a broad strategic counteroffensive in the autumn of 1862.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Lee invaded Maryland in September. </a:t>
            </a:r>
          </a:p>
          <a:p>
            <a:pPr lvl="2">
              <a:lnSpc>
                <a:spcPct val="20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He hoped to achieve a range of goals: to hold the military initiative, to provision his army in the North, to help Democrats in the impending election, and to impress the Europeans. </a:t>
            </a:r>
          </a:p>
          <a:p>
            <a:pPr lvl="2">
              <a:lnSpc>
                <a:spcPct val="20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campaign crested in Lee’s defeat at the battle of Antietam on September 17, 1862, the bloodiest day in U.S. history (23.000) .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15454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20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Braxton Bragg invaded Kentucky in September and, on October 8, fought what proved to be a tactical stalemate at Perryville.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He hoped Kentucky would rally to the Confederacy.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Confederates retreated after the battle of Perryville. 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2563651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85000" lnSpcReduction="10000"/>
          </a:bodyPr>
          <a:lstStyle/>
          <a:p>
            <a:pPr marR="0" algn="l"/>
            <a:r>
              <a:rPr lang="en-US" sz="3600" b="1" i="0" u="none" strike="noStrike" baseline="0" dirty="0">
                <a:solidFill>
                  <a:srgbClr val="000000"/>
                </a:solidFill>
              </a:rPr>
              <a:t>C. Were the autumn campaigns a turning point?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military effects slightly favored the United States—the Confederates retreated. But the United States failed to exploit its successes.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Antietam assisted U.S. diplomatic efforts. Lee’s failure convinced the British to back away from supporting the Confederacy.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3.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Lincoln used Antietam as a springboard to issue his preliminary proclamation of emancipation on September 22, 1862. Now the United States was officially opposed to slavery.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305575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20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United States suffered a grim season of fighting in the winter of 1862 and the spring of 1863. </a:t>
            </a:r>
          </a:p>
          <a:p>
            <a:pPr lvl="1">
              <a:lnSpc>
                <a:spcPct val="20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western theater yielded a mixed verdict. </a:t>
            </a:r>
          </a:p>
          <a:p>
            <a:pPr lvl="2">
              <a:lnSpc>
                <a:spcPct val="20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battle of Stones River (in Murfreesboro), December 31, 1862–January 2, 1863, brought stalemate in Tennessee. </a:t>
            </a:r>
          </a:p>
          <a:p>
            <a:pPr lvl="2">
              <a:lnSpc>
                <a:spcPct val="20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U. S. Grant’s initial movements against Vicksburg, Mississippi ended in failure.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44640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92500" lnSpcReduction="1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Lee won two major victories in the eastern theater.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battle of Fredericksburg, Virginia in December 1862 presented Lincoln with a c</a:t>
            </a:r>
            <a:r>
              <a:rPr lang="en-US" sz="2600" b="0" i="0" u="none" strike="noStrike" baseline="0" dirty="0">
                <a:solidFill>
                  <a:schemeClr val="tx1"/>
                </a:solidFill>
              </a:rPr>
              <a:t>risis. (</a:t>
            </a:r>
            <a:r>
              <a:rPr lang="en-US" sz="2100" u="none" strike="noStrike" baseline="0" dirty="0">
                <a:solidFill>
                  <a:schemeClr val="tx1"/>
                </a:solidFill>
              </a:rPr>
              <a:t>13k</a:t>
            </a:r>
            <a:r>
              <a:rPr lang="en-US" sz="2100" b="0" i="0" dirty="0">
                <a:solidFill>
                  <a:schemeClr val="tx1"/>
                </a:solidFill>
                <a:effectLst/>
              </a:rPr>
              <a:t> Union -5.5k Confederacy)</a:t>
            </a:r>
            <a:endParaRPr lang="en-US" sz="2100" b="0" i="0" u="none" strike="noStrike" baseline="0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The battle of Chancellorsville, Virginia in May 1863 aggravated drooping Union morale. </a:t>
            </a:r>
            <a:r>
              <a:rPr lang="en-US" sz="2400" b="0" i="0" u="none" strike="noStrike" baseline="0" dirty="0">
                <a:solidFill>
                  <a:schemeClr val="tx1"/>
                </a:solidFill>
              </a:rPr>
              <a:t>(</a:t>
            </a:r>
            <a:r>
              <a:rPr lang="en-US" sz="2100" b="0" i="0" dirty="0">
                <a:solidFill>
                  <a:schemeClr val="tx1"/>
                </a:solidFill>
                <a:effectLst/>
              </a:rPr>
              <a:t>24k Union 13k Confederacy)</a:t>
            </a:r>
            <a:endParaRPr lang="en-US" sz="2100" b="0" i="0" u="none" strike="noStrike" baseline="0" dirty="0">
              <a:solidFill>
                <a:schemeClr val="tx1"/>
              </a:solidFill>
            </a:endParaRP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These campaigns greatly affected the two home fronts. </a:t>
            </a:r>
          </a:p>
          <a:p>
            <a:pPr marR="0" lvl="1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United States suffered from internal turmoil.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Many people opposed conscription and emancipation. </a:t>
            </a:r>
          </a:p>
          <a:p>
            <a:pPr lvl="2">
              <a:lnSpc>
                <a:spcPct val="15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Antiwar political activity reached a peak with the Copperheads.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47677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77500" lnSpcReduction="20000"/>
          </a:bodyPr>
          <a:lstStyle/>
          <a:p>
            <a:pPr marR="0" algn="l">
              <a:lnSpc>
                <a:spcPct val="16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Confederacy took heart from Lee’s victories. </a:t>
            </a:r>
          </a:p>
          <a:p>
            <a:pPr lvl="1">
              <a:lnSpc>
                <a:spcPct val="16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Lee and his army emerged as the great Confederate rallying point. </a:t>
            </a:r>
          </a:p>
          <a:p>
            <a:pPr lvl="1">
              <a:lnSpc>
                <a:spcPct val="16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Opposition to conscription and other government actions did not overbalance hope for Confederate independence. </a:t>
            </a:r>
          </a:p>
          <a:p>
            <a:pPr marR="0" algn="l">
              <a:lnSpc>
                <a:spcPct val="16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III.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United States wove a tapestry of success in the summer and autumn of 1863. </a:t>
            </a:r>
          </a:p>
          <a:p>
            <a:pPr lvl="1">
              <a:lnSpc>
                <a:spcPct val="16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George G. Meade defeated Lee at Gettysburg on July 1–3. (23K Union- 28K Confederacy) </a:t>
            </a:r>
          </a:p>
          <a:p>
            <a:pPr lvl="2">
              <a:lnSpc>
                <a:spcPct val="16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Lee’s invasion of Pennsylvania won initial success. </a:t>
            </a:r>
          </a:p>
          <a:p>
            <a:pPr lvl="2">
              <a:lnSpc>
                <a:spcPct val="160000"/>
              </a:lnSpc>
            </a:pPr>
            <a:r>
              <a:rPr lang="en-US" sz="24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The Union army turned back the Confederates in the largest battle of the war. More than 50,000 men were killed, wounded, and missing in battle.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24073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 fontScale="85000" lnSpcReduction="10000"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U. S. Grant captured Vicksburg on July 4.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Grant showed determination after a string of early failures. </a:t>
            </a:r>
          </a:p>
          <a:p>
            <a:pPr marR="0" lvl="1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The capture of Vicksburg gave the United States control of the Mississippi River. </a:t>
            </a:r>
          </a:p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C.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Grant defeated Bragg at Chattanooga on November 24–25. </a:t>
            </a:r>
          </a:p>
          <a:p>
            <a:pPr marR="0" lvl="1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1.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Bragg’s victory at Chickamauga in September had threatened Union control of Chattanooga.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(34K Union-18.5 K Confederacy)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2.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Grant’s victory severed a vital rail connection between the eastern and western Confederacy.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84411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E0BCC-3766-6B41-C132-5528CC75D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9806" y="383458"/>
            <a:ext cx="10102646" cy="6076336"/>
          </a:xfrm>
        </p:spPr>
        <p:txBody>
          <a:bodyPr>
            <a:normAutofit/>
          </a:bodyPr>
          <a:lstStyle/>
          <a:p>
            <a:pPr marR="0" algn="l">
              <a:lnSpc>
                <a:spcPct val="150000"/>
              </a:lnSpc>
            </a:pPr>
            <a:r>
              <a:rPr lang="en-US" sz="2800" b="1" i="0" u="none" strike="noStrike" baseline="0" dirty="0">
                <a:solidFill>
                  <a:srgbClr val="000000"/>
                </a:solidFill>
              </a:rPr>
              <a:t>IV. </a:t>
            </a:r>
            <a:r>
              <a:rPr lang="en-US" sz="2800" b="0" i="0" u="none" strike="noStrike" baseline="0" dirty="0">
                <a:solidFill>
                  <a:srgbClr val="000000"/>
                </a:solidFill>
              </a:rPr>
              <a:t>Was the summer of 1863 the war’s decisive turning point?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A.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Lee’s string of victories was reversed. </a:t>
            </a:r>
          </a:p>
          <a:p>
            <a:pPr lvl="1">
              <a:lnSpc>
                <a:spcPct val="150000"/>
              </a:lnSpc>
            </a:pPr>
            <a:r>
              <a:rPr lang="en-US" sz="2600" b="1" i="0" u="none" strike="noStrike" baseline="0" dirty="0">
                <a:solidFill>
                  <a:srgbClr val="000000"/>
                </a:solidFill>
              </a:rPr>
              <a:t>B. </a:t>
            </a:r>
            <a:r>
              <a:rPr lang="en-US" sz="2600" b="0" i="0" u="none" strike="noStrike" baseline="0" dirty="0">
                <a:solidFill>
                  <a:srgbClr val="000000"/>
                </a:solidFill>
              </a:rPr>
              <a:t>But Union victory that summer wasn’t assured. Gettysburg seems much more conclusive from our perspective than it did at the time.</a:t>
            </a:r>
            <a:endParaRPr lang="fr-FR" sz="2600" dirty="0"/>
          </a:p>
        </p:txBody>
      </p:sp>
    </p:spTree>
    <p:extLst>
      <p:ext uri="{BB962C8B-B14F-4D97-AF65-F5344CB8AC3E}">
        <p14:creationId xmlns:p14="http://schemas.microsoft.com/office/powerpoint/2010/main" val="1278033201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345</TotalTime>
  <Words>674</Words>
  <Application>Microsoft Office PowerPoint</Application>
  <PresentationFormat>Grand écran</PresentationFormat>
  <Paragraphs>42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I  The British Political System: An Overview </dc:title>
  <dc:creator>billel filali</dc:creator>
  <cp:lastModifiedBy>billel filali</cp:lastModifiedBy>
  <cp:revision>34</cp:revision>
  <dcterms:created xsi:type="dcterms:W3CDTF">2023-10-06T13:08:38Z</dcterms:created>
  <dcterms:modified xsi:type="dcterms:W3CDTF">2023-11-11T21:59:19Z</dcterms:modified>
</cp:coreProperties>
</file>